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24"/>
  </p:notesMasterIdLst>
  <p:sldIdLst>
    <p:sldId id="285" r:id="rId5"/>
    <p:sldId id="281" r:id="rId6"/>
    <p:sldId id="282" r:id="rId7"/>
    <p:sldId id="273" r:id="rId8"/>
    <p:sldId id="283" r:id="rId9"/>
    <p:sldId id="267" r:id="rId10"/>
    <p:sldId id="264" r:id="rId11"/>
    <p:sldId id="265" r:id="rId12"/>
    <p:sldId id="266" r:id="rId13"/>
    <p:sldId id="284" r:id="rId14"/>
    <p:sldId id="275" r:id="rId15"/>
    <p:sldId id="276" r:id="rId16"/>
    <p:sldId id="277" r:id="rId17"/>
    <p:sldId id="278" r:id="rId18"/>
    <p:sldId id="279" r:id="rId19"/>
    <p:sldId id="280" r:id="rId20"/>
    <p:sldId id="270" r:id="rId21"/>
    <p:sldId id="269" r:id="rId22"/>
    <p:sldId id="286" r:id="rId23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47424-2E5D-431B-BBE7-73B49E3FD9B6}" type="datetimeFigureOut">
              <a:rPr lang="fi-FI" smtClean="0"/>
              <a:t>29.11.2016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19DBA-9531-41A3-A1CC-44FAC7D0A8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7598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022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7217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465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1127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8562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406402" y="-100217"/>
            <a:ext cx="8830056" cy="6380550"/>
          </a:xfrm>
          <a:custGeom>
            <a:avLst/>
            <a:gdLst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7166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88043 w 8747675"/>
              <a:gd name="connsiteY5" fmla="*/ 716643 h 5733143"/>
              <a:gd name="connsiteX6" fmla="*/ 488043 w 8747675"/>
              <a:gd name="connsiteY6" fmla="*/ 2875188 h 5733143"/>
              <a:gd name="connsiteX7" fmla="*/ 8744585 w 8747675"/>
              <a:gd name="connsiteY7" fmla="*/ 2884459 h 5733143"/>
              <a:gd name="connsiteX8" fmla="*/ 8677656 w 8747675"/>
              <a:gd name="connsiteY8" fmla="*/ 716642 h 5733143"/>
              <a:gd name="connsiteX9" fmla="*/ 488043 w 8747675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716643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303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303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10050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10050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10849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3954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399145 h 5733143"/>
              <a:gd name="connsiteX9" fmla="*/ 411843 w 8753856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6868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823875"/>
              <a:gd name="connsiteY0" fmla="*/ 0 h 5733143"/>
              <a:gd name="connsiteX1" fmla="*/ 8763000 w 8823875"/>
              <a:gd name="connsiteY1" fmla="*/ 0 h 5733143"/>
              <a:gd name="connsiteX2" fmla="*/ 8763000 w 8823875"/>
              <a:gd name="connsiteY2" fmla="*/ 5733143 h 5733143"/>
              <a:gd name="connsiteX3" fmla="*/ 0 w 8823875"/>
              <a:gd name="connsiteY3" fmla="*/ 5733143 h 5733143"/>
              <a:gd name="connsiteX4" fmla="*/ 0 w 8823875"/>
              <a:gd name="connsiteY4" fmla="*/ 0 h 5733143"/>
              <a:gd name="connsiteX5" fmla="*/ 411843 w 8823875"/>
              <a:gd name="connsiteY5" fmla="*/ 395442 h 5733143"/>
              <a:gd name="connsiteX6" fmla="*/ 411843 w 8823875"/>
              <a:gd name="connsiteY6" fmla="*/ 3027588 h 5733143"/>
              <a:gd name="connsiteX7" fmla="*/ 8820785 w 8823875"/>
              <a:gd name="connsiteY7" fmla="*/ 3036859 h 5733143"/>
              <a:gd name="connsiteX8" fmla="*/ 8753856 w 8823875"/>
              <a:gd name="connsiteY8" fmla="*/ 399145 h 5733143"/>
              <a:gd name="connsiteX9" fmla="*/ 411843 w 8823875"/>
              <a:gd name="connsiteY9" fmla="*/ 395442 h 5733143"/>
              <a:gd name="connsiteX0" fmla="*/ 0 w 8830056"/>
              <a:gd name="connsiteY0" fmla="*/ 0 h 5733143"/>
              <a:gd name="connsiteX1" fmla="*/ 8763000 w 8830056"/>
              <a:gd name="connsiteY1" fmla="*/ 0 h 5733143"/>
              <a:gd name="connsiteX2" fmla="*/ 8763000 w 8830056"/>
              <a:gd name="connsiteY2" fmla="*/ 5733143 h 5733143"/>
              <a:gd name="connsiteX3" fmla="*/ 0 w 8830056"/>
              <a:gd name="connsiteY3" fmla="*/ 5733143 h 5733143"/>
              <a:gd name="connsiteX4" fmla="*/ 0 w 8830056"/>
              <a:gd name="connsiteY4" fmla="*/ 0 h 5733143"/>
              <a:gd name="connsiteX5" fmla="*/ 411843 w 8830056"/>
              <a:gd name="connsiteY5" fmla="*/ 395442 h 5733143"/>
              <a:gd name="connsiteX6" fmla="*/ 411843 w 8830056"/>
              <a:gd name="connsiteY6" fmla="*/ 3027588 h 5733143"/>
              <a:gd name="connsiteX7" fmla="*/ 8820785 w 8830056"/>
              <a:gd name="connsiteY7" fmla="*/ 3036859 h 5733143"/>
              <a:gd name="connsiteX8" fmla="*/ 8830056 w 8830056"/>
              <a:gd name="connsiteY8" fmla="*/ 399145 h 5733143"/>
              <a:gd name="connsiteX9" fmla="*/ 411843 w 8830056"/>
              <a:gd name="connsiteY9" fmla="*/ 395442 h 5733143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490629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30056" h="5824627">
                <a:moveTo>
                  <a:pt x="0" y="91484"/>
                </a:moveTo>
                <a:lnTo>
                  <a:pt x="8763000" y="91484"/>
                </a:lnTo>
                <a:lnTo>
                  <a:pt x="8763000" y="5824627"/>
                </a:lnTo>
                <a:lnTo>
                  <a:pt x="0" y="5824627"/>
                </a:lnTo>
                <a:lnTo>
                  <a:pt x="0" y="91484"/>
                </a:lnTo>
                <a:close/>
                <a:moveTo>
                  <a:pt x="411843" y="0"/>
                </a:moveTo>
                <a:lnTo>
                  <a:pt x="411843" y="3327754"/>
                </a:lnTo>
                <a:lnTo>
                  <a:pt x="8820785" y="3337025"/>
                </a:lnTo>
                <a:cubicBezTo>
                  <a:pt x="8823875" y="1903739"/>
                  <a:pt x="8826966" y="1436989"/>
                  <a:pt x="8830056" y="3703"/>
                </a:cubicBezTo>
                <a:lnTo>
                  <a:pt x="41184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6796" y="4136566"/>
            <a:ext cx="5139273" cy="338554"/>
          </a:xfrm>
        </p:spPr>
        <p:txBody>
          <a:bodyPr lIns="0">
            <a:spAutoFit/>
          </a:bodyPr>
          <a:lstStyle>
            <a:lvl1pPr>
              <a:defRPr sz="2200" b="0" baseline="0"/>
            </a:lvl1pPr>
          </a:lstStyle>
          <a:p>
            <a:r>
              <a:rPr lang="en-GB" noProof="0" dirty="0" err="1" smtClean="0"/>
              <a:t>Otsikko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6796" y="5459961"/>
            <a:ext cx="5139274" cy="430887"/>
          </a:xfrm>
        </p:spPr>
        <p:txBody>
          <a:bodyPr lIns="0">
            <a:spAutoFit/>
          </a:bodyPr>
          <a:lstStyle>
            <a:lvl1pPr marL="0" indent="0" algn="l">
              <a:buNone/>
              <a:defRPr sz="1400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 smtClean="0"/>
              <a:t>Etunimi</a:t>
            </a:r>
            <a:r>
              <a:rPr lang="en-GB" noProof="0" dirty="0" smtClean="0"/>
              <a:t> </a:t>
            </a:r>
            <a:r>
              <a:rPr lang="en-GB" noProof="0" dirty="0" err="1" smtClean="0"/>
              <a:t>Sukunimi</a:t>
            </a:r>
            <a:r>
              <a:rPr lang="en-GB" noProof="0" dirty="0" smtClean="0"/>
              <a:t/>
            </a:r>
            <a:br>
              <a:rPr lang="en-GB" noProof="0" dirty="0" smtClean="0"/>
            </a:br>
            <a:r>
              <a:rPr lang="en-GB" noProof="0" dirty="0" err="1" smtClean="0"/>
              <a:t>Seminaari</a:t>
            </a:r>
            <a:r>
              <a:rPr lang="en-GB" noProof="0" dirty="0" smtClean="0"/>
              <a:t>/</a:t>
            </a:r>
            <a:r>
              <a:rPr lang="en-GB" noProof="0" dirty="0" err="1" smtClean="0"/>
              <a:t>tapahtuma</a:t>
            </a:r>
            <a:r>
              <a:rPr lang="en-GB" noProof="0" dirty="0" smtClean="0"/>
              <a:t> xx Month </a:t>
            </a:r>
            <a:r>
              <a:rPr lang="en-GB" noProof="0" dirty="0" err="1" smtClean="0"/>
              <a:t>xxxx</a:t>
            </a:r>
            <a:endParaRPr lang="en-GB" noProof="0" dirty="0"/>
          </a:p>
        </p:txBody>
      </p:sp>
      <p:pic>
        <p:nvPicPr>
          <p:cNvPr id="7" name="Picture 6" descr="TK_SE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454" y="3924168"/>
            <a:ext cx="2378946" cy="48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3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282000"/>
            <a:ext cx="7127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734803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704598" y="1600199"/>
            <a:ext cx="7734300" cy="4411663"/>
          </a:xfrm>
        </p:spPr>
        <p:txBody>
          <a:bodyPr/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pic>
        <p:nvPicPr>
          <p:cNvPr id="9" name="Picture 8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464" y="6392549"/>
            <a:ext cx="1489657" cy="305478"/>
          </a:xfrm>
          <a:prstGeom prst="rect">
            <a:avLst/>
          </a:prstGeom>
        </p:spPr>
      </p:pic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335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leh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406398" y="-15195"/>
            <a:ext cx="8349724" cy="6305927"/>
          </a:xfrm>
          <a:custGeom>
            <a:avLst/>
            <a:gdLst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7166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88043 w 8747675"/>
              <a:gd name="connsiteY5" fmla="*/ 716643 h 5733143"/>
              <a:gd name="connsiteX6" fmla="*/ 488043 w 8747675"/>
              <a:gd name="connsiteY6" fmla="*/ 2875188 h 5733143"/>
              <a:gd name="connsiteX7" fmla="*/ 8744585 w 8747675"/>
              <a:gd name="connsiteY7" fmla="*/ 2884459 h 5733143"/>
              <a:gd name="connsiteX8" fmla="*/ 8677656 w 8747675"/>
              <a:gd name="connsiteY8" fmla="*/ 716642 h 5733143"/>
              <a:gd name="connsiteX9" fmla="*/ 488043 w 8747675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716643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303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303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10050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10050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10849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3954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399145 h 5733143"/>
              <a:gd name="connsiteX9" fmla="*/ 411843 w 8753856"/>
              <a:gd name="connsiteY9" fmla="*/ 395442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11843 w 8747675"/>
              <a:gd name="connsiteY5" fmla="*/ 395442 h 5733143"/>
              <a:gd name="connsiteX6" fmla="*/ 411843 w 8747675"/>
              <a:gd name="connsiteY6" fmla="*/ 3027588 h 5733143"/>
              <a:gd name="connsiteX7" fmla="*/ 8744585 w 8747675"/>
              <a:gd name="connsiteY7" fmla="*/ 3036859 h 5733143"/>
              <a:gd name="connsiteX8" fmla="*/ 8288866 w 8747675"/>
              <a:gd name="connsiteY8" fmla="*/ 399145 h 5733143"/>
              <a:gd name="connsiteX9" fmla="*/ 411843 w 8747675"/>
              <a:gd name="connsiteY9" fmla="*/ 395442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11843 w 8686800"/>
              <a:gd name="connsiteY5" fmla="*/ 395442 h 5733143"/>
              <a:gd name="connsiteX6" fmla="*/ 411843 w 8686800"/>
              <a:gd name="connsiteY6" fmla="*/ 3027588 h 5733143"/>
              <a:gd name="connsiteX7" fmla="*/ 8285777 w 8686800"/>
              <a:gd name="connsiteY7" fmla="*/ 3036859 h 5733143"/>
              <a:gd name="connsiteX8" fmla="*/ 8288866 w 8686800"/>
              <a:gd name="connsiteY8" fmla="*/ 399145 h 5733143"/>
              <a:gd name="connsiteX9" fmla="*/ 411843 w 8686800"/>
              <a:gd name="connsiteY9" fmla="*/ 395442 h 5733143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10635 h 5748336"/>
              <a:gd name="connsiteX6" fmla="*/ 411843 w 8686800"/>
              <a:gd name="connsiteY6" fmla="*/ 3042781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10635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042781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595356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299048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6286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300311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612636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964561"/>
              <a:gd name="connsiteX1" fmla="*/ 8686800 w 8686800"/>
              <a:gd name="connsiteY1" fmla="*/ 15193 h 5964561"/>
              <a:gd name="connsiteX2" fmla="*/ 8686800 w 8686800"/>
              <a:gd name="connsiteY2" fmla="*/ 5748336 h 5964561"/>
              <a:gd name="connsiteX3" fmla="*/ 0 w 8686800"/>
              <a:gd name="connsiteY3" fmla="*/ 5964561 h 5964561"/>
              <a:gd name="connsiteX4" fmla="*/ 0 w 8686800"/>
              <a:gd name="connsiteY4" fmla="*/ 15193 h 5964561"/>
              <a:gd name="connsiteX5" fmla="*/ 411843 w 8686800"/>
              <a:gd name="connsiteY5" fmla="*/ 4764 h 5964561"/>
              <a:gd name="connsiteX6" fmla="*/ 411843 w 8686800"/>
              <a:gd name="connsiteY6" fmla="*/ 3627389 h 5964561"/>
              <a:gd name="connsiteX7" fmla="*/ 8285777 w 8686800"/>
              <a:gd name="connsiteY7" fmla="*/ 3612636 h 5964561"/>
              <a:gd name="connsiteX8" fmla="*/ 8288866 w 8686800"/>
              <a:gd name="connsiteY8" fmla="*/ 0 h 5964561"/>
              <a:gd name="connsiteX9" fmla="*/ 411843 w 8686800"/>
              <a:gd name="connsiteY9" fmla="*/ 4764 h 5964561"/>
              <a:gd name="connsiteX0" fmla="*/ 0 w 8686800"/>
              <a:gd name="connsiteY0" fmla="*/ 15193 h 5964561"/>
              <a:gd name="connsiteX1" fmla="*/ 8686800 w 8686800"/>
              <a:gd name="connsiteY1" fmla="*/ 15193 h 5964561"/>
              <a:gd name="connsiteX2" fmla="*/ 8686800 w 8686800"/>
              <a:gd name="connsiteY2" fmla="*/ 5964561 h 5964561"/>
              <a:gd name="connsiteX3" fmla="*/ 0 w 8686800"/>
              <a:gd name="connsiteY3" fmla="*/ 5964561 h 5964561"/>
              <a:gd name="connsiteX4" fmla="*/ 0 w 8686800"/>
              <a:gd name="connsiteY4" fmla="*/ 15193 h 5964561"/>
              <a:gd name="connsiteX5" fmla="*/ 411843 w 8686800"/>
              <a:gd name="connsiteY5" fmla="*/ 4764 h 5964561"/>
              <a:gd name="connsiteX6" fmla="*/ 411843 w 8686800"/>
              <a:gd name="connsiteY6" fmla="*/ 3627389 h 5964561"/>
              <a:gd name="connsiteX7" fmla="*/ 8285777 w 8686800"/>
              <a:gd name="connsiteY7" fmla="*/ 3612636 h 5964561"/>
              <a:gd name="connsiteX8" fmla="*/ 8288866 w 8686800"/>
              <a:gd name="connsiteY8" fmla="*/ 0 h 5964561"/>
              <a:gd name="connsiteX9" fmla="*/ 411843 w 8686800"/>
              <a:gd name="connsiteY9" fmla="*/ 4764 h 596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86800" h="5964561">
                <a:moveTo>
                  <a:pt x="0" y="15193"/>
                </a:moveTo>
                <a:lnTo>
                  <a:pt x="8686800" y="15193"/>
                </a:lnTo>
                <a:lnTo>
                  <a:pt x="8686800" y="5964561"/>
                </a:lnTo>
                <a:lnTo>
                  <a:pt x="0" y="5964561"/>
                </a:lnTo>
                <a:lnTo>
                  <a:pt x="0" y="15193"/>
                </a:lnTo>
                <a:close/>
                <a:moveTo>
                  <a:pt x="411843" y="4764"/>
                </a:moveTo>
                <a:lnTo>
                  <a:pt x="411843" y="3627389"/>
                </a:lnTo>
                <a:lnTo>
                  <a:pt x="8285777" y="3612636"/>
                </a:lnTo>
                <a:cubicBezTo>
                  <a:pt x="8288867" y="2179350"/>
                  <a:pt x="8285776" y="1433286"/>
                  <a:pt x="8288866" y="0"/>
                </a:cubicBezTo>
                <a:lnTo>
                  <a:pt x="411843" y="47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04329" y="4278366"/>
            <a:ext cx="756513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/>
            </a:lvl1pPr>
          </a:lstStyle>
          <a:p>
            <a:r>
              <a:rPr lang="en-GB" noProof="0" dirty="0" err="1" smtClean="0"/>
              <a:t>Väliotsikko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804329" y="5458662"/>
            <a:ext cx="4854099" cy="3889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 smtClean="0"/>
              <a:t>Alaotsikko</a:t>
            </a:r>
            <a:endParaRPr lang="en-GB" noProof="0" dirty="0" smtClean="0"/>
          </a:p>
        </p:txBody>
      </p:sp>
      <p:pic>
        <p:nvPicPr>
          <p:cNvPr id="8" name="Picture 7" descr="TK_EN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9811" y="5723292"/>
            <a:ext cx="1489657" cy="3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3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282000"/>
            <a:ext cx="7127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994" y="369084"/>
            <a:ext cx="7711806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>
          <a:xfrm>
            <a:off x="704850" y="1600199"/>
            <a:ext cx="3754438" cy="4411133"/>
          </a:xfrm>
        </p:spPr>
        <p:txBody>
          <a:bodyPr/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6"/>
          </p:nvPr>
        </p:nvSpPr>
        <p:spPr>
          <a:xfrm>
            <a:off x="4669562" y="1600199"/>
            <a:ext cx="3754438" cy="4411133"/>
          </a:xfrm>
        </p:spPr>
        <p:txBody>
          <a:bodyPr/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pic>
        <p:nvPicPr>
          <p:cNvPr id="11" name="Picture 10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464" y="6392549"/>
            <a:ext cx="1489657" cy="305478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64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ala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282000"/>
            <a:ext cx="7127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994" y="369084"/>
            <a:ext cx="7719612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12194" y="2159000"/>
            <a:ext cx="7719612" cy="3852333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73B0"/>
                </a:solidFill>
                <a:effectLst/>
                <a:uLnTx/>
                <a:uFillTx/>
                <a:latin typeface="Arial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Muokkaa tekstin perustyylejä napsauttamalla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04850" y="1346205"/>
            <a:ext cx="7726363" cy="312738"/>
          </a:xfrm>
        </p:spPr>
        <p:txBody>
          <a:bodyPr/>
          <a:lstStyle>
            <a:lvl1pPr marL="0" indent="0">
              <a:buNone/>
              <a:defRPr b="1">
                <a:solidFill>
                  <a:srgbClr val="0073B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pic>
        <p:nvPicPr>
          <p:cNvPr id="12" name="Picture 11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464" y="6392549"/>
            <a:ext cx="1489657" cy="305478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934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kaksi palstaa ja pikku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282000"/>
            <a:ext cx="7127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719402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04598" y="4842000"/>
            <a:ext cx="2123269" cy="144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 smtClean="0"/>
              <a:t>Lisää kuva napsauttamalla kuvaketta</a:t>
            </a:r>
            <a:endParaRPr lang="en-GB" noProof="0" dirty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2827867" y="4842000"/>
            <a:ext cx="2176863" cy="144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 smtClean="0"/>
              <a:t>Lisää kuva napsauttamalla kuvaketta</a:t>
            </a:r>
            <a:endParaRPr lang="en-GB" noProof="0" dirty="0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5004730" y="4842000"/>
            <a:ext cx="2123269" cy="144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 smtClean="0"/>
              <a:t>Lisää kuva napsauttamalla kuvaketta</a:t>
            </a:r>
            <a:endParaRPr lang="en-GB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705600" y="1600200"/>
            <a:ext cx="3739288" cy="2709863"/>
          </a:xfrm>
        </p:spPr>
        <p:txBody>
          <a:bodyPr/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21"/>
          </p:nvPr>
        </p:nvSpPr>
        <p:spPr>
          <a:xfrm>
            <a:off x="4668083" y="1600200"/>
            <a:ext cx="3739288" cy="2709863"/>
          </a:xfrm>
        </p:spPr>
        <p:txBody>
          <a:bodyPr/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pic>
        <p:nvPicPr>
          <p:cNvPr id="15" name="Picture 14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464" y="6392549"/>
            <a:ext cx="1489657" cy="305478"/>
          </a:xfrm>
          <a:prstGeom prst="rect">
            <a:avLst/>
          </a:prstGeom>
        </p:spPr>
      </p:pic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55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406402" y="-100217"/>
            <a:ext cx="8830056" cy="6380550"/>
          </a:xfrm>
          <a:custGeom>
            <a:avLst/>
            <a:gdLst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7166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88043 w 8747675"/>
              <a:gd name="connsiteY5" fmla="*/ 716643 h 5733143"/>
              <a:gd name="connsiteX6" fmla="*/ 488043 w 8747675"/>
              <a:gd name="connsiteY6" fmla="*/ 2875188 h 5733143"/>
              <a:gd name="connsiteX7" fmla="*/ 8744585 w 8747675"/>
              <a:gd name="connsiteY7" fmla="*/ 2884459 h 5733143"/>
              <a:gd name="connsiteX8" fmla="*/ 8677656 w 8747675"/>
              <a:gd name="connsiteY8" fmla="*/ 716642 h 5733143"/>
              <a:gd name="connsiteX9" fmla="*/ 488043 w 8747675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716643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303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303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10050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10050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10849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3954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399145 h 5733143"/>
              <a:gd name="connsiteX9" fmla="*/ 411843 w 8753856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6868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823875"/>
              <a:gd name="connsiteY0" fmla="*/ 0 h 5733143"/>
              <a:gd name="connsiteX1" fmla="*/ 8763000 w 8823875"/>
              <a:gd name="connsiteY1" fmla="*/ 0 h 5733143"/>
              <a:gd name="connsiteX2" fmla="*/ 8763000 w 8823875"/>
              <a:gd name="connsiteY2" fmla="*/ 5733143 h 5733143"/>
              <a:gd name="connsiteX3" fmla="*/ 0 w 8823875"/>
              <a:gd name="connsiteY3" fmla="*/ 5733143 h 5733143"/>
              <a:gd name="connsiteX4" fmla="*/ 0 w 8823875"/>
              <a:gd name="connsiteY4" fmla="*/ 0 h 5733143"/>
              <a:gd name="connsiteX5" fmla="*/ 411843 w 8823875"/>
              <a:gd name="connsiteY5" fmla="*/ 395442 h 5733143"/>
              <a:gd name="connsiteX6" fmla="*/ 411843 w 8823875"/>
              <a:gd name="connsiteY6" fmla="*/ 3027588 h 5733143"/>
              <a:gd name="connsiteX7" fmla="*/ 8820785 w 8823875"/>
              <a:gd name="connsiteY7" fmla="*/ 3036859 h 5733143"/>
              <a:gd name="connsiteX8" fmla="*/ 8753856 w 8823875"/>
              <a:gd name="connsiteY8" fmla="*/ 399145 h 5733143"/>
              <a:gd name="connsiteX9" fmla="*/ 411843 w 8823875"/>
              <a:gd name="connsiteY9" fmla="*/ 395442 h 5733143"/>
              <a:gd name="connsiteX0" fmla="*/ 0 w 8830056"/>
              <a:gd name="connsiteY0" fmla="*/ 0 h 5733143"/>
              <a:gd name="connsiteX1" fmla="*/ 8763000 w 8830056"/>
              <a:gd name="connsiteY1" fmla="*/ 0 h 5733143"/>
              <a:gd name="connsiteX2" fmla="*/ 8763000 w 8830056"/>
              <a:gd name="connsiteY2" fmla="*/ 5733143 h 5733143"/>
              <a:gd name="connsiteX3" fmla="*/ 0 w 8830056"/>
              <a:gd name="connsiteY3" fmla="*/ 5733143 h 5733143"/>
              <a:gd name="connsiteX4" fmla="*/ 0 w 8830056"/>
              <a:gd name="connsiteY4" fmla="*/ 0 h 5733143"/>
              <a:gd name="connsiteX5" fmla="*/ 411843 w 8830056"/>
              <a:gd name="connsiteY5" fmla="*/ 395442 h 5733143"/>
              <a:gd name="connsiteX6" fmla="*/ 411843 w 8830056"/>
              <a:gd name="connsiteY6" fmla="*/ 3027588 h 5733143"/>
              <a:gd name="connsiteX7" fmla="*/ 8820785 w 8830056"/>
              <a:gd name="connsiteY7" fmla="*/ 3036859 h 5733143"/>
              <a:gd name="connsiteX8" fmla="*/ 8830056 w 8830056"/>
              <a:gd name="connsiteY8" fmla="*/ 399145 h 5733143"/>
              <a:gd name="connsiteX9" fmla="*/ 411843 w 8830056"/>
              <a:gd name="connsiteY9" fmla="*/ 395442 h 5733143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490629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30056" h="5824627">
                <a:moveTo>
                  <a:pt x="0" y="91484"/>
                </a:moveTo>
                <a:lnTo>
                  <a:pt x="8763000" y="91484"/>
                </a:lnTo>
                <a:lnTo>
                  <a:pt x="8763000" y="5824627"/>
                </a:lnTo>
                <a:lnTo>
                  <a:pt x="0" y="5824627"/>
                </a:lnTo>
                <a:lnTo>
                  <a:pt x="0" y="91484"/>
                </a:lnTo>
                <a:close/>
                <a:moveTo>
                  <a:pt x="411843" y="0"/>
                </a:moveTo>
                <a:lnTo>
                  <a:pt x="411843" y="3327754"/>
                </a:lnTo>
                <a:lnTo>
                  <a:pt x="8820785" y="3337025"/>
                </a:lnTo>
                <a:cubicBezTo>
                  <a:pt x="8823875" y="1903739"/>
                  <a:pt x="8826966" y="1436989"/>
                  <a:pt x="8830056" y="3703"/>
                </a:cubicBezTo>
                <a:lnTo>
                  <a:pt x="41184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812798" y="4148156"/>
            <a:ext cx="5139273" cy="384721"/>
          </a:xfrm>
        </p:spPr>
        <p:txBody>
          <a:bodyPr>
            <a:spAutoFit/>
          </a:bodyPr>
          <a:lstStyle>
            <a:lvl1pPr>
              <a:defRPr sz="2500" b="1" baseline="0"/>
            </a:lvl1pPr>
          </a:lstStyle>
          <a:p>
            <a:r>
              <a:rPr lang="en-GB" noProof="0" dirty="0" smtClean="0"/>
              <a:t>Thank You!</a:t>
            </a:r>
            <a:endParaRPr lang="en-GB" noProof="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12797" y="5025331"/>
            <a:ext cx="5139274" cy="430887"/>
          </a:xfrm>
        </p:spPr>
        <p:txBody>
          <a:bodyPr>
            <a:spAutoFit/>
          </a:bodyPr>
          <a:lstStyle>
            <a:lvl1pPr marL="0" indent="0" algn="l">
              <a:buNone/>
              <a:defRPr sz="14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 smtClean="0"/>
              <a:t>Etunimi</a:t>
            </a:r>
            <a:r>
              <a:rPr lang="en-GB" noProof="0" dirty="0" smtClean="0"/>
              <a:t> </a:t>
            </a:r>
            <a:r>
              <a:rPr lang="en-GB" noProof="0" dirty="0" err="1" smtClean="0"/>
              <a:t>Sukunimi</a:t>
            </a:r>
            <a:r>
              <a:rPr lang="en-GB" noProof="0" dirty="0" smtClean="0"/>
              <a:t> etunimi.sukunimi@stat.fi</a:t>
            </a:r>
            <a:br>
              <a:rPr lang="en-GB" noProof="0" dirty="0" smtClean="0"/>
            </a:br>
            <a:r>
              <a:rPr lang="en-GB" noProof="0" dirty="0" err="1" smtClean="0"/>
              <a:t>Seminaari</a:t>
            </a:r>
            <a:r>
              <a:rPr lang="en-GB" noProof="0" dirty="0" smtClean="0"/>
              <a:t>/</a:t>
            </a:r>
            <a:r>
              <a:rPr lang="en-GB" noProof="0" dirty="0" err="1" smtClean="0"/>
              <a:t>tapahtuma</a:t>
            </a:r>
            <a:r>
              <a:rPr lang="en-GB" noProof="0" dirty="0" smtClean="0"/>
              <a:t> xx Month </a:t>
            </a:r>
            <a:r>
              <a:rPr lang="en-GB" noProof="0" dirty="0" err="1" smtClean="0"/>
              <a:t>xxxx</a:t>
            </a:r>
            <a:endParaRPr lang="en-GB" noProof="0" dirty="0"/>
          </a:p>
        </p:txBody>
      </p:sp>
      <p:pic>
        <p:nvPicPr>
          <p:cNvPr id="12" name="Picture 11" descr="TK_SE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260" y="3962401"/>
            <a:ext cx="2455364" cy="5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4599" y="366766"/>
            <a:ext cx="7734802" cy="43088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4598" y="1548000"/>
            <a:ext cx="7734803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 noProof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5335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73B0"/>
        </a:buClr>
        <a:buFont typeface="Lucida Grande"/>
        <a:buChar char="－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3606796" y="4136566"/>
            <a:ext cx="5139273" cy="1015663"/>
          </a:xfrm>
        </p:spPr>
        <p:txBody>
          <a:bodyPr/>
          <a:lstStyle/>
          <a:p>
            <a:r>
              <a:rPr lang="en-US" dirty="0"/>
              <a:t>From First-Generation Web Business Survey Questionnaires to User-Centered Development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606796" y="5459961"/>
            <a:ext cx="5139274" cy="473976"/>
          </a:xfrm>
        </p:spPr>
        <p:txBody>
          <a:bodyPr/>
          <a:lstStyle/>
          <a:p>
            <a:r>
              <a:rPr lang="fi-FI" dirty="0" smtClean="0"/>
              <a:t>Petri Godenhjelm</a:t>
            </a:r>
          </a:p>
          <a:p>
            <a:r>
              <a:rPr lang="fi-FI" dirty="0" smtClean="0"/>
              <a:t>Qdet2 9.-13.11.2016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5169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734803" cy="861774"/>
          </a:xfrm>
        </p:spPr>
        <p:txBody>
          <a:bodyPr/>
          <a:lstStyle/>
          <a:p>
            <a:r>
              <a:rPr lang="en-US" dirty="0" smtClean="0"/>
              <a:t>Presentation Overview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GB" dirty="0" smtClean="0"/>
              <a:t>How </a:t>
            </a:r>
            <a:r>
              <a:rPr lang="en-GB" dirty="0"/>
              <a:t>the </a:t>
            </a:r>
            <a:r>
              <a:rPr lang="en-GB" dirty="0" smtClean="0"/>
              <a:t>business survey questionnaire </a:t>
            </a:r>
            <a:r>
              <a:rPr lang="en-GB" dirty="0"/>
              <a:t>design process and methods have evolved in the Statistics Finland both from the perspective of questionnaire designers and software </a:t>
            </a:r>
            <a:r>
              <a:rPr lang="en-GB" dirty="0" smtClean="0"/>
              <a:t>developers</a:t>
            </a:r>
            <a:endParaRPr lang="en-GB" dirty="0" smtClean="0">
              <a:solidFill>
                <a:srgbClr val="FF0000"/>
              </a:solidFill>
            </a:endParaRPr>
          </a:p>
          <a:p>
            <a:r>
              <a:rPr lang="fi-FI" dirty="0" smtClean="0"/>
              <a:t>Case </a:t>
            </a:r>
            <a:r>
              <a:rPr lang="fi-FI" dirty="0" err="1"/>
              <a:t>example</a:t>
            </a:r>
            <a:r>
              <a:rPr lang="fi-FI" dirty="0"/>
              <a:t> – </a:t>
            </a:r>
            <a:r>
              <a:rPr lang="fi-FI" dirty="0" err="1"/>
              <a:t>Questionnaire</a:t>
            </a:r>
            <a:r>
              <a:rPr lang="fi-FI" dirty="0"/>
              <a:t> </a:t>
            </a:r>
            <a:r>
              <a:rPr lang="fi-FI" dirty="0" err="1"/>
              <a:t>Redevelopment</a:t>
            </a:r>
            <a:r>
              <a:rPr lang="fi-FI" dirty="0"/>
              <a:t> of S</a:t>
            </a:r>
            <a:r>
              <a:rPr lang="en-US" dirty="0" err="1"/>
              <a:t>urvey</a:t>
            </a:r>
            <a:r>
              <a:rPr lang="en-US" dirty="0"/>
              <a:t> on Production of Manufactured </a:t>
            </a:r>
            <a:r>
              <a:rPr lang="en-US" dirty="0" smtClean="0"/>
              <a:t>Goods</a:t>
            </a:r>
          </a:p>
          <a:p>
            <a:r>
              <a:rPr lang="en-US" dirty="0" smtClean="0"/>
              <a:t>Reflective thoughts on the current state of agile questionnaire design and future challenges</a:t>
            </a:r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700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First</a:t>
            </a:r>
            <a:r>
              <a:rPr lang="fi-FI" dirty="0" smtClean="0"/>
              <a:t> </a:t>
            </a:r>
            <a:r>
              <a:rPr lang="fi-FI" dirty="0" err="1"/>
              <a:t>G</a:t>
            </a:r>
            <a:r>
              <a:rPr lang="fi-FI" dirty="0" err="1" smtClean="0"/>
              <a:t>eneration</a:t>
            </a:r>
            <a:r>
              <a:rPr lang="fi-FI" dirty="0" smtClean="0"/>
              <a:t> </a:t>
            </a:r>
            <a:r>
              <a:rPr lang="fi-FI" dirty="0"/>
              <a:t>W</a:t>
            </a:r>
            <a:r>
              <a:rPr lang="fi-FI" dirty="0" smtClean="0"/>
              <a:t>eb </a:t>
            </a:r>
            <a:r>
              <a:rPr lang="fi-FI" dirty="0" err="1" smtClean="0"/>
              <a:t>Surveys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GB" dirty="0" smtClean="0"/>
              <a:t>In </a:t>
            </a:r>
            <a:r>
              <a:rPr lang="en-GB" dirty="0"/>
              <a:t>the late 1990s</a:t>
            </a:r>
          </a:p>
          <a:p>
            <a:pPr lvl="1"/>
            <a:r>
              <a:rPr lang="en-GB" dirty="0" err="1" smtClean="0"/>
              <a:t>StatFin</a:t>
            </a:r>
            <a:r>
              <a:rPr lang="en-GB" dirty="0" smtClean="0"/>
              <a:t> </a:t>
            </a:r>
            <a:r>
              <a:rPr lang="en-GB" dirty="0"/>
              <a:t>introduced its first electronic business survey </a:t>
            </a:r>
            <a:r>
              <a:rPr lang="en-GB" dirty="0" smtClean="0"/>
              <a:t>questionnaire</a:t>
            </a:r>
          </a:p>
          <a:p>
            <a:r>
              <a:rPr lang="en-GB" dirty="0" smtClean="0"/>
              <a:t>From </a:t>
            </a:r>
            <a:r>
              <a:rPr lang="en-GB" dirty="0"/>
              <a:t>the end of </a:t>
            </a:r>
            <a:r>
              <a:rPr lang="en-GB" dirty="0" smtClean="0"/>
              <a:t>2006</a:t>
            </a:r>
          </a:p>
          <a:p>
            <a:pPr lvl="1"/>
            <a:r>
              <a:rPr lang="en-GB" dirty="0"/>
              <a:t>A</a:t>
            </a:r>
            <a:r>
              <a:rPr lang="en-GB" dirty="0" smtClean="0"/>
              <a:t>ll </a:t>
            </a:r>
            <a:r>
              <a:rPr lang="en-GB" dirty="0"/>
              <a:t>major and permanent business </a:t>
            </a:r>
            <a:r>
              <a:rPr lang="en-GB" dirty="0" smtClean="0"/>
              <a:t>surveys covered</a:t>
            </a:r>
          </a:p>
          <a:p>
            <a:r>
              <a:rPr lang="en-GB" dirty="0" smtClean="0"/>
              <a:t>Massive effort</a:t>
            </a:r>
          </a:p>
          <a:p>
            <a:pPr lvl="1"/>
            <a:r>
              <a:rPr lang="en-GB" dirty="0" smtClean="0"/>
              <a:t>The whole data collection system had to be set up from the scratch without previous experience</a:t>
            </a:r>
          </a:p>
          <a:p>
            <a:pPr lvl="1"/>
            <a:r>
              <a:rPr lang="en-GB" dirty="0" smtClean="0"/>
              <a:t>Not just a simple step of “putting the questionnaires to web”</a:t>
            </a:r>
          </a:p>
          <a:p>
            <a:r>
              <a:rPr lang="en-GB" dirty="0"/>
              <a:t>F</a:t>
            </a:r>
            <a:r>
              <a:rPr lang="en-GB" dirty="0" smtClean="0"/>
              <a:t>ocus </a:t>
            </a:r>
            <a:r>
              <a:rPr lang="en-GB" dirty="0"/>
              <a:t>on technical and process </a:t>
            </a:r>
            <a:r>
              <a:rPr lang="en-GB" dirty="0" smtClean="0"/>
              <a:t>needs</a:t>
            </a:r>
          </a:p>
          <a:p>
            <a:pPr lvl="1"/>
            <a:r>
              <a:rPr lang="en-GB" dirty="0"/>
              <a:t>the perspective of the </a:t>
            </a:r>
            <a:r>
              <a:rPr lang="en-GB" dirty="0" smtClean="0"/>
              <a:t>respondent was not much taken </a:t>
            </a:r>
            <a:r>
              <a:rPr lang="en-GB" dirty="0"/>
              <a:t>into consideration </a:t>
            </a:r>
            <a:r>
              <a:rPr lang="en-GB" dirty="0" smtClean="0"/>
              <a:t>in the beginning</a:t>
            </a:r>
            <a:endParaRPr lang="fi-FI" dirty="0"/>
          </a:p>
          <a:p>
            <a:pPr lvl="1"/>
            <a:endParaRPr lang="en-GB" dirty="0" smtClean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174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isällön paikkamerkki 6"/>
          <p:cNvPicPr>
            <a:picLocks noGrp="1" noChangeAspect="1"/>
          </p:cNvPicPr>
          <p:nvPr>
            <p:ph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98"/>
          <a:stretch/>
        </p:blipFill>
        <p:spPr>
          <a:xfrm>
            <a:off x="879401" y="115908"/>
            <a:ext cx="7560000" cy="4898065"/>
          </a:xfrm>
        </p:spPr>
      </p:pic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4</a:t>
            </a:fld>
            <a:endParaRPr lang="fi-FI"/>
          </a:p>
        </p:txBody>
      </p:sp>
      <p:pic>
        <p:nvPicPr>
          <p:cNvPr id="9" name="Sisällön paikkamerkki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78" b="7117"/>
          <a:stretch/>
        </p:blipFill>
        <p:spPr>
          <a:xfrm>
            <a:off x="879402" y="5013973"/>
            <a:ext cx="7560000" cy="1707502"/>
          </a:xfrm>
          <a:prstGeom prst="rect">
            <a:avLst/>
          </a:prstGeom>
        </p:spPr>
      </p:pic>
      <p:sp>
        <p:nvSpPr>
          <p:cNvPr id="3" name="Suorakulmio 2"/>
          <p:cNvSpPr/>
          <p:nvPr/>
        </p:nvSpPr>
        <p:spPr>
          <a:xfrm>
            <a:off x="879400" y="2111670"/>
            <a:ext cx="3470988" cy="102636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Instructions</a:t>
            </a:r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hidden</a:t>
            </a:r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behind</a:t>
            </a:r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the</a:t>
            </a:r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randomly</a:t>
            </a:r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positioned</a:t>
            </a:r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links</a:t>
            </a:r>
            <a:endParaRPr lang="fi-FI" sz="1600" dirty="0">
              <a:solidFill>
                <a:schemeClr val="tx1"/>
              </a:solidFill>
            </a:endParaRPr>
          </a:p>
        </p:txBody>
      </p:sp>
      <p:sp>
        <p:nvSpPr>
          <p:cNvPr id="8" name="Suorakulmio 7"/>
          <p:cNvSpPr/>
          <p:nvPr/>
        </p:nvSpPr>
        <p:spPr>
          <a:xfrm>
            <a:off x="4565779" y="2537928"/>
            <a:ext cx="3470988" cy="161730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1600" dirty="0" err="1" smtClean="0">
                <a:solidFill>
                  <a:schemeClr val="tx1"/>
                </a:solidFill>
              </a:rPr>
              <a:t>Relatively</a:t>
            </a:r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simple</a:t>
            </a:r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response</a:t>
            </a:r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task</a:t>
            </a:r>
            <a:r>
              <a:rPr lang="fi-FI" sz="1600" dirty="0" smtClean="0">
                <a:solidFill>
                  <a:schemeClr val="tx1"/>
                </a:solidFill>
              </a:rPr>
              <a:t> is made </a:t>
            </a:r>
            <a:r>
              <a:rPr lang="fi-FI" sz="1600" dirty="0" err="1" smtClean="0">
                <a:solidFill>
                  <a:schemeClr val="tx1"/>
                </a:solidFill>
              </a:rPr>
              <a:t>complex</a:t>
            </a:r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with</a:t>
            </a:r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unnecessary</a:t>
            </a:r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steps</a:t>
            </a:r>
            <a:r>
              <a:rPr lang="fi-FI" sz="1600" dirty="0" smtClean="0">
                <a:solidFill>
                  <a:schemeClr val="tx1"/>
                </a:solidFill>
              </a:rPr>
              <a:t>, </a:t>
            </a:r>
            <a:r>
              <a:rPr lang="fi-FI" sz="1600" dirty="0" err="1" smtClean="0">
                <a:solidFill>
                  <a:schemeClr val="tx1"/>
                </a:solidFill>
              </a:rPr>
              <a:t>obscure</a:t>
            </a:r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button</a:t>
            </a:r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texts</a:t>
            </a:r>
            <a:r>
              <a:rPr lang="fi-FI" sz="1600" dirty="0" smtClean="0">
                <a:solidFill>
                  <a:schemeClr val="tx1"/>
                </a:solidFill>
              </a:rPr>
              <a:t> and </a:t>
            </a:r>
            <a:r>
              <a:rPr lang="fi-FI" sz="1600" dirty="0" err="1" smtClean="0">
                <a:solidFill>
                  <a:schemeClr val="tx1"/>
                </a:solidFill>
              </a:rPr>
              <a:t>distracting</a:t>
            </a:r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 smtClean="0">
                <a:solidFill>
                  <a:schemeClr val="tx1"/>
                </a:solidFill>
              </a:rPr>
              <a:t>functions</a:t>
            </a:r>
            <a:endParaRPr lang="fi-FI" sz="1600" dirty="0">
              <a:solidFill>
                <a:schemeClr val="tx1"/>
              </a:solidFill>
            </a:endParaRPr>
          </a:p>
        </p:txBody>
      </p:sp>
      <p:cxnSp>
        <p:nvCxnSpPr>
          <p:cNvPr id="4" name="Suora nuoliyhdysviiva 3"/>
          <p:cNvCxnSpPr>
            <a:stCxn id="3" idx="3"/>
          </p:cNvCxnSpPr>
          <p:nvPr/>
        </p:nvCxnSpPr>
        <p:spPr>
          <a:xfrm flipV="1">
            <a:off x="4350388" y="1442894"/>
            <a:ext cx="522826" cy="11819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" name="Suora nuoliyhdysviiva 9"/>
          <p:cNvCxnSpPr>
            <a:stCxn id="3" idx="3"/>
          </p:cNvCxnSpPr>
          <p:nvPr/>
        </p:nvCxnSpPr>
        <p:spPr>
          <a:xfrm flipV="1">
            <a:off x="4350388" y="1382247"/>
            <a:ext cx="3219061" cy="1242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Suora nuoliyhdysviiva 10"/>
          <p:cNvCxnSpPr/>
          <p:nvPr/>
        </p:nvCxnSpPr>
        <p:spPr>
          <a:xfrm flipV="1">
            <a:off x="4363616" y="1679189"/>
            <a:ext cx="3421224" cy="9136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uora nuoliyhdysviiva 13"/>
          <p:cNvCxnSpPr>
            <a:stCxn id="8" idx="1"/>
          </p:cNvCxnSpPr>
          <p:nvPr/>
        </p:nvCxnSpPr>
        <p:spPr>
          <a:xfrm flipH="1">
            <a:off x="1623527" y="3346581"/>
            <a:ext cx="2942252" cy="17572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" name="Suora nuoliyhdysviiva 16"/>
          <p:cNvCxnSpPr>
            <a:stCxn id="8" idx="1"/>
          </p:cNvCxnSpPr>
          <p:nvPr/>
        </p:nvCxnSpPr>
        <p:spPr>
          <a:xfrm flipH="1">
            <a:off x="2500605" y="3346581"/>
            <a:ext cx="2065174" cy="17572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uora nuoliyhdysviiva 20"/>
          <p:cNvCxnSpPr>
            <a:stCxn id="8" idx="1"/>
          </p:cNvCxnSpPr>
          <p:nvPr/>
        </p:nvCxnSpPr>
        <p:spPr>
          <a:xfrm flipH="1">
            <a:off x="3489649" y="3346581"/>
            <a:ext cx="1076130" cy="17572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uora nuoliyhdysviiva 23"/>
          <p:cNvCxnSpPr>
            <a:stCxn id="8" idx="1"/>
          </p:cNvCxnSpPr>
          <p:nvPr/>
        </p:nvCxnSpPr>
        <p:spPr>
          <a:xfrm flipH="1">
            <a:off x="4432041" y="3346581"/>
            <a:ext cx="133738" cy="17572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7" name="Suora nuoliyhdysviiva 26"/>
          <p:cNvCxnSpPr>
            <a:stCxn id="8" idx="1"/>
          </p:cNvCxnSpPr>
          <p:nvPr/>
        </p:nvCxnSpPr>
        <p:spPr>
          <a:xfrm flipH="1">
            <a:off x="1539551" y="3346581"/>
            <a:ext cx="3026228" cy="19905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" name="Suora nuoliyhdysviiva 29"/>
          <p:cNvCxnSpPr>
            <a:stCxn id="8" idx="1"/>
          </p:cNvCxnSpPr>
          <p:nvPr/>
        </p:nvCxnSpPr>
        <p:spPr>
          <a:xfrm flipH="1">
            <a:off x="3228393" y="3346581"/>
            <a:ext cx="1337386" cy="30097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" name="Suora nuoliyhdysviiva 32"/>
          <p:cNvCxnSpPr>
            <a:stCxn id="8" idx="1"/>
          </p:cNvCxnSpPr>
          <p:nvPr/>
        </p:nvCxnSpPr>
        <p:spPr>
          <a:xfrm flipH="1">
            <a:off x="4161453" y="3346581"/>
            <a:ext cx="404326" cy="30097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6" name="Suora nuoliyhdysviiva 35"/>
          <p:cNvCxnSpPr>
            <a:stCxn id="8" idx="1"/>
          </p:cNvCxnSpPr>
          <p:nvPr/>
        </p:nvCxnSpPr>
        <p:spPr>
          <a:xfrm>
            <a:off x="4565779" y="3346581"/>
            <a:ext cx="911290" cy="30097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8" name="Suorakulmio 17"/>
          <p:cNvSpPr/>
          <p:nvPr/>
        </p:nvSpPr>
        <p:spPr>
          <a:xfrm>
            <a:off x="1986136" y="252059"/>
            <a:ext cx="1503513" cy="24279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1600" dirty="0" smtClean="0">
                <a:solidFill>
                  <a:schemeClr val="tx1"/>
                </a:solidFill>
              </a:rPr>
              <a:t> </a:t>
            </a:r>
            <a:r>
              <a:rPr lang="fi-FI" sz="1600" dirty="0" err="1">
                <a:solidFill>
                  <a:schemeClr val="tx1"/>
                </a:solidFill>
              </a:rPr>
              <a:t>S</a:t>
            </a:r>
            <a:r>
              <a:rPr lang="fi-FI" sz="1600" dirty="0" err="1" smtClean="0">
                <a:solidFill>
                  <a:schemeClr val="tx1"/>
                </a:solidFill>
              </a:rPr>
              <a:t>ince</a:t>
            </a:r>
            <a:r>
              <a:rPr lang="fi-FI" sz="1600" dirty="0" smtClean="0">
                <a:solidFill>
                  <a:schemeClr val="tx1"/>
                </a:solidFill>
              </a:rPr>
              <a:t> 2004</a:t>
            </a:r>
            <a:endParaRPr lang="fi-FI" sz="1600" dirty="0">
              <a:solidFill>
                <a:schemeClr val="tx1"/>
              </a:solidFill>
            </a:endParaRP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848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First</a:t>
            </a:r>
            <a:r>
              <a:rPr lang="fi-FI" dirty="0" smtClean="0"/>
              <a:t> </a:t>
            </a:r>
            <a:r>
              <a:rPr lang="fi-FI" dirty="0" err="1"/>
              <a:t>S</a:t>
            </a:r>
            <a:r>
              <a:rPr lang="fi-FI" dirty="0" err="1" smtClean="0"/>
              <a:t>teps</a:t>
            </a:r>
            <a:r>
              <a:rPr lang="fi-FI" dirty="0" smtClean="0"/>
              <a:t> on User </a:t>
            </a:r>
            <a:r>
              <a:rPr lang="fi-FI" dirty="0" err="1"/>
              <a:t>C</a:t>
            </a:r>
            <a:r>
              <a:rPr lang="fi-FI" dirty="0" err="1" smtClean="0"/>
              <a:t>entered</a:t>
            </a:r>
            <a:r>
              <a:rPr lang="fi-FI" dirty="0" smtClean="0"/>
              <a:t> </a:t>
            </a:r>
            <a:r>
              <a:rPr lang="fi-FI" dirty="0" err="1"/>
              <a:t>D</a:t>
            </a:r>
            <a:r>
              <a:rPr lang="fi-FI" dirty="0" err="1" smtClean="0"/>
              <a:t>evelopment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>
          <a:xfrm>
            <a:off x="704598" y="1210964"/>
            <a:ext cx="7734300" cy="4411663"/>
          </a:xfrm>
        </p:spPr>
        <p:txBody>
          <a:bodyPr/>
          <a:lstStyle/>
          <a:p>
            <a:r>
              <a:rPr lang="en-GB" dirty="0"/>
              <a:t>A round of usability testing </a:t>
            </a:r>
            <a:r>
              <a:rPr lang="en-GB" dirty="0" smtClean="0"/>
              <a:t>2009 and 2010 with </a:t>
            </a:r>
            <a:r>
              <a:rPr lang="en-GB" dirty="0"/>
              <a:t>the web questionnaires was one input to think the design process </a:t>
            </a:r>
            <a:r>
              <a:rPr lang="en-GB" dirty="0" smtClean="0"/>
              <a:t>differently</a:t>
            </a:r>
          </a:p>
          <a:p>
            <a:pPr lvl="1"/>
            <a:r>
              <a:rPr lang="en-GB" dirty="0" smtClean="0"/>
              <a:t>tests </a:t>
            </a:r>
            <a:r>
              <a:rPr lang="en-GB" dirty="0"/>
              <a:t>challenged the thinking of subject matter specialists on data quality by revealing the problems </a:t>
            </a:r>
            <a:r>
              <a:rPr lang="en-GB" dirty="0" smtClean="0"/>
              <a:t>to </a:t>
            </a:r>
            <a:r>
              <a:rPr lang="en-GB" dirty="0"/>
              <a:t>the </a:t>
            </a:r>
            <a:r>
              <a:rPr lang="en-GB" dirty="0" smtClean="0"/>
              <a:t>respondents </a:t>
            </a:r>
          </a:p>
          <a:p>
            <a:r>
              <a:rPr lang="en-GB" dirty="0"/>
              <a:t>Another milestone was a release of the new version of in-house built data collection management software </a:t>
            </a:r>
            <a:r>
              <a:rPr lang="en-GB" dirty="0" err="1"/>
              <a:t>XCola</a:t>
            </a:r>
            <a:r>
              <a:rPr lang="en-GB" dirty="0"/>
              <a:t> (XML based collection application) in </a:t>
            </a:r>
            <a:r>
              <a:rPr lang="en-GB" dirty="0" smtClean="0"/>
              <a:t>2012</a:t>
            </a:r>
          </a:p>
          <a:p>
            <a:r>
              <a:rPr lang="en-GB" dirty="0"/>
              <a:t>The developers had to adopt a new methods in software developments as the migration was implemented swiftly and the resources were </a:t>
            </a:r>
            <a:r>
              <a:rPr lang="en-GB" dirty="0" smtClean="0"/>
              <a:t>limited</a:t>
            </a:r>
          </a:p>
          <a:p>
            <a:pPr marL="457200" lvl="1" indent="0">
              <a:buNone/>
            </a:pP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557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XCola</a:t>
            </a:r>
            <a:r>
              <a:rPr lang="fi-FI" dirty="0" smtClean="0"/>
              <a:t> as Lego 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>
          <a:xfrm>
            <a:off x="705101" y="1466721"/>
            <a:ext cx="7734300" cy="4411663"/>
          </a:xfrm>
        </p:spPr>
        <p:txBody>
          <a:bodyPr>
            <a:normAutofit/>
          </a:bodyPr>
          <a:lstStyle/>
          <a:p>
            <a:r>
              <a:rPr lang="en-US" dirty="0" smtClean="0"/>
              <a:t>Previously each questionnaire more or less uniquely constructed</a:t>
            </a:r>
          </a:p>
          <a:p>
            <a:pPr lvl="1"/>
            <a:r>
              <a:rPr lang="en-US" dirty="0" smtClean="0"/>
              <a:t>Customization provided flexibility (+)</a:t>
            </a:r>
          </a:p>
          <a:p>
            <a:pPr lvl="1"/>
            <a:r>
              <a:rPr lang="en-US" dirty="0" smtClean="0"/>
              <a:t>Requirement gathering challenging (-)</a:t>
            </a:r>
          </a:p>
          <a:p>
            <a:pPr lvl="2"/>
            <a:r>
              <a:rPr lang="en-US" dirty="0" smtClean="0"/>
              <a:t>The owner (subject area) cannot specify what it needs and the developer is unable to communicate what solution to supply</a:t>
            </a:r>
          </a:p>
          <a:p>
            <a:pPr lvl="1"/>
            <a:r>
              <a:rPr lang="en-US" dirty="0" smtClean="0"/>
              <a:t>Fragmentation (-)</a:t>
            </a:r>
          </a:p>
          <a:p>
            <a:pPr lvl="2"/>
            <a:r>
              <a:rPr lang="en-US" dirty="0"/>
              <a:t>difficult to maintain questionnaires and different </a:t>
            </a:r>
            <a:r>
              <a:rPr lang="en-US" dirty="0" smtClean="0"/>
              <a:t>tunings</a:t>
            </a:r>
          </a:p>
          <a:p>
            <a:r>
              <a:rPr lang="en-US" dirty="0" smtClean="0"/>
              <a:t>Now more uniform questionnaire layout and features are utilized</a:t>
            </a:r>
          </a:p>
          <a:p>
            <a:r>
              <a:rPr lang="en-US" dirty="0" err="1" smtClean="0"/>
              <a:t>XCola</a:t>
            </a:r>
            <a:r>
              <a:rPr lang="en-US" dirty="0" smtClean="0"/>
              <a:t> and </a:t>
            </a:r>
            <a:r>
              <a:rPr lang="en-US" dirty="0" err="1" smtClean="0"/>
              <a:t>lego</a:t>
            </a:r>
            <a:r>
              <a:rPr lang="en-US" dirty="0" smtClean="0"/>
              <a:t> both offer it`s own ready made bricks and possibilities to build own user interface elements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6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4359" y="74776"/>
            <a:ext cx="2009775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41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XCola</a:t>
            </a:r>
            <a:r>
              <a:rPr lang="fi-FI" dirty="0" smtClean="0"/>
              <a:t> –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/>
              <a:t>F</a:t>
            </a:r>
            <a:r>
              <a:rPr lang="fi-FI" dirty="0" err="1" smtClean="0"/>
              <a:t>inished</a:t>
            </a:r>
            <a:r>
              <a:rPr lang="fi-FI" dirty="0" smtClean="0"/>
              <a:t> </a:t>
            </a:r>
            <a:r>
              <a:rPr lang="fi-FI" dirty="0" err="1" smtClean="0"/>
              <a:t>Bricks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31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734803" cy="1292662"/>
          </a:xfrm>
        </p:spPr>
        <p:txBody>
          <a:bodyPr/>
          <a:lstStyle/>
          <a:p>
            <a:r>
              <a:rPr lang="fi-FI" dirty="0" err="1" smtClean="0"/>
              <a:t>XCola</a:t>
            </a:r>
            <a:r>
              <a:rPr lang="fi-FI" dirty="0" smtClean="0"/>
              <a:t> - </a:t>
            </a:r>
            <a:r>
              <a:rPr lang="fi-FI" dirty="0" err="1" smtClean="0"/>
              <a:t>Possibility</a:t>
            </a:r>
            <a:r>
              <a:rPr lang="fi-FI" dirty="0" smtClean="0"/>
              <a:t> </a:t>
            </a:r>
            <a:r>
              <a:rPr lang="fi-FI" dirty="0"/>
              <a:t>to </a:t>
            </a:r>
            <a:r>
              <a:rPr lang="fi-FI" dirty="0" err="1"/>
              <a:t>B</a:t>
            </a:r>
            <a:r>
              <a:rPr lang="fi-FI" dirty="0" err="1" smtClean="0"/>
              <a:t>uild</a:t>
            </a:r>
            <a:r>
              <a:rPr lang="fi-FI" dirty="0" smtClean="0"/>
              <a:t> </a:t>
            </a:r>
            <a:r>
              <a:rPr lang="fi-FI" dirty="0" err="1"/>
              <a:t>O</a:t>
            </a:r>
            <a:r>
              <a:rPr lang="fi-FI" dirty="0" err="1" smtClean="0"/>
              <a:t>wn</a:t>
            </a:r>
            <a:r>
              <a:rPr lang="fi-FI" dirty="0" smtClean="0"/>
              <a:t> </a:t>
            </a:r>
            <a:r>
              <a:rPr lang="fi-FI" dirty="0"/>
              <a:t>U</a:t>
            </a:r>
            <a:r>
              <a:rPr lang="fi-FI" dirty="0" smtClean="0"/>
              <a:t>ser </a:t>
            </a:r>
            <a:r>
              <a:rPr lang="fi-FI" dirty="0" err="1" smtClean="0"/>
              <a:t>Interface</a:t>
            </a:r>
            <a:r>
              <a:rPr lang="fi-FI" dirty="0" smtClean="0"/>
              <a:t> </a:t>
            </a:r>
            <a:r>
              <a:rPr lang="fi-FI" dirty="0" err="1"/>
              <a:t>E</a:t>
            </a:r>
            <a:r>
              <a:rPr lang="fi-FI" dirty="0" err="1" smtClean="0"/>
              <a:t>lements</a:t>
            </a:r>
            <a:r>
              <a:rPr lang="fi-FI" dirty="0" smtClean="0"/>
              <a:t> 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010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91" y="850334"/>
            <a:ext cx="7056000" cy="5292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598" y="327520"/>
            <a:ext cx="7734803" cy="738664"/>
          </a:xfrm>
        </p:spPr>
        <p:txBody>
          <a:bodyPr/>
          <a:lstStyle/>
          <a:p>
            <a:r>
              <a:rPr lang="fi-FI" sz="2400" dirty="0" err="1" smtClean="0"/>
              <a:t>XCola</a:t>
            </a:r>
            <a:r>
              <a:rPr lang="fi-FI" sz="2400" dirty="0" smtClean="0"/>
              <a:t> – </a:t>
            </a:r>
            <a:r>
              <a:rPr lang="fi-FI" sz="2400" dirty="0" err="1" smtClean="0"/>
              <a:t>good</a:t>
            </a:r>
            <a:r>
              <a:rPr lang="fi-FI" sz="2400" dirty="0" smtClean="0"/>
              <a:t> user </a:t>
            </a:r>
            <a:r>
              <a:rPr lang="fi-FI" sz="2400" dirty="0" err="1"/>
              <a:t>interface</a:t>
            </a:r>
            <a:r>
              <a:rPr lang="fi-FI" sz="2400" dirty="0"/>
              <a:t> </a:t>
            </a:r>
            <a:r>
              <a:rPr lang="fi-FI" sz="2400" dirty="0" err="1"/>
              <a:t>elements</a:t>
            </a:r>
            <a:r>
              <a:rPr lang="fi-FI" sz="2400" dirty="0"/>
              <a:t> </a:t>
            </a:r>
            <a:r>
              <a:rPr lang="fi-FI" sz="2400" dirty="0" err="1" smtClean="0"/>
              <a:t>could</a:t>
            </a:r>
            <a:r>
              <a:rPr lang="fi-FI" sz="2400" dirty="0" smtClean="0"/>
              <a:t> </a:t>
            </a:r>
            <a:r>
              <a:rPr lang="fi-FI" sz="2400" dirty="0" err="1" smtClean="0"/>
              <a:t>also</a:t>
            </a:r>
            <a:r>
              <a:rPr lang="fi-FI" sz="2400" dirty="0" smtClean="0"/>
              <a:t> </a:t>
            </a:r>
            <a:r>
              <a:rPr lang="fi-FI" sz="2400" dirty="0" err="1" smtClean="0"/>
              <a:t>be</a:t>
            </a:r>
            <a:r>
              <a:rPr lang="fi-FI" sz="2400" dirty="0" smtClean="0"/>
              <a:t> </a:t>
            </a:r>
            <a:r>
              <a:rPr lang="fi-FI" sz="2400" dirty="0" err="1" smtClean="0"/>
              <a:t>used</a:t>
            </a:r>
            <a:r>
              <a:rPr lang="fi-FI" sz="2400" dirty="0" smtClean="0"/>
              <a:t> in </a:t>
            </a:r>
            <a:r>
              <a:rPr lang="fi-FI" sz="2400" dirty="0" err="1" smtClean="0"/>
              <a:t>other</a:t>
            </a:r>
            <a:r>
              <a:rPr lang="fi-FI" sz="2400" dirty="0" smtClean="0"/>
              <a:t> </a:t>
            </a:r>
            <a:r>
              <a:rPr lang="fi-FI" sz="2400" dirty="0" err="1" smtClean="0"/>
              <a:t>questionnaires</a:t>
            </a:r>
            <a:r>
              <a:rPr lang="fi-FI" sz="2400" dirty="0" smtClean="0"/>
              <a:t> – </a:t>
            </a:r>
            <a:r>
              <a:rPr lang="fi-FI" sz="2400" dirty="0" err="1" smtClean="0"/>
              <a:t>turn</a:t>
            </a:r>
            <a:r>
              <a:rPr lang="fi-FI" sz="2400" dirty="0" smtClean="0"/>
              <a:t> into a </a:t>
            </a:r>
            <a:r>
              <a:rPr lang="fi-FI" sz="2400" dirty="0" err="1" smtClean="0"/>
              <a:t>product</a:t>
            </a:r>
            <a:endParaRPr lang="fi-FI" sz="24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787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338" y="1445613"/>
            <a:ext cx="1188000" cy="697397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10</a:t>
            </a:fld>
            <a:endParaRPr lang="fi-FI"/>
          </a:p>
        </p:txBody>
      </p:sp>
      <p:pic>
        <p:nvPicPr>
          <p:cNvPr id="11" name="Picture 8" descr="Image result for lego city 2013 se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116" y="3700115"/>
            <a:ext cx="1173480" cy="117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Image result for lego city 2013 set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227" y="4874735"/>
            <a:ext cx="1178719" cy="117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Kuva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421" y="2135996"/>
            <a:ext cx="1843278" cy="2416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Kuva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254" y="854220"/>
            <a:ext cx="1846707" cy="6625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Suora yhdysviiva 15"/>
          <p:cNvCxnSpPr/>
          <p:nvPr/>
        </p:nvCxnSpPr>
        <p:spPr>
          <a:xfrm>
            <a:off x="3126231" y="107753"/>
            <a:ext cx="0" cy="6050375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uora yhdysviiva 21"/>
          <p:cNvCxnSpPr/>
          <p:nvPr/>
        </p:nvCxnSpPr>
        <p:spPr>
          <a:xfrm>
            <a:off x="6029520" y="40106"/>
            <a:ext cx="0" cy="6050375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Kuva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7724" y="429908"/>
            <a:ext cx="1356170" cy="696087"/>
          </a:xfrm>
          <a:prstGeom prst="rect">
            <a:avLst/>
          </a:prstGeom>
        </p:spPr>
      </p:pic>
      <p:pic>
        <p:nvPicPr>
          <p:cNvPr id="25" name="Sisällön paikkamerkki 8"/>
          <p:cNvPicPr>
            <a:picLocks noGrp="1" noChangeAspect="1"/>
          </p:cNvPicPr>
          <p:nvPr>
            <p:ph sz="quarter" idx="4294967295"/>
          </p:nvPr>
        </p:nvPicPr>
        <p:blipFill>
          <a:blip r:embed="rId9"/>
          <a:stretch>
            <a:fillRect/>
          </a:stretch>
        </p:blipFill>
        <p:spPr>
          <a:xfrm>
            <a:off x="3998116" y="1374662"/>
            <a:ext cx="1174433" cy="1002983"/>
          </a:xfrm>
          <a:prstGeom prst="rect">
            <a:avLst/>
          </a:prstGeom>
        </p:spPr>
      </p:pic>
      <p:pic>
        <p:nvPicPr>
          <p:cNvPr id="17" name="Kuva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0750" y="215428"/>
            <a:ext cx="1068991" cy="2270570"/>
          </a:xfrm>
          <a:prstGeom prst="rect">
            <a:avLst/>
          </a:prstGeom>
        </p:spPr>
      </p:pic>
      <p:sp>
        <p:nvSpPr>
          <p:cNvPr id="2" name="Alatunnisteen paikkamerkki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pic>
        <p:nvPicPr>
          <p:cNvPr id="1028" name="Picture 4" descr="Image result for lego bricks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3" y="4060477"/>
            <a:ext cx="2232000" cy="91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lego city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46" y="3634574"/>
            <a:ext cx="228600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Nuoli ylös ja alas 20"/>
          <p:cNvSpPr/>
          <p:nvPr/>
        </p:nvSpPr>
        <p:spPr>
          <a:xfrm>
            <a:off x="1422757" y="2636199"/>
            <a:ext cx="575162" cy="998375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Nuoli ylös ja alas 30"/>
          <p:cNvSpPr/>
          <p:nvPr/>
        </p:nvSpPr>
        <p:spPr>
          <a:xfrm>
            <a:off x="4326045" y="2609616"/>
            <a:ext cx="575162" cy="998375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Nuoli ylös ja alas 31"/>
          <p:cNvSpPr/>
          <p:nvPr/>
        </p:nvSpPr>
        <p:spPr>
          <a:xfrm>
            <a:off x="7227665" y="2609617"/>
            <a:ext cx="575162" cy="998375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807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994" y="369084"/>
            <a:ext cx="7711806" cy="738664"/>
          </a:xfrm>
        </p:spPr>
        <p:txBody>
          <a:bodyPr/>
          <a:lstStyle/>
          <a:p>
            <a:r>
              <a:rPr lang="fi-FI" sz="2400" dirty="0" smtClean="0"/>
              <a:t>Case </a:t>
            </a:r>
            <a:r>
              <a:rPr lang="fi-FI" sz="2400" dirty="0" err="1" smtClean="0"/>
              <a:t>example</a:t>
            </a:r>
            <a:r>
              <a:rPr lang="fi-FI" sz="2400" dirty="0" smtClean="0"/>
              <a:t> – </a:t>
            </a:r>
            <a:r>
              <a:rPr lang="fi-FI" sz="2400" dirty="0" err="1" smtClean="0"/>
              <a:t>Questionnaire</a:t>
            </a:r>
            <a:r>
              <a:rPr lang="fi-FI" sz="2400" dirty="0" smtClean="0"/>
              <a:t> </a:t>
            </a:r>
            <a:r>
              <a:rPr lang="fi-FI" sz="2400" dirty="0" err="1" smtClean="0"/>
              <a:t>Redevelopment</a:t>
            </a:r>
            <a:r>
              <a:rPr lang="fi-FI" sz="2400" dirty="0" smtClean="0"/>
              <a:t> of S</a:t>
            </a:r>
            <a:r>
              <a:rPr lang="en-US" sz="2400" dirty="0" err="1" smtClean="0"/>
              <a:t>urvey</a:t>
            </a:r>
            <a:r>
              <a:rPr lang="en-US" sz="2400" dirty="0" smtClean="0"/>
              <a:t> </a:t>
            </a:r>
            <a:r>
              <a:rPr lang="en-US" sz="2400" dirty="0"/>
              <a:t>on </a:t>
            </a:r>
            <a:r>
              <a:rPr lang="en-US" sz="2400" dirty="0" smtClean="0"/>
              <a:t>Production </a:t>
            </a:r>
            <a:r>
              <a:rPr lang="en-US" sz="2400" dirty="0"/>
              <a:t>of </a:t>
            </a:r>
            <a:r>
              <a:rPr lang="en-US" sz="2400" dirty="0" smtClean="0"/>
              <a:t>Manufactured Goods</a:t>
            </a:r>
            <a:endParaRPr lang="fi-FI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fi-FI" dirty="0" err="1" smtClean="0"/>
              <a:t>Response</a:t>
            </a:r>
            <a:r>
              <a:rPr lang="fi-FI" dirty="0" smtClean="0"/>
              <a:t> </a:t>
            </a:r>
            <a:r>
              <a:rPr lang="fi-FI" dirty="0" err="1" smtClean="0"/>
              <a:t>task</a:t>
            </a:r>
            <a:r>
              <a:rPr lang="fi-FI" dirty="0" smtClean="0"/>
              <a:t>:</a:t>
            </a:r>
          </a:p>
          <a:p>
            <a:pPr lvl="1"/>
            <a:r>
              <a:rPr lang="fi-FI" dirty="0" err="1" smtClean="0"/>
              <a:t>the</a:t>
            </a:r>
            <a:r>
              <a:rPr lang="fi-FI" dirty="0" smtClean="0"/>
              <a:t> business </a:t>
            </a:r>
            <a:r>
              <a:rPr lang="fi-FI" dirty="0" err="1" smtClean="0"/>
              <a:t>has</a:t>
            </a:r>
            <a:r>
              <a:rPr lang="fi-FI" dirty="0" smtClean="0"/>
              <a:t> to </a:t>
            </a:r>
            <a:r>
              <a:rPr lang="fi-FI" dirty="0" err="1" smtClean="0"/>
              <a:t>find</a:t>
            </a:r>
            <a:r>
              <a:rPr lang="fi-FI" dirty="0" smtClean="0"/>
              <a:t> and </a:t>
            </a:r>
            <a:r>
              <a:rPr lang="fi-FI" dirty="0" err="1" smtClean="0"/>
              <a:t>pick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a </a:t>
            </a:r>
            <a:r>
              <a:rPr lang="fi-FI" dirty="0" err="1" smtClean="0"/>
              <a:t>specified</a:t>
            </a:r>
            <a:r>
              <a:rPr lang="fi-FI" dirty="0" smtClean="0"/>
              <a:t> </a:t>
            </a:r>
            <a:r>
              <a:rPr lang="fi-FI" dirty="0" err="1" smtClean="0"/>
              <a:t>list</a:t>
            </a:r>
            <a:r>
              <a:rPr lang="fi-FI" dirty="0" smtClean="0"/>
              <a:t> of products (</a:t>
            </a:r>
            <a:r>
              <a:rPr lang="fi-FI" dirty="0" err="1" smtClean="0"/>
              <a:t>Prodcom</a:t>
            </a:r>
            <a:r>
              <a:rPr lang="fi-FI" dirty="0" smtClean="0"/>
              <a:t>) </a:t>
            </a:r>
            <a:r>
              <a:rPr lang="fi-FI" dirty="0" err="1" smtClean="0"/>
              <a:t>which</a:t>
            </a:r>
            <a:r>
              <a:rPr lang="fi-FI" dirty="0" smtClean="0"/>
              <a:t> of </a:t>
            </a:r>
            <a:r>
              <a:rPr lang="fi-FI" dirty="0" err="1" smtClean="0"/>
              <a:t>them</a:t>
            </a:r>
            <a:r>
              <a:rPr lang="fi-FI" dirty="0" smtClean="0"/>
              <a:t> </a:t>
            </a:r>
            <a:r>
              <a:rPr lang="fi-FI" dirty="0" err="1" smtClean="0"/>
              <a:t>do</a:t>
            </a:r>
            <a:r>
              <a:rPr lang="fi-FI" dirty="0" smtClean="0"/>
              <a:t> </a:t>
            </a:r>
            <a:r>
              <a:rPr lang="fi-FI" dirty="0" err="1" smtClean="0"/>
              <a:t>they</a:t>
            </a:r>
            <a:r>
              <a:rPr lang="fi-FI" dirty="0" smtClean="0"/>
              <a:t> </a:t>
            </a:r>
            <a:r>
              <a:rPr lang="fi-FI" dirty="0" err="1" smtClean="0"/>
              <a:t>produce</a:t>
            </a:r>
            <a:endParaRPr lang="fi-FI" dirty="0" smtClean="0"/>
          </a:p>
          <a:p>
            <a:pPr lvl="1"/>
            <a:r>
              <a:rPr lang="fi-FI" dirty="0" smtClean="0"/>
              <a:t>And </a:t>
            </a:r>
            <a:r>
              <a:rPr lang="fi-FI" dirty="0" err="1" smtClean="0"/>
              <a:t>provide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value</a:t>
            </a:r>
            <a:r>
              <a:rPr lang="fi-FI" dirty="0" smtClean="0"/>
              <a:t> and </a:t>
            </a:r>
            <a:r>
              <a:rPr lang="fi-FI" dirty="0" err="1" smtClean="0"/>
              <a:t>quantity</a:t>
            </a:r>
            <a:r>
              <a:rPr lang="fi-FI" dirty="0" smtClean="0"/>
              <a:t> of </a:t>
            </a:r>
            <a:r>
              <a:rPr lang="fi-FI" dirty="0" err="1" smtClean="0"/>
              <a:t>production</a:t>
            </a:r>
            <a:endParaRPr lang="fi-FI" dirty="0" smtClean="0"/>
          </a:p>
          <a:p>
            <a:endParaRPr lang="fi-FI" dirty="0" smtClean="0"/>
          </a:p>
          <a:p>
            <a:pPr lvl="1"/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11</a:t>
            </a:fld>
            <a:endParaRPr lang="fi-FI"/>
          </a:p>
        </p:txBody>
      </p:sp>
      <p:pic>
        <p:nvPicPr>
          <p:cNvPr id="13" name="Sisällön paikkamerkki 12"/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4668838" y="1640082"/>
            <a:ext cx="3754437" cy="401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0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734803" cy="738664"/>
          </a:xfrm>
        </p:spPr>
        <p:txBody>
          <a:bodyPr/>
          <a:lstStyle/>
          <a:p>
            <a:r>
              <a:rPr lang="fi-FI" sz="2400" dirty="0"/>
              <a:t>Case </a:t>
            </a:r>
            <a:r>
              <a:rPr lang="fi-FI" sz="2400" dirty="0" err="1"/>
              <a:t>example</a:t>
            </a:r>
            <a:r>
              <a:rPr lang="fi-FI" sz="2400" dirty="0"/>
              <a:t> – </a:t>
            </a:r>
            <a:r>
              <a:rPr lang="fi-FI" sz="2400" dirty="0" err="1"/>
              <a:t>Questionnaire</a:t>
            </a:r>
            <a:r>
              <a:rPr lang="fi-FI" sz="2400" dirty="0"/>
              <a:t> </a:t>
            </a:r>
            <a:r>
              <a:rPr lang="fi-FI" sz="2400" dirty="0" err="1"/>
              <a:t>Redevelopment</a:t>
            </a:r>
            <a:r>
              <a:rPr lang="fi-FI" sz="2400" dirty="0"/>
              <a:t> of S</a:t>
            </a:r>
            <a:r>
              <a:rPr lang="en-US" sz="2400" dirty="0" err="1"/>
              <a:t>urvey</a:t>
            </a:r>
            <a:r>
              <a:rPr lang="en-US" sz="2400" dirty="0"/>
              <a:t> on Production of Manufactured Goods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Problem:</a:t>
            </a:r>
          </a:p>
          <a:p>
            <a:pPr lvl="1"/>
            <a:r>
              <a:rPr lang="en-US" dirty="0" err="1" smtClean="0"/>
              <a:t>Prodcom</a:t>
            </a:r>
            <a:r>
              <a:rPr lang="en-US" dirty="0" smtClean="0"/>
              <a:t> </a:t>
            </a:r>
            <a:r>
              <a:rPr lang="en-US" dirty="0"/>
              <a:t>is </a:t>
            </a:r>
            <a:r>
              <a:rPr lang="en-US" u="sng" dirty="0"/>
              <a:t>a list</a:t>
            </a:r>
            <a:r>
              <a:rPr lang="en-US" dirty="0"/>
              <a:t> not a classification --&gt;</a:t>
            </a:r>
          </a:p>
          <a:p>
            <a:pPr lvl="2"/>
            <a:r>
              <a:rPr lang="en-US" dirty="0" smtClean="0"/>
              <a:t>No </a:t>
            </a:r>
            <a:r>
              <a:rPr lang="en-US" dirty="0"/>
              <a:t>separate </a:t>
            </a:r>
            <a:r>
              <a:rPr lang="en-US" dirty="0" smtClean="0"/>
              <a:t>title </a:t>
            </a:r>
            <a:r>
              <a:rPr lang="en-US" dirty="0"/>
              <a:t>for the </a:t>
            </a:r>
            <a:r>
              <a:rPr lang="en-US" dirty="0" smtClean="0"/>
              <a:t>each item </a:t>
            </a:r>
            <a:r>
              <a:rPr lang="en-US" dirty="0"/>
              <a:t>just </a:t>
            </a:r>
            <a:r>
              <a:rPr lang="en-US" dirty="0" smtClean="0"/>
              <a:t>only a </a:t>
            </a:r>
            <a:r>
              <a:rPr lang="en-US" dirty="0"/>
              <a:t>eight-digit code </a:t>
            </a:r>
            <a:r>
              <a:rPr lang="en-US" dirty="0" smtClean="0"/>
              <a:t>and a description</a:t>
            </a:r>
          </a:p>
          <a:p>
            <a:pPr lvl="3"/>
            <a:r>
              <a:rPr lang="en-US" dirty="0" smtClean="0"/>
              <a:t>The </a:t>
            </a:r>
            <a:r>
              <a:rPr lang="en-US" dirty="0"/>
              <a:t>length of the descriptions varies from one word to more than 500 </a:t>
            </a:r>
            <a:r>
              <a:rPr lang="en-US" dirty="0" smtClean="0"/>
              <a:t>characters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12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98" y="3947858"/>
            <a:ext cx="7884000" cy="72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07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734803" cy="738664"/>
          </a:xfrm>
        </p:spPr>
        <p:txBody>
          <a:bodyPr/>
          <a:lstStyle/>
          <a:p>
            <a:r>
              <a:rPr lang="fi-FI" sz="2400" dirty="0"/>
              <a:t>Case </a:t>
            </a:r>
            <a:r>
              <a:rPr lang="fi-FI" sz="2400" dirty="0" err="1"/>
              <a:t>example</a:t>
            </a:r>
            <a:r>
              <a:rPr lang="fi-FI" sz="2400" dirty="0"/>
              <a:t> – </a:t>
            </a:r>
            <a:r>
              <a:rPr lang="fi-FI" sz="2400" dirty="0" err="1"/>
              <a:t>Questionnaire</a:t>
            </a:r>
            <a:r>
              <a:rPr lang="fi-FI" sz="2400" dirty="0"/>
              <a:t> </a:t>
            </a:r>
            <a:r>
              <a:rPr lang="fi-FI" sz="2400" dirty="0" err="1"/>
              <a:t>Redevelopment</a:t>
            </a:r>
            <a:r>
              <a:rPr lang="fi-FI" sz="2400" dirty="0"/>
              <a:t> of S</a:t>
            </a:r>
            <a:r>
              <a:rPr lang="en-US" sz="2400" dirty="0" err="1"/>
              <a:t>urvey</a:t>
            </a:r>
            <a:r>
              <a:rPr lang="en-US" sz="2400" dirty="0"/>
              <a:t> on Production of Manufactured Goods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fi-FI" dirty="0" err="1" smtClean="0"/>
              <a:t>Problem</a:t>
            </a:r>
            <a:r>
              <a:rPr lang="fi-FI" dirty="0" smtClean="0"/>
              <a:t>:</a:t>
            </a:r>
            <a:endParaRPr lang="en-US" dirty="0" smtClean="0"/>
          </a:p>
          <a:p>
            <a:pPr lvl="1"/>
            <a:r>
              <a:rPr lang="en-US" dirty="0"/>
              <a:t>The respondent are not familiar with the </a:t>
            </a:r>
            <a:r>
              <a:rPr lang="en-US" dirty="0" err="1"/>
              <a:t>Prodcom</a:t>
            </a:r>
            <a:r>
              <a:rPr lang="en-US" dirty="0"/>
              <a:t> list</a:t>
            </a:r>
          </a:p>
          <a:p>
            <a:pPr lvl="2"/>
            <a:r>
              <a:rPr lang="en-US" dirty="0"/>
              <a:t>D</a:t>
            </a:r>
            <a:r>
              <a:rPr lang="en-US" dirty="0" smtClean="0"/>
              <a:t>o </a:t>
            </a:r>
            <a:r>
              <a:rPr lang="en-US" dirty="0"/>
              <a:t>not know which code means which product</a:t>
            </a:r>
          </a:p>
          <a:p>
            <a:pPr lvl="1"/>
            <a:r>
              <a:rPr lang="en-US" dirty="0"/>
              <a:t>Less structured, larger (some 4000 items), and more </a:t>
            </a:r>
            <a:r>
              <a:rPr lang="en-US" dirty="0" smtClean="0"/>
              <a:t>complex than the common statistical classification (industry, occupation, e.g.)</a:t>
            </a:r>
          </a:p>
          <a:p>
            <a:pPr marL="0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u="sng" dirty="0" smtClean="0"/>
              <a:t>Not </a:t>
            </a:r>
            <a:r>
              <a:rPr lang="en-US" u="sng" dirty="0"/>
              <a:t>compatible with a drop-down </a:t>
            </a:r>
            <a:r>
              <a:rPr lang="en-US" u="sng" dirty="0" smtClean="0"/>
              <a:t>list or step-wise decision tree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13</a:t>
            </a:fld>
            <a:endParaRPr lang="fi-FI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10" y="4683676"/>
            <a:ext cx="8143875" cy="942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528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 dirty="0"/>
              <a:t>Case </a:t>
            </a:r>
            <a:r>
              <a:rPr lang="fi-FI" sz="2400" dirty="0" err="1"/>
              <a:t>example</a:t>
            </a:r>
            <a:r>
              <a:rPr lang="fi-FI" sz="2400" dirty="0"/>
              <a:t> – </a:t>
            </a:r>
            <a:r>
              <a:rPr lang="fi-FI" sz="2400" dirty="0" err="1"/>
              <a:t>Questionnaire</a:t>
            </a:r>
            <a:r>
              <a:rPr lang="fi-FI" sz="2400" dirty="0"/>
              <a:t> </a:t>
            </a:r>
            <a:r>
              <a:rPr lang="fi-FI" sz="2400" dirty="0" err="1"/>
              <a:t>Redevelopment</a:t>
            </a:r>
            <a:r>
              <a:rPr lang="fi-FI" sz="2400" dirty="0"/>
              <a:t> of S</a:t>
            </a:r>
            <a:r>
              <a:rPr lang="en-US" sz="2400" dirty="0" err="1"/>
              <a:t>urvey</a:t>
            </a:r>
            <a:r>
              <a:rPr lang="en-US" sz="2400" dirty="0"/>
              <a:t> on Production of Manufactured Goods</a:t>
            </a:r>
            <a:endParaRPr lang="fi-FI" dirty="0"/>
          </a:p>
        </p:txBody>
      </p:sp>
      <p:sp>
        <p:nvSpPr>
          <p:cNvPr id="7" name="Sisällön paikkamerkki 6"/>
          <p:cNvSpPr>
            <a:spLocks noGrp="1"/>
          </p:cNvSpPr>
          <p:nvPr>
            <p:ph sz="quarter" idx="14"/>
          </p:nvPr>
        </p:nvSpPr>
        <p:spPr>
          <a:xfrm>
            <a:off x="704598" y="1372329"/>
            <a:ext cx="7734300" cy="4411663"/>
          </a:xfrm>
        </p:spPr>
        <p:txBody>
          <a:bodyPr numCol="1"/>
          <a:lstStyle/>
          <a:p>
            <a:r>
              <a:rPr lang="fi-FI" dirty="0" err="1" smtClean="0"/>
              <a:t>Solution</a:t>
            </a:r>
            <a:r>
              <a:rPr lang="fi-FI" dirty="0" smtClean="0"/>
              <a:t>:</a:t>
            </a:r>
          </a:p>
          <a:p>
            <a:pPr lvl="1"/>
            <a:r>
              <a:rPr lang="fi-FI" dirty="0" smtClean="0"/>
              <a:t>To </a:t>
            </a:r>
            <a:r>
              <a:rPr lang="fi-FI" dirty="0" err="1" smtClean="0"/>
              <a:t>apply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built</a:t>
            </a:r>
            <a:r>
              <a:rPr lang="fi-FI" dirty="0" smtClean="0"/>
              <a:t>-in </a:t>
            </a:r>
            <a:r>
              <a:rPr lang="fi-FI" dirty="0" err="1" smtClean="0"/>
              <a:t>XCola</a:t>
            </a:r>
            <a:r>
              <a:rPr lang="fi-FI" dirty="0" smtClean="0"/>
              <a:t> </a:t>
            </a:r>
            <a:r>
              <a:rPr lang="fi-FI" dirty="0" err="1" smtClean="0"/>
              <a:t>search</a:t>
            </a:r>
            <a:r>
              <a:rPr lang="fi-FI" dirty="0" smtClean="0"/>
              <a:t> </a:t>
            </a:r>
            <a:r>
              <a:rPr lang="fi-FI" dirty="0" err="1" smtClean="0"/>
              <a:t>tool</a:t>
            </a:r>
            <a:r>
              <a:rPr lang="fi-FI" dirty="0" smtClean="0"/>
              <a:t> (</a:t>
            </a:r>
            <a:r>
              <a:rPr lang="fi-FI" dirty="0" err="1" smtClean="0"/>
              <a:t>already</a:t>
            </a:r>
            <a:r>
              <a:rPr lang="fi-FI" dirty="0" smtClean="0"/>
              <a:t> </a:t>
            </a:r>
            <a:r>
              <a:rPr lang="fi-FI" dirty="0" err="1" smtClean="0"/>
              <a:t>built</a:t>
            </a:r>
            <a:r>
              <a:rPr lang="fi-FI" dirty="0" smtClean="0"/>
              <a:t> ”lego” set)</a:t>
            </a:r>
          </a:p>
          <a:p>
            <a:pPr lvl="1"/>
            <a:r>
              <a:rPr lang="fi-FI" dirty="0" smtClean="0"/>
              <a:t>No </a:t>
            </a:r>
            <a:r>
              <a:rPr lang="fi-FI" dirty="0" err="1" smtClean="0"/>
              <a:t>changes</a:t>
            </a:r>
            <a:r>
              <a:rPr lang="fi-FI" dirty="0" smtClean="0"/>
              <a:t> to </a:t>
            </a:r>
            <a:r>
              <a:rPr lang="fi-FI" dirty="0" err="1" smtClean="0"/>
              <a:t>source</a:t>
            </a:r>
            <a:r>
              <a:rPr lang="fi-FI" dirty="0" smtClean="0"/>
              <a:t> </a:t>
            </a:r>
            <a:r>
              <a:rPr lang="fi-FI" dirty="0" err="1" smtClean="0"/>
              <a:t>code</a:t>
            </a:r>
            <a:r>
              <a:rPr lang="fi-FI" dirty="0" smtClean="0"/>
              <a:t> </a:t>
            </a:r>
            <a:r>
              <a:rPr lang="fi-FI" dirty="0" err="1" smtClean="0"/>
              <a:t>or</a:t>
            </a:r>
            <a:r>
              <a:rPr lang="fi-FI" dirty="0" smtClean="0"/>
              <a:t> </a:t>
            </a:r>
            <a:r>
              <a:rPr lang="fi-FI" dirty="0" err="1" smtClean="0"/>
              <a:t>any</a:t>
            </a:r>
            <a:r>
              <a:rPr lang="fi-FI" dirty="0" smtClean="0"/>
              <a:t> </a:t>
            </a:r>
            <a:r>
              <a:rPr lang="fi-FI" dirty="0" err="1" smtClean="0"/>
              <a:t>other</a:t>
            </a:r>
            <a:r>
              <a:rPr lang="fi-FI" dirty="0" smtClean="0"/>
              <a:t> </a:t>
            </a:r>
            <a:r>
              <a:rPr lang="fi-FI" dirty="0" err="1" smtClean="0"/>
              <a:t>reprogramming</a:t>
            </a:r>
            <a:endParaRPr lang="fi-FI" dirty="0" smtClean="0"/>
          </a:p>
          <a:p>
            <a:pPr lvl="1"/>
            <a:r>
              <a:rPr lang="fi-FI" dirty="0" err="1" smtClean="0"/>
              <a:t>Extend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search</a:t>
            </a:r>
            <a:r>
              <a:rPr lang="fi-FI" dirty="0" smtClean="0"/>
              <a:t> </a:t>
            </a:r>
            <a:r>
              <a:rPr lang="fi-FI" dirty="0" err="1" smtClean="0"/>
              <a:t>index</a:t>
            </a:r>
            <a:r>
              <a:rPr lang="fi-FI" dirty="0" smtClean="0"/>
              <a:t> to </a:t>
            </a:r>
            <a:r>
              <a:rPr lang="fi-FI" dirty="0" err="1" smtClean="0"/>
              <a:t>also</a:t>
            </a:r>
            <a:r>
              <a:rPr lang="fi-FI" dirty="0" smtClean="0"/>
              <a:t> </a:t>
            </a:r>
            <a:r>
              <a:rPr lang="fi-FI" dirty="0" err="1" smtClean="0"/>
              <a:t>contain</a:t>
            </a:r>
            <a:r>
              <a:rPr lang="fi-FI" dirty="0" smtClean="0"/>
              <a:t> </a:t>
            </a:r>
            <a:r>
              <a:rPr lang="fi-FI" dirty="0" err="1" smtClean="0"/>
              <a:t>Combined</a:t>
            </a:r>
            <a:r>
              <a:rPr lang="fi-FI" dirty="0" smtClean="0"/>
              <a:t> </a:t>
            </a:r>
            <a:r>
              <a:rPr lang="fi-FI" dirty="0" err="1" smtClean="0"/>
              <a:t>Nomenclature</a:t>
            </a:r>
            <a:r>
              <a:rPr lang="fi-FI" dirty="0" smtClean="0"/>
              <a:t> </a:t>
            </a:r>
            <a:r>
              <a:rPr lang="fi-FI" dirty="0" err="1" smtClean="0"/>
              <a:t>classification</a:t>
            </a:r>
            <a:r>
              <a:rPr lang="fi-FI" dirty="0" smtClean="0"/>
              <a:t> (CN)</a:t>
            </a:r>
          </a:p>
          <a:p>
            <a:pPr lvl="2"/>
            <a:r>
              <a:rPr lang="en-US" sz="1600" dirty="0"/>
              <a:t>Most PRODCOM items correspond to one or more </a:t>
            </a:r>
            <a:r>
              <a:rPr lang="en-US" sz="1600" dirty="0" smtClean="0"/>
              <a:t>CN-codes, </a:t>
            </a:r>
            <a:r>
              <a:rPr lang="en-US" sz="1600" dirty="0"/>
              <a:t>which are designed to meet needs of the common customs tariffs and therefore more familiar to the respondents.</a:t>
            </a:r>
            <a:endParaRPr lang="fi-FI" sz="1600" dirty="0"/>
          </a:p>
          <a:p>
            <a:pPr lvl="1"/>
            <a:endParaRPr lang="fi-FI" dirty="0" smtClean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14</a:t>
            </a:fld>
            <a:endParaRPr lang="fi-FI"/>
          </a:p>
        </p:txBody>
      </p:sp>
      <p:pic>
        <p:nvPicPr>
          <p:cNvPr id="9" name="Sisällön paikkamerkki 8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5413477" y="3960339"/>
            <a:ext cx="2556000" cy="2182860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228" y="4262416"/>
            <a:ext cx="3744000" cy="192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7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 dirty="0" smtClean="0">
                <a:solidFill>
                  <a:srgbClr val="000000"/>
                </a:solidFill>
              </a:rPr>
              <a:t>Case </a:t>
            </a:r>
            <a:r>
              <a:rPr lang="fi-FI" sz="2400" dirty="0" err="1" smtClean="0">
                <a:solidFill>
                  <a:srgbClr val="000000"/>
                </a:solidFill>
              </a:rPr>
              <a:t>example</a:t>
            </a:r>
            <a:r>
              <a:rPr lang="fi-FI" sz="2400" dirty="0" smtClean="0">
                <a:solidFill>
                  <a:srgbClr val="000000"/>
                </a:solidFill>
              </a:rPr>
              <a:t> – </a:t>
            </a:r>
            <a:r>
              <a:rPr lang="fi-FI" sz="2400" dirty="0" err="1" smtClean="0">
                <a:solidFill>
                  <a:srgbClr val="000000"/>
                </a:solidFill>
              </a:rPr>
              <a:t>Questionnaire</a:t>
            </a:r>
            <a:r>
              <a:rPr lang="fi-FI" sz="2400" dirty="0" smtClean="0">
                <a:solidFill>
                  <a:srgbClr val="000000"/>
                </a:solidFill>
              </a:rPr>
              <a:t> </a:t>
            </a:r>
            <a:r>
              <a:rPr lang="fi-FI" sz="2400" dirty="0" err="1" smtClean="0">
                <a:solidFill>
                  <a:srgbClr val="000000"/>
                </a:solidFill>
              </a:rPr>
              <a:t>Redevelopment</a:t>
            </a:r>
            <a:r>
              <a:rPr lang="fi-FI" sz="2400" dirty="0" smtClean="0">
                <a:solidFill>
                  <a:srgbClr val="000000"/>
                </a:solidFill>
              </a:rPr>
              <a:t> of S</a:t>
            </a:r>
            <a:r>
              <a:rPr lang="en-US" sz="2400" dirty="0" err="1" smtClean="0">
                <a:solidFill>
                  <a:srgbClr val="000000"/>
                </a:solidFill>
              </a:rPr>
              <a:t>urvey</a:t>
            </a:r>
            <a:r>
              <a:rPr lang="en-US" sz="2400" dirty="0" smtClean="0">
                <a:solidFill>
                  <a:srgbClr val="000000"/>
                </a:solidFill>
              </a:rPr>
              <a:t> on Production of Manufactured Goods</a:t>
            </a:r>
            <a:endParaRPr lang="fi-FI" dirty="0"/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 smtClean="0"/>
              <a:t>We did a couple of rounds of prototyping and decided</a:t>
            </a:r>
          </a:p>
          <a:p>
            <a:pPr lvl="1"/>
            <a:r>
              <a:rPr lang="en-US" dirty="0" smtClean="0"/>
              <a:t>Not to include a hierarchical tree structure which is a default</a:t>
            </a:r>
          </a:p>
          <a:p>
            <a:pPr lvl="1"/>
            <a:r>
              <a:rPr lang="en-US" dirty="0" smtClean="0"/>
              <a:t>Include more instructions what search queries can be used</a:t>
            </a:r>
          </a:p>
          <a:p>
            <a:pPr lvl="1"/>
            <a:r>
              <a:rPr lang="en-US" dirty="0" smtClean="0"/>
              <a:t>Also display corresponding CN-codes on search results</a:t>
            </a:r>
          </a:p>
          <a:p>
            <a:pPr lvl="1"/>
            <a:endParaRPr lang="en-US" dirty="0" smtClean="0"/>
          </a:p>
        </p:txBody>
      </p:sp>
      <p:pic>
        <p:nvPicPr>
          <p:cNvPr id="11" name="Sisällön paikkamerkki 10"/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4720433" y="2001415"/>
            <a:ext cx="3924000" cy="3848536"/>
          </a:xfrm>
          <a:prstGeom prst="rect">
            <a:avLst/>
          </a:prstGeom>
        </p:spPr>
      </p:pic>
      <p:sp>
        <p:nvSpPr>
          <p:cNvPr id="5" name="Päivämäärän paikkamerkki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15</a:t>
            </a:fld>
            <a:endParaRPr lang="fi-FI"/>
          </a:p>
        </p:txBody>
      </p:sp>
      <p:sp>
        <p:nvSpPr>
          <p:cNvPr id="12" name="Plus 11"/>
          <p:cNvSpPr/>
          <p:nvPr/>
        </p:nvSpPr>
        <p:spPr>
          <a:xfrm>
            <a:off x="8244183" y="2220685"/>
            <a:ext cx="345233" cy="391886"/>
          </a:xfrm>
          <a:prstGeom prst="mathPlus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Kertaa 12"/>
          <p:cNvSpPr/>
          <p:nvPr/>
        </p:nvSpPr>
        <p:spPr>
          <a:xfrm>
            <a:off x="5001208" y="3382217"/>
            <a:ext cx="951723" cy="1404387"/>
          </a:xfrm>
          <a:prstGeom prst="mathMultiply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lus 13"/>
          <p:cNvSpPr/>
          <p:nvPr/>
        </p:nvSpPr>
        <p:spPr>
          <a:xfrm>
            <a:off x="7351555" y="4323183"/>
            <a:ext cx="345233" cy="391886"/>
          </a:xfrm>
          <a:prstGeom prst="mathPlus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kstiruutu 1"/>
          <p:cNvSpPr txBox="1"/>
          <p:nvPr/>
        </p:nvSpPr>
        <p:spPr>
          <a:xfrm>
            <a:off x="5410290" y="1509011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 smtClean="0"/>
              <a:t>Occupation</a:t>
            </a:r>
            <a:r>
              <a:rPr lang="fi-FI" dirty="0" smtClean="0"/>
              <a:t> </a:t>
            </a:r>
            <a:r>
              <a:rPr lang="fi-FI" dirty="0" err="1" smtClean="0"/>
              <a:t>search</a:t>
            </a:r>
            <a:r>
              <a:rPr lang="fi-FI" dirty="0" smtClean="0"/>
              <a:t> </a:t>
            </a:r>
            <a:r>
              <a:rPr lang="fi-FI" dirty="0" err="1" smtClean="0"/>
              <a:t>tool</a:t>
            </a:r>
            <a:endParaRPr lang="fi-FI" dirty="0"/>
          </a:p>
        </p:txBody>
      </p:sp>
      <p:cxnSp>
        <p:nvCxnSpPr>
          <p:cNvPr id="4" name="Suora nuoliyhdysviiva 3"/>
          <p:cNvCxnSpPr>
            <a:stCxn id="2" idx="2"/>
          </p:cNvCxnSpPr>
          <p:nvPr/>
        </p:nvCxnSpPr>
        <p:spPr>
          <a:xfrm>
            <a:off x="6682433" y="1878343"/>
            <a:ext cx="0" cy="47297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1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 dirty="0">
                <a:solidFill>
                  <a:srgbClr val="000000"/>
                </a:solidFill>
              </a:rPr>
              <a:t>Case </a:t>
            </a:r>
            <a:r>
              <a:rPr lang="fi-FI" sz="2400" dirty="0" err="1">
                <a:solidFill>
                  <a:srgbClr val="000000"/>
                </a:solidFill>
              </a:rPr>
              <a:t>example</a:t>
            </a:r>
            <a:r>
              <a:rPr lang="fi-FI" sz="2400" dirty="0">
                <a:solidFill>
                  <a:srgbClr val="000000"/>
                </a:solidFill>
              </a:rPr>
              <a:t> – </a:t>
            </a:r>
            <a:r>
              <a:rPr lang="fi-FI" sz="2400" dirty="0" err="1">
                <a:solidFill>
                  <a:srgbClr val="000000"/>
                </a:solidFill>
              </a:rPr>
              <a:t>Questionnaire</a:t>
            </a:r>
            <a:r>
              <a:rPr lang="fi-FI" sz="2400" dirty="0">
                <a:solidFill>
                  <a:srgbClr val="000000"/>
                </a:solidFill>
              </a:rPr>
              <a:t> </a:t>
            </a:r>
            <a:r>
              <a:rPr lang="fi-FI" sz="2400" dirty="0" err="1">
                <a:solidFill>
                  <a:srgbClr val="000000"/>
                </a:solidFill>
              </a:rPr>
              <a:t>Redevelopment</a:t>
            </a:r>
            <a:r>
              <a:rPr lang="fi-FI" sz="2400" dirty="0">
                <a:solidFill>
                  <a:srgbClr val="000000"/>
                </a:solidFill>
              </a:rPr>
              <a:t> of S</a:t>
            </a:r>
            <a:r>
              <a:rPr lang="en-US" sz="2400" dirty="0" err="1">
                <a:solidFill>
                  <a:srgbClr val="000000"/>
                </a:solidFill>
              </a:rPr>
              <a:t>urvey</a:t>
            </a:r>
            <a:r>
              <a:rPr lang="en-US" sz="2400" dirty="0">
                <a:solidFill>
                  <a:srgbClr val="000000"/>
                </a:solidFill>
              </a:rPr>
              <a:t> on Production of Manufactured Goods</a:t>
            </a:r>
            <a:endParaRPr lang="fi-FI" dirty="0"/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 smtClean="0"/>
              <a:t>Pretesting showed that the respondent had no problem of using the search tool</a:t>
            </a:r>
          </a:p>
          <a:p>
            <a:pPr lvl="2"/>
            <a:r>
              <a:rPr lang="en-US" dirty="0" smtClean="0"/>
              <a:t>UI convention, search tool was similar to document search (PDF, Word)</a:t>
            </a:r>
          </a:p>
          <a:p>
            <a:r>
              <a:rPr lang="en-US" dirty="0" smtClean="0"/>
              <a:t>All objectives from the requirement gathering implemented</a:t>
            </a:r>
          </a:p>
          <a:p>
            <a:r>
              <a:rPr lang="en-US" dirty="0"/>
              <a:t>N</a:t>
            </a:r>
            <a:r>
              <a:rPr lang="en-US" dirty="0" smtClean="0"/>
              <a:t>ot overburdened resources and developers 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16</a:t>
            </a:fld>
            <a:endParaRPr lang="fi-FI"/>
          </a:p>
        </p:txBody>
      </p:sp>
      <p:pic>
        <p:nvPicPr>
          <p:cNvPr id="3" name="Sisällön paikkamerkki 2"/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4560897" y="1600199"/>
            <a:ext cx="4162910" cy="3312000"/>
          </a:xfrm>
          <a:prstGeom prst="rect">
            <a:avLst/>
          </a:prstGeom>
        </p:spPr>
      </p:pic>
      <p:sp>
        <p:nvSpPr>
          <p:cNvPr id="4" name="Suorakulmio 3"/>
          <p:cNvSpPr/>
          <p:nvPr/>
        </p:nvSpPr>
        <p:spPr>
          <a:xfrm>
            <a:off x="5346441" y="3326234"/>
            <a:ext cx="317241" cy="167951"/>
          </a:xfrm>
          <a:prstGeom prst="rect">
            <a:avLst/>
          </a:prstGeom>
          <a:solidFill>
            <a:srgbClr val="C00000">
              <a:alpha val="11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 9"/>
          <p:cNvSpPr/>
          <p:nvPr/>
        </p:nvSpPr>
        <p:spPr>
          <a:xfrm>
            <a:off x="5825413" y="3721789"/>
            <a:ext cx="317241" cy="167951"/>
          </a:xfrm>
          <a:prstGeom prst="rect">
            <a:avLst/>
          </a:prstGeom>
          <a:solidFill>
            <a:srgbClr val="C00000">
              <a:alpha val="11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Suorakulmio 10"/>
          <p:cNvSpPr/>
          <p:nvPr/>
        </p:nvSpPr>
        <p:spPr>
          <a:xfrm>
            <a:off x="7731969" y="4067021"/>
            <a:ext cx="317241" cy="167951"/>
          </a:xfrm>
          <a:prstGeom prst="rect">
            <a:avLst/>
          </a:prstGeom>
          <a:solidFill>
            <a:srgbClr val="C00000">
              <a:alpha val="11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 12"/>
          <p:cNvSpPr/>
          <p:nvPr/>
        </p:nvSpPr>
        <p:spPr>
          <a:xfrm>
            <a:off x="6416352" y="4389684"/>
            <a:ext cx="317241" cy="167951"/>
          </a:xfrm>
          <a:prstGeom prst="rect">
            <a:avLst/>
          </a:prstGeom>
          <a:solidFill>
            <a:srgbClr val="C00000">
              <a:alpha val="11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21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734803" cy="430887"/>
          </a:xfrm>
        </p:spPr>
        <p:txBody>
          <a:bodyPr/>
          <a:lstStyle/>
          <a:p>
            <a:r>
              <a:rPr lang="fi-FI" dirty="0"/>
              <a:t>Key </a:t>
            </a:r>
            <a:r>
              <a:rPr lang="fi-FI" dirty="0" err="1"/>
              <a:t>points</a:t>
            </a:r>
            <a:r>
              <a:rPr lang="fi-FI" dirty="0"/>
              <a:t> in </a:t>
            </a:r>
            <a:r>
              <a:rPr lang="fi-FI" dirty="0" err="1"/>
              <a:t>our</a:t>
            </a:r>
            <a:r>
              <a:rPr lang="fi-FI" dirty="0"/>
              <a:t> </a:t>
            </a:r>
            <a:r>
              <a:rPr lang="fi-FI" dirty="0" err="1" smtClean="0"/>
              <a:t>approach</a:t>
            </a:r>
            <a:r>
              <a:rPr lang="fi-FI" dirty="0" smtClean="0"/>
              <a:t> (1)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/>
          </a:bodyPr>
          <a:lstStyle/>
          <a:p>
            <a:r>
              <a:rPr lang="fi-FI" dirty="0" smtClean="0"/>
              <a:t>It is </a:t>
            </a:r>
            <a:r>
              <a:rPr lang="fi-FI" dirty="0" err="1" smtClean="0"/>
              <a:t>essential</a:t>
            </a:r>
            <a:r>
              <a:rPr lang="fi-FI" dirty="0" smtClean="0"/>
              <a:t> to </a:t>
            </a:r>
            <a:r>
              <a:rPr lang="fi-FI" dirty="0" err="1" smtClean="0"/>
              <a:t>have</a:t>
            </a:r>
            <a:r>
              <a:rPr lang="fi-FI" dirty="0" smtClean="0"/>
              <a:t> </a:t>
            </a:r>
            <a:r>
              <a:rPr lang="fi-FI" dirty="0" err="1" smtClean="0"/>
              <a:t>already</a:t>
            </a:r>
            <a:r>
              <a:rPr lang="fi-FI" dirty="0" smtClean="0"/>
              <a:t> in </a:t>
            </a:r>
            <a:r>
              <a:rPr lang="fi-FI" dirty="0" err="1" smtClean="0"/>
              <a:t>requirement</a:t>
            </a:r>
            <a:r>
              <a:rPr lang="fi-FI" dirty="0" smtClean="0"/>
              <a:t> </a:t>
            </a:r>
            <a:r>
              <a:rPr lang="fi-FI" dirty="0" err="1" smtClean="0"/>
              <a:t>gathering</a:t>
            </a:r>
            <a:r>
              <a:rPr lang="fi-FI" dirty="0" smtClean="0"/>
              <a:t> </a:t>
            </a:r>
            <a:r>
              <a:rPr lang="fi-FI" dirty="0" err="1" smtClean="0"/>
              <a:t>phase</a:t>
            </a:r>
            <a:r>
              <a:rPr lang="fi-FI" dirty="0" smtClean="0"/>
              <a:t> a person </a:t>
            </a:r>
            <a:r>
              <a:rPr lang="fi-FI" dirty="0" err="1" smtClean="0"/>
              <a:t>who</a:t>
            </a:r>
            <a:r>
              <a:rPr lang="fi-FI" dirty="0" smtClean="0"/>
              <a:t> </a:t>
            </a:r>
            <a:r>
              <a:rPr lang="fi-FI" dirty="0" err="1" smtClean="0"/>
              <a:t>understand</a:t>
            </a:r>
            <a:r>
              <a:rPr lang="fi-FI" dirty="0" smtClean="0"/>
              <a:t> </a:t>
            </a:r>
            <a:r>
              <a:rPr lang="fi-FI" dirty="0" err="1" smtClean="0"/>
              <a:t>user</a:t>
            </a:r>
            <a:r>
              <a:rPr lang="fi-FI" dirty="0" smtClean="0"/>
              <a:t> </a:t>
            </a:r>
            <a:r>
              <a:rPr lang="fi-FI" dirty="0" err="1" smtClean="0"/>
              <a:t>interface</a:t>
            </a:r>
            <a:r>
              <a:rPr lang="fi-FI" dirty="0" smtClean="0"/>
              <a:t> design and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technical</a:t>
            </a:r>
            <a:r>
              <a:rPr lang="fi-FI" dirty="0" smtClean="0"/>
              <a:t>  </a:t>
            </a:r>
            <a:r>
              <a:rPr lang="fi-FI" dirty="0" err="1" smtClean="0"/>
              <a:t>possibilities</a:t>
            </a:r>
            <a:r>
              <a:rPr lang="fi-FI" dirty="0" smtClean="0"/>
              <a:t> of </a:t>
            </a:r>
            <a:r>
              <a:rPr lang="fi-FI" dirty="0" err="1" smtClean="0"/>
              <a:t>the</a:t>
            </a:r>
            <a:r>
              <a:rPr lang="fi-FI" dirty="0" smtClean="0"/>
              <a:t> software </a:t>
            </a:r>
            <a:r>
              <a:rPr lang="fi-FI" dirty="0" err="1" smtClean="0"/>
              <a:t>platform</a:t>
            </a:r>
            <a:r>
              <a:rPr lang="fi-FI" dirty="0" smtClean="0"/>
              <a:t> </a:t>
            </a:r>
            <a:r>
              <a:rPr lang="fi-FI" dirty="0" err="1" smtClean="0"/>
              <a:t>used</a:t>
            </a:r>
            <a:endParaRPr lang="fi-FI" dirty="0"/>
          </a:p>
          <a:p>
            <a:pPr lvl="1"/>
            <a:r>
              <a:rPr lang="en-US" dirty="0"/>
              <a:t>The questionnaire construction requires technical skills   (XML, HTML, CSS and JavaScript)</a:t>
            </a:r>
          </a:p>
          <a:p>
            <a:r>
              <a:rPr lang="fi-FI" dirty="0" err="1" smtClean="0"/>
              <a:t>During</a:t>
            </a:r>
            <a:r>
              <a:rPr lang="fi-FI" dirty="0" smtClean="0"/>
              <a:t> </a:t>
            </a:r>
            <a:r>
              <a:rPr lang="fi-FI" dirty="0" err="1"/>
              <a:t>requirements</a:t>
            </a:r>
            <a:r>
              <a:rPr lang="fi-FI" dirty="0"/>
              <a:t> </a:t>
            </a:r>
            <a:r>
              <a:rPr lang="fi-FI" dirty="0" err="1"/>
              <a:t>gathering</a:t>
            </a:r>
            <a:r>
              <a:rPr lang="fi-FI" dirty="0"/>
              <a:t>, </a:t>
            </a:r>
            <a:r>
              <a:rPr lang="fi-FI" dirty="0" err="1"/>
              <a:t>members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design team </a:t>
            </a:r>
            <a:r>
              <a:rPr lang="fi-FI" dirty="0" err="1"/>
              <a:t>obtain</a:t>
            </a:r>
            <a:r>
              <a:rPr lang="fi-FI" dirty="0"/>
              <a:t> </a:t>
            </a:r>
            <a:r>
              <a:rPr lang="fi-FI" dirty="0" err="1"/>
              <a:t>ideas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various</a:t>
            </a:r>
            <a:r>
              <a:rPr lang="fi-FI" dirty="0"/>
              <a:t> </a:t>
            </a:r>
            <a:r>
              <a:rPr lang="fi-FI" dirty="0" err="1"/>
              <a:t>sources</a:t>
            </a:r>
            <a:r>
              <a:rPr lang="fi-FI" dirty="0"/>
              <a:t> and </a:t>
            </a:r>
            <a:r>
              <a:rPr lang="fi-FI" dirty="0" err="1"/>
              <a:t>turn</a:t>
            </a:r>
            <a:r>
              <a:rPr lang="fi-FI" dirty="0"/>
              <a:t> </a:t>
            </a:r>
            <a:r>
              <a:rPr lang="fi-FI" dirty="0" err="1"/>
              <a:t>them</a:t>
            </a:r>
            <a:r>
              <a:rPr lang="fi-FI" dirty="0"/>
              <a:t> into </a:t>
            </a:r>
            <a:r>
              <a:rPr lang="fi-FI" dirty="0" err="1"/>
              <a:t>requirements</a:t>
            </a:r>
            <a:endParaRPr lang="fi-FI" dirty="0"/>
          </a:p>
          <a:p>
            <a:r>
              <a:rPr lang="en-GB" dirty="0" smtClean="0"/>
              <a:t>We </a:t>
            </a:r>
            <a:r>
              <a:rPr lang="en-GB" dirty="0"/>
              <a:t>underscore the importance of mutual communication and iterative development that heavily involves prototyping and </a:t>
            </a:r>
            <a:r>
              <a:rPr lang="en-GB" dirty="0" smtClean="0"/>
              <a:t>testing</a:t>
            </a:r>
          </a:p>
          <a:p>
            <a:pPr lvl="1"/>
            <a:r>
              <a:rPr lang="en-GB" dirty="0" smtClean="0"/>
              <a:t>First to check what already exists that can be utilized</a:t>
            </a:r>
          </a:p>
          <a:p>
            <a:pPr lvl="1"/>
            <a:r>
              <a:rPr lang="en-GB" dirty="0" smtClean="0"/>
              <a:t>Prototype and test</a:t>
            </a:r>
          </a:p>
          <a:p>
            <a:pPr lvl="1"/>
            <a:r>
              <a:rPr lang="en-GB" dirty="0" smtClean="0"/>
              <a:t>Only then to evaluate what new features have to be developed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75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734803" cy="430887"/>
          </a:xfrm>
        </p:spPr>
        <p:txBody>
          <a:bodyPr/>
          <a:lstStyle/>
          <a:p>
            <a:r>
              <a:rPr lang="fi-FI" dirty="0" smtClean="0"/>
              <a:t>Key </a:t>
            </a:r>
            <a:r>
              <a:rPr lang="fi-FI" dirty="0" err="1" smtClean="0"/>
              <a:t>points</a:t>
            </a:r>
            <a:r>
              <a:rPr lang="fi-FI" dirty="0" smtClean="0"/>
              <a:t> in </a:t>
            </a:r>
            <a:r>
              <a:rPr lang="fi-FI" dirty="0" err="1" smtClean="0"/>
              <a:t>our</a:t>
            </a:r>
            <a:r>
              <a:rPr lang="fi-FI" dirty="0" smtClean="0"/>
              <a:t> </a:t>
            </a:r>
            <a:r>
              <a:rPr lang="fi-FI" dirty="0" err="1" smtClean="0"/>
              <a:t>approach</a:t>
            </a:r>
            <a:r>
              <a:rPr lang="fi-FI" dirty="0" smtClean="0"/>
              <a:t> (2)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>
          <a:xfrm>
            <a:off x="704598" y="1372329"/>
            <a:ext cx="7734300" cy="4411663"/>
          </a:xfrm>
        </p:spPr>
        <p:txBody>
          <a:bodyPr/>
          <a:lstStyle/>
          <a:p>
            <a:r>
              <a:rPr lang="fi-FI" dirty="0" smtClean="0"/>
              <a:t>User </a:t>
            </a:r>
            <a:r>
              <a:rPr lang="fi-FI" dirty="0" err="1" smtClean="0"/>
              <a:t>centered</a:t>
            </a:r>
            <a:r>
              <a:rPr lang="fi-FI" dirty="0" smtClean="0"/>
              <a:t> design as a </a:t>
            </a:r>
            <a:r>
              <a:rPr lang="fi-FI" dirty="0" err="1" smtClean="0"/>
              <a:t>starting</a:t>
            </a:r>
            <a:r>
              <a:rPr lang="fi-FI" dirty="0" smtClean="0"/>
              <a:t> </a:t>
            </a:r>
            <a:r>
              <a:rPr lang="fi-FI" dirty="0" err="1" smtClean="0"/>
              <a:t>point</a:t>
            </a:r>
            <a:endParaRPr lang="fi-FI" dirty="0" smtClean="0"/>
          </a:p>
          <a:p>
            <a:pPr lvl="1"/>
            <a:r>
              <a:rPr lang="fi-FI" dirty="0" smtClean="0"/>
              <a:t>”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/>
              <a:t>approch</a:t>
            </a:r>
            <a:r>
              <a:rPr lang="fi-FI" dirty="0"/>
              <a:t> </a:t>
            </a:r>
            <a:r>
              <a:rPr lang="fi-FI" dirty="0" err="1"/>
              <a:t>focuses</a:t>
            </a:r>
            <a:r>
              <a:rPr lang="fi-FI" dirty="0"/>
              <a:t> on </a:t>
            </a:r>
            <a:r>
              <a:rPr lang="fi-FI" dirty="0" err="1"/>
              <a:t>how</a:t>
            </a:r>
            <a:r>
              <a:rPr lang="fi-FI" dirty="0"/>
              <a:t> business </a:t>
            </a:r>
            <a:r>
              <a:rPr lang="fi-FI" dirty="0" err="1"/>
              <a:t>survey</a:t>
            </a:r>
            <a:r>
              <a:rPr lang="fi-FI" dirty="0"/>
              <a:t> </a:t>
            </a:r>
            <a:r>
              <a:rPr lang="fi-FI" dirty="0" err="1"/>
              <a:t>respondent</a:t>
            </a:r>
            <a:r>
              <a:rPr lang="fi-FI" dirty="0"/>
              <a:t> </a:t>
            </a:r>
            <a:r>
              <a:rPr lang="fi-FI" dirty="0" err="1"/>
              <a:t>want</a:t>
            </a:r>
            <a:r>
              <a:rPr lang="fi-FI" dirty="0"/>
              <a:t> to </a:t>
            </a:r>
            <a:r>
              <a:rPr lang="fi-FI" dirty="0" err="1"/>
              <a:t>use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survey</a:t>
            </a:r>
            <a:r>
              <a:rPr lang="fi-FI" dirty="0"/>
              <a:t> </a:t>
            </a:r>
            <a:r>
              <a:rPr lang="fi-FI" dirty="0" err="1"/>
              <a:t>instrument</a:t>
            </a:r>
            <a:r>
              <a:rPr lang="fi-FI" dirty="0"/>
              <a:t>, </a:t>
            </a:r>
            <a:r>
              <a:rPr lang="fi-FI" dirty="0" err="1"/>
              <a:t>rather</a:t>
            </a:r>
            <a:r>
              <a:rPr lang="fi-FI" dirty="0"/>
              <a:t> </a:t>
            </a:r>
            <a:r>
              <a:rPr lang="fi-FI" dirty="0" err="1"/>
              <a:t>than</a:t>
            </a:r>
            <a:r>
              <a:rPr lang="fi-FI" dirty="0"/>
              <a:t> </a:t>
            </a:r>
            <a:r>
              <a:rPr lang="fi-FI" dirty="0" err="1"/>
              <a:t>attempting</a:t>
            </a:r>
            <a:r>
              <a:rPr lang="fi-FI" dirty="0"/>
              <a:t> to </a:t>
            </a:r>
            <a:r>
              <a:rPr lang="fi-FI" dirty="0" err="1"/>
              <a:t>get</a:t>
            </a:r>
            <a:r>
              <a:rPr lang="fi-FI" dirty="0"/>
              <a:t> </a:t>
            </a:r>
            <a:r>
              <a:rPr lang="fi-FI" dirty="0" err="1"/>
              <a:t>respondents</a:t>
            </a:r>
            <a:r>
              <a:rPr lang="fi-FI" dirty="0"/>
              <a:t> to </a:t>
            </a:r>
            <a:r>
              <a:rPr lang="fi-FI" dirty="0" err="1"/>
              <a:t>learn</a:t>
            </a:r>
            <a:r>
              <a:rPr lang="fi-FI" dirty="0"/>
              <a:t> </a:t>
            </a:r>
            <a:r>
              <a:rPr lang="fi-FI" dirty="0" err="1"/>
              <a:t>idiosyncratic</a:t>
            </a:r>
            <a:r>
              <a:rPr lang="fi-FI" dirty="0"/>
              <a:t> </a:t>
            </a:r>
            <a:r>
              <a:rPr lang="fi-FI" dirty="0" err="1"/>
              <a:t>features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instruments</a:t>
            </a:r>
            <a:r>
              <a:rPr lang="fi-FI" dirty="0"/>
              <a:t> and </a:t>
            </a:r>
            <a:r>
              <a:rPr lang="fi-FI" dirty="0" err="1"/>
              <a:t>alert</a:t>
            </a:r>
            <a:r>
              <a:rPr lang="fi-FI" dirty="0"/>
              <a:t> </a:t>
            </a:r>
            <a:r>
              <a:rPr lang="fi-FI" dirty="0" err="1"/>
              <a:t>their</a:t>
            </a:r>
            <a:r>
              <a:rPr lang="fi-FI" dirty="0"/>
              <a:t> </a:t>
            </a:r>
            <a:r>
              <a:rPr lang="fi-FI" dirty="0" err="1"/>
              <a:t>behaviour</a:t>
            </a:r>
            <a:r>
              <a:rPr lang="fi-FI" dirty="0"/>
              <a:t> to </a:t>
            </a:r>
            <a:r>
              <a:rPr lang="fi-FI" dirty="0" err="1"/>
              <a:t>use</a:t>
            </a:r>
            <a:r>
              <a:rPr lang="fi-FI" dirty="0"/>
              <a:t> </a:t>
            </a:r>
            <a:r>
              <a:rPr lang="fi-FI" dirty="0" err="1"/>
              <a:t>them</a:t>
            </a:r>
            <a:r>
              <a:rPr lang="fi-FI" dirty="0"/>
              <a:t>” (</a:t>
            </a:r>
            <a:r>
              <a:rPr lang="fi-FI" dirty="0" err="1"/>
              <a:t>Willimack</a:t>
            </a:r>
            <a:r>
              <a:rPr lang="fi-FI" dirty="0"/>
              <a:t> 2013)</a:t>
            </a:r>
          </a:p>
          <a:p>
            <a:r>
              <a:rPr lang="fi-FI" dirty="0" err="1" smtClean="0"/>
              <a:t>Task</a:t>
            </a:r>
            <a:r>
              <a:rPr lang="fi-FI" dirty="0" smtClean="0"/>
              <a:t> </a:t>
            </a:r>
            <a:r>
              <a:rPr lang="fi-FI" dirty="0" err="1" smtClean="0"/>
              <a:t>analysis</a:t>
            </a:r>
            <a:r>
              <a:rPr lang="fi-FI" dirty="0" smtClean="0"/>
              <a:t> to </a:t>
            </a:r>
            <a:r>
              <a:rPr lang="fi-FI" dirty="0" err="1" smtClean="0"/>
              <a:t>test</a:t>
            </a:r>
            <a:r>
              <a:rPr lang="fi-FI" dirty="0" smtClean="0"/>
              <a:t> </a:t>
            </a:r>
            <a:r>
              <a:rPr lang="fi-FI" dirty="0" err="1" smtClean="0"/>
              <a:t>requirements</a:t>
            </a:r>
            <a:r>
              <a:rPr lang="fi-FI" dirty="0" smtClean="0"/>
              <a:t> is </a:t>
            </a:r>
            <a:r>
              <a:rPr lang="fi-FI" dirty="0" err="1" smtClean="0"/>
              <a:t>done</a:t>
            </a:r>
            <a:r>
              <a:rPr lang="fi-FI" dirty="0" smtClean="0"/>
              <a:t> as a </a:t>
            </a:r>
            <a:r>
              <a:rPr lang="fi-FI" dirty="0" err="1" smtClean="0"/>
              <a:t>part</a:t>
            </a:r>
            <a:r>
              <a:rPr lang="fi-FI" dirty="0" smtClean="0"/>
              <a:t> of </a:t>
            </a:r>
            <a:r>
              <a:rPr lang="fi-FI" dirty="0" err="1" smtClean="0"/>
              <a:t>cognitive</a:t>
            </a:r>
            <a:r>
              <a:rPr lang="fi-FI" dirty="0" smtClean="0"/>
              <a:t> </a:t>
            </a:r>
            <a:r>
              <a:rPr lang="fi-FI" dirty="0" err="1" smtClean="0"/>
              <a:t>testing</a:t>
            </a:r>
            <a:r>
              <a:rPr lang="fi-FI" dirty="0" smtClean="0"/>
              <a:t> at </a:t>
            </a:r>
            <a:r>
              <a:rPr lang="fi-FI" dirty="0" err="1" smtClean="0"/>
              <a:t>the</a:t>
            </a:r>
            <a:r>
              <a:rPr lang="fi-FI" dirty="0" smtClean="0"/>
              <a:t> business </a:t>
            </a:r>
            <a:r>
              <a:rPr lang="fi-FI" dirty="0" err="1" smtClean="0"/>
              <a:t>location</a:t>
            </a:r>
            <a:endParaRPr lang="fi-FI" dirty="0" smtClean="0"/>
          </a:p>
          <a:p>
            <a:pPr lvl="1"/>
            <a:r>
              <a:rPr lang="fi-FI" dirty="0" err="1" smtClean="0"/>
              <a:t>Helps</a:t>
            </a:r>
            <a:r>
              <a:rPr lang="fi-FI" dirty="0" smtClean="0"/>
              <a:t> </a:t>
            </a:r>
            <a:r>
              <a:rPr lang="fi-FI" dirty="0" err="1" smtClean="0"/>
              <a:t>ensure</a:t>
            </a:r>
            <a:r>
              <a:rPr lang="fi-FI" dirty="0" smtClean="0"/>
              <a:t> </a:t>
            </a:r>
            <a:r>
              <a:rPr lang="fi-FI" dirty="0" err="1" smtClean="0"/>
              <a:t>that</a:t>
            </a:r>
            <a:r>
              <a:rPr lang="fi-FI" dirty="0" smtClean="0"/>
              <a:t> an </a:t>
            </a:r>
            <a:r>
              <a:rPr lang="fi-FI" dirty="0" err="1" smtClean="0"/>
              <a:t>instrument</a:t>
            </a:r>
            <a:r>
              <a:rPr lang="fi-FI" dirty="0" smtClean="0"/>
              <a:t> </a:t>
            </a:r>
            <a:r>
              <a:rPr lang="fi-FI" dirty="0" err="1" smtClean="0"/>
              <a:t>meets</a:t>
            </a:r>
            <a:r>
              <a:rPr lang="fi-FI" dirty="0" smtClean="0"/>
              <a:t> </a:t>
            </a:r>
            <a:r>
              <a:rPr lang="fi-FI" dirty="0" err="1" smtClean="0"/>
              <a:t>respondents</a:t>
            </a:r>
            <a:r>
              <a:rPr lang="fi-FI" dirty="0" smtClean="0"/>
              <a:t>’ </a:t>
            </a:r>
            <a:r>
              <a:rPr lang="fi-FI" dirty="0" err="1" smtClean="0"/>
              <a:t>expectations</a:t>
            </a:r>
            <a:r>
              <a:rPr lang="fi-FI" dirty="0" smtClean="0"/>
              <a:t> for </a:t>
            </a:r>
            <a:r>
              <a:rPr lang="fi-FI" dirty="0" err="1" smtClean="0"/>
              <a:t>how</a:t>
            </a:r>
            <a:r>
              <a:rPr lang="fi-FI" dirty="0" smtClean="0"/>
              <a:t> an </a:t>
            </a:r>
            <a:r>
              <a:rPr lang="fi-FI" dirty="0" err="1" smtClean="0"/>
              <a:t>electronic</a:t>
            </a:r>
            <a:r>
              <a:rPr lang="fi-FI" dirty="0" smtClean="0"/>
              <a:t> </a:t>
            </a:r>
            <a:r>
              <a:rPr lang="fi-FI" dirty="0" err="1" smtClean="0"/>
              <a:t>survey</a:t>
            </a:r>
            <a:r>
              <a:rPr lang="fi-FI" dirty="0" smtClean="0"/>
              <a:t> </a:t>
            </a:r>
            <a:r>
              <a:rPr lang="fi-FI" dirty="0" err="1" smtClean="0"/>
              <a:t>should</a:t>
            </a:r>
            <a:r>
              <a:rPr lang="fi-FI" dirty="0" smtClean="0"/>
              <a:t> </a:t>
            </a:r>
            <a:r>
              <a:rPr lang="fi-FI" dirty="0" err="1" smtClean="0"/>
              <a:t>operate</a:t>
            </a:r>
            <a:endParaRPr lang="fi-FI" dirty="0"/>
          </a:p>
          <a:p>
            <a:r>
              <a:rPr lang="fi-FI" dirty="0" err="1" smtClean="0"/>
              <a:t>Requirement</a:t>
            </a:r>
            <a:r>
              <a:rPr lang="fi-FI" dirty="0" smtClean="0"/>
              <a:t> </a:t>
            </a:r>
            <a:r>
              <a:rPr lang="fi-FI" dirty="0" err="1" smtClean="0"/>
              <a:t>gathering</a:t>
            </a:r>
            <a:r>
              <a:rPr lang="fi-FI" dirty="0" smtClean="0"/>
              <a:t> is </a:t>
            </a:r>
            <a:r>
              <a:rPr lang="fi-FI" dirty="0" err="1" smtClean="0"/>
              <a:t>like</a:t>
            </a:r>
            <a:r>
              <a:rPr lang="fi-FI" dirty="0" smtClean="0"/>
              <a:t> to design </a:t>
            </a:r>
            <a:r>
              <a:rPr lang="fi-FI" dirty="0" err="1" smtClean="0"/>
              <a:t>good</a:t>
            </a:r>
            <a:r>
              <a:rPr lang="fi-FI" dirty="0" smtClean="0"/>
              <a:t> </a:t>
            </a:r>
            <a:r>
              <a:rPr lang="fi-FI" dirty="0" err="1" smtClean="0"/>
              <a:t>commands</a:t>
            </a:r>
            <a:r>
              <a:rPr lang="fi-FI" dirty="0" smtClean="0"/>
              <a:t>, </a:t>
            </a:r>
            <a:r>
              <a:rPr lang="fi-FI" dirty="0" err="1" smtClean="0"/>
              <a:t>such</a:t>
            </a:r>
            <a:r>
              <a:rPr lang="fi-FI" dirty="0" smtClean="0"/>
              <a:t> as </a:t>
            </a:r>
            <a:r>
              <a:rPr lang="fi-FI" dirty="0" err="1" smtClean="0"/>
              <a:t>questionnaire</a:t>
            </a:r>
            <a:r>
              <a:rPr lang="fi-FI" dirty="0" smtClean="0"/>
              <a:t> design is </a:t>
            </a:r>
            <a:r>
              <a:rPr lang="fi-FI" dirty="0" err="1" smtClean="0"/>
              <a:t>like</a:t>
            </a:r>
            <a:r>
              <a:rPr lang="fi-FI" dirty="0" smtClean="0"/>
              <a:t> to design </a:t>
            </a:r>
            <a:r>
              <a:rPr lang="fi-FI" dirty="0" err="1" smtClean="0"/>
              <a:t>good</a:t>
            </a:r>
            <a:r>
              <a:rPr lang="fi-FI" dirty="0" smtClean="0"/>
              <a:t> </a:t>
            </a:r>
            <a:r>
              <a:rPr lang="fi-FI" dirty="0" err="1" smtClean="0"/>
              <a:t>questions</a:t>
            </a:r>
            <a:r>
              <a:rPr lang="fi-FI" dirty="0" smtClean="0"/>
              <a:t> </a:t>
            </a:r>
          </a:p>
          <a:p>
            <a:pPr lvl="1"/>
            <a:r>
              <a:rPr lang="fi-FI" dirty="0" smtClean="0"/>
              <a:t>”an </a:t>
            </a:r>
            <a:r>
              <a:rPr lang="fi-FI" dirty="0" err="1" smtClean="0"/>
              <a:t>succesfull</a:t>
            </a:r>
            <a:r>
              <a:rPr lang="fi-FI" dirty="0" smtClean="0"/>
              <a:t> </a:t>
            </a:r>
            <a:r>
              <a:rPr lang="fi-FI" dirty="0" err="1" smtClean="0"/>
              <a:t>requirement</a:t>
            </a:r>
            <a:r>
              <a:rPr lang="fi-FI" dirty="0" smtClean="0"/>
              <a:t> </a:t>
            </a:r>
            <a:r>
              <a:rPr lang="fi-FI" dirty="0" err="1" smtClean="0"/>
              <a:t>gathering</a:t>
            </a:r>
            <a:r>
              <a:rPr lang="fi-FI" dirty="0" smtClean="0"/>
              <a:t> is </a:t>
            </a:r>
            <a:r>
              <a:rPr lang="fi-FI" dirty="0" err="1" smtClean="0"/>
              <a:t>prerequisite</a:t>
            </a:r>
            <a:r>
              <a:rPr lang="fi-FI" dirty="0" smtClean="0"/>
              <a:t> to </a:t>
            </a:r>
            <a:r>
              <a:rPr lang="fi-FI" dirty="0" err="1" smtClean="0"/>
              <a:t>good</a:t>
            </a:r>
            <a:r>
              <a:rPr lang="fi-FI" dirty="0" smtClean="0"/>
              <a:t> </a:t>
            </a:r>
            <a:r>
              <a:rPr lang="fi-FI" dirty="0" err="1" smtClean="0"/>
              <a:t>questionnaires</a:t>
            </a:r>
            <a:r>
              <a:rPr lang="fi-FI" dirty="0" smtClean="0"/>
              <a:t>”</a:t>
            </a:r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597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Acknowledgements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fi-FI" dirty="0" err="1" smtClean="0"/>
              <a:t>Many</a:t>
            </a:r>
            <a:r>
              <a:rPr lang="fi-FI" dirty="0" smtClean="0"/>
              <a:t> </a:t>
            </a:r>
            <a:r>
              <a:rPr lang="fi-FI" dirty="0" err="1" smtClean="0"/>
              <a:t>thanks</a:t>
            </a:r>
            <a:r>
              <a:rPr lang="fi-FI" dirty="0" smtClean="0"/>
              <a:t> </a:t>
            </a:r>
            <a:r>
              <a:rPr lang="fi-FI" dirty="0" err="1" smtClean="0"/>
              <a:t>belongs</a:t>
            </a:r>
            <a:r>
              <a:rPr lang="fi-FI" dirty="0" smtClean="0"/>
              <a:t> to my </a:t>
            </a:r>
            <a:r>
              <a:rPr lang="fi-FI" dirty="0" err="1" smtClean="0"/>
              <a:t>co-authors</a:t>
            </a:r>
            <a:r>
              <a:rPr lang="fi-FI" dirty="0" smtClean="0"/>
              <a:t> and </a:t>
            </a:r>
            <a:r>
              <a:rPr lang="fi-FI" dirty="0" err="1" smtClean="0"/>
              <a:t>colleagues</a:t>
            </a:r>
            <a:endParaRPr lang="fi-FI" dirty="0" smtClean="0"/>
          </a:p>
          <a:p>
            <a:pPr lvl="1"/>
            <a:r>
              <a:rPr lang="fi-FI" dirty="0" smtClean="0"/>
              <a:t>Jussi Rouhunkoski</a:t>
            </a:r>
          </a:p>
          <a:p>
            <a:pPr lvl="1"/>
            <a:r>
              <a:rPr lang="fi-FI" dirty="0" smtClean="0"/>
              <a:t>Taneli Tuomola</a:t>
            </a:r>
          </a:p>
          <a:p>
            <a:pPr lvl="1"/>
            <a:r>
              <a:rPr lang="fi-FI" dirty="0" smtClean="0"/>
              <a:t>Marko Ylitalo</a:t>
            </a:r>
          </a:p>
          <a:p>
            <a:pPr lvl="1"/>
            <a:endParaRPr lang="fi-FI" dirty="0"/>
          </a:p>
          <a:p>
            <a:pPr lvl="1"/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Godenhjelm Petri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19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137" y="3408425"/>
            <a:ext cx="3911934" cy="134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5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_TK_en">
  <a:themeElements>
    <a:clrScheme name="TK_2015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73B0"/>
      </a:accent1>
      <a:accent2>
        <a:srgbClr val="C0D730"/>
      </a:accent2>
      <a:accent3>
        <a:srgbClr val="A40084"/>
      </a:accent3>
      <a:accent4>
        <a:srgbClr val="33C1BA"/>
      </a:accent4>
      <a:accent5>
        <a:srgbClr val="F8941E"/>
      </a:accent5>
      <a:accent6>
        <a:srgbClr val="E21776"/>
      </a:accent6>
      <a:hlink>
        <a:srgbClr val="0073B0"/>
      </a:hlink>
      <a:folHlink>
        <a:srgbClr val="A40084"/>
      </a:folHlink>
    </a:clrScheme>
    <a:fontScheme name="Office, klassinen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K_en.potx" id="{6EFF57D1-DC15-4F2D-8112-41F5807AB003}" vid="{AF7A6748-B617-48A3-BF37-9602C3DCA31F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E1B6DC0A16CE0F498D1D806CC09B8E5E" ma:contentTypeVersion="0" ma:contentTypeDescription="Luo uusi asiakirja." ma:contentTypeScope="" ma:versionID="37baa26b83c3adf9d909b3ea5978f5f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c0cc5347fecc9fc7c8616ca54bc242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51CC5FF-4C89-4EF4-A94B-F683B5764A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F2E04F3-814E-4D7F-8F62-E23E44F368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059CCA-441F-4C24-A05F-3179C9956B27}">
  <ds:schemaRefs>
    <ds:schemaRef ds:uri="http://schemas.openxmlformats.org/package/2006/metadata/core-properties"/>
    <ds:schemaRef ds:uri="http://purl.org/dc/dcmitype/"/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TK_en</Template>
  <TotalTime>930</TotalTime>
  <Words>1083</Words>
  <Application>Microsoft Office PowerPoint</Application>
  <PresentationFormat>Näytössä katseltava diaesitys (4:3)</PresentationFormat>
  <Paragraphs>151</Paragraphs>
  <Slides>19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19</vt:i4>
      </vt:variant>
    </vt:vector>
  </HeadingPairs>
  <TitlesOfParts>
    <vt:vector size="24" baseType="lpstr">
      <vt:lpstr>Arial</vt:lpstr>
      <vt:lpstr>Calibri</vt:lpstr>
      <vt:lpstr>Lucida Grande</vt:lpstr>
      <vt:lpstr>Wingdings</vt:lpstr>
      <vt:lpstr>_TK_en</vt:lpstr>
      <vt:lpstr>From First-Generation Web Business Survey Questionnaires to User-Centered Development</vt:lpstr>
      <vt:lpstr>Presentation Overview </vt:lpstr>
      <vt:lpstr>First Generation Web Surveys</vt:lpstr>
      <vt:lpstr>PowerPoint-esitys</vt:lpstr>
      <vt:lpstr>First Steps on User Centered Development</vt:lpstr>
      <vt:lpstr>XCola as Lego  </vt:lpstr>
      <vt:lpstr>XCola – The Finished Bricks</vt:lpstr>
      <vt:lpstr>XCola - Possibility to Build Own User Interface Elements  </vt:lpstr>
      <vt:lpstr>XCola – good user interface elements could also be used in other questionnaires – turn into a product</vt:lpstr>
      <vt:lpstr>PowerPoint-esitys</vt:lpstr>
      <vt:lpstr>Case example – Questionnaire Redevelopment of Survey on Production of Manufactured Goods</vt:lpstr>
      <vt:lpstr>Case example – Questionnaire Redevelopment of Survey on Production of Manufactured Goods</vt:lpstr>
      <vt:lpstr>Case example – Questionnaire Redevelopment of Survey on Production of Manufactured Goods</vt:lpstr>
      <vt:lpstr>Case example – Questionnaire Redevelopment of Survey on Production of Manufactured Goods</vt:lpstr>
      <vt:lpstr>Case example – Questionnaire Redevelopment of Survey on Production of Manufactured Goods</vt:lpstr>
      <vt:lpstr>Case example – Questionnaire Redevelopment of Survey on Production of Manufactured Goods</vt:lpstr>
      <vt:lpstr>Key points in our approach (1)</vt:lpstr>
      <vt:lpstr>Key points in our approach (2)</vt:lpstr>
      <vt:lpstr>Acknowledgements</vt:lpstr>
    </vt:vector>
  </TitlesOfParts>
  <Company>Tilastokeskus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Jussi Rouhunkoski</dc:creator>
  <cp:lastModifiedBy>Petri Godenhjelm</cp:lastModifiedBy>
  <cp:revision>65</cp:revision>
  <dcterms:created xsi:type="dcterms:W3CDTF">2016-10-13T07:22:04Z</dcterms:created>
  <dcterms:modified xsi:type="dcterms:W3CDTF">2016-11-29T07:48:19Z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ieli">
    <vt:lpwstr>EN</vt:lpwstr>
  </property>
  <property fmtid="{D5CDD505-2E9C-101B-9397-08002B2CF9AE}" pid="3" name="ContentTypeId">
    <vt:lpwstr>0x010100E1B6DC0A16CE0F498D1D806CC09B8E5E</vt:lpwstr>
  </property>
  <property fmtid="{D5CDD505-2E9C-101B-9397-08002B2CF9AE}" pid="4" name="IsMyDocuments">
    <vt:bool>true</vt:bool>
  </property>
</Properties>
</file>