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715" r:id="rId2"/>
  </p:sldMasterIdLst>
  <p:notesMasterIdLst>
    <p:notesMasterId r:id="rId21"/>
  </p:notesMasterIdLst>
  <p:handoutMasterIdLst>
    <p:handoutMasterId r:id="rId22"/>
  </p:handoutMasterIdLst>
  <p:sldIdLst>
    <p:sldId id="655" r:id="rId3"/>
    <p:sldId id="759" r:id="rId4"/>
    <p:sldId id="760" r:id="rId5"/>
    <p:sldId id="761" r:id="rId6"/>
    <p:sldId id="762" r:id="rId7"/>
    <p:sldId id="763" r:id="rId8"/>
    <p:sldId id="764" r:id="rId9"/>
    <p:sldId id="765" r:id="rId10"/>
    <p:sldId id="766" r:id="rId11"/>
    <p:sldId id="767" r:id="rId12"/>
    <p:sldId id="768" r:id="rId13"/>
    <p:sldId id="770" r:id="rId14"/>
    <p:sldId id="769" r:id="rId15"/>
    <p:sldId id="771" r:id="rId16"/>
    <p:sldId id="773" r:id="rId17"/>
    <p:sldId id="774" r:id="rId18"/>
    <p:sldId id="775" r:id="rId19"/>
    <p:sldId id="776" r:id="rId20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56">
          <p15:clr>
            <a:srgbClr val="A4A3A4"/>
          </p15:clr>
        </p15:guide>
        <p15:guide id="2" orient="horz" pos="143">
          <p15:clr>
            <a:srgbClr val="A4A3A4"/>
          </p15:clr>
        </p15:guide>
        <p15:guide id="3" orient="horz" pos="719">
          <p15:clr>
            <a:srgbClr val="A4A3A4"/>
          </p15:clr>
        </p15:guide>
        <p15:guide id="4" pos="28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arbel El Bcheraoui" initials="CEB" lastIdx="1" clrIdx="0">
    <p:extLst>
      <p:ext uri="{19B8F6BF-5375-455C-9EA6-DF929625EA0E}">
        <p15:presenceInfo xmlns:p15="http://schemas.microsoft.com/office/powerpoint/2012/main" userId="S-1-5-21-1432448116-3596794978-2099202681-1440" providerId="AD"/>
      </p:ext>
    </p:extLst>
  </p:cmAuthor>
  <p:cmAuthor id="2" name="Lauren Hashiguchi" initials="LH" lastIdx="4" clrIdx="1">
    <p:extLst>
      <p:ext uri="{19B8F6BF-5375-455C-9EA6-DF929625EA0E}">
        <p15:presenceInfo xmlns:p15="http://schemas.microsoft.com/office/powerpoint/2012/main" userId="S-1-5-21-1432448116-3596794978-2099202681-3892" providerId="AD"/>
      </p:ext>
    </p:extLst>
  </p:cmAuthor>
  <p:cmAuthor id="3" name="Pauline Kim" initials="PK" lastIdx="2" clrIdx="2">
    <p:extLst>
      <p:ext uri="{19B8F6BF-5375-455C-9EA6-DF929625EA0E}">
        <p15:presenceInfo xmlns:p15="http://schemas.microsoft.com/office/powerpoint/2012/main" userId="Pauline Ki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70AD47"/>
    <a:srgbClr val="FF0000"/>
    <a:srgbClr val="3333CC"/>
    <a:srgbClr val="D2E7CC"/>
    <a:srgbClr val="FFCC66"/>
    <a:srgbClr val="CC0000"/>
    <a:srgbClr val="CC0066"/>
    <a:srgbClr val="6666FF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233" autoAdjust="0"/>
    <p:restoredTop sz="90842" autoAdjust="0"/>
  </p:normalViewPr>
  <p:slideViewPr>
    <p:cSldViewPr snapToGrid="0">
      <p:cViewPr varScale="1">
        <p:scale>
          <a:sx n="116" d="100"/>
          <a:sy n="116" d="100"/>
        </p:scale>
        <p:origin x="1810" y="86"/>
      </p:cViewPr>
      <p:guideLst>
        <p:guide orient="horz" pos="2156"/>
        <p:guide orient="horz" pos="143"/>
        <p:guide orient="horz" pos="719"/>
        <p:guide pos="287"/>
      </p:guideLst>
    </p:cSldViewPr>
  </p:slideViewPr>
  <p:outlineViewPr>
    <p:cViewPr>
      <p:scale>
        <a:sx n="33" d="100"/>
        <a:sy n="33" d="100"/>
      </p:scale>
      <p:origin x="0" y="-200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2598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78D45EF-0B12-4975-A1E0-D99EE1E4A58E}" type="datetimeFigureOut">
              <a:rPr lang="en-US" smtClean="0"/>
              <a:t>10/28/2016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F11C823-61F6-4E58-8F84-D31C26E540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5428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0F7F0950-DD71-48EC-948F-2D6829375BC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475621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pitchFamily="34" charset="0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7066" indent="-291179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64717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30604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96491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407A12EE-3DAA-4326-A5B3-7EB1C5029C3E}" type="slidenum">
              <a:rPr lang="en-US" altLang="en-US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103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~500 DBS samples pending in Nicaragua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379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072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Linear relation between standardized OD values representing anti-measles IgG titers of matched DBS and serum samples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F0950-DD71-48EC-948F-2D6829375BC3}" type="slidenum">
              <a:rPr lang="en-US" altLang="en-US" smtClean="0"/>
              <a:pPr/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43942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Distribution of 0 – 2.0 DBS serum-equivalent values across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microtiter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plates</a:t>
            </a:r>
            <a:endParaRPr lang="en-US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F0950-DD71-48EC-948F-2D6829375BC3}" type="slidenum">
              <a:rPr lang="en-US" altLang="en-US" smtClean="0"/>
              <a:pPr/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30938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Restricted</a:t>
            </a:r>
            <a:r>
              <a:rPr lang="en-US" baseline="0" dirty="0" smtClean="0"/>
              <a:t> to 608 children aged 12-23 months with all 3 sources of data</a:t>
            </a:r>
            <a:endParaRPr lang="en-US" dirty="0" smtClean="0"/>
          </a:p>
          <a:p>
            <a:pPr marL="171450" indent="-171450">
              <a:buFontTx/>
              <a:buChar char="-"/>
            </a:pPr>
            <a:r>
              <a:rPr lang="en-US" dirty="0" smtClean="0"/>
              <a:t>If we restrict</a:t>
            </a:r>
            <a:r>
              <a:rPr lang="en-US" baseline="0" dirty="0" smtClean="0"/>
              <a:t> just to those kids that have card and DBS, we have 1000 kids and the coverage is 76.6% according to card and 67.0% according to DBS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92.5% (weighted)</a:t>
            </a:r>
            <a:r>
              <a:rPr lang="en-US" baseline="0" dirty="0" smtClean="0"/>
              <a:t> </a:t>
            </a:r>
            <a:r>
              <a:rPr lang="en-US" dirty="0" smtClean="0"/>
              <a:t>of children in this subsample have health cards </a:t>
            </a:r>
          </a:p>
          <a:p>
            <a:pPr marL="171450" indent="-171450">
              <a:buFontTx/>
              <a:buChar char="-"/>
            </a:pPr>
            <a:endParaRPr lang="en-US" dirty="0" smtClean="0"/>
          </a:p>
          <a:p>
            <a:pPr marL="171450" indent="-171450">
              <a:buFontTx/>
              <a:buChar char="-"/>
            </a:pPr>
            <a:r>
              <a:rPr lang="en-US" dirty="0" smtClean="0"/>
              <a:t>In</a:t>
            </a:r>
            <a:r>
              <a:rPr lang="en-US" baseline="0" dirty="0" smtClean="0"/>
              <a:t> our whole sample of children 12-59 months (because measles is given at 12 months)</a:t>
            </a:r>
          </a:p>
          <a:p>
            <a:pPr marL="628650" lvl="1" indent="-171450">
              <a:buFontTx/>
              <a:buChar char="-"/>
            </a:pPr>
            <a:r>
              <a:rPr lang="en-US" baseline="0" dirty="0" smtClean="0"/>
              <a:t>Recall &amp; card: 77.9% (CI: 76.0 – 79.9%)</a:t>
            </a:r>
          </a:p>
          <a:p>
            <a:pPr marL="628650" lvl="1" indent="-171450">
              <a:buFontTx/>
              <a:buChar char="-"/>
            </a:pPr>
            <a:r>
              <a:rPr lang="en-US" baseline="0" dirty="0" smtClean="0"/>
              <a:t>Recall: 70.2% (CI: 67.5 – 72.9%)</a:t>
            </a:r>
          </a:p>
          <a:p>
            <a:pPr marL="628650" lvl="1" indent="-171450">
              <a:buFontTx/>
              <a:buChar char="-"/>
            </a:pPr>
            <a:r>
              <a:rPr lang="en-US" baseline="0" dirty="0" smtClean="0"/>
              <a:t>Card: 72.8%  (CI: 70.6 – 75.1%)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(Keep in mind that the previous</a:t>
            </a:r>
            <a:r>
              <a:rPr lang="en-US" baseline="0" dirty="0" smtClean="0"/>
              <a:t> bar graphs showing all vaccines included children 0-59 months, not 12-59 months, and some vaccines aren’t administered until 2, 4, 6, 12, 18 months, </a:t>
            </a:r>
            <a:r>
              <a:rPr lang="en-US" baseline="0" dirty="0" err="1" smtClean="0"/>
              <a:t>etc</a:t>
            </a:r>
            <a:r>
              <a:rPr lang="en-US" baseline="0" dirty="0" smtClean="0"/>
              <a:t>)</a:t>
            </a:r>
          </a:p>
          <a:p>
            <a:pPr marL="171450" indent="-171450">
              <a:buFontTx/>
              <a:buChar char="-"/>
            </a:pP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err="1" smtClean="0"/>
              <a:t>MMR</a:t>
            </a:r>
            <a:r>
              <a:rPr lang="en-US" baseline="0" dirty="0" smtClean="0"/>
              <a:t> vaccination coverage of children 1-2 years old according to the most recent national survey (</a:t>
            </a:r>
            <a:r>
              <a:rPr lang="en-US" baseline="0" dirty="0" err="1" smtClean="0"/>
              <a:t>ENSANUT</a:t>
            </a:r>
            <a:r>
              <a:rPr lang="en-US" baseline="0" dirty="0" smtClean="0"/>
              <a:t> 2012)  found 75.7% coverage in Chiapas</a:t>
            </a:r>
            <a:endParaRPr lang="en-US" dirty="0" smtClean="0"/>
          </a:p>
          <a:p>
            <a:pPr marL="628650" lvl="1" indent="-171450">
              <a:buFontTx/>
              <a:buChar char="-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4264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600" baseline="0" dirty="0" smtClean="0"/>
              <a:t>- Now lets drill down on the difference between the two metrics</a:t>
            </a:r>
          </a:p>
          <a:p>
            <a:pPr marL="171450" indent="-171450">
              <a:buFontTx/>
              <a:buChar char="-"/>
            </a:pPr>
            <a:r>
              <a:rPr lang="en-US" sz="1600" baseline="0" dirty="0" smtClean="0"/>
              <a:t>This is a cross tabulation of positive and negative status from survey and serology</a:t>
            </a:r>
          </a:p>
          <a:p>
            <a:pPr marL="0" indent="0">
              <a:buNone/>
            </a:pPr>
            <a:endParaRPr lang="en-US" sz="1600" baseline="0" dirty="0" smtClean="0"/>
          </a:p>
          <a:p>
            <a:pPr marL="171450" indent="-171450">
              <a:buFontTx/>
              <a:buChar char="-"/>
            </a:pPr>
            <a:r>
              <a:rPr lang="en-US" sz="1600" baseline="0" dirty="0" smtClean="0"/>
              <a:t>Box 3: According to a world health organization report, there have been 790 suspected measles cases in 2013, but none have been confirmed. </a:t>
            </a:r>
          </a:p>
          <a:p>
            <a:pPr marL="171450" indent="-171450">
              <a:buFontTx/>
              <a:buChar char="-"/>
            </a:pPr>
            <a:r>
              <a:rPr lang="en-US" sz="1600" baseline="0" dirty="0" smtClean="0"/>
              <a:t>There were no confirmed cases in last year either, but there were a handful in 2011. </a:t>
            </a:r>
          </a:p>
          <a:p>
            <a:pPr marL="171450" indent="-171450">
              <a:buFontTx/>
              <a:buChar char="-"/>
            </a:pPr>
            <a:r>
              <a:rPr lang="en-US" sz="1600" baseline="0" dirty="0" smtClean="0"/>
              <a:t>[In rural regions of Chiapas, its possible that measles cases go unreported if the child is not taken to a health facility]</a:t>
            </a:r>
          </a:p>
          <a:p>
            <a:pPr marL="0" indent="0">
              <a:buNone/>
            </a:pPr>
            <a:endParaRPr lang="en-US" sz="1600" baseline="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aseline="0" dirty="0" smtClean="0"/>
              <a:t>14 respondents reported the child had had measles. 13 of these reported yes to survey, and 1 reported no to survey. 11 of the 14 had antibodies.</a:t>
            </a:r>
          </a:p>
          <a:p>
            <a:pPr marL="0" indent="0">
              <a:buNone/>
            </a:pPr>
            <a:endParaRPr lang="en-US" sz="1600" baseline="0" dirty="0" smtClean="0"/>
          </a:p>
          <a:p>
            <a:pPr marL="0" indent="0">
              <a:buNone/>
            </a:pPr>
            <a:r>
              <a:rPr lang="en-US" sz="1600" baseline="0" dirty="0" smtClean="0"/>
              <a:t>24% of children vaccinated according to the survey did not have antibodies.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600" baseline="0" dirty="0" smtClean="0"/>
          </a:p>
          <a:p>
            <a:pPr marL="0" indent="0">
              <a:buNone/>
            </a:pPr>
            <a:endParaRPr lang="en-US" sz="1600" baseline="0" dirty="0" smtClean="0"/>
          </a:p>
          <a:p>
            <a:pPr marL="0" indent="0">
              <a:buNone/>
            </a:pPr>
            <a:endParaRPr lang="en-US" sz="16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9156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231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AAAAD-4A41-4E64-9B96-6D22E6CAAD4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663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lum bright="-30000"/>
          </a:blip>
          <a:srcRect l="13858"/>
          <a:stretch/>
        </p:blipFill>
        <p:spPr>
          <a:xfrm>
            <a:off x="830580" y="5662124"/>
            <a:ext cx="2320859" cy="2155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lum/>
          </a:blip>
          <a:srcRect r="87556"/>
          <a:stretch/>
        </p:blipFill>
        <p:spPr>
          <a:xfrm>
            <a:off x="457201" y="5662124"/>
            <a:ext cx="335280" cy="215539"/>
          </a:xfrm>
          <a:prstGeom prst="rect">
            <a:avLst/>
          </a:prstGeom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78914" y="2384115"/>
            <a:ext cx="7772400" cy="705283"/>
          </a:xfrm>
        </p:spPr>
        <p:txBody>
          <a:bodyPr anchor="b"/>
          <a:lstStyle>
            <a:lvl1pPr>
              <a:defRPr sz="34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3676" y="3648706"/>
            <a:ext cx="7789863" cy="430887"/>
          </a:xfrm>
        </p:spPr>
        <p:txBody>
          <a:bodyPr/>
          <a:lstStyle>
            <a:lvl1pPr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7" name="Picture 6" descr="IHME_logo_acr_RGB_sm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46791"/>
            <a:ext cx="1405676" cy="457210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457200" y="3361198"/>
            <a:ext cx="8229600" cy="0"/>
          </a:xfrm>
          <a:prstGeom prst="line">
            <a:avLst/>
          </a:prstGeom>
          <a:ln w="12700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010842"/>
            <a:ext cx="9144000" cy="847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33916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548640"/>
          </a:xfrm>
        </p:spPr>
        <p:txBody>
          <a:bodyPr/>
          <a:lstStyle>
            <a:lvl1pPr>
              <a:defRPr sz="3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2728"/>
            <a:ext cx="8218170" cy="4425286"/>
          </a:xfrm>
        </p:spPr>
        <p:txBody>
          <a:bodyPr/>
          <a:lstStyle>
            <a:lvl1pPr>
              <a:buClr>
                <a:schemeClr val="accent1"/>
              </a:buClr>
              <a:buSzPct val="120000"/>
              <a:defRPr>
                <a:solidFill>
                  <a:schemeClr val="tx1"/>
                </a:solidFill>
              </a:defRPr>
            </a:lvl1pPr>
            <a:lvl2pPr>
              <a:buSzPct val="90000"/>
              <a:buFont typeface="Courier New" pitchFamily="49" charset="0"/>
              <a:buChar char="o"/>
              <a:defRPr sz="2000">
                <a:solidFill>
                  <a:schemeClr val="tx1"/>
                </a:solidFill>
              </a:defRPr>
            </a:lvl2pPr>
            <a:lvl3pPr>
              <a:buSzPct val="90000"/>
              <a:buFont typeface="Arial" pitchFamily="34" charset="0"/>
              <a:buChar char="─"/>
              <a:defRPr sz="1800">
                <a:solidFill>
                  <a:schemeClr val="tx1"/>
                </a:solidFill>
              </a:defRPr>
            </a:lvl3pPr>
            <a:lvl4pPr>
              <a:buFont typeface="Arial" pitchFamily="34" charset="0"/>
              <a:buChar char="»"/>
              <a:defRPr sz="16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668838" y="6367463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en-US" altLang="en-US" sz="1000" smtClean="0">
                <a:solidFill>
                  <a:schemeClr val="tx1"/>
                </a:solidFill>
              </a:defRPr>
            </a:lvl1pPr>
          </a:lstStyle>
          <a:p>
            <a:pPr algn="ctr"/>
            <a:fld id="{F1E776F5-9A26-455E-BF09-7D727D022004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5971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_No first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548640"/>
          </a:xfrm>
        </p:spPr>
        <p:txBody>
          <a:bodyPr/>
          <a:lstStyle>
            <a:lvl1pPr>
              <a:defRPr sz="3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2728"/>
            <a:ext cx="8229600" cy="4452582"/>
          </a:xfrm>
        </p:spPr>
        <p:txBody>
          <a:bodyPr/>
          <a:lstStyle>
            <a:lvl1pPr marL="231775" marR="0" indent="-231775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5BBB0E"/>
              </a:buClr>
              <a:buSzPct val="120000"/>
              <a:buFontTx/>
              <a:buChar char="•"/>
              <a:tabLst/>
              <a:defRPr>
                <a:solidFill>
                  <a:schemeClr val="tx1"/>
                </a:solidFill>
              </a:defRPr>
            </a:lvl1pPr>
            <a:lvl2pPr marL="566738" marR="0" indent="-220663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5BBB0E"/>
              </a:buClr>
              <a:buSzPct val="90000"/>
              <a:buFont typeface="Courier New" pitchFamily="49" charset="0"/>
              <a:buChar char="o"/>
              <a:tabLst/>
              <a:defRPr sz="2000">
                <a:solidFill>
                  <a:schemeClr val="tx1"/>
                </a:solidFill>
              </a:defRPr>
            </a:lvl2pPr>
            <a:lvl3pPr marL="912813" marR="0" indent="-231775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5BBB0E"/>
              </a:buClr>
              <a:buSzPct val="90000"/>
              <a:buFont typeface="Arial" pitchFamily="34" charset="0"/>
              <a:buChar char="─"/>
              <a:tabLst/>
              <a:defRPr sz="1800">
                <a:solidFill>
                  <a:schemeClr val="tx1"/>
                </a:solidFill>
              </a:defRPr>
            </a:lvl3pPr>
            <a:lvl4pPr>
              <a:buFont typeface="Arial" pitchFamily="34" charset="0"/>
              <a:buChar char="»"/>
              <a:defRPr sz="16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marL="231775" marR="0" lvl="0" indent="-231775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5BBB0E"/>
              </a:buClr>
              <a:buSzPct val="120000"/>
              <a:buFontTx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566738" marR="0" lvl="1" indent="-220663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5BBB0E"/>
              </a:buClr>
              <a:buSzPct val="90000"/>
              <a:buFont typeface="Courier New" pitchFamily="49" charset="0"/>
              <a:buChar char="o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Second level</a:t>
            </a:r>
          </a:p>
          <a:p>
            <a:pPr marL="912813" marR="0" lvl="2" indent="-231775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5BBB0E"/>
              </a:buClr>
              <a:buSzPct val="90000"/>
              <a:buFont typeface="Arial" pitchFamily="34" charset="0"/>
              <a:buChar char="─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Third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668838" y="6367463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en-US" altLang="en-US" sz="1000" smtClean="0">
                <a:solidFill>
                  <a:schemeClr val="tx1"/>
                </a:solidFill>
              </a:defRPr>
            </a:lvl1pPr>
          </a:lstStyle>
          <a:p>
            <a:pPr algn="ctr"/>
            <a:fld id="{F1E776F5-9A26-455E-BF09-7D727D022004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6413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numbere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548640"/>
          </a:xfrm>
        </p:spPr>
        <p:txBody>
          <a:bodyPr/>
          <a:lstStyle>
            <a:lvl1pPr>
              <a:defRPr sz="3000" b="1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2728"/>
            <a:ext cx="8229600" cy="4316104"/>
          </a:xfrm>
        </p:spPr>
        <p:txBody>
          <a:bodyPr/>
          <a:lstStyle>
            <a:lvl1pPr marL="231775" marR="0" indent="-231775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5BBB0E"/>
              </a:buClr>
              <a:buSzPct val="120000"/>
              <a:buFontTx/>
              <a:buChar char="•"/>
              <a:tabLst/>
              <a:defRPr>
                <a:solidFill>
                  <a:schemeClr val="tx1"/>
                </a:solidFill>
              </a:defRPr>
            </a:lvl1pPr>
            <a:lvl2pPr marL="566738" marR="0" indent="-220663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5BBB0E"/>
              </a:buClr>
              <a:buSzPct val="90000"/>
              <a:buFont typeface="Courier New" pitchFamily="49" charset="0"/>
              <a:buChar char="o"/>
              <a:tabLst/>
              <a:defRPr sz="2000">
                <a:solidFill>
                  <a:schemeClr val="tx1"/>
                </a:solidFill>
              </a:defRPr>
            </a:lvl2pPr>
            <a:lvl3pPr marL="912813" marR="0" indent="-231775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5BBB0E"/>
              </a:buClr>
              <a:buSzPct val="90000"/>
              <a:buFont typeface="Arial" pitchFamily="34" charset="0"/>
              <a:buChar char="─"/>
              <a:tabLst/>
              <a:defRPr sz="1800">
                <a:solidFill>
                  <a:schemeClr val="tx1"/>
                </a:solidFill>
              </a:defRPr>
            </a:lvl3pPr>
            <a:lvl4pPr>
              <a:buFont typeface="Arial" pitchFamily="34" charset="0"/>
              <a:buChar char="»"/>
              <a:defRPr sz="16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marL="231775" marR="0" lvl="0" indent="-231775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5BBB0E"/>
              </a:buClr>
              <a:buSzPct val="120000"/>
              <a:buFontTx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566738" marR="0" lvl="1" indent="-220663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5BBB0E"/>
              </a:buClr>
              <a:buSzPct val="90000"/>
              <a:buFont typeface="Courier New" pitchFamily="49" charset="0"/>
              <a:buChar char="o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Second level</a:t>
            </a:r>
          </a:p>
          <a:p>
            <a:pPr marL="912813" marR="0" lvl="2" indent="-231775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5BBB0E"/>
              </a:buClr>
              <a:buSzPct val="90000"/>
              <a:buFont typeface="Arial" pitchFamily="34" charset="0"/>
              <a:buChar char="─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Third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668838" y="6367463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en-US" altLang="en-US" sz="1000" smtClean="0">
                <a:solidFill>
                  <a:schemeClr val="tx1"/>
                </a:solidFill>
              </a:defRPr>
            </a:lvl1pPr>
          </a:lstStyle>
          <a:p>
            <a:pPr algn="ctr"/>
            <a:fld id="{F1E776F5-9A26-455E-BF09-7D727D022004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8334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668838" y="6367463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en-US" altLang="en-US" sz="1000" smtClean="0">
                <a:solidFill>
                  <a:schemeClr val="tx1"/>
                </a:solidFill>
              </a:defRPr>
            </a:lvl1pPr>
          </a:lstStyle>
          <a:p>
            <a:pPr algn="ctr"/>
            <a:fld id="{F1E776F5-9A26-455E-BF09-7D727D022004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3211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668838" y="6367463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en-US" altLang="en-US" sz="1000" smtClean="0">
                <a:solidFill>
                  <a:schemeClr val="tx1"/>
                </a:solidFill>
              </a:defRPr>
            </a:lvl1pPr>
          </a:lstStyle>
          <a:p>
            <a:pPr algn="ctr"/>
            <a:fld id="{F1E776F5-9A26-455E-BF09-7D727D022004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1686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Title,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668838" y="6367463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en-US" altLang="en-US" sz="1000" smtClean="0">
                <a:solidFill>
                  <a:schemeClr val="tx1"/>
                </a:solidFill>
              </a:defRPr>
            </a:lvl1pPr>
          </a:lstStyle>
          <a:p>
            <a:pPr algn="ctr"/>
            <a:fld id="{F1E776F5-9A26-455E-BF09-7D727D022004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2836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54864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52728"/>
            <a:ext cx="4038600" cy="466026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52728"/>
            <a:ext cx="4038600" cy="466026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668838" y="6367463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en-US" altLang="en-US" sz="1000" smtClean="0">
                <a:solidFill>
                  <a:schemeClr val="tx1"/>
                </a:solidFill>
              </a:defRPr>
            </a:lvl1pPr>
          </a:lstStyle>
          <a:p>
            <a:pPr algn="ctr"/>
            <a:fld id="{F1E776F5-9A26-455E-BF09-7D727D022004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1716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97803"/>
            <a:ext cx="4040188" cy="830997"/>
          </a:xfrm>
        </p:spPr>
        <p:txBody>
          <a:bodyPr anchor="b"/>
          <a:lstStyle>
            <a:lvl1pPr marL="0" indent="0">
              <a:buNone/>
              <a:defRPr sz="2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28799"/>
            <a:ext cx="4040188" cy="4053386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09679"/>
            <a:ext cx="4041775" cy="830997"/>
          </a:xfrm>
        </p:spPr>
        <p:txBody>
          <a:bodyPr anchor="b"/>
          <a:lstStyle>
            <a:lvl1pPr marL="0" indent="0">
              <a:buNone/>
              <a:defRPr sz="2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40675"/>
            <a:ext cx="4041775" cy="4055158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25734"/>
            <a:ext cx="8191500" cy="660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668838" y="6367463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en-US" altLang="en-US" sz="1000" smtClean="0">
                <a:solidFill>
                  <a:schemeClr val="tx1"/>
                </a:solidFill>
              </a:defRPr>
            </a:lvl1pPr>
          </a:lstStyle>
          <a:p>
            <a:pPr algn="ctr"/>
            <a:fld id="{F1E776F5-9A26-455E-BF09-7D727D022004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7386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column table with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8265" y="223315"/>
            <a:ext cx="8229600" cy="51311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" y="1800665"/>
            <a:ext cx="2531035" cy="4086691"/>
          </a:xfrm>
          <a:noFill/>
        </p:spPr>
        <p:txBody>
          <a:bodyPr lIns="91440" tIns="91440" rIns="91440" bIns="9144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None/>
              <a:defRPr sz="18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72"/>
              </a:spcBef>
              <a:buClr>
                <a:schemeClr val="accent2"/>
              </a:buClr>
              <a:defRPr sz="1600"/>
            </a:lvl2pPr>
            <a:lvl3pPr>
              <a:lnSpc>
                <a:spcPct val="100000"/>
              </a:lnSpc>
              <a:spcBef>
                <a:spcPts val="72"/>
              </a:spcBef>
              <a:buClr>
                <a:schemeClr val="accent2"/>
              </a:buClr>
              <a:defRPr sz="1600"/>
            </a:lvl3pPr>
            <a:lvl4pPr>
              <a:lnSpc>
                <a:spcPct val="100000"/>
              </a:lnSpc>
              <a:spcBef>
                <a:spcPts val="72"/>
              </a:spcBef>
              <a:buClr>
                <a:schemeClr val="accent2"/>
              </a:buClr>
              <a:defRPr sz="1600"/>
            </a:lvl4pPr>
            <a:lvl5pPr>
              <a:lnSpc>
                <a:spcPct val="100000"/>
              </a:lnSpc>
              <a:spcBef>
                <a:spcPts val="72"/>
              </a:spcBef>
              <a:buClr>
                <a:schemeClr val="accent2"/>
              </a:buCl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038666"/>
            <a:ext cx="82296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046145"/>
            <a:ext cx="2531035" cy="754521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72"/>
              </a:spcBef>
              <a:buClr>
                <a:schemeClr val="accent2"/>
              </a:buClr>
              <a:buNone/>
              <a:defRPr sz="1800" b="1" i="0" baseline="0">
                <a:solidFill>
                  <a:schemeClr val="tx1"/>
                </a:solidFill>
              </a:defRPr>
            </a:lvl1pPr>
            <a:lvl2pPr>
              <a:lnSpc>
                <a:spcPts val="3600"/>
              </a:lnSpc>
              <a:spcBef>
                <a:spcPts val="72"/>
              </a:spcBef>
              <a:buClr>
                <a:schemeClr val="accent2"/>
              </a:buClr>
              <a:defRPr/>
            </a:lvl2pPr>
            <a:lvl3pPr>
              <a:lnSpc>
                <a:spcPts val="3600"/>
              </a:lnSpc>
              <a:spcBef>
                <a:spcPts val="72"/>
              </a:spcBef>
              <a:buClr>
                <a:schemeClr val="accent2"/>
              </a:buClr>
              <a:defRPr/>
            </a:lvl3pPr>
            <a:lvl4pPr>
              <a:lnSpc>
                <a:spcPts val="3600"/>
              </a:lnSpc>
              <a:spcBef>
                <a:spcPts val="72"/>
              </a:spcBef>
              <a:buClr>
                <a:schemeClr val="accent2"/>
              </a:buClr>
              <a:defRPr/>
            </a:lvl4pPr>
            <a:lvl5pPr>
              <a:lnSpc>
                <a:spcPts val="3600"/>
              </a:lnSpc>
              <a:spcBef>
                <a:spcPts val="72"/>
              </a:spcBef>
              <a:buClr>
                <a:schemeClr val="accent2"/>
              </a:buClr>
              <a:defRPr/>
            </a:lvl5pPr>
          </a:lstStyle>
          <a:p>
            <a:pPr lvl="0"/>
            <a:r>
              <a:rPr lang="en-US" dirty="0" smtClean="0"/>
              <a:t>Explanatory text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3260272" y="1800665"/>
            <a:ext cx="2531035" cy="4086691"/>
          </a:xfrm>
          <a:noFill/>
        </p:spPr>
        <p:txBody>
          <a:bodyPr lIns="91440" tIns="91440" rIns="91440" bIns="9144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None/>
              <a:defRPr sz="18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72"/>
              </a:spcBef>
              <a:buClr>
                <a:schemeClr val="accent2"/>
              </a:buClr>
              <a:defRPr sz="1600"/>
            </a:lvl2pPr>
            <a:lvl3pPr>
              <a:lnSpc>
                <a:spcPct val="100000"/>
              </a:lnSpc>
              <a:spcBef>
                <a:spcPts val="72"/>
              </a:spcBef>
              <a:buClr>
                <a:schemeClr val="accent2"/>
              </a:buClr>
              <a:defRPr sz="1600"/>
            </a:lvl3pPr>
            <a:lvl4pPr>
              <a:lnSpc>
                <a:spcPct val="100000"/>
              </a:lnSpc>
              <a:spcBef>
                <a:spcPts val="72"/>
              </a:spcBef>
              <a:buClr>
                <a:schemeClr val="accent2"/>
              </a:buClr>
              <a:defRPr sz="1600"/>
            </a:lvl4pPr>
            <a:lvl5pPr>
              <a:lnSpc>
                <a:spcPct val="100000"/>
              </a:lnSpc>
              <a:spcBef>
                <a:spcPts val="72"/>
              </a:spcBef>
              <a:buClr>
                <a:schemeClr val="accent2"/>
              </a:buCl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3260272" y="1046145"/>
            <a:ext cx="2531035" cy="754521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72"/>
              </a:spcBef>
              <a:buClr>
                <a:schemeClr val="accent2"/>
              </a:buClr>
              <a:buNone/>
              <a:defRPr sz="1800" b="1" i="0" baseline="0">
                <a:solidFill>
                  <a:schemeClr val="tx1"/>
                </a:solidFill>
              </a:defRPr>
            </a:lvl1pPr>
            <a:lvl2pPr>
              <a:lnSpc>
                <a:spcPts val="3600"/>
              </a:lnSpc>
              <a:spcBef>
                <a:spcPts val="72"/>
              </a:spcBef>
              <a:buClr>
                <a:schemeClr val="accent2"/>
              </a:buClr>
              <a:defRPr/>
            </a:lvl2pPr>
            <a:lvl3pPr>
              <a:lnSpc>
                <a:spcPts val="3600"/>
              </a:lnSpc>
              <a:spcBef>
                <a:spcPts val="72"/>
              </a:spcBef>
              <a:buClr>
                <a:schemeClr val="accent2"/>
              </a:buClr>
              <a:defRPr/>
            </a:lvl3pPr>
            <a:lvl4pPr>
              <a:lnSpc>
                <a:spcPts val="3600"/>
              </a:lnSpc>
              <a:spcBef>
                <a:spcPts val="72"/>
              </a:spcBef>
              <a:buClr>
                <a:schemeClr val="accent2"/>
              </a:buClr>
              <a:defRPr/>
            </a:lvl4pPr>
            <a:lvl5pPr>
              <a:lnSpc>
                <a:spcPts val="3600"/>
              </a:lnSpc>
              <a:spcBef>
                <a:spcPts val="72"/>
              </a:spcBef>
              <a:buClr>
                <a:schemeClr val="accent2"/>
              </a:buClr>
              <a:defRPr/>
            </a:lvl5pPr>
          </a:lstStyle>
          <a:p>
            <a:pPr lvl="0"/>
            <a:r>
              <a:rPr lang="en-US" dirty="0" smtClean="0"/>
              <a:t>Explanatory text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062453" y="1800665"/>
            <a:ext cx="2531035" cy="4086691"/>
          </a:xfrm>
          <a:noFill/>
        </p:spPr>
        <p:txBody>
          <a:bodyPr lIns="91440" tIns="91440" rIns="91440" bIns="9144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None/>
              <a:defRPr sz="18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72"/>
              </a:spcBef>
              <a:buClr>
                <a:schemeClr val="accent2"/>
              </a:buClr>
              <a:defRPr sz="1600"/>
            </a:lvl2pPr>
            <a:lvl3pPr>
              <a:lnSpc>
                <a:spcPct val="100000"/>
              </a:lnSpc>
              <a:spcBef>
                <a:spcPts val="72"/>
              </a:spcBef>
              <a:buClr>
                <a:schemeClr val="accent2"/>
              </a:buClr>
              <a:defRPr sz="1600"/>
            </a:lvl3pPr>
            <a:lvl4pPr>
              <a:lnSpc>
                <a:spcPct val="100000"/>
              </a:lnSpc>
              <a:spcBef>
                <a:spcPts val="72"/>
              </a:spcBef>
              <a:buClr>
                <a:schemeClr val="accent2"/>
              </a:buClr>
              <a:defRPr sz="1600"/>
            </a:lvl4pPr>
            <a:lvl5pPr>
              <a:lnSpc>
                <a:spcPct val="100000"/>
              </a:lnSpc>
              <a:spcBef>
                <a:spcPts val="72"/>
              </a:spcBef>
              <a:buClr>
                <a:schemeClr val="accent2"/>
              </a:buCl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062453" y="1046145"/>
            <a:ext cx="2531035" cy="754521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72"/>
              </a:spcBef>
              <a:buClr>
                <a:schemeClr val="accent2"/>
              </a:buClr>
              <a:buNone/>
              <a:defRPr sz="1800" b="1" i="0" baseline="0">
                <a:solidFill>
                  <a:schemeClr val="tx1"/>
                </a:solidFill>
              </a:defRPr>
            </a:lvl1pPr>
            <a:lvl2pPr>
              <a:lnSpc>
                <a:spcPts val="3600"/>
              </a:lnSpc>
              <a:spcBef>
                <a:spcPts val="72"/>
              </a:spcBef>
              <a:buClr>
                <a:schemeClr val="accent2"/>
              </a:buClr>
              <a:defRPr/>
            </a:lvl2pPr>
            <a:lvl3pPr>
              <a:lnSpc>
                <a:spcPts val="3600"/>
              </a:lnSpc>
              <a:spcBef>
                <a:spcPts val="72"/>
              </a:spcBef>
              <a:buClr>
                <a:schemeClr val="accent2"/>
              </a:buClr>
              <a:defRPr/>
            </a:lvl3pPr>
            <a:lvl4pPr>
              <a:lnSpc>
                <a:spcPts val="3600"/>
              </a:lnSpc>
              <a:spcBef>
                <a:spcPts val="72"/>
              </a:spcBef>
              <a:buClr>
                <a:schemeClr val="accent2"/>
              </a:buClr>
              <a:defRPr/>
            </a:lvl4pPr>
            <a:lvl5pPr>
              <a:lnSpc>
                <a:spcPts val="3600"/>
              </a:lnSpc>
              <a:spcBef>
                <a:spcPts val="72"/>
              </a:spcBef>
              <a:buClr>
                <a:schemeClr val="accent2"/>
              </a:buClr>
              <a:defRPr/>
            </a:lvl5pPr>
          </a:lstStyle>
          <a:p>
            <a:pPr lvl="0"/>
            <a:r>
              <a:rPr lang="en-US" dirty="0" smtClean="0"/>
              <a:t>Explanatory text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57200" y="1800665"/>
            <a:ext cx="82296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124200" y="1038666"/>
            <a:ext cx="0" cy="484869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927271" y="1038666"/>
            <a:ext cx="0" cy="484869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457200" y="1038666"/>
            <a:ext cx="82296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457200" y="1800665"/>
            <a:ext cx="82296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>
            <a:off x="3124200" y="1038666"/>
            <a:ext cx="0" cy="484869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>
            <a:off x="5927271" y="1038666"/>
            <a:ext cx="0" cy="484869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6"/>
          <p:cNvSpPr>
            <a:spLocks noGrp="1" noChangeArrowheads="1"/>
          </p:cNvSpPr>
          <p:nvPr>
            <p:ph type="sldNum" sz="quarter" idx="18"/>
          </p:nvPr>
        </p:nvSpPr>
        <p:spPr>
          <a:xfrm>
            <a:off x="4668838" y="6367463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en-US" altLang="en-US" sz="1000" smtClean="0">
                <a:solidFill>
                  <a:schemeClr val="tx1"/>
                </a:solidFill>
              </a:defRPr>
            </a:lvl1pPr>
          </a:lstStyle>
          <a:p>
            <a:pPr algn="ctr"/>
            <a:fld id="{F1E776F5-9A26-455E-BF09-7D727D022004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0591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op-in Imag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680" y="224355"/>
            <a:ext cx="8229600" cy="56443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" y="1250266"/>
            <a:ext cx="2336800" cy="4656500"/>
          </a:xfrm>
        </p:spPr>
        <p:txBody>
          <a:bodyPr tIns="45720" rIns="91440" bIns="4572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None/>
              <a:defRPr sz="1800">
                <a:solidFill>
                  <a:schemeClr val="tx1"/>
                </a:solidFill>
              </a:defRPr>
            </a:lvl1pPr>
            <a:lvl2pPr>
              <a:lnSpc>
                <a:spcPts val="3000"/>
              </a:lnSpc>
              <a:spcBef>
                <a:spcPts val="72"/>
              </a:spcBef>
              <a:buClr>
                <a:schemeClr val="accent2"/>
              </a:buClr>
              <a:defRPr sz="2400"/>
            </a:lvl2pPr>
            <a:lvl3pPr>
              <a:lnSpc>
                <a:spcPts val="3000"/>
              </a:lnSpc>
              <a:spcBef>
                <a:spcPts val="72"/>
              </a:spcBef>
              <a:buClr>
                <a:schemeClr val="accent2"/>
              </a:buClr>
              <a:defRPr sz="2400"/>
            </a:lvl3pPr>
            <a:lvl4pPr>
              <a:lnSpc>
                <a:spcPts val="3000"/>
              </a:lnSpc>
              <a:spcBef>
                <a:spcPts val="72"/>
              </a:spcBef>
              <a:buClr>
                <a:schemeClr val="accent2"/>
              </a:buClr>
              <a:defRPr sz="2400"/>
            </a:lvl4pPr>
            <a:lvl5pPr>
              <a:lnSpc>
                <a:spcPts val="3000"/>
              </a:lnSpc>
              <a:spcBef>
                <a:spcPts val="72"/>
              </a:spcBef>
              <a:buClr>
                <a:schemeClr val="accent2"/>
              </a:buCl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4668838" y="6367463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en-US" altLang="en-US" sz="1000" smtClean="0">
                <a:solidFill>
                  <a:schemeClr val="tx1"/>
                </a:solidFill>
              </a:defRPr>
            </a:lvl1pPr>
          </a:lstStyle>
          <a:p>
            <a:pPr algn="ctr"/>
            <a:fld id="{F1E776F5-9A26-455E-BF09-7D727D022004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200400" y="1250266"/>
            <a:ext cx="5438775" cy="46672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2839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op-in Imag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8265" y="223315"/>
            <a:ext cx="8229600" cy="56443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" y="4895191"/>
            <a:ext cx="8229600" cy="648966"/>
          </a:xfrm>
        </p:spPr>
        <p:txBody>
          <a:bodyPr tIns="45720" rIns="91440" bIns="4572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None/>
              <a:defRPr sz="1800">
                <a:solidFill>
                  <a:schemeClr val="tx1"/>
                </a:solidFill>
              </a:defRPr>
            </a:lvl1pPr>
            <a:lvl2pPr>
              <a:lnSpc>
                <a:spcPts val="3000"/>
              </a:lnSpc>
              <a:spcBef>
                <a:spcPts val="72"/>
              </a:spcBef>
              <a:buClr>
                <a:schemeClr val="accent2"/>
              </a:buClr>
              <a:defRPr sz="2400"/>
            </a:lvl2pPr>
            <a:lvl3pPr>
              <a:lnSpc>
                <a:spcPts val="3000"/>
              </a:lnSpc>
              <a:spcBef>
                <a:spcPts val="72"/>
              </a:spcBef>
              <a:buClr>
                <a:schemeClr val="accent2"/>
              </a:buClr>
              <a:defRPr sz="2400"/>
            </a:lvl3pPr>
            <a:lvl4pPr>
              <a:lnSpc>
                <a:spcPts val="3000"/>
              </a:lnSpc>
              <a:spcBef>
                <a:spcPts val="72"/>
              </a:spcBef>
              <a:buClr>
                <a:schemeClr val="accent2"/>
              </a:buClr>
              <a:defRPr sz="2400"/>
            </a:lvl4pPr>
            <a:lvl5pPr>
              <a:lnSpc>
                <a:spcPts val="3000"/>
              </a:lnSpc>
              <a:spcBef>
                <a:spcPts val="72"/>
              </a:spcBef>
              <a:buClr>
                <a:schemeClr val="accent2"/>
              </a:buCl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4668838" y="6367463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en-US" altLang="en-US" sz="1000" smtClean="0">
                <a:solidFill>
                  <a:schemeClr val="tx1"/>
                </a:solidFill>
              </a:defRPr>
            </a:lvl1pPr>
          </a:lstStyle>
          <a:p>
            <a:pPr algn="ctr"/>
            <a:fld id="{F1E776F5-9A26-455E-BF09-7D727D022004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58265" y="1214439"/>
            <a:ext cx="8234362" cy="354674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8253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Text Overl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1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0325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8265" y="224737"/>
            <a:ext cx="8229600" cy="56443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67957" y="2372551"/>
            <a:ext cx="4120953" cy="3150274"/>
          </a:xfrm>
        </p:spPr>
        <p:txBody>
          <a:bodyPr lIns="91440" rIns="9144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72"/>
              </a:spcBef>
              <a:buClr>
                <a:schemeClr val="accent2"/>
              </a:buClr>
              <a:buNone/>
              <a:defRPr sz="1800">
                <a:solidFill>
                  <a:schemeClr val="bg1"/>
                </a:solidFill>
              </a:defRPr>
            </a:lvl1pPr>
            <a:lvl2pPr>
              <a:lnSpc>
                <a:spcPts val="3000"/>
              </a:lnSpc>
              <a:spcBef>
                <a:spcPts val="72"/>
              </a:spcBef>
              <a:buClr>
                <a:schemeClr val="accent2"/>
              </a:buClr>
              <a:defRPr sz="2400"/>
            </a:lvl2pPr>
            <a:lvl3pPr>
              <a:lnSpc>
                <a:spcPts val="3000"/>
              </a:lnSpc>
              <a:spcBef>
                <a:spcPts val="72"/>
              </a:spcBef>
              <a:buClr>
                <a:schemeClr val="accent2"/>
              </a:buClr>
              <a:defRPr sz="2400"/>
            </a:lvl3pPr>
            <a:lvl4pPr>
              <a:lnSpc>
                <a:spcPts val="3000"/>
              </a:lnSpc>
              <a:spcBef>
                <a:spcPts val="72"/>
              </a:spcBef>
              <a:buClr>
                <a:schemeClr val="accent2"/>
              </a:buClr>
              <a:defRPr sz="2400"/>
            </a:lvl4pPr>
            <a:lvl5pPr>
              <a:lnSpc>
                <a:spcPts val="3000"/>
              </a:lnSpc>
              <a:spcBef>
                <a:spcPts val="72"/>
              </a:spcBef>
              <a:buClr>
                <a:schemeClr val="accent2"/>
              </a:buClr>
              <a:defRPr sz="2400"/>
            </a:lvl5pPr>
          </a:lstStyle>
          <a:p>
            <a:pPr lvl="0"/>
            <a:r>
              <a:rPr lang="en-US" dirty="0" smtClean="0"/>
              <a:t>Text goes here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3"/>
          </p:nvPr>
        </p:nvSpPr>
        <p:spPr>
          <a:xfrm>
            <a:off x="4668838" y="6367463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en-US" altLang="en-US" sz="1000" smtClean="0">
                <a:solidFill>
                  <a:schemeClr val="tx1"/>
                </a:solidFill>
              </a:defRPr>
            </a:lvl1pPr>
          </a:lstStyle>
          <a:p>
            <a:pPr algn="ctr"/>
            <a:fld id="{F1E776F5-9A26-455E-BF09-7D727D022004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3254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age &amp;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8265" y="224737"/>
            <a:ext cx="8229600" cy="56443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Picture Placeholder 21"/>
          <p:cNvSpPr>
            <a:spLocks noGrp="1"/>
          </p:cNvSpPr>
          <p:nvPr>
            <p:ph type="pic" sz="quarter" idx="12"/>
          </p:nvPr>
        </p:nvSpPr>
        <p:spPr>
          <a:xfrm>
            <a:off x="0" y="1038666"/>
            <a:ext cx="9144000" cy="4917322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975132"/>
            <a:ext cx="8229600" cy="882624"/>
          </a:xfrm>
        </p:spPr>
        <p:txBody>
          <a:bodyPr bIns="13716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72"/>
              </a:spcBef>
              <a:buClr>
                <a:schemeClr val="accent2"/>
              </a:buClr>
              <a:buNone/>
              <a:defRPr sz="1800" b="0" i="0" baseline="0">
                <a:solidFill>
                  <a:schemeClr val="tx1"/>
                </a:solidFill>
              </a:defRPr>
            </a:lvl1pPr>
            <a:lvl2pPr>
              <a:lnSpc>
                <a:spcPts val="3600"/>
              </a:lnSpc>
              <a:spcBef>
                <a:spcPts val="72"/>
              </a:spcBef>
              <a:buClr>
                <a:schemeClr val="accent2"/>
              </a:buClr>
              <a:defRPr/>
            </a:lvl2pPr>
            <a:lvl3pPr>
              <a:lnSpc>
                <a:spcPts val="3600"/>
              </a:lnSpc>
              <a:spcBef>
                <a:spcPts val="72"/>
              </a:spcBef>
              <a:buClr>
                <a:schemeClr val="accent2"/>
              </a:buClr>
              <a:defRPr/>
            </a:lvl3pPr>
            <a:lvl4pPr>
              <a:lnSpc>
                <a:spcPts val="3600"/>
              </a:lnSpc>
              <a:spcBef>
                <a:spcPts val="72"/>
              </a:spcBef>
              <a:buClr>
                <a:schemeClr val="accent2"/>
              </a:buClr>
              <a:defRPr/>
            </a:lvl4pPr>
            <a:lvl5pPr>
              <a:lnSpc>
                <a:spcPts val="3600"/>
              </a:lnSpc>
              <a:spcBef>
                <a:spcPts val="72"/>
              </a:spcBef>
              <a:buClr>
                <a:schemeClr val="accent2"/>
              </a:buClr>
              <a:defRPr/>
            </a:lvl5pPr>
          </a:lstStyle>
          <a:p>
            <a:pPr lvl="0"/>
            <a:r>
              <a:rPr lang="en-US" dirty="0" smtClean="0"/>
              <a:t>Explanatory text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668838" y="6367463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en-US" altLang="en-US" sz="1000" smtClean="0">
                <a:solidFill>
                  <a:schemeClr val="tx1"/>
                </a:solidFill>
              </a:defRPr>
            </a:lvl1pPr>
          </a:lstStyle>
          <a:p>
            <a:pPr algn="ctr"/>
            <a:fld id="{F1E776F5-9A26-455E-BF09-7D727D022004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6704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age and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680" y="227754"/>
            <a:ext cx="8229600" cy="56443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Picture Placeholder 21"/>
          <p:cNvSpPr>
            <a:spLocks noGrp="1"/>
          </p:cNvSpPr>
          <p:nvPr>
            <p:ph type="pic" sz="quarter" idx="12"/>
          </p:nvPr>
        </p:nvSpPr>
        <p:spPr>
          <a:xfrm>
            <a:off x="0" y="1038666"/>
            <a:ext cx="9144000" cy="5819334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668838" y="6367463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en-US" altLang="en-US" sz="1000" smtClean="0">
                <a:solidFill>
                  <a:schemeClr val="tx1"/>
                </a:solidFill>
              </a:defRPr>
            </a:lvl1pPr>
          </a:lstStyle>
          <a:p>
            <a:pPr algn="ctr"/>
            <a:fld id="{F1E776F5-9A26-455E-BF09-7D727D022004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1677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1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8580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668838" y="6367463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en-US" altLang="en-US" sz="1000" smtClean="0">
                <a:solidFill>
                  <a:schemeClr val="tx1"/>
                </a:solidFill>
              </a:defRPr>
            </a:lvl1pPr>
          </a:lstStyle>
          <a:p>
            <a:pPr algn="ctr"/>
            <a:fld id="{F1E776F5-9A26-455E-BF09-7D727D022004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3796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2362"/>
            <a:ext cx="8229600" cy="548640"/>
          </a:xfrm>
        </p:spPr>
        <p:txBody>
          <a:bodyPr anchor="t" anchorCtr="0">
            <a:noAutofit/>
          </a:bodyPr>
          <a:lstStyle>
            <a:lvl1pPr>
              <a:defRPr sz="3000" b="1" i="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Slide title goes here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" y="1250264"/>
            <a:ext cx="8229600" cy="4572000"/>
          </a:xfrm>
        </p:spPr>
        <p:txBody>
          <a:bodyPr>
            <a:normAutofit/>
          </a:bodyPr>
          <a:lstStyle>
            <a:lvl1pPr marL="231775" marR="0" indent="-231775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5BBB0E"/>
              </a:buClr>
              <a:buSzPct val="120000"/>
              <a:buFontTx/>
              <a:buChar char="•"/>
              <a:tabLst/>
              <a:defRPr sz="2800"/>
            </a:lvl1pPr>
            <a:lvl2pPr marL="566738" marR="0" indent="-220663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5BBB0E"/>
              </a:buClr>
              <a:buSzPct val="90000"/>
              <a:buFont typeface="Courier New" pitchFamily="49" charset="0"/>
              <a:buChar char="o"/>
              <a:tabLst/>
              <a:defRPr/>
            </a:lvl2pPr>
            <a:lvl3pPr marL="912813" marR="0" indent="-231775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5BBB0E"/>
              </a:buClr>
              <a:buSzPct val="90000"/>
              <a:buFont typeface="Arial" pitchFamily="34" charset="0"/>
              <a:buChar char="─"/>
              <a:tabLst/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defRPr/>
            </a:lvl5pPr>
          </a:lstStyle>
          <a:p>
            <a:pPr marL="231775" marR="0" lvl="0" indent="-231775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5BBB0E"/>
              </a:buClr>
              <a:buSzPct val="120000"/>
              <a:buFontTx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566738" marR="0" lvl="1" indent="-220663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5BBB0E"/>
              </a:buClr>
              <a:buSzPct val="90000"/>
              <a:buFont typeface="Courier New" pitchFamily="49" charset="0"/>
              <a:buChar char="o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Second level</a:t>
            </a:r>
          </a:p>
          <a:p>
            <a:pPr marL="912813" marR="0" lvl="2" indent="-231775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5BBB0E"/>
              </a:buClr>
              <a:buSzPct val="90000"/>
              <a:buFont typeface="Arial" pitchFamily="34" charset="0"/>
              <a:buChar char="─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Third level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668838" y="6367463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en-US" altLang="en-US" sz="1000" smtClean="0">
                <a:solidFill>
                  <a:schemeClr val="tx1"/>
                </a:solidFill>
              </a:defRPr>
            </a:lvl1pPr>
          </a:lstStyle>
          <a:p>
            <a:pPr algn="ctr"/>
            <a:fld id="{F1E776F5-9A26-455E-BF09-7D727D022004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1054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s-419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s-419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ABAE8-683A-4A8C-8750-1C45CFDBBE5D}" type="slidenum">
              <a:rPr lang="es-419" smtClean="0"/>
              <a:t>‹#›</a:t>
            </a:fld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3145291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419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419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ABAE8-683A-4A8C-8750-1C45CFDBBE5D}" type="slidenum">
              <a:rPr lang="es-419" smtClean="0"/>
              <a:t>‹#›</a:t>
            </a:fld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11271594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s-419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ABAE8-683A-4A8C-8750-1C45CFDBBE5D}" type="slidenum">
              <a:rPr lang="es-419" smtClean="0"/>
              <a:t>‹#›</a:t>
            </a:fld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11918593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419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419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419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ABAE8-683A-4A8C-8750-1C45CFDBBE5D}" type="slidenum">
              <a:rPr lang="es-419" smtClean="0"/>
              <a:t>‹#›</a:t>
            </a:fld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31318067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419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419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419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ABAE8-683A-4A8C-8750-1C45CFDBBE5D}" type="slidenum">
              <a:rPr lang="es-419" smtClean="0"/>
              <a:t>‹#›</a:t>
            </a:fld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1353688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419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ABAE8-683A-4A8C-8750-1C45CFDBBE5D}" type="slidenum">
              <a:rPr lang="es-419" smtClean="0"/>
              <a:t>‹#›</a:t>
            </a:fld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38550699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ABAE8-683A-4A8C-8750-1C45CFDBBE5D}" type="slidenum">
              <a:rPr lang="es-419" smtClean="0"/>
              <a:t>‹#›</a:t>
            </a:fld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2222635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120330"/>
            <a:ext cx="9144000" cy="737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5734"/>
            <a:ext cx="822960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44588"/>
            <a:ext cx="8229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</p:txBody>
      </p:sp>
      <p:grpSp>
        <p:nvGrpSpPr>
          <p:cNvPr id="7" name="Group 6"/>
          <p:cNvGrpSpPr/>
          <p:nvPr userDrawn="1"/>
        </p:nvGrpSpPr>
        <p:grpSpPr>
          <a:xfrm>
            <a:off x="562896" y="6347723"/>
            <a:ext cx="3441754" cy="289456"/>
            <a:chOff x="562896" y="6361681"/>
            <a:chExt cx="3441754" cy="289456"/>
          </a:xfrm>
        </p:grpSpPr>
        <p:pic>
          <p:nvPicPr>
            <p:cNvPr id="8" name="Picture 7" descr="IHME_logo_acr_RGB_sm.png"/>
            <p:cNvPicPr>
              <a:picLocks noChangeAspect="1"/>
            </p:cNvPicPr>
            <p:nvPr userDrawn="1"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896" y="6361681"/>
              <a:ext cx="770386" cy="250575"/>
            </a:xfrm>
            <a:prstGeom prst="rect">
              <a:avLst/>
            </a:prstGeom>
          </p:spPr>
        </p:pic>
        <p:cxnSp>
          <p:nvCxnSpPr>
            <p:cNvPr id="9" name="Straight Connector 8"/>
            <p:cNvCxnSpPr/>
            <p:nvPr userDrawn="1"/>
          </p:nvCxnSpPr>
          <p:spPr>
            <a:xfrm>
              <a:off x="1495275" y="6361681"/>
              <a:ext cx="0" cy="289456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9"/>
            <p:cNvPicPr>
              <a:picLocks noChangeAspect="1"/>
            </p:cNvPicPr>
            <p:nvPr userDrawn="1"/>
          </p:nvPicPr>
          <p:blipFill rotWithShape="1">
            <a:blip r:embed="rId21">
              <a:lum bright="-30000"/>
            </a:blip>
            <a:srcRect l="13858"/>
            <a:stretch/>
          </p:blipFill>
          <p:spPr>
            <a:xfrm>
              <a:off x="1955028" y="6396816"/>
              <a:ext cx="2049622" cy="19034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1">
              <a:lum/>
            </a:blip>
            <a:srcRect r="87556"/>
            <a:stretch/>
          </p:blipFill>
          <p:spPr>
            <a:xfrm>
              <a:off x="1625286" y="6396816"/>
              <a:ext cx="296096" cy="190349"/>
            </a:xfrm>
            <a:prstGeom prst="rect">
              <a:avLst/>
            </a:prstGeom>
          </p:spPr>
        </p:pic>
      </p:grpSp>
      <p:sp>
        <p:nvSpPr>
          <p:cNvPr id="1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668838" y="6366608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en-US" altLang="en-US" sz="1000" smtClean="0">
                <a:solidFill>
                  <a:schemeClr val="tx1"/>
                </a:solidFill>
              </a:defRPr>
            </a:lvl1pPr>
          </a:lstStyle>
          <a:p>
            <a:pPr algn="ctr"/>
            <a:fld id="{F1E776F5-9A26-455E-BF09-7D727D022004}" type="slidenum">
              <a:rPr lang="en-US" smtClean="0"/>
              <a:pPr algn="ctr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78" r:id="rId2"/>
    <p:sldLayoutId id="2147483687" r:id="rId3"/>
    <p:sldLayoutId id="2147483686" r:id="rId4"/>
    <p:sldLayoutId id="2147483681" r:id="rId5"/>
    <p:sldLayoutId id="2147483682" r:id="rId6"/>
    <p:sldLayoutId id="2147483688" r:id="rId7"/>
    <p:sldLayoutId id="2147483679" r:id="rId8"/>
    <p:sldLayoutId id="2147483680" r:id="rId9"/>
    <p:sldLayoutId id="2147483689" r:id="rId10"/>
    <p:sldLayoutId id="2147483690" r:id="rId11"/>
    <p:sldLayoutId id="2147483691" r:id="rId12"/>
    <p:sldLayoutId id="2147483694" r:id="rId13"/>
    <p:sldLayoutId id="2147483695" r:id="rId14"/>
    <p:sldLayoutId id="2147483696" r:id="rId15"/>
    <p:sldLayoutId id="2147483697" r:id="rId16"/>
    <p:sldLayoutId id="2147483727" r:id="rId17"/>
  </p:sldLayoutIdLst>
  <p:transition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</a:defRPr>
      </a:lvl9pPr>
    </p:titleStyle>
    <p:bodyStyle>
      <a:lvl1pPr marL="231775" indent="-231775" algn="l" rtl="0" eaLnBrk="0" fontAlgn="base" hangingPunct="0">
        <a:spcBef>
          <a:spcPts val="800"/>
        </a:spcBef>
        <a:spcAft>
          <a:spcPct val="0"/>
        </a:spcAft>
        <a:buClr>
          <a:schemeClr val="accent1"/>
        </a:buClr>
        <a:buSzPct val="120000"/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66738" indent="-220663" algn="l" rtl="0" eaLnBrk="0" fontAlgn="base" hangingPunct="0">
        <a:spcBef>
          <a:spcPts val="800"/>
        </a:spcBef>
        <a:spcAft>
          <a:spcPct val="0"/>
        </a:spcAft>
        <a:buClr>
          <a:schemeClr val="accent1"/>
        </a:buClr>
        <a:buSzPct val="90000"/>
        <a:buFont typeface="Courier New" pitchFamily="49" charset="0"/>
        <a:buChar char="o"/>
        <a:defRPr sz="2000">
          <a:solidFill>
            <a:schemeClr val="tx1"/>
          </a:solidFill>
          <a:latin typeface="+mn-lt"/>
        </a:defRPr>
      </a:lvl2pPr>
      <a:lvl3pPr marL="912813" indent="-231775" algn="l" rtl="0" eaLnBrk="0" fontAlgn="base" hangingPunct="0">
        <a:spcBef>
          <a:spcPts val="800"/>
        </a:spcBef>
        <a:spcAft>
          <a:spcPct val="0"/>
        </a:spcAft>
        <a:buClr>
          <a:schemeClr val="accent1"/>
        </a:buClr>
        <a:buSzPct val="90000"/>
        <a:buFont typeface="Arial" pitchFamily="34" charset="0"/>
        <a:buChar char="─"/>
        <a:defRPr>
          <a:solidFill>
            <a:schemeClr val="tx1"/>
          </a:solidFill>
          <a:latin typeface="+mn-lt"/>
        </a:defRPr>
      </a:lvl3pPr>
      <a:lvl4pPr marL="1258888" indent="-231775" algn="l" rtl="0" eaLnBrk="0" fontAlgn="base" hangingPunct="0">
        <a:spcBef>
          <a:spcPct val="45000"/>
        </a:spcBef>
        <a:spcAft>
          <a:spcPct val="0"/>
        </a:spcAft>
        <a:buClr>
          <a:schemeClr val="accent1"/>
        </a:buClr>
        <a:buFont typeface="Arial" pitchFamily="34" charset="0"/>
        <a:buChar char="»"/>
        <a:defRPr sz="1600">
          <a:solidFill>
            <a:srgbClr val="404040"/>
          </a:solidFill>
          <a:latin typeface="+mn-lt"/>
        </a:defRPr>
      </a:lvl4pPr>
      <a:lvl5pPr marL="1597025" indent="-223838" algn="l" rtl="0" eaLnBrk="0" fontAlgn="base" hangingPunct="0">
        <a:spcBef>
          <a:spcPct val="45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054225" indent="-223838" algn="l" rtl="0" eaLnBrk="1" fontAlgn="base" hangingPunct="1">
        <a:spcBef>
          <a:spcPct val="45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511425" indent="-223838" algn="l" rtl="0" eaLnBrk="1" fontAlgn="base" hangingPunct="1">
        <a:spcBef>
          <a:spcPct val="45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2968625" indent="-223838" algn="l" rtl="0" eaLnBrk="1" fontAlgn="base" hangingPunct="1">
        <a:spcBef>
          <a:spcPct val="45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425825" indent="-223838" algn="l" rtl="0" eaLnBrk="1" fontAlgn="base" hangingPunct="1">
        <a:spcBef>
          <a:spcPct val="45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419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419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419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419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ABAE8-683A-4A8C-8750-1C45CFDBBE5D}" type="slidenum">
              <a:rPr lang="es-419" smtClean="0"/>
              <a:t>‹#›</a:t>
            </a:fld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851802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419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363538" y="2801484"/>
            <a:ext cx="862728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9pPr>
          </a:lstStyle>
          <a:p>
            <a:r>
              <a:rPr lang="en-US" sz="3200" dirty="0" smtClean="0"/>
              <a:t>The need for biomarkers in surveys,</a:t>
            </a:r>
          </a:p>
          <a:p>
            <a:r>
              <a:rPr lang="en-US" sz="3200" dirty="0" smtClean="0"/>
              <a:t>the case of immunization</a:t>
            </a:r>
            <a:endParaRPr lang="en-US" altLang="en-US" sz="3200" kern="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4050125" y="6362700"/>
            <a:ext cx="15311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54"/>
              </a:spcBef>
              <a:buClr>
                <a:schemeClr val="accent1"/>
              </a:buClr>
              <a:buSzPct val="110000"/>
            </a:pPr>
            <a:r>
              <a:rPr lang="en-US" altLang="en-US" sz="1200" dirty="0" smtClean="0"/>
              <a:t>November 12, 2016</a:t>
            </a:r>
            <a:endParaRPr lang="en-US" altLang="en-US" sz="1200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 bwMode="auto">
          <a:xfrm>
            <a:off x="363538" y="4513933"/>
            <a:ext cx="3172142" cy="1048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231775" indent="-231775" algn="l" rtl="0" eaLnBrk="0" fontAlgn="base" hangingPunct="0"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SzPct val="120000"/>
              <a:buFontTx/>
              <a:buNone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738" indent="-220663" algn="l" rtl="0" eaLnBrk="0" fontAlgn="base" hangingPunct="0"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Courier New" pitchFamily="49" charset="0"/>
              <a:buChar char="o"/>
              <a:defRPr sz="2000">
                <a:solidFill>
                  <a:schemeClr val="tx1"/>
                </a:solidFill>
                <a:latin typeface="+mn-lt"/>
              </a:defRPr>
            </a:lvl2pPr>
            <a:lvl3pPr marL="912813" indent="-231775" algn="l" rtl="0" eaLnBrk="0" fontAlgn="base" hangingPunct="0"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pitchFamily="34" charset="0"/>
              <a:buChar char="─"/>
              <a:defRPr>
                <a:solidFill>
                  <a:schemeClr val="tx1"/>
                </a:solidFill>
                <a:latin typeface="+mn-lt"/>
              </a:defRPr>
            </a:lvl3pPr>
            <a:lvl4pPr marL="1258888" indent="-231775" algn="l" rtl="0" eaLnBrk="0" fontAlgn="base" hangingPunct="0">
              <a:spcBef>
                <a:spcPct val="45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1600">
                <a:solidFill>
                  <a:srgbClr val="404040"/>
                </a:solidFill>
                <a:latin typeface="+mn-lt"/>
              </a:defRPr>
            </a:lvl4pPr>
            <a:lvl5pPr marL="1597025" indent="-223838" algn="l" rtl="0" eaLnBrk="0" fontAlgn="base" hangingPunct="0">
              <a:spcBef>
                <a:spcPct val="45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054225" indent="-223838" algn="l" rtl="0" eaLnBrk="1" fontAlgn="base" hangingPunct="1">
              <a:spcBef>
                <a:spcPct val="45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6pPr>
            <a:lvl7pPr marL="2511425" indent="-223838" algn="l" rtl="0" eaLnBrk="1" fontAlgn="base" hangingPunct="1">
              <a:spcBef>
                <a:spcPct val="45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7pPr>
            <a:lvl8pPr marL="2968625" indent="-223838" algn="l" rtl="0" eaLnBrk="1" fontAlgn="base" hangingPunct="1">
              <a:spcBef>
                <a:spcPct val="45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8pPr>
            <a:lvl9pPr marL="3425825" indent="-223838" algn="l" rtl="0" eaLnBrk="1" fontAlgn="base" hangingPunct="1">
              <a:spcBef>
                <a:spcPct val="45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en-US" sz="1200" b="1" kern="0" dirty="0"/>
              <a:t>Bernardo Hernández </a:t>
            </a:r>
            <a:r>
              <a:rPr lang="en-US" altLang="en-US" sz="1200" b="1" kern="0" dirty="0" smtClean="0"/>
              <a:t>Prado, D.Sc.</a:t>
            </a:r>
          </a:p>
          <a:p>
            <a:pPr>
              <a:spcBef>
                <a:spcPts val="0"/>
              </a:spcBef>
            </a:pPr>
            <a:r>
              <a:rPr lang="en-US" sz="1200" kern="0" dirty="0" smtClean="0"/>
              <a:t>Associate Professor, Global Health</a:t>
            </a:r>
          </a:p>
        </p:txBody>
      </p:sp>
    </p:spTree>
    <p:extLst>
      <p:ext uri="{BB962C8B-B14F-4D97-AF65-F5344CB8AC3E}">
        <p14:creationId xmlns:p14="http://schemas.microsoft.com/office/powerpoint/2010/main" val="25594942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 err="1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1123"/>
            <a:ext cx="8229600" cy="4983163"/>
          </a:xfrm>
        </p:spPr>
        <p:txBody>
          <a:bodyPr/>
          <a:lstStyle/>
          <a:p>
            <a:r>
              <a:rPr lang="es-419" dirty="0" smtClean="0"/>
              <a:t>Vaccination coverage as a key element to prevent infectious diseases preventable through immunization</a:t>
            </a:r>
          </a:p>
          <a:p>
            <a:r>
              <a:rPr lang="es-419" dirty="0" smtClean="0"/>
              <a:t>2 types of coverage:</a:t>
            </a:r>
          </a:p>
          <a:p>
            <a:pPr lvl="1"/>
            <a:r>
              <a:rPr lang="es-419" dirty="0" smtClean="0"/>
              <a:t>Crude coverage</a:t>
            </a:r>
            <a:endParaRPr lang="es-419" dirty="0"/>
          </a:p>
          <a:p>
            <a:pPr lvl="2"/>
            <a:r>
              <a:rPr lang="es-419" dirty="0" smtClean="0"/>
              <a:t>Coverage of a health intervention in terms of the proportion of the target population who receives it</a:t>
            </a:r>
          </a:p>
          <a:p>
            <a:pPr lvl="2"/>
            <a:r>
              <a:rPr lang="es-419" dirty="0" smtClean="0"/>
              <a:t>Example: proportion of the target population receiving a vaccine</a:t>
            </a:r>
          </a:p>
          <a:p>
            <a:pPr lvl="3"/>
            <a:r>
              <a:rPr lang="es-419" dirty="0"/>
              <a:t>Measured through mother/caregiver report or immunization cards  </a:t>
            </a:r>
          </a:p>
          <a:p>
            <a:pPr lvl="1"/>
            <a:r>
              <a:rPr lang="es-419" dirty="0" smtClean="0"/>
              <a:t>Effective coverage:</a:t>
            </a:r>
          </a:p>
          <a:p>
            <a:pPr lvl="2"/>
            <a:r>
              <a:rPr lang="es-419" dirty="0" smtClean="0"/>
              <a:t>Impact of health of a given intervention: </a:t>
            </a:r>
            <a:r>
              <a:rPr lang="es-419" dirty="0" err="1" smtClean="0"/>
              <a:t>proportion</a:t>
            </a:r>
            <a:r>
              <a:rPr lang="es-419" dirty="0" smtClean="0"/>
              <a:t> of population who has a gain in terms of health</a:t>
            </a:r>
          </a:p>
          <a:p>
            <a:pPr lvl="2"/>
            <a:r>
              <a:rPr lang="es-419" dirty="0" err="1" smtClean="0"/>
              <a:t>Example</a:t>
            </a:r>
            <a:r>
              <a:rPr lang="es-419" dirty="0" smtClean="0"/>
              <a:t>: proportion of the target population who is immune (has antibodies) against a given disease because of receiving the vaccine</a:t>
            </a:r>
          </a:p>
          <a:p>
            <a:pPr lvl="3"/>
            <a:r>
              <a:rPr lang="es-419" dirty="0" smtClean="0"/>
              <a:t>Measured through seroconversion in the target population</a:t>
            </a:r>
          </a:p>
          <a:p>
            <a:pPr lvl="2"/>
            <a:endParaRPr lang="es-419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709055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 smtClean="0"/>
              <a:t>The problem…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Estimating vaccination coverage is challenging in resource-poor settings where accurate records are sparse. </a:t>
            </a:r>
            <a:endParaRPr lang="es-419" dirty="0" smtClean="0"/>
          </a:p>
          <a:p>
            <a:r>
              <a:rPr lang="en-US" dirty="0" smtClean="0"/>
              <a:t>Little </a:t>
            </a:r>
            <a:r>
              <a:rPr lang="en-US" dirty="0"/>
              <a:t>is known about how coverage estimates based on maternal recall differ from those based on health cards for the same children. </a:t>
            </a:r>
            <a:endParaRPr lang="es-419" dirty="0" smtClean="0"/>
          </a:p>
          <a:p>
            <a:r>
              <a:rPr lang="en-US" dirty="0" smtClean="0"/>
              <a:t>Even </a:t>
            </a:r>
            <a:r>
              <a:rPr lang="en-US" dirty="0"/>
              <a:t>less is known about how these measures compare with actual rates of </a:t>
            </a:r>
            <a:r>
              <a:rPr lang="en-US" dirty="0" smtClean="0"/>
              <a:t>seroconversion</a:t>
            </a:r>
            <a:r>
              <a:rPr lang="es-419" dirty="0" smtClean="0"/>
              <a:t> (effective </a:t>
            </a:r>
            <a:r>
              <a:rPr lang="es-419" dirty="0" err="1" smtClean="0"/>
              <a:t>coverage</a:t>
            </a:r>
            <a:r>
              <a:rPr lang="es-419" dirty="0" smtClean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937161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 smtClean="0"/>
              <a:t>Objective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419" dirty="0" smtClean="0"/>
              <a:t>To compare </a:t>
            </a:r>
            <a:r>
              <a:rPr lang="en-US" dirty="0" smtClean="0"/>
              <a:t>the </a:t>
            </a:r>
            <a:r>
              <a:rPr lang="en-US" dirty="0"/>
              <a:t>accuracy of maternal recall, </a:t>
            </a:r>
            <a:r>
              <a:rPr lang="es-419" dirty="0" smtClean="0"/>
              <a:t>immunization</a:t>
            </a:r>
            <a:r>
              <a:rPr lang="en-US" dirty="0" smtClean="0"/>
              <a:t> </a:t>
            </a:r>
            <a:r>
              <a:rPr lang="en-US" dirty="0"/>
              <a:t>card documentation, and antibody presence in vaccination coverage estimates in the poorest 20% of the population in the state of Chiapas, Mexico.</a:t>
            </a:r>
          </a:p>
        </p:txBody>
      </p:sp>
    </p:spTree>
    <p:extLst>
      <p:ext uri="{BB962C8B-B14F-4D97-AF65-F5344CB8AC3E}">
        <p14:creationId xmlns:p14="http://schemas.microsoft.com/office/powerpoint/2010/main" val="491517659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 smtClean="0"/>
              <a:t>Methods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419" sz="2400" dirty="0" smtClean="0"/>
              <a:t>Data collected as part of the Salud Mesoamérica Initiative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419" sz="2400" dirty="0"/>
              <a:t>S</a:t>
            </a:r>
            <a:r>
              <a:rPr lang="en-US" sz="2400" dirty="0" smtClean="0"/>
              <a:t>ample </a:t>
            </a:r>
            <a:r>
              <a:rPr lang="en-US" sz="2400" dirty="0"/>
              <a:t>of 4,700 households with children under-5 and women of reproductive </a:t>
            </a:r>
            <a:r>
              <a:rPr lang="en-US" sz="2400" dirty="0" smtClean="0"/>
              <a:t>age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419" sz="2400" dirty="0" smtClean="0"/>
              <a:t>P</a:t>
            </a:r>
            <a:r>
              <a:rPr lang="en-US" sz="2400" dirty="0" smtClean="0"/>
              <a:t>re-survey </a:t>
            </a:r>
            <a:r>
              <a:rPr lang="en-US" sz="2400" dirty="0"/>
              <a:t>census </a:t>
            </a:r>
            <a:r>
              <a:rPr lang="en-US" sz="2400" dirty="0" smtClean="0"/>
              <a:t>within </a:t>
            </a:r>
            <a:r>
              <a:rPr lang="en-US" sz="2400" dirty="0"/>
              <a:t>segments which had been randomly selected with probability proportional to </a:t>
            </a:r>
            <a:r>
              <a:rPr lang="en-US" sz="2400" dirty="0" smtClean="0"/>
              <a:t>size.</a:t>
            </a:r>
            <a:endParaRPr lang="es-419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Evaluation includes:</a:t>
            </a:r>
          </a:p>
          <a:p>
            <a:pPr lvl="1">
              <a:buClr>
                <a:schemeClr val="accent1"/>
              </a:buClr>
            </a:pPr>
            <a:r>
              <a:rPr lang="en-US" sz="2400" dirty="0">
                <a:ea typeface="+mn-ea"/>
                <a:cs typeface="+mn-cs"/>
              </a:rPr>
              <a:t>Census</a:t>
            </a:r>
          </a:p>
          <a:p>
            <a:pPr lvl="1">
              <a:buClr>
                <a:schemeClr val="accent1"/>
              </a:buClr>
            </a:pPr>
            <a:r>
              <a:rPr lang="en-US" sz="2400" dirty="0" smtClean="0">
                <a:ea typeface="+mn-ea"/>
                <a:cs typeface="+mn-cs"/>
              </a:rPr>
              <a:t>Household survey</a:t>
            </a:r>
            <a:endParaRPr lang="es-419" sz="2400" dirty="0" smtClean="0">
              <a:ea typeface="+mn-ea"/>
              <a:cs typeface="+mn-cs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s-419" sz="2200" dirty="0" smtClean="0">
                <a:ea typeface="+mn-ea"/>
                <a:cs typeface="+mn-cs"/>
              </a:rPr>
              <a:t>Information on immunization from mother´s report and immunization cards</a:t>
            </a:r>
            <a:r>
              <a:rPr lang="en-US" sz="2200" dirty="0" smtClean="0">
                <a:ea typeface="+mn-ea"/>
                <a:cs typeface="+mn-cs"/>
              </a:rPr>
              <a:t> </a:t>
            </a:r>
            <a:endParaRPr lang="en-US" sz="2200" dirty="0">
              <a:ea typeface="+mn-ea"/>
              <a:cs typeface="+mn-cs"/>
            </a:endParaRPr>
          </a:p>
          <a:p>
            <a:pPr lvl="1">
              <a:buClr>
                <a:schemeClr val="accent1"/>
              </a:buClr>
            </a:pPr>
            <a:r>
              <a:rPr lang="en-US" sz="2400" dirty="0">
                <a:ea typeface="+mn-ea"/>
                <a:cs typeface="+mn-cs"/>
              </a:rPr>
              <a:t>Anthropometry, anemia tests, and dried blood spot </a:t>
            </a:r>
            <a:r>
              <a:rPr lang="en-US" sz="2400" dirty="0" smtClean="0">
                <a:ea typeface="+mn-ea"/>
                <a:cs typeface="+mn-cs"/>
              </a:rPr>
              <a:t>samples</a:t>
            </a:r>
            <a:endParaRPr lang="es-419" sz="2400" dirty="0" smtClean="0">
              <a:ea typeface="+mn-ea"/>
              <a:cs typeface="+mn-cs"/>
            </a:endParaRPr>
          </a:p>
          <a:p>
            <a:pPr lvl="1">
              <a:buClr>
                <a:schemeClr val="accent1"/>
              </a:buClr>
            </a:pPr>
            <a:r>
              <a:rPr lang="es-419" sz="2400" dirty="0" smtClean="0">
                <a:ea typeface="+mn-ea"/>
                <a:cs typeface="+mn-cs"/>
              </a:rPr>
              <a:t>Health facility surveys: interview, </a:t>
            </a:r>
            <a:r>
              <a:rPr lang="es-419" sz="2400" dirty="0" err="1" smtClean="0">
                <a:ea typeface="+mn-ea"/>
                <a:cs typeface="+mn-cs"/>
              </a:rPr>
              <a:t>observation</a:t>
            </a:r>
            <a:r>
              <a:rPr lang="es-419" sz="2400" dirty="0" smtClean="0">
                <a:ea typeface="+mn-ea"/>
                <a:cs typeface="+mn-cs"/>
              </a:rPr>
              <a:t>, and medical record review</a:t>
            </a:r>
            <a:endParaRPr lang="en-US" sz="2200" dirty="0">
              <a:ea typeface="+mn-ea"/>
              <a:cs typeface="+mn-c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MX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4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0938"/>
            <a:ext cx="8191500" cy="954107"/>
          </a:xfrm>
        </p:spPr>
        <p:txBody>
          <a:bodyPr/>
          <a:lstStyle/>
          <a:p>
            <a:r>
              <a:rPr lang="en-US" sz="2800" dirty="0" smtClean="0"/>
              <a:t>Coverage and effective coverage of measles immunization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731" y="1251749"/>
            <a:ext cx="8229600" cy="2337162"/>
          </a:xfrm>
        </p:spPr>
        <p:txBody>
          <a:bodyPr/>
          <a:lstStyle/>
          <a:p>
            <a:r>
              <a:rPr lang="en-US" dirty="0" smtClean="0"/>
              <a:t>Coverage: immunization history from health card and caregiver recall for all children under five</a:t>
            </a:r>
          </a:p>
          <a:p>
            <a:r>
              <a:rPr lang="en-US" dirty="0" smtClean="0"/>
              <a:t>Effective coverage: dried blood spot (DBS) samples from children 436 aged 12-23 months in Chiapas, Mexico </a:t>
            </a:r>
          </a:p>
        </p:txBody>
      </p:sp>
      <p:pic>
        <p:nvPicPr>
          <p:cNvPr id="5" name="Picture 2" descr="I:\Communications\Photography &amp; Video\IDB training\Mexico\DSC028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904" y="3006492"/>
            <a:ext cx="3928568" cy="2946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88731" y="3314362"/>
            <a:ext cx="4493173" cy="2638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1775" indent="-231775" algn="l" rtl="0" eaLnBrk="1" fontAlgn="base" hangingPunct="1">
              <a:spcBef>
                <a:spcPct val="45000"/>
              </a:spcBef>
              <a:spcAft>
                <a:spcPct val="0"/>
              </a:spcAft>
              <a:buClr>
                <a:schemeClr val="accent1"/>
              </a:buClr>
              <a:buSzPct val="120000"/>
              <a:buChar char="•"/>
              <a:defRPr sz="2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66738" indent="-220663" algn="l" rtl="0" eaLnBrk="1" fontAlgn="base" hangingPunct="1">
              <a:spcBef>
                <a:spcPct val="45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Courier New" pitchFamily="49" charset="0"/>
              <a:buChar char="o"/>
              <a:defRPr sz="2000">
                <a:solidFill>
                  <a:schemeClr val="bg2">
                    <a:lumMod val="50000"/>
                  </a:schemeClr>
                </a:solidFill>
                <a:latin typeface="+mn-lt"/>
              </a:defRPr>
            </a:lvl2pPr>
            <a:lvl3pPr marL="912813" indent="-231775" algn="l" rtl="0" eaLnBrk="1" fontAlgn="base" hangingPunct="1">
              <a:spcBef>
                <a:spcPct val="45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pitchFamily="34" charset="0"/>
              <a:buChar char="─"/>
              <a:defRPr sz="1800">
                <a:solidFill>
                  <a:schemeClr val="bg2">
                    <a:lumMod val="50000"/>
                  </a:schemeClr>
                </a:solidFill>
                <a:latin typeface="+mn-lt"/>
              </a:defRPr>
            </a:lvl3pPr>
            <a:lvl4pPr marL="1258888" indent="-231775" algn="l" rtl="0" eaLnBrk="1" fontAlgn="base" hangingPunct="1">
              <a:spcBef>
                <a:spcPct val="45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1600">
                <a:solidFill>
                  <a:schemeClr val="bg2">
                    <a:lumMod val="50000"/>
                  </a:schemeClr>
                </a:solidFill>
                <a:latin typeface="+mn-lt"/>
              </a:defRPr>
            </a:lvl4pPr>
            <a:lvl5pPr marL="1597025" indent="-223838" algn="l" rtl="0" eaLnBrk="1" fontAlgn="base" hangingPunct="1">
              <a:spcBef>
                <a:spcPct val="45000"/>
              </a:spcBef>
              <a:spcAft>
                <a:spcPct val="0"/>
              </a:spcAft>
              <a:buChar char="»"/>
              <a:defRPr sz="1600">
                <a:solidFill>
                  <a:schemeClr val="bg2">
                    <a:lumMod val="50000"/>
                  </a:schemeClr>
                </a:solidFill>
                <a:latin typeface="+mn-lt"/>
              </a:defRPr>
            </a:lvl5pPr>
            <a:lvl6pPr marL="2054225" indent="-223838" algn="l" rtl="0" eaLnBrk="1" fontAlgn="base" hangingPunct="1">
              <a:spcBef>
                <a:spcPct val="45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6pPr>
            <a:lvl7pPr marL="2511425" indent="-223838" algn="l" rtl="0" eaLnBrk="1" fontAlgn="base" hangingPunct="1">
              <a:spcBef>
                <a:spcPct val="45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7pPr>
            <a:lvl8pPr marL="2968625" indent="-223838" algn="l" rtl="0" eaLnBrk="1" fontAlgn="base" hangingPunct="1">
              <a:spcBef>
                <a:spcPct val="45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8pPr>
            <a:lvl9pPr marL="3425825" indent="-223838" algn="l" rtl="0" eaLnBrk="1" fontAlgn="base" hangingPunct="1">
              <a:spcBef>
                <a:spcPct val="45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/>
              <a:t>ELISA test of DBS samples for presence of measles antibodies </a:t>
            </a:r>
          </a:p>
          <a:p>
            <a:r>
              <a:rPr lang="en-US" kern="0" dirty="0" smtClean="0"/>
              <a:t>Comparison of survey-based and biomarker-based estimates of measles immunization coverage</a:t>
            </a:r>
          </a:p>
        </p:txBody>
      </p:sp>
    </p:spTree>
    <p:extLst>
      <p:ext uri="{BB962C8B-B14F-4D97-AF65-F5344CB8AC3E}">
        <p14:creationId xmlns:p14="http://schemas.microsoft.com/office/powerpoint/2010/main" val="10152082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450" y="162813"/>
            <a:ext cx="8191500" cy="660400"/>
          </a:xfrm>
        </p:spPr>
        <p:txBody>
          <a:bodyPr/>
          <a:lstStyle/>
          <a:p>
            <a:r>
              <a:rPr lang="en-US" dirty="0" smtClean="0"/>
              <a:t>Challenges associated with DBS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4525" y="3195379"/>
            <a:ext cx="4577600" cy="3250767"/>
          </a:xfrm>
        </p:spPr>
        <p:txBody>
          <a:bodyPr/>
          <a:lstStyle/>
          <a:p>
            <a:r>
              <a:rPr lang="en-US" dirty="0" smtClean="0"/>
              <a:t>ELISA tests of DBS must be validated, calibrated and checked for consistency against known standards</a:t>
            </a:r>
          </a:p>
        </p:txBody>
      </p:sp>
      <p:pic>
        <p:nvPicPr>
          <p:cNvPr id="5" name="Picture 2" descr="I:\Communications\Photography &amp; Video\IDB training\MEX_SEPT_2012\IMG00070-20120923-1120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64" y="3195379"/>
            <a:ext cx="3806385" cy="28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52249" y="953814"/>
            <a:ext cx="8628302" cy="185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1775" indent="-231775" algn="l" rtl="0" eaLnBrk="1" fontAlgn="base" hangingPunct="1">
              <a:spcBef>
                <a:spcPct val="45000"/>
              </a:spcBef>
              <a:spcAft>
                <a:spcPct val="0"/>
              </a:spcAft>
              <a:buClr>
                <a:schemeClr val="accent1"/>
              </a:buClr>
              <a:buSzPct val="120000"/>
              <a:buChar char="•"/>
              <a:defRPr sz="2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66738" indent="-220663" algn="l" rtl="0" eaLnBrk="1" fontAlgn="base" hangingPunct="1">
              <a:spcBef>
                <a:spcPct val="45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Courier New" pitchFamily="49" charset="0"/>
              <a:buChar char="o"/>
              <a:defRPr sz="2000">
                <a:solidFill>
                  <a:schemeClr val="bg2">
                    <a:lumMod val="50000"/>
                  </a:schemeClr>
                </a:solidFill>
                <a:latin typeface="+mn-lt"/>
              </a:defRPr>
            </a:lvl2pPr>
            <a:lvl3pPr marL="912813" indent="-231775" algn="l" rtl="0" eaLnBrk="1" fontAlgn="base" hangingPunct="1">
              <a:spcBef>
                <a:spcPct val="45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pitchFamily="34" charset="0"/>
              <a:buChar char="─"/>
              <a:defRPr sz="1800">
                <a:solidFill>
                  <a:schemeClr val="bg2">
                    <a:lumMod val="50000"/>
                  </a:schemeClr>
                </a:solidFill>
                <a:latin typeface="+mn-lt"/>
              </a:defRPr>
            </a:lvl3pPr>
            <a:lvl4pPr marL="1258888" indent="-231775" algn="l" rtl="0" eaLnBrk="1" fontAlgn="base" hangingPunct="1">
              <a:spcBef>
                <a:spcPct val="45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1600">
                <a:solidFill>
                  <a:schemeClr val="bg2">
                    <a:lumMod val="50000"/>
                  </a:schemeClr>
                </a:solidFill>
                <a:latin typeface="+mn-lt"/>
              </a:defRPr>
            </a:lvl4pPr>
            <a:lvl5pPr marL="1597025" indent="-223838" algn="l" rtl="0" eaLnBrk="1" fontAlgn="base" hangingPunct="1">
              <a:spcBef>
                <a:spcPct val="45000"/>
              </a:spcBef>
              <a:spcAft>
                <a:spcPct val="0"/>
              </a:spcAft>
              <a:buChar char="»"/>
              <a:defRPr sz="1600">
                <a:solidFill>
                  <a:schemeClr val="bg2">
                    <a:lumMod val="50000"/>
                  </a:schemeClr>
                </a:solidFill>
                <a:latin typeface="+mn-lt"/>
              </a:defRPr>
            </a:lvl5pPr>
            <a:lvl6pPr marL="2054225" indent="-223838" algn="l" rtl="0" eaLnBrk="1" fontAlgn="base" hangingPunct="1">
              <a:spcBef>
                <a:spcPct val="45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6pPr>
            <a:lvl7pPr marL="2511425" indent="-223838" algn="l" rtl="0" eaLnBrk="1" fontAlgn="base" hangingPunct="1">
              <a:spcBef>
                <a:spcPct val="45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7pPr>
            <a:lvl8pPr marL="2968625" indent="-223838" algn="l" rtl="0" eaLnBrk="1" fontAlgn="base" hangingPunct="1">
              <a:spcBef>
                <a:spcPct val="45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8pPr>
            <a:lvl9pPr marL="3425825" indent="-223838" algn="l" rtl="0" eaLnBrk="1" fontAlgn="base" hangingPunct="1">
              <a:spcBef>
                <a:spcPct val="45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 smtClean="0"/>
              <a:t>Samples must be collected, transported and stored properly</a:t>
            </a:r>
          </a:p>
          <a:p>
            <a:r>
              <a:rPr lang="en-US" dirty="0" smtClean="0"/>
              <a:t>Measurement of </a:t>
            </a:r>
            <a:r>
              <a:rPr lang="en-US" dirty="0" err="1" smtClean="0"/>
              <a:t>serostatus</a:t>
            </a:r>
            <a:r>
              <a:rPr lang="en-US" dirty="0" smtClean="0"/>
              <a:t> typically </a:t>
            </a:r>
            <a:r>
              <a:rPr lang="en-US" dirty="0"/>
              <a:t>done using whole blood or serum </a:t>
            </a:r>
            <a:r>
              <a:rPr lang="en-US" dirty="0" smtClean="0"/>
              <a:t>samples</a:t>
            </a:r>
          </a:p>
          <a:p>
            <a:r>
              <a:rPr lang="en-US" dirty="0" smtClean="0"/>
              <a:t>Methods for eluting and analyzing DBS are still being developed</a:t>
            </a:r>
            <a:r>
              <a:rPr lang="en-US" dirty="0"/>
              <a:t> </a:t>
            </a:r>
            <a:r>
              <a:rPr lang="en-US" dirty="0" smtClean="0"/>
              <a:t>and standardized</a:t>
            </a:r>
          </a:p>
        </p:txBody>
      </p:sp>
    </p:spTree>
    <p:extLst>
      <p:ext uri="{BB962C8B-B14F-4D97-AF65-F5344CB8AC3E}">
        <p14:creationId xmlns:p14="http://schemas.microsoft.com/office/powerpoint/2010/main" val="40107476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012"/>
            <a:ext cx="8191500" cy="660400"/>
          </a:xfrm>
        </p:spPr>
        <p:txBody>
          <a:bodyPr/>
          <a:lstStyle/>
          <a:p>
            <a:r>
              <a:rPr lang="en-US" dirty="0" smtClean="0"/>
              <a:t>Validation</a:t>
            </a:r>
            <a:r>
              <a:rPr lang="es-419" dirty="0" smtClean="0"/>
              <a:t> of DBS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9393"/>
            <a:ext cx="8513379" cy="1721922"/>
          </a:xfrm>
        </p:spPr>
        <p:txBody>
          <a:bodyPr/>
          <a:lstStyle/>
          <a:p>
            <a:r>
              <a:rPr lang="en-US" sz="1600" dirty="0" smtClean="0"/>
              <a:t>Collected blood samples from 25 vaccinated and 25 unvaccinated children</a:t>
            </a:r>
          </a:p>
          <a:p>
            <a:r>
              <a:rPr lang="en-US" sz="1600" dirty="0" smtClean="0"/>
              <a:t>ELISA tests for each child from both serum and DBS </a:t>
            </a:r>
          </a:p>
          <a:p>
            <a:r>
              <a:rPr lang="en-US" sz="1600" dirty="0" smtClean="0"/>
              <a:t>Treated serum results as gold standard; measured adjustment and amount of error in DBS results</a:t>
            </a:r>
          </a:p>
          <a:p>
            <a:r>
              <a:rPr lang="en-US" sz="1600" dirty="0" smtClean="0"/>
              <a:t>Calibrated DBS results for the whole sample using this transformation</a:t>
            </a: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454" y="2070566"/>
            <a:ext cx="5522801" cy="401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1835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191500" cy="660400"/>
          </a:xfrm>
        </p:spPr>
        <p:txBody>
          <a:bodyPr/>
          <a:lstStyle/>
          <a:p>
            <a:r>
              <a:rPr lang="en-US" dirty="0" smtClean="0"/>
              <a:t>Clear division of protected and unprotected children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644063" y="5862622"/>
            <a:ext cx="50545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54"/>
              </a:spcBef>
              <a:buClr>
                <a:schemeClr val="accent1"/>
              </a:buClr>
              <a:buSzPct val="110000"/>
            </a:pPr>
            <a:r>
              <a:rPr lang="en-US" sz="1400" dirty="0" smtClean="0">
                <a:solidFill>
                  <a:schemeClr val="bg2">
                    <a:lumMod val="50000"/>
                  </a:schemeClr>
                </a:solidFill>
              </a:rPr>
              <a:t>* Indeterminate results falling between the cutoffs were re-run</a:t>
            </a:r>
          </a:p>
        </p:txBody>
      </p:sp>
      <p:pic>
        <p:nvPicPr>
          <p:cNvPr id="11" name="Picture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49" y="1180845"/>
            <a:ext cx="6437701" cy="468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8569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191500" cy="660400"/>
          </a:xfrm>
        </p:spPr>
        <p:txBody>
          <a:bodyPr/>
          <a:lstStyle/>
          <a:p>
            <a:r>
              <a:rPr lang="en-US" dirty="0" smtClean="0"/>
              <a:t>Clear division of protected and unprotected children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822" y="970590"/>
            <a:ext cx="7327557" cy="536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64189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076"/>
            <a:ext cx="8686800" cy="1015663"/>
          </a:xfrm>
          <a:solidFill>
            <a:schemeClr val="bg1"/>
          </a:solidFill>
        </p:spPr>
        <p:txBody>
          <a:bodyPr/>
          <a:lstStyle/>
          <a:p>
            <a:r>
              <a:rPr lang="en-US" dirty="0" smtClean="0"/>
              <a:t>Results: measles immunization coverage, Chiapas, Mexico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689930"/>
            <a:ext cx="3095273" cy="541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1309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677" y="3678338"/>
            <a:ext cx="1603717" cy="660400"/>
          </a:xfrm>
        </p:spPr>
        <p:txBody>
          <a:bodyPr/>
          <a:lstStyle/>
          <a:p>
            <a:r>
              <a:rPr lang="en-US" sz="2800" dirty="0" smtClean="0"/>
              <a:t>Health Card</a:t>
            </a:r>
            <a:endParaRPr lang="en-US" sz="28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5038588"/>
              </p:ext>
            </p:extLst>
          </p:nvPr>
        </p:nvGraphicFramePr>
        <p:xfrm>
          <a:off x="2702170" y="2006310"/>
          <a:ext cx="5507502" cy="423085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75375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5375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115429">
                <a:tc>
                  <a:txBody>
                    <a:bodyPr/>
                    <a:lstStyle/>
                    <a:p>
                      <a:pPr algn="ctr"/>
                      <a:endParaRPr lang="en-US" sz="2000" dirty="0" smtClean="0"/>
                    </a:p>
                    <a:p>
                      <a:pPr algn="ctr"/>
                      <a:endParaRPr lang="en-US" sz="2000" dirty="0" smtClean="0"/>
                    </a:p>
                    <a:p>
                      <a:pPr algn="ctr"/>
                      <a:r>
                        <a:rPr lang="en-US" sz="2000" dirty="0" smtClean="0"/>
                        <a:t> </a:t>
                      </a:r>
                    </a:p>
                    <a:p>
                      <a:pPr algn="ctr"/>
                      <a:r>
                        <a:rPr lang="en-US" sz="2000" dirty="0" smtClean="0"/>
                        <a:t>59.8%</a:t>
                      </a:r>
                    </a:p>
                    <a:p>
                      <a:endParaRPr lang="en-US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2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US" sz="2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en-US" sz="2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14.2%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15429">
                <a:tc>
                  <a:txBody>
                    <a:bodyPr/>
                    <a:lstStyle/>
                    <a:p>
                      <a:pPr algn="ctr"/>
                      <a:endParaRPr lang="en-US" sz="2000" dirty="0" smtClean="0"/>
                    </a:p>
                    <a:p>
                      <a:pPr algn="ctr"/>
                      <a:endParaRPr lang="en-US" sz="2000" dirty="0" smtClean="0"/>
                    </a:p>
                    <a:p>
                      <a:pPr algn="ctr"/>
                      <a:r>
                        <a:rPr lang="en-US" sz="2000" b="1" dirty="0" smtClean="0"/>
                        <a:t> </a:t>
                      </a:r>
                    </a:p>
                    <a:p>
                      <a:pPr algn="ctr"/>
                      <a:r>
                        <a:rPr lang="en-US" sz="2000" b="1" dirty="0" smtClean="0"/>
                        <a:t>9.3%</a:t>
                      </a:r>
                    </a:p>
                    <a:p>
                      <a:endParaRPr lang="en-US" sz="1400" dirty="0" smtClean="0"/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2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US" sz="2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en-US" sz="2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 bwMode="auto">
          <a:xfrm>
            <a:off x="6215576" y="1265827"/>
            <a:ext cx="1104314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9pPr>
          </a:lstStyle>
          <a:p>
            <a:r>
              <a:rPr lang="en-US" sz="2400" dirty="0" smtClean="0"/>
              <a:t>No</a:t>
            </a:r>
            <a:endParaRPr lang="en-US" sz="2400" dirty="0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3772486" y="1221035"/>
            <a:ext cx="1104314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9pPr>
          </a:lstStyle>
          <a:p>
            <a:r>
              <a:rPr lang="en-US" sz="2400" dirty="0" smtClean="0"/>
              <a:t>Yes</a:t>
            </a:r>
            <a:endParaRPr lang="en-US" sz="2400" dirty="0"/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1617784" y="2792000"/>
            <a:ext cx="1104314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9pPr>
          </a:lstStyle>
          <a:p>
            <a:r>
              <a:rPr lang="en-US" sz="2400" dirty="0" smtClean="0"/>
              <a:t>Yes</a:t>
            </a:r>
            <a:endParaRPr lang="en-US" sz="2400" dirty="0"/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1565030" y="4816893"/>
            <a:ext cx="1104314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9pPr>
          </a:lstStyle>
          <a:p>
            <a:r>
              <a:rPr lang="en-US" sz="2400" dirty="0" smtClean="0"/>
              <a:t>No</a:t>
            </a:r>
            <a:endParaRPr lang="en-US" sz="2400" dirty="0"/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4966884" y="759785"/>
            <a:ext cx="1104314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9pPr>
          </a:lstStyle>
          <a:p>
            <a:r>
              <a:rPr lang="en-US" sz="2800" dirty="0" smtClean="0"/>
              <a:t>DBS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35987" y="773439"/>
            <a:ext cx="33843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4"/>
              </a:spcBef>
              <a:buClr>
                <a:schemeClr val="accent1"/>
              </a:buClr>
              <a:buSzPct val="110000"/>
            </a:pPr>
            <a:r>
              <a:rPr lang="en-US" sz="2200" dirty="0" smtClean="0">
                <a:solidFill>
                  <a:srgbClr val="FF0000"/>
                </a:solidFill>
              </a:rPr>
              <a:t>19% of survey-positive children </a:t>
            </a:r>
            <a:r>
              <a:rPr lang="en-US" sz="2200" i="1" dirty="0" smtClean="0">
                <a:solidFill>
                  <a:srgbClr val="FF0000"/>
                </a:solidFill>
              </a:rPr>
              <a:t>do not </a:t>
            </a:r>
            <a:r>
              <a:rPr lang="en-US" sz="2200" dirty="0" smtClean="0">
                <a:solidFill>
                  <a:srgbClr val="FF0000"/>
                </a:solidFill>
              </a:rPr>
              <a:t>have antibodies</a:t>
            </a:r>
          </a:p>
        </p:txBody>
      </p:sp>
      <p:sp>
        <p:nvSpPr>
          <p:cNvPr id="15" name="Oval 14"/>
          <p:cNvSpPr/>
          <p:nvPr/>
        </p:nvSpPr>
        <p:spPr>
          <a:xfrm>
            <a:off x="2895458" y="2152621"/>
            <a:ext cx="5055759" cy="194704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1340069" y="2087684"/>
            <a:ext cx="1555389" cy="70431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 txBox="1">
            <a:spLocks/>
          </p:cNvSpPr>
          <p:nvPr/>
        </p:nvSpPr>
        <p:spPr bwMode="auto">
          <a:xfrm>
            <a:off x="465065" y="113039"/>
            <a:ext cx="8053291" cy="566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Arial" charset="0"/>
              </a:defRPr>
            </a:lvl9pPr>
          </a:lstStyle>
          <a:p>
            <a:r>
              <a:rPr lang="en-US" kern="0" dirty="0" smtClean="0"/>
              <a:t>Measles immunization coverage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15627738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635" y="162139"/>
            <a:ext cx="8191500" cy="660400"/>
          </a:xfrm>
        </p:spPr>
        <p:txBody>
          <a:bodyPr/>
          <a:lstStyle/>
          <a:p>
            <a:r>
              <a:rPr lang="en-US" dirty="0" smtClean="0"/>
              <a:t>Geographic distribution of coverage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53" y="1366804"/>
            <a:ext cx="8504559" cy="42522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8921" y="5639935"/>
            <a:ext cx="38956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54"/>
              </a:spcBef>
              <a:buClr>
                <a:schemeClr val="accent1"/>
              </a:buClr>
              <a:buSzPct val="110000"/>
            </a:pPr>
            <a:r>
              <a:rPr lang="es-419" sz="1100" dirty="0" smtClean="0"/>
              <a:t>* Numbers are the total of observations in each municipality</a:t>
            </a:r>
            <a:endParaRPr lang="en-US" sz="1100" dirty="0" err="1" smtClean="0"/>
          </a:p>
        </p:txBody>
      </p:sp>
    </p:spTree>
    <p:extLst>
      <p:ext uri="{BB962C8B-B14F-4D97-AF65-F5344CB8AC3E}">
        <p14:creationId xmlns:p14="http://schemas.microsoft.com/office/powerpoint/2010/main" val="42155070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the gaps?</a:t>
            </a:r>
            <a:endParaRPr lang="en-US" dirty="0"/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1277282" y="5369171"/>
            <a:ext cx="6484722" cy="470009"/>
          </a:xfrm>
          <a:prstGeom prst="rect">
            <a:avLst/>
          </a:prstGeom>
        </p:spPr>
        <p:txBody>
          <a:bodyPr/>
          <a:lstStyle>
            <a:lvl1pPr marL="231775" indent="-231775" algn="l" rtl="0" eaLnBrk="1" fontAlgn="base" hangingPunct="1">
              <a:spcBef>
                <a:spcPct val="45000"/>
              </a:spcBef>
              <a:spcAft>
                <a:spcPct val="0"/>
              </a:spcAft>
              <a:buClr>
                <a:schemeClr val="accent1"/>
              </a:buClr>
              <a:buSzPct val="120000"/>
              <a:buChar char="•"/>
              <a:defRPr sz="2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66738" indent="-220663" algn="l" rtl="0" eaLnBrk="1" fontAlgn="base" hangingPunct="1">
              <a:spcBef>
                <a:spcPct val="45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Courier New" pitchFamily="49" charset="0"/>
              <a:buChar char="o"/>
              <a:defRPr sz="2000">
                <a:solidFill>
                  <a:schemeClr val="bg2">
                    <a:lumMod val="50000"/>
                  </a:schemeClr>
                </a:solidFill>
                <a:latin typeface="+mn-lt"/>
              </a:defRPr>
            </a:lvl2pPr>
            <a:lvl3pPr marL="912813" indent="-231775" algn="l" rtl="0" eaLnBrk="1" fontAlgn="base" hangingPunct="1">
              <a:spcBef>
                <a:spcPct val="45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pitchFamily="34" charset="0"/>
              <a:buChar char="─"/>
              <a:defRPr sz="1800">
                <a:solidFill>
                  <a:schemeClr val="bg2">
                    <a:lumMod val="50000"/>
                  </a:schemeClr>
                </a:solidFill>
                <a:latin typeface="+mn-lt"/>
              </a:defRPr>
            </a:lvl3pPr>
            <a:lvl4pPr marL="1258888" indent="-231775" algn="l" rtl="0" eaLnBrk="1" fontAlgn="base" hangingPunct="1">
              <a:spcBef>
                <a:spcPct val="45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1600">
                <a:solidFill>
                  <a:schemeClr val="bg2">
                    <a:lumMod val="50000"/>
                  </a:schemeClr>
                </a:solidFill>
                <a:latin typeface="+mn-lt"/>
              </a:defRPr>
            </a:lvl4pPr>
            <a:lvl5pPr marL="1597025" indent="-223838" algn="l" rtl="0" eaLnBrk="1" fontAlgn="base" hangingPunct="1">
              <a:spcBef>
                <a:spcPct val="45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054225" indent="-223838" algn="l" rtl="0" eaLnBrk="1" fontAlgn="base" hangingPunct="1">
              <a:spcBef>
                <a:spcPct val="45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6pPr>
            <a:lvl7pPr marL="2511425" indent="-223838" algn="l" rtl="0" eaLnBrk="1" fontAlgn="base" hangingPunct="1">
              <a:spcBef>
                <a:spcPct val="45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7pPr>
            <a:lvl8pPr marL="2968625" indent="-223838" algn="l" rtl="0" eaLnBrk="1" fontAlgn="base" hangingPunct="1">
              <a:spcBef>
                <a:spcPct val="45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8pPr>
            <a:lvl9pPr marL="3425825" indent="-223838" algn="l" rtl="0" eaLnBrk="1" fontAlgn="base" hangingPunct="1">
              <a:spcBef>
                <a:spcPct val="45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kern="0" dirty="0" smtClean="0"/>
              <a:t>Proportion of card-positive children lacking antibodies, by grouped health jurisdictions</a:t>
            </a:r>
            <a:endParaRPr lang="en-US" kern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5" t="7438" r="255" b="6729"/>
          <a:stretch/>
        </p:blipFill>
        <p:spPr>
          <a:xfrm>
            <a:off x="1927297" y="941151"/>
            <a:ext cx="5021207" cy="43098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0774" y="4989370"/>
            <a:ext cx="38956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54"/>
              </a:spcBef>
              <a:buClr>
                <a:schemeClr val="accent1"/>
              </a:buClr>
              <a:buSzPct val="110000"/>
            </a:pPr>
            <a:r>
              <a:rPr lang="es-419" sz="1100" dirty="0" smtClean="0"/>
              <a:t>* Numbers are the total of observations in each municipality</a:t>
            </a:r>
            <a:endParaRPr lang="en-US" sz="1100" dirty="0" err="1" smtClean="0"/>
          </a:p>
        </p:txBody>
      </p:sp>
    </p:spTree>
    <p:extLst>
      <p:ext uri="{BB962C8B-B14F-4D97-AF65-F5344CB8AC3E}">
        <p14:creationId xmlns:p14="http://schemas.microsoft.com/office/powerpoint/2010/main" val="29766446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/>
              <a:t>F</a:t>
            </a:r>
            <a:r>
              <a:rPr lang="es-419" dirty="0" smtClean="0"/>
              <a:t>actors predicting that a card-positive child will lack antibodies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872963"/>
              </p:ext>
            </p:extLst>
          </p:nvPr>
        </p:nvGraphicFramePr>
        <p:xfrm>
          <a:off x="977705" y="1399736"/>
          <a:ext cx="6914270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96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1488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1488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1488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92068">
                <a:tc>
                  <a:txBody>
                    <a:bodyPr/>
                    <a:lstStyle/>
                    <a:p>
                      <a:r>
                        <a:rPr lang="en-US" dirty="0" smtClean="0"/>
                        <a:t>Characteristic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Odds Ratio</a:t>
                      </a:r>
                      <a:r>
                        <a:rPr lang="es-419" dirty="0" smtClean="0"/>
                        <a:t>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95% CI</a:t>
                      </a:r>
                      <a:r>
                        <a:rPr lang="en-US" baseline="0" dirty="0" smtClean="0"/>
                        <a:t> lower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95% CI upper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7268">
                <a:tc>
                  <a:txBody>
                    <a:bodyPr/>
                    <a:lstStyle/>
                    <a:p>
                      <a:r>
                        <a:rPr lang="en-US" dirty="0" smtClean="0"/>
                        <a:t>Basic facility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1.77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7268">
                <a:tc>
                  <a:txBody>
                    <a:bodyPr/>
                    <a:lstStyle/>
                    <a:p>
                      <a:r>
                        <a:rPr lang="en-US" dirty="0" smtClean="0"/>
                        <a:t>Complete</a:t>
                      </a:r>
                      <a:r>
                        <a:rPr lang="en-US" baseline="0" dirty="0" smtClean="0"/>
                        <a:t> facility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15.09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7268">
                <a:tc>
                  <a:txBody>
                    <a:bodyPr/>
                    <a:lstStyle/>
                    <a:p>
                      <a:r>
                        <a:rPr lang="en-US" dirty="0" smtClean="0"/>
                        <a:t>Facility has doctor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0.78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9.98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7268">
                <a:tc>
                  <a:txBody>
                    <a:bodyPr/>
                    <a:lstStyle/>
                    <a:p>
                      <a:r>
                        <a:rPr lang="en-US" dirty="0" smtClean="0"/>
                        <a:t>Electricity</a:t>
                      </a:r>
                      <a:r>
                        <a:rPr lang="en-US" baseline="0" dirty="0" smtClean="0"/>
                        <a:t> at all hours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2.72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26.91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7268">
                <a:tc>
                  <a:txBody>
                    <a:bodyPr/>
                    <a:lstStyle/>
                    <a:p>
                      <a:r>
                        <a:rPr lang="en-US" dirty="0" smtClean="0"/>
                        <a:t>Internet access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1.37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99394">
                <a:tc>
                  <a:txBody>
                    <a:bodyPr/>
                    <a:lstStyle/>
                    <a:p>
                      <a:r>
                        <a:rPr lang="en-US" dirty="0" smtClean="0"/>
                        <a:t>Routine staff meetings</a:t>
                      </a:r>
                      <a:r>
                        <a:rPr lang="en-US" baseline="0" dirty="0" smtClean="0"/>
                        <a:t> on medical topics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12.81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32918">
                <a:tc>
                  <a:txBody>
                    <a:bodyPr/>
                    <a:lstStyle/>
                    <a:p>
                      <a:r>
                        <a:rPr lang="en-US" dirty="0" smtClean="0"/>
                        <a:t>Any fridges</a:t>
                      </a:r>
                      <a:r>
                        <a:rPr lang="en-US" baseline="0" dirty="0" smtClean="0"/>
                        <a:t> with out-of-range temperature on day of survey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10.79</a:t>
                      </a:r>
                      <a:r>
                        <a:rPr lang="es-419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**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74.99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918765" y="5328549"/>
            <a:ext cx="4025461" cy="9489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54"/>
              </a:spcBef>
              <a:buClr>
                <a:schemeClr val="accent1"/>
              </a:buClr>
              <a:buSzPct val="110000"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N = 101</a:t>
            </a:r>
            <a:endParaRPr lang="es-419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spcBef>
                <a:spcPts val="54"/>
              </a:spcBef>
              <a:buClr>
                <a:schemeClr val="accent1"/>
              </a:buClr>
              <a:buSzPct val="110000"/>
            </a:pPr>
            <a:r>
              <a:rPr lang="es-419" dirty="0" smtClean="0">
                <a:solidFill>
                  <a:schemeClr val="bg2">
                    <a:lumMod val="50000"/>
                  </a:schemeClr>
                </a:solidFill>
              </a:rPr>
              <a:t>*adjusted for all variables in the table</a:t>
            </a:r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spcBef>
                <a:spcPts val="54"/>
              </a:spcBef>
              <a:buClr>
                <a:schemeClr val="accent1"/>
              </a:buClr>
              <a:buSzPct val="110000"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**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p &lt;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0.05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81744" y="4522541"/>
            <a:ext cx="6918672" cy="6097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18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the gap?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Errors in caregiver recall of immunization</a:t>
            </a:r>
          </a:p>
          <a:p>
            <a:r>
              <a:rPr lang="en-US" dirty="0"/>
              <a:t>Errors in health card </a:t>
            </a:r>
            <a:r>
              <a:rPr lang="en-US" dirty="0" smtClean="0"/>
              <a:t>documentation, possibly motivated by conditions for cash transfer programs</a:t>
            </a:r>
            <a:endParaRPr lang="en-US" dirty="0"/>
          </a:p>
          <a:p>
            <a:r>
              <a:rPr lang="en-US" dirty="0" smtClean="0"/>
              <a:t>Dried blood spot ELISA test sensitivity</a:t>
            </a:r>
          </a:p>
          <a:p>
            <a:r>
              <a:rPr lang="en-US" dirty="0" smtClean="0"/>
              <a:t>Interruptions in cold chain</a:t>
            </a:r>
          </a:p>
          <a:p>
            <a:r>
              <a:rPr lang="en-US" dirty="0" smtClean="0"/>
              <a:t>Incorrect administration of the vaccine</a:t>
            </a:r>
          </a:p>
          <a:p>
            <a:r>
              <a:rPr lang="en-US" dirty="0" smtClean="0"/>
              <a:t>Limitations </a:t>
            </a:r>
            <a:r>
              <a:rPr lang="es-419" dirty="0" smtClean="0"/>
              <a:t>of </a:t>
            </a:r>
            <a:r>
              <a:rPr lang="en-US" dirty="0" smtClean="0"/>
              <a:t>vaccine efficacy, even under ideal conditions</a:t>
            </a:r>
          </a:p>
          <a:p>
            <a:endParaRPr lang="en-US" dirty="0" smtClean="0"/>
          </a:p>
          <a:p>
            <a:pPr marL="346075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654883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34571"/>
            <a:ext cx="8229600" cy="4983163"/>
          </a:xfrm>
        </p:spPr>
        <p:txBody>
          <a:bodyPr/>
          <a:lstStyle/>
          <a:p>
            <a:r>
              <a:rPr lang="en-US" dirty="0" smtClean="0"/>
              <a:t>Maternal recall, child health cards, and antibody tests generate differing estimates of immunization coverage. </a:t>
            </a:r>
          </a:p>
          <a:p>
            <a:pPr lvl="1"/>
            <a:r>
              <a:rPr lang="en-US" dirty="0" smtClean="0"/>
              <a:t>Effective coverage is significantly lower that immunization coverage as measured by household surveys</a:t>
            </a:r>
          </a:p>
          <a:p>
            <a:pPr lvl="1"/>
            <a:r>
              <a:rPr lang="en-US" u="sng" dirty="0" smtClean="0"/>
              <a:t>Use of biomarkers generates strong evidence about effective coverage</a:t>
            </a:r>
          </a:p>
          <a:p>
            <a:r>
              <a:rPr lang="en-US" dirty="0" smtClean="0"/>
              <a:t>Differences highlight possible weaknesses in mother´s report, card accuracy, card coverage, and vaccine administration. </a:t>
            </a:r>
          </a:p>
          <a:p>
            <a:r>
              <a:rPr lang="en-US" dirty="0" smtClean="0"/>
              <a:t>Current national estimates of immunization coverage based on the combination of maternal recall and children’s health cards may be over-estimating actual protection </a:t>
            </a:r>
          </a:p>
          <a:p>
            <a:r>
              <a:rPr lang="en-US" dirty="0" smtClean="0"/>
              <a:t>Geographic patterns and health facility characteristics suggest cold chain problems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877521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197" y="910958"/>
            <a:ext cx="8191500" cy="660400"/>
          </a:xfrm>
        </p:spPr>
        <p:txBody>
          <a:bodyPr/>
          <a:lstStyle/>
          <a:p>
            <a:r>
              <a:rPr lang="en-US" sz="6000" dirty="0" smtClean="0"/>
              <a:t>Thank You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For more information:</a:t>
            </a:r>
          </a:p>
          <a:p>
            <a:pPr>
              <a:buNone/>
            </a:pPr>
            <a:r>
              <a:rPr lang="es-419" sz="2400" dirty="0" smtClean="0"/>
              <a:t>bhp3</a:t>
            </a:r>
            <a:r>
              <a:rPr lang="en-US" sz="2400" dirty="0" smtClean="0"/>
              <a:t>@uw.edu</a:t>
            </a:r>
          </a:p>
          <a:p>
            <a:pPr>
              <a:buNone/>
            </a:pPr>
            <a:r>
              <a:rPr lang="en-US" sz="2400" dirty="0" smtClean="0"/>
              <a:t>www.healthmetricsandevaluation.org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45362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HME ppt template_1109">
  <a:themeElements>
    <a:clrScheme name="Custom 6">
      <a:dk1>
        <a:srgbClr val="000000"/>
      </a:dk1>
      <a:lt1>
        <a:srgbClr val="FFFFFF"/>
      </a:lt1>
      <a:dk2>
        <a:srgbClr val="000000"/>
      </a:dk2>
      <a:lt2>
        <a:srgbClr val="5F5F5F"/>
      </a:lt2>
      <a:accent1>
        <a:srgbClr val="5BBB0E"/>
      </a:accent1>
      <a:accent2>
        <a:srgbClr val="308600"/>
      </a:accent2>
      <a:accent3>
        <a:srgbClr val="4B3892"/>
      </a:accent3>
      <a:accent4>
        <a:srgbClr val="A6A6A6"/>
      </a:accent4>
      <a:accent5>
        <a:srgbClr val="16540A"/>
      </a:accent5>
      <a:accent6>
        <a:srgbClr val="CD6F49"/>
      </a:accent6>
      <a:hlink>
        <a:srgbClr val="4D8540"/>
      </a:hlink>
      <a:folHlink>
        <a:srgbClr val="4D854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spcBef>
            <a:spcPts val="54"/>
          </a:spcBef>
          <a:buClr>
            <a:schemeClr val="accent1"/>
          </a:buClr>
          <a:buSzPct val="110000"/>
          <a:defRPr sz="1800" dirty="0" err="1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48AA4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B1D2B0"/>
        </a:accent5>
        <a:accent6>
          <a:srgbClr val="2D2D8A"/>
        </a:accent6>
        <a:hlink>
          <a:srgbClr val="009999"/>
        </a:hlink>
        <a:folHlink>
          <a:srgbClr val="92C6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4C5B52"/>
        </a:dk1>
        <a:lt1>
          <a:srgbClr val="FFFFFF"/>
        </a:lt1>
        <a:dk2>
          <a:srgbClr val="000000"/>
        </a:dk2>
        <a:lt2>
          <a:srgbClr val="808080"/>
        </a:lt2>
        <a:accent1>
          <a:srgbClr val="48AA43"/>
        </a:accent1>
        <a:accent2>
          <a:srgbClr val="333399"/>
        </a:accent2>
        <a:accent3>
          <a:srgbClr val="FFFFFF"/>
        </a:accent3>
        <a:accent4>
          <a:srgbClr val="404C45"/>
        </a:accent4>
        <a:accent5>
          <a:srgbClr val="B1D2B0"/>
        </a:accent5>
        <a:accent6>
          <a:srgbClr val="2D2D8A"/>
        </a:accent6>
        <a:hlink>
          <a:srgbClr val="009999"/>
        </a:hlink>
        <a:folHlink>
          <a:srgbClr val="92C67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IHME ppt template_1109</Template>
  <TotalTime>9151</TotalTime>
  <Words>1160</Words>
  <Application>Microsoft Office PowerPoint</Application>
  <PresentationFormat>On-screen Show (4:3)</PresentationFormat>
  <Paragraphs>171</Paragraphs>
  <Slides>18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Courier New</vt:lpstr>
      <vt:lpstr>IHME ppt template_1109</vt:lpstr>
      <vt:lpstr>Custom Design</vt:lpstr>
      <vt:lpstr>PowerPoint Presentation</vt:lpstr>
      <vt:lpstr>Introduction</vt:lpstr>
      <vt:lpstr>The problem…</vt:lpstr>
      <vt:lpstr>Objective</vt:lpstr>
      <vt:lpstr>Methods</vt:lpstr>
      <vt:lpstr>Coverage and effective coverage of measles immunization</vt:lpstr>
      <vt:lpstr>Challenges associated with DBS</vt:lpstr>
      <vt:lpstr>Validation of DBS data</vt:lpstr>
      <vt:lpstr>Clear division of protected and unprotected children</vt:lpstr>
      <vt:lpstr>Clear division of protected and unprotected children</vt:lpstr>
      <vt:lpstr>Results: measles immunization coverage, Chiapas, Mexico</vt:lpstr>
      <vt:lpstr>Health Card</vt:lpstr>
      <vt:lpstr>Geographic distribution of coverage</vt:lpstr>
      <vt:lpstr>Where are the gaps?</vt:lpstr>
      <vt:lpstr>Factors predicting that a card-positive child will lack antibodies</vt:lpstr>
      <vt:lpstr>Why the gap?</vt:lpstr>
      <vt:lpstr>Conclusions</vt:lpstr>
      <vt:lpstr>Thank You</vt:lpstr>
    </vt:vector>
  </TitlesOfParts>
  <Company>UW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Information</dc:title>
  <dc:creator>Nebula</dc:creator>
  <cp:lastModifiedBy>Bernardo Hernandez</cp:lastModifiedBy>
  <cp:revision>671</cp:revision>
  <cp:lastPrinted>2016-10-04T21:19:30Z</cp:lastPrinted>
  <dcterms:created xsi:type="dcterms:W3CDTF">2009-11-17T17:26:05Z</dcterms:created>
  <dcterms:modified xsi:type="dcterms:W3CDTF">2016-10-28T18:22:53Z</dcterms:modified>
</cp:coreProperties>
</file>