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1" r:id="rId6"/>
    <p:sldId id="263" r:id="rId7"/>
    <p:sldId id="262" r:id="rId8"/>
    <p:sldId id="264" r:id="rId9"/>
    <p:sldId id="266" r:id="rId10"/>
    <p:sldId id="268" r:id="rId11"/>
    <p:sldId id="273" r:id="rId12"/>
    <p:sldId id="275" r:id="rId13"/>
    <p:sldId id="269" r:id="rId14"/>
    <p:sldId id="270" r:id="rId15"/>
    <p:sldId id="271" r:id="rId16"/>
    <p:sldId id="272" r:id="rId17"/>
    <p:sldId id="27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7"/>
    <p:restoredTop sz="63812"/>
  </p:normalViewPr>
  <p:slideViewPr>
    <p:cSldViewPr snapToGrid="0" snapToObjects="1">
      <p:cViewPr>
        <p:scale>
          <a:sx n="84" d="100"/>
          <a:sy n="84" d="100"/>
        </p:scale>
        <p:origin x="27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129"/>
          <c:y val="0.0603271"/>
          <c:w val="0.867871"/>
          <c:h val="0.912665"/>
        </c:manualLayout>
      </c:layout>
      <c:barChart>
        <c:barDir val="col"/>
        <c:grouping val="clustered"/>
        <c:varyColors val="0"/>
        <c:ser>
          <c:idx val="0"/>
          <c:order val="0"/>
          <c:tx>
            <c:strRef>
              <c:f>Sheet1!$A$2</c:f>
              <c:strCache>
                <c:ptCount val="1"/>
                <c:pt idx="0">
                  <c:v>Non-conforming answers</c:v>
                </c:pt>
              </c:strCache>
            </c:strRef>
          </c:tx>
          <c:spPr>
            <a:gradFill rotWithShape="1">
              <a:gsLst>
                <a:gs pos="0">
                  <a:schemeClr val="accent1">
                    <a:tint val="98000"/>
                    <a:lumMod val="110000"/>
                  </a:schemeClr>
                </a:gs>
                <a:gs pos="84000">
                  <a:schemeClr val="accent1">
                    <a:shade val="90000"/>
                    <a:lumMod val="8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rgbClr val="FFFFFF"/>
                    </a:solidFill>
                    <a:effectLst>
                      <a:outerShdw blurRad="63500" dist="38100" dir="5273901" algn="tl">
                        <a:srgbClr val="000000">
                          <a:alpha val="100000"/>
                        </a:srgbClr>
                      </a:outerShdw>
                    </a:effectLst>
                    <a:latin typeface="Helvetica"/>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strCache>
            </c:strRef>
          </c:cat>
          <c:val>
            <c:numRef>
              <c:f>Sheet1!$B$2:$C$2</c:f>
              <c:numCache>
                <c:formatCode>General</c:formatCode>
                <c:ptCount val="2"/>
                <c:pt idx="1">
                  <c:v>6322.0</c:v>
                </c:pt>
              </c:numCache>
            </c:numRef>
          </c:val>
        </c:ser>
        <c:ser>
          <c:idx val="1"/>
          <c:order val="1"/>
          <c:tx>
            <c:strRef>
              <c:f>Sheet1!$A$3</c:f>
              <c:strCache>
                <c:ptCount val="1"/>
                <c:pt idx="0">
                  <c:v>Uncertainty markers</c:v>
                </c:pt>
              </c:strCache>
            </c:strRef>
          </c:tx>
          <c:spPr>
            <a:gradFill rotWithShape="1">
              <a:gsLst>
                <a:gs pos="0">
                  <a:schemeClr val="accent2">
                    <a:tint val="98000"/>
                    <a:lumMod val="110000"/>
                  </a:schemeClr>
                </a:gs>
                <a:gs pos="84000">
                  <a:schemeClr val="accent2">
                    <a:shade val="90000"/>
                    <a:lumMod val="8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rgbClr val="FFFFFF"/>
                    </a:solidFill>
                    <a:effectLst>
                      <a:outerShdw blurRad="63500" dist="38100" dir="5273901" algn="tl">
                        <a:srgbClr val="000000">
                          <a:alpha val="100000"/>
                        </a:srgbClr>
                      </a:outerShdw>
                    </a:effectLst>
                    <a:latin typeface="Helvetica"/>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strCache>
            </c:strRef>
          </c:cat>
          <c:val>
            <c:numRef>
              <c:f>Sheet1!$B$3:$C$3</c:f>
              <c:numCache>
                <c:formatCode>General</c:formatCode>
                <c:ptCount val="2"/>
                <c:pt idx="1">
                  <c:v>2261.0</c:v>
                </c:pt>
              </c:numCache>
            </c:numRef>
          </c:val>
        </c:ser>
        <c:ser>
          <c:idx val="2"/>
          <c:order val="2"/>
          <c:tx>
            <c:strRef>
              <c:f>Sheet1!$A$4</c:f>
              <c:strCache>
                <c:ptCount val="1"/>
                <c:pt idx="0">
                  <c:v>Pre-expansions</c:v>
                </c:pt>
              </c:strCache>
            </c:strRef>
          </c:tx>
          <c:spPr>
            <a:gradFill rotWithShape="1">
              <a:gsLst>
                <a:gs pos="0">
                  <a:schemeClr val="accent3">
                    <a:tint val="98000"/>
                    <a:lumMod val="110000"/>
                  </a:schemeClr>
                </a:gs>
                <a:gs pos="84000">
                  <a:schemeClr val="accent3">
                    <a:shade val="90000"/>
                    <a:lumMod val="8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rgbClr val="FFFFFF"/>
                    </a:solidFill>
                    <a:effectLst>
                      <a:outerShdw blurRad="63500" dist="38100" dir="5273901" algn="tl">
                        <a:srgbClr val="000000">
                          <a:alpha val="100000"/>
                        </a:srgbClr>
                      </a:outerShdw>
                    </a:effectLst>
                    <a:latin typeface="Helvetica"/>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strCache>
            </c:strRef>
          </c:cat>
          <c:val>
            <c:numRef>
              <c:f>Sheet1!$B$4:$C$4</c:f>
              <c:numCache>
                <c:formatCode>General</c:formatCode>
                <c:ptCount val="2"/>
                <c:pt idx="1">
                  <c:v>1521.0</c:v>
                </c:pt>
              </c:numCache>
            </c:numRef>
          </c:val>
        </c:ser>
        <c:ser>
          <c:idx val="3"/>
          <c:order val="3"/>
          <c:tx>
            <c:strRef>
              <c:f>Sheet1!$A$5</c:f>
              <c:strCache>
                <c:ptCount val="1"/>
                <c:pt idx="0">
                  <c:v>Post-expansions</c:v>
                </c:pt>
              </c:strCache>
            </c:strRef>
          </c:tx>
          <c:spPr>
            <a:gradFill rotWithShape="1">
              <a:gsLst>
                <a:gs pos="0">
                  <a:schemeClr val="accent4">
                    <a:tint val="98000"/>
                    <a:lumMod val="110000"/>
                  </a:schemeClr>
                </a:gs>
                <a:gs pos="84000">
                  <a:schemeClr val="accent4">
                    <a:shade val="90000"/>
                    <a:lumMod val="8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rgbClr val="FFFFFF"/>
                    </a:solidFill>
                    <a:effectLst>
                      <a:outerShdw blurRad="63500" dist="38100" dir="5273901" algn="tl">
                        <a:srgbClr val="000000">
                          <a:alpha val="100000"/>
                        </a:srgbClr>
                      </a:outerShdw>
                    </a:effectLst>
                    <a:latin typeface="Helvetica"/>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strCache>
            </c:strRef>
          </c:cat>
          <c:val>
            <c:numRef>
              <c:f>Sheet1!$B$5:$C$5</c:f>
              <c:numCache>
                <c:formatCode>General</c:formatCode>
                <c:ptCount val="2"/>
                <c:pt idx="1">
                  <c:v>1831.0</c:v>
                </c:pt>
              </c:numCache>
            </c:numRef>
          </c:val>
        </c:ser>
        <c:ser>
          <c:idx val="4"/>
          <c:order val="4"/>
          <c:tx>
            <c:strRef>
              <c:f>Sheet1!$A$6</c:f>
              <c:strCache>
                <c:ptCount val="1"/>
                <c:pt idx="0">
                  <c:v>Serial extras</c:v>
                </c:pt>
              </c:strCache>
            </c:strRef>
          </c:tx>
          <c:spPr>
            <a:gradFill rotWithShape="1">
              <a:gsLst>
                <a:gs pos="0">
                  <a:schemeClr val="accent5">
                    <a:tint val="98000"/>
                    <a:lumMod val="110000"/>
                  </a:schemeClr>
                </a:gs>
                <a:gs pos="84000">
                  <a:schemeClr val="accent5">
                    <a:shade val="90000"/>
                    <a:lumMod val="8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rgbClr val="FFFFFF"/>
                    </a:solidFill>
                    <a:effectLst>
                      <a:outerShdw blurRad="63500" dist="38100" dir="5273901" algn="tl">
                        <a:srgbClr val="000000">
                          <a:alpha val="100000"/>
                        </a:srgbClr>
                      </a:outerShdw>
                    </a:effectLst>
                    <a:latin typeface="Helvetica"/>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strCache>
            </c:strRef>
          </c:cat>
          <c:val>
            <c:numRef>
              <c:f>Sheet1!$B$6:$C$6</c:f>
              <c:numCache>
                <c:formatCode>General</c:formatCode>
                <c:ptCount val="2"/>
                <c:pt idx="1">
                  <c:v>621.0</c:v>
                </c:pt>
              </c:numCache>
            </c:numRef>
          </c:val>
        </c:ser>
        <c:dLbls>
          <c:showLegendKey val="0"/>
          <c:showVal val="0"/>
          <c:showCatName val="0"/>
          <c:showSerName val="0"/>
          <c:showPercent val="0"/>
          <c:showBubbleSize val="0"/>
        </c:dLbls>
        <c:gapWidth val="40"/>
        <c:overlap val="-10"/>
        <c:axId val="465963248"/>
        <c:axId val="651205920"/>
      </c:barChart>
      <c:catAx>
        <c:axId val="465963248"/>
        <c:scaling>
          <c:orientation val="minMax"/>
        </c:scaling>
        <c:delete val="0"/>
        <c:axPos val="b"/>
        <c:numFmt formatCode="#,##0" sourceLinked="0"/>
        <c:majorTickMark val="none"/>
        <c:minorTickMark val="none"/>
        <c:tickLblPos val="none"/>
        <c:spPr>
          <a:noFill/>
          <a:ln w="12700" cap="flat" cmpd="sng" algn="ctr">
            <a:solidFill>
              <a:srgbClr val="000000"/>
            </a:solidFill>
            <a:prstDash val="solid"/>
            <a:miter lim="400000"/>
          </a:ln>
          <a:effectLst/>
        </c:spPr>
        <c:txPr>
          <a:bodyPr rot="0" spcFirstLastPara="1" vertOverflow="ellipsis" wrap="square" anchor="ctr" anchorCtr="1"/>
          <a:lstStyle/>
          <a:p>
            <a:pPr>
              <a:defRPr sz="1000" b="0" i="0" u="none" strike="noStrike" kern="1200" baseline="0">
                <a:solidFill>
                  <a:srgbClr val="000000"/>
                </a:solidFill>
                <a:latin typeface="Helvetica"/>
                <a:ea typeface="+mn-ea"/>
                <a:cs typeface="+mn-cs"/>
              </a:defRPr>
            </a:pPr>
            <a:endParaRPr lang="en-US"/>
          </a:p>
        </c:txPr>
        <c:crossAx val="651205920"/>
        <c:crosses val="autoZero"/>
        <c:auto val="1"/>
        <c:lblAlgn val="ctr"/>
        <c:lblOffset val="100"/>
        <c:noMultiLvlLbl val="1"/>
      </c:catAx>
      <c:valAx>
        <c:axId val="651205920"/>
        <c:scaling>
          <c:orientation val="minMax"/>
        </c:scaling>
        <c:delete val="0"/>
        <c:axPos val="l"/>
        <c:majorGridlines>
          <c:spPr>
            <a:ln w="3175" cap="flat" cmpd="sng" algn="ctr">
              <a:solidFill>
                <a:srgbClr val="B8B8B8"/>
              </a:solidFill>
              <a:prstDash val="solid"/>
              <a:miter lim="400000"/>
            </a:ln>
            <a:effectLst/>
          </c:spPr>
        </c:majorGridlines>
        <c:numFmt formatCode="#,##0" sourceLinked="0"/>
        <c:majorTickMark val="none"/>
        <c:minorTickMark val="none"/>
        <c:tickLblPos val="nextTo"/>
        <c:spPr>
          <a:noFill/>
          <a:ln w="12700" cap="flat" cmpd="sng" algn="ctr">
            <a:noFill/>
            <a:prstDash val="solid"/>
            <a:miter lim="400000"/>
          </a:ln>
          <a:effectLst/>
        </c:spPr>
        <c:txPr>
          <a:bodyPr rot="0" spcFirstLastPara="1" vertOverflow="ellipsis" wrap="square" anchor="ctr" anchorCtr="1"/>
          <a:lstStyle/>
          <a:p>
            <a:pPr>
              <a:defRPr sz="1000" b="0" i="0" u="none" strike="noStrike" kern="1200" baseline="0">
                <a:solidFill>
                  <a:srgbClr val="000000"/>
                </a:solidFill>
                <a:latin typeface="Helvetica"/>
                <a:ea typeface="+mn-ea"/>
                <a:cs typeface="+mn-cs"/>
              </a:defRPr>
            </a:pPr>
            <a:endParaRPr lang="en-US"/>
          </a:p>
        </c:txPr>
        <c:crossAx val="465963248"/>
        <c:crosses val="autoZero"/>
        <c:crossBetween val="between"/>
        <c:majorUnit val="1750.0"/>
        <c:minorUnit val="875.0"/>
      </c:valAx>
      <c:spPr>
        <a:noFill/>
        <a:ln w="12700" cap="flat">
          <a:noFill/>
          <a:miter lim="400000"/>
        </a:ln>
        <a:effectLst/>
      </c:spPr>
    </c:plotArea>
    <c:legend>
      <c:legendPos val="r"/>
      <c:layout>
        <c:manualLayout>
          <c:xMode val="edge"/>
          <c:yMode val="edge"/>
          <c:x val="0.0"/>
          <c:y val="0.0"/>
          <c:w val="0.845364"/>
          <c:h val="0.363528"/>
        </c:manualLayout>
      </c:layout>
      <c:overlay val="1"/>
      <c:spPr>
        <a:noFill/>
        <a:ln w="12700" cap="flat">
          <a:noFill/>
          <a:miter lim="400000"/>
        </a:ln>
        <a:effectLst/>
      </c:spPr>
      <c:txPr>
        <a:bodyPr rot="0" spcFirstLastPara="1" vertOverflow="ellipsis" vert="horz" wrap="square" anchor="ctr" anchorCtr="1"/>
        <a:lstStyle/>
        <a:p>
          <a:pPr>
            <a:defRPr sz="2300" b="0" i="0" u="none" strike="noStrike" kern="1200" baseline="0">
              <a:solidFill>
                <a:srgbClr val="000000"/>
              </a:solidFill>
              <a:latin typeface="Helvetica"/>
              <a:ea typeface="+mn-ea"/>
              <a:cs typeface="+mn-cs"/>
            </a:defRPr>
          </a:pPr>
          <a:endParaRPr lang="en-US"/>
        </a:p>
      </c:txPr>
    </c:legend>
    <c:plotVisOnly val="1"/>
    <c:dispBlanksAs val="gap"/>
    <c:showDLblsOverMax val="1"/>
  </c:chart>
  <c:spPr>
    <a:noFill/>
    <a:ln w="12700" cap="rnd" cmpd="sng" algn="ctr">
      <a:noFill/>
      <a:prstDash val="soli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0708"/>
          <c:y val="0.176934"/>
          <c:w val="0.508695"/>
          <c:h val="0.777563"/>
        </c:manualLayout>
      </c:layout>
      <c:barChart>
        <c:barDir val="bar"/>
        <c:grouping val="stacked"/>
        <c:varyColors val="0"/>
        <c:ser>
          <c:idx val="0"/>
          <c:order val="0"/>
          <c:tx>
            <c:strRef>
              <c:f>Sheet1!$B$1</c:f>
              <c:strCache>
                <c:ptCount val="1"/>
                <c:pt idx="0">
                  <c:v>Interviewer accepts</c:v>
                </c:pt>
              </c:strCache>
            </c:strRef>
          </c:tx>
          <c:spPr>
            <a:gradFill rotWithShape="1">
              <a:gsLst>
                <a:gs pos="0">
                  <a:schemeClr val="accent6">
                    <a:tint val="98000"/>
                    <a:lumMod val="110000"/>
                  </a:schemeClr>
                </a:gs>
                <a:gs pos="84000">
                  <a:schemeClr val="accent6">
                    <a:shade val="90000"/>
                    <a:lumMod val="88000"/>
                  </a:schemeClr>
                </a:gs>
              </a:gsLst>
              <a:lin ang="5400000" scaled="0"/>
            </a:gradFill>
            <a:ln>
              <a:noFill/>
            </a:ln>
            <a:effectLst/>
          </c:spPr>
          <c:invertIfNegative val="0"/>
          <c:cat>
            <c:strRef>
              <c:f>Sheet1!$A$2:$A$7</c:f>
              <c:strCache>
                <c:ptCount val="6"/>
                <c:pt idx="0">
                  <c:v>Non-conforming answers (problematic)</c:v>
                </c:pt>
                <c:pt idx="1">
                  <c:v>Non-conforming answers (non-problematic)</c:v>
                </c:pt>
                <c:pt idx="2">
                  <c:v>Uncertainty markers</c:v>
                </c:pt>
                <c:pt idx="3">
                  <c:v>Pre-expansions</c:v>
                </c:pt>
                <c:pt idx="4">
                  <c:v>Post-expansions</c:v>
                </c:pt>
                <c:pt idx="5">
                  <c:v>Serial extras</c:v>
                </c:pt>
              </c:strCache>
            </c:strRef>
          </c:cat>
          <c:val>
            <c:numRef>
              <c:f>Sheet1!$B$2:$B$7</c:f>
              <c:numCache>
                <c:formatCode>General</c:formatCode>
                <c:ptCount val="6"/>
                <c:pt idx="0">
                  <c:v>34.89</c:v>
                </c:pt>
                <c:pt idx="1">
                  <c:v>42.45</c:v>
                </c:pt>
                <c:pt idx="2">
                  <c:v>61.89</c:v>
                </c:pt>
                <c:pt idx="3">
                  <c:v>69.82</c:v>
                </c:pt>
                <c:pt idx="4">
                  <c:v>53.53</c:v>
                </c:pt>
                <c:pt idx="5">
                  <c:v>83.88</c:v>
                </c:pt>
              </c:numCache>
            </c:numRef>
          </c:val>
        </c:ser>
        <c:ser>
          <c:idx val="1"/>
          <c:order val="1"/>
          <c:tx>
            <c:strRef>
              <c:f>Sheet1!$C$1</c:f>
              <c:strCache>
                <c:ptCount val="1"/>
                <c:pt idx="0">
                  <c:v>Interviewer probes</c:v>
                </c:pt>
              </c:strCache>
            </c:strRef>
          </c:tx>
          <c:spPr>
            <a:gradFill rotWithShape="1">
              <a:gsLst>
                <a:gs pos="0">
                  <a:schemeClr val="accent5">
                    <a:tint val="98000"/>
                    <a:lumMod val="110000"/>
                  </a:schemeClr>
                </a:gs>
                <a:gs pos="84000">
                  <a:schemeClr val="accent5">
                    <a:shade val="90000"/>
                    <a:lumMod val="88000"/>
                  </a:schemeClr>
                </a:gs>
              </a:gsLst>
              <a:lin ang="5400000" scaled="0"/>
            </a:gradFill>
            <a:ln>
              <a:noFill/>
            </a:ln>
            <a:effectLst/>
          </c:spPr>
          <c:invertIfNegative val="0"/>
          <c:cat>
            <c:strRef>
              <c:f>Sheet1!$A$2:$A$7</c:f>
              <c:strCache>
                <c:ptCount val="6"/>
                <c:pt idx="0">
                  <c:v>Non-conforming answers (problematic)</c:v>
                </c:pt>
                <c:pt idx="1">
                  <c:v>Non-conforming answers (non-problematic)</c:v>
                </c:pt>
                <c:pt idx="2">
                  <c:v>Uncertainty markers</c:v>
                </c:pt>
                <c:pt idx="3">
                  <c:v>Pre-expansions</c:v>
                </c:pt>
                <c:pt idx="4">
                  <c:v>Post-expansions</c:v>
                </c:pt>
                <c:pt idx="5">
                  <c:v>Serial extras</c:v>
                </c:pt>
              </c:strCache>
            </c:strRef>
          </c:cat>
          <c:val>
            <c:numRef>
              <c:f>Sheet1!$C$2:$C$7</c:f>
              <c:numCache>
                <c:formatCode>General</c:formatCode>
                <c:ptCount val="6"/>
                <c:pt idx="0">
                  <c:v>57.09</c:v>
                </c:pt>
                <c:pt idx="1">
                  <c:v>44.51</c:v>
                </c:pt>
                <c:pt idx="2">
                  <c:v>30.15</c:v>
                </c:pt>
                <c:pt idx="3">
                  <c:v>30.11</c:v>
                </c:pt>
                <c:pt idx="4">
                  <c:v>37.96</c:v>
                </c:pt>
                <c:pt idx="5">
                  <c:v>13.09</c:v>
                </c:pt>
              </c:numCache>
            </c:numRef>
          </c:val>
        </c:ser>
        <c:ser>
          <c:idx val="2"/>
          <c:order val="2"/>
          <c:tx>
            <c:strRef>
              <c:f>Sheet1!$D$1</c:f>
              <c:strCache>
                <c:ptCount val="1"/>
                <c:pt idx="0">
                  <c:v>Respondent self-repair</c:v>
                </c:pt>
              </c:strCache>
            </c:strRef>
          </c:tx>
          <c:spPr>
            <a:gradFill rotWithShape="1">
              <a:gsLst>
                <a:gs pos="0">
                  <a:schemeClr val="accent4">
                    <a:tint val="98000"/>
                    <a:lumMod val="110000"/>
                  </a:schemeClr>
                </a:gs>
                <a:gs pos="84000">
                  <a:schemeClr val="accent4">
                    <a:shade val="90000"/>
                    <a:lumMod val="88000"/>
                  </a:schemeClr>
                </a:gs>
              </a:gsLst>
              <a:lin ang="5400000" scaled="0"/>
            </a:gradFill>
            <a:ln>
              <a:noFill/>
            </a:ln>
            <a:effectLst/>
          </c:spPr>
          <c:invertIfNegative val="0"/>
          <c:cat>
            <c:strRef>
              <c:f>Sheet1!$A$2:$A$7</c:f>
              <c:strCache>
                <c:ptCount val="6"/>
                <c:pt idx="0">
                  <c:v>Non-conforming answers (problematic)</c:v>
                </c:pt>
                <c:pt idx="1">
                  <c:v>Non-conforming answers (non-problematic)</c:v>
                </c:pt>
                <c:pt idx="2">
                  <c:v>Uncertainty markers</c:v>
                </c:pt>
                <c:pt idx="3">
                  <c:v>Pre-expansions</c:v>
                </c:pt>
                <c:pt idx="4">
                  <c:v>Post-expansions</c:v>
                </c:pt>
                <c:pt idx="5">
                  <c:v>Serial extras</c:v>
                </c:pt>
              </c:strCache>
            </c:strRef>
          </c:cat>
          <c:val>
            <c:numRef>
              <c:f>Sheet1!$D$2:$D$7</c:f>
              <c:numCache>
                <c:formatCode>General</c:formatCode>
                <c:ptCount val="6"/>
                <c:pt idx="0">
                  <c:v>8.02</c:v>
                </c:pt>
                <c:pt idx="1">
                  <c:v>13.04</c:v>
                </c:pt>
                <c:pt idx="2">
                  <c:v>7.96</c:v>
                </c:pt>
                <c:pt idx="3">
                  <c:v>0.07</c:v>
                </c:pt>
                <c:pt idx="4">
                  <c:v>0.0</c:v>
                </c:pt>
                <c:pt idx="5">
                  <c:v>4.03</c:v>
                </c:pt>
              </c:numCache>
            </c:numRef>
          </c:val>
        </c:ser>
        <c:dLbls>
          <c:showLegendKey val="0"/>
          <c:showVal val="0"/>
          <c:showCatName val="0"/>
          <c:showSerName val="0"/>
          <c:showPercent val="0"/>
          <c:showBubbleSize val="0"/>
        </c:dLbls>
        <c:gapWidth val="40"/>
        <c:overlap val="100"/>
        <c:axId val="487213856"/>
        <c:axId val="843878416"/>
      </c:barChart>
      <c:catAx>
        <c:axId val="487213856"/>
        <c:scaling>
          <c:orientation val="maxMin"/>
        </c:scaling>
        <c:delete val="0"/>
        <c:axPos val="l"/>
        <c:numFmt formatCode="#,##0" sourceLinked="0"/>
        <c:majorTickMark val="none"/>
        <c:minorTickMark val="none"/>
        <c:tickLblPos val="nextTo"/>
        <c:spPr>
          <a:noFill/>
          <a:ln w="12700" cap="flat" cmpd="sng" algn="ctr">
            <a:solidFill>
              <a:srgbClr val="000000"/>
            </a:solidFill>
            <a:prstDash val="solid"/>
            <a:miter lim="400000"/>
          </a:ln>
          <a:effectLst/>
        </c:spPr>
        <c:txPr>
          <a:bodyPr rot="0" spcFirstLastPara="1" vertOverflow="ellipsis" wrap="square" anchor="ctr" anchorCtr="1"/>
          <a:lstStyle/>
          <a:p>
            <a:pPr>
              <a:defRPr sz="2000" b="0" i="0" u="none" strike="noStrike" kern="1200" baseline="0">
                <a:solidFill>
                  <a:srgbClr val="000000"/>
                </a:solidFill>
                <a:latin typeface="Helvetica"/>
                <a:ea typeface="+mn-ea"/>
                <a:cs typeface="+mn-cs"/>
              </a:defRPr>
            </a:pPr>
            <a:endParaRPr lang="en-US"/>
          </a:p>
        </c:txPr>
        <c:crossAx val="843878416"/>
        <c:crosses val="autoZero"/>
        <c:auto val="1"/>
        <c:lblAlgn val="ctr"/>
        <c:lblOffset val="100"/>
        <c:noMultiLvlLbl val="1"/>
      </c:catAx>
      <c:valAx>
        <c:axId val="843878416"/>
        <c:scaling>
          <c:orientation val="minMax"/>
          <c:max val="100.0"/>
          <c:min val="0.0"/>
        </c:scaling>
        <c:delete val="0"/>
        <c:axPos val="t"/>
        <c:majorGridlines>
          <c:spPr>
            <a:ln w="3175" cap="flat" cmpd="sng" algn="ctr">
              <a:solidFill>
                <a:srgbClr val="B8B8B8"/>
              </a:solidFill>
              <a:prstDash val="solid"/>
              <a:miter lim="400000"/>
            </a:ln>
            <a:effectLst/>
          </c:spPr>
        </c:majorGridlines>
        <c:numFmt formatCode="#,##0_);\(#,##0\)" sourceLinked="0"/>
        <c:majorTickMark val="none"/>
        <c:minorTickMark val="none"/>
        <c:tickLblPos val="high"/>
        <c:spPr>
          <a:noFill/>
          <a:ln w="12700" cap="flat" cmpd="sng" algn="ctr">
            <a:noFill/>
            <a:prstDash val="solid"/>
            <a:miter lim="400000"/>
          </a:ln>
          <a:effectLst/>
        </c:spPr>
        <c:txPr>
          <a:bodyPr rot="0" spcFirstLastPara="1" vertOverflow="ellipsis" wrap="square" anchor="ctr" anchorCtr="1"/>
          <a:lstStyle/>
          <a:p>
            <a:pPr>
              <a:defRPr sz="1000" b="0" i="0" u="none" strike="noStrike" kern="1200" baseline="0">
                <a:solidFill>
                  <a:srgbClr val="000000"/>
                </a:solidFill>
                <a:latin typeface="Helvetica"/>
                <a:ea typeface="+mn-ea"/>
                <a:cs typeface="+mn-cs"/>
              </a:defRPr>
            </a:pPr>
            <a:endParaRPr lang="en-US"/>
          </a:p>
        </c:txPr>
        <c:crossAx val="487213856"/>
        <c:crosses val="autoZero"/>
        <c:crossBetween val="between"/>
        <c:majorUnit val="25.0"/>
        <c:minorUnit val="12.5"/>
      </c:valAx>
      <c:spPr>
        <a:noFill/>
        <a:ln w="12700" cap="flat">
          <a:noFill/>
          <a:miter lim="400000"/>
        </a:ln>
        <a:effectLst/>
      </c:spPr>
    </c:plotArea>
    <c:legend>
      <c:legendPos val="t"/>
      <c:layout>
        <c:manualLayout>
          <c:xMode val="edge"/>
          <c:yMode val="edge"/>
          <c:x val="0.465219"/>
          <c:y val="0.0"/>
          <c:w val="0.431451"/>
          <c:h val="0.170215"/>
        </c:manualLayout>
      </c:layout>
      <c:overlay val="1"/>
      <c:spPr>
        <a:noFill/>
        <a:ln w="12700" cap="flat">
          <a:noFill/>
          <a:miter lim="400000"/>
        </a:ln>
        <a:effectLst/>
      </c:spPr>
      <c:txPr>
        <a:bodyPr rot="0" spcFirstLastPara="1" vertOverflow="ellipsis" vert="horz" wrap="square" anchor="ctr" anchorCtr="1"/>
        <a:lstStyle/>
        <a:p>
          <a:pPr>
            <a:defRPr sz="1800" b="0" i="0" u="none" strike="noStrike" kern="1200" baseline="0">
              <a:solidFill>
                <a:srgbClr val="000000"/>
              </a:solidFill>
              <a:latin typeface="Helvetica"/>
              <a:ea typeface="+mn-ea"/>
              <a:cs typeface="+mn-cs"/>
            </a:defRPr>
          </a:pPr>
          <a:endParaRPr lang="en-US"/>
        </a:p>
      </c:txPr>
    </c:legend>
    <c:plotVisOnly val="1"/>
    <c:dispBlanksAs val="gap"/>
    <c:showDLblsOverMax val="1"/>
  </c:chart>
  <c:spPr>
    <a:noFill/>
    <a:ln w="12700" cap="rnd" cmpd="sng" algn="ctr">
      <a:noFill/>
      <a:prstDash val="soli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8">
  <cs:axisTitle>
    <cs:lnRef idx="0"/>
    <cs:fillRef idx="0"/>
    <cs:effectRef idx="0"/>
    <cs:fontRef idx="minor">
      <a:schemeClr val="tx1"/>
    </cs:fontRef>
    <cs:defRPr sz="1000" b="1" kern="1200"/>
  </cs:axisTitle>
  <cs:categoryAxis>
    <cs:lnRef idx="1">
      <a:schemeClr val="tx1"/>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0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8">
  <cs:axisTitle>
    <cs:lnRef idx="0"/>
    <cs:fillRef idx="0"/>
    <cs:effectRef idx="0"/>
    <cs:fontRef idx="minor">
      <a:schemeClr val="tx1"/>
    </cs:fontRef>
    <cs:defRPr sz="1000" b="1" kern="1200"/>
  </cs:axisTitle>
  <cs:categoryAxis>
    <cs:lnRef idx="1">
      <a:schemeClr val="tx1"/>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0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839D4B-2EE5-7145-B3DC-4094EB89C0C7}" type="datetimeFigureOut">
              <a:rPr lang="en-US" smtClean="0"/>
              <a:t>11/10/16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01B35C-6BE2-F149-AD75-0E82853BF27F}" type="slidenum">
              <a:rPr lang="en-US" smtClean="0"/>
              <a:t>‹#›</a:t>
            </a:fld>
            <a:endParaRPr lang="en-US"/>
          </a:p>
        </p:txBody>
      </p:sp>
    </p:spTree>
    <p:extLst>
      <p:ext uri="{BB962C8B-B14F-4D97-AF65-F5344CB8AC3E}">
        <p14:creationId xmlns:p14="http://schemas.microsoft.com/office/powerpoint/2010/main" val="1646494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37108C-E6EF-5948-92B8-4778E44B100B}" type="datetimeFigureOut">
              <a:rPr lang="en-US" smtClean="0"/>
              <a:t>11/10/16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365CA5-B412-1943-8022-A77F67C968CB}" type="slidenum">
              <a:rPr lang="en-US" smtClean="0"/>
              <a:t>‹#›</a:t>
            </a:fld>
            <a:endParaRPr lang="en-US"/>
          </a:p>
        </p:txBody>
      </p:sp>
    </p:spTree>
    <p:extLst>
      <p:ext uri="{BB962C8B-B14F-4D97-AF65-F5344CB8AC3E}">
        <p14:creationId xmlns:p14="http://schemas.microsoft.com/office/powerpoint/2010/main" val="1448909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Such unexpanded sequences consist of a</a:t>
            </a:r>
            <a:r>
              <a:rPr lang="en-US" dirty="0" smtClean="0">
                <a:effectLst/>
              </a:rPr>
              <a:t> </a:t>
            </a:r>
            <a:r>
              <a:rPr lang="en-US" sz="1200" kern="1200" dirty="0" smtClean="0">
                <a:solidFill>
                  <a:schemeClr val="tx1"/>
                </a:solidFill>
                <a:effectLst/>
                <a:latin typeface="+mn-lt"/>
                <a:ea typeface="+mn-ea"/>
                <a:cs typeface="+mn-cs"/>
              </a:rPr>
              <a:t>question and answer, and sometimes include an acknowledgment of the answer (Maynard and </a:t>
            </a:r>
            <a:r>
              <a:rPr lang="en-US" sz="1200" kern="1200" dirty="0" err="1" smtClean="0">
                <a:solidFill>
                  <a:schemeClr val="tx1"/>
                </a:solidFill>
                <a:effectLst/>
                <a:latin typeface="+mn-lt"/>
                <a:ea typeface="+mn-ea"/>
                <a:cs typeface="+mn-cs"/>
              </a:rPr>
              <a:t>Schaeffer</a:t>
            </a:r>
            <a:r>
              <a:rPr lang="en-US" sz="1200" kern="1200" dirty="0" smtClean="0">
                <a:solidFill>
                  <a:schemeClr val="tx1"/>
                </a:solidFill>
                <a:effectLst/>
                <a:latin typeface="+mn-lt"/>
                <a:ea typeface="+mn-ea"/>
                <a:cs typeface="+mn-cs"/>
              </a:rPr>
              <a:t>, 2013). Standardized survey researchers strive to design survey questions that lead to minimal exchanges: the interviewer asks a question and the respondent provides a usable answer, after which the interviewer can move on to the next question. Standardized survey research stresses the importance of such paradigmatic Q-A sequences, because it minimizes interviewer error (Fowler and </a:t>
            </a:r>
            <a:r>
              <a:rPr lang="en-US" sz="1200" kern="1200" dirty="0" err="1" smtClean="0">
                <a:solidFill>
                  <a:schemeClr val="tx1"/>
                </a:solidFill>
                <a:effectLst/>
                <a:latin typeface="+mn-lt"/>
                <a:ea typeface="+mn-ea"/>
                <a:cs typeface="+mn-cs"/>
              </a:rPr>
              <a:t>Mangione</a:t>
            </a:r>
            <a:r>
              <a:rPr lang="en-US" sz="1200" kern="1200" dirty="0" smtClean="0">
                <a:solidFill>
                  <a:schemeClr val="tx1"/>
                </a:solidFill>
                <a:effectLst/>
                <a:latin typeface="+mn-lt"/>
                <a:ea typeface="+mn-ea"/>
                <a:cs typeface="+mn-cs"/>
              </a:rPr>
              <a:t>, 1990). The interviewer can simply follow the script and does not need to improvise. The following excerpt shows several examples of paradigmatic Q-A sequences. </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our analysis below we will focus on respondents’ deviations from type-conforming answers and interviewers’ responses to these deviations. As we will see, many of the deviations do not interfere with the interviewer’s ability to record the answer and move on to the next question. </a:t>
            </a:r>
          </a:p>
          <a:p>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3</a:t>
            </a:fld>
            <a:endParaRPr lang="en-US"/>
          </a:p>
        </p:txBody>
      </p:sp>
    </p:spTree>
    <p:extLst>
      <p:ext uri="{BB962C8B-B14F-4D97-AF65-F5344CB8AC3E}">
        <p14:creationId xmlns:p14="http://schemas.microsoft.com/office/powerpoint/2010/main" val="37563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7</a:t>
            </a:fld>
            <a:endParaRPr lang="en-US"/>
          </a:p>
        </p:txBody>
      </p:sp>
    </p:spTree>
    <p:extLst>
      <p:ext uri="{BB962C8B-B14F-4D97-AF65-F5344CB8AC3E}">
        <p14:creationId xmlns:p14="http://schemas.microsoft.com/office/powerpoint/2010/main" val="3639713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Minimal </a:t>
            </a:r>
            <a:r>
              <a:rPr lang="en-US" sz="1200" kern="1200" dirty="0" smtClean="0">
                <a:solidFill>
                  <a:schemeClr val="tx1"/>
                </a:solidFill>
                <a:effectLst/>
                <a:latin typeface="+mn-lt"/>
                <a:ea typeface="+mn-ea"/>
                <a:cs typeface="+mn-cs"/>
              </a:rPr>
              <a:t>impact on interaction.</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the lines marked with arrow “a” (lines 18 and 24) the respondent replies “no” to the question whether she reads a certain type of magazine. Her response consists of a type-conforming answer (“no”) and nothing else. In each case, the subsequent question receives another negative reply, but this time the respondent minimally expands it by saying “no also not” (line 21) or simply “also not” (line 26), signaling sensitivity to the sequential position of this particular item. With “also” the respondent displays awareness of the fact that her answer is part of a list of answers and that she has given the same answer more than once. Because she thus treats her answer as part of a series of related answers, we call this a “serial extra.”</a:t>
            </a:r>
          </a:p>
          <a:p>
            <a:r>
              <a:rPr lang="en-US" sz="1200" kern="1200" dirty="0" smtClean="0">
                <a:solidFill>
                  <a:schemeClr val="tx1"/>
                </a:solidFill>
                <a:effectLst/>
                <a:latin typeface="+mn-lt"/>
                <a:ea typeface="+mn-ea"/>
                <a:cs typeface="+mn-cs"/>
              </a:rPr>
              <a:t>The serial expansion does not influence the way this sequence runs off. The interviewer proceeds by asking the next question, thus implicitly accepting the answer. This reaction is in no apparent way different from those in the non-elaborated instances: a short pause and the subsequent delivery of the next item with a drop-rise question contour. In other words: the paradigmatic Q-A sequence is left intact. All the serial extra adds to the exchange, is that the respondent signals awareness that her answer is part of a series of answers. </a:t>
            </a:r>
          </a:p>
          <a:p>
            <a:r>
              <a:rPr lang="en-US" sz="1200" kern="1200" dirty="0" smtClean="0">
                <a:solidFill>
                  <a:schemeClr val="tx1"/>
                </a:solidFill>
                <a:effectLst/>
                <a:latin typeface="+mn-lt"/>
                <a:ea typeface="+mn-ea"/>
                <a:cs typeface="+mn-cs"/>
              </a:rPr>
              <a:t>When comparing the Q-A sequences in excerpt 2 to the example of paradigmatic Q-A sequences in excerpt 1, it becomes clear that there is no difference in the interviewer's behavior. In both examples, the interviewer moves on to the next question after a very short pause, even when the respondent includes these serial extras. Since the interviewer's behavior does not change as a result of the serial extras, we can assert that the standardization of the interview is not endangered by this type of minimal expansion on the part of the respondent. Our quantitative study reported below will enhance the reliability of this finding .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Uncertainty markers </a:t>
            </a:r>
          </a:p>
          <a:p>
            <a:r>
              <a:rPr lang="en-US" sz="1200" kern="1200" dirty="0" smtClean="0">
                <a:solidFill>
                  <a:schemeClr val="tx1"/>
                </a:solidFill>
                <a:effectLst/>
                <a:latin typeface="+mn-lt"/>
                <a:ea typeface="+mn-ea"/>
                <a:cs typeface="+mn-cs"/>
              </a:rPr>
              <a:t>In line 3 and 7 the respondent displays a lack of precision of his answer by saying “about.” His answers are designed to display that the respondent is making something of a guess at how many of the particular newspapers he has read. The expression “about” marks only slight imprecision. </a:t>
            </a:r>
          </a:p>
          <a:p>
            <a:r>
              <a:rPr lang="en-US" sz="1200" kern="1200" dirty="0" smtClean="0">
                <a:solidFill>
                  <a:schemeClr val="tx1"/>
                </a:solidFill>
                <a:effectLst/>
                <a:latin typeface="+mn-lt"/>
                <a:ea typeface="+mn-ea"/>
                <a:cs typeface="+mn-cs"/>
              </a:rPr>
              <a:t>In spite of the display of imprecision, the answers are delivered as final and certain. Following the answer the interviewer takes 0.8 seconds to type the answer and the respondent could, but does not use this gap to repair his answer. He lets his answer “stand.” Also the interviewer treats the level of certainty displayed by the respondent as sufficient for this question. After the answer in line 3 she can be heard to enter information into her computer (“tick </a:t>
            </a:r>
            <a:r>
              <a:rPr lang="en-US" sz="1200" kern="1200" dirty="0" err="1" smtClean="0">
                <a:solidFill>
                  <a:schemeClr val="tx1"/>
                </a:solidFill>
                <a:effectLst/>
                <a:latin typeface="+mn-lt"/>
                <a:ea typeface="+mn-ea"/>
                <a:cs typeface="+mn-cs"/>
              </a:rPr>
              <a:t>tick</a:t>
            </a:r>
            <a:r>
              <a:rPr lang="en-US" sz="1200" kern="1200" dirty="0" smtClean="0">
                <a:solidFill>
                  <a:schemeClr val="tx1"/>
                </a:solidFill>
                <a:effectLst/>
                <a:latin typeface="+mn-lt"/>
                <a:ea typeface="+mn-ea"/>
                <a:cs typeface="+mn-cs"/>
              </a:rPr>
              <a:t>” in line 4) and in line 5 and line 11 she accepts the prior turn as an answer by moving on to the next question without further comment. The uncertainty markers do not cause the interviewer to deviate from the script, and while the respondent's answers may be less precise than the survey designers may have had in mind, the research instrument itself remains standardized</a:t>
            </a:r>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8</a:t>
            </a:fld>
            <a:endParaRPr lang="en-US"/>
          </a:p>
        </p:txBody>
      </p:sp>
    </p:spTree>
    <p:extLst>
      <p:ext uri="{BB962C8B-B14F-4D97-AF65-F5344CB8AC3E}">
        <p14:creationId xmlns:p14="http://schemas.microsoft.com/office/powerpoint/2010/main" val="1736800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post-expansions display to the interviewer that the type-conforming response alone is not an ideal match with the respondent’s situation . By expanding the type-conforming answer, respondents change the meaning of that answer. Many survey questions allow the respondent to choose from a limited number of options, sometimes as few as two, such as in the case of yes/no-questions. However, the respondent’s real-life situation is usually more nuanced than the available options, and respondents sometimes make an effort to express these nuances to the interviewer by amending their response with a post-expansion. </a:t>
            </a:r>
          </a:p>
          <a:p>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respondent’s answer in line 4 starts with a type-conforming response (“no”), delivered without delay or hesitation markers, thus giving the impression of being unproblematic. The respondent then tags something onto her answer. This expansion targets the length of time in which the respondent is “not moving house,” in the question limited to “the next twelve months”. The respondent’s expansion “we’ll be staying here” implies that she will not be moving house at all. </a:t>
            </a:r>
          </a:p>
          <a:p>
            <a:r>
              <a:rPr lang="en-US" sz="1200" kern="1200" dirty="0" smtClean="0">
                <a:solidFill>
                  <a:schemeClr val="tx1"/>
                </a:solidFill>
                <a:effectLst/>
                <a:latin typeface="+mn-lt"/>
                <a:ea typeface="+mn-ea"/>
                <a:cs typeface="+mn-cs"/>
              </a:rPr>
              <a:t>Raymond finds that such post-expansions accomplish a “modification of the stance taken by that type-conforming token” (Raymond, 2000, p. 207). And indeed, the expansion in excerpt 5 treats the categories in which the negative response places the respondent as too wide. Yet, while these expansions may serve a purpose for the respondent, it does not interfere with the standardized path of the survey interview. In excerpt 5, the interviewer receipts the expanded answer (“okay”) and goes on to ask the next question. All in all, the interviewer does not stray from the path of standardization.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excerpt 6, the respondent changes the terms of the question before giving a type-conforming answer. The result is that her answer is responsive to an adapted version of the question instead of to the original. The respondent rephrases the question into the words “I smoke”, deleting large portions of the question and selecting the relevant part. By not repeating (or rephrasing) the parts about smoking “at times” or “ever so rarely”, the respondent displays that these portions of the question are not applicable to her. What is left is the everyday way of saying that she is a habitual smoker. This rephrased and reduced version of the question is then “responded to” with a “yes”.</a:t>
            </a:r>
          </a:p>
          <a:p>
            <a:r>
              <a:rPr lang="en-US" sz="1200" kern="1200" dirty="0" smtClean="0">
                <a:solidFill>
                  <a:schemeClr val="tx1"/>
                </a:solidFill>
                <a:effectLst/>
                <a:latin typeface="+mn-lt"/>
                <a:ea typeface="+mn-ea"/>
                <a:cs typeface="+mn-cs"/>
              </a:rPr>
              <a:t>The pre-expansions in our data all target a portion of the question and redefine it before the answer is given. Those definitions need not have been explicit in the question, but may simply be implied by the question. In contrast to evasive politicians who may manipulate news interview questions in order to provide the answers they prepared in advance, respondents in survey interviews actually employ these pre-expansions to provide a clear type-conforming answer. This technique allows the interviewer to interfere if the respondent displays that he or she misinterpreted the question or the scope of an answer category. Issues with the questions are thus brought to the surface where both participants can address them. However, because the respondent not only provides a type-conforming response, but even a clarified type-conforming response, interviewers are not forced to go off-script. Instead, as can be seen in the example above, the interviewer receipts the answer and moves on to the next question. </a:t>
            </a:r>
          </a:p>
        </p:txBody>
      </p:sp>
      <p:sp>
        <p:nvSpPr>
          <p:cNvPr id="4" name="Slide Number Placeholder 3"/>
          <p:cNvSpPr>
            <a:spLocks noGrp="1"/>
          </p:cNvSpPr>
          <p:nvPr>
            <p:ph type="sldNum" sz="quarter" idx="10"/>
          </p:nvPr>
        </p:nvSpPr>
        <p:spPr/>
        <p:txBody>
          <a:bodyPr/>
          <a:lstStyle/>
          <a:p>
            <a:fld id="{3F365CA5-B412-1943-8022-A77F67C968CB}" type="slidenum">
              <a:rPr lang="en-US" smtClean="0"/>
              <a:t>9</a:t>
            </a:fld>
            <a:endParaRPr lang="en-US"/>
          </a:p>
        </p:txBody>
      </p:sp>
    </p:spTree>
    <p:extLst>
      <p:ext uri="{BB962C8B-B14F-4D97-AF65-F5344CB8AC3E}">
        <p14:creationId xmlns:p14="http://schemas.microsoft.com/office/powerpoint/2010/main" val="1399524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Acceptable non-conforming answers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line 7 the respondent describes his behavior, reporting the specific location where he collects his lottery tickets. In line 9 the interviewer formulates this response into one of the answer options: “cash” (as opposed to an automatic debit from one’s bank account), thus providing her understanding of the respondent’s talk. This understanding is stated in a matter-of-fact fashion, with a falling intonation, rather than as a probe redoing the question. After the respondent has confirmed this understanding without delay (line 10), the interviewer immediately moves on to the next question (line 11).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example shows that a non-conforming response can provide enough information for the interviewer to base a selection of one of the answer categories on. However, the interviewer does need to go off-script in order to confirm her interpretation of the non-conforming response, creating an unscripted expansion of the Q-A sequence.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Non-conforming answers that are not accepted</a:t>
            </a:r>
          </a:p>
          <a:p>
            <a:endParaRPr lang="en-US" dirty="0" smtClean="0"/>
          </a:p>
          <a:p>
            <a:r>
              <a:rPr lang="en-US" sz="1200" kern="1200" dirty="0" smtClean="0">
                <a:solidFill>
                  <a:schemeClr val="tx1"/>
                </a:solidFill>
                <a:effectLst/>
                <a:latin typeface="+mn-lt"/>
                <a:ea typeface="+mn-ea"/>
                <a:cs typeface="+mn-cs"/>
              </a:rPr>
              <a:t>We will first focus on the respondent’s initial answer in lines 11-13. She starts her response with a loud and stretched “well.”. This could signal that a </a:t>
            </a:r>
            <a:r>
              <a:rPr lang="en-US" sz="1200" kern="1200" dirty="0" err="1" smtClean="0">
                <a:solidFill>
                  <a:schemeClr val="tx1"/>
                </a:solidFill>
                <a:effectLst/>
                <a:latin typeface="+mn-lt"/>
                <a:ea typeface="+mn-ea"/>
                <a:cs typeface="+mn-cs"/>
              </a:rPr>
              <a:t>dispreferred</a:t>
            </a:r>
            <a:r>
              <a:rPr lang="en-US" sz="1200" kern="1200" dirty="0" smtClean="0">
                <a:solidFill>
                  <a:schemeClr val="tx1"/>
                </a:solidFill>
                <a:effectLst/>
                <a:latin typeface="+mn-lt"/>
                <a:ea typeface="+mn-ea"/>
                <a:cs typeface="+mn-cs"/>
              </a:rPr>
              <a:t> response is coming up (</a:t>
            </a:r>
            <a:r>
              <a:rPr lang="en-US" sz="1200" kern="1200" dirty="0" err="1" smtClean="0">
                <a:solidFill>
                  <a:schemeClr val="tx1"/>
                </a:solidFill>
                <a:effectLst/>
                <a:latin typeface="+mn-lt"/>
                <a:ea typeface="+mn-ea"/>
                <a:cs typeface="+mn-cs"/>
              </a:rPr>
              <a:t>Pomerantz</a:t>
            </a:r>
            <a:r>
              <a:rPr lang="en-US" sz="1200" kern="1200" dirty="0" smtClean="0">
                <a:solidFill>
                  <a:schemeClr val="tx1"/>
                </a:solidFill>
                <a:effectLst/>
                <a:latin typeface="+mn-lt"/>
                <a:ea typeface="+mn-ea"/>
                <a:cs typeface="+mn-cs"/>
              </a:rPr>
              <a:t>, 1984). The question seems to prefer a numeric answer between one and six; even though “zero” would be a fitted, type- conforming response, the respondent orients to it as </a:t>
            </a:r>
            <a:r>
              <a:rPr lang="en-US" sz="1200" kern="1200" dirty="0" err="1" smtClean="0">
                <a:solidFill>
                  <a:schemeClr val="tx1"/>
                </a:solidFill>
                <a:effectLst/>
                <a:latin typeface="+mn-lt"/>
                <a:ea typeface="+mn-ea"/>
                <a:cs typeface="+mn-cs"/>
              </a:rPr>
              <a:t>dispreferred</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line 11 “well” prefaces an extended response turn that does not contain a type-conforming answer in the form of a number of newspapers that the respondent read in the past week. Instead, the respondent describes her usual behavior. She starts her description with the word “most of the time”, which sets up a contrast with “sometimes,” and more relevantly in this case “always.” </a:t>
            </a:r>
          </a:p>
          <a:p>
            <a:r>
              <a:rPr lang="en-US" sz="1200" kern="1200" dirty="0" smtClean="0">
                <a:solidFill>
                  <a:schemeClr val="tx1"/>
                </a:solidFill>
                <a:effectLst/>
                <a:latin typeface="+mn-lt"/>
                <a:ea typeface="+mn-ea"/>
                <a:cs typeface="+mn-cs"/>
              </a:rPr>
              <a:t>In line 17, the respondent communicates more than just a negative response. By including a timeframe in the response, the respondent displays that outside the timeframe the answer may have been different. This is achieved by placing the time restriction before the answer itself: the answer now applies to the question amended by the pre-expansion. This way the respondent leaves the image intact that was created in the previous series of questions, in which she indicated that she sometimes reads this newspaper. By specifying that she did not read it recently, she can answer negatively without contradicting her earlier affirmative response: she does read it sometimes; she just has not recently.</a:t>
            </a:r>
          </a:p>
          <a:p>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10</a:t>
            </a:fld>
            <a:endParaRPr lang="en-US"/>
          </a:p>
        </p:txBody>
      </p:sp>
    </p:spTree>
    <p:extLst>
      <p:ext uri="{BB962C8B-B14F-4D97-AF65-F5344CB8AC3E}">
        <p14:creationId xmlns:p14="http://schemas.microsoft.com/office/powerpoint/2010/main" val="1141520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answers that do not get accepted by the interviewer share several characteristics : they are all delayed, are delivered with hesitations and have a turn-initial “well”. In other words, they are designed as </a:t>
            </a:r>
            <a:r>
              <a:rPr lang="en-US" sz="1200" kern="1200" dirty="0" err="1" smtClean="0">
                <a:solidFill>
                  <a:schemeClr val="tx1"/>
                </a:solidFill>
                <a:effectLst/>
                <a:latin typeface="+mn-lt"/>
                <a:ea typeface="+mn-ea"/>
                <a:cs typeface="+mn-cs"/>
              </a:rPr>
              <a:t>dispreferred</a:t>
            </a:r>
            <a:r>
              <a:rPr lang="en-US" sz="1200" kern="1200" dirty="0" smtClean="0">
                <a:solidFill>
                  <a:schemeClr val="tx1"/>
                </a:solidFill>
                <a:effectLst/>
                <a:latin typeface="+mn-lt"/>
                <a:ea typeface="+mn-ea"/>
                <a:cs typeface="+mn-cs"/>
              </a:rPr>
              <a:t> turns.  Furthermore, all those responses contained a contrast, either in the turn itself, or implied in the turn. The responses that are accepted by the interviewer (one of which is shown in section 3.4.1) do not have this design of </a:t>
            </a:r>
            <a:r>
              <a:rPr lang="en-US" sz="1200" kern="1200" dirty="0" err="1" smtClean="0">
                <a:solidFill>
                  <a:schemeClr val="tx1"/>
                </a:solidFill>
                <a:effectLst/>
                <a:latin typeface="+mn-lt"/>
                <a:ea typeface="+mn-ea"/>
                <a:cs typeface="+mn-cs"/>
              </a:rPr>
              <a:t>dispreference</a:t>
            </a:r>
            <a:r>
              <a:rPr lang="en-US" sz="1200" kern="1200" dirty="0" smtClean="0">
                <a:solidFill>
                  <a:schemeClr val="tx1"/>
                </a:solidFill>
                <a:effectLst/>
                <a:latin typeface="+mn-lt"/>
                <a:ea typeface="+mn-ea"/>
                <a:cs typeface="+mn-cs"/>
              </a:rPr>
              <a:t>, nor do they contain or imply a contrast.</a:t>
            </a:r>
          </a:p>
        </p:txBody>
      </p:sp>
      <p:sp>
        <p:nvSpPr>
          <p:cNvPr id="4" name="Slide Number Placeholder 3"/>
          <p:cNvSpPr>
            <a:spLocks noGrp="1"/>
          </p:cNvSpPr>
          <p:nvPr>
            <p:ph type="sldNum" sz="quarter" idx="10"/>
          </p:nvPr>
        </p:nvSpPr>
        <p:spPr/>
        <p:txBody>
          <a:bodyPr/>
          <a:lstStyle/>
          <a:p>
            <a:fld id="{3F365CA5-B412-1943-8022-A77F67C968CB}" type="slidenum">
              <a:rPr lang="en-US" smtClean="0"/>
              <a:t>11</a:t>
            </a:fld>
            <a:endParaRPr lang="en-US"/>
          </a:p>
        </p:txBody>
      </p:sp>
    </p:spTree>
    <p:extLst>
      <p:ext uri="{BB962C8B-B14F-4D97-AF65-F5344CB8AC3E}">
        <p14:creationId xmlns:p14="http://schemas.microsoft.com/office/powerpoint/2010/main" val="439391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15</a:t>
            </a:fld>
            <a:endParaRPr lang="en-US"/>
          </a:p>
        </p:txBody>
      </p:sp>
    </p:spTree>
    <p:extLst>
      <p:ext uri="{BB962C8B-B14F-4D97-AF65-F5344CB8AC3E}">
        <p14:creationId xmlns:p14="http://schemas.microsoft.com/office/powerpoint/2010/main" val="150032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16</a:t>
            </a:fld>
            <a:endParaRPr lang="en-US"/>
          </a:p>
        </p:txBody>
      </p:sp>
    </p:spTree>
    <p:extLst>
      <p:ext uri="{BB962C8B-B14F-4D97-AF65-F5344CB8AC3E}">
        <p14:creationId xmlns:p14="http://schemas.microsoft.com/office/powerpoint/2010/main" val="1510489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65CA5-B412-1943-8022-A77F67C968CB}" type="slidenum">
              <a:rPr lang="en-US" smtClean="0"/>
              <a:t>17</a:t>
            </a:fld>
            <a:endParaRPr lang="en-US"/>
          </a:p>
        </p:txBody>
      </p:sp>
    </p:spTree>
    <p:extLst>
      <p:ext uri="{BB962C8B-B14F-4D97-AF65-F5344CB8AC3E}">
        <p14:creationId xmlns:p14="http://schemas.microsoft.com/office/powerpoint/2010/main" val="1993371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0" y="3085765"/>
            <a:ext cx="8447150"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1020431"/>
            <a:ext cx="8245162" cy="1475013"/>
          </a:xfrm>
          <a:effectLst/>
        </p:spPr>
        <p:txBody>
          <a:bodyPr anchor="b">
            <a:normAutofit/>
          </a:bodyPr>
          <a:lstStyle>
            <a:lvl1pPr>
              <a:defRPr sz="27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35895" y="2495446"/>
            <a:ext cx="8245160" cy="59032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704463" y="5956138"/>
            <a:ext cx="2133600" cy="365125"/>
          </a:xfrm>
        </p:spPr>
        <p:txBody>
          <a:bodyPr/>
          <a:lstStyle>
            <a:lvl1pPr>
              <a:defRPr>
                <a:solidFill>
                  <a:schemeClr val="accent1">
                    <a:lumMod val="75000"/>
                    <a:lumOff val="25000"/>
                  </a:schemeClr>
                </a:solidFill>
              </a:defRPr>
            </a:lvl1pPr>
          </a:lstStyle>
          <a:p>
            <a:fld id="{B61BEF0D-F0BB-DE4B-95CE-6DB70DBA9567}" type="datetimeFigureOut">
              <a:rPr lang="en-US" dirty="0"/>
              <a:pPr/>
              <a:t>11/10/16</a:t>
            </a:fld>
            <a:endParaRPr lang="en-US" dirty="0"/>
          </a:p>
        </p:txBody>
      </p:sp>
      <p:sp>
        <p:nvSpPr>
          <p:cNvPr id="5" name="Footer Placeholder 4"/>
          <p:cNvSpPr>
            <a:spLocks noGrp="1"/>
          </p:cNvSpPr>
          <p:nvPr>
            <p:ph type="ftr" sz="quarter" idx="11"/>
          </p:nvPr>
        </p:nvSpPr>
        <p:spPr>
          <a:xfrm>
            <a:off x="435894" y="5951812"/>
            <a:ext cx="5187908"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7918725" y="5956138"/>
            <a:ext cx="76233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435895" y="2180497"/>
            <a:ext cx="8272211"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18725" y="5956138"/>
            <a:ext cx="789381"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5141975"/>
            <a:ext cx="8468145"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3043911"/>
            <a:ext cx="8272211" cy="1497507"/>
          </a:xfrm>
        </p:spPr>
        <p:txBody>
          <a:bodyPr anchor="b">
            <a:normAutofit/>
          </a:bodyPr>
          <a:lstStyle>
            <a:lvl1pPr algn="l">
              <a:defRPr sz="27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35895" y="4541417"/>
            <a:ext cx="8272211"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11/10/16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35895" y="2228004"/>
            <a:ext cx="4066793"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1313" y="2228004"/>
            <a:ext cx="4066794"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5415" y="2250893"/>
            <a:ext cx="3815306" cy="536005"/>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35896" y="2926053"/>
            <a:ext cx="4044825"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2802" y="2250893"/>
            <a:ext cx="3815305" cy="553373"/>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282" y="2926053"/>
            <a:ext cx="4044825"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330512"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431921" y="729658"/>
            <a:ext cx="8272212"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335863" y="5141973"/>
            <a:ext cx="847365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5262296"/>
            <a:ext cx="3682084" cy="689514"/>
          </a:xfrm>
        </p:spPr>
        <p:txBody>
          <a:bodyPr anchor="ctr"/>
          <a:lstStyle>
            <a:lvl1pPr algn="l">
              <a:defRPr sz="15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35862" y="601200"/>
            <a:ext cx="846963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8" y="5262297"/>
            <a:ext cx="4402490"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11/10/16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5895" y="4693389"/>
            <a:ext cx="8272212" cy="566738"/>
          </a:xfrm>
        </p:spPr>
        <p:txBody>
          <a:bodyPr anchor="b">
            <a:normAutofit/>
          </a:bodyPr>
          <a:lstStyle>
            <a:lvl1pPr algn="l">
              <a:defRPr sz="18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35863" y="599725"/>
            <a:ext cx="8468144"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35894" y="5260128"/>
            <a:ext cx="8272213"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1" y="599725"/>
            <a:ext cx="2180113"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1" y="675727"/>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3" y="675727"/>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8"/>
            <a:ext cx="996106" cy="365125"/>
          </a:xfrm>
        </p:spPr>
        <p:txBody>
          <a:bodyPr/>
          <a:lstStyle>
            <a:lvl1pPr>
              <a:defRPr>
                <a:solidFill>
                  <a:schemeClr val="accent1">
                    <a:lumMod val="75000"/>
                    <a:lumOff val="25000"/>
                  </a:schemeClr>
                </a:solidFill>
              </a:defRPr>
            </a:lvl1pPr>
          </a:lstStyle>
          <a:p>
            <a:fld id="{B61BEF0D-F0BB-DE4B-95CE-6DB70DBA9567}" type="datetimeFigureOut">
              <a:rPr lang="en-US" dirty="0"/>
              <a:pPr/>
              <a:t>11/10/16</a:t>
            </a:fld>
            <a:endParaRPr lang="en-US" dirty="0"/>
          </a:p>
        </p:txBody>
      </p:sp>
      <p:sp>
        <p:nvSpPr>
          <p:cNvPr id="5" name="Footer Placeholder 4"/>
          <p:cNvSpPr>
            <a:spLocks noGrp="1"/>
          </p:cNvSpPr>
          <p:nvPr>
            <p:ph type="ftr" sz="quarter" idx="11"/>
          </p:nvPr>
        </p:nvSpPr>
        <p:spPr>
          <a:xfrm>
            <a:off x="581193" y="5951812"/>
            <a:ext cx="5922209" cy="365125"/>
          </a:xfrm>
        </p:spPr>
        <p:txBody>
          <a:bodyPr/>
          <a:lstStyle/>
          <a:p>
            <a:endParaRPr lang="en-US" dirty="0"/>
          </a:p>
        </p:txBody>
      </p:sp>
      <p:sp>
        <p:nvSpPr>
          <p:cNvPr id="6" name="Slide Number Placeholder 5"/>
          <p:cNvSpPr>
            <a:spLocks noGrp="1"/>
          </p:cNvSpPr>
          <p:nvPr>
            <p:ph type="sldNum" sz="quarter" idx="12"/>
          </p:nvPr>
        </p:nvSpPr>
        <p:spPr>
          <a:xfrm>
            <a:off x="7834962" y="5956138"/>
            <a:ext cx="873146"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705124"/>
            <a:ext cx="8272212"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35894" y="2336003"/>
            <a:ext cx="8272212"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04464" y="5956138"/>
            <a:ext cx="2133599" cy="365125"/>
          </a:xfrm>
          <a:prstGeom prst="rect">
            <a:avLst/>
          </a:prstGeom>
        </p:spPr>
        <p:txBody>
          <a:bodyPr vert="horz" lIns="91440" tIns="45720" rIns="91440" bIns="45720" rtlCol="0" anchor="ctr"/>
          <a:lstStyle>
            <a:lvl1pPr algn="r">
              <a:defRPr sz="675">
                <a:solidFill>
                  <a:schemeClr val="accent2"/>
                </a:solidFill>
              </a:defRPr>
            </a:lvl1pPr>
          </a:lstStyle>
          <a:p>
            <a:fld id="{B61BEF0D-F0BB-DE4B-95CE-6DB70DBA9567}" type="datetimeFigureOut">
              <a:rPr lang="en-US" dirty="0"/>
              <a:pPr/>
              <a:t>11/10/16</a:t>
            </a:fld>
            <a:endParaRPr lang="en-US" dirty="0"/>
          </a:p>
        </p:txBody>
      </p:sp>
      <p:sp>
        <p:nvSpPr>
          <p:cNvPr id="5" name="Footer Placeholder 4"/>
          <p:cNvSpPr>
            <a:spLocks noGrp="1"/>
          </p:cNvSpPr>
          <p:nvPr>
            <p:ph type="ftr" sz="quarter" idx="3"/>
          </p:nvPr>
        </p:nvSpPr>
        <p:spPr>
          <a:xfrm>
            <a:off x="435894" y="5951812"/>
            <a:ext cx="5187908" cy="365125"/>
          </a:xfrm>
          <a:prstGeom prst="rect">
            <a:avLst/>
          </a:prstGeom>
        </p:spPr>
        <p:txBody>
          <a:bodyPr vert="horz" lIns="91440" tIns="45720" rIns="91440" bIns="45720" rtlCol="0" anchor="ctr"/>
          <a:lstStyle>
            <a:lvl1pPr algn="l">
              <a:defRPr sz="675"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7918725" y="5956138"/>
            <a:ext cx="789383" cy="365125"/>
          </a:xfrm>
          <a:prstGeom prst="rect">
            <a:avLst/>
          </a:prstGeom>
        </p:spPr>
        <p:txBody>
          <a:bodyPr vert="horz" lIns="91440" tIns="45720" rIns="91440" bIns="45720" rtlCol="0" anchor="ctr"/>
          <a:lstStyle>
            <a:lvl1pPr algn="r">
              <a:defRPr sz="675">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334901"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181373"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0"/>
    </mc:Choice>
    <mc:Fallback>
      <p:transition/>
    </mc:Fallback>
  </mc:AlternateContent>
  <p:txStyles>
    <p:titleStyle>
      <a:lvl1pPr algn="l"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liso.ucsb.edu/liso_archives/jefferson/transcript.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dx.doi.org/10.1007/s11135-009-9227-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600" dirty="0"/>
              <a:t>Expanded and non-conforming responses</a:t>
            </a:r>
          </a:p>
        </p:txBody>
      </p:sp>
      <p:sp>
        <p:nvSpPr>
          <p:cNvPr id="3" name="Subtitle 2"/>
          <p:cNvSpPr>
            <a:spLocks noGrp="1"/>
          </p:cNvSpPr>
          <p:nvPr>
            <p:ph type="subTitle" idx="1"/>
          </p:nvPr>
        </p:nvSpPr>
        <p:spPr/>
        <p:txBody>
          <a:bodyPr>
            <a:normAutofit/>
          </a:bodyPr>
          <a:lstStyle/>
          <a:p>
            <a:pPr algn="ctr"/>
            <a:r>
              <a:rPr lang="en-US" sz="2000" dirty="0" err="1"/>
              <a:t>Sanne</a:t>
            </a:r>
            <a:r>
              <a:rPr lang="en-US" sz="2000" dirty="0"/>
              <a:t> Unger and </a:t>
            </a:r>
            <a:r>
              <a:rPr lang="en-US" sz="2000" dirty="0" err="1"/>
              <a:t>yfke</a:t>
            </a:r>
            <a:r>
              <a:rPr lang="en-US" sz="2000" dirty="0"/>
              <a:t> </a:t>
            </a:r>
            <a:r>
              <a:rPr lang="en-US" sz="2000" dirty="0" err="1"/>
              <a:t>ongena</a:t>
            </a:r>
            <a:endParaRPr lang="en-US" sz="2000" dirty="0"/>
          </a:p>
        </p:txBody>
      </p:sp>
      <p:pic>
        <p:nvPicPr>
          <p:cNvPr id="1026" name="Picture 2" descr="http://brand.lynn.edu/downloads/lynn-logotype-RG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75" y="4093066"/>
            <a:ext cx="3240768" cy="13445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rijksuniversiteit gronin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689" y="3832272"/>
            <a:ext cx="2767239" cy="1866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800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1026"/>
                                        </p:tgtEl>
                                        <p:attrNameLst>
                                          <p:attrName>r</p:attrName>
                                        </p:attrNameLst>
                                      </p:cBhvr>
                                    </p:animRot>
                                  </p:childTnLst>
                                </p:cTn>
                              </p:par>
                            </p:childTnLst>
                          </p:cTn>
                        </p:par>
                        <p:par>
                          <p:cTn id="11" fill="hold">
                            <p:stCondLst>
                              <p:cond delay="2500"/>
                            </p:stCondLst>
                            <p:childTnLst>
                              <p:par>
                                <p:cTn id="12" presetID="8" presetClass="emph" presetSubtype="0" fill="hold" nodeType="afterEffect">
                                  <p:stCondLst>
                                    <p:cond delay="0"/>
                                  </p:stCondLst>
                                  <p:childTnLst>
                                    <p:animRot by="21600000">
                                      <p:cBhvr>
                                        <p:cTn id="13" dur="2000" fill="hold"/>
                                        <p:tgtEl>
                                          <p:spTgt spid="10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a:bodyPr>
          <a:lstStyle/>
          <a:p>
            <a:r>
              <a:rPr lang="en-US" sz="2000" dirty="0"/>
              <a:t>Identify types of expanded and non-conforming responses</a:t>
            </a:r>
          </a:p>
          <a:p>
            <a:r>
              <a:rPr lang="en-US" sz="2000" dirty="0"/>
              <a:t>Explain </a:t>
            </a:r>
            <a:r>
              <a:rPr lang="en-US" sz="2000" dirty="0" smtClean="0"/>
              <a:t>what </a:t>
            </a:r>
            <a:r>
              <a:rPr lang="en-US" sz="2000" dirty="0"/>
              <a:t>these responses accomplish </a:t>
            </a:r>
          </a:p>
          <a:p>
            <a:r>
              <a:rPr lang="en-US" sz="2000" dirty="0"/>
              <a:t>Continuum: </a:t>
            </a:r>
          </a:p>
          <a:p>
            <a:pPr lvl="1"/>
            <a:r>
              <a:rPr lang="en-US" sz="2000" dirty="0"/>
              <a:t>From minimally expanded answers </a:t>
            </a:r>
          </a:p>
          <a:p>
            <a:pPr lvl="1"/>
            <a:r>
              <a:rPr lang="en-US" sz="2000" dirty="0"/>
              <a:t>To turns without a type-conforming response</a:t>
            </a:r>
            <a:endParaRPr lang="en-US" sz="1850" dirty="0"/>
          </a:p>
        </p:txBody>
      </p:sp>
      <p:sp>
        <p:nvSpPr>
          <p:cNvPr id="4" name="Oval 3"/>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8060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Paradigmatic sequence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6865170"/>
              </p:ext>
            </p:extLst>
          </p:nvPr>
        </p:nvGraphicFramePr>
        <p:xfrm>
          <a:off x="1015666" y="2591767"/>
          <a:ext cx="7112667" cy="3226008"/>
        </p:xfrm>
        <a:graphic>
          <a:graphicData uri="http://schemas.openxmlformats.org/drawingml/2006/table">
            <a:tbl>
              <a:tblPr firstRow="1" firstCol="1" bandRow="1"/>
              <a:tblGrid>
                <a:gridCol w="603461">
                  <a:extLst>
                    <a:ext uri="{9D8B030D-6E8A-4147-A177-3AD203B41FA5}">
                      <a16:colId xmlns="" xmlns:a16="http://schemas.microsoft.com/office/drawing/2014/main" val="20000"/>
                    </a:ext>
                  </a:extLst>
                </a:gridCol>
                <a:gridCol w="6509206">
                  <a:extLst>
                    <a:ext uri="{9D8B030D-6E8A-4147-A177-3AD203B41FA5}">
                      <a16:colId xmlns="" xmlns:a16="http://schemas.microsoft.com/office/drawing/2014/main" val="20001"/>
                    </a:ext>
                  </a:extLst>
                </a:gridCol>
              </a:tblGrid>
              <a:tr h="327356">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IR:</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and eh I’d also like to  ask some questions about the ↑other persons↑</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0"/>
                  </a:ext>
                </a:extLst>
              </a:tr>
              <a:tr h="360091">
                <a:tc>
                  <a:txBody>
                    <a:bodyPr/>
                    <a:lstStyle/>
                    <a:p>
                      <a:pPr>
                        <a:lnSpc>
                          <a:spcPct val="115000"/>
                        </a:lnSpc>
                      </a:pPr>
                      <a:endParaRPr lang="en-US" sz="2400">
                        <a:effectLst/>
                        <a:latin typeface="Calibri"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Times New Roman" charset="0"/>
                          <a:ea typeface="Times New Roman" charset="0"/>
                        </a:rPr>
                        <a:t>first about your ↓husband= =how old is your husband↑=</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1"/>
                  </a:ext>
                </a:extLst>
              </a:tr>
              <a:tr h="327356">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IE: </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Times New Roman" charset="0"/>
                          <a:ea typeface="Times New Roman" charset="0"/>
                        </a:rPr>
                        <a:t>=.</a:t>
                      </a:r>
                      <a:r>
                        <a:rPr lang="en-US" sz="1800" dirty="0" err="1">
                          <a:solidFill>
                            <a:srgbClr val="000000"/>
                          </a:solidFill>
                          <a:effectLst/>
                          <a:latin typeface="Times New Roman" charset="0"/>
                          <a:ea typeface="Times New Roman" charset="0"/>
                        </a:rPr>
                        <a:t>hh</a:t>
                      </a:r>
                      <a:r>
                        <a:rPr lang="en-US" sz="1800" dirty="0">
                          <a:solidFill>
                            <a:srgbClr val="000000"/>
                          </a:solidFill>
                          <a:effectLst/>
                          <a:latin typeface="Times New Roman" charset="0"/>
                          <a:ea typeface="Times New Roman" charset="0"/>
                        </a:rPr>
                        <a:t> my husband is eh forty nine↓</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2"/>
                  </a:ext>
                </a:extLst>
              </a:tr>
              <a:tr h="360091">
                <a:tc>
                  <a:txBody>
                    <a:bodyPr/>
                    <a:lstStyle/>
                    <a:p>
                      <a:pPr>
                        <a:lnSpc>
                          <a:spcPct val="115000"/>
                        </a:lnSpc>
                      </a:pPr>
                      <a:endParaRPr lang="en-US" sz="2400">
                        <a:effectLst/>
                        <a:latin typeface="Calibri"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Times New Roman" charset="0"/>
                          <a:ea typeface="Times New Roman" charset="0"/>
                        </a:rPr>
                        <a:t>(0.2)</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3"/>
                  </a:ext>
                </a:extLst>
              </a:tr>
              <a:tr h="327356">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IR: </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Times New Roman" charset="0"/>
                          <a:ea typeface="Times New Roman" charset="0"/>
                        </a:rPr>
                        <a:t>and e- what- is ↓his highest school </a:t>
                      </a:r>
                      <a:r>
                        <a:rPr lang="en-US" sz="1800" dirty="0">
                          <a:solidFill>
                            <a:srgbClr val="000000"/>
                          </a:solidFill>
                          <a:effectLst/>
                          <a:latin typeface="Symbol" charset="2"/>
                          <a:ea typeface="Times New Roman" charset="0"/>
                        </a:rPr>
                        <a:t>⎡</a:t>
                      </a:r>
                      <a:r>
                        <a:rPr lang="en-US" sz="1800" dirty="0">
                          <a:solidFill>
                            <a:srgbClr val="000000"/>
                          </a:solidFill>
                          <a:effectLst/>
                          <a:latin typeface="Times New Roman" charset="0"/>
                          <a:ea typeface="Times New Roman" charset="0"/>
                        </a:rPr>
                        <a:t>education↑</a:t>
                      </a:r>
                      <a:r>
                        <a:rPr lang="en-US" sz="1800" dirty="0">
                          <a:solidFill>
                            <a:srgbClr val="000000"/>
                          </a:solidFill>
                          <a:effectLst/>
                          <a:latin typeface="Symbol" charset="2"/>
                          <a:ea typeface="Times New Roman" charset="0"/>
                        </a:rPr>
                        <a:t>⎤</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4"/>
                  </a:ext>
                </a:extLst>
              </a:tr>
              <a:tr h="327356">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IE: </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Symbol" charset="2"/>
                          <a:ea typeface="Times New Roman" charset="0"/>
                        </a:rPr>
                        <a:t>                                                        ⎣</a:t>
                      </a:r>
                      <a:r>
                        <a:rPr lang="en-US" sz="1800" dirty="0">
                          <a:solidFill>
                            <a:srgbClr val="000000"/>
                          </a:solidFill>
                          <a:effectLst/>
                          <a:latin typeface="Times New Roman" charset="0"/>
                          <a:ea typeface="Times New Roman" charset="0"/>
                        </a:rPr>
                        <a:t>     .</a:t>
                      </a:r>
                      <a:r>
                        <a:rPr lang="en-US" sz="1800" dirty="0" err="1">
                          <a:solidFill>
                            <a:srgbClr val="000000"/>
                          </a:solidFill>
                          <a:effectLst/>
                          <a:latin typeface="Times New Roman" charset="0"/>
                          <a:ea typeface="Times New Roman" charset="0"/>
                        </a:rPr>
                        <a:t>hhh</a:t>
                      </a:r>
                      <a:r>
                        <a:rPr lang="en-US" sz="1800" dirty="0">
                          <a:solidFill>
                            <a:srgbClr val="000000"/>
                          </a:solidFill>
                          <a:effectLst/>
                          <a:latin typeface="Times New Roman" charset="0"/>
                          <a:ea typeface="Times New Roman" charset="0"/>
                        </a:rPr>
                        <a:t>      </a:t>
                      </a:r>
                      <a:r>
                        <a:rPr lang="en-US" sz="1800" dirty="0">
                          <a:solidFill>
                            <a:srgbClr val="000000"/>
                          </a:solidFill>
                          <a:effectLst/>
                          <a:latin typeface="Symbol" charset="2"/>
                          <a:ea typeface="Times New Roman" charset="0"/>
                        </a:rPr>
                        <a:t>⎦</a:t>
                      </a:r>
                      <a:r>
                        <a:rPr lang="en-US" sz="1800" dirty="0">
                          <a:solidFill>
                            <a:srgbClr val="000000"/>
                          </a:solidFill>
                          <a:effectLst/>
                          <a:latin typeface="Times New Roman" charset="0"/>
                          <a:ea typeface="Times New Roman" charset="0"/>
                        </a:rPr>
                        <a:t>.HHH MTS:</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5"/>
                  </a:ext>
                </a:extLst>
              </a:tr>
              <a:tr h="327356">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IR:</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Times New Roman" charset="0"/>
                          <a:ea typeface="Times New Roman" charset="0"/>
                        </a:rPr>
                        <a:t>and did he </a:t>
                      </a:r>
                      <a:r>
                        <a:rPr lang="en-US" sz="1800" dirty="0" err="1">
                          <a:solidFill>
                            <a:srgbClr val="000000"/>
                          </a:solidFill>
                          <a:effectLst/>
                          <a:latin typeface="Times New Roman" charset="0"/>
                          <a:ea typeface="Times New Roman" charset="0"/>
                        </a:rPr>
                        <a:t>com↓plete</a:t>
                      </a:r>
                      <a:r>
                        <a:rPr lang="en-US" sz="1800" dirty="0">
                          <a:solidFill>
                            <a:srgbClr val="000000"/>
                          </a:solidFill>
                          <a:effectLst/>
                          <a:latin typeface="Times New Roman" charset="0"/>
                          <a:ea typeface="Times New Roman" charset="0"/>
                        </a:rPr>
                        <a:t> that education↑</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6"/>
                  </a:ext>
                </a:extLst>
              </a:tr>
              <a:tr h="327356">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IE: </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a:solidFill>
                            <a:srgbClr val="000000"/>
                          </a:solidFill>
                          <a:effectLst/>
                          <a:latin typeface="Times New Roman" charset="0"/>
                          <a:ea typeface="Times New Roman" charset="0"/>
                        </a:rPr>
                        <a:t>y↓es↑</a:t>
                      </a:r>
                      <a:endParaRPr lang="en-US" sz="280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7"/>
                  </a:ext>
                </a:extLst>
              </a:tr>
              <a:tr h="360091">
                <a:tc>
                  <a:txBody>
                    <a:bodyPr/>
                    <a:lstStyle/>
                    <a:p>
                      <a:pPr>
                        <a:lnSpc>
                          <a:spcPct val="115000"/>
                        </a:lnSpc>
                      </a:pPr>
                      <a:endParaRPr lang="en-US" sz="2400">
                        <a:effectLst/>
                        <a:latin typeface="Calibri" charset="0"/>
                      </a:endParaRPr>
                    </a:p>
                  </a:txBody>
                  <a:tcPr marL="0" marR="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800" dirty="0">
                          <a:solidFill>
                            <a:srgbClr val="000000"/>
                          </a:solidFill>
                          <a:effectLst/>
                          <a:latin typeface="Times New Roman" charset="0"/>
                          <a:ea typeface="Times New Roman" charset="0"/>
                        </a:rPr>
                        <a:t>(0.4)</a:t>
                      </a:r>
                      <a:endParaRPr lang="en-US" sz="2800" dirty="0">
                        <a:effectLst/>
                        <a:latin typeface="Times New Roman" charset="0"/>
                        <a:ea typeface="Times New Roman" charset="0"/>
                      </a:endParaRPr>
                    </a:p>
                  </a:txBody>
                  <a:tcPr marL="0" marR="0" marT="0" marB="0">
                    <a:lnL>
                      <a:noFill/>
                    </a:lnL>
                    <a:lnR>
                      <a:noFill/>
                    </a:lnR>
                    <a:lnT>
                      <a:noFill/>
                    </a:lnT>
                    <a:lnB>
                      <a:noFill/>
                    </a:lnB>
                    <a:solidFill>
                      <a:srgbClr val="FFFFFF"/>
                    </a:solidFill>
                  </a:tcPr>
                </a:tc>
                <a:extLst>
                  <a:ext uri="{0D108BD9-81ED-4DB2-BD59-A6C34878D82A}">
                    <a16:rowId xmlns="" xmlns:a16="http://schemas.microsoft.com/office/drawing/2014/main" val="10008"/>
                  </a:ext>
                </a:extLst>
              </a:tr>
            </a:tbl>
          </a:graphicData>
        </a:graphic>
      </p:graphicFrame>
      <p:sp>
        <p:nvSpPr>
          <p:cNvPr id="5" name="Oval 4"/>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54771" y="0"/>
            <a:ext cx="506813" cy="50681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58978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Type-conforming vs. Non-conforming </a:t>
            </a:r>
            <a:r>
              <a:rPr lang="en-US" dirty="0"/>
              <a:t>answers</a:t>
            </a:r>
          </a:p>
        </p:txBody>
      </p:sp>
      <p:sp>
        <p:nvSpPr>
          <p:cNvPr id="3" name="Content Placeholder 2"/>
          <p:cNvSpPr>
            <a:spLocks noGrp="1"/>
          </p:cNvSpPr>
          <p:nvPr>
            <p:ph idx="1"/>
          </p:nvPr>
        </p:nvSpPr>
        <p:spPr/>
        <p:txBody>
          <a:bodyPr/>
          <a:lstStyle/>
          <a:p>
            <a:r>
              <a:rPr lang="en-US" sz="2000" dirty="0" smtClean="0"/>
              <a:t>Type-conforming: </a:t>
            </a:r>
          </a:p>
          <a:p>
            <a:pPr lvl="1"/>
            <a:r>
              <a:rPr lang="en-US" sz="1850" dirty="0" smtClean="0"/>
              <a:t>"Conform </a:t>
            </a:r>
            <a:r>
              <a:rPr lang="en-US" sz="1850" dirty="0"/>
              <a:t>to the constraints embodied in the grammatical </a:t>
            </a:r>
            <a:r>
              <a:rPr lang="en-US" sz="1850" dirty="0" smtClean="0"/>
              <a:t>form" </a:t>
            </a:r>
            <a:r>
              <a:rPr lang="en-US" sz="1850" dirty="0"/>
              <a:t>(Raymond, 2003)</a:t>
            </a:r>
          </a:p>
          <a:p>
            <a:r>
              <a:rPr lang="en-US" sz="2000" dirty="0" smtClean="0"/>
              <a:t>Non-conforming:</a:t>
            </a:r>
          </a:p>
          <a:p>
            <a:pPr lvl="1"/>
            <a:r>
              <a:rPr lang="x-none" sz="1850" dirty="0" smtClean="0"/>
              <a:t>Most </a:t>
            </a:r>
            <a:r>
              <a:rPr lang="x-none" sz="1850" dirty="0"/>
              <a:t>important cause for survey interviewers to deviate from their script (Ongena and Dijkstra, 2010)</a:t>
            </a:r>
          </a:p>
          <a:p>
            <a:pPr lvl="1"/>
            <a:r>
              <a:rPr lang="x-none" sz="1850" dirty="0"/>
              <a:t>Effect on validity of the survey data is unclear (Schaeffer and </a:t>
            </a:r>
            <a:r>
              <a:rPr lang="x-none" sz="1850" dirty="0" err="1"/>
              <a:t>Dykema</a:t>
            </a:r>
            <a:r>
              <a:rPr lang="x-none" sz="1850" dirty="0"/>
              <a:t>, 2011)</a:t>
            </a:r>
          </a:p>
          <a:p>
            <a:endParaRPr lang="en-US" sz="2000" dirty="0"/>
          </a:p>
          <a:p>
            <a:endParaRPr lang="en-US" dirty="0"/>
          </a:p>
        </p:txBody>
      </p:sp>
      <p:sp>
        <p:nvSpPr>
          <p:cNvPr id="4" name="Oval 3"/>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20713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p:txBody>
          <a:bodyPr>
            <a:normAutofit/>
          </a:bodyPr>
          <a:lstStyle/>
          <a:p>
            <a:r>
              <a:rPr lang="en-US" sz="2000" dirty="0"/>
              <a:t>Several corpora of Dutch survey interviews (</a:t>
            </a:r>
            <a:r>
              <a:rPr lang="en-US" sz="2000" dirty="0" smtClean="0"/>
              <a:t>1995, 2002, </a:t>
            </a:r>
            <a:r>
              <a:rPr lang="en-US" sz="2000" dirty="0"/>
              <a:t>and 2004</a:t>
            </a:r>
            <a:r>
              <a:rPr lang="en-US" sz="2000" dirty="0" smtClean="0"/>
              <a:t>)</a:t>
            </a:r>
          </a:p>
          <a:p>
            <a:r>
              <a:rPr lang="en-US" sz="2000" dirty="0" smtClean="0"/>
              <a:t>One corpus of </a:t>
            </a:r>
            <a:r>
              <a:rPr lang="en-US" sz="2000" dirty="0" smtClean="0"/>
              <a:t>survey interviews conducted in the US (2006)</a:t>
            </a:r>
            <a:endParaRPr lang="en-US" sz="2000" dirty="0"/>
          </a:p>
          <a:p>
            <a:r>
              <a:rPr lang="en-US" sz="2000" dirty="0"/>
              <a:t>Topics ranged from education to </a:t>
            </a:r>
            <a:r>
              <a:rPr lang="en-US" sz="2000" dirty="0" smtClean="0"/>
              <a:t>health</a:t>
            </a:r>
          </a:p>
          <a:p>
            <a:r>
              <a:rPr lang="en-US" sz="2000" dirty="0" smtClean="0"/>
              <a:t>Audio </a:t>
            </a:r>
            <a:r>
              <a:rPr lang="en-US" sz="2000" dirty="0" smtClean="0"/>
              <a:t>recordings </a:t>
            </a:r>
            <a:endParaRPr lang="en-US" sz="2000" dirty="0"/>
          </a:p>
        </p:txBody>
      </p:sp>
      <p:sp>
        <p:nvSpPr>
          <p:cNvPr id="4" name="Oval 3"/>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84463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Qualitative and quantitative</a:t>
            </a:r>
          </a:p>
        </p:txBody>
      </p:sp>
      <p:sp>
        <p:nvSpPr>
          <p:cNvPr id="3" name="Content Placeholder 2"/>
          <p:cNvSpPr>
            <a:spLocks noGrp="1"/>
          </p:cNvSpPr>
          <p:nvPr>
            <p:ph idx="1"/>
          </p:nvPr>
        </p:nvSpPr>
        <p:spPr/>
        <p:txBody>
          <a:bodyPr>
            <a:normAutofit/>
          </a:bodyPr>
          <a:lstStyle/>
          <a:p>
            <a:r>
              <a:rPr lang="x-none" sz="2400" dirty="0"/>
              <a:t>Qualitative: </a:t>
            </a:r>
          </a:p>
          <a:p>
            <a:pPr lvl="1"/>
            <a:r>
              <a:rPr lang="x-none" sz="2000" dirty="0"/>
              <a:t>Transcribed and analyzed using Conversation </a:t>
            </a:r>
            <a:r>
              <a:rPr lang="x-none" sz="2000" dirty="0" smtClean="0"/>
              <a:t>Analysis</a:t>
            </a:r>
            <a:r>
              <a:rPr lang="en-US" sz="2000" dirty="0" smtClean="0"/>
              <a:t> (</a:t>
            </a:r>
            <a:r>
              <a:rPr lang="en-US" sz="2000" dirty="0" smtClean="0"/>
              <a:t>Jefferson, 2004)</a:t>
            </a:r>
            <a:endParaRPr lang="x-none" sz="2000" dirty="0"/>
          </a:p>
          <a:p>
            <a:r>
              <a:rPr lang="x-none" sz="2400" dirty="0"/>
              <a:t>Quantitative: </a:t>
            </a:r>
          </a:p>
          <a:p>
            <a:pPr lvl="1"/>
            <a:r>
              <a:rPr lang="x-none" sz="2000" dirty="0"/>
              <a:t>Coded responses using Sequence Viewer (Dijkstra 2016)</a:t>
            </a:r>
          </a:p>
          <a:p>
            <a:endParaRPr lang="en-US" sz="2400" dirty="0"/>
          </a:p>
        </p:txBody>
      </p:sp>
      <p:sp>
        <p:nvSpPr>
          <p:cNvPr id="4" name="Oval 3"/>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49765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a:xfrm>
            <a:off x="190966" y="1790067"/>
            <a:ext cx="8272211" cy="1202119"/>
          </a:xfrm>
        </p:spPr>
        <p:txBody>
          <a:bodyPr>
            <a:noAutofit/>
          </a:bodyPr>
          <a:lstStyle/>
          <a:p>
            <a:r>
              <a:rPr lang="en-US" sz="2000" dirty="0"/>
              <a:t>Limited number of ways respondents deviate from the paradigmatic </a:t>
            </a:r>
            <a:r>
              <a:rPr lang="en-US" sz="2000" dirty="0" smtClean="0"/>
              <a:t>sequence</a:t>
            </a:r>
          </a:p>
        </p:txBody>
      </p:sp>
      <p:sp>
        <p:nvSpPr>
          <p:cNvPr id="5" name="Content Placeholder 2"/>
          <p:cNvSpPr txBox="1">
            <a:spLocks/>
          </p:cNvSpPr>
          <p:nvPr/>
        </p:nvSpPr>
        <p:spPr>
          <a:xfrm>
            <a:off x="5481570" y="2455899"/>
            <a:ext cx="3515473" cy="2075856"/>
          </a:xfrm>
          <a:prstGeom prst="rect">
            <a:avLst/>
          </a:prstGeom>
          <a:solidFill>
            <a:schemeClr val="accent6">
              <a:lumMod val="20000"/>
              <a:lumOff val="80000"/>
            </a:schemeClr>
          </a:solidFill>
        </p:spPr>
        <p:txBody>
          <a:bodyPr vert="horz" lIns="91440" tIns="45720" rIns="91440" bIns="45720" rtlCol="0" anchor="ctr">
            <a:noAutofit/>
          </a:bodyPr>
          <a:lst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a:lstStyle>
          <a:p>
            <a:pPr lvl="1"/>
            <a:r>
              <a:rPr lang="en-US" sz="2000" dirty="0" smtClean="0"/>
              <a:t>Full-blown expansions: </a:t>
            </a:r>
          </a:p>
          <a:p>
            <a:pPr lvl="2"/>
            <a:r>
              <a:rPr lang="en-US" sz="1800" dirty="0" smtClean="0"/>
              <a:t>Answer + post-expansion</a:t>
            </a:r>
          </a:p>
          <a:p>
            <a:pPr lvl="2"/>
            <a:r>
              <a:rPr lang="en-US" sz="1800" dirty="0" smtClean="0"/>
              <a:t>Pre-expansion + answer</a:t>
            </a:r>
          </a:p>
        </p:txBody>
      </p:sp>
      <p:sp>
        <p:nvSpPr>
          <p:cNvPr id="6" name="Content Placeholder 2"/>
          <p:cNvSpPr txBox="1">
            <a:spLocks/>
          </p:cNvSpPr>
          <p:nvPr/>
        </p:nvSpPr>
        <p:spPr>
          <a:xfrm>
            <a:off x="1665555" y="4675259"/>
            <a:ext cx="5039508" cy="1582774"/>
          </a:xfrm>
          <a:prstGeom prst="rect">
            <a:avLst/>
          </a:prstGeom>
          <a:solidFill>
            <a:srgbClr val="FFFF99"/>
          </a:solidFill>
        </p:spPr>
        <p:txBody>
          <a:bodyPr vert="horz" lIns="91440" tIns="45720" rIns="91440" bIns="45720" rtlCol="0" anchor="ctr">
            <a:noAutofit/>
          </a:bodyPr>
          <a:lst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a:lstStyle>
          <a:p>
            <a:pPr lvl="1"/>
            <a:r>
              <a:rPr lang="en-US" sz="2000" dirty="0" smtClean="0"/>
              <a:t>Non-conforming answers: </a:t>
            </a:r>
          </a:p>
          <a:p>
            <a:pPr lvl="2"/>
            <a:r>
              <a:rPr lang="en-US" sz="1800" dirty="0"/>
              <a:t>N</a:t>
            </a:r>
            <a:r>
              <a:rPr lang="en-US" sz="1800" dirty="0" smtClean="0"/>
              <a:t>on-conforming answers (non-problematic)</a:t>
            </a:r>
            <a:endParaRPr lang="en-US" sz="1800" dirty="0" smtClean="0"/>
          </a:p>
          <a:p>
            <a:pPr lvl="2"/>
            <a:r>
              <a:rPr lang="en-US" sz="1800" dirty="0" smtClean="0"/>
              <a:t>Non-conforming </a:t>
            </a:r>
            <a:r>
              <a:rPr lang="en-US" sz="1800" dirty="0" smtClean="0"/>
              <a:t>answers (problematic)</a:t>
            </a:r>
            <a:endParaRPr lang="en-US" sz="1800" dirty="0"/>
          </a:p>
        </p:txBody>
      </p:sp>
      <p:sp>
        <p:nvSpPr>
          <p:cNvPr id="7" name="Content Placeholder 2"/>
          <p:cNvSpPr txBox="1">
            <a:spLocks/>
          </p:cNvSpPr>
          <p:nvPr/>
        </p:nvSpPr>
        <p:spPr>
          <a:xfrm>
            <a:off x="190966" y="2724958"/>
            <a:ext cx="3205377" cy="1697043"/>
          </a:xfrm>
          <a:prstGeom prst="rect">
            <a:avLst/>
          </a:prstGeom>
          <a:solidFill>
            <a:schemeClr val="accent3">
              <a:lumMod val="20000"/>
              <a:lumOff val="80000"/>
            </a:schemeClr>
          </a:solidFill>
        </p:spPr>
        <p:txBody>
          <a:bodyPr vert="horz" lIns="91440" tIns="45720" rIns="91440" bIns="45720" rtlCol="0" anchor="ctr">
            <a:noAutofit/>
          </a:bodyPr>
          <a:lst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a:lstStyle>
          <a:p>
            <a:pPr lvl="1"/>
            <a:r>
              <a:rPr lang="en-US" sz="2000" dirty="0" smtClean="0"/>
              <a:t>Minimal expansions: </a:t>
            </a:r>
          </a:p>
          <a:p>
            <a:pPr lvl="2"/>
            <a:r>
              <a:rPr lang="en-US" sz="1800" dirty="0" smtClean="0"/>
              <a:t>Serial extras</a:t>
            </a:r>
          </a:p>
          <a:p>
            <a:pPr lvl="2"/>
            <a:r>
              <a:rPr lang="en-US" sz="1800" dirty="0" smtClean="0"/>
              <a:t>Uncertainty markers</a:t>
            </a:r>
            <a:endParaRPr lang="en-US" sz="1800" dirty="0"/>
          </a:p>
        </p:txBody>
      </p:sp>
      <p:sp>
        <p:nvSpPr>
          <p:cNvPr id="8" name="Oval 7"/>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99067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anim calcmode="lin" valueType="num">
                                      <p:cBhvr additive="base">
                                        <p:cTn id="13" dur="500" fill="hold"/>
                                        <p:tgtEl>
                                          <p:spTgt spid="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7">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additive="base">
                                        <p:cTn id="1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Minimal expansions</a:t>
            </a:r>
          </a:p>
        </p:txBody>
      </p:sp>
      <p:sp>
        <p:nvSpPr>
          <p:cNvPr id="3" name="Content Placeholder 2"/>
          <p:cNvSpPr>
            <a:spLocks noGrp="1"/>
          </p:cNvSpPr>
          <p:nvPr>
            <p:ph idx="1"/>
          </p:nvPr>
        </p:nvSpPr>
        <p:spPr/>
        <p:txBody>
          <a:bodyPr>
            <a:normAutofit/>
          </a:bodyPr>
          <a:lstStyle/>
          <a:p>
            <a:r>
              <a:rPr lang="en-US" sz="2000" dirty="0"/>
              <a:t>Serial extras</a:t>
            </a:r>
          </a:p>
          <a:p>
            <a:r>
              <a:rPr lang="en-US" sz="2000" dirty="0" smtClean="0"/>
              <a:t>Uncertainty markers</a:t>
            </a:r>
            <a:endParaRPr lang="en-US" sz="2000" dirty="0"/>
          </a:p>
        </p:txBody>
      </p:sp>
      <p:sp>
        <p:nvSpPr>
          <p:cNvPr id="5" name="Rounded Rectangular Callout 4"/>
          <p:cNvSpPr/>
          <p:nvPr/>
        </p:nvSpPr>
        <p:spPr>
          <a:xfrm>
            <a:off x="244166" y="2180497"/>
            <a:ext cx="1829493" cy="1045685"/>
          </a:xfrm>
          <a:prstGeom prst="wedgeRoundRectCallout">
            <a:avLst>
              <a:gd name="adj1" fmla="val -10737"/>
              <a:gd name="adj2" fmla="val 95486"/>
              <a:gd name="adj3" fmla="val 1666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Series of related questions</a:t>
            </a:r>
            <a:endParaRPr lang="en-US" dirty="0"/>
          </a:p>
        </p:txBody>
      </p:sp>
      <p:sp>
        <p:nvSpPr>
          <p:cNvPr id="6" name="Rounded Rectangular Callout 5"/>
          <p:cNvSpPr/>
          <p:nvPr/>
        </p:nvSpPr>
        <p:spPr>
          <a:xfrm>
            <a:off x="2269864" y="1451457"/>
            <a:ext cx="2302136" cy="1053911"/>
          </a:xfrm>
          <a:prstGeom prst="wedgeRoundRectCallout">
            <a:avLst>
              <a:gd name="adj1" fmla="val -62475"/>
              <a:gd name="adj2" fmla="val 14730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Respondent gives the same answer</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24976535"/>
              </p:ext>
            </p:extLst>
          </p:nvPr>
        </p:nvGraphicFramePr>
        <p:xfrm>
          <a:off x="2876205" y="2296519"/>
          <a:ext cx="6431371" cy="4556760"/>
        </p:xfrm>
        <a:graphic>
          <a:graphicData uri="http://schemas.openxmlformats.org/drawingml/2006/table">
            <a:tbl>
              <a:tblPr firstRow="1" firstCol="1" bandRow="1"/>
              <a:tblGrid>
                <a:gridCol w="402611"/>
                <a:gridCol w="806958"/>
                <a:gridCol w="5221802"/>
              </a:tblGrid>
              <a:tr h="233739">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1</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and which of the following types of ↑magazines do you read</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57113">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regularly= </a:t>
                      </a:r>
                      <a:r>
                        <a:rPr lang="en-US" sz="1600" dirty="0" smtClean="0">
                          <a:solidFill>
                            <a:srgbClr val="000000"/>
                          </a:solidFill>
                          <a:effectLst/>
                          <a:latin typeface="Times New Roman" charset="0"/>
                          <a:ea typeface="Times New Roman" charset="0"/>
                        </a:rPr>
                        <a:t>=broadcasting </a:t>
                      </a:r>
                      <a:r>
                        <a:rPr lang="en-US" sz="1600" dirty="0">
                          <a:solidFill>
                            <a:srgbClr val="000000"/>
                          </a:solidFill>
                          <a:effectLst/>
                          <a:latin typeface="Times New Roman" charset="0"/>
                          <a:ea typeface="Times New Roman" charset="0"/>
                        </a:rPr>
                        <a:t>magazines↑=</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3</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                  </a:t>
                      </a:r>
                      <a:r>
                        <a:rPr lang="en-US" sz="1600" dirty="0" smtClean="0">
                          <a:solidFill>
                            <a:srgbClr val="000000"/>
                          </a:solidFill>
                          <a:effectLst/>
                          <a:latin typeface="Times New Roman" charset="0"/>
                          <a:ea typeface="Times New Roman" charset="0"/>
                        </a:rPr>
                        <a:t>=</a:t>
                      </a:r>
                      <a:r>
                        <a:rPr lang="en-US" sz="1600" dirty="0">
                          <a:solidFill>
                            <a:srgbClr val="000000"/>
                          </a:solidFill>
                          <a:effectLst/>
                          <a:latin typeface="Times New Roman" charset="0"/>
                          <a:ea typeface="Times New Roman" charset="0"/>
                        </a:rPr>
                        <a:t>  oh   </a:t>
                      </a:r>
                      <a:r>
                        <a:rPr lang="en-US" sz="1600" dirty="0" smtClean="0">
                          <a:solidFill>
                            <a:srgbClr val="000000"/>
                          </a:solidFill>
                          <a:effectLst/>
                          <a:latin typeface="Times New Roman" charset="0"/>
                          <a:ea typeface="Times New Roman" charset="0"/>
                        </a:rPr>
                        <a:t> </a:t>
                      </a:r>
                      <a:r>
                        <a:rPr lang="en-US" sz="1600" dirty="0">
                          <a:solidFill>
                            <a:srgbClr val="000000"/>
                          </a:solidFill>
                          <a:effectLst/>
                          <a:latin typeface="Times New Roman" charset="0"/>
                          <a:ea typeface="Times New Roman" charset="0"/>
                        </a:rPr>
                        <a:t>                              =no↑</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57113">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(lines 4-15 deleted)</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16</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=and expensive ↓monthlies↑ such as</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57113">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17</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Marie ↓Claire↑ or </a:t>
                      </a:r>
                      <a:r>
                        <a:rPr lang="en-US" sz="1600" dirty="0" err="1">
                          <a:solidFill>
                            <a:srgbClr val="000000"/>
                          </a:solidFill>
                          <a:effectLst/>
                          <a:latin typeface="Times New Roman" charset="0"/>
                          <a:ea typeface="Times New Roman" charset="0"/>
                        </a:rPr>
                        <a:t>Ele↓gance</a:t>
                      </a:r>
                      <a:r>
                        <a:rPr lang="en-US" sz="1600" dirty="0">
                          <a:solidFill>
                            <a:srgbClr val="000000"/>
                          </a:solidFill>
                          <a:effectLst/>
                          <a:latin typeface="Times New Roman" charset="0"/>
                          <a:ea typeface="Times New Roman" charset="0"/>
                        </a:rPr>
                        <a:t>↑</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18</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IE:a→</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no↑</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57113">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19</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( 0.2)</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20</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o↓pinion ↑magazines↑= =Elsevier and HP ↓de Tijd↑=</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21</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 b→ </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=m- no also not↑=</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22</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=s↓ports magazines↑</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57113">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23</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(0.8)</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24</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IE:a→</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no↑</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25</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youth and ↓juvenile magazines↑</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233739">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26</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 b→ </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effectLst/>
                          <a:latin typeface="Times" charset="0"/>
                          <a:ea typeface="Times New Roman" charset="0"/>
                        </a:rPr>
                        <a:t>also not,</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bl>
          </a:graphicData>
        </a:graphic>
      </p:graphicFrame>
      <p:sp>
        <p:nvSpPr>
          <p:cNvPr id="10" name="Rounded Rectangular Callout 9"/>
          <p:cNvSpPr/>
          <p:nvPr/>
        </p:nvSpPr>
        <p:spPr>
          <a:xfrm>
            <a:off x="244165" y="5090845"/>
            <a:ext cx="1829493" cy="1045685"/>
          </a:xfrm>
          <a:prstGeom prst="wedgeRoundRectCallout">
            <a:avLst>
              <a:gd name="adj1" fmla="val -2676"/>
              <a:gd name="adj2" fmla="val -111843"/>
              <a:gd name="adj3" fmla="val 16667"/>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Imprecision or uncertainty</a:t>
            </a:r>
            <a:endParaRPr lang="en-US" dirty="0"/>
          </a:p>
        </p:txBody>
      </p:sp>
      <p:sp>
        <p:nvSpPr>
          <p:cNvPr id="11" name="Rounded Rectangular Callout 10"/>
          <p:cNvSpPr/>
          <p:nvPr/>
        </p:nvSpPr>
        <p:spPr>
          <a:xfrm>
            <a:off x="2168011" y="5613687"/>
            <a:ext cx="1829493" cy="1045685"/>
          </a:xfrm>
          <a:prstGeom prst="wedgeRoundRectCallout">
            <a:avLst>
              <a:gd name="adj1" fmla="val -54269"/>
              <a:gd name="adj2" fmla="val -164028"/>
              <a:gd name="adj3" fmla="val 1666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t>Otherwise well-formatted response</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026299377"/>
              </p:ext>
            </p:extLst>
          </p:nvPr>
        </p:nvGraphicFramePr>
        <p:xfrm>
          <a:off x="3277938" y="1389179"/>
          <a:ext cx="5974786" cy="3435096"/>
        </p:xfrm>
        <a:graphic>
          <a:graphicData uri="http://schemas.openxmlformats.org/drawingml/2006/table">
            <a:tbl>
              <a:tblPr firstRow="1" firstCol="1" bandRow="1"/>
              <a:tblGrid>
                <a:gridCol w="355651"/>
                <a:gridCol w="724459"/>
                <a:gridCol w="4894676"/>
              </a:tblGrid>
              <a:tr h="104775">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1</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and of the ↓Telegraaf how many of the last six issues↑</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(0.7)</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3</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 →</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eh about two,</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14300">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4</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(0.8) ((tick tick))</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5</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and of the </a:t>
                      </a:r>
                      <a:r>
                        <a:rPr lang="en-US" sz="1600" dirty="0" err="1">
                          <a:solidFill>
                            <a:srgbClr val="000000"/>
                          </a:solidFill>
                          <a:effectLst/>
                          <a:latin typeface="Times New Roman" charset="0"/>
                          <a:ea typeface="Times New Roman" charset="0"/>
                        </a:rPr>
                        <a:t>Volkskrant</a:t>
                      </a:r>
                      <a:r>
                        <a:rPr lang="en-US" sz="1600" dirty="0">
                          <a:solidFill>
                            <a:srgbClr val="000000"/>
                          </a:solidFill>
                          <a:effectLst/>
                          <a:latin typeface="Times New Roman" charset="0"/>
                          <a:ea typeface="Times New Roman" charset="0"/>
                        </a:rPr>
                        <a:t>↑</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6</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(0.8)</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7</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 →</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a↓bout three↑</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8</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(0.3)</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9</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yes, .h</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14300">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10</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 ((tick))</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0477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11</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and of your regional ↓daily↓</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bl>
          </a:graphicData>
        </a:graphic>
      </p:graphicFrame>
      <p:sp>
        <p:nvSpPr>
          <p:cNvPr id="16" name="Oval 15"/>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67228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3" presetClass="exit" presetSubtype="10" fill="hold" grpId="1" nodeType="withEffect">
                                  <p:stCondLst>
                                    <p:cond delay="0"/>
                                  </p:stCondLst>
                                  <p:childTnLst>
                                    <p:animEffect transition="out" filter="blinds(horizontal)">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par>
                                <p:cTn id="26" presetID="3" presetClass="exit" presetSubtype="10" fill="hold" nodeType="withEffect">
                                  <p:stCondLst>
                                    <p:cond delay="0"/>
                                  </p:stCondLst>
                                  <p:childTnLst>
                                    <p:animEffect transition="out" filter="blinds(horizontal)">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linds(horizontal)">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linds(horizontal)">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xit" presetSubtype="10" fill="hold" grpId="1" nodeType="clickEffect">
                                  <p:stCondLst>
                                    <p:cond delay="0"/>
                                  </p:stCondLst>
                                  <p:childTnLst>
                                    <p:animEffect transition="out" filter="blinds(horizontal)">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3" presetClass="exit" presetSubtype="10" fill="hold" grpId="1" nodeType="withEffect">
                                  <p:stCondLst>
                                    <p:cond delay="0"/>
                                  </p:stCondLst>
                                  <p:childTnLst>
                                    <p:animEffect transition="out" filter="blinds(horizontal)">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par>
                                <p:cTn id="52" presetID="3" presetClass="exit" presetSubtype="10" fill="hold" nodeType="withEffect">
                                  <p:stCondLst>
                                    <p:cond delay="0"/>
                                  </p:stCondLst>
                                  <p:childTnLst>
                                    <p:animEffect transition="out" filter="blinds(horizontal)">
                                      <p:cBhvr>
                                        <p:cTn id="53" dur="500"/>
                                        <p:tgtEl>
                                          <p:spTgt spid="12"/>
                                        </p:tgtEl>
                                      </p:cBhvr>
                                    </p:animEffect>
                                    <p:set>
                                      <p:cBhvr>
                                        <p:cTn id="5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0" grpId="0" animBg="1"/>
      <p:bldP spid="10" grpId="1" animBg="1"/>
      <p:bldP spid="11" grpId="0" animBg="1"/>
      <p:bldP spid="1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Full-blown expansions</a:t>
            </a:r>
          </a:p>
        </p:txBody>
      </p:sp>
      <p:sp>
        <p:nvSpPr>
          <p:cNvPr id="3" name="Content Placeholder 2"/>
          <p:cNvSpPr>
            <a:spLocks noGrp="1"/>
          </p:cNvSpPr>
          <p:nvPr>
            <p:ph idx="1"/>
          </p:nvPr>
        </p:nvSpPr>
        <p:spPr/>
        <p:txBody>
          <a:bodyPr>
            <a:normAutofit/>
          </a:bodyPr>
          <a:lstStyle/>
          <a:p>
            <a:r>
              <a:rPr lang="en-US" sz="2000" dirty="0"/>
              <a:t>Answer + post-expansion</a:t>
            </a:r>
          </a:p>
          <a:p>
            <a:r>
              <a:rPr lang="en-US" sz="2000" dirty="0"/>
              <a:t>Pre-expansion + answer</a:t>
            </a:r>
          </a:p>
        </p:txBody>
      </p:sp>
      <p:sp>
        <p:nvSpPr>
          <p:cNvPr id="4" name="Rounded Rectangular Callout 3"/>
          <p:cNvSpPr/>
          <p:nvPr/>
        </p:nvSpPr>
        <p:spPr>
          <a:xfrm>
            <a:off x="244166" y="2180497"/>
            <a:ext cx="2205120" cy="1045685"/>
          </a:xfrm>
          <a:prstGeom prst="wedgeRoundRectCallout">
            <a:avLst>
              <a:gd name="adj1" fmla="val -10737"/>
              <a:gd name="adj2" fmla="val 95486"/>
              <a:gd name="adj3" fmla="val 1666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Add something after type-conforming answer</a:t>
            </a:r>
            <a:endParaRPr lang="en-US" dirty="0"/>
          </a:p>
        </p:txBody>
      </p:sp>
      <p:sp>
        <p:nvSpPr>
          <p:cNvPr id="5" name="Rounded Rectangular Callout 4"/>
          <p:cNvSpPr/>
          <p:nvPr/>
        </p:nvSpPr>
        <p:spPr>
          <a:xfrm>
            <a:off x="2335180" y="1391085"/>
            <a:ext cx="2302136" cy="1114283"/>
          </a:xfrm>
          <a:prstGeom prst="wedgeRoundRectCallout">
            <a:avLst>
              <a:gd name="adj1" fmla="val -62475"/>
              <a:gd name="adj2" fmla="val 14730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Displays how the answer should be heard</a:t>
            </a:r>
            <a:endParaRPr lang="en-US" dirty="0"/>
          </a:p>
        </p:txBody>
      </p:sp>
      <p:sp>
        <p:nvSpPr>
          <p:cNvPr id="6" name="Rounded Rectangular Callout 5"/>
          <p:cNvSpPr/>
          <p:nvPr/>
        </p:nvSpPr>
        <p:spPr>
          <a:xfrm>
            <a:off x="4462203" y="2148612"/>
            <a:ext cx="1829493" cy="1045685"/>
          </a:xfrm>
          <a:prstGeom prst="wedgeRoundRectCallout">
            <a:avLst>
              <a:gd name="adj1" fmla="val -109087"/>
              <a:gd name="adj2" fmla="val 85614"/>
              <a:gd name="adj3" fmla="val 16667"/>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Answer alone is not an ideal match</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728263709"/>
              </p:ext>
            </p:extLst>
          </p:nvPr>
        </p:nvGraphicFramePr>
        <p:xfrm>
          <a:off x="435894" y="4119181"/>
          <a:ext cx="8044429" cy="1402080"/>
        </p:xfrm>
        <a:graphic>
          <a:graphicData uri="http://schemas.openxmlformats.org/drawingml/2006/table">
            <a:tbl>
              <a:tblPr firstRow="1" firstCol="1" bandRow="1"/>
              <a:tblGrid>
                <a:gridCol w="282552"/>
                <a:gridCol w="1030485"/>
                <a:gridCol w="6731392"/>
              </a:tblGrid>
              <a:tr h="123825">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1</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eh are you the owner of the house in which you live or is it rented↑=</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14300">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IE: </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a:t>
                      </a:r>
                      <a:r>
                        <a:rPr lang="en-US" sz="1600" dirty="0" err="1">
                          <a:solidFill>
                            <a:srgbClr val="000000"/>
                          </a:solidFill>
                          <a:effectLst/>
                          <a:latin typeface="Times New Roman" charset="0"/>
                          <a:ea typeface="Times New Roman" charset="0"/>
                        </a:rPr>
                        <a:t>iwwih</a:t>
                      </a:r>
                      <a:r>
                        <a:rPr lang="en-US" sz="1600" dirty="0">
                          <a:solidFill>
                            <a:srgbClr val="000000"/>
                          </a:solidFill>
                          <a:effectLst/>
                          <a:latin typeface="Times New Roman" charset="0"/>
                          <a:ea typeface="Times New Roman" charset="0"/>
                        </a:rPr>
                        <a:t> it’s a bought house↓ h</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2382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3</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IR:</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and are you planning to move house in the next ↓twelve months↑=</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14300">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4</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IE: →</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=↓no, we’ll be staying here↓ </a:t>
                      </a:r>
                      <a:r>
                        <a:rPr lang="en-US" sz="1600" dirty="0" smtClean="0">
                          <a:solidFill>
                            <a:srgbClr val="000000"/>
                          </a:solidFill>
                          <a:effectLst/>
                          <a:latin typeface="Times New Roman" charset="0"/>
                          <a:ea typeface="Times New Roman" charset="0"/>
                        </a:rPr>
                        <a:t> </a:t>
                      </a:r>
                      <a:r>
                        <a:rPr lang="en-US" sz="1600" dirty="0">
                          <a:solidFill>
                            <a:srgbClr val="000000"/>
                          </a:solidFill>
                          <a:effectLst/>
                          <a:latin typeface="Times New Roman" charset="0"/>
                          <a:ea typeface="Times New Roman" charset="0"/>
                        </a:rPr>
                        <a:t>heh .h </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2382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5</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IR:</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                                              </a:t>
                      </a:r>
                      <a:r>
                        <a:rPr lang="en-US" sz="1600" dirty="0" smtClean="0">
                          <a:solidFill>
                            <a:srgbClr val="000000"/>
                          </a:solidFill>
                          <a:effectLst/>
                          <a:latin typeface="Times New Roman" charset="0"/>
                          <a:ea typeface="Times New Roman" charset="0"/>
                        </a:rPr>
                        <a:t> </a:t>
                      </a:r>
                      <a:r>
                        <a:rPr lang="en-US" sz="1600" dirty="0">
                          <a:solidFill>
                            <a:srgbClr val="000000"/>
                          </a:solidFill>
                          <a:effectLst/>
                          <a:latin typeface="Times New Roman" charset="0"/>
                          <a:ea typeface="Times New Roman" charset="0"/>
                        </a:rPr>
                        <a:t>okay</a:t>
                      </a:r>
                      <a:r>
                        <a:rPr lang="en-US" sz="1600" dirty="0" smtClean="0">
                          <a:solidFill>
                            <a:srgbClr val="000000"/>
                          </a:solidFill>
                          <a:effectLst/>
                          <a:latin typeface="Times New Roman" charset="0"/>
                          <a:ea typeface="Times New Roman" charset="0"/>
                        </a:rPr>
                        <a:t>↑ </a:t>
                      </a:r>
                      <a:r>
                        <a:rPr lang="en-US" sz="1600" dirty="0">
                          <a:solidFill>
                            <a:srgbClr val="000000"/>
                          </a:solidFill>
                          <a:effectLst/>
                          <a:latin typeface="Times New Roman" charset="0"/>
                          <a:ea typeface="Times New Roman" charset="0"/>
                        </a:rPr>
                        <a:t>nowadays the terms modal</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bl>
          </a:graphicData>
        </a:graphic>
      </p:graphicFrame>
      <p:sp>
        <p:nvSpPr>
          <p:cNvPr id="8" name="Rounded Rectangular Callout 7"/>
          <p:cNvSpPr/>
          <p:nvPr/>
        </p:nvSpPr>
        <p:spPr>
          <a:xfrm>
            <a:off x="1" y="5090845"/>
            <a:ext cx="2073658" cy="1045685"/>
          </a:xfrm>
          <a:prstGeom prst="wedgeRoundRectCallout">
            <a:avLst>
              <a:gd name="adj1" fmla="val -2676"/>
              <a:gd name="adj2" fmla="val -111843"/>
              <a:gd name="adj3" fmla="val 16667"/>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Modifies </a:t>
            </a:r>
            <a:r>
              <a:rPr lang="en-US" dirty="0"/>
              <a:t>the terms of the question</a:t>
            </a:r>
          </a:p>
        </p:txBody>
      </p:sp>
      <p:sp>
        <p:nvSpPr>
          <p:cNvPr id="9" name="Rounded Rectangular Callout 8"/>
          <p:cNvSpPr/>
          <p:nvPr/>
        </p:nvSpPr>
        <p:spPr>
          <a:xfrm>
            <a:off x="2168011" y="5613687"/>
            <a:ext cx="2294192" cy="1045685"/>
          </a:xfrm>
          <a:prstGeom prst="wedgeRoundRectCallout">
            <a:avLst>
              <a:gd name="adj1" fmla="val -54269"/>
              <a:gd name="adj2" fmla="val -164028"/>
              <a:gd name="adj3" fmla="val 1666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mtClean="0"/>
              <a:t>Shows how </a:t>
            </a:r>
            <a:r>
              <a:rPr lang="en-US" dirty="0"/>
              <a:t>the respondent arrived at the answer</a:t>
            </a:r>
          </a:p>
        </p:txBody>
      </p:sp>
      <p:graphicFrame>
        <p:nvGraphicFramePr>
          <p:cNvPr id="14" name="Table 13"/>
          <p:cNvGraphicFramePr>
            <a:graphicFrameLocks noGrp="1"/>
          </p:cNvGraphicFramePr>
          <p:nvPr>
            <p:extLst>
              <p:ext uri="{D42A27DB-BD31-4B8C-83A1-F6EECF244321}">
                <p14:modId xmlns:p14="http://schemas.microsoft.com/office/powerpoint/2010/main" val="2481269949"/>
              </p:ext>
            </p:extLst>
          </p:nvPr>
        </p:nvGraphicFramePr>
        <p:xfrm>
          <a:off x="244166" y="2113331"/>
          <a:ext cx="7093974" cy="1892808"/>
        </p:xfrm>
        <a:graphic>
          <a:graphicData uri="http://schemas.openxmlformats.org/drawingml/2006/table">
            <a:tbl>
              <a:tblPr firstRow="1" firstCol="1" bandRow="1"/>
              <a:tblGrid>
                <a:gridCol w="251246"/>
                <a:gridCol w="916305"/>
                <a:gridCol w="5926423"/>
              </a:tblGrid>
              <a:tr h="123825">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1</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=.hhh then a completely different ↑sub↓ject,= =do you ever ↑smoke</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14300">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2</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↓even if that is ever so rarely↓</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2382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3</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14300">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4</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IE: →</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eh I ↓smoke yes↑</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2382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5</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a:lnSpc>
                          <a:spcPct val="115000"/>
                        </a:lnSpc>
                      </a:pPr>
                      <a:endParaRPr lang="en-US" sz="2000">
                        <a:effectLst/>
                        <a:latin typeface="Calibri"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(0.8) ((</a:t>
                      </a:r>
                      <a:r>
                        <a:rPr lang="en-US" sz="1600" dirty="0" err="1">
                          <a:solidFill>
                            <a:srgbClr val="000000"/>
                          </a:solidFill>
                          <a:effectLst/>
                          <a:latin typeface="Times New Roman" charset="0"/>
                          <a:ea typeface="Times New Roman" charset="0"/>
                        </a:rPr>
                        <a:t>tik</a:t>
                      </a:r>
                      <a:r>
                        <a:rPr lang="en-US" sz="1600" dirty="0">
                          <a:solidFill>
                            <a:srgbClr val="000000"/>
                          </a:solidFill>
                          <a:effectLst/>
                          <a:latin typeface="Times New Roman" charset="0"/>
                          <a:ea typeface="Times New Roman" charset="0"/>
                        </a:rPr>
                        <a:t>))</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r h="123825">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6</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a:solidFill>
                            <a:srgbClr val="000000"/>
                          </a:solidFill>
                          <a:effectLst/>
                          <a:latin typeface="Times New Roman" charset="0"/>
                          <a:ea typeface="Times New Roman" charset="0"/>
                        </a:rPr>
                        <a:t>IR:</a:t>
                      </a:r>
                      <a:endParaRPr lang="en-US" sz="2400">
                        <a:effectLst/>
                        <a:latin typeface="Times New Roman" charset="0"/>
                        <a:ea typeface="Times New Roman" charset="0"/>
                      </a:endParaRPr>
                    </a:p>
                  </a:txBody>
                  <a:tcPr marL="38100" marR="38100"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1600" dirty="0">
                          <a:solidFill>
                            <a:srgbClr val="000000"/>
                          </a:solidFill>
                          <a:effectLst/>
                          <a:latin typeface="Times New Roman" charset="0"/>
                          <a:ea typeface="Times New Roman" charset="0"/>
                        </a:rPr>
                        <a:t>and then I'll now name a few ↓smoking articles↑=</a:t>
                      </a:r>
                      <a:endParaRPr lang="en-US" sz="2400" dirty="0">
                        <a:effectLst/>
                        <a:latin typeface="Times New Roman" charset="0"/>
                        <a:ea typeface="Times New Roman" charset="0"/>
                      </a:endParaRPr>
                    </a:p>
                  </a:txBody>
                  <a:tcPr marL="38100" marR="38100" marT="0" marB="0">
                    <a:lnL>
                      <a:noFill/>
                    </a:lnL>
                    <a:lnR>
                      <a:noFill/>
                    </a:lnR>
                    <a:lnT>
                      <a:noFill/>
                    </a:lnT>
                    <a:lnB>
                      <a:noFill/>
                    </a:lnB>
                    <a:solidFill>
                      <a:srgbClr val="FFFFFF"/>
                    </a:solidFill>
                  </a:tcPr>
                </a:tc>
              </a:tr>
            </a:tbl>
          </a:graphicData>
        </a:graphic>
      </p:graphicFrame>
      <p:sp>
        <p:nvSpPr>
          <p:cNvPr id="11" name="Oval 10"/>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6396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par>
                                <p:cTn id="31" presetID="3" presetClass="exit" presetSubtype="10" fill="hold" grpId="1" nodeType="withEffect">
                                  <p:stCondLst>
                                    <p:cond delay="0"/>
                                  </p:stCondLst>
                                  <p:childTnLst>
                                    <p:animEffect transition="out" filter="blinds(horizontal)">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par>
                                <p:cTn id="34" presetID="3" presetClass="exit" presetSubtype="10" fill="hold" nodeType="withEffect">
                                  <p:stCondLst>
                                    <p:cond delay="0"/>
                                  </p:stCondLst>
                                  <p:childTnLst>
                                    <p:animEffect transition="out" filter="blinds(horizontal)">
                                      <p:cBhvr>
                                        <p:cTn id="35" dur="500"/>
                                        <p:tgtEl>
                                          <p:spTgt spid="7"/>
                                        </p:tgtEl>
                                      </p:cBhvr>
                                    </p:animEffect>
                                    <p:set>
                                      <p:cBhvr>
                                        <p:cTn id="36" dur="1" fill="hold">
                                          <p:stCondLst>
                                            <p:cond delay="499"/>
                                          </p:stCondLst>
                                        </p:cTn>
                                        <p:tgtEl>
                                          <p:spTgt spid="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linds(horizontal)">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linds(horizontal)">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linds(horizontal)">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xit" presetSubtype="10" fill="hold" grpId="1" nodeType="clickEffect">
                                  <p:stCondLst>
                                    <p:cond delay="0"/>
                                  </p:stCondLst>
                                  <p:childTnLst>
                                    <p:animEffect transition="out" filter="blinds(horizontal)">
                                      <p:cBhvr>
                                        <p:cTn id="55" dur="500"/>
                                        <p:tgtEl>
                                          <p:spTgt spid="8"/>
                                        </p:tgtEl>
                                      </p:cBhvr>
                                    </p:animEffect>
                                    <p:set>
                                      <p:cBhvr>
                                        <p:cTn id="56" dur="1" fill="hold">
                                          <p:stCondLst>
                                            <p:cond delay="499"/>
                                          </p:stCondLst>
                                        </p:cTn>
                                        <p:tgtEl>
                                          <p:spTgt spid="8"/>
                                        </p:tgtEl>
                                        <p:attrNameLst>
                                          <p:attrName>style.visibility</p:attrName>
                                        </p:attrNameLst>
                                      </p:cBhvr>
                                      <p:to>
                                        <p:strVal val="hidden"/>
                                      </p:to>
                                    </p:set>
                                  </p:childTnLst>
                                </p:cTn>
                              </p:par>
                              <p:par>
                                <p:cTn id="57" presetID="3" presetClass="exit" presetSubtype="10" fill="hold" grpId="1" nodeType="withEffect">
                                  <p:stCondLst>
                                    <p:cond delay="0"/>
                                  </p:stCondLst>
                                  <p:childTnLst>
                                    <p:animEffect transition="out" filter="blinds(horizontal)">
                                      <p:cBhvr>
                                        <p:cTn id="58" dur="500"/>
                                        <p:tgtEl>
                                          <p:spTgt spid="9"/>
                                        </p:tgtEl>
                                      </p:cBhvr>
                                    </p:animEffect>
                                    <p:set>
                                      <p:cBhvr>
                                        <p:cTn id="59" dur="1" fill="hold">
                                          <p:stCondLst>
                                            <p:cond delay="499"/>
                                          </p:stCondLst>
                                        </p:cTn>
                                        <p:tgtEl>
                                          <p:spTgt spid="9"/>
                                        </p:tgtEl>
                                        <p:attrNameLst>
                                          <p:attrName>style.visibility</p:attrName>
                                        </p:attrNameLst>
                                      </p:cBhvr>
                                      <p:to>
                                        <p:strVal val="hidden"/>
                                      </p:to>
                                    </p:set>
                                  </p:childTnLst>
                                </p:cTn>
                              </p:par>
                              <p:par>
                                <p:cTn id="60" presetID="3" presetClass="exit" presetSubtype="10" fill="hold" nodeType="withEffect">
                                  <p:stCondLst>
                                    <p:cond delay="0"/>
                                  </p:stCondLst>
                                  <p:childTnLst>
                                    <p:animEffect transition="out" filter="blinds(horizontal)">
                                      <p:cBhvr>
                                        <p:cTn id="61" dur="500"/>
                                        <p:tgtEl>
                                          <p:spTgt spid="14"/>
                                        </p:tgtEl>
                                      </p:cBhvr>
                                    </p:animEffect>
                                    <p:set>
                                      <p:cBhvr>
                                        <p:cTn id="6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8" grpId="0" animBg="1"/>
      <p:bldP spid="8" grpId="1" animBg="1"/>
      <p:bldP spid="9" grpId="0" animBg="1"/>
      <p:bldP spid="9"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non-conforming answers</a:t>
            </a:r>
          </a:p>
        </p:txBody>
      </p:sp>
      <p:sp>
        <p:nvSpPr>
          <p:cNvPr id="3" name="Content Placeholder 2"/>
          <p:cNvSpPr>
            <a:spLocks noGrp="1"/>
          </p:cNvSpPr>
          <p:nvPr>
            <p:ph idx="1"/>
          </p:nvPr>
        </p:nvSpPr>
        <p:spPr>
          <a:xfrm>
            <a:off x="321595" y="2180497"/>
            <a:ext cx="3238042" cy="3678303"/>
          </a:xfrm>
        </p:spPr>
        <p:txBody>
          <a:bodyPr>
            <a:normAutofit/>
          </a:bodyPr>
          <a:lstStyle/>
          <a:p>
            <a:r>
              <a:rPr lang="en-US" sz="2000" dirty="0"/>
              <a:t>N</a:t>
            </a:r>
            <a:r>
              <a:rPr lang="en-US" sz="2000" dirty="0" smtClean="0"/>
              <a:t>on-conforming answers (non-</a:t>
            </a:r>
            <a:r>
              <a:rPr lang="en-US" sz="2000" dirty="0" smtClean="0"/>
              <a:t>problematic</a:t>
            </a:r>
            <a:r>
              <a:rPr lang="en-US" sz="2000" dirty="0" smtClean="0"/>
              <a:t>)</a:t>
            </a:r>
            <a:endParaRPr lang="en-US" sz="2000" dirty="0"/>
          </a:p>
          <a:p>
            <a:r>
              <a:rPr lang="en-US" sz="2000" dirty="0"/>
              <a:t>Non-conforming answers </a:t>
            </a:r>
            <a:r>
              <a:rPr lang="en-US" sz="2000" dirty="0" smtClean="0"/>
              <a:t>(problematic)</a:t>
            </a:r>
            <a:endParaRPr lang="en-US" sz="2000" dirty="0"/>
          </a:p>
        </p:txBody>
      </p:sp>
      <p:graphicFrame>
        <p:nvGraphicFramePr>
          <p:cNvPr id="9" name="Table 8"/>
          <p:cNvGraphicFramePr>
            <a:graphicFrameLocks noGrp="1"/>
          </p:cNvGraphicFramePr>
          <p:nvPr>
            <p:extLst>
              <p:ext uri="{D42A27DB-BD31-4B8C-83A1-F6EECF244321}">
                <p14:modId xmlns:p14="http://schemas.microsoft.com/office/powerpoint/2010/main" val="894763865"/>
              </p:ext>
            </p:extLst>
          </p:nvPr>
        </p:nvGraphicFramePr>
        <p:xfrm>
          <a:off x="3242445" y="2570480"/>
          <a:ext cx="6459391" cy="4287520"/>
        </p:xfrm>
        <a:graphic>
          <a:graphicData uri="http://schemas.openxmlformats.org/drawingml/2006/table">
            <a:tbl>
              <a:tblPr firstRow="1" firstCol="1" bandRow="1"/>
              <a:tblGrid>
                <a:gridCol w="492747"/>
                <a:gridCol w="662502"/>
                <a:gridCol w="5304142"/>
              </a:tblGrid>
              <a:tr h="320809">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eh state lottery tickets can be bought cash at one of the</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434036">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2</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2400">
                          <a:effectLst/>
                          <a:latin typeface="Times New Roman" panose="02020603050405020304" pitchFamily="18" charset="0"/>
                          <a:ea typeface="Arial Unicode MS" panose="020B0604020202020204" pitchFamily="34" charset="-128"/>
                        </a:rPr>
                        <a:t> </a:t>
                      </a: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sales </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points but </a:t>
                      </a:r>
                      <a:r>
                        <a:rPr lang="en-US" sz="1600" u="sng"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one</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 can also take part through </a:t>
                      </a:r>
                      <a:r>
                        <a:rPr lang="en-US" sz="1600" dirty="0" err="1">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giro</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 or</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434036">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3</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2400">
                          <a:effectLst/>
                          <a:latin typeface="Times New Roman" panose="02020603050405020304" pitchFamily="18" charset="0"/>
                          <a:ea typeface="Arial Unicode MS" panose="020B0604020202020204" pitchFamily="34" charset="-128"/>
                        </a:rPr>
                        <a:t> </a:t>
                      </a: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b</a:t>
                      </a:r>
                      <a:r>
                        <a:rPr lang="en-US" sz="1600" u="sng"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nk</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.h=</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32080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4</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IE:</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=yes</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32080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5</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=which way do you </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usually take </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part</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434036">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6</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2400">
                          <a:effectLst/>
                          <a:latin typeface="Times New Roman" panose="02020603050405020304" pitchFamily="18" charset="0"/>
                          <a:ea typeface="Arial Unicode MS" panose="020B0604020202020204" pitchFamily="34" charset="-128"/>
                        </a:rPr>
                        <a:t> </a:t>
                      </a: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(0.4)</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32080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7</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IE: </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eh just</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 get them myself from the post office,</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434036">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8</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2400" dirty="0">
                          <a:effectLst/>
                          <a:latin typeface="Times New Roman" panose="02020603050405020304" pitchFamily="18" charset="0"/>
                          <a:ea typeface="Arial Unicode MS" panose="020B0604020202020204" pitchFamily="34" charset="-128"/>
                        </a:rPr>
                        <a:t> </a:t>
                      </a: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32080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9</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cash</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32080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10</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IE:</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=-yes- H=</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r h="32080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11</a:t>
                      </a:r>
                      <a:endParaRPr lang="en-US" sz="24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=and do you ever take part in the state lottery</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jackpot</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50800" marR="50800" marT="50800" marB="50800">
                    <a:lnL>
                      <a:noFill/>
                    </a:lnL>
                    <a:lnR>
                      <a:noFill/>
                    </a:lnR>
                    <a:lnT>
                      <a:noFill/>
                    </a:lnT>
                    <a:lnB>
                      <a:noFill/>
                    </a:lnB>
                    <a:solidFill>
                      <a:srgbClr val="FFFFFF"/>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064956089"/>
              </p:ext>
            </p:extLst>
          </p:nvPr>
        </p:nvGraphicFramePr>
        <p:xfrm>
          <a:off x="2020459" y="-22781"/>
          <a:ext cx="7364184" cy="4018440"/>
        </p:xfrm>
        <a:graphic>
          <a:graphicData uri="http://schemas.openxmlformats.org/drawingml/2006/table">
            <a:tbl>
              <a:tblPr firstRow="1" firstCol="1" bandRow="1"/>
              <a:tblGrid>
                <a:gridCol w="473117"/>
                <a:gridCol w="789604"/>
                <a:gridCol w="6101463"/>
              </a:tblGrid>
              <a:tr h="306099">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9</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=.h and </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how many of the past six issues of </a:t>
                      </a:r>
                      <a:r>
                        <a:rPr lang="en-US" sz="1600" dirty="0" smtClean="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the </a:t>
                      </a:r>
                      <a:r>
                        <a:rPr lang="en-US" sz="1600" dirty="0" err="1" smtClean="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Telegraaf</a:t>
                      </a:r>
                      <a:r>
                        <a:rPr lang="en-US" sz="1600" dirty="0" smtClean="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smtClean="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did</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64478">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10</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2000">
                          <a:effectLst/>
                          <a:latin typeface="Times New Roman" panose="02020603050405020304" pitchFamily="18" charset="0"/>
                          <a:ea typeface="Arial Unicode MS" panose="020B0604020202020204" pitchFamily="34" charset="-128"/>
                        </a:rPr>
                        <a:t> </a:t>
                      </a: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smtClean="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you read</a:t>
                      </a:r>
                      <a:r>
                        <a:rPr lang="en-US" sz="1600" dirty="0" smtClean="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11</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IE: </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err="1" smtClean="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WEll</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most of the time eh I buy eh I'm not subscribed to it</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12</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but if I'm in a supermarket </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or in town</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then on</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13</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err="1">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SAturdays</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 I always buy the nicely thick newspaper for the </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weekend</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64478">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14</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2000">
                          <a:effectLst/>
                          <a:latin typeface="Times New Roman" panose="02020603050405020304" pitchFamily="18" charset="0"/>
                          <a:ea typeface="Arial Unicode MS" panose="020B0604020202020204" pitchFamily="34" charset="-128"/>
                        </a:rPr>
                        <a:t> </a:t>
                      </a: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15</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did you do that- this Saturday as well</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64478">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16</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2000">
                          <a:effectLst/>
                          <a:latin typeface="Times New Roman" panose="02020603050405020304" pitchFamily="18" charset="0"/>
                          <a:ea typeface="Arial Unicode MS" panose="020B0604020202020204" pitchFamily="34" charset="-128"/>
                        </a:rPr>
                        <a:t> </a:t>
                      </a: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(0.2)</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17</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IE:</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.h Eh the pAst Saturday indeed- NNoT</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18</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=so you did not read </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no Telegraaf for the whole week</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19</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IE:</a:t>
                      </a:r>
                      <a:r>
                        <a:rPr lang="en-US" sz="160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-no</a:t>
                      </a:r>
                      <a:r>
                        <a:rPr lang="en-US" sz="1600" dirty="0">
                          <a:solidFill>
                            <a:srgbClr val="000000"/>
                          </a:solidFill>
                          <a:effectLst/>
                          <a:uFill>
                            <a:solidFill>
                              <a:srgbClr val="000000"/>
                            </a:solidFill>
                          </a:u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r h="315719">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20</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IR:</a:t>
                      </a:r>
                      <a:endParaRPr lang="en-US" sz="20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c>
                  <a:txBody>
                    <a:bodyPr/>
                    <a:lstStyle/>
                    <a:p>
                      <a:pPr marL="0" marR="0">
                        <a:spcBef>
                          <a:spcPts val="0"/>
                        </a:spcBef>
                        <a:spcAft>
                          <a:spcPts val="0"/>
                        </a:spcAft>
                      </a:pP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a:t>
                      </a:r>
                      <a:r>
                        <a:rPr lang="en-US" sz="1600" dirty="0" err="1">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oka</a:t>
                      </a:r>
                      <a:r>
                        <a:rPr lang="en-US" sz="16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[y .h] how many of the past six issues of the</a:t>
                      </a:r>
                      <a:endParaRPr lang="en-US" sz="2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37895" marR="37895" marT="37895" marB="37895">
                    <a:lnL>
                      <a:noFill/>
                    </a:lnL>
                    <a:lnR>
                      <a:noFill/>
                    </a:lnR>
                    <a:lnT>
                      <a:noFill/>
                    </a:lnT>
                    <a:lnB>
                      <a:noFill/>
                    </a:lnB>
                    <a:solidFill>
                      <a:srgbClr val="FFFFFF"/>
                    </a:solidFill>
                  </a:tcPr>
                </a:tc>
              </a:tr>
            </a:tbl>
          </a:graphicData>
        </a:graphic>
      </p:graphicFrame>
      <p:sp>
        <p:nvSpPr>
          <p:cNvPr id="13" name="Rounded Rectangular Callout 12"/>
          <p:cNvSpPr/>
          <p:nvPr/>
        </p:nvSpPr>
        <p:spPr>
          <a:xfrm>
            <a:off x="190966" y="1910014"/>
            <a:ext cx="1829493" cy="1045685"/>
          </a:xfrm>
          <a:prstGeom prst="wedgeRoundRectCallout">
            <a:avLst>
              <a:gd name="adj1" fmla="val -2704"/>
              <a:gd name="adj2" fmla="val 90801"/>
              <a:gd name="adj3" fmla="val 1666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A description or reporting</a:t>
            </a:r>
            <a:endParaRPr lang="en-US" dirty="0"/>
          </a:p>
        </p:txBody>
      </p:sp>
      <p:sp>
        <p:nvSpPr>
          <p:cNvPr id="14" name="Rounded Rectangular Callout 13"/>
          <p:cNvSpPr/>
          <p:nvPr/>
        </p:nvSpPr>
        <p:spPr>
          <a:xfrm>
            <a:off x="1468880" y="940754"/>
            <a:ext cx="1829493" cy="1045685"/>
          </a:xfrm>
          <a:prstGeom prst="wedgeRoundRectCallout">
            <a:avLst>
              <a:gd name="adj1" fmla="val 2650"/>
              <a:gd name="adj2" fmla="val 189177"/>
              <a:gd name="adj3" fmla="val 1666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t>Not one of the answer options</a:t>
            </a:r>
            <a:endParaRPr lang="en-US" dirty="0"/>
          </a:p>
        </p:txBody>
      </p:sp>
      <p:sp>
        <p:nvSpPr>
          <p:cNvPr id="15" name="Rounded Rectangular Callout 14"/>
          <p:cNvSpPr/>
          <p:nvPr/>
        </p:nvSpPr>
        <p:spPr>
          <a:xfrm>
            <a:off x="190967" y="5335957"/>
            <a:ext cx="1588848" cy="1045685"/>
          </a:xfrm>
          <a:prstGeom prst="wedgeRoundRectCallout">
            <a:avLst>
              <a:gd name="adj1" fmla="val -2704"/>
              <a:gd name="adj2" fmla="val -112196"/>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Designed as </a:t>
            </a:r>
            <a:r>
              <a:rPr lang="en-US" dirty="0" err="1" smtClean="0"/>
              <a:t>dispreferred</a:t>
            </a:r>
            <a:endParaRPr lang="en-US" dirty="0"/>
          </a:p>
        </p:txBody>
      </p:sp>
      <p:sp>
        <p:nvSpPr>
          <p:cNvPr id="16" name="Rounded Rectangular Callout 15"/>
          <p:cNvSpPr/>
          <p:nvPr/>
        </p:nvSpPr>
        <p:spPr>
          <a:xfrm>
            <a:off x="2383627" y="5530015"/>
            <a:ext cx="1306640" cy="1045685"/>
          </a:xfrm>
          <a:prstGeom prst="wedgeRoundRectCallout">
            <a:avLst>
              <a:gd name="adj1" fmla="val -53578"/>
              <a:gd name="adj2" fmla="val -134057"/>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Set up as contrast</a:t>
            </a:r>
            <a:endParaRPr lang="en-US" dirty="0"/>
          </a:p>
        </p:txBody>
      </p:sp>
      <p:sp>
        <p:nvSpPr>
          <p:cNvPr id="10" name="Oval 9"/>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96631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3" presetClass="exit" presetSubtype="10" fill="hold" grpId="1" nodeType="withEffect">
                                  <p:stCondLst>
                                    <p:cond delay="0"/>
                                  </p:stCondLst>
                                  <p:childTnLst>
                                    <p:animEffect transition="out" filter="blinds(horizontal)">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9"/>
                                        </p:tgtEl>
                                      </p:cBhvr>
                                    </p:animEffect>
                                    <p:set>
                                      <p:cBhvr>
                                        <p:cTn id="28" dur="1" fill="hold">
                                          <p:stCondLst>
                                            <p:cond delay="499"/>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linds(horizontal)">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linds(horizontal)">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xit" presetSubtype="10" fill="hold" grpId="1" nodeType="clickEffect">
                                  <p:stCondLst>
                                    <p:cond delay="0"/>
                                  </p:stCondLst>
                                  <p:childTnLst>
                                    <p:animEffect transition="out" filter="blinds(horizontal)">
                                      <p:cBhvr>
                                        <p:cTn id="47" dur="500"/>
                                        <p:tgtEl>
                                          <p:spTgt spid="15"/>
                                        </p:tgtEl>
                                      </p:cBhvr>
                                    </p:animEffect>
                                    <p:set>
                                      <p:cBhvr>
                                        <p:cTn id="48" dur="1" fill="hold">
                                          <p:stCondLst>
                                            <p:cond delay="499"/>
                                          </p:stCondLst>
                                        </p:cTn>
                                        <p:tgtEl>
                                          <p:spTgt spid="15"/>
                                        </p:tgtEl>
                                        <p:attrNameLst>
                                          <p:attrName>style.visibility</p:attrName>
                                        </p:attrNameLst>
                                      </p:cBhvr>
                                      <p:to>
                                        <p:strVal val="hidden"/>
                                      </p:to>
                                    </p:set>
                                  </p:childTnLst>
                                </p:cTn>
                              </p:par>
                              <p:par>
                                <p:cTn id="49" presetID="3" presetClass="exit" presetSubtype="10" fill="hold" grpId="1" nodeType="withEffect">
                                  <p:stCondLst>
                                    <p:cond delay="0"/>
                                  </p:stCondLst>
                                  <p:childTnLst>
                                    <p:animEffect transition="out" filter="blinds(horizontal)">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non-conforming answers</a:t>
            </a:r>
          </a:p>
        </p:txBody>
      </p:sp>
      <p:sp>
        <p:nvSpPr>
          <p:cNvPr id="3" name="Content Placeholder 2"/>
          <p:cNvSpPr>
            <a:spLocks noGrp="1"/>
          </p:cNvSpPr>
          <p:nvPr>
            <p:ph idx="1"/>
          </p:nvPr>
        </p:nvSpPr>
        <p:spPr/>
        <p:txBody>
          <a:bodyPr>
            <a:normAutofit/>
          </a:bodyPr>
          <a:lstStyle/>
          <a:p>
            <a:r>
              <a:rPr lang="en-US" sz="2400" dirty="0"/>
              <a:t>The influence of design: </a:t>
            </a:r>
          </a:p>
          <a:p>
            <a:pPr lvl="1"/>
            <a:r>
              <a:rPr lang="en-US" sz="2000" dirty="0"/>
              <a:t>Non-conforming answers designed as </a:t>
            </a:r>
            <a:r>
              <a:rPr lang="en-US" sz="2000" dirty="0" err="1"/>
              <a:t>dispreferred</a:t>
            </a:r>
            <a:r>
              <a:rPr lang="en-US" sz="2000" dirty="0"/>
              <a:t> turns </a:t>
            </a:r>
            <a:endParaRPr lang="en-US" sz="2000" dirty="0" smtClean="0"/>
          </a:p>
          <a:p>
            <a:pPr lvl="2"/>
            <a:r>
              <a:rPr lang="en-US" sz="1800" dirty="0" smtClean="0"/>
              <a:t>Delayed</a:t>
            </a:r>
          </a:p>
          <a:p>
            <a:pPr lvl="2"/>
            <a:r>
              <a:rPr lang="en-US" sz="1800" dirty="0" smtClean="0"/>
              <a:t>Hesitations</a:t>
            </a:r>
          </a:p>
          <a:p>
            <a:pPr lvl="2"/>
            <a:r>
              <a:rPr lang="en-US" sz="1800" dirty="0" smtClean="0"/>
              <a:t>Turn-initial “well”</a:t>
            </a:r>
          </a:p>
          <a:p>
            <a:pPr lvl="2"/>
            <a:r>
              <a:rPr lang="en-US" sz="1800" dirty="0" smtClean="0"/>
              <a:t>Contain or imply a contrast</a:t>
            </a:r>
            <a:endParaRPr lang="en-US" sz="1800" dirty="0"/>
          </a:p>
        </p:txBody>
      </p:sp>
      <p:sp>
        <p:nvSpPr>
          <p:cNvPr id="5" name="Rectangle 4"/>
          <p:cNvSpPr/>
          <p:nvPr/>
        </p:nvSpPr>
        <p:spPr>
          <a:xfrm>
            <a:off x="3427446" y="3856188"/>
            <a:ext cx="5044440" cy="830997"/>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en-US" sz="2400" dirty="0">
                <a:latin typeface="TimesNewRomanPSMT" charset="0"/>
              </a:rPr>
              <a:t>E::h H e-e-w (0.3) I </a:t>
            </a:r>
            <a:r>
              <a:rPr lang="en-US" sz="2400" dirty="0" smtClean="0">
                <a:latin typeface="TimesNewRomanPSMT" charset="0"/>
              </a:rPr>
              <a:t>do </a:t>
            </a:r>
            <a:r>
              <a:rPr lang="en-US" sz="2400" dirty="0">
                <a:latin typeface="TimesNewRomanPSMT" charset="0"/>
              </a:rPr>
              <a:t>own a house but e::h I </a:t>
            </a:r>
            <a:r>
              <a:rPr lang="en-US" sz="2400" dirty="0" smtClean="0">
                <a:latin typeface="TimesNewRomanPSMT" charset="0"/>
              </a:rPr>
              <a:t>don’t </a:t>
            </a:r>
            <a:r>
              <a:rPr lang="en-US" sz="2400" dirty="0">
                <a:latin typeface="TimesNewRomanPSMT" charset="0"/>
              </a:rPr>
              <a:t>live in an owned </a:t>
            </a:r>
            <a:r>
              <a:rPr lang="en-US" sz="2400" dirty="0" smtClean="0">
                <a:latin typeface="TimesNewRomanPSMT" charset="0"/>
              </a:rPr>
              <a:t>house now</a:t>
            </a:r>
            <a:endParaRPr lang="en-US" sz="2400" dirty="0"/>
          </a:p>
        </p:txBody>
      </p:sp>
      <p:sp>
        <p:nvSpPr>
          <p:cNvPr id="6" name="Rectangle 5"/>
          <p:cNvSpPr/>
          <p:nvPr/>
        </p:nvSpPr>
        <p:spPr>
          <a:xfrm>
            <a:off x="2406366" y="5613610"/>
            <a:ext cx="5516880" cy="830997"/>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sz="2400" dirty="0">
                <a:latin typeface="TimesNewRomanPSMT" charset="0"/>
              </a:rPr>
              <a:t>=.HH well until </a:t>
            </a:r>
            <a:r>
              <a:rPr lang="en-US" sz="2400" dirty="0" err="1">
                <a:latin typeface="TimesNewRomanPSMT" charset="0"/>
              </a:rPr>
              <a:t>no:w</a:t>
            </a:r>
            <a:r>
              <a:rPr lang="en-US" sz="2400" dirty="0">
                <a:latin typeface="TimesNewRomanPSMT" charset="0"/>
              </a:rPr>
              <a:t> it was </a:t>
            </a:r>
            <a:r>
              <a:rPr lang="en-US" sz="2400" dirty="0" smtClean="0">
                <a:latin typeface="TimesNewRomanPSMT" charset="0"/>
              </a:rPr>
              <a:t>rather </a:t>
            </a:r>
            <a:r>
              <a:rPr lang="en-US" sz="2400" dirty="0">
                <a:latin typeface="TimesNewRomanPSMT" charset="0"/>
              </a:rPr>
              <a:t>bad, (0.3) .</a:t>
            </a:r>
            <a:r>
              <a:rPr lang="en-US" sz="2400" dirty="0" err="1">
                <a:latin typeface="TimesNewRomanPSMT" charset="0"/>
              </a:rPr>
              <a:t>klh</a:t>
            </a:r>
            <a:r>
              <a:rPr lang="en-US" sz="2400" dirty="0">
                <a:latin typeface="TimesNewRomanPSMT" charset="0"/>
              </a:rPr>
              <a:t> (.) but eh I eh will mend my </a:t>
            </a:r>
            <a:r>
              <a:rPr lang="en-US" sz="2400" dirty="0" smtClean="0">
                <a:latin typeface="TimesNewRomanPSMT" charset="0"/>
              </a:rPr>
              <a:t>ways </a:t>
            </a:r>
            <a:endParaRPr lang="en-US" sz="2400" dirty="0"/>
          </a:p>
        </p:txBody>
      </p:sp>
      <p:sp>
        <p:nvSpPr>
          <p:cNvPr id="7" name="Oval 6"/>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89208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study</a:t>
            </a:r>
            <a:endParaRPr lang="en-US" dirty="0"/>
          </a:p>
        </p:txBody>
      </p:sp>
      <p:sp>
        <p:nvSpPr>
          <p:cNvPr id="3" name="Content Placeholder 2"/>
          <p:cNvSpPr>
            <a:spLocks noGrp="1"/>
          </p:cNvSpPr>
          <p:nvPr>
            <p:ph idx="1"/>
          </p:nvPr>
        </p:nvSpPr>
        <p:spPr/>
        <p:txBody>
          <a:bodyPr>
            <a:normAutofit/>
          </a:bodyPr>
          <a:lstStyle/>
          <a:p>
            <a:r>
              <a:rPr lang="en-US" sz="2400" dirty="0" smtClean="0"/>
              <a:t>Three data sets coded in Sequence Viewer</a:t>
            </a:r>
          </a:p>
          <a:p>
            <a:pPr lvl="1"/>
            <a:r>
              <a:rPr lang="en-US" sz="2000" dirty="0" smtClean="0"/>
              <a:t>36,352 Q-A sequences</a:t>
            </a:r>
          </a:p>
          <a:p>
            <a:pPr lvl="1"/>
            <a:r>
              <a:rPr lang="en-US" sz="2000" dirty="0" smtClean="0"/>
              <a:t>Nearly 200,000 utterances</a:t>
            </a:r>
          </a:p>
          <a:p>
            <a:pPr lvl="1"/>
            <a:r>
              <a:rPr lang="en-US" sz="2000" dirty="0" smtClean="0"/>
              <a:t>12,556 instances of expansion</a:t>
            </a:r>
          </a:p>
          <a:p>
            <a:r>
              <a:rPr lang="en-US" sz="2400" dirty="0" smtClean="0"/>
              <a:t>Reliability of coding (Kappa = 0.81)</a:t>
            </a:r>
            <a:endParaRPr lang="en-US" sz="2400" dirty="0"/>
          </a:p>
        </p:txBody>
      </p:sp>
      <p:sp>
        <p:nvSpPr>
          <p:cNvPr id="4" name="Oval 3"/>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57827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of occurrence of expansions</a:t>
            </a:r>
          </a:p>
        </p:txBody>
      </p:sp>
      <p:graphicFrame>
        <p:nvGraphicFramePr>
          <p:cNvPr id="5" name="Chart 123"/>
          <p:cNvGraphicFramePr/>
          <p:nvPr>
            <p:extLst>
              <p:ext uri="{D42A27DB-BD31-4B8C-83A1-F6EECF244321}">
                <p14:modId xmlns:p14="http://schemas.microsoft.com/office/powerpoint/2010/main" val="541180208"/>
              </p:ext>
            </p:extLst>
          </p:nvPr>
        </p:nvGraphicFramePr>
        <p:xfrm>
          <a:off x="1176342" y="1894115"/>
          <a:ext cx="6791315" cy="4800592"/>
        </p:xfrm>
        <a:graphic>
          <a:graphicData uri="http://schemas.openxmlformats.org/drawingml/2006/chart">
            <c:chart xmlns:c="http://schemas.openxmlformats.org/drawingml/2006/chart" xmlns:r="http://schemas.openxmlformats.org/officeDocument/2006/relationships" r:id="rId2"/>
          </a:graphicData>
        </a:graphic>
      </p:graphicFrame>
      <p:sp>
        <p:nvSpPr>
          <p:cNvPr id="6" name="Oval 5"/>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72257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Interviewer’s reaction to expansions</a:t>
            </a:r>
          </a:p>
        </p:txBody>
      </p:sp>
      <p:graphicFrame>
        <p:nvGraphicFramePr>
          <p:cNvPr id="4" name="Chart 126"/>
          <p:cNvGraphicFramePr/>
          <p:nvPr>
            <p:extLst>
              <p:ext uri="{D42A27DB-BD31-4B8C-83A1-F6EECF244321}">
                <p14:modId xmlns:p14="http://schemas.microsoft.com/office/powerpoint/2010/main" val="232903705"/>
              </p:ext>
            </p:extLst>
          </p:nvPr>
        </p:nvGraphicFramePr>
        <p:xfrm>
          <a:off x="193799" y="1939880"/>
          <a:ext cx="8627613" cy="4660542"/>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p:cNvSpPr/>
          <p:nvPr/>
        </p:nvSpPr>
        <p:spPr>
          <a:xfrm>
            <a:off x="0" y="0"/>
            <a:ext cx="508178" cy="50817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36067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conclusions</a:t>
            </a:r>
            <a:endParaRPr lang="en-US" dirty="0"/>
          </a:p>
        </p:txBody>
      </p:sp>
      <p:sp>
        <p:nvSpPr>
          <p:cNvPr id="3" name="Content Placeholder 2"/>
          <p:cNvSpPr>
            <a:spLocks noGrp="1"/>
          </p:cNvSpPr>
          <p:nvPr>
            <p:ph idx="1"/>
          </p:nvPr>
        </p:nvSpPr>
        <p:spPr>
          <a:xfrm>
            <a:off x="435895" y="2180497"/>
            <a:ext cx="8272211" cy="4311743"/>
          </a:xfrm>
        </p:spPr>
        <p:txBody>
          <a:bodyPr>
            <a:normAutofit/>
          </a:bodyPr>
          <a:lstStyle/>
          <a:p>
            <a:r>
              <a:rPr lang="en-US" sz="2000" dirty="0" smtClean="0"/>
              <a:t>Ideal: </a:t>
            </a:r>
          </a:p>
          <a:p>
            <a:pPr lvl="1"/>
            <a:r>
              <a:rPr lang="en-US" sz="1800" dirty="0" smtClean="0"/>
              <a:t>Type-conforming responses </a:t>
            </a:r>
          </a:p>
          <a:p>
            <a:pPr lvl="1"/>
            <a:r>
              <a:rPr lang="en-US" sz="1800" dirty="0" smtClean="0"/>
              <a:t>Paradigmatic sequences</a:t>
            </a:r>
          </a:p>
          <a:p>
            <a:r>
              <a:rPr lang="en-US" sz="1950" dirty="0" smtClean="0"/>
              <a:t>Expanded responses</a:t>
            </a:r>
          </a:p>
          <a:p>
            <a:pPr lvl="1"/>
            <a:r>
              <a:rPr lang="en-US" sz="1800" dirty="0" smtClean="0"/>
              <a:t>Limited ways to expand</a:t>
            </a:r>
          </a:p>
          <a:p>
            <a:pPr lvl="1"/>
            <a:r>
              <a:rPr lang="en-US" sz="1800" dirty="0" smtClean="0"/>
              <a:t>Can be very minimal</a:t>
            </a:r>
          </a:p>
          <a:p>
            <a:pPr lvl="2"/>
            <a:r>
              <a:rPr lang="en-US" sz="1650" dirty="0" smtClean="0"/>
              <a:t>No impact on Q-A sequence</a:t>
            </a:r>
          </a:p>
          <a:p>
            <a:pPr lvl="1"/>
            <a:r>
              <a:rPr lang="en-US" sz="1800" dirty="0" smtClean="0"/>
              <a:t>Provide extra information</a:t>
            </a:r>
          </a:p>
          <a:p>
            <a:pPr lvl="1"/>
            <a:r>
              <a:rPr lang="en-US" sz="1800" dirty="0" smtClean="0"/>
              <a:t>Address restrictive answer categories</a:t>
            </a:r>
          </a:p>
          <a:p>
            <a:pPr lvl="1"/>
            <a:r>
              <a:rPr lang="en-US" sz="1800" dirty="0" smtClean="0"/>
              <a:t>Lead to sequence expansions</a:t>
            </a:r>
          </a:p>
        </p:txBody>
      </p:sp>
      <p:sp>
        <p:nvSpPr>
          <p:cNvPr id="4" name="Oval 3"/>
          <p:cNvSpPr/>
          <p:nvPr/>
        </p:nvSpPr>
        <p:spPr>
          <a:xfrm>
            <a:off x="0" y="0"/>
            <a:ext cx="508178" cy="5081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35098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References</a:t>
            </a:r>
          </a:p>
        </p:txBody>
      </p:sp>
      <p:sp>
        <p:nvSpPr>
          <p:cNvPr id="3" name="Content Placeholder 2"/>
          <p:cNvSpPr>
            <a:spLocks noGrp="1"/>
          </p:cNvSpPr>
          <p:nvPr>
            <p:ph idx="1"/>
          </p:nvPr>
        </p:nvSpPr>
        <p:spPr>
          <a:xfrm>
            <a:off x="435894" y="1868357"/>
            <a:ext cx="8272211" cy="4715324"/>
          </a:xfrm>
        </p:spPr>
        <p:txBody>
          <a:bodyPr>
            <a:normAutofit fontScale="70000" lnSpcReduction="20000"/>
          </a:bodyPr>
          <a:lstStyle/>
          <a:p>
            <a:pPr marL="0" indent="0">
              <a:buNone/>
            </a:pPr>
            <a:r>
              <a:rPr lang="en-US" dirty="0"/>
              <a:t>Blair, J., &amp; Presser, S. (1992). An experimental comparison of alternative pretest techniques: A note on preliminary findings.</a:t>
            </a:r>
            <a:r>
              <a:rPr lang="en-US" i="1" dirty="0"/>
              <a:t> Journal of Advertising Research, 32</a:t>
            </a:r>
            <a:r>
              <a:rPr lang="en-US" dirty="0"/>
              <a:t>(2), RC2-RC5. </a:t>
            </a:r>
          </a:p>
          <a:p>
            <a:pPr marL="0" indent="0">
              <a:buNone/>
            </a:pPr>
            <a:r>
              <a:rPr lang="en-US" dirty="0" err="1"/>
              <a:t>Biemer</a:t>
            </a:r>
            <a:r>
              <a:rPr lang="en-US" dirty="0"/>
              <a:t>, P.P. (2004). Modeling Measurement Error to Identify Flawed Questions. In S. Presser, J. </a:t>
            </a:r>
            <a:r>
              <a:rPr lang="en-US" dirty="0" err="1"/>
              <a:t>Rothgeb</a:t>
            </a:r>
            <a:r>
              <a:rPr lang="en-US" dirty="0"/>
              <a:t>, M. </a:t>
            </a:r>
            <a:r>
              <a:rPr lang="en-US" dirty="0" err="1"/>
              <a:t>Couper</a:t>
            </a:r>
            <a:r>
              <a:rPr lang="en-US" dirty="0"/>
              <a:t>, J. </a:t>
            </a:r>
            <a:r>
              <a:rPr lang="en-US" dirty="0" err="1"/>
              <a:t>Lessler</a:t>
            </a:r>
            <a:r>
              <a:rPr lang="en-US" dirty="0"/>
              <a:t>, E. Martin, J. Martin, and E. Singer (Eds.), </a:t>
            </a:r>
            <a:r>
              <a:rPr lang="fr-FR" i="1" dirty="0" err="1"/>
              <a:t>Methods</a:t>
            </a:r>
            <a:r>
              <a:rPr lang="fr-FR" i="1" dirty="0"/>
              <a:t> for </a:t>
            </a:r>
            <a:r>
              <a:rPr lang="fr-FR" i="1" dirty="0" err="1"/>
              <a:t>Testing</a:t>
            </a:r>
            <a:r>
              <a:rPr lang="fr-FR" i="1" dirty="0"/>
              <a:t> and </a:t>
            </a:r>
            <a:r>
              <a:rPr lang="fr-FR" i="1" dirty="0" err="1"/>
              <a:t>Evaluating</a:t>
            </a:r>
            <a:r>
              <a:rPr lang="fr-FR" i="1" dirty="0"/>
              <a:t> Survey Questionnaires </a:t>
            </a:r>
            <a:r>
              <a:rPr lang="en-US" dirty="0"/>
              <a:t>(pp. 225-246). New York, New York: Wiley.</a:t>
            </a:r>
          </a:p>
          <a:p>
            <a:pPr marL="0" indent="0">
              <a:buNone/>
            </a:pPr>
            <a:r>
              <a:rPr lang="en-US" dirty="0" err="1"/>
              <a:t>Clayman</a:t>
            </a:r>
            <a:r>
              <a:rPr lang="en-US" dirty="0"/>
              <a:t>, S.E. (1993). Reformulating the question: a device for answering / not answering questions in news interviews and press conferences. </a:t>
            </a:r>
            <a:r>
              <a:rPr lang="en-US" i="1" dirty="0"/>
              <a:t>Text,</a:t>
            </a:r>
            <a:r>
              <a:rPr lang="en-US" dirty="0"/>
              <a:t> </a:t>
            </a:r>
            <a:r>
              <a:rPr lang="en-US" i="1" dirty="0"/>
              <a:t>13</a:t>
            </a:r>
            <a:r>
              <a:rPr lang="en-US" dirty="0"/>
              <a:t>(2), 159-188.</a:t>
            </a:r>
          </a:p>
          <a:p>
            <a:pPr marL="0" indent="0">
              <a:buNone/>
            </a:pPr>
            <a:r>
              <a:rPr lang="en-US" dirty="0" err="1"/>
              <a:t>Clayman</a:t>
            </a:r>
            <a:r>
              <a:rPr lang="en-US" dirty="0"/>
              <a:t>, S.E. (2001). Answers and evasions. </a:t>
            </a:r>
            <a:r>
              <a:rPr lang="en-US" i="1" dirty="0"/>
              <a:t>Language in Society, </a:t>
            </a:r>
            <a:r>
              <a:rPr lang="en-US" dirty="0"/>
              <a:t>30, 403–442.</a:t>
            </a:r>
          </a:p>
          <a:p>
            <a:pPr marL="0" indent="0">
              <a:buNone/>
            </a:pPr>
            <a:r>
              <a:rPr lang="en-US" dirty="0"/>
              <a:t>Drew, P. (1984). Speakers’ </a:t>
            </a:r>
            <a:r>
              <a:rPr lang="en-US" dirty="0" err="1"/>
              <a:t>reportings</a:t>
            </a:r>
            <a:r>
              <a:rPr lang="en-US" dirty="0"/>
              <a:t> in invitation sequence. In J.M. Atkinson &amp; J. Heritage (Eds.), </a:t>
            </a:r>
            <a:r>
              <a:rPr lang="en-US" i="1" dirty="0"/>
              <a:t>Structures of social action. Studies in conversation analysis</a:t>
            </a:r>
            <a:r>
              <a:rPr lang="en-US" dirty="0"/>
              <a:t> (pp. 129-151). Cambridge: Cambridge University Press.</a:t>
            </a:r>
          </a:p>
          <a:p>
            <a:pPr marL="0" indent="0">
              <a:buNone/>
            </a:pPr>
            <a:r>
              <a:rPr lang="en-US" dirty="0" err="1"/>
              <a:t>Dijkstra</a:t>
            </a:r>
            <a:r>
              <a:rPr lang="en-US" dirty="0"/>
              <a:t>, W. (2002). Transcribing, Coding, and Analyzing Verbal Interactions in Survey Interviews. In D.W. Maynard, H. </a:t>
            </a:r>
            <a:r>
              <a:rPr lang="en-US" dirty="0" err="1"/>
              <a:t>Houtkoop-Steenstra</a:t>
            </a:r>
            <a:r>
              <a:rPr lang="en-US" dirty="0"/>
              <a:t>, N.C. Schaeffer and J. Van der </a:t>
            </a:r>
            <a:r>
              <a:rPr lang="en-US" dirty="0" err="1"/>
              <a:t>Zouwen</a:t>
            </a:r>
            <a:r>
              <a:rPr lang="en-US" dirty="0"/>
              <a:t> (Eds.),</a:t>
            </a:r>
            <a:r>
              <a:rPr lang="en-US" i="1" dirty="0"/>
              <a:t> Standardization and Tacit Knowledge: Interaction and Practice in the Survey Interview </a:t>
            </a:r>
            <a:r>
              <a:rPr lang="en-US" dirty="0"/>
              <a:t>(pp. 401-426). New York: Wiley.</a:t>
            </a:r>
          </a:p>
          <a:p>
            <a:pPr marL="0" indent="0">
              <a:buNone/>
            </a:pPr>
            <a:r>
              <a:rPr lang="en-US" dirty="0"/>
              <a:t>Forsyth, B.H. and </a:t>
            </a:r>
            <a:r>
              <a:rPr lang="en-US" dirty="0" err="1"/>
              <a:t>Lessler</a:t>
            </a:r>
            <a:r>
              <a:rPr lang="en-US" dirty="0"/>
              <a:t>, J.T. (1991). Cognitive Laboratory Methods: A Taxonomy. in P. P. </a:t>
            </a:r>
            <a:r>
              <a:rPr lang="en-US" dirty="0" err="1"/>
              <a:t>Biemer</a:t>
            </a:r>
            <a:r>
              <a:rPr lang="en-US" dirty="0"/>
              <a:t>, R. M. </a:t>
            </a:r>
            <a:r>
              <a:rPr lang="en-US" dirty="0" err="1"/>
              <a:t>Grovers</a:t>
            </a:r>
            <a:r>
              <a:rPr lang="en-US" dirty="0"/>
              <a:t>, L. e. </a:t>
            </a:r>
            <a:r>
              <a:rPr lang="en-US" dirty="0" err="1"/>
              <a:t>Lysberg</a:t>
            </a:r>
            <a:r>
              <a:rPr lang="en-US" dirty="0"/>
              <a:t>, N. A. </a:t>
            </a:r>
            <a:r>
              <a:rPr lang="en-US" dirty="0" err="1"/>
              <a:t>Mathiowetz</a:t>
            </a:r>
            <a:r>
              <a:rPr lang="en-US" dirty="0"/>
              <a:t>, and S. </a:t>
            </a:r>
            <a:r>
              <a:rPr lang="en-US" dirty="0" err="1"/>
              <a:t>Sudman</a:t>
            </a:r>
            <a:r>
              <a:rPr lang="en-US" dirty="0"/>
              <a:t> (Eds.), Measurement Errors in Surveys (pp. 393-418). New York: Wiley. </a:t>
            </a:r>
          </a:p>
          <a:p>
            <a:pPr marL="0" indent="0">
              <a:buNone/>
            </a:pPr>
            <a:r>
              <a:rPr lang="en-US" dirty="0"/>
              <a:t>Fowler, F. J., &amp; </a:t>
            </a:r>
            <a:r>
              <a:rPr lang="en-US" dirty="0" err="1"/>
              <a:t>Mangione</a:t>
            </a:r>
            <a:r>
              <a:rPr lang="en-US" dirty="0"/>
              <a:t>, T. W. (1990). </a:t>
            </a:r>
            <a:r>
              <a:rPr lang="en-US" i="1" dirty="0"/>
              <a:t>Standardized survey interviewing; minimizing interviewer-related error</a:t>
            </a:r>
            <a:r>
              <a:rPr lang="en-US" dirty="0"/>
              <a:t>. Newbury Park, CA: Sage.</a:t>
            </a:r>
          </a:p>
          <a:p>
            <a:pPr marL="0" indent="0">
              <a:buNone/>
            </a:pPr>
            <a:r>
              <a:rPr lang="en-US" dirty="0"/>
              <a:t>Fowler, F. J. (2011). Coding the behavior of interviewers and respondents to evaluate survey questions. In J. </a:t>
            </a:r>
            <a:r>
              <a:rPr lang="en-US" dirty="0" err="1"/>
              <a:t>Madans</a:t>
            </a:r>
            <a:r>
              <a:rPr lang="en-US" dirty="0"/>
              <a:t>, K. Miller &amp; A. G. Maitland (Eds.), </a:t>
            </a:r>
            <a:r>
              <a:rPr lang="en-US" i="1" dirty="0"/>
              <a:t>Question evaluation methods: Contributing to the science of data quality</a:t>
            </a:r>
            <a:r>
              <a:rPr lang="en-US" dirty="0"/>
              <a:t> (pp. 7-22). New York, New York: Wiley.</a:t>
            </a:r>
          </a:p>
          <a:p>
            <a:pPr marL="0" indent="0">
              <a:buNone/>
            </a:pPr>
            <a:r>
              <a:rPr lang="en-US" dirty="0" err="1"/>
              <a:t>Haan</a:t>
            </a:r>
            <a:r>
              <a:rPr lang="en-US" dirty="0"/>
              <a:t>, M., </a:t>
            </a:r>
            <a:r>
              <a:rPr lang="en-US" dirty="0" err="1"/>
              <a:t>Ongena</a:t>
            </a:r>
            <a:r>
              <a:rPr lang="en-US" dirty="0"/>
              <a:t>, Y. P., &amp; </a:t>
            </a:r>
            <a:r>
              <a:rPr lang="en-US" dirty="0" err="1"/>
              <a:t>Huiskes</a:t>
            </a:r>
            <a:r>
              <a:rPr lang="en-US" dirty="0"/>
              <a:t>, M. (2013). Interviewer’s question rewording: Not always a bad thing. In P. Winkler, N. </a:t>
            </a:r>
            <a:r>
              <a:rPr lang="en-US" dirty="0" err="1"/>
              <a:t>Menold</a:t>
            </a:r>
            <a:r>
              <a:rPr lang="en-US" dirty="0"/>
              <a:t> &amp; R. </a:t>
            </a:r>
            <a:r>
              <a:rPr lang="en-US" dirty="0" err="1"/>
              <a:t>Porst</a:t>
            </a:r>
            <a:r>
              <a:rPr lang="en-US" dirty="0"/>
              <a:t> (Eds.), </a:t>
            </a:r>
            <a:r>
              <a:rPr lang="en-US" i="1" dirty="0"/>
              <a:t>Survey standardization and interviewers’ deviations – impact, reasons, detection and prevention</a:t>
            </a:r>
            <a:r>
              <a:rPr lang="en-US" dirty="0"/>
              <a:t> (pp. 173-194). Frankfurt am Main: Peter Lang International Academic Publishers. </a:t>
            </a:r>
          </a:p>
          <a:p>
            <a:pPr marL="0" indent="0">
              <a:buNone/>
            </a:pPr>
            <a:r>
              <a:rPr lang="en-US" dirty="0"/>
              <a:t>Heritage, J. &amp; Atkinson, J.M. (1984). Introduction. In J.M. Atkinson &amp; J. Heritage (Eds.), </a:t>
            </a:r>
            <a:r>
              <a:rPr lang="en-US" i="1" dirty="0"/>
              <a:t>Structures of social action. Studies in conversation analysis</a:t>
            </a:r>
            <a:r>
              <a:rPr lang="en-US" dirty="0"/>
              <a:t> (pp. 1-15). Cambridge: Cambridge University Press.</a:t>
            </a:r>
          </a:p>
          <a:p>
            <a:pPr marL="0" indent="0">
              <a:buNone/>
            </a:pPr>
            <a:r>
              <a:rPr lang="en-US" dirty="0"/>
              <a:t>Holbrook, A. L., Green, M. C., &amp; </a:t>
            </a:r>
            <a:r>
              <a:rPr lang="en-US" dirty="0" err="1"/>
              <a:t>Krosnick</a:t>
            </a:r>
            <a:r>
              <a:rPr lang="en-US" dirty="0"/>
              <a:t>, J. A. (2003). Telephone versus face-to-face interviewing of national probability samples with long questionnaires: Comparisons of respondent satisficing and social desirability response bias.</a:t>
            </a:r>
            <a:r>
              <a:rPr lang="en-US" i="1" dirty="0"/>
              <a:t> Public Opinion Quarterly, 67</a:t>
            </a:r>
            <a:r>
              <a:rPr lang="en-US" dirty="0"/>
              <a:t>(1), 79-125. </a:t>
            </a:r>
          </a:p>
          <a:p>
            <a:pPr marL="0" indent="0">
              <a:buNone/>
            </a:pPr>
            <a:r>
              <a:rPr lang="en-US" dirty="0" err="1"/>
              <a:t>Houtkoop-Steenstra</a:t>
            </a:r>
            <a:r>
              <a:rPr lang="en-US" dirty="0"/>
              <a:t>, H. (2000). </a:t>
            </a:r>
            <a:r>
              <a:rPr lang="en-US" i="1" dirty="0"/>
              <a:t>Interaction and the standardized survey interview. The living questionnaire</a:t>
            </a:r>
            <a:r>
              <a:rPr lang="en-US" dirty="0"/>
              <a:t>. Cambridge: Cambridge University Press.</a:t>
            </a:r>
          </a:p>
          <a:p>
            <a:pPr marL="0" indent="0">
              <a:buNone/>
            </a:pPr>
            <a:r>
              <a:rPr lang="en-US" dirty="0" err="1"/>
              <a:t>Houtkoop-Steenstra</a:t>
            </a:r>
            <a:r>
              <a:rPr lang="en-US" dirty="0"/>
              <a:t>, H. &amp; van den Bergh, H. (2000). Effects of introductions in large-scale telephone survey interviews. </a:t>
            </a:r>
            <a:r>
              <a:rPr lang="en-US" i="1" dirty="0"/>
              <a:t>Sociological Methods and Research,</a:t>
            </a:r>
            <a:r>
              <a:rPr lang="en-US" dirty="0"/>
              <a:t> </a:t>
            </a:r>
            <a:r>
              <a:rPr lang="en-US" i="1" dirty="0"/>
              <a:t>28</a:t>
            </a:r>
            <a:r>
              <a:rPr lang="en-US" dirty="0"/>
              <a:t>(3), 281-300.</a:t>
            </a:r>
          </a:p>
          <a:p>
            <a:pPr marL="0" indent="0">
              <a:buNone/>
            </a:pPr>
            <a:r>
              <a:rPr lang="en-US" dirty="0"/>
              <a:t>Jefferson, Gail (2004) </a:t>
            </a:r>
            <a:r>
              <a:rPr lang="en-US" u="sng" dirty="0">
                <a:hlinkClick r:id="rId3"/>
              </a:rPr>
              <a:t>Glossary of transcript symbols with an Introduction</a:t>
            </a:r>
            <a:r>
              <a:rPr lang="en-US" dirty="0"/>
              <a:t>. In G. H. Lerner (Ed.) </a:t>
            </a:r>
            <a:r>
              <a:rPr lang="en-US" i="1" dirty="0"/>
              <a:t>Conversation Analysis: Studies from the first generation</a:t>
            </a:r>
            <a:r>
              <a:rPr lang="en-US" dirty="0"/>
              <a:t> (pp. 13-23). Philadelphia: John </a:t>
            </a:r>
            <a:r>
              <a:rPr lang="en-US" dirty="0" err="1"/>
              <a:t>Benjamins</a:t>
            </a:r>
            <a:r>
              <a:rPr lang="en-US" dirty="0"/>
              <a:t>.</a:t>
            </a:r>
          </a:p>
          <a:p>
            <a:pPr marL="0" indent="0">
              <a:buNone/>
            </a:pPr>
            <a:r>
              <a:rPr lang="en-US" dirty="0"/>
              <a:t>Maynard, D.W. and Schaeffer, N.C. (2013). Conversation Analysis and Interaction in Standardized Survey Interviews. In C.A. </a:t>
            </a:r>
            <a:r>
              <a:rPr lang="en-US" dirty="0" err="1"/>
              <a:t>Chapelle</a:t>
            </a:r>
            <a:r>
              <a:rPr lang="en-US" dirty="0"/>
              <a:t> (Ed.), </a:t>
            </a:r>
            <a:r>
              <a:rPr lang="en-US" i="1" dirty="0"/>
              <a:t>The Encyclopedia of Applied Linguistics</a:t>
            </a:r>
            <a:r>
              <a:rPr lang="nl-NL" dirty="0"/>
              <a:t>. Oxford, UK : </a:t>
            </a:r>
            <a:r>
              <a:rPr lang="nl-NL" dirty="0" err="1"/>
              <a:t>Wiley</a:t>
            </a:r>
            <a:r>
              <a:rPr lang="nl-NL" dirty="0"/>
              <a:t>-Blackwell</a:t>
            </a:r>
            <a:r>
              <a:rPr lang="nl-NL" dirty="0" smtClean="0"/>
              <a:t>.</a:t>
            </a:r>
            <a:r>
              <a:rPr lang="nl-NL" dirty="0"/>
              <a:t> </a:t>
            </a:r>
            <a:endParaRPr lang="en-US" dirty="0"/>
          </a:p>
        </p:txBody>
      </p:sp>
    </p:spTree>
    <p:extLst>
      <p:ext uri="{BB962C8B-B14F-4D97-AF65-F5344CB8AC3E}">
        <p14:creationId xmlns:p14="http://schemas.microsoft.com/office/powerpoint/2010/main" val="14625905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References</a:t>
            </a:r>
          </a:p>
        </p:txBody>
      </p:sp>
      <p:sp>
        <p:nvSpPr>
          <p:cNvPr id="3" name="Content Placeholder 2"/>
          <p:cNvSpPr>
            <a:spLocks noGrp="1"/>
          </p:cNvSpPr>
          <p:nvPr>
            <p:ph idx="1"/>
          </p:nvPr>
        </p:nvSpPr>
        <p:spPr>
          <a:xfrm>
            <a:off x="435895" y="1828800"/>
            <a:ext cx="8272211" cy="4815839"/>
          </a:xfrm>
        </p:spPr>
        <p:txBody>
          <a:bodyPr>
            <a:normAutofit fontScale="62500" lnSpcReduction="20000"/>
          </a:bodyPr>
          <a:lstStyle/>
          <a:p>
            <a:pPr marL="0" indent="0">
              <a:buNone/>
            </a:pPr>
            <a:r>
              <a:rPr lang="de-DE" dirty="0" err="1"/>
              <a:t>Ongena</a:t>
            </a:r>
            <a:r>
              <a:rPr lang="de-DE" dirty="0"/>
              <a:t>, Y.P.  (2009). </a:t>
            </a:r>
            <a:r>
              <a:rPr lang="en-US" i="1" dirty="0"/>
              <a:t>Helping respondents to format their answers: a question wording experiment in a telephone survey. </a:t>
            </a:r>
            <a:r>
              <a:rPr lang="en-US" dirty="0"/>
              <a:t>Paper presented at the 64</a:t>
            </a:r>
            <a:r>
              <a:rPr lang="en-US" baseline="30000" dirty="0"/>
              <a:t>th</a:t>
            </a:r>
            <a:r>
              <a:rPr lang="en-US" dirty="0"/>
              <a:t> conference of the American Association for Public Opinion Research, Hollywood, Florida.</a:t>
            </a:r>
          </a:p>
          <a:p>
            <a:pPr marL="0" indent="0">
              <a:buNone/>
            </a:pPr>
            <a:r>
              <a:rPr lang="en-US" dirty="0" err="1"/>
              <a:t>Ongena</a:t>
            </a:r>
            <a:r>
              <a:rPr lang="en-US" dirty="0"/>
              <a:t>, Y.P. (2010). </a:t>
            </a:r>
            <a:r>
              <a:rPr lang="en-US" i="1" dirty="0"/>
              <a:t>Interviewer and respondent interaction in survey interviews: Empirical evidence from behavior coding studies and question wording experiments. </a:t>
            </a:r>
            <a:r>
              <a:rPr lang="en-US" dirty="0" err="1"/>
              <a:t>Saarbrücken</a:t>
            </a:r>
            <a:r>
              <a:rPr lang="en-US" dirty="0"/>
              <a:t>: LAP Lambert Academic Publishing.</a:t>
            </a:r>
          </a:p>
          <a:p>
            <a:pPr marL="0" indent="0">
              <a:buNone/>
            </a:pPr>
            <a:r>
              <a:rPr lang="en-US" dirty="0" err="1"/>
              <a:t>Ongena</a:t>
            </a:r>
            <a:r>
              <a:rPr lang="en-US" dirty="0"/>
              <a:t>, Y.P. &amp; W. </a:t>
            </a:r>
            <a:r>
              <a:rPr lang="en-US" dirty="0" err="1"/>
              <a:t>Dijkstra</a:t>
            </a:r>
            <a:r>
              <a:rPr lang="en-US" dirty="0"/>
              <a:t> (2006). Methods of Behavior Coding of Survey Interviews. </a:t>
            </a:r>
            <a:r>
              <a:rPr lang="en-US" i="1" dirty="0"/>
              <a:t>Journal of Official Statistics,</a:t>
            </a:r>
            <a:r>
              <a:rPr lang="en-US" dirty="0"/>
              <a:t> 22, 419-451.</a:t>
            </a:r>
          </a:p>
          <a:p>
            <a:pPr marL="0" indent="0">
              <a:buNone/>
            </a:pPr>
            <a:r>
              <a:rPr lang="en-US" dirty="0" err="1"/>
              <a:t>Ongena</a:t>
            </a:r>
            <a:r>
              <a:rPr lang="en-US" dirty="0"/>
              <a:t>, Y.P.  &amp; W. </a:t>
            </a:r>
            <a:r>
              <a:rPr lang="en-US" dirty="0" err="1"/>
              <a:t>Dijkstra</a:t>
            </a:r>
            <a:r>
              <a:rPr lang="en-US" dirty="0"/>
              <a:t> (2007) A Model of Cognitive Processes and Conversational Principles in Survey Interview Interaction. </a:t>
            </a:r>
            <a:r>
              <a:rPr lang="en-US" i="1" dirty="0"/>
              <a:t>Applied Cognitive Psychology, Special Issue on Cognitive Aspects of Survey Research</a:t>
            </a:r>
            <a:r>
              <a:rPr lang="en-US" dirty="0"/>
              <a:t>, </a:t>
            </a:r>
            <a:r>
              <a:rPr lang="en-US" i="1" dirty="0"/>
              <a:t>21</a:t>
            </a:r>
            <a:r>
              <a:rPr lang="en-US" dirty="0"/>
              <a:t>(2), 145-163. </a:t>
            </a:r>
          </a:p>
          <a:p>
            <a:pPr marL="0" indent="0">
              <a:buNone/>
            </a:pPr>
            <a:r>
              <a:rPr lang="nl-NL" dirty="0" err="1"/>
              <a:t>Ongena</a:t>
            </a:r>
            <a:r>
              <a:rPr lang="nl-NL" dirty="0"/>
              <a:t>, Y. P., &amp; Dijkstra, W. (2010). </a:t>
            </a:r>
            <a:r>
              <a:rPr lang="en-US" dirty="0"/>
              <a:t>Preventing mismatch answers in standardized survey interviews. </a:t>
            </a:r>
            <a:r>
              <a:rPr lang="en-US" i="1" dirty="0"/>
              <a:t>Quality and Quantity</a:t>
            </a:r>
            <a:r>
              <a:rPr lang="en-US" dirty="0"/>
              <a:t>, </a:t>
            </a:r>
            <a:r>
              <a:rPr lang="en-US" i="1" dirty="0"/>
              <a:t>44</a:t>
            </a:r>
            <a:r>
              <a:rPr lang="en-US" dirty="0"/>
              <a:t>(4), 641-659. </a:t>
            </a:r>
            <a:r>
              <a:rPr lang="en-US" dirty="0" err="1"/>
              <a:t>doi:</a:t>
            </a:r>
            <a:r>
              <a:rPr lang="en-US" u="sng" dirty="0" err="1">
                <a:hlinkClick r:id="rId3"/>
              </a:rPr>
              <a:t>http</a:t>
            </a:r>
            <a:r>
              <a:rPr lang="en-US" u="sng" dirty="0">
                <a:hlinkClick r:id="rId3"/>
              </a:rPr>
              <a:t>://dx.doi.org/10.1007/s11135-009-9227-x</a:t>
            </a:r>
            <a:endParaRPr lang="en-US" dirty="0"/>
          </a:p>
          <a:p>
            <a:pPr marL="0" indent="0">
              <a:buNone/>
            </a:pPr>
            <a:r>
              <a:rPr lang="en-US" dirty="0" err="1"/>
              <a:t>Pomerantz</a:t>
            </a:r>
            <a:r>
              <a:rPr lang="en-US" dirty="0"/>
              <a:t>, A. (1984). Agreeing and disagreeing with assessments: some features of preferred/</a:t>
            </a:r>
            <a:r>
              <a:rPr lang="en-US" dirty="0" err="1"/>
              <a:t>dispreferred</a:t>
            </a:r>
            <a:r>
              <a:rPr lang="en-US" dirty="0"/>
              <a:t> turn shapes. In J.M. Atkinson &amp; J. Heritage (Eds.), </a:t>
            </a:r>
            <a:r>
              <a:rPr lang="en-US" i="1" dirty="0"/>
              <a:t>Structures of social action. Studies in conversation analysis</a:t>
            </a:r>
            <a:r>
              <a:rPr lang="en-US" dirty="0"/>
              <a:t> (pp. 57-101). Cambridge: Cambridge University Press.</a:t>
            </a:r>
          </a:p>
          <a:p>
            <a:pPr marL="0" indent="0">
              <a:buNone/>
            </a:pPr>
            <a:r>
              <a:rPr lang="en-US" dirty="0"/>
              <a:t>Presser, S., </a:t>
            </a:r>
            <a:r>
              <a:rPr lang="en-US" dirty="0" err="1"/>
              <a:t>Couper</a:t>
            </a:r>
            <a:r>
              <a:rPr lang="en-US" dirty="0"/>
              <a:t>, M. P., </a:t>
            </a:r>
            <a:r>
              <a:rPr lang="en-US" dirty="0" err="1"/>
              <a:t>Lessler</a:t>
            </a:r>
            <a:r>
              <a:rPr lang="en-US" dirty="0"/>
              <a:t>, J. T., Martin, E., Martin, J., </a:t>
            </a:r>
            <a:r>
              <a:rPr lang="en-US" dirty="0" err="1"/>
              <a:t>Rothgeb</a:t>
            </a:r>
            <a:r>
              <a:rPr lang="en-US" dirty="0"/>
              <a:t>, J. M., et al. (2004). Methods for testing and evaluating survey questions.</a:t>
            </a:r>
            <a:r>
              <a:rPr lang="en-US" i="1" dirty="0"/>
              <a:t> Public Opinion Quarterly, 68</a:t>
            </a:r>
            <a:r>
              <a:rPr lang="en-US" dirty="0"/>
              <a:t>(1), 109-130. </a:t>
            </a:r>
          </a:p>
          <a:p>
            <a:pPr marL="0" indent="0">
              <a:buNone/>
            </a:pPr>
            <a:r>
              <a:rPr lang="en-US" dirty="0"/>
              <a:t>Raymond, G. (2000). </a:t>
            </a:r>
            <a:r>
              <a:rPr lang="en-US" i="1" dirty="0"/>
              <a:t>The structure of responding: conforming and nonconforming responses to yes-no type interrogatives</a:t>
            </a:r>
            <a:r>
              <a:rPr lang="en-US" dirty="0"/>
              <a:t>. Unpublished PhD thesis. University of California, Los Angeles.</a:t>
            </a:r>
          </a:p>
          <a:p>
            <a:pPr marL="0" indent="0">
              <a:buNone/>
            </a:pPr>
            <a:r>
              <a:rPr lang="en-US" dirty="0"/>
              <a:t>Raymond, G. (2003). Grammar And Social Organization: Yes/No Interrogatives And The Structure Of Responding.</a:t>
            </a:r>
            <a:r>
              <a:rPr lang="en-US" i="1" dirty="0"/>
              <a:t> American Sociological Review, 68</a:t>
            </a:r>
            <a:r>
              <a:rPr lang="en-US" dirty="0"/>
              <a:t>(6), 939-967. Retrieved from http://</a:t>
            </a:r>
            <a:r>
              <a:rPr lang="en-US" dirty="0" err="1"/>
              <a:t>search.proquest.com</a:t>
            </a:r>
            <a:r>
              <a:rPr lang="en-US" dirty="0"/>
              <a:t>/</a:t>
            </a:r>
            <a:r>
              <a:rPr lang="en-US" dirty="0" err="1"/>
              <a:t>docview</a:t>
            </a:r>
            <a:r>
              <a:rPr lang="en-US" dirty="0"/>
              <a:t>/218827736?accountid=36334</a:t>
            </a:r>
          </a:p>
          <a:p>
            <a:pPr marL="0" indent="0">
              <a:buNone/>
            </a:pPr>
            <a:r>
              <a:rPr lang="en-US" dirty="0"/>
              <a:t>Saris, W.E. and </a:t>
            </a:r>
            <a:r>
              <a:rPr lang="en-US" dirty="0" err="1"/>
              <a:t>Gallhofer</a:t>
            </a:r>
            <a:r>
              <a:rPr lang="en-US" dirty="0"/>
              <a:t>, I.N. (2007). </a:t>
            </a:r>
            <a:r>
              <a:rPr lang="en-US" i="1" dirty="0"/>
              <a:t>Design, Evaluation, and Analysis of Questionnaires for Survey Research</a:t>
            </a:r>
            <a:r>
              <a:rPr lang="en-US" dirty="0"/>
              <a:t>. New York, NY: Wiley.</a:t>
            </a:r>
          </a:p>
          <a:p>
            <a:pPr marL="0" indent="0">
              <a:buNone/>
            </a:pPr>
            <a:r>
              <a:rPr lang="en-US" dirty="0"/>
              <a:t>Schaeffer, N. C., &amp; </a:t>
            </a:r>
            <a:r>
              <a:rPr lang="en-US" dirty="0" err="1"/>
              <a:t>Dykema</a:t>
            </a:r>
            <a:r>
              <a:rPr lang="en-US" dirty="0"/>
              <a:t>, J. (2011). Response 1 to Fowler’s chapter: Coding the behavior of interviewers and respondents to evaluate survey questions. In J. </a:t>
            </a:r>
            <a:r>
              <a:rPr lang="en-US" dirty="0" err="1"/>
              <a:t>Madans</a:t>
            </a:r>
            <a:r>
              <a:rPr lang="en-US" dirty="0"/>
              <a:t>, K. Miller &amp; A. G. Maitland (Eds.), </a:t>
            </a:r>
            <a:r>
              <a:rPr lang="en-US" i="1" dirty="0"/>
              <a:t>Question evaluation methods: Contributing to the science of data quality</a:t>
            </a:r>
            <a:r>
              <a:rPr lang="en-US" dirty="0"/>
              <a:t> (pp. 23-40). New York, NY: Wiley.</a:t>
            </a:r>
          </a:p>
          <a:p>
            <a:pPr marL="0" indent="0">
              <a:buNone/>
            </a:pPr>
            <a:r>
              <a:rPr lang="en-US" dirty="0"/>
              <a:t>Schaeffer, N.C., Maynard, D.W. &amp; Cradock, R. (1993). Negotiating certainty: uncertainty proposals and their disposal in standardized survey interviews. Unpublished manuscript, Discussion Paper 93-25, Center for Demography and Ecology, University of Wisconsin, Madison.</a:t>
            </a:r>
          </a:p>
          <a:p>
            <a:pPr marL="0" indent="0">
              <a:buNone/>
            </a:pPr>
            <a:r>
              <a:rPr lang="en-US" dirty="0"/>
              <a:t>Schaeffer, N.C. and Maynard, D.W. (2002). Occasions for Intervention: Interactional</a:t>
            </a:r>
          </a:p>
          <a:p>
            <a:pPr marL="0" indent="0">
              <a:buNone/>
            </a:pPr>
            <a:r>
              <a:rPr lang="nl-NL" dirty="0"/>
              <a:t>Resources </a:t>
            </a:r>
            <a:r>
              <a:rPr lang="nl-NL" dirty="0" err="1"/>
              <a:t>for</a:t>
            </a:r>
            <a:r>
              <a:rPr lang="nl-NL" dirty="0"/>
              <a:t> </a:t>
            </a:r>
            <a:r>
              <a:rPr lang="nl-NL" dirty="0" err="1"/>
              <a:t>Comprehension</a:t>
            </a:r>
            <a:r>
              <a:rPr lang="nl-NL" dirty="0"/>
              <a:t> in </a:t>
            </a:r>
            <a:r>
              <a:rPr lang="nl-NL" dirty="0" err="1"/>
              <a:t>Standardized</a:t>
            </a:r>
            <a:r>
              <a:rPr lang="nl-NL" dirty="0"/>
              <a:t> Survey Interviews. In D.W. </a:t>
            </a:r>
            <a:r>
              <a:rPr lang="nl-NL" dirty="0" err="1"/>
              <a:t>Maynard</a:t>
            </a:r>
            <a:r>
              <a:rPr lang="nl-NL" dirty="0"/>
              <a:t>, H. Houtkoop-Steenstra, N.C. Schaeffer, </a:t>
            </a:r>
            <a:r>
              <a:rPr lang="nl-NL" dirty="0" err="1"/>
              <a:t>and</a:t>
            </a:r>
            <a:r>
              <a:rPr lang="nl-NL" dirty="0"/>
              <a:t> J. Van der </a:t>
            </a:r>
            <a:r>
              <a:rPr lang="nl-NL" dirty="0" err="1"/>
              <a:t>Zouwen</a:t>
            </a:r>
            <a:r>
              <a:rPr lang="nl-NL" dirty="0"/>
              <a:t> (</a:t>
            </a:r>
            <a:r>
              <a:rPr lang="nl-NL" dirty="0" err="1"/>
              <a:t>Eds</a:t>
            </a:r>
            <a:r>
              <a:rPr lang="nl-NL" dirty="0"/>
              <a:t>.), </a:t>
            </a:r>
            <a:r>
              <a:rPr lang="en-US" i="1" dirty="0"/>
              <a:t>Standardization</a:t>
            </a:r>
            <a:r>
              <a:rPr lang="en-US" dirty="0"/>
              <a:t> </a:t>
            </a:r>
            <a:r>
              <a:rPr lang="en-US" i="1" dirty="0"/>
              <a:t>and Tacit Knowledge: Interaction and Practice in the Survey Interview </a:t>
            </a:r>
            <a:r>
              <a:rPr lang="en-US" dirty="0"/>
              <a:t>(pp. 261-280). New York, NY: Wiley.</a:t>
            </a:r>
          </a:p>
          <a:p>
            <a:pPr marL="0" indent="0">
              <a:buNone/>
            </a:pPr>
            <a:r>
              <a:rPr lang="en-US" dirty="0" err="1"/>
              <a:t>Sidnell</a:t>
            </a:r>
            <a:r>
              <a:rPr lang="en-US" dirty="0"/>
              <a:t>, J. &amp; </a:t>
            </a:r>
            <a:r>
              <a:rPr lang="en-US" dirty="0" err="1"/>
              <a:t>Stivers</a:t>
            </a:r>
            <a:r>
              <a:rPr lang="en-US" dirty="0"/>
              <a:t>, T. (2013). </a:t>
            </a:r>
            <a:r>
              <a:rPr lang="en-US" i="1" dirty="0"/>
              <a:t>The Handbook of Conversation Analysis</a:t>
            </a:r>
            <a:r>
              <a:rPr lang="en-US" dirty="0"/>
              <a:t>. </a:t>
            </a:r>
            <a:r>
              <a:rPr lang="en-US" dirty="0" err="1"/>
              <a:t>Chichester</a:t>
            </a:r>
            <a:r>
              <a:rPr lang="en-US" dirty="0"/>
              <a:t>, West Sussex: Wiley-Blackwell. </a:t>
            </a:r>
          </a:p>
          <a:p>
            <a:pPr marL="0" indent="0">
              <a:buNone/>
            </a:pPr>
            <a:r>
              <a:rPr lang="en-US" dirty="0"/>
              <a:t>Ten Have, P. (2007). </a:t>
            </a:r>
            <a:r>
              <a:rPr lang="en-US" i="1" dirty="0"/>
              <a:t>Understanding Qualitative Research and Ethnomethodology</a:t>
            </a:r>
            <a:r>
              <a:rPr lang="en-US" dirty="0"/>
              <a:t>. London: Sage Publications. </a:t>
            </a:r>
          </a:p>
          <a:p>
            <a:pPr marL="0" indent="0">
              <a:buNone/>
            </a:pPr>
            <a:r>
              <a:rPr lang="en-US" dirty="0"/>
              <a:t>Willis, G. (2005). </a:t>
            </a:r>
            <a:r>
              <a:rPr lang="en-US" i="1" dirty="0"/>
              <a:t>Cognitive interviewing. A tool for improving questionnaire design.</a:t>
            </a:r>
            <a:r>
              <a:rPr lang="en-US" dirty="0"/>
              <a:t> Thousand Oaks: Sage.</a:t>
            </a:r>
          </a:p>
          <a:p>
            <a:pPr marL="0" indent="0">
              <a:buNone/>
            </a:pPr>
            <a:r>
              <a:rPr lang="en-US" dirty="0"/>
              <a:t>Yan, T., </a:t>
            </a:r>
            <a:r>
              <a:rPr lang="en-US" dirty="0" err="1"/>
              <a:t>Kreuter</a:t>
            </a:r>
            <a:r>
              <a:rPr lang="en-US" dirty="0"/>
              <a:t>, F., &amp; </a:t>
            </a:r>
            <a:r>
              <a:rPr lang="en-US" dirty="0" err="1"/>
              <a:t>Tourangeau</a:t>
            </a:r>
            <a:r>
              <a:rPr lang="en-US" dirty="0"/>
              <a:t>, R. (2012). Evaluating survey questions: A comparison of methods.</a:t>
            </a:r>
            <a:r>
              <a:rPr lang="en-US" i="1" dirty="0"/>
              <a:t> </a:t>
            </a:r>
            <a:r>
              <a:rPr lang="nl-NL" i="1" dirty="0"/>
              <a:t>Journal of Official </a:t>
            </a:r>
            <a:r>
              <a:rPr lang="nl-NL" i="1" dirty="0" err="1"/>
              <a:t>Statistics</a:t>
            </a:r>
            <a:r>
              <a:rPr lang="nl-NL" i="1" dirty="0"/>
              <a:t>, 28</a:t>
            </a:r>
            <a:r>
              <a:rPr lang="nl-NL" dirty="0"/>
              <a:t>(4), 503-529. </a:t>
            </a:r>
            <a:endParaRPr lang="en-US" dirty="0"/>
          </a:p>
        </p:txBody>
      </p:sp>
    </p:spTree>
    <p:extLst>
      <p:ext uri="{BB962C8B-B14F-4D97-AF65-F5344CB8AC3E}">
        <p14:creationId xmlns:p14="http://schemas.microsoft.com/office/powerpoint/2010/main" val="19835415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Dividend">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465</TotalTime>
  <Words>3557</Words>
  <Application>Microsoft Macintosh PowerPoint</Application>
  <PresentationFormat>On-screen Show (4:3)</PresentationFormat>
  <Paragraphs>321</Paragraphs>
  <Slides>17</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Calibri</vt:lpstr>
      <vt:lpstr>Wingdings 2</vt:lpstr>
      <vt:lpstr>Times</vt:lpstr>
      <vt:lpstr>TimesNewRomanPSMT</vt:lpstr>
      <vt:lpstr>Times New Roman</vt:lpstr>
      <vt:lpstr>Gill Sans MT</vt:lpstr>
      <vt:lpstr>Arial Unicode MS</vt:lpstr>
      <vt:lpstr>Symbol</vt:lpstr>
      <vt:lpstr>Dividend</vt:lpstr>
      <vt:lpstr>Expanded and non-conforming responses</vt:lpstr>
      <vt:lpstr>Introduction</vt:lpstr>
      <vt:lpstr>Paradigmatic sequence</vt:lpstr>
      <vt:lpstr>Type-conforming vs. Non-conforming answers</vt:lpstr>
      <vt:lpstr>Methods</vt:lpstr>
      <vt:lpstr>Analysis: Qualitative and quantitative</vt:lpstr>
      <vt:lpstr>Results</vt:lpstr>
      <vt:lpstr>Minimal expansions</vt:lpstr>
      <vt:lpstr>Full-blown expansions</vt:lpstr>
      <vt:lpstr>non-conforming answers</vt:lpstr>
      <vt:lpstr>non-conforming answers</vt:lpstr>
      <vt:lpstr>Quantitative study</vt:lpstr>
      <vt:lpstr>Frequency of occurrence of expansions</vt:lpstr>
      <vt:lpstr>Interviewer’s reaction to expansions</vt:lpstr>
      <vt:lpstr>conclusions</vt:lpstr>
      <vt:lpstr>References</vt:lpstr>
      <vt:lpstr>References</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Expanded and non-conforming responses</dc:title>
  <dc:creator>Sanne Unger</dc:creator>
  <cp:lastModifiedBy>Sanne Unger</cp:lastModifiedBy>
  <cp:revision>83</cp:revision>
  <dcterms:created xsi:type="dcterms:W3CDTF">2016-10-31T01:07:42Z</dcterms:created>
  <dcterms:modified xsi:type="dcterms:W3CDTF">2016-11-10T16:44:18Z</dcterms:modified>
</cp:coreProperties>
</file>