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87" r:id="rId2"/>
    <p:sldMasterId id="2147483669" r:id="rId3"/>
  </p:sldMasterIdLst>
  <p:notesMasterIdLst>
    <p:notesMasterId r:id="rId21"/>
  </p:notesMasterIdLst>
  <p:handoutMasterIdLst>
    <p:handoutMasterId r:id="rId22"/>
  </p:handoutMasterIdLst>
  <p:sldIdLst>
    <p:sldId id="256" r:id="rId4"/>
    <p:sldId id="257" r:id="rId5"/>
    <p:sldId id="272" r:id="rId6"/>
    <p:sldId id="274" r:id="rId7"/>
    <p:sldId id="275" r:id="rId8"/>
    <p:sldId id="277" r:id="rId9"/>
    <p:sldId id="276" r:id="rId10"/>
    <p:sldId id="278" r:id="rId11"/>
    <p:sldId id="294" r:id="rId12"/>
    <p:sldId id="293" r:id="rId13"/>
    <p:sldId id="280" r:id="rId14"/>
    <p:sldId id="283" r:id="rId15"/>
    <p:sldId id="284" r:id="rId16"/>
    <p:sldId id="291" r:id="rId17"/>
    <p:sldId id="285" r:id="rId18"/>
    <p:sldId id="286" r:id="rId19"/>
    <p:sldId id="289" r:id="rId20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essica Behm" initials="JB" lastIdx="31" clrIdx="0"/>
  <p:cmAuthor id="1" name="Cynthia Helba" initials="CH" lastIdx="6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66D0"/>
    <a:srgbClr val="B07BD7"/>
    <a:srgbClr val="E4A756"/>
    <a:srgbClr val="DAE0EE"/>
    <a:srgbClr val="E1E2E7"/>
    <a:srgbClr val="C9E4FF"/>
    <a:srgbClr val="99CCFF"/>
    <a:srgbClr val="4589BC"/>
    <a:srgbClr val="1D649D"/>
    <a:srgbClr val="3172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99" autoAdjust="0"/>
    <p:restoredTop sz="88632" autoAdjust="0"/>
  </p:normalViewPr>
  <p:slideViewPr>
    <p:cSldViewPr snapToGrid="0" snapToObjects="1" showGuides="1">
      <p:cViewPr>
        <p:scale>
          <a:sx n="70" d="100"/>
          <a:sy n="70" d="100"/>
        </p:scale>
        <p:origin x="-2388" y="-738"/>
      </p:cViewPr>
      <p:guideLst>
        <p:guide orient="horz" pos="4171"/>
        <p:guide pos="49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>
        <p:scale>
          <a:sx n="100" d="100"/>
          <a:sy n="100" d="100"/>
        </p:scale>
        <p:origin x="-2772" y="36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commentAuthors" Target="commentAuthor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694F82D-A9E3-C04A-B143-8E95E82637CE}" type="datetimeFigureOut">
              <a:rPr lang="en-US" smtClean="0"/>
              <a:t>11/15/2016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9C10EDE-C285-D145-BFF9-6CF7C15AC6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0909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0DD43F9-A6BB-5F43-810B-CC7937A97585}" type="datetimeFigureOut">
              <a:rPr lang="en-US" smtClean="0"/>
              <a:t>11/15/2016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D8CBB48-5F84-BA42-AD94-F4E9A7314B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48866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CBB48-5F84-BA42-AD94-F4E9A7314B6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4719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CBB48-5F84-BA42-AD94-F4E9A7314B6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068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CBB48-5F84-BA42-AD94-F4E9A7314B6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2686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CBB48-5F84-BA42-AD94-F4E9A7314B6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2466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CBB48-5F84-BA42-AD94-F4E9A7314B6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190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CBB48-5F84-BA42-AD94-F4E9A7314B6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1270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CBB48-5F84-BA42-AD94-F4E9A7314B66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3044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8686" lvl="0" indent="0">
              <a:buFont typeface="Arial" charset="0"/>
              <a:buNone/>
            </a:pPr>
            <a:endParaRPr lang="en-US" dirty="0" smtClean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CBB48-5F84-BA42-AD94-F4E9A7314B66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8338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lang="en-US" baseline="0" dirty="0" smtClean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CBB48-5F84-BA42-AD94-F4E9A7314B66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8062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CBB48-5F84-BA42-AD94-F4E9A7314B66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7440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CBB48-5F84-BA42-AD94-F4E9A7314B66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9277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65887"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CBB48-5F84-BA42-AD94-F4E9A7314B66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9277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36110"/>
            <a:ext cx="5608320" cy="4860290"/>
          </a:xfrm>
        </p:spPr>
        <p:txBody>
          <a:bodyPr/>
          <a:lstStyle/>
          <a:p>
            <a:endParaRPr lang="en-US" b="0" u="none" strike="noStrike" baseline="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8043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71600" marR="0" lvl="3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CBB48-5F84-BA42-AD94-F4E9A7314B66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3006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u="none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u="none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u="none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u="none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u="none" dirty="0"/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CBB48-5F84-BA42-AD94-F4E9A7314B66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6709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 typeface="Arial" charset="0"/>
              <a:buChar char="•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CBB48-5F84-BA42-AD94-F4E9A7314B66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7020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CBB48-5F84-BA42-AD94-F4E9A7314B66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535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Main Title Slide">
    <p:bg>
      <p:bgPr>
        <a:solidFill>
          <a:srgbClr val="143C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8400"/>
            <a:ext cx="9143391" cy="2749113"/>
          </a:xfrm>
          <a:prstGeom prst="rect">
            <a:avLst/>
          </a:prstGeom>
        </p:spPr>
      </p:pic>
      <p:grpSp>
        <p:nvGrpSpPr>
          <p:cNvPr id="14" name="Group 13"/>
          <p:cNvGrpSpPr/>
          <p:nvPr userDrawn="1"/>
        </p:nvGrpSpPr>
        <p:grpSpPr>
          <a:xfrm>
            <a:off x="0" y="1160085"/>
            <a:ext cx="9144000" cy="2737064"/>
            <a:chOff x="0" y="1160085"/>
            <a:chExt cx="9144000" cy="2737064"/>
          </a:xfrm>
        </p:grpSpPr>
        <p:cxnSp>
          <p:nvCxnSpPr>
            <p:cNvPr id="15" name="Straight Connector 14"/>
            <p:cNvCxnSpPr/>
            <p:nvPr userDrawn="1"/>
          </p:nvCxnSpPr>
          <p:spPr>
            <a:xfrm>
              <a:off x="0" y="1160085"/>
              <a:ext cx="9144000" cy="0"/>
            </a:xfrm>
            <a:prstGeom prst="line">
              <a:avLst/>
            </a:prstGeom>
            <a:ln w="4445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 userDrawn="1"/>
          </p:nvCxnSpPr>
          <p:spPr>
            <a:xfrm>
              <a:off x="0" y="3897149"/>
              <a:ext cx="9144000" cy="0"/>
            </a:xfrm>
            <a:prstGeom prst="line">
              <a:avLst/>
            </a:prstGeom>
            <a:ln w="4445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Picture 8" descr="fullbackgrd_trsp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5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6255" y="3977482"/>
            <a:ext cx="7687545" cy="1293018"/>
          </a:xfrm>
        </p:spPr>
        <p:txBody>
          <a:bodyPr anchor="t" anchorCtr="0">
            <a:normAutofit/>
          </a:bodyPr>
          <a:lstStyle>
            <a:lvl1pPr algn="l">
              <a:defRPr sz="3200">
                <a:solidFill>
                  <a:schemeClr val="bg1"/>
                </a:solidFill>
                <a:latin typeface="Arial"/>
                <a:cs typeface="Arial Unicode M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6255" y="5384799"/>
            <a:ext cx="5606532" cy="977901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24291" y="5383049"/>
            <a:ext cx="1989509" cy="365125"/>
          </a:xfrm>
        </p:spPr>
        <p:txBody>
          <a:bodyPr anchor="t" anchorCtr="0"/>
          <a:lstStyle>
            <a:lvl1pPr>
              <a:defRPr sz="1600">
                <a:solidFill>
                  <a:srgbClr val="FFFFFE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pic>
        <p:nvPicPr>
          <p:cNvPr id="5" name="Picture 4" descr="Westat_logo_white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888" y="530029"/>
            <a:ext cx="1402546" cy="44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0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768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title"/>
          </p:nvPr>
        </p:nvSpPr>
        <p:spPr/>
        <p:txBody>
          <a:bodyPr/>
          <a:lstStyle>
            <a:lvl1pPr>
              <a:defRPr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/>
        <p:txBody>
          <a:bodyPr/>
          <a:lstStyle>
            <a:lvl1pPr>
              <a:buClr>
                <a:srgbClr val="3172A9"/>
              </a:buClr>
              <a:defRPr/>
            </a:lvl1pPr>
            <a:lvl2pPr>
              <a:buClr>
                <a:srgbClr val="3172A9"/>
              </a:buClr>
              <a:defRPr/>
            </a:lvl2pPr>
            <a:lvl3pPr>
              <a:buClr>
                <a:srgbClr val="3172A9"/>
              </a:buClr>
              <a:defRPr/>
            </a:lvl3pPr>
            <a:lvl4pPr>
              <a:buClr>
                <a:srgbClr val="3172A9"/>
              </a:buClr>
              <a:defRPr/>
            </a:lvl4pPr>
            <a:lvl5pPr>
              <a:buClr>
                <a:srgbClr val="3172A9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775B3116-99FB-0C48-8DF6-E0B2ECE30256}" type="datetime1">
              <a:rPr lang="en-US" smtClean="0"/>
              <a:t>11/15/2016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631380" y="6356350"/>
            <a:ext cx="538842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6601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143C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ullbackgrd_trsp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0" y="1160084"/>
            <a:ext cx="9144000" cy="2737065"/>
          </a:xfrm>
          <a:prstGeom prst="rect">
            <a:avLst/>
          </a:prstGeom>
          <a:gradFill flip="none" rotWithShape="1">
            <a:gsLst>
              <a:gs pos="0">
                <a:srgbClr val="032D59"/>
              </a:gs>
              <a:gs pos="100000">
                <a:srgbClr val="235F8E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  <a:latin typeface="Arial"/>
              </a:defRPr>
            </a:lvl1pPr>
          </a:lstStyle>
          <a:p>
            <a:fld id="{C06C9432-2318-8948-90C9-74EE9E58F5D4}" type="datetime1">
              <a:rPr lang="en-US" smtClean="0"/>
              <a:t>11/15/2016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3413" y="6356350"/>
            <a:ext cx="5386387" cy="365125"/>
          </a:xfrm>
        </p:spPr>
        <p:txBody>
          <a:bodyPr/>
          <a:lstStyle>
            <a:lvl1pPr algn="l">
              <a:defRPr baseline="0">
                <a:solidFill>
                  <a:schemeClr val="bg1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44" y="6356350"/>
            <a:ext cx="310896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/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198" y="2646725"/>
            <a:ext cx="7730681" cy="1095550"/>
          </a:xfrm>
        </p:spPr>
        <p:txBody>
          <a:bodyPr anchor="b" anchorCtr="0">
            <a:normAutofit/>
          </a:bodyPr>
          <a:lstStyle>
            <a:lvl1pPr algn="l">
              <a:defRPr sz="2800" b="1" cap="none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1160085"/>
            <a:ext cx="9144000" cy="0"/>
          </a:xfrm>
          <a:prstGeom prst="line">
            <a:avLst/>
          </a:prstGeom>
          <a:ln w="444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2199" y="1259937"/>
            <a:ext cx="7730680" cy="126893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0" y="3897149"/>
            <a:ext cx="9144000" cy="0"/>
          </a:xfrm>
          <a:prstGeom prst="line">
            <a:avLst/>
          </a:prstGeom>
          <a:ln w="444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Westat_logo_whit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888" y="530029"/>
            <a:ext cx="1402546" cy="44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0258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768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08100"/>
            <a:ext cx="4038600" cy="4525963"/>
          </a:xfrm>
        </p:spPr>
        <p:txBody>
          <a:bodyPr/>
          <a:lstStyle>
            <a:lvl1pPr>
              <a:buClr>
                <a:srgbClr val="3172A9"/>
              </a:buClr>
              <a:defRPr sz="2800"/>
            </a:lvl1pPr>
            <a:lvl2pPr>
              <a:buClr>
                <a:srgbClr val="3172A9"/>
              </a:buClr>
              <a:defRPr sz="2400"/>
            </a:lvl2pPr>
            <a:lvl3pPr>
              <a:buClr>
                <a:srgbClr val="3172A9"/>
              </a:buClr>
              <a:defRPr sz="2000"/>
            </a:lvl3pPr>
            <a:lvl4pPr>
              <a:buClr>
                <a:srgbClr val="3172A9"/>
              </a:buClr>
              <a:defRPr sz="1800"/>
            </a:lvl4pPr>
            <a:lvl5pPr>
              <a:buClr>
                <a:srgbClr val="3172A9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08100"/>
            <a:ext cx="4038600" cy="4525963"/>
          </a:xfrm>
        </p:spPr>
        <p:txBody>
          <a:bodyPr/>
          <a:lstStyle>
            <a:lvl1pPr>
              <a:buClr>
                <a:srgbClr val="3172A9"/>
              </a:buClr>
              <a:defRPr sz="2800"/>
            </a:lvl1pPr>
            <a:lvl2pPr>
              <a:buClr>
                <a:srgbClr val="3172A9"/>
              </a:buClr>
              <a:defRPr sz="2400"/>
            </a:lvl2pPr>
            <a:lvl3pPr>
              <a:buClr>
                <a:srgbClr val="3172A9"/>
              </a:buClr>
              <a:defRPr sz="2000"/>
            </a:lvl3pPr>
            <a:lvl4pPr>
              <a:buClr>
                <a:srgbClr val="3172A9"/>
              </a:buClr>
              <a:defRPr sz="1800"/>
            </a:lvl4pPr>
            <a:lvl5pPr>
              <a:buClr>
                <a:srgbClr val="3172A9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77CFC-8F43-B34D-B3A5-4FFA2789EEA4}" type="datetime1">
              <a:rPr lang="en-US" smtClean="0"/>
              <a:t>11/15/2016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31380" y="6356350"/>
            <a:ext cx="538842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118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768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886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174875"/>
            <a:ext cx="3886200" cy="3951288"/>
          </a:xfrm>
        </p:spPr>
        <p:txBody>
          <a:bodyPr/>
          <a:lstStyle>
            <a:lvl1pPr>
              <a:buClr>
                <a:srgbClr val="3172A9"/>
              </a:buClr>
              <a:defRPr sz="2400"/>
            </a:lvl1pPr>
            <a:lvl2pPr>
              <a:buClr>
                <a:srgbClr val="3172A9"/>
              </a:buClr>
              <a:defRPr sz="2000"/>
            </a:lvl2pPr>
            <a:lvl3pPr>
              <a:buClr>
                <a:srgbClr val="3172A9"/>
              </a:buClr>
              <a:defRPr sz="1800"/>
            </a:lvl3pPr>
            <a:lvl4pPr>
              <a:buClr>
                <a:srgbClr val="3172A9"/>
              </a:buClr>
              <a:defRPr sz="1600"/>
            </a:lvl4pPr>
            <a:lvl5pPr>
              <a:buClr>
                <a:srgbClr val="3172A9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339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33925" y="2174875"/>
            <a:ext cx="4041775" cy="3951288"/>
          </a:xfrm>
        </p:spPr>
        <p:txBody>
          <a:bodyPr/>
          <a:lstStyle>
            <a:lvl1pPr>
              <a:buClr>
                <a:srgbClr val="3172A9"/>
              </a:buClr>
              <a:defRPr sz="2400"/>
            </a:lvl1pPr>
            <a:lvl2pPr>
              <a:buClr>
                <a:srgbClr val="3172A9"/>
              </a:buClr>
              <a:defRPr sz="2000"/>
            </a:lvl2pPr>
            <a:lvl3pPr>
              <a:buClr>
                <a:srgbClr val="3172A9"/>
              </a:buClr>
              <a:defRPr sz="1800"/>
            </a:lvl3pPr>
            <a:lvl4pPr>
              <a:buClr>
                <a:srgbClr val="3172A9"/>
              </a:buClr>
              <a:defRPr sz="1600"/>
            </a:lvl4pPr>
            <a:lvl5pPr>
              <a:buClr>
                <a:srgbClr val="3172A9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C3590-6811-D44F-A232-C0EF97024A24}" type="datetime1">
              <a:rPr lang="en-US" smtClean="0"/>
              <a:t>11/15/2016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31380" y="6356350"/>
            <a:ext cx="538842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5585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768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A8407-AC49-FA40-8F41-01F2CEA82210}" type="datetime1">
              <a:rPr lang="en-US" smtClean="0"/>
              <a:t>11/15/2016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31380" y="6356350"/>
            <a:ext cx="538842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0505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FF361-F31B-BE4E-9F6D-21450C9B3A17}" type="datetime1">
              <a:rPr lang="en-US" smtClean="0"/>
              <a:t>11/15/2016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0936" y="6356350"/>
            <a:ext cx="53467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4181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768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2300" y="273050"/>
            <a:ext cx="3695699" cy="1162050"/>
          </a:xfrm>
        </p:spPr>
        <p:txBody>
          <a:bodyPr anchor="t" anchorCtr="0">
            <a:normAutofit/>
          </a:bodyPr>
          <a:lstStyle>
            <a:lvl1pPr algn="l">
              <a:defRPr sz="2800" b="1"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0" y="273050"/>
            <a:ext cx="4203700" cy="5853113"/>
          </a:xfrm>
        </p:spPr>
        <p:txBody>
          <a:bodyPr/>
          <a:lstStyle>
            <a:lvl1pPr>
              <a:buClr>
                <a:srgbClr val="3172A9"/>
              </a:buClr>
              <a:defRPr sz="2400"/>
            </a:lvl1pPr>
            <a:lvl2pPr>
              <a:buClr>
                <a:srgbClr val="3172A9"/>
              </a:buClr>
              <a:defRPr sz="2200"/>
            </a:lvl2pPr>
            <a:lvl3pPr>
              <a:buClr>
                <a:srgbClr val="3172A9"/>
              </a:buClr>
              <a:defRPr sz="2400"/>
            </a:lvl3pPr>
            <a:lvl4pPr>
              <a:buClr>
                <a:srgbClr val="3172A9"/>
              </a:buClr>
              <a:defRPr sz="2000"/>
            </a:lvl4pPr>
            <a:lvl5pPr>
              <a:buClr>
                <a:srgbClr val="3172A9"/>
              </a:buCl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2301" y="1435100"/>
            <a:ext cx="369569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924E8-9678-E247-9CA8-A6FFDD23F12D}" type="datetime1">
              <a:rPr lang="en-US" smtClean="0"/>
              <a:t>11/15/2016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22300" y="6356350"/>
            <a:ext cx="53975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201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51311-45E3-3847-826A-F842007000E0}" type="datetime1">
              <a:rPr lang="en-US" smtClean="0"/>
              <a:t>11/15/2016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92288" y="6356350"/>
            <a:ext cx="4227512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9963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768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320"/>
            <a:ext cx="7345363" cy="885765"/>
          </a:xfrm>
        </p:spPr>
        <p:txBody>
          <a:bodyPr/>
          <a:lstStyle>
            <a:lvl1pPr>
              <a:defRPr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3"/>
          </p:nvPr>
        </p:nvSpPr>
        <p:spPr>
          <a:xfrm>
            <a:off x="685800" y="1257300"/>
            <a:ext cx="7345363" cy="5244831"/>
          </a:xfrm>
        </p:spPr>
        <p:txBody>
          <a:bodyPr/>
          <a:lstStyle>
            <a:lvl1pPr>
              <a:buClr>
                <a:srgbClr val="3172A9"/>
              </a:buClr>
              <a:defRPr/>
            </a:lvl1pPr>
          </a:lstStyle>
          <a:p>
            <a:r>
              <a:rPr lang="en-US" dirty="0" smtClean="0"/>
              <a:t>Click icon to add chart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CF52187-718E-B849-A91C-4A8B761E89F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410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ernate Layout">
    <p:bg>
      <p:bgPr>
        <a:solidFill>
          <a:srgbClr val="143C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ullbackgrd_trsp.png"/>
          <p:cNvPicPr>
            <a:picLocks noChangeAspect="1"/>
          </p:cNvPicPr>
          <p:nvPr userDrawn="1"/>
        </p:nvPicPr>
        <p:blipFill>
          <a:blip r:embed="rId2">
            <a:alphaModFix amt="5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0"/>
            <a:ext cx="9144000" cy="899949"/>
          </a:xfrm>
          <a:prstGeom prst="rect">
            <a:avLst/>
          </a:prstGeom>
          <a:gradFill flip="none" rotWithShape="1">
            <a:gsLst>
              <a:gs pos="0">
                <a:srgbClr val="032D59"/>
              </a:gs>
              <a:gs pos="100000">
                <a:srgbClr val="235F8E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899949"/>
            <a:ext cx="9144000" cy="0"/>
          </a:xfrm>
          <a:prstGeom prst="line">
            <a:avLst/>
          </a:prstGeom>
          <a:ln w="444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66A99FA-FF17-6E4B-8B75-D40E5D32975D}" type="datetime1">
              <a:rPr lang="en-US" smtClean="0"/>
              <a:t>11/15/2016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35000" y="6356350"/>
            <a:ext cx="5384800" cy="365125"/>
          </a:xfrm>
        </p:spPr>
        <p:txBody>
          <a:bodyPr/>
          <a:lstStyle>
            <a:lvl1pPr algn="l"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229600" cy="965452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229600" cy="4525963"/>
          </a:xfrm>
        </p:spPr>
        <p:txBody>
          <a:bodyPr/>
          <a:lstStyle>
            <a:lvl1pPr>
              <a:buClr>
                <a:srgbClr val="4589BC"/>
              </a:buClr>
              <a:defRPr>
                <a:solidFill>
                  <a:srgbClr val="FFFFFF"/>
                </a:solidFill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</a:defRPr>
            </a:lvl2pPr>
            <a:lvl3pPr>
              <a:buClr>
                <a:srgbClr val="4589BC"/>
              </a:buClr>
              <a:defRPr>
                <a:solidFill>
                  <a:srgbClr val="FFFFFF"/>
                </a:solidFill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</a:defRPr>
            </a:lvl4pPr>
            <a:lvl5pPr>
              <a:buClr>
                <a:srgbClr val="4589BC"/>
              </a:buCl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1346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9144000" cy="899949"/>
          </a:xfrm>
          <a:prstGeom prst="rect">
            <a:avLst/>
          </a:prstGeom>
          <a:gradFill flip="none" rotWithShape="1">
            <a:gsLst>
              <a:gs pos="0">
                <a:srgbClr val="032D59"/>
              </a:gs>
              <a:gs pos="100000">
                <a:srgbClr val="235F8E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0" y="899949"/>
            <a:ext cx="9144000" cy="0"/>
          </a:xfrm>
          <a:prstGeom prst="line">
            <a:avLst/>
          </a:prstGeom>
          <a:ln w="444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115300" cy="965452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4038600" cy="4525963"/>
          </a:xfrm>
        </p:spPr>
        <p:txBody>
          <a:bodyPr/>
          <a:lstStyle>
            <a:lvl1pPr>
              <a:buClr>
                <a:srgbClr val="4589BC"/>
              </a:buClr>
              <a:defRPr sz="2800"/>
            </a:lvl1pPr>
            <a:lvl2pPr>
              <a:buClr>
                <a:schemeClr val="bg1"/>
              </a:buClr>
              <a:defRPr sz="2400"/>
            </a:lvl2pPr>
            <a:lvl3pPr>
              <a:buClr>
                <a:srgbClr val="4589BC"/>
              </a:buClr>
              <a:defRPr sz="2000"/>
            </a:lvl3pPr>
            <a:lvl4pPr>
              <a:buClr>
                <a:schemeClr val="bg1"/>
              </a:buClr>
              <a:defRPr sz="1800"/>
            </a:lvl4pPr>
            <a:lvl5pPr>
              <a:buClr>
                <a:srgbClr val="4589BC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7100" y="1600200"/>
            <a:ext cx="4038600" cy="4525963"/>
          </a:xfrm>
        </p:spPr>
        <p:txBody>
          <a:bodyPr/>
          <a:lstStyle>
            <a:lvl1pPr>
              <a:buClr>
                <a:srgbClr val="4589BC"/>
              </a:buClr>
              <a:defRPr sz="2800"/>
            </a:lvl1pPr>
            <a:lvl2pPr>
              <a:buClr>
                <a:schemeClr val="bg1"/>
              </a:buClr>
              <a:defRPr sz="2400"/>
            </a:lvl2pPr>
            <a:lvl3pPr>
              <a:buClr>
                <a:srgbClr val="4589BC"/>
              </a:buClr>
              <a:defRPr sz="2000"/>
            </a:lvl3pPr>
            <a:lvl4pPr>
              <a:buClr>
                <a:schemeClr val="bg1"/>
              </a:buClr>
              <a:defRPr sz="1800"/>
            </a:lvl4pPr>
            <a:lvl5pPr>
              <a:buClr>
                <a:srgbClr val="4589BC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77CFC-8F43-B34D-B3A5-4FFA2789EEA4}" type="datetime1">
              <a:rPr lang="en-US" smtClean="0"/>
              <a:t>11/15/2016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31380" y="6356350"/>
            <a:ext cx="538842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6273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0"/>
            <a:ext cx="9144000" cy="899949"/>
          </a:xfrm>
          <a:prstGeom prst="rect">
            <a:avLst/>
          </a:prstGeom>
          <a:gradFill flip="none" rotWithShape="1">
            <a:gsLst>
              <a:gs pos="0">
                <a:srgbClr val="032D59"/>
              </a:gs>
              <a:gs pos="100000">
                <a:srgbClr val="235F8E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899949"/>
            <a:ext cx="9144000" cy="0"/>
          </a:xfrm>
          <a:prstGeom prst="line">
            <a:avLst/>
          </a:prstGeom>
          <a:ln w="444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886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174875"/>
            <a:ext cx="3886200" cy="3951288"/>
          </a:xfrm>
        </p:spPr>
        <p:txBody>
          <a:bodyPr/>
          <a:lstStyle>
            <a:lvl1pPr>
              <a:buClr>
                <a:srgbClr val="4589BC"/>
              </a:buClr>
              <a:defRPr sz="2400"/>
            </a:lvl1pPr>
            <a:lvl2pPr>
              <a:buClr>
                <a:schemeClr val="bg1"/>
              </a:buClr>
              <a:defRPr sz="2000"/>
            </a:lvl2pPr>
            <a:lvl3pPr>
              <a:buClr>
                <a:srgbClr val="4589BC"/>
              </a:buClr>
              <a:defRPr sz="1800"/>
            </a:lvl3pPr>
            <a:lvl4pPr>
              <a:buClr>
                <a:schemeClr val="bg1"/>
              </a:buClr>
              <a:defRPr sz="1600"/>
            </a:lvl4pPr>
            <a:lvl5pPr>
              <a:buClr>
                <a:srgbClr val="4589BC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85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8525" y="2174875"/>
            <a:ext cx="4041775" cy="3951288"/>
          </a:xfrm>
        </p:spPr>
        <p:txBody>
          <a:bodyPr/>
          <a:lstStyle>
            <a:lvl1pPr>
              <a:buClr>
                <a:srgbClr val="4589BC"/>
              </a:buClr>
              <a:defRPr sz="2400"/>
            </a:lvl1pPr>
            <a:lvl2pPr>
              <a:buClr>
                <a:schemeClr val="bg1"/>
              </a:buClr>
              <a:defRPr sz="2000"/>
            </a:lvl2pPr>
            <a:lvl3pPr>
              <a:buClr>
                <a:srgbClr val="4589BC"/>
              </a:buClr>
              <a:defRPr sz="1800"/>
            </a:lvl3pPr>
            <a:lvl4pPr>
              <a:buClr>
                <a:schemeClr val="bg1"/>
              </a:buClr>
              <a:defRPr sz="1600"/>
            </a:lvl4pPr>
            <a:lvl5pPr>
              <a:buClr>
                <a:srgbClr val="4589BC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C3590-6811-D44F-A232-C0EF97024A24}" type="datetime1">
              <a:rPr lang="en-US" smtClean="0"/>
              <a:t>11/15/2016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31380" y="6356350"/>
            <a:ext cx="538842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60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144000" cy="899949"/>
          </a:xfrm>
          <a:prstGeom prst="rect">
            <a:avLst/>
          </a:prstGeom>
          <a:gradFill flip="none" rotWithShape="1">
            <a:gsLst>
              <a:gs pos="0">
                <a:srgbClr val="032D59"/>
              </a:gs>
              <a:gs pos="100000">
                <a:srgbClr val="235F8E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899949"/>
            <a:ext cx="9144000" cy="0"/>
          </a:xfrm>
          <a:prstGeom prst="line">
            <a:avLst/>
          </a:prstGeom>
          <a:ln w="444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A8407-AC49-FA40-8F41-01F2CEA82210}" type="datetime1">
              <a:rPr lang="en-US" smtClean="0"/>
              <a:t>11/15/2016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31380" y="6356350"/>
            <a:ext cx="538842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390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FF361-F31B-BE4E-9F6D-21450C9B3A17}" type="datetime1">
              <a:rPr lang="en-US" smtClean="0"/>
              <a:t>11/15/2016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0936" y="6356350"/>
            <a:ext cx="53467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9697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51311-45E3-3847-826A-F842007000E0}" type="datetime1">
              <a:rPr lang="en-US" smtClean="0"/>
              <a:t>11/15/2016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92288" y="6356350"/>
            <a:ext cx="4227512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1179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899949"/>
          </a:xfrm>
          <a:prstGeom prst="rect">
            <a:avLst/>
          </a:prstGeom>
          <a:gradFill flip="none" rotWithShape="1">
            <a:gsLst>
              <a:gs pos="0">
                <a:srgbClr val="032D59"/>
              </a:gs>
              <a:gs pos="100000">
                <a:srgbClr val="235F8E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0" y="899949"/>
            <a:ext cx="9144000" cy="0"/>
          </a:xfrm>
          <a:prstGeom prst="line">
            <a:avLst/>
          </a:prstGeom>
          <a:ln w="444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320"/>
            <a:ext cx="7345363" cy="88576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3"/>
          </p:nvPr>
        </p:nvSpPr>
        <p:spPr>
          <a:xfrm>
            <a:off x="685800" y="1257300"/>
            <a:ext cx="7345363" cy="5244831"/>
          </a:xfrm>
        </p:spPr>
        <p:txBody>
          <a:bodyPr/>
          <a:lstStyle>
            <a:lvl1pPr>
              <a:buClr>
                <a:srgbClr val="4589BC"/>
              </a:buClr>
              <a:defRPr/>
            </a:lvl1pPr>
          </a:lstStyle>
          <a:p>
            <a:r>
              <a:rPr lang="en-US" dirty="0" smtClean="0"/>
              <a:t>Click icon to add chart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CF52187-718E-B849-A91C-4A8B761E89F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5805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title"/>
          </p:nvPr>
        </p:nvSpPr>
        <p:spPr/>
        <p:txBody>
          <a:bodyPr/>
          <a:lstStyle>
            <a:lvl1pPr>
              <a:defRPr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/>
        <p:txBody>
          <a:bodyPr/>
          <a:lstStyle>
            <a:lvl1pPr>
              <a:buClr>
                <a:srgbClr val="3172A9"/>
              </a:buClr>
              <a:defRPr/>
            </a:lvl1pPr>
            <a:lvl2pPr>
              <a:buClr>
                <a:srgbClr val="3172A9"/>
              </a:buClr>
              <a:defRPr/>
            </a:lvl2pPr>
            <a:lvl3pPr>
              <a:buClr>
                <a:srgbClr val="3172A9"/>
              </a:buClr>
              <a:defRPr/>
            </a:lvl3pPr>
            <a:lvl4pPr>
              <a:buClr>
                <a:srgbClr val="3172A9"/>
              </a:buClr>
              <a:defRPr/>
            </a:lvl4pPr>
            <a:lvl5pPr>
              <a:buClr>
                <a:srgbClr val="3172A9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00288" y="6356350"/>
            <a:ext cx="6513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6291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82700"/>
            <a:ext cx="4038600" cy="4525963"/>
          </a:xfrm>
        </p:spPr>
        <p:txBody>
          <a:bodyPr/>
          <a:lstStyle>
            <a:lvl1pPr>
              <a:buClr>
                <a:srgbClr val="3172A9"/>
              </a:buClr>
              <a:defRPr sz="2800"/>
            </a:lvl1pPr>
            <a:lvl2pPr>
              <a:buClr>
                <a:srgbClr val="3172A9"/>
              </a:buClr>
              <a:defRPr sz="2400"/>
            </a:lvl2pPr>
            <a:lvl3pPr>
              <a:buClr>
                <a:srgbClr val="3172A9"/>
              </a:buClr>
              <a:defRPr sz="2000"/>
            </a:lvl3pPr>
            <a:lvl4pPr>
              <a:buClr>
                <a:srgbClr val="3172A9"/>
              </a:buClr>
              <a:defRPr sz="1800"/>
            </a:lvl4pPr>
            <a:lvl5pPr>
              <a:buClr>
                <a:srgbClr val="3172A9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7100" y="1282700"/>
            <a:ext cx="4038600" cy="4525963"/>
          </a:xfrm>
        </p:spPr>
        <p:txBody>
          <a:bodyPr/>
          <a:lstStyle>
            <a:lvl1pPr>
              <a:buClr>
                <a:srgbClr val="3172A9"/>
              </a:buClr>
              <a:defRPr sz="2800"/>
            </a:lvl1pPr>
            <a:lvl2pPr>
              <a:buClr>
                <a:srgbClr val="3172A9"/>
              </a:buClr>
              <a:defRPr sz="2400"/>
            </a:lvl2pPr>
            <a:lvl3pPr>
              <a:buClr>
                <a:srgbClr val="3172A9"/>
              </a:buClr>
              <a:defRPr sz="2000"/>
            </a:lvl3pPr>
            <a:lvl4pPr>
              <a:buClr>
                <a:srgbClr val="3172A9"/>
              </a:buClr>
              <a:defRPr sz="1800"/>
            </a:lvl4pPr>
            <a:lvl5pPr>
              <a:buClr>
                <a:srgbClr val="3172A9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00288" y="6356350"/>
            <a:ext cx="6513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011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319213"/>
            <a:ext cx="3886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1958975"/>
            <a:ext cx="3886200" cy="3951288"/>
          </a:xfrm>
        </p:spPr>
        <p:txBody>
          <a:bodyPr/>
          <a:lstStyle>
            <a:lvl1pPr>
              <a:buClr>
                <a:srgbClr val="3172A9"/>
              </a:buClr>
              <a:defRPr sz="2400"/>
            </a:lvl1pPr>
            <a:lvl2pPr>
              <a:buClr>
                <a:srgbClr val="3172A9"/>
              </a:buClr>
              <a:defRPr sz="2000"/>
            </a:lvl2pPr>
            <a:lvl3pPr>
              <a:buClr>
                <a:srgbClr val="3172A9"/>
              </a:buClr>
              <a:defRPr sz="1800"/>
            </a:lvl3pPr>
            <a:lvl4pPr>
              <a:buClr>
                <a:srgbClr val="3172A9"/>
              </a:buClr>
              <a:defRPr sz="1600"/>
            </a:lvl4pPr>
            <a:lvl5pPr>
              <a:buClr>
                <a:srgbClr val="3172A9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8525" y="13192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8525" y="1958975"/>
            <a:ext cx="4041775" cy="3951288"/>
          </a:xfrm>
        </p:spPr>
        <p:txBody>
          <a:bodyPr/>
          <a:lstStyle>
            <a:lvl1pPr>
              <a:buClr>
                <a:srgbClr val="3172A9"/>
              </a:buClr>
              <a:defRPr sz="2400"/>
            </a:lvl1pPr>
            <a:lvl2pPr>
              <a:buClr>
                <a:srgbClr val="3172A9"/>
              </a:buClr>
              <a:defRPr sz="2000"/>
            </a:lvl2pPr>
            <a:lvl3pPr>
              <a:buClr>
                <a:srgbClr val="3172A9"/>
              </a:buClr>
              <a:defRPr sz="1800"/>
            </a:lvl3pPr>
            <a:lvl4pPr>
              <a:buClr>
                <a:srgbClr val="3172A9"/>
              </a:buClr>
              <a:defRPr sz="1600"/>
            </a:lvl4pPr>
            <a:lvl5pPr>
              <a:buClr>
                <a:srgbClr val="3172A9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2300288" y="6356350"/>
            <a:ext cx="6513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7894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00288" y="6356350"/>
            <a:ext cx="6513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976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630936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43C68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00288" y="6356350"/>
            <a:ext cx="6513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7300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2300" y="273050"/>
            <a:ext cx="3695699" cy="1162050"/>
          </a:xfrm>
        </p:spPr>
        <p:txBody>
          <a:bodyPr anchor="t" anchorCtr="0">
            <a:normAutofit/>
          </a:bodyPr>
          <a:lstStyle>
            <a:lvl1pPr algn="l">
              <a:defRPr sz="2800" b="1"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0" y="273050"/>
            <a:ext cx="4203700" cy="5853113"/>
          </a:xfrm>
        </p:spPr>
        <p:txBody>
          <a:bodyPr/>
          <a:lstStyle>
            <a:lvl1pPr>
              <a:buClr>
                <a:srgbClr val="3172A9"/>
              </a:buClr>
              <a:defRPr sz="2400"/>
            </a:lvl1pPr>
            <a:lvl2pPr>
              <a:buClr>
                <a:srgbClr val="3172A9"/>
              </a:buClr>
              <a:defRPr sz="2200"/>
            </a:lvl2pPr>
            <a:lvl3pPr>
              <a:buClr>
                <a:srgbClr val="3172A9"/>
              </a:buClr>
              <a:defRPr sz="2400"/>
            </a:lvl3pPr>
            <a:lvl4pPr>
              <a:buClr>
                <a:srgbClr val="3172A9"/>
              </a:buClr>
              <a:defRPr sz="2000"/>
            </a:lvl4pPr>
            <a:lvl5pPr>
              <a:buClr>
                <a:srgbClr val="3172A9"/>
              </a:buCl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2301" y="1435100"/>
            <a:ext cx="369569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00288" y="6356350"/>
            <a:ext cx="6513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2701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00288" y="6356350"/>
            <a:ext cx="6513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515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320"/>
            <a:ext cx="7345363" cy="885765"/>
          </a:xfrm>
        </p:spPr>
        <p:txBody>
          <a:bodyPr/>
          <a:lstStyle>
            <a:lvl1pPr>
              <a:defRPr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3"/>
          </p:nvPr>
        </p:nvSpPr>
        <p:spPr>
          <a:xfrm>
            <a:off x="685800" y="1257301"/>
            <a:ext cx="7345363" cy="5099050"/>
          </a:xfrm>
        </p:spPr>
        <p:txBody>
          <a:bodyPr/>
          <a:lstStyle>
            <a:lvl1pPr>
              <a:buClr>
                <a:srgbClr val="3172A9"/>
              </a:buClr>
              <a:defRPr/>
            </a:lvl1pPr>
          </a:lstStyle>
          <a:p>
            <a:r>
              <a:rPr lang="en-US" dirty="0" smtClean="0"/>
              <a:t>Click icon to add chart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CF52187-718E-B849-A91C-4A8B761E89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00288" y="6356350"/>
            <a:ext cx="6513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139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22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21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115300" cy="96545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271340"/>
            <a:ext cx="81153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8928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fld id="{6B94D740-7298-814C-91A8-68B89414E981}" type="datetime1">
              <a:rPr lang="en-US" smtClean="0"/>
              <a:t>11/15/2016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1380" y="6356350"/>
            <a:ext cx="53884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0" y="6356350"/>
            <a:ext cx="31477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42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1" r:id="rId10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b="1" kern="1200">
          <a:solidFill>
            <a:srgbClr val="1D649D"/>
          </a:solidFill>
          <a:latin typeface="Arial"/>
          <a:ea typeface="+mj-ea"/>
          <a:cs typeface="+mj-cs"/>
        </a:defRPr>
      </a:lvl1pPr>
    </p:titleStyle>
    <p:bodyStyle>
      <a:lvl1pPr marL="230188" indent="-230188" algn="l" defTabSz="457200" rtl="0" eaLnBrk="1" latinLnBrk="0" hangingPunct="1">
        <a:spcBef>
          <a:spcPct val="20000"/>
        </a:spcBef>
        <a:buClr>
          <a:srgbClr val="3172A9"/>
        </a:buClr>
        <a:buFont typeface="Wingdings" charset="2"/>
        <a:buChar char="§"/>
        <a:defRPr sz="2400" kern="1200">
          <a:solidFill>
            <a:srgbClr val="143C68"/>
          </a:solidFill>
          <a:latin typeface="Arial"/>
          <a:ea typeface="+mn-ea"/>
          <a:cs typeface="+mn-cs"/>
        </a:defRPr>
      </a:lvl1pPr>
      <a:lvl2pPr marL="630238" indent="-290513" algn="l" defTabSz="457200" rtl="0" eaLnBrk="1" latinLnBrk="0" hangingPunct="1">
        <a:spcBef>
          <a:spcPct val="20000"/>
        </a:spcBef>
        <a:buClr>
          <a:srgbClr val="3172A9"/>
        </a:buClr>
        <a:buFont typeface="Arial"/>
        <a:buChar char="–"/>
        <a:defRPr sz="2200" kern="1200">
          <a:solidFill>
            <a:srgbClr val="143C68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3172A9"/>
        </a:buClr>
        <a:buFont typeface="Arial"/>
        <a:buChar char="•"/>
        <a:defRPr sz="2000" kern="1200">
          <a:solidFill>
            <a:srgbClr val="143C68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3172A9"/>
        </a:buClr>
        <a:buFont typeface="Arial"/>
        <a:buChar char="–"/>
        <a:defRPr sz="2000" kern="1200">
          <a:solidFill>
            <a:srgbClr val="143C68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3172A9"/>
        </a:buClr>
        <a:buFont typeface="Arial"/>
        <a:buChar char="»"/>
        <a:defRPr sz="2000" kern="1200">
          <a:solidFill>
            <a:srgbClr val="143C68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B3E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115300" cy="96545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271340"/>
            <a:ext cx="81153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8928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Arial"/>
              </a:defRPr>
            </a:lvl1pPr>
          </a:lstStyle>
          <a:p>
            <a:fld id="{6B94D740-7298-814C-91A8-68B89414E981}" type="datetime1">
              <a:rPr lang="en-US" smtClean="0"/>
              <a:pPr/>
              <a:t>11/15/2016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1380" y="6356350"/>
            <a:ext cx="53884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0" y="6356350"/>
            <a:ext cx="31477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rgbClr val="FFFFFF"/>
                </a:solidFill>
                <a:latin typeface="Arial"/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341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5" r:id="rId2"/>
    <p:sldLayoutId id="2147483696" r:id="rId3"/>
    <p:sldLayoutId id="2147483697" r:id="rId4"/>
    <p:sldLayoutId id="2147483698" r:id="rId5"/>
    <p:sldLayoutId id="2147483700" r:id="rId6"/>
    <p:sldLayoutId id="2147483703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b="1" kern="1200">
          <a:solidFill>
            <a:schemeClr val="bg1"/>
          </a:solidFill>
          <a:latin typeface="Arial"/>
          <a:ea typeface="+mj-ea"/>
          <a:cs typeface="+mj-cs"/>
        </a:defRPr>
      </a:lvl1pPr>
    </p:titleStyle>
    <p:bodyStyle>
      <a:lvl1pPr marL="230188" indent="-230188" algn="l" defTabSz="457200" rtl="0" eaLnBrk="1" latinLnBrk="0" hangingPunct="1">
        <a:spcBef>
          <a:spcPct val="20000"/>
        </a:spcBef>
        <a:buClr>
          <a:srgbClr val="4589BC"/>
        </a:buClr>
        <a:buFont typeface="Wingdings" charset="2"/>
        <a:buChar char="§"/>
        <a:defRPr sz="2400" kern="1200">
          <a:solidFill>
            <a:srgbClr val="FFFFFF"/>
          </a:solidFill>
          <a:latin typeface="Arial"/>
          <a:ea typeface="+mn-ea"/>
          <a:cs typeface="+mn-cs"/>
        </a:defRPr>
      </a:lvl1pPr>
      <a:lvl2pPr marL="630238" indent="-290513" algn="l" defTabSz="457200" rtl="0" eaLnBrk="1" latinLnBrk="0" hangingPunct="1">
        <a:spcBef>
          <a:spcPct val="20000"/>
        </a:spcBef>
        <a:buClr>
          <a:schemeClr val="bg1"/>
        </a:buClr>
        <a:buFont typeface="Arial"/>
        <a:buChar char="–"/>
        <a:defRPr sz="2200" kern="1200">
          <a:solidFill>
            <a:srgbClr val="FFFFFF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4589BC"/>
        </a:buClr>
        <a:buFont typeface="Arial"/>
        <a:buChar char="•"/>
        <a:defRPr sz="2000" kern="1200">
          <a:solidFill>
            <a:srgbClr val="FFFFFF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bg1"/>
        </a:buClr>
        <a:buFont typeface="Arial"/>
        <a:buChar char="–"/>
        <a:defRPr sz="2000" kern="1200">
          <a:solidFill>
            <a:srgbClr val="FFFFFF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4589BC"/>
        </a:buClr>
        <a:buFont typeface="Arial"/>
        <a:buChar char="»"/>
        <a:defRPr sz="2000" kern="1200">
          <a:solidFill>
            <a:srgbClr val="FFFFFF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768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115300" cy="96545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271340"/>
            <a:ext cx="81153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00288" y="6356350"/>
            <a:ext cx="6513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0" y="6355080"/>
            <a:ext cx="31477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bg1"/>
                </a:solidFill>
                <a:latin typeface="Arial"/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Westat logo yes symbol.pn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540" y="6332007"/>
            <a:ext cx="1304457" cy="4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741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6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b="1" kern="1200">
          <a:solidFill>
            <a:srgbClr val="1D649D"/>
          </a:solidFill>
          <a:latin typeface="Arial"/>
          <a:ea typeface="+mj-ea"/>
          <a:cs typeface="+mj-cs"/>
        </a:defRPr>
      </a:lvl1pPr>
    </p:titleStyle>
    <p:bodyStyle>
      <a:lvl1pPr marL="230188" indent="-230188" algn="l" defTabSz="457200" rtl="0" eaLnBrk="1" latinLnBrk="0" hangingPunct="1">
        <a:spcBef>
          <a:spcPct val="20000"/>
        </a:spcBef>
        <a:buClr>
          <a:srgbClr val="3172A9"/>
        </a:buClr>
        <a:buFont typeface="Wingdings" charset="2"/>
        <a:buChar char="§"/>
        <a:defRPr sz="2400" kern="1200">
          <a:solidFill>
            <a:srgbClr val="143C68"/>
          </a:solidFill>
          <a:latin typeface="Arial"/>
          <a:ea typeface="+mn-ea"/>
          <a:cs typeface="+mn-cs"/>
        </a:defRPr>
      </a:lvl1pPr>
      <a:lvl2pPr marL="630238" indent="-290513" algn="l" defTabSz="457200" rtl="0" eaLnBrk="1" latinLnBrk="0" hangingPunct="1">
        <a:spcBef>
          <a:spcPct val="20000"/>
        </a:spcBef>
        <a:buClr>
          <a:srgbClr val="3172A9"/>
        </a:buClr>
        <a:buFont typeface="Arial"/>
        <a:buChar char="–"/>
        <a:defRPr sz="2200" kern="1200">
          <a:solidFill>
            <a:srgbClr val="143C68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3172A9"/>
        </a:buClr>
        <a:buFont typeface="Arial"/>
        <a:buChar char="•"/>
        <a:defRPr sz="2000" kern="1200">
          <a:solidFill>
            <a:srgbClr val="143C68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3172A9"/>
        </a:buClr>
        <a:buFont typeface="Arial"/>
        <a:buChar char="–"/>
        <a:defRPr sz="2000" kern="1200">
          <a:solidFill>
            <a:srgbClr val="143C68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3172A9"/>
        </a:buClr>
        <a:buFont typeface="Arial"/>
        <a:buChar char="»"/>
        <a:defRPr sz="2000" kern="1200">
          <a:solidFill>
            <a:srgbClr val="143C68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JPG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Survey Package Design and Response Rates in an Outdoor Recreational Study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Jessica Behm, Westat/Rockville Institute</a:t>
            </a:r>
          </a:p>
          <a:p>
            <a:r>
              <a:rPr lang="en-US" dirty="0" smtClean="0"/>
              <a:t>Cynthia Helba, Ph.D., Westat/Rockville Institute</a:t>
            </a:r>
          </a:p>
          <a:p>
            <a:r>
              <a:rPr lang="en-US" dirty="0" smtClean="0"/>
              <a:t>Mina Muller, Westat/Rockville Institute</a:t>
            </a:r>
          </a:p>
          <a:p>
            <a:r>
              <a:rPr lang="en-US" dirty="0" smtClean="0"/>
              <a:t>W. Sherman Edwards, Westat/Rockville Institute</a:t>
            </a:r>
          </a:p>
          <a:p>
            <a:r>
              <a:rPr lang="en-US" dirty="0" smtClean="0"/>
              <a:t>Regina Yudd, Ph.D., Westat/Rockville Institute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906" y="209549"/>
            <a:ext cx="3117056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366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/>
              <a:t>Background and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43000"/>
            <a:ext cx="8115300" cy="5305425"/>
          </a:xfrm>
        </p:spPr>
        <p:txBody>
          <a:bodyPr/>
          <a:lstStyle/>
          <a:p>
            <a:pPr>
              <a:lnSpc>
                <a:spcPct val="114000"/>
              </a:lnSpc>
            </a:pPr>
            <a:r>
              <a:rPr lang="en-US" smtClean="0"/>
              <a:t>50-State Survey </a:t>
            </a:r>
            <a:r>
              <a:rPr lang="en-US" dirty="0" smtClean="0"/>
              <a:t>of Fishing, Hunting and Wildlife-Associated Recreation</a:t>
            </a:r>
            <a:br>
              <a:rPr lang="en-US" dirty="0" smtClean="0"/>
            </a:br>
            <a:endParaRPr lang="en-US" dirty="0" smtClean="0"/>
          </a:p>
          <a:p>
            <a:pPr>
              <a:lnSpc>
                <a:spcPct val="114000"/>
              </a:lnSpc>
            </a:pPr>
            <a:r>
              <a:rPr lang="en-US" dirty="0" smtClean="0"/>
              <a:t>Sponsored by Association of Fish and Wildlife Agencies (AFWA)</a:t>
            </a:r>
            <a:br>
              <a:rPr lang="en-US" dirty="0" smtClean="0"/>
            </a:br>
            <a:endParaRPr lang="en-US" dirty="0" smtClean="0"/>
          </a:p>
          <a:p>
            <a:pPr>
              <a:lnSpc>
                <a:spcPct val="114000"/>
              </a:lnSpc>
            </a:pPr>
            <a:r>
              <a:rPr lang="en-US" dirty="0" smtClean="0"/>
              <a:t>Funded by Multistate </a:t>
            </a:r>
            <a:r>
              <a:rPr lang="en-US" dirty="0"/>
              <a:t>Conservation Grant (#F15AP001640) </a:t>
            </a:r>
            <a:r>
              <a:rPr lang="en-US" dirty="0" smtClean="0"/>
              <a:t>from the Sport Fish and Wildlife Restoration Program of the US </a:t>
            </a:r>
            <a:r>
              <a:rPr lang="en-US" dirty="0"/>
              <a:t>Fish and Wildlife </a:t>
            </a:r>
            <a:r>
              <a:rPr lang="en-US" dirty="0" smtClean="0"/>
              <a:t>Service and AFWA</a:t>
            </a:r>
            <a:br>
              <a:rPr lang="en-US" dirty="0" smtClean="0"/>
            </a:br>
            <a:endParaRPr lang="en-US" dirty="0" smtClean="0"/>
          </a:p>
          <a:p>
            <a:pPr>
              <a:lnSpc>
                <a:spcPct val="114000"/>
              </a:lnSpc>
            </a:pPr>
            <a:r>
              <a:rPr lang="en-US" dirty="0" smtClean="0"/>
              <a:t>Survey conducted every 5 years since 1955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19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115300" cy="663513"/>
          </a:xfrm>
        </p:spPr>
        <p:txBody>
          <a:bodyPr anchor="ctr"/>
          <a:lstStyle/>
          <a:p>
            <a:r>
              <a:rPr lang="en-US" dirty="0" smtClean="0"/>
              <a:t>Survey Redesign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99408"/>
            <a:ext cx="8115300" cy="4597896"/>
          </a:xfrm>
        </p:spPr>
        <p:txBody>
          <a:bodyPr/>
          <a:lstStyle/>
          <a:p>
            <a:r>
              <a:rPr lang="en-US" dirty="0"/>
              <a:t>Rockville Institute, a non-profit organization </a:t>
            </a:r>
            <a:r>
              <a:rPr lang="en-US" dirty="0" smtClean="0"/>
              <a:t>affiliated </a:t>
            </a:r>
            <a:r>
              <a:rPr lang="en-US" dirty="0"/>
              <a:t>with Westat, began a redesign in January 2015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Objectives:</a:t>
            </a:r>
          </a:p>
          <a:p>
            <a:pPr lvl="1"/>
            <a:r>
              <a:rPr lang="en-US" sz="2400" dirty="0"/>
              <a:t> Transition from interview to </a:t>
            </a:r>
            <a:r>
              <a:rPr lang="en-US" sz="2400" dirty="0" smtClean="0"/>
              <a:t>mail</a:t>
            </a:r>
          </a:p>
          <a:p>
            <a:pPr lvl="1"/>
            <a:r>
              <a:rPr lang="en-US" sz="2400" dirty="0" smtClean="0"/>
              <a:t> Address problems facing interview studies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Work in tandem with Census to enable mode comparison 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t>3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911" y="6258560"/>
            <a:ext cx="2155679" cy="59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69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/>
              <a:t>Survey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76326"/>
            <a:ext cx="8115300" cy="4720978"/>
          </a:xfrm>
        </p:spPr>
        <p:txBody>
          <a:bodyPr/>
          <a:lstStyle/>
          <a:p>
            <a:pPr marL="230188" lvl="1" indent="-230188">
              <a:buFont typeface="Wingdings" charset="2"/>
              <a:buChar char="§"/>
            </a:pPr>
            <a:r>
              <a:rPr lang="en-US" dirty="0" smtClean="0"/>
              <a:t>Initial household screener followed by assignment to one of three survey types (Fishing, Hunting, Wildlife-Associated Recreation)</a:t>
            </a:r>
            <a:br>
              <a:rPr lang="en-US" dirty="0" smtClean="0"/>
            </a:br>
            <a:endParaRPr lang="en-US" dirty="0"/>
          </a:p>
          <a:p>
            <a:r>
              <a:rPr lang="en-US" dirty="0" smtClean="0"/>
              <a:t>Pretest </a:t>
            </a:r>
            <a:endParaRPr lang="en-US" dirty="0"/>
          </a:p>
          <a:p>
            <a:pPr lvl="1"/>
            <a:r>
              <a:rPr lang="en-US" dirty="0"/>
              <a:t>Household Screener </a:t>
            </a:r>
            <a:r>
              <a:rPr lang="en-US" dirty="0" smtClean="0"/>
              <a:t>(post card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/>
              <a:t>and follow-up mailing by USPS)</a:t>
            </a:r>
          </a:p>
          <a:p>
            <a:pPr lvl="1"/>
            <a:r>
              <a:rPr lang="en-US" dirty="0"/>
              <a:t>2 waves of detailed data </a:t>
            </a:r>
            <a:r>
              <a:rPr lang="en-US" dirty="0" smtClean="0"/>
              <a:t>collection</a:t>
            </a:r>
            <a:br>
              <a:rPr lang="en-US" dirty="0" smtClean="0"/>
            </a:br>
            <a:endParaRPr lang="en-US" dirty="0"/>
          </a:p>
          <a:p>
            <a:r>
              <a:rPr lang="en-US" dirty="0" smtClean="0"/>
              <a:t>Main Study</a:t>
            </a:r>
          </a:p>
          <a:p>
            <a:pPr lvl="1"/>
            <a:r>
              <a:rPr lang="en-US" dirty="0" smtClean="0"/>
              <a:t>Household Screener (post card and two follow-up contacts)</a:t>
            </a:r>
          </a:p>
          <a:p>
            <a:pPr lvl="1"/>
            <a:r>
              <a:rPr lang="en-US" dirty="0" smtClean="0"/>
              <a:t>2 or 3 waves of  detailed data collection</a:t>
            </a:r>
            <a:br>
              <a:rPr lang="en-US" dirty="0" smtClean="0"/>
            </a:b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911" y="6258560"/>
            <a:ext cx="2155679" cy="59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938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/>
              <a:t>The Problem...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Low response rate on the pretest screener </a:t>
            </a:r>
          </a:p>
          <a:p>
            <a:pPr lvl="1"/>
            <a:r>
              <a:rPr lang="en-US" dirty="0" smtClean="0"/>
              <a:t>Expected: 42%</a:t>
            </a:r>
          </a:p>
          <a:p>
            <a:pPr lvl="1"/>
            <a:r>
              <a:rPr lang="en-US" dirty="0" smtClean="0"/>
              <a:t>Actual: 16% 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Why?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075" y="2724200"/>
            <a:ext cx="4619625" cy="30962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911" y="6258560"/>
            <a:ext cx="2155679" cy="59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875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/>
              <a:t>Explanations?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75" y="1317650"/>
            <a:ext cx="3421222" cy="455647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1" name="Rounded Rectangular Callout 30"/>
          <p:cNvSpPr/>
          <p:nvPr/>
        </p:nvSpPr>
        <p:spPr>
          <a:xfrm>
            <a:off x="828675" y="2562225"/>
            <a:ext cx="1733550" cy="881559"/>
          </a:xfrm>
          <a:prstGeom prst="wedgeRoundRectCallout">
            <a:avLst>
              <a:gd name="adj1" fmla="val -5170"/>
              <a:gd name="adj2" fmla="val -121916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Does it look like we’re asking for money?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2" name="Rounded Rectangular Callout 31"/>
          <p:cNvSpPr/>
          <p:nvPr/>
        </p:nvSpPr>
        <p:spPr>
          <a:xfrm>
            <a:off x="4251642" y="192755"/>
            <a:ext cx="1800225" cy="824833"/>
          </a:xfrm>
          <a:prstGeom prst="wedgeRoundRectCallout">
            <a:avLst>
              <a:gd name="adj1" fmla="val -38578"/>
              <a:gd name="adj2" fmla="val 80749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Look unofficial or commercial?</a:t>
            </a:r>
            <a:endParaRPr lang="en-US" sz="1600" dirty="0">
              <a:solidFill>
                <a:schemeClr val="tx1"/>
              </a:solidFill>
            </a:endParaRP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9705" y="1317653"/>
            <a:ext cx="3473076" cy="455646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2" name="Rounded Rectangular Callout 41"/>
          <p:cNvSpPr/>
          <p:nvPr/>
        </p:nvSpPr>
        <p:spPr>
          <a:xfrm>
            <a:off x="4249897" y="5895372"/>
            <a:ext cx="1800225" cy="824833"/>
          </a:xfrm>
          <a:prstGeom prst="wedgeRoundRectCallout">
            <a:avLst>
              <a:gd name="adj1" fmla="val 29147"/>
              <a:gd name="adj2" fmla="val -109789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Not likeable or meaningful?</a:t>
            </a:r>
            <a:endParaRPr lang="en-US" sz="1600" dirty="0">
              <a:solidFill>
                <a:schemeClr val="tx1"/>
              </a:solidFill>
            </a:endParaRP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062" y="4853395"/>
            <a:ext cx="1300163" cy="43121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911" y="6179820"/>
            <a:ext cx="2155679" cy="59944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662265" y="1317654"/>
            <a:ext cx="1033185" cy="6417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6609824" y="4551620"/>
            <a:ext cx="1095375" cy="86352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Left Arrow 16"/>
          <p:cNvSpPr/>
          <p:nvPr/>
        </p:nvSpPr>
        <p:spPr>
          <a:xfrm rot="17995040">
            <a:off x="1395412" y="4163823"/>
            <a:ext cx="600075" cy="393708"/>
          </a:xfrm>
          <a:prstGeom prst="leftArrow">
            <a:avLst/>
          </a:prstGeom>
          <a:solidFill>
            <a:srgbClr val="FF000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Left Arrow 17"/>
          <p:cNvSpPr/>
          <p:nvPr/>
        </p:nvSpPr>
        <p:spPr>
          <a:xfrm rot="17995040">
            <a:off x="5120015" y="4163822"/>
            <a:ext cx="600075" cy="393708"/>
          </a:xfrm>
          <a:prstGeom prst="leftArrow">
            <a:avLst/>
          </a:prstGeom>
          <a:solidFill>
            <a:srgbClr val="FF000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432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42" grpId="0" animBg="1"/>
      <p:bldP spid="11" grpId="0" animBg="1"/>
      <p:bldP spid="16" grpId="0" animBg="1"/>
      <p:bldP spid="17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/>
              <a:t>What we know about survey covers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85800" y="1088460"/>
            <a:ext cx="8115300" cy="4525963"/>
          </a:xfrm>
        </p:spPr>
        <p:txBody>
          <a:bodyPr/>
          <a:lstStyle/>
          <a:p>
            <a:r>
              <a:rPr lang="en-US" dirty="0" smtClean="0"/>
              <a:t>Covers should be compelling, have a clear title, and identify the sponsor.</a:t>
            </a:r>
          </a:p>
          <a:p>
            <a:pPr lvl="1"/>
            <a:r>
              <a:rPr lang="en-US" sz="2000" dirty="0" smtClean="0"/>
              <a:t>Slant and Dillman, 1994; Dillman, Smyth, and Christian, 2014 </a:t>
            </a:r>
            <a:br>
              <a:rPr lang="en-US" sz="2000" dirty="0" smtClean="0"/>
            </a:br>
            <a:endParaRPr lang="en-US" sz="2000" dirty="0" smtClean="0"/>
          </a:p>
          <a:p>
            <a:r>
              <a:rPr lang="en-US" dirty="0" smtClean="0"/>
              <a:t>But, there is little empirical evidence to guide cover design</a:t>
            </a:r>
          </a:p>
          <a:p>
            <a:pPr lvl="1"/>
            <a:r>
              <a:rPr lang="en-US" dirty="0" smtClean="0"/>
              <a:t>Nederhof</a:t>
            </a:r>
            <a:r>
              <a:rPr lang="en-US" dirty="0"/>
              <a:t> </a:t>
            </a:r>
            <a:r>
              <a:rPr lang="en-US" dirty="0" smtClean="0"/>
              <a:t>(1988) found complex graphic cover led to increase in response rates </a:t>
            </a:r>
          </a:p>
          <a:p>
            <a:pPr lvl="2"/>
            <a:r>
              <a:rPr lang="en-US" dirty="0" smtClean="0"/>
              <a:t>Unable to replicate in several different settings</a:t>
            </a:r>
            <a:endParaRPr lang="en-US" baseline="30000" dirty="0" smtClean="0"/>
          </a:p>
          <a:p>
            <a:pPr lvl="3"/>
            <a:r>
              <a:rPr lang="en-US" sz="1800" dirty="0" smtClean="0"/>
              <a:t>Dillman </a:t>
            </a:r>
            <a:r>
              <a:rPr lang="en-US" sz="1800" dirty="0"/>
              <a:t>and Dillman 1995; Gendall ,1996; Gendall,1999; and Leslie, </a:t>
            </a:r>
            <a:r>
              <a:rPr lang="en-US" sz="1800" dirty="0" smtClean="0"/>
              <a:t>1996. </a:t>
            </a:r>
            <a:br>
              <a:rPr lang="en-US" sz="1800" dirty="0" smtClean="0"/>
            </a:br>
            <a:endParaRPr lang="en-US" baseline="30000" dirty="0" smtClean="0"/>
          </a:p>
          <a:p>
            <a:pPr lvl="1"/>
            <a:r>
              <a:rPr lang="en-US" dirty="0" smtClean="0"/>
              <a:t>Gendell (2002) found that likeability is key to increasing response rates but the effect is likely to be very small.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911" y="6258560"/>
            <a:ext cx="2155679" cy="59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523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What we know about survey </a:t>
            </a:r>
            <a:r>
              <a:rPr lang="en-US" dirty="0" smtClean="0"/>
              <a:t>covers—continued.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85800" y="1366342"/>
            <a:ext cx="8115300" cy="4525963"/>
          </a:xfrm>
        </p:spPr>
        <p:txBody>
          <a:bodyPr/>
          <a:lstStyle/>
          <a:p>
            <a:r>
              <a:rPr lang="en-US" dirty="0" smtClean="0"/>
              <a:t>Westat is working with BJS on a </a:t>
            </a:r>
            <a:r>
              <a:rPr lang="en-US" dirty="0"/>
              <a:t>companion survey to  </a:t>
            </a:r>
            <a:r>
              <a:rPr lang="en-US" dirty="0" smtClean="0"/>
              <a:t>the National Crime Victimization Survey (NCVS)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Tested likely respondent preference: Creative cover vs. BJS official seal cover.</a:t>
            </a:r>
          </a:p>
          <a:p>
            <a:pPr lvl="1"/>
            <a:r>
              <a:rPr lang="en-US" dirty="0" smtClean="0"/>
              <a:t>Every respondent preferred the BJS seal.</a:t>
            </a:r>
          </a:p>
          <a:p>
            <a:pPr lvl="1"/>
            <a:r>
              <a:rPr lang="en-US" dirty="0" smtClean="0"/>
              <a:t>Survey appeared credible and immediately identified as originating with the U.S. government.</a:t>
            </a:r>
          </a:p>
          <a:p>
            <a:pPr lvl="1"/>
            <a:r>
              <a:rPr lang="en-US" dirty="0" smtClean="0"/>
              <a:t>Inclusion of seal made participants say they were more likely to respond quickly.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911" y="6120765"/>
            <a:ext cx="2155679" cy="59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904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/>
              <a:t>What did we do?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Second pretest in 4 </a:t>
            </a:r>
            <a:r>
              <a:rPr lang="en-US" dirty="0" smtClean="0"/>
              <a:t>states.</a:t>
            </a:r>
          </a:p>
          <a:p>
            <a:pPr lvl="1"/>
            <a:r>
              <a:rPr lang="en-US" dirty="0" smtClean="0"/>
              <a:t>Arizona, Kentucky, Missouri, and Pennsylvania were recruited by AFWA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Used experience with NCVS and the literature to guide change in cover.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Made other package changes.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Also made change to incentives.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911" y="6120765"/>
            <a:ext cx="2155679" cy="59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87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What </a:t>
            </a:r>
            <a:r>
              <a:rPr lang="en-US"/>
              <a:t>did </a:t>
            </a:r>
            <a:r>
              <a:rPr lang="en-US" smtClean="0"/>
              <a:t>we do </a:t>
            </a:r>
            <a:r>
              <a:rPr lang="en-US" dirty="0" smtClean="0"/>
              <a:t>to the cover? 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1. Replaced the old cover with two new survey covers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68" y="1960336"/>
            <a:ext cx="2853581" cy="374372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187" y="1960336"/>
            <a:ext cx="3087118" cy="374372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4305" y="1964845"/>
            <a:ext cx="3100814" cy="373921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911" y="6120765"/>
            <a:ext cx="2155679" cy="599440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1733550" y="4636860"/>
            <a:ext cx="1095375" cy="73298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3052761" y="2074635"/>
            <a:ext cx="1095375" cy="87811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6194498" y="2074635"/>
            <a:ext cx="1095375" cy="87811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Left Arrow 15"/>
          <p:cNvSpPr/>
          <p:nvPr/>
        </p:nvSpPr>
        <p:spPr>
          <a:xfrm rot="2923466">
            <a:off x="1256453" y="3241448"/>
            <a:ext cx="600075" cy="393708"/>
          </a:xfrm>
          <a:prstGeom prst="leftArrow">
            <a:avLst/>
          </a:prstGeom>
          <a:solidFill>
            <a:srgbClr val="FF000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Left Arrow 16"/>
          <p:cNvSpPr/>
          <p:nvPr/>
        </p:nvSpPr>
        <p:spPr>
          <a:xfrm rot="17220845">
            <a:off x="5228379" y="1646253"/>
            <a:ext cx="600075" cy="393708"/>
          </a:xfrm>
          <a:prstGeom prst="leftArrow">
            <a:avLst/>
          </a:prstGeom>
          <a:solidFill>
            <a:srgbClr val="FF000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Left Arrow 17"/>
          <p:cNvSpPr/>
          <p:nvPr/>
        </p:nvSpPr>
        <p:spPr>
          <a:xfrm rot="17220845">
            <a:off x="7881744" y="1670085"/>
            <a:ext cx="600075" cy="393708"/>
          </a:xfrm>
          <a:prstGeom prst="leftArrow">
            <a:avLst/>
          </a:prstGeom>
          <a:solidFill>
            <a:srgbClr val="FF000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751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/>
              <a:t>What did we do—continued?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85800" y="1047750"/>
            <a:ext cx="8115300" cy="474955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2. Changed the sponsorship</a:t>
            </a:r>
            <a:br>
              <a:rPr lang="en-US" dirty="0" smtClean="0"/>
            </a:b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8" name="Content Placeholder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43" y="1904999"/>
            <a:ext cx="3427531" cy="432981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219" y="1904999"/>
            <a:ext cx="3257670" cy="432981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Oval 10"/>
          <p:cNvSpPr/>
          <p:nvPr/>
        </p:nvSpPr>
        <p:spPr>
          <a:xfrm>
            <a:off x="773643" y="1904999"/>
            <a:ext cx="1362075" cy="97155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5160431" y="2241550"/>
            <a:ext cx="1362075" cy="97155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Left Arrow 12"/>
          <p:cNvSpPr/>
          <p:nvPr/>
        </p:nvSpPr>
        <p:spPr>
          <a:xfrm>
            <a:off x="2047875" y="5216248"/>
            <a:ext cx="600075" cy="393708"/>
          </a:xfrm>
          <a:prstGeom prst="lef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Left Arrow 13"/>
          <p:cNvSpPr/>
          <p:nvPr/>
        </p:nvSpPr>
        <p:spPr>
          <a:xfrm>
            <a:off x="6285590" y="5216248"/>
            <a:ext cx="600075" cy="393708"/>
          </a:xfrm>
          <a:prstGeom prst="lef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450" y="6290855"/>
            <a:ext cx="1954140" cy="54339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303325" y="2541318"/>
            <a:ext cx="380010" cy="9144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856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/>
              <a:t>What did we do—continued?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85800" y="1019176"/>
            <a:ext cx="8115300" cy="4778128"/>
          </a:xfrm>
        </p:spPr>
        <p:txBody>
          <a:bodyPr/>
          <a:lstStyle/>
          <a:p>
            <a:r>
              <a:rPr lang="en-US" dirty="0" smtClean="0"/>
              <a:t>Modified the envelope.</a:t>
            </a:r>
            <a:br>
              <a:rPr lang="en-US" dirty="0" smtClean="0"/>
            </a:b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15" name="Content Placeholder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671638"/>
            <a:ext cx="3398315" cy="452596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7221" y="1671638"/>
            <a:ext cx="3362672" cy="45262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7" name="Oval 16"/>
          <p:cNvSpPr/>
          <p:nvPr/>
        </p:nvSpPr>
        <p:spPr>
          <a:xfrm>
            <a:off x="561975" y="1657351"/>
            <a:ext cx="2019300" cy="76676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682" y="5158793"/>
            <a:ext cx="1249275" cy="52199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699" y="2566989"/>
            <a:ext cx="1922815" cy="652461"/>
          </a:xfrm>
          <a:prstGeom prst="rect">
            <a:avLst/>
          </a:prstGeom>
        </p:spPr>
      </p:pic>
      <p:sp>
        <p:nvSpPr>
          <p:cNvPr id="20" name="Oval 19"/>
          <p:cNvSpPr/>
          <p:nvPr/>
        </p:nvSpPr>
        <p:spPr>
          <a:xfrm>
            <a:off x="4865478" y="2497932"/>
            <a:ext cx="1201628" cy="79057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Left Arrow 20"/>
          <p:cNvSpPr/>
          <p:nvPr/>
        </p:nvSpPr>
        <p:spPr>
          <a:xfrm rot="7261608">
            <a:off x="5239050" y="4096500"/>
            <a:ext cx="600075" cy="393708"/>
          </a:xfrm>
          <a:prstGeom prst="lef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053" y="6258560"/>
            <a:ext cx="2155679" cy="59944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6672048" y="2708462"/>
            <a:ext cx="380010" cy="9144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907392" y="5158793"/>
            <a:ext cx="380010" cy="9144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070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/>
              <a:t>What happened?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85800" y="1099890"/>
            <a:ext cx="8115300" cy="5758110"/>
          </a:xfrm>
        </p:spPr>
        <p:txBody>
          <a:bodyPr/>
          <a:lstStyle/>
          <a:p>
            <a:r>
              <a:rPr lang="en-US" dirty="0" smtClean="0"/>
              <a:t>Response rates doubled in pretest #2</a:t>
            </a:r>
          </a:p>
          <a:p>
            <a:pPr lvl="1"/>
            <a:r>
              <a:rPr lang="en-US" dirty="0"/>
              <a:t>Cash incentive for a portion of the </a:t>
            </a:r>
            <a:r>
              <a:rPr lang="en-US" dirty="0" smtClean="0"/>
              <a:t>sample?</a:t>
            </a:r>
          </a:p>
          <a:p>
            <a:pPr lvl="1"/>
            <a:r>
              <a:rPr lang="en-US" dirty="0" smtClean="0"/>
              <a:t>Third mailing?</a:t>
            </a:r>
            <a:endParaRPr lang="en-US" dirty="0"/>
          </a:p>
          <a:p>
            <a:pPr lvl="1"/>
            <a:r>
              <a:rPr lang="en-US" dirty="0" smtClean="0"/>
              <a:t>Four </a:t>
            </a:r>
            <a:r>
              <a:rPr lang="en-US" dirty="0"/>
              <a:t>states selected for pretest #</a:t>
            </a:r>
            <a:r>
              <a:rPr lang="en-US" dirty="0" smtClean="0"/>
              <a:t>2?</a:t>
            </a:r>
          </a:p>
          <a:p>
            <a:pPr lvl="1"/>
            <a:r>
              <a:rPr lang="en-US" dirty="0" smtClean="0"/>
              <a:t>Differences in cover?</a:t>
            </a:r>
          </a:p>
          <a:p>
            <a:pPr marL="339725" lvl="1" indent="0">
              <a:buNone/>
            </a:pPr>
            <a:endParaRPr lang="en-US" sz="2000" dirty="0"/>
          </a:p>
          <a:p>
            <a:pPr marL="339725" lvl="1" indent="0">
              <a:buNone/>
            </a:pPr>
            <a:endParaRPr lang="en-US" sz="2000" dirty="0" smtClean="0"/>
          </a:p>
          <a:p>
            <a:pPr marL="339725" lvl="1" indent="0">
              <a:buNone/>
            </a:pPr>
            <a:endParaRPr lang="en-US" sz="2000" dirty="0"/>
          </a:p>
          <a:p>
            <a:pPr marL="339725" lvl="1" indent="0">
              <a:buNone/>
            </a:pPr>
            <a:endParaRPr lang="en-US" sz="2000" dirty="0" smtClean="0"/>
          </a:p>
          <a:p>
            <a:pPr marL="339725" lvl="1" indent="0">
              <a:buNone/>
            </a:pPr>
            <a:endParaRPr lang="en-US" sz="2000" dirty="0"/>
          </a:p>
          <a:p>
            <a:pPr marL="339725" lvl="1" indent="0">
              <a:buNone/>
            </a:pPr>
            <a:endParaRPr lang="en-US" sz="2000" dirty="0"/>
          </a:p>
          <a:p>
            <a:pPr marL="339725" lvl="1" indent="0">
              <a:buNone/>
            </a:pPr>
            <a:endParaRPr lang="en-US" sz="1200" dirty="0" smtClean="0"/>
          </a:p>
          <a:p>
            <a:pPr marL="339725" lvl="1" indent="0">
              <a:buNone/>
            </a:pPr>
            <a:endParaRPr lang="en-US" sz="1200" dirty="0" smtClean="0"/>
          </a:p>
          <a:p>
            <a:pPr marL="339725" lvl="1" indent="0">
              <a:buNone/>
            </a:pPr>
            <a:r>
              <a:rPr lang="en-US" sz="1200" dirty="0" smtClean="0"/>
              <a:t>	    </a:t>
            </a:r>
            <a:r>
              <a:rPr lang="en-US" sz="1200" baseline="30000" dirty="0" smtClean="0"/>
              <a:t>1 </a:t>
            </a:r>
            <a:r>
              <a:rPr lang="en-US" sz="1200" dirty="0" smtClean="0"/>
              <a:t>t=-0.843, p=.40</a:t>
            </a:r>
          </a:p>
          <a:p>
            <a:pPr marL="339725" lvl="1" indent="0">
              <a:buNone/>
            </a:pPr>
            <a:r>
              <a:rPr lang="en-US" sz="1200" baseline="30000" dirty="0" smtClean="0"/>
              <a:t>          2 </a:t>
            </a:r>
            <a:r>
              <a:rPr lang="en-US" sz="1200" dirty="0" smtClean="0"/>
              <a:t>t=1.1583, p=.2469</a:t>
            </a:r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3631001"/>
              </p:ext>
            </p:extLst>
          </p:nvPr>
        </p:nvGraphicFramePr>
        <p:xfrm>
          <a:off x="1407432" y="3323252"/>
          <a:ext cx="5639554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2276"/>
                <a:gridCol w="2077278"/>
              </a:tblGrid>
              <a:tr h="0"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Response</a:t>
                      </a:r>
                      <a:r>
                        <a:rPr lang="en-US" sz="1600" baseline="0" dirty="0" smtClean="0"/>
                        <a:t> Rate (RR1)</a:t>
                      </a:r>
                      <a:endParaRPr lang="en-US" sz="1600" dirty="0"/>
                    </a:p>
                  </a:txBody>
                  <a:tcPr anchor="b"/>
                </a:tc>
              </a:tr>
              <a:tr h="328553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/>
                        <a:t>Pretest #1 Screener – Overall  (N=1,913)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16.63%</a:t>
                      </a:r>
                      <a:endParaRPr lang="en-US" sz="1600" b="1" dirty="0"/>
                    </a:p>
                  </a:txBody>
                  <a:tcPr/>
                </a:tc>
              </a:tr>
              <a:tr h="328553">
                <a:tc>
                  <a:txBody>
                    <a:bodyPr/>
                    <a:lstStyle/>
                    <a:p>
                      <a:pPr marL="457200" lvl="1" indent="0" algn="l" defTabSz="4572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AZ, KY, MO, PA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19.05%</a:t>
                      </a:r>
                      <a:endParaRPr lang="en-US" sz="1600" b="0" dirty="0"/>
                    </a:p>
                  </a:txBody>
                  <a:tcPr/>
                </a:tc>
              </a:tr>
              <a:tr h="328553">
                <a:tc>
                  <a:txBody>
                    <a:bodyPr/>
                    <a:lstStyle/>
                    <a:p>
                      <a:pPr marL="45720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All other states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16.38%</a:t>
                      </a:r>
                      <a:r>
                        <a:rPr lang="en-US" sz="1600" b="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6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28553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/>
                        <a:t>Pretest #2 Screener  (N=1,913)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30.40%</a:t>
                      </a:r>
                      <a:endParaRPr lang="en-US" sz="1600" b="1" dirty="0"/>
                    </a:p>
                  </a:txBody>
                  <a:tcPr/>
                </a:tc>
              </a:tr>
              <a:tr h="328553">
                <a:tc>
                  <a:txBody>
                    <a:bodyPr/>
                    <a:lstStyle/>
                    <a:p>
                      <a:pPr marL="45720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Picture 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31.70%</a:t>
                      </a:r>
                      <a:endParaRPr lang="en-US" sz="1600" b="0" dirty="0"/>
                    </a:p>
                  </a:txBody>
                  <a:tcPr/>
                </a:tc>
              </a:tr>
              <a:tr h="285286">
                <a:tc>
                  <a:txBody>
                    <a:bodyPr/>
                    <a:lstStyle/>
                    <a:p>
                      <a:pPr marL="457200" lvl="1" indent="0" algn="l">
                        <a:buFont typeface="Arial" panose="020B0604020202020204" pitchFamily="34" charset="0"/>
                        <a:buNone/>
                      </a:pPr>
                      <a:r>
                        <a:rPr lang="en-US" sz="1600" dirty="0" smtClean="0"/>
                        <a:t>Drawing</a:t>
                      </a:r>
                      <a:r>
                        <a:rPr lang="en-US" sz="1600" baseline="0" dirty="0" smtClean="0"/>
                        <a:t> cover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29.14%</a:t>
                      </a:r>
                      <a:r>
                        <a:rPr lang="en-US" sz="1600" baseline="30000" dirty="0" smtClean="0"/>
                        <a:t>2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911" y="6120765"/>
            <a:ext cx="2155679" cy="599440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>
            <a:off x="5376117" y="3696503"/>
            <a:ext cx="1188720" cy="36576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5376117" y="4664539"/>
            <a:ext cx="1201628" cy="365760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5376117" y="4008662"/>
            <a:ext cx="1201628" cy="731520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5376117" y="5030298"/>
            <a:ext cx="1201628" cy="731520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826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14" grpId="0" animBg="1"/>
      <p:bldP spid="15" grpId="0" animBg="1"/>
      <p:bldP spid="16" grpId="0" animBg="1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/>
              <a:t>What happened—continued? 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0188" lvl="1" indent="-230188">
              <a:spcAft>
                <a:spcPts val="600"/>
              </a:spcAft>
              <a:buFont typeface="Wingdings" charset="2"/>
              <a:buChar char="§"/>
            </a:pPr>
            <a:r>
              <a:rPr lang="en-US" sz="2400" dirty="0"/>
              <a:t>Changes to </a:t>
            </a:r>
            <a:r>
              <a:rPr lang="en-US" sz="2400" dirty="0" smtClean="0"/>
              <a:t>the sponsorship of the survey package?</a:t>
            </a:r>
            <a:endParaRPr lang="en-US" sz="2400" dirty="0"/>
          </a:p>
          <a:p>
            <a:pPr marL="742950" lvl="2" indent="-230188">
              <a:spcBef>
                <a:spcPts val="1000"/>
              </a:spcBef>
              <a:buFont typeface="Wingdings" charset="2"/>
              <a:buChar char="§"/>
            </a:pPr>
            <a:r>
              <a:rPr lang="en-US" sz="2200" dirty="0" smtClean="0"/>
              <a:t>State sponsorship provided a more “official” sense to the package </a:t>
            </a:r>
            <a:endParaRPr lang="en-US" sz="2200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912812" lvl="2" indent="0">
              <a:buNone/>
            </a:pPr>
            <a:endParaRPr lang="en-US" sz="1200" baseline="30000" dirty="0" smtClean="0">
              <a:solidFill>
                <a:schemeClr val="tx1"/>
              </a:solidFill>
            </a:endParaRPr>
          </a:p>
          <a:p>
            <a:pPr marL="912812" lvl="2" indent="0">
              <a:buNone/>
            </a:pPr>
            <a:endParaRPr lang="en-US" sz="1200" baseline="30000" dirty="0" smtClean="0">
              <a:solidFill>
                <a:schemeClr val="tx1"/>
              </a:solidFill>
            </a:endParaRPr>
          </a:p>
          <a:p>
            <a:pPr marL="912812" lvl="2" indent="0">
              <a:buNone/>
            </a:pPr>
            <a:r>
              <a:rPr lang="en-US" sz="1200" baseline="30000" dirty="0" smtClean="0">
                <a:solidFill>
                  <a:schemeClr val="tx1"/>
                </a:solidFill>
              </a:rPr>
              <a:t>3</a:t>
            </a:r>
            <a:r>
              <a:rPr lang="en-US" sz="1200" dirty="0" smtClean="0">
                <a:solidFill>
                  <a:schemeClr val="tx1"/>
                </a:solidFill>
              </a:rPr>
              <a:t> t=3.9083</a:t>
            </a:r>
            <a:r>
              <a:rPr lang="en-US" sz="1200" dirty="0">
                <a:solidFill>
                  <a:schemeClr val="tx1"/>
                </a:solidFill>
              </a:rPr>
              <a:t>, </a:t>
            </a:r>
            <a:r>
              <a:rPr lang="en-US" sz="1200" dirty="0" smtClean="0">
                <a:solidFill>
                  <a:schemeClr val="tx1"/>
                </a:solidFill>
              </a:rPr>
              <a:t>p=0.00</a:t>
            </a:r>
            <a:endParaRPr lang="en-US" sz="1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14</a:t>
            </a:fld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3175659"/>
              </p:ext>
            </p:extLst>
          </p:nvPr>
        </p:nvGraphicFramePr>
        <p:xfrm>
          <a:off x="1596240" y="2963128"/>
          <a:ext cx="5723297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5067"/>
                <a:gridCol w="1908230"/>
              </a:tblGrid>
              <a:tr h="557628"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/>
                    </a:p>
                    <a:p>
                      <a:pPr algn="ctr"/>
                      <a:r>
                        <a:rPr lang="en-US" sz="1600" dirty="0" smtClean="0"/>
                        <a:t>Response </a:t>
                      </a:r>
                      <a:r>
                        <a:rPr lang="en-US" sz="1600" dirty="0" smtClean="0"/>
                        <a:t>Rate </a:t>
                      </a:r>
                      <a:endParaRPr lang="en-US" sz="1600" dirty="0"/>
                    </a:p>
                  </a:txBody>
                  <a:tcPr/>
                </a:tc>
              </a:tr>
              <a:tr h="32855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Main Study</a:t>
                      </a:r>
                      <a:r>
                        <a:rPr lang="en-US" sz="1600" b="1" baseline="0" dirty="0" smtClean="0"/>
                        <a:t> Screener </a:t>
                      </a:r>
                      <a:endParaRPr lang="en-US" sz="16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1600" dirty="0"/>
                    </a:p>
                  </a:txBody>
                  <a:tcPr/>
                </a:tc>
              </a:tr>
              <a:tr h="328553">
                <a:tc>
                  <a:txBody>
                    <a:bodyPr/>
                    <a:lstStyle/>
                    <a:p>
                      <a:pPr marL="0" lv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1600" dirty="0" smtClean="0"/>
                        <a:t>State agency logos and letters (N=4,000)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24.93%</a:t>
                      </a:r>
                      <a:endParaRPr lang="en-US" sz="1600" dirty="0"/>
                    </a:p>
                  </a:txBody>
                  <a:tcPr/>
                </a:tc>
              </a:tr>
              <a:tr h="328553">
                <a:tc>
                  <a:txBody>
                    <a:bodyPr/>
                    <a:lstStyle/>
                    <a:p>
                      <a:pPr marL="0" lv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1600" dirty="0" smtClean="0"/>
                        <a:t>AFWA</a:t>
                      </a:r>
                      <a:r>
                        <a:rPr lang="en-US" sz="1600" baseline="0" dirty="0" smtClean="0"/>
                        <a:t> logo and letters (N = 288,044)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21.98%</a:t>
                      </a:r>
                      <a:r>
                        <a:rPr lang="en-US" sz="1600" baseline="300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Oval 12"/>
          <p:cNvSpPr/>
          <p:nvPr/>
        </p:nvSpPr>
        <p:spPr>
          <a:xfrm>
            <a:off x="5737970" y="4220220"/>
            <a:ext cx="1123951" cy="32786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5737969" y="3864382"/>
            <a:ext cx="1123951" cy="327868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911" y="6120765"/>
            <a:ext cx="2155679" cy="59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34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85800" y="260103"/>
            <a:ext cx="8115300" cy="730497"/>
          </a:xfrm>
        </p:spPr>
        <p:txBody>
          <a:bodyPr anchor="ctr"/>
          <a:lstStyle/>
          <a:p>
            <a:r>
              <a:rPr lang="en-US" dirty="0" smtClean="0"/>
              <a:t>Who returned the survey?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85800" y="990600"/>
            <a:ext cx="8115300" cy="4806703"/>
          </a:xfrm>
        </p:spPr>
        <p:txBody>
          <a:bodyPr/>
          <a:lstStyle/>
          <a:p>
            <a:r>
              <a:rPr lang="en-US" dirty="0" smtClean="0"/>
              <a:t>Package changes, including sponsorship, had a slight impact  on increasing return rates for non-participants between Pretest #1 and Pretest #2</a:t>
            </a:r>
          </a:p>
          <a:p>
            <a:pPr lvl="1">
              <a:spcBef>
                <a:spcPts val="1000"/>
              </a:spcBef>
            </a:pPr>
            <a:r>
              <a:rPr lang="en-US" dirty="0" smtClean="0"/>
              <a:t>Not statistically significant</a:t>
            </a:r>
          </a:p>
          <a:p>
            <a:pPr marL="0" indent="0">
              <a:buNone/>
            </a:pPr>
            <a:endParaRPr lang="en-US" sz="2200" dirty="0"/>
          </a:p>
          <a:p>
            <a:pPr marL="339725" lvl="1" indent="0">
              <a:buNone/>
            </a:pPr>
            <a:endParaRPr lang="en-US" dirty="0" smtClean="0"/>
          </a:p>
          <a:p>
            <a:pPr marL="339725" lvl="1" indent="0">
              <a:buNone/>
            </a:pPr>
            <a:endParaRPr lang="en-US" dirty="0"/>
          </a:p>
          <a:p>
            <a:pPr marL="339725" lvl="1" indent="0">
              <a:buNone/>
            </a:pPr>
            <a:endParaRPr lang="en-US" dirty="0" smtClean="0"/>
          </a:p>
          <a:p>
            <a:pPr marL="852487" lvl="2" indent="0">
              <a:buNone/>
            </a:pPr>
            <a:endParaRPr lang="en-US" dirty="0"/>
          </a:p>
          <a:p>
            <a:pPr marL="339725" lvl="1" indent="0">
              <a:buNone/>
            </a:pPr>
            <a:r>
              <a:rPr lang="en-US" sz="1200" dirty="0" smtClean="0"/>
              <a:t>       </a:t>
            </a:r>
            <a:r>
              <a:rPr lang="en-US" sz="1200" baseline="30000" dirty="0" smtClean="0"/>
              <a:t>4 </a:t>
            </a:r>
            <a:r>
              <a:rPr lang="en-US" sz="1200" dirty="0" smtClean="0"/>
              <a:t>t=1.4119, p=.1583</a:t>
            </a:r>
            <a:endParaRPr lang="en-US" sz="1200" baseline="30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911" y="6120765"/>
            <a:ext cx="2155679" cy="599440"/>
          </a:xfrm>
          <a:prstGeom prst="rect">
            <a:avLst/>
          </a:prstGeom>
        </p:spPr>
      </p:pic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0388687"/>
              </p:ext>
            </p:extLst>
          </p:nvPr>
        </p:nvGraphicFramePr>
        <p:xfrm>
          <a:off x="1445694" y="2910535"/>
          <a:ext cx="5836476" cy="15983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794"/>
                <a:gridCol w="1563341"/>
                <a:gridCol w="1563341"/>
              </a:tblGrid>
              <a:tr h="485808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Return</a:t>
                      </a:r>
                      <a:r>
                        <a:rPr lang="en-US" sz="1600" baseline="0" dirty="0" smtClean="0"/>
                        <a:t> rates</a:t>
                      </a:r>
                      <a:endParaRPr lang="en-US" sz="1600" b="1" dirty="0"/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Household Screener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Participant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Non-participant</a:t>
                      </a:r>
                      <a:endParaRPr lang="en-US" sz="1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 smtClean="0"/>
                        <a:t>Pretest #1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86.4%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13.6%</a:t>
                      </a:r>
                      <a:endParaRPr lang="en-US" sz="16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Pretest #2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82.7%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17.3%</a:t>
                      </a:r>
                      <a:r>
                        <a:rPr lang="en-US" sz="1600" baseline="30000" dirty="0" smtClean="0"/>
                        <a:t>4</a:t>
                      </a:r>
                      <a:endParaRPr lang="en-US" sz="16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2" name="Oval 11"/>
          <p:cNvSpPr/>
          <p:nvPr/>
        </p:nvSpPr>
        <p:spPr>
          <a:xfrm>
            <a:off x="5957576" y="4180995"/>
            <a:ext cx="1123951" cy="327868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5957576" y="3820825"/>
            <a:ext cx="1123951" cy="32786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141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/>
              <a:t>What does this mean?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85800" y="1271340"/>
            <a:ext cx="829779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</a:t>
            </a:r>
            <a:r>
              <a:rPr lang="en-US" dirty="0" smtClean="0"/>
              <a:t>hese analyses provide one finding and some suggestions that might shape survey efforts moving forward: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sz="2200" dirty="0" smtClean="0"/>
              <a:t>Strong finding: Official </a:t>
            </a:r>
            <a:r>
              <a:rPr lang="en-US" sz="2200" dirty="0"/>
              <a:t>look </a:t>
            </a:r>
            <a:r>
              <a:rPr lang="en-US" sz="2200" dirty="0" smtClean="0"/>
              <a:t>and sponsorship was associated with increased response rates.</a:t>
            </a:r>
          </a:p>
          <a:p>
            <a:pPr marL="0" indent="0">
              <a:buNone/>
            </a:pPr>
            <a:endParaRPr lang="en-US" sz="2200" dirty="0" smtClean="0"/>
          </a:p>
          <a:p>
            <a:r>
              <a:rPr lang="en-US" sz="2200" dirty="0" smtClean="0"/>
              <a:t>Suggestive findings:  </a:t>
            </a:r>
          </a:p>
          <a:p>
            <a:pPr lvl="1"/>
            <a:r>
              <a:rPr lang="en-US" dirty="0" smtClean="0"/>
              <a:t>Possible difference in response </a:t>
            </a:r>
            <a:r>
              <a:rPr lang="en-US" dirty="0"/>
              <a:t>for photograph vs. line drawing cover </a:t>
            </a:r>
            <a:r>
              <a:rPr lang="en-US" dirty="0" smtClean="0"/>
              <a:t>bears consideration</a:t>
            </a:r>
            <a:r>
              <a:rPr lang="en-US" dirty="0"/>
              <a:t>. </a:t>
            </a:r>
            <a:endParaRPr lang="en-US" dirty="0" smtClean="0"/>
          </a:p>
          <a:p>
            <a:pPr lvl="1"/>
            <a:r>
              <a:rPr lang="en-US" sz="2200" dirty="0" smtClean="0"/>
              <a:t>Package design and sponsorship may yield different rates of returns for participants and nonparticipants.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911" y="6120765"/>
            <a:ext cx="2155679" cy="59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68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/>
              <a:t>Contact Information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Jessica Behm</a:t>
            </a:r>
            <a:r>
              <a:rPr lang="en-US" dirty="0"/>
              <a:t> </a:t>
            </a:r>
            <a:r>
              <a:rPr lang="en-US" dirty="0" smtClean="0"/>
              <a:t>(JessicaBehm@Westat.com)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Cynthia Helba, PhD (CynthiaHelba@Westat.com)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Mina Muller (MinaMuller@Westat.com)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Sherm Edwards (ShermEdwards@Westat.com)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Regina Yudd, PhD (ReginaYudd@Westat.com)</a:t>
            </a:r>
          </a:p>
          <a:p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911" y="6120765"/>
            <a:ext cx="2155679" cy="59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758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estat Light Theme">
  <a:themeElements>
    <a:clrScheme name="Westat">
      <a:dk1>
        <a:sysClr val="windowText" lastClr="000000"/>
      </a:dk1>
      <a:lt1>
        <a:sysClr val="window" lastClr="FFFFFF"/>
      </a:lt1>
      <a:dk2>
        <a:srgbClr val="005075"/>
      </a:dk2>
      <a:lt2>
        <a:srgbClr val="C0E299"/>
      </a:lt2>
      <a:accent1>
        <a:srgbClr val="1C8BAC"/>
      </a:accent1>
      <a:accent2>
        <a:srgbClr val="3F8E10"/>
      </a:accent2>
      <a:accent3>
        <a:srgbClr val="00698D"/>
      </a:accent3>
      <a:accent4>
        <a:srgbClr val="2F7B2E"/>
      </a:accent4>
      <a:accent5>
        <a:srgbClr val="D98C22"/>
      </a:accent5>
      <a:accent6>
        <a:srgbClr val="575756"/>
      </a:accent6>
      <a:hlink>
        <a:srgbClr val="008FC0"/>
      </a:hlink>
      <a:folHlink>
        <a:srgbClr val="007DB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Westat Dark Theme">
  <a:themeElements>
    <a:clrScheme name="Westat">
      <a:dk1>
        <a:sysClr val="windowText" lastClr="000000"/>
      </a:dk1>
      <a:lt1>
        <a:sysClr val="window" lastClr="FFFFFF"/>
      </a:lt1>
      <a:dk2>
        <a:srgbClr val="005075"/>
      </a:dk2>
      <a:lt2>
        <a:srgbClr val="C0E299"/>
      </a:lt2>
      <a:accent1>
        <a:srgbClr val="1C8BAC"/>
      </a:accent1>
      <a:accent2>
        <a:srgbClr val="3F8E10"/>
      </a:accent2>
      <a:accent3>
        <a:srgbClr val="00698D"/>
      </a:accent3>
      <a:accent4>
        <a:srgbClr val="2F7B2E"/>
      </a:accent4>
      <a:accent5>
        <a:srgbClr val="D98C22"/>
      </a:accent5>
      <a:accent6>
        <a:srgbClr val="575756"/>
      </a:accent6>
      <a:hlink>
        <a:srgbClr val="008FC0"/>
      </a:hlink>
      <a:folHlink>
        <a:srgbClr val="007DB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Westat Logo on Each Page">
  <a:themeElements>
    <a:clrScheme name="Westat">
      <a:dk1>
        <a:sysClr val="windowText" lastClr="000000"/>
      </a:dk1>
      <a:lt1>
        <a:sysClr val="window" lastClr="FFFFFF"/>
      </a:lt1>
      <a:dk2>
        <a:srgbClr val="005075"/>
      </a:dk2>
      <a:lt2>
        <a:srgbClr val="C0E299"/>
      </a:lt2>
      <a:accent1>
        <a:srgbClr val="1C8BAC"/>
      </a:accent1>
      <a:accent2>
        <a:srgbClr val="3F8E10"/>
      </a:accent2>
      <a:accent3>
        <a:srgbClr val="00698D"/>
      </a:accent3>
      <a:accent4>
        <a:srgbClr val="2F7B2E"/>
      </a:accent4>
      <a:accent5>
        <a:srgbClr val="D98C22"/>
      </a:accent5>
      <a:accent6>
        <a:srgbClr val="575756"/>
      </a:accent6>
      <a:hlink>
        <a:srgbClr val="008FC0"/>
      </a:hlink>
      <a:folHlink>
        <a:srgbClr val="007DB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6796</TotalTime>
  <Words>597</Words>
  <Application>Microsoft Office PowerPoint</Application>
  <PresentationFormat>On-screen Show (4:3)</PresentationFormat>
  <Paragraphs>182</Paragraphs>
  <Slides>17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Westat Light Theme</vt:lpstr>
      <vt:lpstr>Westat Dark Theme</vt:lpstr>
      <vt:lpstr>Westat Logo on Each Page</vt:lpstr>
      <vt:lpstr>Survey Package Design and Response Rates in an Outdoor Recreational Study </vt:lpstr>
      <vt:lpstr>Background and Overview</vt:lpstr>
      <vt:lpstr>Survey Redesign</vt:lpstr>
      <vt:lpstr>Survey Design</vt:lpstr>
      <vt:lpstr>The Problem...</vt:lpstr>
      <vt:lpstr>Explanations?</vt:lpstr>
      <vt:lpstr>What we know about survey covers</vt:lpstr>
      <vt:lpstr>What we know about survey covers—continued.</vt:lpstr>
      <vt:lpstr>What did we do?</vt:lpstr>
      <vt:lpstr>What did we do to the cover?  </vt:lpstr>
      <vt:lpstr>What did we do—continued?</vt:lpstr>
      <vt:lpstr>What did we do—continued?</vt:lpstr>
      <vt:lpstr>What happened?</vt:lpstr>
      <vt:lpstr>What happened—continued? </vt:lpstr>
      <vt:lpstr>Who returned the survey?</vt:lpstr>
      <vt:lpstr>What does this mean? </vt:lpstr>
      <vt:lpstr>Contact Information</vt:lpstr>
    </vt:vector>
  </TitlesOfParts>
  <Company>Westat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Westat</dc:creator>
  <cp:lastModifiedBy>Jessica Behm</cp:lastModifiedBy>
  <cp:revision>407</cp:revision>
  <cp:lastPrinted>2016-11-08T15:17:00Z</cp:lastPrinted>
  <dcterms:created xsi:type="dcterms:W3CDTF">2012-08-17T15:29:21Z</dcterms:created>
  <dcterms:modified xsi:type="dcterms:W3CDTF">2016-11-15T20:29:32Z</dcterms:modified>
</cp:coreProperties>
</file>