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60" r:id="rId4"/>
  </p:sldIdLst>
  <p:sldSz cx="33375600" cy="18745200"/>
  <p:notesSz cx="6858000" cy="9144000"/>
  <p:custDataLst>
    <p:tags r:id="rId6"/>
  </p:custDataLst>
  <p:defaultTextStyle>
    <a:defPPr>
      <a:defRPr lang="en-US"/>
    </a:defPPr>
    <a:lvl1pPr marL="0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1pPr>
    <a:lvl2pPr marL="1489146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2pPr>
    <a:lvl3pPr marL="2978292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3pPr>
    <a:lvl4pPr marL="4467438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4pPr>
    <a:lvl5pPr marL="5956584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5pPr>
    <a:lvl6pPr marL="7445731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6pPr>
    <a:lvl7pPr marL="8934877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7pPr>
    <a:lvl8pPr marL="10424023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8pPr>
    <a:lvl9pPr marL="11913169" algn="l" defTabSz="2978292" rtl="0" eaLnBrk="1" latinLnBrk="0" hangingPunct="1">
      <a:defRPr sz="5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290" y="-114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380"/>
    </p:cViewPr>
  </p:sorter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BB93-7AD0-4FDB-9448-15B8E8C611F8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40B13-AD5D-4539-8B43-33A7B5763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96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1pPr>
    <a:lvl2pPr marL="1489146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2pPr>
    <a:lvl3pPr marL="2978292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3pPr>
    <a:lvl4pPr marL="4467438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4pPr>
    <a:lvl5pPr marL="5956584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5pPr>
    <a:lvl6pPr marL="7445731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8934877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10424023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11913169" algn="l" defTabSz="2978292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40B13-AD5D-4539-8B43-33A7B5763F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9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3170" y="5823163"/>
            <a:ext cx="28369260" cy="401806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78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67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56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34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424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913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B2C9D-8E70-454D-9406-B36CFB19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9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B2C9D-8E70-454D-9406-B36CFB19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668780" y="4373881"/>
            <a:ext cx="14740890" cy="12370966"/>
          </a:xfrm>
        </p:spPr>
        <p:txBody>
          <a:bodyPr/>
          <a:lstStyle>
            <a:lvl1pPr>
              <a:defRPr sz="9100"/>
            </a:lvl1pPr>
            <a:lvl2pPr>
              <a:defRPr sz="7800"/>
            </a:lvl2pPr>
            <a:lvl3pPr>
              <a:defRPr sz="65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965930" y="4373881"/>
            <a:ext cx="14740890" cy="12370966"/>
          </a:xfrm>
        </p:spPr>
        <p:txBody>
          <a:bodyPr/>
          <a:lstStyle>
            <a:lvl1pPr>
              <a:defRPr sz="9100"/>
            </a:lvl1pPr>
            <a:lvl2pPr>
              <a:defRPr sz="7800"/>
            </a:lvl2pPr>
            <a:lvl3pPr>
              <a:defRPr sz="65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B2C9D-8E70-454D-9406-B36CFB19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85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B2C9D-8E70-454D-9406-B36CFB19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0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B2C9D-8E70-454D-9406-B36CFB19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375600" cy="18745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  <a:prstGeom prst="rect">
            <a:avLst/>
          </a:prstGeom>
        </p:spPr>
        <p:txBody>
          <a:bodyPr vert="horz" lIns="297829" tIns="148915" rIns="297829" bIns="148915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0" y="4373881"/>
            <a:ext cx="30038040" cy="12370966"/>
          </a:xfrm>
          <a:prstGeom prst="rect">
            <a:avLst/>
          </a:prstGeom>
        </p:spPr>
        <p:txBody>
          <a:bodyPr vert="horz" lIns="297829" tIns="148915" rIns="297829" bIns="1489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93980" y="17374025"/>
            <a:ext cx="7787640" cy="998008"/>
          </a:xfrm>
          <a:prstGeom prst="rect">
            <a:avLst/>
          </a:prstGeom>
        </p:spPr>
        <p:txBody>
          <a:bodyPr vert="horz" lIns="297829" tIns="148915" rIns="297829" bIns="148915" rtlCol="0" anchor="ctr"/>
          <a:lstStyle>
            <a:lvl1pPr algn="ctr">
              <a:defRPr sz="3900" b="1">
                <a:solidFill>
                  <a:schemeClr val="tx2"/>
                </a:solidFill>
              </a:defRPr>
            </a:lvl1pPr>
          </a:lstStyle>
          <a:p>
            <a:fld id="{B26B2C9D-8E70-454D-9406-B36CFB19A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 algn="ctr" defTabSz="2978292" rtl="0" eaLnBrk="1" latinLnBrk="0" hangingPunct="1">
        <a:spcBef>
          <a:spcPct val="0"/>
        </a:spcBef>
        <a:buNone/>
        <a:defRPr sz="14300" b="1" i="0" kern="1200" baseline="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116860" indent="-1116860" algn="l" defTabSz="297829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0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19862" indent="-930716" algn="l" defTabSz="297829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91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722865" indent="-744573" algn="l" defTabSz="297829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7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5212011" indent="-744573" algn="l" defTabSz="297829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65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6701158" indent="-744573" algn="l" defTabSz="2978292" rtl="0" eaLnBrk="1" latinLnBrk="0" hangingPunct="1">
        <a:spcBef>
          <a:spcPct val="20000"/>
        </a:spcBef>
        <a:buFont typeface="Wingdings" panose="05000000000000000000" pitchFamily="2" charset="2"/>
        <a:buChar char="§"/>
        <a:defRPr sz="65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8190304" indent="-744573" algn="l" defTabSz="297829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679450" indent="-744573" algn="l" defTabSz="297829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168596" indent="-744573" algn="l" defTabSz="297829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657742" indent="-744573" algn="l" defTabSz="297829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1pPr>
      <a:lvl2pPr marL="1489146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2pPr>
      <a:lvl3pPr marL="2978292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3pPr>
      <a:lvl4pPr marL="4467438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5956584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7445731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6pPr>
      <a:lvl7pPr marL="8934877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7pPr>
      <a:lvl8pPr marL="10424023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1913169" algn="l" defTabSz="2978292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31028640" cy="3124200"/>
          </a:xfrm>
        </p:spPr>
        <p:txBody>
          <a:bodyPr>
            <a:normAutofit fontScale="90000"/>
          </a:bodyPr>
          <a:lstStyle/>
          <a:p>
            <a: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Balancing Respondent Burden and Data Needs in Question Design:  </a:t>
            </a:r>
            <a:b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Reducing Respondent Burden in the American Community Survey (ACS)</a:t>
            </a:r>
            <a:r>
              <a:rPr lang="en-US" altLang="en-US" sz="8000" dirty="0">
                <a:solidFill>
                  <a:srgbClr val="0070C0"/>
                </a:solidFill>
                <a:latin typeface="Calibri" panose="020F0502020204030204" pitchFamily="34" charset="0"/>
              </a:rPr>
              <a:t/>
            </a:r>
            <a:br>
              <a:rPr lang="en-US" altLang="en-US" sz="8000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altLang="en-US" sz="5300" dirty="0" smtClean="0">
                <a:latin typeface="Calibri" panose="020F0502020204030204" pitchFamily="34" charset="0"/>
              </a:rPr>
              <a:t>Elizabeth </a:t>
            </a:r>
            <a:r>
              <a:rPr lang="en-US" altLang="en-US" sz="5300" dirty="0" err="1" smtClean="0">
                <a:latin typeface="Calibri" panose="020F0502020204030204" pitchFamily="34" charset="0"/>
              </a:rPr>
              <a:t>Poehler</a:t>
            </a:r>
            <a:r>
              <a:rPr lang="en-US" altLang="en-US" sz="5300" dirty="0" smtClean="0">
                <a:latin typeface="Calibri" panose="020F0502020204030204" pitchFamily="34" charset="0"/>
              </a:rPr>
              <a:t> (Elizabeth.Poehler@census.gov), Todd Hughes, Karen Stein</a:t>
            </a:r>
            <a:r>
              <a:rPr lang="en-US" altLang="en-US" sz="9600" dirty="0">
                <a:latin typeface="Calibri" panose="020F0502020204030204" pitchFamily="34" charset="0"/>
              </a:rPr>
              <a:t/>
            </a:r>
            <a:br>
              <a:rPr lang="en-US" altLang="en-US" sz="9600" dirty="0">
                <a:latin typeface="Calibri" panose="020F0502020204030204" pitchFamily="34" charset="0"/>
              </a:rPr>
            </a:br>
            <a:r>
              <a:rPr lang="en-US" altLang="en-US" sz="4400" dirty="0" smtClean="0">
                <a:latin typeface="Calibri" panose="020F0502020204030204" pitchFamily="34" charset="0"/>
              </a:rPr>
              <a:t>U.S. Census Bureau, UCLA Center for Health Policy Research, </a:t>
            </a:r>
            <a:r>
              <a:rPr lang="en-US" altLang="en-US" sz="4400" dirty="0" err="1" smtClean="0">
                <a:latin typeface="Calibri" panose="020F0502020204030204" pitchFamily="34" charset="0"/>
              </a:rPr>
              <a:t>Westat</a:t>
            </a:r>
            <a:endParaRPr lang="en-US" sz="4400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25600" y="16950087"/>
            <a:ext cx="1882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Disclaimer</a:t>
            </a:r>
            <a:r>
              <a:rPr lang="en-US" sz="3200" dirty="0" smtClean="0">
                <a:solidFill>
                  <a:schemeClr val="bg1"/>
                </a:solidFill>
              </a:rPr>
              <a:t>: Any </a:t>
            </a:r>
            <a:r>
              <a:rPr lang="en-US" sz="3200" dirty="0">
                <a:solidFill>
                  <a:schemeClr val="bg1"/>
                </a:solidFill>
              </a:rPr>
              <a:t>views expressed are those of the authors and not necessarily those of the U.S. Census Bureau</a:t>
            </a:r>
            <a:r>
              <a:rPr lang="en-US" sz="3200" dirty="0" smtClean="0">
                <a:solidFill>
                  <a:schemeClr val="bg1"/>
                </a:solidFill>
              </a:rPr>
              <a:t>. Presented at QDET2,  November 11, 2016, Miami, FL</a:t>
            </a:r>
          </a:p>
        </p:txBody>
      </p:sp>
      <p:sp>
        <p:nvSpPr>
          <p:cNvPr id="13" name="Title 1"/>
          <p:cNvSpPr>
            <a:spLocks noGrp="1"/>
          </p:cNvSpPr>
          <p:nvPr>
            <p:ph idx="1"/>
          </p:nvPr>
        </p:nvSpPr>
        <p:spPr>
          <a:xfrm>
            <a:off x="318654" y="3928534"/>
            <a:ext cx="7834746" cy="1293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u="sng" dirty="0" smtClean="0"/>
              <a:t>Identifying Burden</a:t>
            </a:r>
          </a:p>
          <a:p>
            <a:pPr marL="465138" indent="-465138"/>
            <a:r>
              <a:rPr lang="en-US" sz="4300" dirty="0" smtClean="0"/>
              <a:t>In </a:t>
            </a:r>
            <a:r>
              <a:rPr lang="en-US" sz="4300" dirty="0"/>
              <a:t>2014, each ACS question was scored to determine </a:t>
            </a:r>
            <a:r>
              <a:rPr lang="en-US" sz="4300" dirty="0" smtClean="0"/>
              <a:t>burden based on the following factors:</a:t>
            </a:r>
            <a:endParaRPr lang="en-US" sz="4300" dirty="0"/>
          </a:p>
          <a:p>
            <a:pPr marL="1828800" lvl="1" indent="-690563"/>
            <a:r>
              <a:rPr lang="en-US" sz="4300" dirty="0" smtClean="0"/>
              <a:t>Response </a:t>
            </a:r>
            <a:r>
              <a:rPr lang="en-US" sz="4300" dirty="0"/>
              <a:t>Time</a:t>
            </a:r>
          </a:p>
          <a:p>
            <a:pPr marL="1828800" lvl="1" indent="-690563"/>
            <a:r>
              <a:rPr lang="en-US" sz="4300" dirty="0"/>
              <a:t>Allocation Rate</a:t>
            </a:r>
          </a:p>
          <a:p>
            <a:pPr marL="1828800" lvl="1" indent="-690563"/>
            <a:r>
              <a:rPr lang="en-US" sz="4300" dirty="0" smtClean="0"/>
              <a:t>Complaints</a:t>
            </a:r>
          </a:p>
          <a:p>
            <a:pPr marL="1828800" lvl="1" indent="-690563"/>
            <a:r>
              <a:rPr lang="en-US" sz="4300" dirty="0" smtClean="0"/>
              <a:t>Identified as sensitive, difficult, or cognitively burdensome, </a:t>
            </a:r>
            <a:r>
              <a:rPr lang="en-US" sz="4300" dirty="0"/>
              <a:t>based on a survey of 1,100 ACS </a:t>
            </a:r>
            <a:r>
              <a:rPr lang="en-US" sz="4300" dirty="0" smtClean="0"/>
              <a:t>telephone and </a:t>
            </a:r>
            <a:r>
              <a:rPr lang="en-US" sz="4300" dirty="0"/>
              <a:t>field </a:t>
            </a:r>
            <a:r>
              <a:rPr lang="en-US" sz="4300" dirty="0" smtClean="0"/>
              <a:t>interviewers</a:t>
            </a:r>
          </a:p>
          <a:p>
            <a:pPr marL="465138" indent="-465138"/>
            <a:r>
              <a:rPr lang="en-US" sz="4300" dirty="0"/>
              <a:t>29% of the ACS questions were determined to have a high </a:t>
            </a:r>
            <a:r>
              <a:rPr lang="en-US" sz="4300" dirty="0" smtClean="0"/>
              <a:t>burden </a:t>
            </a:r>
            <a:endParaRPr lang="en-US" sz="4300" dirty="0"/>
          </a:p>
          <a:p>
            <a:endParaRPr lang="en-US" sz="4300" dirty="0"/>
          </a:p>
        </p:txBody>
      </p:sp>
      <p:pic>
        <p:nvPicPr>
          <p:cNvPr id="14" name="Picture 7" descr="C:\Users\poehl003\AppData\Local\Microsoft\Windows\Temporary Internet Files\Content.IE5\TVZS5IQ8\frustration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9080" y="477982"/>
            <a:ext cx="3431938" cy="257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C:\Users\poehl003\AppData\Local\Microsoft\Windows\Temporary Internet Files\Content.IE5\5HJ1JLJY\coloring-page-difficult-p13520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57201"/>
            <a:ext cx="2302715" cy="172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8763000" y="3928533"/>
            <a:ext cx="7772400" cy="12934950"/>
          </a:xfrm>
          <a:prstGeom prst="rect">
            <a:avLst/>
          </a:prstGeom>
        </p:spPr>
        <p:txBody>
          <a:bodyPr vert="horz" lIns="297829" tIns="148915" rIns="297829" bIns="148915" rtlCol="0">
            <a:normAutofit/>
          </a:bodyPr>
          <a:lstStyle>
            <a:lvl1pPr marL="1116860" indent="-1116860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9862" indent="-930716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9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22865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7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212011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701158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190304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679450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168596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57742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sz="720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sz="72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066800" y="3900825"/>
            <a:ext cx="30251400" cy="1280775"/>
          </a:xfrm>
          <a:prstGeom prst="rect">
            <a:avLst/>
          </a:prstGeom>
        </p:spPr>
        <p:txBody>
          <a:bodyPr vert="horz" lIns="297829" tIns="148915" rIns="297829" bIns="148915" rtlCol="0">
            <a:normAutofit/>
          </a:bodyPr>
          <a:lstStyle>
            <a:lvl1pPr marL="1116860" indent="-1116860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9862" indent="-930716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9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22865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7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212011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701158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190304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679450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168596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57742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2340936" y="5785825"/>
            <a:ext cx="7772400" cy="11201400"/>
          </a:xfrm>
          <a:prstGeom prst="rect">
            <a:avLst/>
          </a:prstGeom>
        </p:spPr>
        <p:txBody>
          <a:bodyPr vert="horz" lIns="297829" tIns="148915" rIns="297829" bIns="148915" rtlCol="0">
            <a:normAutofit/>
          </a:bodyPr>
          <a:lstStyle>
            <a:lvl1pPr marL="1116860" indent="-1116860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9862" indent="-930716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9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22865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7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212011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701158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190304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679450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168596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57742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3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16535400" y="4508307"/>
            <a:ext cx="7772400" cy="11201400"/>
          </a:xfrm>
          <a:prstGeom prst="rect">
            <a:avLst/>
          </a:prstGeom>
        </p:spPr>
        <p:txBody>
          <a:bodyPr vert="horz" lIns="297829" tIns="148915" rIns="297829" bIns="148915" rtlCol="0">
            <a:normAutofit/>
          </a:bodyPr>
          <a:lstStyle>
            <a:lvl1pPr marL="1116860" indent="-1116860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9862" indent="-930716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9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22865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7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212011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701158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190304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679450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168596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57742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300" dirty="0"/>
          </a:p>
        </p:txBody>
      </p:sp>
      <p:sp>
        <p:nvSpPr>
          <p:cNvPr id="32" name="TextBox 31"/>
          <p:cNvSpPr txBox="1"/>
          <p:nvPr/>
        </p:nvSpPr>
        <p:spPr>
          <a:xfrm>
            <a:off x="25251482" y="4269936"/>
            <a:ext cx="6981118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0" u="sng" dirty="0" smtClean="0">
                <a:solidFill>
                  <a:schemeClr val="tx2"/>
                </a:solidFill>
              </a:rPr>
              <a:t>Research Question:</a:t>
            </a:r>
            <a:r>
              <a:rPr lang="en-US" sz="6700" dirty="0" smtClean="0">
                <a:solidFill>
                  <a:schemeClr val="tx2"/>
                </a:solidFill>
              </a:rPr>
              <a:t>  </a:t>
            </a:r>
          </a:p>
          <a:p>
            <a:pPr marL="577850" indent="-577850">
              <a:buFont typeface="Wingdings" panose="05000000000000000000" pitchFamily="2" charset="2"/>
              <a:buChar char="§"/>
            </a:pPr>
            <a:r>
              <a:rPr lang="en-US" sz="4200" dirty="0" smtClean="0">
                <a:solidFill>
                  <a:schemeClr val="tx2"/>
                </a:solidFill>
              </a:rPr>
              <a:t>Do modified versions of high burden questions reduce respondent burden?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endParaRPr lang="en-US" sz="4200" dirty="0" smtClean="0">
              <a:solidFill>
                <a:schemeClr val="tx2"/>
              </a:solidFill>
            </a:endParaRPr>
          </a:p>
          <a:p>
            <a:pPr marL="857250" indent="-857250">
              <a:buFont typeface="Wingdings" panose="05000000000000000000" pitchFamily="2" charset="2"/>
              <a:buChar char="§"/>
            </a:pPr>
            <a:endParaRPr lang="en-US" sz="4200" dirty="0" smtClean="0">
              <a:solidFill>
                <a:schemeClr val="tx2"/>
              </a:solidFill>
            </a:endParaRPr>
          </a:p>
          <a:p>
            <a:r>
              <a:rPr lang="en-US" sz="6700" u="sng" dirty="0" smtClean="0">
                <a:solidFill>
                  <a:schemeClr val="tx2"/>
                </a:solidFill>
              </a:rPr>
              <a:t>Cognitive Testing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200" dirty="0" smtClean="0">
                <a:solidFill>
                  <a:schemeClr val="tx2"/>
                </a:solidFill>
              </a:rPr>
              <a:t>Comparison of two new versions</a:t>
            </a:r>
          </a:p>
          <a:p>
            <a:pPr marL="1604963" lvl="2" indent="-627063">
              <a:buFont typeface="Wingdings" panose="05000000000000000000" pitchFamily="2" charset="2"/>
              <a:buChar char="§"/>
              <a:tabLst>
                <a:tab pos="1604963" algn="l"/>
              </a:tabLst>
            </a:pPr>
            <a:r>
              <a:rPr lang="en-US" sz="4200" dirty="0" smtClean="0">
                <a:solidFill>
                  <a:schemeClr val="tx2"/>
                </a:solidFill>
              </a:rPr>
              <a:t>Year Residence Built</a:t>
            </a:r>
          </a:p>
          <a:p>
            <a:pPr marL="1604963" lvl="2" indent="-627063">
              <a:buFont typeface="Wingdings" panose="05000000000000000000" pitchFamily="2" charset="2"/>
              <a:buChar char="§"/>
              <a:tabLst>
                <a:tab pos="1604963" algn="l"/>
              </a:tabLst>
            </a:pPr>
            <a:r>
              <a:rPr lang="en-US" sz="4200" dirty="0" smtClean="0">
                <a:solidFill>
                  <a:schemeClr val="tx2"/>
                </a:solidFill>
              </a:rPr>
              <a:t>Year of Naturalization</a:t>
            </a:r>
          </a:p>
          <a:p>
            <a:pPr marL="1604963" lvl="2" indent="-627063">
              <a:buFont typeface="Wingdings" panose="05000000000000000000" pitchFamily="2" charset="2"/>
              <a:buChar char="§"/>
              <a:tabLst>
                <a:tab pos="1604963" algn="l"/>
              </a:tabLst>
            </a:pPr>
            <a:r>
              <a:rPr lang="en-US" sz="4200" dirty="0" smtClean="0">
                <a:solidFill>
                  <a:schemeClr val="tx2"/>
                </a:solidFill>
              </a:rPr>
              <a:t>Year of Entry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200" dirty="0" smtClean="0">
                <a:solidFill>
                  <a:schemeClr val="tx2"/>
                </a:solidFill>
              </a:rPr>
              <a:t>Conducted by </a:t>
            </a:r>
            <a:r>
              <a:rPr lang="en-US" sz="4200" dirty="0" err="1" smtClean="0">
                <a:solidFill>
                  <a:schemeClr val="tx2"/>
                </a:solidFill>
              </a:rPr>
              <a:t>Westat</a:t>
            </a:r>
            <a:endParaRPr lang="en-US" sz="4200" dirty="0" smtClean="0">
              <a:solidFill>
                <a:schemeClr val="tx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200" dirty="0" smtClean="0">
                <a:solidFill>
                  <a:schemeClr val="tx2"/>
                </a:solidFill>
              </a:rPr>
              <a:t>72 interviews in June in the Washington D.C. metro area</a:t>
            </a:r>
            <a:endParaRPr lang="en-US" sz="42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05900" y="6677544"/>
            <a:ext cx="1463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dirty="0">
              <a:solidFill>
                <a:schemeClr val="tx2"/>
              </a:solidFill>
            </a:endParaRPr>
          </a:p>
          <a:p>
            <a:endParaRPr lang="en-US" sz="6000" dirty="0" smtClean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600982"/>
              </p:ext>
            </p:extLst>
          </p:nvPr>
        </p:nvGraphicFramePr>
        <p:xfrm>
          <a:off x="8496300" y="5371296"/>
          <a:ext cx="16078200" cy="9235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7315200"/>
              </a:tblGrid>
              <a:tr h="953304">
                <a:tc gridSpan="2">
                  <a:txBody>
                    <a:bodyPr/>
                    <a:lstStyle/>
                    <a:p>
                      <a:pPr marL="0" marR="0" indent="0" algn="ctr" defTabSz="2978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solidFill>
                            <a:schemeClr val="bg1"/>
                          </a:solidFill>
                        </a:rPr>
                        <a:t>Select Items with High Burden</a:t>
                      </a:r>
                      <a:endParaRPr 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</a:tr>
              <a:tr h="863086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Question</a:t>
                      </a:r>
                      <a:endParaRPr lang="en-US" sz="4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Issue</a:t>
                      </a:r>
                      <a:endParaRPr lang="en-US" sz="4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17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Year Residence Built</a:t>
                      </a:r>
                      <a:endParaRPr lang="en-US" sz="4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Cognitive Burden</a:t>
                      </a:r>
                      <a:endParaRPr lang="en-US" sz="4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243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Number of Weeks Worked  Last Year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Cognitive Burden</a:t>
                      </a:r>
                      <a:endParaRPr lang="en-US" sz="4000" dirty="0"/>
                    </a:p>
                  </a:txBody>
                  <a:tcPr/>
                </a:tc>
              </a:tr>
              <a:tr h="119117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Time Left for Work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Sensitivity</a:t>
                      </a:r>
                      <a:endParaRPr lang="en-US" sz="4000" dirty="0"/>
                    </a:p>
                  </a:txBody>
                  <a:tcPr/>
                </a:tc>
              </a:tr>
              <a:tr h="1286847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Total</a:t>
                      </a:r>
                      <a:r>
                        <a:rPr lang="en-US" sz="4000" baseline="0" dirty="0" smtClean="0"/>
                        <a:t> Income Last Year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Sensitivity, Allocation Rates, Complaints</a:t>
                      </a:r>
                      <a:endParaRPr lang="en-US" sz="4000" dirty="0"/>
                    </a:p>
                  </a:txBody>
                  <a:tcPr/>
                </a:tc>
              </a:tr>
              <a:tr h="1286847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Year of Naturalization</a:t>
                      </a:r>
                      <a:r>
                        <a:rPr lang="en-US" sz="4000" baseline="0" dirty="0" smtClean="0"/>
                        <a:t> and Year of Entry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Moderate issues on all</a:t>
                      </a:r>
                      <a:r>
                        <a:rPr lang="en-US" sz="4000" baseline="0" dirty="0" smtClean="0"/>
                        <a:t> measures except difficulty</a:t>
                      </a:r>
                      <a:endParaRPr lang="en-US" sz="4000" dirty="0"/>
                    </a:p>
                  </a:txBody>
                  <a:tcPr/>
                </a:tc>
              </a:tr>
              <a:tr h="119117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Place</a:t>
                      </a:r>
                      <a:r>
                        <a:rPr lang="en-US" sz="4000" baseline="0" dirty="0" smtClean="0"/>
                        <a:t> of Work – County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Response Time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41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36"/>
    </mc:Choice>
    <mc:Fallback xmlns="">
      <p:transition spd="slow" advTm="4103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32156400" cy="2286000"/>
          </a:xfrm>
        </p:spPr>
        <p:txBody>
          <a:bodyPr>
            <a:normAutofit fontScale="90000"/>
          </a:bodyPr>
          <a:lstStyle/>
          <a:p>
            <a: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Balancing Respondent Burden and Data Needs in Question Design:  </a:t>
            </a:r>
            <a:b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Reducing Respondent Burden in the American Community Survey</a:t>
            </a:r>
            <a:r>
              <a:rPr lang="en-US" altLang="en-US" sz="8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/>
            </a:r>
            <a:br>
              <a:rPr lang="en-US" altLang="en-US" sz="8000" dirty="0" smtClean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</a:endParaRPr>
          </a:p>
        </p:txBody>
      </p:sp>
      <p:pic>
        <p:nvPicPr>
          <p:cNvPr id="5" name="Picture 12" descr="C:\Users\poehl003\AppData\Local\Microsoft\Windows\Temporary Internet Files\Content.IE5\5HJ1JLJY\coloring-page-difficult-p135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57201"/>
            <a:ext cx="2302715" cy="172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poehl003\AppData\Local\Microsoft\Windows\Temporary Internet Files\Content.IE5\TVZS5IQ8\frustration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1365" y="33867"/>
            <a:ext cx="3065635" cy="229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529816" y="2808881"/>
            <a:ext cx="2076494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u="sng" dirty="0" smtClean="0">
                <a:solidFill>
                  <a:schemeClr val="tx2"/>
                </a:solidFill>
              </a:rPr>
              <a:t>Year </a:t>
            </a:r>
            <a:r>
              <a:rPr lang="en-US" sz="6300" u="sng" dirty="0" smtClean="0">
                <a:solidFill>
                  <a:schemeClr val="tx2"/>
                </a:solidFill>
              </a:rPr>
              <a:t>Residence</a:t>
            </a:r>
            <a:r>
              <a:rPr lang="en-US" sz="6000" u="sng" dirty="0" smtClean="0">
                <a:solidFill>
                  <a:schemeClr val="tx2"/>
                </a:solidFill>
              </a:rPr>
              <a:t> Built:  Cognitive Testing Results</a:t>
            </a:r>
            <a:endParaRPr lang="en-US" sz="6000" u="sng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199" y="3846129"/>
            <a:ext cx="5648067" cy="13234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Current Version </a:t>
            </a:r>
          </a:p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mostly 10 year ranges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181600"/>
            <a:ext cx="912390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016789" y="3870710"/>
            <a:ext cx="4910138" cy="13234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Tested Version </a:t>
            </a:r>
            <a:r>
              <a:rPr lang="en-US" sz="4000" dirty="0" smtClean="0">
                <a:solidFill>
                  <a:schemeClr val="tx2"/>
                </a:solidFill>
              </a:rPr>
              <a:t>1 – </a:t>
            </a:r>
          </a:p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mostly 20 year ranges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569" y="5181600"/>
            <a:ext cx="10221469" cy="624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2479000" y="4086762"/>
            <a:ext cx="10114174" cy="13234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Tested Version </a:t>
            </a:r>
            <a:r>
              <a:rPr lang="en-US" sz="4000" dirty="0" smtClean="0">
                <a:solidFill>
                  <a:schemeClr val="tx2"/>
                </a:solidFill>
              </a:rPr>
              <a:t>2 – </a:t>
            </a:r>
          </a:p>
          <a:p>
            <a:pPr algn="ctr"/>
            <a:r>
              <a:rPr lang="en-US" sz="3800" dirty="0">
                <a:solidFill>
                  <a:schemeClr val="tx2"/>
                </a:solidFill>
              </a:rPr>
              <a:t>m</a:t>
            </a:r>
            <a:r>
              <a:rPr lang="en-US" sz="3800" dirty="0" smtClean="0">
                <a:solidFill>
                  <a:schemeClr val="tx2"/>
                </a:solidFill>
              </a:rPr>
              <a:t>ixed-length ranges based on federal regulations</a:t>
            </a:r>
            <a:endParaRPr lang="en-US" sz="3800" dirty="0">
              <a:solidFill>
                <a:schemeClr val="tx2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0" y="5410201"/>
            <a:ext cx="10114174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4841200" y="17297400"/>
            <a:ext cx="7787640" cy="998008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Slide </a:t>
            </a:r>
            <a:fld id="{B26B2C9D-8E70-454D-9406-B36CFB19A702}" type="slidenum"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fld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of 3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09307" y="11457710"/>
            <a:ext cx="24764401" cy="4293302"/>
          </a:xfrm>
          <a:prstGeom prst="rect">
            <a:avLst/>
          </a:prstGeom>
        </p:spPr>
        <p:txBody>
          <a:bodyPr vert="horz" lIns="297829" tIns="148915" rIns="297829" bIns="148915" rtlCol="0">
            <a:noAutofit/>
          </a:bodyPr>
          <a:lstStyle>
            <a:lvl1pPr marL="1116860" indent="-1116860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9862" indent="-930716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9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22865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7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212011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701158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190304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679450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168596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57742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/>
              <a:t>Accurate </a:t>
            </a:r>
            <a:r>
              <a:rPr lang="en-US" sz="3600" dirty="0"/>
              <a:t>Categorical Response - Most respondents </a:t>
            </a:r>
            <a:r>
              <a:rPr lang="en-US" sz="3600" dirty="0" smtClean="0"/>
              <a:t>were </a:t>
            </a:r>
            <a:r>
              <a:rPr lang="en-US" sz="3600" dirty="0"/>
              <a:t>able to provide an accurate range for when their home was built</a:t>
            </a:r>
          </a:p>
          <a:p>
            <a:r>
              <a:rPr lang="en-US" sz="3600" dirty="0" smtClean="0"/>
              <a:t>Version </a:t>
            </a:r>
            <a:r>
              <a:rPr lang="en-US" sz="3600" dirty="0"/>
              <a:t>Preference - Respondents were evenly split between </a:t>
            </a:r>
            <a:r>
              <a:rPr lang="en-US" sz="3600" dirty="0" smtClean="0"/>
              <a:t>the two tested versions </a:t>
            </a:r>
            <a:endParaRPr lang="en-US" sz="3600" dirty="0"/>
          </a:p>
          <a:p>
            <a:r>
              <a:rPr lang="en-US" sz="3600" dirty="0"/>
              <a:t>Auditory Processing Difficulties - Some respondents found the forward-backward reading of year ranges confusing and not intuitive</a:t>
            </a:r>
          </a:p>
          <a:p>
            <a:r>
              <a:rPr lang="en-US" sz="3600" dirty="0" smtClean="0"/>
              <a:t>Recommendations and Conclusions</a:t>
            </a:r>
            <a:endParaRPr lang="en-US" sz="3600" dirty="0"/>
          </a:p>
          <a:p>
            <a:pPr marL="1781175" lvl="1" indent="-644525"/>
            <a:r>
              <a:rPr lang="en-US" sz="3600" dirty="0" smtClean="0"/>
              <a:t>Order </a:t>
            </a:r>
            <a:r>
              <a:rPr lang="en-US" sz="3600" dirty="0"/>
              <a:t>the intervals from oldest to </a:t>
            </a:r>
            <a:r>
              <a:rPr lang="en-US" sz="3600" dirty="0" smtClean="0"/>
              <a:t>newest, for oral administration</a:t>
            </a:r>
          </a:p>
          <a:p>
            <a:pPr marL="1781175" lvl="1" indent="-644525"/>
            <a:r>
              <a:rPr lang="en-US" sz="3600" dirty="0"/>
              <a:t>When the respondent is not sure of the answer, categorical options are preferred, with wider ranges of dates.</a:t>
            </a:r>
          </a:p>
          <a:p>
            <a:pPr lvl="1"/>
            <a:endParaRPr lang="en-US" sz="3200" dirty="0"/>
          </a:p>
          <a:p>
            <a:pPr marL="0" indent="0">
              <a:buNone/>
            </a:pP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93961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10"/>
    </mc:Choice>
    <mc:Fallback xmlns="">
      <p:transition spd="slow" advTm="4401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32156400" cy="2286000"/>
          </a:xfrm>
        </p:spPr>
        <p:txBody>
          <a:bodyPr>
            <a:normAutofit fontScale="90000"/>
          </a:bodyPr>
          <a:lstStyle/>
          <a:p>
            <a: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Balancing Respondent Burden and Data Needs in Question Design:  </a:t>
            </a:r>
            <a:b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en-US" altLang="en-US" sz="73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Reducing Respondent Burden in the American Community Survey</a:t>
            </a:r>
            <a:r>
              <a:rPr lang="en-US" altLang="en-US" sz="8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/>
            </a:r>
            <a:br>
              <a:rPr lang="en-US" altLang="en-US" sz="8000" dirty="0" smtClean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</a:endParaRPr>
          </a:p>
        </p:txBody>
      </p:sp>
      <p:pic>
        <p:nvPicPr>
          <p:cNvPr id="5" name="Picture 12" descr="C:\Users\poehl003\AppData\Local\Microsoft\Windows\Temporary Internet Files\Content.IE5\5HJ1JLJY\coloring-page-difficult-p135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57201"/>
            <a:ext cx="2302715" cy="172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poehl003\AppData\Local\Microsoft\Windows\Temporary Internet Files\Content.IE5\TVZS5IQ8\frustration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1365" y="33867"/>
            <a:ext cx="3065635" cy="229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529816" y="2808881"/>
            <a:ext cx="2076494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u="sng" dirty="0" smtClean="0">
                <a:solidFill>
                  <a:schemeClr val="tx2"/>
                </a:solidFill>
              </a:rPr>
              <a:t>Year </a:t>
            </a:r>
            <a:r>
              <a:rPr lang="en-US" sz="6300" u="sng" dirty="0" smtClean="0">
                <a:solidFill>
                  <a:schemeClr val="tx2"/>
                </a:solidFill>
              </a:rPr>
              <a:t>of Naturalization / Year of Entry</a:t>
            </a:r>
            <a:r>
              <a:rPr lang="en-US" sz="6000" u="sng" dirty="0" smtClean="0">
                <a:solidFill>
                  <a:schemeClr val="tx2"/>
                </a:solidFill>
              </a:rPr>
              <a:t>:  Cognitive Testing Results</a:t>
            </a:r>
            <a:endParaRPr lang="en-US" sz="6000" u="sng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4012290"/>
            <a:ext cx="6095999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Current Version – Write-in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0" y="4049115"/>
            <a:ext cx="9829800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Tested Version </a:t>
            </a:r>
            <a:r>
              <a:rPr lang="en-US" sz="4000" dirty="0" smtClean="0">
                <a:solidFill>
                  <a:schemeClr val="tx2"/>
                </a:solidFill>
              </a:rPr>
              <a:t>1 – Categorical, 5-year ranges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199126" y="3772116"/>
            <a:ext cx="9310839" cy="126188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Tested Version </a:t>
            </a:r>
            <a:r>
              <a:rPr lang="en-US" sz="4000" dirty="0" smtClean="0">
                <a:solidFill>
                  <a:schemeClr val="tx2"/>
                </a:solidFill>
              </a:rPr>
              <a:t>2 – Categorical</a:t>
            </a:r>
            <a:r>
              <a:rPr lang="en-US" sz="3600" dirty="0" smtClean="0">
                <a:solidFill>
                  <a:schemeClr val="tx2"/>
                </a:solidFill>
              </a:rPr>
              <a:t>, </a:t>
            </a:r>
          </a:p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wider, mixed-length ranges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4841200" y="17297400"/>
            <a:ext cx="7787640" cy="998008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Slide </a:t>
            </a:r>
            <a:fld id="{B26B2C9D-8E70-454D-9406-B36CFB19A702}" type="slidenum"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fld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of 3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255170" y="12801600"/>
            <a:ext cx="26365200" cy="3581400"/>
          </a:xfrm>
          <a:prstGeom prst="rect">
            <a:avLst/>
          </a:prstGeom>
        </p:spPr>
        <p:txBody>
          <a:bodyPr vert="horz" lIns="297829" tIns="148915" rIns="297829" bIns="148915" rtlCol="0">
            <a:noAutofit/>
          </a:bodyPr>
          <a:lstStyle>
            <a:lvl1pPr marL="1116860" indent="-1116860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9862" indent="-930716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9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22865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7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212011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701158" indent="-744573" algn="l" defTabSz="2978292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6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190304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679450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168596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57742" indent="-744573" algn="l" defTabSz="29782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/>
              <a:t>Self-Reporting </a:t>
            </a:r>
            <a:r>
              <a:rPr lang="en-US" sz="3600" dirty="0"/>
              <a:t>- Easy to answer, preferred write-in over </a:t>
            </a:r>
            <a:r>
              <a:rPr lang="en-US" sz="3600" dirty="0" smtClean="0"/>
              <a:t>categories</a:t>
            </a:r>
            <a:endParaRPr lang="en-US" sz="3600" dirty="0"/>
          </a:p>
          <a:p>
            <a:r>
              <a:rPr lang="en-US" sz="3600" dirty="0"/>
              <a:t>Proxy Reporting – </a:t>
            </a:r>
          </a:p>
          <a:p>
            <a:pPr lvl="1"/>
            <a:r>
              <a:rPr lang="en-US" sz="3600" dirty="0"/>
              <a:t>Year of Naturalization - Respondents had difficulty answering for other household </a:t>
            </a:r>
            <a:r>
              <a:rPr lang="en-US" sz="3600" dirty="0" smtClean="0"/>
              <a:t>members; wider categorical preferred</a:t>
            </a:r>
            <a:endParaRPr lang="en-US" sz="3600" dirty="0"/>
          </a:p>
          <a:p>
            <a:pPr lvl="1"/>
            <a:r>
              <a:rPr lang="en-US" sz="3600" dirty="0"/>
              <a:t>Year of Entry -  More accurate </a:t>
            </a:r>
            <a:r>
              <a:rPr lang="en-US" sz="3600" dirty="0" smtClean="0"/>
              <a:t>than Year of Naturalization and </a:t>
            </a:r>
            <a:r>
              <a:rPr lang="en-US" sz="3600" dirty="0"/>
              <a:t>had little trouble </a:t>
            </a:r>
            <a:r>
              <a:rPr lang="en-US" sz="3600" dirty="0" smtClean="0"/>
              <a:t>answering</a:t>
            </a:r>
          </a:p>
          <a:p>
            <a:r>
              <a:rPr lang="en-US" sz="3600" dirty="0" smtClean="0"/>
              <a:t>Recommendation:  In automated modes, allow write-in with an option for categorical. For paper, use the wider categorical version.</a:t>
            </a:r>
          </a:p>
          <a:p>
            <a:endParaRPr lang="en-US" sz="4900" dirty="0" smtClean="0"/>
          </a:p>
          <a:p>
            <a:endParaRPr lang="en-US" sz="4900" dirty="0"/>
          </a:p>
          <a:p>
            <a:pPr marL="0" indent="0">
              <a:buNone/>
            </a:pPr>
            <a:endParaRPr lang="en-US" sz="3200" u="sng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85" y="8761172"/>
            <a:ext cx="10590799" cy="335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8027" y="8778864"/>
            <a:ext cx="9310839" cy="402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400" y="4904841"/>
            <a:ext cx="8915786" cy="370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105" y="4981830"/>
            <a:ext cx="9310839" cy="372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4" y="5181600"/>
            <a:ext cx="10687990" cy="304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399" y="8711783"/>
            <a:ext cx="9126933" cy="393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53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3"/>
    </mc:Choice>
    <mc:Fallback xmlns="">
      <p:transition spd="slow" advTm="32043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fb56be01-4a9e-48b0-b1dd-5de0d3db7dfa"/>
  <p:tag name="_AMO_REPORTCONTROLSVISIBLE" val="Empty"/>
</p:tagLst>
</file>

<file path=ppt/theme/theme1.xml><?xml version="1.0" encoding="utf-8"?>
<a:theme xmlns:a="http://schemas.openxmlformats.org/drawingml/2006/main" name="PowerPoint_Template_External_General_Futuristic_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PowerPoint_Template_External_General_Futuristic_</Template>
  <TotalTime>545</TotalTime>
  <Words>444</Words>
  <Application>Microsoft Office PowerPoint</Application>
  <PresentationFormat>Custom</PresentationFormat>
  <Paragraphs>64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PowerPoint_Template_External_General_Futuristic_</vt:lpstr>
      <vt:lpstr>Balancing Respondent Burden and Data Needs in Question Design:   Reducing Respondent Burden in the American Community Survey (ACS) Elizabeth Poehler (Elizabeth.Poehler@census.gov), Todd Hughes, Karen Stein U.S. Census Bureau, UCLA Center for Health Policy Research, Westat</vt:lpstr>
      <vt:lpstr>Balancing Respondent Burden and Data Needs in Question Design:   Reducing Respondent Burden in the American Community Survey </vt:lpstr>
      <vt:lpstr>Balancing Respondent Burden and Data Needs in Question Design:   Reducing Respondent Burden in the American Community Survey 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Balancing Respondent Burden and Data Needs in Question Design:   Reducing Respondent Burden in the American Community Survey (ACS) Elizabeth Poehler (Elizabeth.Poehler@census.gov), Todd Hughes, Karen Stein U.S. Census Bureau, UCLA Center for Health Policy Research, Westat</dc:title>
  <dc:creator>Elizabeth Poehler</dc:creator>
  <cp:lastModifiedBy>Elizabeth Poehler</cp:lastModifiedBy>
  <cp:revision>12</cp:revision>
  <dcterms:created xsi:type="dcterms:W3CDTF">2016-11-03T12:15:54Z</dcterms:created>
  <dcterms:modified xsi:type="dcterms:W3CDTF">2016-11-08T13:53:47Z</dcterms:modified>
</cp:coreProperties>
</file>