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3"/>
  </p:notesMasterIdLst>
  <p:handoutMasterIdLst>
    <p:handoutMasterId r:id="rId24"/>
  </p:handoutMasterIdLst>
  <p:sldIdLst>
    <p:sldId id="256" r:id="rId2"/>
    <p:sldId id="264" r:id="rId3"/>
    <p:sldId id="320" r:id="rId4"/>
    <p:sldId id="326" r:id="rId5"/>
    <p:sldId id="265" r:id="rId6"/>
    <p:sldId id="334" r:id="rId7"/>
    <p:sldId id="310" r:id="rId8"/>
    <p:sldId id="315" r:id="rId9"/>
    <p:sldId id="323" r:id="rId10"/>
    <p:sldId id="332" r:id="rId11"/>
    <p:sldId id="328" r:id="rId12"/>
    <p:sldId id="335" r:id="rId13"/>
    <p:sldId id="336" r:id="rId14"/>
    <p:sldId id="316" r:id="rId15"/>
    <p:sldId id="324" r:id="rId16"/>
    <p:sldId id="333" r:id="rId17"/>
    <p:sldId id="318" r:id="rId18"/>
    <p:sldId id="279" r:id="rId19"/>
    <p:sldId id="296" r:id="rId20"/>
    <p:sldId id="337" r:id="rId21"/>
    <p:sldId id="284"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vin Moore" initials="KM" lastIdx="5" clrIdx="0">
    <p:extLst>
      <p:ext uri="{19B8F6BF-5375-455C-9EA6-DF929625EA0E}">
        <p15:presenceInfo xmlns:p15="http://schemas.microsoft.com/office/powerpoint/2012/main" userId="S-1-5-21-494564499-3874391898-67382419-15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9" autoAdjust="0"/>
    <p:restoredTop sz="77794" autoAdjust="0"/>
  </p:normalViewPr>
  <p:slideViewPr>
    <p:cSldViewPr>
      <p:cViewPr varScale="1">
        <p:scale>
          <a:sx n="87" d="100"/>
          <a:sy n="87" d="100"/>
        </p:scale>
        <p:origin x="24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1" cy="464820"/>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sz="quarter" idx="1"/>
          </p:nvPr>
        </p:nvSpPr>
        <p:spPr>
          <a:xfrm>
            <a:off x="3970938" y="1"/>
            <a:ext cx="3037841" cy="464820"/>
          </a:xfrm>
          <a:prstGeom prst="rect">
            <a:avLst/>
          </a:prstGeom>
        </p:spPr>
        <p:txBody>
          <a:bodyPr vert="horz" lIns="93172" tIns="46586" rIns="93172" bIns="46586" rtlCol="0"/>
          <a:lstStyle>
            <a:lvl1pPr algn="r">
              <a:defRPr sz="1200"/>
            </a:lvl1pPr>
          </a:lstStyle>
          <a:p>
            <a:fld id="{5D9FB6F8-941B-46E5-8A64-6ABCFCCA867B}" type="datetimeFigureOut">
              <a:rPr lang="en-US" smtClean="0"/>
              <a:t>11/2/2016</a:t>
            </a:fld>
            <a:endParaRPr lang="en-US"/>
          </a:p>
        </p:txBody>
      </p:sp>
      <p:sp>
        <p:nvSpPr>
          <p:cNvPr id="4" name="Footer Placeholder 3"/>
          <p:cNvSpPr>
            <a:spLocks noGrp="1"/>
          </p:cNvSpPr>
          <p:nvPr>
            <p:ph type="ftr" sz="quarter" idx="2"/>
          </p:nvPr>
        </p:nvSpPr>
        <p:spPr>
          <a:xfrm>
            <a:off x="1" y="8829967"/>
            <a:ext cx="3037841" cy="464820"/>
          </a:xfrm>
          <a:prstGeom prst="rect">
            <a:avLst/>
          </a:prstGeom>
        </p:spPr>
        <p:txBody>
          <a:bodyPr vert="horz" lIns="93172" tIns="46586" rIns="93172"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1" cy="464820"/>
          </a:xfrm>
          <a:prstGeom prst="rect">
            <a:avLst/>
          </a:prstGeom>
        </p:spPr>
        <p:txBody>
          <a:bodyPr vert="horz" lIns="93172" tIns="46586" rIns="93172" bIns="46586" rtlCol="0" anchor="b"/>
          <a:lstStyle>
            <a:lvl1pPr algn="r">
              <a:defRPr sz="1200"/>
            </a:lvl1pPr>
          </a:lstStyle>
          <a:p>
            <a:fld id="{289732EF-6DBA-47EC-8277-F203118A126C}" type="slidenum">
              <a:rPr lang="en-US" smtClean="0"/>
              <a:t>‹#›</a:t>
            </a:fld>
            <a:endParaRPr lang="en-US"/>
          </a:p>
        </p:txBody>
      </p:sp>
    </p:spTree>
    <p:extLst>
      <p:ext uri="{BB962C8B-B14F-4D97-AF65-F5344CB8AC3E}">
        <p14:creationId xmlns:p14="http://schemas.microsoft.com/office/powerpoint/2010/main" val="2620819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680" cy="464820"/>
          </a:xfrm>
          <a:prstGeom prst="rect">
            <a:avLst/>
          </a:prstGeom>
        </p:spPr>
        <p:txBody>
          <a:bodyPr vert="horz" lIns="91650" tIns="45825" rIns="91650" bIns="45825" rtlCol="0"/>
          <a:lstStyle>
            <a:lvl1pPr algn="l">
              <a:defRPr sz="1200"/>
            </a:lvl1pPr>
          </a:lstStyle>
          <a:p>
            <a:endParaRPr lang="en-US"/>
          </a:p>
        </p:txBody>
      </p:sp>
      <p:sp>
        <p:nvSpPr>
          <p:cNvPr id="3" name="Date Placeholder 2"/>
          <p:cNvSpPr>
            <a:spLocks noGrp="1"/>
          </p:cNvSpPr>
          <p:nvPr>
            <p:ph type="dt" idx="1"/>
          </p:nvPr>
        </p:nvSpPr>
        <p:spPr>
          <a:xfrm>
            <a:off x="3971522" y="1"/>
            <a:ext cx="3037680" cy="464820"/>
          </a:xfrm>
          <a:prstGeom prst="rect">
            <a:avLst/>
          </a:prstGeom>
        </p:spPr>
        <p:txBody>
          <a:bodyPr vert="horz" lIns="91650" tIns="45825" rIns="91650" bIns="45825" rtlCol="0"/>
          <a:lstStyle>
            <a:lvl1pPr algn="r">
              <a:defRPr sz="1200"/>
            </a:lvl1pPr>
          </a:lstStyle>
          <a:p>
            <a:fld id="{0C477BFD-18A3-4606-B53A-E986FA99064F}" type="datetimeFigureOut">
              <a:rPr lang="en-US" smtClean="0"/>
              <a:t>11/2/2016</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1650" tIns="45825" rIns="91650" bIns="45825" rtlCol="0" anchor="ctr"/>
          <a:lstStyle/>
          <a:p>
            <a:endParaRPr lang="en-US"/>
          </a:p>
        </p:txBody>
      </p:sp>
      <p:sp>
        <p:nvSpPr>
          <p:cNvPr id="5" name="Notes Placeholder 4"/>
          <p:cNvSpPr>
            <a:spLocks noGrp="1"/>
          </p:cNvSpPr>
          <p:nvPr>
            <p:ph type="body" sz="quarter" idx="3"/>
          </p:nvPr>
        </p:nvSpPr>
        <p:spPr>
          <a:xfrm>
            <a:off x="701282" y="4415791"/>
            <a:ext cx="5607840" cy="4183380"/>
          </a:xfrm>
          <a:prstGeom prst="rect">
            <a:avLst/>
          </a:prstGeom>
        </p:spPr>
        <p:txBody>
          <a:bodyPr vert="horz" lIns="91650" tIns="45825" rIns="91650" bIns="458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469"/>
            <a:ext cx="3037680" cy="464820"/>
          </a:xfrm>
          <a:prstGeom prst="rect">
            <a:avLst/>
          </a:prstGeom>
        </p:spPr>
        <p:txBody>
          <a:bodyPr vert="horz" lIns="91650" tIns="45825" rIns="91650" bIns="45825" rtlCol="0" anchor="b"/>
          <a:lstStyle>
            <a:lvl1pPr algn="l">
              <a:defRPr sz="1200"/>
            </a:lvl1pPr>
          </a:lstStyle>
          <a:p>
            <a:endParaRPr lang="en-US"/>
          </a:p>
        </p:txBody>
      </p:sp>
      <p:sp>
        <p:nvSpPr>
          <p:cNvPr id="7" name="Slide Number Placeholder 6"/>
          <p:cNvSpPr>
            <a:spLocks noGrp="1"/>
          </p:cNvSpPr>
          <p:nvPr>
            <p:ph type="sldNum" sz="quarter" idx="5"/>
          </p:nvPr>
        </p:nvSpPr>
        <p:spPr>
          <a:xfrm>
            <a:off x="3971522" y="8829469"/>
            <a:ext cx="3037680" cy="464820"/>
          </a:xfrm>
          <a:prstGeom prst="rect">
            <a:avLst/>
          </a:prstGeom>
        </p:spPr>
        <p:txBody>
          <a:bodyPr vert="horz" lIns="91650" tIns="45825" rIns="91650" bIns="45825" rtlCol="0" anchor="b"/>
          <a:lstStyle>
            <a:lvl1pPr algn="r">
              <a:defRPr sz="1200"/>
            </a:lvl1pPr>
          </a:lstStyle>
          <a:p>
            <a:fld id="{25182FBC-2ECA-4350-A6B2-81203853A5FF}" type="slidenum">
              <a:rPr lang="en-US" smtClean="0"/>
              <a:t>‹#›</a:t>
            </a:fld>
            <a:endParaRPr lang="en-US"/>
          </a:p>
        </p:txBody>
      </p:sp>
    </p:spTree>
    <p:extLst>
      <p:ext uri="{BB962C8B-B14F-4D97-AF65-F5344CB8AC3E}">
        <p14:creationId xmlns:p14="http://schemas.microsoft.com/office/powerpoint/2010/main" val="4211206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everyone. Today I’ll be talking to you about how a Comprehensive Program Interface can reduce the time cost of survey data editing. In particular, I’ll be discussing how the implementation of such a system affected data editing for the 2013 Survey of Consumer Finances, with an update on the system’s ongoing performance for the 2016 survey, currently in the field. For those of you who are unfamiliar, the SCF is a nationwide household finance survey conducted in the United states every three years. It gathers data on household balance sheets, income, and demographics.</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a:t>
            </a:fld>
            <a:endParaRPr lang="en-US"/>
          </a:p>
        </p:txBody>
      </p:sp>
    </p:spTree>
    <p:extLst>
      <p:ext uri="{BB962C8B-B14F-4D97-AF65-F5344CB8AC3E}">
        <p14:creationId xmlns:p14="http://schemas.microsoft.com/office/powerpoint/2010/main" val="3069849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The first question you might have is: why Edit survey data? Well, there are two main reasons.</a:t>
            </a:r>
            <a:r>
              <a:rPr lang="en-US" sz="1000" baseline="0" dirty="0" smtClean="0"/>
              <a:t> First, it’s impossible…</a:t>
            </a:r>
          </a:p>
          <a:p>
            <a:endParaRPr lang="en-US" sz="1000" baseline="0" dirty="0" smtClean="0"/>
          </a:p>
          <a:p>
            <a:r>
              <a:rPr lang="en-US" sz="1000" baseline="0" dirty="0" smtClean="0"/>
              <a:t>So, we give interviewers the option to make comments on all questions answered. This allows interviewers to explain unusual circumstances and misunderstandings experienced by the respondent.</a:t>
            </a:r>
            <a:endParaRPr lang="en-US" sz="1000" dirty="0" smtClean="0"/>
          </a:p>
          <a:p>
            <a:endParaRPr lang="en-US" sz="1000" dirty="0" smtClean="0"/>
          </a:p>
          <a:p>
            <a:r>
              <a:rPr lang="en-US" sz="1000" dirty="0" smtClean="0"/>
              <a:t>The second reason is to correct…</a:t>
            </a:r>
          </a:p>
          <a:p>
            <a:endParaRPr lang="en-US" sz="1000" dirty="0"/>
          </a:p>
        </p:txBody>
      </p:sp>
      <p:sp>
        <p:nvSpPr>
          <p:cNvPr id="4" name="Slide Number Placeholder 3"/>
          <p:cNvSpPr>
            <a:spLocks noGrp="1"/>
          </p:cNvSpPr>
          <p:nvPr>
            <p:ph type="sldNum" sz="quarter" idx="10"/>
          </p:nvPr>
        </p:nvSpPr>
        <p:spPr/>
        <p:txBody>
          <a:bodyPr/>
          <a:lstStyle/>
          <a:p>
            <a:fld id="{25182FBC-2ECA-4350-A6B2-81203853A5FF}" type="slidenum">
              <a:rPr lang="en-US" smtClean="0"/>
              <a:t>2</a:t>
            </a:fld>
            <a:endParaRPr lang="en-US"/>
          </a:p>
        </p:txBody>
      </p:sp>
    </p:spTree>
    <p:extLst>
      <p:ext uri="{BB962C8B-B14F-4D97-AF65-F5344CB8AC3E}">
        <p14:creationId xmlns:p14="http://schemas.microsoft.com/office/powerpoint/2010/main" val="394209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might be wondering: How</a:t>
            </a:r>
            <a:r>
              <a:rPr lang="en-US" baseline="0" dirty="0" smtClean="0"/>
              <a:t> does this editing affect the data? Well, overall, about 10 percent of the data have been edited in previous surveys. For more details, please see Bricker, Moore and Windle. And since edits are only made when they improve data quality, you can see that the benefits to the SCF data from editing in the past are exceptional…</a:t>
            </a:r>
          </a:p>
          <a:p>
            <a:endParaRPr lang="en-US" baseline="0" dirty="0" smtClean="0"/>
          </a:p>
        </p:txBody>
      </p:sp>
      <p:sp>
        <p:nvSpPr>
          <p:cNvPr id="4" name="Slide Number Placeholder 3"/>
          <p:cNvSpPr>
            <a:spLocks noGrp="1"/>
          </p:cNvSpPr>
          <p:nvPr>
            <p:ph type="sldNum" sz="quarter" idx="10"/>
          </p:nvPr>
        </p:nvSpPr>
        <p:spPr/>
        <p:txBody>
          <a:bodyPr/>
          <a:lstStyle/>
          <a:p>
            <a:fld id="{1D6B00AE-270E-43B1-B068-809E8135C2F2}" type="slidenum">
              <a:rPr lang="en-US" smtClean="0"/>
              <a:t>3</a:t>
            </a:fld>
            <a:endParaRPr lang="en-US" dirty="0"/>
          </a:p>
        </p:txBody>
      </p:sp>
    </p:spTree>
    <p:extLst>
      <p:ext uri="{BB962C8B-B14F-4D97-AF65-F5344CB8AC3E}">
        <p14:creationId xmlns:p14="http://schemas.microsoft.com/office/powerpoint/2010/main" val="197737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But these benefits do come at a cost. Let’s take a quick look at some of the main challenges of data editing. The first is a high time cost.</a:t>
            </a:r>
            <a:endParaRPr lang="en-US" sz="2400" dirty="0" smtClean="0"/>
          </a:p>
          <a:p>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4</a:t>
            </a:fld>
            <a:endParaRPr lang="en-US"/>
          </a:p>
        </p:txBody>
      </p:sp>
    </p:spTree>
    <p:extLst>
      <p:ext uri="{BB962C8B-B14F-4D97-AF65-F5344CB8AC3E}">
        <p14:creationId xmlns:p14="http://schemas.microsoft.com/office/powerpoint/2010/main" val="60474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of these Data Editing Challenges</a:t>
            </a:r>
            <a:r>
              <a:rPr lang="en-US" baseline="0" dirty="0" smtClean="0"/>
              <a:t> can be better met by using a Comprehensive Program Interface. That is, a program which brings together the survey data, comments, summary statistics, and edit code generating software into one, quick and easy-to-use dashboard.</a:t>
            </a:r>
          </a:p>
          <a:p>
            <a:endParaRPr lang="en-US" baseline="0" dirty="0" smtClean="0"/>
          </a:p>
          <a:p>
            <a:r>
              <a:rPr lang="en-US" baseline="0" dirty="0" smtClean="0"/>
              <a:t>First, it saves time by implementing dozens of small, time-saving measures, which when added up over thousands of cases create a significant impact. Also, by making editing easier and clearer, it reduces the amount of time required for effective training.</a:t>
            </a:r>
          </a:p>
          <a:p>
            <a:endParaRPr lang="en-US" baseline="0" dirty="0" smtClean="0"/>
          </a:p>
          <a:p>
            <a:r>
              <a:rPr lang="en-US" baseline="0" dirty="0" smtClean="0"/>
              <a:t>Second, it increases consistency by…</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5</a:t>
            </a:fld>
            <a:endParaRPr lang="en-US"/>
          </a:p>
        </p:txBody>
      </p:sp>
    </p:spTree>
    <p:extLst>
      <p:ext uri="{BB962C8B-B14F-4D97-AF65-F5344CB8AC3E}">
        <p14:creationId xmlns:p14="http://schemas.microsoft.com/office/powerpoint/2010/main" val="4116949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 ended up with was something that looked</a:t>
            </a:r>
            <a:r>
              <a:rPr lang="en-US" baseline="0" dirty="0" smtClean="0"/>
              <a:t> like this: a comprehensive interface accessed through an internal web browser. We call it ‘The Editor Assistant.’ Along the top are links to different tools, reference materials, and here at the bottom is the actual data itself, along with links to edit the data.</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6</a:t>
            </a:fld>
            <a:endParaRPr lang="en-US"/>
          </a:p>
        </p:txBody>
      </p:sp>
    </p:spTree>
    <p:extLst>
      <p:ext uri="{BB962C8B-B14F-4D97-AF65-F5344CB8AC3E}">
        <p14:creationId xmlns:p14="http://schemas.microsoft.com/office/powerpoint/2010/main" val="2663669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now, let me take you through each step of the SCF data editing process, and show you how the EA decreases time cost, while maintaining, or even improving, consistency and data quality.</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7</a:t>
            </a:fld>
            <a:endParaRPr lang="en-US"/>
          </a:p>
        </p:txBody>
      </p:sp>
    </p:spTree>
    <p:extLst>
      <p:ext uri="{BB962C8B-B14F-4D97-AF65-F5344CB8AC3E}">
        <p14:creationId xmlns:p14="http://schemas.microsoft.com/office/powerpoint/2010/main" val="2375442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an editor has been trained, they can begin to edit cases. The first step is called pre-editing analysis, which is now conducted by reviewing what we call summary sheets.</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8</a:t>
            </a:fld>
            <a:endParaRPr lang="en-US"/>
          </a:p>
        </p:txBody>
      </p:sp>
    </p:spTree>
    <p:extLst>
      <p:ext uri="{BB962C8B-B14F-4D97-AF65-F5344CB8AC3E}">
        <p14:creationId xmlns:p14="http://schemas.microsoft.com/office/powerpoint/2010/main" val="218930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You</a:t>
            </a:r>
            <a:r>
              <a:rPr lang="en-US" sz="1200" baseline="0" dirty="0" smtClean="0"/>
              <a:t> see, it’s difficult to understand…</a:t>
            </a:r>
            <a:endParaRPr lang="en-US" sz="2200" dirty="0" smtClean="0"/>
          </a:p>
        </p:txBody>
      </p:sp>
      <p:sp>
        <p:nvSpPr>
          <p:cNvPr id="4" name="Slide Number Placeholder 3"/>
          <p:cNvSpPr>
            <a:spLocks noGrp="1"/>
          </p:cNvSpPr>
          <p:nvPr>
            <p:ph type="sldNum" sz="quarter" idx="10"/>
          </p:nvPr>
        </p:nvSpPr>
        <p:spPr/>
        <p:txBody>
          <a:bodyPr/>
          <a:lstStyle/>
          <a:p>
            <a:fld id="{25182FBC-2ECA-4350-A6B2-81203853A5FF}" type="slidenum">
              <a:rPr lang="en-US" smtClean="0"/>
              <a:t>9</a:t>
            </a:fld>
            <a:endParaRPr lang="en-US"/>
          </a:p>
        </p:txBody>
      </p:sp>
    </p:spTree>
    <p:extLst>
      <p:ext uri="{BB962C8B-B14F-4D97-AF65-F5344CB8AC3E}">
        <p14:creationId xmlns:p14="http://schemas.microsoft.com/office/powerpoint/2010/main" val="980757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an example, take a look at this column of data. You can probably understand some of it,</a:t>
            </a:r>
            <a:r>
              <a:rPr lang="en-US" baseline="0" dirty="0" smtClean="0"/>
              <a:t> but a lot of it is dependent on codes and understanding the variable summaries. But after a summary sheet program has been run, we get output that looks like this…</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10</a:t>
            </a:fld>
            <a:endParaRPr lang="en-US"/>
          </a:p>
        </p:txBody>
      </p:sp>
    </p:spTree>
    <p:extLst>
      <p:ext uri="{BB962C8B-B14F-4D97-AF65-F5344CB8AC3E}">
        <p14:creationId xmlns:p14="http://schemas.microsoft.com/office/powerpoint/2010/main" val="1782220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we can see more clearly the state of this household, by examining their balance sheet, which brings together data from multiple sections of the survey to give a clear picture of what’s going on. There are summary sheets for income, demographics, as well as a sheet containing all of the interviewer comments. Again, all of these programs are now available at the click of a button from our main program interface.</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11</a:t>
            </a:fld>
            <a:endParaRPr lang="en-US"/>
          </a:p>
        </p:txBody>
      </p:sp>
    </p:spTree>
    <p:extLst>
      <p:ext uri="{BB962C8B-B14F-4D97-AF65-F5344CB8AC3E}">
        <p14:creationId xmlns:p14="http://schemas.microsoft.com/office/powerpoint/2010/main" val="1845782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 me discuss a couple of examples how these summary sheets can give us</a:t>
            </a:r>
            <a:r>
              <a:rPr lang="en-US" baseline="0" dirty="0" smtClean="0"/>
              <a:t> quick insight into potential problems for a case. Let’s say…</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12</a:t>
            </a:fld>
            <a:endParaRPr lang="en-US"/>
          </a:p>
        </p:txBody>
      </p:sp>
    </p:spTree>
    <p:extLst>
      <p:ext uri="{BB962C8B-B14F-4D97-AF65-F5344CB8AC3E}">
        <p14:creationId xmlns:p14="http://schemas.microsoft.com/office/powerpoint/2010/main" val="3019220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another</a:t>
            </a:r>
            <a:r>
              <a:rPr lang="en-US" baseline="0" dirty="0" smtClean="0"/>
              <a:t> example, let’s say that a…</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13</a:t>
            </a:fld>
            <a:endParaRPr lang="en-US"/>
          </a:p>
        </p:txBody>
      </p:sp>
    </p:spTree>
    <p:extLst>
      <p:ext uri="{BB962C8B-B14F-4D97-AF65-F5344CB8AC3E}">
        <p14:creationId xmlns:p14="http://schemas.microsoft.com/office/powerpoint/2010/main" val="1370533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an editor has a good idea of a household’s situation,</a:t>
            </a:r>
            <a:r>
              <a:rPr lang="en-US" baseline="0" dirty="0" smtClean="0"/>
              <a:t> they can then begin going through the data and making edits.</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14</a:t>
            </a:fld>
            <a:endParaRPr lang="en-US"/>
          </a:p>
        </p:txBody>
      </p:sp>
    </p:spTree>
    <p:extLst>
      <p:ext uri="{BB962C8B-B14F-4D97-AF65-F5344CB8AC3E}">
        <p14:creationId xmlns:p14="http://schemas.microsoft.com/office/powerpoint/2010/main" val="2574254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Households are unique</a:t>
            </a:r>
            <a:r>
              <a:rPr lang="en-US" baseline="0" dirty="0" smtClean="0"/>
              <a:t> enough that edits can rarely be made automatically.</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15</a:t>
            </a:fld>
            <a:endParaRPr lang="en-US"/>
          </a:p>
        </p:txBody>
      </p:sp>
    </p:spTree>
    <p:extLst>
      <p:ext uri="{BB962C8B-B14F-4D97-AF65-F5344CB8AC3E}">
        <p14:creationId xmlns:p14="http://schemas.microsoft.com/office/powerpoint/2010/main" val="3100648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one</a:t>
            </a:r>
            <a:r>
              <a:rPr lang="en-US" baseline="0" dirty="0" smtClean="0"/>
              <a:t> of the forms available through the EA. The bold text provides instructions, and the actual data can be added to or changed using these web text boxes and drop down menus. Before the EA, all of this would have to be manually written out, with no specific instruction, only non-specific survey documentation.</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16</a:t>
            </a:fld>
            <a:endParaRPr lang="en-US"/>
          </a:p>
        </p:txBody>
      </p:sp>
    </p:spTree>
    <p:extLst>
      <p:ext uri="{BB962C8B-B14F-4D97-AF65-F5344CB8AC3E}">
        <p14:creationId xmlns:p14="http://schemas.microsoft.com/office/powerpoint/2010/main" val="397711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an editor has gone through all the data and</a:t>
            </a:r>
            <a:r>
              <a:rPr lang="en-US" baseline="0" dirty="0" smtClean="0"/>
              <a:t> made their edits, the next step is to analyze the effect of those edits. How do changes interact with other data collected on the household?</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17</a:t>
            </a:fld>
            <a:endParaRPr lang="en-US"/>
          </a:p>
        </p:txBody>
      </p:sp>
    </p:spTree>
    <p:extLst>
      <p:ext uri="{BB962C8B-B14F-4D97-AF65-F5344CB8AC3E}">
        <p14:creationId xmlns:p14="http://schemas.microsoft.com/office/powerpoint/2010/main" val="3899570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Doing this requires entering what we call</a:t>
            </a:r>
            <a:r>
              <a:rPr lang="en-US" baseline="0" dirty="0" smtClean="0"/>
              <a:t> the saving and error check sequence.</a:t>
            </a:r>
          </a:p>
          <a:p>
            <a:endParaRPr lang="en-US" baseline="0" dirty="0" smtClean="0"/>
          </a:p>
          <a:p>
            <a:r>
              <a:rPr lang="en-US" baseline="0" dirty="0" smtClean="0"/>
              <a:t>After last bullet point: This writes out all of the edits in programming language format to be applied to the data later.</a:t>
            </a:r>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18</a:t>
            </a:fld>
            <a:endParaRPr lang="en-US"/>
          </a:p>
        </p:txBody>
      </p:sp>
    </p:spTree>
    <p:extLst>
      <p:ext uri="{BB962C8B-B14F-4D97-AF65-F5344CB8AC3E}">
        <p14:creationId xmlns:p14="http://schemas.microsoft.com/office/powerpoint/2010/main" val="110399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in summation</a:t>
            </a:r>
            <a:r>
              <a:rPr lang="en-US" baseline="0" dirty="0" smtClean="0"/>
              <a:t> then, can we say that the Editor Assistant is working? Is it saving us time while maintaining consistency and quality? The answer seems to be yes. As you can see in this table…</a:t>
            </a:r>
            <a:endParaRPr lang="en-US" dirty="0" smtClean="0"/>
          </a:p>
          <a:p>
            <a:endParaRPr lang="en-US" dirty="0" smtClean="0"/>
          </a:p>
          <a:p>
            <a:r>
              <a:rPr lang="en-US" dirty="0" smtClean="0"/>
              <a:t>To conclude:</a:t>
            </a:r>
            <a:r>
              <a:rPr lang="en-US" baseline="0" dirty="0" smtClean="0"/>
              <a:t> Using smart programming, it was possible to make survey data editing much more manageable for the SCF. Other surveys have resisted engaging in data editing, but with tools such as a comprehensive programming interface, the costs can be greatly reduced, warranting another look at this practice</a:t>
            </a:r>
            <a:r>
              <a:rPr lang="en-US" baseline="0" smtClean="0"/>
              <a:t>.  </a:t>
            </a:r>
            <a:endParaRPr lang="en-US" baseline="0" dirty="0" smtClean="0"/>
          </a:p>
          <a:p>
            <a:endParaRPr lang="en-US" dirty="0" smtClean="0"/>
          </a:p>
          <a:p>
            <a:r>
              <a:rPr lang="en-US" dirty="0" smtClean="0"/>
              <a:t>Times for post-survey processing vary due to number of editors and number of cases during each survey year, not to mention the 2009 panel. Getting cases per editor to try</a:t>
            </a:r>
            <a:r>
              <a:rPr lang="en-US" baseline="0" dirty="0" smtClean="0"/>
              <a:t> and account for this.</a:t>
            </a:r>
            <a:endParaRPr lang="en-US" dirty="0" smtClean="0"/>
          </a:p>
          <a:p>
            <a:r>
              <a:rPr lang="en-US" dirty="0" smtClean="0"/>
              <a:t>2013:</a:t>
            </a:r>
            <a:r>
              <a:rPr lang="en-US" baseline="0" dirty="0" smtClean="0"/>
              <a:t> 860 cases per editor, ~6000 families, ~7 Editors,</a:t>
            </a:r>
          </a:p>
          <a:p>
            <a:r>
              <a:rPr lang="en-US" baseline="0" dirty="0" smtClean="0"/>
              <a:t>2010: 930 cases per editor, ~6500 families, 7 Editors</a:t>
            </a:r>
          </a:p>
          <a:p>
            <a:r>
              <a:rPr lang="en-US" baseline="0" dirty="0" smtClean="0"/>
              <a:t>2007: 900 cases per editor, ~4500 families, 5 Editors</a:t>
            </a:r>
          </a:p>
          <a:p>
            <a:r>
              <a:rPr lang="en-US" baseline="0" dirty="0" smtClean="0"/>
              <a:t>2004: 900 cases per editor, ~4500 families, 5 Editors</a:t>
            </a:r>
          </a:p>
          <a:p>
            <a:r>
              <a:rPr lang="en-US" baseline="0" dirty="0" smtClean="0"/>
              <a:t>860/900 = X/14</a:t>
            </a:r>
          </a:p>
          <a:p>
            <a:r>
              <a:rPr lang="en-US" baseline="0" dirty="0" smtClean="0"/>
              <a:t>X~13</a:t>
            </a:r>
          </a:p>
          <a:p>
            <a:r>
              <a:rPr lang="en-US" baseline="0" dirty="0" smtClean="0"/>
              <a:t>Given the ratios, we would expect the post-processing time to take about 13 months, holding everything else constant, so we can attribute a ~4 month reduction due to the EA</a:t>
            </a:r>
          </a:p>
          <a:p>
            <a:pPr lvl="0"/>
            <a:r>
              <a:rPr lang="en-US" dirty="0" smtClean="0"/>
              <a:t>2013 SCF Bulletin article released in September 2014 (9 months)</a:t>
            </a:r>
          </a:p>
          <a:p>
            <a:pPr lvl="0"/>
            <a:r>
              <a:rPr lang="en-US" dirty="0" smtClean="0"/>
              <a:t>2010 SCF Bulletin article released in June 2012 (18 months, higher due to delays related to the 2009 panel)</a:t>
            </a:r>
          </a:p>
          <a:p>
            <a:pPr lvl="0"/>
            <a:r>
              <a:rPr lang="en-US" dirty="0" smtClean="0"/>
              <a:t>2007 SCF Bulletin article released in February 2009 (14 months)</a:t>
            </a:r>
          </a:p>
          <a:p>
            <a:pPr lvl="0"/>
            <a:r>
              <a:rPr lang="en-US" dirty="0" smtClean="0"/>
              <a:t>2004 SCF Bulletin article released in February 2006 (14 months)</a:t>
            </a:r>
          </a:p>
          <a:p>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19</a:t>
            </a:fld>
            <a:endParaRPr lang="en-US"/>
          </a:p>
        </p:txBody>
      </p:sp>
    </p:spTree>
    <p:extLst>
      <p:ext uri="{BB962C8B-B14F-4D97-AF65-F5344CB8AC3E}">
        <p14:creationId xmlns:p14="http://schemas.microsoft.com/office/powerpoint/2010/main" val="631790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in summation</a:t>
            </a:r>
            <a:r>
              <a:rPr lang="en-US" baseline="0" dirty="0" smtClean="0"/>
              <a:t> then, can we say that the Editor Assistant is working? Is it saving us time while maintaining consistency and quality? The answer seems to be yes. As you can see in this table…</a:t>
            </a:r>
            <a:endParaRPr lang="en-US" dirty="0" smtClean="0"/>
          </a:p>
          <a:p>
            <a:endParaRPr lang="en-US" dirty="0" smtClean="0"/>
          </a:p>
          <a:p>
            <a:r>
              <a:rPr lang="en-US" dirty="0" smtClean="0"/>
              <a:t>To conclude:</a:t>
            </a:r>
            <a:r>
              <a:rPr lang="en-US" baseline="0" dirty="0" smtClean="0"/>
              <a:t> Using smart programming, it was possible to make survey data editing much more manageable for the SCF. Other surveys have resisted engaging in data editing, but with tools such as a comprehensive programming interface, the costs can be greatly reduced, warranting another look at this practice.  </a:t>
            </a:r>
          </a:p>
          <a:p>
            <a:endParaRPr lang="en-US" dirty="0" smtClean="0"/>
          </a:p>
          <a:p>
            <a:r>
              <a:rPr lang="en-US" dirty="0" smtClean="0"/>
              <a:t>Times for post-survey processing vary due to number of editors and number of cases during each survey year, not to mention the 2009 panel. Getting cases per editor to try</a:t>
            </a:r>
            <a:r>
              <a:rPr lang="en-US" baseline="0" dirty="0" smtClean="0"/>
              <a:t> and account for this.</a:t>
            </a:r>
            <a:endParaRPr lang="en-US" dirty="0" smtClean="0"/>
          </a:p>
          <a:p>
            <a:r>
              <a:rPr lang="en-US" dirty="0" smtClean="0"/>
              <a:t>2013:</a:t>
            </a:r>
            <a:r>
              <a:rPr lang="en-US" baseline="0" dirty="0" smtClean="0"/>
              <a:t> 860 cases per editor, ~6000 families, ~7 Editors,</a:t>
            </a:r>
          </a:p>
          <a:p>
            <a:r>
              <a:rPr lang="en-US" baseline="0" dirty="0" smtClean="0"/>
              <a:t>2010: 930 cases per editor, ~6500 families, 7 Editors</a:t>
            </a:r>
          </a:p>
          <a:p>
            <a:r>
              <a:rPr lang="en-US" baseline="0" dirty="0" smtClean="0"/>
              <a:t>2007: 900 cases per editor, ~4500 families, 5 Editors</a:t>
            </a:r>
          </a:p>
          <a:p>
            <a:r>
              <a:rPr lang="en-US" baseline="0" dirty="0" smtClean="0"/>
              <a:t>2004: 900 cases per editor, ~4500 families, 5 Editors</a:t>
            </a:r>
          </a:p>
          <a:p>
            <a:r>
              <a:rPr lang="en-US" baseline="0" dirty="0" smtClean="0"/>
              <a:t>860/900 = X/14</a:t>
            </a:r>
          </a:p>
          <a:p>
            <a:r>
              <a:rPr lang="en-US" baseline="0" dirty="0" smtClean="0"/>
              <a:t>X~13</a:t>
            </a:r>
          </a:p>
          <a:p>
            <a:r>
              <a:rPr lang="en-US" baseline="0" dirty="0" smtClean="0"/>
              <a:t>Given the ratios, we would expect the post-processing time to take about 13 months, holding everything else constant, so we can attribute a ~4 month reduction due to the EA</a:t>
            </a:r>
          </a:p>
          <a:p>
            <a:pPr lvl="0"/>
            <a:r>
              <a:rPr lang="en-US" dirty="0" smtClean="0"/>
              <a:t>2013 SCF Bulletin article released in September 2014 (9 months)</a:t>
            </a:r>
          </a:p>
          <a:p>
            <a:pPr lvl="0"/>
            <a:r>
              <a:rPr lang="en-US" dirty="0" smtClean="0"/>
              <a:t>2010 SCF Bulletin article released in June 2012 (18 months, higher due to delays related to the 2009 panel)</a:t>
            </a:r>
          </a:p>
          <a:p>
            <a:pPr lvl="0"/>
            <a:r>
              <a:rPr lang="en-US" dirty="0" smtClean="0"/>
              <a:t>2007 SCF Bulletin article released in February 2009 (14 months)</a:t>
            </a:r>
          </a:p>
          <a:p>
            <a:pPr lvl="0"/>
            <a:r>
              <a:rPr lang="en-US" dirty="0" smtClean="0"/>
              <a:t>2004 SCF Bulletin article released in February 2006 (14 months)</a:t>
            </a:r>
          </a:p>
          <a:p>
            <a:endParaRPr lang="en-US" dirty="0"/>
          </a:p>
        </p:txBody>
      </p:sp>
      <p:sp>
        <p:nvSpPr>
          <p:cNvPr id="4" name="Slide Number Placeholder 3"/>
          <p:cNvSpPr>
            <a:spLocks noGrp="1"/>
          </p:cNvSpPr>
          <p:nvPr>
            <p:ph type="sldNum" sz="quarter" idx="10"/>
          </p:nvPr>
        </p:nvSpPr>
        <p:spPr/>
        <p:txBody>
          <a:bodyPr/>
          <a:lstStyle/>
          <a:p>
            <a:fld id="{25182FBC-2ECA-4350-A6B2-81203853A5FF}" type="slidenum">
              <a:rPr lang="en-US" smtClean="0"/>
              <a:t>20</a:t>
            </a:fld>
            <a:endParaRPr lang="en-US"/>
          </a:p>
        </p:txBody>
      </p:sp>
    </p:spTree>
    <p:extLst>
      <p:ext uri="{BB962C8B-B14F-4D97-AF65-F5344CB8AC3E}">
        <p14:creationId xmlns:p14="http://schemas.microsoft.com/office/powerpoint/2010/main" val="4061724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Thank you.</a:t>
            </a:r>
            <a:endParaRPr lang="en-US" smtClean="0"/>
          </a:p>
        </p:txBody>
      </p:sp>
      <p:sp>
        <p:nvSpPr>
          <p:cNvPr id="4" name="Slide Number Placeholder 3"/>
          <p:cNvSpPr>
            <a:spLocks noGrp="1"/>
          </p:cNvSpPr>
          <p:nvPr>
            <p:ph type="sldNum" sz="quarter" idx="10"/>
          </p:nvPr>
        </p:nvSpPr>
        <p:spPr/>
        <p:txBody>
          <a:bodyPr/>
          <a:lstStyle/>
          <a:p>
            <a:fld id="{25182FBC-2ECA-4350-A6B2-81203853A5FF}" type="slidenum">
              <a:rPr lang="en-US" smtClean="0"/>
              <a:t>21</a:t>
            </a:fld>
            <a:endParaRPr lang="en-US"/>
          </a:p>
        </p:txBody>
      </p:sp>
    </p:spTree>
    <p:extLst>
      <p:ext uri="{BB962C8B-B14F-4D97-AF65-F5344CB8AC3E}">
        <p14:creationId xmlns:p14="http://schemas.microsoft.com/office/powerpoint/2010/main" val="3119085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3040AE8-6149-4499-B1C7-7664489440AB}"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40AE8-6149-4499-B1C7-7664489440AB}"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040AE8-6149-4499-B1C7-7664489440AB}"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3040AE8-6149-4499-B1C7-7664489440AB}"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040AE8-6149-4499-B1C7-7664489440AB}"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040AE8-6149-4499-B1C7-7664489440AB}"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040AE8-6149-4499-B1C7-7664489440AB}"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040AE8-6149-4499-B1C7-7664489440AB}"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2A97D1-6185-457F-B788-BEC7B4A81CDA}"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3040AE8-6149-4499-B1C7-7664489440AB}" type="datetimeFigureOut">
              <a:rPr lang="en-US" smtClean="0"/>
              <a:t>11/2/2016</a:t>
            </a:fld>
            <a:endParaRPr lang="en-US"/>
          </a:p>
        </p:txBody>
      </p:sp>
      <p:sp>
        <p:nvSpPr>
          <p:cNvPr id="9" name="Slide Number Placeholder 8"/>
          <p:cNvSpPr>
            <a:spLocks noGrp="1"/>
          </p:cNvSpPr>
          <p:nvPr>
            <p:ph type="sldNum" sz="quarter" idx="11"/>
          </p:nvPr>
        </p:nvSpPr>
        <p:spPr/>
        <p:txBody>
          <a:bodyPr/>
          <a:lstStyle/>
          <a:p>
            <a:fld id="{FA2A97D1-6185-457F-B788-BEC7B4A81CD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40AE8-6149-4499-B1C7-7664489440AB}"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40AE8-6149-4499-B1C7-7664489440AB}"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A97D1-6185-457F-B788-BEC7B4A81CD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A2A97D1-6185-457F-B788-BEC7B4A81CDA}"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3040AE8-6149-4499-B1C7-7664489440AB}" type="datetimeFigureOut">
              <a:rPr lang="en-US" smtClean="0"/>
              <a:t>11/2/2016</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I:\create\doc\logos\scf_logo_color6.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304801"/>
            <a:ext cx="2772877" cy="21335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533400" y="2743200"/>
            <a:ext cx="7696200" cy="1524000"/>
          </a:xfrm>
        </p:spPr>
        <p:txBody>
          <a:bodyPr/>
          <a:lstStyle/>
          <a:p>
            <a:r>
              <a:rPr lang="en-US" sz="3600" dirty="0" smtClean="0"/>
              <a:t>Streamlining the Edit Review Process: Using Programming to Reduce Time Cost</a:t>
            </a:r>
            <a:endParaRPr lang="en-US" sz="3600" dirty="0"/>
          </a:p>
        </p:txBody>
      </p:sp>
      <p:sp>
        <p:nvSpPr>
          <p:cNvPr id="3" name="Subtitle 2"/>
          <p:cNvSpPr>
            <a:spLocks noGrp="1"/>
          </p:cNvSpPr>
          <p:nvPr>
            <p:ph type="subTitle" idx="1"/>
          </p:nvPr>
        </p:nvSpPr>
        <p:spPr>
          <a:xfrm>
            <a:off x="762000" y="4495800"/>
            <a:ext cx="6934200" cy="2057400"/>
          </a:xfrm>
        </p:spPr>
        <p:txBody>
          <a:bodyPr>
            <a:normAutofit fontScale="85000" lnSpcReduction="10000"/>
          </a:bodyPr>
          <a:lstStyle/>
          <a:p>
            <a:r>
              <a:rPr lang="en-US" sz="2600" dirty="0" smtClean="0"/>
              <a:t>Richard Windle</a:t>
            </a:r>
          </a:p>
          <a:p>
            <a:r>
              <a:rPr lang="en-US" sz="2600" dirty="0" smtClean="0"/>
              <a:t>Board of Governors of the Federal Reserve System</a:t>
            </a:r>
            <a:endParaRPr lang="en-US" sz="2600" dirty="0"/>
          </a:p>
          <a:p>
            <a:endParaRPr lang="en-US" sz="1700" dirty="0" smtClean="0"/>
          </a:p>
          <a:p>
            <a:r>
              <a:rPr lang="en-US" sz="1700" dirty="0" smtClean="0"/>
              <a:t>The Editor Assistant (EA) user interface for the Survey of Consumer Finances (SCF) reflects input from many past and current members of the Microeconomic Surveys section at the Federal Reserve Board, but especially Jesse Bricker, Kevin Moore, and John Sabelhaus. The </a:t>
            </a:r>
            <a:r>
              <a:rPr lang="en-US" sz="1700" dirty="0"/>
              <a:t>analysis and conclusions set forth are those of the author and do not indicate concurrence by other members of the research staff or the Board of </a:t>
            </a:r>
            <a:r>
              <a:rPr lang="en-US" sz="1700" dirty="0" smtClean="0"/>
              <a:t>Governors.  </a:t>
            </a:r>
            <a:endParaRPr lang="en-US" sz="1700" dirty="0"/>
          </a:p>
          <a:p>
            <a:endParaRPr lang="en-US" dirty="0" smtClean="0"/>
          </a:p>
        </p:txBody>
      </p:sp>
    </p:spTree>
    <p:extLst>
      <p:ext uri="{BB962C8B-B14F-4D97-AF65-F5344CB8AC3E}">
        <p14:creationId xmlns:p14="http://schemas.microsoft.com/office/powerpoint/2010/main" val="427267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Why Edit Survey Data?</a:t>
            </a:r>
            <a:endParaRPr lang="en-US" sz="4000" dirty="0"/>
          </a:p>
        </p:txBody>
      </p:sp>
      <p:sp>
        <p:nvSpPr>
          <p:cNvPr id="3" name="Content Placeholder 2"/>
          <p:cNvSpPr>
            <a:spLocks noGrp="1"/>
          </p:cNvSpPr>
          <p:nvPr>
            <p:ph idx="1"/>
          </p:nvPr>
        </p:nvSpPr>
        <p:spPr>
          <a:xfrm>
            <a:off x="457200" y="1828800"/>
            <a:ext cx="7620000" cy="4648200"/>
          </a:xfrm>
        </p:spPr>
        <p:txBody>
          <a:bodyPr>
            <a:noAutofit/>
          </a:bodyPr>
          <a:lstStyle/>
          <a:p>
            <a:r>
              <a:rPr lang="en-US" sz="2800" dirty="0" smtClean="0"/>
              <a:t>Impossible to account for all possible question interpretations and financial situations</a:t>
            </a:r>
          </a:p>
          <a:p>
            <a:pPr lvl="1"/>
            <a:r>
              <a:rPr lang="en-US" sz="2800" dirty="0" smtClean="0"/>
              <a:t>Interviewer comments and </a:t>
            </a:r>
            <a:r>
              <a:rPr lang="en-US" sz="2800" dirty="0"/>
              <a:t>field notes can be used to </a:t>
            </a:r>
            <a:r>
              <a:rPr lang="en-US" sz="2800" dirty="0" smtClean="0"/>
              <a:t>explain circumstances and misunderstandings</a:t>
            </a:r>
          </a:p>
          <a:p>
            <a:pPr lvl="1"/>
            <a:endParaRPr lang="en-US" sz="1000" dirty="0"/>
          </a:p>
          <a:p>
            <a:r>
              <a:rPr lang="en-US" sz="2800" dirty="0" smtClean="0"/>
              <a:t>Correct data inconsistencies</a:t>
            </a:r>
          </a:p>
          <a:p>
            <a:pPr lvl="1"/>
            <a:r>
              <a:rPr lang="en-US" sz="2800" dirty="0"/>
              <a:t>R</a:t>
            </a:r>
            <a:r>
              <a:rPr lang="en-US" sz="2800" dirty="0" smtClean="0"/>
              <a:t>elated concepts appear in multiple survey sections, and answers sometimes disagree</a:t>
            </a:r>
          </a:p>
        </p:txBody>
      </p:sp>
    </p:spTree>
    <p:extLst>
      <p:ext uri="{BB962C8B-B14F-4D97-AF65-F5344CB8AC3E}">
        <p14:creationId xmlns:p14="http://schemas.microsoft.com/office/powerpoint/2010/main" val="6471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762000"/>
          </a:xfrm>
        </p:spPr>
        <p:txBody>
          <a:bodyPr>
            <a:noAutofit/>
          </a:bodyPr>
          <a:lstStyle/>
          <a:p>
            <a:r>
              <a:rPr lang="en-US" sz="4000" dirty="0" smtClean="0">
                <a:cs typeface="Shonar Bangla" panose="020B0502040204020203" pitchFamily="34" charset="0"/>
              </a:rPr>
              <a:t>Effect on the Data</a:t>
            </a:r>
            <a:endParaRPr lang="en-US" sz="4000" dirty="0">
              <a:cs typeface="Shonar Bangla" panose="020B0502040204020203" pitchFamily="34" charset="0"/>
            </a:endParaRPr>
          </a:p>
        </p:txBody>
      </p:sp>
      <p:sp>
        <p:nvSpPr>
          <p:cNvPr id="3" name="Content Placeholder 2"/>
          <p:cNvSpPr>
            <a:spLocks noGrp="1"/>
          </p:cNvSpPr>
          <p:nvPr>
            <p:ph idx="1"/>
          </p:nvPr>
        </p:nvSpPr>
        <p:spPr>
          <a:xfrm>
            <a:off x="457200" y="1600200"/>
            <a:ext cx="7848600" cy="5105400"/>
          </a:xfrm>
        </p:spPr>
        <p:txBody>
          <a:bodyPr>
            <a:noAutofit/>
          </a:bodyPr>
          <a:lstStyle/>
          <a:p>
            <a:pPr marL="342900" lvl="1">
              <a:buClr>
                <a:schemeClr val="accent1"/>
              </a:buClr>
            </a:pPr>
            <a:r>
              <a:rPr lang="en-US" sz="3200" dirty="0" smtClean="0">
                <a:cs typeface="Shonar Bangla" panose="020B0502040204020203" pitchFamily="34" charset="0"/>
              </a:rPr>
              <a:t>10 </a:t>
            </a:r>
            <a:r>
              <a:rPr lang="en-US" sz="3200" dirty="0">
                <a:cs typeface="Shonar Bangla" panose="020B0502040204020203" pitchFamily="34" charset="0"/>
              </a:rPr>
              <a:t>percent of the data are </a:t>
            </a:r>
            <a:r>
              <a:rPr lang="en-US" sz="3200" dirty="0" smtClean="0">
                <a:cs typeface="Shonar Bangla" panose="020B0502040204020203" pitchFamily="34" charset="0"/>
              </a:rPr>
              <a:t>edited</a:t>
            </a:r>
            <a:endParaRPr lang="en-US" sz="1000" dirty="0" smtClean="0">
              <a:cs typeface="Shonar Bangla" panose="020B0502040204020203" pitchFamily="34" charset="0"/>
            </a:endParaRPr>
          </a:p>
          <a:p>
            <a:pPr marL="411480" lvl="1" indent="0">
              <a:buNone/>
            </a:pPr>
            <a:endParaRPr lang="en-US" sz="1000" dirty="0">
              <a:cs typeface="Shonar Bangla" panose="020B0502040204020203" pitchFamily="34" charset="0"/>
            </a:endParaRPr>
          </a:p>
          <a:p>
            <a:r>
              <a:rPr lang="en-US" sz="3200" dirty="0" smtClean="0">
                <a:cs typeface="Shonar Bangla" panose="020B0502040204020203" pitchFamily="34" charset="0"/>
              </a:rPr>
              <a:t>Details in Bricker, Moore, &amp; Windle (2014)</a:t>
            </a:r>
          </a:p>
          <a:p>
            <a:endParaRPr lang="en-US" sz="1000" dirty="0">
              <a:cs typeface="Shonar Bangla" panose="020B0502040204020203" pitchFamily="34" charset="0"/>
            </a:endParaRPr>
          </a:p>
          <a:p>
            <a:r>
              <a:rPr lang="en-US" sz="3200" dirty="0" smtClean="0">
                <a:cs typeface="Shonar Bangla" panose="020B0502040204020203" pitchFamily="34" charset="0"/>
              </a:rPr>
              <a:t>Editing: </a:t>
            </a:r>
          </a:p>
          <a:p>
            <a:pPr lvl="1"/>
            <a:r>
              <a:rPr lang="en-US" sz="3000" dirty="0">
                <a:cs typeface="Shonar Bangla" panose="020B0502040204020203" pitchFamily="34" charset="0"/>
              </a:rPr>
              <a:t>R</a:t>
            </a:r>
            <a:r>
              <a:rPr lang="en-US" sz="3000" dirty="0" smtClean="0">
                <a:cs typeface="Shonar Bangla" panose="020B0502040204020203" pitchFamily="34" charset="0"/>
              </a:rPr>
              <a:t>educes measurement error</a:t>
            </a:r>
          </a:p>
          <a:p>
            <a:pPr lvl="1"/>
            <a:r>
              <a:rPr lang="en-US" sz="3000" dirty="0">
                <a:cs typeface="Shonar Bangla" panose="020B0502040204020203" pitchFamily="34" charset="0"/>
              </a:rPr>
              <a:t>M</a:t>
            </a:r>
            <a:r>
              <a:rPr lang="en-US" sz="3000" dirty="0" smtClean="0">
                <a:cs typeface="Shonar Bangla" panose="020B0502040204020203" pitchFamily="34" charset="0"/>
              </a:rPr>
              <a:t>akes it cost effective to represent entire population with a relatively small sample</a:t>
            </a:r>
          </a:p>
        </p:txBody>
      </p:sp>
    </p:spTree>
    <p:extLst>
      <p:ext uri="{BB962C8B-B14F-4D97-AF65-F5344CB8AC3E}">
        <p14:creationId xmlns:p14="http://schemas.microsoft.com/office/powerpoint/2010/main" val="269001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of Data Editing</a:t>
            </a:r>
            <a:endParaRPr lang="en-US" dirty="0"/>
          </a:p>
        </p:txBody>
      </p:sp>
      <p:sp>
        <p:nvSpPr>
          <p:cNvPr id="3" name="Content Placeholder 2"/>
          <p:cNvSpPr>
            <a:spLocks noGrp="1"/>
          </p:cNvSpPr>
          <p:nvPr>
            <p:ph idx="1"/>
          </p:nvPr>
        </p:nvSpPr>
        <p:spPr/>
        <p:txBody>
          <a:bodyPr>
            <a:noAutofit/>
          </a:bodyPr>
          <a:lstStyle/>
          <a:p>
            <a:r>
              <a:rPr lang="en-US" sz="2800" dirty="0" smtClean="0"/>
              <a:t>High time cost</a:t>
            </a:r>
          </a:p>
          <a:p>
            <a:pPr lvl="1"/>
            <a:r>
              <a:rPr lang="en-US" sz="2800" dirty="0"/>
              <a:t>Board and users want public data release ASAP </a:t>
            </a:r>
          </a:p>
          <a:p>
            <a:pPr lvl="1"/>
            <a:r>
              <a:rPr lang="en-US" sz="2800" dirty="0" smtClean="0"/>
              <a:t>Time required to perform editing is significant (14 months in </a:t>
            </a:r>
            <a:r>
              <a:rPr lang="en-US" sz="2800" dirty="0" smtClean="0"/>
              <a:t>years prior to 2013</a:t>
            </a:r>
            <a:r>
              <a:rPr lang="en-US" sz="2800" dirty="0" smtClean="0"/>
              <a:t>)</a:t>
            </a:r>
            <a:endParaRPr lang="en-US" sz="2800" dirty="0" smtClean="0"/>
          </a:p>
          <a:p>
            <a:pPr lvl="2"/>
            <a:endParaRPr lang="en-US" sz="1000" dirty="0" smtClean="0"/>
          </a:p>
          <a:p>
            <a:r>
              <a:rPr lang="en-US" sz="2800" dirty="0" smtClean="0"/>
              <a:t>Using multiple Editors can affect data consistency</a:t>
            </a:r>
          </a:p>
          <a:p>
            <a:pPr lvl="1"/>
            <a:r>
              <a:rPr lang="en-US" sz="2800" dirty="0" smtClean="0"/>
              <a:t>Accounted for with extensive training</a:t>
            </a:r>
          </a:p>
        </p:txBody>
      </p:sp>
    </p:spTree>
    <p:extLst>
      <p:ext uri="{BB962C8B-B14F-4D97-AF65-F5344CB8AC3E}">
        <p14:creationId xmlns:p14="http://schemas.microsoft.com/office/powerpoint/2010/main" val="283361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a:t>
            </a:r>
            <a:r>
              <a:rPr lang="en-US" sz="4000" dirty="0" smtClean="0"/>
              <a:t> Comprehensive Program Interface Addresses Both of These</a:t>
            </a:r>
            <a:endParaRPr lang="en-US" sz="4000" dirty="0"/>
          </a:p>
        </p:txBody>
      </p:sp>
      <p:sp>
        <p:nvSpPr>
          <p:cNvPr id="3" name="Content Placeholder 2"/>
          <p:cNvSpPr>
            <a:spLocks noGrp="1"/>
          </p:cNvSpPr>
          <p:nvPr>
            <p:ph idx="1"/>
          </p:nvPr>
        </p:nvSpPr>
        <p:spPr>
          <a:xfrm>
            <a:off x="457200" y="1676400"/>
            <a:ext cx="7620000" cy="4800600"/>
          </a:xfrm>
        </p:spPr>
        <p:txBody>
          <a:bodyPr>
            <a:normAutofit/>
          </a:bodyPr>
          <a:lstStyle/>
          <a:p>
            <a:r>
              <a:rPr lang="en-US" sz="2400" dirty="0" smtClean="0"/>
              <a:t>Saves time</a:t>
            </a:r>
          </a:p>
          <a:p>
            <a:pPr lvl="1"/>
            <a:r>
              <a:rPr lang="en-US" sz="2400" dirty="0"/>
              <a:t>S</a:t>
            </a:r>
            <a:r>
              <a:rPr lang="en-US" sz="2400" dirty="0" smtClean="0"/>
              <a:t>mall time-saving measures over thousands of cases add up to big reductions in time cost</a:t>
            </a:r>
          </a:p>
          <a:p>
            <a:pPr lvl="1"/>
            <a:r>
              <a:rPr lang="en-US" sz="2400" dirty="0" smtClean="0"/>
              <a:t>Reduces the amount of time required for effective training </a:t>
            </a:r>
          </a:p>
          <a:p>
            <a:pPr lvl="1"/>
            <a:endParaRPr lang="en-US" sz="1000" dirty="0" smtClean="0"/>
          </a:p>
          <a:p>
            <a:r>
              <a:rPr lang="en-US" sz="2400" dirty="0" smtClean="0"/>
              <a:t>Increases consistency </a:t>
            </a:r>
          </a:p>
          <a:p>
            <a:pPr lvl="1"/>
            <a:r>
              <a:rPr lang="en-US" sz="2400" dirty="0" smtClean="0"/>
              <a:t>Encapsulate accumulated knowledge</a:t>
            </a:r>
          </a:p>
          <a:p>
            <a:pPr lvl="1"/>
            <a:r>
              <a:rPr lang="en-US" sz="2400" dirty="0" smtClean="0"/>
              <a:t>Include forms for complex edits and reference materials to aid in making consistent decisions</a:t>
            </a:r>
          </a:p>
          <a:p>
            <a:endParaRPr lang="en-US" sz="2400" dirty="0"/>
          </a:p>
        </p:txBody>
      </p:sp>
    </p:spTree>
    <p:extLst>
      <p:ext uri="{BB962C8B-B14F-4D97-AF65-F5344CB8AC3E}">
        <p14:creationId xmlns:p14="http://schemas.microsoft.com/office/powerpoint/2010/main" val="83882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Editor Assistant (EA) Main Page</a:t>
            </a:r>
            <a:endParaRPr lang="en-US" dirty="0"/>
          </a:p>
        </p:txBody>
      </p:sp>
      <p:sp>
        <p:nvSpPr>
          <p:cNvPr id="4" name="Text Placeholder 3"/>
          <p:cNvSpPr>
            <a:spLocks noGrp="1"/>
          </p:cNvSpPr>
          <p:nvPr>
            <p:ph type="body" sz="half" idx="2"/>
          </p:nvPr>
        </p:nvSpPr>
        <p:spPr/>
        <p:txBody>
          <a:bodyPr/>
          <a:lstStyle/>
          <a:p>
            <a:r>
              <a:rPr lang="en-US" dirty="0" smtClean="0"/>
              <a:t>Main Interface of the EA program</a:t>
            </a:r>
            <a:endParaRPr lang="en-US" dirty="0"/>
          </a:p>
        </p:txBody>
      </p:sp>
      <p:pic>
        <p:nvPicPr>
          <p:cNvPr id="12" name="Picture Placeholder 11"/>
          <p:cNvPicPr>
            <a:picLocks noGrp="1" noChangeAspect="1"/>
          </p:cNvPicPr>
          <p:nvPr>
            <p:ph type="pic" idx="1"/>
          </p:nvPr>
        </p:nvPicPr>
        <p:blipFill>
          <a:blip r:embed="rId3"/>
          <a:srcRect l="145" r="145"/>
          <a:stretch>
            <a:fillRect/>
          </a:stretch>
        </p:blipFill>
        <p:spPr>
          <a:prstGeom prst="rect">
            <a:avLst/>
          </a:prstGeom>
        </p:spPr>
      </p:pic>
    </p:spTree>
    <p:extLst>
      <p:ext uri="{BB962C8B-B14F-4D97-AF65-F5344CB8AC3E}">
        <p14:creationId xmlns:p14="http://schemas.microsoft.com/office/powerpoint/2010/main" val="2244442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Data Editing Process</a:t>
            </a:r>
            <a:endParaRPr lang="en-US" sz="4000" dirty="0"/>
          </a:p>
        </p:txBody>
      </p:sp>
      <p:sp>
        <p:nvSpPr>
          <p:cNvPr id="3" name="Content Placeholder 2"/>
          <p:cNvSpPr>
            <a:spLocks noGrp="1"/>
          </p:cNvSpPr>
          <p:nvPr>
            <p:ph idx="1"/>
          </p:nvPr>
        </p:nvSpPr>
        <p:spPr>
          <a:xfrm>
            <a:off x="762000" y="1981200"/>
            <a:ext cx="7620000" cy="4419600"/>
          </a:xfrm>
        </p:spPr>
        <p:txBody>
          <a:bodyPr>
            <a:normAutofit/>
          </a:bodyPr>
          <a:lstStyle/>
          <a:p>
            <a:pPr marL="971550" indent="-857250">
              <a:buFont typeface="+mj-lt"/>
              <a:buAutoNum type="romanUcPeriod"/>
            </a:pPr>
            <a:r>
              <a:rPr lang="en-US" sz="4800" dirty="0" smtClean="0">
                <a:solidFill>
                  <a:srgbClr val="0070C0"/>
                </a:solidFill>
              </a:rPr>
              <a:t>Pre-Editing Analysis</a:t>
            </a:r>
          </a:p>
          <a:p>
            <a:pPr marL="400050" indent="-285750">
              <a:buFont typeface="+mj-lt"/>
              <a:buAutoNum type="romanUcPeriod"/>
            </a:pPr>
            <a:endParaRPr lang="en-US" sz="1000" dirty="0" smtClean="0">
              <a:solidFill>
                <a:srgbClr val="0070C0"/>
              </a:solidFill>
            </a:endParaRPr>
          </a:p>
          <a:p>
            <a:pPr marL="971550" indent="-857250">
              <a:buFont typeface="+mj-lt"/>
              <a:buAutoNum type="romanUcPeriod"/>
            </a:pPr>
            <a:r>
              <a:rPr lang="en-US" sz="4800" dirty="0" smtClean="0">
                <a:solidFill>
                  <a:srgbClr val="0070C0"/>
                </a:solidFill>
              </a:rPr>
              <a:t>Editing Survey Data</a:t>
            </a:r>
          </a:p>
          <a:p>
            <a:pPr marL="857250" indent="-742950">
              <a:buFont typeface="+mj-lt"/>
              <a:buAutoNum type="romanUcPeriod"/>
            </a:pPr>
            <a:endParaRPr lang="en-US" sz="1000" dirty="0" smtClean="0">
              <a:solidFill>
                <a:srgbClr val="0070C0"/>
              </a:solidFill>
            </a:endParaRPr>
          </a:p>
          <a:p>
            <a:pPr marL="971550" indent="-857250">
              <a:buFont typeface="+mj-lt"/>
              <a:buAutoNum type="romanUcPeriod"/>
            </a:pPr>
            <a:r>
              <a:rPr lang="en-US" sz="4800" dirty="0" smtClean="0">
                <a:solidFill>
                  <a:srgbClr val="0070C0"/>
                </a:solidFill>
              </a:rPr>
              <a:t>Analyzing the Effects</a:t>
            </a:r>
          </a:p>
        </p:txBody>
      </p:sp>
    </p:spTree>
    <p:extLst>
      <p:ext uri="{BB962C8B-B14F-4D97-AF65-F5344CB8AC3E}">
        <p14:creationId xmlns:p14="http://schemas.microsoft.com/office/powerpoint/2010/main" val="169712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7620000" cy="1143000"/>
          </a:xfrm>
        </p:spPr>
        <p:txBody>
          <a:bodyPr/>
          <a:lstStyle/>
          <a:p>
            <a:pPr algn="ctr"/>
            <a:r>
              <a:rPr lang="en-US" dirty="0" smtClean="0"/>
              <a:t>I. Pre-Editing Analysis</a:t>
            </a:r>
            <a:endParaRPr lang="en-US" dirty="0"/>
          </a:p>
        </p:txBody>
      </p:sp>
    </p:spTree>
    <p:extLst>
      <p:ext uri="{BB962C8B-B14F-4D97-AF65-F5344CB8AC3E}">
        <p14:creationId xmlns:p14="http://schemas.microsoft.com/office/powerpoint/2010/main" val="163126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Summary Sheet Programs</a:t>
            </a:r>
            <a:endParaRPr lang="en-US" sz="4000" dirty="0"/>
          </a:p>
        </p:txBody>
      </p:sp>
      <p:sp>
        <p:nvSpPr>
          <p:cNvPr id="3" name="Content Placeholder 2"/>
          <p:cNvSpPr>
            <a:spLocks noGrp="1"/>
          </p:cNvSpPr>
          <p:nvPr>
            <p:ph idx="1"/>
          </p:nvPr>
        </p:nvSpPr>
        <p:spPr>
          <a:xfrm>
            <a:off x="457200" y="1295400"/>
            <a:ext cx="7620000" cy="4800600"/>
          </a:xfrm>
        </p:spPr>
        <p:txBody>
          <a:bodyPr>
            <a:noAutofit/>
          </a:bodyPr>
          <a:lstStyle/>
          <a:p>
            <a:r>
              <a:rPr lang="en-US" sz="2400" dirty="0"/>
              <a:t>D</a:t>
            </a:r>
            <a:r>
              <a:rPr lang="en-US" sz="2400" dirty="0" smtClean="0"/>
              <a:t>ifficult to understand cases quickly by looking at a column of data</a:t>
            </a:r>
          </a:p>
          <a:p>
            <a:pPr lvl="1"/>
            <a:r>
              <a:rPr lang="en-US" sz="2400" dirty="0" smtClean="0"/>
              <a:t>Summary sheet programs grab data and calculate statistics about the case</a:t>
            </a:r>
          </a:p>
          <a:p>
            <a:pPr lvl="1"/>
            <a:endParaRPr lang="en-US" sz="1000" dirty="0" smtClean="0"/>
          </a:p>
          <a:p>
            <a:r>
              <a:rPr lang="en-US" sz="2400" dirty="0" smtClean="0"/>
              <a:t>Before the EA, editors created and ran their own summary programs</a:t>
            </a:r>
          </a:p>
          <a:p>
            <a:pPr lvl="1"/>
            <a:r>
              <a:rPr lang="en-US" sz="2400" dirty="0" smtClean="0"/>
              <a:t>This interrupted the flow of editing</a:t>
            </a:r>
          </a:p>
          <a:p>
            <a:pPr lvl="1"/>
            <a:endParaRPr lang="en-US" sz="1000" dirty="0" smtClean="0"/>
          </a:p>
          <a:p>
            <a:r>
              <a:rPr lang="en-US" sz="2400" dirty="0" smtClean="0"/>
              <a:t>Using the EA, standardized programs </a:t>
            </a:r>
            <a:r>
              <a:rPr lang="en-US" sz="2400" dirty="0"/>
              <a:t>a</a:t>
            </a:r>
            <a:r>
              <a:rPr lang="en-US" sz="2400" dirty="0" smtClean="0"/>
              <a:t>re run by clicking a button</a:t>
            </a:r>
          </a:p>
          <a:p>
            <a:pPr lvl="1"/>
            <a:r>
              <a:rPr lang="en-US" sz="2400" dirty="0" smtClean="0"/>
              <a:t>EA alters and runs the program automatically</a:t>
            </a:r>
          </a:p>
          <a:p>
            <a:pPr lvl="1"/>
            <a:r>
              <a:rPr lang="en-US" sz="2400" dirty="0" smtClean="0"/>
              <a:t>Consistency increases since all editors are now using the same programs</a:t>
            </a:r>
            <a:endParaRPr lang="en-US" sz="2400" dirty="0"/>
          </a:p>
        </p:txBody>
      </p:sp>
    </p:spTree>
    <p:extLst>
      <p:ext uri="{BB962C8B-B14F-4D97-AF65-F5344CB8AC3E}">
        <p14:creationId xmlns:p14="http://schemas.microsoft.com/office/powerpoint/2010/main" val="145605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4" name="Text Placeholder 3"/>
          <p:cNvSpPr>
            <a:spLocks noGrp="1"/>
          </p:cNvSpPr>
          <p:nvPr>
            <p:ph type="body" sz="half" idx="2"/>
          </p:nvPr>
        </p:nvSpPr>
        <p:spPr/>
        <p:txBody>
          <a:bodyPr/>
          <a:lstStyle/>
          <a:p>
            <a:r>
              <a:rPr lang="en-US" dirty="0" smtClean="0"/>
              <a:t>An example of loan data</a:t>
            </a:r>
            <a:endParaRPr lang="en-US" dirty="0"/>
          </a:p>
        </p:txBody>
      </p:sp>
      <p:pic>
        <p:nvPicPr>
          <p:cNvPr id="5" name="Picture Placeholder 4"/>
          <p:cNvPicPr>
            <a:picLocks noGrp="1" noChangeAspect="1"/>
          </p:cNvPicPr>
          <p:nvPr>
            <p:ph type="pic" idx="1"/>
          </p:nvPr>
        </p:nvPicPr>
        <p:blipFill>
          <a:blip r:embed="rId3"/>
          <a:srcRect t="18441" b="18441"/>
          <a:stretch>
            <a:fillRect/>
          </a:stretch>
        </p:blipFill>
        <p:spPr>
          <a:prstGeom prst="rect">
            <a:avLst/>
          </a:prstGeom>
        </p:spPr>
      </p:pic>
    </p:spTree>
    <p:extLst>
      <p:ext uri="{BB962C8B-B14F-4D97-AF65-F5344CB8AC3E}">
        <p14:creationId xmlns:p14="http://schemas.microsoft.com/office/powerpoint/2010/main" val="301325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Sheet</a:t>
            </a:r>
            <a:endParaRPr lang="en-US" dirty="0"/>
          </a:p>
        </p:txBody>
      </p:sp>
      <p:pic>
        <p:nvPicPr>
          <p:cNvPr id="5" name="Picture Placeholder 4"/>
          <p:cNvPicPr>
            <a:picLocks noGrp="1" noChangeAspect="1"/>
          </p:cNvPicPr>
          <p:nvPr>
            <p:ph type="pic" idx="1"/>
          </p:nvPr>
        </p:nvPicPr>
        <p:blipFill>
          <a:blip r:embed="rId3"/>
          <a:srcRect l="1192" r="1192"/>
          <a:stretch>
            <a:fillRect/>
          </a:stretch>
        </p:blipFill>
        <p:spPr>
          <a:prstGeom prst="rect">
            <a:avLst/>
          </a:prstGeom>
        </p:spPr>
      </p:pic>
      <p:sp>
        <p:nvSpPr>
          <p:cNvPr id="4" name="Text Placeholder 3"/>
          <p:cNvSpPr>
            <a:spLocks noGrp="1"/>
          </p:cNvSpPr>
          <p:nvPr>
            <p:ph type="body" sz="half" idx="2"/>
          </p:nvPr>
        </p:nvSpPr>
        <p:spPr/>
        <p:txBody>
          <a:bodyPr/>
          <a:lstStyle/>
          <a:p>
            <a:r>
              <a:rPr lang="en-US" dirty="0" smtClean="0"/>
              <a:t>Balance sheet of a low income family</a:t>
            </a:r>
            <a:endParaRPr lang="en-US" dirty="0"/>
          </a:p>
        </p:txBody>
      </p:sp>
    </p:spTree>
    <p:extLst>
      <p:ext uri="{BB962C8B-B14F-4D97-AF65-F5344CB8AC3E}">
        <p14:creationId xmlns:p14="http://schemas.microsoft.com/office/powerpoint/2010/main" val="274276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Sheets in Action</a:t>
            </a:r>
            <a:endParaRPr lang="en-US" dirty="0"/>
          </a:p>
        </p:txBody>
      </p:sp>
      <p:sp>
        <p:nvSpPr>
          <p:cNvPr id="3" name="Content Placeholder 2"/>
          <p:cNvSpPr>
            <a:spLocks noGrp="1"/>
          </p:cNvSpPr>
          <p:nvPr>
            <p:ph idx="1"/>
          </p:nvPr>
        </p:nvSpPr>
        <p:spPr/>
        <p:txBody>
          <a:bodyPr>
            <a:normAutofit/>
          </a:bodyPr>
          <a:lstStyle/>
          <a:p>
            <a:r>
              <a:rPr lang="en-US" sz="2400" dirty="0" smtClean="0"/>
              <a:t>Respondent lists an Actively-Managed Business Asset in the Balance Sheet Summary</a:t>
            </a:r>
          </a:p>
          <a:p>
            <a:endParaRPr lang="en-US" sz="1000" dirty="0" smtClean="0"/>
          </a:p>
          <a:p>
            <a:r>
              <a:rPr lang="en-US" sz="2400" dirty="0" smtClean="0"/>
              <a:t>Respondent makes a comment</a:t>
            </a:r>
            <a:r>
              <a:rPr lang="en-US" sz="2400" dirty="0"/>
              <a:t> </a:t>
            </a:r>
            <a:r>
              <a:rPr lang="en-US" sz="2400" dirty="0" smtClean="0"/>
              <a:t>on the Edit Sheet </a:t>
            </a:r>
          </a:p>
          <a:p>
            <a:pPr lvl="1"/>
            <a:r>
              <a:rPr lang="en-US" sz="2400" dirty="0" smtClean="0"/>
              <a:t>“My construction business did really well last year, so our income is unusually high.”</a:t>
            </a:r>
          </a:p>
          <a:p>
            <a:pPr lvl="1"/>
            <a:endParaRPr lang="en-US" sz="1000" dirty="0" smtClean="0"/>
          </a:p>
          <a:p>
            <a:r>
              <a:rPr lang="en-US" sz="2400" dirty="0" smtClean="0"/>
              <a:t>But, Income sheet has no business income for that year, only wage income</a:t>
            </a:r>
          </a:p>
          <a:p>
            <a:endParaRPr lang="en-US" sz="1000" dirty="0" smtClean="0"/>
          </a:p>
          <a:p>
            <a:r>
              <a:rPr lang="en-US" sz="2400" dirty="0" smtClean="0"/>
              <a:t>This inconsistency tells us it is likely that income was misclassified, and should probably be moved from wages to business income</a:t>
            </a:r>
          </a:p>
          <a:p>
            <a:endParaRPr lang="en-US" sz="2400" dirty="0"/>
          </a:p>
          <a:p>
            <a:endParaRPr lang="en-US" sz="2400" dirty="0" smtClean="0"/>
          </a:p>
          <a:p>
            <a:pPr lvl="1"/>
            <a:endParaRPr lang="en-US" sz="2400" dirty="0" smtClean="0"/>
          </a:p>
          <a:p>
            <a:pPr lvl="1"/>
            <a:endParaRPr lang="en-US" sz="2400" dirty="0"/>
          </a:p>
        </p:txBody>
      </p:sp>
    </p:spTree>
    <p:extLst>
      <p:ext uri="{BB962C8B-B14F-4D97-AF65-F5344CB8AC3E}">
        <p14:creationId xmlns:p14="http://schemas.microsoft.com/office/powerpoint/2010/main" val="6106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Sheets in Action</a:t>
            </a:r>
            <a:endParaRPr lang="en-US" dirty="0"/>
          </a:p>
        </p:txBody>
      </p:sp>
      <p:sp>
        <p:nvSpPr>
          <p:cNvPr id="3" name="Content Placeholder 2"/>
          <p:cNvSpPr>
            <a:spLocks noGrp="1"/>
          </p:cNvSpPr>
          <p:nvPr>
            <p:ph idx="1"/>
          </p:nvPr>
        </p:nvSpPr>
        <p:spPr/>
        <p:txBody>
          <a:bodyPr>
            <a:normAutofit/>
          </a:bodyPr>
          <a:lstStyle/>
          <a:p>
            <a:r>
              <a:rPr lang="en-US" sz="2400" dirty="0" smtClean="0"/>
              <a:t>Respondent makes a comment</a:t>
            </a:r>
            <a:r>
              <a:rPr lang="en-US" sz="2400" dirty="0"/>
              <a:t> </a:t>
            </a:r>
            <a:r>
              <a:rPr lang="en-US" sz="2400" dirty="0" smtClean="0"/>
              <a:t>on the Edit Sheet </a:t>
            </a:r>
          </a:p>
          <a:p>
            <a:pPr lvl="1"/>
            <a:r>
              <a:rPr lang="en-US" sz="2400" dirty="0" smtClean="0"/>
              <a:t>“We’re really sad that our daughter is leaving for college soon.”</a:t>
            </a:r>
          </a:p>
          <a:p>
            <a:pPr lvl="1"/>
            <a:endParaRPr lang="en-US" sz="1000" dirty="0" smtClean="0"/>
          </a:p>
          <a:p>
            <a:r>
              <a:rPr lang="en-US" sz="2400" dirty="0" smtClean="0"/>
              <a:t>On the Demographics page, </a:t>
            </a:r>
            <a:r>
              <a:rPr lang="en-US" sz="2400" dirty="0" smtClean="0"/>
              <a:t>there </a:t>
            </a:r>
            <a:r>
              <a:rPr lang="en-US" sz="2400" dirty="0" smtClean="0"/>
              <a:t>is no daughter listed</a:t>
            </a:r>
          </a:p>
          <a:p>
            <a:endParaRPr lang="en-US" sz="1000" dirty="0" smtClean="0"/>
          </a:p>
          <a:p>
            <a:r>
              <a:rPr lang="en-US" sz="2400" dirty="0" smtClean="0"/>
              <a:t>This inconsistency tells us that the household listing is potentially incomplete. It might be required to add the daughter to the listing, since she has not yet left for college</a:t>
            </a:r>
            <a:endParaRPr lang="en-US" sz="2400" dirty="0"/>
          </a:p>
          <a:p>
            <a:endParaRPr lang="en-US" sz="2400" dirty="0" smtClean="0"/>
          </a:p>
          <a:p>
            <a:pPr lvl="1"/>
            <a:endParaRPr lang="en-US" sz="2400" dirty="0" smtClean="0"/>
          </a:p>
          <a:p>
            <a:pPr lvl="1"/>
            <a:endParaRPr lang="en-US" sz="2400" dirty="0"/>
          </a:p>
        </p:txBody>
      </p:sp>
    </p:spTree>
    <p:extLst>
      <p:ext uri="{BB962C8B-B14F-4D97-AF65-F5344CB8AC3E}">
        <p14:creationId xmlns:p14="http://schemas.microsoft.com/office/powerpoint/2010/main" val="351942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7620000" cy="1143000"/>
          </a:xfrm>
        </p:spPr>
        <p:txBody>
          <a:bodyPr/>
          <a:lstStyle/>
          <a:p>
            <a:pPr algn="ctr"/>
            <a:r>
              <a:rPr lang="en-US" dirty="0" smtClean="0"/>
              <a:t>II. Editing Survey Data</a:t>
            </a:r>
            <a:endParaRPr lang="en-US" dirty="0"/>
          </a:p>
        </p:txBody>
      </p:sp>
    </p:spTree>
    <p:extLst>
      <p:ext uri="{BB962C8B-B14F-4D97-AF65-F5344CB8AC3E}">
        <p14:creationId xmlns:p14="http://schemas.microsoft.com/office/powerpoint/2010/main" val="317003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Editing Tools and Reference</a:t>
            </a:r>
            <a:endParaRPr lang="en-US" sz="4000" dirty="0"/>
          </a:p>
        </p:txBody>
      </p:sp>
      <p:sp>
        <p:nvSpPr>
          <p:cNvPr id="3" name="Content Placeholder 2"/>
          <p:cNvSpPr>
            <a:spLocks noGrp="1"/>
          </p:cNvSpPr>
          <p:nvPr>
            <p:ph idx="1"/>
          </p:nvPr>
        </p:nvSpPr>
        <p:spPr/>
        <p:txBody>
          <a:bodyPr>
            <a:noAutofit/>
          </a:bodyPr>
          <a:lstStyle/>
          <a:p>
            <a:r>
              <a:rPr lang="en-US" sz="2400" dirty="0" smtClean="0"/>
              <a:t>Edits can rarely be made automatically</a:t>
            </a:r>
            <a:endParaRPr lang="en-US" sz="2400" dirty="0"/>
          </a:p>
          <a:p>
            <a:pPr lvl="1"/>
            <a:r>
              <a:rPr lang="en-US" sz="2400" dirty="0"/>
              <a:t>S</a:t>
            </a:r>
            <a:r>
              <a:rPr lang="en-US" sz="2400" dirty="0" smtClean="0"/>
              <a:t>imilar enough that combining a smart program interface and Editor input can reduce time cost</a:t>
            </a:r>
          </a:p>
          <a:p>
            <a:pPr lvl="1"/>
            <a:endParaRPr lang="en-US" sz="1000" dirty="0" smtClean="0"/>
          </a:p>
          <a:p>
            <a:r>
              <a:rPr lang="en-US" sz="2400" dirty="0" smtClean="0"/>
              <a:t>This is done using tools, such as customized forms with instructions and text boxes</a:t>
            </a:r>
          </a:p>
          <a:p>
            <a:pPr lvl="1"/>
            <a:r>
              <a:rPr lang="en-US" sz="2400" dirty="0"/>
              <a:t>A</a:t>
            </a:r>
            <a:r>
              <a:rPr lang="en-US" sz="2400" dirty="0" smtClean="0"/>
              <a:t>dding a checking account requires adding balance and financial institution information</a:t>
            </a:r>
          </a:p>
          <a:p>
            <a:pPr lvl="1"/>
            <a:endParaRPr lang="en-US" sz="1000" dirty="0" smtClean="0"/>
          </a:p>
          <a:p>
            <a:r>
              <a:rPr lang="en-US" sz="2400" dirty="0" smtClean="0"/>
              <a:t>Editors also able to make notes on cases, check loan terms, and easily access reference materials</a:t>
            </a:r>
          </a:p>
          <a:p>
            <a:endParaRPr lang="en-US" sz="1000" dirty="0" smtClean="0"/>
          </a:p>
          <a:p>
            <a:r>
              <a:rPr lang="en-US" sz="2400" dirty="0"/>
              <a:t>E</a:t>
            </a:r>
            <a:r>
              <a:rPr lang="en-US" sz="2400" dirty="0" smtClean="0"/>
              <a:t>verything available with the click of a single button</a:t>
            </a:r>
            <a:endParaRPr lang="en-US" sz="2400" dirty="0"/>
          </a:p>
        </p:txBody>
      </p:sp>
    </p:spTree>
    <p:extLst>
      <p:ext uri="{BB962C8B-B14F-4D97-AF65-F5344CB8AC3E}">
        <p14:creationId xmlns:p14="http://schemas.microsoft.com/office/powerpoint/2010/main" val="59899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or Remove Person Form</a:t>
            </a:r>
            <a:endParaRPr lang="en-US" dirty="0"/>
          </a:p>
        </p:txBody>
      </p:sp>
      <p:pic>
        <p:nvPicPr>
          <p:cNvPr id="6" name="Picture Placeholder 5"/>
          <p:cNvPicPr>
            <a:picLocks noGrp="1" noChangeAspect="1"/>
          </p:cNvPicPr>
          <p:nvPr>
            <p:ph type="pic" idx="1"/>
          </p:nvPr>
        </p:nvPicPr>
        <p:blipFill>
          <a:blip r:embed="rId3"/>
          <a:srcRect t="3572" b="3572"/>
          <a:stretch>
            <a:fillRect/>
          </a:stretch>
        </p:blipFill>
        <p:spPr>
          <a:prstGeom prst="rect">
            <a:avLst/>
          </a:prstGeom>
        </p:spPr>
      </p:pic>
      <p:sp>
        <p:nvSpPr>
          <p:cNvPr id="4" name="Text Placeholder 3"/>
          <p:cNvSpPr>
            <a:spLocks noGrp="1"/>
          </p:cNvSpPr>
          <p:nvPr>
            <p:ph type="body" sz="half" idx="2"/>
          </p:nvPr>
        </p:nvSpPr>
        <p:spPr/>
        <p:txBody>
          <a:bodyPr/>
          <a:lstStyle/>
          <a:p>
            <a:r>
              <a:rPr lang="en-US" dirty="0" smtClean="0"/>
              <a:t>Form for adding or removing a person, information that was formerly memorized</a:t>
            </a:r>
            <a:endParaRPr lang="en-US" dirty="0"/>
          </a:p>
        </p:txBody>
      </p:sp>
    </p:spTree>
    <p:extLst>
      <p:ext uri="{BB962C8B-B14F-4D97-AF65-F5344CB8AC3E}">
        <p14:creationId xmlns:p14="http://schemas.microsoft.com/office/powerpoint/2010/main" val="898260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7620000" cy="1143000"/>
          </a:xfrm>
        </p:spPr>
        <p:txBody>
          <a:bodyPr/>
          <a:lstStyle/>
          <a:p>
            <a:pPr algn="ctr"/>
            <a:r>
              <a:rPr lang="en-US" dirty="0" smtClean="0"/>
              <a:t>III. Analyzing the Effects</a:t>
            </a:r>
            <a:endParaRPr lang="en-US" dirty="0"/>
          </a:p>
        </p:txBody>
      </p:sp>
    </p:spTree>
    <p:extLst>
      <p:ext uri="{BB962C8B-B14F-4D97-AF65-F5344CB8AC3E}">
        <p14:creationId xmlns:p14="http://schemas.microsoft.com/office/powerpoint/2010/main" val="141943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Saving and Error Check Sequence</a:t>
            </a:r>
            <a:endParaRPr lang="en-US" sz="4000" dirty="0"/>
          </a:p>
        </p:txBody>
      </p:sp>
      <p:sp>
        <p:nvSpPr>
          <p:cNvPr id="3" name="Content Placeholder 2"/>
          <p:cNvSpPr>
            <a:spLocks noGrp="1"/>
          </p:cNvSpPr>
          <p:nvPr>
            <p:ph sz="quarter" idx="1"/>
          </p:nvPr>
        </p:nvSpPr>
        <p:spPr>
          <a:xfrm>
            <a:off x="457200" y="1371600"/>
            <a:ext cx="7620000" cy="5029200"/>
          </a:xfrm>
        </p:spPr>
        <p:txBody>
          <a:bodyPr>
            <a:noAutofit/>
          </a:bodyPr>
          <a:lstStyle/>
          <a:p>
            <a:r>
              <a:rPr lang="en-US" sz="2800" dirty="0" smtClean="0"/>
              <a:t>The Editor clicks a button to run a final review</a:t>
            </a:r>
          </a:p>
          <a:p>
            <a:pPr marL="114300" indent="0">
              <a:buNone/>
            </a:pPr>
            <a:endParaRPr lang="en-US" sz="1000" dirty="0" smtClean="0"/>
          </a:p>
          <a:p>
            <a:r>
              <a:rPr lang="en-US" sz="2800" dirty="0" smtClean="0"/>
              <a:t>A table of differences between the pre-edit and post-edit datasets created by the edit code</a:t>
            </a:r>
          </a:p>
          <a:p>
            <a:pPr lvl="1"/>
            <a:r>
              <a:rPr lang="en-US" sz="2800" dirty="0" smtClean="0"/>
              <a:t>Editor verifies that desired changes were accomplished</a:t>
            </a:r>
          </a:p>
          <a:p>
            <a:pPr lvl="1"/>
            <a:r>
              <a:rPr lang="en-US" sz="2800" dirty="0"/>
              <a:t>D</a:t>
            </a:r>
            <a:r>
              <a:rPr lang="en-US" sz="2800" dirty="0" smtClean="0"/>
              <a:t>iscrepancy =&gt; return to edit mode and fix edits</a:t>
            </a:r>
          </a:p>
          <a:p>
            <a:endParaRPr lang="en-US" sz="1000" dirty="0" smtClean="0"/>
          </a:p>
          <a:p>
            <a:r>
              <a:rPr lang="en-US" sz="2800" dirty="0" smtClean="0"/>
              <a:t>Once satisfied with the results, the final edits are saved by clicking the “Save Edits” button</a:t>
            </a:r>
          </a:p>
          <a:p>
            <a:endParaRPr lang="en-US" sz="2800" dirty="0" smtClean="0"/>
          </a:p>
        </p:txBody>
      </p:sp>
    </p:spTree>
    <p:extLst>
      <p:ext uri="{BB962C8B-B14F-4D97-AF65-F5344CB8AC3E}">
        <p14:creationId xmlns:p14="http://schemas.microsoft.com/office/powerpoint/2010/main" val="173304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Does</a:t>
            </a:r>
            <a:r>
              <a:rPr lang="en-US" sz="4000" dirty="0" smtClean="0"/>
              <a:t> </a:t>
            </a:r>
            <a:r>
              <a:rPr lang="en-US" sz="4000" dirty="0" smtClean="0"/>
              <a:t>the Editor Assistant </a:t>
            </a:r>
            <a:r>
              <a:rPr lang="en-US" sz="4000" dirty="0" smtClean="0"/>
              <a:t>Work?</a:t>
            </a:r>
            <a:endParaRPr lang="en-US" sz="4000" dirty="0"/>
          </a:p>
        </p:txBody>
      </p:sp>
      <p:sp>
        <p:nvSpPr>
          <p:cNvPr id="3" name="Content Placeholder 2"/>
          <p:cNvSpPr>
            <a:spLocks noGrp="1"/>
          </p:cNvSpPr>
          <p:nvPr>
            <p:ph idx="1"/>
          </p:nvPr>
        </p:nvSpPr>
        <p:spPr>
          <a:xfrm>
            <a:off x="457200" y="1447800"/>
            <a:ext cx="7620000" cy="4876800"/>
          </a:xfrm>
        </p:spPr>
        <p:txBody>
          <a:bodyPr>
            <a:normAutofit fontScale="92500" lnSpcReduction="10000"/>
          </a:bodyPr>
          <a:lstStyle/>
          <a:p>
            <a:r>
              <a:rPr lang="en-US" sz="2400" dirty="0" smtClean="0"/>
              <a:t>The Editor Assistant helped reduce post-survey </a:t>
            </a:r>
            <a:r>
              <a:rPr lang="en-US" sz="2400" dirty="0"/>
              <a:t>processing </a:t>
            </a:r>
            <a:r>
              <a:rPr lang="en-US" sz="2400" dirty="0" smtClean="0"/>
              <a:t>time </a:t>
            </a:r>
            <a:r>
              <a:rPr lang="en-US" sz="2400" dirty="0"/>
              <a:t>by several </a:t>
            </a:r>
            <a:r>
              <a:rPr lang="en-US" sz="2400" dirty="0" smtClean="0"/>
              <a:t>months in 2013</a:t>
            </a:r>
            <a:endParaRPr lang="en-US" sz="2400" dirty="0" smtClean="0"/>
          </a:p>
          <a:p>
            <a:endParaRPr lang="en-US" sz="2400" dirty="0"/>
          </a:p>
          <a:p>
            <a:endParaRPr lang="en-US" sz="2400" dirty="0" smtClean="0"/>
          </a:p>
          <a:p>
            <a:endParaRPr lang="en-US" sz="2400" dirty="0"/>
          </a:p>
          <a:p>
            <a:endParaRPr lang="en-US" sz="2400" dirty="0" smtClean="0"/>
          </a:p>
          <a:p>
            <a:pPr lvl="1"/>
            <a:endParaRPr lang="en-US" sz="1000" dirty="0"/>
          </a:p>
          <a:p>
            <a:r>
              <a:rPr lang="en-US" sz="2400" dirty="0"/>
              <a:t>N</a:t>
            </a:r>
            <a:r>
              <a:rPr lang="en-US" sz="2400" dirty="0" smtClean="0"/>
              <a:t>umber of checks increased, even as the time to perform checks decreased</a:t>
            </a:r>
          </a:p>
          <a:p>
            <a:pPr lvl="1"/>
            <a:r>
              <a:rPr lang="en-US" dirty="0" smtClean="0"/>
              <a:t>A second round of editor review was formally incorporated</a:t>
            </a:r>
          </a:p>
          <a:p>
            <a:pPr lvl="1"/>
            <a:endParaRPr lang="en-US" sz="1000" dirty="0" smtClean="0"/>
          </a:p>
          <a:p>
            <a:r>
              <a:rPr lang="en-US" sz="2400" dirty="0" smtClean="0"/>
              <a:t>New editors were able to complete as many cases as old editors</a:t>
            </a:r>
          </a:p>
          <a:p>
            <a:pPr lvl="1"/>
            <a:r>
              <a:rPr lang="en-US" dirty="0" smtClean="0"/>
              <a:t>The three new editors required the same amount of time as old editors to complete their case load</a:t>
            </a:r>
          </a:p>
        </p:txBody>
      </p:sp>
      <p:graphicFrame>
        <p:nvGraphicFramePr>
          <p:cNvPr id="4" name="Table 3"/>
          <p:cNvGraphicFramePr>
            <a:graphicFrameLocks noGrp="1"/>
          </p:cNvGraphicFramePr>
          <p:nvPr>
            <p:extLst>
              <p:ext uri="{D42A27DB-BD31-4B8C-83A1-F6EECF244321}">
                <p14:modId xmlns:p14="http://schemas.microsoft.com/office/powerpoint/2010/main" val="920821347"/>
              </p:ext>
            </p:extLst>
          </p:nvPr>
        </p:nvGraphicFramePr>
        <p:xfrm>
          <a:off x="990600" y="2209800"/>
          <a:ext cx="6248400" cy="1483360"/>
        </p:xfrm>
        <a:graphic>
          <a:graphicData uri="http://schemas.openxmlformats.org/drawingml/2006/table">
            <a:tbl>
              <a:tblPr bandRow="1">
                <a:tableStyleId>{5C22544A-7EE6-4342-B048-85BDC9FD1C3A}</a:tableStyleId>
              </a:tblPr>
              <a:tblGrid>
                <a:gridCol w="1143000"/>
                <a:gridCol w="1752600"/>
                <a:gridCol w="3352800"/>
              </a:tblGrid>
              <a:tr h="370840">
                <a:tc>
                  <a:txBody>
                    <a:bodyPr/>
                    <a:lstStyle/>
                    <a:p>
                      <a:r>
                        <a:rPr lang="en-US" dirty="0" smtClean="0"/>
                        <a:t>2013 SCF</a:t>
                      </a:r>
                    </a:p>
                  </a:txBody>
                  <a:tcPr/>
                </a:tc>
                <a:tc>
                  <a:txBody>
                    <a:bodyPr/>
                    <a:lstStyle/>
                    <a:p>
                      <a:r>
                        <a:rPr lang="en-US" dirty="0" smtClean="0"/>
                        <a:t>860 cases/editor</a:t>
                      </a:r>
                    </a:p>
                  </a:txBody>
                  <a:tcPr/>
                </a:tc>
                <a:tc>
                  <a:txBody>
                    <a:bodyPr/>
                    <a:lstStyle/>
                    <a:p>
                      <a:r>
                        <a:rPr lang="en-US" dirty="0" smtClean="0"/>
                        <a:t>9 months</a:t>
                      </a:r>
                      <a:endParaRPr lang="en-US" dirty="0"/>
                    </a:p>
                  </a:txBody>
                  <a:tcPr/>
                </a:tc>
              </a:tr>
              <a:tr h="370840">
                <a:tc>
                  <a:txBody>
                    <a:bodyPr/>
                    <a:lstStyle/>
                    <a:p>
                      <a:r>
                        <a:rPr lang="en-US" dirty="0" smtClean="0"/>
                        <a:t>2010 SCF</a:t>
                      </a:r>
                      <a:endParaRPr lang="en-US" dirty="0"/>
                    </a:p>
                  </a:txBody>
                  <a:tcPr/>
                </a:tc>
                <a:tc>
                  <a:txBody>
                    <a:bodyPr/>
                    <a:lstStyle/>
                    <a:p>
                      <a:r>
                        <a:rPr lang="en-US" dirty="0" smtClean="0"/>
                        <a:t>930 cases/editor</a:t>
                      </a:r>
                      <a:endParaRPr lang="en-US" dirty="0"/>
                    </a:p>
                  </a:txBody>
                  <a:tcPr/>
                </a:tc>
                <a:tc>
                  <a:txBody>
                    <a:bodyPr/>
                    <a:lstStyle/>
                    <a:p>
                      <a:r>
                        <a:rPr lang="en-US" dirty="0" smtClean="0"/>
                        <a:t>18 months</a:t>
                      </a:r>
                      <a:r>
                        <a:rPr lang="en-US" baseline="0" dirty="0" smtClean="0"/>
                        <a:t> (due to 2009 panel)</a:t>
                      </a:r>
                      <a:endParaRPr lang="en-US" dirty="0"/>
                    </a:p>
                  </a:txBody>
                  <a:tcPr/>
                </a:tc>
              </a:tr>
              <a:tr h="370840">
                <a:tc>
                  <a:txBody>
                    <a:bodyPr/>
                    <a:lstStyle/>
                    <a:p>
                      <a:r>
                        <a:rPr lang="en-US" dirty="0" smtClean="0"/>
                        <a:t>2007 SCF</a:t>
                      </a:r>
                      <a:endParaRPr lang="en-US" dirty="0"/>
                    </a:p>
                  </a:txBody>
                  <a:tcPr/>
                </a:tc>
                <a:tc>
                  <a:txBody>
                    <a:bodyPr/>
                    <a:lstStyle/>
                    <a:p>
                      <a:r>
                        <a:rPr lang="en-US" dirty="0" smtClean="0"/>
                        <a:t>900 cases/editor</a:t>
                      </a:r>
                      <a:endParaRPr lang="en-US" dirty="0"/>
                    </a:p>
                  </a:txBody>
                  <a:tcPr/>
                </a:tc>
                <a:tc>
                  <a:txBody>
                    <a:bodyPr/>
                    <a:lstStyle/>
                    <a:p>
                      <a:r>
                        <a:rPr lang="en-US" dirty="0" smtClean="0"/>
                        <a:t>14 months</a:t>
                      </a:r>
                      <a:endParaRPr lang="en-US" dirty="0"/>
                    </a:p>
                  </a:txBody>
                  <a:tcPr/>
                </a:tc>
              </a:tr>
              <a:tr h="370840">
                <a:tc>
                  <a:txBody>
                    <a:bodyPr/>
                    <a:lstStyle/>
                    <a:p>
                      <a:r>
                        <a:rPr lang="en-US" dirty="0" smtClean="0"/>
                        <a:t>2004 SCF</a:t>
                      </a:r>
                      <a:endParaRPr lang="en-US" dirty="0"/>
                    </a:p>
                  </a:txBody>
                  <a:tcPr/>
                </a:tc>
                <a:tc>
                  <a:txBody>
                    <a:bodyPr/>
                    <a:lstStyle/>
                    <a:p>
                      <a:r>
                        <a:rPr lang="en-US" dirty="0" smtClean="0"/>
                        <a:t>900 cases/editor</a:t>
                      </a:r>
                      <a:endParaRPr lang="en-US" dirty="0"/>
                    </a:p>
                  </a:txBody>
                  <a:tcPr/>
                </a:tc>
                <a:tc>
                  <a:txBody>
                    <a:bodyPr/>
                    <a:lstStyle/>
                    <a:p>
                      <a:r>
                        <a:rPr lang="en-US" dirty="0" smtClean="0"/>
                        <a:t>14 months</a:t>
                      </a:r>
                      <a:endParaRPr lang="en-US" dirty="0"/>
                    </a:p>
                  </a:txBody>
                  <a:tcPr/>
                </a:tc>
              </a:tr>
            </a:tbl>
          </a:graphicData>
        </a:graphic>
      </p:graphicFrame>
    </p:spTree>
    <p:extLst>
      <p:ext uri="{BB962C8B-B14F-4D97-AF65-F5344CB8AC3E}">
        <p14:creationId xmlns:p14="http://schemas.microsoft.com/office/powerpoint/2010/main" val="193586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a:t>
            </a:r>
            <a:r>
              <a:rPr lang="en-US" sz="4000" dirty="0" smtClean="0"/>
              <a:t>he Editor Assistant in 2016</a:t>
            </a:r>
            <a:endParaRPr lang="en-US" sz="4000" dirty="0"/>
          </a:p>
        </p:txBody>
      </p:sp>
      <p:sp>
        <p:nvSpPr>
          <p:cNvPr id="3" name="Content Placeholder 2"/>
          <p:cNvSpPr>
            <a:spLocks noGrp="1"/>
          </p:cNvSpPr>
          <p:nvPr>
            <p:ph idx="1"/>
          </p:nvPr>
        </p:nvSpPr>
        <p:spPr>
          <a:xfrm>
            <a:off x="457200" y="1447800"/>
            <a:ext cx="7620000" cy="4876800"/>
          </a:xfrm>
        </p:spPr>
        <p:txBody>
          <a:bodyPr>
            <a:normAutofit lnSpcReduction="10000"/>
          </a:bodyPr>
          <a:lstStyle/>
          <a:p>
            <a:r>
              <a:rPr lang="en-US" sz="2800" dirty="0" smtClean="0"/>
              <a:t>Currently in the field</a:t>
            </a:r>
          </a:p>
          <a:p>
            <a:r>
              <a:rPr lang="en-US" sz="2800" dirty="0" smtClean="0"/>
              <a:t>Number of editors increased to ten</a:t>
            </a:r>
          </a:p>
          <a:p>
            <a:r>
              <a:rPr lang="en-US" sz="2800" dirty="0" smtClean="0"/>
              <a:t>Additional minor</a:t>
            </a:r>
            <a:r>
              <a:rPr lang="en-US" sz="2800" dirty="0" smtClean="0"/>
              <a:t> </a:t>
            </a:r>
            <a:r>
              <a:rPr lang="en-US" sz="2800" dirty="0" smtClean="0"/>
              <a:t>improvements have been made to the EA since </a:t>
            </a:r>
            <a:r>
              <a:rPr lang="en-US" sz="2800" dirty="0" smtClean="0"/>
              <a:t>2013</a:t>
            </a:r>
            <a:endParaRPr lang="en-US" sz="2800" dirty="0" smtClean="0"/>
          </a:p>
          <a:p>
            <a:r>
              <a:rPr lang="en-US" sz="2800" dirty="0" smtClean="0"/>
              <a:t>With the increased number of editors, and the efficiencies generated by the EA, editing is no longer the lengthiest portion of the process</a:t>
            </a:r>
          </a:p>
          <a:p>
            <a:pPr lvl="1"/>
            <a:r>
              <a:rPr lang="en-US" sz="2400" dirty="0" smtClean="0"/>
              <a:t>Editors </a:t>
            </a:r>
            <a:r>
              <a:rPr lang="en-US" sz="2400" dirty="0" smtClean="0"/>
              <a:t>will be</a:t>
            </a:r>
            <a:r>
              <a:rPr lang="en-US" sz="2400" dirty="0" smtClean="0"/>
              <a:t> </a:t>
            </a:r>
            <a:r>
              <a:rPr lang="en-US" sz="2400" dirty="0" smtClean="0"/>
              <a:t>fully caught up to the </a:t>
            </a:r>
            <a:r>
              <a:rPr lang="en-US" sz="2400" dirty="0" smtClean="0"/>
              <a:t>field before the end of the field period</a:t>
            </a:r>
            <a:endParaRPr lang="en-US" sz="2400" dirty="0" smtClean="0"/>
          </a:p>
          <a:p>
            <a:r>
              <a:rPr lang="en-US" sz="2800" dirty="0" smtClean="0"/>
              <a:t>On track to slightly improve upon the time cost reductions in 2013</a:t>
            </a:r>
            <a:endParaRPr lang="en-US" sz="2800" dirty="0"/>
          </a:p>
          <a:p>
            <a:endParaRPr lang="en-US" sz="2800" dirty="0" smtClean="0"/>
          </a:p>
        </p:txBody>
      </p:sp>
    </p:spTree>
    <p:extLst>
      <p:ext uri="{BB962C8B-B14F-4D97-AF65-F5344CB8AC3E}">
        <p14:creationId xmlns:p14="http://schemas.microsoft.com/office/powerpoint/2010/main" val="114564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4191000" y="2438400"/>
            <a:ext cx="3657600" cy="2667000"/>
          </a:xfrm>
        </p:spPr>
        <p:txBody>
          <a:bodyPr>
            <a:normAutofit/>
          </a:bodyPr>
          <a:lstStyle/>
          <a:p>
            <a:pPr marL="114300" indent="0" algn="ctr">
              <a:buNone/>
            </a:pPr>
            <a:endParaRPr lang="en-US" sz="2400" dirty="0" smtClean="0"/>
          </a:p>
          <a:p>
            <a:pPr marL="114300" indent="0" algn="ctr">
              <a:buNone/>
            </a:pPr>
            <a:endParaRPr lang="en-US" sz="2400" dirty="0"/>
          </a:p>
          <a:p>
            <a:pPr marL="114300" indent="0" algn="ctr">
              <a:buNone/>
            </a:pPr>
            <a:r>
              <a:rPr lang="en-US" sz="2400" dirty="0" smtClean="0"/>
              <a:t>richard.a.windle@frb.gov</a:t>
            </a:r>
            <a:endParaRPr lang="en-US" sz="2400" dirty="0"/>
          </a:p>
        </p:txBody>
      </p:sp>
      <p:pic>
        <p:nvPicPr>
          <p:cNvPr id="4" name="Picture 7" descr="I:\create\doc\logos\scf_logo_color6.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286000"/>
            <a:ext cx="2772877" cy="213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7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80605</TotalTime>
  <Words>2351</Words>
  <Application>Microsoft Office PowerPoint</Application>
  <PresentationFormat>On-screen Show (4:3)</PresentationFormat>
  <Paragraphs>215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vt:lpstr>
      <vt:lpstr>Shonar Bangla</vt:lpstr>
      <vt:lpstr>Adjacency</vt:lpstr>
      <vt:lpstr>Streamlining the Edit Review Process: Using Programming to Reduce Time Cost</vt:lpstr>
      <vt:lpstr>Why Edit Survey Data?</vt:lpstr>
      <vt:lpstr>Effect on the Data</vt:lpstr>
      <vt:lpstr>Challenges of Data Editing</vt:lpstr>
      <vt:lpstr>A Comprehensive Program Interface Addresses Both of These</vt:lpstr>
      <vt:lpstr>The Editor Assistant (EA) Main Page</vt:lpstr>
      <vt:lpstr>The Data Editing Process</vt:lpstr>
      <vt:lpstr>I. Pre-Editing Analysis</vt:lpstr>
      <vt:lpstr>Summary Sheet Programs</vt:lpstr>
      <vt:lpstr>Data</vt:lpstr>
      <vt:lpstr>Balance Sheet</vt:lpstr>
      <vt:lpstr>Summary Sheets in Action</vt:lpstr>
      <vt:lpstr>Summary Sheets in Action</vt:lpstr>
      <vt:lpstr>II. Editing Survey Data</vt:lpstr>
      <vt:lpstr>Editing Tools and Reference</vt:lpstr>
      <vt:lpstr>Add or Remove Person Form</vt:lpstr>
      <vt:lpstr>III. Analyzing the Effects</vt:lpstr>
      <vt:lpstr>Saving and Error Check Sequence</vt:lpstr>
      <vt:lpstr>Does the Editor Assistant Work?</vt:lpstr>
      <vt:lpstr>The Editor Assistant in 2016</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Data Quality Initiative</dc:title>
  <dc:creator>Richard A. Windle</dc:creator>
  <cp:lastModifiedBy>Richard Windle</cp:lastModifiedBy>
  <cp:revision>338</cp:revision>
  <cp:lastPrinted>2015-07-06T19:14:58Z</cp:lastPrinted>
  <dcterms:created xsi:type="dcterms:W3CDTF">2014-02-19T19:39:05Z</dcterms:created>
  <dcterms:modified xsi:type="dcterms:W3CDTF">2016-11-04T12:13:55Z</dcterms:modified>
</cp:coreProperties>
</file>