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22"/>
  </p:notesMasterIdLst>
  <p:sldIdLst>
    <p:sldId id="268" r:id="rId2"/>
    <p:sldId id="296" r:id="rId3"/>
    <p:sldId id="297" r:id="rId4"/>
    <p:sldId id="311" r:id="rId5"/>
    <p:sldId id="276" r:id="rId6"/>
    <p:sldId id="298" r:id="rId7"/>
    <p:sldId id="300" r:id="rId8"/>
    <p:sldId id="301" r:id="rId9"/>
    <p:sldId id="294" r:id="rId10"/>
    <p:sldId id="310" r:id="rId11"/>
    <p:sldId id="316" r:id="rId12"/>
    <p:sldId id="257" r:id="rId13"/>
    <p:sldId id="292" r:id="rId14"/>
    <p:sldId id="318" r:id="rId15"/>
    <p:sldId id="293" r:id="rId16"/>
    <p:sldId id="317" r:id="rId17"/>
    <p:sldId id="309" r:id="rId18"/>
    <p:sldId id="315" r:id="rId19"/>
    <p:sldId id="308" r:id="rId20"/>
    <p:sldId id="263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-163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360A98-7E3F-0E4D-80C0-4112E04A7C14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24891A-33F8-804B-A1B7-8ADFCEEF0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785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3E139-22C0-4357-A122-25C9C7CEE7A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37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Sleepfoundation.org</a:t>
            </a:r>
            <a:r>
              <a:rPr lang="en-US" dirty="0" smtClean="0"/>
              <a:t>/insomnia</a:t>
            </a:r>
          </a:p>
          <a:p>
            <a:r>
              <a:rPr lang="en-US" dirty="0" smtClean="0"/>
              <a:t>DOI: 092316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ECC135-EA87-3941-A5DF-94E30C5650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6843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to finish this slide…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4891A-33F8-804B-A1B7-8ADFCEEF0B8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9594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4891A-33F8-804B-A1B7-8ADFCEEF0B8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9594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4891A-33F8-804B-A1B7-8ADFCEEF0B8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9594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4891A-33F8-804B-A1B7-8ADFCEEF0B8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9594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4891A-33F8-804B-A1B7-8ADFCEEF0B8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9594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4891A-33F8-804B-A1B7-8ADFCEEF0B8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7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4163" y="444728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8" name="Group 16"/>
          <p:cNvGrpSpPr/>
          <p:nvPr/>
        </p:nvGrpSpPr>
        <p:grpSpPr>
          <a:xfrm>
            <a:off x="284163" y="1906542"/>
            <a:ext cx="8576373" cy="137411"/>
            <a:chOff x="284163" y="1759424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230889" y="444728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1341" y="449005"/>
            <a:ext cx="7808976" cy="1088136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marL="0" algn="l" defTabSz="914400" rtl="0" eaLnBrk="1" latinLnBrk="0" hangingPunct="1">
              <a:lnSpc>
                <a:spcPts val="4600"/>
              </a:lnSpc>
              <a:spcBef>
                <a:spcPct val="0"/>
              </a:spcBef>
              <a:buNone/>
              <a:defRPr sz="4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6205" y="1532427"/>
            <a:ext cx="7754112" cy="48463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13" name="Rectangle 12"/>
          <p:cNvSpPr/>
          <p:nvPr/>
        </p:nvSpPr>
        <p:spPr>
          <a:xfrm>
            <a:off x="284163" y="6227064"/>
            <a:ext cx="8574087" cy="173736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284163" y="444728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84162" y="2017058"/>
            <a:ext cx="8574087" cy="4377391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20" y="1532965"/>
            <a:ext cx="7754284" cy="484094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grpSp>
        <p:nvGrpSpPr>
          <p:cNvPr id="7" name="Group 16"/>
          <p:cNvGrpSpPr/>
          <p:nvPr/>
        </p:nvGrpSpPr>
        <p:grpSpPr>
          <a:xfrm>
            <a:off x="284163" y="1906542"/>
            <a:ext cx="8576373" cy="137411"/>
            <a:chOff x="284163" y="1759424"/>
            <a:chExt cx="8576373" cy="137411"/>
          </a:xfrm>
        </p:grpSpPr>
        <p:sp>
          <p:nvSpPr>
            <p:cNvPr id="11" name="Rectangle 10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8230889" y="444728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8633" y="444728"/>
            <a:ext cx="7810967" cy="1088237"/>
          </a:xfrm>
          <a:noFill/>
        </p:spPr>
        <p:txBody>
          <a:bodyPr bIns="45720" anchor="b" anchorCtr="0">
            <a:normAutofit/>
          </a:bodyPr>
          <a:lstStyle>
            <a:lvl1pPr algn="l">
              <a:lnSpc>
                <a:spcPts val="4600"/>
              </a:lnSpc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8230889" y="4801575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768" y="4814125"/>
            <a:ext cx="7772400" cy="1051560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2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5488" y="5861304"/>
            <a:ext cx="7735824" cy="402336"/>
          </a:xfrm>
        </p:spPr>
        <p:txBody>
          <a:bodyPr vert="horz" lIns="91440" tIns="45720" rIns="91440" bIns="4572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84162" y="443754"/>
            <a:ext cx="8574087" cy="437029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230889" y="4801575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306" y="4814047"/>
            <a:ext cx="7772400" cy="1048871"/>
          </a:xfrm>
          <a:noFill/>
        </p:spPr>
        <p:txBody>
          <a:bodyPr anchor="b" anchorCtr="0">
            <a:normAutofit/>
          </a:bodyPr>
          <a:lstStyle>
            <a:lvl1pPr algn="l">
              <a:defRPr sz="4200" b="0" i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647" y="5862918"/>
            <a:ext cx="7732059" cy="403412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9" name="Group 8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3412" y="2151063"/>
            <a:ext cx="393192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8188" y="2151063"/>
            <a:ext cx="393192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1" name="Group 10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12" name="Rectangle 11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3412" y="1735138"/>
            <a:ext cx="3931920" cy="83325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3412" y="2590800"/>
            <a:ext cx="3931920" cy="35353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9495" y="1735138"/>
            <a:ext cx="3931920" cy="83325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6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9495" y="2590800"/>
            <a:ext cx="3931920" cy="35353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7" name="Group 6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8" name="Rectangle 7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284163" y="452718"/>
            <a:ext cx="8576373" cy="137411"/>
            <a:chOff x="284163" y="1577847"/>
            <a:chExt cx="8576373" cy="137411"/>
          </a:xfrm>
        </p:grpSpPr>
        <p:sp>
          <p:nvSpPr>
            <p:cNvPr id="6" name="Rectangle 5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Rectangle 6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941" y="1298762"/>
            <a:ext cx="4069080" cy="1162050"/>
          </a:xfrm>
          <a:noFill/>
        </p:spPr>
        <p:txBody>
          <a:bodyPr anchor="b">
            <a:noAutofit/>
          </a:bodyPr>
          <a:lstStyle>
            <a:lvl1pPr algn="ctr">
              <a:defRPr sz="3200" b="1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3567" y="914400"/>
            <a:ext cx="4069080" cy="52117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8941" y="2456329"/>
            <a:ext cx="4069080" cy="318247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284163" y="452718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71" y="4800600"/>
            <a:ext cx="8360242" cy="566738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4163" y="457199"/>
            <a:ext cx="8577072" cy="435254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099" y="5367338"/>
            <a:ext cx="8304213" cy="80486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284163" y="4280647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71" y="4778189"/>
            <a:ext cx="8360242" cy="566738"/>
          </a:xfrm>
          <a:noFill/>
        </p:spPr>
        <p:txBody>
          <a:bodyPr anchor="b">
            <a:normAutofit/>
          </a:bodyPr>
          <a:lstStyle>
            <a:lvl1pPr algn="l">
              <a:defRPr sz="2800" b="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4163" y="457200"/>
            <a:ext cx="8577072" cy="382219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099" y="5344927"/>
            <a:ext cx="8304213" cy="804862"/>
          </a:xfrm>
          <a:noFill/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, Picture,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0" y="914400"/>
            <a:ext cx="5195047" cy="52117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84163" y="4267200"/>
            <a:ext cx="2743200" cy="2120153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101" y="4953001"/>
            <a:ext cx="2472017" cy="1246094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764" y="4419600"/>
            <a:ext cx="2475395" cy="510988"/>
          </a:xfrm>
          <a:noFill/>
        </p:spPr>
        <p:txBody>
          <a:bodyPr anchor="b">
            <a:normAutofit/>
          </a:bodyPr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284164" y="594360"/>
            <a:ext cx="2743200" cy="36758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grpSp>
        <p:nvGrpSpPr>
          <p:cNvPr id="8" name="Group 14"/>
          <p:cNvGrpSpPr/>
          <p:nvPr/>
        </p:nvGrpSpPr>
        <p:grpSpPr>
          <a:xfrm>
            <a:off x="284163" y="461682"/>
            <a:ext cx="8576373" cy="137411"/>
            <a:chOff x="284163" y="1759424"/>
            <a:chExt cx="8576373" cy="137411"/>
          </a:xfrm>
        </p:grpSpPr>
        <p:sp>
          <p:nvSpPr>
            <p:cNvPr id="16" name="Rectangle 15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021013" y="4801575"/>
            <a:ext cx="583723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1661" y="4800600"/>
            <a:ext cx="5691651" cy="566738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21014" y="457199"/>
            <a:ext cx="5833872" cy="4352544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69805" y="5367338"/>
            <a:ext cx="5653507" cy="80486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Picture Placeholder 2"/>
          <p:cNvSpPr>
            <a:spLocks noGrp="1"/>
          </p:cNvSpPr>
          <p:nvPr>
            <p:ph type="pic" idx="13"/>
          </p:nvPr>
        </p:nvSpPr>
        <p:spPr>
          <a:xfrm>
            <a:off x="284164" y="457200"/>
            <a:ext cx="2736850" cy="290779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>
            <a:off x="284164" y="3364992"/>
            <a:ext cx="2736850" cy="289864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163" y="2133600"/>
            <a:ext cx="8574087" cy="40132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5313882" y="2857535"/>
            <a:ext cx="5934615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95124" y="473075"/>
            <a:ext cx="969264" cy="5921375"/>
          </a:xfrm>
        </p:spPr>
        <p:txBody>
          <a:bodyPr vert="eaVert"/>
          <a:lstStyle>
            <a:lvl1pPr algn="l">
              <a:defRPr sz="3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163" y="457200"/>
            <a:ext cx="6497637" cy="5937250"/>
          </a:xfrm>
        </p:spPr>
        <p:txBody>
          <a:bodyPr vert="eaVert"/>
          <a:lstStyle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 rot="5400000">
            <a:off x="4658724" y="3355723"/>
            <a:ext cx="5934456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81503" y="2133600"/>
            <a:ext cx="7076747" cy="3992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4936" y="643703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4251665B-C24A-4702-B522-6A4334602E03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698" y="6437032"/>
            <a:ext cx="61249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6459" y="167347"/>
            <a:ext cx="630621" cy="359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4163" y="630382"/>
            <a:ext cx="8574087" cy="967840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xStyles>
    <p:titleStyle>
      <a:lvl1pPr algn="r" defTabSz="914400" rtl="0" eaLnBrk="1" latinLnBrk="0" hangingPunct="1">
        <a:spcBef>
          <a:spcPct val="0"/>
        </a:spcBef>
        <a:buNone/>
        <a:defRPr sz="4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454025" indent="-454025" algn="l" defTabSz="914400" rtl="0" eaLnBrk="1" latinLnBrk="0" hangingPunct="1">
        <a:spcBef>
          <a:spcPts val="20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260475" indent="-346075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339725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939925" indent="-3317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lang="en-US" sz="1800" kern="1200" dirty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notesSlide" Target="../notesSlides/notesSlide4.xml"/><Relationship Id="rId7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QDET 2016: Challenges in Measurement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84163" y="2316515"/>
            <a:ext cx="8503165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accent1"/>
                </a:solidFill>
                <a:latin typeface="Arial"/>
                <a:cs typeface="Arial"/>
              </a:rPr>
              <a:t>Measures of Sleep: Methodologies, Potential Measurement Error, and New Measurement Techniques</a:t>
            </a:r>
          </a:p>
          <a:p>
            <a:pPr algn="ctr"/>
            <a:endParaRPr lang="en-US" sz="2400" b="1" dirty="0">
              <a:solidFill>
                <a:schemeClr val="accent1"/>
              </a:solidFill>
              <a:latin typeface="Arial"/>
              <a:cs typeface="Arial"/>
            </a:endParaRPr>
          </a:p>
          <a:p>
            <a:pPr algn="ctr"/>
            <a:r>
              <a:rPr lang="en-US" sz="2400" dirty="0" smtClean="0">
                <a:latin typeface="Arial"/>
                <a:cs typeface="Arial"/>
              </a:rPr>
              <a:t>Heidi Guyer, MPH, PhD candidate</a:t>
            </a:r>
          </a:p>
          <a:p>
            <a:pPr algn="ctr"/>
            <a:r>
              <a:rPr lang="en-US" sz="2400" dirty="0" smtClean="0">
                <a:latin typeface="Arial"/>
                <a:cs typeface="Arial"/>
              </a:rPr>
              <a:t>Ana </a:t>
            </a:r>
            <a:r>
              <a:rPr lang="en-US" sz="2400" dirty="0" err="1" smtClean="0">
                <a:latin typeface="Arial"/>
                <a:cs typeface="Arial"/>
              </a:rPr>
              <a:t>Baylin</a:t>
            </a:r>
            <a:r>
              <a:rPr lang="en-US" sz="2400" dirty="0" smtClean="0">
                <a:latin typeface="Arial"/>
                <a:cs typeface="Arial"/>
              </a:rPr>
              <a:t>, MD, </a:t>
            </a:r>
            <a:r>
              <a:rPr lang="en-US" sz="2400" dirty="0" err="1" smtClean="0">
                <a:latin typeface="Arial"/>
                <a:cs typeface="Arial"/>
              </a:rPr>
              <a:t>DrPH</a:t>
            </a:r>
            <a:endParaRPr lang="en-US" sz="2400" dirty="0" smtClean="0">
              <a:latin typeface="Arial"/>
              <a:cs typeface="Arial"/>
            </a:endParaRPr>
          </a:p>
          <a:p>
            <a:pPr algn="ctr"/>
            <a:r>
              <a:rPr lang="en-US" sz="2400" dirty="0" smtClean="0">
                <a:latin typeface="Arial"/>
                <a:cs typeface="Arial"/>
              </a:rPr>
              <a:t>University of Michigan</a:t>
            </a:r>
            <a:endParaRPr lang="en-US" sz="24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423192"/>
            <a:ext cx="1986620" cy="434808"/>
          </a:xfrm>
          <a:prstGeom prst="rect">
            <a:avLst/>
          </a:prstGeom>
          <a:ln>
            <a:solidFill>
              <a:srgbClr val="000090"/>
            </a:solidFill>
          </a:ln>
        </p:spPr>
      </p:pic>
      <p:pic>
        <p:nvPicPr>
          <p:cNvPr id="7" name="Picture 6" descr="University of Michigan School of Public Health Logo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66053" y="6423192"/>
            <a:ext cx="2277947" cy="434808"/>
          </a:xfrm>
          <a:prstGeom prst="rect">
            <a:avLst/>
          </a:prstGeom>
          <a:noFill/>
          <a:ln w="57150">
            <a:solidFill>
              <a:srgbClr val="002060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548963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Overview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274320" y="2007949"/>
            <a:ext cx="8595360" cy="3615570"/>
          </a:xfrm>
          <a:prstGeom prst="rect">
            <a:avLst/>
          </a:prstGeom>
        </p:spPr>
        <p:txBody>
          <a:bodyPr/>
          <a:lstStyle/>
          <a:p>
            <a:pPr>
              <a:buClr>
                <a:schemeClr val="accent1"/>
              </a:buClr>
              <a:buFont typeface="Arial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Background and importance</a:t>
            </a:r>
          </a:p>
          <a:p>
            <a:pPr>
              <a:buClr>
                <a:schemeClr val="accent1"/>
              </a:buClr>
              <a:buFont typeface="Arial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Sleep Measurement</a:t>
            </a:r>
          </a:p>
          <a:p>
            <a:pPr>
              <a:buClr>
                <a:schemeClr val="accent1"/>
              </a:buClr>
              <a:buFont typeface="Arial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Measurement methodologies</a:t>
            </a:r>
          </a:p>
          <a:p>
            <a:pPr>
              <a:buClr>
                <a:schemeClr val="accent1"/>
              </a:buClr>
              <a:buFont typeface="Arial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Measurement error by methodology</a:t>
            </a:r>
          </a:p>
          <a:p>
            <a:pPr>
              <a:buClr>
                <a:schemeClr val="accent1"/>
              </a:buClr>
              <a:buFont typeface="Arial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New measurement techniques</a:t>
            </a:r>
          </a:p>
          <a:p>
            <a:pPr>
              <a:buClr>
                <a:schemeClr val="accent1"/>
              </a:buClr>
              <a:buFont typeface="Arial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Summary and Recommendations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147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FF"/>
                </a:solidFill>
              </a:rPr>
              <a:t>Background</a:t>
            </a: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276224" y="2001858"/>
            <a:ext cx="8867775" cy="4391608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lr>
                <a:schemeClr val="accent1"/>
              </a:buClr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cs typeface="Gisha" pitchFamily="34" charset="-79"/>
              </a:rPr>
              <a:t>Sleep is a basic biologic need. Decreased and increased sleep duration as well as poor quality sleep </a:t>
            </a:r>
            <a:r>
              <a:rPr lang="en-US" dirty="0" smtClean="0">
                <a:solidFill>
                  <a:srgbClr val="000000"/>
                </a:solidFill>
                <a:cs typeface="Gisha" pitchFamily="34" charset="-79"/>
              </a:rPr>
              <a:t>have </a:t>
            </a:r>
            <a:r>
              <a:rPr lang="en-US" dirty="0">
                <a:solidFill>
                  <a:srgbClr val="000000"/>
                </a:solidFill>
                <a:cs typeface="Gisha" pitchFamily="34" charset="-79"/>
              </a:rPr>
              <a:t>been linked to poor </a:t>
            </a:r>
            <a:r>
              <a:rPr lang="en-US" dirty="0" smtClean="0">
                <a:solidFill>
                  <a:srgbClr val="000000"/>
                </a:solidFill>
                <a:cs typeface="Gisha" pitchFamily="34" charset="-79"/>
              </a:rPr>
              <a:t>health, poor quality of life </a:t>
            </a:r>
            <a:r>
              <a:rPr lang="en-US" dirty="0">
                <a:solidFill>
                  <a:srgbClr val="000000"/>
                </a:solidFill>
                <a:cs typeface="Gisha" pitchFamily="34" charset="-79"/>
              </a:rPr>
              <a:t>and employment outcomes</a:t>
            </a:r>
            <a:r>
              <a:rPr lang="en-US" dirty="0" smtClean="0">
                <a:solidFill>
                  <a:srgbClr val="000000"/>
                </a:solidFill>
                <a:cs typeface="Gisha" pitchFamily="34" charset="-79"/>
              </a:rPr>
              <a:t>.</a:t>
            </a:r>
          </a:p>
          <a:p>
            <a:pPr>
              <a:buClr>
                <a:schemeClr val="accent1"/>
              </a:buClr>
              <a:buFont typeface="Arial"/>
              <a:buChar char="•"/>
            </a:pPr>
            <a:r>
              <a:rPr lang="en-US" dirty="0" smtClean="0">
                <a:solidFill>
                  <a:srgbClr val="000000"/>
                </a:solidFill>
                <a:cs typeface="Gisha" pitchFamily="34" charset="-79"/>
              </a:rPr>
              <a:t>Sleep disturbances are a life course issue. The type and degree of disturbance vary by age (newborns, infants/toddlers, adolescents, young, middle age and older adults).</a:t>
            </a:r>
            <a:endParaRPr lang="en-US" dirty="0">
              <a:solidFill>
                <a:srgbClr val="000000"/>
              </a:solidFill>
              <a:cs typeface="Gisha" pitchFamily="34" charset="-79"/>
            </a:endParaRPr>
          </a:p>
          <a:p>
            <a:pPr>
              <a:buClr>
                <a:schemeClr val="accent1"/>
              </a:buClr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cs typeface="Gisha" pitchFamily="34" charset="-79"/>
              </a:rPr>
              <a:t>Approximately 30% of the U.S. work force is estimated to have sleep problems. Rates of sleep disturbances are higher among women.</a:t>
            </a:r>
          </a:p>
          <a:p>
            <a:pPr>
              <a:buFont typeface="Arial"/>
              <a:buChar char="•"/>
            </a:pPr>
            <a:endParaRPr lang="en-US" sz="4400" dirty="0">
              <a:solidFill>
                <a:schemeClr val="accent1"/>
              </a:solidFill>
              <a:latin typeface="Gisha" pitchFamily="34" charset="-79"/>
              <a:cs typeface="Gisha" pitchFamily="34" charset="-79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74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FF"/>
                </a:solidFill>
              </a:rPr>
              <a:t>Background</a:t>
            </a: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147371" y="1196248"/>
            <a:ext cx="8867775" cy="5836571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Arial"/>
              <a:buChar char="•"/>
            </a:pPr>
            <a:endParaRPr lang="en-US" sz="4400" dirty="0" smtClean="0">
              <a:solidFill>
                <a:schemeClr val="accent1"/>
              </a:solidFill>
              <a:latin typeface="Gisha" pitchFamily="34" charset="-79"/>
              <a:cs typeface="Gisha" pitchFamily="34" charset="-79"/>
            </a:endParaRPr>
          </a:p>
          <a:p>
            <a:pPr>
              <a:buClr>
                <a:schemeClr val="accent1"/>
              </a:buClr>
              <a:buFont typeface="Arial"/>
              <a:buChar char="•"/>
            </a:pPr>
            <a:r>
              <a:rPr lang="en-US" dirty="0" smtClean="0">
                <a:solidFill>
                  <a:srgbClr val="000000"/>
                </a:solidFill>
                <a:cs typeface="Gisha" pitchFamily="34" charset="-79"/>
              </a:rPr>
              <a:t>The CDC estimates that 9 million Americans use prescription sleep aides. This rate tripled among 18 to 24 year olds between 1998 and 2004.</a:t>
            </a:r>
          </a:p>
          <a:p>
            <a:pPr>
              <a:buClr>
                <a:schemeClr val="accent1"/>
              </a:buClr>
              <a:buFont typeface="Arial"/>
              <a:buChar char="•"/>
            </a:pPr>
            <a:r>
              <a:rPr lang="en-US" dirty="0"/>
              <a:t>Medical conditions (sleep apnea, restless leg syndrome, depression), medication use (diuretics), obesity, tobacco and alcohol use all associated with sleep problems</a:t>
            </a:r>
            <a:r>
              <a:rPr lang="en-US" dirty="0" smtClean="0"/>
              <a:t>.</a:t>
            </a:r>
            <a:endParaRPr lang="en-US" dirty="0">
              <a:solidFill>
                <a:srgbClr val="000000"/>
              </a:solidFill>
              <a:cs typeface="Gisha" pitchFamily="34" charset="-79"/>
            </a:endParaRPr>
          </a:p>
          <a:p>
            <a:pPr>
              <a:buClr>
                <a:schemeClr val="accent1"/>
              </a:buClr>
              <a:buFont typeface="Arial"/>
              <a:buChar char="•"/>
            </a:pPr>
            <a:r>
              <a:rPr lang="en-US" dirty="0" err="1">
                <a:solidFill>
                  <a:srgbClr val="000000"/>
                </a:solidFill>
                <a:cs typeface="Gisha" pitchFamily="34" charset="-79"/>
              </a:rPr>
              <a:t>HealthyPeople</a:t>
            </a:r>
            <a:r>
              <a:rPr lang="en-US" dirty="0">
                <a:solidFill>
                  <a:srgbClr val="000000"/>
                </a:solidFill>
                <a:cs typeface="Gisha" pitchFamily="34" charset="-79"/>
              </a:rPr>
              <a:t> 2020: Sleep Quality Goal</a:t>
            </a:r>
          </a:p>
          <a:p>
            <a:pPr>
              <a:buClr>
                <a:schemeClr val="accent1"/>
              </a:buClr>
              <a:buFont typeface="Arial"/>
              <a:buChar char="•"/>
            </a:pPr>
            <a:r>
              <a:rPr lang="en-US" dirty="0" smtClean="0">
                <a:solidFill>
                  <a:srgbClr val="000000"/>
                </a:solidFill>
                <a:cs typeface="Gisha" pitchFamily="34" charset="-79"/>
              </a:rPr>
              <a:t>Multiple </a:t>
            </a:r>
            <a:r>
              <a:rPr lang="en-US" dirty="0">
                <a:solidFill>
                  <a:srgbClr val="000000"/>
                </a:solidFill>
                <a:cs typeface="Gisha" pitchFamily="34" charset="-79"/>
              </a:rPr>
              <a:t>methods are available to determine sleep quality and duration in a survey context. </a:t>
            </a:r>
            <a:endParaRPr lang="en-US" dirty="0" smtClean="0">
              <a:solidFill>
                <a:srgbClr val="000000"/>
              </a:solidFill>
              <a:cs typeface="Gisha" pitchFamily="34" charset="-79"/>
            </a:endParaRPr>
          </a:p>
          <a:p>
            <a:pPr>
              <a:buClr>
                <a:schemeClr val="accent1"/>
              </a:buClr>
              <a:buFont typeface="Arial"/>
              <a:buChar char="•"/>
            </a:pPr>
            <a:endParaRPr lang="en-US" sz="2600" dirty="0" smtClean="0">
              <a:solidFill>
                <a:srgbClr val="000000"/>
              </a:solidFill>
              <a:cs typeface="Gisha" pitchFamily="34" charset="-79"/>
            </a:endParaRPr>
          </a:p>
          <a:p>
            <a:pPr>
              <a:buFont typeface="Arial"/>
              <a:buChar char="•"/>
            </a:pPr>
            <a:endParaRPr lang="en-US" sz="2600" dirty="0">
              <a:solidFill>
                <a:srgbClr val="000090"/>
              </a:solidFill>
              <a:cs typeface="Gisha" pitchFamily="34" charset="-79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121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Sleep 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163" y="1727613"/>
            <a:ext cx="8205876" cy="4946341"/>
          </a:xfrm>
        </p:spPr>
        <p:txBody>
          <a:bodyPr>
            <a:noAutofit/>
          </a:bodyPr>
          <a:lstStyle/>
          <a:p>
            <a:pPr>
              <a:buClr>
                <a:schemeClr val="accent1"/>
              </a:buClr>
              <a:buSzPct val="75000"/>
              <a:buFont typeface="Arial"/>
              <a:buChar char="•"/>
            </a:pPr>
            <a:r>
              <a:rPr lang="en-US" dirty="0" smtClean="0">
                <a:solidFill>
                  <a:srgbClr val="000000"/>
                </a:solidFill>
                <a:latin typeface="+mj-lt"/>
              </a:rPr>
              <a:t>Sleep duration </a:t>
            </a:r>
          </a:p>
          <a:p>
            <a:pPr lvl="1">
              <a:buClr>
                <a:schemeClr val="accent1"/>
              </a:buClr>
              <a:buSzPct val="75000"/>
              <a:buFont typeface="Arial"/>
              <a:buChar char="•"/>
            </a:pPr>
            <a:r>
              <a:rPr lang="en-US" sz="2200" dirty="0" smtClean="0">
                <a:solidFill>
                  <a:srgbClr val="000000"/>
                </a:solidFill>
                <a:latin typeface="+mj-lt"/>
              </a:rPr>
              <a:t>Total hours of sleep (daytime, nighttime, naps)</a:t>
            </a:r>
          </a:p>
          <a:p>
            <a:pPr lvl="1">
              <a:buClr>
                <a:schemeClr val="accent1"/>
              </a:buClr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latin typeface="+mj-lt"/>
                <a:cs typeface="Gisha" pitchFamily="34" charset="-79"/>
              </a:rPr>
              <a:t>Decreased sleep is defined as &lt;6 </a:t>
            </a:r>
            <a:r>
              <a:rPr lang="en-US" dirty="0" err="1">
                <a:solidFill>
                  <a:srgbClr val="000000"/>
                </a:solidFill>
                <a:latin typeface="+mj-lt"/>
                <a:cs typeface="Gisha" pitchFamily="34" charset="-79"/>
              </a:rPr>
              <a:t>hrs</a:t>
            </a:r>
            <a:r>
              <a:rPr lang="en-US" dirty="0">
                <a:solidFill>
                  <a:srgbClr val="000000"/>
                </a:solidFill>
                <a:latin typeface="+mj-lt"/>
                <a:cs typeface="Gisha" pitchFamily="34" charset="-79"/>
              </a:rPr>
              <a:t> per night</a:t>
            </a:r>
          </a:p>
          <a:p>
            <a:pPr lvl="1">
              <a:buClr>
                <a:schemeClr val="accent1"/>
              </a:buClr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latin typeface="+mj-lt"/>
                <a:cs typeface="Gisha" pitchFamily="34" charset="-79"/>
              </a:rPr>
              <a:t>Increased sleep is defined as &gt;9/10 </a:t>
            </a:r>
            <a:r>
              <a:rPr lang="en-US" dirty="0" err="1">
                <a:solidFill>
                  <a:srgbClr val="000000"/>
                </a:solidFill>
                <a:latin typeface="+mj-lt"/>
                <a:cs typeface="Gisha" pitchFamily="34" charset="-79"/>
              </a:rPr>
              <a:t>hrs</a:t>
            </a:r>
            <a:r>
              <a:rPr lang="en-US" dirty="0">
                <a:solidFill>
                  <a:srgbClr val="000000"/>
                </a:solidFill>
                <a:latin typeface="+mj-lt"/>
                <a:cs typeface="Gisha" pitchFamily="34" charset="-79"/>
              </a:rPr>
              <a:t> per </a:t>
            </a:r>
            <a:r>
              <a:rPr lang="en-US" dirty="0" smtClean="0">
                <a:solidFill>
                  <a:srgbClr val="000000"/>
                </a:solidFill>
                <a:latin typeface="+mj-lt"/>
                <a:cs typeface="Gisha" pitchFamily="34" charset="-79"/>
              </a:rPr>
              <a:t>night</a:t>
            </a:r>
            <a:endParaRPr lang="en-US" sz="2400" dirty="0">
              <a:solidFill>
                <a:srgbClr val="000000"/>
              </a:solidFill>
              <a:latin typeface="+mj-lt"/>
            </a:endParaRPr>
          </a:p>
          <a:p>
            <a:pPr>
              <a:buClr>
                <a:schemeClr val="accent1"/>
              </a:buClr>
              <a:buSzPct val="75000"/>
              <a:buFont typeface="Arial"/>
              <a:buChar char="•"/>
            </a:pPr>
            <a:r>
              <a:rPr lang="en-US" dirty="0" smtClean="0">
                <a:solidFill>
                  <a:srgbClr val="000000"/>
                </a:solidFill>
                <a:latin typeface="+mj-lt"/>
              </a:rPr>
              <a:t>Sleep Quality:</a:t>
            </a:r>
          </a:p>
          <a:p>
            <a:pPr lvl="2">
              <a:buClr>
                <a:schemeClr val="accent1"/>
              </a:buClr>
              <a:buSzPct val="75000"/>
              <a:buFont typeface="Arial"/>
              <a:buChar char="•"/>
            </a:pPr>
            <a:r>
              <a:rPr lang="en-US" sz="2200" dirty="0" smtClean="0">
                <a:solidFill>
                  <a:srgbClr val="000000"/>
                </a:solidFill>
                <a:latin typeface="+mj-lt"/>
              </a:rPr>
              <a:t>Difficulty falling asleep</a:t>
            </a:r>
          </a:p>
          <a:p>
            <a:pPr lvl="2">
              <a:buClr>
                <a:schemeClr val="accent1"/>
              </a:buClr>
              <a:buSzPct val="75000"/>
              <a:buFont typeface="Arial"/>
              <a:buChar char="•"/>
            </a:pPr>
            <a:r>
              <a:rPr lang="en-US" sz="2200" dirty="0" smtClean="0">
                <a:solidFill>
                  <a:srgbClr val="000000"/>
                </a:solidFill>
                <a:latin typeface="+mj-lt"/>
              </a:rPr>
              <a:t>Difficulty staying asleep</a:t>
            </a:r>
          </a:p>
          <a:p>
            <a:pPr lvl="2">
              <a:buClr>
                <a:schemeClr val="accent1"/>
              </a:buClr>
              <a:buSzPct val="75000"/>
              <a:buFont typeface="Arial"/>
              <a:buChar char="•"/>
            </a:pPr>
            <a:r>
              <a:rPr lang="en-US" sz="2200" dirty="0" smtClean="0">
                <a:solidFill>
                  <a:srgbClr val="000000"/>
                </a:solidFill>
                <a:latin typeface="+mj-lt"/>
              </a:rPr>
              <a:t>Waking too early</a:t>
            </a:r>
          </a:p>
          <a:p>
            <a:pPr lvl="2">
              <a:buClr>
                <a:schemeClr val="accent1"/>
              </a:buClr>
              <a:buSzPct val="75000"/>
              <a:buFont typeface="Arial"/>
              <a:buChar char="•"/>
            </a:pPr>
            <a:r>
              <a:rPr lang="en-US" sz="2200" dirty="0" smtClean="0">
                <a:solidFill>
                  <a:srgbClr val="000000"/>
                </a:solidFill>
                <a:latin typeface="+mj-lt"/>
              </a:rPr>
              <a:t>Feel well rested</a:t>
            </a:r>
            <a:endParaRPr lang="en-US" sz="2200" dirty="0">
              <a:solidFill>
                <a:srgbClr val="000000"/>
              </a:solidFill>
              <a:latin typeface="+mj-lt"/>
            </a:endParaRPr>
          </a:p>
          <a:p>
            <a:pPr>
              <a:buClr>
                <a:schemeClr val="accent1"/>
              </a:buClr>
              <a:buSzPct val="75000"/>
              <a:buFont typeface="Arial"/>
              <a:buChar char="•"/>
            </a:pPr>
            <a:r>
              <a:rPr lang="en-US" dirty="0" smtClean="0">
                <a:solidFill>
                  <a:srgbClr val="000000"/>
                </a:solidFill>
                <a:latin typeface="+mj-lt"/>
              </a:rPr>
              <a:t>Sleep Efficiency</a:t>
            </a:r>
          </a:p>
          <a:p>
            <a:pPr lvl="1">
              <a:buClr>
                <a:schemeClr val="accent1"/>
              </a:buClr>
              <a:buSzPct val="75000"/>
              <a:buFont typeface="Arial"/>
              <a:buChar char="•"/>
            </a:pPr>
            <a:r>
              <a:rPr lang="en-US" dirty="0" smtClean="0">
                <a:solidFill>
                  <a:srgbClr val="000000"/>
                </a:solidFill>
                <a:latin typeface="+mj-lt"/>
              </a:rPr>
              <a:t>Proportion of time sleeping of time spent in bed</a:t>
            </a:r>
          </a:p>
          <a:p>
            <a:pPr marL="914400" lvl="2" indent="0">
              <a:buClr>
                <a:schemeClr val="accent1"/>
              </a:buClr>
              <a:buSzPct val="75000"/>
              <a:buNone/>
            </a:pP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77350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Recommended Sleep Duration by Age</a:t>
            </a:r>
            <a:endParaRPr lang="en-US" b="1" dirty="0"/>
          </a:p>
        </p:txBody>
      </p:sp>
      <p:pic>
        <p:nvPicPr>
          <p:cNvPr id="4" name="Picture 3" descr="Screen Shot 2016-11-12 at 8.01.16 A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51" y="1837481"/>
            <a:ext cx="6923679" cy="4585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50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163" y="483145"/>
            <a:ext cx="8574087" cy="96784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Sleep Concepts:</a:t>
            </a:r>
            <a:r>
              <a:rPr lang="en-US" dirty="0" smtClean="0"/>
              <a:t> </a:t>
            </a:r>
            <a:r>
              <a:rPr lang="en-US" sz="3600" dirty="0" smtClean="0"/>
              <a:t>Where does insomnia fit in?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5095" y="1295401"/>
            <a:ext cx="3792680" cy="55625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6225" y="2031763"/>
            <a:ext cx="4437346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What is insomnia?</a:t>
            </a:r>
          </a:p>
          <a:p>
            <a:r>
              <a:rPr lang="en-US" sz="2200" dirty="0"/>
              <a:t>I</a:t>
            </a:r>
            <a:r>
              <a:rPr lang="en-US" sz="2200" dirty="0" smtClean="0"/>
              <a:t>nsomnia is difficulty falling asleep or staying asleep, even when a person has a chance to do so. People with insomnia can feel dissatisfied with their sleep and usually experience one of the following symptoms: fatigue, low energy, difficulty concentrating, mood disturbances, and decreased performance in work or at school.</a:t>
            </a:r>
            <a:endParaRPr lang="en-US" sz="22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6044476"/>
            <a:ext cx="543148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DSMV:</a:t>
            </a:r>
          </a:p>
          <a:p>
            <a:r>
              <a:rPr lang="en-US" sz="1200" dirty="0"/>
              <a:t>http://</a:t>
            </a:r>
            <a:r>
              <a:rPr lang="en-US" sz="1200" dirty="0" err="1"/>
              <a:t>www.theravive.com</a:t>
            </a:r>
            <a:r>
              <a:rPr lang="en-US" sz="1200" dirty="0"/>
              <a:t>/</a:t>
            </a:r>
            <a:r>
              <a:rPr lang="en-US" sz="1200" dirty="0" err="1"/>
              <a:t>therapedia</a:t>
            </a:r>
            <a:r>
              <a:rPr lang="en-US" sz="1200" dirty="0"/>
              <a:t>/Insomnia-Disorder-DSM--5-780.52-(G47.00</a:t>
            </a:r>
            <a:r>
              <a:rPr lang="en-US" dirty="0"/>
              <a:t>)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31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Sleep Measures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274320" y="1598222"/>
            <a:ext cx="8869680" cy="5366415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lr>
                <a:schemeClr val="accent1"/>
              </a:buClr>
              <a:buFont typeface="Arial"/>
              <a:buChar char="•"/>
            </a:pPr>
            <a:r>
              <a:rPr lang="en-US" b="1" dirty="0" smtClean="0"/>
              <a:t>Questionnaires:</a:t>
            </a:r>
          </a:p>
          <a:p>
            <a:pPr lvl="1">
              <a:buClr>
                <a:schemeClr val="accent1"/>
              </a:buClr>
              <a:buFont typeface="Arial"/>
              <a:buChar char="•"/>
            </a:pPr>
            <a:r>
              <a:rPr lang="en-US" dirty="0" smtClean="0"/>
              <a:t>Sleep/Wake time</a:t>
            </a:r>
          </a:p>
          <a:p>
            <a:pPr lvl="1">
              <a:buClr>
                <a:schemeClr val="accent1"/>
              </a:buClr>
              <a:buFont typeface="Arial"/>
              <a:buChar char="•"/>
            </a:pPr>
            <a:r>
              <a:rPr lang="en-US" dirty="0" smtClean="0"/>
              <a:t>Time frame: On average (last week, 2 weeks, year), yesterday</a:t>
            </a:r>
          </a:p>
          <a:p>
            <a:pPr lvl="1">
              <a:buClr>
                <a:schemeClr val="accent1"/>
              </a:buClr>
              <a:buFont typeface="Arial"/>
              <a:buChar char="•"/>
            </a:pPr>
            <a:r>
              <a:rPr lang="en-US" dirty="0" smtClean="0"/>
              <a:t>Trouble falling asleep</a:t>
            </a:r>
          </a:p>
          <a:p>
            <a:pPr lvl="1">
              <a:buClr>
                <a:schemeClr val="accent1"/>
              </a:buClr>
              <a:buFont typeface="Arial"/>
              <a:buChar char="•"/>
            </a:pPr>
            <a:r>
              <a:rPr lang="en-US" dirty="0" smtClean="0"/>
              <a:t>Trouble staying asleep</a:t>
            </a:r>
          </a:p>
          <a:p>
            <a:pPr lvl="1">
              <a:buClr>
                <a:schemeClr val="accent1"/>
              </a:buClr>
              <a:buFont typeface="Arial"/>
              <a:buChar char="•"/>
            </a:pPr>
            <a:r>
              <a:rPr lang="en-US" dirty="0" smtClean="0"/>
              <a:t>Waking up too early</a:t>
            </a:r>
          </a:p>
          <a:p>
            <a:pPr>
              <a:buClr>
                <a:schemeClr val="accent1"/>
              </a:buClr>
              <a:buFont typeface="Arial"/>
              <a:buChar char="•"/>
            </a:pPr>
            <a:r>
              <a:rPr lang="en-US" b="1" dirty="0" smtClean="0"/>
              <a:t>Sleep Diaries</a:t>
            </a:r>
          </a:p>
          <a:p>
            <a:pPr lvl="1">
              <a:buClr>
                <a:schemeClr val="accent1"/>
              </a:buClr>
              <a:buFont typeface="Arial"/>
              <a:buChar char="•"/>
            </a:pPr>
            <a:r>
              <a:rPr lang="en-US" dirty="0" smtClean="0"/>
              <a:t>Record wake, sleep, nap times for multiple days; any other information related to sleep quality</a:t>
            </a:r>
          </a:p>
          <a:p>
            <a:pPr>
              <a:buClr>
                <a:schemeClr val="accent1"/>
              </a:buClr>
              <a:buFont typeface="Arial"/>
              <a:buChar char="•"/>
            </a:pPr>
            <a:r>
              <a:rPr lang="en-US" b="1" dirty="0" smtClean="0"/>
              <a:t>Wearable Devices</a:t>
            </a:r>
          </a:p>
          <a:p>
            <a:pPr lvl="1">
              <a:buClr>
                <a:schemeClr val="accent1"/>
              </a:buClr>
              <a:buFont typeface="Arial"/>
              <a:buChar char="•"/>
            </a:pPr>
            <a:r>
              <a:rPr lang="en-US" dirty="0" smtClean="0"/>
              <a:t>Participant driven: </a:t>
            </a:r>
            <a:r>
              <a:rPr lang="en-US" dirty="0" err="1" smtClean="0"/>
              <a:t>Fitbit</a:t>
            </a:r>
            <a:endParaRPr lang="en-US" dirty="0" smtClean="0"/>
          </a:p>
          <a:p>
            <a:pPr lvl="1">
              <a:buClr>
                <a:schemeClr val="accent1"/>
              </a:buClr>
              <a:buFont typeface="Arial"/>
              <a:buChar char="•"/>
            </a:pPr>
            <a:r>
              <a:rPr lang="en-US" dirty="0" smtClean="0"/>
              <a:t>Researcher driven: </a:t>
            </a:r>
            <a:r>
              <a:rPr lang="en-US" dirty="0" err="1" smtClean="0"/>
              <a:t>Actigraphy</a:t>
            </a:r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912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Gold Standard: Polysomnography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875670" y="1838970"/>
            <a:ext cx="4982580" cy="378565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Clr>
                <a:schemeClr val="accent1"/>
              </a:buClr>
              <a:buFont typeface="Arial"/>
              <a:buChar char="•"/>
            </a:pPr>
            <a:r>
              <a:rPr lang="en-US" sz="2000" dirty="0">
                <a:latin typeface="Gisha" pitchFamily="34" charset="-79"/>
                <a:cs typeface="Gisha" pitchFamily="34" charset="-79"/>
              </a:rPr>
              <a:t>Polysomnography continues to be the gold measure of sleep duration due to the ability to monitor brain waves as well as heart rate. </a:t>
            </a:r>
            <a:endParaRPr lang="en-US" sz="2000" dirty="0" smtClean="0">
              <a:latin typeface="Gisha" pitchFamily="34" charset="-79"/>
              <a:cs typeface="Gisha" pitchFamily="34" charset="-79"/>
            </a:endParaRPr>
          </a:p>
          <a:p>
            <a:pPr marL="342900" indent="-342900">
              <a:buClr>
                <a:schemeClr val="accent1"/>
              </a:buClr>
              <a:buFont typeface="Arial"/>
              <a:buChar char="•"/>
            </a:pPr>
            <a:endParaRPr lang="en-US" sz="2000" dirty="0" smtClean="0">
              <a:latin typeface="Gisha" pitchFamily="34" charset="-79"/>
              <a:cs typeface="Gisha" pitchFamily="34" charset="-79"/>
            </a:endParaRPr>
          </a:p>
          <a:p>
            <a:pPr marL="342900" indent="-342900">
              <a:buClr>
                <a:schemeClr val="accent1"/>
              </a:buClr>
              <a:buFont typeface="Arial"/>
              <a:buChar char="•"/>
            </a:pPr>
            <a:r>
              <a:rPr lang="en-US" sz="2000" dirty="0">
                <a:latin typeface="Gisha" pitchFamily="34" charset="-79"/>
                <a:cs typeface="Gisha" pitchFamily="34" charset="-79"/>
              </a:rPr>
              <a:t>New measures of sleep duration and sleep quality can be validated with </a:t>
            </a:r>
            <a:r>
              <a:rPr lang="en-US" sz="2000" dirty="0" err="1">
                <a:latin typeface="Gisha" pitchFamily="34" charset="-79"/>
                <a:cs typeface="Gisha" pitchFamily="34" charset="-79"/>
              </a:rPr>
              <a:t>polysomnography</a:t>
            </a:r>
            <a:r>
              <a:rPr lang="en-US" sz="2000" dirty="0">
                <a:latin typeface="Gisha" pitchFamily="34" charset="-79"/>
                <a:cs typeface="Gisha" pitchFamily="34" charset="-79"/>
              </a:rPr>
              <a:t>. </a:t>
            </a:r>
            <a:endParaRPr lang="en-US" sz="2000" dirty="0" smtClean="0">
              <a:latin typeface="Gisha" pitchFamily="34" charset="-79"/>
              <a:cs typeface="Gisha" pitchFamily="34" charset="-79"/>
            </a:endParaRPr>
          </a:p>
          <a:p>
            <a:pPr>
              <a:buClr>
                <a:schemeClr val="accent1"/>
              </a:buClr>
            </a:pPr>
            <a:endParaRPr lang="en-US" sz="2000" dirty="0">
              <a:latin typeface="Gisha" pitchFamily="34" charset="-79"/>
              <a:cs typeface="Gisha" pitchFamily="34" charset="-79"/>
            </a:endParaRPr>
          </a:p>
          <a:p>
            <a:pPr marL="342900" indent="-342900">
              <a:buClr>
                <a:schemeClr val="accent1"/>
              </a:buClr>
              <a:buFont typeface="Arial"/>
              <a:buChar char="•"/>
            </a:pPr>
            <a:r>
              <a:rPr lang="en-US" sz="2000" dirty="0" smtClean="0">
                <a:latin typeface="Gisha" pitchFamily="34" charset="-79"/>
                <a:cs typeface="Gisha" pitchFamily="34" charset="-79"/>
              </a:rPr>
              <a:t>This method is </a:t>
            </a:r>
            <a:r>
              <a:rPr lang="en-US" sz="2000" dirty="0">
                <a:latin typeface="Gisha" pitchFamily="34" charset="-79"/>
                <a:cs typeface="Gisha" pitchFamily="34" charset="-79"/>
              </a:rPr>
              <a:t>costly and burdensome for survey research participants. </a:t>
            </a:r>
            <a:endParaRPr lang="en-US" sz="2000" dirty="0" smtClean="0">
              <a:latin typeface="Gisha" pitchFamily="34" charset="-79"/>
              <a:cs typeface="Gisha" pitchFamily="34" charset="-79"/>
            </a:endParaRPr>
          </a:p>
          <a:p>
            <a:pPr marL="342900" indent="-342900">
              <a:buClr>
                <a:schemeClr val="accent1"/>
              </a:buClr>
              <a:buFont typeface="Arial"/>
              <a:buChar char="•"/>
            </a:pPr>
            <a:endParaRPr lang="en-US" sz="2000" dirty="0" smtClean="0">
              <a:latin typeface="Gisha" pitchFamily="34" charset="-79"/>
              <a:cs typeface="Gisha" pitchFamily="34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3" y="2471238"/>
            <a:ext cx="2857500" cy="2571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1663" y="5686425"/>
            <a:ext cx="3790950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5174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Global Sleep Assessment: Questionnaires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162" y="1914076"/>
            <a:ext cx="8574088" cy="4193684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8800" b="1" dirty="0" smtClean="0">
                <a:solidFill>
                  <a:srgbClr val="000000"/>
                </a:solidFill>
              </a:rPr>
              <a:t>Pittsburgh Sleep Quality Index</a:t>
            </a:r>
          </a:p>
          <a:p>
            <a:pPr>
              <a:buClr>
                <a:schemeClr val="accent1"/>
              </a:buClr>
              <a:buFont typeface="Arial"/>
              <a:buChar char="•"/>
            </a:pPr>
            <a:r>
              <a:rPr lang="en-US" sz="8800" dirty="0" smtClean="0">
                <a:solidFill>
                  <a:srgbClr val="000000"/>
                </a:solidFill>
              </a:rPr>
              <a:t>20 questions</a:t>
            </a:r>
          </a:p>
          <a:p>
            <a:pPr>
              <a:buClr>
                <a:schemeClr val="accent1"/>
              </a:buClr>
              <a:buFont typeface="Arial"/>
              <a:buChar char="•"/>
            </a:pPr>
            <a:r>
              <a:rPr lang="en-US" sz="8800" dirty="0" smtClean="0">
                <a:solidFill>
                  <a:srgbClr val="000000"/>
                </a:solidFill>
              </a:rPr>
              <a:t>Self-administered or interviewer administered; Paper, web, phone</a:t>
            </a:r>
          </a:p>
          <a:p>
            <a:pPr>
              <a:buClr>
                <a:schemeClr val="accent1"/>
              </a:buClr>
              <a:buFont typeface="Arial"/>
              <a:buChar char="•"/>
            </a:pPr>
            <a:r>
              <a:rPr lang="en-US" sz="8800" dirty="0" smtClean="0">
                <a:solidFill>
                  <a:srgbClr val="000000"/>
                </a:solidFill>
              </a:rPr>
              <a:t>Validated in clinical and population-based settings to detect 	insomnia and sleep quality</a:t>
            </a:r>
          </a:p>
          <a:p>
            <a:pPr>
              <a:buClr>
                <a:schemeClr val="accent1"/>
              </a:buClr>
              <a:buFont typeface="Arial"/>
              <a:buChar char="•"/>
            </a:pPr>
            <a:r>
              <a:rPr lang="en-US" sz="8800" dirty="0" smtClean="0">
                <a:solidFill>
                  <a:srgbClr val="000000"/>
                </a:solidFill>
              </a:rPr>
              <a:t>Summary score comprised of 7 areas:</a:t>
            </a:r>
          </a:p>
          <a:p>
            <a:pPr marL="1485900" lvl="4" indent="0">
              <a:buNone/>
            </a:pPr>
            <a:r>
              <a:rPr lang="en-US" sz="7200" dirty="0" smtClean="0">
                <a:solidFill>
                  <a:srgbClr val="000000"/>
                </a:solidFill>
              </a:rPr>
              <a:t>1. Subjective </a:t>
            </a:r>
            <a:r>
              <a:rPr lang="en-US" sz="7200" dirty="0">
                <a:solidFill>
                  <a:srgbClr val="000000"/>
                </a:solidFill>
              </a:rPr>
              <a:t>sleep quality</a:t>
            </a:r>
          </a:p>
          <a:p>
            <a:pPr marL="1485900" lvl="4" indent="0">
              <a:buNone/>
            </a:pPr>
            <a:r>
              <a:rPr lang="en-US" sz="7200" dirty="0" smtClean="0">
                <a:solidFill>
                  <a:srgbClr val="000000"/>
                </a:solidFill>
              </a:rPr>
              <a:t>2</a:t>
            </a:r>
            <a:r>
              <a:rPr lang="en-US" sz="7200" dirty="0">
                <a:solidFill>
                  <a:srgbClr val="000000"/>
                </a:solidFill>
              </a:rPr>
              <a:t>. Sleep latency</a:t>
            </a:r>
          </a:p>
          <a:p>
            <a:pPr marL="1485900" lvl="4" indent="0">
              <a:buNone/>
            </a:pPr>
            <a:r>
              <a:rPr lang="en-US" sz="7200" dirty="0">
                <a:solidFill>
                  <a:srgbClr val="000000"/>
                </a:solidFill>
              </a:rPr>
              <a:t>3. Sleep duration</a:t>
            </a:r>
          </a:p>
          <a:p>
            <a:pPr marL="1485900" lvl="4" indent="0">
              <a:buNone/>
            </a:pPr>
            <a:r>
              <a:rPr lang="en-US" sz="7200" dirty="0">
                <a:solidFill>
                  <a:srgbClr val="000000"/>
                </a:solidFill>
              </a:rPr>
              <a:t>4. Habitual sleep latency (</a:t>
            </a:r>
            <a:r>
              <a:rPr lang="en-US" sz="7200" dirty="0" err="1">
                <a:solidFill>
                  <a:srgbClr val="000000"/>
                </a:solidFill>
              </a:rPr>
              <a:t>ie</a:t>
            </a:r>
            <a:r>
              <a:rPr lang="en-US" sz="7200" dirty="0">
                <a:solidFill>
                  <a:srgbClr val="000000"/>
                </a:solidFill>
              </a:rPr>
              <a:t> sleep efficiency: hours of sleep/hours in bed)</a:t>
            </a:r>
          </a:p>
          <a:p>
            <a:pPr marL="1485900" lvl="4" indent="0">
              <a:buNone/>
            </a:pPr>
            <a:r>
              <a:rPr lang="en-US" sz="7200" dirty="0">
                <a:solidFill>
                  <a:srgbClr val="000000"/>
                </a:solidFill>
              </a:rPr>
              <a:t>5. Sleep disturbances</a:t>
            </a:r>
          </a:p>
          <a:p>
            <a:pPr marL="1485900" lvl="4" indent="0">
              <a:buNone/>
            </a:pPr>
            <a:r>
              <a:rPr lang="en-US" sz="7200" dirty="0">
                <a:solidFill>
                  <a:srgbClr val="000000"/>
                </a:solidFill>
              </a:rPr>
              <a:t>6. Use of sleep medications</a:t>
            </a:r>
          </a:p>
          <a:p>
            <a:pPr marL="1485900" lvl="4" indent="0">
              <a:buNone/>
            </a:pPr>
            <a:r>
              <a:rPr lang="en-US" sz="7200" dirty="0">
                <a:solidFill>
                  <a:srgbClr val="000000"/>
                </a:solidFill>
              </a:rPr>
              <a:t>7. Daytime dysfunction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63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Shot 2016-11-12 at 8.27.44 A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4500"/>
            <a:ext cx="9144000" cy="5966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082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Sleep: Survey Questions</a:t>
            </a:r>
            <a:endParaRPr lang="en-US" dirty="0"/>
          </a:p>
        </p:txBody>
      </p:sp>
      <p:pic>
        <p:nvPicPr>
          <p:cNvPr id="4" name="Picture 3" descr="Screen Shot 2016-11-12 at 8.36.17 AM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51" y="3856089"/>
            <a:ext cx="4582004" cy="247869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8488" y="3966520"/>
            <a:ext cx="3641287" cy="232191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43451" y="6334780"/>
            <a:ext cx="31085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400" dirty="0" smtClean="0">
                <a:latin typeface="Gisha" pitchFamily="34" charset="-79"/>
                <a:cs typeface="Gisha" pitchFamily="34" charset="-79"/>
              </a:rPr>
              <a:t>Health and Retirement Study 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 smtClean="0">
                <a:latin typeface="Gisha" pitchFamily="34" charset="-79"/>
                <a:cs typeface="Gisha" pitchFamily="34" charset="-79"/>
              </a:rPr>
              <a:t>Panel Study of Income Dynamics</a:t>
            </a:r>
            <a:endParaRPr lang="en-US" sz="1400" dirty="0">
              <a:latin typeface="Gisha" pitchFamily="34" charset="-79"/>
              <a:cs typeface="Gisha" pitchFamily="34" charset="-79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7715545"/>
              </p:ext>
            </p:extLst>
          </p:nvPr>
        </p:nvGraphicFramePr>
        <p:xfrm>
          <a:off x="1646329" y="1845449"/>
          <a:ext cx="4994325" cy="19642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Document" r:id="rId7" imgW="6070600" imgH="2387600" progId="Word.Document.12">
                  <p:embed/>
                </p:oleObj>
              </mc:Choice>
              <mc:Fallback>
                <p:oleObj name="Document" r:id="rId7" imgW="6070600" imgH="23876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646329" y="1845449"/>
                        <a:ext cx="4994325" cy="1964295"/>
                      </a:xfrm>
                      <a:prstGeom prst="rect">
                        <a:avLst/>
                      </a:prstGeom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2592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Sleep Questionnaires: Benefits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41071" y="1340558"/>
            <a:ext cx="8717179" cy="6124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b="1" dirty="0" smtClean="0">
              <a:cs typeface="Gisha" pitchFamily="34" charset="-79"/>
            </a:endParaRPr>
          </a:p>
          <a:p>
            <a:endParaRPr lang="en-US" sz="2000" b="1" dirty="0">
              <a:cs typeface="Gisha" pitchFamily="34" charset="-79"/>
            </a:endParaRPr>
          </a:p>
          <a:p>
            <a:pPr marL="571500" indent="-571500">
              <a:buClr>
                <a:schemeClr val="accent1"/>
              </a:buClr>
              <a:buFont typeface="Arial"/>
              <a:buChar char="•"/>
            </a:pPr>
            <a:r>
              <a:rPr lang="en-US" sz="2400" dirty="0" smtClean="0">
                <a:cs typeface="Gisha" pitchFamily="34" charset="-79"/>
              </a:rPr>
              <a:t>Allows for evaluation of sleep duration, quality and efficiency by self-report.</a:t>
            </a:r>
          </a:p>
          <a:p>
            <a:pPr>
              <a:buClr>
                <a:schemeClr val="accent1"/>
              </a:buClr>
            </a:pPr>
            <a:endParaRPr lang="en-US" sz="2400" dirty="0" smtClean="0">
              <a:cs typeface="Gisha" pitchFamily="34" charset="-79"/>
            </a:endParaRPr>
          </a:p>
          <a:p>
            <a:pPr marL="571500" indent="-571500">
              <a:buClr>
                <a:schemeClr val="accent1"/>
              </a:buClr>
              <a:buFont typeface="Arial"/>
              <a:buChar char="•"/>
            </a:pPr>
            <a:r>
              <a:rPr lang="en-US" sz="2400" dirty="0" smtClean="0">
                <a:cs typeface="Gisha" pitchFamily="34" charset="-79"/>
              </a:rPr>
              <a:t>Adaptable to various modes of administration (phone, in-person, web).</a:t>
            </a:r>
          </a:p>
          <a:p>
            <a:pPr>
              <a:buClr>
                <a:schemeClr val="accent1"/>
              </a:buClr>
            </a:pPr>
            <a:endParaRPr lang="en-US" sz="2400" dirty="0" smtClean="0">
              <a:cs typeface="Gisha" pitchFamily="34" charset="-79"/>
            </a:endParaRPr>
          </a:p>
          <a:p>
            <a:pPr marL="571500" indent="-571500">
              <a:buClr>
                <a:schemeClr val="accent1"/>
              </a:buClr>
              <a:buFont typeface="Arial"/>
              <a:buChar char="•"/>
            </a:pPr>
            <a:r>
              <a:rPr lang="en-US" sz="2400" dirty="0" smtClean="0">
                <a:cs typeface="Gisha" pitchFamily="34" charset="-79"/>
              </a:rPr>
              <a:t>With additional questions, can take into account variation by day as well as sleeping patterns (naps, shifts, caring for others, </a:t>
            </a:r>
            <a:r>
              <a:rPr lang="en-US" sz="2400" dirty="0" err="1" smtClean="0">
                <a:cs typeface="Gisha" pitchFamily="34" charset="-79"/>
              </a:rPr>
              <a:t>etc</a:t>
            </a:r>
            <a:r>
              <a:rPr lang="en-US" sz="2400" dirty="0" smtClean="0">
                <a:cs typeface="Gisha" pitchFamily="34" charset="-79"/>
              </a:rPr>
              <a:t>)</a:t>
            </a:r>
            <a:r>
              <a:rPr lang="en-US" sz="2400" dirty="0">
                <a:cs typeface="Gisha" pitchFamily="34" charset="-79"/>
              </a:rPr>
              <a:t>. </a:t>
            </a:r>
            <a:endParaRPr lang="en-US" sz="2400" dirty="0" smtClean="0">
              <a:cs typeface="Gisha" pitchFamily="34" charset="-79"/>
            </a:endParaRPr>
          </a:p>
          <a:p>
            <a:pPr marL="571500" indent="-571500">
              <a:buClr>
                <a:schemeClr val="accent1"/>
              </a:buClr>
              <a:buFont typeface="Arial"/>
              <a:buChar char="•"/>
            </a:pPr>
            <a:endParaRPr lang="en-US" sz="2400" dirty="0" smtClean="0">
              <a:cs typeface="Gisha" pitchFamily="34" charset="-79"/>
            </a:endParaRPr>
          </a:p>
          <a:p>
            <a:pPr marL="571500" indent="-571500">
              <a:buClr>
                <a:schemeClr val="accent1"/>
              </a:buClr>
              <a:buFont typeface="Arial"/>
              <a:buChar char="•"/>
            </a:pPr>
            <a:r>
              <a:rPr lang="en-US" sz="2400" dirty="0" smtClean="0">
                <a:cs typeface="Gisha" pitchFamily="34" charset="-79"/>
              </a:rPr>
              <a:t>Low </a:t>
            </a:r>
            <a:r>
              <a:rPr lang="en-US" sz="2400" dirty="0">
                <a:cs typeface="Gisha" pitchFamily="34" charset="-79"/>
              </a:rPr>
              <a:t>respondent burden; low cost</a:t>
            </a:r>
            <a:r>
              <a:rPr lang="en-US" sz="2400" dirty="0" smtClean="0">
                <a:cs typeface="Gisha" pitchFamily="34" charset="-79"/>
              </a:rPr>
              <a:t>.</a:t>
            </a:r>
          </a:p>
          <a:p>
            <a:pPr marL="571500" indent="-571500">
              <a:buClr>
                <a:schemeClr val="accent1"/>
              </a:buClr>
              <a:buFont typeface="Arial"/>
              <a:buChar char="•"/>
            </a:pPr>
            <a:endParaRPr lang="en-US" sz="2400" dirty="0">
              <a:cs typeface="Gisha" pitchFamily="34" charset="-79"/>
            </a:endParaRPr>
          </a:p>
          <a:p>
            <a:pPr marL="571500" indent="-571500">
              <a:buClr>
                <a:schemeClr val="accent1"/>
              </a:buClr>
              <a:buFont typeface="Arial"/>
              <a:buChar char="•"/>
            </a:pPr>
            <a:r>
              <a:rPr lang="en-US" sz="2400" dirty="0" smtClean="0">
                <a:cs typeface="Gisha" pitchFamily="34" charset="-79"/>
              </a:rPr>
              <a:t>Low rates of missing data and improbable values.</a:t>
            </a:r>
            <a:endParaRPr lang="en-US" sz="2400" dirty="0">
              <a:cs typeface="Gisha" pitchFamily="34" charset="-79"/>
            </a:endParaRPr>
          </a:p>
          <a:p>
            <a:pPr marL="571500" indent="-571500">
              <a:buFontTx/>
              <a:buChar char="-"/>
            </a:pPr>
            <a:endParaRPr lang="en-US" sz="2000" dirty="0" smtClean="0">
              <a:cs typeface="Gisha" pitchFamily="34" charset="-79"/>
            </a:endParaRPr>
          </a:p>
          <a:p>
            <a:endParaRPr lang="en-US" sz="2000" b="1" dirty="0" smtClean="0">
              <a:cs typeface="Gisha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502235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Sleep Questionnaires: Potential Sources of Measurement Error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84162" y="1347822"/>
            <a:ext cx="8859838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 smtClean="0">
              <a:cs typeface="Gisha" pitchFamily="34" charset="-79"/>
            </a:endParaRPr>
          </a:p>
          <a:p>
            <a:endParaRPr lang="en-US" sz="2000" b="1" dirty="0" smtClean="0">
              <a:cs typeface="Gisha" pitchFamily="34" charset="-79"/>
            </a:endParaRPr>
          </a:p>
          <a:p>
            <a:pPr marL="571500" indent="-571500">
              <a:buClr>
                <a:schemeClr val="accent1"/>
              </a:buClr>
              <a:buFont typeface="Arial"/>
              <a:buChar char="•"/>
            </a:pPr>
            <a:r>
              <a:rPr lang="en-US" sz="2400" dirty="0" smtClean="0">
                <a:cs typeface="Gisha" pitchFamily="34" charset="-79"/>
              </a:rPr>
              <a:t>Reporting error: may choose to report habits differentially.</a:t>
            </a:r>
          </a:p>
          <a:p>
            <a:pPr marL="571500" indent="-571500">
              <a:buClr>
                <a:schemeClr val="accent1"/>
              </a:buClr>
              <a:buFont typeface="Arial"/>
              <a:buChar char="•"/>
            </a:pPr>
            <a:r>
              <a:rPr lang="en-US" sz="2400" dirty="0" smtClean="0">
                <a:cs typeface="Gisha" pitchFamily="34" charset="-79"/>
              </a:rPr>
              <a:t>Reference period: </a:t>
            </a:r>
          </a:p>
          <a:p>
            <a:pPr marL="1028700" lvl="1" indent="-571500">
              <a:buClr>
                <a:schemeClr val="accent1"/>
              </a:buClr>
              <a:buFont typeface="Arial"/>
              <a:buChar char="•"/>
            </a:pPr>
            <a:r>
              <a:rPr lang="en-US" sz="2400" dirty="0" smtClean="0">
                <a:cs typeface="Gisha" pitchFamily="34" charset="-79"/>
              </a:rPr>
              <a:t>may need multiple weeks or days to detect usual pattern.</a:t>
            </a:r>
          </a:p>
          <a:p>
            <a:pPr marL="1028700" lvl="1" indent="-571500">
              <a:buClr>
                <a:schemeClr val="accent1"/>
              </a:buClr>
              <a:buFont typeface="Arial"/>
              <a:buChar char="•"/>
            </a:pPr>
            <a:r>
              <a:rPr lang="en-US" sz="2400" dirty="0" smtClean="0">
                <a:cs typeface="Gisha" pitchFamily="34" charset="-79"/>
              </a:rPr>
              <a:t>response </a:t>
            </a:r>
            <a:r>
              <a:rPr lang="en-US" sz="2400" dirty="0">
                <a:cs typeface="Gisha" pitchFamily="34" charset="-79"/>
              </a:rPr>
              <a:t>may vary </a:t>
            </a:r>
            <a:r>
              <a:rPr lang="en-US" sz="2400" dirty="0" smtClean="0">
                <a:cs typeface="Gisha" pitchFamily="34" charset="-79"/>
              </a:rPr>
              <a:t>by </a:t>
            </a:r>
            <a:r>
              <a:rPr lang="en-US" sz="2400" dirty="0">
                <a:cs typeface="Gisha" pitchFamily="34" charset="-79"/>
              </a:rPr>
              <a:t>reference period is “on average”, “last night”, “in the last 2 weeks</a:t>
            </a:r>
            <a:r>
              <a:rPr lang="en-US" sz="2400" dirty="0" smtClean="0">
                <a:cs typeface="Gisha" pitchFamily="34" charset="-79"/>
              </a:rPr>
              <a:t>”</a:t>
            </a:r>
          </a:p>
          <a:p>
            <a:pPr marL="571500" indent="-571500">
              <a:buClr>
                <a:schemeClr val="accent1"/>
              </a:buClr>
              <a:buFont typeface="Arial"/>
              <a:buChar char="•"/>
            </a:pPr>
            <a:r>
              <a:rPr lang="en-US" sz="2400" dirty="0">
                <a:cs typeface="Gisha" pitchFamily="34" charset="-79"/>
              </a:rPr>
              <a:t>Recall bias: may report </a:t>
            </a:r>
            <a:r>
              <a:rPr lang="en-US" sz="2400" dirty="0" smtClean="0">
                <a:cs typeface="Gisha" pitchFamily="34" charset="-79"/>
              </a:rPr>
              <a:t>best/worst scenario, social desirability.</a:t>
            </a:r>
            <a:endParaRPr lang="en-US" sz="2400" dirty="0">
              <a:cs typeface="Gisha" pitchFamily="34" charset="-79"/>
            </a:endParaRPr>
          </a:p>
          <a:p>
            <a:pPr marL="571500" indent="-571500">
              <a:buClr>
                <a:schemeClr val="accent1"/>
              </a:buClr>
              <a:buFont typeface="Arial"/>
              <a:buChar char="•"/>
            </a:pPr>
            <a:r>
              <a:rPr lang="en-US" sz="2400" dirty="0" smtClean="0">
                <a:cs typeface="Gisha" pitchFamily="34" charset="-79"/>
              </a:rPr>
              <a:t>Respondent burden: time-consuming to record habits over time. </a:t>
            </a:r>
          </a:p>
          <a:p>
            <a:pPr marL="571500" indent="-571500">
              <a:buClr>
                <a:schemeClr val="accent1"/>
              </a:buClr>
              <a:buFont typeface="Arial"/>
              <a:buChar char="•"/>
            </a:pPr>
            <a:r>
              <a:rPr lang="en-US" sz="2400" dirty="0" smtClean="0">
                <a:cs typeface="Gisha" pitchFamily="34" charset="-79"/>
              </a:rPr>
              <a:t>Recording/data entry errors.</a:t>
            </a:r>
          </a:p>
          <a:p>
            <a:pPr marL="571500" indent="-571500">
              <a:buClr>
                <a:schemeClr val="accent1"/>
              </a:buClr>
              <a:buFont typeface="Arial"/>
              <a:buChar char="•"/>
            </a:pPr>
            <a:r>
              <a:rPr lang="en-US" sz="2400" dirty="0" smtClean="0">
                <a:cs typeface="Gisha" pitchFamily="34" charset="-79"/>
              </a:rPr>
              <a:t>Individual </a:t>
            </a:r>
            <a:r>
              <a:rPr lang="en-US" sz="2400" dirty="0">
                <a:cs typeface="Gisha" pitchFamily="34" charset="-79"/>
              </a:rPr>
              <a:t>variation not taken into account.</a:t>
            </a:r>
          </a:p>
          <a:p>
            <a:pPr marL="571500" indent="-571500">
              <a:buClr>
                <a:schemeClr val="accent1"/>
              </a:buClr>
              <a:buFont typeface="Arial"/>
              <a:buChar char="•"/>
            </a:pPr>
            <a:r>
              <a:rPr lang="en-US" sz="2400" dirty="0" smtClean="0">
                <a:cs typeface="Gisha" pitchFamily="34" charset="-79"/>
              </a:rPr>
              <a:t>May </a:t>
            </a:r>
            <a:r>
              <a:rPr lang="en-US" sz="2400" dirty="0">
                <a:cs typeface="Gisha" pitchFamily="34" charset="-79"/>
              </a:rPr>
              <a:t>not take into account naps, shift work, broken sleep patterns.</a:t>
            </a:r>
          </a:p>
          <a:p>
            <a:pPr marL="571500" indent="-571500">
              <a:buClr>
                <a:schemeClr val="accent1"/>
              </a:buClr>
              <a:buFont typeface="Arial"/>
              <a:buChar char="•"/>
            </a:pPr>
            <a:r>
              <a:rPr lang="en-US" sz="2400" dirty="0" smtClean="0">
                <a:cs typeface="Gisha" pitchFamily="34" charset="-79"/>
              </a:rPr>
              <a:t>Potential </a:t>
            </a:r>
            <a:r>
              <a:rPr lang="en-US" sz="2400" dirty="0">
                <a:cs typeface="Gisha" pitchFamily="34" charset="-79"/>
              </a:rPr>
              <a:t>for interviewer bias.</a:t>
            </a:r>
          </a:p>
          <a:p>
            <a:pPr marL="571500" indent="-571500">
              <a:buFontTx/>
              <a:buChar char="-"/>
            </a:pPr>
            <a:endParaRPr lang="en-US" sz="2000" dirty="0" smtClean="0">
              <a:cs typeface="Gisha" pitchFamily="34" charset="-79"/>
            </a:endParaRPr>
          </a:p>
          <a:p>
            <a:endParaRPr lang="en-US" sz="2000" dirty="0" smtClean="0">
              <a:cs typeface="Gisha" pitchFamily="34" charset="-79"/>
            </a:endParaRPr>
          </a:p>
          <a:p>
            <a:pPr marL="571500" indent="-571500">
              <a:buFontTx/>
              <a:buChar char="-"/>
            </a:pPr>
            <a:endParaRPr lang="en-US" sz="2000" dirty="0">
              <a:cs typeface="Gisha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22498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Sleep: Wearable Devices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84162" y="3258867"/>
            <a:ext cx="8859837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latin typeface="Gisha" pitchFamily="34" charset="-79"/>
                <a:cs typeface="Gisha" pitchFamily="34" charset="-79"/>
              </a:rPr>
              <a:t>Potential Benefits:</a:t>
            </a:r>
          </a:p>
          <a:p>
            <a:pPr marL="571500" indent="-571500">
              <a:buClr>
                <a:schemeClr val="accent1"/>
              </a:buClr>
              <a:buFont typeface="Arial"/>
              <a:buChar char="•"/>
            </a:pPr>
            <a:r>
              <a:rPr lang="en-US" sz="1600" dirty="0" smtClean="0">
                <a:latin typeface="Gisha" pitchFamily="34" charset="-79"/>
                <a:cs typeface="Gisha" pitchFamily="34" charset="-79"/>
              </a:rPr>
              <a:t>Can evaluate sleep duration and efficiency.</a:t>
            </a:r>
          </a:p>
          <a:p>
            <a:pPr marL="571500" indent="-571500">
              <a:buClr>
                <a:schemeClr val="accent1"/>
              </a:buClr>
              <a:buFont typeface="Arial"/>
              <a:buChar char="•"/>
            </a:pPr>
            <a:r>
              <a:rPr lang="en-US" sz="1600" dirty="0" smtClean="0">
                <a:latin typeface="Gisha" pitchFamily="34" charset="-79"/>
                <a:cs typeface="Gisha" pitchFamily="34" charset="-79"/>
              </a:rPr>
              <a:t>Relatively low respondent burden.</a:t>
            </a:r>
          </a:p>
          <a:p>
            <a:pPr marL="571500" indent="-571500">
              <a:buClr>
                <a:schemeClr val="accent1"/>
              </a:buClr>
              <a:buFont typeface="Arial"/>
              <a:buChar char="•"/>
            </a:pPr>
            <a:r>
              <a:rPr lang="en-US" sz="1600" dirty="0" smtClean="0">
                <a:latin typeface="Gisha" pitchFamily="34" charset="-79"/>
                <a:cs typeface="Gisha" pitchFamily="34" charset="-79"/>
              </a:rPr>
              <a:t>User feedback options: none, on device, on phone or other device.  </a:t>
            </a:r>
          </a:p>
          <a:p>
            <a:pPr marL="571500" indent="-571500">
              <a:buClr>
                <a:schemeClr val="accent1"/>
              </a:buClr>
              <a:buFont typeface="Arial"/>
              <a:buChar char="•"/>
            </a:pPr>
            <a:r>
              <a:rPr lang="en-US" sz="1600" dirty="0" smtClean="0">
                <a:latin typeface="Gisha" pitchFamily="34" charset="-79"/>
                <a:cs typeface="Gisha" pitchFamily="34" charset="-79"/>
              </a:rPr>
              <a:t>Provides user feedback via messages and  colorful dashboard graphics.</a:t>
            </a:r>
          </a:p>
          <a:p>
            <a:pPr marL="571500" indent="-571500">
              <a:buClr>
                <a:schemeClr val="accent1"/>
              </a:buClr>
              <a:buFont typeface="Arial"/>
              <a:buChar char="•"/>
            </a:pPr>
            <a:r>
              <a:rPr lang="en-US" sz="1600" dirty="0" smtClean="0">
                <a:latin typeface="Gisha" pitchFamily="34" charset="-79"/>
                <a:cs typeface="Gisha" pitchFamily="34" charset="-79"/>
              </a:rPr>
              <a:t>Allows for respondent input if desired (monitor + log).</a:t>
            </a:r>
          </a:p>
          <a:p>
            <a:pPr marL="285750" indent="-285750">
              <a:buClr>
                <a:schemeClr val="accent1"/>
              </a:buClr>
              <a:buFont typeface="Arial"/>
              <a:buChar char="•"/>
            </a:pPr>
            <a:endParaRPr lang="en-US" sz="1600" b="1" dirty="0" smtClean="0">
              <a:latin typeface="Gisha" pitchFamily="34" charset="-79"/>
              <a:cs typeface="Gisha" pitchFamily="34" charset="-79"/>
            </a:endParaRPr>
          </a:p>
          <a:p>
            <a:r>
              <a:rPr lang="en-US" sz="1600" b="1" dirty="0" smtClean="0">
                <a:latin typeface="Gisha" pitchFamily="34" charset="-79"/>
                <a:cs typeface="Gisha" pitchFamily="34" charset="-79"/>
              </a:rPr>
              <a:t>Potential Sources of Measurement Error:</a:t>
            </a:r>
          </a:p>
          <a:p>
            <a:pPr marL="571500" indent="-571500">
              <a:buClr>
                <a:schemeClr val="accent1"/>
              </a:buClr>
              <a:buFont typeface="Arial"/>
              <a:buChar char="•"/>
            </a:pPr>
            <a:r>
              <a:rPr lang="en-US" sz="1600" dirty="0" smtClean="0">
                <a:latin typeface="Gisha" pitchFamily="34" charset="-79"/>
                <a:cs typeface="Gisha" pitchFamily="34" charset="-79"/>
              </a:rPr>
              <a:t>Based on movement detected by accelerometer and sensors: can over/underestimate actual sleep based on movement</a:t>
            </a:r>
          </a:p>
          <a:p>
            <a:pPr marL="571500" indent="-571500">
              <a:buClr>
                <a:schemeClr val="accent1"/>
              </a:buClr>
              <a:buFont typeface="Arial"/>
              <a:buChar char="•"/>
            </a:pPr>
            <a:r>
              <a:rPr lang="en-US" sz="1600" dirty="0" smtClean="0">
                <a:latin typeface="Gisha" pitchFamily="34" charset="-79"/>
                <a:cs typeface="Gisha" pitchFamily="34" charset="-79"/>
              </a:rPr>
              <a:t>Requires user to wear the device, ensure it is charged and sync the data throughout the course of the study.</a:t>
            </a:r>
          </a:p>
          <a:p>
            <a:pPr marL="571500" indent="-571500">
              <a:buClr>
                <a:schemeClr val="accent1"/>
              </a:buClr>
              <a:buFont typeface="Arial"/>
              <a:buChar char="•"/>
            </a:pPr>
            <a:r>
              <a:rPr lang="en-US" sz="1600" dirty="0" smtClean="0">
                <a:latin typeface="Gisha" pitchFamily="34" charset="-79"/>
                <a:cs typeface="Gisha" pitchFamily="34" charset="-79"/>
              </a:rPr>
              <a:t>Potential for differential missing data.</a:t>
            </a:r>
          </a:p>
          <a:p>
            <a:pPr marL="571500" indent="-571500">
              <a:buClr>
                <a:schemeClr val="accent1"/>
              </a:buClr>
              <a:buFont typeface="Arial"/>
              <a:buChar char="•"/>
            </a:pPr>
            <a:r>
              <a:rPr lang="en-US" sz="1600" dirty="0" smtClean="0">
                <a:latin typeface="Gisha" pitchFamily="34" charset="-79"/>
                <a:cs typeface="Gisha" pitchFamily="34" charset="-79"/>
              </a:rPr>
              <a:t>May be more expensive than other methods.</a:t>
            </a:r>
          </a:p>
          <a:p>
            <a:endParaRPr lang="en-US" sz="1200" dirty="0">
              <a:latin typeface="Gisha" pitchFamily="34" charset="-79"/>
              <a:cs typeface="Gisha" pitchFamily="34" charset="-79"/>
            </a:endParaRPr>
          </a:p>
          <a:p>
            <a:pPr marL="571500" indent="-571500">
              <a:buFontTx/>
              <a:buChar char="-"/>
            </a:pPr>
            <a:endParaRPr lang="en-US" sz="1200" dirty="0">
              <a:latin typeface="Gisha" pitchFamily="34" charset="-79"/>
              <a:cs typeface="Gisha" pitchFamily="34" charset="-79"/>
            </a:endParaRPr>
          </a:p>
        </p:txBody>
      </p:sp>
      <p:pic>
        <p:nvPicPr>
          <p:cNvPr id="3" name="Picture 2" descr="Screen Shot 2016-11-12 at 9.30.26 A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461" y="1598222"/>
            <a:ext cx="1763328" cy="1830503"/>
          </a:xfrm>
          <a:prstGeom prst="rect">
            <a:avLst/>
          </a:prstGeom>
        </p:spPr>
      </p:pic>
      <p:pic>
        <p:nvPicPr>
          <p:cNvPr id="4" name="Picture 3" descr="Screen Shot 2016-11-12 at 9.32.29 AM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62" y="1825489"/>
            <a:ext cx="885300" cy="1395310"/>
          </a:xfrm>
          <a:prstGeom prst="rect">
            <a:avLst/>
          </a:prstGeom>
        </p:spPr>
      </p:pic>
      <p:pic>
        <p:nvPicPr>
          <p:cNvPr id="6" name="Picture 5" descr="Screen Shot 2016-11-12 at 9.34.40 AM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9238" y="1654471"/>
            <a:ext cx="2014852" cy="1566328"/>
          </a:xfrm>
          <a:prstGeom prst="rect">
            <a:avLst/>
          </a:prstGeom>
        </p:spPr>
      </p:pic>
      <p:pic>
        <p:nvPicPr>
          <p:cNvPr id="7" name="Picture 6" descr="Screen Shot 2016-11-12 at 9.35.57 AM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9" y="1789820"/>
            <a:ext cx="1218982" cy="1430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511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Wearables</a:t>
            </a:r>
            <a:r>
              <a:rPr lang="en-US" dirty="0" smtClean="0"/>
              <a:t>: measurement error/feedback</a:t>
            </a:r>
            <a:endParaRPr lang="en-US" dirty="0"/>
          </a:p>
        </p:txBody>
      </p:sp>
      <p:pic>
        <p:nvPicPr>
          <p:cNvPr id="4" name="Picture 3" descr="Screen Shot 2016-11-12 at 8.47.33 A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63" y="1751453"/>
            <a:ext cx="3120119" cy="4977715"/>
          </a:xfrm>
          <a:prstGeom prst="rect">
            <a:avLst/>
          </a:prstGeom>
        </p:spPr>
      </p:pic>
      <p:pic>
        <p:nvPicPr>
          <p:cNvPr id="5" name="Picture 4" descr="Screen Shot 2016-11-12 at 8.48.53 AM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812" y="1831431"/>
            <a:ext cx="3157774" cy="4897737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3596549" y="5063504"/>
            <a:ext cx="611748" cy="568292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596548" y="5938843"/>
            <a:ext cx="611748" cy="557965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596548" y="4258866"/>
            <a:ext cx="611748" cy="568292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711208" y="4258866"/>
            <a:ext cx="497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1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68262" y="5090561"/>
            <a:ext cx="497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2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68262" y="5952659"/>
            <a:ext cx="497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3</a:t>
            </a:r>
            <a:endParaRPr lang="en-US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128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Summary: Sleep Measures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274320" y="1874290"/>
            <a:ext cx="8869680" cy="2929300"/>
          </a:xfrm>
          <a:prstGeom prst="rect">
            <a:avLst/>
          </a:prstGeom>
        </p:spPr>
        <p:txBody>
          <a:bodyPr/>
          <a:lstStyle/>
          <a:p>
            <a:pPr>
              <a:buClr>
                <a:schemeClr val="accent1"/>
              </a:buClr>
              <a:buFont typeface="Arial"/>
              <a:buChar char="•"/>
            </a:pPr>
            <a:r>
              <a:rPr lang="en-US" dirty="0" smtClean="0"/>
              <a:t>Consider population of interest, measure of interest (duration, quality, </a:t>
            </a:r>
            <a:r>
              <a:rPr lang="en-US" dirty="0" err="1" smtClean="0"/>
              <a:t>etc</a:t>
            </a:r>
            <a:r>
              <a:rPr lang="en-US" dirty="0" smtClean="0"/>
              <a:t>), time available, data collection, mode, cost to obtain measure in your population.</a:t>
            </a:r>
          </a:p>
          <a:p>
            <a:pPr>
              <a:buClr>
                <a:schemeClr val="accent1"/>
              </a:buClr>
              <a:buFont typeface="Arial"/>
              <a:buChar char="•"/>
            </a:pPr>
            <a:r>
              <a:rPr lang="en-US" dirty="0" smtClean="0"/>
              <a:t>Validated sleep questionnaires exist. </a:t>
            </a:r>
          </a:p>
          <a:p>
            <a:pPr>
              <a:buClr>
                <a:schemeClr val="accent1"/>
              </a:buClr>
              <a:buFont typeface="Arial"/>
              <a:buChar char="•"/>
            </a:pPr>
            <a:r>
              <a:rPr lang="en-US" dirty="0" smtClean="0"/>
              <a:t>Sleep </a:t>
            </a:r>
            <a:r>
              <a:rPr lang="en-US" dirty="0"/>
              <a:t>d</a:t>
            </a:r>
            <a:r>
              <a:rPr lang="en-US" dirty="0" smtClean="0"/>
              <a:t>iaries provide more precise information but require additional coding and analysis steps. </a:t>
            </a:r>
          </a:p>
          <a:p>
            <a:pPr>
              <a:buClr>
                <a:schemeClr val="accent1"/>
              </a:buClr>
              <a:buFont typeface="Arial"/>
              <a:buChar char="•"/>
            </a:pPr>
            <a:r>
              <a:rPr lang="en-US" dirty="0" smtClean="0"/>
              <a:t>Important to collect data on potential covariates/confounders (employment status, age, medications, health conditions, </a:t>
            </a:r>
            <a:r>
              <a:rPr lang="en-US" dirty="0" err="1" smtClean="0"/>
              <a:t>etc</a:t>
            </a:r>
            <a:r>
              <a:rPr lang="en-US" dirty="0" smtClean="0"/>
              <a:t>).</a:t>
            </a:r>
          </a:p>
          <a:p>
            <a:pPr>
              <a:buClr>
                <a:schemeClr val="accent1"/>
              </a:buClr>
              <a:buFont typeface="Arial"/>
              <a:buChar char="•"/>
            </a:pPr>
            <a:endParaRPr lang="en-US" dirty="0"/>
          </a:p>
          <a:p>
            <a:pPr>
              <a:buClr>
                <a:schemeClr val="accent1"/>
              </a:buClr>
              <a:buFont typeface="Arial"/>
              <a:buChar char="•"/>
            </a:pPr>
            <a:endParaRPr lang="en-US" dirty="0"/>
          </a:p>
          <a:p>
            <a:pPr>
              <a:buClr>
                <a:schemeClr val="accent1"/>
              </a:buClr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414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Summary: Considerations with </a:t>
            </a:r>
            <a:r>
              <a:rPr lang="en-US" b="1" dirty="0" err="1" smtClean="0"/>
              <a:t>Wearables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274320" y="1800672"/>
            <a:ext cx="8869680" cy="4916993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>
              <a:buClr>
                <a:schemeClr val="accent1"/>
              </a:buClr>
              <a:buFont typeface="Arial"/>
              <a:buChar char="•"/>
            </a:pPr>
            <a:r>
              <a:rPr lang="en-US" sz="2800" dirty="0" err="1"/>
              <a:t>Wearables</a:t>
            </a:r>
            <a:r>
              <a:rPr lang="en-US" sz="2800" dirty="0"/>
              <a:t> allow for more precise measurement but participant interpretation/input is still necessary and useful</a:t>
            </a:r>
            <a:r>
              <a:rPr lang="en-US" sz="2800" dirty="0" smtClean="0"/>
              <a:t>.</a:t>
            </a:r>
          </a:p>
          <a:p>
            <a:pPr>
              <a:buClr>
                <a:schemeClr val="accent1"/>
              </a:buClr>
              <a:buFont typeface="Arial"/>
              <a:buChar char="•"/>
            </a:pPr>
            <a:r>
              <a:rPr lang="en-US" sz="2800" dirty="0" smtClean="0"/>
              <a:t>Sleep questionnaires, diaries or cognitive interview, along with wearable, is still necessary</a:t>
            </a:r>
          </a:p>
          <a:p>
            <a:pPr>
              <a:buClr>
                <a:schemeClr val="accent1"/>
              </a:buClr>
              <a:buFont typeface="Arial"/>
              <a:buChar char="•"/>
            </a:pPr>
            <a:r>
              <a:rPr lang="en-US" sz="2800" dirty="0" smtClean="0"/>
              <a:t>Operational questions to consider:</a:t>
            </a:r>
          </a:p>
          <a:p>
            <a:pPr lvl="1">
              <a:buClr>
                <a:schemeClr val="accent1"/>
              </a:buClr>
              <a:buFont typeface="Arial"/>
              <a:buChar char="•"/>
            </a:pPr>
            <a:r>
              <a:rPr lang="en-US" dirty="0"/>
              <a:t>H</a:t>
            </a:r>
            <a:r>
              <a:rPr lang="en-US" dirty="0" smtClean="0"/>
              <a:t>ow will you receive the data?</a:t>
            </a:r>
          </a:p>
          <a:p>
            <a:pPr lvl="1">
              <a:buClr>
                <a:schemeClr val="accent1"/>
              </a:buClr>
              <a:buFont typeface="Arial"/>
              <a:buChar char="•"/>
            </a:pPr>
            <a:r>
              <a:rPr lang="en-US" dirty="0" smtClean="0"/>
              <a:t>Is the participant using their own device and giving you access to the data?</a:t>
            </a:r>
          </a:p>
          <a:p>
            <a:pPr lvl="1">
              <a:buClr>
                <a:schemeClr val="accent1"/>
              </a:buClr>
              <a:buFont typeface="Arial"/>
              <a:buChar char="•"/>
            </a:pPr>
            <a:r>
              <a:rPr lang="en-US" dirty="0" smtClean="0"/>
              <a:t>Are you providing the respondent with the device and asking them to return it to you? (consider number of days of data storage without syncing and battery life; delivery and return mechanism: by mail, in person)</a:t>
            </a:r>
          </a:p>
          <a:p>
            <a:pPr lvl="1">
              <a:buClr>
                <a:schemeClr val="accent1"/>
              </a:buClr>
              <a:buFont typeface="Arial"/>
              <a:buChar char="•"/>
            </a:pPr>
            <a:r>
              <a:rPr lang="en-US" dirty="0" smtClean="0"/>
              <a:t>Are you providing the respondent with the device and asking them to sync with a certain frequency, and grant you access to the data?</a:t>
            </a:r>
          </a:p>
          <a:p>
            <a:pPr lvl="1">
              <a:buClr>
                <a:schemeClr val="accent1"/>
              </a:buClr>
              <a:buFont typeface="Arial"/>
              <a:buChar char="•"/>
            </a:pPr>
            <a:r>
              <a:rPr lang="en-US" dirty="0" smtClean="0"/>
              <a:t>Do you want the participant to see their results?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550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New Areas of Sleep Research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274320" y="1755587"/>
            <a:ext cx="8595360" cy="4937760"/>
          </a:xfrm>
          <a:prstGeom prst="rect">
            <a:avLst/>
          </a:prstGeom>
        </p:spPr>
        <p:txBody>
          <a:bodyPr/>
          <a:lstStyle/>
          <a:p>
            <a:pPr>
              <a:buClr>
                <a:schemeClr val="accent1"/>
              </a:buClr>
              <a:buFont typeface="Arial"/>
              <a:buChar char="•"/>
            </a:pPr>
            <a:r>
              <a:rPr lang="en-US" dirty="0" smtClean="0"/>
              <a:t>Adolescents: Screen Time &amp; Use</a:t>
            </a:r>
          </a:p>
          <a:p>
            <a:pPr lvl="1">
              <a:buClr>
                <a:schemeClr val="accent1"/>
              </a:buClr>
              <a:buFont typeface="Arial"/>
              <a:buChar char="•"/>
            </a:pPr>
            <a:r>
              <a:rPr lang="en-US" dirty="0" smtClean="0"/>
              <a:t>Biological disturbance of circadian rhythms due to light exposure</a:t>
            </a:r>
          </a:p>
          <a:p>
            <a:pPr lvl="1">
              <a:buClr>
                <a:schemeClr val="accent1"/>
              </a:buClr>
              <a:buFont typeface="Arial"/>
              <a:buChar char="•"/>
            </a:pPr>
            <a:r>
              <a:rPr lang="en-US" dirty="0" smtClean="0"/>
              <a:t>Sleep interruption</a:t>
            </a:r>
          </a:p>
          <a:p>
            <a:pPr lvl="2">
              <a:buClr>
                <a:schemeClr val="accent1"/>
              </a:buClr>
              <a:buFont typeface="Arial"/>
              <a:buChar char="•"/>
            </a:pPr>
            <a:r>
              <a:rPr lang="en-US" dirty="0" smtClean="0"/>
              <a:t>Where are devices placed at night?</a:t>
            </a:r>
          </a:p>
          <a:p>
            <a:pPr lvl="2">
              <a:buClr>
                <a:schemeClr val="accent1"/>
              </a:buClr>
              <a:buFont typeface="Arial"/>
              <a:buChar char="•"/>
            </a:pPr>
            <a:r>
              <a:rPr lang="en-US" dirty="0" smtClean="0"/>
              <a:t>Are you woken up at night with alerts (text notification, </a:t>
            </a:r>
            <a:r>
              <a:rPr lang="en-US" dirty="0" err="1" smtClean="0"/>
              <a:t>snapchat</a:t>
            </a:r>
            <a:r>
              <a:rPr lang="en-US" dirty="0" smtClean="0"/>
              <a:t>, </a:t>
            </a:r>
            <a:r>
              <a:rPr lang="en-US" dirty="0" err="1" smtClean="0"/>
              <a:t>instagram</a:t>
            </a:r>
            <a:r>
              <a:rPr lang="en-US" dirty="0" smtClean="0"/>
              <a:t>, </a:t>
            </a:r>
            <a:r>
              <a:rPr lang="en-US" dirty="0" err="1" smtClean="0"/>
              <a:t>facebook</a:t>
            </a:r>
            <a:r>
              <a:rPr lang="en-US" dirty="0" smtClean="0"/>
              <a:t>)?</a:t>
            </a:r>
          </a:p>
          <a:p>
            <a:pPr lvl="2">
              <a:buClr>
                <a:schemeClr val="accent1"/>
              </a:buClr>
              <a:buFont typeface="Arial"/>
              <a:buChar char="•"/>
            </a:pPr>
            <a:r>
              <a:rPr lang="en-US" dirty="0" smtClean="0"/>
              <a:t>Do you wake up while sleeping to text, chat, </a:t>
            </a:r>
            <a:r>
              <a:rPr lang="en-US" dirty="0" err="1" smtClean="0"/>
              <a:t>etc</a:t>
            </a:r>
            <a:endParaRPr lang="en-US" dirty="0" smtClean="0"/>
          </a:p>
          <a:p>
            <a:pPr lvl="2">
              <a:buClr>
                <a:schemeClr val="accent1"/>
              </a:buClr>
              <a:buFont typeface="Arial"/>
              <a:buChar char="•"/>
            </a:pPr>
            <a:r>
              <a:rPr lang="en-US" dirty="0" smtClean="0"/>
              <a:t>Is the lack of sleep and “always being connected” linked to increased levels of depression and anxiety in youth?</a:t>
            </a:r>
          </a:p>
          <a:p>
            <a:pPr>
              <a:buClr>
                <a:schemeClr val="accent1"/>
              </a:buClr>
              <a:buFont typeface="Arial"/>
              <a:buChar char="•"/>
            </a:pPr>
            <a:r>
              <a:rPr lang="en-US" dirty="0" smtClean="0"/>
              <a:t>Wearable devices</a:t>
            </a:r>
          </a:p>
          <a:p>
            <a:pPr>
              <a:buClr>
                <a:schemeClr val="accent1"/>
              </a:buClr>
              <a:buFont typeface="Arial"/>
              <a:buChar char="•"/>
            </a:pPr>
            <a:r>
              <a:rPr lang="en-US" dirty="0" smtClean="0"/>
              <a:t>“Big Data”: linking to other data sources that capture sleep data such as </a:t>
            </a:r>
            <a:r>
              <a:rPr lang="en-US" dirty="0" err="1" smtClean="0"/>
              <a:t>Fitbit</a:t>
            </a:r>
            <a:r>
              <a:rPr lang="en-US" dirty="0" smtClean="0"/>
              <a:t>, etc.</a:t>
            </a:r>
          </a:p>
        </p:txBody>
      </p:sp>
    </p:spTree>
    <p:extLst>
      <p:ext uri="{BB962C8B-B14F-4D97-AF65-F5344CB8AC3E}">
        <p14:creationId xmlns:p14="http://schemas.microsoft.com/office/powerpoint/2010/main" val="241008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163" y="1947726"/>
            <a:ext cx="8574087" cy="2962463"/>
          </a:xfrm>
        </p:spPr>
        <p:txBody>
          <a:bodyPr>
            <a:normAutofit/>
          </a:bodyPr>
          <a:lstStyle/>
          <a:p>
            <a:pPr marL="0" indent="0">
              <a:buClr>
                <a:schemeClr val="accent1"/>
              </a:buClr>
              <a:buSzPct val="50000"/>
              <a:buNone/>
            </a:pPr>
            <a:endParaRPr lang="en-US" sz="2800" dirty="0"/>
          </a:p>
          <a:p>
            <a:pPr marL="0" indent="0">
              <a:buClr>
                <a:schemeClr val="accent1"/>
              </a:buClr>
              <a:buSzPct val="50000"/>
              <a:buNone/>
            </a:pPr>
            <a:r>
              <a:rPr lang="en-US" sz="2800" dirty="0" smtClean="0"/>
              <a:t>Contact info: hguyer@umich.edu</a:t>
            </a:r>
          </a:p>
          <a:p>
            <a:pPr>
              <a:buClr>
                <a:schemeClr val="accent1"/>
              </a:buClr>
              <a:buSzPct val="50000"/>
              <a:buFont typeface="Wingdings" charset="2"/>
              <a:buChar char="u"/>
            </a:pPr>
            <a:endParaRPr lang="en-US" sz="2800" dirty="0"/>
          </a:p>
          <a:p>
            <a:pPr>
              <a:buClr>
                <a:schemeClr val="accent1"/>
              </a:buClr>
              <a:buSzPct val="50000"/>
              <a:buFont typeface="Wingdings" charset="2"/>
              <a:buChar char="u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1636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ectrum">
  <a:themeElements>
    <a:clrScheme name="Spectrum">
      <a:dk1>
        <a:sysClr val="windowText" lastClr="000000"/>
      </a:dk1>
      <a:lt1>
        <a:sysClr val="window" lastClr="FFFFFF"/>
      </a:lt1>
      <a:dk2>
        <a:srgbClr val="252731"/>
      </a:dk2>
      <a:lt2>
        <a:srgbClr val="EAE7E4"/>
      </a:lt2>
      <a:accent1>
        <a:srgbClr val="990000"/>
      </a:accent1>
      <a:accent2>
        <a:srgbClr val="FF6600"/>
      </a:accent2>
      <a:accent3>
        <a:srgbClr val="FFBA00"/>
      </a:accent3>
      <a:accent4>
        <a:srgbClr val="99CC00"/>
      </a:accent4>
      <a:accent5>
        <a:srgbClr val="528A02"/>
      </a:accent5>
      <a:accent6>
        <a:srgbClr val="333333"/>
      </a:accent6>
      <a:hlink>
        <a:srgbClr val="660000"/>
      </a:hlink>
      <a:folHlink>
        <a:srgbClr val="CC3300"/>
      </a:folHlink>
    </a:clrScheme>
    <a:fontScheme name="Spectrum">
      <a:majorFont>
        <a:latin typeface="Corbe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Spectrum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50000"/>
              </a:schemeClr>
            </a:gs>
            <a:gs pos="100000">
              <a:schemeClr val="phClr">
                <a:tint val="9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95000"/>
                <a:shade val="70000"/>
                <a:satMod val="150000"/>
              </a:schemeClr>
            </a:gs>
            <a:gs pos="100000">
              <a:schemeClr val="phClr">
                <a:tint val="100000"/>
                <a:shade val="100000"/>
                <a:satMod val="150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6600000" sx="101000" sy="101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50800" dir="5400000" sx="105000" sy="105000" algn="ct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4800000"/>
            </a:lightRig>
          </a:scene3d>
          <a:sp3d prstMaterial="matte">
            <a:bevelT w="63500" h="50800" prst="ang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Spectrum.thmx</Template>
  <TotalTime>6829</TotalTime>
  <Words>1164</Words>
  <Application>Microsoft Office PowerPoint</Application>
  <PresentationFormat>On-screen Show (4:3)</PresentationFormat>
  <Paragraphs>158</Paragraphs>
  <Slides>20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Spectrum</vt:lpstr>
      <vt:lpstr>Document</vt:lpstr>
      <vt:lpstr>QDET 2016: Challenges in Measurement</vt:lpstr>
      <vt:lpstr>Overview</vt:lpstr>
      <vt:lpstr>Background</vt:lpstr>
      <vt:lpstr>Background</vt:lpstr>
      <vt:lpstr> Sleep Measures</vt:lpstr>
      <vt:lpstr>Recommended Sleep Duration by Age</vt:lpstr>
      <vt:lpstr>Sleep Concepts: Where does insomnia fit in?</vt:lpstr>
      <vt:lpstr>Sleep Measures</vt:lpstr>
      <vt:lpstr>Gold Standard: Polysomnography</vt:lpstr>
      <vt:lpstr>Global Sleep Assessment: Questionnaires</vt:lpstr>
      <vt:lpstr>PowerPoint Presentation</vt:lpstr>
      <vt:lpstr>Measuring Sleep: Survey Questions</vt:lpstr>
      <vt:lpstr>Sleep Questionnaires: Benefits</vt:lpstr>
      <vt:lpstr>Sleep Questionnaires: Potential Sources of Measurement Error</vt:lpstr>
      <vt:lpstr>Measuring Sleep: Wearable Devices</vt:lpstr>
      <vt:lpstr>Wearables: measurement error/feedback</vt:lpstr>
      <vt:lpstr>Summary: Sleep Measures</vt:lpstr>
      <vt:lpstr>Summary: Considerations with Wearables</vt:lpstr>
      <vt:lpstr>New Areas of Sleep Research</vt:lpstr>
      <vt:lpstr>Thank You!</vt:lpstr>
    </vt:vector>
  </TitlesOfParts>
  <Company>University of Michigan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AAPOR 2015: Methodologic Brief</dc:title>
  <dc:creator>Heidi Guyer</dc:creator>
  <cp:lastModifiedBy>Heidi Guyer</cp:lastModifiedBy>
  <cp:revision>84</cp:revision>
  <dcterms:created xsi:type="dcterms:W3CDTF">2015-05-13T12:49:46Z</dcterms:created>
  <dcterms:modified xsi:type="dcterms:W3CDTF">2016-11-17T19:21:27Z</dcterms:modified>
</cp:coreProperties>
</file>