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863" r:id="rId2"/>
    <p:sldMasterId id="2147483876" r:id="rId3"/>
  </p:sldMasterIdLst>
  <p:notesMasterIdLst>
    <p:notesMasterId r:id="rId31"/>
  </p:notesMasterIdLst>
  <p:sldIdLst>
    <p:sldId id="256" r:id="rId4"/>
    <p:sldId id="259" r:id="rId5"/>
    <p:sldId id="260" r:id="rId6"/>
    <p:sldId id="261" r:id="rId7"/>
    <p:sldId id="262" r:id="rId8"/>
    <p:sldId id="263" r:id="rId9"/>
    <p:sldId id="291" r:id="rId10"/>
    <p:sldId id="266" r:id="rId11"/>
    <p:sldId id="268" r:id="rId12"/>
    <p:sldId id="269" r:id="rId13"/>
    <p:sldId id="270" r:id="rId14"/>
    <p:sldId id="275" r:id="rId15"/>
    <p:sldId id="317" r:id="rId16"/>
    <p:sldId id="276" r:id="rId17"/>
    <p:sldId id="318" r:id="rId18"/>
    <p:sldId id="277" r:id="rId19"/>
    <p:sldId id="278" r:id="rId20"/>
    <p:sldId id="298" r:id="rId21"/>
    <p:sldId id="313" r:id="rId22"/>
    <p:sldId id="319" r:id="rId23"/>
    <p:sldId id="314" r:id="rId24"/>
    <p:sldId id="315" r:id="rId25"/>
    <p:sldId id="316" r:id="rId26"/>
    <p:sldId id="307" r:id="rId27"/>
    <p:sldId id="308" r:id="rId28"/>
    <p:sldId id="309" r:id="rId29"/>
    <p:sldId id="310" r:id="rId30"/>
  </p:sldIdLst>
  <p:sldSz cx="9144000" cy="6858000" type="screen4x3"/>
  <p:notesSz cx="6802438" cy="9934575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סגנון בהיר 1 - הדגשה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סגנון בהיר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49721" autoAdjust="0"/>
  </p:normalViewPr>
  <p:slideViewPr>
    <p:cSldViewPr>
      <p:cViewPr>
        <p:scale>
          <a:sx n="90" d="100"/>
          <a:sy n="90" d="100"/>
        </p:scale>
        <p:origin x="348" y="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901302-E76B-4936-BF93-B067D8F3F92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DCF9E78E-20A2-43B2-94AC-F4192DDF47E7}">
      <dgm:prSet phldrT="[טקסט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Permission of a parent 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5C55103C-5D1F-4E13-8E58-4D0918C734EA}" type="parTrans" cxnId="{5E10E4D0-BBC4-4AA9-9F8B-E2BFD5DB3DC3}">
      <dgm:prSet/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F272A01-1B3A-4E40-9E79-A9E60EC48E32}" type="sibTrans" cxnId="{5E10E4D0-BBC4-4AA9-9F8B-E2BFD5DB3DC3}">
      <dgm:prSet/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16306E5-3BA7-4C9D-8A6C-6112885DD561}">
      <dgm:prSet phldrT="[טקסט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en-US" sz="2600" b="1" u="sng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Direct</a:t>
          </a:r>
          <a:r>
            <a:rPr lang="en-US" sz="2600" u="sng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interview with the young person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28F6E6CB-6F3F-48B9-BB10-ED317DE041BA}" type="parTrans" cxnId="{C730A352-B862-4312-A748-ACBDA3F60B72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9188701-C820-4CF0-9C5B-9C9A58303306}" type="sibTrans" cxnId="{C730A352-B862-4312-A748-ACBDA3F60B72}">
      <dgm:prSet/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839D447-58CF-4404-AE42-A4417A96629D}">
      <dgm:prSet phldrT="[טקסט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</a:rPr>
            <a:t>No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184FEB26-5E63-4A50-8D59-685C956963FF}" type="parTrans" cxnId="{059BE55A-C63C-4E13-BE49-1D4C7F51E11C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45CA19A-C114-49DB-96D5-4E7AD9F21CEB}" type="sibTrans" cxnId="{059BE55A-C63C-4E13-BE49-1D4C7F51E11C}">
      <dgm:prSet/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7EB3DEB-436B-4905-90C0-9D610F07C2A2}">
      <dgm:prSet phldrT="[טקסט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en-US" sz="2600" b="1" u="sng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Proxy</a:t>
          </a:r>
          <a:r>
            <a:rPr lang="en-US" sz="1300" b="0" kern="1200" cap="none" spc="0" smtClean="0">
              <a:ln w="18415" cmpd="sng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sym typeface="Wingdings" panose="05000000000000000000" pitchFamily="2" charset="2"/>
            </a:rPr>
            <a:t> </a:t>
          </a:r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interview with the parents</a:t>
          </a:r>
          <a:r>
            <a:rPr lang="en-US" sz="1300" b="0" kern="1200" cap="none" spc="0" smtClean="0">
              <a:ln w="18415" cmpd="sng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sym typeface="Wingdings" panose="05000000000000000000" pitchFamily="2" charset="2"/>
            </a:rPr>
            <a:t>  </a:t>
          </a:r>
          <a:endParaRPr lang="he-IL" sz="1300" b="0" kern="1200" cap="none" spc="0">
            <a:ln w="18415" cmpd="sng">
              <a:solidFill>
                <a:schemeClr val="accent1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B49D16F-79C8-4E9B-9B76-C36DCF0E7C49}" type="parTrans" cxnId="{CBB33F18-0522-41DC-8CF7-6317A23641D7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519FCDF-4FFF-4B28-AA86-F5D043B7066F}" type="sibTrans" cxnId="{CBB33F18-0522-41DC-8CF7-6317A23641D7}">
      <dgm:prSet/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6165DBB-D746-46FB-973D-BEB40FADFCFA}">
      <dgm:prSet phldrT="[טקסט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</a:rPr>
            <a:t>Yes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607E2E8E-23C1-4505-88F5-79AF60717B98}" type="sibTrans" cxnId="{C3E73872-0289-4A76-B192-2EC7C47C5C7C}">
      <dgm:prSet/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008827F-2BCA-4433-BAA4-CD3FAE60E580}" type="parTrans" cxnId="{C3E73872-0289-4A76-B192-2EC7C47C5C7C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pPr rtl="1"/>
          <a:endParaRPr lang="he-IL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D8E8923-AAC1-471F-8EB8-CEBACABCA269}" type="pres">
      <dgm:prSet presAssocID="{3D901302-E76B-4936-BF93-B067D8F3F92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F70DD34A-1EF3-425B-B1E1-C30AEF35314E}" type="pres">
      <dgm:prSet presAssocID="{3D901302-E76B-4936-BF93-B067D8F3F92A}" presName="hierFlow" presStyleCnt="0"/>
      <dgm:spPr/>
    </dgm:pt>
    <dgm:pt modelId="{155568E1-F710-4270-A942-DAB478B44519}" type="pres">
      <dgm:prSet presAssocID="{3D901302-E76B-4936-BF93-B067D8F3F92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4F7305D-D8AB-41A8-B409-B94EE498A980}" type="pres">
      <dgm:prSet presAssocID="{DCF9E78E-20A2-43B2-94AC-F4192DDF47E7}" presName="Name14" presStyleCnt="0"/>
      <dgm:spPr/>
    </dgm:pt>
    <dgm:pt modelId="{7DA88ABB-2885-4F68-BA27-4B5B39366236}" type="pres">
      <dgm:prSet presAssocID="{DCF9E78E-20A2-43B2-94AC-F4192DDF47E7}" presName="level1Shape" presStyleLbl="node0" presStyleIdx="0" presStyleCnt="1" custScaleX="19444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CF6FE3B4-4046-47BD-8F3A-9888C8AB4D03}" type="pres">
      <dgm:prSet presAssocID="{DCF9E78E-20A2-43B2-94AC-F4192DDF47E7}" presName="hierChild2" presStyleCnt="0"/>
      <dgm:spPr/>
    </dgm:pt>
    <dgm:pt modelId="{95C0CD09-C2B2-4082-AA12-09943A84F2A6}" type="pres">
      <dgm:prSet presAssocID="{3008827F-2BCA-4433-BAA4-CD3FAE60E580}" presName="Name19" presStyleLbl="parChTrans1D2" presStyleIdx="0" presStyleCnt="2"/>
      <dgm:spPr/>
      <dgm:t>
        <a:bodyPr/>
        <a:lstStyle/>
        <a:p>
          <a:pPr rtl="1"/>
          <a:endParaRPr lang="he-IL"/>
        </a:p>
      </dgm:t>
    </dgm:pt>
    <dgm:pt modelId="{A9E73264-1C81-448E-8CDC-824E6AEB1689}" type="pres">
      <dgm:prSet presAssocID="{56165DBB-D746-46FB-973D-BEB40FADFCFA}" presName="Name21" presStyleCnt="0"/>
      <dgm:spPr/>
    </dgm:pt>
    <dgm:pt modelId="{3C610875-BC80-44CB-B26C-FE899F7086AC}" type="pres">
      <dgm:prSet presAssocID="{56165DBB-D746-46FB-973D-BEB40FADFCFA}" presName="level2Shape" presStyleLbl="node2" presStyleIdx="0" presStyleCnt="2" custScaleX="163820"/>
      <dgm:spPr/>
      <dgm:t>
        <a:bodyPr/>
        <a:lstStyle/>
        <a:p>
          <a:pPr rtl="1"/>
          <a:endParaRPr lang="he-IL"/>
        </a:p>
      </dgm:t>
    </dgm:pt>
    <dgm:pt modelId="{055ED7F0-8D09-4BD2-87F8-455AED4511EE}" type="pres">
      <dgm:prSet presAssocID="{56165DBB-D746-46FB-973D-BEB40FADFCFA}" presName="hierChild3" presStyleCnt="0"/>
      <dgm:spPr/>
    </dgm:pt>
    <dgm:pt modelId="{C8559F6C-3585-4A91-87A7-8EAF037AAF00}" type="pres">
      <dgm:prSet presAssocID="{28F6E6CB-6F3F-48B9-BB10-ED317DE041BA}" presName="Name19" presStyleLbl="parChTrans1D3" presStyleIdx="0" presStyleCnt="2"/>
      <dgm:spPr/>
      <dgm:t>
        <a:bodyPr/>
        <a:lstStyle/>
        <a:p>
          <a:pPr rtl="1"/>
          <a:endParaRPr lang="he-IL"/>
        </a:p>
      </dgm:t>
    </dgm:pt>
    <dgm:pt modelId="{3708654F-1B29-4A88-98C5-D81AB6B1E831}" type="pres">
      <dgm:prSet presAssocID="{616306E5-3BA7-4C9D-8A6C-6112885DD561}" presName="Name21" presStyleCnt="0"/>
      <dgm:spPr/>
    </dgm:pt>
    <dgm:pt modelId="{FC3EA6E2-A73D-4CB0-BFE3-E48C3E34F83D}" type="pres">
      <dgm:prSet presAssocID="{616306E5-3BA7-4C9D-8A6C-6112885DD561}" presName="level2Shape" presStyleLbl="node3" presStyleIdx="0" presStyleCnt="2" custScaleX="359332"/>
      <dgm:spPr/>
      <dgm:t>
        <a:bodyPr/>
        <a:lstStyle/>
        <a:p>
          <a:pPr rtl="1"/>
          <a:endParaRPr lang="he-IL"/>
        </a:p>
      </dgm:t>
    </dgm:pt>
    <dgm:pt modelId="{CBC29828-75ED-4894-87CC-C46ACEBDB853}" type="pres">
      <dgm:prSet presAssocID="{616306E5-3BA7-4C9D-8A6C-6112885DD561}" presName="hierChild3" presStyleCnt="0"/>
      <dgm:spPr/>
    </dgm:pt>
    <dgm:pt modelId="{CBE135A8-D591-445A-8E21-613402CF75E6}" type="pres">
      <dgm:prSet presAssocID="{184FEB26-5E63-4A50-8D59-685C956963FF}" presName="Name19" presStyleLbl="parChTrans1D2" presStyleIdx="1" presStyleCnt="2"/>
      <dgm:spPr/>
      <dgm:t>
        <a:bodyPr/>
        <a:lstStyle/>
        <a:p>
          <a:pPr rtl="1"/>
          <a:endParaRPr lang="he-IL"/>
        </a:p>
      </dgm:t>
    </dgm:pt>
    <dgm:pt modelId="{A6124F89-28CA-46C3-9AA8-C614348E8832}" type="pres">
      <dgm:prSet presAssocID="{8839D447-58CF-4404-AE42-A4417A96629D}" presName="Name21" presStyleCnt="0"/>
      <dgm:spPr/>
    </dgm:pt>
    <dgm:pt modelId="{87D90809-4DED-4ACF-AFF9-F4E03515FB5A}" type="pres">
      <dgm:prSet presAssocID="{8839D447-58CF-4404-AE42-A4417A96629D}" presName="level2Shape" presStyleLbl="node2" presStyleIdx="1" presStyleCnt="2" custScaleX="163820"/>
      <dgm:spPr/>
      <dgm:t>
        <a:bodyPr/>
        <a:lstStyle/>
        <a:p>
          <a:pPr rtl="1"/>
          <a:endParaRPr lang="he-IL"/>
        </a:p>
      </dgm:t>
    </dgm:pt>
    <dgm:pt modelId="{AA5AE79F-6361-4689-BB1B-0239511DB2C3}" type="pres">
      <dgm:prSet presAssocID="{8839D447-58CF-4404-AE42-A4417A96629D}" presName="hierChild3" presStyleCnt="0"/>
      <dgm:spPr/>
    </dgm:pt>
    <dgm:pt modelId="{F5DA9464-821C-4F0A-94C0-9E4CCE51AF6C}" type="pres">
      <dgm:prSet presAssocID="{1B49D16F-79C8-4E9B-9B76-C36DCF0E7C49}" presName="Name19" presStyleLbl="parChTrans1D3" presStyleIdx="1" presStyleCnt="2"/>
      <dgm:spPr/>
      <dgm:t>
        <a:bodyPr/>
        <a:lstStyle/>
        <a:p>
          <a:pPr rtl="1"/>
          <a:endParaRPr lang="he-IL"/>
        </a:p>
      </dgm:t>
    </dgm:pt>
    <dgm:pt modelId="{6C0185D5-54C1-4989-B685-84277159F0AC}" type="pres">
      <dgm:prSet presAssocID="{87EB3DEB-436B-4905-90C0-9D610F07C2A2}" presName="Name21" presStyleCnt="0"/>
      <dgm:spPr/>
    </dgm:pt>
    <dgm:pt modelId="{39B8CA5D-B82B-4200-9A48-83CED88DE557}" type="pres">
      <dgm:prSet presAssocID="{87EB3DEB-436B-4905-90C0-9D610F07C2A2}" presName="level2Shape" presStyleLbl="node3" presStyleIdx="1" presStyleCnt="2" custScaleX="359332"/>
      <dgm:spPr/>
      <dgm:t>
        <a:bodyPr/>
        <a:lstStyle/>
        <a:p>
          <a:pPr rtl="1"/>
          <a:endParaRPr lang="he-IL"/>
        </a:p>
      </dgm:t>
    </dgm:pt>
    <dgm:pt modelId="{50D3DFD7-1A04-416F-8B6B-B012F1F02276}" type="pres">
      <dgm:prSet presAssocID="{87EB3DEB-436B-4905-90C0-9D610F07C2A2}" presName="hierChild3" presStyleCnt="0"/>
      <dgm:spPr/>
    </dgm:pt>
    <dgm:pt modelId="{0237C6AB-BAC4-449E-8212-4068BBBF41F8}" type="pres">
      <dgm:prSet presAssocID="{3D901302-E76B-4936-BF93-B067D8F3F92A}" presName="bgShapesFlow" presStyleCnt="0"/>
      <dgm:spPr/>
    </dgm:pt>
  </dgm:ptLst>
  <dgm:cxnLst>
    <dgm:cxn modelId="{916010F9-19D6-406D-AC51-137D60047D7A}" type="presOf" srcId="{DCF9E78E-20A2-43B2-94AC-F4192DDF47E7}" destId="{7DA88ABB-2885-4F68-BA27-4B5B39366236}" srcOrd="0" destOrd="0" presId="urn:microsoft.com/office/officeart/2005/8/layout/hierarchy6"/>
    <dgm:cxn modelId="{402D1447-2994-41E8-8B11-8ADC16FD60B9}" type="presOf" srcId="{3008827F-2BCA-4433-BAA4-CD3FAE60E580}" destId="{95C0CD09-C2B2-4082-AA12-09943A84F2A6}" srcOrd="0" destOrd="0" presId="urn:microsoft.com/office/officeart/2005/8/layout/hierarchy6"/>
    <dgm:cxn modelId="{D6DBAE4B-1FFC-4753-8D4E-472E9B0599C6}" type="presOf" srcId="{87EB3DEB-436B-4905-90C0-9D610F07C2A2}" destId="{39B8CA5D-B82B-4200-9A48-83CED88DE557}" srcOrd="0" destOrd="0" presId="urn:microsoft.com/office/officeart/2005/8/layout/hierarchy6"/>
    <dgm:cxn modelId="{D0770585-FBD0-4256-AE24-166F3485D6CB}" type="presOf" srcId="{1B49D16F-79C8-4E9B-9B76-C36DCF0E7C49}" destId="{F5DA9464-821C-4F0A-94C0-9E4CCE51AF6C}" srcOrd="0" destOrd="0" presId="urn:microsoft.com/office/officeart/2005/8/layout/hierarchy6"/>
    <dgm:cxn modelId="{5E10E4D0-BBC4-4AA9-9F8B-E2BFD5DB3DC3}" srcId="{3D901302-E76B-4936-BF93-B067D8F3F92A}" destId="{DCF9E78E-20A2-43B2-94AC-F4192DDF47E7}" srcOrd="0" destOrd="0" parTransId="{5C55103C-5D1F-4E13-8E58-4D0918C734EA}" sibTransId="{3F272A01-1B3A-4E40-9E79-A9E60EC48E32}"/>
    <dgm:cxn modelId="{C3E73872-0289-4A76-B192-2EC7C47C5C7C}" srcId="{DCF9E78E-20A2-43B2-94AC-F4192DDF47E7}" destId="{56165DBB-D746-46FB-973D-BEB40FADFCFA}" srcOrd="0" destOrd="0" parTransId="{3008827F-2BCA-4433-BAA4-CD3FAE60E580}" sibTransId="{607E2E8E-23C1-4505-88F5-79AF60717B98}"/>
    <dgm:cxn modelId="{8C73F42A-E048-47C9-A4F8-8CE69B48F95E}" type="presOf" srcId="{56165DBB-D746-46FB-973D-BEB40FADFCFA}" destId="{3C610875-BC80-44CB-B26C-FE899F7086AC}" srcOrd="0" destOrd="0" presId="urn:microsoft.com/office/officeart/2005/8/layout/hierarchy6"/>
    <dgm:cxn modelId="{23FDEFBE-1363-4BDF-B7CA-194D0253984E}" type="presOf" srcId="{184FEB26-5E63-4A50-8D59-685C956963FF}" destId="{CBE135A8-D591-445A-8E21-613402CF75E6}" srcOrd="0" destOrd="0" presId="urn:microsoft.com/office/officeart/2005/8/layout/hierarchy6"/>
    <dgm:cxn modelId="{CBB33F18-0522-41DC-8CF7-6317A23641D7}" srcId="{8839D447-58CF-4404-AE42-A4417A96629D}" destId="{87EB3DEB-436B-4905-90C0-9D610F07C2A2}" srcOrd="0" destOrd="0" parTransId="{1B49D16F-79C8-4E9B-9B76-C36DCF0E7C49}" sibTransId="{6519FCDF-4FFF-4B28-AA86-F5D043B7066F}"/>
    <dgm:cxn modelId="{E23CA447-912A-4E5A-A606-E4C76C173A9B}" type="presOf" srcId="{8839D447-58CF-4404-AE42-A4417A96629D}" destId="{87D90809-4DED-4ACF-AFF9-F4E03515FB5A}" srcOrd="0" destOrd="0" presId="urn:microsoft.com/office/officeart/2005/8/layout/hierarchy6"/>
    <dgm:cxn modelId="{803F1D26-D73C-4D51-A492-4A3DE1DADA89}" type="presOf" srcId="{616306E5-3BA7-4C9D-8A6C-6112885DD561}" destId="{FC3EA6E2-A73D-4CB0-BFE3-E48C3E34F83D}" srcOrd="0" destOrd="0" presId="urn:microsoft.com/office/officeart/2005/8/layout/hierarchy6"/>
    <dgm:cxn modelId="{C730A352-B862-4312-A748-ACBDA3F60B72}" srcId="{56165DBB-D746-46FB-973D-BEB40FADFCFA}" destId="{616306E5-3BA7-4C9D-8A6C-6112885DD561}" srcOrd="0" destOrd="0" parTransId="{28F6E6CB-6F3F-48B9-BB10-ED317DE041BA}" sibTransId="{F9188701-C820-4CF0-9C5B-9C9A58303306}"/>
    <dgm:cxn modelId="{92768A91-57D7-48C6-B64D-F9F7BB289359}" type="presOf" srcId="{28F6E6CB-6F3F-48B9-BB10-ED317DE041BA}" destId="{C8559F6C-3585-4A91-87A7-8EAF037AAF00}" srcOrd="0" destOrd="0" presId="urn:microsoft.com/office/officeart/2005/8/layout/hierarchy6"/>
    <dgm:cxn modelId="{E6FA9AC6-9C1B-43AD-BEF0-A03CDED0B6CD}" type="presOf" srcId="{3D901302-E76B-4936-BF93-B067D8F3F92A}" destId="{BD8E8923-AAC1-471F-8EB8-CEBACABCA269}" srcOrd="0" destOrd="0" presId="urn:microsoft.com/office/officeart/2005/8/layout/hierarchy6"/>
    <dgm:cxn modelId="{059BE55A-C63C-4E13-BE49-1D4C7F51E11C}" srcId="{DCF9E78E-20A2-43B2-94AC-F4192DDF47E7}" destId="{8839D447-58CF-4404-AE42-A4417A96629D}" srcOrd="1" destOrd="0" parTransId="{184FEB26-5E63-4A50-8D59-685C956963FF}" sibTransId="{045CA19A-C114-49DB-96D5-4E7AD9F21CEB}"/>
    <dgm:cxn modelId="{32BE5A1A-B5FB-410B-95BD-B4541A1989AE}" type="presParOf" srcId="{BD8E8923-AAC1-471F-8EB8-CEBACABCA269}" destId="{F70DD34A-1EF3-425B-B1E1-C30AEF35314E}" srcOrd="0" destOrd="0" presId="urn:microsoft.com/office/officeart/2005/8/layout/hierarchy6"/>
    <dgm:cxn modelId="{9A01BB96-C4CC-4776-8614-040516F16270}" type="presParOf" srcId="{F70DD34A-1EF3-425B-B1E1-C30AEF35314E}" destId="{155568E1-F710-4270-A942-DAB478B44519}" srcOrd="0" destOrd="0" presId="urn:microsoft.com/office/officeart/2005/8/layout/hierarchy6"/>
    <dgm:cxn modelId="{564DE90F-ED43-4614-97F5-19BE4C76EDDB}" type="presParOf" srcId="{155568E1-F710-4270-A942-DAB478B44519}" destId="{E4F7305D-D8AB-41A8-B409-B94EE498A980}" srcOrd="0" destOrd="0" presId="urn:microsoft.com/office/officeart/2005/8/layout/hierarchy6"/>
    <dgm:cxn modelId="{5B0A7061-F103-4DEE-AE3A-30E7CE62FDEF}" type="presParOf" srcId="{E4F7305D-D8AB-41A8-B409-B94EE498A980}" destId="{7DA88ABB-2885-4F68-BA27-4B5B39366236}" srcOrd="0" destOrd="0" presId="urn:microsoft.com/office/officeart/2005/8/layout/hierarchy6"/>
    <dgm:cxn modelId="{A3BCA1D2-27ED-4940-A574-21A29EED269B}" type="presParOf" srcId="{E4F7305D-D8AB-41A8-B409-B94EE498A980}" destId="{CF6FE3B4-4046-47BD-8F3A-9888C8AB4D03}" srcOrd="1" destOrd="0" presId="urn:microsoft.com/office/officeart/2005/8/layout/hierarchy6"/>
    <dgm:cxn modelId="{316BB375-6693-4EF4-98C7-7680125A1B69}" type="presParOf" srcId="{CF6FE3B4-4046-47BD-8F3A-9888C8AB4D03}" destId="{95C0CD09-C2B2-4082-AA12-09943A84F2A6}" srcOrd="0" destOrd="0" presId="urn:microsoft.com/office/officeart/2005/8/layout/hierarchy6"/>
    <dgm:cxn modelId="{645F961E-8D3B-45F5-9B46-03A16BB2B6C3}" type="presParOf" srcId="{CF6FE3B4-4046-47BD-8F3A-9888C8AB4D03}" destId="{A9E73264-1C81-448E-8CDC-824E6AEB1689}" srcOrd="1" destOrd="0" presId="urn:microsoft.com/office/officeart/2005/8/layout/hierarchy6"/>
    <dgm:cxn modelId="{0576FF6F-D9E5-4315-AB8F-0B48410858D0}" type="presParOf" srcId="{A9E73264-1C81-448E-8CDC-824E6AEB1689}" destId="{3C610875-BC80-44CB-B26C-FE899F7086AC}" srcOrd="0" destOrd="0" presId="urn:microsoft.com/office/officeart/2005/8/layout/hierarchy6"/>
    <dgm:cxn modelId="{E9C9A6D1-B70A-4BB0-998E-ABE01043C516}" type="presParOf" srcId="{A9E73264-1C81-448E-8CDC-824E6AEB1689}" destId="{055ED7F0-8D09-4BD2-87F8-455AED4511EE}" srcOrd="1" destOrd="0" presId="urn:microsoft.com/office/officeart/2005/8/layout/hierarchy6"/>
    <dgm:cxn modelId="{5D81B171-8343-4798-BD3C-E90405874878}" type="presParOf" srcId="{055ED7F0-8D09-4BD2-87F8-455AED4511EE}" destId="{C8559F6C-3585-4A91-87A7-8EAF037AAF00}" srcOrd="0" destOrd="0" presId="urn:microsoft.com/office/officeart/2005/8/layout/hierarchy6"/>
    <dgm:cxn modelId="{23B13205-305D-4D35-BB47-B193FD39B9A1}" type="presParOf" srcId="{055ED7F0-8D09-4BD2-87F8-455AED4511EE}" destId="{3708654F-1B29-4A88-98C5-D81AB6B1E831}" srcOrd="1" destOrd="0" presId="urn:microsoft.com/office/officeart/2005/8/layout/hierarchy6"/>
    <dgm:cxn modelId="{31CF2FA1-3405-4BF0-9C7B-FA3602D05A41}" type="presParOf" srcId="{3708654F-1B29-4A88-98C5-D81AB6B1E831}" destId="{FC3EA6E2-A73D-4CB0-BFE3-E48C3E34F83D}" srcOrd="0" destOrd="0" presId="urn:microsoft.com/office/officeart/2005/8/layout/hierarchy6"/>
    <dgm:cxn modelId="{787DCE73-90B7-4CC6-9677-C5150588A9AC}" type="presParOf" srcId="{3708654F-1B29-4A88-98C5-D81AB6B1E831}" destId="{CBC29828-75ED-4894-87CC-C46ACEBDB853}" srcOrd="1" destOrd="0" presId="urn:microsoft.com/office/officeart/2005/8/layout/hierarchy6"/>
    <dgm:cxn modelId="{0A903EA3-ED72-4E17-AD57-49C4AC48E83F}" type="presParOf" srcId="{CF6FE3B4-4046-47BD-8F3A-9888C8AB4D03}" destId="{CBE135A8-D591-445A-8E21-613402CF75E6}" srcOrd="2" destOrd="0" presId="urn:microsoft.com/office/officeart/2005/8/layout/hierarchy6"/>
    <dgm:cxn modelId="{A82F9D34-B292-48A9-BBAE-443966363362}" type="presParOf" srcId="{CF6FE3B4-4046-47BD-8F3A-9888C8AB4D03}" destId="{A6124F89-28CA-46C3-9AA8-C614348E8832}" srcOrd="3" destOrd="0" presId="urn:microsoft.com/office/officeart/2005/8/layout/hierarchy6"/>
    <dgm:cxn modelId="{B5C958F7-9CF3-42A4-9D4F-DB329894109B}" type="presParOf" srcId="{A6124F89-28CA-46C3-9AA8-C614348E8832}" destId="{87D90809-4DED-4ACF-AFF9-F4E03515FB5A}" srcOrd="0" destOrd="0" presId="urn:microsoft.com/office/officeart/2005/8/layout/hierarchy6"/>
    <dgm:cxn modelId="{7BCCD335-DCC5-4E95-B4E2-0B267FA6B413}" type="presParOf" srcId="{A6124F89-28CA-46C3-9AA8-C614348E8832}" destId="{AA5AE79F-6361-4689-BB1B-0239511DB2C3}" srcOrd="1" destOrd="0" presId="urn:microsoft.com/office/officeart/2005/8/layout/hierarchy6"/>
    <dgm:cxn modelId="{9A6DD847-C2E1-45C1-98C0-6AFDA350B3FB}" type="presParOf" srcId="{AA5AE79F-6361-4689-BB1B-0239511DB2C3}" destId="{F5DA9464-821C-4F0A-94C0-9E4CCE51AF6C}" srcOrd="0" destOrd="0" presId="urn:microsoft.com/office/officeart/2005/8/layout/hierarchy6"/>
    <dgm:cxn modelId="{256EE8B7-F238-44EA-A6C7-F195F28FC594}" type="presParOf" srcId="{AA5AE79F-6361-4689-BB1B-0239511DB2C3}" destId="{6C0185D5-54C1-4989-B685-84277159F0AC}" srcOrd="1" destOrd="0" presId="urn:microsoft.com/office/officeart/2005/8/layout/hierarchy6"/>
    <dgm:cxn modelId="{50EC5452-9190-4E2A-ADD0-42C46DFB8996}" type="presParOf" srcId="{6C0185D5-54C1-4989-B685-84277159F0AC}" destId="{39B8CA5D-B82B-4200-9A48-83CED88DE557}" srcOrd="0" destOrd="0" presId="urn:microsoft.com/office/officeart/2005/8/layout/hierarchy6"/>
    <dgm:cxn modelId="{54BFA451-C3B3-4FB1-BBDA-E6B0E407C89F}" type="presParOf" srcId="{6C0185D5-54C1-4989-B685-84277159F0AC}" destId="{50D3DFD7-1A04-416F-8B6B-B012F1F02276}" srcOrd="1" destOrd="0" presId="urn:microsoft.com/office/officeart/2005/8/layout/hierarchy6"/>
    <dgm:cxn modelId="{26934163-A7CF-4920-9307-CAFDD7D5E8D4}" type="presParOf" srcId="{BD8E8923-AAC1-471F-8EB8-CEBACABCA269}" destId="{0237C6AB-BAC4-449E-8212-4068BBBF41F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88ABB-2885-4F68-BA27-4B5B39366236}">
      <dsp:nvSpPr>
        <dsp:cNvPr id="0" name=""/>
        <dsp:cNvSpPr/>
      </dsp:nvSpPr>
      <dsp:spPr>
        <a:xfrm>
          <a:off x="3038951" y="1743"/>
          <a:ext cx="1986992" cy="68126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Permission of a parent 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3058905" y="21697"/>
        <a:ext cx="1947084" cy="641355"/>
      </dsp:txXfrm>
    </dsp:sp>
    <dsp:sp modelId="{95C0CD09-C2B2-4082-AA12-09943A84F2A6}">
      <dsp:nvSpPr>
        <dsp:cNvPr id="0" name=""/>
        <dsp:cNvSpPr/>
      </dsp:nvSpPr>
      <dsp:spPr>
        <a:xfrm>
          <a:off x="2043166" y="683007"/>
          <a:ext cx="1989281" cy="272505"/>
        </a:xfrm>
        <a:custGeom>
          <a:avLst/>
          <a:gdLst/>
          <a:ahLst/>
          <a:cxnLst/>
          <a:rect l="0" t="0" r="0" b="0"/>
          <a:pathLst>
            <a:path>
              <a:moveTo>
                <a:pt x="1989281" y="0"/>
              </a:moveTo>
              <a:lnTo>
                <a:pt x="1989281" y="136252"/>
              </a:lnTo>
              <a:lnTo>
                <a:pt x="0" y="136252"/>
              </a:lnTo>
              <a:lnTo>
                <a:pt x="0" y="272505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57150" dist="38100" dir="5400000" algn="ctr" rotWithShape="0">
            <a:schemeClr val="dk1">
              <a:shade val="9000"/>
              <a:alpha val="48000"/>
              <a:satMod val="105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3C610875-BC80-44CB-B26C-FE899F7086AC}">
      <dsp:nvSpPr>
        <dsp:cNvPr id="0" name=""/>
        <dsp:cNvSpPr/>
      </dsp:nvSpPr>
      <dsp:spPr>
        <a:xfrm>
          <a:off x="1206132" y="955512"/>
          <a:ext cx="1674068" cy="68126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</a:rPr>
            <a:t>Yes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1226086" y="975466"/>
        <a:ext cx="1634160" cy="641355"/>
      </dsp:txXfrm>
    </dsp:sp>
    <dsp:sp modelId="{C8559F6C-3585-4A91-87A7-8EAF037AAF00}">
      <dsp:nvSpPr>
        <dsp:cNvPr id="0" name=""/>
        <dsp:cNvSpPr/>
      </dsp:nvSpPr>
      <dsp:spPr>
        <a:xfrm>
          <a:off x="1997446" y="1636775"/>
          <a:ext cx="91440" cy="2725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505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57150" dist="38100" dir="5400000" algn="ctr" rotWithShape="0">
            <a:schemeClr val="dk1">
              <a:shade val="9000"/>
              <a:alpha val="48000"/>
              <a:satMod val="105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FC3EA6E2-A73D-4CB0-BFE3-E48C3E34F83D}">
      <dsp:nvSpPr>
        <dsp:cNvPr id="0" name=""/>
        <dsp:cNvSpPr/>
      </dsp:nvSpPr>
      <dsp:spPr>
        <a:xfrm>
          <a:off x="207168" y="1909280"/>
          <a:ext cx="3671994" cy="68126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u="sng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Direct</a:t>
          </a:r>
          <a:r>
            <a:rPr lang="en-US" sz="2600" u="sng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 </a:t>
          </a:r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interview with the young person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227122" y="1929234"/>
        <a:ext cx="3632086" cy="641355"/>
      </dsp:txXfrm>
    </dsp:sp>
    <dsp:sp modelId="{CBE135A8-D591-445A-8E21-613402CF75E6}">
      <dsp:nvSpPr>
        <dsp:cNvPr id="0" name=""/>
        <dsp:cNvSpPr/>
      </dsp:nvSpPr>
      <dsp:spPr>
        <a:xfrm>
          <a:off x="4032448" y="683007"/>
          <a:ext cx="1989281" cy="272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52"/>
              </a:lnTo>
              <a:lnTo>
                <a:pt x="1989281" y="136252"/>
              </a:lnTo>
              <a:lnTo>
                <a:pt x="1989281" y="272505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57150" dist="38100" dir="5400000" algn="ctr" rotWithShape="0">
            <a:schemeClr val="dk1">
              <a:shade val="9000"/>
              <a:alpha val="48000"/>
              <a:satMod val="105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87D90809-4DED-4ACF-AFF9-F4E03515FB5A}">
      <dsp:nvSpPr>
        <dsp:cNvPr id="0" name=""/>
        <dsp:cNvSpPr/>
      </dsp:nvSpPr>
      <dsp:spPr>
        <a:xfrm>
          <a:off x="5184695" y="955512"/>
          <a:ext cx="1674068" cy="68126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</a:rPr>
            <a:t>No</a:t>
          </a:r>
          <a:endParaRPr lang="he-IL" sz="2600" kern="120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5204649" y="975466"/>
        <a:ext cx="1634160" cy="641355"/>
      </dsp:txXfrm>
    </dsp:sp>
    <dsp:sp modelId="{F5DA9464-821C-4F0A-94C0-9E4CCE51AF6C}">
      <dsp:nvSpPr>
        <dsp:cNvPr id="0" name=""/>
        <dsp:cNvSpPr/>
      </dsp:nvSpPr>
      <dsp:spPr>
        <a:xfrm>
          <a:off x="5976009" y="1636775"/>
          <a:ext cx="91440" cy="2725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505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57150" dist="38100" dir="5400000" algn="ctr" rotWithShape="0">
            <a:schemeClr val="dk1">
              <a:shade val="9000"/>
              <a:alpha val="48000"/>
              <a:satMod val="105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39B8CA5D-B82B-4200-9A48-83CED88DE557}">
      <dsp:nvSpPr>
        <dsp:cNvPr id="0" name=""/>
        <dsp:cNvSpPr/>
      </dsp:nvSpPr>
      <dsp:spPr>
        <a:xfrm>
          <a:off x="4185732" y="1909280"/>
          <a:ext cx="3671994" cy="68126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u="sng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Proxy</a:t>
          </a:r>
          <a:r>
            <a:rPr lang="en-US" sz="1300" b="0" kern="1200" cap="none" spc="0" smtClean="0">
              <a:ln w="18415" cmpd="sng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sym typeface="Wingdings" panose="05000000000000000000" pitchFamily="2" charset="2"/>
            </a:rPr>
            <a:t> </a:t>
          </a:r>
          <a:r>
            <a:rPr lang="en-US" sz="2600" kern="120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anose="05000000000000000000" pitchFamily="2" charset="2"/>
            </a:rPr>
            <a:t>interview with the parents</a:t>
          </a:r>
          <a:r>
            <a:rPr lang="en-US" sz="1300" b="0" kern="1200" cap="none" spc="0" smtClean="0">
              <a:ln w="18415" cmpd="sng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sym typeface="Wingdings" panose="05000000000000000000" pitchFamily="2" charset="2"/>
            </a:rPr>
            <a:t>  </a:t>
          </a:r>
          <a:endParaRPr lang="he-IL" sz="1300" b="0" kern="1200" cap="none" spc="0">
            <a:ln w="18415" cmpd="sng">
              <a:solidFill>
                <a:schemeClr val="accent1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4205686" y="1929234"/>
        <a:ext cx="3632086" cy="641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4715" y="0"/>
            <a:ext cx="2947723" cy="496729"/>
          </a:xfrm>
          <a:prstGeom prst="rect">
            <a:avLst/>
          </a:prstGeom>
        </p:spPr>
        <p:txBody>
          <a:bodyPr vert="horz" lIns="91577" tIns="45789" rIns="91577" bIns="45789" rtlCol="1"/>
          <a:lstStyle>
            <a:lvl1pPr algn="r">
              <a:defRPr sz="1200"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6" y="0"/>
            <a:ext cx="2947723" cy="496729"/>
          </a:xfrm>
          <a:prstGeom prst="rect">
            <a:avLst/>
          </a:prstGeom>
        </p:spPr>
        <p:txBody>
          <a:bodyPr vert="horz" lIns="91577" tIns="45789" rIns="91577" bIns="45789" rtlCol="1"/>
          <a:lstStyle>
            <a:lvl1pPr algn="l">
              <a:defRPr sz="1200"/>
            </a:lvl1pPr>
          </a:lstStyle>
          <a:p>
            <a:pPr>
              <a:defRPr/>
            </a:pPr>
            <a:fld id="{C5AB1FF1-C297-4E5A-B9F4-E04D46754965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7288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1" anchor="ctr"/>
          <a:lstStyle/>
          <a:p>
            <a:pPr lvl="0"/>
            <a:endParaRPr lang="he-IL" noProof="0" smtClean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0244" y="4718923"/>
            <a:ext cx="5441950" cy="4470558"/>
          </a:xfrm>
          <a:prstGeom prst="rect">
            <a:avLst/>
          </a:prstGeom>
        </p:spPr>
        <p:txBody>
          <a:bodyPr vert="horz" lIns="91577" tIns="45789" rIns="91577" bIns="45789" rtlCol="1"/>
          <a:lstStyle/>
          <a:p>
            <a:pPr lvl="0"/>
            <a:r>
              <a:rPr lang="he-IL" noProof="0" smtClean="0"/>
              <a:t>לחץ כדי לערוך סגנונות טקסט של תבנית בסיס</a:t>
            </a:r>
          </a:p>
          <a:p>
            <a:pPr lvl="1"/>
            <a:r>
              <a:rPr lang="he-IL" noProof="0" smtClean="0"/>
              <a:t>רמה שנייה</a:t>
            </a:r>
          </a:p>
          <a:p>
            <a:pPr lvl="2"/>
            <a:r>
              <a:rPr lang="he-IL" noProof="0" smtClean="0"/>
              <a:t>רמה שלישית</a:t>
            </a:r>
          </a:p>
          <a:p>
            <a:pPr lvl="3"/>
            <a:r>
              <a:rPr lang="he-IL" noProof="0" smtClean="0"/>
              <a:t>רמה רביעית</a:t>
            </a:r>
          </a:p>
          <a:p>
            <a:pPr lvl="4"/>
            <a:r>
              <a:rPr lang="he-IL" noProof="0" smtClean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4715" y="9436123"/>
            <a:ext cx="2947723" cy="496729"/>
          </a:xfrm>
          <a:prstGeom prst="rect">
            <a:avLst/>
          </a:prstGeom>
        </p:spPr>
        <p:txBody>
          <a:bodyPr vert="horz" lIns="91577" tIns="45789" rIns="91577" bIns="45789" rtlCol="1" anchor="b"/>
          <a:lstStyle>
            <a:lvl1pPr algn="r">
              <a:defRPr sz="1200"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6" y="9436123"/>
            <a:ext cx="2947723" cy="496729"/>
          </a:xfrm>
          <a:prstGeom prst="rect">
            <a:avLst/>
          </a:prstGeom>
        </p:spPr>
        <p:txBody>
          <a:bodyPr vert="horz" lIns="91577" tIns="45789" rIns="91577" bIns="45789" rtlCol="1" anchor="b"/>
          <a:lstStyle>
            <a:lvl1pPr algn="l">
              <a:defRPr sz="1200"/>
            </a:lvl1pPr>
          </a:lstStyle>
          <a:p>
            <a:pPr>
              <a:defRPr/>
            </a:pPr>
            <a:fld id="{91269828-71E6-4A48-89D5-F70C2A554D8C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6911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defTabSz="915772" rtl="0">
              <a:defRPr/>
            </a:pPr>
            <a:r>
              <a:rPr lang="en-US" altLang="he-IL" dirty="0" smtClean="0"/>
              <a:t>Shalom, I’m Michal Yemini, coordinator of Households Surveys in the Surveys Department at the Israel Central Bureau of Statistics</a:t>
            </a:r>
            <a:r>
              <a:rPr lang="en-US" altLang="he-IL" baseline="0" dirty="0" smtClean="0"/>
              <a:t> and we will talk about the </a:t>
            </a:r>
            <a:r>
              <a:rPr lang="en-US" sz="1200" dirty="0" smtClean="0"/>
              <a:t>Examination of the Youth Population in a Longitudinal Survey in Israel</a:t>
            </a:r>
            <a:r>
              <a:rPr lang="en-US" altLang="he-IL" baseline="0" dirty="0" smtClean="0"/>
              <a:t> </a:t>
            </a:r>
            <a:endParaRPr lang="he-IL" altLang="he-IL" dirty="0" smtClean="0"/>
          </a:p>
          <a:p>
            <a:pPr algn="l" rtl="0"/>
            <a:endParaRPr lang="he-IL" altLang="he-IL" dirty="0" smtClean="0"/>
          </a:p>
        </p:txBody>
      </p:sp>
      <p:sp>
        <p:nvSpPr>
          <p:cNvPr id="56324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F8A72A-3DE3-4683-A852-417800404803}" type="slidenum">
              <a:rPr lang="he-IL" altLang="he-IL" smtClean="0"/>
              <a:pPr eaLnBrk="1" hangingPunct="1">
                <a:spcBef>
                  <a:spcPct val="0"/>
                </a:spcBef>
              </a:pPr>
              <a:t>1</a:t>
            </a:fld>
            <a:endParaRPr lang="he-IL" altLang="he-I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 eaLnBrk="1" hangingPunct="1">
              <a:spcBef>
                <a:spcPct val="0"/>
              </a:spcBef>
            </a:pPr>
            <a:r>
              <a:rPr lang="en-US" altLang="he-IL" sz="1200" b="1" smtClean="0"/>
              <a:t>Longitudinal Survey </a:t>
            </a:r>
            <a:endParaRPr lang="en-US" altLang="he-IL" b="0" smtClean="0"/>
          </a:p>
          <a:p>
            <a:pPr algn="l" rtl="0" eaLnBrk="1" hangingPunct="1">
              <a:spcBef>
                <a:spcPct val="0"/>
              </a:spcBef>
            </a:pPr>
            <a:r>
              <a:rPr lang="en-US" altLang="he-IL" b="0" smtClean="0"/>
              <a:t>What</a:t>
            </a:r>
            <a:r>
              <a:rPr lang="en-US" altLang="he-IL" b="0" baseline="0" smtClean="0"/>
              <a:t> </a:t>
            </a:r>
            <a:r>
              <a:rPr lang="en-US" altLang="he-IL" b="0" baseline="0" dirty="0" smtClean="0"/>
              <a:t>is the </a:t>
            </a:r>
            <a:r>
              <a:rPr lang="en-US" altLang="he-IL" b="0" smtClean="0"/>
              <a:t>Longitudinal</a:t>
            </a:r>
            <a:r>
              <a:rPr lang="en-US" altLang="he-IL" b="1" smtClean="0"/>
              <a:t> </a:t>
            </a:r>
            <a:r>
              <a:rPr lang="en-US" altLang="he-IL" b="0" baseline="0" smtClean="0"/>
              <a:t>Survey?  </a:t>
            </a:r>
          </a:p>
          <a:p>
            <a:pPr algn="l" defTabSz="915772" rtl="0" eaLnBrk="1" hangingPunct="1">
              <a:spcBef>
                <a:spcPct val="0"/>
              </a:spcBef>
              <a:defRPr/>
            </a:pPr>
            <a:r>
              <a:rPr lang="en-US" altLang="he-IL" smtClean="0">
                <a:solidFill>
                  <a:schemeClr val="tx2"/>
                </a:solidFill>
              </a:rPr>
              <a:t>It </a:t>
            </a:r>
            <a:r>
              <a:rPr lang="en-US" altLang="he-IL" dirty="0" smtClean="0">
                <a:solidFill>
                  <a:schemeClr val="tx2"/>
                </a:solidFill>
              </a:rPr>
              <a:t>aims </a:t>
            </a:r>
            <a:r>
              <a:rPr lang="en-US" altLang="he-IL" dirty="0">
                <a:solidFill>
                  <a:schemeClr val="tx2"/>
                </a:solidFill>
              </a:rPr>
              <a:t>to examine stability and changes in living </a:t>
            </a:r>
            <a:r>
              <a:rPr lang="en-US" altLang="he-IL" dirty="0" smtClean="0">
                <a:solidFill>
                  <a:schemeClr val="tx2"/>
                </a:solidFill>
              </a:rPr>
              <a:t>conditions. </a:t>
            </a:r>
            <a:endParaRPr lang="en-US" altLang="he-IL" dirty="0">
              <a:solidFill>
                <a:schemeClr val="tx2"/>
              </a:solidFill>
            </a:endParaRPr>
          </a:p>
          <a:p>
            <a:pPr algn="l" defTabSz="915772" rtl="0" eaLnBrk="1" hangingPunct="1">
              <a:spcBef>
                <a:spcPct val="0"/>
              </a:spcBef>
              <a:defRPr/>
            </a:pPr>
            <a:r>
              <a:rPr lang="en-US" altLang="he-IL" dirty="0">
                <a:solidFill>
                  <a:schemeClr val="tx2"/>
                </a:solidFill>
              </a:rPr>
              <a:t>And repeatedly </a:t>
            </a:r>
            <a:r>
              <a:rPr lang="en-US" altLang="he-IL" dirty="0" smtClean="0">
                <a:solidFill>
                  <a:schemeClr val="tx2"/>
                </a:solidFill>
              </a:rPr>
              <a:t>collects </a:t>
            </a:r>
            <a:r>
              <a:rPr lang="en-US" altLang="he-IL" dirty="0">
                <a:solidFill>
                  <a:schemeClr val="tx2"/>
                </a:solidFill>
              </a:rPr>
              <a:t>rich information about individuals and households in various </a:t>
            </a:r>
            <a:r>
              <a:rPr lang="en-US" altLang="he-IL" dirty="0" smtClean="0">
                <a:solidFill>
                  <a:schemeClr val="tx2"/>
                </a:solidFill>
              </a:rPr>
              <a:t>aspects.</a:t>
            </a:r>
            <a:endParaRPr lang="en-US" altLang="he-IL" dirty="0">
              <a:solidFill>
                <a:schemeClr val="tx2"/>
              </a:solidFill>
            </a:endParaRPr>
          </a:p>
          <a:p>
            <a:pPr algn="l" rtl="0" eaLnBrk="1" hangingPunct="1">
              <a:spcBef>
                <a:spcPct val="0"/>
              </a:spcBef>
            </a:pPr>
            <a:endParaRPr lang="he-IL" altLang="he-IL" b="0" dirty="0" smtClean="0"/>
          </a:p>
        </p:txBody>
      </p:sp>
      <p:sp>
        <p:nvSpPr>
          <p:cNvPr id="5734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39C9C4E-F9BB-41DD-BF65-7AFED1F69471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dirty="0"/>
              <a:t>A longitudinal survey is a panel survey, in which household members are interviewed every year. </a:t>
            </a:r>
          </a:p>
          <a:p>
            <a:pPr algn="l" rtl="0"/>
            <a:r>
              <a:rPr lang="en-US" altLang="he-IL" dirty="0"/>
              <a:t>The sample was taken in 2012 from the Population Registry, and includes 8,000 households. This sample will be used for all the future waves.</a:t>
            </a:r>
          </a:p>
          <a:p>
            <a:pPr algn="l" defTabSz="915772" rtl="0">
              <a:defRPr/>
            </a:pPr>
            <a:r>
              <a:rPr lang="en-US" dirty="0" smtClean="0"/>
              <a:t>The</a:t>
            </a:r>
            <a:r>
              <a:rPr lang="en-US" baseline="0" dirty="0" smtClean="0"/>
              <a:t> i</a:t>
            </a:r>
            <a:r>
              <a:rPr lang="en-US" dirty="0" smtClean="0"/>
              <a:t>nvestigative unit</a:t>
            </a:r>
            <a:r>
              <a:rPr lang="en-US" baseline="0" dirty="0" smtClean="0"/>
              <a:t> is the h</a:t>
            </a:r>
            <a:r>
              <a:rPr lang="en-US" dirty="0" smtClean="0"/>
              <a:t>ousehold, and each individual in the household is given a personal questionnaire as well. </a:t>
            </a:r>
          </a:p>
          <a:p>
            <a:pPr algn="l" defTabSz="915772" rtl="0">
              <a:defRPr/>
            </a:pPr>
            <a:r>
              <a:rPr lang="en-US" dirty="0" smtClean="0"/>
              <a:t>The interview is done face to </a:t>
            </a:r>
            <a:r>
              <a:rPr lang="en-US" smtClean="0"/>
              <a:t>face and mainly</a:t>
            </a:r>
            <a:r>
              <a:rPr lang="en-US" baseline="0" smtClean="0"/>
              <a:t> </a:t>
            </a:r>
            <a:r>
              <a:rPr lang="en-US" smtClean="0"/>
              <a:t> </a:t>
            </a:r>
            <a:r>
              <a:rPr lang="en-US" dirty="0" smtClean="0"/>
              <a:t>through</a:t>
            </a:r>
            <a:r>
              <a:rPr lang="en-US" baseline="0" dirty="0" smtClean="0"/>
              <a:t> CAPI</a:t>
            </a:r>
            <a:r>
              <a:rPr lang="en-US" baseline="0" smtClean="0"/>
              <a:t>. The other tools we discuss later.</a:t>
            </a:r>
            <a:endParaRPr lang="en-US" baseline="0" dirty="0" smtClean="0"/>
          </a:p>
          <a:p>
            <a:pPr algn="l" defTabSz="915772" rtl="0">
              <a:defRPr/>
            </a:pPr>
            <a:r>
              <a:rPr lang="en-US" baseline="0" dirty="0" smtClean="0"/>
              <a:t>Additionally, in the first and third waves, there was a self-administrated questionnaire for young people. </a:t>
            </a:r>
          </a:p>
          <a:p>
            <a:pPr algn="l" defTabSz="915772" rtl="0">
              <a:defRPr/>
            </a:pPr>
            <a:r>
              <a:rPr lang="en-US" baseline="0" dirty="0" smtClean="0"/>
              <a:t>Up to the present there have been fours waves of investigation. </a:t>
            </a:r>
            <a:endParaRPr lang="en-US" dirty="0" smtClean="0"/>
          </a:p>
          <a:p>
            <a:pPr algn="l" rtl="0"/>
            <a:r>
              <a:rPr lang="en-US" altLang="he-IL" dirty="0"/>
              <a:t> </a:t>
            </a:r>
          </a:p>
          <a:p>
            <a:pPr algn="l" rtl="0"/>
            <a:endParaRPr lang="he-IL" altLang="he-IL" dirty="0" smtClean="0"/>
          </a:p>
        </p:txBody>
      </p:sp>
      <p:sp>
        <p:nvSpPr>
          <p:cNvPr id="5837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FD38D8-83CB-4910-AE76-68CF4FAA5ED9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2" algn="l" rtl="0" eaLnBrk="1" hangingPunct="1">
              <a:spcBef>
                <a:spcPct val="0"/>
              </a:spcBef>
            </a:pPr>
            <a:r>
              <a:rPr lang="en-US" altLang="he-IL" b="1" smtClean="0"/>
              <a:t>Sections of the Questionnaire</a:t>
            </a:r>
            <a:endParaRPr lang="en-US" altLang="he-IL" u="sng" dirty="0" smtClean="0"/>
          </a:p>
          <a:p>
            <a:pPr marL="0" lvl="2" algn="l" rtl="0" eaLnBrk="1" hangingPunct="1">
              <a:spcBef>
                <a:spcPct val="0"/>
              </a:spcBef>
            </a:pPr>
            <a:r>
              <a:rPr lang="en-US" altLang="he-IL" u="none" dirty="0" smtClean="0">
                <a:solidFill>
                  <a:srgbClr val="FF0000"/>
                </a:solidFill>
              </a:rPr>
              <a:t>The questionnaire is divided up into two sections. The first section is a household questionnaire in which one member of the household is asked about all the members of the household. It consists of the following questionnaire.</a:t>
            </a:r>
          </a:p>
          <a:p>
            <a:pPr marL="0" lvl="2" algn="l" defTabSz="915772" rtl="0" eaLnBrk="1" hangingPunct="1">
              <a:spcBef>
                <a:spcPct val="0"/>
              </a:spcBef>
            </a:pPr>
            <a:r>
              <a:rPr lang="en-US" altLang="he-IL" u="none" dirty="0" smtClean="0">
                <a:solidFill>
                  <a:srgbClr val="FF0000"/>
                </a:solidFill>
              </a:rPr>
              <a:t>The second section is an</a:t>
            </a:r>
            <a:r>
              <a:rPr lang="en-US" altLang="he-IL" u="none" baseline="0" dirty="0" smtClean="0">
                <a:solidFill>
                  <a:srgbClr val="FF0000"/>
                </a:solidFill>
              </a:rPr>
              <a:t> individual</a:t>
            </a:r>
            <a:r>
              <a:rPr lang="en-US" altLang="he-IL" u="none" dirty="0" smtClean="0">
                <a:solidFill>
                  <a:srgbClr val="FF0000"/>
                </a:solidFill>
              </a:rPr>
              <a:t> questionnaire in which each</a:t>
            </a:r>
            <a:r>
              <a:rPr lang="en-US" altLang="he-IL" u="none" baseline="0" dirty="0" smtClean="0">
                <a:solidFill>
                  <a:srgbClr val="FF0000"/>
                </a:solidFill>
              </a:rPr>
              <a:t> </a:t>
            </a:r>
            <a:r>
              <a:rPr lang="en-US" altLang="he-IL" u="none" dirty="0" smtClean="0">
                <a:solidFill>
                  <a:srgbClr val="FF0000"/>
                </a:solidFill>
              </a:rPr>
              <a:t>member of the household is</a:t>
            </a:r>
            <a:r>
              <a:rPr lang="en-US" altLang="he-IL" u="none" baseline="0" dirty="0" smtClean="0">
                <a:solidFill>
                  <a:srgbClr val="FF0000"/>
                </a:solidFill>
              </a:rPr>
              <a:t> asked personal questions</a:t>
            </a:r>
            <a:r>
              <a:rPr lang="en-US" altLang="he-IL" u="none" dirty="0" smtClean="0">
                <a:solidFill>
                  <a:srgbClr val="FF0000"/>
                </a:solidFill>
              </a:rPr>
              <a:t>. It consists of the following questionnaire. </a:t>
            </a:r>
          </a:p>
          <a:p>
            <a:pPr marL="0" lvl="2" algn="l" defTabSz="915772" rtl="0" eaLnBrk="1" hangingPunct="1">
              <a:spcBef>
                <a:spcPct val="0"/>
              </a:spcBef>
            </a:pPr>
            <a:r>
              <a:rPr lang="en-US" altLang="he-IL" u="none" dirty="0" smtClean="0">
                <a:solidFill>
                  <a:srgbClr val="FF0000"/>
                </a:solidFill>
              </a:rPr>
              <a:t>In two of the waves, young people aged 10-17 were given a self-administered questionnaire on</a:t>
            </a:r>
            <a:r>
              <a:rPr lang="en-US" altLang="he-IL" u="none" baseline="0" dirty="0" smtClean="0">
                <a:solidFill>
                  <a:srgbClr val="FF0000"/>
                </a:solidFill>
              </a:rPr>
              <a:t> paper. </a:t>
            </a:r>
          </a:p>
          <a:p>
            <a:pPr marL="0" lvl="2" algn="l" rtl="0" eaLnBrk="1" hangingPunct="1">
              <a:spcBef>
                <a:spcPct val="0"/>
              </a:spcBef>
            </a:pPr>
            <a:endParaRPr lang="en-US" altLang="he-IL" u="sng" dirty="0" smtClean="0">
              <a:solidFill>
                <a:srgbClr val="FF0000"/>
              </a:solidFill>
            </a:endParaRPr>
          </a:p>
        </p:txBody>
      </p:sp>
      <p:sp>
        <p:nvSpPr>
          <p:cNvPr id="59396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3EDE6E6-D812-46F8-9966-554D0A6144C9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altLang="he-IL" b="1" smtClean="0"/>
              <a:t>Sections of the Questionnaire</a:t>
            </a:r>
            <a:endParaRPr lang="he-IL" altLang="he-IL" dirty="0" smtClean="0"/>
          </a:p>
          <a:p>
            <a:pPr algn="l" defTabSz="915772" rtl="0"/>
            <a:r>
              <a:rPr lang="en-US" altLang="he-IL" u="none" dirty="0" smtClean="0"/>
              <a:t>The survey includes permanent and variable</a:t>
            </a:r>
            <a:r>
              <a:rPr lang="en-US" altLang="he-IL" u="none" baseline="0" dirty="0" smtClean="0"/>
              <a:t> modules. In this slide we see the </a:t>
            </a:r>
            <a:r>
              <a:rPr lang="en-US" altLang="he-IL" u="none" dirty="0" smtClean="0"/>
              <a:t>permanent module</a:t>
            </a:r>
            <a:r>
              <a:rPr lang="en-US" altLang="he-IL" u="none" baseline="0" dirty="0" smtClean="0"/>
              <a:t> and the </a:t>
            </a:r>
            <a:r>
              <a:rPr lang="en-US" altLang="he-IL" u="none" dirty="0" smtClean="0"/>
              <a:t>variable</a:t>
            </a:r>
            <a:r>
              <a:rPr lang="en-US" altLang="he-IL" u="none" baseline="0" dirty="0" smtClean="0"/>
              <a:t> modules, which </a:t>
            </a:r>
            <a:r>
              <a:rPr lang="en-US" altLang="he-IL" u="none" dirty="0" smtClean="0"/>
              <a:t>are used interchangeably, one year</a:t>
            </a:r>
            <a:r>
              <a:rPr lang="en-US" altLang="he-IL" u="none" baseline="0" dirty="0" smtClean="0"/>
              <a:t> yes and one year no. A part of the expansion on education is the youth questionnaire that I will speak about more in this presentation. </a:t>
            </a:r>
            <a:endParaRPr lang="en-US" altLang="he-IL" u="none" dirty="0" smtClean="0"/>
          </a:p>
          <a:p>
            <a:pPr algn="l" rtl="0"/>
            <a:endParaRPr lang="he-IL" altLang="he-IL" u="sng" dirty="0" smtClean="0"/>
          </a:p>
          <a:p>
            <a:pPr algn="l" rtl="0"/>
            <a:endParaRPr lang="he-IL" altLang="he-IL" u="sng" dirty="0" smtClean="0"/>
          </a:p>
          <a:p>
            <a:pPr algn="l" rtl="0"/>
            <a:endParaRPr lang="he-IL" altLang="he-IL" u="sng" dirty="0" smtClean="0"/>
          </a:p>
        </p:txBody>
      </p:sp>
      <p:sp>
        <p:nvSpPr>
          <p:cNvPr id="60420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B27FC2-E59B-444C-A1C1-8FCE489AFE59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altLang="he-IL" sz="1200" b="1" smtClean="0"/>
              <a:t>Investigative Method – Face</a:t>
            </a:r>
            <a:br>
              <a:rPr lang="en-US" altLang="he-IL" sz="1200" b="1" smtClean="0"/>
            </a:br>
            <a:r>
              <a:rPr lang="en-US" altLang="he-IL" sz="1200" b="1" smtClean="0"/>
              <a:t> to Face Interview</a:t>
            </a:r>
            <a:endParaRPr lang="en-US" smtClean="0"/>
          </a:p>
          <a:p>
            <a:pPr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mtClean="0"/>
              <a:t>Persons </a:t>
            </a:r>
            <a:r>
              <a:rPr lang="en-US" dirty="0" smtClean="0"/>
              <a:t>aged 18 and over are directly </a:t>
            </a:r>
            <a:r>
              <a:rPr lang="en-US" dirty="0" smtClean="0">
                <a:sym typeface="Wingdings" panose="05000000000000000000" pitchFamily="2" charset="2"/>
              </a:rPr>
              <a:t>interviewed. </a:t>
            </a:r>
          </a:p>
          <a:p>
            <a:pPr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 smtClean="0">
                <a:sym typeface="Wingdings" panose="05000000000000000000" pitchFamily="2" charset="2"/>
              </a:rPr>
              <a:t>For</a:t>
            </a:r>
            <a:r>
              <a:rPr lang="en-US" baseline="0" dirty="0" smtClean="0">
                <a:sym typeface="Wingdings" panose="05000000000000000000" pitchFamily="2" charset="2"/>
              </a:rPr>
              <a:t> infants and children up to age </a:t>
            </a:r>
            <a:r>
              <a:rPr lang="en-US" dirty="0" smtClean="0">
                <a:sym typeface="Wingdings" panose="05000000000000000000" pitchFamily="2" charset="2"/>
              </a:rPr>
              <a:t>14, we conduct a proxy interview with their parents. </a:t>
            </a:r>
          </a:p>
          <a:p>
            <a:pPr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 smtClean="0">
                <a:sym typeface="Wingdings" panose="05000000000000000000" pitchFamily="2" charset="2"/>
              </a:rPr>
              <a:t>The law in Israel is that the parent is the legal guardian of children up to age 18, and we need one parent’s permission</a:t>
            </a:r>
            <a:r>
              <a:rPr lang="en-US" baseline="0" dirty="0" smtClean="0">
                <a:sym typeface="Wingdings" panose="05000000000000000000" pitchFamily="2" charset="2"/>
              </a:rPr>
              <a:t> to interview the child.  </a:t>
            </a:r>
            <a:endParaRPr lang="en-US" dirty="0" smtClean="0">
              <a:sym typeface="Wingdings" panose="05000000000000000000" pitchFamily="2" charset="2"/>
            </a:endParaRPr>
          </a:p>
          <a:p>
            <a:pPr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 smtClean="0">
                <a:sym typeface="Wingdings" panose="05000000000000000000" pitchFamily="2" charset="2"/>
              </a:rPr>
              <a:t>With the parent’s permission we can interview face to face, and without their permission we use a proxy questionnaire, in which the parent is interviewed about the child. </a:t>
            </a:r>
            <a:endParaRPr lang="he-IL" altLang="he-IL" dirty="0" smtClean="0"/>
          </a:p>
        </p:txBody>
      </p:sp>
      <p:sp>
        <p:nvSpPr>
          <p:cNvPr id="61444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127F641-0628-426B-8A77-29A1B596D462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defTabSz="915772" rtl="0">
              <a:defRPr/>
            </a:pPr>
            <a:r>
              <a:rPr lang="en-US"/>
              <a:t>Up to now I’ve spoken about the  survey  generally, and now I’ll be speaking about the youth examination in the first and third waves specifically. </a:t>
            </a:r>
          </a:p>
          <a:p>
            <a:pPr algn="l" rtl="0"/>
            <a:endParaRPr lang="he-IL" altLang="he-IL" dirty="0" smtClean="0">
              <a:solidFill>
                <a:schemeClr val="tx1"/>
              </a:solidFill>
            </a:endParaRPr>
          </a:p>
        </p:txBody>
      </p:sp>
      <p:sp>
        <p:nvSpPr>
          <p:cNvPr id="6349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EBEC49D-A19E-4FA1-9A9A-63BFB2726258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altLang="he-IL" sz="1200" b="1" smtClean="0"/>
              <a:t>CAPI-Data Collection Method &amp;</a:t>
            </a:r>
            <a:br>
              <a:rPr lang="en-US" altLang="he-IL" sz="1200" b="1" smtClean="0"/>
            </a:br>
            <a:r>
              <a:rPr lang="en-US" altLang="he-IL" sz="1200" b="1" smtClean="0"/>
              <a:t> Field Work Process - Waves </a:t>
            </a:r>
            <a:r>
              <a:rPr lang="en-US" altLang="he-IL" sz="1200" b="1" smtClean="0">
                <a:latin typeface="PMingLiU" pitchFamily="18" charset="-120"/>
                <a:ea typeface="PMingLiU" pitchFamily="18" charset="-120"/>
              </a:rPr>
              <a:t>Ⅰ</a:t>
            </a:r>
            <a:r>
              <a:rPr lang="en-US" altLang="he-IL" sz="1200" b="1" smtClean="0"/>
              <a:t>&amp; Ⅲ</a:t>
            </a:r>
            <a:endParaRPr lang="en-US" altLang="he-IL" smtClean="0"/>
          </a:p>
          <a:p>
            <a:pPr algn="l" rtl="0"/>
            <a:r>
              <a:rPr lang="en-US" altLang="he-IL" smtClean="0"/>
              <a:t>In </a:t>
            </a:r>
            <a:r>
              <a:rPr lang="en-US" altLang="he-IL" dirty="0" smtClean="0"/>
              <a:t>these</a:t>
            </a:r>
            <a:r>
              <a:rPr lang="en-US" altLang="he-IL" baseline="0" dirty="0" smtClean="0"/>
              <a:t> two waves, t</a:t>
            </a:r>
            <a:r>
              <a:rPr lang="en-US" altLang="he-IL" dirty="0" smtClean="0"/>
              <a:t>he data was collected by the CBS interviewer using the CAPI method in face to face interviews at the household.</a:t>
            </a:r>
            <a:endParaRPr lang="he-IL" altLang="he-IL" dirty="0" smtClean="0"/>
          </a:p>
        </p:txBody>
      </p:sp>
      <p:sp>
        <p:nvSpPr>
          <p:cNvPr id="64516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953144-F71F-4783-AA76-3F863758807A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sz="1200" b="1" smtClean="0"/>
              <a:t>CAPI</a:t>
            </a:r>
            <a:br>
              <a:rPr lang="en-US" sz="1200" b="1" smtClean="0"/>
            </a:br>
            <a:r>
              <a:rPr lang="en-US" sz="1200" b="1" smtClean="0"/>
              <a:t>Process of Planning and  Constructing the Questionnaire </a:t>
            </a:r>
            <a:endParaRPr lang="en-US" altLang="he-IL" smtClean="0"/>
          </a:p>
          <a:p>
            <a:pPr algn="l" rtl="0"/>
            <a:r>
              <a:rPr lang="en-US" altLang="he-IL" smtClean="0"/>
              <a:t>In </a:t>
            </a:r>
            <a:r>
              <a:rPr lang="en-US" altLang="he-IL" dirty="0" smtClean="0"/>
              <a:t>the two waves the questionnaire was designed and constructed</a:t>
            </a:r>
            <a:r>
              <a:rPr lang="en-US" altLang="he-IL" baseline="0" dirty="0" smtClean="0"/>
              <a:t> in the ICBS, and was edited and tested before being used in the field. </a:t>
            </a:r>
          </a:p>
          <a:p>
            <a:pPr algn="l" rtl="0"/>
            <a:r>
              <a:rPr lang="en-US" altLang="he-IL" baseline="0" dirty="0" smtClean="0"/>
              <a:t>The content of the CAPI questionnaire for youths was the same in both waves and included questions on health and the educational framework. For those aged 15-17 there are also questions on employment and income. </a:t>
            </a:r>
            <a:endParaRPr lang="he-IL" altLang="he-IL" dirty="0" smtClean="0"/>
          </a:p>
        </p:txBody>
      </p:sp>
      <p:sp>
        <p:nvSpPr>
          <p:cNvPr id="66564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D2D391-CE66-4EEB-B69D-3F0902ADDD2C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altLang="he-IL" b="1" smtClean="0"/>
              <a:t>CAPI – Conclusions from the Investigation of Youths</a:t>
            </a:r>
            <a:endParaRPr lang="en-US" altLang="he-IL" smtClean="0"/>
          </a:p>
          <a:p>
            <a:pPr algn="l" rtl="0"/>
            <a:r>
              <a:rPr lang="en-US" altLang="he-IL" smtClean="0"/>
              <a:t>No </a:t>
            </a:r>
            <a:r>
              <a:rPr lang="en-US" altLang="he-IL" dirty="0" smtClean="0"/>
              <a:t>significant differences were found in data collection methods, content of the questionnaire, and field work process in the CAPI interviews</a:t>
            </a:r>
            <a:endParaRPr lang="he-IL" altLang="he-IL" dirty="0" smtClean="0"/>
          </a:p>
        </p:txBody>
      </p:sp>
      <p:sp>
        <p:nvSpPr>
          <p:cNvPr id="67588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9502B9-5173-4BF3-8AFA-CE4297927D76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 smtClean="0"/>
          </a:p>
        </p:txBody>
      </p:sp>
      <p:sp>
        <p:nvSpPr>
          <p:cNvPr id="6861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D35B01-E890-4C97-9A4B-C96B4E8F8CB5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dirty="0" smtClean="0"/>
              <a:t>Planning and Constructing –</a:t>
            </a:r>
            <a:br>
              <a:rPr lang="en-US" dirty="0" smtClean="0"/>
            </a:br>
            <a:r>
              <a:rPr lang="en-US" dirty="0" smtClean="0"/>
              <a:t>Self-Administered Questionnaire</a:t>
            </a:r>
            <a:br>
              <a:rPr lang="en-US" dirty="0" smtClean="0"/>
            </a:br>
            <a:r>
              <a:rPr lang="en-US" altLang="he-IL" dirty="0" smtClean="0"/>
              <a:t>In the first wave, the questionnaire was edited  and constructed within the Bureau</a:t>
            </a:r>
            <a:r>
              <a:rPr lang="en-US" altLang="he-IL" baseline="0" dirty="0" smtClean="0"/>
              <a:t>. In </a:t>
            </a:r>
            <a:r>
              <a:rPr lang="en-US" altLang="he-IL" dirty="0" smtClean="0"/>
              <a:t>the third wave, the questionnaire was constructed by “</a:t>
            </a:r>
            <a:r>
              <a:rPr lang="en-US" altLang="he-IL" dirty="0" err="1" smtClean="0"/>
              <a:t>Haruv</a:t>
            </a:r>
            <a:r>
              <a:rPr lang="en-US" altLang="he-IL" dirty="0" smtClean="0"/>
              <a:t>" an external research institute </a:t>
            </a:r>
            <a:r>
              <a:rPr lang="en-US" dirty="0" smtClean="0"/>
              <a:t>dealing with the welfare of the child. The research institute reviewed the literature on the subject of child welfare and</a:t>
            </a:r>
            <a:r>
              <a:rPr lang="en-US" baseline="0" dirty="0" smtClean="0"/>
              <a:t> </a:t>
            </a:r>
            <a:r>
              <a:rPr lang="en-US" altLang="he-IL" dirty="0" smtClean="0"/>
              <a:t>conducted the pre-test on the questionnaire and they had the copyright.</a:t>
            </a:r>
            <a:r>
              <a:rPr lang="en-US" altLang="he-IL" baseline="0" dirty="0" smtClean="0"/>
              <a:t> For that reason, the questionnaire was  not edited and included questions that are usually not asked in the ICBS, for example: </a:t>
            </a:r>
          </a:p>
          <a:p>
            <a:pPr algn="l" defTabSz="915772" rtl="0">
              <a:defRPr/>
            </a:pPr>
            <a:r>
              <a:rPr lang="en-US" altLang="he-IL" baseline="0" dirty="0" smtClean="0"/>
              <a:t>“The following is a list of things that can happen to children. Make a mark alongside each one if it has happened to you in the </a:t>
            </a:r>
            <a:r>
              <a:rPr lang="en-US" altLang="he-IL" u="sng" baseline="0" dirty="0" smtClean="0"/>
              <a:t>past month</a:t>
            </a:r>
            <a:r>
              <a:rPr lang="en-US" altLang="he-IL" baseline="0" dirty="0" smtClean="0"/>
              <a:t>: </a:t>
            </a:r>
          </a:p>
          <a:p>
            <a:pPr algn="l" defTabSz="915772" rtl="0">
              <a:defRPr/>
            </a:pPr>
            <a:r>
              <a:rPr lang="en-US" altLang="he-IL" baseline="0" dirty="0" smtClean="0"/>
              <a:t>Someone threatened you with a gun and you saw he has a (real) gun.”   </a:t>
            </a:r>
          </a:p>
          <a:p>
            <a:pPr algn="l" rtl="0"/>
            <a:r>
              <a:rPr lang="en-US" altLang="he-IL" baseline="0" dirty="0" smtClean="0"/>
              <a:t> </a:t>
            </a:r>
            <a:r>
              <a:rPr lang="en-US" altLang="he-IL" dirty="0" smtClean="0"/>
              <a:t> After the “</a:t>
            </a:r>
            <a:r>
              <a:rPr lang="en-US" altLang="he-IL" dirty="0" err="1" smtClean="0"/>
              <a:t>Haruv</a:t>
            </a:r>
            <a:r>
              <a:rPr lang="en-US" altLang="he-IL" dirty="0" smtClean="0"/>
              <a:t>"  pre-test, an exploratory</a:t>
            </a:r>
            <a:r>
              <a:rPr lang="en-US" altLang="he-IL" baseline="0" dirty="0" smtClean="0"/>
              <a:t> survey </a:t>
            </a:r>
            <a:r>
              <a:rPr lang="en-US" altLang="he-IL" dirty="0" smtClean="0"/>
              <a:t>and a pre-test was conducted in the ICBS as well. </a:t>
            </a:r>
          </a:p>
        </p:txBody>
      </p:sp>
      <p:sp>
        <p:nvSpPr>
          <p:cNvPr id="7373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53E5EC-12F8-4E7E-B285-6CE8BEFFDD19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altLang="he-IL" smtClean="0"/>
              <a:t>In </a:t>
            </a:r>
            <a:r>
              <a:rPr lang="en-US" altLang="he-IL" dirty="0" smtClean="0"/>
              <a:t>the first wave it was possible to fill out the questionnaire only on paper and in the third wave, the option to fill it out online was added. The internet</a:t>
            </a:r>
            <a:r>
              <a:rPr lang="en-US" altLang="he-IL" baseline="0" dirty="0" smtClean="0"/>
              <a:t> option </a:t>
            </a:r>
            <a:r>
              <a:rPr lang="en-US" altLang="he-IL" dirty="0" smtClean="0"/>
              <a:t>was added due to widespread use of the internet among young people in Israel. In the first and third waves, the questionnaire</a:t>
            </a:r>
            <a:r>
              <a:rPr lang="en-US" altLang="he-IL" baseline="0" dirty="0" smtClean="0"/>
              <a:t> content was as we see in the table.</a:t>
            </a:r>
            <a:endParaRPr lang="en-US" altLang="he-IL" dirty="0" smtClean="0"/>
          </a:p>
        </p:txBody>
      </p:sp>
      <p:sp>
        <p:nvSpPr>
          <p:cNvPr id="7373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53E5EC-12F8-4E7E-B285-6CE8BEFFDD19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/>
            <a:r>
              <a:rPr lang="en-US" smtClean="0"/>
              <a:t>Field Work Process – </a:t>
            </a:r>
            <a:br>
              <a:rPr lang="en-US" smtClean="0"/>
            </a:br>
            <a:r>
              <a:rPr lang="en-US" smtClean="0"/>
              <a:t>Self-Administered Questionnaire</a:t>
            </a:r>
            <a:endParaRPr lang="en-US" altLang="he-IL" smtClean="0"/>
          </a:p>
          <a:p>
            <a:pPr algn="l" rtl="0"/>
            <a:r>
              <a:rPr lang="en-US" altLang="he-IL" smtClean="0"/>
              <a:t>In the first wave, the questionnaire was left during the visit and was collected using</a:t>
            </a:r>
            <a:r>
              <a:rPr lang="en-US" altLang="he-IL" baseline="0" smtClean="0"/>
              <a:t> </a:t>
            </a:r>
            <a:r>
              <a:rPr lang="en-US" altLang="he-IL" smtClean="0"/>
              <a:t>a stamped return</a:t>
            </a:r>
            <a:r>
              <a:rPr lang="en-US" altLang="he-IL" baseline="0" smtClean="0"/>
              <a:t> </a:t>
            </a:r>
            <a:r>
              <a:rPr lang="en-US" altLang="he-IL" smtClean="0"/>
              <a:t>envelope. If the young person filled out the questionnaire during the interview, it was</a:t>
            </a:r>
            <a:r>
              <a:rPr lang="en-US" altLang="he-IL" baseline="0" smtClean="0"/>
              <a:t> then collected</a:t>
            </a:r>
            <a:r>
              <a:rPr lang="en-US" altLang="he-IL" smtClean="0"/>
              <a:t>. In the third wave, the possibility of completing the questionnaire online was added.</a:t>
            </a:r>
          </a:p>
        </p:txBody>
      </p:sp>
      <p:sp>
        <p:nvSpPr>
          <p:cNvPr id="74756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A50C72-89C4-49F6-A25D-DA8D6D28E38F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he-IL" smtClean="0"/>
              <a:t>In </a:t>
            </a:r>
            <a:r>
              <a:rPr lang="en-US" altLang="he-IL" dirty="0" smtClean="0"/>
              <a:t>the first wave, a reminder was sent </a:t>
            </a:r>
            <a:r>
              <a:rPr lang="en-US" altLang="he-IL" smtClean="0"/>
              <a:t>after 3 days</a:t>
            </a:r>
            <a:r>
              <a:rPr lang="en-US" altLang="he-IL" baseline="0" smtClean="0"/>
              <a:t>, If the interviewer doesn’t intend to return to the household again.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he-IL" smtClean="0"/>
              <a:t>But </a:t>
            </a:r>
            <a:r>
              <a:rPr lang="en-US" altLang="he-IL" dirty="0" smtClean="0"/>
              <a:t>in the third wave there were no reminders due to budget considerations.</a:t>
            </a:r>
          </a:p>
          <a:p>
            <a:pPr algn="l" rtl="0"/>
            <a:r>
              <a:rPr lang="en-US" altLang="he-IL" dirty="0" smtClean="0"/>
              <a:t>However, due to the low rate of response, towards the end of the survey an email was sent to parents with a direct link to youths’ questionnaire. This request was made through the parents because e-mail addresses were collected only for those</a:t>
            </a:r>
            <a:r>
              <a:rPr lang="en-US" altLang="he-IL" baseline="0" dirty="0" smtClean="0"/>
              <a:t> aged </a:t>
            </a:r>
            <a:r>
              <a:rPr lang="en-US" altLang="he-IL" dirty="0" smtClean="0"/>
              <a:t>18 and over. </a:t>
            </a:r>
            <a:endParaRPr lang="he-IL" altLang="he-IL" dirty="0" smtClean="0"/>
          </a:p>
        </p:txBody>
      </p:sp>
      <p:sp>
        <p:nvSpPr>
          <p:cNvPr id="74756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A50C72-89C4-49F6-A25D-DA8D6D28E38F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4245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>
              <a:lnSpc>
                <a:spcPct val="150000"/>
              </a:lnSpc>
            </a:pPr>
            <a:r>
              <a:rPr lang="en-US" smtClean="0"/>
              <a:t>Findings– </a:t>
            </a:r>
            <a:br>
              <a:rPr lang="en-US" smtClean="0"/>
            </a:br>
            <a:r>
              <a:rPr lang="en-US" smtClean="0"/>
              <a:t>Self-Administered Questionnaire</a:t>
            </a:r>
            <a:endParaRPr lang="en-US" altLang="he-IL" smtClean="0"/>
          </a:p>
          <a:p>
            <a:pPr algn="l" rtl="0">
              <a:lnSpc>
                <a:spcPct val="150000"/>
              </a:lnSpc>
            </a:pPr>
            <a:r>
              <a:rPr lang="en-US" altLang="he-IL" smtClean="0"/>
              <a:t>As </a:t>
            </a:r>
            <a:r>
              <a:rPr lang="en-US" altLang="he-IL" dirty="0" smtClean="0"/>
              <a:t>we can see, an increase in the age range of those who received the</a:t>
            </a:r>
            <a:r>
              <a:rPr lang="en-US" altLang="he-IL" baseline="0" dirty="0" smtClean="0"/>
              <a:t> survey increases </a:t>
            </a:r>
            <a:r>
              <a:rPr lang="en-US" altLang="he-IL" dirty="0" smtClean="0"/>
              <a:t>the number of those responding from 248 to </a:t>
            </a:r>
            <a:r>
              <a:rPr lang="en-US" altLang="he-IL" smtClean="0"/>
              <a:t>478.</a:t>
            </a:r>
          </a:p>
          <a:p>
            <a:pPr algn="l" rtl="0">
              <a:lnSpc>
                <a:spcPct val="150000"/>
              </a:lnSpc>
            </a:pPr>
            <a:r>
              <a:rPr lang="en-US" altLang="he-IL" smtClean="0"/>
              <a:t>In</a:t>
            </a:r>
            <a:r>
              <a:rPr lang="en-US" altLang="he-IL" baseline="0" smtClean="0"/>
              <a:t> </a:t>
            </a:r>
            <a:r>
              <a:rPr lang="en-US" altLang="he-IL" baseline="0" dirty="0" smtClean="0"/>
              <a:t>the f</a:t>
            </a:r>
            <a:r>
              <a:rPr lang="en-US" altLang="he-IL" dirty="0" smtClean="0"/>
              <a:t>irst wave,  the self-administered questionnaires were given to 343 young people aged 15-17.</a:t>
            </a:r>
            <a:r>
              <a:rPr lang="en-US" altLang="he-IL" baseline="0" dirty="0" smtClean="0"/>
              <a:t> H</a:t>
            </a:r>
            <a:r>
              <a:rPr lang="en-US" altLang="he-IL" dirty="0" smtClean="0"/>
              <a:t>owever, in the third wave the population of young people was expanded to ages 10-17, which was 1,293 young people.</a:t>
            </a:r>
          </a:p>
          <a:p>
            <a:pPr algn="l" rtl="0">
              <a:lnSpc>
                <a:spcPct val="150000"/>
              </a:lnSpc>
            </a:pPr>
            <a:r>
              <a:rPr lang="en-US" altLang="he-IL" dirty="0" smtClean="0"/>
              <a:t>In the first wave, all the questionnaires were filled out using the PAPI method, and in the third wave, 462 were filled with PAPI and 16 by internet. </a:t>
            </a:r>
          </a:p>
          <a:p>
            <a:pPr algn="l" rtl="0">
              <a:lnSpc>
                <a:spcPct val="150000"/>
              </a:lnSpc>
            </a:pPr>
            <a:endParaRPr lang="he-IL" altLang="he-IL" dirty="0" smtClean="0"/>
          </a:p>
        </p:txBody>
      </p:sp>
      <p:sp>
        <p:nvSpPr>
          <p:cNvPr id="75780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7CA14C-0644-4016-95D5-718B2BE694AA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17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Findings &amp; Conclusions Self-Administered Questionnaire </a:t>
            </a:r>
          </a:p>
          <a:p>
            <a:pPr marL="274731" indent="-274731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It was difficult to interview teenagers aged 15-17 with a questionnaire (three of the 478 did not have a value imputed for their age). </a:t>
            </a:r>
          </a:p>
          <a:p>
            <a:pPr algn="l" rtl="0"/>
            <a:endParaRPr lang="en-US" dirty="0" smtClean="0"/>
          </a:p>
          <a:p>
            <a:pPr marL="274731" indent="-274731" algn="l" defTabSz="915772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Adding an internet questionnaire did not add to the rate of response,</a:t>
            </a:r>
            <a:r>
              <a:rPr lang="en-US" baseline="0" dirty="0" smtClean="0"/>
              <a:t> only 16 questionnaires were filled out online. </a:t>
            </a:r>
            <a:r>
              <a:rPr lang="en-US" dirty="0" smtClean="0"/>
              <a:t> </a:t>
            </a:r>
          </a:p>
          <a:p>
            <a:pPr marL="274731" marR="0" indent="-274731" algn="l" defTabSz="915772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 2"/>
              <a:buChar char=""/>
              <a:tabLst/>
              <a:defRPr/>
            </a:pPr>
            <a:r>
              <a:rPr lang="en-US" altLang="he-IL" dirty="0" smtClean="0"/>
              <a:t>Transfer of the development of the survey to an</a:t>
            </a:r>
            <a:r>
              <a:rPr lang="en-US" altLang="he-IL" baseline="0" dirty="0" smtClean="0"/>
              <a:t> external r</a:t>
            </a:r>
            <a:r>
              <a:rPr lang="en-US" altLang="he-IL" dirty="0" smtClean="0"/>
              <a:t>esearch institute made it possible to use the latest content from child welfare research in the questionnaire.</a:t>
            </a:r>
            <a:r>
              <a:rPr lang="en-US" altLang="he-IL" baseline="0" dirty="0" smtClean="0"/>
              <a:t> </a:t>
            </a:r>
            <a:endParaRPr lang="en-US" altLang="he-IL" dirty="0" smtClean="0"/>
          </a:p>
          <a:p>
            <a:pPr marL="274731" indent="-274731" algn="l" defTabSz="915772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</p:txBody>
      </p:sp>
      <p:sp>
        <p:nvSpPr>
          <p:cNvPr id="76804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7995CC-DB76-441A-8A05-AF6747BCCA81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18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Findings &amp; Conclusions Self-Administered Questionnaire </a:t>
            </a:r>
            <a:endParaRPr lang="ar-SA" dirty="0" smtClean="0"/>
          </a:p>
          <a:p>
            <a:pPr marL="0" marR="0" indent="0" algn="l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he-IL" baseline="0" dirty="0" smtClean="0"/>
              <a:t>H</a:t>
            </a:r>
            <a:r>
              <a:rPr lang="en-US" altLang="he-IL" dirty="0" smtClean="0"/>
              <a:t>owever, the copyrights of the institute limited the possibilities for change after</a:t>
            </a:r>
            <a:r>
              <a:rPr lang="en-US" altLang="he-IL" baseline="0" dirty="0" smtClean="0"/>
              <a:t> the pre-test</a:t>
            </a:r>
            <a:r>
              <a:rPr lang="en-US" altLang="he-IL" dirty="0" smtClean="0"/>
              <a:t>.</a:t>
            </a:r>
            <a:endParaRPr lang="en-US" dirty="0" smtClean="0"/>
          </a:p>
          <a:p>
            <a:pPr algn="l"/>
            <a:r>
              <a:rPr lang="en-US" dirty="0" smtClean="0"/>
              <a:t>In the first wave, telephone reminders were made three days after leaving the questionnaire, as a part of the work process. In the third wave, due to budget constraints and a desire to lower the response burden, reminders were not sent. Only toward the end of the survey,</a:t>
            </a:r>
            <a:r>
              <a:rPr lang="en-US" baseline="0" dirty="0" smtClean="0"/>
              <a:t> </a:t>
            </a:r>
            <a:r>
              <a:rPr lang="en-US" dirty="0" smtClean="0"/>
              <a:t>email reminders were sent to the parents for completing the questionnaire online, because of the low percentage of</a:t>
            </a:r>
            <a:r>
              <a:rPr lang="en-US" baseline="0" dirty="0" smtClean="0"/>
              <a:t> response</a:t>
            </a:r>
            <a:r>
              <a:rPr lang="en-US" dirty="0" smtClean="0"/>
              <a:t>. These reminders were sent to the parents and not directly to the young people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2110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4245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Lessons for the Future</a:t>
            </a:r>
          </a:p>
          <a:p>
            <a:pPr marL="1714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The low response rates online also stemmed from an error in the internet address that was discovered during the survey (the letter "S" was missing on</a:t>
            </a:r>
            <a:r>
              <a:rPr lang="en-US" baseline="0" dirty="0" smtClean="0"/>
              <a:t> </a:t>
            </a:r>
            <a:r>
              <a:rPr lang="en-US" dirty="0" smtClean="0"/>
              <a:t>the sticker). After discovering this error, we instructed the interviewers to correct it by hand. </a:t>
            </a:r>
          </a:p>
          <a:p>
            <a:pPr marL="1714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Additionally,</a:t>
            </a:r>
            <a:r>
              <a:rPr lang="en-US" baseline="0" dirty="0" smtClean="0"/>
              <a:t> </a:t>
            </a:r>
            <a:r>
              <a:rPr lang="en-US" dirty="0" smtClean="0"/>
              <a:t> the length of the internet address and password were long and this might have caused people to prefer the paper</a:t>
            </a:r>
            <a:r>
              <a:rPr lang="en-US" baseline="0" dirty="0" smtClean="0"/>
              <a:t> questionnaire</a:t>
            </a:r>
            <a:r>
              <a:rPr lang="en-US" dirty="0" smtClean="0"/>
              <a:t>. </a:t>
            </a:r>
          </a:p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Therefore</a:t>
            </a:r>
            <a:r>
              <a:rPr lang="en-US" baseline="0" dirty="0" smtClean="0"/>
              <a:t> the questionnaire</a:t>
            </a:r>
            <a:r>
              <a:rPr lang="en-US" dirty="0" smtClean="0"/>
              <a:t> must be accessible via a direct link without</a:t>
            </a:r>
            <a:r>
              <a:rPr lang="en-US" baseline="0" dirty="0" smtClean="0"/>
              <a:t> </a:t>
            </a:r>
            <a:r>
              <a:rPr lang="en-US" dirty="0" smtClean="0"/>
              <a:t>need to type in an address, user name and </a:t>
            </a:r>
            <a:endParaRPr lang="he-IL" dirty="0" smtClean="0"/>
          </a:p>
          <a:p>
            <a:pPr marL="0" marR="0" lvl="2" indent="0" algn="l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password.</a:t>
            </a:r>
            <a:endParaRPr lang="he-IL" dirty="0" smtClean="0"/>
          </a:p>
          <a:p>
            <a:pPr marL="1714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The</a:t>
            </a:r>
            <a:r>
              <a:rPr lang="en-US" baseline="0" dirty="0" smtClean="0"/>
              <a:t> internet questionnaire could be filled out only from a PC and </a:t>
            </a:r>
            <a:r>
              <a:rPr lang="en-US" dirty="0" smtClean="0"/>
              <a:t>since most young</a:t>
            </a:r>
            <a:r>
              <a:rPr lang="en-US" baseline="0" dirty="0" smtClean="0"/>
              <a:t> people use </a:t>
            </a:r>
            <a:r>
              <a:rPr lang="en-US" dirty="0" smtClean="0"/>
              <a:t>smartphones, and it is difficult to interview young people aged 15-17, a platform for completing the questionnaire on a smartphone should be created. </a:t>
            </a:r>
            <a:endParaRPr lang="he-IL" dirty="0" smtClean="0"/>
          </a:p>
          <a:p>
            <a:pPr marL="0" marR="0" lvl="2" indent="0" algn="l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89187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1714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In addition, it could be that the interviewers did not emphasize the</a:t>
            </a:r>
            <a:r>
              <a:rPr lang="en-US" baseline="0" dirty="0" smtClean="0"/>
              <a:t> possibility of responding online </a:t>
            </a:r>
            <a:r>
              <a:rPr lang="en-US" dirty="0" smtClean="0"/>
              <a:t>to the young people. That</a:t>
            </a:r>
            <a:r>
              <a:rPr lang="en-US" baseline="0" dirty="0" smtClean="0"/>
              <a:t> why </a:t>
            </a:r>
            <a:r>
              <a:rPr lang="en-US" dirty="0" smtClean="0"/>
              <a:t>on the paper questionnaire it should be noted that the possibility exists to fill it out on the internet.</a:t>
            </a:r>
          </a:p>
          <a:p>
            <a:pPr marL="1714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 </a:t>
            </a:r>
            <a:r>
              <a:rPr lang="en-US" altLang="he-IL" dirty="0" smtClean="0"/>
              <a:t>Also, we need to train the interviewers to inform the young people and their parents that they have the option to complete</a:t>
            </a:r>
            <a:r>
              <a:rPr lang="ar-SA" altLang="he-IL" dirty="0" smtClean="0"/>
              <a:t> </a:t>
            </a:r>
            <a:r>
              <a:rPr lang="en-US" altLang="he-IL" dirty="0" smtClean="0"/>
              <a:t>the questionnaire online</a:t>
            </a:r>
          </a:p>
          <a:p>
            <a:pPr marL="1714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he-IL" dirty="0" smtClean="0"/>
              <a:t>Or alternatively, for those who have internet, we should only allow filling out th</a:t>
            </a:r>
            <a:r>
              <a:rPr lang="en-US" altLang="he-IL" baseline="0" dirty="0" smtClean="0"/>
              <a:t>e questionnaire </a:t>
            </a:r>
            <a:r>
              <a:rPr lang="en-US" altLang="he-IL" dirty="0" smtClean="0"/>
              <a:t>online. A</a:t>
            </a:r>
            <a:r>
              <a:rPr lang="en-US" altLang="he-IL" baseline="0" dirty="0" smtClean="0"/>
              <a:t> </a:t>
            </a:r>
            <a:r>
              <a:rPr lang="en-US" altLang="he-IL" dirty="0" smtClean="0"/>
              <a:t>study conducted by the CBS indicates that when there is no other</a:t>
            </a:r>
            <a:r>
              <a:rPr lang="en-US" altLang="he-IL" baseline="0" dirty="0" smtClean="0"/>
              <a:t> </a:t>
            </a:r>
            <a:r>
              <a:rPr lang="en-US" altLang="he-IL" dirty="0" smtClean="0"/>
              <a:t>option than the </a:t>
            </a:r>
            <a:r>
              <a:rPr lang="en-US" altLang="he-IL" baseline="0" dirty="0" smtClean="0"/>
              <a:t>i</a:t>
            </a:r>
            <a:r>
              <a:rPr lang="en-US" altLang="he-IL" dirty="0" smtClean="0"/>
              <a:t>nternet, the response rates for this method is</a:t>
            </a:r>
            <a:r>
              <a:rPr lang="en-US" altLang="he-IL" baseline="0" dirty="0" smtClean="0"/>
              <a:t> </a:t>
            </a:r>
            <a:r>
              <a:rPr lang="en-US" altLang="he-IL" dirty="0" smtClean="0"/>
              <a:t>higher (</a:t>
            </a:r>
            <a:r>
              <a:rPr lang="en-US" altLang="he-IL" dirty="0" err="1" smtClean="0"/>
              <a:t>Kopfstein</a:t>
            </a:r>
            <a:r>
              <a:rPr lang="en-US" altLang="he-IL" dirty="0" smtClean="0"/>
              <a:t>, 2013). For those who do not have internet, we must give them a paper questionnaire</a:t>
            </a:r>
            <a:endParaRPr lang="en-US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he-IL" dirty="0" smtClean="0"/>
              <a:t>To improve the percentage of interviews completed, we should set a procedure, similar to the first wave, in which a telephone call or email reminder</a:t>
            </a:r>
            <a:r>
              <a:rPr lang="en-US" altLang="he-IL" baseline="0" dirty="0" smtClean="0"/>
              <a:t> is made </a:t>
            </a:r>
            <a:r>
              <a:rPr lang="en-US" altLang="he-IL" dirty="0" smtClean="0"/>
              <a:t>from the beginning of the investigation period.</a:t>
            </a:r>
          </a:p>
          <a:p>
            <a:pPr algn="l"/>
            <a:endParaRPr lang="en-US" dirty="0" smtClean="0"/>
          </a:p>
          <a:p>
            <a:pPr algn="l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8918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 rtl="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he-IL" dirty="0" smtClean="0"/>
              <a:t>The copyrights of the institute prevent</a:t>
            </a:r>
            <a:r>
              <a:rPr lang="en-US" altLang="he-IL" baseline="0" dirty="0" smtClean="0"/>
              <a:t> us from editing and</a:t>
            </a:r>
            <a:r>
              <a:rPr lang="en-US" altLang="he-IL" dirty="0" smtClean="0"/>
              <a:t> limited the possibilities for change after</a:t>
            </a:r>
            <a:r>
              <a:rPr lang="en-US" altLang="he-IL" baseline="0" dirty="0" smtClean="0"/>
              <a:t> the pre-test</a:t>
            </a:r>
            <a:r>
              <a:rPr lang="en-US" altLang="he-IL" dirty="0" smtClean="0"/>
              <a:t>.</a:t>
            </a:r>
          </a:p>
          <a:p>
            <a:pPr algn="l" rt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he-IL" dirty="0" smtClean="0"/>
              <a:t>Therefore young people aged 10-14 had to have help when filling out the questionnaire, compared with those aged 15-17. </a:t>
            </a:r>
          </a:p>
          <a:p>
            <a:pPr algn="l" rt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he-IL" dirty="0" smtClean="0"/>
              <a:t>In the future, the questionnaire</a:t>
            </a:r>
            <a:r>
              <a:rPr lang="en-US" altLang="he-IL" baseline="0" dirty="0" smtClean="0"/>
              <a:t> </a:t>
            </a:r>
            <a:r>
              <a:rPr lang="en-US" altLang="he-IL" sz="1200" dirty="0" smtClean="0"/>
              <a:t>copyright should belong</a:t>
            </a:r>
            <a:r>
              <a:rPr lang="en-US" altLang="he-IL" sz="1200" baseline="0" dirty="0" smtClean="0"/>
              <a:t> to the </a:t>
            </a:r>
            <a:r>
              <a:rPr lang="en-US" altLang="he-IL" sz="1200" dirty="0" smtClean="0"/>
              <a:t>ICBS and </a:t>
            </a:r>
            <a:r>
              <a:rPr lang="en-US" altLang="he-IL" dirty="0" smtClean="0"/>
              <a:t> should be constructed in the CBS, with the Institute in an advisory capacity, which would</a:t>
            </a:r>
            <a:r>
              <a:rPr lang="en-US" altLang="he-IL" baseline="0" dirty="0" smtClean="0"/>
              <a:t> enhance</a:t>
            </a:r>
            <a:r>
              <a:rPr lang="en-US" altLang="he-IL" dirty="0" smtClean="0"/>
              <a:t> the content of the questionnaire,</a:t>
            </a:r>
            <a:r>
              <a:rPr lang="en-US" altLang="he-IL" baseline="0" dirty="0" smtClean="0"/>
              <a:t> while allowing for changes at any time. </a:t>
            </a:r>
            <a:endParaRPr lang="en-US" altLang="he-IL" sz="1200" dirty="0" smtClean="0"/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he-IL" sz="1200" i="0" dirty="0" smtClean="0"/>
              <a:t>We couldn’t remind them directly to fill out the questionnaire and send it in, </a:t>
            </a:r>
            <a:r>
              <a:rPr lang="en-US" altLang="he-IL" sz="1200" i="0" baseline="0" dirty="0" smtClean="0"/>
              <a:t>because of the need of for parental permission, </a:t>
            </a:r>
            <a:r>
              <a:rPr lang="en-US" altLang="he-IL" sz="1200" baseline="0" dirty="0" smtClean="0"/>
              <a:t>therefore</a:t>
            </a:r>
            <a:r>
              <a:rPr lang="en-US" dirty="0" smtClean="0"/>
              <a:t>, everything relating to the youth questionnaire should be done directly with the young people,</a:t>
            </a:r>
            <a:r>
              <a:rPr lang="en-US" baseline="0" dirty="0" smtClean="0"/>
              <a:t> o</a:t>
            </a:r>
            <a:r>
              <a:rPr lang="en-US" dirty="0" smtClean="0"/>
              <a:t>f course, after the approval of the parents.</a:t>
            </a:r>
          </a:p>
          <a:p>
            <a:pPr algn="l" rtl="0" eaLnBrk="1" hangingPunct="1">
              <a:spcBef>
                <a:spcPct val="0"/>
              </a:spcBef>
              <a:buFont typeface="Wingdings" pitchFamily="2" charset="2"/>
              <a:buNone/>
            </a:pPr>
            <a:endParaRPr lang="en-US" altLang="he-IL" sz="1200" dirty="0" smtClean="0"/>
          </a:p>
          <a:p>
            <a:pPr algn="l" rtl="0" eaLnBrk="1" hangingPunct="1">
              <a:spcBef>
                <a:spcPct val="0"/>
              </a:spcBef>
              <a:buFont typeface="Wingdings" pitchFamily="2" charset="2"/>
              <a:buNone/>
            </a:pPr>
            <a:endParaRPr lang="en-US" altLang="he-IL" sz="1200" dirty="0" smtClean="0"/>
          </a:p>
          <a:p>
            <a:pPr algn="l" rtl="0" eaLnBrk="1" hangingPunct="1">
              <a:spcBef>
                <a:spcPct val="0"/>
              </a:spcBef>
              <a:buFont typeface="Wingdings" pitchFamily="2" charset="2"/>
              <a:buNone/>
            </a:pPr>
            <a:endParaRPr lang="he-IL" altLang="he-IL" dirty="0" smtClean="0"/>
          </a:p>
          <a:p>
            <a:pPr algn="l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8918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 eaLnBrk="1" hangingPunct="1"/>
            <a:r>
              <a:rPr lang="en-US" altLang="he-IL" dirty="0" smtClean="0"/>
              <a:t>For further research, we should examine the data collection method by demographic characteristics of religion, gender, age, etc. </a:t>
            </a:r>
          </a:p>
          <a:p>
            <a:pPr algn="l" rtl="0" eaLnBrk="1" hangingPunct="1"/>
            <a:r>
              <a:rPr lang="en-US" altLang="he-IL" dirty="0" smtClean="0"/>
              <a:t>Also, we should test the quality of the responses of young people of ages 10-17 in order to improve</a:t>
            </a:r>
            <a:r>
              <a:rPr lang="en-US" altLang="he-IL" baseline="0" dirty="0" smtClean="0"/>
              <a:t> the questionnaire. </a:t>
            </a:r>
            <a:endParaRPr lang="he-IL" altLang="he-IL" dirty="0" smtClean="0"/>
          </a:p>
        </p:txBody>
      </p:sp>
      <p:sp>
        <p:nvSpPr>
          <p:cNvPr id="83972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5CEAB77-E985-4CD5-962F-515D98E3AF38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24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e-IL" altLang="he-IL" smtClean="0"/>
          </a:p>
        </p:txBody>
      </p:sp>
      <p:sp>
        <p:nvSpPr>
          <p:cNvPr id="84996" name="מציין מיקום של מספר שקופית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064" indent="-286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4715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2600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0486" indent="-228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8372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258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4144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2029" indent="-228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1D19FA-91DA-41E6-993F-490D0198D66A}" type="slidenum">
              <a:rPr lang="he-IL" altLang="he-I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25</a:t>
            </a:fld>
            <a:endParaRPr lang="he-IL" altLang="he-I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95511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269828-71E6-4A48-89D5-F70C2A554D8C}" type="slidenum">
              <a:rPr lang="he-IL" smtClean="0"/>
              <a:pPr>
                <a:defRPr/>
              </a:pPr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3474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gi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ריק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-315913"/>
            <a:ext cx="9864725" cy="763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907704" y="2816932"/>
            <a:ext cx="5257167" cy="1224136"/>
          </a:xfrm>
        </p:spPr>
        <p:txBody>
          <a:bodyPr anchor="t"/>
          <a:lstStyle>
            <a:lvl1pPr rtl="0">
              <a:defRPr lang="he-IL" sz="3600" b="1" kern="1200" dirty="0">
                <a:solidFill>
                  <a:srgbClr val="035B8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endParaRPr dirty="0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0"/>
          </p:nvPr>
        </p:nvSpPr>
        <p:spPr>
          <a:xfrm>
            <a:off x="2364059" y="4060820"/>
            <a:ext cx="4390632" cy="863600"/>
          </a:xfrm>
        </p:spPr>
        <p:txBody>
          <a:bodyPr/>
          <a:lstStyle>
            <a:lvl1pPr marL="0" indent="0" algn="ctr">
              <a:buNone/>
              <a:defRPr sz="2600">
                <a:solidFill>
                  <a:srgbClr val="02456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753782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1619672" y="247474"/>
            <a:ext cx="6264696" cy="733254"/>
          </a:xfrm>
        </p:spPr>
        <p:txBody>
          <a:bodyPr/>
          <a:lstStyle>
            <a:lvl1pPr rtl="0">
              <a:defRPr lang="he-IL" sz="3600" b="1" kern="1200" dirty="0">
                <a:solidFill>
                  <a:srgbClr val="035B8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7" name="מציין מיקום תוכן 2"/>
          <p:cNvSpPr>
            <a:spLocks noGrp="1"/>
          </p:cNvSpPr>
          <p:nvPr>
            <p:ph idx="1"/>
          </p:nvPr>
        </p:nvSpPr>
        <p:spPr>
          <a:xfrm>
            <a:off x="1619672" y="1556793"/>
            <a:ext cx="7023331" cy="4680519"/>
          </a:xfrm>
        </p:spPr>
        <p:txBody>
          <a:bodyPr>
            <a:normAutofit/>
          </a:bodyPr>
          <a:lstStyle>
            <a:lvl1pPr marL="342900" indent="-342900" algn="l" rtl="0">
              <a:lnSpc>
                <a:spcPct val="150000"/>
              </a:lnSpc>
              <a:buSzPct val="80000"/>
              <a:buFontTx/>
              <a:buBlip>
                <a:blip r:embed="rId4"/>
              </a:buBlip>
              <a:defRPr lang="he-IL" sz="2800" kern="1200" dirty="0" smtClean="0">
                <a:solidFill>
                  <a:srgbClr val="02456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>
              <a:lnSpc>
                <a:spcPct val="150000"/>
              </a:lnSpc>
              <a:defRPr lang="he-IL" sz="2800" kern="1200" dirty="0" smtClean="0">
                <a:solidFill>
                  <a:srgbClr val="02456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>
              <a:buSzPct val="80000"/>
              <a:buFont typeface="Arial" pitchFamily="34" charset="0"/>
              <a:buChar char="•"/>
              <a:defRPr lang="he-IL" sz="2800" kern="1200" dirty="0" smtClean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>
              <a:defRPr lang="he-IL" sz="2800" kern="1200" dirty="0" smtClean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>
              <a:defRPr lang="he-IL" sz="2800" kern="1200" dirty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72519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BF5F9">
                    <a:shade val="90000"/>
                  </a:srgbClr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6EC66A9-7575-49C1-B34E-0C86D0B9FE25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BF5F9">
                    <a:shade val="90000"/>
                  </a:srgbClr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BF5F9">
                    <a:shade val="90000"/>
                  </a:srgbClr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A592D4-76C1-4C12-BD86-119CA92504E7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58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915EF98-568A-4422-B8AB-781777F33FDC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F4C957-8077-467F-8591-81BB653336CF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4612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41F7854-5AF8-4335-9EBA-D4C6C98A9516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3A2D020-8E9B-485D-BDB9-138865A7F3BB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234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BF5F9">
                    <a:shade val="90000"/>
                  </a:srgbClr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FAF92A-5F1B-4B90-B7A8-29365DA9C4DC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BF5F9">
                    <a:shade val="90000"/>
                  </a:srgbClr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BF5F9">
                    <a:shade val="90000"/>
                  </a:srgbClr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CD00673-FA1C-4874-BB7D-96F9D8C38A4B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4893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60EC34-1C55-42E7-961A-F662DDA05E1B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82A2133-8C67-49FE-A78B-4EF36A8557A7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451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6026C4-6608-409C-87BD-CFCA47107C40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810D610-59BF-460D-BBF2-CE2ECEB4C0C3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593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B48544F-76E1-4B24-BABA-BD9D3430B17E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1FA6E48-BC67-4FA8-8084-34D8599B938B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669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A5BE553-2631-4AA8-AF86-9BF3722F8FDA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00757D7-10EB-4AA3-B52D-193A6102556D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2640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B57D8A-268A-4DB1-B519-8F0B496736E0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29D6C5A-8048-46CD-9A78-9D564742B67D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363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e-IL" noProof="0" smtClean="0"/>
              <a:t>לחץ על הסמל כדי להוסיף תמונה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8D6D95A-E1F7-45AE-A1BB-BF7574B6CA47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38E22B1-EB66-444F-BCA0-EEFBE4BA2239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9800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934E8EB-68BC-41B3-9F4E-7EB7A888A42A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10261BE-EAD1-43B3-AB91-CE2E87140A76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9825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8AD6E62-87F0-4A01-B5CE-44386C596BD9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9AA0368-DB43-4372-A3A0-93FA1116BC82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2691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שקופית 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1619672" y="247474"/>
            <a:ext cx="6264696" cy="733254"/>
          </a:xfrm>
        </p:spPr>
        <p:txBody>
          <a:bodyPr/>
          <a:lstStyle>
            <a:lvl1pPr rtl="0">
              <a:defRPr lang="he-IL" sz="3600" b="1" kern="1200" dirty="0">
                <a:solidFill>
                  <a:srgbClr val="035B8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7" name="מציין מיקום תוכן 2"/>
          <p:cNvSpPr>
            <a:spLocks noGrp="1"/>
          </p:cNvSpPr>
          <p:nvPr>
            <p:ph idx="1"/>
          </p:nvPr>
        </p:nvSpPr>
        <p:spPr>
          <a:xfrm>
            <a:off x="1619672" y="1556793"/>
            <a:ext cx="7023331" cy="4680519"/>
          </a:xfrm>
        </p:spPr>
        <p:txBody>
          <a:bodyPr>
            <a:normAutofit/>
          </a:bodyPr>
          <a:lstStyle>
            <a:lvl1pPr marL="342900" indent="-342900" algn="l" rtl="0">
              <a:lnSpc>
                <a:spcPct val="150000"/>
              </a:lnSpc>
              <a:buSzPct val="80000"/>
              <a:buFontTx/>
              <a:buBlip>
                <a:blip r:embed="rId4"/>
              </a:buBlip>
              <a:defRPr lang="he-IL" sz="2800" kern="1200" dirty="0" smtClean="0">
                <a:solidFill>
                  <a:srgbClr val="02456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>
              <a:lnSpc>
                <a:spcPct val="150000"/>
              </a:lnSpc>
              <a:defRPr lang="he-IL" sz="2800" kern="1200" dirty="0" smtClean="0">
                <a:solidFill>
                  <a:srgbClr val="02456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>
              <a:buSzPct val="80000"/>
              <a:buFont typeface="Arial" pitchFamily="34" charset="0"/>
              <a:buChar char="•"/>
              <a:defRPr lang="he-IL" sz="2800" kern="1200" dirty="0" smtClean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>
              <a:defRPr lang="he-IL" sz="2800" kern="1200" dirty="0" smtClean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>
              <a:defRPr lang="he-IL" sz="2800" kern="1200" dirty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4024893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ריק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9038" y="-963613"/>
            <a:ext cx="11495088" cy="88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907704" y="2816932"/>
            <a:ext cx="5257167" cy="1224136"/>
          </a:xfrm>
        </p:spPr>
        <p:txBody>
          <a:bodyPr anchor="t"/>
          <a:lstStyle>
            <a:lvl1pPr rtl="0">
              <a:defRPr lang="he-IL" sz="3600" b="1" kern="1200" dirty="0">
                <a:solidFill>
                  <a:srgbClr val="035B8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endParaRPr dirty="0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0"/>
          </p:nvPr>
        </p:nvSpPr>
        <p:spPr>
          <a:xfrm>
            <a:off x="2364059" y="4060820"/>
            <a:ext cx="4390632" cy="863600"/>
          </a:xfrm>
        </p:spPr>
        <p:txBody>
          <a:bodyPr/>
          <a:lstStyle>
            <a:lvl1pPr marL="0" indent="0" algn="ctr">
              <a:buNone/>
              <a:defRPr sz="2600">
                <a:solidFill>
                  <a:srgbClr val="02456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142484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LAMAS-LOGO_Transparent_Hebrew+English+Arabi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5088"/>
            <a:ext cx="12604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1619672" y="247474"/>
            <a:ext cx="6264696" cy="733254"/>
          </a:xfrm>
        </p:spPr>
        <p:txBody>
          <a:bodyPr/>
          <a:lstStyle>
            <a:lvl1pPr rtl="0">
              <a:defRPr lang="he-IL" sz="3600" b="1" kern="1200" dirty="0">
                <a:solidFill>
                  <a:srgbClr val="035B8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7" name="מציין מיקום תוכן 2"/>
          <p:cNvSpPr>
            <a:spLocks noGrp="1"/>
          </p:cNvSpPr>
          <p:nvPr>
            <p:ph idx="1"/>
          </p:nvPr>
        </p:nvSpPr>
        <p:spPr>
          <a:xfrm>
            <a:off x="1619672" y="1556793"/>
            <a:ext cx="7023331" cy="4680519"/>
          </a:xfrm>
        </p:spPr>
        <p:txBody>
          <a:bodyPr>
            <a:normAutofit/>
          </a:bodyPr>
          <a:lstStyle>
            <a:lvl1pPr marL="342900" indent="-342900" algn="l" rtl="0">
              <a:lnSpc>
                <a:spcPct val="150000"/>
              </a:lnSpc>
              <a:buSzPct val="80000"/>
              <a:buFontTx/>
              <a:buBlip>
                <a:blip r:embed="rId4"/>
              </a:buBlip>
              <a:defRPr lang="he-IL" sz="2800" kern="1200" dirty="0" smtClean="0">
                <a:solidFill>
                  <a:srgbClr val="02456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rtl="0">
              <a:lnSpc>
                <a:spcPct val="150000"/>
              </a:lnSpc>
              <a:defRPr lang="he-IL" sz="2800" kern="1200" dirty="0" smtClean="0">
                <a:solidFill>
                  <a:srgbClr val="02456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>
              <a:buSzPct val="80000"/>
              <a:buFont typeface="Arial" pitchFamily="34" charset="0"/>
              <a:buChar char="•"/>
              <a:defRPr lang="he-IL" sz="2800" kern="1200" dirty="0" smtClean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>
              <a:defRPr lang="he-IL" sz="2800" kern="1200" dirty="0" smtClean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>
              <a:defRPr lang="he-IL" sz="2800" kern="1200" dirty="0">
                <a:solidFill>
                  <a:srgbClr val="024562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08381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dirty="0" smtClean="0"/>
              <a:t>לחץ כדי לערוך סגנון כותרת של תבנית בסיס</a:t>
            </a:r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5F2160-E906-4166-B190-42C38C2D15F9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C2DA8F-EA6D-4A18-84C1-AF1D7BC87680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lang="he-IL" altLang="he-IL" sz="3600" b="1" kern="1200" dirty="0">
          <a:solidFill>
            <a:srgbClr val="035B83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ea typeface="+mn-ea"/>
          <a:cs typeface="Arial" pitchFamily="34" charset="0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he-IL" altLang="he-IL" sz="2800" kern="1200" dirty="0">
          <a:solidFill>
            <a:srgbClr val="02456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smtClean="0"/>
              <a:t>לחץ כדי לערוך סגנון כותרת של תבנית בסיס</a:t>
            </a:r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smtClean="0"/>
              <a:t>לחץ כדי לערוך סגנונות טקסט של תבנית בסיס</a:t>
            </a:r>
          </a:p>
          <a:p>
            <a:pPr lvl="1"/>
            <a:r>
              <a:rPr lang="he-IL" altLang="he-IL" smtClean="0"/>
              <a:t>רמה שנייה</a:t>
            </a:r>
          </a:p>
          <a:p>
            <a:pPr lvl="2"/>
            <a:r>
              <a:rPr lang="he-IL" altLang="he-IL" smtClean="0"/>
              <a:t>רמה שלישית</a:t>
            </a:r>
          </a:p>
          <a:p>
            <a:pPr lvl="3"/>
            <a:r>
              <a:rPr lang="he-IL" altLang="he-IL" smtClean="0"/>
              <a:t>רמה רביעית</a:t>
            </a:r>
          </a:p>
          <a:p>
            <a:pPr lvl="4"/>
            <a:r>
              <a:rPr lang="he-IL" altLang="he-IL" smtClean="0"/>
              <a:t>רמה חמישית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Constantia"/>
                <a:cs typeface="David"/>
              </a:defRPr>
            </a:lvl1pPr>
          </a:lstStyle>
          <a:p>
            <a:pPr>
              <a:defRPr/>
            </a:pPr>
            <a:fld id="{650D8598-480C-447B-8A16-10FF59BC0C6B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Constantia"/>
                <a:cs typeface="David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Constantia"/>
                <a:cs typeface="David"/>
              </a:defRPr>
            </a:lvl1pPr>
          </a:lstStyle>
          <a:p>
            <a:pPr>
              <a:defRPr/>
            </a:pPr>
            <a:fld id="{53783FE4-1B27-49F8-B302-0378C4A065A5}" type="slidenum">
              <a:rPr lang="he-IL"/>
              <a:pPr>
                <a:defRPr/>
              </a:pPr>
              <a:t>‹#›</a:t>
            </a:fld>
            <a:endParaRPr lang="he-IL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3" r:id="rId13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Arial" pitchFamily="34" charset="0"/>
        </a:defRPr>
      </a:lvl9pPr>
    </p:titleStyle>
    <p:bodyStyle>
      <a:lvl1pPr marL="273050" indent="-2730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r" rtl="1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r" rtl="1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dirty="0" smtClean="0"/>
              <a:t>לחץ כדי לערוך סגנון כותרת של תבנית בסיס</a:t>
            </a:r>
          </a:p>
        </p:txBody>
      </p:sp>
      <p:sp>
        <p:nvSpPr>
          <p:cNvPr id="3075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253458-AF50-4EC1-8C1B-482B71023D1C}" type="datetimeFigureOut">
              <a:rPr lang="he-IL"/>
              <a:pPr>
                <a:defRPr/>
              </a:pPr>
              <a:t>ב'/חשון/תשע"ז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ECFBB1-C9B9-44C4-ADE7-6EA2978671B6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lang="he-IL" altLang="he-IL" sz="3600" b="1" kern="1200" dirty="0">
          <a:solidFill>
            <a:srgbClr val="035B83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ea typeface="+mn-ea"/>
          <a:cs typeface="Arial" pitchFamily="34" charset="0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600" b="1">
          <a:solidFill>
            <a:srgbClr val="035B83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he-IL" altLang="he-IL" sz="2800" kern="1200" dirty="0">
          <a:solidFill>
            <a:srgbClr val="02456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isoc.org.il/data/102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31913" y="2492375"/>
            <a:ext cx="5975350" cy="122555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Examination of the </a:t>
            </a:r>
            <a:r>
              <a:rPr lang="en-US" sz="3200" dirty="0" smtClean="0"/>
              <a:t>Youth </a:t>
            </a:r>
            <a:r>
              <a:rPr lang="en-US" sz="3200" dirty="0"/>
              <a:t>Population in a Longitudinal Survey in Israel</a:t>
            </a:r>
            <a:endParaRPr sz="3200" dirty="0"/>
          </a:p>
        </p:txBody>
      </p:sp>
      <p:sp>
        <p:nvSpPr>
          <p:cNvPr id="20483" name="מציין מיקום טקסט 2"/>
          <p:cNvSpPr>
            <a:spLocks noGrp="1"/>
          </p:cNvSpPr>
          <p:nvPr>
            <p:ph type="body" sz="quarter" idx="10"/>
          </p:nvPr>
        </p:nvSpPr>
        <p:spPr>
          <a:xfrm>
            <a:off x="1258888" y="4292600"/>
            <a:ext cx="6049962" cy="936600"/>
          </a:xfrm>
        </p:spPr>
        <p:txBody>
          <a:bodyPr/>
          <a:lstStyle/>
          <a:p>
            <a:r>
              <a:rPr lang="en-US" sz="2000" dirty="0" smtClean="0"/>
              <a:t>Michal Yemini</a:t>
            </a:r>
          </a:p>
          <a:p>
            <a:r>
              <a:rPr lang="en-US" sz="2000" dirty="0" smtClean="0"/>
              <a:t>Coordinator of Households Surveys</a:t>
            </a:r>
          </a:p>
          <a:p>
            <a:r>
              <a:rPr lang="en-US" sz="2000" dirty="0" smtClean="0"/>
              <a:t>at Israel Central Bureau of Statistics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כותרת 4"/>
          <p:cNvSpPr>
            <a:spLocks noGrp="1"/>
          </p:cNvSpPr>
          <p:nvPr>
            <p:ph type="title"/>
          </p:nvPr>
        </p:nvSpPr>
        <p:spPr>
          <a:xfrm>
            <a:off x="539552" y="426411"/>
            <a:ext cx="8229600" cy="1143000"/>
          </a:xfrm>
        </p:spPr>
        <p:txBody>
          <a:bodyPr/>
          <a:lstStyle/>
          <a:p>
            <a:pPr algn="ctr" rtl="0" eaLnBrk="1" hangingPunct="1"/>
            <a:r>
              <a:rPr lang="en-US" altLang="he-IL" sz="4000" b="1"/>
              <a:t>Longitudinal Survey </a:t>
            </a:r>
            <a:r>
              <a:rPr lang="en-US" altLang="he-IL" sz="4000" b="1" dirty="0" smtClean="0"/>
              <a:t>in Israel</a:t>
            </a:r>
            <a:endParaRPr lang="he-IL" altLang="he-IL" sz="4000" dirty="0" smtClean="0"/>
          </a:p>
        </p:txBody>
      </p:sp>
      <p:sp>
        <p:nvSpPr>
          <p:cNvPr id="21508" name="מציין מיקום תוכן 2"/>
          <p:cNvSpPr>
            <a:spLocks noGrp="1"/>
          </p:cNvSpPr>
          <p:nvPr>
            <p:ph idx="1"/>
          </p:nvPr>
        </p:nvSpPr>
        <p:spPr>
          <a:xfrm>
            <a:off x="353185" y="1700808"/>
            <a:ext cx="8229600" cy="4525963"/>
          </a:xfrm>
        </p:spPr>
        <p:txBody>
          <a:bodyPr/>
          <a:lstStyle/>
          <a:p>
            <a:pPr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altLang="he-IL" sz="2400" dirty="0" smtClean="0"/>
              <a:t>Aims </a:t>
            </a:r>
            <a:r>
              <a:rPr lang="en-US" altLang="he-IL" sz="2400" dirty="0"/>
              <a:t>to examine stability and changes in living </a:t>
            </a:r>
            <a:r>
              <a:rPr lang="en-US" altLang="he-IL" sz="2400" dirty="0" smtClean="0"/>
              <a:t>conditions.</a:t>
            </a:r>
          </a:p>
          <a:p>
            <a:pPr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altLang="he-IL" sz="2400" dirty="0" smtClean="0"/>
              <a:t> Repeatedly </a:t>
            </a:r>
            <a:r>
              <a:rPr lang="en-US" altLang="he-IL" sz="2400" dirty="0"/>
              <a:t>collects rich information about individuals and households in various aspects, including socio-demographic characteristics, housing, health, education, employment and finances, as well as attitudes and behavior</a:t>
            </a:r>
            <a:r>
              <a:rPr lang="en-US" altLang="he-IL" sz="2400" b="1" dirty="0" smtClean="0">
                <a:solidFill>
                  <a:schemeClr val="tx2"/>
                </a:solidFill>
              </a:rPr>
              <a:t>.</a:t>
            </a:r>
            <a:endParaRPr lang="he-IL" altLang="he-IL" sz="2400" dirty="0" smtClean="0">
              <a:solidFill>
                <a:schemeClr val="tx2"/>
              </a:solidFill>
            </a:endParaRPr>
          </a:p>
        </p:txBody>
      </p:sp>
      <p:sp>
        <p:nvSpPr>
          <p:cNvPr id="21509" name="מציין מיקום של מספר שקופית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D7C74B2A-296D-46B8-A6F7-56073DB86F94}" type="slidenum">
              <a:rPr lang="he-IL" altLang="he-IL" smtClean="0">
                <a:solidFill>
                  <a:srgbClr val="045C75"/>
                </a:solidFill>
              </a:rPr>
              <a:pPr eaLnBrk="1" hangingPunct="1"/>
              <a:t>2</a:t>
            </a:fld>
            <a:endParaRPr lang="he-IL" altLang="he-IL" smtClean="0">
              <a:solidFill>
                <a:srgbClr val="045C75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כותרת 1"/>
          <p:cNvSpPr>
            <a:spLocks noGrp="1"/>
          </p:cNvSpPr>
          <p:nvPr>
            <p:ph type="title"/>
          </p:nvPr>
        </p:nvSpPr>
        <p:spPr>
          <a:xfrm>
            <a:off x="557361" y="620688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he-IL" sz="4000" b="1" dirty="0" smtClean="0"/>
              <a:t>Longitudinal Survey </a:t>
            </a:r>
            <a:endParaRPr lang="he-IL" altLang="he-IL" sz="4000" b="1" dirty="0" smtClean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4806205"/>
          </a:xfrm>
        </p:spPr>
        <p:txBody>
          <a:bodyPr>
            <a:noAutofit/>
          </a:bodyPr>
          <a:lstStyle/>
          <a:p>
            <a:pPr marL="274320" indent="-274320"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 smtClean="0"/>
              <a:t>Panel survey in which the household members are interviewed every year</a:t>
            </a:r>
          </a:p>
          <a:p>
            <a:pPr marL="274320" indent="-274320"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 smtClean="0"/>
              <a:t>Sampling frame: Population Registry </a:t>
            </a:r>
          </a:p>
          <a:p>
            <a:pPr marL="274320" indent="-274320"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 smtClean="0"/>
              <a:t>Investigative unit: Household, plus each individual in the household is given a personal questionnaire. </a:t>
            </a:r>
          </a:p>
          <a:p>
            <a:pPr marL="274320" indent="-274320"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 smtClean="0"/>
              <a:t>Investigative method: Face to face interview</a:t>
            </a:r>
          </a:p>
          <a:p>
            <a:pPr marL="274320" indent="-274320"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 smtClean="0"/>
              <a:t>Survey tools: </a:t>
            </a:r>
            <a:r>
              <a:rPr lang="en-US" sz="2000" smtClean="0"/>
              <a:t>CAPI questionnaire</a:t>
            </a:r>
            <a:endParaRPr lang="en-US" sz="2000" dirty="0" smtClean="0"/>
          </a:p>
          <a:p>
            <a:pPr marL="274320" indent="-274320" algn="l" rtl="0" eaLnBrk="1" fontAlgn="auto" hangingPunct="1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000" dirty="0" smtClean="0"/>
              <a:t>Period of investigation: Began in 2012 (four waves have been completed) </a:t>
            </a:r>
            <a:endParaRPr lang="he-IL" sz="900" dirty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93776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 eaLnBrk="1" hangingPunct="1"/>
            <a:r>
              <a:rPr lang="en-US" altLang="he-IL" sz="4000" b="1" dirty="0" smtClean="0"/>
              <a:t>Sections of the Questionnaire</a:t>
            </a:r>
            <a:endParaRPr lang="he-IL" altLang="he-IL" sz="4000" b="1" dirty="0" smtClean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662189"/>
          </a:xfrm>
        </p:spPr>
        <p:txBody>
          <a:bodyPr>
            <a:normAutofit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Household </a:t>
            </a:r>
            <a:r>
              <a:rPr lang="en-US" dirty="0"/>
              <a:t>questionnaire </a:t>
            </a:r>
            <a:r>
              <a:rPr lang="en-US" dirty="0" smtClean="0"/>
              <a:t>:</a:t>
            </a:r>
          </a:p>
          <a:p>
            <a:pPr lvl="2" indent="-246888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Household composition </a:t>
            </a:r>
            <a:endParaRPr lang="en-US" dirty="0"/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/>
              <a:t>I</a:t>
            </a:r>
            <a:r>
              <a:rPr lang="en-US" dirty="0" smtClean="0"/>
              <a:t>ncome </a:t>
            </a:r>
            <a:r>
              <a:rPr lang="en-US" dirty="0"/>
              <a:t>from other </a:t>
            </a:r>
            <a:r>
              <a:rPr lang="en-US" dirty="0" smtClean="0"/>
              <a:t>sources</a:t>
            </a:r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/>
              <a:t>H</a:t>
            </a:r>
            <a:r>
              <a:rPr lang="en-US" dirty="0" smtClean="0"/>
              <a:t>ousing conditions </a:t>
            </a:r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/>
              <a:t>H</a:t>
            </a:r>
            <a:r>
              <a:rPr lang="en-US" dirty="0" smtClean="0"/>
              <a:t>ousehold </a:t>
            </a:r>
            <a:r>
              <a:rPr lang="en-US" dirty="0"/>
              <a:t>financial </a:t>
            </a:r>
            <a:r>
              <a:rPr lang="en-US" dirty="0" smtClean="0"/>
              <a:t>situation</a:t>
            </a:r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 smtClean="0"/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Individual </a:t>
            </a:r>
            <a:r>
              <a:rPr lang="en-US" dirty="0"/>
              <a:t>questionnaire </a:t>
            </a:r>
            <a:r>
              <a:rPr lang="en-US" dirty="0" smtClean="0"/>
              <a:t>:</a:t>
            </a:r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/>
              <a:t>H</a:t>
            </a:r>
            <a:r>
              <a:rPr lang="en-US" dirty="0" smtClean="0"/>
              <a:t>ealth</a:t>
            </a:r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Education</a:t>
            </a:r>
            <a:endParaRPr lang="en-US" dirty="0"/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Employment</a:t>
            </a:r>
            <a:endParaRPr lang="en-US" dirty="0"/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/>
              <a:t>I</a:t>
            </a:r>
            <a:r>
              <a:rPr lang="en-US" dirty="0" smtClean="0"/>
              <a:t>ncome </a:t>
            </a:r>
            <a:r>
              <a:rPr lang="en-US" dirty="0"/>
              <a:t>from </a:t>
            </a:r>
            <a:r>
              <a:rPr lang="en-US" dirty="0" smtClean="0"/>
              <a:t>employment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Self-administered </a:t>
            </a:r>
            <a:r>
              <a:rPr lang="en-US" dirty="0"/>
              <a:t>questionnaire</a:t>
            </a:r>
          </a:p>
          <a:p>
            <a:pPr lvl="2" indent="-246888" algn="l" rtl="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 smtClean="0"/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640080" lvl="2" indent="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he-IL" dirty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he-IL" sz="4000" b="1" dirty="0" smtClean="0"/>
              <a:t>Sections of the Questionnaire</a:t>
            </a:r>
            <a:endParaRPr lang="he-IL" altLang="he-IL" sz="4000" b="1" dirty="0" smtClean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b="1" dirty="0" smtClean="0"/>
              <a:t>Permanent modules: </a:t>
            </a:r>
            <a:endParaRPr lang="he-IL" b="1" dirty="0" smtClean="0"/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H</a:t>
            </a:r>
            <a:r>
              <a:rPr lang="en-US" dirty="0" smtClean="0"/>
              <a:t>ousehold</a:t>
            </a:r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H</a:t>
            </a:r>
            <a:r>
              <a:rPr lang="en-US" dirty="0" smtClean="0"/>
              <a:t>ealth</a:t>
            </a:r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Employment</a:t>
            </a:r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Education</a:t>
            </a:r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Income </a:t>
            </a:r>
            <a:r>
              <a:rPr lang="en-US" dirty="0"/>
              <a:t>from </a:t>
            </a:r>
            <a:r>
              <a:rPr lang="en-US" dirty="0" smtClean="0"/>
              <a:t>employment</a:t>
            </a:r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I</a:t>
            </a:r>
            <a:r>
              <a:rPr lang="en-US" dirty="0" smtClean="0"/>
              <a:t>ncome </a:t>
            </a:r>
            <a:r>
              <a:rPr lang="en-US" dirty="0"/>
              <a:t>from other </a:t>
            </a:r>
            <a:r>
              <a:rPr lang="en-US" dirty="0" smtClean="0"/>
              <a:t>sources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b="1" dirty="0" smtClean="0"/>
              <a:t>Variable modules: </a:t>
            </a:r>
            <a:endParaRPr lang="he-IL" b="1" dirty="0" smtClean="0"/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Expanded </a:t>
            </a:r>
            <a:r>
              <a:rPr lang="en-US" dirty="0"/>
              <a:t>information on </a:t>
            </a:r>
            <a:r>
              <a:rPr lang="en-US" dirty="0" smtClean="0"/>
              <a:t>education</a:t>
            </a:r>
          </a:p>
          <a:p>
            <a:pPr marL="641033" lvl="1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dirty="0"/>
              <a:t>H</a:t>
            </a:r>
            <a:r>
              <a:rPr lang="en-US" dirty="0" smtClean="0"/>
              <a:t>ousing </a:t>
            </a:r>
            <a:r>
              <a:rPr lang="en-US" dirty="0"/>
              <a:t>conditions, and household financial situation</a:t>
            </a:r>
            <a:endParaRPr lang="he-IL" dirty="0"/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e-IL" dirty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כותרת 1"/>
          <p:cNvSpPr>
            <a:spLocks noGrp="1"/>
          </p:cNvSpPr>
          <p:nvPr>
            <p:ph type="title"/>
          </p:nvPr>
        </p:nvSpPr>
        <p:spPr>
          <a:xfrm>
            <a:off x="251520" y="908050"/>
            <a:ext cx="8229600" cy="1143000"/>
          </a:xfrm>
        </p:spPr>
        <p:txBody>
          <a:bodyPr/>
          <a:lstStyle/>
          <a:p>
            <a:pPr algn="ctr" rtl="0" eaLnBrk="1" hangingPunct="1"/>
            <a:r>
              <a:rPr lang="en-US" altLang="he-IL" sz="4000" b="1" dirty="0" smtClean="0"/>
              <a:t>Investigative Method – Face</a:t>
            </a:r>
            <a:br>
              <a:rPr lang="en-US" altLang="he-IL" sz="4000" b="1" dirty="0" smtClean="0"/>
            </a:br>
            <a:r>
              <a:rPr lang="en-US" altLang="he-IL" sz="4000" b="1" dirty="0" smtClean="0"/>
              <a:t> to Face Interview</a:t>
            </a:r>
            <a:endParaRPr lang="he-IL" altLang="he-IL" sz="4000" b="1" dirty="0" smtClean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" y="1916832"/>
            <a:ext cx="9143999" cy="4387850"/>
          </a:xfrm>
        </p:spPr>
        <p:txBody>
          <a:bodyPr>
            <a:normAutofit/>
          </a:bodyPr>
          <a:lstStyle/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Persons aged 18 and over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u="sng" dirty="0" smtClean="0">
                <a:sym typeface="Wingdings" panose="05000000000000000000" pitchFamily="2" charset="2"/>
              </a:rPr>
              <a:t>Direct</a:t>
            </a:r>
            <a:r>
              <a:rPr lang="en-US" dirty="0" smtClean="0">
                <a:sym typeface="Wingdings" panose="05000000000000000000" pitchFamily="2" charset="2"/>
              </a:rPr>
              <a:t> interview with the person</a:t>
            </a:r>
          </a:p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>
                <a:sym typeface="Wingdings" panose="05000000000000000000" pitchFamily="2" charset="2"/>
              </a:rPr>
              <a:t>Ages 0-14  </a:t>
            </a:r>
            <a:r>
              <a:rPr lang="en-US" b="1" u="sng" dirty="0" smtClean="0">
                <a:sym typeface="Wingdings" panose="05000000000000000000" pitchFamily="2" charset="2"/>
              </a:rPr>
              <a:t>Proxy</a:t>
            </a:r>
            <a:r>
              <a:rPr lang="en-US" dirty="0" smtClean="0">
                <a:sym typeface="Wingdings" panose="05000000000000000000" pitchFamily="2" charset="2"/>
              </a:rPr>
              <a:t> interview with </a:t>
            </a:r>
            <a:r>
              <a:rPr lang="en-US" smtClean="0">
                <a:sym typeface="Wingdings" panose="05000000000000000000" pitchFamily="2" charset="2"/>
              </a:rPr>
              <a:t>the parents</a:t>
            </a:r>
          </a:p>
          <a:p>
            <a:pPr marL="0" indent="0" algn="ctr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800" b="1" smtClean="0">
                <a:sym typeface="Wingdings" panose="05000000000000000000" pitchFamily="2" charset="2"/>
              </a:rPr>
              <a:t>Ages </a:t>
            </a:r>
            <a:r>
              <a:rPr lang="en-US" sz="2800" b="1">
                <a:sym typeface="Wingdings" panose="05000000000000000000" pitchFamily="2" charset="2"/>
              </a:rPr>
              <a:t>15-17</a:t>
            </a:r>
          </a:p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 algn="ctr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000" b="1" dirty="0" smtClean="0">
              <a:sym typeface="Wingdings" panose="05000000000000000000" pitchFamily="2" charset="2"/>
            </a:endParaRPr>
          </a:p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mtClean="0">
              <a:sym typeface="Wingdings" panose="05000000000000000000" pitchFamily="2" charset="2"/>
            </a:endParaRPr>
          </a:p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>
              <a:sym typeface="Wingdings" panose="05000000000000000000" pitchFamily="2" charset="2"/>
            </a:endParaRPr>
          </a:p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mtClean="0">
              <a:sym typeface="Wingdings" panose="05000000000000000000" pitchFamily="2" charset="2"/>
            </a:endParaRPr>
          </a:p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>
              <a:sym typeface="Wingdings" panose="05000000000000000000" pitchFamily="2" charset="2"/>
            </a:endParaRPr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דיאגרמה 16"/>
          <p:cNvGraphicFramePr/>
          <p:nvPr>
            <p:extLst>
              <p:ext uri="{D42A27DB-BD31-4B8C-83A1-F6EECF244321}">
                <p14:modId xmlns:p14="http://schemas.microsoft.com/office/powerpoint/2010/main" val="694165159"/>
              </p:ext>
            </p:extLst>
          </p:nvPr>
        </p:nvGraphicFramePr>
        <p:xfrm>
          <a:off x="483791" y="4077072"/>
          <a:ext cx="8064896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31913" y="3068638"/>
            <a:ext cx="5975350" cy="647700"/>
          </a:xfrm>
        </p:spPr>
        <p:txBody>
          <a:bodyPr/>
          <a:lstStyle/>
          <a:p>
            <a:pPr>
              <a:defRPr/>
            </a:pPr>
            <a:r>
              <a:rPr lang="en-US" sz="4400"/>
              <a:t>CAPI</a:t>
            </a:r>
            <a:endParaRPr sz="4400"/>
          </a:p>
        </p:txBody>
      </p:sp>
      <p:sp>
        <p:nvSpPr>
          <p:cNvPr id="27651" name="מציין מיקום טקסט 2"/>
          <p:cNvSpPr>
            <a:spLocks noGrp="1"/>
          </p:cNvSpPr>
          <p:nvPr>
            <p:ph type="body" sz="quarter" idx="10"/>
          </p:nvPr>
        </p:nvSpPr>
        <p:spPr>
          <a:xfrm>
            <a:off x="1403350" y="3933825"/>
            <a:ext cx="6048375" cy="863600"/>
          </a:xfrm>
        </p:spPr>
        <p:txBody>
          <a:bodyPr/>
          <a:lstStyle/>
          <a:p>
            <a:pPr rtl="0"/>
            <a:r>
              <a:rPr lang="en-US" sz="2000" dirty="0" smtClean="0"/>
              <a:t>The Differences Between First and Third Waves Regarding the Youth Questionnaires </a:t>
            </a:r>
            <a:endParaRPr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כותרת 1"/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1143000"/>
          </a:xfrm>
        </p:spPr>
        <p:txBody>
          <a:bodyPr/>
          <a:lstStyle/>
          <a:p>
            <a:pPr algn="ctr" rtl="0" eaLnBrk="1" hangingPunct="1"/>
            <a:r>
              <a:rPr lang="en-US" altLang="he-IL" sz="4000" b="1" dirty="0" smtClean="0"/>
              <a:t>CAPI-Data Collection Method &amp;</a:t>
            </a:r>
            <a:br>
              <a:rPr lang="en-US" altLang="he-IL" sz="4000" b="1" dirty="0" smtClean="0"/>
            </a:br>
            <a:r>
              <a:rPr lang="en-US" altLang="he-IL" sz="4000" b="1" dirty="0" smtClean="0"/>
              <a:t> Field </a:t>
            </a:r>
            <a:r>
              <a:rPr lang="en-US" altLang="he-IL" sz="4000" b="1" dirty="0"/>
              <a:t>W</a:t>
            </a:r>
            <a:r>
              <a:rPr lang="en-US" altLang="he-IL" sz="4000" b="1" dirty="0" smtClean="0"/>
              <a:t>ork Process - Waves </a:t>
            </a:r>
            <a:r>
              <a:rPr lang="en-US" altLang="he-IL" sz="4000" b="1" dirty="0" smtClean="0">
                <a:latin typeface="PMingLiU" pitchFamily="18" charset="-120"/>
                <a:ea typeface="PMingLiU" pitchFamily="18" charset="-120"/>
              </a:rPr>
              <a:t>Ⅰ</a:t>
            </a:r>
            <a:r>
              <a:rPr lang="en-US" altLang="he-IL" sz="4000" b="1" dirty="0" smtClean="0"/>
              <a:t>&amp; Ⅲ</a:t>
            </a:r>
            <a:endParaRPr lang="he-IL" altLang="he-IL" sz="4000" b="1" dirty="0" smtClean="0"/>
          </a:p>
        </p:txBody>
      </p:sp>
      <p:sp>
        <p:nvSpPr>
          <p:cNvPr id="28675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 eaLnBrk="1" hangingPunct="1">
              <a:lnSpc>
                <a:spcPct val="150000"/>
              </a:lnSpc>
              <a:buFont typeface="Wingdings 2" pitchFamily="18" charset="2"/>
              <a:buNone/>
            </a:pPr>
            <a:endParaRPr lang="en-US" altLang="he-IL" dirty="0" smtClean="0"/>
          </a:p>
          <a:p>
            <a:pPr marL="0" indent="0" algn="ctr" rtl="0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he-IL" sz="3200" dirty="0" smtClean="0"/>
              <a:t>The data was collected by the CBS interviewer using the CAPI method in face to face interviews at the household. </a:t>
            </a:r>
            <a:endParaRPr lang="he-IL" altLang="he-IL" sz="3200" dirty="0" smtClean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27592" y="658457"/>
            <a:ext cx="8229600" cy="1670761"/>
          </a:xfrm>
        </p:spPr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CAPI</a:t>
            </a:r>
            <a:br>
              <a:rPr lang="en-US" sz="4000" b="1" dirty="0" smtClean="0"/>
            </a:br>
            <a:r>
              <a:rPr lang="en-US" sz="4000" b="1" dirty="0" smtClean="0"/>
              <a:t>Process </a:t>
            </a:r>
            <a:r>
              <a:rPr lang="en-US" sz="4000" b="1" dirty="0"/>
              <a:t>of </a:t>
            </a:r>
            <a:r>
              <a:rPr lang="en-US" sz="4000" b="1" dirty="0" smtClean="0"/>
              <a:t>Planning and  Constructing </a:t>
            </a:r>
            <a:r>
              <a:rPr lang="en-US" sz="4000" b="1" dirty="0"/>
              <a:t>the </a:t>
            </a:r>
            <a:r>
              <a:rPr lang="en-US" sz="4000" b="1" dirty="0" smtClean="0"/>
              <a:t>Questionnaire </a:t>
            </a:r>
            <a:endParaRPr lang="he-IL" sz="4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08623" y="2468563"/>
            <a:ext cx="8229600" cy="4389437"/>
          </a:xfrm>
        </p:spPr>
        <p:txBody>
          <a:bodyPr>
            <a:normAutofit fontScale="92500" lnSpcReduction="10000"/>
          </a:bodyPr>
          <a:lstStyle/>
          <a:p>
            <a:pPr marL="0" indent="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 smtClean="0"/>
              <a:t>The</a:t>
            </a:r>
            <a:r>
              <a:rPr lang="en-US" dirty="0"/>
              <a:t> questionnaire  </a:t>
            </a:r>
            <a:r>
              <a:rPr lang="en-US" dirty="0" smtClean="0"/>
              <a:t>was designed and constructed </a:t>
            </a:r>
            <a:r>
              <a:rPr lang="en-US" dirty="0"/>
              <a:t>in the  </a:t>
            </a:r>
            <a:r>
              <a:rPr lang="en-US" dirty="0" smtClean="0"/>
              <a:t>ICBS and tested before use in the field. </a:t>
            </a:r>
          </a:p>
          <a:p>
            <a:pPr marL="274320" indent="-27432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The content of the questionnaire for youths was the same in both waves: </a:t>
            </a:r>
          </a:p>
          <a:p>
            <a:pPr lvl="1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Health</a:t>
            </a:r>
          </a:p>
          <a:p>
            <a:pPr lvl="1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Education</a:t>
            </a:r>
          </a:p>
          <a:p>
            <a:pPr lvl="1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Employment</a:t>
            </a:r>
          </a:p>
          <a:p>
            <a:pPr lvl="1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Income	</a:t>
            </a:r>
            <a:r>
              <a:rPr lang="en-US" smtClean="0"/>
              <a:t>		For ages 15-17 </a:t>
            </a:r>
            <a:endParaRPr lang="en-US" dirty="0" smtClean="0"/>
          </a:p>
        </p:txBody>
      </p:sp>
      <p:sp>
        <p:nvSpPr>
          <p:cNvPr id="4" name="סוגר מסולסל ימני 3"/>
          <p:cNvSpPr/>
          <p:nvPr/>
        </p:nvSpPr>
        <p:spPr>
          <a:xfrm>
            <a:off x="2627784" y="5661248"/>
            <a:ext cx="648072" cy="11521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אליפסה 5"/>
          <p:cNvSpPr/>
          <p:nvPr/>
        </p:nvSpPr>
        <p:spPr>
          <a:xfrm>
            <a:off x="6876256" y="4869160"/>
            <a:ext cx="2160240" cy="1872208"/>
          </a:xfrm>
          <a:prstGeom prst="ellips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Waves </a:t>
            </a:r>
            <a:r>
              <a:rPr lang="en-US" sz="2800" dirty="0">
                <a:latin typeface="PMingLiU"/>
                <a:ea typeface="PMingLiU"/>
              </a:rPr>
              <a:t>Ⅰ</a:t>
            </a:r>
            <a:r>
              <a:rPr lang="en-US" sz="2800" dirty="0"/>
              <a:t>&amp; Ⅲ</a:t>
            </a:r>
            <a:endParaRPr lang="he-I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כותרת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pPr algn="ctr" rtl="0" eaLnBrk="1" hangingPunct="1"/>
            <a:r>
              <a:rPr lang="en-US" altLang="he-IL" sz="4000" dirty="0" smtClean="0"/>
              <a:t/>
            </a:r>
            <a:br>
              <a:rPr lang="en-US" altLang="he-IL" sz="4000" dirty="0" smtClean="0"/>
            </a:br>
            <a:r>
              <a:rPr lang="en-US" altLang="he-IL" sz="4000" dirty="0"/>
              <a:t/>
            </a:r>
            <a:br>
              <a:rPr lang="en-US" altLang="he-IL" sz="4000" dirty="0"/>
            </a:br>
            <a:r>
              <a:rPr lang="en-US" altLang="he-IL" sz="4000" dirty="0" smtClean="0"/>
              <a:t/>
            </a:r>
            <a:br>
              <a:rPr lang="en-US" altLang="he-IL" sz="4000" dirty="0" smtClean="0"/>
            </a:br>
            <a:r>
              <a:rPr lang="en-US" altLang="he-IL" sz="4000" b="1" dirty="0" smtClean="0"/>
              <a:t>CAPI – Conclusions from the Investigation of Youths</a:t>
            </a:r>
            <a:endParaRPr lang="he-IL" altLang="he-IL" sz="4000" b="1" dirty="0" smtClean="0"/>
          </a:p>
        </p:txBody>
      </p:sp>
      <p:sp>
        <p:nvSpPr>
          <p:cNvPr id="31747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eaLnBrk="1" hangingPunct="1">
              <a:lnSpc>
                <a:spcPct val="150000"/>
              </a:lnSpc>
              <a:buFont typeface="Wingdings 2" pitchFamily="18" charset="2"/>
              <a:buNone/>
            </a:pPr>
            <a:endParaRPr lang="he-IL" altLang="he-IL" dirty="0" smtClean="0"/>
          </a:p>
          <a:p>
            <a:pPr marL="0" indent="0" algn="l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en-US" altLang="he-IL" dirty="0" smtClean="0"/>
              <a:t>No significant differences were found in data collection methods, content of the questionnaire, and field work process in the CAPI interviews.</a:t>
            </a:r>
            <a:endParaRPr lang="he-IL" alt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ctrTitle"/>
          </p:nvPr>
        </p:nvSpPr>
        <p:spPr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effectLst/>
              </a:rPr>
              <a:t>T</a:t>
            </a:r>
            <a:r>
              <a:rPr lang="en-US" dirty="0" smtClean="0">
                <a:effectLst/>
              </a:rPr>
              <a:t>he Self-Administered Questionnaire</a:t>
            </a:r>
            <a:endParaRPr lang="he-IL" dirty="0"/>
          </a:p>
        </p:txBody>
      </p:sp>
      <p:sp>
        <p:nvSpPr>
          <p:cNvPr id="32771" name="כותרת משנה 4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rtl="0" eaLnBrk="1" hangingPunct="1"/>
            <a:r>
              <a:rPr lang="en-US" altLang="he-IL" dirty="0" smtClean="0"/>
              <a:t>Differences Between the First and Third Waves Regarding the Youth Questionnaires</a:t>
            </a:r>
            <a:endParaRPr lang="he-IL" altLang="he-IL" dirty="0" smtClean="0"/>
          </a:p>
          <a:p>
            <a:pPr marR="0" eaLnBrk="1" hangingPunct="1"/>
            <a:endParaRPr lang="he-IL" alt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89925" cy="25939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Planning and Constructing –</a:t>
            </a:r>
            <a:br>
              <a:rPr lang="en-US" sz="4000" b="1" dirty="0" smtClean="0"/>
            </a:br>
            <a:r>
              <a:rPr lang="en-US" sz="4000" b="1" dirty="0" smtClean="0"/>
              <a:t>Self-Administered Questionnaire</a:t>
            </a:r>
            <a:r>
              <a:rPr lang="en-US" sz="4000" b="1" dirty="0"/>
              <a:t/>
            </a:r>
            <a:br>
              <a:rPr lang="en-US" sz="4000" b="1" dirty="0"/>
            </a:br>
            <a:endParaRPr lang="he-IL" sz="4000" b="1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572967"/>
              </p:ext>
            </p:extLst>
          </p:nvPr>
        </p:nvGraphicFramePr>
        <p:xfrm>
          <a:off x="395536" y="2205038"/>
          <a:ext cx="8748464" cy="4609126"/>
        </p:xfrm>
        <a:graphic>
          <a:graphicData uri="http://schemas.openxmlformats.org/drawingml/2006/table">
            <a:tbl>
              <a:tblPr rtl="1" firstRow="1" bandRow="1">
                <a:tableStyleId>{0E3FDE45-AF77-4B5C-9715-49D594BDF05E}</a:tableStyleId>
              </a:tblPr>
              <a:tblGrid>
                <a:gridCol w="3075182"/>
                <a:gridCol w="3075216"/>
                <a:gridCol w="2598066"/>
              </a:tblGrid>
              <a:tr h="804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Ⅲ</a:t>
                      </a:r>
                      <a:r>
                        <a:rPr lang="he-IL" sz="2400" dirty="0" smtClean="0"/>
                        <a:t> </a:t>
                      </a:r>
                    </a:p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Ⅰ </a:t>
                      </a:r>
                      <a:r>
                        <a:rPr lang="en-US" sz="2400" baseline="0" dirty="0" smtClean="0"/>
                        <a:t> </a:t>
                      </a:r>
                      <a:endParaRPr lang="he-IL" sz="2400" dirty="0" smtClean="0"/>
                    </a:p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</a:tr>
              <a:tr h="1865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Haruv</a:t>
                      </a:r>
                      <a:r>
                        <a:rPr lang="en-US" sz="2400" dirty="0" smtClean="0"/>
                        <a:t> Institute, which deals with child welfare, who conducted a pre-test</a:t>
                      </a:r>
                      <a:endParaRPr lang="he-IL" sz="2400" dirty="0" smtClean="0"/>
                    </a:p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 the ICBS</a:t>
                      </a:r>
                      <a:endParaRPr lang="he-IL" sz="2400" dirty="0" smtClean="0"/>
                    </a:p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baseline="0" dirty="0" smtClean="0"/>
                        <a:t>Construction of the questionnaire</a:t>
                      </a:r>
                      <a:endParaRPr lang="he-IL" sz="2400" b="1" dirty="0"/>
                    </a:p>
                  </a:txBody>
                  <a:tcPr marL="91433" marR="91433" marT="45723" marB="45723"/>
                </a:tc>
              </a:tr>
              <a:tr h="1865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Exploratory survey</a:t>
                      </a:r>
                      <a:r>
                        <a:rPr lang="en-US" sz="2400" baseline="0" dirty="0" smtClean="0"/>
                        <a:t> and pre-test conducted by </a:t>
                      </a:r>
                      <a:r>
                        <a:rPr lang="en-US" sz="2400" baseline="0" smtClean="0"/>
                        <a:t>the ICBS</a:t>
                      </a:r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Pre-test conducted by the ICBS</a:t>
                      </a:r>
                      <a:endParaRPr lang="he-IL" sz="2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Process</a:t>
                      </a:r>
                      <a:r>
                        <a:rPr lang="en-US" sz="2400" b="1" baseline="0" dirty="0" smtClean="0"/>
                        <a:t> of questionnaire construction </a:t>
                      </a:r>
                      <a:endParaRPr lang="he-IL" sz="2400" b="1" dirty="0"/>
                    </a:p>
                  </a:txBody>
                  <a:tcPr marL="91433" marR="91433" marT="45723" marB="45723"/>
                </a:tc>
              </a:tr>
            </a:tbl>
          </a:graphicData>
        </a:graphic>
      </p:graphicFrame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89925" cy="25939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Planning and Constructing –</a:t>
            </a:r>
            <a:br>
              <a:rPr lang="en-US" sz="4000" b="1" dirty="0" smtClean="0"/>
            </a:br>
            <a:r>
              <a:rPr lang="en-US" sz="4000" b="1" dirty="0" smtClean="0"/>
              <a:t>Self-Administered Questionnaire</a:t>
            </a:r>
            <a:r>
              <a:rPr lang="en-US" sz="4000" b="1" dirty="0"/>
              <a:t/>
            </a:r>
            <a:br>
              <a:rPr lang="en-US" sz="4000" b="1" dirty="0"/>
            </a:br>
            <a:endParaRPr lang="he-IL" sz="4000" b="1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8390627"/>
              </p:ext>
            </p:extLst>
          </p:nvPr>
        </p:nvGraphicFramePr>
        <p:xfrm>
          <a:off x="251520" y="2205038"/>
          <a:ext cx="8892480" cy="4534606"/>
        </p:xfrm>
        <a:graphic>
          <a:graphicData uri="http://schemas.openxmlformats.org/drawingml/2006/table">
            <a:tbl>
              <a:tblPr rtl="1" firstRow="1" bandRow="1">
                <a:tableStyleId>{0E3FDE45-AF77-4B5C-9715-49D594BDF05E}</a:tableStyleId>
              </a:tblPr>
              <a:tblGrid>
                <a:gridCol w="3113718"/>
                <a:gridCol w="3113753"/>
                <a:gridCol w="2665009"/>
              </a:tblGrid>
              <a:tr h="7878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Ⅲ</a:t>
                      </a:r>
                      <a:r>
                        <a:rPr lang="he-IL" sz="2400" dirty="0" smtClean="0"/>
                        <a:t> </a:t>
                      </a:r>
                    </a:p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Ⅰ </a:t>
                      </a:r>
                      <a:r>
                        <a:rPr lang="en-US" sz="2400" baseline="0" dirty="0" smtClean="0"/>
                        <a:t> </a:t>
                      </a:r>
                      <a:endParaRPr lang="he-IL" sz="2400" dirty="0" smtClean="0"/>
                    </a:p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algn="l" rtl="0"/>
                      <a:endParaRPr lang="he-IL" sz="2400" dirty="0"/>
                    </a:p>
                  </a:txBody>
                  <a:tcPr marL="91433" marR="91433" marT="45723" marB="45723"/>
                </a:tc>
              </a:tr>
              <a:tr h="787824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PAPI/Web</a:t>
                      </a:r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PAPI</a:t>
                      </a:r>
                      <a:endParaRPr lang="he-IL" sz="2400" dirty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/>
                        <a:t>Investigative method</a:t>
                      </a:r>
                      <a:endParaRPr lang="he-IL" sz="2400" b="1" dirty="0"/>
                    </a:p>
                  </a:txBody>
                  <a:tcPr marL="91433" marR="91433" marT="45723" marB="45723"/>
                </a:tc>
              </a:tr>
              <a:tr h="28886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Questions on self, family, school, leisure time activities, housing, social systems and services </a:t>
                      </a:r>
                      <a:endParaRPr lang="he-IL" sz="24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400" baseline="0" dirty="0" smtClean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Questions on leisure time activities, parents and family, school, satisfaction from life, smoking, use of drugs and alcohol, </a:t>
                      </a:r>
                      <a:r>
                        <a:rPr lang="en-US" sz="2400" baseline="0" smtClean="0"/>
                        <a:t>bullying </a:t>
                      </a:r>
                      <a:endParaRPr lang="he-IL" sz="2400" baseline="0" dirty="0" smtClean="0"/>
                    </a:p>
                  </a:txBody>
                  <a:tcPr marL="91433" marR="91433" marT="45723" marB="45723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/>
                        <a:t>Questionnaire</a:t>
                      </a:r>
                      <a:r>
                        <a:rPr lang="en-US" sz="2400" b="1" baseline="0" dirty="0" smtClean="0"/>
                        <a:t> content </a:t>
                      </a:r>
                      <a:endParaRPr lang="he-IL" sz="2400" b="1" dirty="0"/>
                    </a:p>
                  </a:txBody>
                  <a:tcPr marL="91433" marR="91433" marT="45723" marB="45723"/>
                </a:tc>
              </a:tr>
            </a:tbl>
          </a:graphicData>
        </a:graphic>
      </p:graphicFrame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13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5414" y="534654"/>
            <a:ext cx="8229600" cy="1143000"/>
          </a:xfrm>
        </p:spPr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4000" b="1" dirty="0"/>
              <a:t>F</a:t>
            </a:r>
            <a:r>
              <a:rPr lang="en-US" sz="4000" b="1" dirty="0" smtClean="0"/>
              <a:t>ield Work </a:t>
            </a:r>
            <a:r>
              <a:rPr lang="en-US" sz="4000" b="1" dirty="0"/>
              <a:t>P</a:t>
            </a:r>
            <a:r>
              <a:rPr lang="en-US" sz="4000" b="1" dirty="0" smtClean="0"/>
              <a:t>rocess – </a:t>
            </a:r>
            <a:br>
              <a:rPr lang="en-US" sz="4000" b="1" dirty="0" smtClean="0"/>
            </a:br>
            <a:r>
              <a:rPr lang="en-US" sz="4000" b="1" dirty="0" smtClean="0"/>
              <a:t>Self-Administered Questionnaire</a:t>
            </a:r>
            <a:endParaRPr lang="he-IL" sz="4000" b="1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897327"/>
              </p:ext>
            </p:extLst>
          </p:nvPr>
        </p:nvGraphicFramePr>
        <p:xfrm>
          <a:off x="179513" y="1709404"/>
          <a:ext cx="8864752" cy="4959955"/>
        </p:xfrm>
        <a:graphic>
          <a:graphicData uri="http://schemas.openxmlformats.org/drawingml/2006/table">
            <a:tbl>
              <a:tblPr rtl="1" firstRow="1" bandRow="1">
                <a:tableStyleId>{0E3FDE45-AF77-4B5C-9715-49D594BDF05E}</a:tableStyleId>
              </a:tblPr>
              <a:tblGrid>
                <a:gridCol w="3340813"/>
                <a:gridCol w="2826944"/>
                <a:gridCol w="2696995"/>
              </a:tblGrid>
              <a:tr h="108666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Ⅲ</a:t>
                      </a:r>
                      <a:r>
                        <a:rPr lang="he-IL" sz="2400" dirty="0" smtClean="0"/>
                        <a:t> </a:t>
                      </a:r>
                    </a:p>
                    <a:p>
                      <a:pPr algn="ctr" rtl="1"/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Ⅰ </a:t>
                      </a:r>
                      <a:r>
                        <a:rPr lang="en-US" sz="2400" baseline="0" dirty="0" smtClean="0"/>
                        <a:t> </a:t>
                      </a:r>
                      <a:endParaRPr lang="he-IL" sz="2400" dirty="0" smtClean="0"/>
                    </a:p>
                    <a:p>
                      <a:pPr algn="ctr" rtl="1"/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algn="ctr" rtl="1"/>
                      <a:endParaRPr lang="he-IL" sz="2400"/>
                    </a:p>
                  </a:txBody>
                  <a:tcPr marL="91435" marR="91435" marT="45711" marB="45711"/>
                </a:tc>
              </a:tr>
              <a:tr h="2947699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</a:pPr>
                      <a:r>
                        <a:rPr lang="en-US" sz="2400" dirty="0" smtClean="0"/>
                        <a:t>Leaves a paper questionnaire with a sticker that informs about the website, user name and password</a:t>
                      </a:r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Leaves the paper</a:t>
                      </a:r>
                      <a:r>
                        <a:rPr lang="en-US" sz="2400" baseline="0" dirty="0" smtClean="0"/>
                        <a:t> questionnaire during the visit</a:t>
                      </a:r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Receiving the questionnaire</a:t>
                      </a:r>
                      <a:endParaRPr kumimoji="0" lang="he-IL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11" marB="45711"/>
                </a:tc>
              </a:tr>
              <a:tr h="925593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Stamped</a:t>
                      </a:r>
                      <a:r>
                        <a:rPr lang="en-US" sz="2400" baseline="0" dirty="0" smtClean="0"/>
                        <a:t> envelope or via internet </a:t>
                      </a:r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Mailing a stamped return envelope</a:t>
                      </a:r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Returning the questionnaire</a:t>
                      </a:r>
                      <a:endParaRPr kumimoji="0" lang="he-IL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11" marB="45711"/>
                </a:tc>
              </a:tr>
            </a:tbl>
          </a:graphicData>
        </a:graphic>
      </p:graphicFrame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5414" y="534654"/>
            <a:ext cx="8229600" cy="1143000"/>
          </a:xfrm>
        </p:spPr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4000" b="1" dirty="0"/>
              <a:t>F</a:t>
            </a:r>
            <a:r>
              <a:rPr lang="en-US" sz="4000" b="1" dirty="0" smtClean="0"/>
              <a:t>ield Work </a:t>
            </a:r>
            <a:r>
              <a:rPr lang="en-US" sz="4000" b="1" dirty="0"/>
              <a:t>P</a:t>
            </a:r>
            <a:r>
              <a:rPr lang="en-US" sz="4000" b="1" dirty="0" smtClean="0"/>
              <a:t>rocess – </a:t>
            </a:r>
            <a:br>
              <a:rPr lang="en-US" sz="4000" b="1" dirty="0" smtClean="0"/>
            </a:br>
            <a:r>
              <a:rPr lang="en-US" sz="4000" b="1" dirty="0" smtClean="0"/>
              <a:t>Self-Administered Questionnaire</a:t>
            </a:r>
            <a:endParaRPr lang="he-IL" sz="4000" b="1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555989"/>
              </p:ext>
            </p:extLst>
          </p:nvPr>
        </p:nvGraphicFramePr>
        <p:xfrm>
          <a:off x="251521" y="1709404"/>
          <a:ext cx="8792744" cy="5054375"/>
        </p:xfrm>
        <a:graphic>
          <a:graphicData uri="http://schemas.openxmlformats.org/drawingml/2006/table">
            <a:tbl>
              <a:tblPr rtl="1" firstRow="1" bandRow="1">
                <a:tableStyleId>{0E3FDE45-AF77-4B5C-9715-49D594BDF05E}</a:tableStyleId>
              </a:tblPr>
              <a:tblGrid>
                <a:gridCol w="3460191"/>
                <a:gridCol w="3301084"/>
                <a:gridCol w="2031469"/>
              </a:tblGrid>
              <a:tr h="80053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Ⅲ</a:t>
                      </a:r>
                      <a:r>
                        <a:rPr lang="he-IL" sz="2400" dirty="0" smtClean="0"/>
                        <a:t> </a:t>
                      </a:r>
                    </a:p>
                    <a:p>
                      <a:pPr algn="ctr" rtl="1"/>
                      <a:endParaRPr lang="he-IL" sz="2400" dirty="0"/>
                    </a:p>
                  </a:txBody>
                  <a:tcPr marL="91435" marR="91435" marT="45711" marB="45711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Wave Ⅰ </a:t>
                      </a:r>
                      <a:r>
                        <a:rPr lang="en-US" sz="2400" baseline="0" dirty="0" smtClean="0"/>
                        <a:t> </a:t>
                      </a:r>
                      <a:endParaRPr lang="he-IL" sz="2400" dirty="0" smtClean="0"/>
                    </a:p>
                    <a:p>
                      <a:pPr algn="ctr" rtl="1"/>
                      <a:endParaRPr lang="he-IL" sz="2400" dirty="0"/>
                    </a:p>
                  </a:txBody>
                  <a:tcPr marL="91435" marR="91435" marT="45711" marB="45711" anchor="ctr"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 marL="91435" marR="91435" marT="45711" marB="45711"/>
                </a:tc>
              </a:tr>
              <a:tr h="4231433"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Due to </a:t>
                      </a:r>
                      <a:r>
                        <a:rPr lang="en-US" sz="2400" smtClean="0"/>
                        <a:t>budgetary</a:t>
                      </a:r>
                      <a:r>
                        <a:rPr lang="en-US" sz="2400" baseline="0" smtClean="0"/>
                        <a:t> </a:t>
                      </a:r>
                      <a:r>
                        <a:rPr lang="en-US" altLang="he-IL" sz="2400" smtClean="0"/>
                        <a:t>considerations </a:t>
                      </a:r>
                      <a:r>
                        <a:rPr lang="en-US" sz="2400" smtClean="0"/>
                        <a:t>, </a:t>
                      </a:r>
                      <a:r>
                        <a:rPr lang="en-US" sz="2400" dirty="0" smtClean="0"/>
                        <a:t>no reminders were made. At the end</a:t>
                      </a:r>
                      <a:r>
                        <a:rPr lang="en-US" sz="2400" baseline="0" dirty="0" smtClean="0"/>
                        <a:t> of the survey, due to a low response rate, an email was sent to the parent with a direct link to the survey, without the need for a user name and password</a:t>
                      </a:r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dirty="0" smtClean="0"/>
                        <a:t>Telephone reminder after three days of leaving the questionnaire </a:t>
                      </a:r>
                      <a:endParaRPr lang="he-IL" sz="2400" dirty="0"/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Reminders</a:t>
                      </a:r>
                      <a:endParaRPr kumimoji="0" lang="he-IL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11" marB="45711"/>
                </a:tc>
              </a:tr>
            </a:tbl>
          </a:graphicData>
        </a:graphic>
      </p:graphicFrame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512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ctrTitle"/>
          </p:nvPr>
        </p:nvSpPr>
        <p:spPr>
          <a:extLst/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mtClean="0"/>
              <a:t>Findings&amp; Conclusions</a:t>
            </a:r>
            <a:endParaRPr lang="he-IL" dirty="0"/>
          </a:p>
        </p:txBody>
      </p:sp>
      <p:sp>
        <p:nvSpPr>
          <p:cNvPr id="39939" name="כותרת משנה 4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/>
              <a:t>Self-Administered Questionnaire</a:t>
            </a:r>
            <a:endParaRPr lang="he-IL" alt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4000" b="1"/>
              <a:t>Findings–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Self-Administered Questionnaire</a:t>
            </a:r>
            <a:endParaRPr lang="he-IL" sz="4000" b="1" dirty="0"/>
          </a:p>
        </p:txBody>
      </p:sp>
      <p:sp>
        <p:nvSpPr>
          <p:cNvPr id="4096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he-IL" altLang="he-IL" dirty="0" smtClean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627241"/>
              </p:ext>
            </p:extLst>
          </p:nvPr>
        </p:nvGraphicFramePr>
        <p:xfrm>
          <a:off x="179513" y="1900849"/>
          <a:ext cx="8064996" cy="4890146"/>
        </p:xfrm>
        <a:graphic>
          <a:graphicData uri="http://schemas.openxmlformats.org/drawingml/2006/table">
            <a:tbl>
              <a:tblPr rtl="1" firstRow="1" bandRow="1">
                <a:tableStyleId>{3B4B98B0-60AC-42C2-AFA5-B58CD77FA1E5}</a:tableStyleId>
              </a:tblPr>
              <a:tblGrid>
                <a:gridCol w="2688332"/>
                <a:gridCol w="2688332"/>
                <a:gridCol w="2688332"/>
              </a:tblGrid>
              <a:tr h="659988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Wave Ⅲ</a:t>
                      </a:r>
                      <a:r>
                        <a:rPr lang="he-IL" sz="2400" dirty="0" smtClean="0"/>
                        <a:t> </a:t>
                      </a:r>
                      <a:endParaRPr lang="he-IL" sz="2400" dirty="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Wave </a:t>
                      </a:r>
                      <a:r>
                        <a:rPr lang="en-US" sz="2400" dirty="0" smtClean="0">
                          <a:latin typeface="PMingLiU"/>
                          <a:ea typeface="PMingLiU"/>
                        </a:rPr>
                        <a:t>Ⅰ </a:t>
                      </a:r>
                      <a:r>
                        <a:rPr lang="en-US" sz="2400" baseline="0" dirty="0" smtClean="0"/>
                        <a:t> </a:t>
                      </a:r>
                      <a:endParaRPr lang="he-IL" sz="2400" dirty="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endParaRPr lang="he-IL" sz="2400"/>
                    </a:p>
                  </a:txBody>
                  <a:tcPr marL="91441" marR="91441" marT="45727" marB="45727"/>
                </a:tc>
              </a:tr>
              <a:tr h="889821">
                <a:tc>
                  <a:txBody>
                    <a:bodyPr/>
                    <a:lstStyle/>
                    <a:p>
                      <a:pPr algn="l" rtl="0"/>
                      <a:r>
                        <a:rPr lang="he-IL" sz="2800" dirty="0" smtClean="0"/>
                        <a:t>10-17</a:t>
                      </a:r>
                    </a:p>
                    <a:p>
                      <a:pPr algn="l" rtl="0"/>
                      <a:endParaRPr lang="he-IL" sz="2800" dirty="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800" smtClean="0"/>
                        <a:t>15-17</a:t>
                      </a:r>
                      <a:endParaRPr lang="he-IL" sz="280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AGE</a:t>
                      </a:r>
                      <a:endParaRPr lang="he-IL" sz="2800" b="1" dirty="0" smtClean="0"/>
                    </a:p>
                  </a:txBody>
                  <a:tcPr marL="91441" marR="91441" marT="45727" marB="45727"/>
                </a:tc>
              </a:tr>
              <a:tr h="1463891">
                <a:tc>
                  <a:txBody>
                    <a:bodyPr/>
                    <a:lstStyle/>
                    <a:p>
                      <a:pPr algn="l" rtl="0"/>
                      <a:r>
                        <a:rPr lang="he-IL" sz="2400" dirty="0" smtClean="0"/>
                        <a:t>1293</a:t>
                      </a:r>
                      <a:endParaRPr lang="he-IL" sz="2400" dirty="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he-IL" sz="2400" smtClean="0"/>
                        <a:t>343</a:t>
                      </a:r>
                      <a:endParaRPr lang="he-IL" sz="240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/>
                        <a:t>Young people who received permission to be interviewed </a:t>
                      </a:r>
                      <a:endParaRPr lang="he-IL" sz="2400" b="1" dirty="0"/>
                    </a:p>
                  </a:txBody>
                  <a:tcPr marL="91441" marR="91441" marT="45727" marB="45727"/>
                </a:tc>
              </a:tr>
              <a:tr h="907796">
                <a:tc>
                  <a:txBody>
                    <a:bodyPr/>
                    <a:lstStyle/>
                    <a:p>
                      <a:pPr algn="l" rtl="0"/>
                      <a:r>
                        <a:rPr lang="he-IL" sz="2400" dirty="0" smtClean="0"/>
                        <a:t>478</a:t>
                      </a:r>
                      <a:endParaRPr lang="he-IL" sz="2400" dirty="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he-IL" sz="2400" smtClean="0"/>
                        <a:t>248</a:t>
                      </a:r>
                      <a:endParaRPr lang="he-IL" sz="240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/>
                        <a:t>Those</a:t>
                      </a:r>
                      <a:r>
                        <a:rPr lang="en-US" sz="2400" b="1" baseline="0" dirty="0" smtClean="0"/>
                        <a:t> who were interviewed</a:t>
                      </a:r>
                      <a:endParaRPr lang="he-IL" sz="2400" b="1" dirty="0"/>
                    </a:p>
                  </a:txBody>
                  <a:tcPr marL="91441" marR="91441" marT="45727" marB="45727"/>
                </a:tc>
              </a:tr>
              <a:tr h="775007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462 PAPI</a:t>
                      </a:r>
                    </a:p>
                    <a:p>
                      <a:pPr algn="l" rtl="0"/>
                      <a:r>
                        <a:rPr lang="en-US" sz="2400" dirty="0" smtClean="0"/>
                        <a:t>16 Web</a:t>
                      </a:r>
                      <a:endParaRPr lang="he-IL" sz="2400" dirty="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248 PAPI</a:t>
                      </a:r>
                      <a:endParaRPr lang="he-IL" sz="2400" dirty="0"/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b="1" dirty="0" smtClean="0"/>
                        <a:t>PAPI/Web </a:t>
                      </a:r>
                      <a:endParaRPr lang="he-IL" sz="2400" b="1" dirty="0"/>
                    </a:p>
                  </a:txBody>
                  <a:tcPr marL="91441" marR="91441" marT="45727" marB="45727"/>
                </a:tc>
              </a:tr>
            </a:tbl>
          </a:graphicData>
        </a:graphic>
      </p:graphicFrame>
      <p:pic>
        <p:nvPicPr>
          <p:cNvPr id="6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>Findings &amp; Conclusions - </a:t>
            </a:r>
            <a:br>
              <a:rPr lang="en-US" sz="4000" b="1" dirty="0" smtClean="0"/>
            </a:br>
            <a:r>
              <a:rPr lang="en-US" sz="4000" b="1" dirty="0" smtClean="0"/>
              <a:t>Self-Administered </a:t>
            </a:r>
            <a:r>
              <a:rPr lang="en-US" sz="4000" b="1" dirty="0"/>
              <a:t>Questionnaire</a:t>
            </a:r>
            <a:r>
              <a:rPr lang="en-US" sz="4000" b="1" dirty="0" smtClean="0"/>
              <a:t> </a:t>
            </a:r>
            <a:endParaRPr lang="he-IL" sz="4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It was difficult to interview teenagers aged 15-17 (153 teenagers aged 15-17 were interviewed, compared with 318 children aged 10-14). </a:t>
            </a:r>
          </a:p>
          <a:p>
            <a:pPr marL="274320" indent="-274320" algn="l" rtl="0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Adding an internet questionnaire did not increase the rate of response. </a:t>
            </a:r>
          </a:p>
          <a:p>
            <a:pPr algn="l" rtl="0" eaLnBrk="1" hangingPunct="1">
              <a:lnSpc>
                <a:spcPct val="150000"/>
              </a:lnSpc>
            </a:pPr>
            <a:r>
              <a:rPr lang="en-US" altLang="he-IL" dirty="0"/>
              <a:t>The questionnaire was designed by an external institute, which made it possible to use the latest content based on child welfare research for the questionnaire. 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dirty="0" smtClean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69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/>
              <a:t>Findings &amp; </a:t>
            </a:r>
            <a:r>
              <a:rPr lang="en-US" sz="4000" b="1" dirty="0"/>
              <a:t>Conclusions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Self-Administered </a:t>
            </a:r>
            <a:r>
              <a:rPr lang="en-US" sz="4000" b="1" dirty="0"/>
              <a:t>Questionnaire </a:t>
            </a:r>
            <a:endParaRPr lang="he-IL" sz="4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altLang="he-IL"/>
              <a:t>The copyright of the institute prevented us from making changes in the questionnaire that would be justified after the pre-test and exploratory survey</a:t>
            </a:r>
            <a:endParaRPr lang="en-US"/>
          </a:p>
          <a:p>
            <a:pPr algn="l" rtl="0">
              <a:lnSpc>
                <a:spcPct val="150000"/>
              </a:lnSpc>
            </a:pPr>
            <a:endParaRPr lang="en-US" altLang="he-IL" smtClean="0"/>
          </a:p>
          <a:p>
            <a:pPr algn="l" rtl="0">
              <a:lnSpc>
                <a:spcPct val="150000"/>
              </a:lnSpc>
            </a:pPr>
            <a:r>
              <a:rPr lang="en-US" altLang="he-IL" smtClean="0"/>
              <a:t>The </a:t>
            </a:r>
            <a:r>
              <a:rPr lang="en-US" altLang="he-IL"/>
              <a:t>lack of reminders as a part of the work process harmed the response rate in the third wave. </a:t>
            </a:r>
          </a:p>
          <a:p>
            <a:pPr>
              <a:lnSpc>
                <a:spcPct val="150000"/>
              </a:lnSpc>
            </a:pPr>
            <a:endParaRPr lang="he-IL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6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ctrTitle"/>
          </p:nvPr>
        </p:nvSpPr>
        <p:spPr>
          <a:extLst/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mtClean="0"/>
              <a:t>Lessons </a:t>
            </a:r>
            <a:r>
              <a:rPr lang="en-US"/>
              <a:t>for the Future</a:t>
            </a:r>
            <a:r>
              <a:rPr lang="en-US" smtClean="0"/>
              <a:t/>
            </a:r>
            <a:br>
              <a:rPr lang="en-US" smtClean="0"/>
            </a:br>
            <a:endParaRPr lang="he-IL" dirty="0"/>
          </a:p>
        </p:txBody>
      </p:sp>
      <p:sp>
        <p:nvSpPr>
          <p:cNvPr id="39939" name="כותרת משנה 4"/>
          <p:cNvSpPr>
            <a:spLocks noGrp="1"/>
          </p:cNvSpPr>
          <p:nvPr>
            <p:ph type="subTitle" idx="1"/>
          </p:nvPr>
        </p:nvSpPr>
        <p:spPr>
          <a:xfrm>
            <a:off x="539552" y="2492896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/>
              <a:t>Self-Administered Questionnaire</a:t>
            </a:r>
            <a:endParaRPr lang="he-IL" altLang="he-IL" dirty="0" smtClean="0"/>
          </a:p>
        </p:txBody>
      </p:sp>
    </p:spTree>
    <p:extLst>
      <p:ext uri="{BB962C8B-B14F-4D97-AF65-F5344CB8AC3E}">
        <p14:creationId xmlns:p14="http://schemas.microsoft.com/office/powerpoint/2010/main" val="32054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9352" y="620688"/>
            <a:ext cx="8301608" cy="792088"/>
          </a:xfrm>
        </p:spPr>
        <p:txBody>
          <a:bodyPr/>
          <a:lstStyle/>
          <a:p>
            <a:pPr algn="ctr"/>
            <a:r>
              <a:rPr lang="en-US" sz="4000" b="1" dirty="0"/>
              <a:t>Lessons for the </a:t>
            </a:r>
            <a:r>
              <a:rPr lang="en-US" sz="4000" b="1" dirty="0" smtClean="0"/>
              <a:t>Future-</a:t>
            </a:r>
            <a:r>
              <a:rPr lang="en-US" sz="4000" b="1" dirty="0"/>
              <a:t>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Self-Administered </a:t>
            </a:r>
            <a:r>
              <a:rPr lang="en-US" sz="4000" b="1" dirty="0"/>
              <a:t>Questionnaire</a:t>
            </a:r>
            <a:endParaRPr lang="he-IL" sz="4000" b="1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707972"/>
              </p:ext>
            </p:extLst>
          </p:nvPr>
        </p:nvGraphicFramePr>
        <p:xfrm>
          <a:off x="179512" y="1412776"/>
          <a:ext cx="8235544" cy="5256583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4031592"/>
                <a:gridCol w="4203952"/>
              </a:tblGrid>
              <a:tr h="67300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Solution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smtClean="0"/>
                        <a:t>Difficulties</a:t>
                      </a:r>
                      <a:endParaRPr lang="he-IL" sz="2400"/>
                    </a:p>
                  </a:txBody>
                  <a:tcPr/>
                </a:tc>
              </a:tr>
              <a:tr h="1267797">
                <a:tc rowSpan="2">
                  <a:txBody>
                    <a:bodyPr/>
                    <a:lstStyle/>
                    <a:p>
                      <a:pPr algn="l" rtl="1"/>
                      <a:r>
                        <a:rPr lang="en-US" altLang="he-IL" sz="2400" smtClean="0"/>
                        <a:t>Direct link to the questionnaire </a:t>
                      </a:r>
                      <a:endParaRPr lang="he-IL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smtClean="0"/>
                        <a:t>Typo in the questionnaire website address</a:t>
                      </a:r>
                      <a:endParaRPr lang="he-IL" sz="2400" smtClean="0"/>
                    </a:p>
                    <a:p>
                      <a:pPr algn="l" rtl="1"/>
                      <a:endParaRPr lang="he-IL" sz="2400"/>
                    </a:p>
                  </a:txBody>
                  <a:tcPr/>
                </a:tc>
              </a:tr>
              <a:tr h="1267797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smtClean="0"/>
                        <a:t>The  questionnaire  website address and</a:t>
                      </a:r>
                      <a:r>
                        <a:rPr lang="he-IL" sz="2400" smtClean="0"/>
                        <a:t> </a:t>
                      </a:r>
                      <a:r>
                        <a:rPr lang="en-US" sz="2400" smtClean="0"/>
                        <a:t>password was long</a:t>
                      </a:r>
                      <a:endParaRPr lang="he-IL" sz="2400"/>
                    </a:p>
                  </a:txBody>
                  <a:tcPr/>
                </a:tc>
              </a:tr>
              <a:tr h="2047980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Platform for completing the questionnaire on a smartphone should be created</a:t>
                      </a:r>
                      <a:endParaRPr lang="he-IL" sz="2400" dirty="0" smtClean="0"/>
                    </a:p>
                    <a:p>
                      <a:pPr algn="l" rtl="1"/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smtClean="0"/>
                        <a:t>The questionnaire could be filled out only on a PC. </a:t>
                      </a:r>
                    </a:p>
                    <a:p>
                      <a:pPr algn="l" rtl="1"/>
                      <a:endParaRPr lang="he-IL" sz="240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39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/>
            </a:r>
            <a:br>
              <a:rPr lang="en-US"/>
            </a:br>
            <a:endParaRPr lang="he-IL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918787"/>
              </p:ext>
            </p:extLst>
          </p:nvPr>
        </p:nvGraphicFramePr>
        <p:xfrm>
          <a:off x="320556" y="1484784"/>
          <a:ext cx="8019520" cy="5040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3925840"/>
                <a:gridCol w="4093680"/>
              </a:tblGrid>
              <a:tr h="85047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Solution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smtClean="0"/>
                        <a:t>Difficulties</a:t>
                      </a:r>
                      <a:endParaRPr lang="he-IL" sz="2400"/>
                    </a:p>
                  </a:txBody>
                  <a:tcPr/>
                </a:tc>
              </a:tr>
              <a:tr h="2587997">
                <a:tc>
                  <a:txBody>
                    <a:bodyPr/>
                    <a:lstStyle/>
                    <a:p>
                      <a:pPr algn="l" rtl="1"/>
                      <a:r>
                        <a:rPr lang="en-US" sz="2400" smtClean="0"/>
                        <a:t>On the paper questionnaire it should be noted that the possibility exists to fill it out on the internet</a:t>
                      </a:r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altLang="he-IL" sz="2400" smtClean="0"/>
                        <a:t>The interviewers did not emphasize the possibility of filling out the questionnaire on the internet</a:t>
                      </a:r>
                      <a:endParaRPr lang="he-IL" sz="2400"/>
                    </a:p>
                  </a:txBody>
                  <a:tcPr/>
                </a:tc>
              </a:tr>
              <a:tr h="1602093">
                <a:tc>
                  <a:txBody>
                    <a:bodyPr/>
                    <a:lstStyle/>
                    <a:p>
                      <a:pPr algn="l" rtl="0"/>
                      <a:r>
                        <a:rPr lang="en-US" altLang="he-IL" sz="2400" smtClean="0"/>
                        <a:t>Reminders as a part of work</a:t>
                      </a:r>
                      <a:r>
                        <a:rPr lang="en-US" altLang="he-IL" sz="2400" baseline="0" smtClean="0"/>
                        <a:t> process</a:t>
                      </a:r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SA" sz="2400" smtClean="0"/>
                        <a:t> </a:t>
                      </a:r>
                      <a:r>
                        <a:rPr lang="ar-SA" sz="2400" baseline="0" smtClean="0"/>
                        <a:t> </a:t>
                      </a:r>
                      <a:r>
                        <a:rPr lang="en-US" sz="2400" baseline="0" smtClean="0"/>
                        <a:t> </a:t>
                      </a:r>
                      <a:r>
                        <a:rPr lang="en-US" sz="2400" smtClean="0"/>
                        <a:t>Lake of  </a:t>
                      </a:r>
                      <a:r>
                        <a:rPr lang="en-US" altLang="he-IL" sz="2400" smtClean="0"/>
                        <a:t>reminders </a:t>
                      </a:r>
                    </a:p>
                    <a:p>
                      <a:pPr algn="l" rtl="1"/>
                      <a:r>
                        <a:rPr lang="en-US" altLang="he-IL" sz="2400" smtClean="0"/>
                        <a:t>from the beginning of the investigation period</a:t>
                      </a:r>
                      <a:r>
                        <a:rPr lang="en-US" altLang="he-IL" sz="2400" baseline="0" smtClean="0"/>
                        <a:t> </a:t>
                      </a:r>
                      <a:endParaRPr lang="he-IL" sz="240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88640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1"/>
          <p:cNvSpPr txBox="1">
            <a:spLocks/>
          </p:cNvSpPr>
          <p:nvPr/>
        </p:nvSpPr>
        <p:spPr bwMode="auto">
          <a:xfrm>
            <a:off x="178072" y="620688"/>
            <a:ext cx="830160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4000" b="1" dirty="0" smtClean="0"/>
              <a:t>Lessons for the Future-</a:t>
            </a:r>
            <a:r>
              <a:rPr lang="en-US" sz="4000" b="1" dirty="0"/>
              <a:t> </a:t>
            </a:r>
            <a:endParaRPr lang="en-US" sz="4000" b="1" dirty="0" smtClean="0"/>
          </a:p>
          <a:p>
            <a:pPr algn="ctr"/>
            <a:r>
              <a:rPr lang="en-US" sz="4000" b="1" dirty="0" smtClean="0"/>
              <a:t>Self-Administered </a:t>
            </a:r>
            <a:r>
              <a:rPr lang="en-US" sz="4000" b="1" dirty="0"/>
              <a:t>Questionnaire</a:t>
            </a:r>
            <a:endParaRPr lang="he-IL" sz="4000" b="1" dirty="0"/>
          </a:p>
        </p:txBody>
      </p:sp>
    </p:spTree>
    <p:extLst>
      <p:ext uri="{BB962C8B-B14F-4D97-AF65-F5344CB8AC3E}">
        <p14:creationId xmlns:p14="http://schemas.microsoft.com/office/powerpoint/2010/main" val="119078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/>
            </a:r>
            <a:br>
              <a:rPr lang="en-US"/>
            </a:br>
            <a:endParaRPr lang="he-IL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947565"/>
              </p:ext>
            </p:extLst>
          </p:nvPr>
        </p:nvGraphicFramePr>
        <p:xfrm>
          <a:off x="320556" y="1772816"/>
          <a:ext cx="8019520" cy="4425237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3925840"/>
                <a:gridCol w="4093680"/>
              </a:tblGrid>
              <a:tr h="710169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Solution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smtClean="0"/>
                        <a:t>Difficulties</a:t>
                      </a:r>
                      <a:endParaRPr lang="he-IL"/>
                    </a:p>
                  </a:txBody>
                  <a:tcPr/>
                </a:tc>
              </a:tr>
              <a:tr h="2377270">
                <a:tc>
                  <a:txBody>
                    <a:bodyPr/>
                    <a:lstStyle/>
                    <a:p>
                      <a:pPr marL="0" indent="0" algn="l" rtl="0" eaLnBrk="1" hangingPunct="1">
                        <a:lnSpc>
                          <a:spcPct val="150000"/>
                        </a:lnSpc>
                        <a:buFont typeface="Wingdings 2" pitchFamily="18" charset="2"/>
                        <a:buNone/>
                      </a:pPr>
                      <a:r>
                        <a:rPr kumimoji="0" lang="en-US" altLang="he-IL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questionnaire copyright   should belong to the ICBS while taking advice from </a:t>
                      </a:r>
                      <a:r>
                        <a:rPr lang="en-US" altLang="he-IL" sz="2400" dirty="0" smtClean="0"/>
                        <a:t>the research institute</a:t>
                      </a:r>
                      <a:endParaRPr lang="he-IL" altLang="he-IL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altLang="he-IL" sz="2400" dirty="0" smtClean="0"/>
                        <a:t>Due</a:t>
                      </a:r>
                      <a:r>
                        <a:rPr lang="en-US" altLang="he-IL" sz="2400" baseline="0" dirty="0" smtClean="0"/>
                        <a:t> to </a:t>
                      </a:r>
                      <a:r>
                        <a:rPr lang="en-US" altLang="he-IL" sz="2400" dirty="0" smtClean="0"/>
                        <a:t>the copyright of the institute  only</a:t>
                      </a:r>
                      <a:r>
                        <a:rPr lang="en-US" altLang="he-IL" sz="2400" baseline="0" dirty="0" smtClean="0"/>
                        <a:t> </a:t>
                      </a:r>
                      <a:r>
                        <a:rPr lang="en-US" altLang="he-IL" sz="2400" dirty="0" smtClean="0"/>
                        <a:t>minor changes could be made in the questionnaire </a:t>
                      </a:r>
                      <a:endParaRPr lang="he-IL" sz="2400" dirty="0"/>
                    </a:p>
                  </a:txBody>
                  <a:tcPr/>
                </a:tc>
              </a:tr>
              <a:tr h="1337798">
                <a:tc>
                  <a:txBody>
                    <a:bodyPr/>
                    <a:lstStyle/>
                    <a:p>
                      <a:pPr algn="l" rtl="0"/>
                      <a:r>
                        <a:rPr lang="en-US" altLang="he-IL" sz="2400" dirty="0" smtClean="0"/>
                        <a:t>Direct contact with</a:t>
                      </a:r>
                      <a:r>
                        <a:rPr lang="en-US" altLang="he-IL" sz="2400" baseline="0" dirty="0" smtClean="0"/>
                        <a:t> the youth (with parental approval) 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altLang="he-IL" sz="2400" dirty="0" smtClean="0"/>
                        <a:t>Indirect contact with </a:t>
                      </a:r>
                      <a:r>
                        <a:rPr lang="en-US" altLang="he-IL" sz="2400" baseline="0" dirty="0" smtClean="0"/>
                        <a:t>the youth because the need of parental permission</a:t>
                      </a:r>
                      <a:endParaRPr lang="he-IL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1"/>
          <p:cNvSpPr txBox="1">
            <a:spLocks/>
          </p:cNvSpPr>
          <p:nvPr/>
        </p:nvSpPr>
        <p:spPr bwMode="auto">
          <a:xfrm>
            <a:off x="169908" y="778623"/>
            <a:ext cx="830160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2pPr>
            <a:lvl3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3pPr>
            <a:lvl4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4pPr>
            <a:lvl5pPr algn="l" rtl="1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5pPr>
            <a:lvl6pPr marL="4572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6pPr>
            <a:lvl7pPr marL="9144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7pPr>
            <a:lvl8pPr marL="13716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8pPr>
            <a:lvl9pPr marL="1828800" algn="l" rtl="1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4000" b="1" smtClean="0"/>
              <a:t>Lessons for the Future-</a:t>
            </a:r>
            <a:r>
              <a:rPr lang="en-US" sz="4000" b="1"/>
              <a:t> Self-Administered Questionnaire</a:t>
            </a:r>
            <a:endParaRPr lang="he-IL" sz="4000" b="1"/>
          </a:p>
        </p:txBody>
      </p:sp>
    </p:spTree>
    <p:extLst>
      <p:ext uri="{BB962C8B-B14F-4D97-AF65-F5344CB8AC3E}">
        <p14:creationId xmlns:p14="http://schemas.microsoft.com/office/powerpoint/2010/main" val="4291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 eaLnBrk="1" hangingPunct="1"/>
            <a:r>
              <a:rPr lang="en-US" altLang="he-IL" sz="4000" b="1" dirty="0" smtClean="0"/>
              <a:t>Further Research</a:t>
            </a:r>
            <a:endParaRPr lang="he-IL" altLang="he-IL" sz="4000" b="1" dirty="0" smtClean="0"/>
          </a:p>
        </p:txBody>
      </p:sp>
      <p:sp>
        <p:nvSpPr>
          <p:cNvPr id="5120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pPr algn="l" rtl="0" eaLnBrk="1" hangingPunct="1"/>
            <a:r>
              <a:rPr lang="en-US" altLang="he-IL" sz="3200" dirty="0" smtClean="0"/>
              <a:t>Examination of the data collection method by demographic characteristics of religion, gender, age, etc. </a:t>
            </a:r>
          </a:p>
          <a:p>
            <a:pPr algn="l" rtl="0" eaLnBrk="1" hangingPunct="1"/>
            <a:r>
              <a:rPr lang="en-US" altLang="he-IL" sz="3200" dirty="0" smtClean="0"/>
              <a:t>Testing the quality of the responses of young people of ages 10-17</a:t>
            </a:r>
            <a:r>
              <a:rPr lang="en-US" altLang="he-IL" dirty="0" smtClean="0"/>
              <a:t>. </a:t>
            </a:r>
            <a:endParaRPr lang="he-IL" altLang="he-IL" dirty="0" smtClean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31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 eaLnBrk="1" hangingPunct="1"/>
            <a:r>
              <a:rPr lang="en-US" altLang="he-IL" sz="4000" b="1" dirty="0" smtClean="0"/>
              <a:t>Bibliography </a:t>
            </a:r>
            <a:r>
              <a:rPr lang="he-IL" altLang="he-IL" sz="4000" b="1" dirty="0" smtClean="0"/>
              <a:t> </a:t>
            </a:r>
          </a:p>
        </p:txBody>
      </p:sp>
      <p:sp>
        <p:nvSpPr>
          <p:cNvPr id="52227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/>
            <a:r>
              <a:rPr lang="en-US" altLang="he-IL" sz="2400" dirty="0" smtClean="0"/>
              <a:t>D. </a:t>
            </a:r>
            <a:r>
              <a:rPr lang="en-US" altLang="he-IL" sz="2400" dirty="0" err="1" smtClean="0"/>
              <a:t>Lamish</a:t>
            </a:r>
            <a:r>
              <a:rPr lang="en-US" altLang="he-IL" sz="2400" dirty="0" smtClean="0"/>
              <a:t>, R. </a:t>
            </a:r>
            <a:r>
              <a:rPr lang="en-US" altLang="he-IL" sz="2400" dirty="0" err="1" smtClean="0"/>
              <a:t>Rivak</a:t>
            </a:r>
            <a:r>
              <a:rPr lang="en-US" altLang="he-IL" sz="2400" dirty="0" smtClean="0"/>
              <a:t>, and R. </a:t>
            </a:r>
            <a:r>
              <a:rPr lang="en-US" altLang="he-IL" sz="2400" dirty="0" err="1" smtClean="0"/>
              <a:t>Aloni</a:t>
            </a:r>
            <a:r>
              <a:rPr lang="en-US" altLang="he-IL" sz="2400" dirty="0" smtClean="0"/>
              <a:t>. (2007). How Israeli Children Use the Internet – Survey of the Institute for Internet Research. Uploaded on 21.10.2015 from: </a:t>
            </a:r>
            <a:r>
              <a:rPr lang="en-US" sz="2400" i="1" u="sng" dirty="0">
                <a:hlinkClick r:id="rId3"/>
              </a:rPr>
              <a:t>http://data.isoc.org.il/data/102</a:t>
            </a:r>
            <a:r>
              <a:rPr lang="en-US" sz="2400" dirty="0"/>
              <a:t> </a:t>
            </a:r>
            <a:endParaRPr lang="en-US" sz="2400" dirty="0" smtClean="0"/>
          </a:p>
          <a:p>
            <a:pPr algn="l" rtl="0" eaLnBrk="1" hangingPunct="1"/>
            <a:r>
              <a:rPr lang="en-US" altLang="he-IL" sz="2400" dirty="0" smtClean="0"/>
              <a:t>S. </a:t>
            </a:r>
            <a:r>
              <a:rPr lang="en-US" altLang="he-IL" sz="2400" dirty="0" err="1" smtClean="0"/>
              <a:t>Rafaeli</a:t>
            </a:r>
            <a:r>
              <a:rPr lang="en-US" altLang="he-IL" sz="2400" dirty="0" smtClean="0"/>
              <a:t>, Y. Ariel, and M. </a:t>
            </a:r>
            <a:r>
              <a:rPr lang="en-US" altLang="he-IL" sz="2400" dirty="0" err="1" smtClean="0"/>
              <a:t>Katzman</a:t>
            </a:r>
            <a:r>
              <a:rPr lang="en-US" altLang="he-IL" sz="2400" dirty="0" smtClean="0"/>
              <a:t>. (2009). Youth Online: Usage Patterns and Internet Purchases. Israel: Ministry of Industry, Trade and Labor. </a:t>
            </a:r>
          </a:p>
          <a:p>
            <a:pPr algn="l" rtl="0" eaLnBrk="1" hangingPunct="1"/>
            <a:r>
              <a:rPr lang="en-US" altLang="he-IL" sz="2400" dirty="0" smtClean="0"/>
              <a:t>T. </a:t>
            </a:r>
            <a:r>
              <a:rPr lang="en-US" altLang="he-IL" sz="2400" dirty="0" err="1" smtClean="0"/>
              <a:t>Kopfstein</a:t>
            </a:r>
            <a:r>
              <a:rPr lang="en-US" altLang="he-IL" sz="2400" dirty="0" smtClean="0"/>
              <a:t>. (2013). “Catch on the Network” – The Present and Future of Internet Questionnaires – Analysis of Response Rates of the Higher Education Survey 2012. Israel: Central Bureau of Statistics.   </a:t>
            </a:r>
            <a:endParaRPr lang="he-IL" altLang="he-IL" sz="2400" dirty="0" smtClean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27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he-IL" dirty="0"/>
              <a:t>Bibliography</a:t>
            </a:r>
            <a:r>
              <a:rPr lang="he-IL" altLang="he-IL" dirty="0" smtClean="0"/>
              <a:t>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662189"/>
          </a:xfrm>
        </p:spPr>
        <p:txBody>
          <a:bodyPr>
            <a:normAutofit fontScale="55000" lnSpcReduction="20000"/>
          </a:bodyPr>
          <a:lstStyle/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 smtClean="0"/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300" dirty="0" smtClean="0"/>
              <a:t>Ben-</a:t>
            </a:r>
            <a:r>
              <a:rPr lang="en-US" sz="3300" dirty="0" err="1" smtClean="0"/>
              <a:t>Arieh</a:t>
            </a:r>
            <a:r>
              <a:rPr lang="en-US" sz="3300" dirty="0"/>
              <a:t>, A.(2010).From child welfare to children well-being : the child indicators perspective. In </a:t>
            </a:r>
            <a:r>
              <a:rPr lang="en-US" sz="3300" dirty="0" err="1"/>
              <a:t>S.B.Kameran</a:t>
            </a:r>
            <a:r>
              <a:rPr lang="en-US" sz="3300" dirty="0"/>
              <a:t> ,</a:t>
            </a:r>
            <a:r>
              <a:rPr lang="en-US" sz="3300" dirty="0" err="1"/>
              <a:t>S.Phipps</a:t>
            </a:r>
            <a:r>
              <a:rPr lang="en-US" sz="3300" dirty="0"/>
              <a:t> &amp; </a:t>
            </a:r>
            <a:r>
              <a:rPr lang="en-US" sz="3300" dirty="0" err="1"/>
              <a:t>A.Ben-Arieh</a:t>
            </a:r>
            <a:r>
              <a:rPr lang="en-US" sz="3300" dirty="0"/>
              <a:t> (eds.), </a:t>
            </a:r>
            <a:r>
              <a:rPr lang="en-US" sz="3300" i="1" dirty="0"/>
              <a:t>From child welfare to child well-being :</a:t>
            </a:r>
            <a:r>
              <a:rPr lang="he-IL" sz="3300" i="1" dirty="0"/>
              <a:t>‎</a:t>
            </a:r>
            <a:r>
              <a:rPr lang="en-US" sz="3300" i="1" dirty="0"/>
              <a:t>  an international perspective on knowledge in the service of policy making </a:t>
            </a:r>
            <a:r>
              <a:rPr lang="en-US" sz="3300" dirty="0"/>
              <a:t>(9-22). Dordrecht : </a:t>
            </a:r>
            <a:r>
              <a:rPr lang="en-US" sz="3300" dirty="0" smtClean="0"/>
              <a:t>Springer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300" dirty="0"/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300" dirty="0" err="1"/>
              <a:t>Bronfenbrenner</a:t>
            </a:r>
            <a:r>
              <a:rPr lang="en-US" sz="3300" dirty="0"/>
              <a:t>, U. (1979). </a:t>
            </a:r>
            <a:r>
              <a:rPr lang="en-US" sz="3300" i="1" dirty="0"/>
              <a:t>The ecology of human development: Experiments by nature and design</a:t>
            </a:r>
            <a:r>
              <a:rPr lang="en-US" sz="3300" dirty="0"/>
              <a:t>. Cambridge, MA: Harvard University Press.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300" dirty="0" smtClean="0"/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300" dirty="0" smtClean="0"/>
              <a:t>De </a:t>
            </a:r>
            <a:r>
              <a:rPr lang="en-US" sz="3300" dirty="0" err="1"/>
              <a:t>Leeuw.E.D</a:t>
            </a:r>
            <a:r>
              <a:rPr lang="en-US" sz="3300" dirty="0"/>
              <a:t>.(2005). To Mix or Not to Mix Data Collection Modes in Surveys. </a:t>
            </a:r>
            <a:r>
              <a:rPr lang="en-US" sz="3300" i="1" dirty="0"/>
              <a:t>Journal of Official Statistics, 21, 2</a:t>
            </a:r>
            <a:r>
              <a:rPr lang="en-US" sz="3300" dirty="0"/>
              <a:t>, 233–255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300" dirty="0" smtClean="0"/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300" dirty="0" err="1" smtClean="0"/>
              <a:t>Jonsson</a:t>
            </a:r>
            <a:r>
              <a:rPr lang="en-US" sz="3300" dirty="0"/>
              <a:t>, J. O., &amp;</a:t>
            </a:r>
            <a:r>
              <a:rPr lang="en-US" sz="3300" dirty="0" err="1"/>
              <a:t>Ostberg</a:t>
            </a:r>
            <a:r>
              <a:rPr lang="en-US" sz="3300" dirty="0"/>
              <a:t>, V. (2010).Studying young people’s level of living: The Swedish </a:t>
            </a:r>
            <a:r>
              <a:rPr lang="en-US" sz="3300" dirty="0" smtClean="0"/>
              <a:t>child - LNU. </a:t>
            </a:r>
            <a:r>
              <a:rPr lang="en-US" sz="3300" i="1" dirty="0" smtClean="0"/>
              <a:t>Child </a:t>
            </a:r>
            <a:r>
              <a:rPr lang="en-US" sz="3300" i="1" dirty="0"/>
              <a:t>Indicators Research, 3, </a:t>
            </a:r>
            <a:r>
              <a:rPr lang="en-US" sz="3300" dirty="0" smtClean="0"/>
              <a:t>47-64</a:t>
            </a:r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300" dirty="0" smtClean="0"/>
          </a:p>
          <a:p>
            <a:pPr marL="0" indent="0" algn="l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3300" dirty="0" smtClean="0"/>
              <a:t>Rees</a:t>
            </a:r>
            <a:r>
              <a:rPr lang="en-US" sz="3300" dirty="0"/>
              <a:t>, G. &amp; Main, G. (</a:t>
            </a:r>
            <a:r>
              <a:rPr lang="en-US" sz="3300" dirty="0" err="1"/>
              <a:t>eds</a:t>
            </a:r>
            <a:r>
              <a:rPr lang="en-US" sz="3300" dirty="0"/>
              <a:t>) (2015) </a:t>
            </a:r>
            <a:r>
              <a:rPr lang="en-US" sz="3300" i="1" dirty="0"/>
              <a:t>Children’s views on their lives and well-being in 15 countries: An initial report on the Children’s Worlds survey, 2013-14. York, </a:t>
            </a:r>
            <a:r>
              <a:rPr lang="en-US" sz="3300" i="1" dirty="0" smtClean="0"/>
              <a:t>UK</a:t>
            </a:r>
            <a:r>
              <a:rPr lang="en-US" sz="3300" i="1" dirty="0"/>
              <a:t>: Children’s Worlds </a:t>
            </a:r>
            <a:r>
              <a:rPr lang="en-US" sz="3300" i="1" dirty="0" smtClean="0"/>
              <a:t>Project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e-IL" sz="3300" i="1" dirty="0"/>
          </a:p>
        </p:txBody>
      </p:sp>
      <p:pic>
        <p:nvPicPr>
          <p:cNvPr id="4" name="Picture 6" descr="C:\Users\nitzanh\Desktop\חתימות ולוגו\לוגו למס חדש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04813"/>
            <a:ext cx="11906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3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619250" y="247650"/>
            <a:ext cx="6265863" cy="733425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4275" name="מציין מיקום תוכן 2"/>
          <p:cNvSpPr>
            <a:spLocks noGrp="1"/>
          </p:cNvSpPr>
          <p:nvPr>
            <p:ph idx="1"/>
          </p:nvPr>
        </p:nvSpPr>
        <p:spPr>
          <a:xfrm>
            <a:off x="1115616" y="1557338"/>
            <a:ext cx="7526734" cy="46799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4800" b="1" dirty="0" smtClean="0"/>
              <a:t>Thank you for listening!</a:t>
            </a:r>
            <a:endParaRPr sz="4800" b="1" dirty="0"/>
          </a:p>
        </p:txBody>
      </p:sp>
    </p:spTree>
    <p:extLst>
      <p:ext uri="{BB962C8B-B14F-4D97-AF65-F5344CB8AC3E}">
        <p14:creationId xmlns:p14="http://schemas.microsoft.com/office/powerpoint/2010/main" val="104848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מודול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מודול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זרימה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זרימה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זרימה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זרימה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3986</TotalTime>
  <Words>2330</Words>
  <Application>Microsoft Office PowerPoint</Application>
  <PresentationFormat>‫הצגה על המסך (4:3)</PresentationFormat>
  <Paragraphs>279</Paragraphs>
  <Slides>27</Slides>
  <Notes>27</Notes>
  <HiddenSlides>0</HiddenSlides>
  <MMClips>0</MMClips>
  <ScaleCrop>false</ScaleCrop>
  <HeadingPairs>
    <vt:vector size="4" baseType="variant"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27</vt:i4>
      </vt:variant>
    </vt:vector>
  </HeadingPairs>
  <TitlesOfParts>
    <vt:vector size="30" baseType="lpstr">
      <vt:lpstr>ערכת נושא Office</vt:lpstr>
      <vt:lpstr>זרימה</vt:lpstr>
      <vt:lpstr>1_ערכת נושא Office</vt:lpstr>
      <vt:lpstr>Examination of the Youth Population in a Longitudinal Survey in Israel</vt:lpstr>
      <vt:lpstr>Longitudinal Survey in Israel</vt:lpstr>
      <vt:lpstr>Longitudinal Survey </vt:lpstr>
      <vt:lpstr>Sections of the Questionnaire</vt:lpstr>
      <vt:lpstr>Sections of the Questionnaire</vt:lpstr>
      <vt:lpstr>Investigative Method – Face  to Face Interview</vt:lpstr>
      <vt:lpstr>CAPI</vt:lpstr>
      <vt:lpstr>CAPI-Data Collection Method &amp;  Field Work Process - Waves Ⅰ&amp; Ⅲ</vt:lpstr>
      <vt:lpstr> CAPI Process of Planning and  Constructing the Questionnaire </vt:lpstr>
      <vt:lpstr>   CAPI – Conclusions from the Investigation of Youths</vt:lpstr>
      <vt:lpstr>The Self-Administered Questionnaire</vt:lpstr>
      <vt:lpstr>   Planning and Constructing – Self-Administered Questionnaire </vt:lpstr>
      <vt:lpstr>   Planning and Constructing – Self-Administered Questionnaire </vt:lpstr>
      <vt:lpstr>Field Work Process –  Self-Administered Questionnaire</vt:lpstr>
      <vt:lpstr>Field Work Process –  Self-Administered Questionnaire</vt:lpstr>
      <vt:lpstr>Findings&amp; Conclusions</vt:lpstr>
      <vt:lpstr>Findings–  Self-Administered Questionnaire</vt:lpstr>
      <vt:lpstr>Findings &amp; Conclusions -  Self-Administered Questionnaire </vt:lpstr>
      <vt:lpstr>Findings &amp; Conclusions  Self-Administered Questionnaire </vt:lpstr>
      <vt:lpstr>Lessons for the Future </vt:lpstr>
      <vt:lpstr>Lessons for the Future-  Self-Administered Questionnaire</vt:lpstr>
      <vt:lpstr> </vt:lpstr>
      <vt:lpstr> </vt:lpstr>
      <vt:lpstr>Further Research</vt:lpstr>
      <vt:lpstr>Bibliography  </vt:lpstr>
      <vt:lpstr>Bibliography </vt:lpstr>
      <vt:lpstr>מצגת של PowerPoint</vt:lpstr>
    </vt:vector>
  </TitlesOfParts>
  <Company>CBS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Karin Agamov</dc:creator>
  <cp:lastModifiedBy>Michal Yemini</cp:lastModifiedBy>
  <cp:revision>238</cp:revision>
  <cp:lastPrinted>2016-11-02T13:52:24Z</cp:lastPrinted>
  <dcterms:created xsi:type="dcterms:W3CDTF">2013-05-22T13:59:58Z</dcterms:created>
  <dcterms:modified xsi:type="dcterms:W3CDTF">2016-11-03T13:46:35Z</dcterms:modified>
</cp:coreProperties>
</file>