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  <p:sldMasterId id="2147483869" r:id="rId2"/>
    <p:sldMasterId id="2147483916" r:id="rId3"/>
  </p:sldMasterIdLst>
  <p:notesMasterIdLst>
    <p:notesMasterId r:id="rId13"/>
  </p:notesMasterIdLst>
  <p:handoutMasterIdLst>
    <p:handoutMasterId r:id="rId14"/>
  </p:handoutMasterIdLst>
  <p:sldIdLst>
    <p:sldId id="279" r:id="rId4"/>
    <p:sldId id="283" r:id="rId5"/>
    <p:sldId id="286" r:id="rId6"/>
    <p:sldId id="289" r:id="rId7"/>
    <p:sldId id="287" r:id="rId8"/>
    <p:sldId id="295" r:id="rId9"/>
    <p:sldId id="291" r:id="rId10"/>
    <p:sldId id="292" r:id="rId11"/>
    <p:sldId id="293" r:id="rId12"/>
  </p:sldIdLst>
  <p:sldSz cx="12192000" cy="6858000"/>
  <p:notesSz cx="6858000" cy="9144000"/>
  <p:custShowLst>
    <p:custShow name="Custom Show 1" id="0">
      <p:sldLst>
        <p:sld r:id="rId4"/>
        <p:sld r:id="rId5"/>
        <p:sld r:id="rId6"/>
        <p:sld r:id="rId7"/>
        <p:sld r:id="rId8"/>
        <p:sld r:id="rId10"/>
        <p:sld r:id="rId11"/>
        <p:sld r:id="rId1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7" autoAdjust="0"/>
    <p:restoredTop sz="85844" autoAdjust="0"/>
  </p:normalViewPr>
  <p:slideViewPr>
    <p:cSldViewPr>
      <p:cViewPr varScale="1">
        <p:scale>
          <a:sx n="63" d="100"/>
          <a:sy n="63" d="100"/>
        </p:scale>
        <p:origin x="1116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0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Distribution of Respondents Reasons of using already available dataset (n = 51)</a:t>
            </a:r>
          </a:p>
        </c:rich>
      </c:tx>
      <c:layout>
        <c:manualLayout>
          <c:xMode val="edge"/>
          <c:yMode val="edge"/>
          <c:x val="0.11097747103622269"/>
          <c:y val="1.14242330799591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84391951006122"/>
          <c:y val="0.14009177119112301"/>
          <c:w val="0.85340304121903787"/>
          <c:h val="0.68384142933808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Percntang</c:v>
                </c:pt>
              </c:strCache>
            </c:strRef>
          </c:tx>
          <c:spPr>
            <a:solidFill>
              <a:srgbClr val="5B9BD5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Sheet1!$B$2:$B$6</c:f>
              <c:strCache>
                <c:ptCount val="5"/>
                <c:pt idx="0">
                  <c:v>Questionnaire are difficult to design</c:v>
                </c:pt>
                <c:pt idx="1">
                  <c:v>Its easy to obtain the data</c:v>
                </c:pt>
                <c:pt idx="2">
                  <c:v>Lack skills in using software</c:v>
                </c:pt>
                <c:pt idx="3">
                  <c:v>Had Limited time</c:v>
                </c:pt>
                <c:pt idx="4">
                  <c:v>Other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8.3000000000000007</c:v>
                </c:pt>
                <c:pt idx="2">
                  <c:v>45.8</c:v>
                </c:pt>
                <c:pt idx="3">
                  <c:v>4.2</c:v>
                </c:pt>
                <c:pt idx="4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FC-4F60-9D3C-39AED80A3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752197119"/>
        <c:axId val="1752193375"/>
      </c:barChart>
      <c:catAx>
        <c:axId val="17521971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Reason of using available dataset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193375"/>
        <c:crosses val="autoZero"/>
        <c:auto val="0"/>
        <c:lblAlgn val="ctr"/>
        <c:lblOffset val="100"/>
        <c:noMultiLvlLbl val="0"/>
      </c:catAx>
      <c:valAx>
        <c:axId val="1752193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Percentage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197119"/>
        <c:crosses val="autoZero"/>
        <c:crossBetween val="between"/>
      </c:valAx>
      <c:spPr>
        <a:solidFill>
          <a:sysClr val="window" lastClr="FFFFFF"/>
        </a:solidFill>
        <a:ln w="12700" cap="flat" cmpd="sng" algn="ctr">
          <a:solidFill>
            <a:sysClr val="windowText" lastClr="000000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12700" cap="flat" cmpd="sng" algn="ctr">
      <a:solidFill>
        <a:sysClr val="windowText" lastClr="000000"/>
      </a:solidFill>
      <a:prstDash val="solid"/>
      <a:miter lim="800000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r>
              <a:rPr lang="en-GB"/>
              <a:t>International Conférence on Questionnaire Design, Development Evaluation, and Testing (QDET2)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434D0E-CF33-43CD-AFE9-B96D2F60F695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C942488-61F3-433F-828D-7E44F53D10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86639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/>
              </a:defRPr>
            </a:lvl1pPr>
          </a:lstStyle>
          <a:p>
            <a:pPr>
              <a:defRPr/>
            </a:pPr>
            <a:r>
              <a:rPr lang="en-US"/>
              <a:t>International Conférence on Questionnaire Design, Development Evaluation, and Testing (QDET2)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/>
              </a:defRPr>
            </a:lvl1pPr>
          </a:lstStyle>
          <a:p>
            <a:pPr>
              <a:defRPr/>
            </a:pPr>
            <a:fld id="{3741E29B-5769-4AAC-81AC-E71FF8271C62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7194E8B-7A98-44FD-9B45-2DEACE35A6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1525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5CFFBF-E149-4936-B26F-052950B65475}" type="slidenum">
              <a:rPr lang="en-US" altLang="en-US" sz="1200" smtClean="0"/>
              <a:pPr/>
              <a:t>1</a:t>
            </a:fld>
            <a:endParaRPr lang="en-US" altLang="en-US" sz="1200" dirty="0" smtClean="0"/>
          </a:p>
        </p:txBody>
      </p:sp>
      <p:sp>
        <p:nvSpPr>
          <p:cNvPr id="9221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dirty="0" smtClean="0"/>
              <a:t>International </a:t>
            </a:r>
            <a:r>
              <a:rPr lang="en-US" altLang="en-US" sz="1200" dirty="0" err="1" smtClean="0"/>
              <a:t>Conférence</a:t>
            </a:r>
            <a:r>
              <a:rPr lang="en-US" altLang="en-US" sz="1200" smtClean="0"/>
              <a:t>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9CA19F-8861-4DF5-AF7E-6798BB640019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11269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82B881-CBDA-4652-8D5C-72B8D2D91198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13317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80F4F7-BAEE-4B76-AA07-3F4DCFE7D3A0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17413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4C4FC9F-0360-4571-B53F-5F3546C16745}" type="slidenum">
              <a:rPr lang="en-US" altLang="en-US" sz="1200" smtClean="0"/>
              <a:pPr/>
              <a:t>5</a:t>
            </a:fld>
            <a:endParaRPr lang="en-US" altLang="en-US" sz="1200" smtClean="0"/>
          </a:p>
        </p:txBody>
      </p:sp>
      <p:sp>
        <p:nvSpPr>
          <p:cNvPr id="21509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99C66F-1BCC-4117-AE05-20E86E48C2DD}" type="slidenum">
              <a:rPr lang="en-US" altLang="en-US" sz="1200" smtClean="0"/>
              <a:pPr/>
              <a:t>6</a:t>
            </a:fld>
            <a:endParaRPr lang="en-US" altLang="en-US" sz="1200" dirty="0" smtClean="0"/>
          </a:p>
        </p:txBody>
      </p:sp>
      <p:sp>
        <p:nvSpPr>
          <p:cNvPr id="23557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dirty="0" smtClean="0"/>
              <a:t>International </a:t>
            </a:r>
            <a:r>
              <a:rPr lang="en-US" altLang="en-US" sz="1200" dirty="0" err="1" smtClean="0"/>
              <a:t>Conférence</a:t>
            </a:r>
            <a:r>
              <a:rPr lang="en-US" altLang="en-US" sz="1200" dirty="0" smtClean="0"/>
              <a:t> on Questionnaire Design, Development Evaluation, and Testing (QDET2)</a:t>
            </a:r>
          </a:p>
        </p:txBody>
      </p:sp>
    </p:spTree>
    <p:extLst>
      <p:ext uri="{BB962C8B-B14F-4D97-AF65-F5344CB8AC3E}">
        <p14:creationId xmlns:p14="http://schemas.microsoft.com/office/powerpoint/2010/main" val="1289464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99C66F-1BCC-4117-AE05-20E86E48C2DD}" type="slidenum">
              <a:rPr lang="en-US" altLang="en-US" sz="1200" smtClean="0"/>
              <a:pPr/>
              <a:t>7</a:t>
            </a:fld>
            <a:endParaRPr lang="en-US" altLang="en-US" sz="1200" smtClean="0"/>
          </a:p>
        </p:txBody>
      </p:sp>
      <p:sp>
        <p:nvSpPr>
          <p:cNvPr id="23557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B12D522-1C83-4CF2-BC3D-63DA0FCF7BDC}" type="slidenum">
              <a:rPr lang="en-US" altLang="en-US" sz="1200" smtClean="0"/>
              <a:pPr/>
              <a:t>8</a:t>
            </a:fld>
            <a:endParaRPr lang="en-US" altLang="en-US" sz="1200" smtClean="0"/>
          </a:p>
        </p:txBody>
      </p:sp>
      <p:sp>
        <p:nvSpPr>
          <p:cNvPr id="25605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E5EC0E-B006-4C41-B7E5-1CC7D02AEC35}" type="slidenum">
              <a:rPr lang="en-US" altLang="en-US" sz="1200" smtClean="0"/>
              <a:pPr/>
              <a:t>9</a:t>
            </a:fld>
            <a:endParaRPr lang="en-US" altLang="en-US" sz="1200" smtClean="0"/>
          </a:p>
        </p:txBody>
      </p:sp>
      <p:sp>
        <p:nvSpPr>
          <p:cNvPr id="27653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smtClean="0"/>
              <a:t>International Conférence on Questionnaire Design, Development Evaluation, and Testing (QDET2)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EF3CA-81D0-4A1C-B0A2-AFA1E874D3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61822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0952D-3827-4147-B5EB-6548E82FD8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886361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FF866-C332-4916-AC81-7EA548DCEB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57539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EE1E1-0BCE-4E38-9804-F2ACAD1142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42463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0C091-3B36-4740-99C7-D1F513482E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050135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9268D-5F1C-43BD-93EF-E1280D3671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295537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C30C7-66D6-4734-BF13-960EDEACDD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13127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6D4EA-1B5A-48D7-8D92-EEDA87979B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672355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AAD5D-78DF-4AB0-AB22-0C4CB85357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75554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7CDFB-70F7-464C-ACD1-A681C3B60B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0714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4ADB8-681A-47A0-9F3C-BC5242BECA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07843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0"/>
            <a:ext cx="10668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19200" y="2362200"/>
            <a:ext cx="10668000" cy="3733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347200" y="6553200"/>
            <a:ext cx="2540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16363" y="6529388"/>
            <a:ext cx="38608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13" y="6343650"/>
            <a:ext cx="782637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3CA0A-BABC-4693-A839-0F78869BB2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172854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9 - 13 November 2016.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1 of 8</a:t>
            </a:r>
          </a:p>
        </p:txBody>
      </p:sp>
    </p:spTree>
    <p:extLst>
      <p:ext uri="{BB962C8B-B14F-4D97-AF65-F5344CB8AC3E}">
        <p14:creationId xmlns:p14="http://schemas.microsoft.com/office/powerpoint/2010/main" val="1139586967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0D328-6F23-4D9F-B88A-C80954B058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54392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DE1A6-1FD0-4497-9F94-9C0035C392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303818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FB14-EA5F-46E9-8C72-00B428A676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003517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E80A-A325-4CA7-95F2-F19500841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096456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5FB9C-15B7-4889-9852-AF73FA66B7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161490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F74A-D137-48AB-A372-FDF4B3E64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7350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70FF1-6042-4FAA-93C1-2C15E4FAD0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9115942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B5E5C-E770-4D89-8B85-BAE92A3C8F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7095200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CD6A4-83FB-4F2A-82EF-6E94228736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379638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6C3FD-AD2C-413A-9259-9D0A055EC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73389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24B6F-A3BF-49AD-8195-C3582CAB8B27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9A656-6B66-4534-956D-5D32B49F1B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416146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DC6C0-C816-4F33-B9AE-2969F59E6D22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C839C-0FF6-45E9-80F4-03338C9791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204273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4002F-3958-4A1A-8E55-5DB904FE6F6B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77F6C-7BB4-4668-9ACD-E39E6F3586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524040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B84DC-FE3A-4948-8D0C-3183FF224AD9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2AC3B-A34A-436D-A278-082F43D748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86251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1BE59-1060-48F5-B7DD-E77DF5C5294B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3278C-A681-4154-8656-BA7E369370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796031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9CC3B-0DB1-4166-A874-77E8EEDBF72A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BA786-2D68-4815-ABB3-EA26C0CACB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572467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BB0C7-4220-4546-876F-6965BCBE6D79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7203F-D58A-4F90-BD9E-F3CC281518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446807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1AA99-0185-429A-8EC6-D29995F9E207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98624-3D50-464B-B1B7-4558DCF508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02331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B2FE3-43D1-49AA-96F9-A31427BBD064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6E26B-0714-40AE-B8B5-556DDA22C1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455849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E3428-03FE-4B40-A0DB-E28670E1CCF9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526F7-6072-499E-AB2E-BF095D0549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787573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40131-3192-4319-9C2E-08B869E0026D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64704-242B-4582-BC87-2B4D4AE02F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9739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324600"/>
            <a:ext cx="47752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b="1">
                <a:solidFill>
                  <a:srgbClr val="0099FF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15FC7DC-5D07-4EFA-8F66-95492A0C35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09600" y="1371600"/>
            <a:ext cx="10972800" cy="7620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34" r:id="rId12"/>
  </p:sldLayoutIdLst>
  <p:transition spd="slow">
    <p:wipe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s-ES"/>
              <a:t>QDET2, Miami, Florida, USA. 9 - 13 November 2016.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8373C3-B8F6-4792-B25E-703D94C31D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ransition spd="slow">
    <p:wipe/>
  </p:transition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D0E16E-59BD-4D7C-BD1C-871629B001EE}" type="datetimeFigureOut">
              <a:rPr lang="en-GB"/>
              <a:pPr>
                <a:defRPr/>
              </a:pPr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F8F276-B04D-4C69-AC07-62B99E3745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mwakilamae@gmail.com" TargetMode="External"/><Relationship Id="rId5" Type="http://schemas.openxmlformats.org/officeDocument/2006/relationships/hyperlink" Target="mailto:mosaron@gmail.com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" y="5730875"/>
            <a:ext cx="941875" cy="8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2" y="542987"/>
            <a:ext cx="986000" cy="96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6000" y="228600"/>
            <a:ext cx="10748800" cy="2372995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GB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Assessing knowledge and attitude on usage of software for Questionnaire Designing and Data Coding among final year science students at Chancellor College, University of Malawi</a:t>
            </a:r>
            <a:endParaRPr lang="en-US" alt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108960"/>
            <a:ext cx="10744200" cy="296894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Moses Chicco Aron          </a:t>
            </a:r>
            <a:r>
              <a:rPr lang="en-US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       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Elias Peter Mwakilama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Ungweru Organization 		      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Chancellor College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Phone: +265 884 284 361	      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+265 991 731 265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mosaron@gmail.com</a:t>
            </a:r>
            <a:r>
              <a:rPr lang="en-US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altLang="en-US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mwakilamae@gmail.com</a:t>
            </a:r>
            <a:r>
              <a:rPr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Skype: moses.chicco                  </a:t>
            </a:r>
            <a:r>
              <a:rPr lang="en-US" alt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elias.mwakilama1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900" y="6356350"/>
            <a:ext cx="8648700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00" name="Rectangle 17"/>
          <p:cNvSpPr>
            <a:spLocks noChangeArrowheads="1"/>
          </p:cNvSpPr>
          <p:nvPr/>
        </p:nvSpPr>
        <p:spPr bwMode="auto">
          <a:xfrm>
            <a:off x="1087438" y="2784157"/>
            <a:ext cx="10466062" cy="181141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201" name="Footer Placeholder 4"/>
          <p:cNvSpPr txBox="1">
            <a:spLocks/>
          </p:cNvSpPr>
          <p:nvPr/>
        </p:nvSpPr>
        <p:spPr bwMode="auto">
          <a:xfrm>
            <a:off x="876300" y="46038"/>
            <a:ext cx="10668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174875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1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 flipV="1">
            <a:off x="1087439" y="6221562"/>
            <a:ext cx="10466062" cy="85253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6175" y="192714"/>
            <a:ext cx="10325100" cy="5254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8525" y="1085439"/>
            <a:ext cx="10820400" cy="5368375"/>
          </a:xfr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Different statistical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oftware exist – questionnaire design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coding and data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 (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Saldana, 2015). </a:t>
            </a:r>
            <a:endParaRPr lang="en-GB" alt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Comprehensive knowledge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skills on these is important for developmental planning and informed decision making for developing countries like Malawi</a:t>
            </a:r>
          </a:p>
          <a:p>
            <a:pPr marL="457200" indent="-457200" algn="just"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However, level of knowledge and usage  of such software for Questionnaire Designing and Data Coding (QDDC) is not known among college students.</a:t>
            </a:r>
          </a:p>
          <a:p>
            <a:pPr marL="457200" indent="-457200" algn="just"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alt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725" y="6362379"/>
            <a:ext cx="8420100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5" name="Rectangle 17"/>
          <p:cNvSpPr>
            <a:spLocks noChangeArrowheads="1"/>
          </p:cNvSpPr>
          <p:nvPr/>
        </p:nvSpPr>
        <p:spPr bwMode="auto">
          <a:xfrm flipV="1">
            <a:off x="1184275" y="718175"/>
            <a:ext cx="10287000" cy="132203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96399" y="6356350"/>
            <a:ext cx="2438401" cy="366789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2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685800" y="6191340"/>
            <a:ext cx="11049000" cy="11802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5" y="192714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60510"/>
            <a:ext cx="1060944" cy="85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6175" y="280990"/>
            <a:ext cx="9979025" cy="5921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 Statement and key Objective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1368" y="925642"/>
            <a:ext cx="10726738" cy="5191125"/>
          </a:xfr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Complaint of lack of QDDC knowledge and 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skills among university 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graduates by Malawi employers (World Bank country report, 2010; 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Chiunda &amp; Pfeiffer. 2008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his study aimed at assessing level of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knowledge and attitude on use of software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QDDC among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year science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students at Chancellor College, University of Malawi  (- level, association, influencing factors, etc.)</a:t>
            </a:r>
            <a:endParaRPr lang="en-US" alt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8686801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3" name="Rectangle 17"/>
          <p:cNvSpPr>
            <a:spLocks noChangeArrowheads="1"/>
          </p:cNvSpPr>
          <p:nvPr/>
        </p:nvSpPr>
        <p:spPr bwMode="auto">
          <a:xfrm flipV="1">
            <a:off x="1165225" y="873124"/>
            <a:ext cx="10287000" cy="8827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525000" y="6356350"/>
            <a:ext cx="2095500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3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838199" y="6240804"/>
            <a:ext cx="10633076" cy="115546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5" y="192714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427" y="60509"/>
            <a:ext cx="1195518" cy="101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7250" y="217522"/>
            <a:ext cx="10633075" cy="62209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Research Methodology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3267" y="881170"/>
            <a:ext cx="10841039" cy="5073893"/>
          </a:xfr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Mixed method (</a:t>
            </a:r>
            <a:r>
              <a:rPr lang="en-US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qualitative and </a:t>
            </a:r>
            <a:r>
              <a:rPr lang="en-US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quantitative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study design approach – targeted final year Science students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 collected using self-administered questionnaires and processed using Excel and SPSS version 23. 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 done at Univariate, Bi-variate (Chi-Square test of association) – Cramer’s V and Multivariate (Logistic regression) - diagnostic test (Wald test statistics).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7250" y="6387220"/>
            <a:ext cx="8686799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9" name="Rectangle 17"/>
          <p:cNvSpPr>
            <a:spLocks noChangeArrowheads="1"/>
          </p:cNvSpPr>
          <p:nvPr/>
        </p:nvSpPr>
        <p:spPr bwMode="auto">
          <a:xfrm flipV="1">
            <a:off x="876300" y="881170"/>
            <a:ext cx="10614025" cy="10942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4 of 9</a:t>
            </a:r>
            <a:endParaRPr lang="en-US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838200" y="6248400"/>
            <a:ext cx="10536239" cy="107950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5" y="192714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427" y="60510"/>
            <a:ext cx="1195518" cy="93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4275" y="174262"/>
            <a:ext cx="10325100" cy="5921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Results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6319" y="711894"/>
            <a:ext cx="10832281" cy="5678789"/>
          </a:xfrm>
        </p:spPr>
        <p:txBody>
          <a:bodyPr rtlCol="0">
            <a:noAutofit/>
          </a:bodyPr>
          <a:lstStyle/>
          <a:p>
            <a:pPr marL="457200" indent="-457200" algn="l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Out of 89 randomly sampled students, 86 responded adequately representing response rate of 96.7%. </a:t>
            </a:r>
          </a:p>
          <a:p>
            <a:pPr marL="457200" indent="-457200" algn="l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36.1% had comprehensive knowledge.</a:t>
            </a:r>
          </a:p>
          <a:p>
            <a:pPr marL="457200" indent="-457200" algn="just"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ajority of females (70.4%), students of 21-25 years (73.3%) as well as statistics majors (70.9%) showed lack of knowledge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Unlike other statistical software for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QDDC,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96.2% of respondents declared Microsoft word not difficult to use.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GB" alt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6320" y="6385225"/>
            <a:ext cx="8420100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5" name="Rectangle 17"/>
          <p:cNvSpPr>
            <a:spLocks noChangeArrowheads="1"/>
          </p:cNvSpPr>
          <p:nvPr/>
        </p:nvSpPr>
        <p:spPr bwMode="auto">
          <a:xfrm flipV="1">
            <a:off x="826320" y="704380"/>
            <a:ext cx="10451944" cy="12403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5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698239" y="6232824"/>
            <a:ext cx="10960362" cy="123526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18" y="136545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923" y="60510"/>
            <a:ext cx="855022" cy="76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2159465262"/>
              </p:ext>
            </p:extLst>
          </p:nvPr>
        </p:nvGraphicFramePr>
        <p:xfrm>
          <a:off x="6096000" y="977909"/>
          <a:ext cx="5507213" cy="5046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215026" y="443231"/>
            <a:ext cx="3932237" cy="27080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Results…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896600"/>
            <a:ext cx="5714999" cy="5083680"/>
          </a:xfrm>
        </p:spPr>
        <p:txBody>
          <a:bodyPr/>
          <a:lstStyle/>
          <a:p>
            <a:pPr marL="457200" lvl="0" indent="-4572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54.7% of the respondents had negative attitude toward designing </a:t>
            </a:r>
            <a:r>
              <a:rPr lang="en-GB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questionnaire </a:t>
            </a:r>
          </a:p>
          <a:p>
            <a:pPr marL="457200" lvl="0" indent="-4572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students (n = 35) who designed Questionnaire, Only 8.1% did pre – testing.</a:t>
            </a: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GB" alt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88953" y="801645"/>
            <a:ext cx="379004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?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2475" y="6538912"/>
            <a:ext cx="8039100" cy="45719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6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2533" name="Rectangle 17"/>
          <p:cNvSpPr>
            <a:spLocks noChangeArrowheads="1"/>
          </p:cNvSpPr>
          <p:nvPr/>
        </p:nvSpPr>
        <p:spPr bwMode="auto">
          <a:xfrm>
            <a:off x="945763" y="728007"/>
            <a:ext cx="10287000" cy="147277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723900" y="6238002"/>
            <a:ext cx="10629900" cy="108383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6" y="69071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999" y="60509"/>
            <a:ext cx="1060945" cy="8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114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9075" y="147578"/>
            <a:ext cx="10325100" cy="61991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Results…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45763" y="1005711"/>
            <a:ext cx="10633708" cy="5513026"/>
          </a:xfr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 group (p-value 0.005) and Marital status (0.036), were significantly associated with level of  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knowledge.</a:t>
            </a:r>
            <a:endParaRPr lang="en-GB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Cramer’s V of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0.383 indicated very strong association between Age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group  and 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endParaRPr lang="en-US" alt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Wald test statistic showed that only Age </a:t>
            </a:r>
            <a:r>
              <a:rPr lang="en-GB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group (0.004), was useful in predicting </a:t>
            </a:r>
            <a:r>
              <a:rPr lang="en-GB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level of knowledge</a:t>
            </a:r>
            <a:endParaRPr lang="en-US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90300"/>
            <a:ext cx="8420100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3" name="Rectangle 17"/>
          <p:cNvSpPr>
            <a:spLocks noChangeArrowheads="1"/>
          </p:cNvSpPr>
          <p:nvPr/>
        </p:nvSpPr>
        <p:spPr bwMode="auto">
          <a:xfrm>
            <a:off x="945763" y="728007"/>
            <a:ext cx="10287000" cy="147277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20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7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723900" y="6238002"/>
            <a:ext cx="10629900" cy="108383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6" y="69071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999" y="60509"/>
            <a:ext cx="1060945" cy="77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22699" y="375706"/>
            <a:ext cx="9791728" cy="5086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Conclusion, Limitation &amp; Recommendation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868571"/>
            <a:ext cx="10668000" cy="5333054"/>
          </a:xfrm>
        </p:spPr>
        <p:txBody>
          <a:bodyPr rtlCol="0">
            <a:noAutofit/>
          </a:bodyPr>
          <a:lstStyle/>
          <a:p>
            <a:pPr marL="457200" indent="-457200" algn="l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Comprehensive knowledge on usage of software for QDDC among science students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 (36.1%).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Institutions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that train prospective government and company employees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should focus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 software usage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trainings in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addition to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usual theoretical courses.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tudy was limited to Chancellor College due to financial problem. (Need to be done to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Institutions in Malawi)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6356351"/>
            <a:ext cx="9109074" cy="338140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1" name="Rectangle 17"/>
          <p:cNvSpPr>
            <a:spLocks noChangeArrowheads="1"/>
          </p:cNvSpPr>
          <p:nvPr/>
        </p:nvSpPr>
        <p:spPr bwMode="auto">
          <a:xfrm>
            <a:off x="1122699" y="903505"/>
            <a:ext cx="9636801" cy="136687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20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8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685800" y="6278878"/>
            <a:ext cx="10668000" cy="77471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5" y="192714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427" y="60509"/>
            <a:ext cx="1195518" cy="101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98953" y="174913"/>
            <a:ext cx="10325100" cy="6632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6981" y="789909"/>
            <a:ext cx="10990653" cy="5306536"/>
          </a:xfr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Elias Peter Mwakilama – for his technical guidance.            (</a:t>
            </a:r>
            <a:r>
              <a:rPr lang="en-US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en-US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Malawi, Chancellor College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Maria Elisa Vollmer Nino – </a:t>
            </a:r>
            <a:r>
              <a:rPr lang="en-US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her </a:t>
            </a:r>
            <a:r>
              <a:rPr lang="en-US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 to attend this conference</a:t>
            </a:r>
            <a:r>
              <a:rPr lang="en-US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Virginia Tech college, </a:t>
            </a:r>
            <a:r>
              <a:rPr lang="en-US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Blacksburg, USA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 and RTI – for financial support through QDET2 Developing Nation Travel Award ( Thank 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 so much)</a:t>
            </a:r>
            <a:endParaRPr lang="en-US" alt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Organizers and all Sponsors (Westat, Facebook, etc.)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7555" y="6372224"/>
            <a:ext cx="8420100" cy="365125"/>
          </a:xfrm>
        </p:spPr>
        <p:txBody>
          <a:bodyPr/>
          <a:lstStyle/>
          <a:p>
            <a:pPr algn="l">
              <a:defRPr/>
            </a:pP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QDET2, Miami, Florida,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USA       9 </a:t>
            </a:r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- 13 November </a:t>
            </a:r>
            <a:r>
              <a:rPr lang="en-GB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9" name="Rectangle 17"/>
          <p:cNvSpPr>
            <a:spLocks noChangeArrowheads="1"/>
          </p:cNvSpPr>
          <p:nvPr/>
        </p:nvSpPr>
        <p:spPr bwMode="auto">
          <a:xfrm flipV="1">
            <a:off x="1198953" y="847399"/>
            <a:ext cx="10555288" cy="99787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96399" y="6356350"/>
            <a:ext cx="2174875" cy="365125"/>
          </a:xfrm>
        </p:spPr>
        <p:txBody>
          <a:bodyPr/>
          <a:lstStyle/>
          <a:p>
            <a:pPr>
              <a:defRPr/>
            </a:pPr>
            <a:r>
              <a:rPr lang="en-US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Page 9 of </a:t>
            </a:r>
            <a:r>
              <a:rPr lang="en-US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 flipV="1">
            <a:off x="787671" y="6310630"/>
            <a:ext cx="10709275" cy="45719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5" y="192714"/>
            <a:ext cx="1039850" cy="8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427" y="60509"/>
            <a:ext cx="1195518" cy="101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S4_Wkshp1_ MICS4 Objectives of the Workshop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6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6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821</Words>
  <Application>Microsoft Office PowerPoint</Application>
  <PresentationFormat>Widescreen</PresentationFormat>
  <Paragraphs>78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  <vt:variant>
        <vt:lpstr>Custom Shows</vt:lpstr>
      </vt:variant>
      <vt:variant>
        <vt:i4>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MICS4_Wkshp1_ MICS4 Objectives of the Workshop</vt:lpstr>
      <vt:lpstr>Office Theme</vt:lpstr>
      <vt:lpstr>Custom Design</vt:lpstr>
      <vt:lpstr>Assessing knowledge and attitude on usage of software for Questionnaire Designing and Data Coding among final year science students at Chancellor College, University of Malawi</vt:lpstr>
      <vt:lpstr>Introduction</vt:lpstr>
      <vt:lpstr>Problem Statement and key Objective</vt:lpstr>
      <vt:lpstr>Research Methodology</vt:lpstr>
      <vt:lpstr>Key Results</vt:lpstr>
      <vt:lpstr>Key Results…</vt:lpstr>
      <vt:lpstr>Key Results…</vt:lpstr>
      <vt:lpstr>Conclusion, Limitation &amp; Recommendation</vt:lpstr>
      <vt:lpstr>Acknowledgments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knowledge and attitude on usage of software for Questionnaire Designing and Data Coding among final year science students- Chancellor College Case study</dc:title>
  <dc:creator/>
  <cp:lastModifiedBy/>
  <cp:revision>1</cp:revision>
  <dcterms:created xsi:type="dcterms:W3CDTF">2016-09-04T13:57:04Z</dcterms:created>
  <dcterms:modified xsi:type="dcterms:W3CDTF">2016-11-22T21:02:44Z</dcterms:modified>
</cp:coreProperties>
</file>