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notesMasterIdLst>
    <p:notesMasterId r:id="rId24"/>
  </p:notesMasterIdLst>
  <p:sldIdLst>
    <p:sldId id="256" r:id="rId2"/>
    <p:sldId id="384" r:id="rId3"/>
    <p:sldId id="386" r:id="rId4"/>
    <p:sldId id="388" r:id="rId5"/>
    <p:sldId id="402" r:id="rId6"/>
    <p:sldId id="389" r:id="rId7"/>
    <p:sldId id="387" r:id="rId8"/>
    <p:sldId id="403" r:id="rId9"/>
    <p:sldId id="394" r:id="rId10"/>
    <p:sldId id="390" r:id="rId11"/>
    <p:sldId id="391" r:id="rId12"/>
    <p:sldId id="397" r:id="rId13"/>
    <p:sldId id="398" r:id="rId14"/>
    <p:sldId id="392" r:id="rId15"/>
    <p:sldId id="393" r:id="rId16"/>
    <p:sldId id="399" r:id="rId17"/>
    <p:sldId id="385" r:id="rId18"/>
    <p:sldId id="396" r:id="rId19"/>
    <p:sldId id="395" r:id="rId20"/>
    <p:sldId id="400" r:id="rId21"/>
    <p:sldId id="401" r:id="rId22"/>
    <p:sldId id="383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eph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66"/>
    <a:srgbClr val="1709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101" autoAdjust="0"/>
    <p:restoredTop sz="63352" autoAdjust="0"/>
  </p:normalViewPr>
  <p:slideViewPr>
    <p:cSldViewPr snapToGrid="0">
      <p:cViewPr>
        <p:scale>
          <a:sx n="60" d="100"/>
          <a:sy n="60" d="100"/>
        </p:scale>
        <p:origin x="44" y="1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600"/>
    </p:cViewPr>
  </p:outlin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E26684-C4CF-43FB-A4D6-BB5A3DE98C0C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93ECB1D0-41F0-4310-B7D5-90593A89D120}">
      <dgm:prSet phldrT="[Text]"/>
      <dgm:spPr/>
      <dgm:t>
        <a:bodyPr/>
        <a:lstStyle/>
        <a:p>
          <a:r>
            <a:rPr lang="en-US" dirty="0" smtClean="0"/>
            <a:t>Salience &amp;Burden: Layout</a:t>
          </a:r>
          <a:endParaRPr lang="en-US" dirty="0"/>
        </a:p>
      </dgm:t>
    </dgm:pt>
    <dgm:pt modelId="{37055FD6-2650-40F4-B0CA-32144B5CDE6F}" type="parTrans" cxnId="{4EC5A30B-8D6A-49DC-8CFD-C4CF2149E42F}">
      <dgm:prSet/>
      <dgm:spPr/>
      <dgm:t>
        <a:bodyPr/>
        <a:lstStyle/>
        <a:p>
          <a:endParaRPr lang="en-US"/>
        </a:p>
      </dgm:t>
    </dgm:pt>
    <dgm:pt modelId="{4ACD3E9D-7315-4D78-9485-73865C526D2C}" type="sibTrans" cxnId="{4EC5A30B-8D6A-49DC-8CFD-C4CF2149E42F}">
      <dgm:prSet/>
      <dgm:spPr/>
      <dgm:t>
        <a:bodyPr/>
        <a:lstStyle/>
        <a:p>
          <a:endParaRPr lang="en-US"/>
        </a:p>
      </dgm:t>
    </dgm:pt>
    <dgm:pt modelId="{459916DB-FA05-47B1-80AA-8B0477F24157}">
      <dgm:prSet phldrT="[Text]"/>
      <dgm:spPr/>
      <dgm:t>
        <a:bodyPr/>
        <a:lstStyle/>
        <a:p>
          <a:r>
            <a:rPr lang="en-US" dirty="0" smtClean="0"/>
            <a:t>Salience: Repetitiveness</a:t>
          </a:r>
          <a:endParaRPr lang="en-US" dirty="0"/>
        </a:p>
      </dgm:t>
    </dgm:pt>
    <dgm:pt modelId="{9BFC191A-B3B3-455E-9472-08AEAA36E3AA}" type="parTrans" cxnId="{D65FD388-7978-4CB1-B28C-7B846588C8CD}">
      <dgm:prSet/>
      <dgm:spPr/>
      <dgm:t>
        <a:bodyPr/>
        <a:lstStyle/>
        <a:p>
          <a:endParaRPr lang="en-US"/>
        </a:p>
      </dgm:t>
    </dgm:pt>
    <dgm:pt modelId="{A85E003B-303E-4A9D-B6AA-A04565FECD0D}" type="sibTrans" cxnId="{D65FD388-7978-4CB1-B28C-7B846588C8CD}">
      <dgm:prSet/>
      <dgm:spPr/>
      <dgm:t>
        <a:bodyPr/>
        <a:lstStyle/>
        <a:p>
          <a:endParaRPr lang="en-US"/>
        </a:p>
      </dgm:t>
    </dgm:pt>
    <dgm:pt modelId="{08112B49-DD67-481D-ACF3-A57954DF13DB}">
      <dgm:prSet phldrT="[Text]"/>
      <dgm:spPr/>
      <dgm:t>
        <a:bodyPr/>
        <a:lstStyle/>
        <a:p>
          <a:r>
            <a:rPr lang="en-US" dirty="0" smtClean="0"/>
            <a:t>Burden: #Follow Up Items </a:t>
          </a:r>
          <a:endParaRPr lang="en-US" dirty="0"/>
        </a:p>
      </dgm:t>
    </dgm:pt>
    <dgm:pt modelId="{0AE94D98-FCBA-499E-8C91-8D838BD46DBF}" type="parTrans" cxnId="{F714214E-076D-43C3-9C7A-8F73C7BFEF6A}">
      <dgm:prSet/>
      <dgm:spPr/>
      <dgm:t>
        <a:bodyPr/>
        <a:lstStyle/>
        <a:p>
          <a:endParaRPr lang="en-US"/>
        </a:p>
      </dgm:t>
    </dgm:pt>
    <dgm:pt modelId="{557D5628-3E52-48AC-9C6A-6D3AFFF8B785}" type="sibTrans" cxnId="{F714214E-076D-43C3-9C7A-8F73C7BFEF6A}">
      <dgm:prSet/>
      <dgm:spPr/>
      <dgm:t>
        <a:bodyPr/>
        <a:lstStyle/>
        <a:p>
          <a:endParaRPr lang="en-US"/>
        </a:p>
      </dgm:t>
    </dgm:pt>
    <dgm:pt modelId="{3CB0742D-B3D8-4C37-9FED-A0A16DDC5A0A}" type="pres">
      <dgm:prSet presAssocID="{E4E26684-C4CF-43FB-A4D6-BB5A3DE98C0C}" presName="linearFlow" presStyleCnt="0">
        <dgm:presLayoutVars>
          <dgm:dir/>
          <dgm:resizeHandles val="exact"/>
        </dgm:presLayoutVars>
      </dgm:prSet>
      <dgm:spPr/>
    </dgm:pt>
    <dgm:pt modelId="{74013D95-E555-48C8-B347-9CAF21F183DF}" type="pres">
      <dgm:prSet presAssocID="{93ECB1D0-41F0-4310-B7D5-90593A89D120}" presName="composite" presStyleCnt="0"/>
      <dgm:spPr/>
    </dgm:pt>
    <dgm:pt modelId="{AE032D87-0C81-4124-BD88-E2E0CC6DAAB9}" type="pres">
      <dgm:prSet presAssocID="{93ECB1D0-41F0-4310-B7D5-90593A89D120}" presName="imgShp" presStyleLbl="fgImgPlace1" presStyleIdx="0" presStyleCnt="3"/>
      <dgm:spPr/>
    </dgm:pt>
    <dgm:pt modelId="{7C3A0D0B-6E46-4BA4-9EA2-2F9B1AC7A16E}" type="pres">
      <dgm:prSet presAssocID="{93ECB1D0-41F0-4310-B7D5-90593A89D120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7A813F-C964-41EC-94B3-38AA436BF10D}" type="pres">
      <dgm:prSet presAssocID="{4ACD3E9D-7315-4D78-9485-73865C526D2C}" presName="spacing" presStyleCnt="0"/>
      <dgm:spPr/>
    </dgm:pt>
    <dgm:pt modelId="{77E1BCF7-732B-404F-A2E4-358B51CB50DF}" type="pres">
      <dgm:prSet presAssocID="{459916DB-FA05-47B1-80AA-8B0477F24157}" presName="composite" presStyleCnt="0"/>
      <dgm:spPr/>
    </dgm:pt>
    <dgm:pt modelId="{583A09F6-A34A-4862-A53E-98BBD0FF43AE}" type="pres">
      <dgm:prSet presAssocID="{459916DB-FA05-47B1-80AA-8B0477F24157}" presName="imgShp" presStyleLbl="fgImgPlace1" presStyleIdx="1" presStyleCnt="3"/>
      <dgm:spPr/>
    </dgm:pt>
    <dgm:pt modelId="{F6AB90A1-5517-48F5-8BFE-140ABE9EDF51}" type="pres">
      <dgm:prSet presAssocID="{459916DB-FA05-47B1-80AA-8B0477F24157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8DEBE6-1064-47FE-84F8-A51D9E4B3E80}" type="pres">
      <dgm:prSet presAssocID="{A85E003B-303E-4A9D-B6AA-A04565FECD0D}" presName="spacing" presStyleCnt="0"/>
      <dgm:spPr/>
    </dgm:pt>
    <dgm:pt modelId="{89E7C01B-1539-4BFB-B14E-07708E56D6F9}" type="pres">
      <dgm:prSet presAssocID="{08112B49-DD67-481D-ACF3-A57954DF13DB}" presName="composite" presStyleCnt="0"/>
      <dgm:spPr/>
    </dgm:pt>
    <dgm:pt modelId="{E17EA1D2-55B6-4FF6-BD87-8173F8800A27}" type="pres">
      <dgm:prSet presAssocID="{08112B49-DD67-481D-ACF3-A57954DF13DB}" presName="imgShp" presStyleLbl="fgImgPlace1" presStyleIdx="2" presStyleCnt="3"/>
      <dgm:spPr/>
    </dgm:pt>
    <dgm:pt modelId="{BFB9E280-9C92-40DD-86E2-A4517A92F2A9}" type="pres">
      <dgm:prSet presAssocID="{08112B49-DD67-481D-ACF3-A57954DF13DB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14214E-076D-43C3-9C7A-8F73C7BFEF6A}" srcId="{E4E26684-C4CF-43FB-A4D6-BB5A3DE98C0C}" destId="{08112B49-DD67-481D-ACF3-A57954DF13DB}" srcOrd="2" destOrd="0" parTransId="{0AE94D98-FCBA-499E-8C91-8D838BD46DBF}" sibTransId="{557D5628-3E52-48AC-9C6A-6D3AFFF8B785}"/>
    <dgm:cxn modelId="{D65FD388-7978-4CB1-B28C-7B846588C8CD}" srcId="{E4E26684-C4CF-43FB-A4D6-BB5A3DE98C0C}" destId="{459916DB-FA05-47B1-80AA-8B0477F24157}" srcOrd="1" destOrd="0" parTransId="{9BFC191A-B3B3-455E-9472-08AEAA36E3AA}" sibTransId="{A85E003B-303E-4A9D-B6AA-A04565FECD0D}"/>
    <dgm:cxn modelId="{3C26A16D-165A-4978-BA06-DF6522C0CD88}" type="presOf" srcId="{08112B49-DD67-481D-ACF3-A57954DF13DB}" destId="{BFB9E280-9C92-40DD-86E2-A4517A92F2A9}" srcOrd="0" destOrd="0" presId="urn:microsoft.com/office/officeart/2005/8/layout/vList3"/>
    <dgm:cxn modelId="{4EC5A30B-8D6A-49DC-8CFD-C4CF2149E42F}" srcId="{E4E26684-C4CF-43FB-A4D6-BB5A3DE98C0C}" destId="{93ECB1D0-41F0-4310-B7D5-90593A89D120}" srcOrd="0" destOrd="0" parTransId="{37055FD6-2650-40F4-B0CA-32144B5CDE6F}" sibTransId="{4ACD3E9D-7315-4D78-9485-73865C526D2C}"/>
    <dgm:cxn modelId="{CD20796E-8A22-4CAA-9556-8D60BD1D5832}" type="presOf" srcId="{E4E26684-C4CF-43FB-A4D6-BB5A3DE98C0C}" destId="{3CB0742D-B3D8-4C37-9FED-A0A16DDC5A0A}" srcOrd="0" destOrd="0" presId="urn:microsoft.com/office/officeart/2005/8/layout/vList3"/>
    <dgm:cxn modelId="{1D0E3B20-9642-4311-A395-451FC21785A2}" type="presOf" srcId="{459916DB-FA05-47B1-80AA-8B0477F24157}" destId="{F6AB90A1-5517-48F5-8BFE-140ABE9EDF51}" srcOrd="0" destOrd="0" presId="urn:microsoft.com/office/officeart/2005/8/layout/vList3"/>
    <dgm:cxn modelId="{C58265DE-BC2E-41A6-B625-F89DB3553700}" type="presOf" srcId="{93ECB1D0-41F0-4310-B7D5-90593A89D120}" destId="{7C3A0D0B-6E46-4BA4-9EA2-2F9B1AC7A16E}" srcOrd="0" destOrd="0" presId="urn:microsoft.com/office/officeart/2005/8/layout/vList3"/>
    <dgm:cxn modelId="{A6EBFC6C-F162-4426-9453-8D6F752717D8}" type="presParOf" srcId="{3CB0742D-B3D8-4C37-9FED-A0A16DDC5A0A}" destId="{74013D95-E555-48C8-B347-9CAF21F183DF}" srcOrd="0" destOrd="0" presId="urn:microsoft.com/office/officeart/2005/8/layout/vList3"/>
    <dgm:cxn modelId="{6027B3E2-20F3-49B5-AAB2-F716ACA6375C}" type="presParOf" srcId="{74013D95-E555-48C8-B347-9CAF21F183DF}" destId="{AE032D87-0C81-4124-BD88-E2E0CC6DAAB9}" srcOrd="0" destOrd="0" presId="urn:microsoft.com/office/officeart/2005/8/layout/vList3"/>
    <dgm:cxn modelId="{44E0496E-96A4-45C7-8432-F38A8141E78F}" type="presParOf" srcId="{74013D95-E555-48C8-B347-9CAF21F183DF}" destId="{7C3A0D0B-6E46-4BA4-9EA2-2F9B1AC7A16E}" srcOrd="1" destOrd="0" presId="urn:microsoft.com/office/officeart/2005/8/layout/vList3"/>
    <dgm:cxn modelId="{3C1AEEE3-F0DD-4955-837C-0D1949E6208E}" type="presParOf" srcId="{3CB0742D-B3D8-4C37-9FED-A0A16DDC5A0A}" destId="{AC7A813F-C964-41EC-94B3-38AA436BF10D}" srcOrd="1" destOrd="0" presId="urn:microsoft.com/office/officeart/2005/8/layout/vList3"/>
    <dgm:cxn modelId="{1255183E-E65E-4037-804E-19F5485E24D5}" type="presParOf" srcId="{3CB0742D-B3D8-4C37-9FED-A0A16DDC5A0A}" destId="{77E1BCF7-732B-404F-A2E4-358B51CB50DF}" srcOrd="2" destOrd="0" presId="urn:microsoft.com/office/officeart/2005/8/layout/vList3"/>
    <dgm:cxn modelId="{4E05BF9D-56FE-496C-84D7-6DB96954C3AC}" type="presParOf" srcId="{77E1BCF7-732B-404F-A2E4-358B51CB50DF}" destId="{583A09F6-A34A-4862-A53E-98BBD0FF43AE}" srcOrd="0" destOrd="0" presId="urn:microsoft.com/office/officeart/2005/8/layout/vList3"/>
    <dgm:cxn modelId="{3F7B66A9-957D-4147-AD54-B6BF27C85D1E}" type="presParOf" srcId="{77E1BCF7-732B-404F-A2E4-358B51CB50DF}" destId="{F6AB90A1-5517-48F5-8BFE-140ABE9EDF51}" srcOrd="1" destOrd="0" presId="urn:microsoft.com/office/officeart/2005/8/layout/vList3"/>
    <dgm:cxn modelId="{D27EAEC4-2BC4-48A7-A9EC-855DD50F2336}" type="presParOf" srcId="{3CB0742D-B3D8-4C37-9FED-A0A16DDC5A0A}" destId="{668DEBE6-1064-47FE-84F8-A51D9E4B3E80}" srcOrd="3" destOrd="0" presId="urn:microsoft.com/office/officeart/2005/8/layout/vList3"/>
    <dgm:cxn modelId="{EB6EBB66-2F79-45A2-A67F-FE84CD89B436}" type="presParOf" srcId="{3CB0742D-B3D8-4C37-9FED-A0A16DDC5A0A}" destId="{89E7C01B-1539-4BFB-B14E-07708E56D6F9}" srcOrd="4" destOrd="0" presId="urn:microsoft.com/office/officeart/2005/8/layout/vList3"/>
    <dgm:cxn modelId="{A4CEBECB-0DCF-478A-86BD-92237050647B}" type="presParOf" srcId="{89E7C01B-1539-4BFB-B14E-07708E56D6F9}" destId="{E17EA1D2-55B6-4FF6-BD87-8173F8800A27}" srcOrd="0" destOrd="0" presId="urn:microsoft.com/office/officeart/2005/8/layout/vList3"/>
    <dgm:cxn modelId="{EFC9BB60-2109-4192-A100-985AF03C58BA}" type="presParOf" srcId="{89E7C01B-1539-4BFB-B14E-07708E56D6F9}" destId="{BFB9E280-9C92-40DD-86E2-A4517A92F2A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231DEB-C289-43AA-8EB9-68448D2FE80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1D1EC9BB-29E9-4319-A1A5-84E3FB111D6D}">
      <dgm:prSet phldrT="[Text]"/>
      <dgm:spPr/>
      <dgm:t>
        <a:bodyPr/>
        <a:lstStyle/>
        <a:p>
          <a:r>
            <a:rPr lang="en-US" dirty="0" smtClean="0"/>
            <a:t>Strong sensitivity to formats</a:t>
          </a:r>
          <a:endParaRPr lang="en-US" dirty="0"/>
        </a:p>
      </dgm:t>
    </dgm:pt>
    <dgm:pt modelId="{A14FAE6B-05B1-4EDC-9926-990E409EC73D}" type="parTrans" cxnId="{DE199583-CB02-4545-B969-E07B77E22CCF}">
      <dgm:prSet/>
      <dgm:spPr/>
      <dgm:t>
        <a:bodyPr/>
        <a:lstStyle/>
        <a:p>
          <a:endParaRPr lang="en-US"/>
        </a:p>
      </dgm:t>
    </dgm:pt>
    <dgm:pt modelId="{B7711A7E-F556-40E0-8D01-43FD99A09AE7}" type="sibTrans" cxnId="{DE199583-CB02-4545-B969-E07B77E22CCF}">
      <dgm:prSet/>
      <dgm:spPr/>
      <dgm:t>
        <a:bodyPr/>
        <a:lstStyle/>
        <a:p>
          <a:endParaRPr lang="en-US"/>
        </a:p>
      </dgm:t>
    </dgm:pt>
    <dgm:pt modelId="{D4803FC3-5D3C-4EB4-AA3C-26CD1104A46C}">
      <dgm:prSet phldrT="[Text]"/>
      <dgm:spPr/>
      <dgm:t>
        <a:bodyPr/>
        <a:lstStyle/>
        <a:p>
          <a:r>
            <a:rPr lang="en-US" dirty="0" smtClean="0"/>
            <a:t>Design features can change effects</a:t>
          </a:r>
          <a:endParaRPr lang="en-US" dirty="0"/>
        </a:p>
      </dgm:t>
    </dgm:pt>
    <dgm:pt modelId="{ED324442-723B-403B-B2E2-0F3E18AE0835}" type="parTrans" cxnId="{3D48A76E-CCA0-486D-AAA6-616F88C9A75A}">
      <dgm:prSet/>
      <dgm:spPr/>
      <dgm:t>
        <a:bodyPr/>
        <a:lstStyle/>
        <a:p>
          <a:endParaRPr lang="en-US"/>
        </a:p>
      </dgm:t>
    </dgm:pt>
    <dgm:pt modelId="{5F1F4E5B-0C83-4295-8B20-3FDBDBFB67B4}" type="sibTrans" cxnId="{3D48A76E-CCA0-486D-AAA6-616F88C9A75A}">
      <dgm:prSet/>
      <dgm:spPr/>
      <dgm:t>
        <a:bodyPr/>
        <a:lstStyle/>
        <a:p>
          <a:endParaRPr lang="en-US"/>
        </a:p>
      </dgm:t>
    </dgm:pt>
    <dgm:pt modelId="{08E1A059-CA37-4C93-BBAE-5447F70BC8C0}">
      <dgm:prSet phldrT="[Text]"/>
      <dgm:spPr/>
      <dgm:t>
        <a:bodyPr/>
        <a:lstStyle/>
        <a:p>
          <a:r>
            <a:rPr lang="en-US" dirty="0" smtClean="0"/>
            <a:t>Reduced salience and burden help</a:t>
          </a:r>
          <a:endParaRPr lang="en-US" dirty="0"/>
        </a:p>
      </dgm:t>
    </dgm:pt>
    <dgm:pt modelId="{1B8D966E-BE72-403F-960E-27DB9A6DC450}" type="parTrans" cxnId="{EF09361F-DEB8-4376-93CD-DBB66C7FCD83}">
      <dgm:prSet/>
      <dgm:spPr/>
      <dgm:t>
        <a:bodyPr/>
        <a:lstStyle/>
        <a:p>
          <a:endParaRPr lang="en-US"/>
        </a:p>
      </dgm:t>
    </dgm:pt>
    <dgm:pt modelId="{0D370A93-831F-4F00-98D5-3C2A071CDAF9}" type="sibTrans" cxnId="{EF09361F-DEB8-4376-93CD-DBB66C7FCD83}">
      <dgm:prSet/>
      <dgm:spPr/>
      <dgm:t>
        <a:bodyPr/>
        <a:lstStyle/>
        <a:p>
          <a:endParaRPr lang="en-US"/>
        </a:p>
      </dgm:t>
    </dgm:pt>
    <dgm:pt modelId="{15D61EBE-0DD1-44B4-B240-D9E1E0B98CEC}" type="pres">
      <dgm:prSet presAssocID="{B8231DEB-C289-43AA-8EB9-68448D2FE801}" presName="linearFlow" presStyleCnt="0">
        <dgm:presLayoutVars>
          <dgm:dir/>
          <dgm:resizeHandles val="exact"/>
        </dgm:presLayoutVars>
      </dgm:prSet>
      <dgm:spPr/>
    </dgm:pt>
    <dgm:pt modelId="{BB93292D-F2CF-4C27-9B7E-CF2D76F9226B}" type="pres">
      <dgm:prSet presAssocID="{1D1EC9BB-29E9-4319-A1A5-84E3FB111D6D}" presName="composite" presStyleCnt="0"/>
      <dgm:spPr/>
    </dgm:pt>
    <dgm:pt modelId="{760F02CD-09D7-4CCE-A9D3-6E9CC78E404D}" type="pres">
      <dgm:prSet presAssocID="{1D1EC9BB-29E9-4319-A1A5-84E3FB111D6D}" presName="imgShp" presStyleLbl="fgImgPlace1" presStyleIdx="0" presStyleCnt="3"/>
      <dgm:spPr/>
    </dgm:pt>
    <dgm:pt modelId="{B8BC8722-F6F7-4463-882D-FAA98C54F819}" type="pres">
      <dgm:prSet presAssocID="{1D1EC9BB-29E9-4319-A1A5-84E3FB111D6D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6A6B04-90F7-4DE1-8202-79CF8CB90D72}" type="pres">
      <dgm:prSet presAssocID="{B7711A7E-F556-40E0-8D01-43FD99A09AE7}" presName="spacing" presStyleCnt="0"/>
      <dgm:spPr/>
    </dgm:pt>
    <dgm:pt modelId="{993D5EA8-1A6D-4061-9D2F-B23ADA0B5B00}" type="pres">
      <dgm:prSet presAssocID="{D4803FC3-5D3C-4EB4-AA3C-26CD1104A46C}" presName="composite" presStyleCnt="0"/>
      <dgm:spPr/>
    </dgm:pt>
    <dgm:pt modelId="{09D4619B-0A38-45E9-A498-EA427F5FD93F}" type="pres">
      <dgm:prSet presAssocID="{D4803FC3-5D3C-4EB4-AA3C-26CD1104A46C}" presName="imgShp" presStyleLbl="fgImgPlace1" presStyleIdx="1" presStyleCnt="3"/>
      <dgm:spPr/>
    </dgm:pt>
    <dgm:pt modelId="{B27D65FE-C469-4EC8-8010-DC65EDF9CA92}" type="pres">
      <dgm:prSet presAssocID="{D4803FC3-5D3C-4EB4-AA3C-26CD1104A46C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4AC732-E271-4A61-9FE6-565994BB33E5}" type="pres">
      <dgm:prSet presAssocID="{5F1F4E5B-0C83-4295-8B20-3FDBDBFB67B4}" presName="spacing" presStyleCnt="0"/>
      <dgm:spPr/>
    </dgm:pt>
    <dgm:pt modelId="{F2DC9024-60A4-4733-907E-4C2F7261BDAB}" type="pres">
      <dgm:prSet presAssocID="{08E1A059-CA37-4C93-BBAE-5447F70BC8C0}" presName="composite" presStyleCnt="0"/>
      <dgm:spPr/>
    </dgm:pt>
    <dgm:pt modelId="{86F62B75-A375-4ABD-A2BC-57A37DEC6A73}" type="pres">
      <dgm:prSet presAssocID="{08E1A059-CA37-4C93-BBAE-5447F70BC8C0}" presName="imgShp" presStyleLbl="fgImgPlace1" presStyleIdx="2" presStyleCnt="3"/>
      <dgm:spPr/>
    </dgm:pt>
    <dgm:pt modelId="{340BD1B7-39E8-498D-A8CA-22E110704A1C}" type="pres">
      <dgm:prSet presAssocID="{08E1A059-CA37-4C93-BBAE-5447F70BC8C0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48A76E-CCA0-486D-AAA6-616F88C9A75A}" srcId="{B8231DEB-C289-43AA-8EB9-68448D2FE801}" destId="{D4803FC3-5D3C-4EB4-AA3C-26CD1104A46C}" srcOrd="1" destOrd="0" parTransId="{ED324442-723B-403B-B2E2-0F3E18AE0835}" sibTransId="{5F1F4E5B-0C83-4295-8B20-3FDBDBFB67B4}"/>
    <dgm:cxn modelId="{13068CCC-E510-4A36-BE8D-B35C77D713B7}" type="presOf" srcId="{08E1A059-CA37-4C93-BBAE-5447F70BC8C0}" destId="{340BD1B7-39E8-498D-A8CA-22E110704A1C}" srcOrd="0" destOrd="0" presId="urn:microsoft.com/office/officeart/2005/8/layout/vList3"/>
    <dgm:cxn modelId="{121B8257-F504-43AC-96D9-972FC839B414}" type="presOf" srcId="{D4803FC3-5D3C-4EB4-AA3C-26CD1104A46C}" destId="{B27D65FE-C469-4EC8-8010-DC65EDF9CA92}" srcOrd="0" destOrd="0" presId="urn:microsoft.com/office/officeart/2005/8/layout/vList3"/>
    <dgm:cxn modelId="{3A124D02-531B-4CBA-92DF-64E2CC53A191}" type="presOf" srcId="{B8231DEB-C289-43AA-8EB9-68448D2FE801}" destId="{15D61EBE-0DD1-44B4-B240-D9E1E0B98CEC}" srcOrd="0" destOrd="0" presId="urn:microsoft.com/office/officeart/2005/8/layout/vList3"/>
    <dgm:cxn modelId="{EF09361F-DEB8-4376-93CD-DBB66C7FCD83}" srcId="{B8231DEB-C289-43AA-8EB9-68448D2FE801}" destId="{08E1A059-CA37-4C93-BBAE-5447F70BC8C0}" srcOrd="2" destOrd="0" parTransId="{1B8D966E-BE72-403F-960E-27DB9A6DC450}" sibTransId="{0D370A93-831F-4F00-98D5-3C2A071CDAF9}"/>
    <dgm:cxn modelId="{DE199583-CB02-4545-B969-E07B77E22CCF}" srcId="{B8231DEB-C289-43AA-8EB9-68448D2FE801}" destId="{1D1EC9BB-29E9-4319-A1A5-84E3FB111D6D}" srcOrd="0" destOrd="0" parTransId="{A14FAE6B-05B1-4EDC-9926-990E409EC73D}" sibTransId="{B7711A7E-F556-40E0-8D01-43FD99A09AE7}"/>
    <dgm:cxn modelId="{3854B845-E341-45B9-9420-15E8DB66D0B0}" type="presOf" srcId="{1D1EC9BB-29E9-4319-A1A5-84E3FB111D6D}" destId="{B8BC8722-F6F7-4463-882D-FAA98C54F819}" srcOrd="0" destOrd="0" presId="urn:microsoft.com/office/officeart/2005/8/layout/vList3"/>
    <dgm:cxn modelId="{9573A076-1C5E-4682-9BBC-6C6903DE1D45}" type="presParOf" srcId="{15D61EBE-0DD1-44B4-B240-D9E1E0B98CEC}" destId="{BB93292D-F2CF-4C27-9B7E-CF2D76F9226B}" srcOrd="0" destOrd="0" presId="urn:microsoft.com/office/officeart/2005/8/layout/vList3"/>
    <dgm:cxn modelId="{3C88A03E-215E-4A76-9CE4-D668322A9438}" type="presParOf" srcId="{BB93292D-F2CF-4C27-9B7E-CF2D76F9226B}" destId="{760F02CD-09D7-4CCE-A9D3-6E9CC78E404D}" srcOrd="0" destOrd="0" presId="urn:microsoft.com/office/officeart/2005/8/layout/vList3"/>
    <dgm:cxn modelId="{946A973F-9ED4-4112-B87C-7FEEA0786EC0}" type="presParOf" srcId="{BB93292D-F2CF-4C27-9B7E-CF2D76F9226B}" destId="{B8BC8722-F6F7-4463-882D-FAA98C54F819}" srcOrd="1" destOrd="0" presId="urn:microsoft.com/office/officeart/2005/8/layout/vList3"/>
    <dgm:cxn modelId="{C5D358CC-116A-49EB-8505-CD0AEB64E7C8}" type="presParOf" srcId="{15D61EBE-0DD1-44B4-B240-D9E1E0B98CEC}" destId="{496A6B04-90F7-4DE1-8202-79CF8CB90D72}" srcOrd="1" destOrd="0" presId="urn:microsoft.com/office/officeart/2005/8/layout/vList3"/>
    <dgm:cxn modelId="{D7BDF3B4-7232-4709-B513-5275C107AB32}" type="presParOf" srcId="{15D61EBE-0DD1-44B4-B240-D9E1E0B98CEC}" destId="{993D5EA8-1A6D-4061-9D2F-B23ADA0B5B00}" srcOrd="2" destOrd="0" presId="urn:microsoft.com/office/officeart/2005/8/layout/vList3"/>
    <dgm:cxn modelId="{4DDC7718-78D7-45DC-9E74-A6B6B930A7AF}" type="presParOf" srcId="{993D5EA8-1A6D-4061-9D2F-B23ADA0B5B00}" destId="{09D4619B-0A38-45E9-A498-EA427F5FD93F}" srcOrd="0" destOrd="0" presId="urn:microsoft.com/office/officeart/2005/8/layout/vList3"/>
    <dgm:cxn modelId="{D62CC892-E946-4AEA-AB99-BBBC7DE9D3E4}" type="presParOf" srcId="{993D5EA8-1A6D-4061-9D2F-B23ADA0B5B00}" destId="{B27D65FE-C469-4EC8-8010-DC65EDF9CA92}" srcOrd="1" destOrd="0" presId="urn:microsoft.com/office/officeart/2005/8/layout/vList3"/>
    <dgm:cxn modelId="{A58575ED-D8C0-4A4A-8F1B-B427068EF5B5}" type="presParOf" srcId="{15D61EBE-0DD1-44B4-B240-D9E1E0B98CEC}" destId="{5C4AC732-E271-4A61-9FE6-565994BB33E5}" srcOrd="3" destOrd="0" presId="urn:microsoft.com/office/officeart/2005/8/layout/vList3"/>
    <dgm:cxn modelId="{540867AA-0913-454F-8769-C925962D5A6C}" type="presParOf" srcId="{15D61EBE-0DD1-44B4-B240-D9E1E0B98CEC}" destId="{F2DC9024-60A4-4733-907E-4C2F7261BDAB}" srcOrd="4" destOrd="0" presId="urn:microsoft.com/office/officeart/2005/8/layout/vList3"/>
    <dgm:cxn modelId="{D83F6287-9F46-4FE3-A132-23E67DD49A9D}" type="presParOf" srcId="{F2DC9024-60A4-4733-907E-4C2F7261BDAB}" destId="{86F62B75-A375-4ABD-A2BC-57A37DEC6A73}" srcOrd="0" destOrd="0" presId="urn:microsoft.com/office/officeart/2005/8/layout/vList3"/>
    <dgm:cxn modelId="{F36BBFC0-2D0A-453B-ACCD-1A45E5033244}" type="presParOf" srcId="{F2DC9024-60A4-4733-907E-4C2F7261BDAB}" destId="{340BD1B7-39E8-498D-A8CA-22E110704A1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3A0D0B-6E46-4BA4-9EA2-2F9B1AC7A16E}">
      <dsp:nvSpPr>
        <dsp:cNvPr id="0" name=""/>
        <dsp:cNvSpPr/>
      </dsp:nvSpPr>
      <dsp:spPr>
        <a:xfrm rot="10800000">
          <a:off x="2176914" y="2218"/>
          <a:ext cx="7148706" cy="150520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752" tIns="167640" rIns="312928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Salience &amp;Burden: Layout</a:t>
          </a:r>
          <a:endParaRPr lang="en-US" sz="4400" kern="1200" dirty="0"/>
        </a:p>
      </dsp:txBody>
      <dsp:txXfrm rot="10800000">
        <a:off x="2553214" y="2218"/>
        <a:ext cx="6772406" cy="1505200"/>
      </dsp:txXfrm>
    </dsp:sp>
    <dsp:sp modelId="{AE032D87-0C81-4124-BD88-E2E0CC6DAAB9}">
      <dsp:nvSpPr>
        <dsp:cNvPr id="0" name=""/>
        <dsp:cNvSpPr/>
      </dsp:nvSpPr>
      <dsp:spPr>
        <a:xfrm>
          <a:off x="1424313" y="2218"/>
          <a:ext cx="1505200" cy="1505200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AB90A1-5517-48F5-8BFE-140ABE9EDF51}">
      <dsp:nvSpPr>
        <dsp:cNvPr id="0" name=""/>
        <dsp:cNvSpPr/>
      </dsp:nvSpPr>
      <dsp:spPr>
        <a:xfrm rot="10800000">
          <a:off x="2176914" y="1956733"/>
          <a:ext cx="7148706" cy="150520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752" tIns="167640" rIns="312928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Salience: Repetitiveness</a:t>
          </a:r>
          <a:endParaRPr lang="en-US" sz="4400" kern="1200" dirty="0"/>
        </a:p>
      </dsp:txBody>
      <dsp:txXfrm rot="10800000">
        <a:off x="2553214" y="1956733"/>
        <a:ext cx="6772406" cy="1505200"/>
      </dsp:txXfrm>
    </dsp:sp>
    <dsp:sp modelId="{583A09F6-A34A-4862-A53E-98BBD0FF43AE}">
      <dsp:nvSpPr>
        <dsp:cNvPr id="0" name=""/>
        <dsp:cNvSpPr/>
      </dsp:nvSpPr>
      <dsp:spPr>
        <a:xfrm>
          <a:off x="1424313" y="1956733"/>
          <a:ext cx="1505200" cy="1505200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B9E280-9C92-40DD-86E2-A4517A92F2A9}">
      <dsp:nvSpPr>
        <dsp:cNvPr id="0" name=""/>
        <dsp:cNvSpPr/>
      </dsp:nvSpPr>
      <dsp:spPr>
        <a:xfrm rot="10800000">
          <a:off x="2176914" y="3911247"/>
          <a:ext cx="7148706" cy="150520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752" tIns="167640" rIns="312928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Burden: #Follow Up Items </a:t>
          </a:r>
          <a:endParaRPr lang="en-US" sz="4400" kern="1200" dirty="0"/>
        </a:p>
      </dsp:txBody>
      <dsp:txXfrm rot="10800000">
        <a:off x="2553214" y="3911247"/>
        <a:ext cx="6772406" cy="1505200"/>
      </dsp:txXfrm>
    </dsp:sp>
    <dsp:sp modelId="{E17EA1D2-55B6-4FF6-BD87-8173F8800A27}">
      <dsp:nvSpPr>
        <dsp:cNvPr id="0" name=""/>
        <dsp:cNvSpPr/>
      </dsp:nvSpPr>
      <dsp:spPr>
        <a:xfrm>
          <a:off x="1424313" y="3911247"/>
          <a:ext cx="1505200" cy="1505200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C8722-F6F7-4463-882D-FAA98C54F819}">
      <dsp:nvSpPr>
        <dsp:cNvPr id="0" name=""/>
        <dsp:cNvSpPr/>
      </dsp:nvSpPr>
      <dsp:spPr>
        <a:xfrm rot="10800000">
          <a:off x="2607865" y="459"/>
          <a:ext cx="9286032" cy="107560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4314" tIns="175260" rIns="327152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Strong sensitivity to formats</a:t>
          </a:r>
          <a:endParaRPr lang="en-US" sz="4600" kern="1200" dirty="0"/>
        </a:p>
      </dsp:txBody>
      <dsp:txXfrm rot="10800000">
        <a:off x="2876767" y="459"/>
        <a:ext cx="9017130" cy="1075608"/>
      </dsp:txXfrm>
    </dsp:sp>
    <dsp:sp modelId="{760F02CD-09D7-4CCE-A9D3-6E9CC78E404D}">
      <dsp:nvSpPr>
        <dsp:cNvPr id="0" name=""/>
        <dsp:cNvSpPr/>
      </dsp:nvSpPr>
      <dsp:spPr>
        <a:xfrm>
          <a:off x="2070060" y="459"/>
          <a:ext cx="1075608" cy="1075608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7D65FE-C469-4EC8-8010-DC65EDF9CA92}">
      <dsp:nvSpPr>
        <dsp:cNvPr id="0" name=""/>
        <dsp:cNvSpPr/>
      </dsp:nvSpPr>
      <dsp:spPr>
        <a:xfrm rot="10800000">
          <a:off x="2607865" y="1344970"/>
          <a:ext cx="9286032" cy="107560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4314" tIns="175260" rIns="327152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Design features can change effects</a:t>
          </a:r>
          <a:endParaRPr lang="en-US" sz="4600" kern="1200" dirty="0"/>
        </a:p>
      </dsp:txBody>
      <dsp:txXfrm rot="10800000">
        <a:off x="2876767" y="1344970"/>
        <a:ext cx="9017130" cy="1075608"/>
      </dsp:txXfrm>
    </dsp:sp>
    <dsp:sp modelId="{09D4619B-0A38-45E9-A498-EA427F5FD93F}">
      <dsp:nvSpPr>
        <dsp:cNvPr id="0" name=""/>
        <dsp:cNvSpPr/>
      </dsp:nvSpPr>
      <dsp:spPr>
        <a:xfrm>
          <a:off x="2070060" y="1344970"/>
          <a:ext cx="1075608" cy="1075608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0BD1B7-39E8-498D-A8CA-22E110704A1C}">
      <dsp:nvSpPr>
        <dsp:cNvPr id="0" name=""/>
        <dsp:cNvSpPr/>
      </dsp:nvSpPr>
      <dsp:spPr>
        <a:xfrm rot="10800000">
          <a:off x="2607865" y="2689481"/>
          <a:ext cx="9286032" cy="107560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4314" tIns="175260" rIns="327152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Reduced salience and burden help</a:t>
          </a:r>
          <a:endParaRPr lang="en-US" sz="4600" kern="1200" dirty="0"/>
        </a:p>
      </dsp:txBody>
      <dsp:txXfrm rot="10800000">
        <a:off x="2876767" y="2689481"/>
        <a:ext cx="9017130" cy="1075608"/>
      </dsp:txXfrm>
    </dsp:sp>
    <dsp:sp modelId="{86F62B75-A375-4ABD-A2BC-57A37DEC6A73}">
      <dsp:nvSpPr>
        <dsp:cNvPr id="0" name=""/>
        <dsp:cNvSpPr/>
      </dsp:nvSpPr>
      <dsp:spPr>
        <a:xfrm>
          <a:off x="2070060" y="2689481"/>
          <a:ext cx="1075608" cy="1075608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385A4030-3E28-49A8-A751-B7509BEBAF84}" type="datetimeFigureOut">
              <a:rPr lang="en-US" smtClean="0"/>
              <a:t>11/10/2016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69980C0F-09A4-43D4-A29D-C6B8E5640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673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80C0F-09A4-43D4-A29D-C6B8E564097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39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Incentive – reduction in survey burden</a:t>
            </a:r>
          </a:p>
          <a:p>
            <a:endParaRPr lang="en-US" dirty="0" smtClean="0"/>
          </a:p>
          <a:p>
            <a:r>
              <a:rPr lang="en-US" dirty="0" smtClean="0"/>
              <a:t>BUT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80C0F-09A4-43D4-A29D-C6B8E564097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666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5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3" y="4198409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11/10/2016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699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smtClean="0"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477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187275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303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3392"/>
            <a:ext cx="507492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3651" y="1993392"/>
            <a:ext cx="507492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11/10/2016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28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32000"/>
            <a:ext cx="507492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36150"/>
            <a:ext cx="507492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5080" y="2029968"/>
            <a:ext cx="507492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55080" y="2734056"/>
            <a:ext cx="507492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11/10/2016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695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11/10/2016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741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11/10/2016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623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3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11/10/2016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394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9"/>
            <a:ext cx="10780776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0683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51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1" y="695325"/>
            <a:ext cx="26289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6" y="714377"/>
            <a:ext cx="7734300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18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59514" y="176959"/>
            <a:ext cx="6962628" cy="693341"/>
          </a:xfrm>
          <a:prstGeom prst="rect">
            <a:avLst/>
          </a:prstGeom>
        </p:spPr>
        <p:txBody>
          <a:bodyPr vert="horz"/>
          <a:lstStyle>
            <a:lvl1pPr algn="r">
              <a:defRPr sz="2800">
                <a:solidFill>
                  <a:srgbClr val="595959"/>
                </a:solidFill>
                <a:latin typeface="Helvetica Neue"/>
                <a:cs typeface="Helvetica Neue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Helvetica Neue"/>
                <a:cs typeface="Helvetica Neue"/>
              </a:defRPr>
            </a:lvl1pPr>
          </a:lstStyle>
          <a:p>
            <a:fld id="{C929659C-2649-DE4A-B295-44CE100E8555}" type="datetimeFigureOut">
              <a:rPr lang="en-US" smtClean="0"/>
              <a:t>11/10/2016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000">
                <a:latin typeface="Helvetica Neue"/>
                <a:cs typeface="Helvetica Neue"/>
              </a:defRPr>
            </a:lvl1pPr>
          </a:lstStyle>
          <a:p>
            <a:fld id="{6BFEECB5-2AC6-084C-A3B9-CD3081C3201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000">
                <a:latin typeface="Helvetica Neue"/>
                <a:cs typeface="Helvetica Neue"/>
              </a:defRPr>
            </a:lvl1pPr>
          </a:lstStyle>
          <a:p>
            <a:r>
              <a:rPr lang="en-US" dirty="0" smtClean="0"/>
              <a:t>Proprietary and Confidential</a:t>
            </a:r>
          </a:p>
          <a:p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3" hasCustomPrompt="1"/>
          </p:nvPr>
        </p:nvSpPr>
        <p:spPr>
          <a:xfrm>
            <a:off x="497037" y="1394778"/>
            <a:ext cx="6627283" cy="2540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latin typeface="Helvetica Neue"/>
                <a:cs typeface="Helvetica Neue"/>
              </a:defRPr>
            </a:lvl1pPr>
          </a:lstStyle>
          <a:p>
            <a:pPr lvl="0"/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4" hasCustomPrompt="1"/>
          </p:nvPr>
        </p:nvSpPr>
        <p:spPr>
          <a:xfrm>
            <a:off x="7590367" y="1394778"/>
            <a:ext cx="3953933" cy="2540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latin typeface="Helvetica Neue"/>
                <a:cs typeface="Helvetica Neue"/>
              </a:defRPr>
            </a:lvl1pPr>
          </a:lstStyle>
          <a:p>
            <a:pPr lvl="0"/>
            <a:r>
              <a:rPr lang="en-US" dirty="0" smtClean="0"/>
              <a:t>Graphic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918" y="232730"/>
            <a:ext cx="3511665" cy="495474"/>
          </a:xfrm>
          <a:prstGeom prst="rect">
            <a:avLst/>
          </a:prstGeom>
          <a:effectLst/>
        </p:spPr>
      </p:pic>
      <p:cxnSp>
        <p:nvCxnSpPr>
          <p:cNvPr id="13" name="Straight Connector 12"/>
          <p:cNvCxnSpPr/>
          <p:nvPr userDrawn="1"/>
        </p:nvCxnSpPr>
        <p:spPr>
          <a:xfrm>
            <a:off x="590132" y="1038796"/>
            <a:ext cx="10924257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578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sfolie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platzhalt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569386" y="1548000"/>
            <a:ext cx="10521949" cy="7128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b="1" u="sng"/>
            </a:lvl1pPr>
          </a:lstStyle>
          <a:p>
            <a:pPr lvl="0"/>
            <a:r>
              <a:rPr lang="de-DE" dirty="0" smtClean="0"/>
              <a:t>Überschrift durch Klicken hinzufügen (optimiert für 1- 2 Zeilen)</a:t>
            </a:r>
          </a:p>
        </p:txBody>
      </p:sp>
      <p:sp>
        <p:nvSpPr>
          <p:cNvPr id="15" name="Rechteck 14"/>
          <p:cNvSpPr/>
          <p:nvPr userDrawn="1"/>
        </p:nvSpPr>
        <p:spPr>
          <a:xfrm>
            <a:off x="0" y="6570000"/>
            <a:ext cx="11091333" cy="288000"/>
          </a:xfrm>
          <a:prstGeom prst="rect">
            <a:avLst/>
          </a:prstGeom>
          <a:solidFill>
            <a:srgbClr val="003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6" name="Rechteck 15"/>
          <p:cNvSpPr/>
          <p:nvPr userDrawn="1"/>
        </p:nvSpPr>
        <p:spPr>
          <a:xfrm>
            <a:off x="11091334" y="6570000"/>
            <a:ext cx="1100665" cy="288000"/>
          </a:xfrm>
          <a:prstGeom prst="rect">
            <a:avLst/>
          </a:prstGeom>
          <a:solidFill>
            <a:srgbClr val="7D8D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chemeClr val="bg1"/>
              </a:solidFill>
            </a:endParaRPr>
          </a:p>
        </p:txBody>
      </p:sp>
      <p:sp>
        <p:nvSpPr>
          <p:cNvPr id="1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0" y="6570000"/>
            <a:ext cx="11091333" cy="288000"/>
          </a:xfrm>
          <a:prstGeom prst="rect">
            <a:avLst/>
          </a:prstGeom>
        </p:spPr>
        <p:txBody>
          <a:bodyPr lIns="424800" rIns="360000" anchor="ctr" anchorCtr="0"/>
          <a:lstStyle>
            <a:lvl1pPr>
              <a:defRPr sz="1333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1091335" y="6570000"/>
            <a:ext cx="1104000" cy="288000"/>
          </a:xfrm>
          <a:prstGeom prst="rect">
            <a:avLst/>
          </a:prstGeom>
          <a:solidFill>
            <a:srgbClr val="7D8DB7"/>
          </a:solidFill>
        </p:spPr>
        <p:txBody>
          <a:bodyPr anchor="ctr" anchorCtr="0"/>
          <a:lstStyle>
            <a:lvl1pPr algn="ctr">
              <a:defRPr sz="1333">
                <a:solidFill>
                  <a:schemeClr val="bg1"/>
                </a:solidFill>
              </a:defRPr>
            </a:lvl1pPr>
          </a:lstStyle>
          <a:p>
            <a:fld id="{DB08B385-C2E1-4AFC-A151-0C2E5C20BDB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20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" y="1"/>
            <a:ext cx="11091333" cy="1104900"/>
          </a:xfrm>
          <a:solidFill>
            <a:srgbClr val="E4E6F0"/>
          </a:solidFill>
        </p:spPr>
        <p:txBody>
          <a:bodyPr lIns="424800" bIns="108000" anchor="b" anchorCtr="0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2533" b="1"/>
            </a:lvl1pPr>
          </a:lstStyle>
          <a:p>
            <a:pPr lvl="0"/>
            <a:r>
              <a:rPr lang="de-DE" dirty="0" smtClean="0"/>
              <a:t>Titel der Folie durch Klicken hinzufügen </a:t>
            </a:r>
            <a:br>
              <a:rPr lang="de-DE" dirty="0" smtClean="0"/>
            </a:br>
            <a:r>
              <a:rPr lang="de-DE" dirty="0" smtClean="0"/>
              <a:t>(optimiert für 1-2 Zeilen)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569384" y="2260601"/>
            <a:ext cx="10521949" cy="353695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smtClean="0"/>
              <a:t>Inhalte durch Klicken hinzufügen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815102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 userDrawn="1"/>
        </p:nvSpPr>
        <p:spPr>
          <a:xfrm>
            <a:off x="11091334" y="6572250"/>
            <a:ext cx="1100665" cy="285751"/>
          </a:xfrm>
          <a:prstGeom prst="rect">
            <a:avLst/>
          </a:prstGeom>
          <a:solidFill>
            <a:srgbClr val="647AA9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67" b="1" dirty="0" smtClean="0">
                <a:solidFill>
                  <a:schemeClr val="bg1"/>
                </a:solidFill>
              </a:rPr>
              <a:t>www.iab.de</a:t>
            </a:r>
            <a:endParaRPr lang="de-DE" sz="1467" b="1" dirty="0">
              <a:solidFill>
                <a:schemeClr val="bg1"/>
              </a:solidFill>
            </a:endParaRPr>
          </a:p>
        </p:txBody>
      </p:sp>
      <p:sp>
        <p:nvSpPr>
          <p:cNvPr id="17" name="Rechteck 16"/>
          <p:cNvSpPr/>
          <p:nvPr userDrawn="1"/>
        </p:nvSpPr>
        <p:spPr>
          <a:xfrm>
            <a:off x="0" y="6572251"/>
            <a:ext cx="11090832" cy="288000"/>
          </a:xfrm>
          <a:prstGeom prst="rect">
            <a:avLst/>
          </a:prstGeom>
          <a:solidFill>
            <a:srgbClr val="003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7" name="Textplatzhalt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569384" y="3077628"/>
            <a:ext cx="10521448" cy="2707224"/>
          </a:xfrm>
          <a:solidFill>
            <a:srgbClr val="E4E6F0"/>
          </a:solidFill>
        </p:spPr>
        <p:txBody>
          <a:bodyPr lIns="360000" tIns="0" rIns="360000" bIns="72000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2400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</a:lstStyle>
          <a:p>
            <a:pPr lvl="0"/>
            <a:r>
              <a:rPr lang="de-DE" dirty="0" smtClean="0"/>
              <a:t>Name </a:t>
            </a:r>
            <a:br>
              <a:rPr lang="de-DE" dirty="0" smtClean="0"/>
            </a:br>
            <a:r>
              <a:rPr lang="de-DE" dirty="0" smtClean="0"/>
              <a:t>und E-Mail-Adresse </a:t>
            </a:r>
            <a:br>
              <a:rPr lang="de-DE" dirty="0" smtClean="0"/>
            </a:br>
            <a:r>
              <a:rPr lang="de-DE" dirty="0" smtClean="0"/>
              <a:t>durch Klicken hinzufügen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69384" y="1109129"/>
            <a:ext cx="10521949" cy="1968500"/>
          </a:xfrm>
          <a:solidFill>
            <a:srgbClr val="E4E6F0"/>
          </a:solidFill>
        </p:spPr>
        <p:txBody>
          <a:bodyPr lIns="360000" tIns="648000" rIns="360000" bIns="180000" anchor="ctr" anchorCtr="0">
            <a:noAutofit/>
          </a:bodyPr>
          <a:lstStyle>
            <a:lvl1pPr marL="0" marR="0" indent="0" algn="l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3F7D"/>
              </a:buClr>
              <a:buSzPct val="80000"/>
              <a:buFont typeface="Wingdings" pitchFamily="2" charset="2"/>
              <a:buNone/>
              <a:tabLst/>
              <a:defRPr sz="2533" b="1" baseline="0">
                <a:latin typeface="+mj-lt"/>
              </a:defRPr>
            </a:lvl1pPr>
          </a:lstStyle>
          <a:p>
            <a:pPr lvl="0"/>
            <a:r>
              <a:rPr lang="de-DE" dirty="0" smtClean="0"/>
              <a:t>Eventuell Schlusswort durch Klicken hinzufügen</a:t>
            </a:r>
          </a:p>
        </p:txBody>
      </p:sp>
    </p:spTree>
    <p:extLst>
      <p:ext uri="{BB962C8B-B14F-4D97-AF65-F5344CB8AC3E}">
        <p14:creationId xmlns:p14="http://schemas.microsoft.com/office/powerpoint/2010/main" val="1268226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6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275" y="1993394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21591" y="5829749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234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5" r:id="rId12"/>
    <p:sldLayoutId id="2147483866" r:id="rId13"/>
    <p:sldLayoutId id="2147483868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04" y="1892702"/>
            <a:ext cx="10486648" cy="33528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sz="6600" dirty="0"/>
              <a:t>Salience of Survey Burden </a:t>
            </a:r>
            <a:r>
              <a:rPr lang="en-US" sz="6000" dirty="0"/>
              <a:t>and Its Effects </a:t>
            </a:r>
            <a:r>
              <a:rPr lang="en-US" sz="6000" dirty="0" smtClean="0"/>
              <a:t>on</a:t>
            </a:r>
            <a:r>
              <a:rPr lang="en-US" sz="6600" dirty="0" smtClean="0"/>
              <a:t> Response </a:t>
            </a:r>
            <a:r>
              <a:rPr lang="en-US" sz="6600" dirty="0"/>
              <a:t>Behavior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8604" y="5412947"/>
            <a:ext cx="10364236" cy="123444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Frauke Kreuter, Stephanie Eckman, Roger Tourangeau</a:t>
            </a:r>
          </a:p>
          <a:p>
            <a:r>
              <a:rPr lang="en-US" sz="3200" dirty="0" smtClean="0"/>
              <a:t>QDET2 2016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73259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NSF </a:t>
            </a:r>
            <a:r>
              <a:rPr lang="en-US" sz="2800" dirty="0"/>
              <a:t>grants SES0850999 &amp; SES0850445 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Institute </a:t>
            </a:r>
            <a:r>
              <a:rPr lang="en-US" sz="2800" dirty="0"/>
              <a:t>for Employment Research (IAB</a:t>
            </a:r>
            <a:r>
              <a:rPr lang="en-US" sz="2800" dirty="0" smtClean="0"/>
              <a:t>)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Dutch LISS Pane</a:t>
            </a:r>
            <a:r>
              <a:rPr lang="en-US" sz="2800" dirty="0"/>
              <a:t>l</a:t>
            </a:r>
            <a:endParaRPr lang="en-US" sz="2800" dirty="0" smtClean="0"/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Ruben Bach, Annette Jaeckle, Antje Kirchner, Stanley Presser, Cong Ye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6675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– Filter Questions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06245" y="2458065"/>
            <a:ext cx="4817807" cy="37952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11045" y="2880852"/>
            <a:ext cx="390340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U.S. Consumer </a:t>
            </a:r>
            <a:r>
              <a:rPr lang="en-US" sz="4400" dirty="0">
                <a:solidFill>
                  <a:schemeClr val="bg1"/>
                </a:solidFill>
              </a:rPr>
              <a:t>Expenditure Survey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5754022" y="2458065"/>
            <a:ext cx="7524000" cy="4236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74320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In the last 3 months, have you purchased pants?</a:t>
            </a:r>
          </a:p>
          <a:p>
            <a:pPr lvl="1"/>
            <a:r>
              <a:rPr lang="en-US" smtClean="0"/>
              <a:t>How much did they cost?</a:t>
            </a:r>
          </a:p>
          <a:p>
            <a:pPr lvl="1"/>
            <a:r>
              <a:rPr lang="en-US" smtClean="0"/>
              <a:t>Does that price include tax?</a:t>
            </a:r>
          </a:p>
          <a:p>
            <a:pPr lvl="1"/>
            <a:r>
              <a:rPr lang="en-US" smtClean="0"/>
              <a:t>Did you buy them for yourself or someone else?</a:t>
            </a:r>
          </a:p>
          <a:p>
            <a:pPr lvl="1"/>
            <a:r>
              <a:rPr lang="en-US" smtClean="0"/>
              <a:t>How satisfied are you with these pants?</a:t>
            </a:r>
          </a:p>
          <a:p>
            <a:r>
              <a:rPr lang="en-US" smtClean="0"/>
              <a:t>In the last 3 months, have you purchased a jacket?</a:t>
            </a:r>
          </a:p>
          <a:p>
            <a:pPr lvl="1"/>
            <a:r>
              <a:rPr lang="en-US" smtClean="0"/>
              <a:t>How much did it cost?</a:t>
            </a:r>
          </a:p>
          <a:p>
            <a:pPr lvl="1"/>
            <a:r>
              <a:rPr lang="en-US" smtClean="0"/>
              <a:t>…</a:t>
            </a:r>
          </a:p>
          <a:p>
            <a:r>
              <a:rPr lang="en-US" smtClean="0"/>
              <a:t>In the last 3 months, have you purchased shoes?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70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– Filter Questions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11045" y="2880852"/>
            <a:ext cx="390340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U.S. Consumer </a:t>
            </a:r>
            <a:r>
              <a:rPr lang="en-US" sz="4400" dirty="0">
                <a:solidFill>
                  <a:schemeClr val="bg1"/>
                </a:solidFill>
              </a:rPr>
              <a:t>Expenditure Survey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676274" y="1993394"/>
            <a:ext cx="7524000" cy="4236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74320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In the last 3 months, have you purchased pants?</a:t>
            </a:r>
          </a:p>
          <a:p>
            <a:r>
              <a:rPr lang="en-US" smtClean="0"/>
              <a:t>In the last 3 months, have you purchased a jacket?</a:t>
            </a:r>
          </a:p>
          <a:p>
            <a:r>
              <a:rPr lang="en-US" smtClean="0"/>
              <a:t>In the last 3 months, have you purchased shoes?</a:t>
            </a:r>
          </a:p>
          <a:p>
            <a:r>
              <a:rPr lang="en-US" smtClean="0"/>
              <a:t>About those pants you bought:</a:t>
            </a:r>
          </a:p>
          <a:p>
            <a:pPr lvl="1"/>
            <a:r>
              <a:rPr lang="en-US" smtClean="0"/>
              <a:t>How much did they cost?</a:t>
            </a:r>
          </a:p>
          <a:p>
            <a:pPr lvl="1"/>
            <a:r>
              <a:rPr lang="en-US" smtClean="0"/>
              <a:t>Does that price include tax?</a:t>
            </a:r>
          </a:p>
          <a:p>
            <a:pPr lvl="1"/>
            <a:r>
              <a:rPr lang="en-US" smtClean="0"/>
              <a:t>Did you buy them for yourself or someone else?</a:t>
            </a:r>
          </a:p>
          <a:p>
            <a:pPr lvl="1"/>
            <a:r>
              <a:rPr lang="en-US" smtClean="0"/>
              <a:t>How satisfied are you with these pants?</a:t>
            </a:r>
          </a:p>
          <a:p>
            <a:r>
              <a:rPr lang="en-US" smtClean="0"/>
              <a:t>About that jacket you bought…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70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</a:t>
            </a: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275" y="1993394"/>
            <a:ext cx="10753725" cy="4358245"/>
          </a:xfrm>
        </p:spPr>
        <p:txBody>
          <a:bodyPr>
            <a:normAutofit fontScale="92500" lnSpcReduction="10000"/>
          </a:bodyPr>
          <a:lstStyle/>
          <a:p>
            <a:pPr marL="0" lvl="1" indent="0">
              <a:buNone/>
            </a:pPr>
            <a:r>
              <a:rPr lang="en-US" sz="3600" dirty="0">
                <a:solidFill>
                  <a:schemeClr val="tx1"/>
                </a:solidFill>
              </a:rPr>
              <a:t>Grouped format</a:t>
            </a:r>
          </a:p>
          <a:p>
            <a:pPr marL="742950" lvl="1" indent="-742950">
              <a:buFont typeface="+mj-lt"/>
              <a:buAutoNum type="arabicPeriod"/>
            </a:pPr>
            <a:r>
              <a:rPr lang="en-US" sz="3600" dirty="0">
                <a:solidFill>
                  <a:schemeClr val="tx1"/>
                </a:solidFill>
              </a:rPr>
              <a:t>More reports  (Kessler et al. 1998, Kreuter et al. </a:t>
            </a:r>
            <a:r>
              <a:rPr lang="en-US" sz="3600" dirty="0">
                <a:solidFill>
                  <a:schemeClr val="tx1"/>
                </a:solidFill>
              </a:rPr>
              <a:t>2011) </a:t>
            </a:r>
          </a:p>
          <a:p>
            <a:pPr marL="742950" lvl="1" indent="-742950"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Better </a:t>
            </a:r>
            <a:r>
              <a:rPr lang="en-US" sz="3600" dirty="0">
                <a:solidFill>
                  <a:schemeClr val="tx1"/>
                </a:solidFill>
              </a:rPr>
              <a:t>reporting of filter items (Eckman et al. 2014</a:t>
            </a:r>
            <a:r>
              <a:rPr lang="en-US" sz="3600" dirty="0" smtClean="0">
                <a:solidFill>
                  <a:schemeClr val="tx1"/>
                </a:solidFill>
              </a:rPr>
              <a:t>)</a:t>
            </a:r>
          </a:p>
          <a:p>
            <a:pPr marL="742950" lvl="1" indent="-742950"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Incentive to reduce burden (Tourangeau et al. 2015) </a:t>
            </a:r>
            <a:r>
              <a:rPr lang="en-US" sz="3500" dirty="0" smtClean="0"/>
              <a:t/>
            </a:r>
            <a:br>
              <a:rPr lang="en-US" sz="3500" dirty="0" smtClean="0"/>
            </a:br>
            <a:endParaRPr lang="en-US" sz="3500" dirty="0"/>
          </a:p>
          <a:p>
            <a:pPr marL="0" lvl="1" indent="0">
              <a:buNone/>
            </a:pPr>
            <a:endParaRPr lang="en-US" sz="3200" dirty="0" smtClean="0">
              <a:solidFill>
                <a:srgbClr val="FF0000"/>
              </a:solidFill>
            </a:endParaRPr>
          </a:p>
          <a:p>
            <a:pPr marL="0" lvl="1" indent="0"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But interleafed </a:t>
            </a:r>
          </a:p>
          <a:p>
            <a:pPr marL="742950" lvl="1" indent="-742950"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better cognitive flow (Tourangeau et al. 2000) </a:t>
            </a:r>
            <a:r>
              <a:rPr lang="en-US" sz="3600" dirty="0" smtClean="0">
                <a:solidFill>
                  <a:schemeClr val="tx1"/>
                </a:solidFill>
              </a:rPr>
              <a:t>and </a:t>
            </a:r>
          </a:p>
          <a:p>
            <a:pPr marL="742950" lvl="1" indent="-742950"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b</a:t>
            </a:r>
            <a:r>
              <a:rPr lang="en-US" sz="3600" dirty="0" smtClean="0">
                <a:solidFill>
                  <a:schemeClr val="tx1"/>
                </a:solidFill>
              </a:rPr>
              <a:t>etter data quality for follow up questions </a:t>
            </a:r>
            <a:br>
              <a:rPr lang="en-US" sz="3600" dirty="0" smtClean="0">
                <a:solidFill>
                  <a:schemeClr val="tx1"/>
                </a:solidFill>
              </a:rPr>
            </a:br>
            <a:r>
              <a:rPr lang="en-US" sz="3600" dirty="0" smtClean="0">
                <a:solidFill>
                  <a:schemeClr val="tx1"/>
                </a:solidFill>
              </a:rPr>
              <a:t>(Kreuter et al. 2011, Eckman et al. 2014)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75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275" y="1993394"/>
            <a:ext cx="10753725" cy="435824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How </a:t>
            </a:r>
            <a:r>
              <a:rPr lang="en-US" sz="3600" dirty="0" smtClean="0"/>
              <a:t>can </a:t>
            </a:r>
            <a:r>
              <a:rPr lang="en-US" sz="3600" b="1" dirty="0">
                <a:solidFill>
                  <a:schemeClr val="tx1"/>
                </a:solidFill>
              </a:rPr>
              <a:t>series of filter and </a:t>
            </a:r>
            <a:r>
              <a:rPr lang="en-US" sz="3600" b="1" dirty="0" smtClean="0">
                <a:solidFill>
                  <a:schemeClr val="tx1"/>
                </a:solidFill>
              </a:rPr>
              <a:t>follow up </a:t>
            </a:r>
            <a:r>
              <a:rPr lang="en-US" sz="3600" dirty="0"/>
              <a:t>questions be presented to </a:t>
            </a:r>
            <a:r>
              <a:rPr lang="en-US" sz="3600" b="1" dirty="0" smtClean="0">
                <a:solidFill>
                  <a:schemeClr val="tx1"/>
                </a:solidFill>
              </a:rPr>
              <a:t>reduce </a:t>
            </a:r>
            <a:r>
              <a:rPr lang="en-US" sz="3600" b="1" dirty="0">
                <a:solidFill>
                  <a:schemeClr val="tx1"/>
                </a:solidFill>
              </a:rPr>
              <a:t>the risk </a:t>
            </a:r>
            <a:r>
              <a:rPr lang="en-US" sz="3600" dirty="0"/>
              <a:t>of </a:t>
            </a:r>
            <a:r>
              <a:rPr lang="en-US" sz="3600" b="1" dirty="0" smtClean="0">
                <a:solidFill>
                  <a:schemeClr val="tx1"/>
                </a:solidFill>
              </a:rPr>
              <a:t>motivated underreporting </a:t>
            </a:r>
            <a:r>
              <a:rPr lang="en-US" sz="3600" dirty="0"/>
              <a:t>without having to ask all filter questions upfront (grouped format)? </a:t>
            </a:r>
            <a:endParaRPr lang="en-US" sz="3600" dirty="0" smtClean="0"/>
          </a:p>
          <a:p>
            <a:endParaRPr lang="en-US" sz="3600" dirty="0"/>
          </a:p>
          <a:p>
            <a:r>
              <a:rPr lang="en-US" sz="3600" dirty="0" smtClean="0"/>
              <a:t>What </a:t>
            </a:r>
            <a:r>
              <a:rPr lang="en-US" sz="3600" b="1" dirty="0" smtClean="0">
                <a:solidFill>
                  <a:schemeClr val="accent1"/>
                </a:solidFill>
              </a:rPr>
              <a:t>design </a:t>
            </a:r>
            <a:r>
              <a:rPr lang="en-US" sz="3600" b="1" dirty="0">
                <a:solidFill>
                  <a:schemeClr val="accent1"/>
                </a:solidFill>
              </a:rPr>
              <a:t>features</a:t>
            </a:r>
            <a:r>
              <a:rPr lang="en-US" sz="3600" dirty="0">
                <a:solidFill>
                  <a:schemeClr val="accent1"/>
                </a:solidFill>
              </a:rPr>
              <a:t> </a:t>
            </a:r>
            <a:r>
              <a:rPr lang="en-US" sz="3600" dirty="0"/>
              <a:t>can be employed to mitigate the undesirable effects?</a:t>
            </a:r>
          </a:p>
        </p:txBody>
      </p:sp>
    </p:spTree>
    <p:extLst>
      <p:ext uri="{BB962C8B-B14F-4D97-AF65-F5344CB8AC3E}">
        <p14:creationId xmlns:p14="http://schemas.microsoft.com/office/powerpoint/2010/main" val="329129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Grafik 6" descr="KMPTresults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60674" y="208795"/>
            <a:ext cx="9461859" cy="5906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334717" y="6293125"/>
            <a:ext cx="10729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Kreuter, McCulloch, Presser, Tourangeau 2011, Sociological </a:t>
            </a:r>
            <a:r>
              <a:rPr lang="en-US" dirty="0"/>
              <a:t>Methods and Research 40(1): 80–104 </a:t>
            </a:r>
          </a:p>
          <a:p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2679405" y="535172"/>
            <a:ext cx="404037" cy="36150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358104" y="3560597"/>
            <a:ext cx="453656" cy="400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609742" y="535172"/>
            <a:ext cx="404037" cy="36150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692420" y="535172"/>
            <a:ext cx="404037" cy="36150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639576" y="3610163"/>
            <a:ext cx="404037" cy="36150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169042" y="3683167"/>
            <a:ext cx="404037" cy="36150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87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fik 6" descr="KMPTresult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60674" y="208795"/>
            <a:ext cx="9461859" cy="5906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4678325" y="3072809"/>
            <a:ext cx="2456121" cy="22115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30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1152117" y="2406142"/>
            <a:ext cx="4932827" cy="1658198"/>
          </a:xfrm>
        </p:spPr>
        <p:txBody>
          <a:bodyPr/>
          <a:lstStyle/>
          <a:p>
            <a:r>
              <a:rPr lang="en-US" dirty="0" smtClean="0"/>
              <a:t>Design Features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 smtClean="0"/>
          </a:p>
          <a:p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281718341"/>
              </p:ext>
            </p:extLst>
          </p:nvPr>
        </p:nvGraphicFramePr>
        <p:xfrm>
          <a:off x="970117" y="935975"/>
          <a:ext cx="1074993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806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 salience and repetitiveness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11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968" y="744082"/>
            <a:ext cx="11059290" cy="535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56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Effect Confirmed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13662"/>
          <a:stretch/>
        </p:blipFill>
        <p:spPr>
          <a:xfrm>
            <a:off x="3323303" y="1801984"/>
            <a:ext cx="8125746" cy="41416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69635" y="2653709"/>
            <a:ext cx="7374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</a:rPr>
              <a:t>Λ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00371" y="2653708"/>
            <a:ext cx="7374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</a:rPr>
              <a:t>Λ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35785" y="2616676"/>
            <a:ext cx="7374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</a:rPr>
              <a:t>Λ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108" y="2616675"/>
            <a:ext cx="7374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</a:rPr>
              <a:t>Λ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21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Manipulations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77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Layout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2313" y="499533"/>
            <a:ext cx="8295340" cy="589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53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Layout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2313" y="499533"/>
            <a:ext cx="8295340" cy="589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72313" y="499532"/>
            <a:ext cx="8368806" cy="589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3313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Grey-Out reduces triggering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748579"/>
              </p:ext>
            </p:extLst>
          </p:nvPr>
        </p:nvGraphicFramePr>
        <p:xfrm>
          <a:off x="1110271" y="2424145"/>
          <a:ext cx="9656052" cy="3335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8684"/>
                <a:gridCol w="3218684"/>
                <a:gridCol w="3218684"/>
              </a:tblGrid>
              <a:tr h="1111811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 Grey-Out</a:t>
                      </a:r>
                      <a:endParaRPr lang="en-US" sz="4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Grey-Out</a:t>
                      </a:r>
                      <a:endParaRPr lang="en-US" sz="4000" dirty="0"/>
                    </a:p>
                  </a:txBody>
                  <a:tcPr marL="51435" marR="51435" marT="25718" marB="25718" anchor="ctr"/>
                </a:tc>
              </a:tr>
              <a:tr h="1111811">
                <a:tc>
                  <a:txBody>
                    <a:bodyPr/>
                    <a:lstStyle/>
                    <a:p>
                      <a:r>
                        <a:rPr lang="en-US" sz="4000" b="1" dirty="0" smtClean="0">
                          <a:solidFill>
                            <a:srgbClr val="003F7D"/>
                          </a:solidFill>
                        </a:rPr>
                        <a:t>Single Page</a:t>
                      </a:r>
                      <a:endParaRPr lang="en-US" sz="4000" b="1" dirty="0">
                        <a:solidFill>
                          <a:srgbClr val="003F7D"/>
                        </a:solidFill>
                      </a:endParaRP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003F7D"/>
                          </a:solidFill>
                        </a:rPr>
                        <a:t>57%</a:t>
                      </a:r>
                      <a:endParaRPr lang="en-US" sz="4000" b="1" dirty="0">
                        <a:solidFill>
                          <a:srgbClr val="003F7D"/>
                        </a:solidFill>
                      </a:endParaRP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003F7D"/>
                          </a:solidFill>
                        </a:rPr>
                        <a:t>45%</a:t>
                      </a:r>
                      <a:endParaRPr lang="en-US" sz="4000" b="1" dirty="0">
                        <a:solidFill>
                          <a:srgbClr val="003F7D"/>
                        </a:solidFill>
                      </a:endParaRPr>
                    </a:p>
                  </a:txBody>
                  <a:tcPr marL="51435" marR="51435" marT="25718" marB="25718" anchor="ctr"/>
                </a:tc>
              </a:tr>
              <a:tr h="1111811">
                <a:tc>
                  <a:txBody>
                    <a:bodyPr/>
                    <a:lstStyle/>
                    <a:p>
                      <a:r>
                        <a:rPr lang="en-US" sz="4000" b="1" dirty="0" smtClean="0">
                          <a:solidFill>
                            <a:srgbClr val="003F7D"/>
                          </a:solidFill>
                        </a:rPr>
                        <a:t>Multiple Pages</a:t>
                      </a:r>
                      <a:endParaRPr lang="en-US" sz="4000" b="1" dirty="0">
                        <a:solidFill>
                          <a:srgbClr val="003F7D"/>
                        </a:solidFill>
                      </a:endParaRP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003F7D"/>
                          </a:solidFill>
                        </a:rPr>
                        <a:t>37%</a:t>
                      </a:r>
                      <a:endParaRPr lang="en-US" sz="4000" b="1" dirty="0">
                        <a:solidFill>
                          <a:srgbClr val="003F7D"/>
                        </a:solidFill>
                      </a:endParaRP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003F7D"/>
                          </a:solidFill>
                        </a:rPr>
                        <a:t>N/A</a:t>
                      </a:r>
                      <a:endParaRPr lang="en-US" sz="4000" b="1" dirty="0">
                        <a:solidFill>
                          <a:srgbClr val="003F7D"/>
                        </a:solidFill>
                      </a:endParaRPr>
                    </a:p>
                  </a:txBody>
                  <a:tcPr marL="51435" marR="51435" marT="25718" marB="25718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493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Salience: Repetitiveness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345" y="2387544"/>
            <a:ext cx="11571940" cy="4109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7954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Odds Ratio, Multi-Level Logistic Regression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9909" y="1917290"/>
            <a:ext cx="9040385" cy="431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9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Burden:</a:t>
            </a:r>
            <a:br>
              <a:rPr lang="en-US" dirty="0" smtClean="0"/>
            </a:br>
            <a:r>
              <a:rPr lang="en-US" dirty="0" smtClean="0"/>
              <a:t>#Follow Up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29760" y="688594"/>
            <a:ext cx="7301801" cy="5482596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7135371" y="1163587"/>
            <a:ext cx="1690577" cy="1988288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4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22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2185691"/>
              </p:ext>
            </p:extLst>
          </p:nvPr>
        </p:nvGraphicFramePr>
        <p:xfrm>
          <a:off x="-916552" y="2003732"/>
          <a:ext cx="13963958" cy="3765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079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701803" y="5238538"/>
            <a:ext cx="11333987" cy="1196551"/>
          </a:xfrm>
        </p:spPr>
        <p:txBody>
          <a:bodyPr>
            <a:normAutofit/>
          </a:bodyPr>
          <a:lstStyle/>
          <a:p>
            <a:r>
              <a:rPr lang="en-US" dirty="0" smtClean="0"/>
              <a:t>Thank you! fkreuter@umd.edu</a:t>
            </a:r>
          </a:p>
        </p:txBody>
      </p:sp>
    </p:spTree>
    <p:extLst>
      <p:ext uri="{BB962C8B-B14F-4D97-AF65-F5344CB8AC3E}">
        <p14:creationId xmlns:p14="http://schemas.microsoft.com/office/powerpoint/2010/main" val="261163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8700</TotalTime>
  <Words>411</Words>
  <Application>Microsoft Office PowerPoint</Application>
  <PresentationFormat>Widescreen</PresentationFormat>
  <Paragraphs>84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Helvetica Neue</vt:lpstr>
      <vt:lpstr>Wingdings</vt:lpstr>
      <vt:lpstr>Metropolitan</vt:lpstr>
      <vt:lpstr>Salience of Survey Burden and Its Effects on Response Behavior</vt:lpstr>
      <vt:lpstr>Thank you!</vt:lpstr>
      <vt:lpstr>Background – Filter Questions</vt:lpstr>
      <vt:lpstr>Background – Filter Questions</vt:lpstr>
      <vt:lpstr>Research Summary</vt:lpstr>
      <vt:lpstr>Open Questions</vt:lpstr>
      <vt:lpstr>PowerPoint Presentation</vt:lpstr>
      <vt:lpstr>PowerPoint Presentation</vt:lpstr>
      <vt:lpstr>Design Features</vt:lpstr>
      <vt:lpstr>Experiments</vt:lpstr>
      <vt:lpstr>PowerPoint Presentation</vt:lpstr>
      <vt:lpstr>Overall Effect Confirmed</vt:lpstr>
      <vt:lpstr>Results of Manipulations</vt:lpstr>
      <vt:lpstr>Layout</vt:lpstr>
      <vt:lpstr>Layout</vt:lpstr>
      <vt:lpstr>Use of Grey-Out reduces triggering</vt:lpstr>
      <vt:lpstr>Salience: Repetitiveness</vt:lpstr>
      <vt:lpstr>Odds Ratio, Multi-Level Logistic Regression</vt:lpstr>
      <vt:lpstr>Burden: #Follow Up</vt:lpstr>
      <vt:lpstr>Summary</vt:lpstr>
      <vt:lpstr>Summary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Extracting Information</dc:title>
  <dc:creator>Frauke Kreuter</dc:creator>
  <cp:lastModifiedBy>May Kreuter</cp:lastModifiedBy>
  <cp:revision>231</cp:revision>
  <cp:lastPrinted>2014-06-13T19:32:43Z</cp:lastPrinted>
  <dcterms:created xsi:type="dcterms:W3CDTF">2014-06-13T17:45:12Z</dcterms:created>
  <dcterms:modified xsi:type="dcterms:W3CDTF">2016-11-10T15:39:02Z</dcterms:modified>
</cp:coreProperties>
</file>