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 id="2147483688" r:id="rId2"/>
    <p:sldMasterId id="2147483696" r:id="rId3"/>
  </p:sldMasterIdLst>
  <p:notesMasterIdLst>
    <p:notesMasterId r:id="rId27"/>
  </p:notesMasterIdLst>
  <p:handoutMasterIdLst>
    <p:handoutMasterId r:id="rId28"/>
  </p:handoutMasterIdLst>
  <p:sldIdLst>
    <p:sldId id="282" r:id="rId4"/>
    <p:sldId id="293" r:id="rId5"/>
    <p:sldId id="359" r:id="rId6"/>
    <p:sldId id="364" r:id="rId7"/>
    <p:sldId id="421" r:id="rId8"/>
    <p:sldId id="406" r:id="rId9"/>
    <p:sldId id="370" r:id="rId10"/>
    <p:sldId id="371" r:id="rId11"/>
    <p:sldId id="411" r:id="rId12"/>
    <p:sldId id="426" r:id="rId13"/>
    <p:sldId id="379" r:id="rId14"/>
    <p:sldId id="384" r:id="rId15"/>
    <p:sldId id="396" r:id="rId16"/>
    <p:sldId id="397" r:id="rId17"/>
    <p:sldId id="398" r:id="rId18"/>
    <p:sldId id="400" r:id="rId19"/>
    <p:sldId id="401" r:id="rId20"/>
    <p:sldId id="413" r:id="rId21"/>
    <p:sldId id="417" r:id="rId22"/>
    <p:sldId id="418" r:id="rId23"/>
    <p:sldId id="422" r:id="rId24"/>
    <p:sldId id="423" r:id="rId25"/>
    <p:sldId id="288"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1302" y="-28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120" d="100"/>
          <a:sy n="120" d="100"/>
        </p:scale>
        <p:origin x="-1986" y="235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Sheet1!$B$1</c:f>
              <c:strCache>
                <c:ptCount val="1"/>
                <c:pt idx="0">
                  <c:v>MEPS</c:v>
                </c:pt>
              </c:strCache>
            </c:strRef>
          </c:tx>
          <c:spPr>
            <a:solidFill>
              <a:schemeClr val="tx2"/>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Lbls>
            <c:numFmt formatCode="#,##0.0" sourceLinked="0"/>
            <c:txPr>
              <a:bodyPr/>
              <a:lstStyle/>
              <a:p>
                <a:pPr>
                  <a:defRPr sz="1000"/>
                </a:pPr>
                <a:endParaRPr lang="en-US"/>
              </a:p>
            </c:txPr>
            <c:showLegendKey val="0"/>
            <c:showVal val="1"/>
            <c:showCatName val="0"/>
            <c:showSerName val="0"/>
            <c:showPercent val="0"/>
            <c:showBubbleSize val="0"/>
            <c:showLeaderLines val="0"/>
          </c:dLbls>
          <c:cat>
            <c:strRef>
              <c:f>Sheet1!$A$2:$A$10</c:f>
              <c:strCache>
                <c:ptCount val="9"/>
                <c:pt idx="0">
                  <c:v>Basic or Complex*</c:v>
                </c:pt>
                <c:pt idx="1">
                  <c:v>Basic AL (BAL)*</c:v>
                </c:pt>
                <c:pt idx="2">
                  <c:v>Complex AL (CAL)*</c:v>
                </c:pt>
                <c:pt idx="3">
                  <c:v>Sensory --BAL</c:v>
                </c:pt>
                <c:pt idx="4">
                  <c:v>Mobility--BAL*</c:v>
                </c:pt>
                <c:pt idx="5">
                  <c:v>Self Care--BAL</c:v>
                </c:pt>
                <c:pt idx="6">
                  <c:v>Domestic Life--BAL</c:v>
                </c:pt>
                <c:pt idx="7">
                  <c:v>Work (18-64)--CAL*</c:v>
                </c:pt>
                <c:pt idx="8">
                  <c:v>Social--CAL*</c:v>
                </c:pt>
              </c:strCache>
            </c:strRef>
          </c:cat>
          <c:val>
            <c:numRef>
              <c:f>Sheet1!$B$2:$B$10</c:f>
              <c:numCache>
                <c:formatCode>General</c:formatCode>
                <c:ptCount val="9"/>
                <c:pt idx="0">
                  <c:v>17.100000000000001</c:v>
                </c:pt>
                <c:pt idx="1">
                  <c:v>14.8</c:v>
                </c:pt>
                <c:pt idx="2">
                  <c:v>9</c:v>
                </c:pt>
                <c:pt idx="3">
                  <c:v>0.6</c:v>
                </c:pt>
                <c:pt idx="4">
                  <c:v>13.6</c:v>
                </c:pt>
                <c:pt idx="5">
                  <c:v>2.8</c:v>
                </c:pt>
                <c:pt idx="6">
                  <c:v>4</c:v>
                </c:pt>
                <c:pt idx="7">
                  <c:v>7.3</c:v>
                </c:pt>
                <c:pt idx="8">
                  <c:v>5.8</c:v>
                </c:pt>
              </c:numCache>
            </c:numRef>
          </c:val>
        </c:ser>
        <c:ser>
          <c:idx val="1"/>
          <c:order val="1"/>
          <c:tx>
            <c:strRef>
              <c:f>Sheet1!$C$1</c:f>
              <c:strCache>
                <c:ptCount val="1"/>
                <c:pt idx="0">
                  <c:v>NHIS</c:v>
                </c:pt>
              </c:strCache>
            </c:strRef>
          </c:tx>
          <c:spPr>
            <a:solidFill>
              <a:schemeClr val="accent4"/>
            </a:solidFill>
          </c:spPr>
          <c:invertIfNegative val="0"/>
          <c:dLbls>
            <c:numFmt formatCode="#,##0.0" sourceLinked="0"/>
            <c:txPr>
              <a:bodyPr/>
              <a:lstStyle/>
              <a:p>
                <a:pPr>
                  <a:defRPr sz="1000"/>
                </a:pPr>
                <a:endParaRPr lang="en-US"/>
              </a:p>
            </c:txPr>
            <c:showLegendKey val="0"/>
            <c:showVal val="1"/>
            <c:showCatName val="0"/>
            <c:showSerName val="0"/>
            <c:showPercent val="0"/>
            <c:showBubbleSize val="0"/>
            <c:showLeaderLines val="0"/>
          </c:dLbls>
          <c:cat>
            <c:strRef>
              <c:f>Sheet1!$A$2:$A$10</c:f>
              <c:strCache>
                <c:ptCount val="9"/>
                <c:pt idx="0">
                  <c:v>Basic or Complex*</c:v>
                </c:pt>
                <c:pt idx="1">
                  <c:v>Basic AL (BAL)*</c:v>
                </c:pt>
                <c:pt idx="2">
                  <c:v>Complex AL (CAL)*</c:v>
                </c:pt>
                <c:pt idx="3">
                  <c:v>Sensory --BAL</c:v>
                </c:pt>
                <c:pt idx="4">
                  <c:v>Mobility--BAL*</c:v>
                </c:pt>
                <c:pt idx="5">
                  <c:v>Self Care--BAL</c:v>
                </c:pt>
                <c:pt idx="6">
                  <c:v>Domestic Life--BAL</c:v>
                </c:pt>
                <c:pt idx="7">
                  <c:v>Work (18-64)--CAL*</c:v>
                </c:pt>
                <c:pt idx="8">
                  <c:v>Social--CAL*</c:v>
                </c:pt>
              </c:strCache>
            </c:strRef>
          </c:cat>
          <c:val>
            <c:numRef>
              <c:f>Sheet1!$C$2:$C$10</c:f>
              <c:numCache>
                <c:formatCode>General</c:formatCode>
                <c:ptCount val="9"/>
                <c:pt idx="0">
                  <c:v>19.100000000000001</c:v>
                </c:pt>
                <c:pt idx="1">
                  <c:v>16.2</c:v>
                </c:pt>
                <c:pt idx="2">
                  <c:v>10.9</c:v>
                </c:pt>
                <c:pt idx="3">
                  <c:v>0.6</c:v>
                </c:pt>
                <c:pt idx="4">
                  <c:v>15</c:v>
                </c:pt>
                <c:pt idx="5">
                  <c:v>2.6</c:v>
                </c:pt>
                <c:pt idx="6">
                  <c:v>4.3</c:v>
                </c:pt>
                <c:pt idx="7">
                  <c:v>9.9</c:v>
                </c:pt>
                <c:pt idx="8">
                  <c:v>5.0999999999999996</c:v>
                </c:pt>
              </c:numCache>
            </c:numRef>
          </c:val>
        </c:ser>
        <c:dLbls>
          <c:showLegendKey val="0"/>
          <c:showVal val="0"/>
          <c:showCatName val="0"/>
          <c:showSerName val="0"/>
          <c:showPercent val="0"/>
          <c:showBubbleSize val="0"/>
        </c:dLbls>
        <c:gapWidth val="150"/>
        <c:axId val="56432896"/>
        <c:axId val="56446976"/>
      </c:barChart>
      <c:catAx>
        <c:axId val="56432896"/>
        <c:scaling>
          <c:orientation val="minMax"/>
        </c:scaling>
        <c:delete val="0"/>
        <c:axPos val="b"/>
        <c:majorTickMark val="out"/>
        <c:minorTickMark val="none"/>
        <c:tickLblPos val="nextTo"/>
        <c:crossAx val="56446976"/>
        <c:crosses val="autoZero"/>
        <c:auto val="1"/>
        <c:lblAlgn val="ctr"/>
        <c:lblOffset val="100"/>
        <c:noMultiLvlLbl val="0"/>
      </c:catAx>
      <c:valAx>
        <c:axId val="56446976"/>
        <c:scaling>
          <c:orientation val="minMax"/>
          <c:max val="25"/>
          <c:min val="0"/>
        </c:scaling>
        <c:delete val="0"/>
        <c:axPos val="l"/>
        <c:majorGridlines/>
        <c:numFmt formatCode="General" sourceLinked="1"/>
        <c:majorTickMark val="out"/>
        <c:minorTickMark val="none"/>
        <c:tickLblPos val="nextTo"/>
        <c:crossAx val="56432896"/>
        <c:crosses val="autoZero"/>
        <c:crossBetween val="between"/>
      </c:valAx>
    </c:plotArea>
    <c:legend>
      <c:legendPos val="r"/>
      <c:layout>
        <c:manualLayout>
          <c:xMode val="edge"/>
          <c:yMode val="edge"/>
          <c:x val="0.870366117429766"/>
          <c:y val="0.236919745035476"/>
          <c:w val="0.129633882570234"/>
          <c:h val="0.25116908821393402"/>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manualLayout>
          <c:layoutTarget val="inner"/>
          <c:xMode val="edge"/>
          <c:yMode val="edge"/>
          <c:x val="9.21754398755711E-2"/>
          <c:y val="3.3429349731758699E-2"/>
          <c:w val="0.75814790512297103"/>
          <c:h val="0.58355912321863901"/>
        </c:manualLayout>
      </c:layout>
      <c:barChart>
        <c:barDir val="col"/>
        <c:grouping val="clustered"/>
        <c:varyColors val="0"/>
        <c:ser>
          <c:idx val="0"/>
          <c:order val="0"/>
          <c:tx>
            <c:strRef>
              <c:f>Sheet1!$B$1</c:f>
              <c:strCache>
                <c:ptCount val="1"/>
                <c:pt idx="0">
                  <c:v>MEPS</c:v>
                </c:pt>
              </c:strCache>
            </c:strRef>
          </c:tx>
          <c:spPr>
            <a:solidFill>
              <a:schemeClr val="tx2"/>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Lbls>
            <c:numFmt formatCode="#,##0.0" sourceLinked="0"/>
            <c:txPr>
              <a:bodyPr/>
              <a:lstStyle/>
              <a:p>
                <a:pPr>
                  <a:defRPr sz="1000"/>
                </a:pPr>
                <a:endParaRPr lang="en-US"/>
              </a:p>
            </c:txPr>
            <c:showLegendKey val="0"/>
            <c:showVal val="1"/>
            <c:showCatName val="0"/>
            <c:showSerName val="0"/>
            <c:showPercent val="0"/>
            <c:showBubbleSize val="0"/>
            <c:showLeaderLines val="0"/>
          </c:dLbls>
          <c:cat>
            <c:strRef>
              <c:f>Sheet1!$A$2:$A$8</c:f>
              <c:strCache>
                <c:ptCount val="7"/>
                <c:pt idx="0">
                  <c:v>With a disability*</c:v>
                </c:pt>
                <c:pt idx="1">
                  <c:v>Hearing difficulty</c:v>
                </c:pt>
                <c:pt idx="2">
                  <c:v>Vision difficulty</c:v>
                </c:pt>
                <c:pt idx="3">
                  <c:v>Cognitive difficulty*</c:v>
                </c:pt>
                <c:pt idx="4">
                  <c:v>Ambulatory difficulty*</c:v>
                </c:pt>
                <c:pt idx="5">
                  <c:v>Self-care difficulty</c:v>
                </c:pt>
                <c:pt idx="6">
                  <c:v>Independent Living</c:v>
                </c:pt>
              </c:strCache>
            </c:strRef>
          </c:cat>
          <c:val>
            <c:numRef>
              <c:f>Sheet1!$B$2:$B$8</c:f>
              <c:numCache>
                <c:formatCode>General</c:formatCode>
                <c:ptCount val="7"/>
                <c:pt idx="0">
                  <c:v>19.8</c:v>
                </c:pt>
                <c:pt idx="1">
                  <c:v>5.9</c:v>
                </c:pt>
                <c:pt idx="2">
                  <c:v>3.7</c:v>
                </c:pt>
                <c:pt idx="3">
                  <c:v>7.1</c:v>
                </c:pt>
                <c:pt idx="4">
                  <c:v>10.7</c:v>
                </c:pt>
                <c:pt idx="5">
                  <c:v>2.8</c:v>
                </c:pt>
                <c:pt idx="6">
                  <c:v>5.2</c:v>
                </c:pt>
              </c:numCache>
            </c:numRef>
          </c:val>
        </c:ser>
        <c:ser>
          <c:idx val="1"/>
          <c:order val="1"/>
          <c:tx>
            <c:strRef>
              <c:f>Sheet1!$C$1</c:f>
              <c:strCache>
                <c:ptCount val="1"/>
                <c:pt idx="0">
                  <c:v>NHIS</c:v>
                </c:pt>
              </c:strCache>
            </c:strRef>
          </c:tx>
          <c:spPr>
            <a:solidFill>
              <a:schemeClr val="accent4"/>
            </a:solidFill>
          </c:spPr>
          <c:invertIfNegative val="0"/>
          <c:dLbls>
            <c:numFmt formatCode="#,##0.0" sourceLinked="0"/>
            <c:txPr>
              <a:bodyPr/>
              <a:lstStyle/>
              <a:p>
                <a:pPr>
                  <a:defRPr sz="1000"/>
                </a:pPr>
                <a:endParaRPr lang="en-US"/>
              </a:p>
            </c:txPr>
            <c:showLegendKey val="0"/>
            <c:showVal val="1"/>
            <c:showCatName val="0"/>
            <c:showSerName val="0"/>
            <c:showPercent val="0"/>
            <c:showBubbleSize val="0"/>
            <c:showLeaderLines val="0"/>
          </c:dLbls>
          <c:cat>
            <c:strRef>
              <c:f>Sheet1!$A$2:$A$8</c:f>
              <c:strCache>
                <c:ptCount val="7"/>
                <c:pt idx="0">
                  <c:v>With a disability*</c:v>
                </c:pt>
                <c:pt idx="1">
                  <c:v>Hearing difficulty</c:v>
                </c:pt>
                <c:pt idx="2">
                  <c:v>Vision difficulty</c:v>
                </c:pt>
                <c:pt idx="3">
                  <c:v>Cognitive difficulty*</c:v>
                </c:pt>
                <c:pt idx="4">
                  <c:v>Ambulatory difficulty*</c:v>
                </c:pt>
                <c:pt idx="5">
                  <c:v>Self-care difficulty</c:v>
                </c:pt>
                <c:pt idx="6">
                  <c:v>Independent Living</c:v>
                </c:pt>
              </c:strCache>
            </c:strRef>
          </c:cat>
          <c:val>
            <c:numRef>
              <c:f>Sheet1!$C$2:$C$8</c:f>
              <c:numCache>
                <c:formatCode>General</c:formatCode>
                <c:ptCount val="7"/>
                <c:pt idx="0">
                  <c:v>17.100000000000001</c:v>
                </c:pt>
                <c:pt idx="1">
                  <c:v>6</c:v>
                </c:pt>
                <c:pt idx="2">
                  <c:v>3.4</c:v>
                </c:pt>
                <c:pt idx="3">
                  <c:v>5.3</c:v>
                </c:pt>
                <c:pt idx="4">
                  <c:v>9.3000000000000007</c:v>
                </c:pt>
                <c:pt idx="5">
                  <c:v>2.6</c:v>
                </c:pt>
                <c:pt idx="6">
                  <c:v>5.6</c:v>
                </c:pt>
              </c:numCache>
            </c:numRef>
          </c:val>
        </c:ser>
        <c:dLbls>
          <c:showLegendKey val="0"/>
          <c:showVal val="0"/>
          <c:showCatName val="0"/>
          <c:showSerName val="0"/>
          <c:showPercent val="0"/>
          <c:showBubbleSize val="0"/>
        </c:dLbls>
        <c:gapWidth val="150"/>
        <c:axId val="56483200"/>
        <c:axId val="56484992"/>
      </c:barChart>
      <c:catAx>
        <c:axId val="56483200"/>
        <c:scaling>
          <c:orientation val="minMax"/>
        </c:scaling>
        <c:delete val="0"/>
        <c:axPos val="b"/>
        <c:majorTickMark val="out"/>
        <c:minorTickMark val="none"/>
        <c:tickLblPos val="nextTo"/>
        <c:crossAx val="56484992"/>
        <c:crosses val="autoZero"/>
        <c:auto val="1"/>
        <c:lblAlgn val="ctr"/>
        <c:lblOffset val="100"/>
        <c:noMultiLvlLbl val="0"/>
      </c:catAx>
      <c:valAx>
        <c:axId val="56484992"/>
        <c:scaling>
          <c:orientation val="minMax"/>
          <c:max val="25"/>
          <c:min val="0"/>
        </c:scaling>
        <c:delete val="0"/>
        <c:axPos val="l"/>
        <c:majorGridlines/>
        <c:numFmt formatCode="General" sourceLinked="1"/>
        <c:majorTickMark val="out"/>
        <c:minorTickMark val="none"/>
        <c:tickLblPos val="nextTo"/>
        <c:crossAx val="56483200"/>
        <c:crosses val="autoZero"/>
        <c:crossBetween val="between"/>
      </c:valAx>
    </c:plotArea>
    <c:legend>
      <c:legendPos val="r"/>
      <c:layout>
        <c:manualLayout>
          <c:xMode val="edge"/>
          <c:yMode val="edge"/>
          <c:x val="0.870366117429766"/>
          <c:y val="0.236919745035476"/>
          <c:w val="0.129633882570234"/>
          <c:h val="0.25116908821393402"/>
        </c:manualLayout>
      </c:layout>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02674003-A12A-4CFB-BA6C-F015445DEF4E}" type="datetimeFigureOut">
              <a:rPr lang="en-US" smtClean="0"/>
              <a:t>12/6/2016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950C058D-E7D9-4F00-9C41-54F5E8A1CFC2}" type="slidenum">
              <a:rPr lang="en-US" smtClean="0"/>
              <a:t>‹#›</a:t>
            </a:fld>
            <a:endParaRPr lang="en-US"/>
          </a:p>
        </p:txBody>
      </p:sp>
    </p:spTree>
    <p:extLst>
      <p:ext uri="{BB962C8B-B14F-4D97-AF65-F5344CB8AC3E}">
        <p14:creationId xmlns:p14="http://schemas.microsoft.com/office/powerpoint/2010/main" val="14725713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05E1770-90FB-428A-A99D-B0DEB0811892}" type="datetimeFigureOut">
              <a:rPr lang="en-US" smtClean="0"/>
              <a:t>12/6/2016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0BD7D18-BA9C-4D88-ABC5-9D22C349E711}" type="slidenum">
              <a:rPr lang="en-US" smtClean="0"/>
              <a:t>‹#›</a:t>
            </a:fld>
            <a:endParaRPr lang="en-US"/>
          </a:p>
        </p:txBody>
      </p:sp>
    </p:spTree>
    <p:extLst>
      <p:ext uri="{BB962C8B-B14F-4D97-AF65-F5344CB8AC3E}">
        <p14:creationId xmlns:p14="http://schemas.microsoft.com/office/powerpoint/2010/main" val="1185596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304800"/>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41585B-93A0-42FB-959E-EB4973A055E8}" type="slidenum">
              <a:rPr lang="en-US" smtClean="0">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2"/>
          <p:cNvSpPr>
            <a:spLocks noGrp="1" noRot="1" noChangeAspect="1" noChangeArrowheads="1" noTextEdit="1"/>
          </p:cNvSpPr>
          <p:nvPr>
            <p:ph type="sldImg"/>
          </p:nvPr>
        </p:nvSpPr>
        <p:spPr>
          <a:ln/>
        </p:spPr>
      </p:sp>
      <p:sp>
        <p:nvSpPr>
          <p:cNvPr id="676867" name="Rectangle 3"/>
          <p:cNvSpPr>
            <a:spLocks noGrp="1" noChangeArrowheads="1"/>
          </p:cNvSpPr>
          <p:nvPr>
            <p:ph type="body" idx="1"/>
          </p:nvPr>
        </p:nvSpPr>
        <p:spPr>
          <a:xfrm>
            <a:off x="685800" y="4419600"/>
            <a:ext cx="5608320" cy="4183380"/>
          </a:xfrm>
        </p:spPr>
        <p:txBody>
          <a:bodyPr/>
          <a:lstStyle/>
          <a:p>
            <a:r>
              <a:rPr lang="en-US" dirty="0" smtClean="0"/>
              <a:t>We will briefly discuss two different approaches associated with disability measures.  </a:t>
            </a:r>
          </a:p>
          <a:p>
            <a:endParaRPr lang="en-US" dirty="0"/>
          </a:p>
          <a:p>
            <a:r>
              <a:rPr lang="en-US" dirty="0" smtClean="0"/>
              <a:t>We first describe the process used to develop a disability measure for use in AHRQ’s National Quality/Disparity Reports</a:t>
            </a:r>
          </a:p>
          <a:p>
            <a:endParaRPr lang="en-US" dirty="0"/>
          </a:p>
          <a:p>
            <a:r>
              <a:rPr lang="en-US" dirty="0" smtClean="0"/>
              <a:t>The second is the Census Bureau’s process to come up with the 2008 </a:t>
            </a:r>
            <a:r>
              <a:rPr lang="en-US" dirty="0" err="1" smtClean="0"/>
              <a:t>Amercian</a:t>
            </a:r>
            <a:r>
              <a:rPr lang="en-US" dirty="0" smtClean="0"/>
              <a:t> Community Survey Disability questions.</a:t>
            </a:r>
          </a:p>
          <a:p>
            <a:endParaRPr lang="en-US" dirty="0" smtClean="0"/>
          </a:p>
          <a:p>
            <a:r>
              <a:rPr lang="en-US" dirty="0" smtClean="0"/>
              <a:t>Both used separate but overlapping workgroups for each</a:t>
            </a:r>
          </a:p>
          <a:p>
            <a:endParaRPr lang="en-US" dirty="0"/>
          </a:p>
          <a:p>
            <a:r>
              <a:rPr lang="en-US" dirty="0" smtClean="0"/>
              <a:t>Different goals for each…</a:t>
            </a:r>
          </a:p>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2"/>
          <p:cNvSpPr>
            <a:spLocks noGrp="1" noRot="1" noChangeAspect="1" noChangeArrowheads="1" noTextEdit="1"/>
          </p:cNvSpPr>
          <p:nvPr>
            <p:ph type="sldImg"/>
          </p:nvPr>
        </p:nvSpPr>
        <p:spPr>
          <a:ln/>
        </p:spPr>
      </p:sp>
      <p:sp>
        <p:nvSpPr>
          <p:cNvPr id="676867" name="Rectangle 3"/>
          <p:cNvSpPr>
            <a:spLocks noGrp="1" noChangeArrowheads="1"/>
          </p:cNvSpPr>
          <p:nvPr>
            <p:ph type="body" idx="1"/>
          </p:nvPr>
        </p:nvSpPr>
        <p:spPr>
          <a:xfrm>
            <a:off x="685800" y="4419600"/>
            <a:ext cx="5608320" cy="4183380"/>
          </a:xfrm>
        </p:spPr>
        <p:txBody>
          <a:bodyPr/>
          <a:lstStyle/>
          <a:p>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26"/>
          <p:cNvSpPr>
            <a:spLocks noGrp="1" noRot="1" noChangeAspect="1" noChangeArrowheads="1" noTextEdit="1"/>
          </p:cNvSpPr>
          <p:nvPr>
            <p:ph type="sldImg"/>
          </p:nvPr>
        </p:nvSpPr>
        <p:spPr>
          <a:ln/>
        </p:spPr>
      </p:sp>
      <p:sp>
        <p:nvSpPr>
          <p:cNvPr id="47107" name="Rectangle 1027"/>
          <p:cNvSpPr>
            <a:spLocks noGrp="1" noChangeArrowheads="1"/>
          </p:cNvSpPr>
          <p:nvPr>
            <p:ph type="body" idx="1"/>
          </p:nvPr>
        </p:nvSpPr>
        <p:spPr>
          <a:xfrm>
            <a:off x="856827" y="4417995"/>
            <a:ext cx="5140960" cy="418378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26"/>
          <p:cNvSpPr>
            <a:spLocks noGrp="1" noRot="1" noChangeAspect="1" noChangeArrowheads="1" noTextEdit="1"/>
          </p:cNvSpPr>
          <p:nvPr>
            <p:ph type="sldImg"/>
          </p:nvPr>
        </p:nvSpPr>
        <p:spPr>
          <a:xfrm>
            <a:off x="1219200" y="685800"/>
            <a:ext cx="4648200" cy="3486150"/>
          </a:xfrm>
          <a:ln/>
        </p:spPr>
      </p:sp>
      <p:sp>
        <p:nvSpPr>
          <p:cNvPr id="47107" name="Rectangle 1027"/>
          <p:cNvSpPr>
            <a:spLocks noGrp="1" noChangeArrowheads="1"/>
          </p:cNvSpPr>
          <p:nvPr>
            <p:ph type="body" idx="1"/>
          </p:nvPr>
        </p:nvSpPr>
        <p:spPr>
          <a:xfrm>
            <a:off x="878840" y="4417995"/>
            <a:ext cx="5140960" cy="418378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26"/>
          <p:cNvSpPr>
            <a:spLocks noGrp="1" noRot="1" noChangeAspect="1" noChangeArrowheads="1" noTextEdit="1"/>
          </p:cNvSpPr>
          <p:nvPr>
            <p:ph type="sldImg"/>
          </p:nvPr>
        </p:nvSpPr>
        <p:spPr>
          <a:xfrm>
            <a:off x="1143000" y="696913"/>
            <a:ext cx="4648200" cy="3486150"/>
          </a:xfrm>
          <a:ln/>
        </p:spPr>
      </p:sp>
      <p:sp>
        <p:nvSpPr>
          <p:cNvPr id="48131"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a:p>
            <a:pPr eaLnBrk="1" hangingPunct="1"/>
            <a:endParaRPr lang="en-US" altLang="en-US" dirty="0" smtClean="0"/>
          </a:p>
          <a:p>
            <a:pPr eaLnBrk="1" hangingPunct="1"/>
            <a:endParaRPr lang="en-US" altLang="en-US" dirty="0"/>
          </a:p>
          <a:p>
            <a:pPr eaLnBrk="1" hangingPunct="1"/>
            <a:endParaRPr lang="en-US" altLang="en-US" dirty="0" smtClean="0"/>
          </a:p>
          <a:p>
            <a:pPr eaLnBrk="1" hangingPunct="1"/>
            <a:endParaRPr lang="en-US" alt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xfrm>
            <a:off x="701040" y="4427220"/>
            <a:ext cx="5608320" cy="418338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26"/>
          <p:cNvSpPr>
            <a:spLocks noGrp="1" noRot="1" noChangeAspect="1" noChangeArrowheads="1" noTextEdit="1"/>
          </p:cNvSpPr>
          <p:nvPr>
            <p:ph type="sldImg"/>
          </p:nvPr>
        </p:nvSpPr>
        <p:spPr>
          <a:ln/>
        </p:spPr>
      </p:sp>
      <p:sp>
        <p:nvSpPr>
          <p:cNvPr id="52227" name="Rectangle 1027"/>
          <p:cNvSpPr>
            <a:spLocks noGrp="1" noChangeArrowheads="1"/>
          </p:cNvSpPr>
          <p:nvPr>
            <p:ph type="body" idx="1"/>
          </p:nvPr>
        </p:nvSpPr>
        <p:spPr>
          <a:xfrm>
            <a:off x="762000" y="4340993"/>
            <a:ext cx="5235787" cy="4422007"/>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143000" y="696913"/>
            <a:ext cx="4648200" cy="3486150"/>
          </a:xfrm>
          <a:ln/>
        </p:spPr>
      </p:sp>
      <p:sp>
        <p:nvSpPr>
          <p:cNvPr id="6246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xfrm>
            <a:off x="934720" y="4263991"/>
            <a:ext cx="5161280" cy="4803809"/>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1100" dirty="0"/>
          </a:p>
          <a:p>
            <a:pPr eaLnBrk="1" hangingPunct="1"/>
            <a:endParaRPr lang="en-US" altLang="en-US" sz="1100" dirty="0">
              <a:sym typeface="Wingdings" pitchFamily="2" charset="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2"/>
          <p:cNvSpPr>
            <a:spLocks noGrp="1" noRot="1" noChangeAspect="1" noChangeArrowheads="1" noTextEdit="1"/>
          </p:cNvSpPr>
          <p:nvPr>
            <p:ph type="sldImg"/>
          </p:nvPr>
        </p:nvSpPr>
        <p:spPr>
          <a:ln/>
        </p:spPr>
      </p:sp>
      <p:sp>
        <p:nvSpPr>
          <p:cNvPr id="676867" name="Rectangle 3"/>
          <p:cNvSpPr>
            <a:spLocks noGrp="1" noChangeArrowheads="1"/>
          </p:cNvSpPr>
          <p:nvPr>
            <p:ph type="body" idx="1"/>
          </p:nvPr>
        </p:nvSpPr>
        <p:spPr>
          <a:xfrm>
            <a:off x="685800" y="4419600"/>
            <a:ext cx="5608320" cy="4183380"/>
          </a:xfrm>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2"/>
          <p:cNvSpPr>
            <a:spLocks noGrp="1" noRot="1" noChangeAspect="1" noChangeArrowheads="1" noTextEdit="1"/>
          </p:cNvSpPr>
          <p:nvPr>
            <p:ph type="sldImg"/>
          </p:nvPr>
        </p:nvSpPr>
        <p:spPr>
          <a:xfrm>
            <a:off x="1143000" y="685800"/>
            <a:ext cx="4648200" cy="3486150"/>
          </a:xfrm>
          <a:ln/>
        </p:spPr>
      </p:sp>
      <p:sp>
        <p:nvSpPr>
          <p:cNvPr id="676867" name="Rectangle 3"/>
          <p:cNvSpPr>
            <a:spLocks noGrp="1" noChangeArrowheads="1"/>
          </p:cNvSpPr>
          <p:nvPr>
            <p:ph type="body" idx="1"/>
          </p:nvPr>
        </p:nvSpPr>
        <p:spPr>
          <a:xfrm>
            <a:off x="685800" y="4419600"/>
            <a:ext cx="5608320" cy="4183380"/>
          </a:xfrm>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26"/>
          <p:cNvSpPr>
            <a:spLocks noGrp="1" noRot="1" noChangeAspect="1" noChangeArrowheads="1" noTextEdit="1"/>
          </p:cNvSpPr>
          <p:nvPr>
            <p:ph type="sldImg"/>
          </p:nvPr>
        </p:nvSpPr>
        <p:spPr>
          <a:ln/>
        </p:spPr>
      </p:sp>
      <p:sp>
        <p:nvSpPr>
          <p:cNvPr id="47107" name="Rectangle 1027"/>
          <p:cNvSpPr>
            <a:spLocks noGrp="1" noChangeArrowheads="1"/>
          </p:cNvSpPr>
          <p:nvPr>
            <p:ph type="body" idx="1"/>
          </p:nvPr>
        </p:nvSpPr>
        <p:spPr>
          <a:xfrm>
            <a:off x="856827" y="4417995"/>
            <a:ext cx="5140960" cy="418378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26"/>
          <p:cNvSpPr>
            <a:spLocks noGrp="1" noRot="1" noChangeAspect="1" noChangeArrowheads="1" noTextEdit="1"/>
          </p:cNvSpPr>
          <p:nvPr>
            <p:ph type="sldImg"/>
          </p:nvPr>
        </p:nvSpPr>
        <p:spPr>
          <a:xfrm>
            <a:off x="1066800" y="685800"/>
            <a:ext cx="4648200" cy="3486150"/>
          </a:xfrm>
          <a:ln/>
        </p:spPr>
      </p:sp>
      <p:sp>
        <p:nvSpPr>
          <p:cNvPr id="47107" name="Rectangle 1027"/>
          <p:cNvSpPr>
            <a:spLocks noGrp="1" noChangeArrowheads="1"/>
          </p:cNvSpPr>
          <p:nvPr>
            <p:ph type="body" idx="1"/>
          </p:nvPr>
        </p:nvSpPr>
        <p:spPr>
          <a:xfrm>
            <a:off x="856827" y="4417995"/>
            <a:ext cx="5140960" cy="418378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900"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26"/>
          <p:cNvSpPr>
            <a:spLocks noGrp="1" noRot="1" noChangeAspect="1" noChangeArrowheads="1" noTextEdit="1"/>
          </p:cNvSpPr>
          <p:nvPr>
            <p:ph type="sldImg"/>
          </p:nvPr>
        </p:nvSpPr>
        <p:spPr>
          <a:xfrm>
            <a:off x="1219200" y="685800"/>
            <a:ext cx="4648200" cy="3486150"/>
          </a:xfrm>
          <a:ln/>
        </p:spPr>
      </p:sp>
      <p:sp>
        <p:nvSpPr>
          <p:cNvPr id="47107" name="Rectangle 1027"/>
          <p:cNvSpPr>
            <a:spLocks noGrp="1" noChangeArrowheads="1"/>
          </p:cNvSpPr>
          <p:nvPr>
            <p:ph type="body" idx="1"/>
          </p:nvPr>
        </p:nvSpPr>
        <p:spPr>
          <a:xfrm>
            <a:off x="856827" y="4417995"/>
            <a:ext cx="5140960" cy="418378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26"/>
          <p:cNvSpPr>
            <a:spLocks noGrp="1" noRot="1" noChangeAspect="1" noChangeArrowheads="1" noTextEdit="1"/>
          </p:cNvSpPr>
          <p:nvPr>
            <p:ph type="sldImg"/>
          </p:nvPr>
        </p:nvSpPr>
        <p:spPr>
          <a:ln/>
        </p:spPr>
      </p:sp>
      <p:sp>
        <p:nvSpPr>
          <p:cNvPr id="47107" name="Rectangle 1027"/>
          <p:cNvSpPr>
            <a:spLocks noGrp="1" noChangeArrowheads="1"/>
          </p:cNvSpPr>
          <p:nvPr>
            <p:ph type="body" idx="1"/>
          </p:nvPr>
        </p:nvSpPr>
        <p:spPr>
          <a:xfrm>
            <a:off x="856827" y="4417995"/>
            <a:ext cx="5140960" cy="418378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2"/>
          <p:cNvSpPr>
            <a:spLocks noGrp="1" noRot="1" noChangeAspect="1" noChangeArrowheads="1" noTextEdit="1"/>
          </p:cNvSpPr>
          <p:nvPr>
            <p:ph type="sldImg"/>
          </p:nvPr>
        </p:nvSpPr>
        <p:spPr>
          <a:xfrm>
            <a:off x="1143000" y="696913"/>
            <a:ext cx="4648200" cy="3486150"/>
          </a:xfrm>
          <a:ln/>
        </p:spPr>
      </p:sp>
      <p:sp>
        <p:nvSpPr>
          <p:cNvPr id="676867" name="Rectangle 3"/>
          <p:cNvSpPr>
            <a:spLocks noGrp="1" noChangeArrowheads="1"/>
          </p:cNvSpPr>
          <p:nvPr>
            <p:ph type="body" idx="1"/>
          </p:nvPr>
        </p:nvSpPr>
        <p:spPr>
          <a:xfrm>
            <a:off x="685800" y="4579620"/>
            <a:ext cx="5608320" cy="4183380"/>
          </a:xfrm>
        </p:spPr>
        <p:txBody>
          <a:bodyPr/>
          <a:lstStyle/>
          <a:p>
            <a:pPr>
              <a:lnSpc>
                <a:spcPct val="90000"/>
              </a:lnSpc>
            </a:pPr>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4" name="Slide Number Placeholder 3"/>
          <p:cNvSpPr>
            <a:spLocks noGrp="1"/>
          </p:cNvSpPr>
          <p:nvPr>
            <p:ph type="sldNum" sz="quarter" idx="10"/>
          </p:nvPr>
        </p:nvSpPr>
        <p:spPr/>
        <p:txBody>
          <a:bodyPr/>
          <a:lstStyle/>
          <a:p>
            <a:fld id="{F250C892-59D6-4E57-9BB5-93EC7467F322}" type="slidenum">
              <a:rPr lang="en-US" smtClean="0"/>
              <a:t>19</a:t>
            </a:fld>
            <a:endParaRPr lang="en-US"/>
          </a:p>
        </p:txBody>
      </p:sp>
    </p:spTree>
    <p:extLst>
      <p:ext uri="{BB962C8B-B14F-4D97-AF65-F5344CB8AC3E}">
        <p14:creationId xmlns:p14="http://schemas.microsoft.com/office/powerpoint/2010/main" val="2595086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0C892-59D6-4E57-9BB5-93EC7467F322}" type="slidenum">
              <a:rPr lang="en-US" smtClean="0"/>
              <a:t>20</a:t>
            </a:fld>
            <a:endParaRPr lang="en-US"/>
          </a:p>
        </p:txBody>
      </p:sp>
    </p:spTree>
    <p:extLst>
      <p:ext uri="{BB962C8B-B14F-4D97-AF65-F5344CB8AC3E}">
        <p14:creationId xmlns:p14="http://schemas.microsoft.com/office/powerpoint/2010/main" val="2595086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2"/>
          <p:cNvSpPr>
            <a:spLocks noGrp="1" noRot="1" noChangeAspect="1" noChangeArrowheads="1" noTextEdit="1"/>
          </p:cNvSpPr>
          <p:nvPr>
            <p:ph type="sldImg"/>
          </p:nvPr>
        </p:nvSpPr>
        <p:spPr>
          <a:xfrm>
            <a:off x="1143000" y="696913"/>
            <a:ext cx="4648200" cy="3486150"/>
          </a:xfrm>
          <a:ln/>
        </p:spPr>
      </p:sp>
      <p:sp>
        <p:nvSpPr>
          <p:cNvPr id="676867" name="Rectangle 3"/>
          <p:cNvSpPr>
            <a:spLocks noGrp="1" noChangeArrowheads="1"/>
          </p:cNvSpPr>
          <p:nvPr>
            <p:ph type="body" idx="1"/>
          </p:nvPr>
        </p:nvSpPr>
        <p:spPr>
          <a:xfrm>
            <a:off x="685800" y="4579620"/>
            <a:ext cx="5608320" cy="4183380"/>
          </a:xfrm>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2"/>
          <p:cNvSpPr>
            <a:spLocks noGrp="1" noRot="1" noChangeAspect="1" noChangeArrowheads="1" noTextEdit="1"/>
          </p:cNvSpPr>
          <p:nvPr>
            <p:ph type="sldImg"/>
          </p:nvPr>
        </p:nvSpPr>
        <p:spPr>
          <a:xfrm>
            <a:off x="1143000" y="696913"/>
            <a:ext cx="4648200" cy="3486150"/>
          </a:xfrm>
          <a:ln/>
        </p:spPr>
      </p:sp>
      <p:sp>
        <p:nvSpPr>
          <p:cNvPr id="676867" name="Rectangle 3"/>
          <p:cNvSpPr>
            <a:spLocks noGrp="1" noChangeArrowheads="1"/>
          </p:cNvSpPr>
          <p:nvPr>
            <p:ph type="body" idx="1"/>
          </p:nvPr>
        </p:nvSpPr>
        <p:spPr>
          <a:xfrm>
            <a:off x="685800" y="4579620"/>
            <a:ext cx="5608320" cy="4183380"/>
          </a:xfrm>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41585B-93A0-42FB-959E-EB4973A055E8}" type="slidenum">
              <a:rPr lang="en-US" smtClean="0">
                <a:solidFill>
                  <a:prstClr val="black"/>
                </a:solidFill>
              </a:rPr>
              <a:pPr/>
              <a:t>23</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Title of Presentation</a:t>
            </a:r>
            <a:endParaRPr lang="en-US" dirty="0"/>
          </a:p>
        </p:txBody>
      </p:sp>
      <p:sp>
        <p:nvSpPr>
          <p:cNvPr id="3" name="Content Placeholder 2"/>
          <p:cNvSpPr>
            <a:spLocks noGrp="1"/>
          </p:cNvSpPr>
          <p:nvPr>
            <p:ph idx="1" hasCustomPrompt="1"/>
          </p:nvPr>
        </p:nvSpPr>
        <p:spPr/>
        <p:txBody>
          <a:bodyPr/>
          <a:lstStyle>
            <a:lvl1pPr>
              <a:defRPr baseline="0"/>
            </a:lvl1pPr>
          </a:lstStyle>
          <a:p>
            <a:pPr lvl="0"/>
            <a:r>
              <a:rPr lang="en-US" dirty="0" smtClean="0"/>
              <a:t>Author and Date </a:t>
            </a:r>
          </a:p>
        </p:txBody>
      </p:sp>
      <p:sp>
        <p:nvSpPr>
          <p:cNvPr id="4" name="Date Placeholder 3"/>
          <p:cNvSpPr>
            <a:spLocks noGrp="1"/>
          </p:cNvSpPr>
          <p:nvPr>
            <p:ph type="dt" sz="half" idx="10"/>
          </p:nvPr>
        </p:nvSpPr>
        <p:spPr/>
        <p:txBody>
          <a:bodyPr/>
          <a:lstStyle/>
          <a:p>
            <a:fld id="{C625CCE9-A78E-437C-8DF0-22BDB19EAF2F}" type="datetime1">
              <a:rPr lang="en-US" smtClean="0">
                <a:solidFill>
                  <a:prstClr val="black">
                    <a:tint val="75000"/>
                  </a:prstClr>
                </a:solidFill>
              </a:rPr>
              <a:t>12/6/2016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C2977F-0695-4C57-AF40-70739867F63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7256B3-3A69-489C-9DC4-420D44793234}" type="datetime1">
              <a:rPr lang="en-US" smtClean="0">
                <a:solidFill>
                  <a:prstClr val="black">
                    <a:tint val="75000"/>
                  </a:prstClr>
                </a:solidFill>
              </a:rPr>
              <a:t>12/6/2016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BB4C657-53BA-4C64-8161-364EC652DC57}"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49DE00-CCDE-4973-AA8D-0FC68F93C09E}" type="datetime1">
              <a:rPr lang="en-US" smtClean="0">
                <a:solidFill>
                  <a:prstClr val="black">
                    <a:tint val="75000"/>
                  </a:prstClr>
                </a:solidFill>
              </a:rPr>
              <a:t>12/6/2016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BB4C657-53BA-4C64-8161-364EC652DC57}"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200400"/>
            <a:ext cx="8229600" cy="1600200"/>
          </a:xfrm>
          <a:prstGeom prst="rect">
            <a:avLst/>
          </a:prstGeom>
        </p:spPr>
        <p:txBody>
          <a:bodyPr vert="horz" lIns="91440" tIns="45720" rIns="91440" bIns="45720" rtlCol="0" anchor="ctr">
            <a:normAutofit/>
          </a:bodyPr>
          <a:lstStyle/>
          <a:p>
            <a:r>
              <a:rPr lang="en-US" dirty="0" smtClean="0"/>
              <a:t>Title of Presentation</a:t>
            </a:r>
            <a:endParaRPr lang="en-US" dirty="0"/>
          </a:p>
        </p:txBody>
      </p:sp>
      <p:sp>
        <p:nvSpPr>
          <p:cNvPr id="3" name="Text Placeholder 2"/>
          <p:cNvSpPr>
            <a:spLocks noGrp="1"/>
          </p:cNvSpPr>
          <p:nvPr>
            <p:ph type="body" idx="1"/>
          </p:nvPr>
        </p:nvSpPr>
        <p:spPr>
          <a:xfrm>
            <a:off x="457200" y="4953000"/>
            <a:ext cx="8229600" cy="1173163"/>
          </a:xfrm>
          <a:prstGeom prst="rect">
            <a:avLst/>
          </a:prstGeom>
        </p:spPr>
        <p:txBody>
          <a:bodyPr vert="horz" lIns="91440" tIns="45720" rIns="91440" bIns="45720" rtlCol="0">
            <a:normAutofit/>
          </a:bodyPr>
          <a:lstStyle/>
          <a:p>
            <a:pPr lvl="0"/>
            <a:r>
              <a:rPr lang="en-US" dirty="0" smtClean="0"/>
              <a:t>Author and Date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903D26-976A-4553-B9E6-1B8673CDB56C}" type="datetime1">
              <a:rPr lang="en-US" smtClean="0">
                <a:solidFill>
                  <a:prstClr val="black">
                    <a:tint val="75000"/>
                  </a:prstClr>
                </a:solidFill>
              </a:rPr>
              <a:t>12/6/2016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C2977F-0695-4C57-AF40-70739867F63D}"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Lst>
  <p:hf hdr="0" ftr="0" dt="0"/>
  <p:txStyles>
    <p:titleStyle>
      <a:lvl1pPr algn="ctr" defTabSz="914400" rtl="0" eaLnBrk="1" latinLnBrk="0" hangingPunct="1">
        <a:spcBef>
          <a:spcPct val="0"/>
        </a:spcBef>
        <a:buNone/>
        <a:defRPr sz="3600" b="1" kern="1200">
          <a:solidFill>
            <a:schemeClr val="accent1"/>
          </a:solidFill>
          <a:latin typeface="Arial" pitchFamily="34" charset="0"/>
          <a:ea typeface="+mj-ea"/>
          <a:cs typeface="Arial" pitchFamily="34" charset="0"/>
        </a:defRPr>
      </a:lvl1pPr>
    </p:titleStyle>
    <p:bodyStyle>
      <a:lvl1pPr marL="342900" indent="-342900" algn="ctr" defTabSz="914400" rtl="0" eaLnBrk="1" latinLnBrk="0" hangingPunct="1">
        <a:spcBef>
          <a:spcPct val="20000"/>
        </a:spcBef>
        <a:buFont typeface="Arial" pitchFamily="34" charset="0"/>
        <a:buNone/>
        <a:defRPr sz="2800" b="1" kern="1200" baseline="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00200" y="274638"/>
            <a:ext cx="7086600" cy="868362"/>
          </a:xfrm>
          <a:prstGeom prst="rect">
            <a:avLst/>
          </a:prstGeom>
        </p:spPr>
        <p:txBody>
          <a:bodyPr vert="horz" lIns="91440" tIns="45720" rIns="91440" bIns="45720" rtlCol="0" anchor="ctr">
            <a:normAutofit/>
          </a:bodyPr>
          <a:lstStyle/>
          <a:p>
            <a:r>
              <a:rPr lang="en-US" dirty="0" smtClean="0"/>
              <a:t>Title goes here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EBA950-30FD-426C-AFCE-8E14198A841E}" type="datetime1">
              <a:rPr lang="en-US" smtClean="0">
                <a:solidFill>
                  <a:prstClr val="black">
                    <a:tint val="75000"/>
                  </a:prstClr>
                </a:solidFill>
              </a:rPr>
              <a:t>12/6/2016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B4C657-53BA-4C64-8161-364EC652DC57}"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Lst>
  <p:hf hdr="0" ftr="0" dt="0"/>
  <p:txStyles>
    <p:titleStyle>
      <a:lvl1pPr algn="l" defTabSz="914400" rtl="0" eaLnBrk="1" latinLnBrk="0" hangingPunct="1">
        <a:spcBef>
          <a:spcPct val="0"/>
        </a:spcBef>
        <a:buNone/>
        <a:defRPr sz="3600" b="1" kern="1200" baseline="0">
          <a:solidFill>
            <a:schemeClr val="accent1"/>
          </a:solidFill>
          <a:latin typeface="+mj-lt"/>
          <a:ea typeface="+mj-ea"/>
          <a:cs typeface="+mj-cs"/>
        </a:defRPr>
      </a:lvl1pPr>
    </p:titleStyle>
    <p:bodyStyle>
      <a:lvl1pPr marL="342900" indent="-342900" algn="l" defTabSz="914400" rtl="0" eaLnBrk="1" latinLnBrk="0" hangingPunct="1">
        <a:spcBef>
          <a:spcPct val="20000"/>
        </a:spcBef>
        <a:buClr>
          <a:schemeClr val="tx2"/>
        </a:buClr>
        <a:buSzPct val="150000"/>
        <a:buFont typeface="Arial" pitchFamily="34" charset="0"/>
        <a:buChar char="•"/>
        <a:defRPr sz="2800" kern="1200">
          <a:solidFill>
            <a:schemeClr val="tx1"/>
          </a:solidFill>
          <a:latin typeface="+mn-lt"/>
          <a:ea typeface="+mn-ea"/>
          <a:cs typeface="+mn-cs"/>
        </a:defRPr>
      </a:lvl1pPr>
      <a:lvl2pPr marL="685800" indent="-338138" algn="l" defTabSz="914400" rtl="0" eaLnBrk="1" latinLnBrk="0" hangingPunct="1">
        <a:spcBef>
          <a:spcPct val="20000"/>
        </a:spcBef>
        <a:buClr>
          <a:schemeClr val="tx2">
            <a:lumMod val="60000"/>
            <a:lumOff val="40000"/>
          </a:schemeClr>
        </a:buClr>
        <a:buSzPct val="80000"/>
        <a:buFont typeface="Arial" pitchFamily="34" charset="0"/>
        <a:buChar char="►"/>
        <a:defRPr sz="2400" kern="1200">
          <a:solidFill>
            <a:schemeClr val="tx1"/>
          </a:solidFill>
          <a:latin typeface="+mn-lt"/>
          <a:ea typeface="+mn-ea"/>
          <a:cs typeface="+mn-cs"/>
        </a:defRPr>
      </a:lvl2pPr>
      <a:lvl3pPr marL="969963" indent="-284163"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00200" y="274638"/>
            <a:ext cx="7086600" cy="868362"/>
          </a:xfrm>
          <a:prstGeom prst="rect">
            <a:avLst/>
          </a:prstGeom>
        </p:spPr>
        <p:txBody>
          <a:bodyPr vert="horz" lIns="91440" tIns="45720" rIns="91440" bIns="45720" rtlCol="0" anchor="ctr">
            <a:normAutofit/>
          </a:bodyPr>
          <a:lstStyle/>
          <a:p>
            <a:r>
              <a:rPr lang="en-US" dirty="0" smtClean="0"/>
              <a:t>Title goes here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107B27-EBA4-4B51-85EB-EB0CDB23E64B}" type="datetime1">
              <a:rPr lang="en-US" smtClean="0">
                <a:solidFill>
                  <a:prstClr val="black">
                    <a:tint val="75000"/>
                  </a:prstClr>
                </a:solidFill>
              </a:rPr>
              <a:t>12/6/2016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B4C657-53BA-4C64-8161-364EC652DC57}"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7" r:id="rId1"/>
  </p:sldLayoutIdLst>
  <p:hf hdr="0" ftr="0" dt="0"/>
  <p:txStyles>
    <p:titleStyle>
      <a:lvl1pPr algn="l" defTabSz="914400" rtl="0" eaLnBrk="1" latinLnBrk="0" hangingPunct="1">
        <a:spcBef>
          <a:spcPct val="0"/>
        </a:spcBef>
        <a:buNone/>
        <a:defRPr sz="3600" b="1" kern="1200" baseline="0">
          <a:solidFill>
            <a:schemeClr val="accent1"/>
          </a:solidFill>
          <a:latin typeface="+mj-lt"/>
          <a:ea typeface="+mj-ea"/>
          <a:cs typeface="+mj-cs"/>
        </a:defRPr>
      </a:lvl1pPr>
    </p:titleStyle>
    <p:bodyStyle>
      <a:lvl1pPr marL="342900" indent="-342900" algn="l" defTabSz="914400" rtl="0" eaLnBrk="1" latinLnBrk="0" hangingPunct="1">
        <a:spcBef>
          <a:spcPct val="20000"/>
        </a:spcBef>
        <a:buClr>
          <a:schemeClr val="tx2"/>
        </a:buClr>
        <a:buSzPct val="150000"/>
        <a:buFont typeface="Arial" pitchFamily="34" charset="0"/>
        <a:buChar char="•"/>
        <a:defRPr sz="2800" kern="1200">
          <a:solidFill>
            <a:schemeClr val="tx1"/>
          </a:solidFill>
          <a:latin typeface="+mn-lt"/>
          <a:ea typeface="+mn-ea"/>
          <a:cs typeface="+mn-cs"/>
        </a:defRPr>
      </a:lvl1pPr>
      <a:lvl2pPr marL="685800" indent="-338138" algn="l" defTabSz="914400" rtl="0" eaLnBrk="1" latinLnBrk="0" hangingPunct="1">
        <a:spcBef>
          <a:spcPct val="20000"/>
        </a:spcBef>
        <a:buClr>
          <a:schemeClr val="tx2">
            <a:lumMod val="60000"/>
            <a:lumOff val="40000"/>
          </a:schemeClr>
        </a:buClr>
        <a:buSzPct val="80000"/>
        <a:buFont typeface="Arial" pitchFamily="34" charset="0"/>
        <a:buChar char="►"/>
        <a:defRPr sz="2400" kern="1200">
          <a:solidFill>
            <a:schemeClr val="tx1"/>
          </a:solidFill>
          <a:latin typeface="+mn-lt"/>
          <a:ea typeface="+mn-ea"/>
          <a:cs typeface="+mn-cs"/>
        </a:defRPr>
      </a:lvl2pPr>
      <a:lvl3pPr marL="969963" indent="-284163"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fran.chevarley@ahrq.hhs.gov"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hyperlink" Target="mailto:dwkone@verizon.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905000"/>
            <a:ext cx="8229600" cy="1600200"/>
          </a:xfrm>
        </p:spPr>
        <p:txBody>
          <a:bodyPr>
            <a:normAutofit/>
          </a:bodyPr>
          <a:lstStyle/>
          <a:p>
            <a:r>
              <a:rPr lang="en-US" sz="2800" dirty="0" smtClean="0"/>
              <a:t>How </a:t>
            </a:r>
            <a:r>
              <a:rPr lang="en-US" sz="2800" dirty="0" smtClean="0"/>
              <a:t>the </a:t>
            </a:r>
            <a:r>
              <a:rPr lang="en-US" sz="2800" dirty="0" smtClean="0"/>
              <a:t>Way the Construct of Disability is Measured </a:t>
            </a:r>
            <a:r>
              <a:rPr lang="en-US" sz="2800" dirty="0" smtClean="0"/>
              <a:t>Affects </a:t>
            </a:r>
            <a:r>
              <a:rPr lang="en-US" sz="2800" dirty="0" smtClean="0"/>
              <a:t>the Estimates Obtained in Selected National </a:t>
            </a:r>
            <a:r>
              <a:rPr lang="en-US" sz="2800" dirty="0" smtClean="0"/>
              <a:t>Surveys</a:t>
            </a:r>
            <a:endParaRPr lang="en-US" sz="3000" dirty="0"/>
          </a:p>
        </p:txBody>
      </p:sp>
      <p:sp>
        <p:nvSpPr>
          <p:cNvPr id="5" name="Content Placeholder 4"/>
          <p:cNvSpPr>
            <a:spLocks noGrp="1"/>
          </p:cNvSpPr>
          <p:nvPr>
            <p:ph idx="1"/>
          </p:nvPr>
        </p:nvSpPr>
        <p:spPr>
          <a:xfrm>
            <a:off x="304800" y="4038600"/>
            <a:ext cx="8229600" cy="1173163"/>
          </a:xfrm>
        </p:spPr>
        <p:txBody>
          <a:bodyPr/>
          <a:lstStyle/>
          <a:p>
            <a:r>
              <a:rPr lang="en-US" sz="2200" dirty="0" smtClean="0"/>
              <a:t>Frances M. Chevarley</a:t>
            </a:r>
          </a:p>
          <a:p>
            <a:r>
              <a:rPr lang="en-US" sz="2200" dirty="0" smtClean="0"/>
              <a:t>David W. </a:t>
            </a:r>
            <a:r>
              <a:rPr lang="en-US" sz="2200" dirty="0" err="1" smtClean="0"/>
              <a:t>Keer</a:t>
            </a:r>
            <a:endParaRPr lang="en-US" dirty="0"/>
          </a:p>
        </p:txBody>
      </p:sp>
      <p:sp>
        <p:nvSpPr>
          <p:cNvPr id="7" name="Content Placeholder 4"/>
          <p:cNvSpPr txBox="1">
            <a:spLocks/>
          </p:cNvSpPr>
          <p:nvPr/>
        </p:nvSpPr>
        <p:spPr>
          <a:xfrm>
            <a:off x="304800" y="5638800"/>
            <a:ext cx="8077200" cy="533400"/>
          </a:xfrm>
          <a:prstGeom prst="rect">
            <a:avLst/>
          </a:prstGeom>
        </p:spPr>
        <p:txBody>
          <a:bodyPr vert="horz" lIns="91440" tIns="45720" rIns="91440" bIns="45720" rtlCol="0">
            <a:normAutofit/>
          </a:bodyPr>
          <a:lstStyle/>
          <a:p>
            <a:pPr marL="342900" indent="-342900">
              <a:spcBef>
                <a:spcPct val="20000"/>
              </a:spcBef>
              <a:buFont typeface="Arial" pitchFamily="34" charset="0"/>
              <a:buNone/>
              <a:defRPr/>
            </a:pPr>
            <a:endParaRPr lang="en-US" sz="2000" b="1" dirty="0">
              <a:solidFill>
                <a:prstClr val="black"/>
              </a:solidFill>
              <a:latin typeface="Arial" pitchFamily="34" charset="0"/>
              <a:cs typeface="Arial" pitchFamily="34" charset="0"/>
            </a:endParaRPr>
          </a:p>
        </p:txBody>
      </p:sp>
      <p:sp>
        <p:nvSpPr>
          <p:cNvPr id="2" name="TextBox 1"/>
          <p:cNvSpPr txBox="1"/>
          <p:nvPr/>
        </p:nvSpPr>
        <p:spPr>
          <a:xfrm>
            <a:off x="838200" y="5454134"/>
            <a:ext cx="7315200" cy="369332"/>
          </a:xfrm>
          <a:prstGeom prst="rect">
            <a:avLst/>
          </a:prstGeom>
          <a:noFill/>
        </p:spPr>
        <p:txBody>
          <a:bodyPr wrap="square" rtlCol="0">
            <a:spAutoFit/>
          </a:bodyPr>
          <a:lstStyle/>
          <a:p>
            <a:pPr marL="342900" indent="-342900">
              <a:spcBef>
                <a:spcPct val="20000"/>
              </a:spcBef>
              <a:defRPr/>
            </a:pPr>
            <a:r>
              <a:rPr lang="en-US" b="1" dirty="0" smtClean="0">
                <a:solidFill>
                  <a:prstClr val="black"/>
                </a:solidFill>
                <a:latin typeface="Arial" pitchFamily="34" charset="0"/>
                <a:cs typeface="Arial" pitchFamily="34" charset="0"/>
              </a:rPr>
              <a:t>2016 QDET2 Session CS35 November 12, 11:00 AM to 12:25 PM</a:t>
            </a:r>
            <a:endParaRPr lang="en-US" b="1" dirty="0">
              <a:solidFill>
                <a:prstClr val="black"/>
              </a:solidFill>
              <a:latin typeface="Arial" pitchFamily="34" charset="0"/>
              <a:cs typeface="Arial" pitchFamily="34" charset="0"/>
            </a:endParaRPr>
          </a:p>
        </p:txBody>
      </p:sp>
      <p:sp>
        <p:nvSpPr>
          <p:cNvPr id="3" name="Rectangle 2"/>
          <p:cNvSpPr/>
          <p:nvPr/>
        </p:nvSpPr>
        <p:spPr>
          <a:xfrm>
            <a:off x="123371" y="6150781"/>
            <a:ext cx="8839200" cy="523220"/>
          </a:xfrm>
          <a:prstGeom prst="rect">
            <a:avLst/>
          </a:prstGeom>
        </p:spPr>
        <p:txBody>
          <a:bodyPr wrap="square">
            <a:spAutoFit/>
          </a:bodyPr>
          <a:lstStyle/>
          <a:p>
            <a:r>
              <a:rPr lang="en-US" sz="1400" dirty="0"/>
              <a:t>The views expressed in this presentation are those of the authors and no official endorsement by the Department of Health and Human Services or the Agency for Healthcare Research and Quality is intended or should be inferred.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2"/>
          <p:cNvSpPr>
            <a:spLocks noGrp="1" noChangeArrowheads="1"/>
          </p:cNvSpPr>
          <p:nvPr>
            <p:ph type="title"/>
          </p:nvPr>
        </p:nvSpPr>
        <p:spPr>
          <a:xfrm>
            <a:off x="1601788" y="228600"/>
            <a:ext cx="7161212" cy="914400"/>
          </a:xfrm>
          <a:noFill/>
        </p:spPr>
        <p:txBody>
          <a:bodyPr anchor="ctr">
            <a:normAutofit/>
          </a:bodyPr>
          <a:lstStyle/>
          <a:p>
            <a:pPr algn="ctr"/>
            <a:r>
              <a:rPr lang="en-US" sz="3200" dirty="0" smtClean="0"/>
              <a:t>How to measure disability? </a:t>
            </a:r>
            <a:endParaRPr lang="en-US" sz="3200" dirty="0"/>
          </a:p>
        </p:txBody>
      </p:sp>
      <p:sp>
        <p:nvSpPr>
          <p:cNvPr id="675843" name="Rectangle 3"/>
          <p:cNvSpPr>
            <a:spLocks noGrp="1" noChangeArrowheads="1"/>
          </p:cNvSpPr>
          <p:nvPr>
            <p:ph type="body" idx="1"/>
          </p:nvPr>
        </p:nvSpPr>
        <p:spPr>
          <a:xfrm>
            <a:off x="838200" y="1598613"/>
            <a:ext cx="7772400" cy="4421187"/>
          </a:xfrm>
          <a:noFill/>
        </p:spPr>
        <p:txBody>
          <a:bodyPr>
            <a:normAutofit fontScale="92500" lnSpcReduction="20000"/>
          </a:bodyPr>
          <a:lstStyle/>
          <a:p>
            <a:pPr>
              <a:lnSpc>
                <a:spcPct val="85000"/>
              </a:lnSpc>
              <a:spcBef>
                <a:spcPct val="0"/>
              </a:spcBef>
              <a:spcAft>
                <a:spcPct val="50000"/>
              </a:spcAft>
            </a:pPr>
            <a:r>
              <a:rPr lang="en-US" dirty="0" smtClean="0"/>
              <a:t>Two approaches	</a:t>
            </a:r>
          </a:p>
          <a:p>
            <a:pPr lvl="1">
              <a:lnSpc>
                <a:spcPct val="110000"/>
              </a:lnSpc>
              <a:spcBef>
                <a:spcPct val="0"/>
              </a:spcBef>
            </a:pPr>
            <a:r>
              <a:rPr lang="en-US" sz="2200" dirty="0" smtClean="0"/>
              <a:t>Disability Measure, AHRQ’s National Quality/Disparity </a:t>
            </a:r>
            <a:r>
              <a:rPr lang="en-US" sz="2200" dirty="0"/>
              <a:t>Reports </a:t>
            </a:r>
            <a:r>
              <a:rPr lang="en-US" sz="2200" dirty="0" smtClean="0"/>
              <a:t>— 2007+ NQDR reports</a:t>
            </a:r>
          </a:p>
          <a:p>
            <a:pPr lvl="1">
              <a:lnSpc>
                <a:spcPct val="120000"/>
              </a:lnSpc>
              <a:spcBef>
                <a:spcPct val="0"/>
              </a:spcBef>
            </a:pPr>
            <a:r>
              <a:rPr lang="en-US" sz="2200" dirty="0" smtClean="0"/>
              <a:t>Disability Questions, Census Bureau’s 2008 American Community Survey—2008+ ACS</a:t>
            </a:r>
          </a:p>
          <a:p>
            <a:pPr lvl="1">
              <a:lnSpc>
                <a:spcPct val="85000"/>
              </a:lnSpc>
              <a:spcBef>
                <a:spcPct val="0"/>
              </a:spcBef>
              <a:spcAft>
                <a:spcPct val="50000"/>
              </a:spcAft>
            </a:pPr>
            <a:endParaRPr lang="en-US" sz="2000" dirty="0"/>
          </a:p>
          <a:p>
            <a:pPr>
              <a:lnSpc>
                <a:spcPct val="85000"/>
              </a:lnSpc>
              <a:spcBef>
                <a:spcPct val="0"/>
              </a:spcBef>
              <a:spcAft>
                <a:spcPct val="50000"/>
              </a:spcAft>
            </a:pPr>
            <a:r>
              <a:rPr lang="en-US" dirty="0"/>
              <a:t>Separate but overlapping </a:t>
            </a:r>
            <a:r>
              <a:rPr lang="en-US" dirty="0" smtClean="0"/>
              <a:t>workgroups for each </a:t>
            </a:r>
          </a:p>
          <a:p>
            <a:pPr marL="0" indent="0">
              <a:lnSpc>
                <a:spcPct val="85000"/>
              </a:lnSpc>
              <a:spcBef>
                <a:spcPct val="0"/>
              </a:spcBef>
              <a:spcAft>
                <a:spcPct val="50000"/>
              </a:spcAft>
              <a:buNone/>
            </a:pPr>
            <a:endParaRPr lang="en-US" dirty="0" smtClean="0"/>
          </a:p>
          <a:p>
            <a:pPr>
              <a:lnSpc>
                <a:spcPct val="85000"/>
              </a:lnSpc>
              <a:spcBef>
                <a:spcPct val="0"/>
              </a:spcBef>
              <a:spcAft>
                <a:spcPct val="50000"/>
              </a:spcAft>
            </a:pPr>
            <a:r>
              <a:rPr lang="en-US" dirty="0" smtClean="0"/>
              <a:t>Different goals </a:t>
            </a:r>
          </a:p>
          <a:p>
            <a:pPr lvl="1">
              <a:lnSpc>
                <a:spcPct val="85000"/>
              </a:lnSpc>
              <a:spcBef>
                <a:spcPct val="0"/>
              </a:spcBef>
              <a:spcAft>
                <a:spcPct val="50000"/>
              </a:spcAft>
            </a:pPr>
            <a:r>
              <a:rPr lang="en-US" dirty="0" smtClean="0"/>
              <a:t>Increase disability data in NQDR using similar groups</a:t>
            </a:r>
          </a:p>
          <a:p>
            <a:pPr lvl="1">
              <a:lnSpc>
                <a:spcPct val="85000"/>
              </a:lnSpc>
              <a:spcBef>
                <a:spcPct val="0"/>
              </a:spcBef>
              <a:spcAft>
                <a:spcPct val="50000"/>
              </a:spcAft>
            </a:pPr>
            <a:r>
              <a:rPr lang="en-US" dirty="0" smtClean="0"/>
              <a:t>Better disability measure for ACS</a:t>
            </a:r>
          </a:p>
          <a:p>
            <a:pPr lvl="1">
              <a:lnSpc>
                <a:spcPct val="85000"/>
              </a:lnSpc>
              <a:spcBef>
                <a:spcPct val="0"/>
              </a:spcBef>
              <a:spcAft>
                <a:spcPct val="50000"/>
              </a:spcAft>
            </a:pPr>
            <a:endParaRPr lang="en-US" sz="2000" dirty="0"/>
          </a:p>
          <a:p>
            <a:pPr marL="347662" lvl="1" indent="0">
              <a:lnSpc>
                <a:spcPct val="85000"/>
              </a:lnSpc>
              <a:spcBef>
                <a:spcPct val="0"/>
              </a:spcBef>
              <a:spcAft>
                <a:spcPct val="50000"/>
              </a:spcAft>
              <a:buNone/>
            </a:pPr>
            <a:endParaRPr lang="en-US" sz="2000" dirty="0" smtClean="0"/>
          </a:p>
          <a:p>
            <a:pPr marL="0" indent="0">
              <a:lnSpc>
                <a:spcPct val="85000"/>
              </a:lnSpc>
              <a:spcBef>
                <a:spcPct val="0"/>
              </a:spcBef>
              <a:spcAft>
                <a:spcPct val="50000"/>
              </a:spcAft>
              <a:buNone/>
            </a:pPr>
            <a:endParaRPr lang="en-US" sz="2400" dirty="0" smtClean="0">
              <a:solidFill>
                <a:schemeClr val="tx1"/>
              </a:solidFill>
            </a:endParaRPr>
          </a:p>
          <a:p>
            <a:pPr>
              <a:lnSpc>
                <a:spcPct val="85000"/>
              </a:lnSpc>
              <a:spcBef>
                <a:spcPct val="0"/>
              </a:spcBef>
              <a:spcAft>
                <a:spcPct val="50000"/>
              </a:spcAft>
            </a:pPr>
            <a:endParaRPr lang="en-US" sz="1800" dirty="0"/>
          </a:p>
        </p:txBody>
      </p:sp>
    </p:spTree>
    <p:extLst>
      <p:ext uri="{BB962C8B-B14F-4D97-AF65-F5344CB8AC3E}">
        <p14:creationId xmlns:p14="http://schemas.microsoft.com/office/powerpoint/2010/main" val="901481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2"/>
          <p:cNvSpPr>
            <a:spLocks noGrp="1" noChangeArrowheads="1"/>
          </p:cNvSpPr>
          <p:nvPr>
            <p:ph type="title"/>
          </p:nvPr>
        </p:nvSpPr>
        <p:spPr>
          <a:xfrm>
            <a:off x="1143000" y="228600"/>
            <a:ext cx="8001000" cy="914400"/>
          </a:xfrm>
          <a:noFill/>
        </p:spPr>
        <p:txBody>
          <a:bodyPr anchor="ctr">
            <a:normAutofit fontScale="90000"/>
          </a:bodyPr>
          <a:lstStyle/>
          <a:p>
            <a:pPr algn="ctr"/>
            <a:r>
              <a:rPr lang="en-US" sz="3200" dirty="0" smtClean="0"/>
              <a:t>AHRQ’s National Quality/Disparity Reports</a:t>
            </a:r>
            <a:br>
              <a:rPr lang="en-US" sz="3200" dirty="0" smtClean="0"/>
            </a:br>
            <a:r>
              <a:rPr lang="en-US" sz="3200" dirty="0" smtClean="0"/>
              <a:t>Disability Measure</a:t>
            </a:r>
            <a:endParaRPr lang="en-US" sz="3200" dirty="0"/>
          </a:p>
        </p:txBody>
      </p:sp>
      <p:sp>
        <p:nvSpPr>
          <p:cNvPr id="675843" name="Rectangle 3"/>
          <p:cNvSpPr>
            <a:spLocks noGrp="1" noChangeArrowheads="1"/>
          </p:cNvSpPr>
          <p:nvPr>
            <p:ph type="body" idx="1"/>
          </p:nvPr>
        </p:nvSpPr>
        <p:spPr>
          <a:xfrm>
            <a:off x="838200" y="1600200"/>
            <a:ext cx="7772400" cy="4421187"/>
          </a:xfrm>
          <a:noFill/>
        </p:spPr>
        <p:txBody>
          <a:bodyPr>
            <a:normAutofit/>
          </a:bodyPr>
          <a:lstStyle/>
          <a:p>
            <a:pPr>
              <a:spcBef>
                <a:spcPts val="0"/>
              </a:spcBef>
            </a:pPr>
            <a:r>
              <a:rPr lang="en-US" altLang="en-US" sz="2400" dirty="0" smtClean="0"/>
              <a:t>Background </a:t>
            </a:r>
            <a:r>
              <a:rPr lang="en-US" altLang="en-US" sz="2400" dirty="0"/>
              <a:t>of the National Healthcare </a:t>
            </a:r>
            <a:r>
              <a:rPr lang="en-US" altLang="en-US" sz="2400" dirty="0" smtClean="0"/>
              <a:t>Quality and Disparities Reports (NQDR)</a:t>
            </a:r>
          </a:p>
          <a:p>
            <a:pPr lvl="1">
              <a:spcBef>
                <a:spcPts val="0"/>
              </a:spcBef>
            </a:pPr>
            <a:r>
              <a:rPr lang="en-US" altLang="en-US" sz="2000" dirty="0" smtClean="0"/>
              <a:t>Priority populations including persons with Special Health Care Needs</a:t>
            </a:r>
            <a:endParaRPr lang="en-US" altLang="en-US" sz="2000" dirty="0"/>
          </a:p>
          <a:p>
            <a:pPr>
              <a:lnSpc>
                <a:spcPct val="80000"/>
              </a:lnSpc>
              <a:buFont typeface="Wingdings" pitchFamily="2" charset="2"/>
              <a:buNone/>
            </a:pPr>
            <a:endParaRPr lang="en-US" altLang="en-US" sz="2400" dirty="0"/>
          </a:p>
          <a:p>
            <a:pPr>
              <a:lnSpc>
                <a:spcPct val="80000"/>
              </a:lnSpc>
            </a:pPr>
            <a:r>
              <a:rPr lang="en-US" altLang="en-US" sz="2400" dirty="0" smtClean="0"/>
              <a:t>NQDR </a:t>
            </a:r>
            <a:r>
              <a:rPr lang="en-US" altLang="en-US" sz="2400" dirty="0"/>
              <a:t>disability working group </a:t>
            </a:r>
            <a:r>
              <a:rPr lang="en-US" altLang="en-US" sz="2400" dirty="0" smtClean="0"/>
              <a:t>(NQDR DWG)</a:t>
            </a:r>
          </a:p>
          <a:p>
            <a:pPr marL="0" indent="0">
              <a:lnSpc>
                <a:spcPct val="80000"/>
              </a:lnSpc>
              <a:buNone/>
            </a:pPr>
            <a:endParaRPr lang="en-US" altLang="en-US" sz="2400" dirty="0"/>
          </a:p>
          <a:p>
            <a:pPr>
              <a:lnSpc>
                <a:spcPct val="80000"/>
              </a:lnSpc>
              <a:buFont typeface="Wingdings" pitchFamily="2" charset="2"/>
              <a:buNone/>
            </a:pPr>
            <a:endParaRPr lang="en-US" altLang="en-US" sz="2400" dirty="0"/>
          </a:p>
          <a:p>
            <a:pPr>
              <a:lnSpc>
                <a:spcPct val="80000"/>
              </a:lnSpc>
            </a:pPr>
            <a:r>
              <a:rPr lang="en-US" altLang="en-US" sz="2400" dirty="0"/>
              <a:t>Measurement of </a:t>
            </a:r>
            <a:r>
              <a:rPr lang="en-US" altLang="en-US" sz="2400" dirty="0" smtClean="0"/>
              <a:t>disability</a:t>
            </a:r>
          </a:p>
          <a:p>
            <a:pPr marL="0" indent="0">
              <a:lnSpc>
                <a:spcPct val="80000"/>
              </a:lnSpc>
              <a:buNone/>
            </a:pPr>
            <a:endParaRPr lang="en-US" altLang="en-US" sz="2400" dirty="0"/>
          </a:p>
          <a:p>
            <a:pPr>
              <a:lnSpc>
                <a:spcPct val="80000"/>
              </a:lnSpc>
              <a:buFont typeface="Wingdings" pitchFamily="2" charset="2"/>
              <a:buNone/>
            </a:pPr>
            <a:endParaRPr lang="en-US" altLang="en-US" sz="2400" dirty="0"/>
          </a:p>
          <a:p>
            <a:pPr>
              <a:lnSpc>
                <a:spcPct val="80000"/>
              </a:lnSpc>
            </a:pPr>
            <a:r>
              <a:rPr lang="en-US" altLang="en-US" sz="2400" dirty="0" smtClean="0"/>
              <a:t>Implemented with the 2007 NQDR reports</a:t>
            </a:r>
            <a:endParaRPr lang="en-US" altLang="en-US" sz="2400" dirty="0"/>
          </a:p>
          <a:p>
            <a:pPr>
              <a:lnSpc>
                <a:spcPct val="85000"/>
              </a:lnSpc>
              <a:spcBef>
                <a:spcPct val="0"/>
              </a:spcBef>
              <a:spcAft>
                <a:spcPct val="50000"/>
              </a:spcAft>
            </a:pPr>
            <a:endParaRPr lang="en-US" sz="2400" dirty="0"/>
          </a:p>
        </p:txBody>
      </p:sp>
    </p:spTree>
    <p:extLst>
      <p:ext uri="{BB962C8B-B14F-4D97-AF65-F5344CB8AC3E}">
        <p14:creationId xmlns:p14="http://schemas.microsoft.com/office/powerpoint/2010/main" val="37184880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p:cNvSpPr>
            <a:spLocks noGrp="1" noChangeArrowheads="1"/>
          </p:cNvSpPr>
          <p:nvPr>
            <p:ph type="title"/>
          </p:nvPr>
        </p:nvSpPr>
        <p:spPr/>
        <p:txBody>
          <a:bodyPr>
            <a:normAutofit fontScale="90000"/>
          </a:bodyPr>
          <a:lstStyle/>
          <a:p>
            <a:pPr algn="ctr">
              <a:defRPr/>
            </a:pPr>
            <a:r>
              <a:rPr lang="en-US" dirty="0" smtClean="0"/>
              <a:t>Interagency Disability Working Group of the NQDR IWG</a:t>
            </a:r>
          </a:p>
        </p:txBody>
      </p:sp>
      <p:sp>
        <p:nvSpPr>
          <p:cNvPr id="457731" name="Rectangle 3"/>
          <p:cNvSpPr>
            <a:spLocks noGrp="1" noChangeArrowheads="1"/>
          </p:cNvSpPr>
          <p:nvPr>
            <p:ph type="body" idx="1"/>
          </p:nvPr>
        </p:nvSpPr>
        <p:spPr>
          <a:xfrm>
            <a:off x="609601" y="1447800"/>
            <a:ext cx="7924800" cy="5105400"/>
          </a:xfrm>
        </p:spPr>
        <p:txBody>
          <a:bodyPr>
            <a:normAutofit/>
          </a:bodyPr>
          <a:lstStyle/>
          <a:p>
            <a:pPr>
              <a:spcBef>
                <a:spcPts val="0"/>
              </a:spcBef>
            </a:pPr>
            <a:r>
              <a:rPr lang="en-US" altLang="en-US" sz="2400" dirty="0" smtClean="0"/>
              <a:t>AHRQ convenes group with help from: </a:t>
            </a:r>
          </a:p>
          <a:p>
            <a:pPr lvl="1">
              <a:spcBef>
                <a:spcPts val="0"/>
              </a:spcBef>
            </a:pPr>
            <a:r>
              <a:rPr lang="en-US" altLang="en-US" sz="2200" dirty="0" smtClean="0"/>
              <a:t>Interagency Subcommittee of Disability Statistics </a:t>
            </a:r>
          </a:p>
          <a:p>
            <a:pPr marL="347662" lvl="1" indent="0">
              <a:spcBef>
                <a:spcPts val="0"/>
              </a:spcBef>
              <a:buNone/>
            </a:pPr>
            <a:endParaRPr lang="en-US" altLang="en-US" sz="2200" dirty="0" smtClean="0"/>
          </a:p>
          <a:p>
            <a:pPr>
              <a:spcBef>
                <a:spcPts val="0"/>
              </a:spcBef>
            </a:pPr>
            <a:r>
              <a:rPr lang="en-US" altLang="en-US" sz="2400" dirty="0" smtClean="0"/>
              <a:t>Representatives from over 16 agencies</a:t>
            </a:r>
            <a:endParaRPr lang="en-US" altLang="en-US" sz="2400" dirty="0"/>
          </a:p>
          <a:p>
            <a:pPr lvl="1">
              <a:spcBef>
                <a:spcPts val="0"/>
              </a:spcBef>
            </a:pPr>
            <a:r>
              <a:rPr lang="en-US" altLang="en-US" sz="2200" dirty="0" smtClean="0"/>
              <a:t>Including HHS, VA, Census, Social Security Administration, NCD, and Department of Education</a:t>
            </a:r>
          </a:p>
          <a:p>
            <a:pPr marL="347662" lvl="1" indent="0">
              <a:spcBef>
                <a:spcPts val="0"/>
              </a:spcBef>
              <a:buNone/>
            </a:pPr>
            <a:endParaRPr lang="en-US" altLang="en-US" sz="2200" dirty="0" smtClean="0"/>
          </a:p>
          <a:p>
            <a:pPr>
              <a:spcBef>
                <a:spcPts val="0"/>
              </a:spcBef>
            </a:pPr>
            <a:r>
              <a:rPr lang="en-US" altLang="en-US" sz="2400" dirty="0" smtClean="0"/>
              <a:t>Goal to recommend similar measurements of individuals with disabilities for NQDR</a:t>
            </a:r>
          </a:p>
          <a:p>
            <a:pPr lvl="1">
              <a:spcBef>
                <a:spcPts val="0"/>
              </a:spcBef>
            </a:pPr>
            <a:r>
              <a:rPr lang="en-US" altLang="en-US" sz="2200" dirty="0" smtClean="0"/>
              <a:t>Applicable across multiple data sources</a:t>
            </a:r>
          </a:p>
          <a:p>
            <a:pPr lvl="2">
              <a:spcBef>
                <a:spcPts val="0"/>
              </a:spcBef>
            </a:pPr>
            <a:r>
              <a:rPr lang="en-US" altLang="en-US" sz="2200" dirty="0" smtClean="0"/>
              <a:t>MEPS, NHIS, MCBS</a:t>
            </a:r>
          </a:p>
          <a:p>
            <a:pPr lvl="1">
              <a:spcBef>
                <a:spcPts val="0"/>
              </a:spcBef>
            </a:pPr>
            <a:r>
              <a:rPr lang="en-US" altLang="en-US" sz="2200" dirty="0" smtClean="0"/>
              <a:t>Can be described to lay persons in a half page</a:t>
            </a:r>
          </a:p>
          <a:p>
            <a:pPr lvl="1">
              <a:spcBef>
                <a:spcPts val="0"/>
              </a:spcBef>
            </a:pPr>
            <a:r>
              <a:rPr lang="en-US" altLang="en-US" sz="2200" dirty="0" smtClean="0"/>
              <a:t>Allows comparisons by race, ethnicity, and income</a:t>
            </a:r>
          </a:p>
          <a:p>
            <a:pPr lvl="1">
              <a:spcBef>
                <a:spcPts val="0"/>
              </a:spcBef>
            </a:pPr>
            <a:r>
              <a:rPr lang="en-US" altLang="en-US" sz="2200" dirty="0" smtClean="0"/>
              <a:t>Broad and inclusive-sensitive to sample size limitations</a:t>
            </a:r>
          </a:p>
        </p:txBody>
      </p:sp>
    </p:spTree>
    <p:extLst>
      <p:ext uri="{BB962C8B-B14F-4D97-AF65-F5344CB8AC3E}">
        <p14:creationId xmlns:p14="http://schemas.microsoft.com/office/powerpoint/2010/main" val="20293162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p:cNvSpPr>
            <a:spLocks noGrp="1" noChangeArrowheads="1"/>
          </p:cNvSpPr>
          <p:nvPr>
            <p:ph type="title"/>
          </p:nvPr>
        </p:nvSpPr>
        <p:spPr/>
        <p:txBody>
          <a:bodyPr>
            <a:normAutofit fontScale="90000"/>
          </a:bodyPr>
          <a:lstStyle/>
          <a:p>
            <a:pPr algn="ctr">
              <a:defRPr/>
            </a:pPr>
            <a:r>
              <a:rPr lang="en-US" dirty="0" smtClean="0"/>
              <a:t>Interagency Disability Working Group of the NQDR IWG</a:t>
            </a:r>
          </a:p>
        </p:txBody>
      </p:sp>
      <p:sp>
        <p:nvSpPr>
          <p:cNvPr id="457731" name="Rectangle 3"/>
          <p:cNvSpPr>
            <a:spLocks noGrp="1" noChangeArrowheads="1"/>
          </p:cNvSpPr>
          <p:nvPr>
            <p:ph type="body" idx="1"/>
          </p:nvPr>
        </p:nvSpPr>
        <p:spPr>
          <a:xfrm>
            <a:off x="609600" y="1143000"/>
            <a:ext cx="7993063" cy="5410200"/>
          </a:xfrm>
        </p:spPr>
        <p:txBody>
          <a:bodyPr>
            <a:normAutofit fontScale="62500" lnSpcReduction="20000"/>
          </a:bodyPr>
          <a:lstStyle/>
          <a:p>
            <a:pPr marL="0" indent="0">
              <a:lnSpc>
                <a:spcPct val="80000"/>
              </a:lnSpc>
              <a:buNone/>
            </a:pPr>
            <a:endParaRPr lang="en-US" altLang="en-US" sz="2800" dirty="0" smtClean="0"/>
          </a:p>
          <a:p>
            <a:pPr>
              <a:lnSpc>
                <a:spcPct val="80000"/>
              </a:lnSpc>
            </a:pPr>
            <a:r>
              <a:rPr lang="en-US" altLang="en-US" sz="3600" dirty="0" smtClean="0"/>
              <a:t>Representatives from: </a:t>
            </a:r>
          </a:p>
          <a:p>
            <a:pPr lvl="1">
              <a:lnSpc>
                <a:spcPct val="120000"/>
              </a:lnSpc>
              <a:spcBef>
                <a:spcPts val="0"/>
              </a:spcBef>
            </a:pPr>
            <a:r>
              <a:rPr lang="en-US" altLang="en-US" sz="2700" dirty="0" smtClean="0"/>
              <a:t>Agency for Healthcare Research and Quality (AHRQ)</a:t>
            </a:r>
            <a:endParaRPr lang="en-US" altLang="en-US" sz="2700" dirty="0"/>
          </a:p>
          <a:p>
            <a:pPr lvl="1">
              <a:lnSpc>
                <a:spcPct val="120000"/>
              </a:lnSpc>
              <a:spcBef>
                <a:spcPts val="0"/>
              </a:spcBef>
            </a:pPr>
            <a:r>
              <a:rPr lang="en-US" altLang="en-US" sz="2700" dirty="0" smtClean="0"/>
              <a:t>Administration on Aging (</a:t>
            </a:r>
            <a:r>
              <a:rPr lang="en-US" altLang="en-US" sz="2700" dirty="0" err="1" smtClean="0"/>
              <a:t>AoA</a:t>
            </a:r>
            <a:r>
              <a:rPr lang="en-US" altLang="en-US" sz="2700" dirty="0" smtClean="0"/>
              <a:t>)</a:t>
            </a:r>
          </a:p>
          <a:p>
            <a:pPr lvl="1">
              <a:lnSpc>
                <a:spcPct val="120000"/>
              </a:lnSpc>
              <a:spcBef>
                <a:spcPts val="0"/>
              </a:spcBef>
            </a:pPr>
            <a:r>
              <a:rPr lang="en-US" altLang="en-US" sz="2700" dirty="0" smtClean="0"/>
              <a:t>Office of The Assistant Secretary for Planning and Evaluation (ASPE)</a:t>
            </a:r>
          </a:p>
          <a:p>
            <a:pPr lvl="1">
              <a:lnSpc>
                <a:spcPct val="120000"/>
              </a:lnSpc>
              <a:spcBef>
                <a:spcPts val="0"/>
              </a:spcBef>
            </a:pPr>
            <a:r>
              <a:rPr lang="en-US" altLang="en-US" sz="2700" dirty="0" smtClean="0"/>
              <a:t>National Center for Health Statistics (CDC-NCHS)</a:t>
            </a:r>
          </a:p>
          <a:p>
            <a:pPr lvl="1">
              <a:lnSpc>
                <a:spcPct val="120000"/>
              </a:lnSpc>
              <a:spcBef>
                <a:spcPts val="0"/>
              </a:spcBef>
            </a:pPr>
            <a:r>
              <a:rPr lang="en-US" altLang="en-US" sz="2700" dirty="0" smtClean="0"/>
              <a:t>National Center on Birth Defects and Developmental Disabilities (CDC-NCBDDD)</a:t>
            </a:r>
          </a:p>
          <a:p>
            <a:pPr lvl="1">
              <a:lnSpc>
                <a:spcPct val="120000"/>
              </a:lnSpc>
              <a:spcBef>
                <a:spcPts val="0"/>
              </a:spcBef>
            </a:pPr>
            <a:r>
              <a:rPr lang="en-US" altLang="en-US" sz="2700" dirty="0" smtClean="0"/>
              <a:t>Centers for Medicare &amp; Medicaid Services (CMS)</a:t>
            </a:r>
          </a:p>
          <a:p>
            <a:pPr lvl="1">
              <a:lnSpc>
                <a:spcPct val="120000"/>
              </a:lnSpc>
              <a:spcBef>
                <a:spcPts val="0"/>
              </a:spcBef>
            </a:pPr>
            <a:r>
              <a:rPr lang="en-US" altLang="en-US" sz="2700" dirty="0" smtClean="0"/>
              <a:t>DHHS Office on Disability</a:t>
            </a:r>
          </a:p>
          <a:p>
            <a:pPr lvl="1">
              <a:lnSpc>
                <a:spcPct val="120000"/>
              </a:lnSpc>
              <a:spcBef>
                <a:spcPts val="0"/>
              </a:spcBef>
            </a:pPr>
            <a:r>
              <a:rPr lang="en-US" altLang="en-US" sz="2700" dirty="0" smtClean="0"/>
              <a:t>National Institute on Aging (NIH-NIA)</a:t>
            </a:r>
          </a:p>
          <a:p>
            <a:pPr lvl="1">
              <a:lnSpc>
                <a:spcPct val="120000"/>
              </a:lnSpc>
              <a:spcBef>
                <a:spcPts val="0"/>
              </a:spcBef>
            </a:pPr>
            <a:r>
              <a:rPr lang="en-US" altLang="en-US" sz="2700" dirty="0" smtClean="0"/>
              <a:t>National Center for Medical Rehabilitation Research (NIH-NCMRR)</a:t>
            </a:r>
          </a:p>
          <a:p>
            <a:pPr lvl="1">
              <a:lnSpc>
                <a:spcPct val="120000"/>
              </a:lnSpc>
              <a:spcBef>
                <a:spcPts val="0"/>
              </a:spcBef>
            </a:pPr>
            <a:r>
              <a:rPr lang="en-US" altLang="en-US" sz="2700" dirty="0" smtClean="0"/>
              <a:t>Health Resources and Services Administration (HRSA)</a:t>
            </a:r>
          </a:p>
          <a:p>
            <a:pPr lvl="1">
              <a:lnSpc>
                <a:spcPct val="120000"/>
              </a:lnSpc>
              <a:spcBef>
                <a:spcPts val="0"/>
              </a:spcBef>
            </a:pPr>
            <a:r>
              <a:rPr lang="en-US" altLang="en-US" sz="2700" dirty="0" smtClean="0"/>
              <a:t>Substance Abuse and Mental Health Services Administration (SAMHSA)</a:t>
            </a:r>
          </a:p>
          <a:p>
            <a:pPr lvl="1">
              <a:lnSpc>
                <a:spcPct val="120000"/>
              </a:lnSpc>
              <a:spcBef>
                <a:spcPts val="0"/>
              </a:spcBef>
            </a:pPr>
            <a:r>
              <a:rPr lang="en-US" altLang="en-US" sz="2700" dirty="0"/>
              <a:t>National Council on Disability (NCD)</a:t>
            </a:r>
          </a:p>
          <a:p>
            <a:pPr lvl="1">
              <a:lnSpc>
                <a:spcPct val="120000"/>
              </a:lnSpc>
              <a:spcBef>
                <a:spcPts val="0"/>
              </a:spcBef>
            </a:pPr>
            <a:r>
              <a:rPr lang="en-US" altLang="en-US" sz="2700" dirty="0" smtClean="0"/>
              <a:t>National Institute on Disability and Rehabilitation Research (DoE-NIDRR)</a:t>
            </a:r>
          </a:p>
          <a:p>
            <a:pPr lvl="1">
              <a:lnSpc>
                <a:spcPct val="120000"/>
              </a:lnSpc>
              <a:spcBef>
                <a:spcPts val="0"/>
              </a:spcBef>
            </a:pPr>
            <a:r>
              <a:rPr lang="en-US" altLang="en-US" sz="2700" dirty="0" smtClean="0"/>
              <a:t>Social </a:t>
            </a:r>
            <a:r>
              <a:rPr lang="en-US" altLang="en-US" sz="2700" dirty="0"/>
              <a:t>Security </a:t>
            </a:r>
            <a:r>
              <a:rPr lang="en-US" altLang="en-US" sz="2700" dirty="0" smtClean="0"/>
              <a:t>Administration</a:t>
            </a:r>
          </a:p>
          <a:p>
            <a:pPr lvl="1">
              <a:lnSpc>
                <a:spcPct val="120000"/>
              </a:lnSpc>
              <a:spcBef>
                <a:spcPts val="0"/>
              </a:spcBef>
            </a:pPr>
            <a:r>
              <a:rPr lang="en-US" altLang="en-US" sz="2700" dirty="0"/>
              <a:t>U.S. Census Bureau</a:t>
            </a:r>
          </a:p>
          <a:p>
            <a:pPr lvl="1">
              <a:lnSpc>
                <a:spcPct val="120000"/>
              </a:lnSpc>
              <a:spcBef>
                <a:spcPts val="0"/>
              </a:spcBef>
            </a:pPr>
            <a:r>
              <a:rPr lang="en-US" altLang="en-US" sz="2700" dirty="0" smtClean="0"/>
              <a:t>U.S. Department of Veterans Affairs (VA)</a:t>
            </a:r>
          </a:p>
          <a:p>
            <a:pPr lvl="1">
              <a:lnSpc>
                <a:spcPct val="120000"/>
              </a:lnSpc>
              <a:spcBef>
                <a:spcPts val="0"/>
              </a:spcBef>
            </a:pPr>
            <a:endParaRPr lang="en-US" altLang="en-US" sz="2700" dirty="0" smtClean="0"/>
          </a:p>
        </p:txBody>
      </p:sp>
    </p:spTree>
    <p:extLst>
      <p:ext uri="{BB962C8B-B14F-4D97-AF65-F5344CB8AC3E}">
        <p14:creationId xmlns:p14="http://schemas.microsoft.com/office/powerpoint/2010/main" val="31239103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p:txBody>
          <a:bodyPr>
            <a:normAutofit fontScale="90000"/>
          </a:bodyPr>
          <a:lstStyle/>
          <a:p>
            <a:pPr algn="ctr">
              <a:defRPr/>
            </a:pPr>
            <a:r>
              <a:rPr lang="en-US" sz="3600" dirty="0" smtClean="0"/>
              <a:t>Objective of </a:t>
            </a:r>
            <a:r>
              <a:rPr lang="en-US" dirty="0" smtClean="0"/>
              <a:t>Disability </a:t>
            </a:r>
            <a:r>
              <a:rPr lang="en-US" sz="3600" dirty="0" smtClean="0"/>
              <a:t>Working Group</a:t>
            </a:r>
          </a:p>
        </p:txBody>
      </p:sp>
      <p:sp>
        <p:nvSpPr>
          <p:cNvPr id="423939" name="Rectangle 3"/>
          <p:cNvSpPr>
            <a:spLocks noGrp="1" noChangeArrowheads="1"/>
          </p:cNvSpPr>
          <p:nvPr>
            <p:ph type="body" idx="1"/>
          </p:nvPr>
        </p:nvSpPr>
        <p:spPr>
          <a:xfrm>
            <a:off x="533400" y="1493837"/>
            <a:ext cx="8153400" cy="4678363"/>
          </a:xfrm>
        </p:spPr>
        <p:txBody>
          <a:bodyPr>
            <a:normAutofit fontScale="85000" lnSpcReduction="10000"/>
          </a:bodyPr>
          <a:lstStyle/>
          <a:p>
            <a:pPr>
              <a:lnSpc>
                <a:spcPct val="80000"/>
              </a:lnSpc>
            </a:pPr>
            <a:r>
              <a:rPr lang="en-US" altLang="en-US" sz="2400" dirty="0" smtClean="0"/>
              <a:t>Reflect the ADA definition of Disability</a:t>
            </a:r>
          </a:p>
          <a:p>
            <a:pPr>
              <a:lnSpc>
                <a:spcPct val="80000"/>
              </a:lnSpc>
            </a:pPr>
            <a:endParaRPr lang="en-US" altLang="en-US" sz="2400" dirty="0" smtClean="0"/>
          </a:p>
          <a:p>
            <a:pPr>
              <a:lnSpc>
                <a:spcPct val="120000"/>
              </a:lnSpc>
              <a:spcBef>
                <a:spcPts val="0"/>
              </a:spcBef>
            </a:pPr>
            <a:r>
              <a:rPr lang="en-US" altLang="en-US" sz="2400" dirty="0" smtClean="0"/>
              <a:t>Locate the areas of consistency in questions across data sets used in the NQDR</a:t>
            </a:r>
          </a:p>
          <a:p>
            <a:pPr lvl="1">
              <a:lnSpc>
                <a:spcPct val="80000"/>
              </a:lnSpc>
            </a:pPr>
            <a:r>
              <a:rPr lang="en-US" altLang="en-US" sz="2000" dirty="0" smtClean="0"/>
              <a:t>MEPS</a:t>
            </a:r>
          </a:p>
          <a:p>
            <a:pPr lvl="1">
              <a:lnSpc>
                <a:spcPct val="80000"/>
              </a:lnSpc>
            </a:pPr>
            <a:r>
              <a:rPr lang="en-US" altLang="en-US" sz="2000" dirty="0" smtClean="0"/>
              <a:t>NHIS</a:t>
            </a:r>
          </a:p>
          <a:p>
            <a:pPr lvl="1">
              <a:lnSpc>
                <a:spcPct val="80000"/>
              </a:lnSpc>
            </a:pPr>
            <a:r>
              <a:rPr lang="en-US" altLang="en-US" sz="2000" dirty="0" smtClean="0"/>
              <a:t>MCBS</a:t>
            </a:r>
          </a:p>
          <a:p>
            <a:pPr marL="347662" lvl="1" indent="0">
              <a:lnSpc>
                <a:spcPct val="80000"/>
              </a:lnSpc>
              <a:buNone/>
            </a:pPr>
            <a:endParaRPr lang="en-US" altLang="en-US" sz="2000" dirty="0" smtClean="0"/>
          </a:p>
          <a:p>
            <a:pPr>
              <a:lnSpc>
                <a:spcPct val="120000"/>
              </a:lnSpc>
              <a:spcBef>
                <a:spcPts val="0"/>
              </a:spcBef>
            </a:pPr>
            <a:r>
              <a:rPr lang="en-US" altLang="en-US" sz="2400" dirty="0" smtClean="0"/>
              <a:t>Used the International Classification of Functioning, Disability, and Health (ICF) as a guide to the </a:t>
            </a:r>
            <a:r>
              <a:rPr lang="en-US" altLang="en-US" sz="2400" u="sng" dirty="0" smtClean="0"/>
              <a:t>conceptual components </a:t>
            </a:r>
            <a:r>
              <a:rPr lang="en-US" altLang="en-US" sz="2400" dirty="0" smtClean="0"/>
              <a:t>of disability</a:t>
            </a:r>
          </a:p>
          <a:p>
            <a:pPr marL="0" indent="0">
              <a:lnSpc>
                <a:spcPct val="120000"/>
              </a:lnSpc>
              <a:spcBef>
                <a:spcPts val="0"/>
              </a:spcBef>
              <a:buNone/>
            </a:pPr>
            <a:endParaRPr lang="en-US" altLang="en-US" sz="2400" dirty="0" smtClean="0"/>
          </a:p>
          <a:p>
            <a:pPr>
              <a:lnSpc>
                <a:spcPct val="120000"/>
              </a:lnSpc>
              <a:spcBef>
                <a:spcPts val="0"/>
              </a:spcBef>
            </a:pPr>
            <a:r>
              <a:rPr lang="en-US" altLang="en-US" sz="2400" dirty="0" smtClean="0"/>
              <a:t>Compare questions/estimates to ICF Activities and Participation Component’s Chapters/Domains</a:t>
            </a:r>
          </a:p>
          <a:p>
            <a:pPr marL="0" indent="0">
              <a:lnSpc>
                <a:spcPct val="120000"/>
              </a:lnSpc>
              <a:spcBef>
                <a:spcPts val="0"/>
              </a:spcBef>
              <a:buNone/>
            </a:pPr>
            <a:endParaRPr lang="en-US" altLang="en-US" sz="2400" dirty="0" smtClean="0"/>
          </a:p>
          <a:p>
            <a:pPr>
              <a:lnSpc>
                <a:spcPct val="120000"/>
              </a:lnSpc>
              <a:spcBef>
                <a:spcPts val="0"/>
              </a:spcBef>
            </a:pPr>
            <a:r>
              <a:rPr lang="en-US" altLang="en-US" sz="2400" dirty="0" smtClean="0"/>
              <a:t>Determine domains/estimates to include in disability measures</a:t>
            </a:r>
          </a:p>
          <a:p>
            <a:pPr lvl="1">
              <a:lnSpc>
                <a:spcPct val="80000"/>
              </a:lnSpc>
              <a:buFontTx/>
              <a:buNone/>
            </a:pPr>
            <a:endParaRPr lang="en-US" altLang="en-US" sz="2000" dirty="0" smtClean="0"/>
          </a:p>
          <a:p>
            <a:pPr lvl="1">
              <a:lnSpc>
                <a:spcPct val="80000"/>
              </a:lnSpc>
              <a:buFontTx/>
              <a:buNone/>
            </a:pPr>
            <a:endParaRPr lang="en-US" altLang="en-US" sz="2000" dirty="0" smtClean="0"/>
          </a:p>
        </p:txBody>
      </p:sp>
      <p:sp>
        <p:nvSpPr>
          <p:cNvPr id="11268" name="Rectangle 6"/>
          <p:cNvSpPr>
            <a:spLocks noChangeArrowheads="1"/>
          </p:cNvSpPr>
          <p:nvPr/>
        </p:nvSpPr>
        <p:spPr bwMode="auto">
          <a:xfrm>
            <a:off x="1676400" y="555942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1800"/>
          </a:p>
        </p:txBody>
      </p:sp>
    </p:spTree>
    <p:extLst>
      <p:ext uri="{BB962C8B-B14F-4D97-AF65-F5344CB8AC3E}">
        <p14:creationId xmlns:p14="http://schemas.microsoft.com/office/powerpoint/2010/main" val="3151457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Rectangle 2"/>
          <p:cNvSpPr>
            <a:spLocks noGrp="1" noChangeArrowheads="1"/>
          </p:cNvSpPr>
          <p:nvPr>
            <p:ph type="title"/>
          </p:nvPr>
        </p:nvSpPr>
        <p:spPr/>
        <p:txBody>
          <a:bodyPr>
            <a:normAutofit fontScale="90000"/>
          </a:bodyPr>
          <a:lstStyle/>
          <a:p>
            <a:r>
              <a:rPr lang="en-US" altLang="en-US" dirty="0" smtClean="0"/>
              <a:t>In comparing disability questions across surveys note:</a:t>
            </a:r>
          </a:p>
        </p:txBody>
      </p:sp>
      <p:sp>
        <p:nvSpPr>
          <p:cNvPr id="555011" name="Rectangle 3"/>
          <p:cNvSpPr>
            <a:spLocks noGrp="1" noChangeArrowheads="1"/>
          </p:cNvSpPr>
          <p:nvPr>
            <p:ph type="body" idx="1"/>
          </p:nvPr>
        </p:nvSpPr>
        <p:spPr/>
        <p:txBody>
          <a:bodyPr/>
          <a:lstStyle/>
          <a:p>
            <a:pPr>
              <a:lnSpc>
                <a:spcPct val="80000"/>
              </a:lnSpc>
              <a:defRPr/>
            </a:pPr>
            <a:r>
              <a:rPr lang="en-US" dirty="0" smtClean="0"/>
              <a:t>Disability is a continuum and not a dichotomous concept</a:t>
            </a:r>
          </a:p>
          <a:p>
            <a:pPr marL="0" indent="0">
              <a:lnSpc>
                <a:spcPct val="80000"/>
              </a:lnSpc>
              <a:buNone/>
              <a:defRPr/>
            </a:pPr>
            <a:endParaRPr lang="en-US" dirty="0" smtClean="0"/>
          </a:p>
          <a:p>
            <a:pPr marL="0" indent="0">
              <a:lnSpc>
                <a:spcPct val="80000"/>
              </a:lnSpc>
              <a:buNone/>
              <a:defRPr/>
            </a:pPr>
            <a:endParaRPr lang="en-US" dirty="0" smtClean="0"/>
          </a:p>
          <a:p>
            <a:pPr>
              <a:lnSpc>
                <a:spcPct val="80000"/>
              </a:lnSpc>
              <a:defRPr/>
            </a:pPr>
            <a:r>
              <a:rPr lang="en-US" dirty="0" smtClean="0"/>
              <a:t>Disability manifests itself across multiple domains</a:t>
            </a:r>
          </a:p>
          <a:p>
            <a:pPr marL="0" indent="0">
              <a:lnSpc>
                <a:spcPct val="80000"/>
              </a:lnSpc>
              <a:buNone/>
              <a:defRPr/>
            </a:pPr>
            <a:endParaRPr lang="en-US" dirty="0" smtClean="0"/>
          </a:p>
          <a:p>
            <a:pPr marL="0" indent="0">
              <a:lnSpc>
                <a:spcPct val="80000"/>
              </a:lnSpc>
              <a:buNone/>
              <a:defRPr/>
            </a:pPr>
            <a:endParaRPr lang="en-US" dirty="0" smtClean="0"/>
          </a:p>
          <a:p>
            <a:pPr>
              <a:lnSpc>
                <a:spcPct val="80000"/>
              </a:lnSpc>
              <a:defRPr/>
            </a:pPr>
            <a:r>
              <a:rPr lang="en-US" dirty="0" smtClean="0"/>
              <a:t>Disability can be short-lived or can be chronic or sporadic</a:t>
            </a:r>
          </a:p>
        </p:txBody>
      </p:sp>
      <p:sp>
        <p:nvSpPr>
          <p:cNvPr id="19460" name="Rectangle 4"/>
          <p:cNvSpPr>
            <a:spLocks noChangeArrowheads="1"/>
          </p:cNvSpPr>
          <p:nvPr/>
        </p:nvSpPr>
        <p:spPr bwMode="auto">
          <a:xfrm>
            <a:off x="1676400" y="555942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1800"/>
          </a:p>
        </p:txBody>
      </p:sp>
    </p:spTree>
    <p:extLst>
      <p:ext uri="{BB962C8B-B14F-4D97-AF65-F5344CB8AC3E}">
        <p14:creationId xmlns:p14="http://schemas.microsoft.com/office/powerpoint/2010/main" val="21440563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p:txBody>
          <a:bodyPr>
            <a:normAutofit fontScale="90000"/>
          </a:bodyPr>
          <a:lstStyle/>
          <a:p>
            <a:r>
              <a:rPr lang="en-US" altLang="en-US" dirty="0"/>
              <a:t>In </a:t>
            </a:r>
            <a:r>
              <a:rPr lang="en-US" altLang="en-US" dirty="0" smtClean="0"/>
              <a:t>comparing </a:t>
            </a:r>
            <a:r>
              <a:rPr lang="en-US" altLang="en-US" dirty="0"/>
              <a:t>disability questions across surveys </a:t>
            </a:r>
            <a:r>
              <a:rPr lang="en-US" altLang="en-US" dirty="0" smtClean="0"/>
              <a:t>note (Cont.):</a:t>
            </a:r>
          </a:p>
        </p:txBody>
      </p:sp>
      <p:sp>
        <p:nvSpPr>
          <p:cNvPr id="557059" name="Rectangle 3"/>
          <p:cNvSpPr>
            <a:spLocks noGrp="1" noChangeArrowheads="1"/>
          </p:cNvSpPr>
          <p:nvPr>
            <p:ph type="body" idx="1"/>
          </p:nvPr>
        </p:nvSpPr>
        <p:spPr/>
        <p:txBody>
          <a:bodyPr/>
          <a:lstStyle/>
          <a:p>
            <a:pPr>
              <a:lnSpc>
                <a:spcPct val="80000"/>
              </a:lnSpc>
              <a:defRPr/>
            </a:pPr>
            <a:r>
              <a:rPr lang="en-US" sz="2800" dirty="0" smtClean="0"/>
              <a:t>Surveys have different purposes</a:t>
            </a:r>
          </a:p>
          <a:p>
            <a:pPr marL="0" indent="0">
              <a:lnSpc>
                <a:spcPct val="80000"/>
              </a:lnSpc>
              <a:buNone/>
              <a:defRPr/>
            </a:pPr>
            <a:endParaRPr lang="en-US" sz="2800" dirty="0" smtClean="0"/>
          </a:p>
          <a:p>
            <a:pPr lvl="1">
              <a:lnSpc>
                <a:spcPct val="80000"/>
              </a:lnSpc>
              <a:defRPr/>
            </a:pPr>
            <a:r>
              <a:rPr lang="en-US" sz="2400" dirty="0" smtClean="0"/>
              <a:t>capture different # of disability questions</a:t>
            </a:r>
          </a:p>
          <a:p>
            <a:pPr lvl="1">
              <a:lnSpc>
                <a:spcPct val="80000"/>
              </a:lnSpc>
              <a:defRPr/>
            </a:pPr>
            <a:endParaRPr lang="en-US" sz="2400" dirty="0" smtClean="0"/>
          </a:p>
          <a:p>
            <a:pPr lvl="1">
              <a:lnSpc>
                <a:spcPct val="80000"/>
              </a:lnSpc>
              <a:defRPr/>
            </a:pPr>
            <a:r>
              <a:rPr lang="en-US" sz="2400" dirty="0" smtClean="0"/>
              <a:t>capture different domains and at different points on the severity continuum</a:t>
            </a:r>
          </a:p>
          <a:p>
            <a:pPr marL="0" indent="0">
              <a:lnSpc>
                <a:spcPct val="80000"/>
              </a:lnSpc>
              <a:buNone/>
              <a:defRPr/>
            </a:pPr>
            <a:endParaRPr lang="en-US" sz="2800" dirty="0" smtClean="0"/>
          </a:p>
          <a:p>
            <a:pPr>
              <a:lnSpc>
                <a:spcPct val="80000"/>
              </a:lnSpc>
              <a:defRPr/>
            </a:pPr>
            <a:r>
              <a:rPr lang="en-US" sz="2800" dirty="0" smtClean="0"/>
              <a:t>Survey tools to measure disability are not as precise as measurement tools for physical sciences</a:t>
            </a:r>
          </a:p>
          <a:p>
            <a:pPr lvl="1">
              <a:lnSpc>
                <a:spcPct val="80000"/>
              </a:lnSpc>
              <a:buFontTx/>
              <a:buNone/>
              <a:defRPr/>
            </a:pPr>
            <a:endParaRPr lang="en-US" sz="2400" dirty="0" smtClean="0"/>
          </a:p>
        </p:txBody>
      </p:sp>
      <p:sp>
        <p:nvSpPr>
          <p:cNvPr id="20484" name="Rectangle 4"/>
          <p:cNvSpPr>
            <a:spLocks noChangeArrowheads="1"/>
          </p:cNvSpPr>
          <p:nvPr/>
        </p:nvSpPr>
        <p:spPr bwMode="auto">
          <a:xfrm>
            <a:off x="1676400" y="555942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1800"/>
          </a:p>
        </p:txBody>
      </p:sp>
    </p:spTree>
    <p:extLst>
      <p:ext uri="{BB962C8B-B14F-4D97-AF65-F5344CB8AC3E}">
        <p14:creationId xmlns:p14="http://schemas.microsoft.com/office/powerpoint/2010/main" val="22474394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pPr algn="ctr">
              <a:lnSpc>
                <a:spcPct val="80000"/>
              </a:lnSpc>
            </a:pPr>
            <a:r>
              <a:rPr lang="en-US" altLang="en-US" sz="2800" dirty="0"/>
              <a:t>Compare </a:t>
            </a:r>
            <a:r>
              <a:rPr lang="en-US" altLang="en-US" sz="2800" dirty="0" smtClean="0"/>
              <a:t>Questions/Estimates to </a:t>
            </a:r>
            <a:r>
              <a:rPr lang="en-US" altLang="en-US" sz="2800" dirty="0"/>
              <a:t>ICF Activities and Participation Component Chapters/Domains</a:t>
            </a:r>
          </a:p>
        </p:txBody>
      </p:sp>
      <p:sp>
        <p:nvSpPr>
          <p:cNvPr id="471043" name="Rectangle 3"/>
          <p:cNvSpPr>
            <a:spLocks noGrp="1" noChangeArrowheads="1"/>
          </p:cNvSpPr>
          <p:nvPr>
            <p:ph type="body" idx="1"/>
          </p:nvPr>
        </p:nvSpPr>
        <p:spPr>
          <a:xfrm>
            <a:off x="533400" y="1600200"/>
            <a:ext cx="8153400" cy="4897379"/>
          </a:xfrm>
        </p:spPr>
        <p:txBody>
          <a:bodyPr/>
          <a:lstStyle/>
          <a:p>
            <a:pPr>
              <a:lnSpc>
                <a:spcPct val="70000"/>
              </a:lnSpc>
              <a:defRPr/>
            </a:pPr>
            <a:r>
              <a:rPr lang="en-US" sz="2800" dirty="0" smtClean="0"/>
              <a:t>NHIS, MEPS, SIPP NHANES, MCBS all capture domains of:  </a:t>
            </a:r>
          </a:p>
          <a:p>
            <a:pPr marL="0" indent="0">
              <a:lnSpc>
                <a:spcPct val="70000"/>
              </a:lnSpc>
              <a:buNone/>
              <a:defRPr/>
            </a:pPr>
            <a:endParaRPr lang="en-US" sz="2800" dirty="0" smtClean="0"/>
          </a:p>
          <a:p>
            <a:pPr lvl="1">
              <a:lnSpc>
                <a:spcPct val="70000"/>
              </a:lnSpc>
              <a:defRPr/>
            </a:pPr>
            <a:r>
              <a:rPr lang="en-US" dirty="0" smtClean="0"/>
              <a:t>Learning and applying knowledge </a:t>
            </a:r>
            <a:r>
              <a:rPr lang="en-US" sz="2200" dirty="0" smtClean="0"/>
              <a:t>(C1)</a:t>
            </a:r>
            <a:endParaRPr lang="en-US" dirty="0" smtClean="0"/>
          </a:p>
          <a:p>
            <a:pPr lvl="2">
              <a:lnSpc>
                <a:spcPct val="70000"/>
              </a:lnSpc>
              <a:defRPr/>
            </a:pPr>
            <a:r>
              <a:rPr lang="en-US" sz="2000" dirty="0" smtClean="0"/>
              <a:t>Purposeful sensory experience </a:t>
            </a:r>
          </a:p>
          <a:p>
            <a:pPr lvl="2">
              <a:lnSpc>
                <a:spcPct val="70000"/>
              </a:lnSpc>
              <a:defRPr/>
            </a:pPr>
            <a:r>
              <a:rPr lang="en-US" sz="2000" dirty="0" smtClean="0"/>
              <a:t>Applying knowledge </a:t>
            </a:r>
          </a:p>
          <a:p>
            <a:pPr lvl="1">
              <a:lnSpc>
                <a:spcPct val="70000"/>
              </a:lnSpc>
              <a:defRPr/>
            </a:pPr>
            <a:r>
              <a:rPr lang="en-US" sz="2400" dirty="0" smtClean="0"/>
              <a:t>Mobility </a:t>
            </a:r>
            <a:r>
              <a:rPr lang="en-US" sz="2200" dirty="0" smtClean="0"/>
              <a:t>(C4)</a:t>
            </a:r>
          </a:p>
          <a:p>
            <a:pPr lvl="1">
              <a:lnSpc>
                <a:spcPct val="70000"/>
              </a:lnSpc>
              <a:defRPr/>
            </a:pPr>
            <a:r>
              <a:rPr lang="en-US" sz="2400" dirty="0" smtClean="0"/>
              <a:t>Self care </a:t>
            </a:r>
            <a:r>
              <a:rPr lang="en-US" sz="2200" dirty="0" smtClean="0"/>
              <a:t>(C5)</a:t>
            </a:r>
          </a:p>
          <a:p>
            <a:pPr lvl="1">
              <a:lnSpc>
                <a:spcPct val="70000"/>
              </a:lnSpc>
              <a:defRPr/>
            </a:pPr>
            <a:r>
              <a:rPr lang="en-US" sz="2400" dirty="0" smtClean="0"/>
              <a:t>Domestic life </a:t>
            </a:r>
            <a:r>
              <a:rPr lang="en-US" sz="2200" dirty="0" smtClean="0"/>
              <a:t>(C6)</a:t>
            </a:r>
          </a:p>
          <a:p>
            <a:pPr lvl="1">
              <a:lnSpc>
                <a:spcPct val="70000"/>
              </a:lnSpc>
              <a:defRPr/>
            </a:pPr>
            <a:r>
              <a:rPr lang="en-US" sz="2400" dirty="0" smtClean="0"/>
              <a:t>Major life areas </a:t>
            </a:r>
            <a:r>
              <a:rPr lang="en-US" sz="2200" dirty="0" smtClean="0"/>
              <a:t>(C8)</a:t>
            </a:r>
          </a:p>
          <a:p>
            <a:pPr lvl="1">
              <a:lnSpc>
                <a:spcPct val="70000"/>
              </a:lnSpc>
              <a:defRPr/>
            </a:pPr>
            <a:r>
              <a:rPr lang="en-US" sz="2400" dirty="0" smtClean="0"/>
              <a:t>Community, social and civic life </a:t>
            </a:r>
            <a:r>
              <a:rPr lang="en-US" sz="2200" dirty="0" smtClean="0"/>
              <a:t>(C9)</a:t>
            </a:r>
          </a:p>
        </p:txBody>
      </p:sp>
      <p:sp>
        <p:nvSpPr>
          <p:cNvPr id="15364" name="Rectangle 4"/>
          <p:cNvSpPr>
            <a:spLocks noChangeArrowheads="1"/>
          </p:cNvSpPr>
          <p:nvPr/>
        </p:nvSpPr>
        <p:spPr bwMode="auto">
          <a:xfrm>
            <a:off x="1676400" y="548322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1800"/>
          </a:p>
        </p:txBody>
      </p:sp>
      <p:sp>
        <p:nvSpPr>
          <p:cNvPr id="15365" name="Rectangle 5"/>
          <p:cNvSpPr>
            <a:spLocks noChangeArrowheads="1"/>
          </p:cNvSpPr>
          <p:nvPr/>
        </p:nvSpPr>
        <p:spPr bwMode="auto">
          <a:xfrm>
            <a:off x="609601" y="5666582"/>
            <a:ext cx="807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dirty="0"/>
              <a:t>Ref.— </a:t>
            </a:r>
            <a:r>
              <a:rPr lang="en-US" altLang="en-US" dirty="0" smtClean="0"/>
              <a:t>crosswalk lead was </a:t>
            </a:r>
            <a:r>
              <a:rPr lang="en-US" altLang="en-US" dirty="0" err="1" smtClean="0"/>
              <a:t>Cille</a:t>
            </a:r>
            <a:r>
              <a:rPr lang="en-US" altLang="en-US" dirty="0" smtClean="0"/>
              <a:t> </a:t>
            </a:r>
            <a:r>
              <a:rPr lang="en-US" altLang="en-US" dirty="0"/>
              <a:t>Kennedy, ASPE</a:t>
            </a:r>
          </a:p>
        </p:txBody>
      </p:sp>
    </p:spTree>
    <p:extLst>
      <p:ext uri="{BB962C8B-B14F-4D97-AF65-F5344CB8AC3E}">
        <p14:creationId xmlns:p14="http://schemas.microsoft.com/office/powerpoint/2010/main" val="13600809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0000"/>
          </a:bodyPr>
          <a:lstStyle/>
          <a:p>
            <a:pPr algn="ctr"/>
            <a:r>
              <a:rPr lang="en-US" altLang="en-US" sz="3200" dirty="0" smtClean="0"/>
              <a:t>Comparison of Mobility Domain Questions</a:t>
            </a:r>
            <a:endParaRPr lang="en-US" altLang="en-US" sz="3200" dirty="0" smtClean="0">
              <a:effectLst/>
            </a:endParaRPr>
          </a:p>
        </p:txBody>
      </p:sp>
      <p:sp>
        <p:nvSpPr>
          <p:cNvPr id="25603" name="Rectangle 3"/>
          <p:cNvSpPr>
            <a:spLocks noGrp="1" noChangeArrowheads="1"/>
          </p:cNvSpPr>
          <p:nvPr>
            <p:ph type="body" idx="1"/>
          </p:nvPr>
        </p:nvSpPr>
        <p:spPr>
          <a:xfrm>
            <a:off x="457200" y="1447800"/>
            <a:ext cx="8145463" cy="5029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62500" lnSpcReduction="20000"/>
          </a:bodyPr>
          <a:lstStyle/>
          <a:p>
            <a:pPr>
              <a:lnSpc>
                <a:spcPct val="70000"/>
              </a:lnSpc>
            </a:pPr>
            <a:endParaRPr lang="en-US" altLang="en-US" sz="2800" dirty="0" smtClean="0">
              <a:effectLst/>
            </a:endParaRPr>
          </a:p>
          <a:p>
            <a:pPr>
              <a:lnSpc>
                <a:spcPct val="120000"/>
              </a:lnSpc>
              <a:spcBef>
                <a:spcPts val="0"/>
              </a:spcBef>
            </a:pPr>
            <a:r>
              <a:rPr lang="en-US" altLang="en-US" sz="3200" dirty="0" smtClean="0"/>
              <a:t>2003 MEPS</a:t>
            </a:r>
          </a:p>
          <a:p>
            <a:pPr lvl="1">
              <a:lnSpc>
                <a:spcPct val="120000"/>
              </a:lnSpc>
              <a:spcBef>
                <a:spcPts val="0"/>
              </a:spcBef>
            </a:pPr>
            <a:r>
              <a:rPr lang="en-US" altLang="en-US" dirty="0" smtClean="0"/>
              <a:t>Family Screener</a:t>
            </a:r>
          </a:p>
          <a:p>
            <a:pPr lvl="1">
              <a:lnSpc>
                <a:spcPct val="120000"/>
              </a:lnSpc>
              <a:spcBef>
                <a:spcPts val="0"/>
              </a:spcBef>
            </a:pPr>
            <a:r>
              <a:rPr lang="en-US" altLang="en-US" dirty="0" smtClean="0"/>
              <a:t>Severity for individuals that screen in for 8 items – 4 categories</a:t>
            </a:r>
          </a:p>
          <a:p>
            <a:pPr lvl="2">
              <a:lnSpc>
                <a:spcPct val="120000"/>
              </a:lnSpc>
              <a:spcBef>
                <a:spcPts val="0"/>
              </a:spcBef>
            </a:pPr>
            <a:r>
              <a:rPr lang="en-US" altLang="en-US" sz="2400" dirty="0" smtClean="0"/>
              <a:t>no </a:t>
            </a:r>
            <a:r>
              <a:rPr lang="en-US" altLang="en-US" sz="2400" dirty="0"/>
              <a:t>difficulty, </a:t>
            </a:r>
            <a:r>
              <a:rPr lang="en-US" altLang="en-US" sz="2400" u="sng" dirty="0"/>
              <a:t>some difficulty, a lot of difficulty, or completely unable to do it</a:t>
            </a:r>
            <a:endParaRPr lang="en-US" altLang="en-US" sz="2400" dirty="0" smtClean="0"/>
          </a:p>
          <a:p>
            <a:pPr marL="347662" lvl="1" indent="0">
              <a:lnSpc>
                <a:spcPct val="120000"/>
              </a:lnSpc>
              <a:spcBef>
                <a:spcPts val="0"/>
              </a:spcBef>
              <a:buNone/>
            </a:pPr>
            <a:endParaRPr lang="en-US" altLang="en-US" sz="2800" dirty="0" smtClean="0">
              <a:effectLst/>
            </a:endParaRPr>
          </a:p>
          <a:p>
            <a:pPr>
              <a:lnSpc>
                <a:spcPct val="120000"/>
              </a:lnSpc>
              <a:spcBef>
                <a:spcPts val="0"/>
              </a:spcBef>
            </a:pPr>
            <a:r>
              <a:rPr lang="en-US" altLang="en-US" sz="3200" dirty="0" smtClean="0">
                <a:effectLst/>
              </a:rPr>
              <a:t>2003 NHIS</a:t>
            </a:r>
          </a:p>
          <a:p>
            <a:pPr lvl="1">
              <a:lnSpc>
                <a:spcPct val="120000"/>
              </a:lnSpc>
              <a:spcBef>
                <a:spcPts val="0"/>
              </a:spcBef>
            </a:pPr>
            <a:r>
              <a:rPr lang="en-US" altLang="en-US" dirty="0" smtClean="0"/>
              <a:t>Severity asked for each of 9 items – 6 categories</a:t>
            </a:r>
          </a:p>
          <a:p>
            <a:pPr lvl="2">
              <a:lnSpc>
                <a:spcPct val="120000"/>
              </a:lnSpc>
              <a:spcBef>
                <a:spcPts val="0"/>
              </a:spcBef>
            </a:pPr>
            <a:r>
              <a:rPr lang="en-US" altLang="en-US" sz="2400" dirty="0" smtClean="0"/>
              <a:t>not </a:t>
            </a:r>
            <a:r>
              <a:rPr lang="en-US" altLang="en-US" sz="2400" dirty="0"/>
              <a:t>at all difficult, only a little difficult, somewhat difficult, </a:t>
            </a:r>
            <a:r>
              <a:rPr lang="en-US" altLang="en-US" sz="2400" u="sng" dirty="0"/>
              <a:t>very difficult, can’t do at </a:t>
            </a:r>
            <a:r>
              <a:rPr lang="en-US" altLang="en-US" sz="2400" u="sng" dirty="0" smtClean="0"/>
              <a:t>all,</a:t>
            </a:r>
            <a:r>
              <a:rPr lang="en-US" altLang="en-US" sz="2400" dirty="0" smtClean="0"/>
              <a:t> unable to do it</a:t>
            </a:r>
          </a:p>
          <a:p>
            <a:endParaRPr lang="en-US" altLang="en-US" dirty="0" smtClean="0"/>
          </a:p>
          <a:p>
            <a:pPr>
              <a:lnSpc>
                <a:spcPct val="120000"/>
              </a:lnSpc>
              <a:spcBef>
                <a:spcPts val="0"/>
              </a:spcBef>
            </a:pPr>
            <a:r>
              <a:rPr lang="en-US" altLang="en-US" sz="3200" dirty="0" smtClean="0"/>
              <a:t>Broader range of categories in NHIS changes how people answer ‘somewhat difficult’ in NHIS vs. ‘some difficulty’ in MEPS</a:t>
            </a:r>
            <a:endParaRPr lang="en-US" altLang="en-US" sz="3200" dirty="0"/>
          </a:p>
          <a:p>
            <a:pPr marL="0" indent="0">
              <a:lnSpc>
                <a:spcPct val="120000"/>
              </a:lnSpc>
              <a:spcBef>
                <a:spcPts val="0"/>
              </a:spcBef>
              <a:buNone/>
            </a:pPr>
            <a:endParaRPr lang="en-US" altLang="en-US" dirty="0"/>
          </a:p>
          <a:p>
            <a:pPr>
              <a:lnSpc>
                <a:spcPct val="120000"/>
              </a:lnSpc>
              <a:spcBef>
                <a:spcPts val="0"/>
              </a:spcBef>
            </a:pPr>
            <a:r>
              <a:rPr lang="en-US" altLang="en-US" sz="3200" dirty="0" smtClean="0"/>
              <a:t>To make comparisons </a:t>
            </a:r>
          </a:p>
          <a:p>
            <a:pPr lvl="1">
              <a:lnSpc>
                <a:spcPct val="120000"/>
              </a:lnSpc>
              <a:spcBef>
                <a:spcPts val="0"/>
              </a:spcBef>
            </a:pPr>
            <a:r>
              <a:rPr lang="en-US" altLang="en-US" dirty="0" smtClean="0"/>
              <a:t>Limit NHIS to 8 items most similar to items in MEPS</a:t>
            </a:r>
          </a:p>
          <a:p>
            <a:pPr lvl="1">
              <a:lnSpc>
                <a:spcPct val="120000"/>
              </a:lnSpc>
              <a:spcBef>
                <a:spcPts val="0"/>
              </a:spcBef>
            </a:pPr>
            <a:r>
              <a:rPr lang="en-US" altLang="en-US" dirty="0" smtClean="0"/>
              <a:t>Use severity in NHIS to match severity in MEPS</a:t>
            </a:r>
          </a:p>
          <a:p>
            <a:pPr marL="347662" lvl="1" indent="0">
              <a:buNone/>
            </a:pPr>
            <a:endParaRPr lang="en-US" altLang="en-US" dirty="0"/>
          </a:p>
          <a:p>
            <a:pPr marL="347662" lvl="1" indent="0">
              <a:lnSpc>
                <a:spcPct val="70000"/>
              </a:lnSpc>
              <a:buNone/>
            </a:pPr>
            <a:r>
              <a:rPr lang="en-US" altLang="en-US" dirty="0"/>
              <a:t>	</a:t>
            </a:r>
            <a:endParaRPr lang="en-US" altLang="en-US" sz="2400" dirty="0" smtClean="0">
              <a:effectLst/>
            </a:endParaRPr>
          </a:p>
          <a:p>
            <a:pPr lvl="1">
              <a:lnSpc>
                <a:spcPct val="70000"/>
              </a:lnSpc>
            </a:pPr>
            <a:endParaRPr lang="en-US" altLang="en-US" dirty="0"/>
          </a:p>
          <a:p>
            <a:pPr lvl="1">
              <a:lnSpc>
                <a:spcPct val="70000"/>
              </a:lnSpc>
            </a:pPr>
            <a:endParaRPr lang="en-US" altLang="en-US" sz="2400" dirty="0" smtClean="0">
              <a:effectLst/>
            </a:endParaRPr>
          </a:p>
          <a:p>
            <a:pPr lvl="1">
              <a:lnSpc>
                <a:spcPct val="70000"/>
              </a:lnSpc>
            </a:pPr>
            <a:endParaRPr lang="en-US" altLang="en-US" sz="2400" dirty="0" smtClean="0">
              <a:effectLst/>
            </a:endParaRPr>
          </a:p>
          <a:p>
            <a:pPr marL="347662" lvl="1" indent="0">
              <a:lnSpc>
                <a:spcPct val="70000"/>
              </a:lnSpc>
              <a:buNone/>
            </a:pPr>
            <a:endParaRPr lang="en-US" altLang="en-US" sz="2400" dirty="0" smtClean="0">
              <a:effectLst/>
            </a:endParaRPr>
          </a:p>
        </p:txBody>
      </p:sp>
    </p:spTree>
    <p:extLst>
      <p:ext uri="{BB962C8B-B14F-4D97-AF65-F5344CB8AC3E}">
        <p14:creationId xmlns:p14="http://schemas.microsoft.com/office/powerpoint/2010/main" val="40552523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1447800" y="381000"/>
            <a:ext cx="7696200" cy="914400"/>
          </a:xfrm>
        </p:spPr>
        <p:txBody>
          <a:bodyPr>
            <a:normAutofit fontScale="90000"/>
          </a:bodyPr>
          <a:lstStyle/>
          <a:p>
            <a:pPr algn="ctr"/>
            <a:r>
              <a:rPr lang="en-US" altLang="en-US" sz="3400" dirty="0" smtClean="0"/>
              <a:t>NQDR Disability Working Group recommendation</a:t>
            </a:r>
          </a:p>
        </p:txBody>
      </p:sp>
      <p:sp>
        <p:nvSpPr>
          <p:cNvPr id="585731" name="Rectangle 3"/>
          <p:cNvSpPr>
            <a:spLocks noGrp="1" noChangeArrowheads="1"/>
          </p:cNvSpPr>
          <p:nvPr>
            <p:ph type="body" idx="1"/>
          </p:nvPr>
        </p:nvSpPr>
        <p:spPr>
          <a:xfrm>
            <a:off x="609600" y="1447800"/>
            <a:ext cx="7993063" cy="5410200"/>
          </a:xfrm>
        </p:spPr>
        <p:txBody>
          <a:bodyPr>
            <a:normAutofit/>
          </a:bodyPr>
          <a:lstStyle/>
          <a:p>
            <a:pPr>
              <a:defRPr/>
            </a:pPr>
            <a:r>
              <a:rPr lang="en-US" dirty="0" smtClean="0"/>
              <a:t>Use two measures of disability</a:t>
            </a:r>
          </a:p>
          <a:p>
            <a:pPr lvl="1">
              <a:defRPr/>
            </a:pPr>
            <a:r>
              <a:rPr lang="en-US" dirty="0" smtClean="0"/>
              <a:t>Basic Activity Limitations </a:t>
            </a:r>
            <a:r>
              <a:rPr lang="en-US" dirty="0" smtClean="0"/>
              <a:t>(BAL)</a:t>
            </a:r>
          </a:p>
          <a:p>
            <a:pPr lvl="2">
              <a:defRPr/>
            </a:pPr>
            <a:r>
              <a:rPr lang="en-US" dirty="0" smtClean="0"/>
              <a:t>Mobility, self care (ADLs), domestic life (IADLs), watching and listening activities</a:t>
            </a:r>
          </a:p>
          <a:p>
            <a:pPr lvl="1">
              <a:defRPr/>
            </a:pPr>
            <a:r>
              <a:rPr lang="en-US" dirty="0" smtClean="0"/>
              <a:t>Complex Activity Limitations (</a:t>
            </a:r>
            <a:r>
              <a:rPr lang="en-US" dirty="0" smtClean="0"/>
              <a:t>CAL)</a:t>
            </a:r>
          </a:p>
          <a:p>
            <a:pPr lvl="2">
              <a:defRPr/>
            </a:pPr>
            <a:r>
              <a:rPr lang="en-US" dirty="0" smtClean="0"/>
              <a:t>Work activities, and social and civic life activities</a:t>
            </a:r>
          </a:p>
          <a:p>
            <a:pPr lvl="1">
              <a:defRPr/>
            </a:pPr>
            <a:r>
              <a:rPr lang="en-US" dirty="0"/>
              <a:t>BAL and CAL are not mutually </a:t>
            </a:r>
            <a:r>
              <a:rPr lang="en-US" dirty="0" smtClean="0"/>
              <a:t>exclusive</a:t>
            </a:r>
          </a:p>
          <a:p>
            <a:pPr marL="347662" lvl="1" indent="0">
              <a:buNone/>
              <a:defRPr/>
            </a:pPr>
            <a:endParaRPr lang="en-US" dirty="0"/>
          </a:p>
          <a:p>
            <a:pPr>
              <a:defRPr/>
            </a:pPr>
            <a:r>
              <a:rPr lang="en-US" dirty="0" smtClean="0"/>
              <a:t>Neither BAL or CAL used for comparison purposes</a:t>
            </a:r>
          </a:p>
          <a:p>
            <a:pPr marL="347662" lvl="1" indent="0">
              <a:buNone/>
              <a:defRPr/>
            </a:pPr>
            <a:endParaRPr lang="en-US" dirty="0" smtClean="0"/>
          </a:p>
          <a:p>
            <a:pPr>
              <a:defRPr/>
            </a:pPr>
            <a:r>
              <a:rPr lang="en-US" dirty="0" smtClean="0"/>
              <a:t>Implemented in NQDR starting in 2007</a:t>
            </a:r>
          </a:p>
          <a:p>
            <a:pPr marL="347662" lvl="1" indent="0">
              <a:buNone/>
              <a:defRPr/>
            </a:pPr>
            <a:endParaRPr lang="en-US" dirty="0" smtClean="0"/>
          </a:p>
        </p:txBody>
      </p:sp>
    </p:spTree>
    <p:extLst>
      <p:ext uri="{BB962C8B-B14F-4D97-AF65-F5344CB8AC3E}">
        <p14:creationId xmlns:p14="http://schemas.microsoft.com/office/powerpoint/2010/main" val="606688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2"/>
          <p:cNvSpPr>
            <a:spLocks noGrp="1" noChangeArrowheads="1"/>
          </p:cNvSpPr>
          <p:nvPr>
            <p:ph type="title"/>
          </p:nvPr>
        </p:nvSpPr>
        <p:spPr>
          <a:xfrm>
            <a:off x="1143000" y="228600"/>
            <a:ext cx="8001000" cy="914400"/>
          </a:xfrm>
          <a:noFill/>
        </p:spPr>
        <p:txBody>
          <a:bodyPr anchor="ctr">
            <a:normAutofit fontScale="90000"/>
          </a:bodyPr>
          <a:lstStyle/>
          <a:p>
            <a:pPr algn="ctr"/>
            <a:r>
              <a:rPr lang="en-US" sz="3200" dirty="0" smtClean="0"/>
              <a:t>Census Bureau’s 2008 American Community Survey Disability Measure</a:t>
            </a:r>
            <a:endParaRPr lang="en-US" sz="3200" dirty="0"/>
          </a:p>
        </p:txBody>
      </p:sp>
      <p:sp>
        <p:nvSpPr>
          <p:cNvPr id="675843" name="Rectangle 3"/>
          <p:cNvSpPr>
            <a:spLocks noGrp="1" noChangeArrowheads="1"/>
          </p:cNvSpPr>
          <p:nvPr>
            <p:ph type="body" idx="1"/>
          </p:nvPr>
        </p:nvSpPr>
        <p:spPr>
          <a:xfrm>
            <a:off x="762000" y="1600200"/>
            <a:ext cx="7848600" cy="4343400"/>
          </a:xfrm>
          <a:noFill/>
        </p:spPr>
        <p:txBody>
          <a:bodyPr>
            <a:normAutofit/>
          </a:bodyPr>
          <a:lstStyle/>
          <a:p>
            <a:pPr>
              <a:lnSpc>
                <a:spcPct val="80000"/>
              </a:lnSpc>
            </a:pPr>
            <a:r>
              <a:rPr lang="en-US" altLang="en-US" sz="2400" dirty="0" smtClean="0"/>
              <a:t>Background--2000 Census and 2003-2007 ACS Disability Questions</a:t>
            </a:r>
            <a:endParaRPr lang="en-US" altLang="en-US" sz="2400" dirty="0"/>
          </a:p>
          <a:p>
            <a:pPr>
              <a:lnSpc>
                <a:spcPct val="80000"/>
              </a:lnSpc>
              <a:buFont typeface="Wingdings" pitchFamily="2" charset="2"/>
              <a:buNone/>
            </a:pPr>
            <a:endParaRPr lang="en-US" altLang="en-US" sz="2400" dirty="0"/>
          </a:p>
          <a:p>
            <a:pPr>
              <a:lnSpc>
                <a:spcPct val="80000"/>
              </a:lnSpc>
            </a:pPr>
            <a:r>
              <a:rPr lang="en-US" altLang="en-US" sz="2400" dirty="0" smtClean="0"/>
              <a:t>ACS Subcommittee on Disability Measurement</a:t>
            </a:r>
            <a:endParaRPr lang="en-US" altLang="en-US" sz="2400" dirty="0"/>
          </a:p>
          <a:p>
            <a:pPr>
              <a:lnSpc>
                <a:spcPct val="80000"/>
              </a:lnSpc>
              <a:buFont typeface="Wingdings" pitchFamily="2" charset="2"/>
              <a:buNone/>
            </a:pPr>
            <a:endParaRPr lang="en-US" altLang="en-US" sz="2400" dirty="0"/>
          </a:p>
          <a:p>
            <a:pPr>
              <a:lnSpc>
                <a:spcPct val="80000"/>
              </a:lnSpc>
            </a:pPr>
            <a:r>
              <a:rPr lang="en-US" altLang="en-US" sz="2400" dirty="0"/>
              <a:t>Measurement of disability</a:t>
            </a:r>
          </a:p>
          <a:p>
            <a:pPr>
              <a:lnSpc>
                <a:spcPct val="80000"/>
              </a:lnSpc>
              <a:buFont typeface="Wingdings" pitchFamily="2" charset="2"/>
              <a:buNone/>
            </a:pPr>
            <a:endParaRPr lang="en-US" altLang="en-US" sz="2400" dirty="0"/>
          </a:p>
          <a:p>
            <a:pPr>
              <a:lnSpc>
                <a:spcPct val="80000"/>
              </a:lnSpc>
            </a:pPr>
            <a:r>
              <a:rPr lang="en-US" altLang="en-US" sz="2400" dirty="0" smtClean="0"/>
              <a:t>Implemented with the 2008 ACS</a:t>
            </a:r>
            <a:endParaRPr lang="en-US" altLang="en-US" sz="2400" dirty="0"/>
          </a:p>
          <a:p>
            <a:pPr marL="0" indent="0">
              <a:lnSpc>
                <a:spcPct val="85000"/>
              </a:lnSpc>
              <a:spcBef>
                <a:spcPct val="0"/>
              </a:spcBef>
              <a:spcAft>
                <a:spcPct val="50000"/>
              </a:spcAft>
              <a:buNone/>
            </a:pPr>
            <a:endParaRPr lang="en-US" sz="2400" dirty="0"/>
          </a:p>
        </p:txBody>
      </p:sp>
      <p:sp>
        <p:nvSpPr>
          <p:cNvPr id="2" name="Rectangle 1"/>
          <p:cNvSpPr/>
          <p:nvPr/>
        </p:nvSpPr>
        <p:spPr>
          <a:xfrm>
            <a:off x="1219200" y="5358884"/>
            <a:ext cx="7239000" cy="369332"/>
          </a:xfrm>
          <a:prstGeom prst="rect">
            <a:avLst/>
          </a:prstGeom>
        </p:spPr>
        <p:txBody>
          <a:bodyPr wrap="square">
            <a:spAutoFit/>
          </a:bodyPr>
          <a:lstStyle/>
          <a:p>
            <a:r>
              <a:rPr lang="en-US" altLang="en-US" dirty="0"/>
              <a:t>Ref.— </a:t>
            </a:r>
            <a:r>
              <a:rPr lang="en-US" altLang="en-US" dirty="0" smtClean="0"/>
              <a:t>Brault, 2009; Altman, 2006; Brault, Stern, and </a:t>
            </a:r>
            <a:r>
              <a:rPr lang="en-US" altLang="en-US" dirty="0" err="1" smtClean="0"/>
              <a:t>Raglin</a:t>
            </a:r>
            <a:r>
              <a:rPr lang="en-US" altLang="en-US" dirty="0" smtClean="0"/>
              <a:t>, 2007 </a:t>
            </a:r>
            <a:endParaRPr lang="en-US" altLang="en-US" dirty="0"/>
          </a:p>
        </p:txBody>
      </p:sp>
    </p:spTree>
    <p:extLst>
      <p:ext uri="{BB962C8B-B14F-4D97-AF65-F5344CB8AC3E}">
        <p14:creationId xmlns:p14="http://schemas.microsoft.com/office/powerpoint/2010/main" val="34111191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2"/>
          <p:cNvSpPr>
            <a:spLocks noGrp="1" noChangeArrowheads="1"/>
          </p:cNvSpPr>
          <p:nvPr>
            <p:ph type="title"/>
          </p:nvPr>
        </p:nvSpPr>
        <p:spPr>
          <a:xfrm>
            <a:off x="1143000" y="228600"/>
            <a:ext cx="8001000" cy="914400"/>
          </a:xfrm>
          <a:noFill/>
        </p:spPr>
        <p:txBody>
          <a:bodyPr anchor="ctr">
            <a:normAutofit/>
          </a:bodyPr>
          <a:lstStyle/>
          <a:p>
            <a:pPr algn="ctr"/>
            <a:r>
              <a:rPr lang="en-US" sz="2400" dirty="0" smtClean="0"/>
              <a:t>Background—2000 Census and 2003-2007 American Community Survey Disability Questions</a:t>
            </a:r>
            <a:endParaRPr lang="en-US" sz="2400" dirty="0"/>
          </a:p>
        </p:txBody>
      </p:sp>
      <p:sp>
        <p:nvSpPr>
          <p:cNvPr id="675843" name="Rectangle 3"/>
          <p:cNvSpPr>
            <a:spLocks noGrp="1" noChangeArrowheads="1"/>
          </p:cNvSpPr>
          <p:nvPr>
            <p:ph type="body" idx="1"/>
          </p:nvPr>
        </p:nvSpPr>
        <p:spPr>
          <a:xfrm>
            <a:off x="838200" y="1600200"/>
            <a:ext cx="7772400" cy="4421187"/>
          </a:xfrm>
          <a:noFill/>
        </p:spPr>
        <p:txBody>
          <a:bodyPr>
            <a:normAutofit fontScale="77500" lnSpcReduction="20000"/>
          </a:bodyPr>
          <a:lstStyle/>
          <a:p>
            <a:pPr marL="0" indent="0">
              <a:lnSpc>
                <a:spcPct val="80000"/>
              </a:lnSpc>
              <a:buNone/>
            </a:pPr>
            <a:r>
              <a:rPr lang="en-US" altLang="en-US" sz="2400" b="1" dirty="0" smtClean="0"/>
              <a:t>6 Concepts, 3 Questions</a:t>
            </a:r>
          </a:p>
          <a:p>
            <a:pPr marL="0" indent="0">
              <a:lnSpc>
                <a:spcPct val="80000"/>
              </a:lnSpc>
              <a:buNone/>
            </a:pPr>
            <a:endParaRPr lang="en-US" altLang="en-US" sz="2400" b="1" dirty="0"/>
          </a:p>
          <a:p>
            <a:pPr>
              <a:lnSpc>
                <a:spcPct val="120000"/>
              </a:lnSpc>
              <a:spcBef>
                <a:spcPts val="0"/>
              </a:spcBef>
            </a:pPr>
            <a:r>
              <a:rPr lang="en-US" altLang="en-US" sz="2400" b="1" dirty="0" smtClean="0"/>
              <a:t>Question 1</a:t>
            </a:r>
            <a:r>
              <a:rPr lang="en-US" altLang="en-US" sz="2400" dirty="0" smtClean="0"/>
              <a:t>-- ages 5+</a:t>
            </a:r>
          </a:p>
          <a:p>
            <a:pPr lvl="1">
              <a:lnSpc>
                <a:spcPct val="120000"/>
              </a:lnSpc>
              <a:spcBef>
                <a:spcPts val="0"/>
              </a:spcBef>
            </a:pPr>
            <a:r>
              <a:rPr lang="en-US" altLang="en-US" sz="2000" b="1" dirty="0" smtClean="0"/>
              <a:t>Sensory </a:t>
            </a:r>
            <a:r>
              <a:rPr lang="en-US" altLang="en-US" sz="2000" dirty="0" smtClean="0"/>
              <a:t>disability—“blindness, deafness or a severe vision or hearing impairment”</a:t>
            </a:r>
          </a:p>
          <a:p>
            <a:pPr lvl="1">
              <a:lnSpc>
                <a:spcPct val="120000"/>
              </a:lnSpc>
              <a:spcBef>
                <a:spcPts val="0"/>
              </a:spcBef>
            </a:pPr>
            <a:r>
              <a:rPr lang="en-US" altLang="en-US" sz="2000" b="1" dirty="0" smtClean="0"/>
              <a:t>Physical </a:t>
            </a:r>
            <a:r>
              <a:rPr lang="en-US" altLang="en-US" sz="2000" dirty="0" smtClean="0"/>
              <a:t>disability—“condition that limits one or more basic physical </a:t>
            </a:r>
            <a:r>
              <a:rPr lang="en-US" altLang="en-US" sz="2000" dirty="0" err="1" smtClean="0"/>
              <a:t>acitivities</a:t>
            </a:r>
            <a:r>
              <a:rPr lang="en-US" altLang="en-US" sz="2000" dirty="0" smtClean="0"/>
              <a:t>…”</a:t>
            </a:r>
          </a:p>
          <a:p>
            <a:pPr marL="347662" lvl="1" indent="0">
              <a:lnSpc>
                <a:spcPct val="120000"/>
              </a:lnSpc>
              <a:spcBef>
                <a:spcPts val="0"/>
              </a:spcBef>
              <a:buNone/>
            </a:pPr>
            <a:endParaRPr lang="en-US" altLang="en-US" sz="2000" b="1" dirty="0"/>
          </a:p>
          <a:p>
            <a:pPr>
              <a:lnSpc>
                <a:spcPct val="120000"/>
              </a:lnSpc>
              <a:spcBef>
                <a:spcPts val="0"/>
              </a:spcBef>
            </a:pPr>
            <a:r>
              <a:rPr lang="en-US" altLang="en-US" sz="2400" b="1" dirty="0" smtClean="0"/>
              <a:t>Question 2</a:t>
            </a:r>
            <a:r>
              <a:rPr lang="en-US" altLang="en-US" sz="2400" dirty="0" smtClean="0"/>
              <a:t>—ages 5+, physical mental, or emotional condition lasting 6 months or more, any difficulty:</a:t>
            </a:r>
          </a:p>
          <a:p>
            <a:pPr lvl="1">
              <a:lnSpc>
                <a:spcPct val="120000"/>
              </a:lnSpc>
              <a:spcBef>
                <a:spcPts val="0"/>
              </a:spcBef>
            </a:pPr>
            <a:r>
              <a:rPr lang="en-US" altLang="en-US" sz="2000" b="1" dirty="0" smtClean="0"/>
              <a:t>Mental </a:t>
            </a:r>
            <a:r>
              <a:rPr lang="en-US" altLang="en-US" sz="2000" dirty="0" smtClean="0"/>
              <a:t>disability—</a:t>
            </a:r>
            <a:r>
              <a:rPr lang="en-US" altLang="en-US" sz="2000" b="1" dirty="0" smtClean="0"/>
              <a:t>“</a:t>
            </a:r>
            <a:r>
              <a:rPr lang="en-US" altLang="en-US" sz="2000" dirty="0" smtClean="0"/>
              <a:t>Learning, remembering, or concentrating”</a:t>
            </a:r>
          </a:p>
          <a:p>
            <a:pPr lvl="1">
              <a:lnSpc>
                <a:spcPct val="120000"/>
              </a:lnSpc>
              <a:spcBef>
                <a:spcPts val="0"/>
              </a:spcBef>
            </a:pPr>
            <a:r>
              <a:rPr lang="en-US" altLang="en-US" sz="2000" b="1" dirty="0" smtClean="0"/>
              <a:t>Self-care </a:t>
            </a:r>
            <a:r>
              <a:rPr lang="en-US" altLang="en-US" sz="2000" dirty="0" smtClean="0"/>
              <a:t>disability—</a:t>
            </a:r>
            <a:r>
              <a:rPr lang="en-US" altLang="en-US" sz="2000" b="1" dirty="0" smtClean="0"/>
              <a:t>“</a:t>
            </a:r>
            <a:r>
              <a:rPr lang="en-US" altLang="en-US" sz="2000" dirty="0" smtClean="0"/>
              <a:t>Dressing, bathing, or getting around inside the home”</a:t>
            </a:r>
          </a:p>
          <a:p>
            <a:pPr marL="347662" lvl="1" indent="0">
              <a:lnSpc>
                <a:spcPct val="120000"/>
              </a:lnSpc>
              <a:spcBef>
                <a:spcPts val="0"/>
              </a:spcBef>
              <a:buNone/>
            </a:pPr>
            <a:endParaRPr lang="en-US" altLang="en-US" sz="2000" dirty="0" smtClean="0"/>
          </a:p>
          <a:p>
            <a:pPr>
              <a:lnSpc>
                <a:spcPct val="120000"/>
              </a:lnSpc>
              <a:spcBef>
                <a:spcPts val="0"/>
              </a:spcBef>
            </a:pPr>
            <a:r>
              <a:rPr lang="en-US" altLang="en-US" sz="2400" b="1" dirty="0" smtClean="0"/>
              <a:t>Question 3</a:t>
            </a:r>
            <a:r>
              <a:rPr lang="en-US" altLang="en-US" sz="2400" dirty="0" smtClean="0"/>
              <a:t>—ages 15+, </a:t>
            </a:r>
            <a:r>
              <a:rPr lang="en-US" altLang="en-US" sz="2400" dirty="0">
                <a:solidFill>
                  <a:prstClr val="black"/>
                </a:solidFill>
              </a:rPr>
              <a:t>physical mental, or emotional condition lasting 6 months or more, any </a:t>
            </a:r>
            <a:r>
              <a:rPr lang="en-US" altLang="en-US" sz="2400" dirty="0" smtClean="0">
                <a:solidFill>
                  <a:prstClr val="black"/>
                </a:solidFill>
              </a:rPr>
              <a:t>difficulty</a:t>
            </a:r>
          </a:p>
          <a:p>
            <a:pPr lvl="1">
              <a:lnSpc>
                <a:spcPct val="120000"/>
              </a:lnSpc>
              <a:spcBef>
                <a:spcPts val="0"/>
              </a:spcBef>
            </a:pPr>
            <a:r>
              <a:rPr lang="en-US" altLang="en-US" sz="2100" b="1" dirty="0" smtClean="0">
                <a:solidFill>
                  <a:prstClr val="black"/>
                </a:solidFill>
              </a:rPr>
              <a:t>Go-outside-home </a:t>
            </a:r>
            <a:r>
              <a:rPr lang="en-US" altLang="en-US" sz="2100" dirty="0" smtClean="0">
                <a:solidFill>
                  <a:prstClr val="black"/>
                </a:solidFill>
              </a:rPr>
              <a:t>disability—</a:t>
            </a:r>
            <a:r>
              <a:rPr lang="en-US" altLang="en-US" sz="2100" b="1" dirty="0" smtClean="0">
                <a:solidFill>
                  <a:prstClr val="black"/>
                </a:solidFill>
              </a:rPr>
              <a:t>“</a:t>
            </a:r>
            <a:r>
              <a:rPr lang="en-US" altLang="en-US" sz="2100" dirty="0" smtClean="0">
                <a:solidFill>
                  <a:prstClr val="black"/>
                </a:solidFill>
              </a:rPr>
              <a:t>shop or visit a doctor’s office”</a:t>
            </a:r>
          </a:p>
          <a:p>
            <a:pPr lvl="1">
              <a:lnSpc>
                <a:spcPct val="120000"/>
              </a:lnSpc>
              <a:spcBef>
                <a:spcPts val="0"/>
              </a:spcBef>
            </a:pPr>
            <a:r>
              <a:rPr lang="en-US" altLang="en-US" sz="2100" b="1" dirty="0" smtClean="0">
                <a:solidFill>
                  <a:prstClr val="black"/>
                </a:solidFill>
              </a:rPr>
              <a:t>Employment </a:t>
            </a:r>
            <a:r>
              <a:rPr lang="en-US" altLang="en-US" sz="2100" dirty="0" smtClean="0">
                <a:solidFill>
                  <a:prstClr val="black"/>
                </a:solidFill>
              </a:rPr>
              <a:t>disability—</a:t>
            </a:r>
            <a:r>
              <a:rPr lang="en-US" altLang="en-US" sz="2100" b="1" dirty="0" smtClean="0">
                <a:solidFill>
                  <a:prstClr val="black"/>
                </a:solidFill>
              </a:rPr>
              <a:t>“</a:t>
            </a:r>
            <a:r>
              <a:rPr lang="en-US" altLang="en-US" sz="2100" dirty="0" smtClean="0">
                <a:solidFill>
                  <a:prstClr val="black"/>
                </a:solidFill>
              </a:rPr>
              <a:t>working at a job or business”</a:t>
            </a:r>
            <a:endParaRPr lang="en-US" altLang="en-US" sz="2100" dirty="0" smtClean="0"/>
          </a:p>
          <a:p>
            <a:pPr marL="0" indent="0">
              <a:lnSpc>
                <a:spcPct val="85000"/>
              </a:lnSpc>
              <a:spcBef>
                <a:spcPct val="0"/>
              </a:spcBef>
              <a:spcAft>
                <a:spcPct val="50000"/>
              </a:spcAft>
              <a:buNone/>
            </a:pPr>
            <a:endParaRPr lang="en-US" sz="2400" dirty="0"/>
          </a:p>
        </p:txBody>
      </p:sp>
    </p:spTree>
    <p:extLst>
      <p:ext uri="{BB962C8B-B14F-4D97-AF65-F5344CB8AC3E}">
        <p14:creationId xmlns:p14="http://schemas.microsoft.com/office/powerpoint/2010/main" val="17039985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p:cNvSpPr>
            <a:spLocks noGrp="1" noChangeArrowheads="1"/>
          </p:cNvSpPr>
          <p:nvPr>
            <p:ph type="title"/>
          </p:nvPr>
        </p:nvSpPr>
        <p:spPr/>
        <p:txBody>
          <a:bodyPr>
            <a:normAutofit fontScale="90000"/>
          </a:bodyPr>
          <a:lstStyle/>
          <a:p>
            <a:pPr algn="ctr">
              <a:defRPr/>
            </a:pPr>
            <a:r>
              <a:rPr lang="en-US" dirty="0" smtClean="0"/>
              <a:t>ACS Subcommittee on Disability Measurement</a:t>
            </a:r>
          </a:p>
        </p:txBody>
      </p:sp>
      <p:sp>
        <p:nvSpPr>
          <p:cNvPr id="457731" name="Rectangle 3"/>
          <p:cNvSpPr>
            <a:spLocks noGrp="1" noChangeArrowheads="1"/>
          </p:cNvSpPr>
          <p:nvPr>
            <p:ph type="body" idx="1"/>
          </p:nvPr>
        </p:nvSpPr>
        <p:spPr>
          <a:xfrm>
            <a:off x="609600" y="1447800"/>
            <a:ext cx="7993063" cy="5410200"/>
          </a:xfrm>
        </p:spPr>
        <p:txBody>
          <a:bodyPr>
            <a:normAutofit/>
          </a:bodyPr>
          <a:lstStyle/>
          <a:p>
            <a:pPr>
              <a:lnSpc>
                <a:spcPct val="80000"/>
              </a:lnSpc>
            </a:pPr>
            <a:r>
              <a:rPr lang="en-US" altLang="en-US" sz="2800" dirty="0" smtClean="0"/>
              <a:t>Convened by the OMB Interagency Committee for the ACS in 2002</a:t>
            </a:r>
          </a:p>
          <a:p>
            <a:pPr lvl="1">
              <a:lnSpc>
                <a:spcPct val="80000"/>
              </a:lnSpc>
            </a:pPr>
            <a:r>
              <a:rPr lang="en-US" altLang="en-US" sz="2400" dirty="0" smtClean="0"/>
              <a:t>NCHS to take the lead, all agencies invited</a:t>
            </a:r>
          </a:p>
          <a:p>
            <a:pPr>
              <a:lnSpc>
                <a:spcPct val="80000"/>
              </a:lnSpc>
            </a:pPr>
            <a:endParaRPr lang="en-US" altLang="en-US" sz="2800" dirty="0" smtClean="0"/>
          </a:p>
          <a:p>
            <a:pPr>
              <a:lnSpc>
                <a:spcPct val="80000"/>
              </a:lnSpc>
            </a:pPr>
            <a:r>
              <a:rPr lang="en-US" altLang="en-US" sz="2800" dirty="0" smtClean="0"/>
              <a:t>Representatives from NCHS, </a:t>
            </a:r>
            <a:r>
              <a:rPr lang="en-US" altLang="en-US" dirty="0"/>
              <a:t>U.S. Census </a:t>
            </a:r>
            <a:r>
              <a:rPr lang="en-US" altLang="en-US" dirty="0" smtClean="0"/>
              <a:t>Bureau, AHRQ</a:t>
            </a:r>
            <a:r>
              <a:rPr lang="en-US" altLang="en-US" dirty="0"/>
              <a:t>, ASPE, </a:t>
            </a:r>
            <a:r>
              <a:rPr lang="en-US" altLang="en-US" dirty="0" err="1"/>
              <a:t>AoA</a:t>
            </a:r>
            <a:r>
              <a:rPr lang="en-US" altLang="en-US" dirty="0"/>
              <a:t>, </a:t>
            </a:r>
            <a:r>
              <a:rPr lang="en-US" altLang="en-US" dirty="0" smtClean="0"/>
              <a:t>BLS, ED</a:t>
            </a:r>
            <a:r>
              <a:rPr lang="en-US" altLang="en-US" dirty="0"/>
              <a:t>, ED- </a:t>
            </a:r>
            <a:r>
              <a:rPr lang="en-US" altLang="en-US" dirty="0" smtClean="0"/>
              <a:t>NIDRR, FCC, NSF, NCD, NIMH, </a:t>
            </a:r>
            <a:r>
              <a:rPr lang="en-US" altLang="en-US" dirty="0"/>
              <a:t>OMB, SSA, </a:t>
            </a:r>
            <a:r>
              <a:rPr lang="en-US" altLang="en-US" dirty="0" smtClean="0"/>
              <a:t>VA, HUD, IHS</a:t>
            </a:r>
          </a:p>
          <a:p>
            <a:pPr>
              <a:lnSpc>
                <a:spcPct val="80000"/>
              </a:lnSpc>
            </a:pPr>
            <a:endParaRPr lang="en-US" altLang="en-US" sz="2800" dirty="0" smtClean="0"/>
          </a:p>
          <a:p>
            <a:pPr>
              <a:lnSpc>
                <a:spcPct val="80000"/>
              </a:lnSpc>
            </a:pPr>
            <a:r>
              <a:rPr lang="en-US" altLang="en-US" sz="2800" dirty="0" smtClean="0"/>
              <a:t>Objective: To assess the adequacy of the current ACS (former 2000 Census) disability questions</a:t>
            </a:r>
          </a:p>
          <a:p>
            <a:pPr marL="0" indent="0">
              <a:lnSpc>
                <a:spcPct val="80000"/>
              </a:lnSpc>
              <a:buNone/>
            </a:pPr>
            <a:endParaRPr lang="en-US" altLang="en-US" dirty="0"/>
          </a:p>
        </p:txBody>
      </p:sp>
    </p:spTree>
    <p:extLst>
      <p:ext uri="{BB962C8B-B14F-4D97-AF65-F5344CB8AC3E}">
        <p14:creationId xmlns:p14="http://schemas.microsoft.com/office/powerpoint/2010/main" val="9358442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p:cNvSpPr>
            <a:spLocks noGrp="1" noChangeArrowheads="1"/>
          </p:cNvSpPr>
          <p:nvPr>
            <p:ph type="title"/>
          </p:nvPr>
        </p:nvSpPr>
        <p:spPr/>
        <p:txBody>
          <a:bodyPr>
            <a:normAutofit/>
          </a:bodyPr>
          <a:lstStyle/>
          <a:p>
            <a:pPr algn="ctr">
              <a:defRPr/>
            </a:pPr>
            <a:r>
              <a:rPr lang="en-US" dirty="0" smtClean="0"/>
              <a:t>ACS Measurement of Disability</a:t>
            </a:r>
          </a:p>
        </p:txBody>
      </p:sp>
      <p:sp>
        <p:nvSpPr>
          <p:cNvPr id="457731" name="Rectangle 3"/>
          <p:cNvSpPr>
            <a:spLocks noGrp="1" noChangeArrowheads="1"/>
          </p:cNvSpPr>
          <p:nvPr>
            <p:ph type="body" idx="1"/>
          </p:nvPr>
        </p:nvSpPr>
        <p:spPr>
          <a:xfrm>
            <a:off x="609600" y="1447800"/>
            <a:ext cx="7993063" cy="5410200"/>
          </a:xfrm>
        </p:spPr>
        <p:txBody>
          <a:bodyPr>
            <a:normAutofit lnSpcReduction="10000"/>
          </a:bodyPr>
          <a:lstStyle/>
          <a:p>
            <a:pPr>
              <a:lnSpc>
                <a:spcPct val="110000"/>
              </a:lnSpc>
              <a:spcBef>
                <a:spcPts val="0"/>
              </a:spcBef>
            </a:pPr>
            <a:r>
              <a:rPr lang="en-US" altLang="en-US" sz="2400" dirty="0" smtClean="0"/>
              <a:t>Constraints on number of questions &amp; legislature mandates</a:t>
            </a:r>
          </a:p>
          <a:p>
            <a:pPr>
              <a:lnSpc>
                <a:spcPct val="110000"/>
              </a:lnSpc>
              <a:spcBef>
                <a:spcPts val="0"/>
              </a:spcBef>
            </a:pPr>
            <a:endParaRPr lang="en-US" altLang="en-US" sz="2400" dirty="0" smtClean="0"/>
          </a:p>
          <a:p>
            <a:pPr>
              <a:lnSpc>
                <a:spcPct val="110000"/>
              </a:lnSpc>
              <a:spcBef>
                <a:spcPts val="0"/>
              </a:spcBef>
            </a:pPr>
            <a:r>
              <a:rPr lang="en-US" altLang="en-US" sz="2400" dirty="0" smtClean="0"/>
              <a:t>Disability involves social factors—both internal and external -- Difficult to measure in surveys</a:t>
            </a:r>
          </a:p>
          <a:p>
            <a:pPr>
              <a:lnSpc>
                <a:spcPct val="110000"/>
              </a:lnSpc>
              <a:spcBef>
                <a:spcPts val="0"/>
              </a:spcBef>
            </a:pPr>
            <a:endParaRPr lang="en-US" altLang="en-US" sz="2400" dirty="0" smtClean="0"/>
          </a:p>
          <a:p>
            <a:pPr>
              <a:lnSpc>
                <a:spcPct val="110000"/>
              </a:lnSpc>
              <a:spcBef>
                <a:spcPts val="0"/>
              </a:spcBef>
            </a:pPr>
            <a:r>
              <a:rPr lang="en-US" altLang="en-US" sz="2400" dirty="0" smtClean="0"/>
              <a:t>Focused on population likely to experience restrictions in participation due to physical, social and other environmental barriers—Easier to measure in surveys</a:t>
            </a:r>
          </a:p>
          <a:p>
            <a:pPr marL="0" indent="0">
              <a:lnSpc>
                <a:spcPct val="110000"/>
              </a:lnSpc>
              <a:spcBef>
                <a:spcPts val="0"/>
              </a:spcBef>
              <a:buNone/>
            </a:pPr>
            <a:endParaRPr lang="en-US" altLang="en-US" sz="2400" dirty="0" smtClean="0"/>
          </a:p>
          <a:p>
            <a:pPr>
              <a:lnSpc>
                <a:spcPct val="110000"/>
              </a:lnSpc>
              <a:spcBef>
                <a:spcPts val="0"/>
              </a:spcBef>
            </a:pPr>
            <a:r>
              <a:rPr lang="en-US" altLang="en-US" sz="2400" dirty="0" smtClean="0"/>
              <a:t>Goal to identify broad representation of population at risk of restrictions in participation at the person level</a:t>
            </a:r>
          </a:p>
          <a:p>
            <a:pPr lvl="1">
              <a:lnSpc>
                <a:spcPct val="110000"/>
              </a:lnSpc>
              <a:spcBef>
                <a:spcPts val="0"/>
              </a:spcBef>
            </a:pPr>
            <a:r>
              <a:rPr lang="en-US" altLang="en-US" sz="2000" dirty="0" smtClean="0"/>
              <a:t>Less </a:t>
            </a:r>
            <a:r>
              <a:rPr lang="en-US" altLang="en-US" sz="2000" dirty="0"/>
              <a:t>influenced by social and structural contexts which can vary across groups</a:t>
            </a:r>
          </a:p>
          <a:p>
            <a:pPr lvl="1">
              <a:lnSpc>
                <a:spcPct val="110000"/>
              </a:lnSpc>
              <a:spcBef>
                <a:spcPts val="0"/>
              </a:spcBef>
            </a:pPr>
            <a:r>
              <a:rPr lang="en-US" altLang="en-US" sz="2000" dirty="0"/>
              <a:t>Want to identify younger as well as older people</a:t>
            </a:r>
          </a:p>
          <a:p>
            <a:pPr marL="0" indent="0">
              <a:lnSpc>
                <a:spcPct val="80000"/>
              </a:lnSpc>
              <a:buNone/>
            </a:pPr>
            <a:endParaRPr lang="en-US" altLang="en-US" sz="2400" dirty="0"/>
          </a:p>
          <a:p>
            <a:pPr marL="0" indent="0">
              <a:lnSpc>
                <a:spcPct val="80000"/>
              </a:lnSpc>
              <a:buNone/>
            </a:pPr>
            <a:endParaRPr lang="en-US" altLang="en-US" sz="2600" dirty="0"/>
          </a:p>
          <a:p>
            <a:pPr marL="0" indent="0">
              <a:lnSpc>
                <a:spcPct val="80000"/>
              </a:lnSpc>
              <a:buNone/>
            </a:pPr>
            <a:endParaRPr lang="en-US" altLang="en-US" dirty="0" smtClean="0"/>
          </a:p>
          <a:p>
            <a:pPr marL="0" indent="0">
              <a:lnSpc>
                <a:spcPct val="80000"/>
              </a:lnSpc>
              <a:buNone/>
            </a:pPr>
            <a:endParaRPr lang="en-US" altLang="en-US" dirty="0"/>
          </a:p>
          <a:p>
            <a:pPr>
              <a:lnSpc>
                <a:spcPct val="80000"/>
              </a:lnSpc>
            </a:pPr>
            <a:endParaRPr lang="en-US" altLang="en-US" dirty="0"/>
          </a:p>
          <a:p>
            <a:pPr marL="347662" lvl="1" indent="0">
              <a:lnSpc>
                <a:spcPct val="80000"/>
              </a:lnSpc>
              <a:buNone/>
            </a:pPr>
            <a:endParaRPr lang="en-US" altLang="en-US" sz="2400" dirty="0"/>
          </a:p>
        </p:txBody>
      </p:sp>
    </p:spTree>
    <p:extLst>
      <p:ext uri="{BB962C8B-B14F-4D97-AF65-F5344CB8AC3E}">
        <p14:creationId xmlns:p14="http://schemas.microsoft.com/office/powerpoint/2010/main" val="7130300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p:cNvSpPr>
            <a:spLocks noGrp="1" noChangeArrowheads="1"/>
          </p:cNvSpPr>
          <p:nvPr>
            <p:ph type="title"/>
          </p:nvPr>
        </p:nvSpPr>
        <p:spPr/>
        <p:txBody>
          <a:bodyPr>
            <a:normAutofit/>
          </a:bodyPr>
          <a:lstStyle/>
          <a:p>
            <a:pPr algn="ctr">
              <a:defRPr/>
            </a:pPr>
            <a:r>
              <a:rPr lang="en-US" dirty="0" smtClean="0"/>
              <a:t>ACS Measurement of Disability</a:t>
            </a:r>
          </a:p>
        </p:txBody>
      </p:sp>
      <p:sp>
        <p:nvSpPr>
          <p:cNvPr id="457731" name="Rectangle 3"/>
          <p:cNvSpPr>
            <a:spLocks noGrp="1" noChangeArrowheads="1"/>
          </p:cNvSpPr>
          <p:nvPr>
            <p:ph type="body" idx="1"/>
          </p:nvPr>
        </p:nvSpPr>
        <p:spPr>
          <a:xfrm>
            <a:off x="609600" y="1447800"/>
            <a:ext cx="7993063" cy="5410200"/>
          </a:xfrm>
        </p:spPr>
        <p:txBody>
          <a:bodyPr>
            <a:normAutofit/>
          </a:bodyPr>
          <a:lstStyle/>
          <a:p>
            <a:pPr>
              <a:lnSpc>
                <a:spcPct val="80000"/>
              </a:lnSpc>
            </a:pPr>
            <a:r>
              <a:rPr lang="en-US" altLang="en-US" dirty="0" smtClean="0"/>
              <a:t>Came up with initial questions</a:t>
            </a:r>
          </a:p>
          <a:p>
            <a:pPr marL="0" indent="0">
              <a:lnSpc>
                <a:spcPct val="80000"/>
              </a:lnSpc>
              <a:buNone/>
            </a:pPr>
            <a:endParaRPr lang="en-US" altLang="en-US" dirty="0" smtClean="0"/>
          </a:p>
          <a:p>
            <a:pPr>
              <a:lnSpc>
                <a:spcPct val="80000"/>
              </a:lnSpc>
            </a:pPr>
            <a:r>
              <a:rPr lang="en-US" altLang="en-US" dirty="0" smtClean="0"/>
              <a:t>Cognitively tested initial questions</a:t>
            </a:r>
          </a:p>
          <a:p>
            <a:pPr marL="347662" lvl="1" indent="0">
              <a:lnSpc>
                <a:spcPct val="80000"/>
              </a:lnSpc>
              <a:buNone/>
            </a:pPr>
            <a:endParaRPr lang="en-US" altLang="en-US" dirty="0" smtClean="0"/>
          </a:p>
          <a:p>
            <a:pPr>
              <a:lnSpc>
                <a:spcPct val="80000"/>
              </a:lnSpc>
            </a:pPr>
            <a:r>
              <a:rPr lang="en-US" altLang="en-US" dirty="0" smtClean="0"/>
              <a:t>Revised questions</a:t>
            </a:r>
          </a:p>
          <a:p>
            <a:pPr lvl="1">
              <a:lnSpc>
                <a:spcPct val="80000"/>
              </a:lnSpc>
            </a:pPr>
            <a:r>
              <a:rPr lang="en-US" altLang="en-US" dirty="0" smtClean="0"/>
              <a:t>Part of the 2006 ACS Content Test</a:t>
            </a:r>
          </a:p>
          <a:p>
            <a:pPr>
              <a:lnSpc>
                <a:spcPct val="80000"/>
              </a:lnSpc>
            </a:pPr>
            <a:endParaRPr lang="en-US" altLang="en-US" dirty="0" smtClean="0"/>
          </a:p>
          <a:p>
            <a:pPr>
              <a:lnSpc>
                <a:spcPct val="80000"/>
              </a:lnSpc>
            </a:pPr>
            <a:r>
              <a:rPr lang="en-US" altLang="en-US" dirty="0" smtClean="0"/>
              <a:t>Revised questions performed equal or better than 2003-2007 ACS disability questions</a:t>
            </a:r>
          </a:p>
          <a:p>
            <a:pPr lvl="1">
              <a:lnSpc>
                <a:spcPct val="80000"/>
              </a:lnSpc>
            </a:pPr>
            <a:r>
              <a:rPr lang="en-US" altLang="en-US" dirty="0" smtClean="0"/>
              <a:t>nonresponse rates</a:t>
            </a:r>
          </a:p>
          <a:p>
            <a:pPr lvl="1">
              <a:lnSpc>
                <a:spcPct val="80000"/>
              </a:lnSpc>
            </a:pPr>
            <a:r>
              <a:rPr lang="en-US" altLang="en-US" dirty="0" smtClean="0"/>
              <a:t>Measures of item by item and overall disability recode reliability</a:t>
            </a:r>
          </a:p>
        </p:txBody>
      </p:sp>
    </p:spTree>
    <p:extLst>
      <p:ext uri="{BB962C8B-B14F-4D97-AF65-F5344CB8AC3E}">
        <p14:creationId xmlns:p14="http://schemas.microsoft.com/office/powerpoint/2010/main" val="798208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p:cNvSpPr>
            <a:spLocks noGrp="1" noChangeArrowheads="1"/>
          </p:cNvSpPr>
          <p:nvPr>
            <p:ph type="title"/>
          </p:nvPr>
        </p:nvSpPr>
        <p:spPr/>
        <p:txBody>
          <a:bodyPr>
            <a:normAutofit fontScale="90000"/>
          </a:bodyPr>
          <a:lstStyle/>
          <a:p>
            <a:pPr algn="ctr">
              <a:defRPr/>
            </a:pPr>
            <a:r>
              <a:rPr lang="en-US" altLang="en-US" dirty="0" smtClean="0"/>
              <a:t>ACS Subcommittee on Disability Measurement recommendation</a:t>
            </a:r>
            <a:endParaRPr lang="en-US" dirty="0" smtClean="0"/>
          </a:p>
        </p:txBody>
      </p:sp>
      <p:sp>
        <p:nvSpPr>
          <p:cNvPr id="457731" name="Rectangle 3"/>
          <p:cNvSpPr>
            <a:spLocks noGrp="1" noChangeArrowheads="1"/>
          </p:cNvSpPr>
          <p:nvPr>
            <p:ph type="body" idx="1"/>
          </p:nvPr>
        </p:nvSpPr>
        <p:spPr>
          <a:xfrm>
            <a:off x="609600" y="1447800"/>
            <a:ext cx="7993063" cy="5410200"/>
          </a:xfrm>
        </p:spPr>
        <p:txBody>
          <a:bodyPr>
            <a:normAutofit/>
          </a:bodyPr>
          <a:lstStyle/>
          <a:p>
            <a:pPr marL="0" indent="0">
              <a:lnSpc>
                <a:spcPct val="80000"/>
              </a:lnSpc>
              <a:buNone/>
            </a:pPr>
            <a:endParaRPr lang="en-US" altLang="en-US" sz="2400" dirty="0"/>
          </a:p>
          <a:p>
            <a:pPr>
              <a:lnSpc>
                <a:spcPct val="80000"/>
              </a:lnSpc>
            </a:pPr>
            <a:r>
              <a:rPr lang="en-US" altLang="en-US" dirty="0" smtClean="0"/>
              <a:t>2008 ACS 6 disability questions</a:t>
            </a:r>
          </a:p>
          <a:p>
            <a:pPr lvl="1">
              <a:lnSpc>
                <a:spcPct val="80000"/>
              </a:lnSpc>
            </a:pPr>
            <a:r>
              <a:rPr lang="en-US" altLang="en-US" dirty="0" smtClean="0"/>
              <a:t>Measured by 4 domains of functioning</a:t>
            </a:r>
          </a:p>
          <a:p>
            <a:pPr lvl="2">
              <a:lnSpc>
                <a:spcPct val="80000"/>
              </a:lnSpc>
            </a:pPr>
            <a:r>
              <a:rPr lang="en-US" altLang="en-US" dirty="0" smtClean="0"/>
              <a:t>Seeing—ages 1+</a:t>
            </a:r>
          </a:p>
          <a:p>
            <a:pPr lvl="2">
              <a:lnSpc>
                <a:spcPct val="80000"/>
              </a:lnSpc>
            </a:pPr>
            <a:r>
              <a:rPr lang="en-US" altLang="en-US" dirty="0" smtClean="0"/>
              <a:t>Hearing—ages 1+</a:t>
            </a:r>
          </a:p>
          <a:p>
            <a:pPr lvl="2">
              <a:lnSpc>
                <a:spcPct val="80000"/>
              </a:lnSpc>
            </a:pPr>
            <a:r>
              <a:rPr lang="en-US" altLang="en-US" dirty="0" smtClean="0"/>
              <a:t>Cognitive functioning –ages 5+</a:t>
            </a:r>
          </a:p>
          <a:p>
            <a:pPr lvl="2">
              <a:lnSpc>
                <a:spcPct val="80000"/>
              </a:lnSpc>
            </a:pPr>
            <a:r>
              <a:rPr lang="en-US" altLang="en-US" dirty="0" smtClean="0"/>
              <a:t>Ambulation—ages 5+</a:t>
            </a:r>
          </a:p>
          <a:p>
            <a:pPr marL="685800" lvl="2" indent="0">
              <a:lnSpc>
                <a:spcPct val="80000"/>
              </a:lnSpc>
              <a:buNone/>
            </a:pPr>
            <a:endParaRPr lang="en-US" altLang="en-US" dirty="0" smtClean="0"/>
          </a:p>
          <a:p>
            <a:pPr lvl="1">
              <a:lnSpc>
                <a:spcPct val="80000"/>
              </a:lnSpc>
            </a:pPr>
            <a:r>
              <a:rPr lang="en-US" altLang="en-US" dirty="0"/>
              <a:t>Identify </a:t>
            </a:r>
            <a:r>
              <a:rPr lang="en-US" altLang="en-US" dirty="0" smtClean="0"/>
              <a:t>persons with problems of independence by 2 areas of self-care</a:t>
            </a:r>
          </a:p>
          <a:p>
            <a:pPr lvl="2">
              <a:lnSpc>
                <a:spcPct val="80000"/>
              </a:lnSpc>
            </a:pPr>
            <a:r>
              <a:rPr lang="en-US" altLang="en-US" dirty="0" smtClean="0"/>
              <a:t>Difficulty bathing and dressing—ages 5+</a:t>
            </a:r>
          </a:p>
          <a:p>
            <a:pPr lvl="2">
              <a:lnSpc>
                <a:spcPct val="80000"/>
              </a:lnSpc>
            </a:pPr>
            <a:r>
              <a:rPr lang="en-US" altLang="en-US" dirty="0" smtClean="0"/>
              <a:t>Ability to get around outside the home without assistance—ages 15+</a:t>
            </a:r>
          </a:p>
          <a:p>
            <a:pPr>
              <a:lnSpc>
                <a:spcPct val="80000"/>
              </a:lnSpc>
            </a:pPr>
            <a:endParaRPr lang="en-US" altLang="en-US" dirty="0"/>
          </a:p>
        </p:txBody>
      </p:sp>
    </p:spTree>
    <p:extLst>
      <p:ext uri="{BB962C8B-B14F-4D97-AF65-F5344CB8AC3E}">
        <p14:creationId xmlns:p14="http://schemas.microsoft.com/office/powerpoint/2010/main" val="17199604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2"/>
          <p:cNvSpPr>
            <a:spLocks noGrp="1" noChangeArrowheads="1"/>
          </p:cNvSpPr>
          <p:nvPr>
            <p:ph type="title"/>
          </p:nvPr>
        </p:nvSpPr>
        <p:spPr>
          <a:xfrm>
            <a:off x="1143000" y="228600"/>
            <a:ext cx="8001000" cy="914400"/>
          </a:xfrm>
          <a:noFill/>
        </p:spPr>
        <p:txBody>
          <a:bodyPr anchor="ctr">
            <a:normAutofit fontScale="90000"/>
          </a:bodyPr>
          <a:lstStyle/>
          <a:p>
            <a:pPr algn="ctr"/>
            <a:r>
              <a:rPr lang="en-US" sz="3200" dirty="0" smtClean="0"/>
              <a:t>Compare 2014 MEPS and NHIS estimates using these two approaches</a:t>
            </a:r>
            <a:endParaRPr lang="en-US" sz="3200" dirty="0"/>
          </a:p>
        </p:txBody>
      </p:sp>
      <p:sp>
        <p:nvSpPr>
          <p:cNvPr id="675843" name="Rectangle 3"/>
          <p:cNvSpPr>
            <a:spLocks noGrp="1" noChangeArrowheads="1"/>
          </p:cNvSpPr>
          <p:nvPr>
            <p:ph type="body" idx="1"/>
          </p:nvPr>
        </p:nvSpPr>
        <p:spPr>
          <a:xfrm>
            <a:off x="838200" y="1600200"/>
            <a:ext cx="7772400" cy="4421187"/>
          </a:xfrm>
          <a:noFill/>
        </p:spPr>
        <p:txBody>
          <a:bodyPr>
            <a:normAutofit/>
          </a:bodyPr>
          <a:lstStyle/>
          <a:p>
            <a:pPr>
              <a:lnSpc>
                <a:spcPct val="80000"/>
              </a:lnSpc>
            </a:pPr>
            <a:endParaRPr lang="en-US" altLang="en-US" sz="2400" dirty="0" smtClean="0"/>
          </a:p>
          <a:p>
            <a:pPr>
              <a:lnSpc>
                <a:spcPct val="80000"/>
              </a:lnSpc>
            </a:pPr>
            <a:r>
              <a:rPr lang="en-US" altLang="en-US" sz="2400" dirty="0" smtClean="0"/>
              <a:t>NQDR disability measure</a:t>
            </a:r>
          </a:p>
          <a:p>
            <a:pPr lvl="1">
              <a:lnSpc>
                <a:spcPct val="80000"/>
              </a:lnSpc>
            </a:pPr>
            <a:r>
              <a:rPr lang="en-US" altLang="en-US" sz="2000" dirty="0" smtClean="0"/>
              <a:t>2014 MEPS and 2014 NHIS estimates for ages 18+</a:t>
            </a:r>
          </a:p>
          <a:p>
            <a:pPr lvl="1">
              <a:lnSpc>
                <a:spcPct val="80000"/>
              </a:lnSpc>
            </a:pPr>
            <a:endParaRPr lang="en-US" altLang="en-US" sz="2000" dirty="0"/>
          </a:p>
          <a:p>
            <a:pPr marL="347662" lvl="1" indent="0">
              <a:lnSpc>
                <a:spcPct val="80000"/>
              </a:lnSpc>
              <a:buNone/>
            </a:pPr>
            <a:endParaRPr lang="en-US" altLang="en-US" sz="2000" dirty="0" smtClean="0"/>
          </a:p>
          <a:p>
            <a:pPr>
              <a:lnSpc>
                <a:spcPct val="80000"/>
              </a:lnSpc>
            </a:pPr>
            <a:endParaRPr lang="en-US" altLang="en-US" sz="2400" dirty="0"/>
          </a:p>
          <a:p>
            <a:pPr>
              <a:lnSpc>
                <a:spcPct val="80000"/>
              </a:lnSpc>
            </a:pPr>
            <a:r>
              <a:rPr lang="en-US" altLang="en-US" sz="2400" dirty="0" smtClean="0"/>
              <a:t>2008 ACS disability questions</a:t>
            </a:r>
          </a:p>
          <a:p>
            <a:pPr lvl="1">
              <a:lnSpc>
                <a:spcPct val="80000"/>
              </a:lnSpc>
            </a:pPr>
            <a:r>
              <a:rPr lang="en-US" altLang="en-US" sz="2000" dirty="0" smtClean="0"/>
              <a:t>2014 MEPS and 2014 NHIS estimates for ages 18+</a:t>
            </a:r>
          </a:p>
          <a:p>
            <a:pPr>
              <a:lnSpc>
                <a:spcPct val="80000"/>
              </a:lnSpc>
              <a:buFont typeface="Wingdings" pitchFamily="2" charset="2"/>
              <a:buNone/>
            </a:pPr>
            <a:endParaRPr lang="en-US" altLang="en-US" sz="2400" dirty="0"/>
          </a:p>
          <a:p>
            <a:pPr>
              <a:lnSpc>
                <a:spcPct val="80000"/>
              </a:lnSpc>
              <a:buFont typeface="Wingdings" pitchFamily="2" charset="2"/>
              <a:buNone/>
            </a:pPr>
            <a:endParaRPr lang="en-US" altLang="en-US" sz="2400" dirty="0"/>
          </a:p>
          <a:p>
            <a:pPr>
              <a:lnSpc>
                <a:spcPct val="85000"/>
              </a:lnSpc>
              <a:spcBef>
                <a:spcPct val="0"/>
              </a:spcBef>
              <a:spcAft>
                <a:spcPct val="50000"/>
              </a:spcAft>
            </a:pPr>
            <a:endParaRPr lang="en-US" sz="2400" dirty="0"/>
          </a:p>
        </p:txBody>
      </p:sp>
    </p:spTree>
    <p:extLst>
      <p:ext uri="{BB962C8B-B14F-4D97-AF65-F5344CB8AC3E}">
        <p14:creationId xmlns:p14="http://schemas.microsoft.com/office/powerpoint/2010/main" val="25626476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t>Percent with a disability: 2014, ages 18+</a:t>
            </a:r>
            <a:br>
              <a:rPr lang="en-US" sz="2800" dirty="0"/>
            </a:br>
            <a:r>
              <a:rPr lang="en-US" sz="2800" dirty="0" smtClean="0"/>
              <a:t>NQDR Disability </a:t>
            </a:r>
            <a:r>
              <a:rPr lang="en-US" sz="2800" dirty="0"/>
              <a:t>Measures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32771415"/>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914400" y="6324600"/>
            <a:ext cx="4091994" cy="369332"/>
          </a:xfrm>
          <a:prstGeom prst="rect">
            <a:avLst/>
          </a:prstGeom>
          <a:noFill/>
        </p:spPr>
        <p:txBody>
          <a:bodyPr wrap="square" rtlCol="0">
            <a:spAutoFit/>
          </a:bodyPr>
          <a:lstStyle/>
          <a:p>
            <a:r>
              <a:rPr lang="en-US" dirty="0"/>
              <a:t>* Difference significant at .05 level</a:t>
            </a:r>
          </a:p>
        </p:txBody>
      </p:sp>
    </p:spTree>
    <p:extLst>
      <p:ext uri="{BB962C8B-B14F-4D97-AF65-F5344CB8AC3E}">
        <p14:creationId xmlns:p14="http://schemas.microsoft.com/office/powerpoint/2010/main" val="2293748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b="1" dirty="0" smtClean="0"/>
              <a:t>Percent with a disability: 2014, Ages 18+</a:t>
            </a:r>
            <a:br>
              <a:rPr lang="en-US" sz="2800" b="1" dirty="0" smtClean="0"/>
            </a:br>
            <a:r>
              <a:rPr lang="en-US" sz="2800" b="1" dirty="0" smtClean="0"/>
              <a:t>2008 ACS Disability Questions</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08823571"/>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533400" y="6375321"/>
            <a:ext cx="6705600" cy="369332"/>
          </a:xfrm>
          <a:prstGeom prst="rect">
            <a:avLst/>
          </a:prstGeom>
          <a:noFill/>
        </p:spPr>
        <p:txBody>
          <a:bodyPr wrap="square" rtlCol="0">
            <a:spAutoFit/>
          </a:bodyPr>
          <a:lstStyle/>
          <a:p>
            <a:r>
              <a:rPr lang="en-US" dirty="0" smtClean="0"/>
              <a:t>* Difference significant at .05 level</a:t>
            </a:r>
          </a:p>
        </p:txBody>
      </p:sp>
    </p:spTree>
    <p:extLst>
      <p:ext uri="{BB962C8B-B14F-4D97-AF65-F5344CB8AC3E}">
        <p14:creationId xmlns:p14="http://schemas.microsoft.com/office/powerpoint/2010/main" val="2570976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2"/>
          <p:cNvSpPr>
            <a:spLocks noGrp="1" noChangeArrowheads="1"/>
          </p:cNvSpPr>
          <p:nvPr>
            <p:ph type="title"/>
          </p:nvPr>
        </p:nvSpPr>
        <p:spPr>
          <a:xfrm>
            <a:off x="1143000" y="228600"/>
            <a:ext cx="8001000" cy="914400"/>
          </a:xfrm>
          <a:noFill/>
        </p:spPr>
        <p:txBody>
          <a:bodyPr anchor="ctr">
            <a:normAutofit fontScale="90000"/>
          </a:bodyPr>
          <a:lstStyle/>
          <a:p>
            <a:pPr algn="ctr"/>
            <a:r>
              <a:rPr lang="en-US" sz="3200" dirty="0" smtClean="0"/>
              <a:t>How did we do with our two approaches for disability measures (Cont.)?</a:t>
            </a:r>
            <a:endParaRPr lang="en-US" sz="3200" dirty="0"/>
          </a:p>
        </p:txBody>
      </p:sp>
      <p:sp>
        <p:nvSpPr>
          <p:cNvPr id="675843" name="Rectangle 3"/>
          <p:cNvSpPr>
            <a:spLocks noGrp="1" noChangeArrowheads="1"/>
          </p:cNvSpPr>
          <p:nvPr>
            <p:ph type="body" idx="1"/>
          </p:nvPr>
        </p:nvSpPr>
        <p:spPr>
          <a:xfrm>
            <a:off x="838200" y="1600200"/>
            <a:ext cx="7772400" cy="4421187"/>
          </a:xfrm>
          <a:noFill/>
        </p:spPr>
        <p:txBody>
          <a:bodyPr>
            <a:normAutofit/>
          </a:bodyPr>
          <a:lstStyle/>
          <a:p>
            <a:pPr>
              <a:spcBef>
                <a:spcPts val="0"/>
              </a:spcBef>
            </a:pPr>
            <a:r>
              <a:rPr lang="en-US" altLang="en-US" sz="2400" dirty="0" smtClean="0"/>
              <a:t>Goal of both approaches to produce outcomes for similar groups of disabled persons across surveys</a:t>
            </a:r>
          </a:p>
          <a:p>
            <a:pPr marL="0" indent="0">
              <a:spcBef>
                <a:spcPts val="0"/>
              </a:spcBef>
              <a:buNone/>
            </a:pPr>
            <a:endParaRPr lang="en-US" altLang="en-US" sz="2400" dirty="0" smtClean="0"/>
          </a:p>
          <a:p>
            <a:pPr>
              <a:spcBef>
                <a:spcPts val="0"/>
              </a:spcBef>
            </a:pPr>
            <a:endParaRPr lang="en-US" altLang="en-US" sz="2400" dirty="0"/>
          </a:p>
          <a:p>
            <a:pPr>
              <a:spcBef>
                <a:spcPts val="0"/>
              </a:spcBef>
            </a:pPr>
            <a:r>
              <a:rPr lang="en-US" altLang="en-US" sz="2400" dirty="0" smtClean="0"/>
              <a:t>In general MEPS and NHIS produce similar estimates for both approaches, though there are statistically significant differences along some domains</a:t>
            </a:r>
          </a:p>
          <a:p>
            <a:pPr>
              <a:spcBef>
                <a:spcPts val="0"/>
              </a:spcBef>
            </a:pPr>
            <a:endParaRPr lang="en-US" altLang="en-US" sz="2400" dirty="0" smtClean="0"/>
          </a:p>
          <a:p>
            <a:pPr marL="0" indent="0">
              <a:spcBef>
                <a:spcPts val="0"/>
              </a:spcBef>
              <a:buNone/>
            </a:pPr>
            <a:endParaRPr lang="en-US" altLang="en-US" sz="2400" dirty="0"/>
          </a:p>
          <a:p>
            <a:pPr>
              <a:spcBef>
                <a:spcPts val="0"/>
              </a:spcBef>
            </a:pPr>
            <a:r>
              <a:rPr lang="en-US" altLang="en-US" sz="2400" dirty="0" smtClean="0"/>
              <a:t>Which approach is better?</a:t>
            </a:r>
          </a:p>
          <a:p>
            <a:pPr marL="0" indent="0">
              <a:spcBef>
                <a:spcPts val="0"/>
              </a:spcBef>
              <a:buNone/>
            </a:pPr>
            <a:endParaRPr lang="en-US" altLang="en-US" sz="2400" dirty="0" smtClean="0"/>
          </a:p>
        </p:txBody>
      </p:sp>
    </p:spTree>
    <p:extLst>
      <p:ext uri="{BB962C8B-B14F-4D97-AF65-F5344CB8AC3E}">
        <p14:creationId xmlns:p14="http://schemas.microsoft.com/office/powerpoint/2010/main" val="16101084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2"/>
          <p:cNvSpPr>
            <a:spLocks noGrp="1" noChangeArrowheads="1"/>
          </p:cNvSpPr>
          <p:nvPr>
            <p:ph type="title"/>
          </p:nvPr>
        </p:nvSpPr>
        <p:spPr>
          <a:xfrm>
            <a:off x="1143000" y="228600"/>
            <a:ext cx="8001000" cy="914400"/>
          </a:xfrm>
          <a:noFill/>
        </p:spPr>
        <p:txBody>
          <a:bodyPr anchor="ctr">
            <a:normAutofit fontScale="90000"/>
          </a:bodyPr>
          <a:lstStyle/>
          <a:p>
            <a:pPr algn="ctr"/>
            <a:r>
              <a:rPr lang="en-US" sz="3200" dirty="0" smtClean="0"/>
              <a:t>Strengths and limitations of two disability measures</a:t>
            </a:r>
            <a:endParaRPr lang="en-US" sz="3200" dirty="0"/>
          </a:p>
        </p:txBody>
      </p:sp>
      <p:sp>
        <p:nvSpPr>
          <p:cNvPr id="675843" name="Rectangle 3"/>
          <p:cNvSpPr>
            <a:spLocks noGrp="1" noChangeArrowheads="1"/>
          </p:cNvSpPr>
          <p:nvPr>
            <p:ph type="body" idx="1"/>
          </p:nvPr>
        </p:nvSpPr>
        <p:spPr>
          <a:xfrm>
            <a:off x="914400" y="1600201"/>
            <a:ext cx="7696200" cy="4419600"/>
          </a:xfrm>
          <a:noFill/>
        </p:spPr>
        <p:txBody>
          <a:bodyPr>
            <a:normAutofit fontScale="85000" lnSpcReduction="20000"/>
          </a:bodyPr>
          <a:lstStyle/>
          <a:p>
            <a:pPr marL="0" indent="0">
              <a:lnSpc>
                <a:spcPct val="80000"/>
              </a:lnSpc>
              <a:buNone/>
            </a:pPr>
            <a:endParaRPr lang="en-US" altLang="en-US" sz="2400" dirty="0" smtClean="0"/>
          </a:p>
          <a:p>
            <a:pPr>
              <a:lnSpc>
                <a:spcPct val="110000"/>
              </a:lnSpc>
              <a:spcBef>
                <a:spcPts val="0"/>
              </a:spcBef>
            </a:pPr>
            <a:r>
              <a:rPr lang="en-US" altLang="en-US" sz="2400" dirty="0" smtClean="0"/>
              <a:t>NQDR disability measures</a:t>
            </a:r>
          </a:p>
          <a:p>
            <a:pPr lvl="1">
              <a:lnSpc>
                <a:spcPct val="110000"/>
              </a:lnSpc>
              <a:spcBef>
                <a:spcPts val="0"/>
              </a:spcBef>
            </a:pPr>
            <a:r>
              <a:rPr lang="en-US" altLang="en-US" sz="2000" dirty="0" smtClean="0"/>
              <a:t>Limited to ages 18+</a:t>
            </a:r>
          </a:p>
          <a:p>
            <a:pPr lvl="1">
              <a:lnSpc>
                <a:spcPct val="110000"/>
              </a:lnSpc>
              <a:spcBef>
                <a:spcPts val="0"/>
              </a:spcBef>
            </a:pPr>
            <a:r>
              <a:rPr lang="en-US" altLang="en-US" sz="2000" dirty="0" smtClean="0"/>
              <a:t>Within a domain had to choose severity that was most similar in the surveys (not necessarily the one we would want to choose)</a:t>
            </a:r>
          </a:p>
          <a:p>
            <a:pPr>
              <a:lnSpc>
                <a:spcPct val="110000"/>
              </a:lnSpc>
              <a:spcBef>
                <a:spcPts val="0"/>
              </a:spcBef>
            </a:pPr>
            <a:endParaRPr lang="en-US" altLang="en-US" sz="2400" dirty="0"/>
          </a:p>
          <a:p>
            <a:pPr>
              <a:lnSpc>
                <a:spcPct val="110000"/>
              </a:lnSpc>
              <a:spcBef>
                <a:spcPts val="0"/>
              </a:spcBef>
            </a:pPr>
            <a:r>
              <a:rPr lang="en-US" altLang="en-US" sz="2400" dirty="0" smtClean="0"/>
              <a:t>2008 ACS disability questions</a:t>
            </a:r>
          </a:p>
          <a:p>
            <a:pPr lvl="1">
              <a:lnSpc>
                <a:spcPct val="110000"/>
              </a:lnSpc>
              <a:spcBef>
                <a:spcPts val="0"/>
              </a:spcBef>
            </a:pPr>
            <a:r>
              <a:rPr lang="en-US" altLang="en-US" sz="2000" dirty="0" smtClean="0"/>
              <a:t>Estimates for broad range of ages</a:t>
            </a:r>
          </a:p>
          <a:p>
            <a:pPr lvl="1">
              <a:lnSpc>
                <a:spcPct val="110000"/>
              </a:lnSpc>
              <a:spcBef>
                <a:spcPts val="0"/>
              </a:spcBef>
            </a:pPr>
            <a:r>
              <a:rPr lang="en-US" altLang="en-US" sz="2000" dirty="0" smtClean="0"/>
              <a:t>Used in a number of surveys so outcomes for disabled can be compared across many more surveys</a:t>
            </a:r>
          </a:p>
          <a:p>
            <a:pPr marL="347662" lvl="1" indent="0">
              <a:lnSpc>
                <a:spcPct val="110000"/>
              </a:lnSpc>
              <a:spcBef>
                <a:spcPts val="0"/>
              </a:spcBef>
              <a:buNone/>
            </a:pPr>
            <a:endParaRPr lang="en-US" altLang="en-US" sz="2000" dirty="0" smtClean="0"/>
          </a:p>
          <a:p>
            <a:pPr>
              <a:lnSpc>
                <a:spcPct val="110000"/>
              </a:lnSpc>
              <a:spcBef>
                <a:spcPts val="0"/>
              </a:spcBef>
            </a:pPr>
            <a:r>
              <a:rPr lang="en-US" altLang="en-US" sz="2400" dirty="0"/>
              <a:t>Neither approach has a severity level within the domains they </a:t>
            </a:r>
            <a:r>
              <a:rPr lang="en-US" altLang="en-US" sz="2400" dirty="0" smtClean="0"/>
              <a:t>consider</a:t>
            </a:r>
          </a:p>
          <a:p>
            <a:pPr marL="0" indent="0">
              <a:lnSpc>
                <a:spcPct val="110000"/>
              </a:lnSpc>
              <a:spcBef>
                <a:spcPts val="0"/>
              </a:spcBef>
              <a:buNone/>
            </a:pPr>
            <a:endParaRPr lang="en-US" altLang="en-US" sz="2400" dirty="0"/>
          </a:p>
          <a:p>
            <a:pPr>
              <a:lnSpc>
                <a:spcPct val="110000"/>
              </a:lnSpc>
              <a:spcBef>
                <a:spcPts val="0"/>
              </a:spcBef>
            </a:pPr>
            <a:r>
              <a:rPr lang="en-US" altLang="en-US" sz="2400" dirty="0" smtClean="0"/>
              <a:t>Will there be a standard set of questions for more detailed disability information?</a:t>
            </a:r>
          </a:p>
          <a:p>
            <a:pPr>
              <a:lnSpc>
                <a:spcPct val="80000"/>
              </a:lnSpc>
              <a:buFont typeface="Wingdings" pitchFamily="2" charset="2"/>
              <a:buNone/>
            </a:pPr>
            <a:endParaRPr lang="en-US" altLang="en-US" sz="2400" dirty="0"/>
          </a:p>
          <a:p>
            <a:pPr>
              <a:lnSpc>
                <a:spcPct val="80000"/>
              </a:lnSpc>
              <a:buFont typeface="Wingdings" pitchFamily="2" charset="2"/>
              <a:buNone/>
            </a:pPr>
            <a:endParaRPr lang="en-US" altLang="en-US" sz="2400" dirty="0"/>
          </a:p>
          <a:p>
            <a:pPr>
              <a:lnSpc>
                <a:spcPct val="85000"/>
              </a:lnSpc>
              <a:spcBef>
                <a:spcPct val="0"/>
              </a:spcBef>
              <a:spcAft>
                <a:spcPct val="50000"/>
              </a:spcAft>
            </a:pPr>
            <a:endParaRPr lang="en-US" sz="2400" dirty="0"/>
          </a:p>
        </p:txBody>
      </p:sp>
    </p:spTree>
    <p:extLst>
      <p:ext uri="{BB962C8B-B14F-4D97-AF65-F5344CB8AC3E}">
        <p14:creationId xmlns:p14="http://schemas.microsoft.com/office/powerpoint/2010/main" val="2030476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2286000"/>
            <a:ext cx="8534400" cy="3886200"/>
          </a:xfrm>
        </p:spPr>
        <p:txBody>
          <a:bodyPr>
            <a:normAutofit fontScale="90000"/>
          </a:bodyPr>
          <a:lstStyle/>
          <a:p>
            <a:pPr algn="ctr"/>
            <a:r>
              <a:rPr lang="en-US" dirty="0"/>
              <a:t>Thank you!</a:t>
            </a:r>
            <a:br>
              <a:rPr lang="en-US" dirty="0"/>
            </a:br>
            <a:r>
              <a:rPr lang="en-US" dirty="0"/>
              <a:t>Questions</a:t>
            </a:r>
            <a:r>
              <a:rPr lang="en-US" dirty="0" smtClean="0"/>
              <a:t>?</a:t>
            </a:r>
            <a:br>
              <a:rPr lang="en-US" dirty="0" smtClean="0"/>
            </a:br>
            <a:r>
              <a:rPr lang="en-US" dirty="0"/>
              <a:t/>
            </a:r>
            <a:br>
              <a:rPr lang="en-US" dirty="0"/>
            </a:br>
            <a:r>
              <a:rPr lang="en-US" dirty="0" smtClean="0"/>
              <a:t>MEPS Website: </a:t>
            </a:r>
            <a:br>
              <a:rPr lang="en-US" dirty="0" smtClean="0"/>
            </a:br>
            <a:r>
              <a:rPr lang="en-US" dirty="0" smtClean="0"/>
              <a:t>http://MEPS.AHRQ.gov/</a:t>
            </a:r>
            <a:br>
              <a:rPr lang="en-US" dirty="0" smtClean="0"/>
            </a:br>
            <a:r>
              <a:rPr lang="en-US" dirty="0" smtClean="0"/>
              <a:t/>
            </a:r>
            <a:br>
              <a:rPr lang="en-US" dirty="0" smtClean="0"/>
            </a:br>
            <a:r>
              <a:rPr lang="en-US" sz="2000" dirty="0" smtClean="0"/>
              <a:t>Contact: Frances M. Chevarley</a:t>
            </a:r>
            <a:br>
              <a:rPr lang="en-US" sz="2000" dirty="0" smtClean="0"/>
            </a:br>
            <a:r>
              <a:rPr lang="en-US" sz="2000" dirty="0" smtClean="0"/>
              <a:t>David W. </a:t>
            </a:r>
            <a:r>
              <a:rPr lang="en-US" sz="2000" dirty="0" err="1" smtClean="0"/>
              <a:t>Keer</a:t>
            </a:r>
            <a:r>
              <a:rPr lang="en-US" sz="2000" dirty="0" smtClean="0"/>
              <a:t/>
            </a:r>
            <a:br>
              <a:rPr lang="en-US" sz="2000" dirty="0" smtClean="0"/>
            </a:br>
            <a:r>
              <a:rPr lang="en-US" sz="2000" dirty="0" smtClean="0"/>
              <a:t/>
            </a:r>
            <a:br>
              <a:rPr lang="en-US" sz="2000" dirty="0" smtClean="0"/>
            </a:br>
            <a:r>
              <a:rPr lang="en-US" sz="2000" dirty="0" smtClean="0"/>
              <a:t>Email: </a:t>
            </a:r>
            <a:r>
              <a:rPr lang="en-US" sz="2000" dirty="0" smtClean="0">
                <a:hlinkClick r:id="rId3"/>
              </a:rPr>
              <a:t>fran.chevarley@ahrq.hhs.gov</a:t>
            </a:r>
            <a:r>
              <a:rPr lang="en-US" sz="2000" dirty="0" smtClean="0"/>
              <a:t/>
            </a:r>
            <a:br>
              <a:rPr lang="en-US" sz="2000" dirty="0" smtClean="0"/>
            </a:br>
            <a:r>
              <a:rPr lang="en-US" sz="2000" dirty="0" smtClean="0">
                <a:hlinkClick r:id="rId4"/>
              </a:rPr>
              <a:t>dwkone@verizon.net</a:t>
            </a:r>
            <a:r>
              <a:rPr lang="en-US" sz="2000" dirty="0" smtClean="0"/>
              <a:t/>
            </a:r>
            <a:br>
              <a:rPr lang="en-US" sz="2000" dirty="0" smtClean="0"/>
            </a:br>
            <a:r>
              <a:rPr lang="en-US" sz="2000" dirty="0" smtClean="0"/>
              <a:t/>
            </a:r>
            <a:br>
              <a:rPr lang="en-US" sz="2000" dirty="0" smtClean="0"/>
            </a:b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2504</TotalTime>
  <Words>1492</Words>
  <Application>Microsoft Office PowerPoint</Application>
  <PresentationFormat>On-screen Show (4:3)</PresentationFormat>
  <Paragraphs>316</Paragraphs>
  <Slides>23</Slides>
  <Notes>23</Notes>
  <HiddenSlides>0</HiddenSlides>
  <MMClips>0</MMClips>
  <ScaleCrop>false</ScaleCrop>
  <HeadingPairs>
    <vt:vector size="4" baseType="variant">
      <vt:variant>
        <vt:lpstr>Theme</vt:lpstr>
      </vt:variant>
      <vt:variant>
        <vt:i4>3</vt:i4>
      </vt:variant>
      <vt:variant>
        <vt:lpstr>Slide Titles</vt:lpstr>
      </vt:variant>
      <vt:variant>
        <vt:i4>23</vt:i4>
      </vt:variant>
    </vt:vector>
  </HeadingPairs>
  <TitlesOfParts>
    <vt:vector size="26" baseType="lpstr">
      <vt:lpstr>Custom Design</vt:lpstr>
      <vt:lpstr>14_Office Theme</vt:lpstr>
      <vt:lpstr>10_Office Theme</vt:lpstr>
      <vt:lpstr>How the Way the Construct of Disability is Measured Affects the Estimates Obtained in Selected National Surveys</vt:lpstr>
      <vt:lpstr>How to measure disability? </vt:lpstr>
      <vt:lpstr>AHRQ’s National Quality/Disparity Reports Disability Measure</vt:lpstr>
      <vt:lpstr>Interagency Disability Working Group of the NQDR IWG</vt:lpstr>
      <vt:lpstr>Interagency Disability Working Group of the NQDR IWG</vt:lpstr>
      <vt:lpstr>Objective of Disability Working Group</vt:lpstr>
      <vt:lpstr>In comparing disability questions across surveys note:</vt:lpstr>
      <vt:lpstr>In comparing disability questions across surveys note (Cont.):</vt:lpstr>
      <vt:lpstr>Compare Questions/Estimates to ICF Activities and Participation Component Chapters/Domains</vt:lpstr>
      <vt:lpstr>Comparison of Mobility Domain Questions</vt:lpstr>
      <vt:lpstr>NQDR Disability Working Group recommendation</vt:lpstr>
      <vt:lpstr>Census Bureau’s 2008 American Community Survey Disability Measure</vt:lpstr>
      <vt:lpstr>Background—2000 Census and 2003-2007 American Community Survey Disability Questions</vt:lpstr>
      <vt:lpstr>ACS Subcommittee on Disability Measurement</vt:lpstr>
      <vt:lpstr>ACS Measurement of Disability</vt:lpstr>
      <vt:lpstr>ACS Measurement of Disability</vt:lpstr>
      <vt:lpstr>ACS Subcommittee on Disability Measurement recommendation</vt:lpstr>
      <vt:lpstr>Compare 2014 MEPS and NHIS estimates using these two approaches</vt:lpstr>
      <vt:lpstr>Percent with a disability: 2014, ages 18+ NQDR Disability Measures</vt:lpstr>
      <vt:lpstr>Percent with a disability: 2014, Ages 18+ 2008 ACS Disability Questions</vt:lpstr>
      <vt:lpstr>How did we do with our two approaches for disability measures (Cont.)?</vt:lpstr>
      <vt:lpstr>Strengths and limitations of two disability measures</vt:lpstr>
      <vt:lpstr>Thank you! Questions?  MEPS Website:  http://MEPS.AHRQ.gov/  Contact: Frances M. Chevarley David W. Keer  Email: fran.chevarley@ahrq.hhs.gov dwkone@verizon.net  </vt:lpstr>
    </vt:vector>
  </TitlesOfParts>
  <Company>DHHS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fran</cp:lastModifiedBy>
  <cp:revision>427</cp:revision>
  <cp:lastPrinted>2016-11-07T14:28:08Z</cp:lastPrinted>
  <dcterms:created xsi:type="dcterms:W3CDTF">2016-07-06T17:47:24Z</dcterms:created>
  <dcterms:modified xsi:type="dcterms:W3CDTF">2016-12-06T17:25:53Z</dcterms:modified>
</cp:coreProperties>
</file>