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7" r:id="rId1"/>
    <p:sldMasterId id="2147483984" r:id="rId2"/>
  </p:sldMasterIdLst>
  <p:notesMasterIdLst>
    <p:notesMasterId r:id="rId21"/>
  </p:notesMasterIdLst>
  <p:sldIdLst>
    <p:sldId id="368" r:id="rId3"/>
    <p:sldId id="380" r:id="rId4"/>
    <p:sldId id="396" r:id="rId5"/>
    <p:sldId id="402" r:id="rId6"/>
    <p:sldId id="403" r:id="rId7"/>
    <p:sldId id="405" r:id="rId8"/>
    <p:sldId id="408" r:id="rId9"/>
    <p:sldId id="410" r:id="rId10"/>
    <p:sldId id="411" r:id="rId11"/>
    <p:sldId id="412" r:id="rId12"/>
    <p:sldId id="414" r:id="rId13"/>
    <p:sldId id="413" r:id="rId14"/>
    <p:sldId id="415" r:id="rId15"/>
    <p:sldId id="416" r:id="rId16"/>
    <p:sldId id="417" r:id="rId17"/>
    <p:sldId id="418" r:id="rId18"/>
    <p:sldId id="420" r:id="rId19"/>
    <p:sldId id="372" r:id="rId20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aveetha Patalay" initials="PP" lastIdx="19" clrIdx="0">
    <p:extLst/>
  </p:cmAuthor>
  <p:cmAuthor id="2" name="Ryan Bradshaw" initials="RB" lastIdx="16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C87"/>
    <a:srgbClr val="82776A"/>
    <a:srgbClr val="144A96"/>
    <a:srgbClr val="6F566C"/>
    <a:srgbClr val="CFCBC7"/>
    <a:srgbClr val="D6D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5987" autoAdjust="0"/>
    <p:restoredTop sz="86722" autoAdjust="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1728"/>
    </p:cViewPr>
  </p:sorterViewPr>
  <p:notesViewPr>
    <p:cSldViewPr snapToGrid="0">
      <p:cViewPr varScale="1">
        <p:scale>
          <a:sx n="81" d="100"/>
          <a:sy n="81" d="100"/>
        </p:scale>
        <p:origin x="3990" y="11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r">
              <a:defRPr sz="1200"/>
            </a:lvl1pPr>
          </a:lstStyle>
          <a:p>
            <a:fld id="{DE96A184-625D-4448-BFEB-AA743C52F55D}" type="datetimeFigureOut">
              <a:rPr lang="en-GB" smtClean="0"/>
              <a:pPr/>
              <a:t>23/11/2016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4600"/>
            <a:ext cx="5961063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1" tIns="46141" rIns="92281" bIns="4614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600"/>
            <a:ext cx="5444490" cy="3915490"/>
          </a:xfrm>
          <a:prstGeom prst="rect">
            <a:avLst/>
          </a:prstGeom>
        </p:spPr>
        <p:txBody>
          <a:bodyPr vert="horz" lIns="92281" tIns="46141" rIns="92281" bIns="4614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8931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r">
              <a:defRPr sz="1200"/>
            </a:lvl1pPr>
          </a:lstStyle>
          <a:p>
            <a:fld id="{9475822A-B8E1-427A-B59E-B148CA1D7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737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874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66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12900" y="4785600"/>
            <a:ext cx="5912153" cy="391549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76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MCS involves different family members &amp; a multitude of instruments including interviews, self completion questionnaires, cognitive assessments, physical measurements and one off survey specific elements such as </a:t>
            </a:r>
            <a:r>
              <a:rPr lang="en-GB" dirty="0" err="1" smtClean="0"/>
              <a:t>acclerometry</a:t>
            </a:r>
            <a:r>
              <a:rPr lang="en-GB" dirty="0" smtClean="0"/>
              <a:t> &amp; saliva sampling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10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764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81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245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700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819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937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594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 smtClean="0"/>
          </a:p>
          <a:p>
            <a:endParaRPr lang="en-GB" b="1" dirty="0"/>
          </a:p>
          <a:p>
            <a:r>
              <a:rPr lang="en-GB" b="1" dirty="0"/>
              <a:t>SKIP Qs: </a:t>
            </a:r>
            <a:r>
              <a:rPr lang="en-GB" dirty="0"/>
              <a:t>The YP </a:t>
            </a:r>
            <a:r>
              <a:rPr lang="en-GB" dirty="0" smtClean="0"/>
              <a:t>were </a:t>
            </a:r>
            <a:r>
              <a:rPr lang="en-GB" dirty="0"/>
              <a:t>able to skip </a:t>
            </a:r>
            <a:r>
              <a:rPr lang="en-GB" dirty="0" err="1"/>
              <a:t>qs</a:t>
            </a:r>
            <a:r>
              <a:rPr lang="en-GB" dirty="0"/>
              <a:t> that they do not want to </a:t>
            </a:r>
            <a:r>
              <a:rPr lang="en-GB" dirty="0" smtClean="0"/>
              <a:t>answer or offer a DK </a:t>
            </a:r>
            <a:endParaRPr lang="en-GB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PROGRESS </a:t>
            </a:r>
            <a:r>
              <a:rPr lang="en-GB" b="1" dirty="0"/>
              <a:t>BAR</a:t>
            </a:r>
            <a:r>
              <a:rPr lang="en-GB" dirty="0"/>
              <a:t>: The </a:t>
            </a:r>
            <a:r>
              <a:rPr lang="en-GB" dirty="0" err="1"/>
              <a:t>qaire</a:t>
            </a:r>
            <a:r>
              <a:rPr lang="en-GB" dirty="0"/>
              <a:t> </a:t>
            </a:r>
            <a:r>
              <a:rPr lang="en-GB" dirty="0" smtClean="0"/>
              <a:t>included a </a:t>
            </a:r>
            <a:r>
              <a:rPr lang="en-GB" dirty="0"/>
              <a:t>progress bar down the side which </a:t>
            </a:r>
            <a:r>
              <a:rPr lang="en-GB" dirty="0" smtClean="0"/>
              <a:t>gave the YP </a:t>
            </a:r>
            <a:r>
              <a:rPr lang="en-GB" dirty="0"/>
              <a:t>visual feedback on where they are in the </a:t>
            </a:r>
            <a:r>
              <a:rPr lang="en-GB" dirty="0" err="1"/>
              <a:t>qaire</a:t>
            </a:r>
            <a:r>
              <a:rPr lang="en-GB" dirty="0"/>
              <a:t> </a:t>
            </a:r>
            <a:r>
              <a:rPr lang="en-GB" dirty="0" smtClean="0"/>
              <a:t> in terms of which section they were on  -  to </a:t>
            </a:r>
            <a:r>
              <a:rPr lang="en-GB" dirty="0"/>
              <a:t>help with motivation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578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HIDE BUTTON: </a:t>
            </a:r>
            <a:r>
              <a:rPr lang="en-GB" dirty="0"/>
              <a:t> The YP </a:t>
            </a:r>
            <a:r>
              <a:rPr lang="en-GB" dirty="0" smtClean="0"/>
              <a:t>could </a:t>
            </a:r>
            <a:r>
              <a:rPr lang="en-GB" dirty="0"/>
              <a:t>hide the screen at any time if someone </a:t>
            </a:r>
            <a:r>
              <a:rPr lang="en-GB" dirty="0" smtClean="0"/>
              <a:t>came </a:t>
            </a:r>
            <a:r>
              <a:rPr lang="en-GB" dirty="0"/>
              <a:t>into the room or they need to take a break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539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808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502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561" y="4892478"/>
            <a:ext cx="5444490" cy="391549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532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402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5822A-B8E1-427A-B59E-B148CA1D73B3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3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title slide, white text">
    <p:bg>
      <p:bgPr>
        <a:solidFill>
          <a:srgbClr val="82776A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18984" y="3102015"/>
            <a:ext cx="10749472" cy="181597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b="1">
                <a:solidFill>
                  <a:schemeClr val="bg1"/>
                </a:solidFill>
                <a:effectLst>
                  <a:outerShdw blurRad="25400" dist="50800" dir="3300000" algn="ctr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9" y="4917988"/>
            <a:ext cx="2682165" cy="19400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579645"/>
            <a:ext cx="12212051" cy="11199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312900"/>
            <a:ext cx="29718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09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, black text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287032"/>
            <a:ext cx="2940812" cy="45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720"/>
            <a:ext cx="12192000" cy="1118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" y="4995547"/>
            <a:ext cx="2557849" cy="185009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25620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110391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ink, white text">
    <p:bg>
      <p:bgPr>
        <a:solidFill>
          <a:schemeClr val="accent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62642"/>
            <a:ext cx="8887394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579645"/>
            <a:ext cx="12212051" cy="1119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312900"/>
            <a:ext cx="297180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4854691"/>
            <a:ext cx="2769676" cy="20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9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nk, black tex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287032"/>
            <a:ext cx="2940812" cy="45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720"/>
            <a:ext cx="12192000" cy="1118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" y="4995547"/>
            <a:ext cx="2557849" cy="185009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25620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72134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reen, whit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508941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579645"/>
            <a:ext cx="12212051" cy="1119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312900"/>
            <a:ext cx="297180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4854691"/>
            <a:ext cx="2769676" cy="20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8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 black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287032"/>
            <a:ext cx="2940812" cy="45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720"/>
            <a:ext cx="12192000" cy="1118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" y="4995547"/>
            <a:ext cx="2557849" cy="185009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85791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1487110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blank (grey)">
    <p:bg>
      <p:bgPr>
        <a:solidFill>
          <a:srgbClr val="82776A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2282"/>
            <a:ext cx="1800385" cy="1302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881" y="483587"/>
            <a:ext cx="9111092" cy="892051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0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,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069749" y="1502649"/>
            <a:ext cx="9276077" cy="3966391"/>
          </a:xfrm>
          <a:prstGeom prst="rect">
            <a:avLst/>
          </a:prstGeom>
        </p:spPr>
        <p:txBody>
          <a:bodyPr lIns="0" tIns="0" rIns="0" bIns="0"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Clr>
                <a:schemeClr val="accent3"/>
              </a:buClr>
              <a:buFont typeface="Wingdings" charset="2"/>
              <a:buChar char="§"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989013" indent="-266700">
              <a:spcBef>
                <a:spcPts val="1000"/>
              </a:spcBef>
              <a:buClr>
                <a:srgbClr val="0097A9"/>
              </a:buClr>
              <a:buFont typeface="Arial" panose="020B0604020202020204" pitchFamily="34" charset="0"/>
              <a:buChar char="̶"/>
              <a:defRPr sz="24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smtClean="0"/>
              <a:t>Click to add a list of bullet points here</a:t>
            </a:r>
          </a:p>
          <a:p>
            <a:pPr lvl="1"/>
            <a:r>
              <a:rPr lang="en-GB" dirty="0" smtClean="0"/>
              <a:t>A sub-point</a:t>
            </a:r>
          </a:p>
          <a:p>
            <a:pPr lvl="0"/>
            <a:r>
              <a:rPr lang="en-GB" dirty="0" smtClean="0"/>
              <a:t>Another point </a:t>
            </a:r>
          </a:p>
          <a:p>
            <a:pPr lvl="0"/>
            <a:r>
              <a:rPr lang="en-GB" dirty="0" smtClean="0"/>
              <a:t>One more point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38200" y="492450"/>
            <a:ext cx="10515600" cy="796410"/>
          </a:xfrm>
          <a:prstGeom prst="rect">
            <a:avLst/>
          </a:prstGeom>
        </p:spPr>
        <p:txBody>
          <a:bodyPr lIns="0" tIns="0" rIns="0" bIns="0"/>
          <a:lstStyle>
            <a:lvl1pPr>
              <a:defRPr sz="300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3" y="5480911"/>
            <a:ext cx="1780224" cy="12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4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wid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881" y="483587"/>
            <a:ext cx="9111092" cy="892051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Title of chart or table</a:t>
            </a:r>
            <a:endParaRPr lang="en-US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 hasCustomPrompt="1"/>
          </p:nvPr>
        </p:nvSpPr>
        <p:spPr>
          <a:xfrm>
            <a:off x="833881" y="1433513"/>
            <a:ext cx="10867582" cy="48926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Chart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5712"/>
            <a:ext cx="1780224" cy="12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8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ection title, white, high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833881" y="747653"/>
            <a:ext cx="10434575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b="1">
                <a:solidFill>
                  <a:schemeClr val="bg1"/>
                </a:solidFill>
                <a:effectLst>
                  <a:outerShdw blurRad="25400" dist="50800" dir="3300000" algn="ctr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lang="en-GB" dirty="0" smtClean="0"/>
              <a:t>Click to edit image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11" y="4848538"/>
            <a:ext cx="2682165" cy="19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8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ection title, white, l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833880" y="3102015"/>
            <a:ext cx="10434575" cy="181597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b="1">
                <a:solidFill>
                  <a:schemeClr val="bg1"/>
                </a:solidFill>
                <a:effectLst>
                  <a:outerShdw blurRad="25400" dist="50800" dir="3300000" algn="ctr" rotWithShape="0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r>
              <a:rPr lang="en-GB" dirty="0" smtClean="0"/>
              <a:t>Click to edit image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34" y="4917988"/>
            <a:ext cx="2682165" cy="19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1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title, black, hig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833881" y="747653"/>
            <a:ext cx="10434574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 smtClean="0"/>
              <a:t>Click to edit image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64" y="4848538"/>
            <a:ext cx="2682165" cy="19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26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title, black, 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1" y="4917988"/>
            <a:ext cx="2682165" cy="194001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833880" y="3240911"/>
            <a:ext cx="10434575" cy="1677077"/>
          </a:xfrm>
          <a:prstGeom prst="rect">
            <a:avLst/>
          </a:prstGeom>
          <a:effectLst/>
        </p:spPr>
        <p:txBody>
          <a:bodyPr lIns="0" tIns="0" rIns="0" bIns="0" anchor="b" anchorCtr="0"/>
          <a:lstStyle>
            <a:lvl1pPr>
              <a:defRPr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 smtClean="0"/>
              <a:t>Click to edit image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13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ection titl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473350"/>
            <a:ext cx="9144000" cy="410755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4000"/>
            </a:lvl1pPr>
          </a:lstStyle>
          <a:p>
            <a:r>
              <a:rPr lang="en-GB" dirty="0" smtClean="0"/>
              <a:t>Click to edit text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5712"/>
            <a:ext cx="1780224" cy="12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34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section title (grey)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473350"/>
            <a:ext cx="9144000" cy="410755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4000"/>
            </a:lvl1pPr>
          </a:lstStyle>
          <a:p>
            <a:r>
              <a:rPr lang="en-GB" dirty="0" smtClean="0"/>
              <a:t>Click to edit text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2282"/>
            <a:ext cx="1800385" cy="130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09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, 4 numb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881" y="472012"/>
            <a:ext cx="9537934" cy="892051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Infographic slide title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1321398" y="1986218"/>
            <a:ext cx="976313" cy="9794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z="1800" dirty="0" smtClean="0"/>
              <a:t>icon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397722" y="1986218"/>
            <a:ext cx="3218307" cy="9794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80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10,001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2385023" y="3076830"/>
            <a:ext cx="3051175" cy="4222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 hasCustomPrompt="1"/>
          </p:nvPr>
        </p:nvSpPr>
        <p:spPr>
          <a:xfrm>
            <a:off x="1321397" y="4064871"/>
            <a:ext cx="976313" cy="8286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2397125" y="4065589"/>
            <a:ext cx="3038475" cy="10711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2345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2397125" y="5245719"/>
            <a:ext cx="3038475" cy="666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6548438" y="2000781"/>
            <a:ext cx="1545238" cy="14983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bg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smtClean="0"/>
              <a:t>75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8327309" y="2109745"/>
            <a:ext cx="2325688" cy="974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8" hasCustomPrompt="1"/>
          </p:nvPr>
        </p:nvSpPr>
        <p:spPr>
          <a:xfrm>
            <a:off x="9638271" y="2766573"/>
            <a:ext cx="790832" cy="6068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6548438" y="4065588"/>
            <a:ext cx="2347912" cy="1071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8000" dirty="0" smtClean="0"/>
              <a:t>123</a:t>
            </a:r>
            <a:endParaRPr lang="en-US" dirty="0"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0" hasCustomPrompt="1"/>
          </p:nvPr>
        </p:nvSpPr>
        <p:spPr>
          <a:xfrm>
            <a:off x="9280525" y="4479925"/>
            <a:ext cx="1025525" cy="9937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z="1800" dirty="0" smtClean="0"/>
              <a:t>icon</a:t>
            </a:r>
            <a:endParaRPr lang="en-US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1"/>
          </p:nvPr>
        </p:nvSpPr>
        <p:spPr>
          <a:xfrm>
            <a:off x="6548438" y="5273675"/>
            <a:ext cx="2644775" cy="6381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815" y="172185"/>
            <a:ext cx="1795471" cy="1298666"/>
          </a:xfrm>
          <a:prstGeom prst="rect">
            <a:avLst/>
          </a:prstGeom>
        </p:spPr>
      </p:pic>
      <p:cxnSp>
        <p:nvCxnSpPr>
          <p:cNvPr id="20" name="Straight Connector 19"/>
          <p:cNvCxnSpPr/>
          <p:nvPr userDrawn="1"/>
        </p:nvCxnSpPr>
        <p:spPr>
          <a:xfrm>
            <a:off x="1046329" y="3623249"/>
            <a:ext cx="9606668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5849663" y="2109745"/>
            <a:ext cx="0" cy="357835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937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, 3 numbers">
    <p:bg>
      <p:bgPr>
        <a:solidFill>
          <a:srgbClr val="82776A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881" y="472012"/>
            <a:ext cx="9537934" cy="892051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Infographic slide title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1321398" y="1986218"/>
            <a:ext cx="976313" cy="9794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z="1800" dirty="0" smtClean="0"/>
              <a:t>icon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397722" y="1986218"/>
            <a:ext cx="3218307" cy="9794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80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10,001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2385023" y="3076830"/>
            <a:ext cx="3051175" cy="4222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 hasCustomPrompt="1"/>
          </p:nvPr>
        </p:nvSpPr>
        <p:spPr>
          <a:xfrm>
            <a:off x="5935892" y="4065589"/>
            <a:ext cx="2157784" cy="18314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2734758" y="4065589"/>
            <a:ext cx="3038475" cy="10711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2345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2734758" y="5245719"/>
            <a:ext cx="3038475" cy="666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6548438" y="2000781"/>
            <a:ext cx="1545238" cy="14983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bg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smtClean="0"/>
              <a:t>75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8327309" y="2109745"/>
            <a:ext cx="2325688" cy="974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8" hasCustomPrompt="1"/>
          </p:nvPr>
        </p:nvSpPr>
        <p:spPr>
          <a:xfrm>
            <a:off x="9638271" y="2766573"/>
            <a:ext cx="790832" cy="6068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815" y="172185"/>
            <a:ext cx="1795471" cy="1298666"/>
          </a:xfrm>
          <a:prstGeom prst="rect">
            <a:avLst/>
          </a:prstGeom>
        </p:spPr>
      </p:pic>
      <p:cxnSp>
        <p:nvCxnSpPr>
          <p:cNvPr id="20" name="Straight Connector 19"/>
          <p:cNvCxnSpPr/>
          <p:nvPr userDrawn="1"/>
        </p:nvCxnSpPr>
        <p:spPr>
          <a:xfrm>
            <a:off x="1046329" y="3623249"/>
            <a:ext cx="9606668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975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, 2 numbers">
    <p:bg>
      <p:bgPr>
        <a:solidFill>
          <a:schemeClr val="accent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881" y="472012"/>
            <a:ext cx="9537934" cy="892051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Infographic slide title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1321398" y="3068901"/>
            <a:ext cx="976313" cy="9794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z="1800" dirty="0" smtClean="0"/>
              <a:t>icon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397722" y="3068901"/>
            <a:ext cx="3218307" cy="9794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8000" b="1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10,001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2385023" y="4159513"/>
            <a:ext cx="3051175" cy="4222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6" hasCustomPrompt="1"/>
          </p:nvPr>
        </p:nvSpPr>
        <p:spPr>
          <a:xfrm>
            <a:off x="6425777" y="3075824"/>
            <a:ext cx="1545238" cy="14983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9600" b="1">
                <a:solidFill>
                  <a:schemeClr val="bg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 smtClean="0"/>
              <a:t>75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8204648" y="3184788"/>
            <a:ext cx="2325688" cy="974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8" hasCustomPrompt="1"/>
          </p:nvPr>
        </p:nvSpPr>
        <p:spPr>
          <a:xfrm>
            <a:off x="9515610" y="3841616"/>
            <a:ext cx="790832" cy="6068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815" y="172185"/>
            <a:ext cx="1795471" cy="1298666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5849663" y="2109745"/>
            <a:ext cx="0" cy="3578352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88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map and key"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64" y="-3564101"/>
            <a:ext cx="7770708" cy="109965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5712"/>
            <a:ext cx="1780224" cy="1287638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>
          <a:xfrm>
            <a:off x="838200" y="482757"/>
            <a:ext cx="6131011" cy="598702"/>
          </a:xfrm>
          <a:prstGeom prst="rect">
            <a:avLst/>
          </a:prstGeom>
        </p:spPr>
        <p:txBody>
          <a:bodyPr lIns="0" tIns="0" rIns="0" bIns="0"/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Click to add map title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1288850" y="1473950"/>
            <a:ext cx="3941763" cy="4967288"/>
          </a:xfrm>
          <a:prstGeom prst="rect">
            <a:avLst/>
          </a:prstGeom>
        </p:spPr>
        <p:txBody>
          <a:bodyPr lIns="0" tIns="0" rIns="0" bIns="0"/>
          <a:lstStyle>
            <a:lvl1pPr marL="342900" indent="-342900" hangingPunc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  <a:defRPr sz="2200" baseline="0">
                <a:solidFill>
                  <a:schemeClr val="tx2">
                    <a:lumMod val="50000"/>
                    <a:alpha val="90000"/>
                  </a:schemeClr>
                </a:solidFill>
              </a:defRPr>
            </a:lvl1pPr>
            <a:lvl2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̶"/>
              <a:defRPr sz="2000">
                <a:solidFill>
                  <a:schemeClr val="tx2">
                    <a:lumMod val="50000"/>
                  </a:schemeClr>
                </a:solidFill>
              </a:defRPr>
            </a:lvl2pPr>
          </a:lstStyle>
          <a:p>
            <a:pPr lvl="0"/>
            <a:r>
              <a:rPr lang="en-GB" dirty="0" smtClean="0"/>
              <a:t>Click to add to the list</a:t>
            </a:r>
          </a:p>
          <a:p>
            <a:pPr lvl="1"/>
            <a:r>
              <a:rPr lang="en-GB" dirty="0" smtClean="0"/>
              <a:t>This is a bullet</a:t>
            </a:r>
          </a:p>
          <a:p>
            <a:pPr lvl="0"/>
            <a:r>
              <a:rPr lang="en-GB" dirty="0" smtClean="0"/>
              <a:t>This is a sub-bullet</a:t>
            </a:r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33215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tx2">
            <a:lumMod val="40000"/>
            <a:lumOff val="6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5" y="-10447580"/>
            <a:ext cx="11360543" cy="173055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081" y="185712"/>
            <a:ext cx="1780224" cy="1287638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838200" y="480876"/>
            <a:ext cx="9347600" cy="502972"/>
          </a:xfrm>
          <a:prstGeom prst="rect">
            <a:avLst/>
          </a:prstGeom>
        </p:spPr>
        <p:txBody>
          <a:bodyPr lIns="0" tIns="0" rIns="0" bIns="0"/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1312201" y="1473350"/>
            <a:ext cx="4683726" cy="4436075"/>
          </a:xfrm>
          <a:prstGeom prst="rect">
            <a:avLst/>
          </a:prstGeom>
        </p:spPr>
        <p:txBody>
          <a:bodyPr lIns="0" tIns="0" rIns="0"/>
          <a:lstStyle>
            <a:lvl1pPr marL="0" indent="0" defTabSz="0">
              <a:spcBef>
                <a:spcPts val="0"/>
              </a:spcBef>
              <a:spcAft>
                <a:spcPts val="2200"/>
              </a:spcAft>
              <a:buFontTx/>
              <a:buNone/>
              <a:tabLst>
                <a:tab pos="0" algn="l"/>
                <a:tab pos="72000" algn="l"/>
              </a:tabLst>
              <a:defRPr sz="22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2200" b="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GB" dirty="0" smtClean="0"/>
              <a:t>Click to add a key point on map</a:t>
            </a:r>
          </a:p>
          <a:p>
            <a:pPr lvl="0"/>
            <a:r>
              <a:rPr lang="en-GB" dirty="0" smtClean="0"/>
              <a:t>Click to add a second key point on the map</a:t>
            </a:r>
          </a:p>
        </p:txBody>
      </p:sp>
    </p:spTree>
    <p:extLst>
      <p:ext uri="{BB962C8B-B14F-4D97-AF65-F5344CB8AC3E}">
        <p14:creationId xmlns:p14="http://schemas.microsoft.com/office/powerpoint/2010/main" val="1499415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641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7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276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661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40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08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14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042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7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92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33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een title_black 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287032"/>
            <a:ext cx="2940812" cy="45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720"/>
            <a:ext cx="12192000" cy="1118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" y="4995547"/>
            <a:ext cx="2557849" cy="185009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85791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2358597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title -whit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33846" y="2497366"/>
            <a:ext cx="8887394" cy="1325563"/>
          </a:xfrm>
          <a:prstGeom prst="rect">
            <a:avLst/>
          </a:prstGeom>
        </p:spPr>
        <p:txBody>
          <a:bodyPr lIns="0" tIns="0" rIns="0" anchor="b" anchorCtr="0"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233613" y="3937900"/>
            <a:ext cx="8888412" cy="684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en-GB" dirty="0" smtClean="0"/>
              <a:t>Click to add a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579645"/>
            <a:ext cx="12212051" cy="1119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2" y="312900"/>
            <a:ext cx="297180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19" y="4854691"/>
            <a:ext cx="2769676" cy="20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0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4563"/>
            <a:ext cx="12192000" cy="5794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665289"/>
            <a:ext cx="12192000" cy="2214562"/>
          </a:xfrm>
          <a:prstGeom prst="rect">
            <a:avLst/>
          </a:prstGeom>
        </p:spPr>
        <p:txBody>
          <a:bodyPr lIns="130046" tIns="65023" rIns="130046" bIns="65023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032250"/>
            <a:ext cx="12192000" cy="2216150"/>
          </a:xfrm>
          <a:prstGeom prst="rect">
            <a:avLst/>
          </a:prstGeom>
        </p:spPr>
        <p:txBody>
          <a:bodyPr lIns="130046" tIns="65023" rIns="130046" bIns="65023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0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1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802" r:id="rId2"/>
    <p:sldLayoutId id="2147483974" r:id="rId3"/>
    <p:sldLayoutId id="2147483977" r:id="rId4"/>
    <p:sldLayoutId id="2147483976" r:id="rId5"/>
    <p:sldLayoutId id="2147483766" r:id="rId6"/>
    <p:sldLayoutId id="2147483972" r:id="rId7"/>
    <p:sldLayoutId id="2147483960" r:id="rId8"/>
    <p:sldLayoutId id="2147483973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78" r:id="rId15"/>
    <p:sldLayoutId id="2147483975" r:id="rId16"/>
    <p:sldLayoutId id="2147483969" r:id="rId17"/>
    <p:sldLayoutId id="2147483970" r:id="rId18"/>
    <p:sldLayoutId id="2147483874" r:id="rId19"/>
    <p:sldLayoutId id="214748376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34E7-4882-44A5-9F85-BEE1EFDD9B8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23/11/2016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9A2A5-0A50-4749-A322-31FE4AB81F2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18.png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7222" y="2777459"/>
            <a:ext cx="10749472" cy="2453568"/>
          </a:xfrm>
        </p:spPr>
        <p:txBody>
          <a:bodyPr/>
          <a:lstStyle/>
          <a:p>
            <a:r>
              <a:rPr lang="en-GB" sz="3200" dirty="0" smtClean="0"/>
              <a:t>Developing self-completion instruments for children and young people: experience from the UK Millennium Cohort Study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2400" dirty="0" smtClean="0"/>
              <a:t>Kate Smith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1800" dirty="0" smtClean="0"/>
              <a:t>Centre for Longitudinal Studies, UCL Institute of Education, London, UK</a:t>
            </a:r>
            <a:br>
              <a:rPr lang="en-GB" sz="1800" dirty="0" smtClean="0"/>
            </a:br>
            <a:r>
              <a:rPr lang="en-GB" sz="1800" dirty="0" smtClean="0"/>
              <a:t>QDET2 - 11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November 2016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086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6104" y="808175"/>
            <a:ext cx="10959791" cy="4711175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Designing questionnaires for children and young people requires different considerations than designing for adults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Survey literature suggests children answer questions differently from adults &amp; can handle different types of </a:t>
            </a:r>
            <a:r>
              <a:rPr lang="en-GB" sz="2400" dirty="0" err="1" smtClean="0">
                <a:solidFill>
                  <a:schemeClr val="tx1"/>
                </a:solidFill>
              </a:rPr>
              <a:t>qs</a:t>
            </a:r>
            <a:r>
              <a:rPr lang="en-GB" sz="2400" dirty="0" smtClean="0">
                <a:solidFill>
                  <a:schemeClr val="tx1"/>
                </a:solidFill>
              </a:rPr>
              <a:t> at different ages </a:t>
            </a:r>
            <a:r>
              <a:rPr lang="en-GB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(Scott 2008</a:t>
            </a:r>
            <a:r>
              <a:rPr lang="en-GB" alt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Small errors in question design, e.g. ambiguity, can lead to greater errors by children, especially satisficing </a:t>
            </a:r>
            <a:r>
              <a:rPr lang="en-GB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(McGee &amp; </a:t>
            </a:r>
            <a:r>
              <a:rPr lang="en-GB" altLang="en-US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d’Ardenne</a:t>
            </a:r>
            <a:r>
              <a:rPr lang="en-GB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GB" alt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2009)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When surveying children and YP particularly important to pre-test and pilot robustly for: understanding, relevance and sensitivity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Presentation describes our experiences designing questionnaires at ages 11 and 14 or the UK Millennium Cohort Study</a:t>
            </a:r>
          </a:p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02879"/>
            <a:ext cx="10515600" cy="796410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Background</a:t>
            </a:r>
            <a:endParaRPr lang="en-GB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70919" y="1202725"/>
            <a:ext cx="10274907" cy="42663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altLang="en-US" sz="2200" dirty="0">
                <a:solidFill>
                  <a:schemeClr val="tx1"/>
                </a:solidFill>
              </a:rPr>
              <a:t>Longitudinal birth cohort study following over 19,000 children born in the UK in 2000/2001</a:t>
            </a:r>
          </a:p>
          <a:p>
            <a:r>
              <a:rPr lang="en-GB" altLang="en-US" sz="2200" dirty="0" smtClean="0">
                <a:solidFill>
                  <a:schemeClr val="tx1"/>
                </a:solidFill>
              </a:rPr>
              <a:t>Six </a:t>
            </a:r>
            <a:r>
              <a:rPr lang="en-GB" altLang="en-US" sz="2200" dirty="0">
                <a:solidFill>
                  <a:schemeClr val="tx1"/>
                </a:solidFill>
              </a:rPr>
              <a:t>sweeps </a:t>
            </a:r>
            <a:r>
              <a:rPr lang="en-GB" altLang="en-US" sz="2200" dirty="0" smtClean="0">
                <a:solidFill>
                  <a:schemeClr val="tx1"/>
                </a:solidFill>
              </a:rPr>
              <a:t>to date at ages: </a:t>
            </a:r>
            <a:r>
              <a:rPr lang="en-GB" altLang="en-US" sz="2200" dirty="0">
                <a:solidFill>
                  <a:schemeClr val="tx1"/>
                </a:solidFill>
              </a:rPr>
              <a:t>9 months, </a:t>
            </a:r>
            <a:r>
              <a:rPr lang="en-GB" altLang="en-US" sz="2200" dirty="0" smtClean="0">
                <a:solidFill>
                  <a:schemeClr val="tx1"/>
                </a:solidFill>
              </a:rPr>
              <a:t>age 3, age 5, age 7, age 11, age 14. Age 17 survey planned to start 2018 </a:t>
            </a:r>
            <a:endParaRPr lang="en-GB" altLang="en-US" sz="2200" dirty="0">
              <a:solidFill>
                <a:schemeClr val="tx1"/>
              </a:solidFill>
            </a:endParaRPr>
          </a:p>
          <a:p>
            <a:r>
              <a:rPr lang="en-GB" altLang="en-US" sz="2200" dirty="0" smtClean="0">
                <a:solidFill>
                  <a:schemeClr val="tx1"/>
                </a:solidFill>
              </a:rPr>
              <a:t>Funded </a:t>
            </a:r>
            <a:r>
              <a:rPr lang="en-GB" altLang="en-US" sz="2200" dirty="0">
                <a:solidFill>
                  <a:schemeClr val="tx1"/>
                </a:solidFill>
              </a:rPr>
              <a:t>by UK Economic and Social Research Council (ESRC) and UK government departments</a:t>
            </a:r>
          </a:p>
          <a:p>
            <a:r>
              <a:rPr lang="en-GB" altLang="en-US" sz="2200" dirty="0" smtClean="0">
                <a:solidFill>
                  <a:schemeClr val="tx1"/>
                </a:solidFill>
              </a:rPr>
              <a:t>Over </a:t>
            </a:r>
            <a:r>
              <a:rPr lang="en-GB" altLang="en-US" sz="2200" dirty="0">
                <a:solidFill>
                  <a:schemeClr val="tx1"/>
                </a:solidFill>
              </a:rPr>
              <a:t>sampled places in Scotland, Wales and Northern Ireland, areas with high child poverty and in England areas with higher minority ethnic populations</a:t>
            </a:r>
          </a:p>
          <a:p>
            <a:r>
              <a:rPr lang="en-GB" altLang="en-US" sz="2200" dirty="0" smtClean="0">
                <a:solidFill>
                  <a:schemeClr val="tx1"/>
                </a:solidFill>
              </a:rPr>
              <a:t>Known </a:t>
            </a:r>
            <a:r>
              <a:rPr lang="en-GB" altLang="en-US" sz="2200" dirty="0">
                <a:solidFill>
                  <a:schemeClr val="tx1"/>
                </a:solidFill>
              </a:rPr>
              <a:t>in the field as ‘Child of the New Century’</a:t>
            </a:r>
          </a:p>
          <a:p>
            <a:r>
              <a:rPr lang="en-GB" altLang="en-US" sz="2200" dirty="0" smtClean="0">
                <a:solidFill>
                  <a:schemeClr val="tx1"/>
                </a:solidFill>
              </a:rPr>
              <a:t>One </a:t>
            </a:r>
            <a:r>
              <a:rPr lang="en-GB" altLang="en-US" sz="2200" dirty="0">
                <a:solidFill>
                  <a:schemeClr val="tx1"/>
                </a:solidFill>
              </a:rPr>
              <a:t>of </a:t>
            </a:r>
            <a:r>
              <a:rPr lang="en-GB" altLang="en-US" sz="2200" dirty="0" smtClean="0">
                <a:solidFill>
                  <a:schemeClr val="tx1"/>
                </a:solidFill>
              </a:rPr>
              <a:t>four </a:t>
            </a:r>
            <a:r>
              <a:rPr lang="en-GB" altLang="en-US" sz="2200" dirty="0">
                <a:solidFill>
                  <a:schemeClr val="tx1"/>
                </a:solidFill>
              </a:rPr>
              <a:t>British Birth Cohort Studies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The UK Millennium Cohort Study</a:t>
            </a:r>
            <a:endParaRPr lang="en-GB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entagon 26"/>
          <p:cNvSpPr/>
          <p:nvPr/>
        </p:nvSpPr>
        <p:spPr>
          <a:xfrm>
            <a:off x="914398" y="4705845"/>
            <a:ext cx="9985086" cy="520547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914398" y="5282726"/>
            <a:ext cx="9985086" cy="520547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5" name="Pentagon 44"/>
          <p:cNvSpPr/>
          <p:nvPr/>
        </p:nvSpPr>
        <p:spPr>
          <a:xfrm>
            <a:off x="914398" y="4113077"/>
            <a:ext cx="9985086" cy="520547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4" name="Pentagon 43"/>
          <p:cNvSpPr/>
          <p:nvPr/>
        </p:nvSpPr>
        <p:spPr>
          <a:xfrm>
            <a:off x="914398" y="3543952"/>
            <a:ext cx="9985086" cy="520547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3" name="Pentagon 42"/>
          <p:cNvSpPr/>
          <p:nvPr/>
        </p:nvSpPr>
        <p:spPr>
          <a:xfrm>
            <a:off x="914398" y="2947001"/>
            <a:ext cx="9985086" cy="520547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2" name="Pentagon 41"/>
          <p:cNvSpPr/>
          <p:nvPr/>
        </p:nvSpPr>
        <p:spPr>
          <a:xfrm>
            <a:off x="914398" y="2542743"/>
            <a:ext cx="9985086" cy="391095"/>
          </a:xfrm>
          <a:prstGeom prst="homePlate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Pentagon 38"/>
          <p:cNvSpPr/>
          <p:nvPr/>
        </p:nvSpPr>
        <p:spPr>
          <a:xfrm>
            <a:off x="914398" y="1835828"/>
            <a:ext cx="10096835" cy="643818"/>
          </a:xfrm>
          <a:prstGeom prst="homePlate">
            <a:avLst>
              <a:gd name="adj" fmla="val 47526"/>
            </a:avLst>
          </a:prstGeom>
          <a:solidFill>
            <a:schemeClr val="accent3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834219"/>
              </p:ext>
            </p:extLst>
          </p:nvPr>
        </p:nvGraphicFramePr>
        <p:xfrm>
          <a:off x="971677" y="757714"/>
          <a:ext cx="8900580" cy="5546242"/>
        </p:xfrm>
        <a:graphic>
          <a:graphicData uri="http://schemas.openxmlformats.org/drawingml/2006/table">
            <a:tbl>
              <a:tblPr firstRow="1">
                <a:tableStyleId>{5A111915-BE36-4E01-A7E5-04B1672EAD32}</a:tableStyleId>
              </a:tblPr>
              <a:tblGrid>
                <a:gridCol w="3107955"/>
                <a:gridCol w="783543"/>
                <a:gridCol w="783543"/>
                <a:gridCol w="839511"/>
                <a:gridCol w="839511"/>
                <a:gridCol w="848839"/>
                <a:gridCol w="848839"/>
                <a:gridCol w="848839"/>
              </a:tblGrid>
              <a:tr h="108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9m</a:t>
                      </a:r>
                      <a:endParaRPr lang="en-GB" sz="20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20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en-GB" sz="20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en-GB" sz="20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GB" sz="2000" b="0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  <a:p>
                      <a:pPr algn="l"/>
                      <a:endParaRPr lang="en-GB" sz="2000" b="0" dirty="0">
                        <a:solidFill>
                          <a:srgbClr val="FF0000"/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0" baseline="0" dirty="0" smtClean="0">
                          <a:solidFill>
                            <a:schemeClr val="tx2"/>
                          </a:solidFill>
                        </a:rPr>
                        <a:t>17</a:t>
                      </a:r>
                      <a:endParaRPr lang="en-GB" sz="2000" b="0" baseline="0" dirty="0">
                        <a:solidFill>
                          <a:schemeClr val="tx2"/>
                        </a:solidFill>
                      </a:endParaRPr>
                    </a:p>
                  </a:txBody>
                  <a:tcPr marL="90000" marR="90000" marT="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128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Interview and questionnaire self-completion (resident parents)</a:t>
                      </a:r>
                    </a:p>
                  </a:txBody>
                  <a:tcPr marT="46800" marB="468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(x)</a:t>
                      </a:r>
                      <a:endParaRPr lang="en-GB" sz="14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1134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Questionnaire self-completion</a:t>
                      </a:r>
                    </a:p>
                    <a:p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</a:t>
                      </a:r>
                      <a:endParaRPr lang="en-GB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6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baseline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8651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Physical measurements</a:t>
                      </a:r>
                    </a:p>
                    <a:p>
                      <a:endParaRPr lang="en-GB" sz="1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T="0" marB="468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baseline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1134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Cognitive assessments</a:t>
                      </a:r>
                    </a:p>
                    <a:p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baseline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0051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Activity</a:t>
                      </a: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 monitor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x</a:t>
                      </a: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0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Time use diary</a:t>
                      </a:r>
                      <a:endParaRPr lang="en-GB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kern="1200" baseline="0" dirty="0" smtClean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50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Saliva for DNA extraction</a:t>
                      </a:r>
                    </a:p>
                    <a:p>
                      <a:pPr marL="0" algn="l" defTabSz="914400" rtl="0" eaLnBrk="1" latinLnBrk="0" hangingPunct="1"/>
                      <a:endParaRPr lang="en-GB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GB" sz="1400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14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kern="1200" baseline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50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en-GB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en-GB" sz="140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19000"/>
          </a:blip>
          <a:stretch>
            <a:fillRect/>
          </a:stretch>
        </p:blipFill>
        <p:spPr>
          <a:xfrm>
            <a:off x="5715515" y="1296698"/>
            <a:ext cx="304800" cy="304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6328" y="1690051"/>
            <a:ext cx="10207825" cy="4722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95728" y="125611"/>
            <a:ext cx="8500366" cy="444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32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MCS content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lum bright="-19000"/>
          </a:blip>
          <a:stretch>
            <a:fillRect/>
          </a:stretch>
        </p:blipFill>
        <p:spPr>
          <a:xfrm>
            <a:off x="4210133" y="1217050"/>
            <a:ext cx="164557" cy="3808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lum bright="-19000"/>
          </a:blip>
          <a:stretch>
            <a:fillRect/>
          </a:stretch>
        </p:blipFill>
        <p:spPr>
          <a:xfrm>
            <a:off x="4886416" y="1305196"/>
            <a:ext cx="290669" cy="2906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lum bright="-19000"/>
          </a:blip>
          <a:stretch>
            <a:fillRect/>
          </a:stretch>
        </p:blipFill>
        <p:spPr>
          <a:xfrm>
            <a:off x="7381077" y="1338677"/>
            <a:ext cx="313799" cy="30223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lum bright="-19000"/>
          </a:blip>
          <a:stretch>
            <a:fillRect/>
          </a:stretch>
        </p:blipFill>
        <p:spPr>
          <a:xfrm>
            <a:off x="6493934" y="1332248"/>
            <a:ext cx="419060" cy="2514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tx2">
                <a:lumMod val="50000"/>
              </a:schemeClr>
            </a:contourClr>
          </a:sp3d>
        </p:spPr>
      </p:pic>
      <p:cxnSp>
        <p:nvCxnSpPr>
          <p:cNvPr id="23" name="Straight Connector 22"/>
          <p:cNvCxnSpPr/>
          <p:nvPr/>
        </p:nvCxnSpPr>
        <p:spPr>
          <a:xfrm flipV="1">
            <a:off x="1046329" y="2511193"/>
            <a:ext cx="9606668" cy="1"/>
          </a:xfrm>
          <a:prstGeom prst="line">
            <a:avLst/>
          </a:prstGeom>
          <a:ln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2997" y="479677"/>
            <a:ext cx="1142626" cy="67983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46514" y="1563645"/>
            <a:ext cx="646331" cy="3403807"/>
            <a:chOff x="363754" y="1445749"/>
            <a:chExt cx="594674" cy="2388856"/>
          </a:xfrm>
        </p:grpSpPr>
        <p:sp>
          <p:nvSpPr>
            <p:cNvPr id="31" name="TextBox 30"/>
            <p:cNvSpPr txBox="1"/>
            <p:nvPr/>
          </p:nvSpPr>
          <p:spPr>
            <a:xfrm>
              <a:off x="732363" y="1816770"/>
              <a:ext cx="153888" cy="350230"/>
            </a:xfrm>
            <a:prstGeom prst="rect">
              <a:avLst/>
            </a:prstGeom>
            <a:noFill/>
          </p:spPr>
          <p:txBody>
            <a:bodyPr vert="vert270" wrap="square" lIns="0" tIns="0" rIns="0" bIns="0" rtlCol="0">
              <a:spAutoFit/>
            </a:bodyPr>
            <a:lstStyle/>
            <a:p>
              <a:endParaRPr lang="en-GB" sz="1000" dirty="0">
                <a:solidFill>
                  <a:srgbClr val="B7E0EB">
                    <a:lumMod val="50000"/>
                  </a:srgbClr>
                </a:solidFill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63754" y="1445749"/>
              <a:ext cx="594674" cy="2388856"/>
              <a:chOff x="363754" y="1445749"/>
              <a:chExt cx="594674" cy="2388856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63754" y="1445749"/>
                <a:ext cx="594674" cy="697760"/>
              </a:xfrm>
              <a:prstGeom prst="rect">
                <a:avLst/>
              </a:prstGeom>
              <a:noFill/>
            </p:spPr>
            <p:txBody>
              <a:bodyPr vert="vert270" wrap="square" lIns="0" tIns="0" rIns="0" bIns="0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</a:rPr>
                  <a:t>Both resident Parents</a:t>
                </a:r>
                <a:endParaRPr lang="en-GB" sz="1400" dirty="0">
                  <a:solidFill>
                    <a:srgbClr val="000000">
                      <a:lumMod val="50000"/>
                      <a:lumOff val="50000"/>
                    </a:srgbClr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42785" y="2443937"/>
                <a:ext cx="215444" cy="1390668"/>
              </a:xfrm>
              <a:prstGeom prst="rect">
                <a:avLst/>
              </a:prstGeom>
              <a:noFill/>
            </p:spPr>
            <p:txBody>
              <a:bodyPr vert="vert270" wrap="square" lIns="0" tIns="0" rIns="0" bIns="0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rgbClr val="A79E93">
                        <a:lumMod val="75000"/>
                      </a:srgbClr>
                    </a:solidFill>
                  </a:rPr>
                  <a:t>Cohort member</a:t>
                </a:r>
                <a:endParaRPr lang="en-GB" sz="1400" dirty="0">
                  <a:solidFill>
                    <a:srgbClr val="A79E93">
                      <a:lumMod val="75000"/>
                    </a:srgbClr>
                  </a:solidFill>
                </a:endParaRPr>
              </a:p>
            </p:txBody>
          </p:sp>
        </p:grp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lum bright="-19000"/>
          </a:blip>
          <a:stretch>
            <a:fillRect/>
          </a:stretch>
        </p:blipFill>
        <p:spPr>
          <a:xfrm>
            <a:off x="8239296" y="1294337"/>
            <a:ext cx="335085" cy="3350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398" y="6070815"/>
            <a:ext cx="9906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Also: consent to link to administrative health records (to age 14); education records (to age 16); parents’ economic records </a:t>
            </a:r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9021178" y="1199578"/>
            <a:ext cx="660961" cy="499040"/>
            <a:chOff x="5696" y="793"/>
            <a:chExt cx="381" cy="288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5696" y="796"/>
              <a:ext cx="359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" y="793"/>
              <a:ext cx="36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6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19201" y="1147264"/>
            <a:ext cx="10324334" cy="3966391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05249" y="88300"/>
            <a:ext cx="10515600" cy="796410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MCS self completion questionnaires at 11 &amp; 14</a:t>
            </a:r>
            <a:endParaRPr lang="en-GB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74542"/>
              </p:ext>
            </p:extLst>
          </p:nvPr>
        </p:nvGraphicFramePr>
        <p:xfrm>
          <a:off x="1573427" y="489813"/>
          <a:ext cx="10552670" cy="62021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86911"/>
                <a:gridCol w="4989893"/>
                <a:gridCol w="4275866"/>
              </a:tblGrid>
              <a:tr h="45227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Age 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Age 14</a:t>
                      </a:r>
                      <a:endParaRPr lang="en-GB" dirty="0"/>
                    </a:p>
                  </a:txBody>
                  <a:tcPr/>
                </a:tc>
              </a:tr>
              <a:tr h="377037">
                <a:tc>
                  <a:txBody>
                    <a:bodyPr/>
                    <a:lstStyle/>
                    <a:p>
                      <a:r>
                        <a:rPr lang="en-GB" b="1" dirty="0" smtClean="0"/>
                        <a:t>Mode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Paper (in home)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CASI tablet (in home)</a:t>
                      </a:r>
                      <a:endParaRPr lang="en-GB" dirty="0"/>
                    </a:p>
                  </a:txBody>
                  <a:tcPr/>
                </a:tc>
              </a:tr>
              <a:tr h="377037">
                <a:tc>
                  <a:txBody>
                    <a:bodyPr/>
                    <a:lstStyle/>
                    <a:p>
                      <a:r>
                        <a:rPr lang="en-GB" b="1" dirty="0" smtClean="0"/>
                        <a:t>Length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30 minutes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45 minutes</a:t>
                      </a:r>
                      <a:endParaRPr lang="en-GB" dirty="0"/>
                    </a:p>
                  </a:txBody>
                  <a:tcPr/>
                </a:tc>
              </a:tr>
              <a:tr h="1487488">
                <a:tc>
                  <a:txBody>
                    <a:bodyPr/>
                    <a:lstStyle/>
                    <a:p>
                      <a:r>
                        <a:rPr lang="en-GB" b="1" dirty="0" smtClean="0"/>
                        <a:t>Content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Age appropriate</a:t>
                      </a:r>
                    </a:p>
                    <a:p>
                      <a:r>
                        <a:rPr lang="en-GB" dirty="0" smtClean="0"/>
                        <a:t>Multi disciplinary: variety of </a:t>
                      </a:r>
                      <a:r>
                        <a:rPr lang="en-GB" dirty="0" err="1" smtClean="0"/>
                        <a:t>qs</a:t>
                      </a:r>
                      <a:r>
                        <a:rPr lang="en-GB" baseline="0" dirty="0" smtClean="0"/>
                        <a:t> about life incl. some sensitive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Non</a:t>
                      </a:r>
                      <a:r>
                        <a:rPr lang="en-GB" baseline="0" dirty="0" smtClean="0"/>
                        <a:t> complex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Age appropriate</a:t>
                      </a:r>
                    </a:p>
                    <a:p>
                      <a:r>
                        <a:rPr lang="en-GB" dirty="0" smtClean="0"/>
                        <a:t>Multi disciplinary:</a:t>
                      </a:r>
                      <a:r>
                        <a:rPr lang="en-GB" baseline="0" dirty="0" smtClean="0"/>
                        <a:t> incl. more sensitive areas 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More complex q types:</a:t>
                      </a:r>
                      <a:r>
                        <a:rPr lang="en-GB" baseline="0" dirty="0" smtClean="0"/>
                        <a:t> more routing, grids &amp; filtering 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/>
                </a:tc>
              </a:tr>
              <a:tr h="2045296">
                <a:tc>
                  <a:txBody>
                    <a:bodyPr/>
                    <a:lstStyle/>
                    <a:p>
                      <a:r>
                        <a:rPr lang="en-GB" b="1" dirty="0" smtClean="0"/>
                        <a:t>Visual Design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Designed to appeal to age </a:t>
                      </a:r>
                    </a:p>
                    <a:p>
                      <a:endParaRPr lang="en-GB" baseline="0" dirty="0" smtClean="0"/>
                    </a:p>
                    <a:p>
                      <a:endParaRPr lang="en-GB" baseline="0" dirty="0" smtClean="0"/>
                    </a:p>
                    <a:p>
                      <a:endParaRPr lang="en-GB" baseline="0" dirty="0" smtClean="0"/>
                    </a:p>
                    <a:p>
                      <a:endParaRPr lang="en-GB" baseline="0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Revise</a:t>
                      </a:r>
                      <a:r>
                        <a:rPr lang="en-GB" baseline="0" dirty="0" smtClean="0"/>
                        <a:t>d  </a:t>
                      </a:r>
                    </a:p>
                    <a:p>
                      <a:r>
                        <a:rPr lang="en-GB" baseline="0" dirty="0" smtClean="0"/>
                        <a:t>study design</a:t>
                      </a:r>
                    </a:p>
                    <a:p>
                      <a:r>
                        <a:rPr lang="en-GB" baseline="0" dirty="0" smtClean="0"/>
                        <a:t>to </a:t>
                      </a:r>
                      <a:r>
                        <a:rPr lang="en-GB" dirty="0" smtClean="0"/>
                        <a:t>appeal</a:t>
                      </a:r>
                      <a:r>
                        <a:rPr lang="en-GB" baseline="0" dirty="0" smtClean="0"/>
                        <a:t> to age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  <a:tr h="1208584">
                <a:tc>
                  <a:txBody>
                    <a:bodyPr/>
                    <a:lstStyle/>
                    <a:p>
                      <a:r>
                        <a:rPr lang="en-GB" b="1" dirty="0" smtClean="0"/>
                        <a:t>Conduct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Given by interviewer</a:t>
                      </a:r>
                    </a:p>
                    <a:p>
                      <a:r>
                        <a:rPr lang="en-GB" dirty="0" smtClean="0"/>
                        <a:t>Parents not allowed to see completed version</a:t>
                      </a:r>
                    </a:p>
                    <a:p>
                      <a:r>
                        <a:rPr lang="en-GB" dirty="0" smtClean="0"/>
                        <a:t>Completed</a:t>
                      </a:r>
                      <a:r>
                        <a:rPr lang="en-GB" baseline="0" dirty="0" smtClean="0"/>
                        <a:t> on own</a:t>
                      </a:r>
                    </a:p>
                    <a:p>
                      <a:r>
                        <a:rPr lang="en-GB" baseline="0" dirty="0" smtClean="0"/>
                        <a:t>Text to encourage honest answers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Placed in envelope</a:t>
                      </a:r>
                      <a:r>
                        <a:rPr lang="en-GB" baseline="0" dirty="0" smtClean="0"/>
                        <a:t> &amp; given back to interviewer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Encouraged to do in</a:t>
                      </a:r>
                      <a:r>
                        <a:rPr lang="en-GB" baseline="0" dirty="0" smtClean="0"/>
                        <a:t> private</a:t>
                      </a:r>
                    </a:p>
                    <a:p>
                      <a:r>
                        <a:rPr lang="en-GB" baseline="0" dirty="0" smtClean="0"/>
                        <a:t>Interviewer could not explain any terms</a:t>
                      </a:r>
                    </a:p>
                    <a:p>
                      <a:r>
                        <a:rPr lang="en-GB" baseline="0" dirty="0" smtClean="0"/>
                        <a:t>Design features to encourage honesty &amp; reassure about confidentiality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917" y="3463672"/>
            <a:ext cx="1151278" cy="1853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613" y="3730195"/>
            <a:ext cx="2298484" cy="610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368" y="4390429"/>
            <a:ext cx="2553729" cy="86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47585" y="1173136"/>
            <a:ext cx="10507626" cy="3966391"/>
          </a:xfrm>
        </p:spPr>
        <p:txBody>
          <a:bodyPr/>
          <a:lstStyle/>
          <a:p>
            <a:r>
              <a:rPr lang="en-GB" b="1" i="1" dirty="0" smtClean="0">
                <a:solidFill>
                  <a:schemeClr val="tx1"/>
                </a:solidFill>
              </a:rPr>
              <a:t>mode</a:t>
            </a:r>
            <a:r>
              <a:rPr lang="en-GB" dirty="0" smtClean="0">
                <a:solidFill>
                  <a:schemeClr val="tx1"/>
                </a:solidFill>
              </a:rPr>
              <a:t>: paper -  challenges for routing</a:t>
            </a:r>
          </a:p>
          <a:p>
            <a:r>
              <a:rPr lang="en-GB" b="1" i="1" dirty="0" smtClean="0">
                <a:solidFill>
                  <a:schemeClr val="tx1"/>
                </a:solidFill>
              </a:rPr>
              <a:t>question wording &amp; phrasing</a:t>
            </a:r>
          </a:p>
          <a:p>
            <a:r>
              <a:rPr lang="en-GB" b="1" i="1" dirty="0">
                <a:solidFill>
                  <a:schemeClr val="tx1"/>
                </a:solidFill>
              </a:rPr>
              <a:t>response categories</a:t>
            </a:r>
            <a:r>
              <a:rPr lang="en-GB" dirty="0">
                <a:solidFill>
                  <a:schemeClr val="tx1"/>
                </a:solidFill>
              </a:rPr>
              <a:t>: grids, frequency descriptions, variation, don’t knows</a:t>
            </a:r>
          </a:p>
          <a:p>
            <a:r>
              <a:rPr lang="en-GB" b="1" i="1" dirty="0" smtClean="0">
                <a:solidFill>
                  <a:schemeClr val="tx1"/>
                </a:solidFill>
              </a:rPr>
              <a:t>instructions</a:t>
            </a:r>
          </a:p>
          <a:p>
            <a:r>
              <a:rPr lang="en-GB" b="1" i="1" dirty="0">
                <a:solidFill>
                  <a:schemeClr val="tx1"/>
                </a:solidFill>
              </a:rPr>
              <a:t>f</a:t>
            </a:r>
            <a:r>
              <a:rPr lang="en-GB" b="1" i="1" dirty="0" smtClean="0">
                <a:solidFill>
                  <a:schemeClr val="tx1"/>
                </a:solidFill>
              </a:rPr>
              <a:t>loating text</a:t>
            </a:r>
            <a:r>
              <a:rPr lang="en-GB" dirty="0" smtClean="0">
                <a:solidFill>
                  <a:schemeClr val="tx1"/>
                </a:solidFill>
              </a:rPr>
              <a:t>: section intros &amp; definitions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Age 11: considerations for design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2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708" y="0"/>
            <a:ext cx="4985479" cy="115647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11: resolving design issues</a:t>
            </a:r>
            <a:endParaRPr lang="en-GB" sz="28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87852" y="1227437"/>
            <a:ext cx="4734699" cy="5181600"/>
          </a:xfrm>
        </p:spPr>
        <p:txBody>
          <a:bodyPr>
            <a:normAutofit fontScale="25000" lnSpcReduction="20000"/>
          </a:bodyPr>
          <a:lstStyle/>
          <a:p>
            <a:r>
              <a:rPr lang="en-GB" sz="8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Routing: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pilots 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showed children could not follow </a:t>
            </a:r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routing </a:t>
            </a:r>
          </a:p>
          <a:p>
            <a:r>
              <a:rPr lang="en-GB" sz="80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80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esult~</a:t>
            </a:r>
          </a:p>
          <a:p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dropped 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routing where possible. </a:t>
            </a:r>
            <a:endParaRPr lang="en-GB" sz="8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place could not avoid, </a:t>
            </a:r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printed page 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in different </a:t>
            </a:r>
            <a:r>
              <a:rPr lang="en-GB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colour &amp; instructions in bold</a:t>
            </a:r>
            <a:r>
              <a:rPr lang="en-GB" sz="6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sz="6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b="1" i="1" dirty="0" smtClean="0">
                <a:solidFill>
                  <a:srgbClr val="0070C0"/>
                </a:solidFill>
                <a:latin typeface="Arial"/>
              </a:rPr>
              <a:t>Response categories: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b="1" dirty="0" smtClean="0">
                <a:solidFill>
                  <a:schemeClr val="accent1"/>
                </a:solidFill>
                <a:latin typeface="Arial"/>
              </a:rPr>
              <a:t>grids</a:t>
            </a:r>
            <a:r>
              <a:rPr lang="en-GB" sz="8000" dirty="0" smtClean="0">
                <a:solidFill>
                  <a:schemeClr val="accent1"/>
                </a:solidFill>
                <a:latin typeface="Arial"/>
              </a:rPr>
              <a:t> </a:t>
            </a:r>
            <a:r>
              <a:rPr lang="en-GB" sz="8000" dirty="0">
                <a:solidFill>
                  <a:schemeClr val="accent1"/>
                </a:solidFill>
                <a:latin typeface="Arial"/>
              </a:rPr>
              <a:t>~ </a:t>
            </a:r>
            <a:endParaRPr lang="en-GB" sz="8000" dirty="0" smtClean="0">
              <a:solidFill>
                <a:schemeClr val="accent1"/>
              </a:solidFill>
              <a:latin typeface="Arial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dirty="0" smtClean="0">
                <a:solidFill>
                  <a:srgbClr val="000000"/>
                </a:solidFill>
                <a:latin typeface="Arial"/>
              </a:rPr>
              <a:t>where </a:t>
            </a:r>
            <a:r>
              <a:rPr lang="en-GB" sz="8000" dirty="0">
                <a:solidFill>
                  <a:srgbClr val="000000"/>
                </a:solidFill>
                <a:latin typeface="Arial"/>
              </a:rPr>
              <a:t>possible removed to avoid ‘satisficing’ </a:t>
            </a:r>
            <a:endParaRPr lang="en-GB" sz="8000" dirty="0" smtClean="0">
              <a:solidFill>
                <a:srgbClr val="000000"/>
              </a:solidFill>
              <a:latin typeface="Arial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endParaRPr lang="en-GB" sz="6200" b="1" dirty="0">
              <a:solidFill>
                <a:srgbClr val="000000"/>
              </a:solidFill>
              <a:latin typeface="Arial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b="1" dirty="0" smtClean="0">
                <a:solidFill>
                  <a:schemeClr val="accent1"/>
                </a:solidFill>
                <a:latin typeface="Arial"/>
              </a:rPr>
              <a:t>variation </a:t>
            </a:r>
            <a:r>
              <a:rPr lang="en-GB" sz="8000" b="1" dirty="0">
                <a:solidFill>
                  <a:schemeClr val="accent1"/>
                </a:solidFill>
                <a:latin typeface="Arial"/>
              </a:rPr>
              <a:t>&amp; number </a:t>
            </a:r>
            <a:r>
              <a:rPr lang="en-GB" sz="8000" dirty="0">
                <a:solidFill>
                  <a:schemeClr val="accent1"/>
                </a:solidFill>
                <a:latin typeface="Arial"/>
              </a:rPr>
              <a:t>~ </a:t>
            </a:r>
            <a:endParaRPr lang="en-GB" sz="8000" dirty="0" smtClean="0">
              <a:solidFill>
                <a:schemeClr val="accent1"/>
              </a:solidFill>
              <a:latin typeface="Arial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dirty="0" smtClean="0">
                <a:solidFill>
                  <a:srgbClr val="000000"/>
                </a:solidFill>
                <a:latin typeface="Arial"/>
              </a:rPr>
              <a:t>harmonised  frequency </a:t>
            </a:r>
            <a:r>
              <a:rPr lang="en-GB" sz="8000" dirty="0">
                <a:solidFill>
                  <a:srgbClr val="000000"/>
                </a:solidFill>
                <a:latin typeface="Arial"/>
              </a:rPr>
              <a:t>categories for the same types </a:t>
            </a:r>
            <a:r>
              <a:rPr lang="en-GB" sz="8000" dirty="0" smtClean="0">
                <a:solidFill>
                  <a:srgbClr val="000000"/>
                </a:solidFill>
                <a:latin typeface="Arial"/>
              </a:rPr>
              <a:t>of questions  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00A1BA"/>
              </a:buClr>
            </a:pPr>
            <a:r>
              <a:rPr lang="en-GB" sz="8000" dirty="0" smtClean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tried to limit to 4-5 categories where possible</a:t>
            </a:r>
            <a:endParaRPr lang="en-GB" sz="8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824" y="260907"/>
            <a:ext cx="5560541" cy="626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0686580" y="-56632"/>
            <a:ext cx="1414333" cy="104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409" y="215686"/>
            <a:ext cx="4998779" cy="1209460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11: resolving design </a:t>
            </a:r>
            <a:r>
              <a:rPr lang="en-GB" sz="28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br>
              <a:rPr lang="en-GB" sz="28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47136" y="987425"/>
            <a:ext cx="4539047" cy="511301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altLang="en-US" sz="22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</a:t>
            </a:r>
            <a:r>
              <a:rPr lang="en-GB" altLang="en-US" sz="22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knows</a:t>
            </a:r>
            <a:r>
              <a:rPr lang="en-GB" altLang="en-US" sz="2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altLang="en-US" sz="220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GB" alt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moved </a:t>
            </a:r>
            <a:r>
              <a:rPr lang="en-GB" alt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‘don’t know’ &amp; </a:t>
            </a:r>
            <a:r>
              <a:rPr lang="en-GB" alt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‘not </a:t>
            </a:r>
            <a:r>
              <a:rPr lang="en-GB" alt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applicable’ where </a:t>
            </a:r>
            <a:r>
              <a:rPr lang="en-GB" alt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 </a:t>
            </a:r>
          </a:p>
          <a:p>
            <a:pPr>
              <a:spcBef>
                <a:spcPts val="600"/>
              </a:spcBef>
            </a:pPr>
            <a:r>
              <a:rPr lang="en-GB" alt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exceptions </a:t>
            </a:r>
            <a:r>
              <a:rPr lang="en-GB" alt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separated by dotted </a:t>
            </a:r>
            <a:r>
              <a:rPr lang="en-GB" alt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</a:p>
          <a:p>
            <a:pPr>
              <a:spcBef>
                <a:spcPts val="600"/>
              </a:spcBef>
            </a:pPr>
            <a:endParaRPr lang="en-GB" altLang="en-US" sz="2200" b="1" i="1" dirty="0" smtClean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altLang="en-US" sz="22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wording &amp; formats: </a:t>
            </a:r>
          </a:p>
          <a:p>
            <a:pPr>
              <a:spcBef>
                <a:spcPts val="600"/>
              </a:spcBef>
            </a:pP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reviewed 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qs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to check we were asking a question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rather than giving a statement</a:t>
            </a:r>
          </a:p>
          <a:p>
            <a:pPr>
              <a:spcBef>
                <a:spcPts val="600"/>
              </a:spcBef>
            </a:pPr>
            <a:endParaRPr lang="en-GB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kept </a:t>
            </a:r>
            <a:r>
              <a:rPr lang="en-GB" alt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qs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short &amp; wording simple</a:t>
            </a:r>
          </a:p>
          <a:p>
            <a:pPr>
              <a:spcBef>
                <a:spcPts val="600"/>
              </a:spcBef>
            </a:pP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underlined certain words for emphasis</a:t>
            </a:r>
          </a:p>
          <a:p>
            <a:pPr>
              <a:spcBef>
                <a:spcPts val="600"/>
              </a:spcBef>
            </a:pPr>
            <a:endParaRPr lang="en-GB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42" y="215686"/>
            <a:ext cx="5573670" cy="644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Placehold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0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4228" y="412836"/>
            <a:ext cx="4417798" cy="1149178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11: resolving design issues</a:t>
            </a:r>
            <a:br>
              <a:rPr lang="en-GB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dirty="0">
              <a:solidFill>
                <a:schemeClr val="accent5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354228" y="1373659"/>
            <a:ext cx="4843848" cy="4105279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</a:pPr>
            <a:r>
              <a:rPr lang="en-GB" altLang="en-US" sz="29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Instructions &amp; floating text: </a:t>
            </a:r>
          </a:p>
          <a:p>
            <a:pPr>
              <a:spcBef>
                <a:spcPts val="600"/>
              </a:spcBef>
            </a:pPr>
            <a:r>
              <a:rPr lang="en-GB" alt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pilot work showed children were not reading them</a:t>
            </a:r>
          </a:p>
          <a:p>
            <a:pPr>
              <a:spcBef>
                <a:spcPts val="600"/>
              </a:spcBef>
            </a:pPr>
            <a:endParaRPr lang="en-GB" altLang="en-US" sz="2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altLang="en-US" sz="29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~</a:t>
            </a:r>
            <a:r>
              <a:rPr lang="en-GB" altLang="en-US" sz="29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GB" alt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section intros dropped, replaced with descriptive section headings</a:t>
            </a:r>
          </a:p>
          <a:p>
            <a:pPr>
              <a:spcBef>
                <a:spcPts val="600"/>
              </a:spcBef>
            </a:pPr>
            <a:endParaRPr lang="en-GB" altLang="en-US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alt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 instructions </a:t>
            </a:r>
            <a:r>
              <a:rPr lang="en-GB" altLang="en-US" sz="2900" dirty="0">
                <a:latin typeface="Arial" panose="020B0604020202020204" pitchFamily="34" charset="0"/>
                <a:cs typeface="Arial" panose="020B0604020202020204" pitchFamily="34" charset="0"/>
              </a:rPr>
              <a:t>kept to a minimum, placed in boxes &amp; in bold with </a:t>
            </a:r>
            <a:r>
              <a:rPr lang="en-GB" alt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altLang="en-US" sz="2900" dirty="0">
                <a:latin typeface="Arial" panose="020B0604020202020204" pitchFamily="34" charset="0"/>
                <a:cs typeface="Arial" panose="020B0604020202020204" pitchFamily="34" charset="0"/>
              </a:rPr>
              <a:t>PLEASE READ’ added </a:t>
            </a:r>
          </a:p>
          <a:p>
            <a:endParaRPr lang="en-GB" sz="29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honesty text to encourage true answers</a:t>
            </a:r>
          </a:p>
          <a:p>
            <a:endParaRPr lang="en-GB" sz="20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061" y="0"/>
            <a:ext cx="6230938" cy="676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54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30877" y="1502649"/>
            <a:ext cx="10414950" cy="3966391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Mode: CASI - tablet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More complex question types</a:t>
            </a:r>
          </a:p>
          <a:p>
            <a:r>
              <a:rPr lang="en-GB" altLang="en-US" dirty="0" smtClean="0">
                <a:solidFill>
                  <a:schemeClr val="tx1"/>
                </a:solidFill>
              </a:rPr>
              <a:t>Giving control to: skip questions, give ‘DK’ answers, </a:t>
            </a:r>
          </a:p>
          <a:p>
            <a:r>
              <a:rPr lang="en-GB" altLang="en-US" dirty="0" smtClean="0">
                <a:solidFill>
                  <a:schemeClr val="tx1"/>
                </a:solidFill>
              </a:rPr>
              <a:t>How to indicate where they were in the questionnaire</a:t>
            </a:r>
          </a:p>
          <a:p>
            <a:r>
              <a:rPr lang="en-GB" altLang="en-US" dirty="0" smtClean="0">
                <a:solidFill>
                  <a:schemeClr val="tx1"/>
                </a:solidFill>
              </a:rPr>
              <a:t>How </a:t>
            </a:r>
            <a:r>
              <a:rPr lang="en-GB" altLang="en-US" dirty="0">
                <a:solidFill>
                  <a:schemeClr val="tx1"/>
                </a:solidFill>
              </a:rPr>
              <a:t>to collect information about sensitive &amp; risky activities and get accurate and honest </a:t>
            </a:r>
            <a:r>
              <a:rPr lang="en-GB" altLang="en-US" dirty="0" smtClean="0">
                <a:solidFill>
                  <a:schemeClr val="tx1"/>
                </a:solidFill>
              </a:rPr>
              <a:t>answers</a:t>
            </a:r>
          </a:p>
          <a:p>
            <a:r>
              <a:rPr lang="en-GB" altLang="en-US" dirty="0" smtClean="0">
                <a:solidFill>
                  <a:schemeClr val="tx1"/>
                </a:solidFill>
              </a:rPr>
              <a:t>Reassuring confidentiality </a:t>
            </a:r>
            <a:endParaRPr lang="en-GB" altLang="en-US" dirty="0">
              <a:solidFill>
                <a:schemeClr val="tx1"/>
              </a:solidFill>
            </a:endParaRPr>
          </a:p>
          <a:p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Age 14: considerations for design 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3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433385" y="1502649"/>
            <a:ext cx="9912442" cy="3966391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Allowed for more complex question design: particularly routing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Allowed routing from minor to bigger risks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Gave as much control as possible over completion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CMs positively encouraged to complete away from others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Age 14: electronic questionnaire design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0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8826"/>
            <a:ext cx="4129474" cy="1081302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</a:t>
            </a:r>
            <a:r>
              <a:rPr lang="en-GB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resolving design issues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6517" y="1342768"/>
            <a:ext cx="3080953" cy="4483571"/>
          </a:xfrm>
        </p:spPr>
        <p:txBody>
          <a:bodyPr>
            <a:normAutofit/>
          </a:bodyPr>
          <a:lstStyle/>
          <a:p>
            <a:endParaRPr lang="en-GB" sz="24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knows</a:t>
            </a: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skipping a question</a:t>
            </a: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bar</a:t>
            </a: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:\EDUCAT\MCS6\02 - Manage\ESRA\Young person questionnaire\Screenshot (14)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" t="3580" r="1921"/>
          <a:stretch/>
        </p:blipFill>
        <p:spPr bwMode="auto">
          <a:xfrm>
            <a:off x="3237471" y="823783"/>
            <a:ext cx="8954530" cy="560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Placehold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9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042" y="187325"/>
            <a:ext cx="4129474" cy="1081302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</a:t>
            </a:r>
            <a:r>
              <a:rPr lang="en-GB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resolving design issues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6517" y="1342768"/>
            <a:ext cx="3080953" cy="4483571"/>
          </a:xfrm>
        </p:spPr>
        <p:txBody>
          <a:bodyPr>
            <a:normAutofit/>
          </a:bodyPr>
          <a:lstStyle/>
          <a:p>
            <a:endParaRPr lang="en-GB" sz="24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privacy: hiding the screen</a:t>
            </a: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" t="3415" r="23604" b="61554"/>
          <a:stretch/>
        </p:blipFill>
        <p:spPr>
          <a:xfrm>
            <a:off x="4201684" y="187325"/>
            <a:ext cx="7312884" cy="2242695"/>
          </a:xfr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45924" y="2542223"/>
            <a:ext cx="578417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H:\EDUCAT\MCS6\02 - Manage\ESRA\Young person questionnaire\Screenshot (15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t="2944" r="23277" b="37054"/>
          <a:stretch/>
        </p:blipFill>
        <p:spPr bwMode="auto">
          <a:xfrm>
            <a:off x="4497859" y="2970671"/>
            <a:ext cx="6853882" cy="317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16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8826"/>
            <a:ext cx="4129474" cy="1081302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</a:t>
            </a:r>
            <a:r>
              <a:rPr lang="en-GB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resolving design issues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6517" y="1342768"/>
            <a:ext cx="3080953" cy="4483571"/>
          </a:xfrm>
        </p:spPr>
        <p:txBody>
          <a:bodyPr>
            <a:normAutofit/>
          </a:bodyPr>
          <a:lstStyle/>
          <a:p>
            <a:endParaRPr lang="en-GB" sz="24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ensitivity text</a:t>
            </a: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t="3570" r="1570"/>
          <a:stretch/>
        </p:blipFill>
        <p:spPr>
          <a:xfrm>
            <a:off x="2875005" y="881448"/>
            <a:ext cx="9316995" cy="5420498"/>
          </a:xfrm>
        </p:spPr>
      </p:pic>
    </p:spTree>
    <p:extLst>
      <p:ext uri="{BB962C8B-B14F-4D97-AF65-F5344CB8AC3E}">
        <p14:creationId xmlns:p14="http://schemas.microsoft.com/office/powerpoint/2010/main" val="157813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8826"/>
            <a:ext cx="4129474" cy="1081302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</a:t>
            </a:r>
            <a:r>
              <a:rPr lang="en-GB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resolving design issues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6518" y="1342768"/>
            <a:ext cx="2290120" cy="4483571"/>
          </a:xfrm>
        </p:spPr>
        <p:txBody>
          <a:bodyPr>
            <a:normAutofit/>
          </a:bodyPr>
          <a:lstStyle/>
          <a:p>
            <a:endParaRPr lang="en-GB" sz="24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onesty text</a:t>
            </a:r>
            <a:endParaRPr lang="en-GB" sz="2400" b="1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3434" r="1405"/>
          <a:stretch/>
        </p:blipFill>
        <p:spPr>
          <a:xfrm>
            <a:off x="2875006" y="749645"/>
            <a:ext cx="9251092" cy="5708820"/>
          </a:xfrm>
        </p:spPr>
      </p:pic>
    </p:spTree>
    <p:extLst>
      <p:ext uri="{BB962C8B-B14F-4D97-AF65-F5344CB8AC3E}">
        <p14:creationId xmlns:p14="http://schemas.microsoft.com/office/powerpoint/2010/main" val="16692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8826"/>
            <a:ext cx="4129474" cy="1081302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</a:t>
            </a:r>
            <a:r>
              <a:rPr lang="en-GB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</a:t>
            </a:r>
            <a:r>
              <a:rPr lang="en-GB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resolving design issues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6518" y="1342768"/>
            <a:ext cx="2290120" cy="4483571"/>
          </a:xfrm>
        </p:spPr>
        <p:txBody>
          <a:bodyPr>
            <a:normAutofit/>
          </a:bodyPr>
          <a:lstStyle/>
          <a:p>
            <a:endParaRPr lang="en-GB" sz="2400" i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ocking answers – </a:t>
            </a:r>
          </a:p>
          <a:p>
            <a:r>
              <a:rPr lang="en-GB" sz="2400" b="1" i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end of each section</a:t>
            </a:r>
            <a:endParaRPr lang="en-GB" sz="2400" b="1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156517" y="5478939"/>
            <a:ext cx="1491051" cy="1100691"/>
          </a:xfrm>
          <a:prstGeom prst="rect">
            <a:avLst/>
          </a:prstGeom>
        </p:spPr>
      </p:pic>
      <p:pic>
        <p:nvPicPr>
          <p:cNvPr id="9" name="Picture 2" descr="D:\Screenshots\Screenshot (16)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t="3677" r="1978"/>
          <a:stretch/>
        </p:blipFill>
        <p:spPr bwMode="auto">
          <a:xfrm>
            <a:off x="3138616" y="897925"/>
            <a:ext cx="8962768" cy="536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65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066043"/>
            <a:ext cx="10414950" cy="4469784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Careful consideration given to the design of the age 11 &amp; 14 MCS young person questionnaires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Well tested to check for length, acceptability, sensitivity, relevance &amp; understanding 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Design age appropriate: less complex at age 11 – removed almost all routing, hanging instructions etc.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Designed to get honest  and accurate answers to sensitive questions and protect privacy of answers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Indicator of success – high completion rates (Age 11: 98%) (Age 14: 97%). Very low break off rates and low item missing data</a:t>
            </a:r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Conclusions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553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mtClean="0"/>
              <a:t>k.c.smith@ucl.ac.uk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6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S_2015 slides">
  <a:themeElements>
    <a:clrScheme name="IOE-UCL CLS">
      <a:dk1>
        <a:srgbClr val="000000"/>
      </a:dk1>
      <a:lt1>
        <a:srgbClr val="FFFFFF"/>
      </a:lt1>
      <a:dk2>
        <a:srgbClr val="A79E93"/>
      </a:dk2>
      <a:lt2>
        <a:srgbClr val="C7C926"/>
      </a:lt2>
      <a:accent1>
        <a:srgbClr val="E2212F"/>
      </a:accent1>
      <a:accent2>
        <a:srgbClr val="B7E0EB"/>
      </a:accent2>
      <a:accent3>
        <a:srgbClr val="00A1BA"/>
      </a:accent3>
      <a:accent4>
        <a:srgbClr val="B61D4E"/>
      </a:accent4>
      <a:accent5>
        <a:srgbClr val="EE573F"/>
      </a:accent5>
      <a:accent6>
        <a:srgbClr val="DBDC29"/>
      </a:accent6>
      <a:hlink>
        <a:srgbClr val="1C62C5"/>
      </a:hlink>
      <a:folHlink>
        <a:srgbClr val="E138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ghan's version of CLS PowerPoint template.potx" id="{04B634B7-1F75-4B2A-A0B7-B2ECAF424672}" vid="{366800D9-8715-4925-AC33-037B75A005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2813</TotalTime>
  <Words>1014</Words>
  <Application>Microsoft Office PowerPoint</Application>
  <PresentationFormat>Widescreen</PresentationFormat>
  <Paragraphs>213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CLS_2015 slides</vt:lpstr>
      <vt:lpstr>Office Theme</vt:lpstr>
      <vt:lpstr>Developing self-completion instruments for children and young people: experience from the UK Millennium Cohort Study  Kate Smith Centre for Longitudinal Studies, UCL Institute of Education, London, UK QDET2 - 11th November 2016</vt:lpstr>
      <vt:lpstr>Background</vt:lpstr>
      <vt:lpstr>The UK Millennium Cohort Study</vt:lpstr>
      <vt:lpstr>PowerPoint Presentation</vt:lpstr>
      <vt:lpstr>MCS self completion questionnaires at 11 &amp; 14</vt:lpstr>
      <vt:lpstr>Age 11: considerations for design</vt:lpstr>
      <vt:lpstr>Age 11: resolving design issues</vt:lpstr>
      <vt:lpstr>Age 11: resolving design issues </vt:lpstr>
      <vt:lpstr>Age 11: resolving design issues </vt:lpstr>
      <vt:lpstr>Age 14: considerations for design </vt:lpstr>
      <vt:lpstr>Age 14: electronic questionnaire design</vt:lpstr>
      <vt:lpstr>Age 14: resolving design issues</vt:lpstr>
      <vt:lpstr>Age 14: resolving design issues</vt:lpstr>
      <vt:lpstr>Age 14: resolving design issues</vt:lpstr>
      <vt:lpstr>Age 14: resolving design issues</vt:lpstr>
      <vt:lpstr>Age 14: resolving design issues</vt:lpstr>
      <vt:lpstr>Conclusions</vt:lpstr>
      <vt:lpstr>Thank you.</vt:lpstr>
    </vt:vector>
  </TitlesOfParts>
  <Company>Institute of Education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a title slide</dc:title>
  <dc:creator>Kate Smith</dc:creator>
  <cp:lastModifiedBy>Kate Smith</cp:lastModifiedBy>
  <cp:revision>365</cp:revision>
  <cp:lastPrinted>2015-08-05T12:08:17Z</cp:lastPrinted>
  <dcterms:created xsi:type="dcterms:W3CDTF">2016-01-20T13:42:56Z</dcterms:created>
  <dcterms:modified xsi:type="dcterms:W3CDTF">2016-11-23T16:06:25Z</dcterms:modified>
</cp:coreProperties>
</file>