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Default Extension="docx" ContentType="application/vnd.openxmlformats-officedocument.wordprocessingml.document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87" r:id="rId2"/>
    <p:sldMasterId id="2147483669" r:id="rId3"/>
    <p:sldMasterId id="2147483704" r:id="rId4"/>
    <p:sldMasterId id="2147483714" r:id="rId5"/>
  </p:sldMasterIdLst>
  <p:notesMasterIdLst>
    <p:notesMasterId r:id="rId24"/>
  </p:notesMasterIdLst>
  <p:handoutMasterIdLst>
    <p:handoutMasterId r:id="rId25"/>
  </p:handoutMasterIdLst>
  <p:sldIdLst>
    <p:sldId id="273" r:id="rId6"/>
    <p:sldId id="278" r:id="rId7"/>
    <p:sldId id="281" r:id="rId8"/>
    <p:sldId id="282" r:id="rId9"/>
    <p:sldId id="283" r:id="rId10"/>
    <p:sldId id="285" r:id="rId11"/>
    <p:sldId id="300" r:id="rId12"/>
    <p:sldId id="304" r:id="rId13"/>
    <p:sldId id="287" r:id="rId14"/>
    <p:sldId id="288" r:id="rId15"/>
    <p:sldId id="303" r:id="rId16"/>
    <p:sldId id="302" r:id="rId17"/>
    <p:sldId id="289" r:id="rId18"/>
    <p:sldId id="296" r:id="rId19"/>
    <p:sldId id="291" r:id="rId20"/>
    <p:sldId id="286" r:id="rId21"/>
    <p:sldId id="294" r:id="rId22"/>
    <p:sldId id="295" r:id="rId23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172A9"/>
    <a:srgbClr val="3DA449"/>
    <a:srgbClr val="46C056"/>
    <a:srgbClr val="4589BC"/>
    <a:srgbClr val="1D649D"/>
    <a:srgbClr val="1B3E69"/>
    <a:srgbClr val="3FAE4E"/>
    <a:srgbClr val="2BB944"/>
    <a:srgbClr val="239336"/>
    <a:srgbClr val="22814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20" autoAdjust="0"/>
    <p:restoredTop sz="83150" autoAdjust="0"/>
  </p:normalViewPr>
  <p:slideViewPr>
    <p:cSldViewPr snapToGrid="0" snapToObjects="1" showGuides="1">
      <p:cViewPr>
        <p:scale>
          <a:sx n="50" d="100"/>
          <a:sy n="50" d="100"/>
        </p:scale>
        <p:origin x="-2040" y="-228"/>
      </p:cViewPr>
      <p:guideLst>
        <p:guide orient="horz" pos="4171"/>
        <p:guide pos="49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90" d="100"/>
          <a:sy n="90" d="100"/>
        </p:scale>
        <p:origin x="-1734" y="558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694F82D-A9E3-C04A-B143-8E95E82637CE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9C10EDE-C285-D145-BFF9-6CF7C15AC6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440909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0DD43F9-A6BB-5F43-810B-CC7937A97585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D8CBB48-5F84-BA42-AD94-F4E9A7314B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974886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30E4-06C0-46F7-A32E-C25468B4189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08906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95423" y="4415790"/>
            <a:ext cx="6007395" cy="4183380"/>
          </a:xfrm>
        </p:spPr>
        <p:txBody>
          <a:bodyPr/>
          <a:lstStyle/>
          <a:p>
            <a:pPr lvl="1"/>
            <a:endParaRPr lang="en-US" sz="1400" dirty="0" smtClean="0"/>
          </a:p>
          <a:p>
            <a:pPr lvl="1">
              <a:buFont typeface="Arial" pitchFamily="34" charset="0"/>
              <a:buChar char="•"/>
            </a:pPr>
            <a:endParaRPr lang="en-US" sz="1400" baseline="0" dirty="0" smtClean="0">
              <a:latin typeface="Garamond" pitchFamily="18" charset="0"/>
            </a:endParaRPr>
          </a:p>
          <a:p>
            <a:pPr lvl="1">
              <a:buFont typeface="Arial" pitchFamily="34" charset="0"/>
              <a:buChar char="•"/>
            </a:pPr>
            <a:endParaRPr lang="en-US" sz="1400" baseline="0" dirty="0" smtClean="0">
              <a:solidFill>
                <a:srgbClr val="FF0000"/>
              </a:solidFill>
              <a:latin typeface="Garamond" pitchFamily="18" charset="0"/>
            </a:endParaRPr>
          </a:p>
          <a:p>
            <a:pPr lvl="1">
              <a:buFont typeface="Arial" pitchFamily="34" charset="0"/>
              <a:buChar char="•"/>
            </a:pPr>
            <a:endParaRPr lang="en-US" sz="1400" dirty="0" smtClean="0">
              <a:solidFill>
                <a:srgbClr val="FF0000"/>
              </a:solidFill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30E4-06C0-46F7-A32E-C25468B4189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98342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731963" y="696913"/>
            <a:ext cx="3546475" cy="26590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3356516"/>
            <a:ext cx="5608320" cy="5242653"/>
          </a:xfrm>
        </p:spPr>
        <p:txBody>
          <a:bodyPr/>
          <a:lstStyle/>
          <a:p>
            <a:endParaRPr lang="en-US" sz="1400" baseline="0" dirty="0" smtClean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30E4-06C0-46F7-A32E-C25468B4189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63399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798638" y="696913"/>
            <a:ext cx="3413125" cy="25590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3255963"/>
            <a:ext cx="5608320" cy="5574703"/>
          </a:xfrm>
        </p:spPr>
        <p:txBody>
          <a:bodyPr>
            <a:noAutofit/>
          </a:bodyPr>
          <a:lstStyle/>
          <a:p>
            <a:r>
              <a:rPr lang="en-US" sz="1400" baseline="0" dirty="0" smtClean="0">
                <a:latin typeface="Garamond" pitchFamily="18" charset="0"/>
              </a:rPr>
              <a:t> </a:t>
            </a:r>
          </a:p>
          <a:p>
            <a:endParaRPr lang="en-US" sz="1400" dirty="0">
              <a:latin typeface="Garamond" pitchFamily="18" charset="0"/>
            </a:endParaRPr>
          </a:p>
          <a:p>
            <a:r>
              <a:rPr lang="en-US" sz="1400" dirty="0" smtClean="0">
                <a:latin typeface="Garamond" pitchFamily="18" charset="0"/>
              </a:rPr>
              <a:t> </a:t>
            </a:r>
            <a:endParaRPr lang="en-US" sz="1400" dirty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30E4-06C0-46F7-A32E-C25468B4189B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77988" y="696913"/>
            <a:ext cx="3654425" cy="2741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3438143"/>
            <a:ext cx="5608320" cy="5391823"/>
          </a:xfrm>
        </p:spPr>
        <p:txBody>
          <a:bodyPr>
            <a:normAutofit/>
          </a:bodyPr>
          <a:lstStyle/>
          <a:p>
            <a:pPr marL="0" lvl="2" defTabSz="931774">
              <a:defRPr/>
            </a:pPr>
            <a:endParaRPr lang="en-US" sz="1400" dirty="0" smtClean="0"/>
          </a:p>
          <a:p>
            <a:pPr>
              <a:buFont typeface="Arial" pitchFamily="34" charset="0"/>
              <a:buChar char="•"/>
            </a:pPr>
            <a:endParaRPr lang="en-US" sz="1400" baseline="0" dirty="0" smtClean="0"/>
          </a:p>
          <a:p>
            <a:pPr>
              <a:buFont typeface="Arial" pitchFamily="34" charset="0"/>
              <a:buChar char="•"/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30E4-06C0-46F7-A32E-C25468B4189B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46200" y="352425"/>
            <a:ext cx="3649663" cy="273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2957" y="3200399"/>
            <a:ext cx="6188926" cy="5398771"/>
          </a:xfrm>
        </p:spPr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dirty="0" smtClean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30E4-06C0-46F7-A32E-C25468B4189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859757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06538" y="542925"/>
            <a:ext cx="3997325" cy="2997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46567" y="3668234"/>
            <a:ext cx="6166884" cy="5161734"/>
          </a:xfrm>
        </p:spPr>
        <p:txBody>
          <a:bodyPr/>
          <a:lstStyle/>
          <a:p>
            <a:endParaRPr lang="en-US" sz="1400" dirty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445634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2450" y="531813"/>
            <a:ext cx="3365500" cy="2524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63527" y="3056381"/>
            <a:ext cx="6230678" cy="5542790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aseline="0" dirty="0" smtClean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30E4-06C0-46F7-A32E-C25468B4189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690270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400">
              <a:buFont typeface="Arial" pitchFamily="34" charset="0"/>
              <a:buChar char="•"/>
              <a:defRPr/>
            </a:pPr>
            <a:endParaRPr lang="en-US" sz="1400" baseline="0" dirty="0" smtClean="0"/>
          </a:p>
          <a:p>
            <a:endParaRPr lang="en-US" dirty="0" smtClean="0">
              <a:latin typeface="Garamond" pitchFamily="18" charset="0"/>
            </a:endParaRPr>
          </a:p>
          <a:p>
            <a:pPr marL="339725" lvl="1" indent="-339725">
              <a:spcBef>
                <a:spcPct val="20000"/>
              </a:spcBef>
              <a:spcAft>
                <a:spcPts val="600"/>
              </a:spcAft>
              <a:buClr>
                <a:srgbClr val="3172A9"/>
              </a:buClr>
              <a:buFont typeface="Arial"/>
              <a:buChar char="–"/>
            </a:pPr>
            <a:endParaRPr lang="en-US" dirty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30E4-06C0-46F7-A32E-C25468B4189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051125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 smtClean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16916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="1" dirty="0" smtClean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30E4-06C0-46F7-A32E-C25468B4189B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701126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630238" lvl="1" indent="-630238">
              <a:spcBef>
                <a:spcPct val="20000"/>
              </a:spcBef>
              <a:spcAft>
                <a:spcPts val="600"/>
              </a:spcAft>
              <a:buClr>
                <a:srgbClr val="3172A9"/>
              </a:buClr>
            </a:pPr>
            <a:endParaRPr lang="en-US" sz="1400" dirty="0" smtClean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lvl="1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dirty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30E4-06C0-46F7-A32E-C25468B4189B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4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30E4-06C0-46F7-A32E-C25468B4189B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183063"/>
            <a:ext cx="5608320" cy="4416107"/>
          </a:xfrm>
        </p:spPr>
        <p:txBody>
          <a:bodyPr/>
          <a:lstStyle/>
          <a:p>
            <a:endParaRPr lang="en-US" sz="1400" dirty="0" smtClean="0">
              <a:latin typeface="Garamond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30E4-06C0-46F7-A32E-C25468B4189B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379569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CBB48-5F84-BA42-AD94-F4E9A7314B6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86005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ain Title Slide">
    <p:bg>
      <p:bgPr>
        <a:solidFill>
          <a:srgbClr val="143C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8400"/>
            <a:ext cx="9143391" cy="2749113"/>
          </a:xfrm>
          <a:prstGeom prst="rect">
            <a:avLst/>
          </a:prstGeom>
        </p:spPr>
      </p:pic>
      <p:grpSp>
        <p:nvGrpSpPr>
          <p:cNvPr id="14" name="Group 13"/>
          <p:cNvGrpSpPr/>
          <p:nvPr userDrawn="1"/>
        </p:nvGrpSpPr>
        <p:grpSpPr>
          <a:xfrm>
            <a:off x="0" y="1160085"/>
            <a:ext cx="9144000" cy="2737064"/>
            <a:chOff x="0" y="1160085"/>
            <a:chExt cx="9144000" cy="2737064"/>
          </a:xfrm>
        </p:grpSpPr>
        <p:cxnSp>
          <p:nvCxnSpPr>
            <p:cNvPr id="15" name="Straight Connector 14"/>
            <p:cNvCxnSpPr/>
            <p:nvPr userDrawn="1"/>
          </p:nvCxnSpPr>
          <p:spPr>
            <a:xfrm>
              <a:off x="0" y="1160085"/>
              <a:ext cx="9144000" cy="0"/>
            </a:xfrm>
            <a:prstGeom prst="line">
              <a:avLst/>
            </a:prstGeom>
            <a:ln w="4445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 userDrawn="1"/>
          </p:nvCxnSpPr>
          <p:spPr>
            <a:xfrm>
              <a:off x="0" y="3897149"/>
              <a:ext cx="9144000" cy="0"/>
            </a:xfrm>
            <a:prstGeom prst="line">
              <a:avLst/>
            </a:prstGeom>
            <a:ln w="4445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 descr="fullbackgrd_trsp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5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6255" y="3977482"/>
            <a:ext cx="7687545" cy="1293018"/>
          </a:xfrm>
        </p:spPr>
        <p:txBody>
          <a:bodyPr anchor="t" anchorCtr="0"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Arial"/>
                <a:cs typeface="Arial Unicode M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6255" y="5384799"/>
            <a:ext cx="5606532" cy="977901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24291" y="5383049"/>
            <a:ext cx="1989509" cy="365125"/>
          </a:xfrm>
        </p:spPr>
        <p:txBody>
          <a:bodyPr anchor="t" anchorCtr="0"/>
          <a:lstStyle>
            <a:lvl1pPr>
              <a:defRPr sz="1600">
                <a:solidFill>
                  <a:srgbClr val="FFFFFE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pic>
        <p:nvPicPr>
          <p:cNvPr id="5" name="Picture 4" descr="Westat_logo_white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88" y="530029"/>
            <a:ext cx="1402546" cy="4456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000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-year Title Slide">
    <p:bg>
      <p:bgPr>
        <a:solidFill>
          <a:srgbClr val="143C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8400"/>
            <a:ext cx="9143391" cy="2749113"/>
          </a:xfrm>
          <a:prstGeom prst="rect">
            <a:avLst/>
          </a:prstGeom>
        </p:spPr>
      </p:pic>
      <p:grpSp>
        <p:nvGrpSpPr>
          <p:cNvPr id="15" name="Group 14"/>
          <p:cNvGrpSpPr/>
          <p:nvPr userDrawn="1"/>
        </p:nvGrpSpPr>
        <p:grpSpPr>
          <a:xfrm>
            <a:off x="0" y="1160085"/>
            <a:ext cx="9144000" cy="2737064"/>
            <a:chOff x="0" y="1160085"/>
            <a:chExt cx="9144000" cy="2737064"/>
          </a:xfrm>
        </p:grpSpPr>
        <p:cxnSp>
          <p:nvCxnSpPr>
            <p:cNvPr id="16" name="Straight Connector 15"/>
            <p:cNvCxnSpPr/>
            <p:nvPr userDrawn="1"/>
          </p:nvCxnSpPr>
          <p:spPr>
            <a:xfrm>
              <a:off x="0" y="1160085"/>
              <a:ext cx="9144000" cy="0"/>
            </a:xfrm>
            <a:prstGeom prst="line">
              <a:avLst/>
            </a:prstGeom>
            <a:ln w="4445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0" y="3897149"/>
              <a:ext cx="9144000" cy="0"/>
            </a:xfrm>
            <a:prstGeom prst="line">
              <a:avLst/>
            </a:prstGeom>
            <a:ln w="4445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 descr="fullbackgrd_trsp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951" y="467113"/>
            <a:ext cx="1771648" cy="52233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1126255" y="3977482"/>
            <a:ext cx="7687545" cy="1293018"/>
          </a:xfrm>
        </p:spPr>
        <p:txBody>
          <a:bodyPr anchor="t" anchorCtr="0"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Arial"/>
                <a:cs typeface="Arial Unicode M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1126255" y="5384799"/>
            <a:ext cx="5606532" cy="977901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10"/>
          </p:nvPr>
        </p:nvSpPr>
        <p:spPr>
          <a:xfrm>
            <a:off x="6824291" y="5383049"/>
            <a:ext cx="1989509" cy="365125"/>
          </a:xfrm>
        </p:spPr>
        <p:txBody>
          <a:bodyPr anchor="t" anchorCtr="0"/>
          <a:lstStyle>
            <a:lvl1pPr>
              <a:defRPr sz="1600">
                <a:solidFill>
                  <a:srgbClr val="FFFFFE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pic>
        <p:nvPicPr>
          <p:cNvPr id="20" name="Picture 19" descr="Westat_logo_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88" y="530029"/>
            <a:ext cx="1402546" cy="4456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13744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/>
        <p:txBody>
          <a:bodyPr/>
          <a:lstStyle>
            <a:lvl1pPr>
              <a:buClr>
                <a:srgbClr val="3172A9"/>
              </a:buClr>
              <a:defRPr/>
            </a:lvl1pPr>
            <a:lvl2pPr>
              <a:buClr>
                <a:srgbClr val="3172A9"/>
              </a:buClr>
              <a:defRPr/>
            </a:lvl2pPr>
            <a:lvl3pPr>
              <a:buClr>
                <a:srgbClr val="3172A9"/>
              </a:buClr>
              <a:defRPr/>
            </a:lvl3pPr>
            <a:lvl4pPr>
              <a:buClr>
                <a:srgbClr val="3172A9"/>
              </a:buClr>
              <a:defRPr/>
            </a:lvl4pPr>
            <a:lvl5pPr>
              <a:buClr>
                <a:srgbClr val="3172A9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775B3116-99FB-0C48-8DF6-E0B2ECE30256}" type="datetime1">
              <a:rPr lang="en-US" smtClean="0"/>
              <a:pPr/>
              <a:t>11/12/2016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81660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143C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ullbackgrd_trsp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1160084"/>
            <a:ext cx="9144000" cy="2737065"/>
          </a:xfrm>
          <a:prstGeom prst="rect">
            <a:avLst/>
          </a:prstGeom>
          <a:gradFill flip="none" rotWithShape="1">
            <a:gsLst>
              <a:gs pos="0">
                <a:srgbClr val="032D59"/>
              </a:gs>
              <a:gs pos="100000">
                <a:srgbClr val="235F8E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  <a:latin typeface="Arial"/>
              </a:defRPr>
            </a:lvl1pPr>
          </a:lstStyle>
          <a:p>
            <a:fld id="{C06C9432-2318-8948-90C9-74EE9E58F5D4}" type="datetime1">
              <a:rPr lang="en-US" smtClean="0"/>
              <a:pPr/>
              <a:t>11/12/2016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3413" y="6356350"/>
            <a:ext cx="5386387" cy="365125"/>
          </a:xfrm>
        </p:spPr>
        <p:txBody>
          <a:bodyPr/>
          <a:lstStyle>
            <a:lvl1pPr algn="l">
              <a:defRPr baseline="0">
                <a:solidFill>
                  <a:schemeClr val="bg1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" y="6356350"/>
            <a:ext cx="310896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/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198" y="2646725"/>
            <a:ext cx="7730681" cy="1095550"/>
          </a:xfrm>
        </p:spPr>
        <p:txBody>
          <a:bodyPr anchor="b" anchorCtr="0">
            <a:normAutofit/>
          </a:bodyPr>
          <a:lstStyle>
            <a:lvl1pPr algn="l">
              <a:defRPr sz="2800" b="1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1160085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2199" y="1259937"/>
            <a:ext cx="7730680" cy="126893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3897149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Westat_logo_whit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88" y="530029"/>
            <a:ext cx="1402546" cy="4456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84025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08100"/>
            <a:ext cx="4038600" cy="4525963"/>
          </a:xfrm>
        </p:spPr>
        <p:txBody>
          <a:bodyPr/>
          <a:lstStyle>
            <a:lvl1pPr>
              <a:buClr>
                <a:srgbClr val="3172A9"/>
              </a:buClr>
              <a:defRPr sz="2800"/>
            </a:lvl1pPr>
            <a:lvl2pPr>
              <a:buClr>
                <a:srgbClr val="3172A9"/>
              </a:buClr>
              <a:defRPr sz="2400"/>
            </a:lvl2pPr>
            <a:lvl3pPr>
              <a:buClr>
                <a:srgbClr val="3172A9"/>
              </a:buClr>
              <a:defRPr sz="2000"/>
            </a:lvl3pPr>
            <a:lvl4pPr>
              <a:buClr>
                <a:srgbClr val="3172A9"/>
              </a:buClr>
              <a:defRPr sz="1800"/>
            </a:lvl4pPr>
            <a:lvl5pPr>
              <a:buClr>
                <a:srgbClr val="3172A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08100"/>
            <a:ext cx="4038600" cy="4525963"/>
          </a:xfrm>
        </p:spPr>
        <p:txBody>
          <a:bodyPr/>
          <a:lstStyle>
            <a:lvl1pPr>
              <a:buClr>
                <a:srgbClr val="3172A9"/>
              </a:buClr>
              <a:defRPr sz="2800"/>
            </a:lvl1pPr>
            <a:lvl2pPr>
              <a:buClr>
                <a:srgbClr val="3172A9"/>
              </a:buClr>
              <a:defRPr sz="2400"/>
            </a:lvl2pPr>
            <a:lvl3pPr>
              <a:buClr>
                <a:srgbClr val="3172A9"/>
              </a:buClr>
              <a:defRPr sz="2000"/>
            </a:lvl3pPr>
            <a:lvl4pPr>
              <a:buClr>
                <a:srgbClr val="3172A9"/>
              </a:buClr>
              <a:defRPr sz="1800"/>
            </a:lvl4pPr>
            <a:lvl5pPr>
              <a:buClr>
                <a:srgbClr val="3172A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7CFC-8F43-B34D-B3A5-4FFA2789EEA4}" type="datetime1">
              <a:rPr lang="en-US" smtClean="0"/>
              <a:pPr/>
              <a:t>11/12/2016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90118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886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3886200" cy="3951288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000"/>
            </a:lvl2pPr>
            <a:lvl3pPr>
              <a:buClr>
                <a:srgbClr val="3172A9"/>
              </a:buClr>
              <a:defRPr sz="1800"/>
            </a:lvl3pPr>
            <a:lvl4pPr>
              <a:buClr>
                <a:srgbClr val="3172A9"/>
              </a:buClr>
              <a:defRPr sz="1600"/>
            </a:lvl4pPr>
            <a:lvl5pPr>
              <a:buClr>
                <a:srgbClr val="3172A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39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3925" y="2174875"/>
            <a:ext cx="4041775" cy="3951288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000"/>
            </a:lvl2pPr>
            <a:lvl3pPr>
              <a:buClr>
                <a:srgbClr val="3172A9"/>
              </a:buClr>
              <a:defRPr sz="1800"/>
            </a:lvl3pPr>
            <a:lvl4pPr>
              <a:buClr>
                <a:srgbClr val="3172A9"/>
              </a:buClr>
              <a:defRPr sz="1600"/>
            </a:lvl4pPr>
            <a:lvl5pPr>
              <a:buClr>
                <a:srgbClr val="3172A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C3590-6811-D44F-A232-C0EF97024A24}" type="datetime1">
              <a:rPr lang="en-US" smtClean="0"/>
              <a:pPr/>
              <a:t>11/12/2016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45558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A8407-AC49-FA40-8F41-01F2CEA82210}" type="datetime1">
              <a:rPr lang="en-US" smtClean="0"/>
              <a:pPr/>
              <a:t>11/12/2016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670505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FF361-F31B-BE4E-9F6D-21450C9B3A17}" type="datetime1">
              <a:rPr lang="en-US" smtClean="0"/>
              <a:pPr/>
              <a:t>11/12/2016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0936" y="6356350"/>
            <a:ext cx="53467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38418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300" y="273050"/>
            <a:ext cx="3695699" cy="1162050"/>
          </a:xfrm>
        </p:spPr>
        <p:txBody>
          <a:bodyPr anchor="t" anchorCtr="0">
            <a:normAutofit/>
          </a:bodyPr>
          <a:lstStyle>
            <a:lvl1pPr algn="l">
              <a:defRPr sz="2800" b="1">
                <a:solidFill>
                  <a:srgbClr val="1D649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0" y="273050"/>
            <a:ext cx="4203700" cy="5853113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200"/>
            </a:lvl2pPr>
            <a:lvl3pPr>
              <a:buClr>
                <a:srgbClr val="3172A9"/>
              </a:buClr>
              <a:defRPr sz="2400"/>
            </a:lvl3pPr>
            <a:lvl4pPr>
              <a:buClr>
                <a:srgbClr val="3172A9"/>
              </a:buClr>
              <a:defRPr sz="2000"/>
            </a:lvl4pPr>
            <a:lvl5pPr>
              <a:buClr>
                <a:srgbClr val="3172A9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2301" y="1435100"/>
            <a:ext cx="369569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24E8-9678-E247-9CA8-A6FFDD23F12D}" type="datetime1">
              <a:rPr lang="en-US" smtClean="0"/>
              <a:pPr/>
              <a:t>11/12/2016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22300" y="6356350"/>
            <a:ext cx="53975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46201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1D649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51311-45E3-3847-826A-F842007000E0}" type="datetime1">
              <a:rPr lang="en-US" smtClean="0"/>
              <a:pPr/>
              <a:t>11/12/2016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92288" y="6356350"/>
            <a:ext cx="4227512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07996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320"/>
            <a:ext cx="7345363" cy="885765"/>
          </a:xfrm>
        </p:spPr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3"/>
          </p:nvPr>
        </p:nvSpPr>
        <p:spPr>
          <a:xfrm>
            <a:off x="685800" y="1257300"/>
            <a:ext cx="7345363" cy="5244831"/>
          </a:xfrm>
        </p:spPr>
        <p:txBody>
          <a:bodyPr/>
          <a:lstStyle>
            <a:lvl1pPr>
              <a:buClr>
                <a:srgbClr val="3172A9"/>
              </a:buClr>
              <a:defRPr/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CF52187-718E-B849-A91C-4A8B761E89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7641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e Layout">
    <p:bg>
      <p:bgPr>
        <a:solidFill>
          <a:srgbClr val="143C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ullbackgrd_trsp.png"/>
          <p:cNvPicPr>
            <a:picLocks noChangeAspect="1"/>
          </p:cNvPicPr>
          <p:nvPr userDrawn="1"/>
        </p:nvPicPr>
        <p:blipFill>
          <a:blip r:embed="rId2">
            <a:alphaModFix amt="53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0"/>
            <a:ext cx="9144000" cy="899949"/>
          </a:xfrm>
          <a:prstGeom prst="rect">
            <a:avLst/>
          </a:prstGeom>
          <a:gradFill flip="none" rotWithShape="1">
            <a:gsLst>
              <a:gs pos="0">
                <a:srgbClr val="032D59"/>
              </a:gs>
              <a:gs pos="100000">
                <a:srgbClr val="235F8E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99949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66A99FA-FF17-6E4B-8B75-D40E5D32975D}" type="datetime1">
              <a:rPr lang="en-US" smtClean="0"/>
              <a:pPr/>
              <a:t>11/12/2016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35000" y="6356350"/>
            <a:ext cx="5384800" cy="365125"/>
          </a:xfrm>
        </p:spPr>
        <p:txBody>
          <a:bodyPr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229600" cy="965452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229600" cy="4525963"/>
          </a:xfrm>
        </p:spPr>
        <p:txBody>
          <a:bodyPr/>
          <a:lstStyle>
            <a:lvl1pPr>
              <a:buClr>
                <a:srgbClr val="4589BC"/>
              </a:buClr>
              <a:defRPr>
                <a:solidFill>
                  <a:srgbClr val="FFFFFF"/>
                </a:solidFill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</a:defRPr>
            </a:lvl2pPr>
            <a:lvl3pPr>
              <a:buClr>
                <a:srgbClr val="4589BC"/>
              </a:buClr>
              <a:defRPr>
                <a:solidFill>
                  <a:srgbClr val="FFFFFF"/>
                </a:solidFill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</a:defRPr>
            </a:lvl4pPr>
            <a:lvl5pPr>
              <a:buClr>
                <a:srgbClr val="4589BC"/>
              </a:buCl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54134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9144000" cy="899949"/>
          </a:xfrm>
          <a:prstGeom prst="rect">
            <a:avLst/>
          </a:prstGeom>
          <a:gradFill flip="none" rotWithShape="1">
            <a:gsLst>
              <a:gs pos="0">
                <a:srgbClr val="032D59"/>
              </a:gs>
              <a:gs pos="100000">
                <a:srgbClr val="235F8E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899949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115300" cy="965452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>
              <a:buClr>
                <a:srgbClr val="4589BC"/>
              </a:buClr>
              <a:defRPr sz="2800"/>
            </a:lvl1pPr>
            <a:lvl2pPr>
              <a:buClr>
                <a:schemeClr val="bg1"/>
              </a:buClr>
              <a:defRPr sz="2400"/>
            </a:lvl2pPr>
            <a:lvl3pPr>
              <a:buClr>
                <a:srgbClr val="4589BC"/>
              </a:buClr>
              <a:defRPr sz="2000"/>
            </a:lvl3pPr>
            <a:lvl4pPr>
              <a:buClr>
                <a:schemeClr val="bg1"/>
              </a:buClr>
              <a:defRPr sz="1800"/>
            </a:lvl4pPr>
            <a:lvl5pPr>
              <a:buClr>
                <a:srgbClr val="4589BC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7100" y="1600200"/>
            <a:ext cx="4038600" cy="4525963"/>
          </a:xfrm>
        </p:spPr>
        <p:txBody>
          <a:bodyPr/>
          <a:lstStyle>
            <a:lvl1pPr>
              <a:buClr>
                <a:srgbClr val="4589BC"/>
              </a:buClr>
              <a:defRPr sz="2800"/>
            </a:lvl1pPr>
            <a:lvl2pPr>
              <a:buClr>
                <a:schemeClr val="bg1"/>
              </a:buClr>
              <a:defRPr sz="2400"/>
            </a:lvl2pPr>
            <a:lvl3pPr>
              <a:buClr>
                <a:srgbClr val="4589BC"/>
              </a:buClr>
              <a:defRPr sz="2000"/>
            </a:lvl3pPr>
            <a:lvl4pPr>
              <a:buClr>
                <a:schemeClr val="bg1"/>
              </a:buClr>
              <a:defRPr sz="1800"/>
            </a:lvl4pPr>
            <a:lvl5pPr>
              <a:buClr>
                <a:srgbClr val="4589BC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7CFC-8F43-B34D-B3A5-4FFA2789EEA4}" type="datetime1">
              <a:rPr lang="en-US" smtClean="0"/>
              <a:pPr/>
              <a:t>11/12/2016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65627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9144000" cy="899949"/>
          </a:xfrm>
          <a:prstGeom prst="rect">
            <a:avLst/>
          </a:prstGeom>
          <a:gradFill flip="none" rotWithShape="1">
            <a:gsLst>
              <a:gs pos="0">
                <a:srgbClr val="032D59"/>
              </a:gs>
              <a:gs pos="100000">
                <a:srgbClr val="235F8E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99949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886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3886200" cy="3951288"/>
          </a:xfrm>
        </p:spPr>
        <p:txBody>
          <a:bodyPr/>
          <a:lstStyle>
            <a:lvl1pPr>
              <a:buClr>
                <a:srgbClr val="4589BC"/>
              </a:buClr>
              <a:defRPr sz="2400"/>
            </a:lvl1pPr>
            <a:lvl2pPr>
              <a:buClr>
                <a:schemeClr val="bg1"/>
              </a:buClr>
              <a:defRPr sz="2000"/>
            </a:lvl2pPr>
            <a:lvl3pPr>
              <a:buClr>
                <a:srgbClr val="4589BC"/>
              </a:buClr>
              <a:defRPr sz="1800"/>
            </a:lvl3pPr>
            <a:lvl4pPr>
              <a:buClr>
                <a:schemeClr val="bg1"/>
              </a:buClr>
              <a:defRPr sz="1600"/>
            </a:lvl4pPr>
            <a:lvl5pPr>
              <a:buClr>
                <a:srgbClr val="4589BC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85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8525" y="2174875"/>
            <a:ext cx="4041775" cy="3951288"/>
          </a:xfrm>
        </p:spPr>
        <p:txBody>
          <a:bodyPr/>
          <a:lstStyle>
            <a:lvl1pPr>
              <a:buClr>
                <a:srgbClr val="4589BC"/>
              </a:buClr>
              <a:defRPr sz="2400"/>
            </a:lvl1pPr>
            <a:lvl2pPr>
              <a:buClr>
                <a:schemeClr val="bg1"/>
              </a:buClr>
              <a:defRPr sz="2000"/>
            </a:lvl2pPr>
            <a:lvl3pPr>
              <a:buClr>
                <a:srgbClr val="4589BC"/>
              </a:buClr>
              <a:defRPr sz="1800"/>
            </a:lvl3pPr>
            <a:lvl4pPr>
              <a:buClr>
                <a:schemeClr val="bg1"/>
              </a:buClr>
              <a:defRPr sz="1600"/>
            </a:lvl4pPr>
            <a:lvl5pPr>
              <a:buClr>
                <a:srgbClr val="4589BC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C3590-6811-D44F-A232-C0EF97024A24}" type="datetime1">
              <a:rPr lang="en-US" smtClean="0"/>
              <a:pPr/>
              <a:t>11/12/2016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076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899949"/>
          </a:xfrm>
          <a:prstGeom prst="rect">
            <a:avLst/>
          </a:prstGeom>
          <a:gradFill flip="none" rotWithShape="1">
            <a:gsLst>
              <a:gs pos="0">
                <a:srgbClr val="032D59"/>
              </a:gs>
              <a:gs pos="100000">
                <a:srgbClr val="235F8E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899949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A8407-AC49-FA40-8F41-01F2CEA82210}" type="datetime1">
              <a:rPr lang="en-US" smtClean="0"/>
              <a:pPr/>
              <a:t>11/12/2016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31380" y="6356350"/>
            <a:ext cx="53884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9439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FF361-F31B-BE4E-9F6D-21450C9B3A17}" type="datetime1">
              <a:rPr lang="en-US" smtClean="0"/>
              <a:pPr/>
              <a:t>11/12/2016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0936" y="6356350"/>
            <a:ext cx="53467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4969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51311-45E3-3847-826A-F842007000E0}" type="datetime1">
              <a:rPr lang="en-US" smtClean="0"/>
              <a:pPr/>
              <a:t>11/12/2016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92288" y="6356350"/>
            <a:ext cx="4227512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98117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899949"/>
          </a:xfrm>
          <a:prstGeom prst="rect">
            <a:avLst/>
          </a:prstGeom>
          <a:gradFill flip="none" rotWithShape="1">
            <a:gsLst>
              <a:gs pos="0">
                <a:srgbClr val="032D59"/>
              </a:gs>
              <a:gs pos="100000">
                <a:srgbClr val="235F8E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899949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320"/>
            <a:ext cx="7345363" cy="88576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3"/>
          </p:nvPr>
        </p:nvSpPr>
        <p:spPr>
          <a:xfrm>
            <a:off x="685800" y="1257300"/>
            <a:ext cx="7345363" cy="5244831"/>
          </a:xfrm>
        </p:spPr>
        <p:txBody>
          <a:bodyPr/>
          <a:lstStyle>
            <a:lvl1pPr>
              <a:buClr>
                <a:srgbClr val="4589BC"/>
              </a:buClr>
              <a:defRPr/>
            </a:lvl1pPr>
          </a:lstStyle>
          <a:p>
            <a:r>
              <a:rPr lang="en-US" dirty="0" smtClean="0"/>
              <a:t>Click icon to add chart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CF52187-718E-B849-A91C-4A8B761E89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92580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/>
        <p:txBody>
          <a:bodyPr/>
          <a:lstStyle>
            <a:lvl1pPr>
              <a:buClr>
                <a:srgbClr val="3172A9"/>
              </a:buClr>
              <a:defRPr/>
            </a:lvl1pPr>
            <a:lvl2pPr>
              <a:buClr>
                <a:srgbClr val="3172A9"/>
              </a:buClr>
              <a:defRPr/>
            </a:lvl2pPr>
            <a:lvl3pPr>
              <a:buClr>
                <a:srgbClr val="3172A9"/>
              </a:buClr>
              <a:defRPr/>
            </a:lvl3pPr>
            <a:lvl4pPr>
              <a:buClr>
                <a:srgbClr val="3172A9"/>
              </a:buClr>
              <a:defRPr/>
            </a:lvl4pPr>
            <a:lvl5pPr>
              <a:buClr>
                <a:srgbClr val="3172A9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68629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82700"/>
            <a:ext cx="4038600" cy="4525963"/>
          </a:xfrm>
        </p:spPr>
        <p:txBody>
          <a:bodyPr/>
          <a:lstStyle>
            <a:lvl1pPr>
              <a:buClr>
                <a:srgbClr val="3172A9"/>
              </a:buClr>
              <a:defRPr sz="2800"/>
            </a:lvl1pPr>
            <a:lvl2pPr>
              <a:buClr>
                <a:srgbClr val="3172A9"/>
              </a:buClr>
              <a:defRPr sz="2400"/>
            </a:lvl2pPr>
            <a:lvl3pPr>
              <a:buClr>
                <a:srgbClr val="3172A9"/>
              </a:buClr>
              <a:defRPr sz="2000"/>
            </a:lvl3pPr>
            <a:lvl4pPr>
              <a:buClr>
                <a:srgbClr val="3172A9"/>
              </a:buClr>
              <a:defRPr sz="1800"/>
            </a:lvl4pPr>
            <a:lvl5pPr>
              <a:buClr>
                <a:srgbClr val="3172A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7100" y="1282700"/>
            <a:ext cx="4038600" cy="4525963"/>
          </a:xfrm>
        </p:spPr>
        <p:txBody>
          <a:bodyPr/>
          <a:lstStyle>
            <a:lvl1pPr>
              <a:buClr>
                <a:srgbClr val="3172A9"/>
              </a:buClr>
              <a:defRPr sz="2800"/>
            </a:lvl1pPr>
            <a:lvl2pPr>
              <a:buClr>
                <a:srgbClr val="3172A9"/>
              </a:buClr>
              <a:defRPr sz="2400"/>
            </a:lvl2pPr>
            <a:lvl3pPr>
              <a:buClr>
                <a:srgbClr val="3172A9"/>
              </a:buClr>
              <a:defRPr sz="2000"/>
            </a:lvl3pPr>
            <a:lvl4pPr>
              <a:buClr>
                <a:srgbClr val="3172A9"/>
              </a:buClr>
              <a:defRPr sz="1800"/>
            </a:lvl4pPr>
            <a:lvl5pPr>
              <a:buClr>
                <a:srgbClr val="3172A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3101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319213"/>
            <a:ext cx="3886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1958975"/>
            <a:ext cx="3886200" cy="3951288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000"/>
            </a:lvl2pPr>
            <a:lvl3pPr>
              <a:buClr>
                <a:srgbClr val="3172A9"/>
              </a:buClr>
              <a:defRPr sz="1800"/>
            </a:lvl3pPr>
            <a:lvl4pPr>
              <a:buClr>
                <a:srgbClr val="3172A9"/>
              </a:buClr>
              <a:defRPr sz="1600"/>
            </a:lvl4pPr>
            <a:lvl5pPr>
              <a:buClr>
                <a:srgbClr val="3172A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8525" y="13192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8525" y="1958975"/>
            <a:ext cx="4041775" cy="3951288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000"/>
            </a:lvl2pPr>
            <a:lvl3pPr>
              <a:buClr>
                <a:srgbClr val="3172A9"/>
              </a:buClr>
              <a:defRPr sz="1800"/>
            </a:lvl3pPr>
            <a:lvl4pPr>
              <a:buClr>
                <a:srgbClr val="3172A9"/>
              </a:buClr>
              <a:defRPr sz="1600"/>
            </a:lvl4pPr>
            <a:lvl5pPr>
              <a:buClr>
                <a:srgbClr val="3172A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33789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94976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630936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43C68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9730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300" y="273050"/>
            <a:ext cx="3695699" cy="1162050"/>
          </a:xfrm>
        </p:spPr>
        <p:txBody>
          <a:bodyPr anchor="t" anchorCtr="0">
            <a:normAutofit/>
          </a:bodyPr>
          <a:lstStyle>
            <a:lvl1pPr algn="l">
              <a:defRPr sz="2800" b="1"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0" y="273050"/>
            <a:ext cx="4203700" cy="5853113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200"/>
            </a:lvl2pPr>
            <a:lvl3pPr>
              <a:buClr>
                <a:srgbClr val="3172A9"/>
              </a:buClr>
              <a:defRPr sz="2400"/>
            </a:lvl3pPr>
            <a:lvl4pPr>
              <a:buClr>
                <a:srgbClr val="3172A9"/>
              </a:buClr>
              <a:defRPr sz="2000"/>
            </a:lvl4pPr>
            <a:lvl5pPr>
              <a:buClr>
                <a:srgbClr val="3172A9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2301" y="1435100"/>
            <a:ext cx="369569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35270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13515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320"/>
            <a:ext cx="7345363" cy="885765"/>
          </a:xfrm>
        </p:spPr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3"/>
          </p:nvPr>
        </p:nvSpPr>
        <p:spPr>
          <a:xfrm>
            <a:off x="685800" y="1257301"/>
            <a:ext cx="7345363" cy="5099050"/>
          </a:xfrm>
        </p:spPr>
        <p:txBody>
          <a:bodyPr/>
          <a:lstStyle>
            <a:lvl1pPr>
              <a:buClr>
                <a:srgbClr val="3172A9"/>
              </a:buClr>
              <a:defRPr/>
            </a:lvl1pPr>
          </a:lstStyle>
          <a:p>
            <a:r>
              <a:rPr lang="en-US" dirty="0" smtClean="0"/>
              <a:t>Click icon to add chart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CF52187-718E-B849-A91C-4A8B761E89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81139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/>
        <p:txBody>
          <a:bodyPr/>
          <a:lstStyle>
            <a:lvl1pPr>
              <a:buClr>
                <a:srgbClr val="3172A9"/>
              </a:buClr>
              <a:defRPr/>
            </a:lvl1pPr>
            <a:lvl2pPr>
              <a:buClr>
                <a:srgbClr val="3172A9"/>
              </a:buClr>
              <a:defRPr/>
            </a:lvl2pPr>
            <a:lvl3pPr>
              <a:buClr>
                <a:srgbClr val="3172A9"/>
              </a:buClr>
              <a:defRPr/>
            </a:lvl3pPr>
            <a:lvl4pPr>
              <a:buClr>
                <a:srgbClr val="3172A9"/>
              </a:buClr>
              <a:defRPr/>
            </a:lvl4pPr>
            <a:lvl5pPr>
              <a:buClr>
                <a:srgbClr val="3172A9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11400" y="6356350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84194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4038600" cy="4525963"/>
          </a:xfrm>
        </p:spPr>
        <p:txBody>
          <a:bodyPr/>
          <a:lstStyle>
            <a:lvl1pPr>
              <a:buClr>
                <a:srgbClr val="3172A9"/>
              </a:buClr>
              <a:defRPr sz="2800"/>
            </a:lvl1pPr>
            <a:lvl2pPr>
              <a:buClr>
                <a:srgbClr val="3172A9"/>
              </a:buClr>
              <a:defRPr sz="2400"/>
            </a:lvl2pPr>
            <a:lvl3pPr>
              <a:buClr>
                <a:srgbClr val="3172A9"/>
              </a:buClr>
              <a:defRPr sz="2000"/>
            </a:lvl3pPr>
            <a:lvl4pPr>
              <a:buClr>
                <a:srgbClr val="3172A9"/>
              </a:buClr>
              <a:defRPr sz="1800"/>
            </a:lvl4pPr>
            <a:lvl5pPr>
              <a:buClr>
                <a:srgbClr val="3172A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7100" y="1295400"/>
            <a:ext cx="4038600" cy="4525963"/>
          </a:xfrm>
        </p:spPr>
        <p:txBody>
          <a:bodyPr/>
          <a:lstStyle>
            <a:lvl1pPr>
              <a:buClr>
                <a:srgbClr val="3172A9"/>
              </a:buClr>
              <a:defRPr sz="2800"/>
            </a:lvl1pPr>
            <a:lvl2pPr>
              <a:buClr>
                <a:srgbClr val="3172A9"/>
              </a:buClr>
              <a:defRPr sz="2400"/>
            </a:lvl2pPr>
            <a:lvl3pPr>
              <a:buClr>
                <a:srgbClr val="3172A9"/>
              </a:buClr>
              <a:defRPr sz="2000"/>
            </a:lvl3pPr>
            <a:lvl4pPr>
              <a:buClr>
                <a:srgbClr val="3172A9"/>
              </a:buClr>
              <a:defRPr sz="1800"/>
            </a:lvl4pPr>
            <a:lvl5pPr>
              <a:buClr>
                <a:srgbClr val="3172A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11400" y="6356350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25577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319213"/>
            <a:ext cx="3886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1958975"/>
            <a:ext cx="3886200" cy="3951288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000"/>
            </a:lvl2pPr>
            <a:lvl3pPr>
              <a:buClr>
                <a:srgbClr val="3172A9"/>
              </a:buClr>
              <a:defRPr sz="1800"/>
            </a:lvl3pPr>
            <a:lvl4pPr>
              <a:buClr>
                <a:srgbClr val="3172A9"/>
              </a:buClr>
              <a:defRPr sz="1600"/>
            </a:lvl4pPr>
            <a:lvl5pPr>
              <a:buClr>
                <a:srgbClr val="3172A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8525" y="13192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8525" y="1958975"/>
            <a:ext cx="4041775" cy="3951288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000"/>
            </a:lvl2pPr>
            <a:lvl3pPr>
              <a:buClr>
                <a:srgbClr val="3172A9"/>
              </a:buClr>
              <a:defRPr sz="1800"/>
            </a:lvl3pPr>
            <a:lvl4pPr>
              <a:buClr>
                <a:srgbClr val="3172A9"/>
              </a:buClr>
              <a:defRPr sz="1600"/>
            </a:lvl4pPr>
            <a:lvl5pPr>
              <a:buClr>
                <a:srgbClr val="3172A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311400" y="6356350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2791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11400" y="6356350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59470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630936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43C68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11400" y="6356350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9677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300" y="273050"/>
            <a:ext cx="3695699" cy="1162050"/>
          </a:xfrm>
        </p:spPr>
        <p:txBody>
          <a:bodyPr anchor="t" anchorCtr="0">
            <a:normAutofit/>
          </a:bodyPr>
          <a:lstStyle>
            <a:lvl1pPr algn="l">
              <a:defRPr sz="2800" b="1"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0" y="273050"/>
            <a:ext cx="4203700" cy="5853113"/>
          </a:xfrm>
        </p:spPr>
        <p:txBody>
          <a:bodyPr/>
          <a:lstStyle>
            <a:lvl1pPr>
              <a:buClr>
                <a:srgbClr val="3172A9"/>
              </a:buClr>
              <a:defRPr sz="2400"/>
            </a:lvl1pPr>
            <a:lvl2pPr>
              <a:buClr>
                <a:srgbClr val="3172A9"/>
              </a:buClr>
              <a:defRPr sz="2200"/>
            </a:lvl2pPr>
            <a:lvl3pPr>
              <a:buClr>
                <a:srgbClr val="3172A9"/>
              </a:buClr>
              <a:defRPr sz="2400"/>
            </a:lvl3pPr>
            <a:lvl4pPr>
              <a:buClr>
                <a:srgbClr val="3172A9"/>
              </a:buClr>
              <a:defRPr sz="2000"/>
            </a:lvl4pPr>
            <a:lvl5pPr>
              <a:buClr>
                <a:srgbClr val="3172A9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2301" y="1435100"/>
            <a:ext cx="369569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11400" y="6356350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40716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11400" y="6356350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14695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320"/>
            <a:ext cx="8107363" cy="885765"/>
          </a:xfrm>
        </p:spPr>
        <p:txBody>
          <a:bodyPr/>
          <a:lstStyle>
            <a:lvl1pPr>
              <a:defRPr>
                <a:solidFill>
                  <a:srgbClr val="1D649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3"/>
          </p:nvPr>
        </p:nvSpPr>
        <p:spPr>
          <a:xfrm>
            <a:off x="685800" y="1257301"/>
            <a:ext cx="8107363" cy="4902199"/>
          </a:xfrm>
        </p:spPr>
        <p:txBody>
          <a:bodyPr/>
          <a:lstStyle>
            <a:lvl1pPr>
              <a:buClr>
                <a:srgbClr val="3172A9"/>
              </a:buClr>
              <a:defRPr/>
            </a:lvl1pPr>
          </a:lstStyle>
          <a:p>
            <a:r>
              <a:rPr lang="en-US" dirty="0" smtClean="0"/>
              <a:t>Click icon to add chart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CF52187-718E-B849-A91C-4A8B761E89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11400" y="6356350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103768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22438"/>
            <a:ext cx="7772400" cy="5135563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2400" baseline="0">
                <a:solidFill>
                  <a:srgbClr val="192168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863600" indent="-406400">
              <a:spcBef>
                <a:spcPts val="600"/>
              </a:spcBef>
              <a:spcAft>
                <a:spcPts val="600"/>
              </a:spcAft>
              <a:defRPr sz="2200">
                <a:solidFill>
                  <a:srgbClr val="192168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>
              <a:spcBef>
                <a:spcPts val="600"/>
              </a:spcBef>
              <a:spcAft>
                <a:spcPts val="600"/>
              </a:spcAft>
              <a:defRPr sz="2000">
                <a:solidFill>
                  <a:srgbClr val="192168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>
              <a:spcBef>
                <a:spcPts val="600"/>
              </a:spcBef>
              <a:spcAft>
                <a:spcPts val="600"/>
              </a:spcAft>
              <a:defRPr sz="1800">
                <a:solidFill>
                  <a:srgbClr val="192168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>
              <a:buClr>
                <a:srgbClr val="CE1126"/>
              </a:buCl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177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C0BF2-0128-48C3-B3B9-39D5F24ADCC9}" type="datetime1">
              <a:rPr lang="en-US"/>
              <a:pPr>
                <a:defRPr/>
              </a:pPr>
              <a:t>11/12/2016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07E64-D858-4686-BEC9-9DE3BFFDA9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946617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22438"/>
            <a:ext cx="3657600" cy="4525963"/>
          </a:xfrm>
        </p:spPr>
        <p:txBody>
          <a:bodyPr>
            <a:normAutofit/>
          </a:bodyPr>
          <a:lstStyle>
            <a:lvl1pPr>
              <a:defRPr sz="2800">
                <a:solidFill>
                  <a:srgbClr val="192168"/>
                </a:solidFill>
              </a:defRPr>
            </a:lvl1pPr>
            <a:lvl2pPr>
              <a:defRPr sz="2400">
                <a:solidFill>
                  <a:srgbClr val="192168"/>
                </a:solidFill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E1126"/>
              </a:buClr>
              <a:buSzTx/>
              <a:buFont typeface="Calibri" pitchFamily="34" charset="0"/>
              <a:buChar char="–"/>
              <a:tabLst/>
              <a:defRPr sz="2000">
                <a:solidFill>
                  <a:srgbClr val="192168"/>
                </a:solidFill>
              </a:defRPr>
            </a:lvl3pPr>
            <a:lvl4pPr>
              <a:buFont typeface="Arial" pitchFamily="34" charset="0"/>
              <a:buChar char="•"/>
              <a:defRPr sz="1800">
                <a:solidFill>
                  <a:srgbClr val="192168"/>
                </a:solidFill>
              </a:defRPr>
            </a:lvl4pPr>
            <a:lvl5pPr>
              <a:defRPr sz="1800">
                <a:solidFill>
                  <a:srgbClr val="00000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722438"/>
            <a:ext cx="3642360" cy="4525963"/>
          </a:xfrm>
        </p:spPr>
        <p:txBody>
          <a:bodyPr/>
          <a:lstStyle>
            <a:lvl1pPr>
              <a:defRPr sz="2800">
                <a:solidFill>
                  <a:srgbClr val="192168"/>
                </a:solidFill>
              </a:defRPr>
            </a:lvl1pPr>
            <a:lvl2pPr>
              <a:defRPr sz="2400">
                <a:solidFill>
                  <a:srgbClr val="192168"/>
                </a:solidFill>
              </a:defRPr>
            </a:lvl2pPr>
            <a:lvl3pPr>
              <a:defRPr sz="2000">
                <a:solidFill>
                  <a:srgbClr val="192168"/>
                </a:solidFill>
              </a:defRPr>
            </a:lvl3pPr>
            <a:lvl4pPr>
              <a:buFont typeface="Arial" pitchFamily="34" charset="0"/>
              <a:buChar char="•"/>
              <a:defRPr sz="1800">
                <a:solidFill>
                  <a:srgbClr val="192168"/>
                </a:solidFill>
              </a:defRPr>
            </a:lvl4pPr>
            <a:lvl5pPr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30B71-F02F-471D-BB91-D47A53318A3B}" type="datetime1">
              <a:rPr lang="en-US"/>
              <a:pPr>
                <a:defRPr/>
              </a:pPr>
              <a:t>11/12/2016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983DD-F7F3-4A2E-BF80-F4F1AB9330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8888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646238"/>
            <a:ext cx="3657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2286000"/>
            <a:ext cx="3657600" cy="3840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 marL="11430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E1126"/>
              </a:buClr>
              <a:buSzTx/>
              <a:buFont typeface="Calibri" pitchFamily="34" charset="0"/>
              <a:buChar char="–"/>
              <a:tabLst/>
              <a:defRPr sz="1800" baseline="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1646238"/>
            <a:ext cx="3657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2286000"/>
            <a:ext cx="3657600" cy="3840163"/>
          </a:xfrm>
        </p:spPr>
        <p:txBody>
          <a:bodyPr/>
          <a:lstStyle>
            <a:lvl1pPr>
              <a:defRPr sz="2400"/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E1126"/>
              </a:buClr>
              <a:buSzTx/>
              <a:buFont typeface="Wingdings 3" pitchFamily="18" charset="2"/>
              <a:buChar char=""/>
              <a:tabLst/>
              <a:defRPr sz="2000"/>
            </a:lvl2pPr>
            <a:lvl3pPr>
              <a:buFont typeface="Tahoma" pitchFamily="34" charset="0"/>
              <a:buChar char="–"/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57478-98D3-4544-B46E-140784110EAF}" type="datetime1">
              <a:rPr lang="en-US"/>
              <a:pPr>
                <a:defRPr/>
              </a:pPr>
              <a:t>11/12/2016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80D92-8712-4543-AEB1-C9DEAD93056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898630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(with bann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WINNT\Profiles\Himes_D\Desktop\logo_tall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8899" y="0"/>
            <a:ext cx="927100" cy="7086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6482167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6"/>
          <p:cNvSpPr txBox="1">
            <a:spLocks noChangeArrowheads="1"/>
          </p:cNvSpPr>
          <p:nvPr userDrawn="1"/>
        </p:nvSpPr>
        <p:spPr bwMode="auto">
          <a:xfrm>
            <a:off x="1" y="0"/>
            <a:ext cx="762115" cy="6858000"/>
          </a:xfrm>
          <a:prstGeom prst="rect">
            <a:avLst/>
          </a:prstGeom>
          <a:gradFill>
            <a:gsLst>
              <a:gs pos="0">
                <a:srgbClr val="192168"/>
              </a:gs>
              <a:gs pos="26000">
                <a:srgbClr val="192168">
                  <a:alpha val="79000"/>
                </a:srgbClr>
              </a:gs>
              <a:gs pos="78000">
                <a:srgbClr val="969EE6">
                  <a:alpha val="68000"/>
                </a:srgbClr>
              </a:gs>
              <a:gs pos="100000">
                <a:srgbClr val="CACEF2">
                  <a:alpha val="61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lIns="18288" rIns="18288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>
              <a:solidFill>
                <a:srgbClr val="0000FF"/>
              </a:solidFill>
              <a:latin typeface="AvantGarde" pitchFamily="34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900" b="1" dirty="0">
              <a:solidFill>
                <a:prstClr val="white"/>
              </a:solidFill>
              <a:latin typeface="Bookman" pitchFamily="18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b="1" i="1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103120"/>
            <a:ext cx="7772400" cy="2286000"/>
          </a:xfrm>
        </p:spPr>
        <p:txBody>
          <a:bodyPr anchor="ctr"/>
          <a:lstStyle>
            <a:lvl1pPr algn="ctr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5122" name="Picture 2" descr="C:\WINNT\Profiles\Himes_D\Desktop\logo_ver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5943600"/>
            <a:ext cx="758972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8655092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273050"/>
            <a:ext cx="3160713" cy="1162050"/>
          </a:xfrm>
        </p:spPr>
        <p:txBody>
          <a:bodyPr>
            <a:noAutofit/>
          </a:bodyPr>
          <a:lstStyle>
            <a:lvl1pPr algn="l"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273051"/>
            <a:ext cx="4648200" cy="5853113"/>
          </a:xfrm>
        </p:spPr>
        <p:txBody>
          <a:bodyPr/>
          <a:lstStyle>
            <a:lvl1pPr>
              <a:defRPr sz="3200">
                <a:solidFill>
                  <a:srgbClr val="192168"/>
                </a:solidFill>
              </a:defRPr>
            </a:lvl1pPr>
            <a:lvl2pPr>
              <a:defRPr sz="2800">
                <a:solidFill>
                  <a:srgbClr val="192168"/>
                </a:solidFill>
              </a:defRPr>
            </a:lvl2pPr>
            <a:lvl3pPr>
              <a:defRPr sz="2400">
                <a:solidFill>
                  <a:srgbClr val="192168"/>
                </a:solidFill>
              </a:defRPr>
            </a:lvl3pPr>
            <a:lvl4pPr>
              <a:defRPr sz="2000">
                <a:solidFill>
                  <a:srgbClr val="192168"/>
                </a:solidFill>
              </a:defRPr>
            </a:lvl4pPr>
            <a:lvl5pPr>
              <a:buClr>
                <a:srgbClr val="CE1126"/>
              </a:buClr>
              <a:defRPr sz="2000" baseline="0">
                <a:solidFill>
                  <a:srgbClr val="000000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1" y="1435101"/>
            <a:ext cx="3160713" cy="46910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192168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DA8AB-3401-47A8-B65B-23D91D179999}" type="datetime1">
              <a:rPr lang="en-US"/>
              <a:pPr>
                <a:defRPr/>
              </a:pPr>
              <a:t>11/12/2016</a:t>
            </a:fld>
            <a:endParaRPr lang="en-US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03734-BC97-4A83-AE60-97578BDF6C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4100" name="Picture 4" descr="C:\WINNT\Profiles\Himes_D\Desktop\logo_tall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399" y="6351"/>
            <a:ext cx="927100" cy="7080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9581992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5642A-E0D4-49DE-AFBC-27B1D747DCEF}" type="datetimeFigureOut">
              <a:rPr lang="en-US" smtClean="0"/>
              <a:pPr/>
              <a:t>11/12/2016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870E-A234-4EB2-8D0E-3723FDCA71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39973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30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115300" cy="96545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71340"/>
            <a:ext cx="81153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8928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fld id="{6B94D740-7298-814C-91A8-68B89414E981}" type="datetime1">
              <a:rPr lang="en-US" smtClean="0"/>
              <a:pPr/>
              <a:t>11/12/2016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1380" y="6356350"/>
            <a:ext cx="53884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0" y="6356350"/>
            <a:ext cx="31477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8242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5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6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rgbClr val="1D649D"/>
          </a:solidFill>
          <a:latin typeface="Arial"/>
          <a:ea typeface="+mj-ea"/>
          <a:cs typeface="+mj-cs"/>
        </a:defRPr>
      </a:lvl1pPr>
    </p:titleStyle>
    <p:bodyStyle>
      <a:lvl1pPr marL="230188" indent="-230188" algn="l" defTabSz="457200" rtl="0" eaLnBrk="1" latinLnBrk="0" hangingPunct="1">
        <a:spcBef>
          <a:spcPct val="20000"/>
        </a:spcBef>
        <a:buClr>
          <a:srgbClr val="3172A9"/>
        </a:buClr>
        <a:buFont typeface="Wingdings" charset="2"/>
        <a:buChar char="§"/>
        <a:defRPr sz="2400" kern="1200">
          <a:solidFill>
            <a:srgbClr val="143C68"/>
          </a:solidFill>
          <a:latin typeface="Arial"/>
          <a:ea typeface="+mn-ea"/>
          <a:cs typeface="+mn-cs"/>
        </a:defRPr>
      </a:lvl1pPr>
      <a:lvl2pPr marL="630238" indent="-290513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–"/>
        <a:defRPr sz="2200" kern="1200">
          <a:solidFill>
            <a:srgbClr val="143C68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•"/>
        <a:defRPr sz="2000" kern="1200">
          <a:solidFill>
            <a:srgbClr val="143C68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–"/>
        <a:defRPr sz="2000" kern="1200">
          <a:solidFill>
            <a:srgbClr val="143C68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»"/>
        <a:defRPr sz="2000" kern="1200">
          <a:solidFill>
            <a:srgbClr val="143C68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B3E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115300" cy="96545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71340"/>
            <a:ext cx="81153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8928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Arial"/>
              </a:defRPr>
            </a:lvl1pPr>
          </a:lstStyle>
          <a:p>
            <a:fld id="{6B94D740-7298-814C-91A8-68B89414E981}" type="datetime1">
              <a:rPr lang="en-US" smtClean="0"/>
              <a:pPr/>
              <a:t>11/12/2016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1380" y="6356350"/>
            <a:ext cx="53884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0" y="6356350"/>
            <a:ext cx="31477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rgbClr val="FFFFFF"/>
                </a:solidFill>
                <a:latin typeface="Arial"/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73341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5" r:id="rId2"/>
    <p:sldLayoutId id="2147483696" r:id="rId3"/>
    <p:sldLayoutId id="2147483697" r:id="rId4"/>
    <p:sldLayoutId id="2147483698" r:id="rId5"/>
    <p:sldLayoutId id="2147483700" r:id="rId6"/>
    <p:sldLayoutId id="2147483703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chemeClr val="bg1"/>
          </a:solidFill>
          <a:latin typeface="Arial"/>
          <a:ea typeface="+mj-ea"/>
          <a:cs typeface="+mj-cs"/>
        </a:defRPr>
      </a:lvl1pPr>
    </p:titleStyle>
    <p:bodyStyle>
      <a:lvl1pPr marL="230188" indent="-230188" algn="l" defTabSz="457200" rtl="0" eaLnBrk="1" latinLnBrk="0" hangingPunct="1">
        <a:spcBef>
          <a:spcPct val="20000"/>
        </a:spcBef>
        <a:buClr>
          <a:srgbClr val="4589BC"/>
        </a:buClr>
        <a:buFont typeface="Wingdings" charset="2"/>
        <a:buChar char="§"/>
        <a:defRPr sz="2400" kern="1200">
          <a:solidFill>
            <a:srgbClr val="FFFFFF"/>
          </a:solidFill>
          <a:latin typeface="Arial"/>
          <a:ea typeface="+mn-ea"/>
          <a:cs typeface="+mn-cs"/>
        </a:defRPr>
      </a:lvl1pPr>
      <a:lvl2pPr marL="630238" indent="-290513" algn="l" defTabSz="457200" rtl="0" eaLnBrk="1" latinLnBrk="0" hangingPunct="1">
        <a:spcBef>
          <a:spcPct val="20000"/>
        </a:spcBef>
        <a:buClr>
          <a:schemeClr val="bg1"/>
        </a:buClr>
        <a:buFont typeface="Arial"/>
        <a:buChar char="–"/>
        <a:defRPr sz="2200" kern="1200">
          <a:solidFill>
            <a:srgbClr val="FFFFFF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4589BC"/>
        </a:buClr>
        <a:buFont typeface="Arial"/>
        <a:buChar char="•"/>
        <a:defRPr sz="2000" kern="1200">
          <a:solidFill>
            <a:srgbClr val="FFFFFF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/>
        </a:buClr>
        <a:buFont typeface="Arial"/>
        <a:buChar char="–"/>
        <a:defRPr sz="2000" kern="1200">
          <a:solidFill>
            <a:srgbClr val="FFFFFF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4589BC"/>
        </a:buClr>
        <a:buFont typeface="Arial"/>
        <a:buChar char="»"/>
        <a:defRPr sz="2000" kern="1200">
          <a:solidFill>
            <a:srgbClr val="FFFFFF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115300" cy="96545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71340"/>
            <a:ext cx="81153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0288" y="6356350"/>
            <a:ext cx="651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0" y="6355080"/>
            <a:ext cx="31477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bg1"/>
                </a:solidFill>
                <a:latin typeface="Arial"/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Westat logo yes symbol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40" y="6332007"/>
            <a:ext cx="1304457" cy="4145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95741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6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rgbClr val="1D649D"/>
          </a:solidFill>
          <a:latin typeface="Arial"/>
          <a:ea typeface="+mj-ea"/>
          <a:cs typeface="+mj-cs"/>
        </a:defRPr>
      </a:lvl1pPr>
    </p:titleStyle>
    <p:bodyStyle>
      <a:lvl1pPr marL="230188" indent="-230188" algn="l" defTabSz="457200" rtl="0" eaLnBrk="1" latinLnBrk="0" hangingPunct="1">
        <a:spcBef>
          <a:spcPct val="20000"/>
        </a:spcBef>
        <a:buClr>
          <a:srgbClr val="3172A9"/>
        </a:buClr>
        <a:buFont typeface="Wingdings" charset="2"/>
        <a:buChar char="§"/>
        <a:defRPr sz="2400" kern="1200">
          <a:solidFill>
            <a:srgbClr val="143C68"/>
          </a:solidFill>
          <a:latin typeface="Arial"/>
          <a:ea typeface="+mn-ea"/>
          <a:cs typeface="+mn-cs"/>
        </a:defRPr>
      </a:lvl1pPr>
      <a:lvl2pPr marL="630238" indent="-290513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–"/>
        <a:defRPr sz="2200" kern="1200">
          <a:solidFill>
            <a:srgbClr val="143C68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•"/>
        <a:defRPr sz="2000" kern="1200">
          <a:solidFill>
            <a:srgbClr val="143C68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–"/>
        <a:defRPr sz="2000" kern="1200">
          <a:solidFill>
            <a:srgbClr val="143C68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»"/>
        <a:defRPr sz="2000" kern="1200">
          <a:solidFill>
            <a:srgbClr val="143C68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115300" cy="96545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71340"/>
            <a:ext cx="81153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11400" y="6356350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293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0" y="6356350"/>
            <a:ext cx="31477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bg1"/>
                </a:solidFill>
                <a:latin typeface="Arial"/>
              </a:defRPr>
            </a:lvl1pPr>
          </a:lstStyle>
          <a:p>
            <a:fld id="{556330C3-93D9-864C-869D-FF738A48005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50YearsLogoBlue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00" y="6291536"/>
            <a:ext cx="1587500" cy="468039"/>
          </a:xfrm>
          <a:prstGeom prst="rect">
            <a:avLst/>
          </a:prstGeom>
        </p:spPr>
      </p:pic>
      <p:pic>
        <p:nvPicPr>
          <p:cNvPr id="9" name="Picture 8" descr="Westat logo yes symbol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40" y="6332007"/>
            <a:ext cx="1304457" cy="4145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37896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rgbClr val="1D649D"/>
          </a:solidFill>
          <a:latin typeface="Arial"/>
          <a:ea typeface="+mj-ea"/>
          <a:cs typeface="+mj-cs"/>
        </a:defRPr>
      </a:lvl1pPr>
    </p:titleStyle>
    <p:bodyStyle>
      <a:lvl1pPr marL="230188" indent="-230188" algn="l" defTabSz="457200" rtl="0" eaLnBrk="1" latinLnBrk="0" hangingPunct="1">
        <a:spcBef>
          <a:spcPct val="20000"/>
        </a:spcBef>
        <a:buClr>
          <a:srgbClr val="3172A9"/>
        </a:buClr>
        <a:buFont typeface="Wingdings" charset="2"/>
        <a:buChar char="§"/>
        <a:defRPr sz="2400" kern="1200">
          <a:solidFill>
            <a:srgbClr val="143C68"/>
          </a:solidFill>
          <a:latin typeface="Arial"/>
          <a:ea typeface="+mn-ea"/>
          <a:cs typeface="+mn-cs"/>
        </a:defRPr>
      </a:lvl1pPr>
      <a:lvl2pPr marL="630238" indent="-290513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–"/>
        <a:defRPr sz="2200" kern="1200">
          <a:solidFill>
            <a:srgbClr val="143C68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•"/>
        <a:defRPr sz="2000" kern="1200">
          <a:solidFill>
            <a:srgbClr val="143C68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–"/>
        <a:defRPr sz="2000" kern="1200">
          <a:solidFill>
            <a:srgbClr val="143C68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3172A9"/>
        </a:buClr>
        <a:buFont typeface="Arial"/>
        <a:buChar char="»"/>
        <a:defRPr sz="2000" kern="1200">
          <a:solidFill>
            <a:srgbClr val="143C68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title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1752601"/>
            <a:ext cx="7772400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 (not recommended)</a:t>
            </a:r>
          </a:p>
          <a:p>
            <a:pPr lvl="4"/>
            <a:endParaRPr lang="en-US" dirty="0" smtClean="0"/>
          </a:p>
          <a:p>
            <a:pPr lvl="3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0" y="6324601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192168"/>
                </a:solidFill>
                <a:latin typeface="Verdana" pitchFamily="34" charset="0"/>
                <a:cs typeface="Tahoma" pitchFamily="34" charset="0"/>
              </a:defRPr>
            </a:lvl1pPr>
          </a:lstStyle>
          <a:p>
            <a:pPr defTabSz="914400">
              <a:defRPr/>
            </a:pPr>
            <a:fld id="{B44A7E57-8762-4CB3-8354-15CF97A997F7}" type="datetime1">
              <a:rPr lang="en-US"/>
              <a:pPr defTabSz="914400">
                <a:defRPr/>
              </a:pPr>
              <a:t>11/12/2016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6324601"/>
            <a:ext cx="59436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192168"/>
                </a:solidFill>
                <a:latin typeface="Verdana" pitchFamily="34" charset="0"/>
                <a:cs typeface="Tahoma" pitchFamily="34" charset="0"/>
              </a:defRPr>
            </a:lvl1pPr>
          </a:lstStyle>
          <a:p>
            <a:pPr defTabSz="914400"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01000" y="6324601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192168"/>
                </a:solidFill>
                <a:latin typeface="Verdana" pitchFamily="34" charset="0"/>
                <a:cs typeface="Tahoma" pitchFamily="34" charset="0"/>
              </a:defRPr>
            </a:lvl1pPr>
          </a:lstStyle>
          <a:p>
            <a:pPr defTabSz="914400">
              <a:defRPr/>
            </a:pPr>
            <a:fld id="{B0B81DAC-DAA2-4CD6-B228-29CC63E4A3B2}" type="slidenum">
              <a:rPr lang="en-US"/>
              <a:pPr defTabSz="914400">
                <a:defRPr/>
              </a:pPr>
              <a:t>‹#›</a:t>
            </a:fld>
            <a:endParaRPr lang="en-US" dirty="0"/>
          </a:p>
        </p:txBody>
      </p:sp>
      <p:sp>
        <p:nvSpPr>
          <p:cNvPr id="10" name="Text Box 26"/>
          <p:cNvSpPr txBox="1">
            <a:spLocks noChangeArrowheads="1"/>
          </p:cNvSpPr>
          <p:nvPr/>
        </p:nvSpPr>
        <p:spPr bwMode="auto">
          <a:xfrm>
            <a:off x="127" y="0"/>
            <a:ext cx="761989" cy="6857394"/>
          </a:xfrm>
          <a:prstGeom prst="rect">
            <a:avLst/>
          </a:prstGeom>
          <a:gradFill>
            <a:gsLst>
              <a:gs pos="0">
                <a:srgbClr val="192168"/>
              </a:gs>
              <a:gs pos="26000">
                <a:srgbClr val="192168">
                  <a:alpha val="79000"/>
                </a:srgbClr>
              </a:gs>
              <a:gs pos="78000">
                <a:srgbClr val="969EE6">
                  <a:alpha val="68000"/>
                </a:srgbClr>
              </a:gs>
              <a:gs pos="100000">
                <a:srgbClr val="CACEF2">
                  <a:alpha val="61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lIns="18288" rIns="18288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b="1" dirty="0">
              <a:solidFill>
                <a:srgbClr val="0000FF"/>
              </a:solidFill>
              <a:latin typeface="AvantGarde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>
              <a:solidFill>
                <a:srgbClr val="0000FF"/>
              </a:solidFill>
              <a:latin typeface="AvantGarde" pitchFamily="34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900" b="1" dirty="0">
              <a:solidFill>
                <a:prstClr val="white"/>
              </a:solidFill>
              <a:latin typeface="Bookman" pitchFamily="18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b="1" i="1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 flipV="1">
            <a:off x="0" y="1524000"/>
            <a:ext cx="8686800" cy="0"/>
          </a:xfrm>
          <a:prstGeom prst="line">
            <a:avLst/>
          </a:prstGeom>
          <a:noFill/>
          <a:ln w="76200">
            <a:solidFill>
              <a:srgbClr val="CE1126"/>
            </a:solidFill>
            <a:round/>
            <a:headEnd/>
            <a:tailEnd/>
          </a:ln>
          <a:effectLst/>
        </p:spPr>
        <p:txBody>
          <a:bodyPr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2060"/>
              </a:solidFill>
              <a:latin typeface="Arial" charset="0"/>
            </a:endParaRPr>
          </a:p>
        </p:txBody>
      </p:sp>
      <p:pic>
        <p:nvPicPr>
          <p:cNvPr id="2" name="Picture 2" descr="C:\WINNT\Profiles\Himes_D\Desktop\logo_vert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" y="5993505"/>
            <a:ext cx="717551" cy="8644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276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rgbClr val="192168"/>
          </a:solidFill>
          <a:latin typeface="Tahoma" pitchFamily="34" charset="0"/>
          <a:ea typeface="+mj-ea"/>
          <a:cs typeface="Tahoma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92168"/>
          </a:solidFill>
          <a:latin typeface="Tahoma" pitchFamily="34" charset="0"/>
          <a:cs typeface="Tahom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92168"/>
          </a:solidFill>
          <a:latin typeface="Tahoma" pitchFamily="34" charset="0"/>
          <a:cs typeface="Tahom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92168"/>
          </a:solidFill>
          <a:latin typeface="Tahoma" pitchFamily="34" charset="0"/>
          <a:cs typeface="Tahom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92168"/>
          </a:solidFill>
          <a:latin typeface="Tahoma" pitchFamily="34" charset="0"/>
          <a:cs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E1126"/>
        </a:buClr>
        <a:buSzPct val="80000"/>
        <a:buFont typeface="Wingdings" pitchFamily="2" charset="2"/>
        <a:buChar char=""/>
        <a:defRPr sz="3200" kern="1200">
          <a:solidFill>
            <a:srgbClr val="192168"/>
          </a:solidFill>
          <a:latin typeface="Tahoma" pitchFamily="34" charset="0"/>
          <a:ea typeface="+mn-ea"/>
          <a:cs typeface="Tahoma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CE1126"/>
        </a:buClr>
        <a:buFont typeface="Wingdings 3" pitchFamily="18" charset="2"/>
        <a:buChar char=""/>
        <a:defRPr sz="2800" kern="1200">
          <a:solidFill>
            <a:srgbClr val="192168"/>
          </a:solidFill>
          <a:latin typeface="Tahoma" pitchFamily="34" charset="0"/>
          <a:ea typeface="+mn-ea"/>
          <a:cs typeface="Tahoma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CE1126"/>
        </a:buClr>
        <a:buFont typeface="Calibri" pitchFamily="34" charset="0"/>
        <a:buChar char="–"/>
        <a:defRPr sz="2400" kern="1200">
          <a:solidFill>
            <a:srgbClr val="192168"/>
          </a:solidFill>
          <a:latin typeface="Tahoma" pitchFamily="34" charset="0"/>
          <a:ea typeface="+mn-ea"/>
          <a:cs typeface="Tahoma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E1126"/>
        </a:buClr>
        <a:buSzPct val="125000"/>
        <a:buFont typeface="Arial" charset="0"/>
        <a:buChar char="•"/>
        <a:defRPr sz="2000" kern="1200">
          <a:solidFill>
            <a:srgbClr val="192168"/>
          </a:solidFill>
          <a:latin typeface="Tahoma" pitchFamily="34" charset="0"/>
          <a:ea typeface="+mn-ea"/>
          <a:cs typeface="Tahoma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v"/>
        <a:defRPr sz="2000" kern="1200">
          <a:solidFill>
            <a:srgbClr val="000000"/>
          </a:solidFill>
          <a:latin typeface="Tahoma" pitchFamily="34" charset="0"/>
          <a:ea typeface="+mn-ea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Word_2007_Document1.docx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jennifercrafts@westat.com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5" Type="http://schemas.openxmlformats.org/officeDocument/2006/relationships/hyperlink" Target="mailto:bchaney@westat.com" TargetMode="External"/><Relationship Id="rId4" Type="http://schemas.openxmlformats.org/officeDocument/2006/relationships/hyperlink" Target="mailto:akindlon@nsf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6205" y="1481932"/>
            <a:ext cx="7687545" cy="2051844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Qualitative Framework for Iterative Development of </a:t>
            </a:r>
            <a:r>
              <a:rPr lang="en-US" sz="3600" dirty="0" err="1"/>
              <a:t>NCSES’s</a:t>
            </a:r>
            <a:r>
              <a:rPr lang="en-US" sz="3600" dirty="0"/>
              <a:t> Microbusiness Survey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7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2026" y="4026310"/>
            <a:ext cx="7629524" cy="2336391"/>
          </a:xfrm>
        </p:spPr>
        <p:txBody>
          <a:bodyPr>
            <a:normAutofit fontScale="92500" lnSpcReduction="10000"/>
          </a:bodyPr>
          <a:lstStyle/>
          <a:p>
            <a:pPr algn="ctr"/>
            <a:endParaRPr lang="en-US" sz="2000" dirty="0" smtClean="0"/>
          </a:p>
          <a:p>
            <a:pPr algn="ctr"/>
            <a:r>
              <a:rPr lang="en-US" sz="2000" dirty="0" smtClean="0"/>
              <a:t>Jennifer Crafts, </a:t>
            </a:r>
            <a:r>
              <a:rPr lang="en-US" sz="2000" b="1" i="1" dirty="0" smtClean="0"/>
              <a:t>Westat</a:t>
            </a:r>
          </a:p>
          <a:p>
            <a:pPr algn="ctr"/>
            <a:r>
              <a:rPr lang="en-US" sz="2000" dirty="0">
                <a:latin typeface="Arial" charset="0"/>
              </a:rPr>
              <a:t>Audrey Kindlon, </a:t>
            </a:r>
            <a:r>
              <a:rPr lang="en-US" sz="2000" b="1" i="1" dirty="0">
                <a:latin typeface="Arial" charset="0"/>
              </a:rPr>
              <a:t>National Science Foundation</a:t>
            </a:r>
            <a:r>
              <a:rPr lang="en-US" sz="2000" dirty="0">
                <a:latin typeface="Arial" charset="0"/>
              </a:rPr>
              <a:t>,</a:t>
            </a:r>
          </a:p>
          <a:p>
            <a:pPr algn="ctr"/>
            <a:r>
              <a:rPr lang="en-US" sz="2000" dirty="0">
                <a:latin typeface="Arial" charset="0"/>
              </a:rPr>
              <a:t>National Center for Science and Engineering Statistics</a:t>
            </a:r>
          </a:p>
          <a:p>
            <a:pPr algn="ctr"/>
            <a:r>
              <a:rPr lang="en-US" sz="2000" dirty="0" smtClean="0"/>
              <a:t>Brad Chaney, </a:t>
            </a:r>
            <a:r>
              <a:rPr lang="en-US" sz="2000" b="1" i="1" dirty="0" smtClean="0"/>
              <a:t>Westat</a:t>
            </a:r>
          </a:p>
          <a:p>
            <a:pPr algn="ctr"/>
            <a:endParaRPr lang="en-US" sz="2000" dirty="0" smtClean="0"/>
          </a:p>
          <a:p>
            <a:pPr algn="r"/>
            <a:r>
              <a:rPr lang="en-US" sz="1900" i="1" dirty="0" smtClean="0"/>
              <a:t>QDET2, Miami, November 2016</a:t>
            </a:r>
            <a:endParaRPr lang="en-US" sz="1900" i="1" dirty="0"/>
          </a:p>
        </p:txBody>
      </p:sp>
    </p:spTree>
    <p:extLst>
      <p:ext uri="{BB962C8B-B14F-4D97-AF65-F5344CB8AC3E}">
        <p14:creationId xmlns="" xmlns:p14="http://schemas.microsoft.com/office/powerpoint/2010/main" val="84767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 defTabSz="914400">
              <a:buClrTx/>
              <a:buFont typeface="Arial" pitchFamily="34" charset="0"/>
              <a:buChar char="•"/>
            </a:pPr>
            <a:r>
              <a:rPr lang="en-US" sz="25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Survey sponsor</a:t>
            </a:r>
          </a:p>
          <a:p>
            <a:pPr marL="342900" indent="-342900" defTabSz="914400">
              <a:buClrTx/>
              <a:buFont typeface="Arial" pitchFamily="34" charset="0"/>
              <a:buChar char="•"/>
            </a:pPr>
            <a:r>
              <a:rPr lang="en-US" sz="25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Overview </a:t>
            </a:r>
            <a:r>
              <a:rPr lang="en-US" sz="2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of the Microbusiness, Innovation, Science and Technology (MIST) survey </a:t>
            </a:r>
          </a:p>
          <a:p>
            <a:pPr marL="342900" lvl="0" indent="-342900" defTabSz="914400">
              <a:buClrTx/>
              <a:buFont typeface="Arial" pitchFamily="34" charset="0"/>
              <a:buChar char="•"/>
            </a:pPr>
            <a:r>
              <a:rPr lang="en-US" sz="25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NSF approach </a:t>
            </a:r>
            <a:r>
              <a:rPr lang="en-US" sz="2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to </a:t>
            </a:r>
            <a:r>
              <a:rPr lang="en-US" sz="25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survey development</a:t>
            </a:r>
          </a:p>
          <a:p>
            <a:pPr marL="342900" lvl="0" indent="-342900" defTabSz="914400">
              <a:buClrTx/>
              <a:buFont typeface="Arial" pitchFamily="34" charset="0"/>
              <a:buChar char="•"/>
            </a:pPr>
            <a:r>
              <a:rPr lang="en-US" sz="25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Qualitative framework for development and testing </a:t>
            </a:r>
          </a:p>
          <a:p>
            <a:pPr marL="742950" lvl="1" indent="-342900" defTabSz="914400">
              <a:buClrTx/>
              <a:buFont typeface="Arial" pitchFamily="34" charset="0"/>
              <a:buChar char="•"/>
            </a:pPr>
            <a:r>
              <a:rPr lang="en-US" sz="25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Research objectives</a:t>
            </a:r>
          </a:p>
          <a:p>
            <a:pPr marL="742950" lvl="1" indent="-342900" defTabSz="914400">
              <a:buClrTx/>
              <a:buFont typeface="Arial" pitchFamily="34" charset="0"/>
              <a:buChar char="•"/>
            </a:pPr>
            <a:r>
              <a:rPr lang="en-US" sz="25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Methods</a:t>
            </a:r>
          </a:p>
          <a:p>
            <a:pPr marL="342900" lvl="0" indent="-342900" defTabSz="914400">
              <a:buClrTx/>
              <a:buFont typeface="Arial" pitchFamily="34" charset="0"/>
              <a:buChar char="•"/>
            </a:pPr>
            <a:r>
              <a:rPr lang="en-US" sz="25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Recommendations  </a:t>
            </a:r>
          </a:p>
          <a:p>
            <a:pPr marL="342900" lvl="0" indent="-342900" defTabSz="914400">
              <a:buClrTx/>
              <a:buFont typeface="Arial" pitchFamily="34" charset="0"/>
              <a:buChar char="•"/>
            </a:pPr>
            <a:endParaRPr lang="en-US" sz="2500" dirty="0">
              <a:solidFill>
                <a:prstClr val="black"/>
              </a:solidFill>
              <a:latin typeface="Calibri"/>
            </a:endParaRPr>
          </a:p>
          <a:p>
            <a:pPr lvl="1">
              <a:spcAft>
                <a:spcPts val="600"/>
              </a:spcAft>
            </a:pPr>
            <a:endParaRPr lang="en-US" dirty="0" smtClean="0"/>
          </a:p>
          <a:p>
            <a:pPr>
              <a:spcAft>
                <a:spcPts val="600"/>
              </a:spcAft>
            </a:pPr>
            <a:endParaRPr lang="en-US" dirty="0" smtClean="0"/>
          </a:p>
          <a:p>
            <a:pPr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5391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National Center for Science and Engineering Statistics (</a:t>
            </a:r>
            <a:r>
              <a:rPr lang="en-US" dirty="0" smtClean="0"/>
              <a:t>NCSES*)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89587"/>
            <a:ext cx="8115300" cy="4307716"/>
          </a:xfrm>
        </p:spPr>
        <p:txBody>
          <a:bodyPr/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dirty="0" smtClean="0">
                <a:latin typeface="Arial" charset="0"/>
              </a:rPr>
              <a:t>One of the few named </a:t>
            </a:r>
            <a:r>
              <a:rPr lang="ja-JP" altLang="en-US" smtClean="0">
                <a:latin typeface="Arial" charset="0"/>
              </a:rPr>
              <a:t>“</a:t>
            </a:r>
            <a:r>
              <a:rPr lang="en-US" dirty="0" smtClean="0">
                <a:latin typeface="Arial" charset="0"/>
              </a:rPr>
              <a:t>entities</a:t>
            </a:r>
            <a:r>
              <a:rPr lang="ja-JP" altLang="en-US" smtClean="0">
                <a:latin typeface="Arial" charset="0"/>
              </a:rPr>
              <a:t>”</a:t>
            </a:r>
            <a:r>
              <a:rPr lang="en-US" dirty="0" smtClean="0">
                <a:latin typeface="Arial" charset="0"/>
              </a:rPr>
              <a:t> in the National Science Foundation (NSF) with stated responsibilities</a:t>
            </a:r>
          </a:p>
          <a:p>
            <a:pPr marL="685800" indent="0" eaLnBrk="0" hangingPunct="0">
              <a:spcBef>
                <a:spcPct val="50000"/>
              </a:spcBef>
              <a:buNone/>
            </a:pPr>
            <a:r>
              <a:rPr lang="ja-JP" altLang="en-US" sz="2000" i="1" smtClean="0">
                <a:latin typeface="Arial" charset="0"/>
                <a:cs typeface="Arial" charset="0"/>
              </a:rPr>
              <a:t>“</a:t>
            </a:r>
            <a:r>
              <a:rPr lang="en-US" sz="2000" i="1" dirty="0" smtClean="0">
                <a:latin typeface="Arial" charset="0"/>
                <a:cs typeface="Arial" charset="0"/>
              </a:rPr>
              <a:t>...to provide a central clearinghouse for the collection, interpretation, and analysis of data on scientific and engineering resources and to provide a source of  information for policy formulation by other agencies of the Federal Government…</a:t>
            </a:r>
            <a:r>
              <a:rPr lang="ja-JP" altLang="en-US" sz="2000" i="1" dirty="0" smtClean="0">
                <a:latin typeface="Arial" charset="0"/>
                <a:cs typeface="Arial" charset="0"/>
              </a:rPr>
              <a:t>”</a:t>
            </a:r>
            <a:endParaRPr lang="en-US" sz="2000" dirty="0">
              <a:latin typeface="Arial" charset="0"/>
            </a:endParaRPr>
          </a:p>
          <a:p>
            <a:pPr eaLnBrk="0" hangingPunct="0">
              <a:spcBef>
                <a:spcPct val="50000"/>
              </a:spcBef>
              <a:buFontTx/>
              <a:buChar char="•"/>
            </a:pPr>
            <a:endParaRPr lang="en-US" dirty="0" smtClean="0">
              <a:latin typeface="Arial" charset="0"/>
            </a:endParaRPr>
          </a:p>
          <a:p>
            <a:pPr marL="230188" lvl="1" indent="-230188" eaLnBrk="0" hangingPunct="0">
              <a:spcBef>
                <a:spcPct val="50000"/>
              </a:spcBef>
              <a:buNone/>
            </a:pPr>
            <a:r>
              <a:rPr lang="en-US" sz="1600" dirty="0" smtClean="0">
                <a:latin typeface="Arial" charset="0"/>
              </a:rPr>
              <a:t>*Created by the America Competes Reauthorization Act of 2010 (December 6, 2010) as successor to Science Resources Statistics (SRS)</a:t>
            </a:r>
            <a:endParaRPr lang="en-US" sz="1600" dirty="0">
              <a:latin typeface="Arial" charset="0"/>
            </a:endParaRPr>
          </a:p>
          <a:p>
            <a:pPr eaLnBrk="0" hangingPunct="0">
              <a:spcBef>
                <a:spcPct val="50000"/>
              </a:spcBef>
              <a:buFontTx/>
              <a:buChar char="•"/>
            </a:pPr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374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the MIST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28156"/>
            <a:ext cx="8115300" cy="4669147"/>
          </a:xfrm>
        </p:spPr>
        <p:txBody>
          <a:bodyPr/>
          <a:lstStyle/>
          <a:p>
            <a:r>
              <a:rPr lang="en-US" b="1" dirty="0"/>
              <a:t>Rationale:</a:t>
            </a:r>
            <a:r>
              <a:rPr lang="en-US" dirty="0"/>
              <a:t> </a:t>
            </a:r>
            <a:r>
              <a:rPr lang="en-US" dirty="0" smtClean="0"/>
              <a:t>The National </a:t>
            </a:r>
            <a:r>
              <a:rPr lang="en-US" dirty="0"/>
              <a:t>Academy of Sciences’ Committee on National Statistics (CNSTAT) </a:t>
            </a:r>
            <a:r>
              <a:rPr lang="en-US" dirty="0" smtClean="0"/>
              <a:t>recommended developing a new survey to measure R&amp;D and innovation data </a:t>
            </a:r>
          </a:p>
          <a:p>
            <a:r>
              <a:rPr lang="en-US" b="1" dirty="0" smtClean="0"/>
              <a:t>Population</a:t>
            </a:r>
            <a:r>
              <a:rPr lang="en-US" b="1" dirty="0"/>
              <a:t>:</a:t>
            </a:r>
            <a:r>
              <a:rPr lang="en-US" dirty="0"/>
              <a:t>  </a:t>
            </a:r>
            <a:r>
              <a:rPr lang="en-US" dirty="0" smtClean="0"/>
              <a:t>Very </a:t>
            </a:r>
            <a:r>
              <a:rPr lang="en-US" dirty="0"/>
              <a:t>small (i.e., micro), independent U.S. businesses with fewer than five employees</a:t>
            </a:r>
          </a:p>
          <a:p>
            <a:r>
              <a:rPr lang="en-US" b="1" dirty="0" smtClean="0"/>
              <a:t>Planned modes</a:t>
            </a:r>
            <a:r>
              <a:rPr lang="en-US" b="1" dirty="0"/>
              <a:t>:</a:t>
            </a:r>
            <a:r>
              <a:rPr lang="en-US" dirty="0"/>
              <a:t>  Web and paper </a:t>
            </a:r>
            <a:endParaRPr lang="en-US" dirty="0" smtClean="0"/>
          </a:p>
          <a:p>
            <a:r>
              <a:rPr lang="en-US" b="1" dirty="0" smtClean="0"/>
              <a:t>Planned content</a:t>
            </a:r>
            <a:r>
              <a:rPr lang="en-US" b="1" dirty="0"/>
              <a:t>: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Research &amp; Development activities and expenditures</a:t>
            </a:r>
          </a:p>
          <a:p>
            <a:pPr lvl="1"/>
            <a:r>
              <a:rPr lang="en-US" dirty="0" smtClean="0"/>
              <a:t>Innovation, intellectual property, technology transfer </a:t>
            </a:r>
          </a:p>
          <a:p>
            <a:pPr lvl="1"/>
            <a:r>
              <a:rPr lang="en-US" dirty="0" smtClean="0"/>
              <a:t>Entrepreneurial strategies</a:t>
            </a:r>
          </a:p>
          <a:p>
            <a:pPr lvl="1"/>
            <a:r>
              <a:rPr lang="en-US" dirty="0" smtClean="0"/>
              <a:t>Entrepreneur demographic and workforce characteristics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72349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NCSES’s Approach </a:t>
            </a:r>
            <a:r>
              <a:rPr lang="en-US" dirty="0"/>
              <a:t>to </a:t>
            </a:r>
            <a:r>
              <a:rPr lang="en-US" dirty="0" smtClean="0"/>
              <a:t>Survey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Data user workshops to elicit data needs </a:t>
            </a:r>
          </a:p>
          <a:p>
            <a:pPr>
              <a:spcAft>
                <a:spcPts val="600"/>
              </a:spcAft>
            </a:pPr>
            <a:r>
              <a:rPr lang="en-US" dirty="0"/>
              <a:t>Input from expert panels  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Respondent-centered development methods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 smtClean="0"/>
              <a:t>Iterative test/revise cycles </a:t>
            </a:r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endParaRPr lang="en-US" dirty="0" smtClean="0"/>
          </a:p>
          <a:p>
            <a:pPr lvl="1">
              <a:spcAft>
                <a:spcPts val="600"/>
              </a:spcAft>
            </a:pPr>
            <a:endParaRPr lang="en-US" dirty="0" smtClean="0"/>
          </a:p>
          <a:p>
            <a:pPr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0353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Research </a:t>
            </a:r>
            <a:r>
              <a:rPr lang="en-US" dirty="0" smtClean="0"/>
              <a:t>Objectives </a:t>
            </a:r>
            <a:r>
              <a:rPr lang="en-US" dirty="0"/>
              <a:t>for </a:t>
            </a:r>
            <a:r>
              <a:rPr lang="en-US" dirty="0" smtClean="0"/>
              <a:t>Development and Testing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40091"/>
            <a:ext cx="8115300" cy="452652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Assess, across respondents: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Motivation to respond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Relevance </a:t>
            </a:r>
            <a:r>
              <a:rPr lang="en-US" dirty="0"/>
              <a:t>of questionnaire topics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Feasibility of response 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Question comprehension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Ease and accuracy of response </a:t>
            </a:r>
            <a:r>
              <a:rPr lang="en-US" i="1" dirty="0" smtClean="0"/>
              <a:t>without record check </a:t>
            </a:r>
            <a:endParaRPr lang="en-US" dirty="0" smtClean="0"/>
          </a:p>
          <a:p>
            <a:pPr>
              <a:spcAft>
                <a:spcPts val="600"/>
              </a:spcAft>
            </a:pPr>
            <a:r>
              <a:rPr lang="en-US" dirty="0" smtClean="0"/>
              <a:t>Identify causes of reporting issues and errors</a:t>
            </a:r>
          </a:p>
          <a:p>
            <a:pPr>
              <a:spcAft>
                <a:spcPts val="600"/>
              </a:spcAft>
            </a:pPr>
            <a:r>
              <a:rPr lang="en-US" dirty="0"/>
              <a:t>Observe navigability</a:t>
            </a:r>
          </a:p>
          <a:p>
            <a:pPr>
              <a:spcAft>
                <a:spcPts val="600"/>
              </a:spcAft>
              <a:buNone/>
            </a:pPr>
            <a:endParaRPr lang="en-US" i="1" dirty="0" smtClean="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endParaRPr lang="en-US" dirty="0" smtClean="0"/>
          </a:p>
          <a:p>
            <a:pPr>
              <a:spcAft>
                <a:spcPts val="600"/>
              </a:spcAft>
            </a:pPr>
            <a:endParaRPr lang="en-US" dirty="0" smtClean="0"/>
          </a:p>
          <a:p>
            <a:pPr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67066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5567"/>
            <a:ext cx="7345363" cy="885765"/>
          </a:xfrm>
        </p:spPr>
        <p:txBody>
          <a:bodyPr>
            <a:normAutofit/>
          </a:bodyPr>
          <a:lstStyle/>
          <a:p>
            <a:r>
              <a:rPr lang="en-US" dirty="0" smtClean="0"/>
              <a:t>Survey Development and Testing Methods</a:t>
            </a:r>
            <a:endParaRPr lang="en-US" dirty="0"/>
          </a:p>
        </p:txBody>
      </p:sp>
      <p:graphicFrame>
        <p:nvGraphicFramePr>
          <p:cNvPr id="8" name="Chart Placeholder 7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="" xmlns:p14="http://schemas.microsoft.com/office/powerpoint/2010/main" val="2837805749"/>
              </p:ext>
            </p:extLst>
          </p:nvPr>
        </p:nvGraphicFramePr>
        <p:xfrm>
          <a:off x="771897" y="1041331"/>
          <a:ext cx="7956467" cy="5362927"/>
        </p:xfrm>
        <a:graphic>
          <a:graphicData uri="http://schemas.openxmlformats.org/drawingml/2006/table">
            <a:tbl>
              <a:tblPr/>
              <a:tblGrid>
                <a:gridCol w="2407868"/>
                <a:gridCol w="3898456"/>
                <a:gridCol w="1650143"/>
              </a:tblGrid>
              <a:tr h="4028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Method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# Interviews</a:t>
                      </a:r>
                      <a:endParaRPr lang="en-US" sz="1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smtClean="0">
                          <a:solidFill>
                            <a:schemeClr val="tx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Format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056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Exploratory </a:t>
                      </a:r>
                      <a:r>
                        <a:rPr lang="en-US" sz="18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interviews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(in 3 rounds)</a:t>
                      </a:r>
                      <a:endParaRPr lang="en-US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In-person, </a:t>
                      </a:r>
                      <a:r>
                        <a:rPr lang="en-US" sz="18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online</a:t>
                      </a:r>
                      <a:endParaRPr lang="en-US" sz="1800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61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Cognitive </a:t>
                      </a:r>
                      <a:r>
                        <a:rPr lang="en-US" sz="18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interviews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(in 3 rounds; </a:t>
                      </a:r>
                      <a:r>
                        <a:rPr lang="en-US" sz="1800" i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plus 4 re-interviews)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43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Debriefing </a:t>
                      </a:r>
                      <a:r>
                        <a:rPr lang="en-US" sz="18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interviews (Pretest)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20</a:t>
                      </a:r>
                      <a:endParaRPr lang="en-US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Online</a:t>
                      </a:r>
                      <a:endParaRPr lang="en-US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0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Usability</a:t>
                      </a:r>
                      <a:r>
                        <a:rPr lang="en-US" sz="1800" baseline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test</a:t>
                      </a:r>
                      <a:r>
                        <a:rPr lang="en-US" sz="18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sessions</a:t>
                      </a:r>
                      <a:endParaRPr lang="en-US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(2 rounds; </a:t>
                      </a:r>
                      <a:r>
                        <a:rPr lang="en-US" sz="1800" i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plus 5</a:t>
                      </a:r>
                      <a:r>
                        <a:rPr lang="en-US" sz="1800" i="1" baseline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re-tests)</a:t>
                      </a:r>
                      <a:endParaRPr lang="en-US" sz="1800" i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In-person, </a:t>
                      </a:r>
                      <a:r>
                        <a:rPr lang="en-US" sz="18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online</a:t>
                      </a:r>
                      <a:endParaRPr lang="en-US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53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Debriefing interviews (Pilot Test)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26 </a:t>
                      </a:r>
                      <a:r>
                        <a:rPr lang="en-US" sz="18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(in 2 phases)</a:t>
                      </a:r>
                      <a:endParaRPr lang="en-US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Online</a:t>
                      </a:r>
                      <a:endParaRPr lang="en-US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8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Total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93  </a:t>
                      </a:r>
                      <a:r>
                        <a:rPr lang="en-US" sz="1800" i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</a:t>
                      </a:r>
                      <a:r>
                        <a:rPr lang="en-US" sz="1800" i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plus 9 re-contacts)</a:t>
                      </a:r>
                      <a:endParaRPr lang="en-US" sz="1800" i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CF52187-718E-B849-A91C-4A8B761E89F4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Chart Placeholder 2"/>
          <p:cNvSpPr txBox="1">
            <a:spLocks/>
          </p:cNvSpPr>
          <p:nvPr/>
        </p:nvSpPr>
        <p:spPr>
          <a:xfrm>
            <a:off x="771897" y="2017321"/>
            <a:ext cx="7345363" cy="5099050"/>
          </a:xfrm>
          <a:prstGeom prst="rect">
            <a:avLst/>
          </a:prstGeom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079" y="137796"/>
          <a:ext cx="8868221" cy="66269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3247"/>
                <a:gridCol w="1228387"/>
                <a:gridCol w="1245345"/>
                <a:gridCol w="936294"/>
                <a:gridCol w="1419242"/>
                <a:gridCol w="893551"/>
                <a:gridCol w="945635"/>
                <a:gridCol w="1056520"/>
              </a:tblGrid>
              <a:tr h="412848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r>
                        <a:rPr lang="en-US" sz="1800" dirty="0" smtClean="0">
                          <a:effectLst/>
                        </a:rPr>
                        <a:t>Method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 smtClean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Research Objectives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547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Motivation to respond 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Relevance of questionnaire topics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Feasibility of response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Question comprehension 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Ease and accuracy of response  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Reporting issues and errors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effectLst/>
                        </a:rPr>
                        <a:t>Navigability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514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Exploratory interviews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10295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Cognitive interviews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10315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Debriefing interviews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(Pretest)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10770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Usability testing sessions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102512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Debriefing interviews (Pilot test) 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Exploratory Interviews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636322"/>
            <a:ext cx="8115300" cy="3491347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2000" dirty="0" smtClean="0"/>
              <a:t>Interview Procedure </a:t>
            </a:r>
          </a:p>
          <a:p>
            <a:pPr lvl="1">
              <a:spcAft>
                <a:spcPts val="600"/>
              </a:spcAft>
            </a:pPr>
            <a:r>
              <a:rPr lang="en-US" sz="2000" dirty="0" smtClean="0"/>
              <a:t>Interviewer and respondent explored topics, looked at borrowed and new questions to address relevance and feasibility</a:t>
            </a:r>
            <a:endParaRPr lang="en-US" sz="2000" dirty="0"/>
          </a:p>
          <a:p>
            <a:pPr>
              <a:spcAft>
                <a:spcPts val="600"/>
              </a:spcAft>
            </a:pPr>
            <a:r>
              <a:rPr lang="en-US" sz="2000" dirty="0" smtClean="0"/>
              <a:t>Respondent Issues</a:t>
            </a:r>
          </a:p>
          <a:p>
            <a:pPr lvl="1">
              <a:spcAft>
                <a:spcPts val="600"/>
              </a:spcAft>
            </a:pPr>
            <a:r>
              <a:rPr lang="en-US" sz="2000" dirty="0" smtClean="0"/>
              <a:t>Topics not relevant </a:t>
            </a:r>
          </a:p>
          <a:p>
            <a:pPr lvl="1">
              <a:spcAft>
                <a:spcPts val="600"/>
              </a:spcAft>
            </a:pPr>
            <a:r>
              <a:rPr lang="en-US" sz="2000" dirty="0" smtClean="0"/>
              <a:t>Key concepts (R&amp;D, innovation, number of employees) difficult to understand and answer about</a:t>
            </a:r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27917533"/>
              </p:ext>
            </p:extLst>
          </p:nvPr>
        </p:nvGraphicFramePr>
        <p:xfrm>
          <a:off x="780801" y="1033153"/>
          <a:ext cx="5988133" cy="16031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5146"/>
                <a:gridCol w="1324249"/>
                <a:gridCol w="1455632"/>
                <a:gridCol w="1293106"/>
              </a:tblGrid>
              <a:tr h="311246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r>
                        <a:rPr lang="en-US" sz="1400" dirty="0" smtClean="0">
                          <a:effectLst/>
                        </a:rPr>
                        <a:t>Method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Research Objectives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476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Motivation to respond 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Relevance of questionnaire topics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Feasibility of response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4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Exploratory interviews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XX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XX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XX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99563" y="1033153"/>
            <a:ext cx="1901537" cy="587853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lumMod val="33000"/>
                  <a:lumOff val="67000"/>
                </a:schemeClr>
              </a:gs>
              <a:gs pos="7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glow rad="63500">
              <a:schemeClr val="accent1">
                <a:satMod val="175000"/>
                <a:alpha val="40000"/>
              </a:schemeClr>
            </a:glow>
            <a:softEdge rad="12700"/>
          </a:effectLst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400" dirty="0">
                <a:ea typeface="Calibri"/>
                <a:cs typeface="Times New Roman"/>
              </a:rPr>
              <a:t>XX = Primary </a:t>
            </a:r>
            <a:r>
              <a:rPr lang="en-US" sz="1400" dirty="0" smtClean="0">
                <a:ea typeface="Calibri"/>
                <a:cs typeface="Times New Roman"/>
              </a:rPr>
              <a:t>focus </a:t>
            </a:r>
          </a:p>
          <a:p>
            <a:pPr>
              <a:lnSpc>
                <a:spcPct val="115000"/>
              </a:lnSpc>
            </a:pPr>
            <a:r>
              <a:rPr lang="en-US" sz="1400" dirty="0" smtClean="0">
                <a:ea typeface="Calibri"/>
                <a:cs typeface="Times New Roman"/>
              </a:rPr>
              <a:t>during interviews </a:t>
            </a:r>
            <a:endParaRPr lang="en-US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039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274638"/>
            <a:ext cx="8001000" cy="1096962"/>
          </a:xfrm>
        </p:spPr>
        <p:txBody>
          <a:bodyPr>
            <a:normAutofit/>
          </a:bodyPr>
          <a:lstStyle/>
          <a:p>
            <a:r>
              <a:rPr lang="en-US" dirty="0" smtClean="0"/>
              <a:t>Cognitive Interviews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59892710"/>
              </p:ext>
            </p:extLst>
          </p:nvPr>
        </p:nvGraphicFramePr>
        <p:xfrm>
          <a:off x="498777" y="800044"/>
          <a:ext cx="8122962" cy="17175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89614"/>
                <a:gridCol w="1237448"/>
                <a:gridCol w="1237448"/>
                <a:gridCol w="1207165"/>
                <a:gridCol w="1369423"/>
                <a:gridCol w="1281864"/>
              </a:tblGrid>
              <a:tr h="237471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Method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Research Objectives</a:t>
                      </a:r>
                      <a:endParaRPr lang="en-US" sz="1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161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Motivation to respond 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Relevance of questionnaire topics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Feasibility of response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Question comprehension 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Ease and accuracy of response 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12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Cognitive </a:t>
                      </a:r>
                      <a:r>
                        <a:rPr lang="en-US" sz="1400" dirty="0">
                          <a:effectLst/>
                        </a:rPr>
                        <a:t>interviews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XX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XX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XX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XX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XX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723901" y="2481941"/>
            <a:ext cx="7897838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0188" indent="-230188">
              <a:spcBef>
                <a:spcPct val="20000"/>
              </a:spcBef>
              <a:spcAft>
                <a:spcPts val="600"/>
              </a:spcAft>
              <a:buClr>
                <a:srgbClr val="3172A9"/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rgbClr val="143C68"/>
                </a:solidFill>
                <a:latin typeface="Arial"/>
              </a:rPr>
              <a:t>Interview Procedure </a:t>
            </a:r>
          </a:p>
          <a:p>
            <a:pPr marL="630238" lvl="1" indent="-290513">
              <a:spcBef>
                <a:spcPct val="20000"/>
              </a:spcBef>
              <a:spcAft>
                <a:spcPts val="600"/>
              </a:spcAft>
              <a:buClr>
                <a:srgbClr val="3172A9"/>
              </a:buClr>
              <a:buFont typeface="Arial"/>
              <a:buChar char="–"/>
            </a:pPr>
            <a:r>
              <a:rPr lang="en-US" sz="2000" dirty="0">
                <a:solidFill>
                  <a:srgbClr val="143C68"/>
                </a:solidFill>
                <a:latin typeface="Arial"/>
              </a:rPr>
              <a:t>Respondent: Completed survey</a:t>
            </a:r>
          </a:p>
          <a:p>
            <a:pPr marL="630238" lvl="1" indent="-290513">
              <a:spcBef>
                <a:spcPct val="20000"/>
              </a:spcBef>
              <a:spcAft>
                <a:spcPts val="600"/>
              </a:spcAft>
              <a:buClr>
                <a:srgbClr val="3172A9"/>
              </a:buClr>
              <a:buFont typeface="Arial"/>
              <a:buChar char="–"/>
            </a:pPr>
            <a:r>
              <a:rPr lang="en-US" sz="2000" dirty="0">
                <a:solidFill>
                  <a:srgbClr val="143C68"/>
                </a:solidFill>
                <a:latin typeface="Arial"/>
              </a:rPr>
              <a:t>Interviewer: Observed, administered retrospective debriefing </a:t>
            </a:r>
          </a:p>
          <a:p>
            <a:pPr marL="230188" indent="-230188">
              <a:spcBef>
                <a:spcPct val="20000"/>
              </a:spcBef>
              <a:spcAft>
                <a:spcPts val="600"/>
              </a:spcAft>
              <a:buClr>
                <a:srgbClr val="3172A9"/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rgbClr val="143C68"/>
                </a:solidFill>
                <a:latin typeface="Arial"/>
              </a:rPr>
              <a:t>Respondent Issues</a:t>
            </a:r>
          </a:p>
          <a:p>
            <a:pPr marL="687388" lvl="1" indent="-230188">
              <a:spcBef>
                <a:spcPct val="20000"/>
              </a:spcBef>
              <a:spcAft>
                <a:spcPts val="600"/>
              </a:spcAft>
              <a:buClr>
                <a:srgbClr val="3172A9"/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rgbClr val="143C68"/>
                </a:solidFill>
                <a:latin typeface="Arial"/>
              </a:rPr>
              <a:t>Although some changes worked, there were still comprehension issues</a:t>
            </a:r>
          </a:p>
          <a:p>
            <a:pPr marL="687388" lvl="1" indent="-230188">
              <a:spcBef>
                <a:spcPct val="20000"/>
              </a:spcBef>
              <a:spcAft>
                <a:spcPts val="600"/>
              </a:spcAft>
              <a:buClr>
                <a:srgbClr val="3172A9"/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rgbClr val="143C68"/>
                </a:solidFill>
                <a:latin typeface="Arial"/>
              </a:rPr>
              <a:t>Skipped instructions and definitions </a:t>
            </a:r>
          </a:p>
          <a:p>
            <a:pPr marL="687388" lvl="1" indent="-230188">
              <a:spcBef>
                <a:spcPct val="20000"/>
              </a:spcBef>
              <a:spcAft>
                <a:spcPts val="600"/>
              </a:spcAft>
              <a:buClr>
                <a:srgbClr val="3172A9"/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rgbClr val="143C68"/>
                </a:solidFill>
                <a:latin typeface="Arial"/>
              </a:rPr>
              <a:t>Over-reported </a:t>
            </a:r>
            <a:r>
              <a:rPr lang="en-US" sz="2000" dirty="0" smtClean="0">
                <a:solidFill>
                  <a:srgbClr val="143C68"/>
                </a:solidFill>
                <a:latin typeface="Arial"/>
              </a:rPr>
              <a:t>research and innovative </a:t>
            </a:r>
            <a:r>
              <a:rPr lang="en-US" sz="2000" dirty="0" smtClean="0">
                <a:solidFill>
                  <a:srgbClr val="143C68"/>
                </a:solidFill>
                <a:latin typeface="Arial"/>
              </a:rPr>
              <a:t>activities </a:t>
            </a:r>
          </a:p>
        </p:txBody>
      </p:sp>
    </p:spTree>
    <p:extLst>
      <p:ext uri="{BB962C8B-B14F-4D97-AF65-F5344CB8AC3E}">
        <p14:creationId xmlns="" xmlns:p14="http://schemas.microsoft.com/office/powerpoint/2010/main" val="135226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Original Approach for Asking About R&amp;D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CF52187-718E-B849-A91C-4A8B761E89F4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type="chart" sz="quarter" idx="13"/>
          </p:nvPr>
        </p:nvPicPr>
        <p:blipFill>
          <a:blip r:embed="rId3"/>
          <a:srcRect l="3485" r="3485"/>
          <a:stretch>
            <a:fillRect/>
          </a:stretch>
        </p:blipFill>
        <p:spPr>
          <a:xfrm>
            <a:off x="685800" y="973777"/>
            <a:ext cx="8064798" cy="4771804"/>
          </a:xfrm>
        </p:spPr>
      </p:pic>
    </p:spTree>
    <p:extLst>
      <p:ext uri="{BB962C8B-B14F-4D97-AF65-F5344CB8AC3E}">
        <p14:creationId xmlns="" xmlns:p14="http://schemas.microsoft.com/office/powerpoint/2010/main" val="368706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Revised Approach for Asking About R&amp;D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CF52187-718E-B849-A91C-4A8B761E89F4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5" name="Chart Placeholder 4"/>
          <p:cNvGraphicFramePr>
            <a:graphicFrameLocks noGrp="1" noChangeAspect="1"/>
          </p:cNvGraphicFramePr>
          <p:nvPr>
            <p:ph type="chart" sz="quarter" idx="13"/>
            <p:extLst>
              <p:ext uri="{D42A27DB-BD31-4B8C-83A1-F6EECF244321}">
                <p14:modId xmlns="" xmlns:p14="http://schemas.microsoft.com/office/powerpoint/2010/main" val="3886213859"/>
              </p:ext>
            </p:extLst>
          </p:nvPr>
        </p:nvGraphicFramePr>
        <p:xfrm>
          <a:off x="1341911" y="1160085"/>
          <a:ext cx="7089569" cy="5194995"/>
        </p:xfrm>
        <a:graphic>
          <a:graphicData uri="http://schemas.openxmlformats.org/presentationml/2006/ole">
            <p:oleObj spid="_x0000_s2068" name="Document" r:id="rId4" imgW="5486198" imgH="4292442" progId="Word.Documen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39320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32134"/>
            <a:ext cx="7924800" cy="758515"/>
          </a:xfrm>
        </p:spPr>
        <p:txBody>
          <a:bodyPr>
            <a:normAutofit/>
          </a:bodyPr>
          <a:lstStyle/>
          <a:p>
            <a:r>
              <a:rPr lang="en-US" dirty="0" smtClean="0"/>
              <a:t>Debriefing Interviews  (Pretest)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517494489"/>
              </p:ext>
            </p:extLst>
          </p:nvPr>
        </p:nvGraphicFramePr>
        <p:xfrm>
          <a:off x="762000" y="674221"/>
          <a:ext cx="8025739" cy="17302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3455"/>
                <a:gridCol w="1039580"/>
                <a:gridCol w="1266965"/>
                <a:gridCol w="890889"/>
                <a:gridCol w="1318911"/>
                <a:gridCol w="1085850"/>
                <a:gridCol w="920089"/>
              </a:tblGrid>
              <a:tr h="258039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r>
                        <a:rPr lang="en-US" sz="1400" dirty="0" smtClean="0">
                          <a:effectLst/>
                        </a:rPr>
                        <a:t>Method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</a:txBody>
                  <a:tcPr marL="68580" marR="68580" marT="0" marB="0"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Research Objectives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352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Motivation to respond 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Relevance of questionnaire topics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Feasibility of response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Question comprehension 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Ease and accuracy of response  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Reporting</a:t>
                      </a:r>
                      <a:r>
                        <a:rPr lang="en-US" sz="1400" b="1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issues and errors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12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Debriefing interviews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(Pretest)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XX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XX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XX</a:t>
                      </a: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812800" y="3012401"/>
            <a:ext cx="8069943" cy="324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0188" indent="-230188">
              <a:spcBef>
                <a:spcPct val="20000"/>
              </a:spcBef>
              <a:spcAft>
                <a:spcPts val="600"/>
              </a:spcAft>
              <a:buClr>
                <a:srgbClr val="3172A9"/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rgbClr val="143C68"/>
                </a:solidFill>
                <a:latin typeface="Arial" pitchFamily="34" charset="0"/>
                <a:cs typeface="Arial" pitchFamily="34" charset="0"/>
              </a:rPr>
              <a:t>Interview Procedure</a:t>
            </a:r>
          </a:p>
          <a:p>
            <a:pPr marL="630238" lvl="1" indent="-290513">
              <a:spcBef>
                <a:spcPct val="20000"/>
              </a:spcBef>
              <a:spcAft>
                <a:spcPts val="600"/>
              </a:spcAft>
              <a:buClr>
                <a:srgbClr val="3172A9"/>
              </a:buClr>
              <a:buFont typeface="Arial"/>
              <a:buChar char="–"/>
            </a:pPr>
            <a:r>
              <a:rPr lang="en-US" sz="2000" dirty="0">
                <a:solidFill>
                  <a:srgbClr val="143C68"/>
                </a:solidFill>
                <a:latin typeface="Arial"/>
              </a:rPr>
              <a:t>Interviewer: Shared screen to show completed survey; probed on motivation to respond, sections/questions respondent mentioned as difficult, inconsistent or atypical responses </a:t>
            </a:r>
          </a:p>
          <a:p>
            <a:pPr marL="230188" indent="-230188">
              <a:spcBef>
                <a:spcPct val="20000"/>
              </a:spcBef>
              <a:spcAft>
                <a:spcPts val="600"/>
              </a:spcAft>
              <a:buClr>
                <a:srgbClr val="3172A9"/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rgbClr val="143C68"/>
                </a:solidFill>
                <a:latin typeface="Arial" pitchFamily="34" charset="0"/>
                <a:cs typeface="Arial" pitchFamily="34" charset="0"/>
              </a:rPr>
              <a:t>Respondent Issues</a:t>
            </a:r>
          </a:p>
          <a:p>
            <a:pPr marL="630238" lvl="1" indent="-290513">
              <a:spcBef>
                <a:spcPct val="20000"/>
              </a:spcBef>
              <a:spcAft>
                <a:spcPts val="600"/>
              </a:spcAft>
              <a:buClr>
                <a:srgbClr val="3172A9"/>
              </a:buClr>
              <a:buFont typeface="Arial"/>
              <a:buChar char="–"/>
            </a:pPr>
            <a:r>
              <a:rPr lang="en-US" sz="2000" dirty="0" smtClean="0">
                <a:solidFill>
                  <a:srgbClr val="143C68"/>
                </a:solidFill>
                <a:latin typeface="Arial"/>
              </a:rPr>
              <a:t>Reporting errors</a:t>
            </a:r>
          </a:p>
          <a:p>
            <a:pPr marL="1087438" lvl="2" indent="-290513">
              <a:spcBef>
                <a:spcPct val="20000"/>
              </a:spcBef>
              <a:spcAft>
                <a:spcPts val="600"/>
              </a:spcAft>
              <a:buClr>
                <a:srgbClr val="3172A9"/>
              </a:buClr>
              <a:buFont typeface="Arial"/>
              <a:buChar char="–"/>
            </a:pPr>
            <a:r>
              <a:rPr lang="en-US" sz="2000" dirty="0" smtClean="0">
                <a:solidFill>
                  <a:srgbClr val="143C68"/>
                </a:solidFill>
                <a:latin typeface="Arial"/>
              </a:rPr>
              <a:t>Inconsistent responses </a:t>
            </a:r>
          </a:p>
          <a:p>
            <a:pPr marL="630238" lvl="1" indent="-290513">
              <a:spcBef>
                <a:spcPct val="20000"/>
              </a:spcBef>
              <a:spcAft>
                <a:spcPts val="600"/>
              </a:spcAft>
              <a:buClr>
                <a:srgbClr val="3172A9"/>
              </a:buClr>
              <a:buFont typeface="Arial"/>
              <a:buChar char="–"/>
            </a:pPr>
            <a:r>
              <a:rPr lang="en-US" sz="2000" dirty="0" smtClean="0">
                <a:solidFill>
                  <a:srgbClr val="143C68"/>
                </a:solidFill>
                <a:latin typeface="Arial"/>
              </a:rPr>
              <a:t>Item non-response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3268" y="2686863"/>
            <a:ext cx="3473532" cy="325538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lumMod val="33000"/>
                  <a:lumOff val="67000"/>
                </a:schemeClr>
              </a:gs>
              <a:gs pos="7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400" b="1" dirty="0" smtClean="0">
                <a:ea typeface="Calibri"/>
                <a:cs typeface="Times New Roman"/>
              </a:rPr>
              <a:t>X </a:t>
            </a:r>
            <a:r>
              <a:rPr lang="en-US" sz="1400" b="1" dirty="0">
                <a:ea typeface="Calibri"/>
                <a:cs typeface="Times New Roman"/>
              </a:rPr>
              <a:t>= </a:t>
            </a:r>
            <a:r>
              <a:rPr lang="en-US" sz="1400" b="1" dirty="0" smtClean="0">
                <a:ea typeface="Calibri"/>
                <a:cs typeface="Times New Roman"/>
              </a:rPr>
              <a:t>Continue to monitor during </a:t>
            </a:r>
            <a:r>
              <a:rPr lang="en-US" sz="1400" b="1" dirty="0">
                <a:ea typeface="Calibri"/>
                <a:cs typeface="Times New Roman"/>
              </a:rPr>
              <a:t>interviews </a:t>
            </a:r>
          </a:p>
        </p:txBody>
      </p:sp>
    </p:spTree>
    <p:extLst>
      <p:ext uri="{BB962C8B-B14F-4D97-AF65-F5344CB8AC3E}">
        <p14:creationId xmlns="" xmlns:p14="http://schemas.microsoft.com/office/powerpoint/2010/main" val="2170344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5885"/>
            <a:ext cx="8115300" cy="965452"/>
          </a:xfrm>
        </p:spPr>
        <p:txBody>
          <a:bodyPr/>
          <a:lstStyle/>
          <a:p>
            <a:r>
              <a:rPr lang="en-US" dirty="0" smtClean="0"/>
              <a:t>Usability Testing Sessions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0C3-93D9-864C-869D-FF738A48005C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22958110"/>
              </p:ext>
            </p:extLst>
          </p:nvPr>
        </p:nvGraphicFramePr>
        <p:xfrm>
          <a:off x="685800" y="796579"/>
          <a:ext cx="7983187" cy="17302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51565"/>
                <a:gridCol w="848339"/>
                <a:gridCol w="1020769"/>
                <a:gridCol w="1005297"/>
                <a:gridCol w="1180272"/>
                <a:gridCol w="855023"/>
                <a:gridCol w="783771"/>
                <a:gridCol w="938151"/>
              </a:tblGrid>
              <a:tr h="258039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Method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 </a:t>
                      </a:r>
                    </a:p>
                  </a:txBody>
                  <a:tcPr marL="68580" marR="68580" marT="0" marB="0"/>
                </a:tc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Research Objectives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801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Motivation to respond 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Relevance of questionnaire topics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Feasibility of response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Question comprehension 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</a:rPr>
                        <a:t>Ease and accuracy of response  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</a:rPr>
                        <a:t>Reporting issues and errors</a:t>
                      </a:r>
                      <a:endParaRPr lang="en-US" sz="12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Navigability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48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Usability testing sessions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X</a:t>
                      </a: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X</a:t>
                      </a: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X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X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r>
                        <a:rPr lang="en-US" sz="1200" dirty="0" smtClean="0">
                          <a:effectLst/>
                        </a:rPr>
                        <a:t>X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X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XX</a:t>
                      </a: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85800" y="2570681"/>
            <a:ext cx="7985266" cy="4139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0188" indent="-230188">
              <a:spcBef>
                <a:spcPct val="20000"/>
              </a:spcBef>
              <a:spcAft>
                <a:spcPts val="600"/>
              </a:spcAft>
              <a:buClr>
                <a:srgbClr val="3172A9"/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rgbClr val="143C68"/>
                </a:solidFill>
                <a:latin typeface="Arial"/>
              </a:rPr>
              <a:t>Test Procedure</a:t>
            </a:r>
          </a:p>
          <a:p>
            <a:pPr marL="630238" lvl="1" indent="-290513">
              <a:spcBef>
                <a:spcPct val="20000"/>
              </a:spcBef>
              <a:spcAft>
                <a:spcPts val="600"/>
              </a:spcAft>
              <a:buClr>
                <a:srgbClr val="3172A9"/>
              </a:buClr>
              <a:buFont typeface="Arial"/>
              <a:buChar char="–"/>
            </a:pPr>
            <a:r>
              <a:rPr lang="en-US" sz="2000" dirty="0">
                <a:solidFill>
                  <a:srgbClr val="143C68"/>
                </a:solidFill>
                <a:latin typeface="Arial"/>
              </a:rPr>
              <a:t>Respondent:  Completed survey </a:t>
            </a:r>
            <a:r>
              <a:rPr lang="en-US" sz="2000" dirty="0" smtClean="0">
                <a:solidFill>
                  <a:srgbClr val="143C68"/>
                </a:solidFill>
                <a:latin typeface="Arial"/>
              </a:rPr>
              <a:t>(face-to-face or via </a:t>
            </a:r>
            <a:r>
              <a:rPr lang="en-US" sz="2000" dirty="0">
                <a:solidFill>
                  <a:srgbClr val="143C68"/>
                </a:solidFill>
                <a:latin typeface="Arial"/>
              </a:rPr>
              <a:t>shared </a:t>
            </a:r>
            <a:r>
              <a:rPr lang="en-US" sz="2000" dirty="0" smtClean="0">
                <a:solidFill>
                  <a:srgbClr val="143C68"/>
                </a:solidFill>
                <a:latin typeface="Arial"/>
              </a:rPr>
              <a:t>screen)</a:t>
            </a:r>
            <a:endParaRPr lang="en-US" sz="2000" dirty="0">
              <a:solidFill>
                <a:srgbClr val="143C68"/>
              </a:solidFill>
              <a:latin typeface="Arial"/>
            </a:endParaRPr>
          </a:p>
          <a:p>
            <a:pPr marL="630238" lvl="1" indent="-290513">
              <a:spcBef>
                <a:spcPct val="20000"/>
              </a:spcBef>
              <a:spcAft>
                <a:spcPts val="600"/>
              </a:spcAft>
              <a:buClr>
                <a:srgbClr val="3172A9"/>
              </a:buClr>
              <a:buFont typeface="Arial"/>
              <a:buChar char="–"/>
            </a:pPr>
            <a:r>
              <a:rPr lang="en-US" sz="2000" dirty="0">
                <a:solidFill>
                  <a:srgbClr val="143C68"/>
                </a:solidFill>
                <a:latin typeface="Arial"/>
              </a:rPr>
              <a:t>Moderator: Observed; reviewed survey responses and administered retrospective debriefing</a:t>
            </a:r>
          </a:p>
          <a:p>
            <a:pPr marL="230188" indent="-230188">
              <a:spcBef>
                <a:spcPct val="20000"/>
              </a:spcBef>
              <a:spcAft>
                <a:spcPts val="600"/>
              </a:spcAft>
              <a:buClr>
                <a:srgbClr val="3172A9"/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rgbClr val="143C68"/>
                </a:solidFill>
                <a:latin typeface="Arial"/>
              </a:rPr>
              <a:t>Respondent Issues</a:t>
            </a:r>
          </a:p>
          <a:p>
            <a:pPr marL="687388" lvl="1" indent="-230188">
              <a:spcBef>
                <a:spcPct val="20000"/>
              </a:spcBef>
              <a:spcAft>
                <a:spcPts val="600"/>
              </a:spcAft>
              <a:buClr>
                <a:srgbClr val="3172A9"/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rgbClr val="143C68"/>
                </a:solidFill>
                <a:latin typeface="Arial"/>
              </a:rPr>
              <a:t>Labels for navigation options were misunderstood</a:t>
            </a:r>
          </a:p>
          <a:p>
            <a:pPr marL="687388" lvl="1" indent="-230188">
              <a:spcBef>
                <a:spcPct val="20000"/>
              </a:spcBef>
              <a:spcAft>
                <a:spcPts val="600"/>
              </a:spcAft>
              <a:buClr>
                <a:srgbClr val="3172A9"/>
              </a:buClr>
              <a:buFont typeface="Wingdings" charset="2"/>
              <a:buChar char="§"/>
            </a:pPr>
            <a:r>
              <a:rPr lang="en-US" sz="2000" dirty="0" smtClean="0">
                <a:solidFill>
                  <a:srgbClr val="143C68"/>
                </a:solidFill>
                <a:latin typeface="Arial"/>
              </a:rPr>
              <a:t>Error message text was misunderstood</a:t>
            </a:r>
          </a:p>
          <a:p>
            <a:pPr marL="687388" lvl="1" indent="-230188">
              <a:spcBef>
                <a:spcPct val="20000"/>
              </a:spcBef>
              <a:spcAft>
                <a:spcPts val="600"/>
              </a:spcAft>
              <a:buClr>
                <a:srgbClr val="3172A9"/>
              </a:buClr>
              <a:buFont typeface="Wingdings" charset="2"/>
              <a:buChar char="§"/>
            </a:pPr>
            <a:endParaRPr lang="en-US" sz="2000" dirty="0" smtClean="0">
              <a:solidFill>
                <a:srgbClr val="143C68"/>
              </a:solidFill>
              <a:latin typeface="Arial"/>
            </a:endParaRPr>
          </a:p>
          <a:p>
            <a:pPr marL="230188" indent="-230188">
              <a:spcBef>
                <a:spcPct val="20000"/>
              </a:spcBef>
              <a:spcAft>
                <a:spcPts val="600"/>
              </a:spcAft>
              <a:buClr>
                <a:srgbClr val="3172A9"/>
              </a:buClr>
              <a:buFont typeface="Wingdings" charset="2"/>
              <a:buChar char="§"/>
            </a:pPr>
            <a:endParaRPr lang="en-US" sz="2000" dirty="0" smtClean="0">
              <a:solidFill>
                <a:srgbClr val="143C68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924800" cy="1096962"/>
          </a:xfrm>
        </p:spPr>
        <p:txBody>
          <a:bodyPr>
            <a:normAutofit/>
          </a:bodyPr>
          <a:lstStyle/>
          <a:p>
            <a:r>
              <a:rPr lang="en-US" dirty="0" smtClean="0"/>
              <a:t>Debriefing Interviews (Pilot Test)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3695" y="2956955"/>
            <a:ext cx="8115300" cy="3182588"/>
          </a:xfrm>
        </p:spPr>
        <p:txBody>
          <a:bodyPr/>
          <a:lstStyle/>
          <a:p>
            <a:pPr marL="230188" lvl="1" indent="-230188">
              <a:spcAft>
                <a:spcPts val="600"/>
              </a:spcAft>
              <a:buFont typeface="Wingdings" charset="2"/>
              <a:buChar char="§"/>
            </a:pPr>
            <a:r>
              <a:rPr lang="en-US" sz="2000" dirty="0" smtClean="0"/>
              <a:t>Interview Procedure</a:t>
            </a:r>
          </a:p>
          <a:p>
            <a:pPr lvl="1">
              <a:spcAft>
                <a:spcPts val="600"/>
              </a:spcAft>
            </a:pPr>
            <a:r>
              <a:rPr lang="en-US" sz="2000" dirty="0"/>
              <a:t>Interviewer: Shared screen to show completed survey; probed on motivation to respond, difficult sections/questions, inconsistent or atypical responses 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Respondent Issues </a:t>
            </a:r>
          </a:p>
          <a:p>
            <a:pPr lvl="1">
              <a:spcAft>
                <a:spcPts val="600"/>
              </a:spcAft>
            </a:pPr>
            <a:r>
              <a:rPr lang="en-US" sz="2000" dirty="0" smtClean="0"/>
              <a:t>Questionnaire itself was easy to understand and </a:t>
            </a:r>
            <a:r>
              <a:rPr lang="en-US" sz="2000" dirty="0" smtClean="0"/>
              <a:t>answer</a:t>
            </a:r>
            <a:endParaRPr lang="en-US" sz="2000" dirty="0" smtClean="0"/>
          </a:p>
          <a:p>
            <a:pPr lvl="1">
              <a:spcAft>
                <a:spcPts val="600"/>
              </a:spcAft>
            </a:pPr>
            <a:r>
              <a:rPr lang="en-US" sz="2000" dirty="0" smtClean="0"/>
              <a:t>However, motivation was </a:t>
            </a:r>
            <a:r>
              <a:rPr lang="en-US" sz="2000" dirty="0" smtClean="0"/>
              <a:t>problematic</a:t>
            </a:r>
            <a:endParaRPr lang="en-US" sz="20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70591703"/>
              </p:ext>
            </p:extLst>
          </p:nvPr>
        </p:nvGraphicFramePr>
        <p:xfrm>
          <a:off x="629394" y="920931"/>
          <a:ext cx="8134596" cy="17302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7971"/>
                <a:gridCol w="959727"/>
                <a:gridCol w="1090787"/>
                <a:gridCol w="896007"/>
                <a:gridCol w="1187532"/>
                <a:gridCol w="849406"/>
                <a:gridCol w="829274"/>
                <a:gridCol w="933892"/>
              </a:tblGrid>
              <a:tr h="258039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 </a:t>
                      </a:r>
                      <a:endParaRPr lang="en-US" sz="1200" dirty="0" smtClean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Method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</a:txBody>
                  <a:tcPr marL="68580" marR="68580" marT="0" marB="0"/>
                </a:tc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Research Objectives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142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Motivation to respond 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Relevance of questionnaire topics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Feasibility of response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Question comprehension 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</a:rPr>
                        <a:t>Ease and accuracy of response 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effectLst/>
                        </a:rPr>
                        <a:t>Reporting issues and errors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effectLst/>
                        </a:rPr>
                        <a:t>Navigability </a:t>
                      </a:r>
                      <a:endParaRPr lang="en-US" sz="1200" b="1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062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Debriefing interviews (Pilot test)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XX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X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X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X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XX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X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(for web responders)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7520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Methods and Research Objectives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610606317"/>
              </p:ext>
            </p:extLst>
          </p:nvPr>
        </p:nvGraphicFramePr>
        <p:xfrm>
          <a:off x="-1" y="-1"/>
          <a:ext cx="8877301" cy="68580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27381"/>
                <a:gridCol w="1063420"/>
                <a:gridCol w="1162050"/>
                <a:gridCol w="1022849"/>
                <a:gridCol w="1339351"/>
                <a:gridCol w="876300"/>
                <a:gridCol w="869269"/>
                <a:gridCol w="1016681"/>
              </a:tblGrid>
              <a:tr h="406350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r>
                        <a:rPr lang="en-US" sz="1400" dirty="0" smtClean="0">
                          <a:effectLst/>
                        </a:rPr>
                        <a:t>Method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</a:txBody>
                  <a:tcPr marL="68580" marR="68580" marT="0" marB="0"/>
                </a:tc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Research Objectives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053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Motivation to respond 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Relevance of questionnaire topics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Feasibility of response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Question comprehension 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Ease and accuracy of response  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Reporting issues and errors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effectLst/>
                        </a:rPr>
                        <a:t>Navigability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380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Exploratory interviews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XX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XX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XX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133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Cognitive interviews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XX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XX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XX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XX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XX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153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Debriefing interviews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(Pretest)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XX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XX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XX</a:t>
                      </a: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68580" marR="68580" marT="0" marB="0"/>
                </a:tc>
              </a:tr>
              <a:tr h="9741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Usability testing sessions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X</a:t>
                      </a: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X</a:t>
                      </a: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r>
                        <a:rPr lang="en-US" sz="1400" dirty="0" smtClean="0">
                          <a:effectLst/>
                        </a:rPr>
                        <a:t>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X</a:t>
                      </a:r>
                      <a:endParaRPr lang="en-US" sz="14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XX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053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Debriefing interviews (Pilot test)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XX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XX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XX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(for web responders)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58030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40090"/>
            <a:ext cx="8220694" cy="4557214"/>
          </a:xfrm>
        </p:spPr>
        <p:txBody>
          <a:bodyPr/>
          <a:lstStyle/>
          <a:p>
            <a:r>
              <a:rPr lang="en-US" dirty="0" smtClean="0"/>
              <a:t>Plan </a:t>
            </a:r>
            <a:r>
              <a:rPr lang="en-US" dirty="0"/>
              <a:t>for involvement of respondent population throughout </a:t>
            </a:r>
            <a:r>
              <a:rPr lang="en-US" dirty="0" smtClean="0"/>
              <a:t>development/redesign process</a:t>
            </a:r>
          </a:p>
          <a:p>
            <a:pPr lvl="1"/>
            <a:r>
              <a:rPr lang="en-US" dirty="0"/>
              <a:t>Ensure breadth of </a:t>
            </a:r>
            <a:r>
              <a:rPr lang="en-US" dirty="0" smtClean="0"/>
              <a:t>representation</a:t>
            </a:r>
            <a:endParaRPr lang="en-US" dirty="0"/>
          </a:p>
          <a:p>
            <a:r>
              <a:rPr lang="en-US" dirty="0" smtClean="0"/>
              <a:t>Use </a:t>
            </a:r>
            <a:r>
              <a:rPr lang="en-US" dirty="0"/>
              <a:t>multiple methods to elicit respondent </a:t>
            </a:r>
            <a:r>
              <a:rPr lang="en-US" dirty="0" smtClean="0"/>
              <a:t>input</a:t>
            </a:r>
          </a:p>
          <a:p>
            <a:r>
              <a:rPr lang="en-US" dirty="0"/>
              <a:t>Define research objectives for each method</a:t>
            </a:r>
          </a:p>
          <a:p>
            <a:r>
              <a:rPr lang="en-US" dirty="0" smtClean="0"/>
              <a:t>Plan </a:t>
            </a:r>
            <a:r>
              <a:rPr lang="en-US" dirty="0"/>
              <a:t>for iterative, small-scale testing</a:t>
            </a:r>
          </a:p>
          <a:p>
            <a:pPr lvl="1"/>
            <a:r>
              <a:rPr lang="en-US" dirty="0" smtClean="0"/>
              <a:t>Address </a:t>
            </a:r>
            <a:r>
              <a:rPr lang="en-US" dirty="0"/>
              <a:t>feasibility early</a:t>
            </a:r>
          </a:p>
          <a:p>
            <a:pPr lvl="1"/>
            <a:r>
              <a:rPr lang="en-US" dirty="0"/>
              <a:t>Continuously assess </a:t>
            </a:r>
            <a:r>
              <a:rPr lang="en-US" dirty="0" smtClean="0"/>
              <a:t>motivation to respond, comprehension, </a:t>
            </a:r>
            <a:r>
              <a:rPr lang="en-US" dirty="0"/>
              <a:t>and reporting </a:t>
            </a:r>
            <a:r>
              <a:rPr lang="en-US" dirty="0" smtClean="0"/>
              <a:t>accuracy</a:t>
            </a:r>
          </a:p>
          <a:p>
            <a:pPr lvl="1"/>
            <a:r>
              <a:rPr lang="en-US" dirty="0"/>
              <a:t>If possible, test until revisions work well for respondents </a:t>
            </a:r>
            <a:r>
              <a:rPr lang="en-US" dirty="0" smtClean="0"/>
              <a:t>(saturation) and </a:t>
            </a:r>
            <a:r>
              <a:rPr lang="en-US" dirty="0"/>
              <a:t>no new significant issues </a:t>
            </a:r>
            <a:r>
              <a:rPr lang="en-US" dirty="0" smtClean="0"/>
              <a:t>surface </a:t>
            </a:r>
            <a:endParaRPr lang="en-US" dirty="0"/>
          </a:p>
          <a:p>
            <a:pPr lvl="1"/>
            <a:endParaRPr lang="en-US" dirty="0"/>
          </a:p>
          <a:p>
            <a:pPr lvl="1"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0256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 algn="ctr">
              <a:buNone/>
            </a:pPr>
            <a:r>
              <a:rPr lang="en-US" b="1" dirty="0" smtClean="0"/>
              <a:t>Contacts:</a:t>
            </a:r>
          </a:p>
          <a:p>
            <a:pPr marL="0" indent="0" algn="ctr">
              <a:buNone/>
            </a:pPr>
            <a:r>
              <a:rPr lang="en-US" dirty="0" smtClean="0">
                <a:hlinkClick r:id="rId3"/>
              </a:rPr>
              <a:t>jennifercrafts@westat.com</a:t>
            </a: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/>
              <a:t>Audrey Kindlon</a:t>
            </a:r>
          </a:p>
          <a:p>
            <a:pPr marL="0" indent="0" algn="ctr">
              <a:buNone/>
            </a:pPr>
            <a:r>
              <a:rPr lang="en-US" dirty="0">
                <a:hlinkClick r:id="rId4"/>
              </a:rPr>
              <a:t>akindlon@nsf.gov</a:t>
            </a:r>
            <a:r>
              <a:rPr lang="en-US" dirty="0"/>
              <a:t> </a:t>
            </a:r>
          </a:p>
          <a:p>
            <a:pPr marL="0" indent="0" algn="ctr">
              <a:buNone/>
            </a:pPr>
            <a:r>
              <a:rPr lang="en-US" dirty="0">
                <a:latin typeface="Arial" charset="0"/>
              </a:rPr>
              <a:t>www.nsf.gov/statistics/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Brad Chaney</a:t>
            </a:r>
          </a:p>
          <a:p>
            <a:pPr marL="0" indent="0" algn="ctr">
              <a:buNone/>
            </a:pPr>
            <a:r>
              <a:rPr lang="en-US" dirty="0">
                <a:hlinkClick r:id="rId5"/>
              </a:rPr>
              <a:t>bradchaney@westat.com</a:t>
            </a:r>
            <a:r>
              <a:rPr lang="en-US" dirty="0"/>
              <a:t> 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3827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stat_Blue">
  <a:themeElements>
    <a:clrScheme name="Westat">
      <a:dk1>
        <a:sysClr val="windowText" lastClr="000000"/>
      </a:dk1>
      <a:lt1>
        <a:sysClr val="window" lastClr="FFFFFF"/>
      </a:lt1>
      <a:dk2>
        <a:srgbClr val="005075"/>
      </a:dk2>
      <a:lt2>
        <a:srgbClr val="C0E299"/>
      </a:lt2>
      <a:accent1>
        <a:srgbClr val="1C8BAC"/>
      </a:accent1>
      <a:accent2>
        <a:srgbClr val="3F8E10"/>
      </a:accent2>
      <a:accent3>
        <a:srgbClr val="00698D"/>
      </a:accent3>
      <a:accent4>
        <a:srgbClr val="2F7B2E"/>
      </a:accent4>
      <a:accent5>
        <a:srgbClr val="D98C22"/>
      </a:accent5>
      <a:accent6>
        <a:srgbClr val="575756"/>
      </a:accent6>
      <a:hlink>
        <a:srgbClr val="008FC0"/>
      </a:hlink>
      <a:folHlink>
        <a:srgbClr val="007DB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Westat Dark Theme">
  <a:themeElements>
    <a:clrScheme name="Westat">
      <a:dk1>
        <a:sysClr val="windowText" lastClr="000000"/>
      </a:dk1>
      <a:lt1>
        <a:sysClr val="window" lastClr="FFFFFF"/>
      </a:lt1>
      <a:dk2>
        <a:srgbClr val="005075"/>
      </a:dk2>
      <a:lt2>
        <a:srgbClr val="C0E299"/>
      </a:lt2>
      <a:accent1>
        <a:srgbClr val="1C8BAC"/>
      </a:accent1>
      <a:accent2>
        <a:srgbClr val="3F8E10"/>
      </a:accent2>
      <a:accent3>
        <a:srgbClr val="00698D"/>
      </a:accent3>
      <a:accent4>
        <a:srgbClr val="2F7B2E"/>
      </a:accent4>
      <a:accent5>
        <a:srgbClr val="D98C22"/>
      </a:accent5>
      <a:accent6>
        <a:srgbClr val="575756"/>
      </a:accent6>
      <a:hlink>
        <a:srgbClr val="008FC0"/>
      </a:hlink>
      <a:folHlink>
        <a:srgbClr val="007DB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Westat Logo on Each Page">
  <a:themeElements>
    <a:clrScheme name="Westat">
      <a:dk1>
        <a:sysClr val="windowText" lastClr="000000"/>
      </a:dk1>
      <a:lt1>
        <a:sysClr val="window" lastClr="FFFFFF"/>
      </a:lt1>
      <a:dk2>
        <a:srgbClr val="005075"/>
      </a:dk2>
      <a:lt2>
        <a:srgbClr val="C0E299"/>
      </a:lt2>
      <a:accent1>
        <a:srgbClr val="1C8BAC"/>
      </a:accent1>
      <a:accent2>
        <a:srgbClr val="3F8E10"/>
      </a:accent2>
      <a:accent3>
        <a:srgbClr val="00698D"/>
      </a:accent3>
      <a:accent4>
        <a:srgbClr val="2F7B2E"/>
      </a:accent4>
      <a:accent5>
        <a:srgbClr val="D98C22"/>
      </a:accent5>
      <a:accent6>
        <a:srgbClr val="575756"/>
      </a:accent6>
      <a:hlink>
        <a:srgbClr val="008FC0"/>
      </a:hlink>
      <a:folHlink>
        <a:srgbClr val="007DB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Westat 50 Years">
  <a:themeElements>
    <a:clrScheme name="Westat">
      <a:dk1>
        <a:sysClr val="windowText" lastClr="000000"/>
      </a:dk1>
      <a:lt1>
        <a:sysClr val="window" lastClr="FFFFFF"/>
      </a:lt1>
      <a:dk2>
        <a:srgbClr val="005075"/>
      </a:dk2>
      <a:lt2>
        <a:srgbClr val="C0E299"/>
      </a:lt2>
      <a:accent1>
        <a:srgbClr val="1C8BAC"/>
      </a:accent1>
      <a:accent2>
        <a:srgbClr val="3F8E10"/>
      </a:accent2>
      <a:accent3>
        <a:srgbClr val="00698D"/>
      </a:accent3>
      <a:accent4>
        <a:srgbClr val="2F7B2E"/>
      </a:accent4>
      <a:accent5>
        <a:srgbClr val="D98C22"/>
      </a:accent5>
      <a:accent6>
        <a:srgbClr val="575756"/>
      </a:accent6>
      <a:hlink>
        <a:srgbClr val="008FC0"/>
      </a:hlink>
      <a:folHlink>
        <a:srgbClr val="007DB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Edgar Presentation">
  <a:themeElements>
    <a:clrScheme name="Custom 2">
      <a:dk1>
        <a:srgbClr val="002060"/>
      </a:dk1>
      <a:lt1>
        <a:sysClr val="window" lastClr="FFFFFF"/>
      </a:lt1>
      <a:dk2>
        <a:srgbClr val="002060"/>
      </a:dk2>
      <a:lt2>
        <a:srgbClr val="FFFFFF"/>
      </a:lt2>
      <a:accent1>
        <a:srgbClr val="3E3F67"/>
      </a:accent1>
      <a:accent2>
        <a:srgbClr val="FFC000"/>
      </a:accent2>
      <a:accent3>
        <a:srgbClr val="C00000"/>
      </a:accent3>
      <a:accent4>
        <a:srgbClr val="00B0F0"/>
      </a:accent4>
      <a:accent5>
        <a:srgbClr val="92D050"/>
      </a:accent5>
      <a:accent6>
        <a:srgbClr val="244448"/>
      </a:accent6>
      <a:hlink>
        <a:srgbClr val="002060"/>
      </a:hlink>
      <a:folHlink>
        <a:srgbClr val="7030A0"/>
      </a:folHlink>
    </a:clrScheme>
    <a:fontScheme name="Tahom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kern="1200" cap="none" spc="0" normalizeH="0" baseline="0" noProof="0" dirty="0" smtClean="0">
            <a:ln>
              <a:noFill/>
            </a:ln>
            <a:solidFill>
              <a:schemeClr val="bg1"/>
            </a:solidFill>
            <a:effectLst/>
            <a:uLnTx/>
            <a:uFillTx/>
            <a:latin typeface="Tahoma" pitchFamily="34" charset="0"/>
            <a:ea typeface="+mj-ea"/>
            <a:cs typeface="Tahoma" pitchFamily="34" charset="0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Westat_Blue</Template>
  <TotalTime>2345</TotalTime>
  <Words>927</Words>
  <Application>Microsoft Office PowerPoint</Application>
  <PresentationFormat>On-screen Show (4:3)</PresentationFormat>
  <Paragraphs>388</Paragraphs>
  <Slides>18</Slides>
  <Notes>18</Notes>
  <HiddenSlides>0</HiddenSlides>
  <MMClips>0</MMClips>
  <ScaleCrop>false</ScaleCrop>
  <HeadingPairs>
    <vt:vector size="6" baseType="variant"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Westat_Blue</vt:lpstr>
      <vt:lpstr>Westat Dark Theme</vt:lpstr>
      <vt:lpstr>Westat Logo on Each Page</vt:lpstr>
      <vt:lpstr>Westat 50 Years</vt:lpstr>
      <vt:lpstr>Edgar Presentation</vt:lpstr>
      <vt:lpstr>Document</vt:lpstr>
      <vt:lpstr>Qualitative Framework for Iterative Development of NCSES’s Microbusiness Survey    </vt:lpstr>
      <vt:lpstr>Topics</vt:lpstr>
      <vt:lpstr>The National Center for Science and Engineering Statistics (NCSES*) </vt:lpstr>
      <vt:lpstr>Overview of the MIST Survey</vt:lpstr>
      <vt:lpstr>NCSES’s Approach to Survey Development</vt:lpstr>
      <vt:lpstr>Research Objectives for Development and Testing </vt:lpstr>
      <vt:lpstr>Survey Development and Testing Methods</vt:lpstr>
      <vt:lpstr>Slide 8</vt:lpstr>
      <vt:lpstr>Exploratory Interviews</vt:lpstr>
      <vt:lpstr>Cognitive Interviews</vt:lpstr>
      <vt:lpstr>Original Approach for Asking About R&amp;D </vt:lpstr>
      <vt:lpstr>Revised Approach for Asking About R&amp;D </vt:lpstr>
      <vt:lpstr>Debriefing Interviews  (Pretest)</vt:lpstr>
      <vt:lpstr>Usability Testing Sessions</vt:lpstr>
      <vt:lpstr>Debriefing Interviews (Pilot Test)</vt:lpstr>
      <vt:lpstr>Methods and Research Objectives</vt:lpstr>
      <vt:lpstr>Recommendations </vt:lpstr>
      <vt:lpstr>Questions?</vt:lpstr>
    </vt:vector>
  </TitlesOfParts>
  <Company>Westat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Removing Survey Questions  Through Aggregation:    Assessing the Balance Between Specificity, Accuracy, and Burden Through Cognitive Interviewing</dc:title>
  <dc:creator>Sonji Hogan</dc:creator>
  <cp:lastModifiedBy>Jennifer</cp:lastModifiedBy>
  <cp:revision>194</cp:revision>
  <cp:lastPrinted>2016-10-24T22:37:57Z</cp:lastPrinted>
  <dcterms:created xsi:type="dcterms:W3CDTF">2016-07-19T17:59:55Z</dcterms:created>
  <dcterms:modified xsi:type="dcterms:W3CDTF">2016-11-12T15:18:41Z</dcterms:modified>
</cp:coreProperties>
</file>