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7" r:id="rId2"/>
    <p:sldId id="282" r:id="rId3"/>
    <p:sldId id="283" r:id="rId4"/>
    <p:sldId id="310" r:id="rId5"/>
    <p:sldId id="311" r:id="rId6"/>
    <p:sldId id="312" r:id="rId7"/>
    <p:sldId id="263" r:id="rId8"/>
    <p:sldId id="264" r:id="rId9"/>
    <p:sldId id="286" r:id="rId10"/>
    <p:sldId id="262" r:id="rId11"/>
    <p:sldId id="294" r:id="rId12"/>
    <p:sldId id="261" r:id="rId13"/>
    <p:sldId id="267" r:id="rId14"/>
    <p:sldId id="284" r:id="rId15"/>
    <p:sldId id="287" r:id="rId16"/>
    <p:sldId id="266" r:id="rId17"/>
    <p:sldId id="292" r:id="rId18"/>
    <p:sldId id="288" r:id="rId19"/>
    <p:sldId id="289" r:id="rId20"/>
    <p:sldId id="290" r:id="rId21"/>
    <p:sldId id="291" r:id="rId22"/>
    <p:sldId id="293" r:id="rId23"/>
    <p:sldId id="296" r:id="rId24"/>
    <p:sldId id="297" r:id="rId25"/>
    <p:sldId id="298" r:id="rId26"/>
    <p:sldId id="299" r:id="rId27"/>
    <p:sldId id="300" r:id="rId28"/>
    <p:sldId id="270" r:id="rId29"/>
    <p:sldId id="275" r:id="rId30"/>
    <p:sldId id="309" r:id="rId31"/>
    <p:sldId id="301" r:id="rId32"/>
    <p:sldId id="302" r:id="rId33"/>
    <p:sldId id="303" r:id="rId34"/>
    <p:sldId id="306" r:id="rId35"/>
    <p:sldId id="308" r:id="rId36"/>
    <p:sldId id="276" r:id="rId37"/>
    <p:sldId id="27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75781" autoAdjust="0"/>
  </p:normalViewPr>
  <p:slideViewPr>
    <p:cSldViewPr snapToGrid="0">
      <p:cViewPr varScale="1">
        <p:scale>
          <a:sx n="85" d="100"/>
          <a:sy n="85" d="100"/>
        </p:scale>
        <p:origin x="828"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287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dc.gov\private\M728\wyv6\CITGO\Desktop\Conferences%20and%20Presentations\QDET%202016\QDET%20Tables%20and%20Figures.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2'!$A$2</c:f>
              <c:strCache>
                <c:ptCount val="1"/>
                <c:pt idx="0">
                  <c:v>Proportion Using Pattern</c:v>
                </c:pt>
              </c:strCache>
            </c:strRef>
          </c:tx>
          <c:spPr>
            <a:solidFill>
              <a:schemeClr val="accent1"/>
            </a:solidFill>
            <a:ln>
              <a:noFill/>
            </a:ln>
            <a:effectLst/>
          </c:spPr>
          <c:invertIfNegative val="0"/>
          <c:errBars>
            <c:errBarType val="both"/>
            <c:errValType val="cust"/>
            <c:noEndCap val="0"/>
            <c:plus>
              <c:numRef>
                <c:f>'Table 2'!$B$5:$E$5</c:f>
                <c:numCache>
                  <c:formatCode>General</c:formatCode>
                  <c:ptCount val="4"/>
                  <c:pt idx="0">
                    <c:v>8.4173888940256465E-3</c:v>
                  </c:pt>
                  <c:pt idx="1">
                    <c:v>1.220336218071994E-2</c:v>
                  </c:pt>
                  <c:pt idx="2">
                    <c:v>1.2204721518636151E-2</c:v>
                  </c:pt>
                  <c:pt idx="3">
                    <c:v>1.010389283397079E-2</c:v>
                  </c:pt>
                </c:numCache>
              </c:numRef>
            </c:plus>
            <c:minus>
              <c:numRef>
                <c:f>'Table 2'!$B$5:$E$5</c:f>
                <c:numCache>
                  <c:formatCode>General</c:formatCode>
                  <c:ptCount val="4"/>
                  <c:pt idx="0">
                    <c:v>8.4173888940256465E-3</c:v>
                  </c:pt>
                  <c:pt idx="1">
                    <c:v>1.220336218071994E-2</c:v>
                  </c:pt>
                  <c:pt idx="2">
                    <c:v>1.2204721518636151E-2</c:v>
                  </c:pt>
                  <c:pt idx="3">
                    <c:v>1.010389283397079E-2</c:v>
                  </c:pt>
                </c:numCache>
              </c:numRef>
            </c:minus>
            <c:spPr>
              <a:noFill/>
              <a:ln w="9525" cap="flat" cmpd="sng" algn="ctr">
                <a:solidFill>
                  <a:srgbClr val="00B050"/>
                </a:solidFill>
                <a:round/>
              </a:ln>
              <a:effectLst/>
            </c:spPr>
          </c:errBars>
          <c:cat>
            <c:strRef>
              <c:f>'Table 2'!$B$1:$E$1</c:f>
              <c:strCache>
                <c:ptCount val="4"/>
                <c:pt idx="0">
                  <c:v>Intense</c:v>
                </c:pt>
                <c:pt idx="1">
                  <c:v>Positive</c:v>
                </c:pt>
                <c:pt idx="2">
                  <c:v>Interferes</c:v>
                </c:pt>
                <c:pt idx="3">
                  <c:v>Diagnosed Anxiety</c:v>
                </c:pt>
              </c:strCache>
            </c:strRef>
          </c:cat>
          <c:val>
            <c:numRef>
              <c:f>'Table 2'!$B$2:$E$2</c:f>
              <c:numCache>
                <c:formatCode>General</c:formatCode>
                <c:ptCount val="4"/>
                <c:pt idx="0">
                  <c:v>0.13790938601104399</c:v>
                </c:pt>
                <c:pt idx="1">
                  <c:v>0.48956915181778599</c:v>
                </c:pt>
                <c:pt idx="2">
                  <c:v>0.492711069285446</c:v>
                </c:pt>
                <c:pt idx="3">
                  <c:v>0.21947327288084401</c:v>
                </c:pt>
              </c:numCache>
            </c:numRef>
          </c:val>
        </c:ser>
        <c:dLbls>
          <c:showLegendKey val="0"/>
          <c:showVal val="0"/>
          <c:showCatName val="0"/>
          <c:showSerName val="0"/>
          <c:showPercent val="0"/>
          <c:showBubbleSize val="0"/>
        </c:dLbls>
        <c:gapWidth val="219"/>
        <c:overlap val="-27"/>
        <c:axId val="155893536"/>
        <c:axId val="155893144"/>
      </c:barChart>
      <c:catAx>
        <c:axId val="15589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5893144"/>
        <c:crosses val="autoZero"/>
        <c:auto val="1"/>
        <c:lblAlgn val="ctr"/>
        <c:lblOffset val="100"/>
        <c:noMultiLvlLbl val="0"/>
      </c:catAx>
      <c:valAx>
        <c:axId val="15589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5893536"/>
        <c:crosses val="autoZero"/>
        <c:crossBetween val="between"/>
      </c:valAx>
      <c:spPr>
        <a:noFill/>
        <a:ln>
          <a:noFill/>
        </a:ln>
        <a:effectLst/>
      </c:spPr>
    </c:plotArea>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r>
              <a:rPr lang="en-US" sz="2400" b="1" i="0" u="none" strike="noStrike" baseline="0" dirty="0" smtClean="0">
                <a:effectLst/>
              </a:rPr>
              <a:t>Pattern of Interpretation Used by Frequency of Anxiety</a:t>
            </a:r>
            <a:endParaRPr lang="en-US" sz="2400" dirty="0"/>
          </a:p>
        </c:rich>
      </c:tx>
      <c:layout>
        <c:manualLayout>
          <c:xMode val="edge"/>
          <c:yMode val="edge"/>
          <c:x val="0.18169035586748356"/>
          <c:y val="2.86208131182017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'Figure 1'!$B$1</c:f>
              <c:strCache>
                <c:ptCount val="1"/>
                <c:pt idx="0">
                  <c:v>Out-of-Scope Only</c:v>
                </c:pt>
              </c:strCache>
            </c:strRef>
          </c:tx>
          <c:spPr>
            <a:solidFill>
              <a:schemeClr val="accent1"/>
            </a:solidFill>
            <a:ln>
              <a:noFill/>
            </a:ln>
            <a:effectLst/>
          </c:spPr>
          <c:invertIfNegative val="0"/>
          <c:errBars>
            <c:errBarType val="both"/>
            <c:errValType val="cust"/>
            <c:noEndCap val="0"/>
            <c:plus>
              <c:numRef>
                <c:f>'Figure 1'!$D$2:$D$6</c:f>
                <c:numCache>
                  <c:formatCode>General</c:formatCode>
                  <c:ptCount val="5"/>
                  <c:pt idx="0">
                    <c:v>4.4272947905539288E-3</c:v>
                  </c:pt>
                  <c:pt idx="1">
                    <c:v>8.5724181069760375E-3</c:v>
                  </c:pt>
                  <c:pt idx="2">
                    <c:v>1.100267342605581E-2</c:v>
                  </c:pt>
                  <c:pt idx="3">
                    <c:v>1.2289629754897308E-2</c:v>
                  </c:pt>
                  <c:pt idx="4">
                    <c:v>1.0716515783628204E-3</c:v>
                  </c:pt>
                </c:numCache>
              </c:numRef>
            </c:plus>
            <c:minus>
              <c:numRef>
                <c:f>'Figure 1'!$D$2:$D$6</c:f>
                <c:numCache>
                  <c:formatCode>General</c:formatCode>
                  <c:ptCount val="5"/>
                  <c:pt idx="0">
                    <c:v>4.4272947905539288E-3</c:v>
                  </c:pt>
                  <c:pt idx="1">
                    <c:v>8.5724181069760375E-3</c:v>
                  </c:pt>
                  <c:pt idx="2">
                    <c:v>1.100267342605581E-2</c:v>
                  </c:pt>
                  <c:pt idx="3">
                    <c:v>1.2289629754897308E-2</c:v>
                  </c:pt>
                  <c:pt idx="4">
                    <c:v>1.0716515783628204E-3</c:v>
                  </c:pt>
                </c:numCache>
              </c:numRef>
            </c:minus>
            <c:spPr>
              <a:noFill/>
              <a:ln w="9525" cap="flat" cmpd="sng" algn="ctr">
                <a:solidFill>
                  <a:srgbClr val="00B050"/>
                </a:solidFill>
                <a:round/>
              </a:ln>
              <a:effectLst/>
            </c:spPr>
          </c:errBars>
          <c:cat>
            <c:strRef>
              <c:f>'Figure 1'!$A$2:$A$5</c:f>
              <c:strCache>
                <c:ptCount val="4"/>
                <c:pt idx="0">
                  <c:v>Daily</c:v>
                </c:pt>
                <c:pt idx="1">
                  <c:v>Weekly</c:v>
                </c:pt>
                <c:pt idx="2">
                  <c:v>Monthly</c:v>
                </c:pt>
                <c:pt idx="3">
                  <c:v>A Few Times a Year</c:v>
                </c:pt>
              </c:strCache>
            </c:strRef>
          </c:cat>
          <c:val>
            <c:numRef>
              <c:f>'Figure 1'!$B$2:$B$5</c:f>
              <c:numCache>
                <c:formatCode>General</c:formatCode>
                <c:ptCount val="4"/>
                <c:pt idx="0">
                  <c:v>3.3419190000000001E-2</c:v>
                </c:pt>
                <c:pt idx="1">
                  <c:v>0.14098121</c:v>
                </c:pt>
                <c:pt idx="2">
                  <c:v>0.27528893999999998</c:v>
                </c:pt>
                <c:pt idx="3">
                  <c:v>0.53308051999999995</c:v>
                </c:pt>
              </c:numCache>
            </c:numRef>
          </c:val>
        </c:ser>
        <c:ser>
          <c:idx val="1"/>
          <c:order val="1"/>
          <c:tx>
            <c:strRef>
              <c:f>'Figure 1'!$C$1</c:f>
              <c:strCache>
                <c:ptCount val="1"/>
                <c:pt idx="0">
                  <c:v>In-Scope</c:v>
                </c:pt>
              </c:strCache>
            </c:strRef>
          </c:tx>
          <c:spPr>
            <a:solidFill>
              <a:schemeClr val="accent2"/>
            </a:solidFill>
            <a:ln>
              <a:noFill/>
            </a:ln>
            <a:effectLst/>
          </c:spPr>
          <c:invertIfNegative val="0"/>
          <c:errBars>
            <c:errBarType val="both"/>
            <c:errValType val="cust"/>
            <c:noEndCap val="0"/>
            <c:plus>
              <c:numRef>
                <c:f>'Figure 1'!$D$2:$D$6</c:f>
                <c:numCache>
                  <c:formatCode>General</c:formatCode>
                  <c:ptCount val="5"/>
                  <c:pt idx="0">
                    <c:v>4.4272947905539288E-3</c:v>
                  </c:pt>
                  <c:pt idx="1">
                    <c:v>8.5724181069760375E-3</c:v>
                  </c:pt>
                  <c:pt idx="2">
                    <c:v>1.100267342605581E-2</c:v>
                  </c:pt>
                  <c:pt idx="3">
                    <c:v>1.2289629754897308E-2</c:v>
                  </c:pt>
                  <c:pt idx="4">
                    <c:v>1.0716515783628204E-3</c:v>
                  </c:pt>
                </c:numCache>
              </c:numRef>
            </c:plus>
            <c:minus>
              <c:numRef>
                <c:f>'Figure 1'!$D$2:$D$6</c:f>
                <c:numCache>
                  <c:formatCode>General</c:formatCode>
                  <c:ptCount val="5"/>
                  <c:pt idx="0">
                    <c:v>4.4272947905539288E-3</c:v>
                  </c:pt>
                  <c:pt idx="1">
                    <c:v>8.5724181069760375E-3</c:v>
                  </c:pt>
                  <c:pt idx="2">
                    <c:v>1.100267342605581E-2</c:v>
                  </c:pt>
                  <c:pt idx="3">
                    <c:v>1.2289629754897308E-2</c:v>
                  </c:pt>
                  <c:pt idx="4">
                    <c:v>1.0716515783628204E-3</c:v>
                  </c:pt>
                </c:numCache>
              </c:numRef>
            </c:minus>
            <c:spPr>
              <a:noFill/>
              <a:ln w="9525" cap="flat" cmpd="sng" algn="ctr">
                <a:solidFill>
                  <a:schemeClr val="tx1">
                    <a:lumMod val="65000"/>
                    <a:lumOff val="35000"/>
                  </a:schemeClr>
                </a:solidFill>
                <a:round/>
              </a:ln>
              <a:effectLst/>
            </c:spPr>
          </c:errBars>
          <c:cat>
            <c:strRef>
              <c:f>'Figure 1'!$A$2:$A$5</c:f>
              <c:strCache>
                <c:ptCount val="4"/>
                <c:pt idx="0">
                  <c:v>Daily</c:v>
                </c:pt>
                <c:pt idx="1">
                  <c:v>Weekly</c:v>
                </c:pt>
                <c:pt idx="2">
                  <c:v>Monthly</c:v>
                </c:pt>
                <c:pt idx="3">
                  <c:v>A Few Times a Year</c:v>
                </c:pt>
              </c:strCache>
            </c:strRef>
          </c:cat>
          <c:val>
            <c:numRef>
              <c:f>'Figure 1'!$C$2:$C$5</c:f>
              <c:numCache>
                <c:formatCode>General</c:formatCode>
                <c:ptCount val="4"/>
                <c:pt idx="0">
                  <c:v>0.96658080999999996</c:v>
                </c:pt>
                <c:pt idx="1">
                  <c:v>0.85901879000000003</c:v>
                </c:pt>
                <c:pt idx="2">
                  <c:v>0.72471105999999996</c:v>
                </c:pt>
                <c:pt idx="3">
                  <c:v>0.46691948</c:v>
                </c:pt>
              </c:numCache>
            </c:numRef>
          </c:val>
        </c:ser>
        <c:dLbls>
          <c:showLegendKey val="0"/>
          <c:showVal val="0"/>
          <c:showCatName val="0"/>
          <c:showSerName val="0"/>
          <c:showPercent val="0"/>
          <c:showBubbleSize val="0"/>
        </c:dLbls>
        <c:gapWidth val="219"/>
        <c:overlap val="-27"/>
        <c:axId val="155892360"/>
        <c:axId val="155891968"/>
      </c:barChart>
      <c:catAx>
        <c:axId val="15589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55891968"/>
        <c:crosses val="autoZero"/>
        <c:auto val="1"/>
        <c:lblAlgn val="ctr"/>
        <c:lblOffset val="100"/>
        <c:noMultiLvlLbl val="0"/>
      </c:catAx>
      <c:valAx>
        <c:axId val="1558919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5589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b="1">
          <a:latin typeface="+mj-lt"/>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a:t>General Health Survey Response by Gender</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4'!$A$7</c:f>
              <c:strCache>
                <c:ptCount val="1"/>
                <c:pt idx="0">
                  <c:v>Men</c:v>
                </c:pt>
              </c:strCache>
            </c:strRef>
          </c:tx>
          <c:spPr>
            <a:solidFill>
              <a:schemeClr val="accent1"/>
            </a:solidFill>
            <a:ln>
              <a:noFill/>
            </a:ln>
            <a:effectLst/>
          </c:spPr>
          <c:invertIfNegative val="0"/>
          <c:errBars>
            <c:errBarType val="both"/>
            <c:errValType val="cust"/>
            <c:noEndCap val="0"/>
            <c:plus>
              <c:numRef>
                <c:f>'Table 4'!$B$9:$F$9</c:f>
                <c:numCache>
                  <c:formatCode>General</c:formatCode>
                  <c:ptCount val="5"/>
                  <c:pt idx="0">
                    <c:v>9.7972952494084636E-3</c:v>
                  </c:pt>
                  <c:pt idx="1">
                    <c:v>1.3749362333265808E-2</c:v>
                  </c:pt>
                  <c:pt idx="2">
                    <c:v>1.3809970914272818E-2</c:v>
                  </c:pt>
                  <c:pt idx="3">
                    <c:v>8.2291733857201531E-3</c:v>
                  </c:pt>
                  <c:pt idx="4">
                    <c:v>4.8794274588859921E-3</c:v>
                  </c:pt>
                </c:numCache>
              </c:numRef>
            </c:plus>
            <c:minus>
              <c:numRef>
                <c:f>'Table 4'!$B$9:$F$9</c:f>
                <c:numCache>
                  <c:formatCode>General</c:formatCode>
                  <c:ptCount val="5"/>
                  <c:pt idx="0">
                    <c:v>9.7972952494084636E-3</c:v>
                  </c:pt>
                  <c:pt idx="1">
                    <c:v>1.3749362333265808E-2</c:v>
                  </c:pt>
                  <c:pt idx="2">
                    <c:v>1.3809970914272818E-2</c:v>
                  </c:pt>
                  <c:pt idx="3">
                    <c:v>8.2291733857201531E-3</c:v>
                  </c:pt>
                  <c:pt idx="4">
                    <c:v>4.8794274588859921E-3</c:v>
                  </c:pt>
                </c:numCache>
              </c:numRef>
            </c:minus>
            <c:spPr>
              <a:noFill/>
              <a:ln w="9525" cap="flat" cmpd="sng" algn="ctr">
                <a:solidFill>
                  <a:schemeClr val="tx1">
                    <a:lumMod val="65000"/>
                    <a:lumOff val="35000"/>
                  </a:schemeClr>
                </a:solidFill>
                <a:round/>
              </a:ln>
              <a:effectLst/>
            </c:spPr>
          </c:errBars>
          <c:cat>
            <c:strRef>
              <c:f>'Table 4'!$B$6:$F$6</c:f>
              <c:strCache>
                <c:ptCount val="5"/>
                <c:pt idx="0">
                  <c:v>Excellent</c:v>
                </c:pt>
                <c:pt idx="1">
                  <c:v>Very Good</c:v>
                </c:pt>
                <c:pt idx="2">
                  <c:v>Good</c:v>
                </c:pt>
                <c:pt idx="3">
                  <c:v>Fair</c:v>
                </c:pt>
                <c:pt idx="4">
                  <c:v>Poor</c:v>
                </c:pt>
              </c:strCache>
            </c:strRef>
          </c:cat>
          <c:val>
            <c:numRef>
              <c:f>'Table 4'!$B$7:$F$7</c:f>
              <c:numCache>
                <c:formatCode>General</c:formatCode>
                <c:ptCount val="5"/>
                <c:pt idx="0">
                  <c:v>0.13611000000000001</c:v>
                </c:pt>
                <c:pt idx="1">
                  <c:v>0.36427999999999999</c:v>
                </c:pt>
                <c:pt idx="2">
                  <c:v>0.37203999999999998</c:v>
                </c:pt>
                <c:pt idx="3">
                  <c:v>9.1289999999999996E-2</c:v>
                </c:pt>
                <c:pt idx="4">
                  <c:v>3.007E-2</c:v>
                </c:pt>
              </c:numCache>
            </c:numRef>
          </c:val>
        </c:ser>
        <c:ser>
          <c:idx val="1"/>
          <c:order val="1"/>
          <c:tx>
            <c:strRef>
              <c:f>'Table 4'!$A$8</c:f>
              <c:strCache>
                <c:ptCount val="1"/>
                <c:pt idx="0">
                  <c:v>Women</c:v>
                </c:pt>
              </c:strCache>
            </c:strRef>
          </c:tx>
          <c:spPr>
            <a:solidFill>
              <a:schemeClr val="accent2"/>
            </a:solidFill>
            <a:ln>
              <a:noFill/>
            </a:ln>
            <a:effectLst/>
          </c:spPr>
          <c:invertIfNegative val="0"/>
          <c:errBars>
            <c:errBarType val="both"/>
            <c:errValType val="cust"/>
            <c:noEndCap val="0"/>
            <c:plus>
              <c:numRef>
                <c:f>'Table 4'!$B$10:$F$10</c:f>
                <c:numCache>
                  <c:formatCode>General</c:formatCode>
                  <c:ptCount val="5"/>
                  <c:pt idx="0">
                    <c:v>9.0827561282059172E-3</c:v>
                  </c:pt>
                  <c:pt idx="1">
                    <c:v>1.3663058727271159E-2</c:v>
                  </c:pt>
                  <c:pt idx="2">
                    <c:v>1.341780620765909E-2</c:v>
                  </c:pt>
                  <c:pt idx="3">
                    <c:v>9.0538035457711549E-3</c:v>
                  </c:pt>
                  <c:pt idx="4">
                    <c:v>5.3421693073475813E-3</c:v>
                  </c:pt>
                </c:numCache>
              </c:numRef>
            </c:plus>
            <c:minus>
              <c:numRef>
                <c:f>'Table 4'!$B$10:$F$10</c:f>
                <c:numCache>
                  <c:formatCode>General</c:formatCode>
                  <c:ptCount val="5"/>
                  <c:pt idx="0">
                    <c:v>9.0827561282059172E-3</c:v>
                  </c:pt>
                  <c:pt idx="1">
                    <c:v>1.3663058727271159E-2</c:v>
                  </c:pt>
                  <c:pt idx="2">
                    <c:v>1.341780620765909E-2</c:v>
                  </c:pt>
                  <c:pt idx="3">
                    <c:v>9.0538035457711549E-3</c:v>
                  </c:pt>
                  <c:pt idx="4">
                    <c:v>5.3421693073475813E-3</c:v>
                  </c:pt>
                </c:numCache>
              </c:numRef>
            </c:minus>
            <c:spPr>
              <a:noFill/>
              <a:ln w="9525" cap="flat" cmpd="sng" algn="ctr">
                <a:solidFill>
                  <a:schemeClr val="tx1">
                    <a:lumMod val="65000"/>
                    <a:lumOff val="35000"/>
                  </a:schemeClr>
                </a:solidFill>
                <a:round/>
              </a:ln>
              <a:effectLst/>
            </c:spPr>
          </c:errBars>
          <c:cat>
            <c:strRef>
              <c:f>'Table 4'!$B$6:$F$6</c:f>
              <c:strCache>
                <c:ptCount val="5"/>
                <c:pt idx="0">
                  <c:v>Excellent</c:v>
                </c:pt>
                <c:pt idx="1">
                  <c:v>Very Good</c:v>
                </c:pt>
                <c:pt idx="2">
                  <c:v>Good</c:v>
                </c:pt>
                <c:pt idx="3">
                  <c:v>Fair</c:v>
                </c:pt>
                <c:pt idx="4">
                  <c:v>Poor</c:v>
                </c:pt>
              </c:strCache>
            </c:strRef>
          </c:cat>
          <c:val>
            <c:numRef>
              <c:f>'Table 4'!$B$8:$F$8</c:f>
              <c:numCache>
                <c:formatCode>General</c:formatCode>
                <c:ptCount val="5"/>
                <c:pt idx="0">
                  <c:v>0.11729000000000001</c:v>
                </c:pt>
                <c:pt idx="1">
                  <c:v>0.37463000000000002</c:v>
                </c:pt>
                <c:pt idx="2">
                  <c:v>0.34490999999999999</c:v>
                </c:pt>
                <c:pt idx="3">
                  <c:v>0.11643000000000001</c:v>
                </c:pt>
                <c:pt idx="4">
                  <c:v>3.7199999999999997E-2</c:v>
                </c:pt>
              </c:numCache>
            </c:numRef>
          </c:val>
        </c:ser>
        <c:dLbls>
          <c:showLegendKey val="0"/>
          <c:showVal val="0"/>
          <c:showCatName val="0"/>
          <c:showSerName val="0"/>
          <c:showPercent val="0"/>
          <c:showBubbleSize val="0"/>
        </c:dLbls>
        <c:gapWidth val="219"/>
        <c:overlap val="-27"/>
        <c:axId val="201862320"/>
        <c:axId val="201860360"/>
      </c:barChart>
      <c:catAx>
        <c:axId val="20186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201860360"/>
        <c:crosses val="autoZero"/>
        <c:auto val="1"/>
        <c:lblAlgn val="ctr"/>
        <c:lblOffset val="100"/>
        <c:noMultiLvlLbl val="0"/>
      </c:catAx>
      <c:valAx>
        <c:axId val="20186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20186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a:t>General Health Interpretation by Gender</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5'!$A$6</c:f>
              <c:strCache>
                <c:ptCount val="1"/>
                <c:pt idx="0">
                  <c:v>Men</c:v>
                </c:pt>
              </c:strCache>
            </c:strRef>
          </c:tx>
          <c:spPr>
            <a:solidFill>
              <a:schemeClr val="accent1"/>
            </a:solidFill>
            <a:ln>
              <a:noFill/>
            </a:ln>
            <a:effectLst/>
          </c:spPr>
          <c:invertIfNegative val="0"/>
          <c:errBars>
            <c:errBarType val="both"/>
            <c:errValType val="cust"/>
            <c:noEndCap val="0"/>
            <c:plus>
              <c:numRef>
                <c:f>'Table 5'!$B$10:$H$10</c:f>
                <c:numCache>
                  <c:formatCode>General</c:formatCode>
                  <c:ptCount val="7"/>
                  <c:pt idx="0">
                    <c:v>1.421892113652283E-2</c:v>
                  </c:pt>
                  <c:pt idx="1">
                    <c:v>1.4309656190717524E-2</c:v>
                  </c:pt>
                  <c:pt idx="2">
                    <c:v>1.228537121798752E-2</c:v>
                  </c:pt>
                  <c:pt idx="3">
                    <c:v>1.3949801448812275E-2</c:v>
                  </c:pt>
                  <c:pt idx="4">
                    <c:v>1.2208247947890246E-2</c:v>
                  </c:pt>
                  <c:pt idx="5">
                    <c:v>1.3849782172559524E-2</c:v>
                  </c:pt>
                  <c:pt idx="6">
                    <c:v>1.0795982839441819E-2</c:v>
                  </c:pt>
                </c:numCache>
              </c:numRef>
            </c:plus>
            <c:minus>
              <c:numRef>
                <c:f>'Table 5'!$B$10:$H$10</c:f>
                <c:numCache>
                  <c:formatCode>General</c:formatCode>
                  <c:ptCount val="7"/>
                  <c:pt idx="0">
                    <c:v>1.421892113652283E-2</c:v>
                  </c:pt>
                  <c:pt idx="1">
                    <c:v>1.4309656190717524E-2</c:v>
                  </c:pt>
                  <c:pt idx="2">
                    <c:v>1.228537121798752E-2</c:v>
                  </c:pt>
                  <c:pt idx="3">
                    <c:v>1.3949801448812275E-2</c:v>
                  </c:pt>
                  <c:pt idx="4">
                    <c:v>1.2208247947890246E-2</c:v>
                  </c:pt>
                  <c:pt idx="5">
                    <c:v>1.3849782172559524E-2</c:v>
                  </c:pt>
                  <c:pt idx="6">
                    <c:v>1.0795982839441819E-2</c:v>
                  </c:pt>
                </c:numCache>
              </c:numRef>
            </c:minus>
            <c:spPr>
              <a:noFill/>
              <a:ln w="9525" cap="flat" cmpd="sng" algn="ctr">
                <a:solidFill>
                  <a:schemeClr val="tx1">
                    <a:lumMod val="65000"/>
                    <a:lumOff val="35000"/>
                  </a:schemeClr>
                </a:solidFill>
                <a:round/>
              </a:ln>
              <a:effectLst/>
            </c:spPr>
          </c:errBars>
          <c:cat>
            <c:strRef>
              <c:f>'Table 5'!$B$5:$H$5</c:f>
              <c:strCache>
                <c:ptCount val="7"/>
                <c:pt idx="0">
                  <c:v>Diet*</c:v>
                </c:pt>
                <c:pt idx="1">
                  <c:v>Exercise**</c:v>
                </c:pt>
                <c:pt idx="2">
                  <c:v>Vices</c:v>
                </c:pt>
                <c:pt idx="3">
                  <c:v>Health Problems**</c:v>
                </c:pt>
                <c:pt idx="4">
                  <c:v>Sought Care*</c:v>
                </c:pt>
                <c:pt idx="5">
                  <c:v>Pain or Fatigue</c:v>
                </c:pt>
                <c:pt idx="6">
                  <c:v>Conversation with Doctor</c:v>
                </c:pt>
              </c:strCache>
            </c:strRef>
          </c:cat>
          <c:val>
            <c:numRef>
              <c:f>'Table 5'!$B$6:$H$6</c:f>
              <c:numCache>
                <c:formatCode>General</c:formatCode>
                <c:ptCount val="7"/>
                <c:pt idx="0">
                  <c:v>0.5675</c:v>
                </c:pt>
                <c:pt idx="1">
                  <c:v>0.53759999999999997</c:v>
                </c:pt>
                <c:pt idx="2">
                  <c:v>0.24160000000000001</c:v>
                </c:pt>
                <c:pt idx="3">
                  <c:v>0.61729999999999996</c:v>
                </c:pt>
                <c:pt idx="4">
                  <c:v>0.23719999999999999</c:v>
                </c:pt>
                <c:pt idx="5">
                  <c:v>0.36909999999999998</c:v>
                </c:pt>
                <c:pt idx="6">
                  <c:v>0.1706</c:v>
                </c:pt>
              </c:numCache>
            </c:numRef>
          </c:val>
        </c:ser>
        <c:ser>
          <c:idx val="1"/>
          <c:order val="1"/>
          <c:tx>
            <c:strRef>
              <c:f>'Table 5'!$A$7</c:f>
              <c:strCache>
                <c:ptCount val="1"/>
                <c:pt idx="0">
                  <c:v>Women</c:v>
                </c:pt>
              </c:strCache>
            </c:strRef>
          </c:tx>
          <c:spPr>
            <a:solidFill>
              <a:schemeClr val="accent2"/>
            </a:solidFill>
            <a:ln>
              <a:noFill/>
            </a:ln>
            <a:effectLst/>
          </c:spPr>
          <c:invertIfNegative val="0"/>
          <c:errBars>
            <c:errBarType val="both"/>
            <c:errValType val="cust"/>
            <c:noEndCap val="0"/>
            <c:plus>
              <c:numRef>
                <c:f>'Table 5'!$B$11:$H$11</c:f>
                <c:numCache>
                  <c:formatCode>General</c:formatCode>
                  <c:ptCount val="7"/>
                  <c:pt idx="0">
                    <c:v>1.4140972197944869E-2</c:v>
                  </c:pt>
                  <c:pt idx="1">
                    <c:v>1.4161634016229583E-2</c:v>
                  </c:pt>
                  <c:pt idx="2">
                    <c:v>1.163844710617953E-2</c:v>
                  </c:pt>
                  <c:pt idx="3">
                    <c:v>1.3327087756062271E-2</c:v>
                  </c:pt>
                  <c:pt idx="4">
                    <c:v>1.258892478678459E-2</c:v>
                  </c:pt>
                  <c:pt idx="5">
                    <c:v>1.3636354664620815E-2</c:v>
                  </c:pt>
                  <c:pt idx="6">
                    <c:v>1.0206499911793376E-2</c:v>
                  </c:pt>
                </c:numCache>
              </c:numRef>
            </c:plus>
            <c:minus>
              <c:numRef>
                <c:f>'Table 5'!$B$11:$H$11</c:f>
                <c:numCache>
                  <c:formatCode>General</c:formatCode>
                  <c:ptCount val="7"/>
                  <c:pt idx="0">
                    <c:v>1.4140972197944869E-2</c:v>
                  </c:pt>
                  <c:pt idx="1">
                    <c:v>1.4161634016229583E-2</c:v>
                  </c:pt>
                  <c:pt idx="2">
                    <c:v>1.163844710617953E-2</c:v>
                  </c:pt>
                  <c:pt idx="3">
                    <c:v>1.3327087756062271E-2</c:v>
                  </c:pt>
                  <c:pt idx="4">
                    <c:v>1.258892478678459E-2</c:v>
                  </c:pt>
                  <c:pt idx="5">
                    <c:v>1.3636354664620815E-2</c:v>
                  </c:pt>
                  <c:pt idx="6">
                    <c:v>1.0206499911793376E-2</c:v>
                  </c:pt>
                </c:numCache>
              </c:numRef>
            </c:minus>
            <c:spPr>
              <a:noFill/>
              <a:ln w="9525" cap="flat" cmpd="sng" algn="ctr">
                <a:solidFill>
                  <a:schemeClr val="tx1">
                    <a:lumMod val="65000"/>
                    <a:lumOff val="35000"/>
                  </a:schemeClr>
                </a:solidFill>
                <a:round/>
              </a:ln>
              <a:effectLst/>
            </c:spPr>
          </c:errBars>
          <c:cat>
            <c:strRef>
              <c:f>'Table 5'!$B$5:$H$5</c:f>
              <c:strCache>
                <c:ptCount val="7"/>
                <c:pt idx="0">
                  <c:v>Diet*</c:v>
                </c:pt>
                <c:pt idx="1">
                  <c:v>Exercise**</c:v>
                </c:pt>
                <c:pt idx="2">
                  <c:v>Vices</c:v>
                </c:pt>
                <c:pt idx="3">
                  <c:v>Health Problems**</c:v>
                </c:pt>
                <c:pt idx="4">
                  <c:v>Sought Care*</c:v>
                </c:pt>
                <c:pt idx="5">
                  <c:v>Pain or Fatigue</c:v>
                </c:pt>
                <c:pt idx="6">
                  <c:v>Conversation with Doctor</c:v>
                </c:pt>
              </c:strCache>
            </c:strRef>
          </c:cat>
          <c:val>
            <c:numRef>
              <c:f>'Table 5'!$B$7:$H$7</c:f>
              <c:numCache>
                <c:formatCode>General</c:formatCode>
                <c:ptCount val="7"/>
                <c:pt idx="0">
                  <c:v>0.52900000000000003</c:v>
                </c:pt>
                <c:pt idx="1">
                  <c:v>0.4894</c:v>
                </c:pt>
                <c:pt idx="2">
                  <c:v>0.215</c:v>
                </c:pt>
                <c:pt idx="3">
                  <c:v>0.6694</c:v>
                </c:pt>
                <c:pt idx="4">
                  <c:v>0.27079999999999999</c:v>
                </c:pt>
                <c:pt idx="5">
                  <c:v>0.36470000000000002</c:v>
                </c:pt>
                <c:pt idx="6">
                  <c:v>0.15329999999999999</c:v>
                </c:pt>
              </c:numCache>
            </c:numRef>
          </c:val>
        </c:ser>
        <c:dLbls>
          <c:showLegendKey val="0"/>
          <c:showVal val="0"/>
          <c:showCatName val="0"/>
          <c:showSerName val="0"/>
          <c:showPercent val="0"/>
          <c:showBubbleSize val="0"/>
        </c:dLbls>
        <c:gapWidth val="219"/>
        <c:overlap val="-27"/>
        <c:axId val="201863496"/>
        <c:axId val="201861144"/>
      </c:barChart>
      <c:catAx>
        <c:axId val="20186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201861144"/>
        <c:crosses val="autoZero"/>
        <c:auto val="1"/>
        <c:lblAlgn val="ctr"/>
        <c:lblOffset val="100"/>
        <c:noMultiLvlLbl val="0"/>
      </c:catAx>
      <c:valAx>
        <c:axId val="20186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20186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r>
              <a:rPr lang="en-US" sz="2400"/>
              <a:t>General Health Interpretation by Educational Attainment</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'Figure 2'!$F$1</c:f>
              <c:strCache>
                <c:ptCount val="1"/>
                <c:pt idx="0">
                  <c:v>High School or Less</c:v>
                </c:pt>
              </c:strCache>
            </c:strRef>
          </c:tx>
          <c:spPr>
            <a:solidFill>
              <a:schemeClr val="accent1"/>
            </a:solidFill>
            <a:ln>
              <a:noFill/>
            </a:ln>
            <a:effectLst/>
          </c:spPr>
          <c:invertIfNegative val="0"/>
          <c:errBars>
            <c:errBarType val="both"/>
            <c:errValType val="cust"/>
            <c:noEndCap val="0"/>
            <c:plus>
              <c:numRef>
                <c:f>'Figure 2'!$B$10:$B$16</c:f>
                <c:numCache>
                  <c:formatCode>General</c:formatCode>
                  <c:ptCount val="7"/>
                  <c:pt idx="0">
                    <c:v>1.6048354728343102E-2</c:v>
                  </c:pt>
                  <c:pt idx="1">
                    <c:v>1.6005060706863118E-2</c:v>
                  </c:pt>
                  <c:pt idx="2">
                    <c:v>1.2704136547191838E-2</c:v>
                  </c:pt>
                  <c:pt idx="3">
                    <c:v>1.5864524947729906E-2</c:v>
                  </c:pt>
                  <c:pt idx="4">
                    <c:v>1.3647006660150727E-2</c:v>
                  </c:pt>
                  <c:pt idx="5">
                    <c:v>1.5362812869377428E-2</c:v>
                  </c:pt>
                  <c:pt idx="6">
                    <c:v>1.155605383520769E-2</c:v>
                  </c:pt>
                </c:numCache>
              </c:numRef>
            </c:plus>
            <c:minus>
              <c:numRef>
                <c:f>'Figure 2'!$B$10:$B$16</c:f>
                <c:numCache>
                  <c:formatCode>General</c:formatCode>
                  <c:ptCount val="7"/>
                  <c:pt idx="0">
                    <c:v>1.6048354728343102E-2</c:v>
                  </c:pt>
                  <c:pt idx="1">
                    <c:v>1.6005060706863118E-2</c:v>
                  </c:pt>
                  <c:pt idx="2">
                    <c:v>1.2704136547191838E-2</c:v>
                  </c:pt>
                  <c:pt idx="3">
                    <c:v>1.5864524947729906E-2</c:v>
                  </c:pt>
                  <c:pt idx="4">
                    <c:v>1.3647006660150727E-2</c:v>
                  </c:pt>
                  <c:pt idx="5">
                    <c:v>1.5362812869377428E-2</c:v>
                  </c:pt>
                  <c:pt idx="6">
                    <c:v>1.155605383520769E-2</c:v>
                  </c:pt>
                </c:numCache>
              </c:numRef>
            </c:minus>
            <c:spPr>
              <a:noFill/>
              <a:ln w="9525" cap="flat" cmpd="sng" algn="ctr">
                <a:solidFill>
                  <a:schemeClr val="tx1">
                    <a:lumMod val="65000"/>
                    <a:lumOff val="35000"/>
                  </a:schemeClr>
                </a:solidFill>
                <a:round/>
              </a:ln>
              <a:effectLst/>
            </c:spPr>
          </c:errBars>
          <c:cat>
            <c:strRef>
              <c:f>'Figure 2'!$E$2:$E$8</c:f>
              <c:strCache>
                <c:ptCount val="7"/>
                <c:pt idx="0">
                  <c:v>Diet</c:v>
                </c:pt>
                <c:pt idx="1">
                  <c:v>Exercise</c:v>
                </c:pt>
                <c:pt idx="2">
                  <c:v>Vices</c:v>
                </c:pt>
                <c:pt idx="3">
                  <c:v>Conditions</c:v>
                </c:pt>
                <c:pt idx="4">
                  <c:v>Seek Care</c:v>
                </c:pt>
                <c:pt idx="5">
                  <c:v>Pain or Fatigue</c:v>
                </c:pt>
                <c:pt idx="6">
                  <c:v>Doctor</c:v>
                </c:pt>
              </c:strCache>
            </c:strRef>
          </c:cat>
          <c:val>
            <c:numRef>
              <c:f>'Figure 2'!$F$2:$F$8</c:f>
              <c:numCache>
                <c:formatCode>General</c:formatCode>
                <c:ptCount val="7"/>
                <c:pt idx="0">
                  <c:v>0.44753765071275498</c:v>
                </c:pt>
                <c:pt idx="1">
                  <c:v>0.43608982476286601</c:v>
                </c:pt>
                <c:pt idx="2">
                  <c:v>0.19168081797155001</c:v>
                </c:pt>
                <c:pt idx="3">
                  <c:v>0.59156513668171495</c:v>
                </c:pt>
                <c:pt idx="4">
                  <c:v>0.23315015299031999</c:v>
                </c:pt>
                <c:pt idx="5">
                  <c:v>0.34694895782494101</c:v>
                </c:pt>
                <c:pt idx="6">
                  <c:v>0.15100241409506801</c:v>
                </c:pt>
              </c:numCache>
            </c:numRef>
          </c:val>
        </c:ser>
        <c:ser>
          <c:idx val="1"/>
          <c:order val="1"/>
          <c:tx>
            <c:strRef>
              <c:f>'Figure 2'!$G$1</c:f>
              <c:strCache>
                <c:ptCount val="1"/>
                <c:pt idx="0">
                  <c:v>Less than College</c:v>
                </c:pt>
              </c:strCache>
            </c:strRef>
          </c:tx>
          <c:spPr>
            <a:solidFill>
              <a:schemeClr val="accent2"/>
            </a:solidFill>
            <a:ln>
              <a:noFill/>
            </a:ln>
            <a:effectLst/>
          </c:spPr>
          <c:invertIfNegative val="0"/>
          <c:errBars>
            <c:errBarType val="both"/>
            <c:errValType val="cust"/>
            <c:noEndCap val="0"/>
            <c:plus>
              <c:numRef>
                <c:f>'Figure 2'!$C$10:$C$16</c:f>
                <c:numCache>
                  <c:formatCode>General</c:formatCode>
                  <c:ptCount val="7"/>
                  <c:pt idx="0">
                    <c:v>1.8003826118802382E-2</c:v>
                  </c:pt>
                  <c:pt idx="1">
                    <c:v>1.8098547027562917E-2</c:v>
                  </c:pt>
                  <c:pt idx="2">
                    <c:v>1.4163629635074374E-2</c:v>
                  </c:pt>
                  <c:pt idx="3">
                    <c:v>1.6877036454605227E-2</c:v>
                  </c:pt>
                  <c:pt idx="4">
                    <c:v>1.6084528629083619E-2</c:v>
                  </c:pt>
                  <c:pt idx="5">
                    <c:v>1.7509860445542716E-2</c:v>
                  </c:pt>
                  <c:pt idx="6">
                    <c:v>1.2851564541700038E-2</c:v>
                  </c:pt>
                </c:numCache>
              </c:numRef>
            </c:plus>
            <c:minus>
              <c:numRef>
                <c:f>'Figure 2'!$C$10:$C$16</c:f>
                <c:numCache>
                  <c:formatCode>General</c:formatCode>
                  <c:ptCount val="7"/>
                  <c:pt idx="0">
                    <c:v>1.8003826118802382E-2</c:v>
                  </c:pt>
                  <c:pt idx="1">
                    <c:v>1.8098547027562917E-2</c:v>
                  </c:pt>
                  <c:pt idx="2">
                    <c:v>1.4163629635074374E-2</c:v>
                  </c:pt>
                  <c:pt idx="3">
                    <c:v>1.6877036454605227E-2</c:v>
                  </c:pt>
                  <c:pt idx="4">
                    <c:v>1.6084528629083619E-2</c:v>
                  </c:pt>
                  <c:pt idx="5">
                    <c:v>1.7509860445542716E-2</c:v>
                  </c:pt>
                  <c:pt idx="6">
                    <c:v>1.2851564541700038E-2</c:v>
                  </c:pt>
                </c:numCache>
              </c:numRef>
            </c:minus>
            <c:spPr>
              <a:noFill/>
              <a:ln w="9525" cap="flat" cmpd="sng" algn="ctr">
                <a:solidFill>
                  <a:schemeClr val="tx1">
                    <a:lumMod val="65000"/>
                    <a:lumOff val="35000"/>
                  </a:schemeClr>
                </a:solidFill>
                <a:round/>
              </a:ln>
              <a:effectLst/>
            </c:spPr>
          </c:errBars>
          <c:cat>
            <c:strRef>
              <c:f>'Figure 2'!$E$2:$E$8</c:f>
              <c:strCache>
                <c:ptCount val="7"/>
                <c:pt idx="0">
                  <c:v>Diet</c:v>
                </c:pt>
                <c:pt idx="1">
                  <c:v>Exercise</c:v>
                </c:pt>
                <c:pt idx="2">
                  <c:v>Vices</c:v>
                </c:pt>
                <c:pt idx="3">
                  <c:v>Conditions</c:v>
                </c:pt>
                <c:pt idx="4">
                  <c:v>Seek Care</c:v>
                </c:pt>
                <c:pt idx="5">
                  <c:v>Pain or Fatigue</c:v>
                </c:pt>
                <c:pt idx="6">
                  <c:v>Doctor</c:v>
                </c:pt>
              </c:strCache>
            </c:strRef>
          </c:cat>
          <c:val>
            <c:numRef>
              <c:f>'Figure 2'!$G$2:$G$8</c:f>
              <c:numCache>
                <c:formatCode>General</c:formatCode>
                <c:ptCount val="7"/>
                <c:pt idx="0">
                  <c:v>0.551796650461569</c:v>
                </c:pt>
                <c:pt idx="1">
                  <c:v>0.49141510863759202</c:v>
                </c:pt>
                <c:pt idx="2">
                  <c:v>0.188654874114564</c:v>
                </c:pt>
                <c:pt idx="3">
                  <c:v>0.68075227165674501</c:v>
                </c:pt>
                <c:pt idx="4">
                  <c:v>0.27064722088170701</c:v>
                </c:pt>
                <c:pt idx="5">
                  <c:v>0.37324096633169301</c:v>
                </c:pt>
                <c:pt idx="6">
                  <c:v>0.14789085303320301</c:v>
                </c:pt>
              </c:numCache>
            </c:numRef>
          </c:val>
        </c:ser>
        <c:ser>
          <c:idx val="2"/>
          <c:order val="2"/>
          <c:tx>
            <c:strRef>
              <c:f>'Figure 2'!$H$1</c:f>
              <c:strCache>
                <c:ptCount val="1"/>
                <c:pt idx="0">
                  <c:v>Bachelors or More</c:v>
                </c:pt>
              </c:strCache>
            </c:strRef>
          </c:tx>
          <c:spPr>
            <a:solidFill>
              <a:schemeClr val="accent3"/>
            </a:solidFill>
            <a:ln>
              <a:noFill/>
            </a:ln>
            <a:effectLst/>
          </c:spPr>
          <c:invertIfNegative val="0"/>
          <c:errBars>
            <c:errBarType val="both"/>
            <c:errValType val="cust"/>
            <c:noEndCap val="0"/>
            <c:plus>
              <c:numRef>
                <c:f>'Figure 2'!$D$10:$D$16</c:f>
                <c:numCache>
                  <c:formatCode>General</c:formatCode>
                  <c:ptCount val="7"/>
                  <c:pt idx="0">
                    <c:v>1.7068791244222302E-2</c:v>
                  </c:pt>
                  <c:pt idx="1">
                    <c:v>1.7519603037638633E-2</c:v>
                  </c:pt>
                  <c:pt idx="2">
                    <c:v>1.6870225930445962E-2</c:v>
                  </c:pt>
                  <c:pt idx="3">
                    <c:v>1.7058946885943248E-2</c:v>
                  </c:pt>
                  <c:pt idx="4">
                    <c:v>1.6028029114186895E-2</c:v>
                  </c:pt>
                  <c:pt idx="5">
                    <c:v>1.769111036345259E-2</c:v>
                  </c:pt>
                  <c:pt idx="6">
                    <c:v>1.4249955133713238E-2</c:v>
                  </c:pt>
                </c:numCache>
              </c:numRef>
            </c:plus>
            <c:minus>
              <c:numRef>
                <c:f>'Figure 2'!$D$10:$D$16</c:f>
                <c:numCache>
                  <c:formatCode>General</c:formatCode>
                  <c:ptCount val="7"/>
                  <c:pt idx="0">
                    <c:v>1.7068791244222302E-2</c:v>
                  </c:pt>
                  <c:pt idx="1">
                    <c:v>1.7519603037638633E-2</c:v>
                  </c:pt>
                  <c:pt idx="2">
                    <c:v>1.6870225930445962E-2</c:v>
                  </c:pt>
                  <c:pt idx="3">
                    <c:v>1.7058946885943248E-2</c:v>
                  </c:pt>
                  <c:pt idx="4">
                    <c:v>1.6028029114186895E-2</c:v>
                  </c:pt>
                  <c:pt idx="5">
                    <c:v>1.769111036345259E-2</c:v>
                  </c:pt>
                  <c:pt idx="6">
                    <c:v>1.4249955133713238E-2</c:v>
                  </c:pt>
                </c:numCache>
              </c:numRef>
            </c:minus>
            <c:spPr>
              <a:noFill/>
              <a:ln w="9525" cap="flat" cmpd="sng" algn="ctr">
                <a:solidFill>
                  <a:schemeClr val="tx1">
                    <a:lumMod val="65000"/>
                    <a:lumOff val="35000"/>
                  </a:schemeClr>
                </a:solidFill>
                <a:round/>
              </a:ln>
              <a:effectLst/>
            </c:spPr>
          </c:errBars>
          <c:cat>
            <c:strRef>
              <c:f>'Figure 2'!$E$2:$E$8</c:f>
              <c:strCache>
                <c:ptCount val="7"/>
                <c:pt idx="0">
                  <c:v>Diet</c:v>
                </c:pt>
                <c:pt idx="1">
                  <c:v>Exercise</c:v>
                </c:pt>
                <c:pt idx="2">
                  <c:v>Vices</c:v>
                </c:pt>
                <c:pt idx="3">
                  <c:v>Conditions</c:v>
                </c:pt>
                <c:pt idx="4">
                  <c:v>Seek Care</c:v>
                </c:pt>
                <c:pt idx="5">
                  <c:v>Pain or Fatigue</c:v>
                </c:pt>
                <c:pt idx="6">
                  <c:v>Doctor</c:v>
                </c:pt>
              </c:strCache>
            </c:strRef>
          </c:cat>
          <c:val>
            <c:numRef>
              <c:f>'Figure 2'!$H$2:$H$8</c:f>
              <c:numCache>
                <c:formatCode>General</c:formatCode>
                <c:ptCount val="7"/>
                <c:pt idx="0">
                  <c:v>0.67161838087482995</c:v>
                </c:pt>
                <c:pt idx="1">
                  <c:v>0.63284982731828199</c:v>
                </c:pt>
                <c:pt idx="2">
                  <c:v>0.31411192579627001</c:v>
                </c:pt>
                <c:pt idx="3">
                  <c:v>0.67235775200124703</c:v>
                </c:pt>
                <c:pt idx="4">
                  <c:v>0.264355292834559</c:v>
                </c:pt>
                <c:pt idx="5">
                  <c:v>0.38564252153941903</c:v>
                </c:pt>
                <c:pt idx="6">
                  <c:v>0.189705534264338</c:v>
                </c:pt>
              </c:numCache>
            </c:numRef>
          </c:val>
        </c:ser>
        <c:dLbls>
          <c:showLegendKey val="0"/>
          <c:showVal val="0"/>
          <c:showCatName val="0"/>
          <c:showSerName val="0"/>
          <c:showPercent val="0"/>
          <c:showBubbleSize val="0"/>
        </c:dLbls>
        <c:gapWidth val="219"/>
        <c:overlap val="-27"/>
        <c:axId val="201863888"/>
        <c:axId val="92593976"/>
      </c:barChart>
      <c:catAx>
        <c:axId val="20186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92593976"/>
        <c:crosses val="autoZero"/>
        <c:auto val="1"/>
        <c:lblAlgn val="ctr"/>
        <c:lblOffset val="100"/>
        <c:noMultiLvlLbl val="0"/>
      </c:catAx>
      <c:valAx>
        <c:axId val="9259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20186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b="1">
          <a:latin typeface="+mj-lt"/>
          <a:cs typeface="Times New Roman" panose="020206030504050203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r>
              <a:rPr lang="en-US" sz="2400"/>
              <a:t>Distribution of Patterns of Interpretation for K6 "Effort" Question</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'Figure 4'!$B$1</c:f>
              <c:strCache>
                <c:ptCount val="1"/>
                <c:pt idx="0">
                  <c:v>Extent</c:v>
                </c:pt>
              </c:strCache>
            </c:strRef>
          </c:tx>
          <c:spPr>
            <a:solidFill>
              <a:schemeClr val="accent1"/>
            </a:solidFill>
            <a:ln>
              <a:noFill/>
            </a:ln>
            <a:effectLst/>
          </c:spPr>
          <c:invertIfNegative val="0"/>
          <c:errBars>
            <c:errBarType val="both"/>
            <c:errValType val="cust"/>
            <c:noEndCap val="0"/>
            <c:plus>
              <c:numRef>
                <c:f>'Figure 4'!$C$2:$C$4</c:f>
                <c:numCache>
                  <c:formatCode>General</c:formatCode>
                  <c:ptCount val="3"/>
                  <c:pt idx="0">
                    <c:v>5.2725390319398541E-3</c:v>
                  </c:pt>
                  <c:pt idx="1">
                    <c:v>1.0036132343068655E-2</c:v>
                  </c:pt>
                  <c:pt idx="2">
                    <c:v>9.6886093567259621E-3</c:v>
                  </c:pt>
                </c:numCache>
              </c:numRef>
            </c:plus>
            <c:minus>
              <c:numRef>
                <c:f>'Figure 4'!$C$2:$C$4</c:f>
                <c:numCache>
                  <c:formatCode>General</c:formatCode>
                  <c:ptCount val="3"/>
                  <c:pt idx="0">
                    <c:v>5.2725390319398541E-3</c:v>
                  </c:pt>
                  <c:pt idx="1">
                    <c:v>1.0036132343068655E-2</c:v>
                  </c:pt>
                  <c:pt idx="2">
                    <c:v>9.6886093567259621E-3</c:v>
                  </c:pt>
                </c:numCache>
              </c:numRef>
            </c:minus>
            <c:spPr>
              <a:noFill/>
              <a:ln w="9525" cap="flat" cmpd="sng" algn="ctr">
                <a:solidFill>
                  <a:schemeClr val="tx1">
                    <a:lumMod val="65000"/>
                    <a:lumOff val="35000"/>
                  </a:schemeClr>
                </a:solidFill>
                <a:round/>
              </a:ln>
              <a:effectLst/>
            </c:spPr>
          </c:errBars>
          <c:cat>
            <c:strRef>
              <c:f>'Figure 4'!$A$2:$A$4</c:f>
              <c:strCache>
                <c:ptCount val="3"/>
                <c:pt idx="0">
                  <c:v>Good Thing</c:v>
                </c:pt>
                <c:pt idx="1">
                  <c:v>Bad Thing</c:v>
                </c:pt>
                <c:pt idx="2">
                  <c:v>Neither Good nor Bad</c:v>
                </c:pt>
              </c:strCache>
            </c:strRef>
          </c:cat>
          <c:val>
            <c:numRef>
              <c:f>'Figure 4'!$B$2:$B$4</c:f>
              <c:numCache>
                <c:formatCode>General</c:formatCode>
                <c:ptCount val="3"/>
                <c:pt idx="0">
                  <c:v>7.3546E-2</c:v>
                </c:pt>
                <c:pt idx="1">
                  <c:v>0.55590700000000004</c:v>
                </c:pt>
                <c:pt idx="2">
                  <c:v>0.35883799999999999</c:v>
                </c:pt>
              </c:numCache>
            </c:numRef>
          </c:val>
        </c:ser>
        <c:dLbls>
          <c:showLegendKey val="0"/>
          <c:showVal val="0"/>
          <c:showCatName val="0"/>
          <c:showSerName val="0"/>
          <c:showPercent val="0"/>
          <c:showBubbleSize val="0"/>
        </c:dLbls>
        <c:gapWidth val="219"/>
        <c:overlap val="-27"/>
        <c:axId val="92592800"/>
        <c:axId val="197596504"/>
      </c:barChart>
      <c:catAx>
        <c:axId val="9259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97596504"/>
        <c:crosses val="autoZero"/>
        <c:auto val="1"/>
        <c:lblAlgn val="ctr"/>
        <c:lblOffset val="100"/>
        <c:noMultiLvlLbl val="0"/>
      </c:catAx>
      <c:valAx>
        <c:axId val="19759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92592800"/>
        <c:crosses val="autoZero"/>
        <c:crossBetween val="between"/>
      </c:valAx>
      <c:spPr>
        <a:noFill/>
        <a:ln>
          <a:noFill/>
        </a:ln>
        <a:effectLst/>
      </c:spPr>
    </c:plotArea>
    <c:plotVisOnly val="1"/>
    <c:dispBlanksAs val="gap"/>
    <c:showDLblsOverMax val="0"/>
  </c:chart>
  <c:spPr>
    <a:noFill/>
    <a:ln>
      <a:noFill/>
    </a:ln>
    <a:effectLst/>
  </c:spPr>
  <c:txPr>
    <a:bodyPr/>
    <a:lstStyle/>
    <a:p>
      <a:pPr>
        <a:defRPr b="1">
          <a:latin typeface="+mj-lt"/>
          <a:cs typeface="Times New Roman" panose="02020603050405020304"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r>
              <a:rPr lang="en-US" sz="2400" dirty="0" smtClean="0">
                <a:effectLst/>
              </a:rPr>
              <a:t>K6</a:t>
            </a:r>
            <a:r>
              <a:rPr lang="en-US" sz="2400" baseline="0" dirty="0" smtClean="0">
                <a:effectLst/>
              </a:rPr>
              <a:t> </a:t>
            </a:r>
            <a:r>
              <a:rPr lang="en-US" sz="2400" dirty="0" smtClean="0">
                <a:effectLst/>
              </a:rPr>
              <a:t>"Effort" Patterns of Interpretation by Respondent Educational Attainment</a:t>
            </a:r>
            <a:endParaRPr lang="en-US" sz="2400" dirty="0">
              <a:effectLst/>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'Figure 5'!$B$1</c:f>
              <c:strCache>
                <c:ptCount val="1"/>
                <c:pt idx="0">
                  <c:v>Good Thing</c:v>
                </c:pt>
              </c:strCache>
            </c:strRef>
          </c:tx>
          <c:spPr>
            <a:solidFill>
              <a:schemeClr val="accent1"/>
            </a:solidFill>
            <a:ln>
              <a:noFill/>
            </a:ln>
            <a:effectLst/>
          </c:spPr>
          <c:invertIfNegative val="0"/>
          <c:errBars>
            <c:errBarType val="both"/>
            <c:errValType val="cust"/>
            <c:noEndCap val="0"/>
            <c:plus>
              <c:numRef>
                <c:f>'Figure 5'!$F$2:$F$4</c:f>
                <c:numCache>
                  <c:formatCode>General</c:formatCode>
                  <c:ptCount val="3"/>
                  <c:pt idx="0">
                    <c:v>1.4830884001646415E-2</c:v>
                  </c:pt>
                  <c:pt idx="1">
                    <c:v>9.3214328352983159E-3</c:v>
                  </c:pt>
                  <c:pt idx="2">
                    <c:v>8.7321384694028018E-3</c:v>
                  </c:pt>
                </c:numCache>
              </c:numRef>
            </c:plus>
            <c:minus>
              <c:numRef>
                <c:f>'Figure 5'!$F$2:$F$4</c:f>
                <c:numCache>
                  <c:formatCode>General</c:formatCode>
                  <c:ptCount val="3"/>
                  <c:pt idx="0">
                    <c:v>1.4830884001646415E-2</c:v>
                  </c:pt>
                  <c:pt idx="1">
                    <c:v>9.3214328352983159E-3</c:v>
                  </c:pt>
                  <c:pt idx="2">
                    <c:v>8.7321384694028018E-3</c:v>
                  </c:pt>
                </c:numCache>
              </c:numRef>
            </c:minus>
            <c:spPr>
              <a:noFill/>
              <a:ln w="9525" cap="flat" cmpd="sng" algn="ctr">
                <a:solidFill>
                  <a:schemeClr val="tx1">
                    <a:lumMod val="65000"/>
                    <a:lumOff val="35000"/>
                  </a:schemeClr>
                </a:solidFill>
                <a:round/>
              </a:ln>
              <a:effectLst/>
            </c:spPr>
          </c:errBars>
          <c:cat>
            <c:strRef>
              <c:f>'Figure 5'!$A$2:$A$4</c:f>
              <c:strCache>
                <c:ptCount val="3"/>
                <c:pt idx="0">
                  <c:v>Less than high school</c:v>
                </c:pt>
                <c:pt idx="1">
                  <c:v>Less than College Degree</c:v>
                </c:pt>
                <c:pt idx="2">
                  <c:v>College Degree or More</c:v>
                </c:pt>
              </c:strCache>
            </c:strRef>
          </c:cat>
          <c:val>
            <c:numRef>
              <c:f>'Figure 5'!$B$2:$B$4</c:f>
              <c:numCache>
                <c:formatCode>General</c:formatCode>
                <c:ptCount val="3"/>
                <c:pt idx="0">
                  <c:v>0.30291351</c:v>
                </c:pt>
                <c:pt idx="1">
                  <c:v>7.1393410000000004E-2</c:v>
                </c:pt>
                <c:pt idx="2">
                  <c:v>6.1504200000000002E-2</c:v>
                </c:pt>
              </c:numCache>
            </c:numRef>
          </c:val>
        </c:ser>
        <c:ser>
          <c:idx val="1"/>
          <c:order val="1"/>
          <c:tx>
            <c:strRef>
              <c:f>'Figure 5'!$C$1</c:f>
              <c:strCache>
                <c:ptCount val="1"/>
                <c:pt idx="0">
                  <c:v>Bad Thing</c:v>
                </c:pt>
              </c:strCache>
            </c:strRef>
          </c:tx>
          <c:spPr>
            <a:solidFill>
              <a:schemeClr val="accent2"/>
            </a:solidFill>
            <a:ln>
              <a:noFill/>
            </a:ln>
            <a:effectLst/>
          </c:spPr>
          <c:invertIfNegative val="0"/>
          <c:errBars>
            <c:errBarType val="both"/>
            <c:errValType val="cust"/>
            <c:noEndCap val="0"/>
            <c:plus>
              <c:numRef>
                <c:f>'Figure 5'!$G$2:$G$4</c:f>
                <c:numCache>
                  <c:formatCode>General</c:formatCode>
                  <c:ptCount val="3"/>
                  <c:pt idx="0">
                    <c:v>1.5530438952872622E-2</c:v>
                  </c:pt>
                  <c:pt idx="1">
                    <c:v>1.8068440316724322E-2</c:v>
                  </c:pt>
                  <c:pt idx="2">
                    <c:v>1.7578681625403967E-2</c:v>
                  </c:pt>
                </c:numCache>
              </c:numRef>
            </c:plus>
            <c:minus>
              <c:numRef>
                <c:f>'Figure 5'!$G$2:$G$4</c:f>
                <c:numCache>
                  <c:formatCode>General</c:formatCode>
                  <c:ptCount val="3"/>
                  <c:pt idx="0">
                    <c:v>1.5530438952872622E-2</c:v>
                  </c:pt>
                  <c:pt idx="1">
                    <c:v>1.8068440316724322E-2</c:v>
                  </c:pt>
                  <c:pt idx="2">
                    <c:v>1.7578681625403967E-2</c:v>
                  </c:pt>
                </c:numCache>
              </c:numRef>
            </c:minus>
            <c:spPr>
              <a:noFill/>
              <a:ln w="9525" cap="flat" cmpd="sng" algn="ctr">
                <a:solidFill>
                  <a:schemeClr val="tx1">
                    <a:lumMod val="65000"/>
                    <a:lumOff val="35000"/>
                  </a:schemeClr>
                </a:solidFill>
                <a:round/>
              </a:ln>
              <a:effectLst/>
            </c:spPr>
          </c:errBars>
          <c:cat>
            <c:strRef>
              <c:f>'Figure 5'!$A$2:$A$4</c:f>
              <c:strCache>
                <c:ptCount val="3"/>
                <c:pt idx="0">
                  <c:v>Less than high school</c:v>
                </c:pt>
                <c:pt idx="1">
                  <c:v>Less than College Degree</c:v>
                </c:pt>
                <c:pt idx="2">
                  <c:v>College Degree or More</c:v>
                </c:pt>
              </c:strCache>
            </c:strRef>
          </c:cat>
          <c:val>
            <c:numRef>
              <c:f>'Figure 5'!$C$2:$C$4</c:f>
              <c:numCache>
                <c:formatCode>General</c:formatCode>
                <c:ptCount val="3"/>
                <c:pt idx="0">
                  <c:v>0.36415726999999998</c:v>
                </c:pt>
                <c:pt idx="1">
                  <c:v>0.53007503</c:v>
                </c:pt>
                <c:pt idx="2">
                  <c:v>0.62680455000000002</c:v>
                </c:pt>
              </c:numCache>
            </c:numRef>
          </c:val>
        </c:ser>
        <c:ser>
          <c:idx val="2"/>
          <c:order val="2"/>
          <c:tx>
            <c:strRef>
              <c:f>'Figure 5'!$D$1</c:f>
              <c:strCache>
                <c:ptCount val="1"/>
                <c:pt idx="0">
                  <c:v>Neither Good nor Bad</c:v>
                </c:pt>
              </c:strCache>
            </c:strRef>
          </c:tx>
          <c:spPr>
            <a:solidFill>
              <a:schemeClr val="accent3"/>
            </a:solidFill>
            <a:ln>
              <a:noFill/>
            </a:ln>
            <a:effectLst/>
          </c:spPr>
          <c:invertIfNegative val="0"/>
          <c:errBars>
            <c:errBarType val="both"/>
            <c:errValType val="cust"/>
            <c:noEndCap val="0"/>
            <c:plus>
              <c:numRef>
                <c:f>'Figure 5'!$H$2:$H$4</c:f>
                <c:numCache>
                  <c:formatCode>General</c:formatCode>
                  <c:ptCount val="3"/>
                  <c:pt idx="0">
                    <c:v>1.5209897903660726E-2</c:v>
                  </c:pt>
                  <c:pt idx="1">
                    <c:v>1.760728222536237E-2</c:v>
                  </c:pt>
                  <c:pt idx="2">
                    <c:v>1.6739228789891418E-2</c:v>
                  </c:pt>
                </c:numCache>
              </c:numRef>
            </c:plus>
            <c:minus>
              <c:numRef>
                <c:f>'Figure 5'!$H$2:$H$4</c:f>
                <c:numCache>
                  <c:formatCode>General</c:formatCode>
                  <c:ptCount val="3"/>
                  <c:pt idx="0">
                    <c:v>1.5209897903660726E-2</c:v>
                  </c:pt>
                  <c:pt idx="1">
                    <c:v>1.760728222536237E-2</c:v>
                  </c:pt>
                  <c:pt idx="2">
                    <c:v>1.6739228789891418E-2</c:v>
                  </c:pt>
                </c:numCache>
              </c:numRef>
            </c:minus>
            <c:spPr>
              <a:noFill/>
              <a:ln w="9525" cap="flat" cmpd="sng" algn="ctr">
                <a:solidFill>
                  <a:schemeClr val="tx1">
                    <a:lumMod val="65000"/>
                    <a:lumOff val="35000"/>
                  </a:schemeClr>
                </a:solidFill>
                <a:round/>
              </a:ln>
              <a:effectLst/>
            </c:spPr>
          </c:errBars>
          <c:cat>
            <c:strRef>
              <c:f>'Figure 5'!$A$2:$A$4</c:f>
              <c:strCache>
                <c:ptCount val="3"/>
                <c:pt idx="0">
                  <c:v>Less than high school</c:v>
                </c:pt>
                <c:pt idx="1">
                  <c:v>Less than College Degree</c:v>
                </c:pt>
                <c:pt idx="2">
                  <c:v>College Degree or More</c:v>
                </c:pt>
              </c:strCache>
            </c:strRef>
          </c:cat>
          <c:val>
            <c:numRef>
              <c:f>'Figure 5'!$D$2:$D$4</c:f>
              <c:numCache>
                <c:formatCode>General</c:formatCode>
                <c:ptCount val="3"/>
                <c:pt idx="0">
                  <c:v>0.33292922000000003</c:v>
                </c:pt>
                <c:pt idx="1">
                  <c:v>0.38399355000000002</c:v>
                </c:pt>
                <c:pt idx="2">
                  <c:v>0.30535351999999999</c:v>
                </c:pt>
              </c:numCache>
            </c:numRef>
          </c:val>
        </c:ser>
        <c:dLbls>
          <c:showLegendKey val="0"/>
          <c:showVal val="0"/>
          <c:showCatName val="0"/>
          <c:showSerName val="0"/>
          <c:showPercent val="0"/>
          <c:showBubbleSize val="0"/>
        </c:dLbls>
        <c:gapWidth val="219"/>
        <c:overlap val="-27"/>
        <c:axId val="202052560"/>
        <c:axId val="140005848"/>
      </c:barChart>
      <c:catAx>
        <c:axId val="20205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40005848"/>
        <c:crosses val="autoZero"/>
        <c:auto val="1"/>
        <c:lblAlgn val="ctr"/>
        <c:lblOffset val="100"/>
        <c:noMultiLvlLbl val="0"/>
      </c:catAx>
      <c:valAx>
        <c:axId val="14000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20205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b="1">
          <a:latin typeface="+mj-lt"/>
          <a:cs typeface="Times New Roman" panose="020206030504050203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a:t>K6 "Effort" Collapsed Patterns of Interpretation by Educational Attainment</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'Figure 5'!$L$1</c:f>
              <c:strCache>
                <c:ptCount val="1"/>
                <c:pt idx="0">
                  <c:v>Not "Bad"</c:v>
                </c:pt>
              </c:strCache>
            </c:strRef>
          </c:tx>
          <c:spPr>
            <a:solidFill>
              <a:schemeClr val="accent1"/>
            </a:solidFill>
            <a:ln>
              <a:noFill/>
            </a:ln>
            <a:effectLst/>
          </c:spPr>
          <c:invertIfNegative val="0"/>
          <c:errBars>
            <c:errBarType val="both"/>
            <c:errValType val="cust"/>
            <c:noEndCap val="0"/>
            <c:plus>
              <c:numRef>
                <c:f>'Figure 5'!$N$2:$N$4</c:f>
                <c:numCache>
                  <c:formatCode>General</c:formatCode>
                  <c:ptCount val="3"/>
                  <c:pt idx="0">
                    <c:v>1.5530438952872622E-2</c:v>
                  </c:pt>
                  <c:pt idx="1">
                    <c:v>1.8029016828092031E-2</c:v>
                  </c:pt>
                  <c:pt idx="2">
                    <c:v>1.7516670047680729E-2</c:v>
                  </c:pt>
                </c:numCache>
              </c:numRef>
            </c:plus>
            <c:minus>
              <c:numRef>
                <c:f>'Figure 5'!$N$2:$N$4</c:f>
                <c:numCache>
                  <c:formatCode>General</c:formatCode>
                  <c:ptCount val="3"/>
                  <c:pt idx="0">
                    <c:v>1.5530438952872622E-2</c:v>
                  </c:pt>
                  <c:pt idx="1">
                    <c:v>1.8029016828092031E-2</c:v>
                  </c:pt>
                  <c:pt idx="2">
                    <c:v>1.7516670047680729E-2</c:v>
                  </c:pt>
                </c:numCache>
              </c:numRef>
            </c:minus>
            <c:spPr>
              <a:noFill/>
              <a:ln w="9525" cap="flat" cmpd="sng" algn="ctr">
                <a:solidFill>
                  <a:schemeClr val="tx1">
                    <a:lumMod val="65000"/>
                    <a:lumOff val="35000"/>
                  </a:schemeClr>
                </a:solidFill>
                <a:round/>
              </a:ln>
              <a:effectLst/>
            </c:spPr>
          </c:errBars>
          <c:cat>
            <c:strRef>
              <c:f>'Figure 5'!$K$2:$K$4</c:f>
              <c:strCache>
                <c:ptCount val="3"/>
                <c:pt idx="0">
                  <c:v>Less than high school</c:v>
                </c:pt>
                <c:pt idx="1">
                  <c:v>Less than College Degree</c:v>
                </c:pt>
                <c:pt idx="2">
                  <c:v>College Degree or More</c:v>
                </c:pt>
              </c:strCache>
            </c:strRef>
          </c:cat>
          <c:val>
            <c:numRef>
              <c:f>'Figure 5'!$L$2:$L$4</c:f>
              <c:numCache>
                <c:formatCode>General</c:formatCode>
                <c:ptCount val="3"/>
                <c:pt idx="0">
                  <c:v>0.63584273000000002</c:v>
                </c:pt>
                <c:pt idx="1">
                  <c:v>0.45538696000000001</c:v>
                </c:pt>
                <c:pt idx="2">
                  <c:v>0.36685772</c:v>
                </c:pt>
              </c:numCache>
            </c:numRef>
          </c:val>
        </c:ser>
        <c:ser>
          <c:idx val="1"/>
          <c:order val="1"/>
          <c:tx>
            <c:strRef>
              <c:f>'Figure 5'!$M$1</c:f>
              <c:strCache>
                <c:ptCount val="1"/>
                <c:pt idx="0">
                  <c:v>"Bad"</c:v>
                </c:pt>
              </c:strCache>
            </c:strRef>
          </c:tx>
          <c:spPr>
            <a:solidFill>
              <a:schemeClr val="accent2"/>
            </a:solidFill>
            <a:ln>
              <a:noFill/>
            </a:ln>
            <a:effectLst/>
          </c:spPr>
          <c:invertIfNegative val="0"/>
          <c:errBars>
            <c:errBarType val="both"/>
            <c:errValType val="cust"/>
            <c:noEndCap val="0"/>
            <c:plus>
              <c:numRef>
                <c:f>'Figure 5'!$O$2:$O$4</c:f>
                <c:numCache>
                  <c:formatCode>General</c:formatCode>
                  <c:ptCount val="3"/>
                  <c:pt idx="0">
                    <c:v>1.5530438952872622E-2</c:v>
                  </c:pt>
                  <c:pt idx="1">
                    <c:v>1.8068440316724322E-2</c:v>
                  </c:pt>
                  <c:pt idx="2">
                    <c:v>1.7578681625403967E-2</c:v>
                  </c:pt>
                </c:numCache>
              </c:numRef>
            </c:plus>
            <c:minus>
              <c:numRef>
                <c:f>'Figure 5'!$O$2:$O$4</c:f>
                <c:numCache>
                  <c:formatCode>General</c:formatCode>
                  <c:ptCount val="3"/>
                  <c:pt idx="0">
                    <c:v>1.5530438952872622E-2</c:v>
                  </c:pt>
                  <c:pt idx="1">
                    <c:v>1.8068440316724322E-2</c:v>
                  </c:pt>
                  <c:pt idx="2">
                    <c:v>1.7578681625403967E-2</c:v>
                  </c:pt>
                </c:numCache>
              </c:numRef>
            </c:minus>
            <c:spPr>
              <a:noFill/>
              <a:ln w="9525" cap="flat" cmpd="sng" algn="ctr">
                <a:solidFill>
                  <a:schemeClr val="tx1">
                    <a:lumMod val="65000"/>
                    <a:lumOff val="35000"/>
                  </a:schemeClr>
                </a:solidFill>
                <a:round/>
              </a:ln>
              <a:effectLst/>
            </c:spPr>
          </c:errBars>
          <c:cat>
            <c:strRef>
              <c:f>'Figure 5'!$K$2:$K$4</c:f>
              <c:strCache>
                <c:ptCount val="3"/>
                <c:pt idx="0">
                  <c:v>Less than high school</c:v>
                </c:pt>
                <c:pt idx="1">
                  <c:v>Less than College Degree</c:v>
                </c:pt>
                <c:pt idx="2">
                  <c:v>College Degree or More</c:v>
                </c:pt>
              </c:strCache>
            </c:strRef>
          </c:cat>
          <c:val>
            <c:numRef>
              <c:f>'Figure 5'!$M$2:$M$4</c:f>
              <c:numCache>
                <c:formatCode>General</c:formatCode>
                <c:ptCount val="3"/>
                <c:pt idx="0">
                  <c:v>0.36415726999999998</c:v>
                </c:pt>
                <c:pt idx="1">
                  <c:v>0.53007503</c:v>
                </c:pt>
                <c:pt idx="2">
                  <c:v>0.62680455000000002</c:v>
                </c:pt>
              </c:numCache>
            </c:numRef>
          </c:val>
        </c:ser>
        <c:dLbls>
          <c:showLegendKey val="0"/>
          <c:showVal val="0"/>
          <c:showCatName val="0"/>
          <c:showSerName val="0"/>
          <c:showPercent val="0"/>
          <c:showBubbleSize val="0"/>
        </c:dLbls>
        <c:gapWidth val="219"/>
        <c:overlap val="-27"/>
        <c:axId val="151888520"/>
        <c:axId val="151888912"/>
      </c:barChart>
      <c:catAx>
        <c:axId val="15188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1888912"/>
        <c:crosses val="autoZero"/>
        <c:auto val="1"/>
        <c:lblAlgn val="ctr"/>
        <c:lblOffset val="100"/>
        <c:noMultiLvlLbl val="0"/>
      </c:catAx>
      <c:valAx>
        <c:axId val="15188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188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r>
              <a:rPr lang="en-US" sz="2400"/>
              <a:t>Pattern of Interpretation by Existing NHIS Physical Activity Question</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j-lt"/>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'Figure 6'!$B$1</c:f>
              <c:strCache>
                <c:ptCount val="1"/>
                <c:pt idx="0">
                  <c:v>Vigorous Question</c:v>
                </c:pt>
              </c:strCache>
            </c:strRef>
          </c:tx>
          <c:spPr>
            <a:solidFill>
              <a:schemeClr val="accent1"/>
            </a:solidFill>
            <a:ln>
              <a:noFill/>
            </a:ln>
            <a:effectLst/>
          </c:spPr>
          <c:invertIfNegative val="0"/>
          <c:errBars>
            <c:errBarType val="both"/>
            <c:errValType val="cust"/>
            <c:noEndCap val="0"/>
            <c:plus>
              <c:numRef>
                <c:f>'Figure 6'!$B$13:$B$22</c:f>
                <c:numCache>
                  <c:formatCode>General</c:formatCode>
                  <c:ptCount val="10"/>
                  <c:pt idx="0">
                    <c:v>1.095207896550293E-2</c:v>
                  </c:pt>
                  <c:pt idx="1">
                    <c:v>1.0815566154570468E-2</c:v>
                  </c:pt>
                  <c:pt idx="2">
                    <c:v>1.3389897143409386E-2</c:v>
                  </c:pt>
                  <c:pt idx="3">
                    <c:v>1.1744684368805781E-2</c:v>
                  </c:pt>
                  <c:pt idx="4">
                    <c:v>1.0051232355872618E-2</c:v>
                  </c:pt>
                  <c:pt idx="5">
                    <c:v>1.2886284649118144E-2</c:v>
                  </c:pt>
                  <c:pt idx="6">
                    <c:v>1.2094758634189465E-2</c:v>
                  </c:pt>
                  <c:pt idx="7">
                    <c:v>9.2191059564110962E-3</c:v>
                  </c:pt>
                  <c:pt idx="8">
                    <c:v>1.0424026342172597E-2</c:v>
                  </c:pt>
                  <c:pt idx="9">
                    <c:v>1.3352238014574566E-2</c:v>
                  </c:pt>
                </c:numCache>
              </c:numRef>
            </c:plus>
            <c:minus>
              <c:numRef>
                <c:f>'Figure 6'!$B$13:$B$22</c:f>
                <c:numCache>
                  <c:formatCode>General</c:formatCode>
                  <c:ptCount val="10"/>
                  <c:pt idx="0">
                    <c:v>1.095207896550293E-2</c:v>
                  </c:pt>
                  <c:pt idx="1">
                    <c:v>1.0815566154570468E-2</c:v>
                  </c:pt>
                  <c:pt idx="2">
                    <c:v>1.3389897143409386E-2</c:v>
                  </c:pt>
                  <c:pt idx="3">
                    <c:v>1.1744684368805781E-2</c:v>
                  </c:pt>
                  <c:pt idx="4">
                    <c:v>1.0051232355872618E-2</c:v>
                  </c:pt>
                  <c:pt idx="5">
                    <c:v>1.2886284649118144E-2</c:v>
                  </c:pt>
                  <c:pt idx="6">
                    <c:v>1.2094758634189465E-2</c:v>
                  </c:pt>
                  <c:pt idx="7">
                    <c:v>9.2191059564110962E-3</c:v>
                  </c:pt>
                  <c:pt idx="8">
                    <c:v>1.0424026342172597E-2</c:v>
                  </c:pt>
                  <c:pt idx="9">
                    <c:v>1.3352238014574566E-2</c:v>
                  </c:pt>
                </c:numCache>
              </c:numRef>
            </c:minus>
            <c:spPr>
              <a:noFill/>
              <a:ln w="9525" cap="flat" cmpd="sng" algn="ctr">
                <a:solidFill>
                  <a:schemeClr val="tx1">
                    <a:lumMod val="65000"/>
                    <a:lumOff val="35000"/>
                  </a:schemeClr>
                </a:solidFill>
                <a:round/>
              </a:ln>
              <a:effectLst/>
            </c:spPr>
          </c:errBars>
          <c:cat>
            <c:strRef>
              <c:f>'Figure 6'!$A$2:$A$11</c:f>
              <c:strCache>
                <c:ptCount val="10"/>
                <c:pt idx="0">
                  <c:v>Running***</c:v>
                </c:pt>
                <c:pt idx="1">
                  <c:v>Jogging***</c:v>
                </c:pt>
                <c:pt idx="2">
                  <c:v>Exercise Walking</c:v>
                </c:pt>
                <c:pt idx="3">
                  <c:v>Activity Walking***</c:v>
                </c:pt>
                <c:pt idx="4">
                  <c:v>Work Walking***</c:v>
                </c:pt>
                <c:pt idx="5">
                  <c:v>Working Out***</c:v>
                </c:pt>
                <c:pt idx="6">
                  <c:v>Aerobic***</c:v>
                </c:pt>
                <c:pt idx="7">
                  <c:v>Yoga***</c:v>
                </c:pt>
                <c:pt idx="8">
                  <c:v>Sports***</c:v>
                </c:pt>
                <c:pt idx="9">
                  <c:v>Housework***</c:v>
                </c:pt>
              </c:strCache>
            </c:strRef>
          </c:cat>
          <c:val>
            <c:numRef>
              <c:f>'Figure 6'!$B$2:$B$11</c:f>
              <c:numCache>
                <c:formatCode>General</c:formatCode>
                <c:ptCount val="10"/>
                <c:pt idx="0">
                  <c:v>0.211222955834304</c:v>
                </c:pt>
                <c:pt idx="1">
                  <c:v>0.20416274500625101</c:v>
                </c:pt>
                <c:pt idx="2">
                  <c:v>0.46890178324878001</c:v>
                </c:pt>
                <c:pt idx="3">
                  <c:v>0.25832944236392302</c:v>
                </c:pt>
                <c:pt idx="4">
                  <c:v>0.168830678700227</c:v>
                </c:pt>
                <c:pt idx="5">
                  <c:v>0.36090379310958198</c:v>
                </c:pt>
                <c:pt idx="6">
                  <c:v>0.28363767873404699</c:v>
                </c:pt>
                <c:pt idx="7">
                  <c:v>0.13675596278638999</c:v>
                </c:pt>
                <c:pt idx="8">
                  <c:v>0.18524484385196499</c:v>
                </c:pt>
                <c:pt idx="9">
                  <c:v>0.45135906186157398</c:v>
                </c:pt>
              </c:numCache>
            </c:numRef>
          </c:val>
        </c:ser>
        <c:ser>
          <c:idx val="1"/>
          <c:order val="1"/>
          <c:tx>
            <c:strRef>
              <c:f>'Figure 6'!$C$1</c:f>
              <c:strCache>
                <c:ptCount val="1"/>
                <c:pt idx="0">
                  <c:v>Moderate Question</c:v>
                </c:pt>
              </c:strCache>
            </c:strRef>
          </c:tx>
          <c:spPr>
            <a:solidFill>
              <a:schemeClr val="accent2"/>
            </a:solidFill>
            <a:ln>
              <a:noFill/>
            </a:ln>
            <a:effectLst/>
          </c:spPr>
          <c:invertIfNegative val="0"/>
          <c:errBars>
            <c:errBarType val="both"/>
            <c:errValType val="cust"/>
            <c:noEndCap val="0"/>
            <c:plus>
              <c:numRef>
                <c:f>'Figure 6'!$C$13:$C$22</c:f>
                <c:numCache>
                  <c:formatCode>General</c:formatCode>
                  <c:ptCount val="10"/>
                  <c:pt idx="0">
                    <c:v>5.4406871405645275E-3</c:v>
                  </c:pt>
                  <c:pt idx="1">
                    <c:v>7.397143797500629E-3</c:v>
                  </c:pt>
                  <c:pt idx="2">
                    <c:v>1.2524250281709439E-2</c:v>
                  </c:pt>
                  <c:pt idx="3">
                    <c:v>1.2548315735911697E-2</c:v>
                  </c:pt>
                  <c:pt idx="4">
                    <c:v>1.1985337625207548E-2</c:v>
                  </c:pt>
                  <c:pt idx="5">
                    <c:v>9.8379771929504051E-3</c:v>
                  </c:pt>
                  <c:pt idx="6">
                    <c:v>8.0783415644386999E-3</c:v>
                  </c:pt>
                  <c:pt idx="7">
                    <c:v>9.7022856397652422E-3</c:v>
                  </c:pt>
                  <c:pt idx="8">
                    <c:v>8.070547891939792E-3</c:v>
                  </c:pt>
                  <c:pt idx="9">
                    <c:v>1.1965807164556025E-2</c:v>
                  </c:pt>
                </c:numCache>
              </c:numRef>
            </c:plus>
            <c:minus>
              <c:numRef>
                <c:f>'Figure 6'!$C$13:$C$22</c:f>
                <c:numCache>
                  <c:formatCode>General</c:formatCode>
                  <c:ptCount val="10"/>
                  <c:pt idx="0">
                    <c:v>5.4406871405645275E-3</c:v>
                  </c:pt>
                  <c:pt idx="1">
                    <c:v>7.397143797500629E-3</c:v>
                  </c:pt>
                  <c:pt idx="2">
                    <c:v>1.2524250281709439E-2</c:v>
                  </c:pt>
                  <c:pt idx="3">
                    <c:v>1.2548315735911697E-2</c:v>
                  </c:pt>
                  <c:pt idx="4">
                    <c:v>1.1985337625207548E-2</c:v>
                  </c:pt>
                  <c:pt idx="5">
                    <c:v>9.8379771929504051E-3</c:v>
                  </c:pt>
                  <c:pt idx="6">
                    <c:v>8.0783415644386999E-3</c:v>
                  </c:pt>
                  <c:pt idx="7">
                    <c:v>9.7022856397652422E-3</c:v>
                  </c:pt>
                  <c:pt idx="8">
                    <c:v>8.070547891939792E-3</c:v>
                  </c:pt>
                  <c:pt idx="9">
                    <c:v>1.1965807164556025E-2</c:v>
                  </c:pt>
                </c:numCache>
              </c:numRef>
            </c:minus>
            <c:spPr>
              <a:noFill/>
              <a:ln w="9525" cap="flat" cmpd="sng" algn="ctr">
                <a:solidFill>
                  <a:schemeClr val="tx1">
                    <a:lumMod val="65000"/>
                    <a:lumOff val="35000"/>
                  </a:schemeClr>
                </a:solidFill>
                <a:round/>
              </a:ln>
              <a:effectLst/>
            </c:spPr>
          </c:errBars>
          <c:cat>
            <c:strRef>
              <c:f>'Figure 6'!$A$2:$A$11</c:f>
              <c:strCache>
                <c:ptCount val="10"/>
                <c:pt idx="0">
                  <c:v>Running***</c:v>
                </c:pt>
                <c:pt idx="1">
                  <c:v>Jogging***</c:v>
                </c:pt>
                <c:pt idx="2">
                  <c:v>Exercise Walking</c:v>
                </c:pt>
                <c:pt idx="3">
                  <c:v>Activity Walking***</c:v>
                </c:pt>
                <c:pt idx="4">
                  <c:v>Work Walking***</c:v>
                </c:pt>
                <c:pt idx="5">
                  <c:v>Working Out***</c:v>
                </c:pt>
                <c:pt idx="6">
                  <c:v>Aerobic***</c:v>
                </c:pt>
                <c:pt idx="7">
                  <c:v>Yoga***</c:v>
                </c:pt>
                <c:pt idx="8">
                  <c:v>Sports***</c:v>
                </c:pt>
                <c:pt idx="9">
                  <c:v>Housework***</c:v>
                </c:pt>
              </c:strCache>
            </c:strRef>
          </c:cat>
          <c:val>
            <c:numRef>
              <c:f>'Figure 6'!$C$2:$C$11</c:f>
              <c:numCache>
                <c:formatCode>General</c:formatCode>
                <c:ptCount val="10"/>
                <c:pt idx="0">
                  <c:v>4.9222119047238701E-2</c:v>
                </c:pt>
                <c:pt idx="1">
                  <c:v>9.5659476661794501E-2</c:v>
                </c:pt>
                <c:pt idx="2">
                  <c:v>0.455174473042465</c:v>
                </c:pt>
                <c:pt idx="3">
                  <c:v>0.46751338990679597</c:v>
                </c:pt>
                <c:pt idx="4">
                  <c:v>0.34869894495586301</c:v>
                </c:pt>
                <c:pt idx="5">
                  <c:v>0.18858121811407799</c:v>
                </c:pt>
                <c:pt idx="6">
                  <c:v>0.11682305842415</c:v>
                </c:pt>
                <c:pt idx="7">
                  <c:v>0.18192202533164201</c:v>
                </c:pt>
                <c:pt idx="8">
                  <c:v>0.116563496937895</c:v>
                </c:pt>
                <c:pt idx="9">
                  <c:v>0.65372561439767596</c:v>
                </c:pt>
              </c:numCache>
            </c:numRef>
          </c:val>
        </c:ser>
        <c:dLbls>
          <c:showLegendKey val="0"/>
          <c:showVal val="0"/>
          <c:showCatName val="0"/>
          <c:showSerName val="0"/>
          <c:showPercent val="0"/>
          <c:showBubbleSize val="0"/>
        </c:dLbls>
        <c:gapWidth val="219"/>
        <c:overlap val="-27"/>
        <c:axId val="151889696"/>
        <c:axId val="151890088"/>
      </c:barChart>
      <c:catAx>
        <c:axId val="15188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51890088"/>
        <c:crosses val="autoZero"/>
        <c:auto val="1"/>
        <c:lblAlgn val="ctr"/>
        <c:lblOffset val="100"/>
        <c:noMultiLvlLbl val="0"/>
      </c:catAx>
      <c:valAx>
        <c:axId val="15189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crossAx val="15188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b="1">
          <a:latin typeface="+mj-lt"/>
          <a:cs typeface="Times New Roman" panose="02020603050405020304" pitchFamily="18"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a:t>Patterns of Interpretation by Physical Activity Question Approach</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'Figure 7'!$N$1</c:f>
              <c:strCache>
                <c:ptCount val="1"/>
                <c:pt idx="0">
                  <c:v>Vigorous and Moderate Question</c:v>
                </c:pt>
              </c:strCache>
            </c:strRef>
          </c:tx>
          <c:spPr>
            <a:solidFill>
              <a:schemeClr val="accent1"/>
            </a:solidFill>
            <a:ln>
              <a:noFill/>
            </a:ln>
            <a:effectLst/>
          </c:spPr>
          <c:invertIfNegative val="0"/>
          <c:errBars>
            <c:errBarType val="both"/>
            <c:errValType val="cust"/>
            <c:noEndCap val="0"/>
            <c:plus>
              <c:numRef>
                <c:f>'Figure 7'!$N$13:$N$22</c:f>
                <c:numCache>
                  <c:formatCode>General</c:formatCode>
                  <c:ptCount val="10"/>
                  <c:pt idx="0">
                    <c:v>4.0378940947885071E-3</c:v>
                  </c:pt>
                  <c:pt idx="1">
                    <c:v>4.3370902387698702E-3</c:v>
                  </c:pt>
                  <c:pt idx="2">
                    <c:v>6.7747248618779156E-3</c:v>
                  </c:pt>
                  <c:pt idx="3">
                    <c:v>6.3160101126771371E-3</c:v>
                  </c:pt>
                  <c:pt idx="4">
                    <c:v>5.5780445592393734E-3</c:v>
                  </c:pt>
                  <c:pt idx="5">
                    <c:v>5.6158661547668423E-3</c:v>
                  </c:pt>
                  <c:pt idx="6">
                    <c:v>4.915609561872915E-3</c:v>
                  </c:pt>
                  <c:pt idx="7">
                    <c:v>4.5219554778977546E-3</c:v>
                  </c:pt>
                  <c:pt idx="8">
                    <c:v>4.3672051886409612E-3</c:v>
                  </c:pt>
                  <c:pt idx="9">
                    <c:v>7.1109875963722554E-3</c:v>
                  </c:pt>
                </c:numCache>
              </c:numRef>
            </c:plus>
            <c:minus>
              <c:numRef>
                <c:f>'Figure 7'!$N$13:$N$22</c:f>
                <c:numCache>
                  <c:formatCode>General</c:formatCode>
                  <c:ptCount val="10"/>
                  <c:pt idx="0">
                    <c:v>4.0378940947885071E-3</c:v>
                  </c:pt>
                  <c:pt idx="1">
                    <c:v>4.3370902387698702E-3</c:v>
                  </c:pt>
                  <c:pt idx="2">
                    <c:v>6.7747248618779156E-3</c:v>
                  </c:pt>
                  <c:pt idx="3">
                    <c:v>6.3160101126771371E-3</c:v>
                  </c:pt>
                  <c:pt idx="4">
                    <c:v>5.5780445592393734E-3</c:v>
                  </c:pt>
                  <c:pt idx="5">
                    <c:v>5.6158661547668423E-3</c:v>
                  </c:pt>
                  <c:pt idx="6">
                    <c:v>4.915609561872915E-3</c:v>
                  </c:pt>
                  <c:pt idx="7">
                    <c:v>4.5219554778977546E-3</c:v>
                  </c:pt>
                  <c:pt idx="8">
                    <c:v>4.3672051886409612E-3</c:v>
                  </c:pt>
                  <c:pt idx="9">
                    <c:v>7.1109875963722554E-3</c:v>
                  </c:pt>
                </c:numCache>
              </c:numRef>
            </c:minus>
            <c:spPr>
              <a:noFill/>
              <a:ln w="9525" cap="flat" cmpd="sng" algn="ctr">
                <a:solidFill>
                  <a:schemeClr val="tx1">
                    <a:lumMod val="65000"/>
                    <a:lumOff val="35000"/>
                  </a:schemeClr>
                </a:solidFill>
                <a:round/>
              </a:ln>
              <a:effectLst/>
            </c:spPr>
          </c:errBars>
          <c:cat>
            <c:strRef>
              <c:f>'Figure 7'!$M$2:$M$11</c:f>
              <c:strCache>
                <c:ptCount val="10"/>
                <c:pt idx="0">
                  <c:v>Running</c:v>
                </c:pt>
                <c:pt idx="1">
                  <c:v>Jogging</c:v>
                </c:pt>
                <c:pt idx="2">
                  <c:v>Exercise Walking***</c:v>
                </c:pt>
                <c:pt idx="3">
                  <c:v>Activity Walking</c:v>
                </c:pt>
                <c:pt idx="4">
                  <c:v>Work Walking</c:v>
                </c:pt>
                <c:pt idx="5">
                  <c:v>Working Out***</c:v>
                </c:pt>
                <c:pt idx="6">
                  <c:v>Aerobic</c:v>
                </c:pt>
                <c:pt idx="7">
                  <c:v>Yoga</c:v>
                </c:pt>
                <c:pt idx="8">
                  <c:v>Sports</c:v>
                </c:pt>
                <c:pt idx="9">
                  <c:v>Housework</c:v>
                </c:pt>
              </c:strCache>
            </c:strRef>
          </c:cat>
          <c:val>
            <c:numRef>
              <c:f>'Figure 7'!$N$2:$N$11</c:f>
              <c:numCache>
                <c:formatCode>General</c:formatCode>
                <c:ptCount val="10"/>
                <c:pt idx="0">
                  <c:v>8.1145471816155099E-2</c:v>
                </c:pt>
                <c:pt idx="1">
                  <c:v>9.5055236487137679E-2</c:v>
                </c:pt>
                <c:pt idx="2">
                  <c:v>0.29971647539378843</c:v>
                </c:pt>
                <c:pt idx="3">
                  <c:v>0.24005008493702193</c:v>
                </c:pt>
                <c:pt idx="4">
                  <c:v>0.17180338117604668</c:v>
                </c:pt>
                <c:pt idx="5">
                  <c:v>0.17476632639275097</c:v>
                </c:pt>
                <c:pt idx="6">
                  <c:v>0.12650086078964337</c:v>
                </c:pt>
                <c:pt idx="7">
                  <c:v>0.10441066241179014</c:v>
                </c:pt>
                <c:pt idx="8">
                  <c:v>9.6538051785888923E-2</c:v>
                </c:pt>
                <c:pt idx="9">
                  <c:v>0.36302912439650076</c:v>
                </c:pt>
              </c:numCache>
            </c:numRef>
          </c:val>
        </c:ser>
        <c:ser>
          <c:idx val="1"/>
          <c:order val="1"/>
          <c:tx>
            <c:strRef>
              <c:f>'Figure 7'!$O$1</c:f>
              <c:strCache>
                <c:ptCount val="1"/>
                <c:pt idx="0">
                  <c:v>New Question</c:v>
                </c:pt>
              </c:strCache>
            </c:strRef>
          </c:tx>
          <c:spPr>
            <a:solidFill>
              <a:schemeClr val="accent2"/>
            </a:solidFill>
            <a:ln>
              <a:noFill/>
            </a:ln>
            <a:effectLst/>
          </c:spPr>
          <c:invertIfNegative val="0"/>
          <c:errBars>
            <c:errBarType val="both"/>
            <c:errValType val="cust"/>
            <c:noEndCap val="0"/>
            <c:plus>
              <c:numRef>
                <c:f>'Figure 7'!$O$13:$O$22</c:f>
                <c:numCache>
                  <c:formatCode>General</c:formatCode>
                  <c:ptCount val="10"/>
                  <c:pt idx="0">
                    <c:v>5.8208915203242905E-3</c:v>
                  </c:pt>
                  <c:pt idx="1">
                    <c:v>6.2591280554151621E-3</c:v>
                  </c:pt>
                  <c:pt idx="2">
                    <c:v>9.6805482871304555E-3</c:v>
                  </c:pt>
                  <c:pt idx="3">
                    <c:v>8.6766585409188308E-3</c:v>
                  </c:pt>
                  <c:pt idx="4">
                    <c:v>7.8436831995226126E-3</c:v>
                  </c:pt>
                  <c:pt idx="5">
                    <c:v>8.6341328453835454E-3</c:v>
                  </c:pt>
                  <c:pt idx="6">
                    <c:v>6.9220517967243456E-3</c:v>
                  </c:pt>
                  <c:pt idx="7">
                    <c:v>6.3378786879391552E-3</c:v>
                  </c:pt>
                  <c:pt idx="8">
                    <c:v>6.0380984457024797E-3</c:v>
                  </c:pt>
                  <c:pt idx="9">
                    <c:v>9.7954371801201069E-3</c:v>
                  </c:pt>
                </c:numCache>
              </c:numRef>
            </c:plus>
            <c:minus>
              <c:numRef>
                <c:f>'Figure 7'!$O$13:$O$22</c:f>
                <c:numCache>
                  <c:formatCode>General</c:formatCode>
                  <c:ptCount val="10"/>
                  <c:pt idx="0">
                    <c:v>5.8208915203242905E-3</c:v>
                  </c:pt>
                  <c:pt idx="1">
                    <c:v>6.2591280554151621E-3</c:v>
                  </c:pt>
                  <c:pt idx="2">
                    <c:v>9.6805482871304555E-3</c:v>
                  </c:pt>
                  <c:pt idx="3">
                    <c:v>8.6766585409188308E-3</c:v>
                  </c:pt>
                  <c:pt idx="4">
                    <c:v>7.8436831995226126E-3</c:v>
                  </c:pt>
                  <c:pt idx="5">
                    <c:v>8.6341328453835454E-3</c:v>
                  </c:pt>
                  <c:pt idx="6">
                    <c:v>6.9220517967243456E-3</c:v>
                  </c:pt>
                  <c:pt idx="7">
                    <c:v>6.3378786879391552E-3</c:v>
                  </c:pt>
                  <c:pt idx="8">
                    <c:v>6.0380984457024797E-3</c:v>
                  </c:pt>
                  <c:pt idx="9">
                    <c:v>9.7954371801201069E-3</c:v>
                  </c:pt>
                </c:numCache>
              </c:numRef>
            </c:minus>
            <c:spPr>
              <a:noFill/>
              <a:ln w="9525" cap="flat" cmpd="sng" algn="ctr">
                <a:solidFill>
                  <a:schemeClr val="tx1">
                    <a:lumMod val="65000"/>
                    <a:lumOff val="35000"/>
                  </a:schemeClr>
                </a:solidFill>
                <a:round/>
              </a:ln>
              <a:effectLst/>
            </c:spPr>
          </c:errBars>
          <c:cat>
            <c:strRef>
              <c:f>'Figure 7'!$M$2:$M$11</c:f>
              <c:strCache>
                <c:ptCount val="10"/>
                <c:pt idx="0">
                  <c:v>Running</c:v>
                </c:pt>
                <c:pt idx="1">
                  <c:v>Jogging</c:v>
                </c:pt>
                <c:pt idx="2">
                  <c:v>Exercise Walking***</c:v>
                </c:pt>
                <c:pt idx="3">
                  <c:v>Activity Walking</c:v>
                </c:pt>
                <c:pt idx="4">
                  <c:v>Work Walking</c:v>
                </c:pt>
                <c:pt idx="5">
                  <c:v>Working Out***</c:v>
                </c:pt>
                <c:pt idx="6">
                  <c:v>Aerobic</c:v>
                </c:pt>
                <c:pt idx="7">
                  <c:v>Yoga</c:v>
                </c:pt>
                <c:pt idx="8">
                  <c:v>Sports</c:v>
                </c:pt>
                <c:pt idx="9">
                  <c:v>Housework</c:v>
                </c:pt>
              </c:strCache>
            </c:strRef>
          </c:cat>
          <c:val>
            <c:numRef>
              <c:f>'Figure 7'!$O$2:$O$11</c:f>
              <c:numCache>
                <c:formatCode>General</c:formatCode>
                <c:ptCount val="10"/>
                <c:pt idx="0">
                  <c:v>8.8920594551973819E-2</c:v>
                </c:pt>
                <c:pt idx="1">
                  <c:v>0.10461594806780293</c:v>
                </c:pt>
                <c:pt idx="2">
                  <c:v>0.33896528075740734</c:v>
                </c:pt>
                <c:pt idx="3">
                  <c:v>0.2354343344550506</c:v>
                </c:pt>
                <c:pt idx="4">
                  <c:v>0.17922339304046137</c:v>
                </c:pt>
                <c:pt idx="5">
                  <c:v>0.23212851165200263</c:v>
                </c:pt>
                <c:pt idx="6">
                  <c:v>0.13198408916732224</c:v>
                </c:pt>
                <c:pt idx="7">
                  <c:v>0.1076269334866532</c:v>
                </c:pt>
                <c:pt idx="8">
                  <c:v>9.6481216199824624E-2</c:v>
                </c:pt>
                <c:pt idx="9">
                  <c:v>0.35653522945783289</c:v>
                </c:pt>
              </c:numCache>
            </c:numRef>
          </c:val>
        </c:ser>
        <c:dLbls>
          <c:showLegendKey val="0"/>
          <c:showVal val="0"/>
          <c:showCatName val="0"/>
          <c:showSerName val="0"/>
          <c:showPercent val="0"/>
          <c:showBubbleSize val="0"/>
        </c:dLbls>
        <c:gapWidth val="219"/>
        <c:overlap val="-27"/>
        <c:axId val="151891264"/>
        <c:axId val="153179304"/>
      </c:barChart>
      <c:catAx>
        <c:axId val="15189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3179304"/>
        <c:crosses val="autoZero"/>
        <c:auto val="1"/>
        <c:lblAlgn val="ctr"/>
        <c:lblOffset val="100"/>
        <c:noMultiLvlLbl val="0"/>
      </c:catAx>
      <c:valAx>
        <c:axId val="15317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189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a:t>Patterns of Interpretation for the K6 "Nervous" Question and the WG Anxiety Set</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6'!$A$2</c:f>
              <c:strCache>
                <c:ptCount val="1"/>
                <c:pt idx="0">
                  <c:v>K6 Probe</c:v>
                </c:pt>
              </c:strCache>
            </c:strRef>
          </c:tx>
          <c:spPr>
            <a:solidFill>
              <a:schemeClr val="accent1"/>
            </a:solidFill>
            <a:ln>
              <a:noFill/>
            </a:ln>
            <a:effectLst/>
          </c:spPr>
          <c:invertIfNegative val="0"/>
          <c:errBars>
            <c:errBarType val="both"/>
            <c:errValType val="cust"/>
            <c:noEndCap val="0"/>
            <c:plus>
              <c:numRef>
                <c:f>'Table 6'!$B$4:$E$4</c:f>
                <c:numCache>
                  <c:formatCode>General</c:formatCode>
                  <c:ptCount val="4"/>
                  <c:pt idx="0">
                    <c:v>9.8790367973874936E-3</c:v>
                  </c:pt>
                  <c:pt idx="1">
                    <c:v>1.341212835493058E-2</c:v>
                  </c:pt>
                  <c:pt idx="2">
                    <c:v>1.3433070838614131E-2</c:v>
                  </c:pt>
                  <c:pt idx="3">
                    <c:v>1.1944654184618111E-2</c:v>
                  </c:pt>
                </c:numCache>
              </c:numRef>
            </c:plus>
            <c:minus>
              <c:numRef>
                <c:f>'Table 6'!$B$4:$E$4</c:f>
                <c:numCache>
                  <c:formatCode>General</c:formatCode>
                  <c:ptCount val="4"/>
                  <c:pt idx="0">
                    <c:v>9.8790367973874936E-3</c:v>
                  </c:pt>
                  <c:pt idx="1">
                    <c:v>1.341212835493058E-2</c:v>
                  </c:pt>
                  <c:pt idx="2">
                    <c:v>1.3433070838614131E-2</c:v>
                  </c:pt>
                  <c:pt idx="3">
                    <c:v>1.1944654184618111E-2</c:v>
                  </c:pt>
                </c:numCache>
              </c:numRef>
            </c:minus>
            <c:spPr>
              <a:noFill/>
              <a:ln w="9525" cap="flat" cmpd="sng" algn="ctr">
                <a:solidFill>
                  <a:schemeClr val="tx1">
                    <a:lumMod val="65000"/>
                    <a:lumOff val="35000"/>
                  </a:schemeClr>
                </a:solidFill>
                <a:round/>
              </a:ln>
              <a:effectLst/>
            </c:spPr>
          </c:errBars>
          <c:cat>
            <c:strRef>
              <c:f>'Table 6'!$B$1:$E$1</c:f>
              <c:strCache>
                <c:ptCount val="4"/>
                <c:pt idx="0">
                  <c:v>Intense</c:v>
                </c:pt>
                <c:pt idx="1">
                  <c:v>Positive</c:v>
                </c:pt>
                <c:pt idx="2">
                  <c:v>Interferes</c:v>
                </c:pt>
                <c:pt idx="3">
                  <c:v>Diagnosed Anxiety</c:v>
                </c:pt>
              </c:strCache>
            </c:strRef>
          </c:cat>
          <c:val>
            <c:numRef>
              <c:f>'Table 6'!$B$2:$E$2</c:f>
              <c:numCache>
                <c:formatCode>General</c:formatCode>
                <c:ptCount val="4"/>
                <c:pt idx="0">
                  <c:v>0.16098966000000001</c:v>
                </c:pt>
                <c:pt idx="1">
                  <c:v>0.46776801000000001</c:v>
                </c:pt>
                <c:pt idx="2">
                  <c:v>0.48385041000000001</c:v>
                </c:pt>
                <c:pt idx="3">
                  <c:v>0.27078803000000001</c:v>
                </c:pt>
              </c:numCache>
            </c:numRef>
          </c:val>
        </c:ser>
        <c:ser>
          <c:idx val="1"/>
          <c:order val="1"/>
          <c:tx>
            <c:strRef>
              <c:f>'Table 6'!$A$3</c:f>
              <c:strCache>
                <c:ptCount val="1"/>
                <c:pt idx="0">
                  <c:v>Wash Group Probe</c:v>
                </c:pt>
              </c:strCache>
            </c:strRef>
          </c:tx>
          <c:spPr>
            <a:solidFill>
              <a:schemeClr val="accent2"/>
            </a:solidFill>
            <a:ln>
              <a:noFill/>
            </a:ln>
            <a:effectLst/>
          </c:spPr>
          <c:invertIfNegative val="0"/>
          <c:errBars>
            <c:errBarType val="both"/>
            <c:errValType val="cust"/>
            <c:noEndCap val="0"/>
            <c:plus>
              <c:numRef>
                <c:f>'Table 6'!$B$5:$E$5</c:f>
                <c:numCache>
                  <c:formatCode>General</c:formatCode>
                  <c:ptCount val="4"/>
                  <c:pt idx="0">
                    <c:v>8.4173889962859683E-3</c:v>
                  </c:pt>
                  <c:pt idx="1">
                    <c:v>1.2203362179793982E-2</c:v>
                  </c:pt>
                  <c:pt idx="2">
                    <c:v>1.220472151889047E-2</c:v>
                  </c:pt>
                  <c:pt idx="3">
                    <c:v>1.0103892786304285E-2</c:v>
                  </c:pt>
                </c:numCache>
              </c:numRef>
            </c:plus>
            <c:minus>
              <c:numRef>
                <c:f>'Table 6'!$B$5:$E$5</c:f>
                <c:numCache>
                  <c:formatCode>General</c:formatCode>
                  <c:ptCount val="4"/>
                  <c:pt idx="0">
                    <c:v>8.4173889962859683E-3</c:v>
                  </c:pt>
                  <c:pt idx="1">
                    <c:v>1.2203362179793982E-2</c:v>
                  </c:pt>
                  <c:pt idx="2">
                    <c:v>1.220472151889047E-2</c:v>
                  </c:pt>
                  <c:pt idx="3">
                    <c:v>1.0103892786304285E-2</c:v>
                  </c:pt>
                </c:numCache>
              </c:numRef>
            </c:minus>
            <c:spPr>
              <a:noFill/>
              <a:ln w="9525" cap="flat" cmpd="sng" algn="ctr">
                <a:solidFill>
                  <a:schemeClr val="tx1">
                    <a:lumMod val="65000"/>
                    <a:lumOff val="35000"/>
                  </a:schemeClr>
                </a:solidFill>
                <a:round/>
              </a:ln>
              <a:effectLst/>
            </c:spPr>
          </c:errBars>
          <c:cat>
            <c:strRef>
              <c:f>'Table 6'!$B$1:$E$1</c:f>
              <c:strCache>
                <c:ptCount val="4"/>
                <c:pt idx="0">
                  <c:v>Intense</c:v>
                </c:pt>
                <c:pt idx="1">
                  <c:v>Positive</c:v>
                </c:pt>
                <c:pt idx="2">
                  <c:v>Interferes</c:v>
                </c:pt>
                <c:pt idx="3">
                  <c:v>Diagnosed Anxiety</c:v>
                </c:pt>
              </c:strCache>
            </c:strRef>
          </c:cat>
          <c:val>
            <c:numRef>
              <c:f>'Table 6'!$B$3:$E$3</c:f>
              <c:numCache>
                <c:formatCode>General</c:formatCode>
                <c:ptCount val="4"/>
                <c:pt idx="0">
                  <c:v>0.13790938999999999</c:v>
                </c:pt>
                <c:pt idx="1">
                  <c:v>0.48956915000000001</c:v>
                </c:pt>
                <c:pt idx="2">
                  <c:v>0.49271106999999997</c:v>
                </c:pt>
                <c:pt idx="3">
                  <c:v>0.21947327</c:v>
                </c:pt>
              </c:numCache>
            </c:numRef>
          </c:val>
        </c:ser>
        <c:dLbls>
          <c:showLegendKey val="0"/>
          <c:showVal val="0"/>
          <c:showCatName val="0"/>
          <c:showSerName val="0"/>
          <c:showPercent val="0"/>
          <c:showBubbleSize val="0"/>
        </c:dLbls>
        <c:gapWidth val="219"/>
        <c:overlap val="-27"/>
        <c:axId val="153180088"/>
        <c:axId val="153180480"/>
      </c:barChart>
      <c:catAx>
        <c:axId val="15318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3180480"/>
        <c:crosses val="autoZero"/>
        <c:auto val="1"/>
        <c:lblAlgn val="ctr"/>
        <c:lblOffset val="100"/>
        <c:noMultiLvlLbl val="0"/>
      </c:catAx>
      <c:valAx>
        <c:axId val="15318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531800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74B3D-C54E-4624-BA40-42C46F15B5C6}" type="doc">
      <dgm:prSet loTypeId="urn:microsoft.com/office/officeart/2005/8/layout/process1" loCatId="process" qsTypeId="urn:microsoft.com/office/officeart/2005/8/quickstyle/simple1" qsCatId="simple" csTypeId="urn:microsoft.com/office/officeart/2005/8/colors/accent1_2" csCatId="accent1" phldr="1"/>
      <dgm:spPr/>
    </dgm:pt>
    <dgm:pt modelId="{E1224388-899B-4783-9B78-29EA504D1ADA}">
      <dgm:prSet phldrT="[Text]"/>
      <dgm:spPr/>
      <dgm:t>
        <a:bodyPr/>
        <a:lstStyle/>
        <a:p>
          <a:r>
            <a:rPr lang="en-US" dirty="0" smtClean="0"/>
            <a:t>Initial Cognitive Interviews and Discussions with Survey Sponsors</a:t>
          </a:r>
          <a:endParaRPr lang="en-US" dirty="0"/>
        </a:p>
      </dgm:t>
    </dgm:pt>
    <dgm:pt modelId="{33CEE103-8188-4B76-8E13-67F739B20003}" type="parTrans" cxnId="{4297D1FA-4F42-40FF-BEEE-44B2A9D4A13A}">
      <dgm:prSet/>
      <dgm:spPr/>
      <dgm:t>
        <a:bodyPr/>
        <a:lstStyle/>
        <a:p>
          <a:endParaRPr lang="en-US"/>
        </a:p>
      </dgm:t>
    </dgm:pt>
    <dgm:pt modelId="{F9083F61-4D2D-4F80-A868-7250E3DD7783}" type="sibTrans" cxnId="{4297D1FA-4F42-40FF-BEEE-44B2A9D4A13A}">
      <dgm:prSet/>
      <dgm:spPr/>
      <dgm:t>
        <a:bodyPr/>
        <a:lstStyle/>
        <a:p>
          <a:endParaRPr lang="en-US"/>
        </a:p>
      </dgm:t>
    </dgm:pt>
    <dgm:pt modelId="{6E6F48CF-05E6-4D14-97E7-A6258793F082}">
      <dgm:prSet phldrT="[Text]"/>
      <dgm:spPr/>
      <dgm:t>
        <a:bodyPr/>
        <a:lstStyle/>
        <a:p>
          <a:r>
            <a:rPr lang="en-US" dirty="0" smtClean="0"/>
            <a:t>Analysis of Cognitive Interviewing Data for Patterns of Interpretation</a:t>
          </a:r>
          <a:endParaRPr lang="en-US" dirty="0"/>
        </a:p>
      </dgm:t>
    </dgm:pt>
    <dgm:pt modelId="{1890064C-7FBD-4B37-9114-E6D0A0798E87}" type="parTrans" cxnId="{E622B604-9522-4F5D-BC2E-CF7FCD347488}">
      <dgm:prSet/>
      <dgm:spPr/>
      <dgm:t>
        <a:bodyPr/>
        <a:lstStyle/>
        <a:p>
          <a:endParaRPr lang="en-US"/>
        </a:p>
      </dgm:t>
    </dgm:pt>
    <dgm:pt modelId="{3DCE12DE-393E-4741-92EF-A8D9F78C48AC}" type="sibTrans" cxnId="{E622B604-9522-4F5D-BC2E-CF7FCD347488}">
      <dgm:prSet/>
      <dgm:spPr/>
      <dgm:t>
        <a:bodyPr/>
        <a:lstStyle/>
        <a:p>
          <a:endParaRPr lang="en-US"/>
        </a:p>
      </dgm:t>
    </dgm:pt>
    <dgm:pt modelId="{148A39D0-069D-4AD4-96EC-2D06522D30BB}">
      <dgm:prSet phldrT="[Text]"/>
      <dgm:spPr/>
      <dgm:t>
        <a:bodyPr/>
        <a:lstStyle/>
        <a:p>
          <a:r>
            <a:rPr lang="en-US" dirty="0" smtClean="0"/>
            <a:t>Write Probe Questions based on Patterns of Interpretation</a:t>
          </a:r>
          <a:endParaRPr lang="en-US" dirty="0"/>
        </a:p>
      </dgm:t>
    </dgm:pt>
    <dgm:pt modelId="{E14620A1-92FF-43E6-B15B-9665922F8116}" type="parTrans" cxnId="{0086A9CF-EAC0-4FCD-A82C-89960E8537B4}">
      <dgm:prSet/>
      <dgm:spPr/>
      <dgm:t>
        <a:bodyPr/>
        <a:lstStyle/>
        <a:p>
          <a:endParaRPr lang="en-US"/>
        </a:p>
      </dgm:t>
    </dgm:pt>
    <dgm:pt modelId="{53915DEC-90F2-4F4E-89A4-723FF617ACD0}" type="sibTrans" cxnId="{0086A9CF-EAC0-4FCD-A82C-89960E8537B4}">
      <dgm:prSet/>
      <dgm:spPr>
        <a:noFill/>
        <a:ln>
          <a:noFill/>
        </a:ln>
      </dgm:spPr>
      <dgm:t>
        <a:bodyPr/>
        <a:lstStyle/>
        <a:p>
          <a:endParaRPr lang="en-US"/>
        </a:p>
      </dgm:t>
    </dgm:pt>
    <dgm:pt modelId="{95AE4948-02A3-4866-8995-5276773F378E}">
      <dgm:prSet phldrT="[Text]"/>
      <dgm:spPr>
        <a:noFill/>
        <a:ln>
          <a:noFill/>
        </a:ln>
      </dgm:spPr>
      <dgm:t>
        <a:bodyPr/>
        <a:lstStyle/>
        <a:p>
          <a:endParaRPr lang="en-US" dirty="0"/>
        </a:p>
      </dgm:t>
    </dgm:pt>
    <dgm:pt modelId="{2FAA3B55-1BA0-408C-B97B-25C6818B155A}" type="parTrans" cxnId="{125602B4-7C50-4EDA-B2C6-36D22AE61879}">
      <dgm:prSet/>
      <dgm:spPr/>
      <dgm:t>
        <a:bodyPr/>
        <a:lstStyle/>
        <a:p>
          <a:endParaRPr lang="en-US"/>
        </a:p>
      </dgm:t>
    </dgm:pt>
    <dgm:pt modelId="{EEE3726F-C9F8-4456-A765-8F8937E4DC9D}" type="sibTrans" cxnId="{125602B4-7C50-4EDA-B2C6-36D22AE61879}">
      <dgm:prSet/>
      <dgm:spPr>
        <a:noFill/>
        <a:ln>
          <a:noFill/>
        </a:ln>
      </dgm:spPr>
      <dgm:t>
        <a:bodyPr/>
        <a:lstStyle/>
        <a:p>
          <a:endParaRPr lang="en-US"/>
        </a:p>
      </dgm:t>
    </dgm:pt>
    <dgm:pt modelId="{A72FE05D-211B-4718-BECB-479AF6C5C676}">
      <dgm:prSet phldrT="[Text]"/>
      <dgm:spPr>
        <a:noFill/>
        <a:ln>
          <a:noFill/>
        </a:ln>
      </dgm:spPr>
      <dgm:t>
        <a:bodyPr/>
        <a:lstStyle/>
        <a:p>
          <a:endParaRPr lang="en-US" dirty="0"/>
        </a:p>
      </dgm:t>
    </dgm:pt>
    <dgm:pt modelId="{0917CEFA-B671-465D-8609-DDF40AC9AE90}" type="parTrans" cxnId="{8DAD8106-E479-4852-94CC-50332989E417}">
      <dgm:prSet/>
      <dgm:spPr/>
      <dgm:t>
        <a:bodyPr/>
        <a:lstStyle/>
        <a:p>
          <a:endParaRPr lang="en-US"/>
        </a:p>
      </dgm:t>
    </dgm:pt>
    <dgm:pt modelId="{C7B71CB2-F010-4BBE-B680-54D31DA25B7C}" type="sibTrans" cxnId="{8DAD8106-E479-4852-94CC-50332989E417}">
      <dgm:prSet/>
      <dgm:spPr/>
      <dgm:t>
        <a:bodyPr/>
        <a:lstStyle/>
        <a:p>
          <a:endParaRPr lang="en-US"/>
        </a:p>
      </dgm:t>
    </dgm:pt>
    <dgm:pt modelId="{188E8F2D-85FB-4E9B-99FC-FA069C8AFB93}" type="pres">
      <dgm:prSet presAssocID="{99E74B3D-C54E-4624-BA40-42C46F15B5C6}" presName="Name0" presStyleCnt="0">
        <dgm:presLayoutVars>
          <dgm:dir/>
          <dgm:resizeHandles val="exact"/>
        </dgm:presLayoutVars>
      </dgm:prSet>
      <dgm:spPr/>
    </dgm:pt>
    <dgm:pt modelId="{53702496-FEAB-45BB-AFA1-5562F864DDCB}" type="pres">
      <dgm:prSet presAssocID="{E1224388-899B-4783-9B78-29EA504D1ADA}" presName="node" presStyleLbl="node1" presStyleIdx="0" presStyleCnt="5">
        <dgm:presLayoutVars>
          <dgm:bulletEnabled val="1"/>
        </dgm:presLayoutVars>
      </dgm:prSet>
      <dgm:spPr/>
      <dgm:t>
        <a:bodyPr/>
        <a:lstStyle/>
        <a:p>
          <a:endParaRPr lang="en-US"/>
        </a:p>
      </dgm:t>
    </dgm:pt>
    <dgm:pt modelId="{B02FD9BC-4BDC-4E01-9BE3-482F86EFF028}" type="pres">
      <dgm:prSet presAssocID="{F9083F61-4D2D-4F80-A868-7250E3DD7783}" presName="sibTrans" presStyleLbl="sibTrans2D1" presStyleIdx="0" presStyleCnt="4"/>
      <dgm:spPr/>
      <dgm:t>
        <a:bodyPr/>
        <a:lstStyle/>
        <a:p>
          <a:endParaRPr lang="en-US"/>
        </a:p>
      </dgm:t>
    </dgm:pt>
    <dgm:pt modelId="{38B68BED-0A6B-4FA7-829E-A789BFBCD0CB}" type="pres">
      <dgm:prSet presAssocID="{F9083F61-4D2D-4F80-A868-7250E3DD7783}" presName="connectorText" presStyleLbl="sibTrans2D1" presStyleIdx="0" presStyleCnt="4"/>
      <dgm:spPr/>
      <dgm:t>
        <a:bodyPr/>
        <a:lstStyle/>
        <a:p>
          <a:endParaRPr lang="en-US"/>
        </a:p>
      </dgm:t>
    </dgm:pt>
    <dgm:pt modelId="{DEDA11DC-DBA5-4F5B-A222-A5C013D8CDCF}" type="pres">
      <dgm:prSet presAssocID="{6E6F48CF-05E6-4D14-97E7-A6258793F082}" presName="node" presStyleLbl="node1" presStyleIdx="1" presStyleCnt="5">
        <dgm:presLayoutVars>
          <dgm:bulletEnabled val="1"/>
        </dgm:presLayoutVars>
      </dgm:prSet>
      <dgm:spPr/>
      <dgm:t>
        <a:bodyPr/>
        <a:lstStyle/>
        <a:p>
          <a:endParaRPr lang="en-US"/>
        </a:p>
      </dgm:t>
    </dgm:pt>
    <dgm:pt modelId="{A3B51133-5FA9-4315-AAED-1C5745EF9E25}" type="pres">
      <dgm:prSet presAssocID="{3DCE12DE-393E-4741-92EF-A8D9F78C48AC}" presName="sibTrans" presStyleLbl="sibTrans2D1" presStyleIdx="1" presStyleCnt="4"/>
      <dgm:spPr/>
      <dgm:t>
        <a:bodyPr/>
        <a:lstStyle/>
        <a:p>
          <a:endParaRPr lang="en-US"/>
        </a:p>
      </dgm:t>
    </dgm:pt>
    <dgm:pt modelId="{46135380-1EBF-4161-AEB2-41D1FD72D836}" type="pres">
      <dgm:prSet presAssocID="{3DCE12DE-393E-4741-92EF-A8D9F78C48AC}" presName="connectorText" presStyleLbl="sibTrans2D1" presStyleIdx="1" presStyleCnt="4"/>
      <dgm:spPr/>
      <dgm:t>
        <a:bodyPr/>
        <a:lstStyle/>
        <a:p>
          <a:endParaRPr lang="en-US"/>
        </a:p>
      </dgm:t>
    </dgm:pt>
    <dgm:pt modelId="{676A677A-2B60-4487-997B-DF7A686BB612}" type="pres">
      <dgm:prSet presAssocID="{148A39D0-069D-4AD4-96EC-2D06522D30BB}" presName="node" presStyleLbl="node1" presStyleIdx="2" presStyleCnt="5">
        <dgm:presLayoutVars>
          <dgm:bulletEnabled val="1"/>
        </dgm:presLayoutVars>
      </dgm:prSet>
      <dgm:spPr/>
      <dgm:t>
        <a:bodyPr/>
        <a:lstStyle/>
        <a:p>
          <a:endParaRPr lang="en-US"/>
        </a:p>
      </dgm:t>
    </dgm:pt>
    <dgm:pt modelId="{EBC84547-08C7-42E1-803E-9F5E727BA561}" type="pres">
      <dgm:prSet presAssocID="{53915DEC-90F2-4F4E-89A4-723FF617ACD0}" presName="sibTrans" presStyleLbl="sibTrans2D1" presStyleIdx="2" presStyleCnt="4"/>
      <dgm:spPr/>
      <dgm:t>
        <a:bodyPr/>
        <a:lstStyle/>
        <a:p>
          <a:endParaRPr lang="en-US"/>
        </a:p>
      </dgm:t>
    </dgm:pt>
    <dgm:pt modelId="{8F531381-BFF7-450C-A6D3-AE5961861FA5}" type="pres">
      <dgm:prSet presAssocID="{53915DEC-90F2-4F4E-89A4-723FF617ACD0}" presName="connectorText" presStyleLbl="sibTrans2D1" presStyleIdx="2" presStyleCnt="4"/>
      <dgm:spPr/>
      <dgm:t>
        <a:bodyPr/>
        <a:lstStyle/>
        <a:p>
          <a:endParaRPr lang="en-US"/>
        </a:p>
      </dgm:t>
    </dgm:pt>
    <dgm:pt modelId="{F616DE72-8445-43D8-8FBE-D6C3765D8B03}" type="pres">
      <dgm:prSet presAssocID="{95AE4948-02A3-4866-8995-5276773F378E}" presName="node" presStyleLbl="node1" presStyleIdx="3" presStyleCnt="5">
        <dgm:presLayoutVars>
          <dgm:bulletEnabled val="1"/>
        </dgm:presLayoutVars>
      </dgm:prSet>
      <dgm:spPr/>
      <dgm:t>
        <a:bodyPr/>
        <a:lstStyle/>
        <a:p>
          <a:endParaRPr lang="en-US"/>
        </a:p>
      </dgm:t>
    </dgm:pt>
    <dgm:pt modelId="{20A2771D-4389-4537-95EF-AA87FA170C52}" type="pres">
      <dgm:prSet presAssocID="{EEE3726F-C9F8-4456-A765-8F8937E4DC9D}" presName="sibTrans" presStyleLbl="sibTrans2D1" presStyleIdx="3" presStyleCnt="4"/>
      <dgm:spPr/>
      <dgm:t>
        <a:bodyPr/>
        <a:lstStyle/>
        <a:p>
          <a:endParaRPr lang="en-US"/>
        </a:p>
      </dgm:t>
    </dgm:pt>
    <dgm:pt modelId="{A36002E0-6899-4B11-80A7-7C44F6E7715D}" type="pres">
      <dgm:prSet presAssocID="{EEE3726F-C9F8-4456-A765-8F8937E4DC9D}" presName="connectorText" presStyleLbl="sibTrans2D1" presStyleIdx="3" presStyleCnt="4"/>
      <dgm:spPr/>
      <dgm:t>
        <a:bodyPr/>
        <a:lstStyle/>
        <a:p>
          <a:endParaRPr lang="en-US"/>
        </a:p>
      </dgm:t>
    </dgm:pt>
    <dgm:pt modelId="{66B0282C-1057-4EF0-BBEC-48C08EF73CF7}" type="pres">
      <dgm:prSet presAssocID="{A72FE05D-211B-4718-BECB-479AF6C5C676}" presName="node" presStyleLbl="node1" presStyleIdx="4" presStyleCnt="5">
        <dgm:presLayoutVars>
          <dgm:bulletEnabled val="1"/>
        </dgm:presLayoutVars>
      </dgm:prSet>
      <dgm:spPr/>
      <dgm:t>
        <a:bodyPr/>
        <a:lstStyle/>
        <a:p>
          <a:endParaRPr lang="en-US"/>
        </a:p>
      </dgm:t>
    </dgm:pt>
  </dgm:ptLst>
  <dgm:cxnLst>
    <dgm:cxn modelId="{8DAD8106-E479-4852-94CC-50332989E417}" srcId="{99E74B3D-C54E-4624-BA40-42C46F15B5C6}" destId="{A72FE05D-211B-4718-BECB-479AF6C5C676}" srcOrd="4" destOrd="0" parTransId="{0917CEFA-B671-465D-8609-DDF40AC9AE90}" sibTransId="{C7B71CB2-F010-4BBE-B680-54D31DA25B7C}"/>
    <dgm:cxn modelId="{E622B604-9522-4F5D-BC2E-CF7FCD347488}" srcId="{99E74B3D-C54E-4624-BA40-42C46F15B5C6}" destId="{6E6F48CF-05E6-4D14-97E7-A6258793F082}" srcOrd="1" destOrd="0" parTransId="{1890064C-7FBD-4B37-9114-E6D0A0798E87}" sibTransId="{3DCE12DE-393E-4741-92EF-A8D9F78C48AC}"/>
    <dgm:cxn modelId="{97067682-CFFF-4576-89C7-1E7F6D77388F}" type="presOf" srcId="{A72FE05D-211B-4718-BECB-479AF6C5C676}" destId="{66B0282C-1057-4EF0-BBEC-48C08EF73CF7}" srcOrd="0" destOrd="0" presId="urn:microsoft.com/office/officeart/2005/8/layout/process1"/>
    <dgm:cxn modelId="{A0721966-8F71-47B8-A502-3542521668B3}" type="presOf" srcId="{EEE3726F-C9F8-4456-A765-8F8937E4DC9D}" destId="{20A2771D-4389-4537-95EF-AA87FA170C52}" srcOrd="0" destOrd="0" presId="urn:microsoft.com/office/officeart/2005/8/layout/process1"/>
    <dgm:cxn modelId="{94E5627C-DFF8-4CEE-A34A-5ED9DD7D2B2C}" type="presOf" srcId="{148A39D0-069D-4AD4-96EC-2D06522D30BB}" destId="{676A677A-2B60-4487-997B-DF7A686BB612}" srcOrd="0" destOrd="0" presId="urn:microsoft.com/office/officeart/2005/8/layout/process1"/>
    <dgm:cxn modelId="{A971D2FB-7E73-4DB8-8648-F92F353D034E}" type="presOf" srcId="{3DCE12DE-393E-4741-92EF-A8D9F78C48AC}" destId="{A3B51133-5FA9-4315-AAED-1C5745EF9E25}" srcOrd="0" destOrd="0" presId="urn:microsoft.com/office/officeart/2005/8/layout/process1"/>
    <dgm:cxn modelId="{29CF181E-614F-461F-A333-A4A00D734260}" type="presOf" srcId="{E1224388-899B-4783-9B78-29EA504D1ADA}" destId="{53702496-FEAB-45BB-AFA1-5562F864DDCB}" srcOrd="0" destOrd="0" presId="urn:microsoft.com/office/officeart/2005/8/layout/process1"/>
    <dgm:cxn modelId="{E7906749-C231-4C67-9025-F3495B7D1B78}" type="presOf" srcId="{EEE3726F-C9F8-4456-A765-8F8937E4DC9D}" destId="{A36002E0-6899-4B11-80A7-7C44F6E7715D}" srcOrd="1" destOrd="0" presId="urn:microsoft.com/office/officeart/2005/8/layout/process1"/>
    <dgm:cxn modelId="{6DC6AF90-A813-422E-9890-403FBD0B833E}" type="presOf" srcId="{3DCE12DE-393E-4741-92EF-A8D9F78C48AC}" destId="{46135380-1EBF-4161-AEB2-41D1FD72D836}" srcOrd="1" destOrd="0" presId="urn:microsoft.com/office/officeart/2005/8/layout/process1"/>
    <dgm:cxn modelId="{0086A9CF-EAC0-4FCD-A82C-89960E8537B4}" srcId="{99E74B3D-C54E-4624-BA40-42C46F15B5C6}" destId="{148A39D0-069D-4AD4-96EC-2D06522D30BB}" srcOrd="2" destOrd="0" parTransId="{E14620A1-92FF-43E6-B15B-9665922F8116}" sibTransId="{53915DEC-90F2-4F4E-89A4-723FF617ACD0}"/>
    <dgm:cxn modelId="{860FB440-57EC-48DE-A034-1E0FA82B985E}" type="presOf" srcId="{53915DEC-90F2-4F4E-89A4-723FF617ACD0}" destId="{EBC84547-08C7-42E1-803E-9F5E727BA561}" srcOrd="0" destOrd="0" presId="urn:microsoft.com/office/officeart/2005/8/layout/process1"/>
    <dgm:cxn modelId="{0943AC04-3C65-4758-8255-D58681FE6EC5}" type="presOf" srcId="{53915DEC-90F2-4F4E-89A4-723FF617ACD0}" destId="{8F531381-BFF7-450C-A6D3-AE5961861FA5}" srcOrd="1" destOrd="0" presId="urn:microsoft.com/office/officeart/2005/8/layout/process1"/>
    <dgm:cxn modelId="{C653FF72-6BDC-4D01-904C-67D1F118517B}" type="presOf" srcId="{F9083F61-4D2D-4F80-A868-7250E3DD7783}" destId="{B02FD9BC-4BDC-4E01-9BE3-482F86EFF028}" srcOrd="0" destOrd="0" presId="urn:microsoft.com/office/officeart/2005/8/layout/process1"/>
    <dgm:cxn modelId="{62DDB1C5-9DEC-47F0-B0FD-341B4B2484DA}" type="presOf" srcId="{F9083F61-4D2D-4F80-A868-7250E3DD7783}" destId="{38B68BED-0A6B-4FA7-829E-A789BFBCD0CB}" srcOrd="1" destOrd="0" presId="urn:microsoft.com/office/officeart/2005/8/layout/process1"/>
    <dgm:cxn modelId="{95F75D77-2ECC-473D-A83C-1CAA1AEAA792}" type="presOf" srcId="{6E6F48CF-05E6-4D14-97E7-A6258793F082}" destId="{DEDA11DC-DBA5-4F5B-A222-A5C013D8CDCF}" srcOrd="0" destOrd="0" presId="urn:microsoft.com/office/officeart/2005/8/layout/process1"/>
    <dgm:cxn modelId="{29DB81D7-6E16-4075-80C1-C1E210C65365}" type="presOf" srcId="{95AE4948-02A3-4866-8995-5276773F378E}" destId="{F616DE72-8445-43D8-8FBE-D6C3765D8B03}" srcOrd="0" destOrd="0" presId="urn:microsoft.com/office/officeart/2005/8/layout/process1"/>
    <dgm:cxn modelId="{125602B4-7C50-4EDA-B2C6-36D22AE61879}" srcId="{99E74B3D-C54E-4624-BA40-42C46F15B5C6}" destId="{95AE4948-02A3-4866-8995-5276773F378E}" srcOrd="3" destOrd="0" parTransId="{2FAA3B55-1BA0-408C-B97B-25C6818B155A}" sibTransId="{EEE3726F-C9F8-4456-A765-8F8937E4DC9D}"/>
    <dgm:cxn modelId="{A4F3E0B1-C731-479D-8B33-4463B128A034}" type="presOf" srcId="{99E74B3D-C54E-4624-BA40-42C46F15B5C6}" destId="{188E8F2D-85FB-4E9B-99FC-FA069C8AFB93}" srcOrd="0" destOrd="0" presId="urn:microsoft.com/office/officeart/2005/8/layout/process1"/>
    <dgm:cxn modelId="{4297D1FA-4F42-40FF-BEEE-44B2A9D4A13A}" srcId="{99E74B3D-C54E-4624-BA40-42C46F15B5C6}" destId="{E1224388-899B-4783-9B78-29EA504D1ADA}" srcOrd="0" destOrd="0" parTransId="{33CEE103-8188-4B76-8E13-67F739B20003}" sibTransId="{F9083F61-4D2D-4F80-A868-7250E3DD7783}"/>
    <dgm:cxn modelId="{8AF43ED7-DE95-4D37-A038-DF4087B6F5F2}" type="presParOf" srcId="{188E8F2D-85FB-4E9B-99FC-FA069C8AFB93}" destId="{53702496-FEAB-45BB-AFA1-5562F864DDCB}" srcOrd="0" destOrd="0" presId="urn:microsoft.com/office/officeart/2005/8/layout/process1"/>
    <dgm:cxn modelId="{8590EAE4-AB6E-47EE-AB8C-242F44421482}" type="presParOf" srcId="{188E8F2D-85FB-4E9B-99FC-FA069C8AFB93}" destId="{B02FD9BC-4BDC-4E01-9BE3-482F86EFF028}" srcOrd="1" destOrd="0" presId="urn:microsoft.com/office/officeart/2005/8/layout/process1"/>
    <dgm:cxn modelId="{5C40B54B-27CF-4423-B813-FC6BB375A53C}" type="presParOf" srcId="{B02FD9BC-4BDC-4E01-9BE3-482F86EFF028}" destId="{38B68BED-0A6B-4FA7-829E-A789BFBCD0CB}" srcOrd="0" destOrd="0" presId="urn:microsoft.com/office/officeart/2005/8/layout/process1"/>
    <dgm:cxn modelId="{542A7622-8D4A-4867-A6F5-F0D94961DBBE}" type="presParOf" srcId="{188E8F2D-85FB-4E9B-99FC-FA069C8AFB93}" destId="{DEDA11DC-DBA5-4F5B-A222-A5C013D8CDCF}" srcOrd="2" destOrd="0" presId="urn:microsoft.com/office/officeart/2005/8/layout/process1"/>
    <dgm:cxn modelId="{59F7D21E-0694-41F0-8922-465B75FC71D9}" type="presParOf" srcId="{188E8F2D-85FB-4E9B-99FC-FA069C8AFB93}" destId="{A3B51133-5FA9-4315-AAED-1C5745EF9E25}" srcOrd="3" destOrd="0" presId="urn:microsoft.com/office/officeart/2005/8/layout/process1"/>
    <dgm:cxn modelId="{170E542A-191C-462F-BF76-3EABA5CC99CF}" type="presParOf" srcId="{A3B51133-5FA9-4315-AAED-1C5745EF9E25}" destId="{46135380-1EBF-4161-AEB2-41D1FD72D836}" srcOrd="0" destOrd="0" presId="urn:microsoft.com/office/officeart/2005/8/layout/process1"/>
    <dgm:cxn modelId="{9389E194-2A12-49E5-9C31-4ACC4C3C46D8}" type="presParOf" srcId="{188E8F2D-85FB-4E9B-99FC-FA069C8AFB93}" destId="{676A677A-2B60-4487-997B-DF7A686BB612}" srcOrd="4" destOrd="0" presId="urn:microsoft.com/office/officeart/2005/8/layout/process1"/>
    <dgm:cxn modelId="{5DC61E90-52B8-4CD2-8B96-F2FE0847E858}" type="presParOf" srcId="{188E8F2D-85FB-4E9B-99FC-FA069C8AFB93}" destId="{EBC84547-08C7-42E1-803E-9F5E727BA561}" srcOrd="5" destOrd="0" presId="urn:microsoft.com/office/officeart/2005/8/layout/process1"/>
    <dgm:cxn modelId="{80DECDBB-5C82-47EC-B932-6D92959656E2}" type="presParOf" srcId="{EBC84547-08C7-42E1-803E-9F5E727BA561}" destId="{8F531381-BFF7-450C-A6D3-AE5961861FA5}" srcOrd="0" destOrd="0" presId="urn:microsoft.com/office/officeart/2005/8/layout/process1"/>
    <dgm:cxn modelId="{1C8122D3-3628-453E-B070-7E470E774458}" type="presParOf" srcId="{188E8F2D-85FB-4E9B-99FC-FA069C8AFB93}" destId="{F616DE72-8445-43D8-8FBE-D6C3765D8B03}" srcOrd="6" destOrd="0" presId="urn:microsoft.com/office/officeart/2005/8/layout/process1"/>
    <dgm:cxn modelId="{4ED638D1-2DE6-4719-AC0D-DA54C68CA120}" type="presParOf" srcId="{188E8F2D-85FB-4E9B-99FC-FA069C8AFB93}" destId="{20A2771D-4389-4537-95EF-AA87FA170C52}" srcOrd="7" destOrd="0" presId="urn:microsoft.com/office/officeart/2005/8/layout/process1"/>
    <dgm:cxn modelId="{65E7BC41-1CA7-4918-96C0-DE5C6C081BA5}" type="presParOf" srcId="{20A2771D-4389-4537-95EF-AA87FA170C52}" destId="{A36002E0-6899-4B11-80A7-7C44F6E7715D}" srcOrd="0" destOrd="0" presId="urn:microsoft.com/office/officeart/2005/8/layout/process1"/>
    <dgm:cxn modelId="{1032D3FB-E36F-46F9-92F3-8602D75B30F9}" type="presParOf" srcId="{188E8F2D-85FB-4E9B-99FC-FA069C8AFB93}" destId="{66B0282C-1057-4EF0-BBEC-48C08EF73CF7}"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62BE26-ED05-4C9A-95CA-8891CC65944D}"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A6AC3BC5-FCD2-4F27-AE8D-1E8F9C80F7BD}">
      <dgm:prSet phldrT="[Text]"/>
      <dgm:spPr/>
      <dgm:t>
        <a:bodyPr/>
        <a:lstStyle/>
        <a:p>
          <a:r>
            <a:rPr lang="en-US" dirty="0" smtClean="0"/>
            <a:t>Phenomenon Considered</a:t>
          </a:r>
          <a:endParaRPr lang="en-US" dirty="0"/>
        </a:p>
      </dgm:t>
    </dgm:pt>
    <dgm:pt modelId="{45A559A6-D079-4B29-BC4F-207710C4E3DB}" type="parTrans" cxnId="{C0302EB9-3A99-407D-8F96-874BB76AA0D8}">
      <dgm:prSet/>
      <dgm:spPr/>
      <dgm:t>
        <a:bodyPr/>
        <a:lstStyle/>
        <a:p>
          <a:endParaRPr lang="en-US"/>
        </a:p>
      </dgm:t>
    </dgm:pt>
    <dgm:pt modelId="{5E8ACF15-9F87-43B6-ACB1-05AA9A287695}" type="sibTrans" cxnId="{C0302EB9-3A99-407D-8F96-874BB76AA0D8}">
      <dgm:prSet/>
      <dgm:spPr/>
      <dgm:t>
        <a:bodyPr/>
        <a:lstStyle/>
        <a:p>
          <a:endParaRPr lang="en-US"/>
        </a:p>
      </dgm:t>
    </dgm:pt>
    <dgm:pt modelId="{69D303BF-4CD6-4AD5-B9A6-A67450354211}">
      <dgm:prSet phldrT="[Text]"/>
      <dgm:spPr/>
      <dgm:t>
        <a:bodyPr/>
        <a:lstStyle/>
        <a:p>
          <a:r>
            <a:rPr lang="en-US" dirty="0" smtClean="0"/>
            <a:t>Diet and nutrition habits</a:t>
          </a:r>
          <a:endParaRPr lang="en-US" dirty="0"/>
        </a:p>
      </dgm:t>
    </dgm:pt>
    <dgm:pt modelId="{43B45700-D561-4311-BBD3-16A0AB1F03A0}" type="parTrans" cxnId="{7999A800-4E4F-4575-8B5B-A875187BB699}">
      <dgm:prSet/>
      <dgm:spPr/>
      <dgm:t>
        <a:bodyPr/>
        <a:lstStyle/>
        <a:p>
          <a:endParaRPr lang="en-US"/>
        </a:p>
      </dgm:t>
    </dgm:pt>
    <dgm:pt modelId="{FA2A05E6-5C09-4A23-BCA0-7E92C6268ADC}" type="sibTrans" cxnId="{7999A800-4E4F-4575-8B5B-A875187BB699}">
      <dgm:prSet/>
      <dgm:spPr/>
      <dgm:t>
        <a:bodyPr/>
        <a:lstStyle/>
        <a:p>
          <a:endParaRPr lang="en-US"/>
        </a:p>
      </dgm:t>
    </dgm:pt>
    <dgm:pt modelId="{C7C50AB1-87E7-4820-9F37-03EAC0D8650E}">
      <dgm:prSet/>
      <dgm:spPr/>
      <dgm:t>
        <a:bodyPr/>
        <a:lstStyle/>
        <a:p>
          <a:r>
            <a:rPr lang="en-US" dirty="0" smtClean="0"/>
            <a:t>Smoking or drinking habits</a:t>
          </a:r>
          <a:endParaRPr lang="en-US" dirty="0"/>
        </a:p>
      </dgm:t>
    </dgm:pt>
    <dgm:pt modelId="{9AE10302-0EFA-4304-9092-08269807A347}" type="parTrans" cxnId="{6AD53C28-CBDD-455F-80AD-4C69DAA48DC4}">
      <dgm:prSet/>
      <dgm:spPr/>
      <dgm:t>
        <a:bodyPr/>
        <a:lstStyle/>
        <a:p>
          <a:endParaRPr lang="en-US"/>
        </a:p>
      </dgm:t>
    </dgm:pt>
    <dgm:pt modelId="{A8F79C34-239C-450F-A09B-38D295036F3C}" type="sibTrans" cxnId="{6AD53C28-CBDD-455F-80AD-4C69DAA48DC4}">
      <dgm:prSet/>
      <dgm:spPr/>
      <dgm:t>
        <a:bodyPr/>
        <a:lstStyle/>
        <a:p>
          <a:endParaRPr lang="en-US"/>
        </a:p>
      </dgm:t>
    </dgm:pt>
    <dgm:pt modelId="{6E8EDB82-6A4C-408D-BC3E-5B1B9EA3B02D}">
      <dgm:prSet/>
      <dgm:spPr/>
      <dgm:t>
        <a:bodyPr/>
        <a:lstStyle/>
        <a:p>
          <a:r>
            <a:rPr lang="en-US" dirty="0" smtClean="0"/>
            <a:t>The presence or absence of health conditions</a:t>
          </a:r>
          <a:endParaRPr lang="en-US" dirty="0"/>
        </a:p>
      </dgm:t>
    </dgm:pt>
    <dgm:pt modelId="{80BDFAC1-63D1-484F-80FA-7CA65F4725E2}" type="parTrans" cxnId="{79E45A19-FDF8-48B8-A1DB-49A0EDC7B551}">
      <dgm:prSet/>
      <dgm:spPr/>
      <dgm:t>
        <a:bodyPr/>
        <a:lstStyle/>
        <a:p>
          <a:endParaRPr lang="en-US"/>
        </a:p>
      </dgm:t>
    </dgm:pt>
    <dgm:pt modelId="{846FA109-7640-493C-86D5-10FA992847EB}" type="sibTrans" cxnId="{79E45A19-FDF8-48B8-A1DB-49A0EDC7B551}">
      <dgm:prSet/>
      <dgm:spPr/>
      <dgm:t>
        <a:bodyPr/>
        <a:lstStyle/>
        <a:p>
          <a:endParaRPr lang="en-US"/>
        </a:p>
      </dgm:t>
    </dgm:pt>
    <dgm:pt modelId="{A75F0165-0BE1-4BEA-AB8D-53C6FEDE5439}">
      <dgm:prSet/>
      <dgm:spPr/>
      <dgm:t>
        <a:bodyPr/>
        <a:lstStyle/>
        <a:p>
          <a:r>
            <a:rPr lang="en-US" dirty="0" smtClean="0"/>
            <a:t>Pain or fatigue</a:t>
          </a:r>
          <a:endParaRPr lang="en-US" dirty="0"/>
        </a:p>
      </dgm:t>
    </dgm:pt>
    <dgm:pt modelId="{8452375C-9AD5-4B21-A953-717F634AABA6}" type="parTrans" cxnId="{1EC98210-6155-4D7C-9FD4-32B1A9567262}">
      <dgm:prSet/>
      <dgm:spPr/>
      <dgm:t>
        <a:bodyPr/>
        <a:lstStyle/>
        <a:p>
          <a:endParaRPr lang="en-US"/>
        </a:p>
      </dgm:t>
    </dgm:pt>
    <dgm:pt modelId="{AF930389-3179-4E79-B8C0-19DB6E40CBB3}" type="sibTrans" cxnId="{1EC98210-6155-4D7C-9FD4-32B1A9567262}">
      <dgm:prSet/>
      <dgm:spPr/>
      <dgm:t>
        <a:bodyPr/>
        <a:lstStyle/>
        <a:p>
          <a:endParaRPr lang="en-US"/>
        </a:p>
      </dgm:t>
    </dgm:pt>
    <dgm:pt modelId="{2D43EEB0-A806-4C6E-8646-9850B18A3D7A}">
      <dgm:prSet/>
      <dgm:spPr/>
      <dgm:t>
        <a:bodyPr/>
        <a:lstStyle/>
        <a:p>
          <a:r>
            <a:rPr lang="en-US" dirty="0" smtClean="0"/>
            <a:t>Conversations with healthcare providers</a:t>
          </a:r>
          <a:endParaRPr lang="en-US" dirty="0"/>
        </a:p>
      </dgm:t>
    </dgm:pt>
    <dgm:pt modelId="{24C9E6EB-3662-45F8-A976-2C392916D848}" type="parTrans" cxnId="{64AA0FF2-9AAD-4236-81B7-6E6CFD82BCB0}">
      <dgm:prSet/>
      <dgm:spPr/>
      <dgm:t>
        <a:bodyPr/>
        <a:lstStyle/>
        <a:p>
          <a:endParaRPr lang="en-US"/>
        </a:p>
      </dgm:t>
    </dgm:pt>
    <dgm:pt modelId="{524672FA-A626-4B49-9CBB-AFBD981F0301}" type="sibTrans" cxnId="{64AA0FF2-9AAD-4236-81B7-6E6CFD82BCB0}">
      <dgm:prSet/>
      <dgm:spPr/>
      <dgm:t>
        <a:bodyPr/>
        <a:lstStyle/>
        <a:p>
          <a:endParaRPr lang="en-US"/>
        </a:p>
      </dgm:t>
    </dgm:pt>
    <dgm:pt modelId="{BFFAE917-85D9-4AC6-BB0A-FB8388E00B31}">
      <dgm:prSet/>
      <dgm:spPr/>
      <dgm:t>
        <a:bodyPr/>
        <a:lstStyle/>
        <a:p>
          <a:r>
            <a:rPr lang="en-US" dirty="0" smtClean="0"/>
            <a:t>The amount and frequency of physical activity</a:t>
          </a:r>
          <a:endParaRPr lang="en-US" dirty="0"/>
        </a:p>
      </dgm:t>
    </dgm:pt>
    <dgm:pt modelId="{A9F4C4E1-0FAF-4B6E-A8BC-833D1B2DB66A}" type="sibTrans" cxnId="{E549D727-6E34-4E92-8D36-81D5AB26190E}">
      <dgm:prSet/>
      <dgm:spPr/>
      <dgm:t>
        <a:bodyPr/>
        <a:lstStyle/>
        <a:p>
          <a:endParaRPr lang="en-US"/>
        </a:p>
      </dgm:t>
    </dgm:pt>
    <dgm:pt modelId="{6109CBED-D965-4251-9B0E-73587EACAE4B}" type="parTrans" cxnId="{E549D727-6E34-4E92-8D36-81D5AB26190E}">
      <dgm:prSet/>
      <dgm:spPr/>
      <dgm:t>
        <a:bodyPr/>
        <a:lstStyle/>
        <a:p>
          <a:endParaRPr lang="en-US"/>
        </a:p>
      </dgm:t>
    </dgm:pt>
    <dgm:pt modelId="{7ACBD8CA-FA8D-4599-A344-8A9C48238FAD}">
      <dgm:prSet/>
      <dgm:spPr/>
      <dgm:t>
        <a:bodyPr/>
        <a:lstStyle/>
        <a:p>
          <a:r>
            <a:rPr lang="en-US" dirty="0" smtClean="0"/>
            <a:t>Healthcare habits</a:t>
          </a:r>
          <a:endParaRPr lang="en-US" dirty="0"/>
        </a:p>
      </dgm:t>
    </dgm:pt>
    <dgm:pt modelId="{F93032DD-B7A8-4B09-9A31-F68EE7CC0007}" type="parTrans" cxnId="{AC29208E-6F75-485B-92F0-CAB6D5A6EFEC}">
      <dgm:prSet/>
      <dgm:spPr/>
      <dgm:t>
        <a:bodyPr/>
        <a:lstStyle/>
        <a:p>
          <a:endParaRPr lang="en-US"/>
        </a:p>
      </dgm:t>
    </dgm:pt>
    <dgm:pt modelId="{910E0CBB-139E-45AA-A0F2-3ED10499B953}" type="sibTrans" cxnId="{AC29208E-6F75-485B-92F0-CAB6D5A6EFEC}">
      <dgm:prSet/>
      <dgm:spPr/>
      <dgm:t>
        <a:bodyPr/>
        <a:lstStyle/>
        <a:p>
          <a:endParaRPr lang="en-US"/>
        </a:p>
      </dgm:t>
    </dgm:pt>
    <dgm:pt modelId="{5C94DACE-BBEC-4A27-992C-0E25B348C8A3}" type="pres">
      <dgm:prSet presAssocID="{6962BE26-ED05-4C9A-95CA-8891CC65944D}" presName="hierChild1" presStyleCnt="0">
        <dgm:presLayoutVars>
          <dgm:orgChart val="1"/>
          <dgm:chPref val="1"/>
          <dgm:dir/>
          <dgm:animOne val="branch"/>
          <dgm:animLvl val="lvl"/>
          <dgm:resizeHandles/>
        </dgm:presLayoutVars>
      </dgm:prSet>
      <dgm:spPr/>
      <dgm:t>
        <a:bodyPr/>
        <a:lstStyle/>
        <a:p>
          <a:endParaRPr lang="en-US"/>
        </a:p>
      </dgm:t>
    </dgm:pt>
    <dgm:pt modelId="{D23AB2B3-A6F5-4A53-8FED-48D1789D86A4}" type="pres">
      <dgm:prSet presAssocID="{A6AC3BC5-FCD2-4F27-AE8D-1E8F9C80F7BD}" presName="hierRoot1" presStyleCnt="0">
        <dgm:presLayoutVars>
          <dgm:hierBranch val="init"/>
        </dgm:presLayoutVars>
      </dgm:prSet>
      <dgm:spPr/>
    </dgm:pt>
    <dgm:pt modelId="{9E685FB4-A6EB-4563-BDC9-6651C5F58551}" type="pres">
      <dgm:prSet presAssocID="{A6AC3BC5-FCD2-4F27-AE8D-1E8F9C80F7BD}" presName="rootComposite1" presStyleCnt="0"/>
      <dgm:spPr/>
    </dgm:pt>
    <dgm:pt modelId="{BAF76490-A866-420E-9755-66CCB89C27E1}" type="pres">
      <dgm:prSet presAssocID="{A6AC3BC5-FCD2-4F27-AE8D-1E8F9C80F7BD}" presName="rootText1" presStyleLbl="node0" presStyleIdx="0" presStyleCnt="1">
        <dgm:presLayoutVars>
          <dgm:chPref val="3"/>
        </dgm:presLayoutVars>
      </dgm:prSet>
      <dgm:spPr>
        <a:prstGeom prst="snip1Rect">
          <a:avLst/>
        </a:prstGeom>
      </dgm:spPr>
      <dgm:t>
        <a:bodyPr/>
        <a:lstStyle/>
        <a:p>
          <a:endParaRPr lang="en-US"/>
        </a:p>
      </dgm:t>
    </dgm:pt>
    <dgm:pt modelId="{96B2E562-8203-412B-B4A9-4B3922BB572D}" type="pres">
      <dgm:prSet presAssocID="{A6AC3BC5-FCD2-4F27-AE8D-1E8F9C80F7BD}" presName="rootConnector1" presStyleLbl="node1" presStyleIdx="0" presStyleCnt="0"/>
      <dgm:spPr/>
      <dgm:t>
        <a:bodyPr/>
        <a:lstStyle/>
        <a:p>
          <a:endParaRPr lang="en-US"/>
        </a:p>
      </dgm:t>
    </dgm:pt>
    <dgm:pt modelId="{1B8F123A-587C-424E-860F-A3206B4AFC1F}" type="pres">
      <dgm:prSet presAssocID="{A6AC3BC5-FCD2-4F27-AE8D-1E8F9C80F7BD}" presName="hierChild2" presStyleCnt="0"/>
      <dgm:spPr/>
    </dgm:pt>
    <dgm:pt modelId="{930BEABE-E7F7-4FA8-BBF4-3E9DC23FD06D}" type="pres">
      <dgm:prSet presAssocID="{43B45700-D561-4311-BBD3-16A0AB1F03A0}" presName="Name64" presStyleLbl="parChTrans1D2" presStyleIdx="0" presStyleCnt="7"/>
      <dgm:spPr/>
      <dgm:t>
        <a:bodyPr/>
        <a:lstStyle/>
        <a:p>
          <a:endParaRPr lang="en-US"/>
        </a:p>
      </dgm:t>
    </dgm:pt>
    <dgm:pt modelId="{49045BA5-3F0B-48DA-A7EF-78822D120610}" type="pres">
      <dgm:prSet presAssocID="{69D303BF-4CD6-4AD5-B9A6-A67450354211}" presName="hierRoot2" presStyleCnt="0">
        <dgm:presLayoutVars>
          <dgm:hierBranch val="init"/>
        </dgm:presLayoutVars>
      </dgm:prSet>
      <dgm:spPr/>
    </dgm:pt>
    <dgm:pt modelId="{0E479183-CA01-4625-BAF3-4305B48F9E7A}" type="pres">
      <dgm:prSet presAssocID="{69D303BF-4CD6-4AD5-B9A6-A67450354211}" presName="rootComposite" presStyleCnt="0"/>
      <dgm:spPr/>
    </dgm:pt>
    <dgm:pt modelId="{9A8A3D97-D666-4C00-BD8A-885F2098051C}" type="pres">
      <dgm:prSet presAssocID="{69D303BF-4CD6-4AD5-B9A6-A67450354211}" presName="rootText" presStyleLbl="node2" presStyleIdx="0" presStyleCnt="7">
        <dgm:presLayoutVars>
          <dgm:chPref val="3"/>
        </dgm:presLayoutVars>
      </dgm:prSet>
      <dgm:spPr/>
      <dgm:t>
        <a:bodyPr/>
        <a:lstStyle/>
        <a:p>
          <a:endParaRPr lang="en-US"/>
        </a:p>
      </dgm:t>
    </dgm:pt>
    <dgm:pt modelId="{98EB69F0-9AC9-4F37-B113-1E802E4195BB}" type="pres">
      <dgm:prSet presAssocID="{69D303BF-4CD6-4AD5-B9A6-A67450354211}" presName="rootConnector" presStyleLbl="node2" presStyleIdx="0" presStyleCnt="7"/>
      <dgm:spPr/>
      <dgm:t>
        <a:bodyPr/>
        <a:lstStyle/>
        <a:p>
          <a:endParaRPr lang="en-US"/>
        </a:p>
      </dgm:t>
    </dgm:pt>
    <dgm:pt modelId="{F9B9EC91-4B22-4CAD-AAD7-E91CB17A5A4A}" type="pres">
      <dgm:prSet presAssocID="{69D303BF-4CD6-4AD5-B9A6-A67450354211}" presName="hierChild4" presStyleCnt="0"/>
      <dgm:spPr/>
    </dgm:pt>
    <dgm:pt modelId="{74890BBC-B964-424F-B6A8-17084DA18204}" type="pres">
      <dgm:prSet presAssocID="{69D303BF-4CD6-4AD5-B9A6-A67450354211}" presName="hierChild5" presStyleCnt="0"/>
      <dgm:spPr/>
    </dgm:pt>
    <dgm:pt modelId="{93FF542E-9029-4362-BC91-C7FF1F8DB5A5}" type="pres">
      <dgm:prSet presAssocID="{6109CBED-D965-4251-9B0E-73587EACAE4B}" presName="Name64" presStyleLbl="parChTrans1D2" presStyleIdx="1" presStyleCnt="7"/>
      <dgm:spPr/>
      <dgm:t>
        <a:bodyPr/>
        <a:lstStyle/>
        <a:p>
          <a:endParaRPr lang="en-US"/>
        </a:p>
      </dgm:t>
    </dgm:pt>
    <dgm:pt modelId="{02CDE7E5-C00A-430E-A9A9-630522F573A2}" type="pres">
      <dgm:prSet presAssocID="{BFFAE917-85D9-4AC6-BB0A-FB8388E00B31}" presName="hierRoot2" presStyleCnt="0">
        <dgm:presLayoutVars>
          <dgm:hierBranch val="init"/>
        </dgm:presLayoutVars>
      </dgm:prSet>
      <dgm:spPr/>
    </dgm:pt>
    <dgm:pt modelId="{7F17F225-8557-4089-A016-6D0E460800CE}" type="pres">
      <dgm:prSet presAssocID="{BFFAE917-85D9-4AC6-BB0A-FB8388E00B31}" presName="rootComposite" presStyleCnt="0"/>
      <dgm:spPr/>
    </dgm:pt>
    <dgm:pt modelId="{C7775A62-FD1D-460A-917F-920E0416C325}" type="pres">
      <dgm:prSet presAssocID="{BFFAE917-85D9-4AC6-BB0A-FB8388E00B31}" presName="rootText" presStyleLbl="node2" presStyleIdx="1" presStyleCnt="7">
        <dgm:presLayoutVars>
          <dgm:chPref val="3"/>
        </dgm:presLayoutVars>
      </dgm:prSet>
      <dgm:spPr/>
      <dgm:t>
        <a:bodyPr/>
        <a:lstStyle/>
        <a:p>
          <a:endParaRPr lang="en-US"/>
        </a:p>
      </dgm:t>
    </dgm:pt>
    <dgm:pt modelId="{E95339E3-7F3E-4155-945A-855F912A8859}" type="pres">
      <dgm:prSet presAssocID="{BFFAE917-85D9-4AC6-BB0A-FB8388E00B31}" presName="rootConnector" presStyleLbl="node2" presStyleIdx="1" presStyleCnt="7"/>
      <dgm:spPr/>
      <dgm:t>
        <a:bodyPr/>
        <a:lstStyle/>
        <a:p>
          <a:endParaRPr lang="en-US"/>
        </a:p>
      </dgm:t>
    </dgm:pt>
    <dgm:pt modelId="{E8ACA25C-2337-490F-8635-30CBC07EA223}" type="pres">
      <dgm:prSet presAssocID="{BFFAE917-85D9-4AC6-BB0A-FB8388E00B31}" presName="hierChild4" presStyleCnt="0"/>
      <dgm:spPr/>
    </dgm:pt>
    <dgm:pt modelId="{A3386D69-9676-41A7-9EC8-C3A14532B064}" type="pres">
      <dgm:prSet presAssocID="{BFFAE917-85D9-4AC6-BB0A-FB8388E00B31}" presName="hierChild5" presStyleCnt="0"/>
      <dgm:spPr/>
    </dgm:pt>
    <dgm:pt modelId="{A30BE326-CFDF-4786-A941-9C1AA197A9FE}" type="pres">
      <dgm:prSet presAssocID="{9AE10302-0EFA-4304-9092-08269807A347}" presName="Name64" presStyleLbl="parChTrans1D2" presStyleIdx="2" presStyleCnt="7"/>
      <dgm:spPr/>
      <dgm:t>
        <a:bodyPr/>
        <a:lstStyle/>
        <a:p>
          <a:endParaRPr lang="en-US"/>
        </a:p>
      </dgm:t>
    </dgm:pt>
    <dgm:pt modelId="{5C5DC971-ADCB-4699-A636-86C410B270F0}" type="pres">
      <dgm:prSet presAssocID="{C7C50AB1-87E7-4820-9F37-03EAC0D8650E}" presName="hierRoot2" presStyleCnt="0">
        <dgm:presLayoutVars>
          <dgm:hierBranch val="init"/>
        </dgm:presLayoutVars>
      </dgm:prSet>
      <dgm:spPr/>
    </dgm:pt>
    <dgm:pt modelId="{A9849A22-F218-44C2-8DE2-1201BAF9CE14}" type="pres">
      <dgm:prSet presAssocID="{C7C50AB1-87E7-4820-9F37-03EAC0D8650E}" presName="rootComposite" presStyleCnt="0"/>
      <dgm:spPr/>
    </dgm:pt>
    <dgm:pt modelId="{9DA11266-954E-40C6-9D1E-C948C6735204}" type="pres">
      <dgm:prSet presAssocID="{C7C50AB1-87E7-4820-9F37-03EAC0D8650E}" presName="rootText" presStyleLbl="node2" presStyleIdx="2" presStyleCnt="7">
        <dgm:presLayoutVars>
          <dgm:chPref val="3"/>
        </dgm:presLayoutVars>
      </dgm:prSet>
      <dgm:spPr/>
      <dgm:t>
        <a:bodyPr/>
        <a:lstStyle/>
        <a:p>
          <a:endParaRPr lang="en-US"/>
        </a:p>
      </dgm:t>
    </dgm:pt>
    <dgm:pt modelId="{2BAEAF12-09A8-492F-BEAE-3E289E5EADCF}" type="pres">
      <dgm:prSet presAssocID="{C7C50AB1-87E7-4820-9F37-03EAC0D8650E}" presName="rootConnector" presStyleLbl="node2" presStyleIdx="2" presStyleCnt="7"/>
      <dgm:spPr/>
      <dgm:t>
        <a:bodyPr/>
        <a:lstStyle/>
        <a:p>
          <a:endParaRPr lang="en-US"/>
        </a:p>
      </dgm:t>
    </dgm:pt>
    <dgm:pt modelId="{45A0E40A-0E2C-4E29-916A-022BC85F9F1C}" type="pres">
      <dgm:prSet presAssocID="{C7C50AB1-87E7-4820-9F37-03EAC0D8650E}" presName="hierChild4" presStyleCnt="0"/>
      <dgm:spPr/>
    </dgm:pt>
    <dgm:pt modelId="{6733EAB3-F7FB-49E4-98E0-12A436A7C5D6}" type="pres">
      <dgm:prSet presAssocID="{C7C50AB1-87E7-4820-9F37-03EAC0D8650E}" presName="hierChild5" presStyleCnt="0"/>
      <dgm:spPr/>
    </dgm:pt>
    <dgm:pt modelId="{77B17DE4-0F78-4785-916E-C0F816E5D4B7}" type="pres">
      <dgm:prSet presAssocID="{80BDFAC1-63D1-484F-80FA-7CA65F4725E2}" presName="Name64" presStyleLbl="parChTrans1D2" presStyleIdx="3" presStyleCnt="7"/>
      <dgm:spPr/>
      <dgm:t>
        <a:bodyPr/>
        <a:lstStyle/>
        <a:p>
          <a:endParaRPr lang="en-US"/>
        </a:p>
      </dgm:t>
    </dgm:pt>
    <dgm:pt modelId="{E19AB61C-B104-4D1E-815C-7AB1EF7E690E}" type="pres">
      <dgm:prSet presAssocID="{6E8EDB82-6A4C-408D-BC3E-5B1B9EA3B02D}" presName="hierRoot2" presStyleCnt="0">
        <dgm:presLayoutVars>
          <dgm:hierBranch val="init"/>
        </dgm:presLayoutVars>
      </dgm:prSet>
      <dgm:spPr/>
    </dgm:pt>
    <dgm:pt modelId="{C7FB2C69-D669-444E-9C47-4A354295AA05}" type="pres">
      <dgm:prSet presAssocID="{6E8EDB82-6A4C-408D-BC3E-5B1B9EA3B02D}" presName="rootComposite" presStyleCnt="0"/>
      <dgm:spPr/>
    </dgm:pt>
    <dgm:pt modelId="{6DACC116-1F3A-4320-9822-D667B9106F25}" type="pres">
      <dgm:prSet presAssocID="{6E8EDB82-6A4C-408D-BC3E-5B1B9EA3B02D}" presName="rootText" presStyleLbl="node2" presStyleIdx="3" presStyleCnt="7">
        <dgm:presLayoutVars>
          <dgm:chPref val="3"/>
        </dgm:presLayoutVars>
      </dgm:prSet>
      <dgm:spPr/>
      <dgm:t>
        <a:bodyPr/>
        <a:lstStyle/>
        <a:p>
          <a:endParaRPr lang="en-US"/>
        </a:p>
      </dgm:t>
    </dgm:pt>
    <dgm:pt modelId="{2D5D14C4-A4F6-4440-8D4D-15AC4E0CCE91}" type="pres">
      <dgm:prSet presAssocID="{6E8EDB82-6A4C-408D-BC3E-5B1B9EA3B02D}" presName="rootConnector" presStyleLbl="node2" presStyleIdx="3" presStyleCnt="7"/>
      <dgm:spPr/>
      <dgm:t>
        <a:bodyPr/>
        <a:lstStyle/>
        <a:p>
          <a:endParaRPr lang="en-US"/>
        </a:p>
      </dgm:t>
    </dgm:pt>
    <dgm:pt modelId="{3D359818-DA28-4203-9DF4-6B0020AC6BB3}" type="pres">
      <dgm:prSet presAssocID="{6E8EDB82-6A4C-408D-BC3E-5B1B9EA3B02D}" presName="hierChild4" presStyleCnt="0"/>
      <dgm:spPr/>
    </dgm:pt>
    <dgm:pt modelId="{AB220BD2-148C-40C1-95C4-B23DC79B4B34}" type="pres">
      <dgm:prSet presAssocID="{6E8EDB82-6A4C-408D-BC3E-5B1B9EA3B02D}" presName="hierChild5" presStyleCnt="0"/>
      <dgm:spPr/>
    </dgm:pt>
    <dgm:pt modelId="{60759835-4C16-4DEC-A9A2-CA3B62F67FC7}" type="pres">
      <dgm:prSet presAssocID="{F93032DD-B7A8-4B09-9A31-F68EE7CC0007}" presName="Name64" presStyleLbl="parChTrans1D2" presStyleIdx="4" presStyleCnt="7"/>
      <dgm:spPr/>
      <dgm:t>
        <a:bodyPr/>
        <a:lstStyle/>
        <a:p>
          <a:endParaRPr lang="en-US"/>
        </a:p>
      </dgm:t>
    </dgm:pt>
    <dgm:pt modelId="{72945254-6B2D-423D-8962-4F0672468E10}" type="pres">
      <dgm:prSet presAssocID="{7ACBD8CA-FA8D-4599-A344-8A9C48238FAD}" presName="hierRoot2" presStyleCnt="0">
        <dgm:presLayoutVars>
          <dgm:hierBranch val="init"/>
        </dgm:presLayoutVars>
      </dgm:prSet>
      <dgm:spPr/>
    </dgm:pt>
    <dgm:pt modelId="{966E92E8-00B7-4FB8-9444-8E23154A1037}" type="pres">
      <dgm:prSet presAssocID="{7ACBD8CA-FA8D-4599-A344-8A9C48238FAD}" presName="rootComposite" presStyleCnt="0"/>
      <dgm:spPr/>
    </dgm:pt>
    <dgm:pt modelId="{5511F218-9872-4998-AFA9-30BA770935E8}" type="pres">
      <dgm:prSet presAssocID="{7ACBD8CA-FA8D-4599-A344-8A9C48238FAD}" presName="rootText" presStyleLbl="node2" presStyleIdx="4" presStyleCnt="7">
        <dgm:presLayoutVars>
          <dgm:chPref val="3"/>
        </dgm:presLayoutVars>
      </dgm:prSet>
      <dgm:spPr/>
      <dgm:t>
        <a:bodyPr/>
        <a:lstStyle/>
        <a:p>
          <a:endParaRPr lang="en-US"/>
        </a:p>
      </dgm:t>
    </dgm:pt>
    <dgm:pt modelId="{7CF0514D-DD04-457B-961F-899A50E0C657}" type="pres">
      <dgm:prSet presAssocID="{7ACBD8CA-FA8D-4599-A344-8A9C48238FAD}" presName="rootConnector" presStyleLbl="node2" presStyleIdx="4" presStyleCnt="7"/>
      <dgm:spPr/>
      <dgm:t>
        <a:bodyPr/>
        <a:lstStyle/>
        <a:p>
          <a:endParaRPr lang="en-US"/>
        </a:p>
      </dgm:t>
    </dgm:pt>
    <dgm:pt modelId="{3E2E50B8-56B6-42D7-BBDF-89EE006B67B8}" type="pres">
      <dgm:prSet presAssocID="{7ACBD8CA-FA8D-4599-A344-8A9C48238FAD}" presName="hierChild4" presStyleCnt="0"/>
      <dgm:spPr/>
    </dgm:pt>
    <dgm:pt modelId="{2554CB1C-90A5-49F2-ADBE-B4C0F09C3E36}" type="pres">
      <dgm:prSet presAssocID="{7ACBD8CA-FA8D-4599-A344-8A9C48238FAD}" presName="hierChild5" presStyleCnt="0"/>
      <dgm:spPr/>
    </dgm:pt>
    <dgm:pt modelId="{D348F1F0-9A27-4291-AB63-20C23E7A7D68}" type="pres">
      <dgm:prSet presAssocID="{8452375C-9AD5-4B21-A953-717F634AABA6}" presName="Name64" presStyleLbl="parChTrans1D2" presStyleIdx="5" presStyleCnt="7"/>
      <dgm:spPr/>
      <dgm:t>
        <a:bodyPr/>
        <a:lstStyle/>
        <a:p>
          <a:endParaRPr lang="en-US"/>
        </a:p>
      </dgm:t>
    </dgm:pt>
    <dgm:pt modelId="{E5EDF0DD-DD9E-468A-A3D4-364BE76629F6}" type="pres">
      <dgm:prSet presAssocID="{A75F0165-0BE1-4BEA-AB8D-53C6FEDE5439}" presName="hierRoot2" presStyleCnt="0">
        <dgm:presLayoutVars>
          <dgm:hierBranch val="init"/>
        </dgm:presLayoutVars>
      </dgm:prSet>
      <dgm:spPr/>
    </dgm:pt>
    <dgm:pt modelId="{C073B775-38FE-45C4-A206-0A5ED6E996EC}" type="pres">
      <dgm:prSet presAssocID="{A75F0165-0BE1-4BEA-AB8D-53C6FEDE5439}" presName="rootComposite" presStyleCnt="0"/>
      <dgm:spPr/>
    </dgm:pt>
    <dgm:pt modelId="{A167B09E-2D92-4A76-98F5-B422A50F7EB8}" type="pres">
      <dgm:prSet presAssocID="{A75F0165-0BE1-4BEA-AB8D-53C6FEDE5439}" presName="rootText" presStyleLbl="node2" presStyleIdx="5" presStyleCnt="7">
        <dgm:presLayoutVars>
          <dgm:chPref val="3"/>
        </dgm:presLayoutVars>
      </dgm:prSet>
      <dgm:spPr/>
      <dgm:t>
        <a:bodyPr/>
        <a:lstStyle/>
        <a:p>
          <a:endParaRPr lang="en-US"/>
        </a:p>
      </dgm:t>
    </dgm:pt>
    <dgm:pt modelId="{F5E615DD-3CA5-4F86-9A01-BA629AE8F6A3}" type="pres">
      <dgm:prSet presAssocID="{A75F0165-0BE1-4BEA-AB8D-53C6FEDE5439}" presName="rootConnector" presStyleLbl="node2" presStyleIdx="5" presStyleCnt="7"/>
      <dgm:spPr/>
      <dgm:t>
        <a:bodyPr/>
        <a:lstStyle/>
        <a:p>
          <a:endParaRPr lang="en-US"/>
        </a:p>
      </dgm:t>
    </dgm:pt>
    <dgm:pt modelId="{A0FBFB31-B41D-4DE2-B22D-A4D142C8963F}" type="pres">
      <dgm:prSet presAssocID="{A75F0165-0BE1-4BEA-AB8D-53C6FEDE5439}" presName="hierChild4" presStyleCnt="0"/>
      <dgm:spPr/>
    </dgm:pt>
    <dgm:pt modelId="{4A4E175C-5503-4F04-A599-0E9A24AD49C1}" type="pres">
      <dgm:prSet presAssocID="{A75F0165-0BE1-4BEA-AB8D-53C6FEDE5439}" presName="hierChild5" presStyleCnt="0"/>
      <dgm:spPr/>
    </dgm:pt>
    <dgm:pt modelId="{F3262651-8939-4CE3-8EAC-21EBC70CB358}" type="pres">
      <dgm:prSet presAssocID="{24C9E6EB-3662-45F8-A976-2C392916D848}" presName="Name64" presStyleLbl="parChTrans1D2" presStyleIdx="6" presStyleCnt="7"/>
      <dgm:spPr/>
      <dgm:t>
        <a:bodyPr/>
        <a:lstStyle/>
        <a:p>
          <a:endParaRPr lang="en-US"/>
        </a:p>
      </dgm:t>
    </dgm:pt>
    <dgm:pt modelId="{B5483683-3158-4F06-AF45-17F799440FF0}" type="pres">
      <dgm:prSet presAssocID="{2D43EEB0-A806-4C6E-8646-9850B18A3D7A}" presName="hierRoot2" presStyleCnt="0">
        <dgm:presLayoutVars>
          <dgm:hierBranch val="init"/>
        </dgm:presLayoutVars>
      </dgm:prSet>
      <dgm:spPr/>
    </dgm:pt>
    <dgm:pt modelId="{509E80D2-6FD2-451D-9E0C-B7D944D9D79D}" type="pres">
      <dgm:prSet presAssocID="{2D43EEB0-A806-4C6E-8646-9850B18A3D7A}" presName="rootComposite" presStyleCnt="0"/>
      <dgm:spPr/>
    </dgm:pt>
    <dgm:pt modelId="{7364A27B-BA82-498F-9242-63FEE2998777}" type="pres">
      <dgm:prSet presAssocID="{2D43EEB0-A806-4C6E-8646-9850B18A3D7A}" presName="rootText" presStyleLbl="node2" presStyleIdx="6" presStyleCnt="7">
        <dgm:presLayoutVars>
          <dgm:chPref val="3"/>
        </dgm:presLayoutVars>
      </dgm:prSet>
      <dgm:spPr/>
      <dgm:t>
        <a:bodyPr/>
        <a:lstStyle/>
        <a:p>
          <a:endParaRPr lang="en-US"/>
        </a:p>
      </dgm:t>
    </dgm:pt>
    <dgm:pt modelId="{925E27BE-0D09-4603-9DAB-321F293991BE}" type="pres">
      <dgm:prSet presAssocID="{2D43EEB0-A806-4C6E-8646-9850B18A3D7A}" presName="rootConnector" presStyleLbl="node2" presStyleIdx="6" presStyleCnt="7"/>
      <dgm:spPr/>
      <dgm:t>
        <a:bodyPr/>
        <a:lstStyle/>
        <a:p>
          <a:endParaRPr lang="en-US"/>
        </a:p>
      </dgm:t>
    </dgm:pt>
    <dgm:pt modelId="{2441055F-81D2-400E-8C0B-293CCB0DA741}" type="pres">
      <dgm:prSet presAssocID="{2D43EEB0-A806-4C6E-8646-9850B18A3D7A}" presName="hierChild4" presStyleCnt="0"/>
      <dgm:spPr/>
    </dgm:pt>
    <dgm:pt modelId="{CFB6F17F-B2B0-4C56-9DB5-53292EA3ECFF}" type="pres">
      <dgm:prSet presAssocID="{2D43EEB0-A806-4C6E-8646-9850B18A3D7A}" presName="hierChild5" presStyleCnt="0"/>
      <dgm:spPr/>
    </dgm:pt>
    <dgm:pt modelId="{C4720B74-92EB-4B58-8FA0-22EAF595A8BA}" type="pres">
      <dgm:prSet presAssocID="{A6AC3BC5-FCD2-4F27-AE8D-1E8F9C80F7BD}" presName="hierChild3" presStyleCnt="0"/>
      <dgm:spPr/>
    </dgm:pt>
  </dgm:ptLst>
  <dgm:cxnLst>
    <dgm:cxn modelId="{CF46CE00-6C8F-4997-929F-A82D073DE5BC}" type="presOf" srcId="{2D43EEB0-A806-4C6E-8646-9850B18A3D7A}" destId="{925E27BE-0D09-4603-9DAB-321F293991BE}" srcOrd="1" destOrd="0" presId="urn:microsoft.com/office/officeart/2009/3/layout/HorizontalOrganizationChart"/>
    <dgm:cxn modelId="{756C0C4C-1D4E-4676-9C37-691082438F2F}" type="presOf" srcId="{A6AC3BC5-FCD2-4F27-AE8D-1E8F9C80F7BD}" destId="{96B2E562-8203-412B-B4A9-4B3922BB572D}" srcOrd="1" destOrd="0" presId="urn:microsoft.com/office/officeart/2009/3/layout/HorizontalOrganizationChart"/>
    <dgm:cxn modelId="{6AD53C28-CBDD-455F-80AD-4C69DAA48DC4}" srcId="{A6AC3BC5-FCD2-4F27-AE8D-1E8F9C80F7BD}" destId="{C7C50AB1-87E7-4820-9F37-03EAC0D8650E}" srcOrd="2" destOrd="0" parTransId="{9AE10302-0EFA-4304-9092-08269807A347}" sibTransId="{A8F79C34-239C-450F-A09B-38D295036F3C}"/>
    <dgm:cxn modelId="{210C43FA-C3B8-4978-A187-15AD13AA2BC3}" type="presOf" srcId="{7ACBD8CA-FA8D-4599-A344-8A9C48238FAD}" destId="{5511F218-9872-4998-AFA9-30BA770935E8}" srcOrd="0" destOrd="0" presId="urn:microsoft.com/office/officeart/2009/3/layout/HorizontalOrganizationChart"/>
    <dgm:cxn modelId="{7999A800-4E4F-4575-8B5B-A875187BB699}" srcId="{A6AC3BC5-FCD2-4F27-AE8D-1E8F9C80F7BD}" destId="{69D303BF-4CD6-4AD5-B9A6-A67450354211}" srcOrd="0" destOrd="0" parTransId="{43B45700-D561-4311-BBD3-16A0AB1F03A0}" sibTransId="{FA2A05E6-5C09-4A23-BCA0-7E92C6268ADC}"/>
    <dgm:cxn modelId="{C0302EB9-3A99-407D-8F96-874BB76AA0D8}" srcId="{6962BE26-ED05-4C9A-95CA-8891CC65944D}" destId="{A6AC3BC5-FCD2-4F27-AE8D-1E8F9C80F7BD}" srcOrd="0" destOrd="0" parTransId="{45A559A6-D079-4B29-BC4F-207710C4E3DB}" sibTransId="{5E8ACF15-9F87-43B6-ACB1-05AA9A287695}"/>
    <dgm:cxn modelId="{2A8127C2-3F88-49CA-A9B3-736C4098AA1C}" type="presOf" srcId="{6962BE26-ED05-4C9A-95CA-8891CC65944D}" destId="{5C94DACE-BBEC-4A27-992C-0E25B348C8A3}" srcOrd="0" destOrd="0" presId="urn:microsoft.com/office/officeart/2009/3/layout/HorizontalOrganizationChart"/>
    <dgm:cxn modelId="{79E45A19-FDF8-48B8-A1DB-49A0EDC7B551}" srcId="{A6AC3BC5-FCD2-4F27-AE8D-1E8F9C80F7BD}" destId="{6E8EDB82-6A4C-408D-BC3E-5B1B9EA3B02D}" srcOrd="3" destOrd="0" parTransId="{80BDFAC1-63D1-484F-80FA-7CA65F4725E2}" sibTransId="{846FA109-7640-493C-86D5-10FA992847EB}"/>
    <dgm:cxn modelId="{06359240-0F75-453A-A935-5539EFE8B297}" type="presOf" srcId="{C7C50AB1-87E7-4820-9F37-03EAC0D8650E}" destId="{9DA11266-954E-40C6-9D1E-C948C6735204}" srcOrd="0" destOrd="0" presId="urn:microsoft.com/office/officeart/2009/3/layout/HorizontalOrganizationChart"/>
    <dgm:cxn modelId="{BC1116D0-411A-4EEC-910E-751F98FCA534}" type="presOf" srcId="{A75F0165-0BE1-4BEA-AB8D-53C6FEDE5439}" destId="{F5E615DD-3CA5-4F86-9A01-BA629AE8F6A3}" srcOrd="1" destOrd="0" presId="urn:microsoft.com/office/officeart/2009/3/layout/HorizontalOrganizationChart"/>
    <dgm:cxn modelId="{1EC98210-6155-4D7C-9FD4-32B1A9567262}" srcId="{A6AC3BC5-FCD2-4F27-AE8D-1E8F9C80F7BD}" destId="{A75F0165-0BE1-4BEA-AB8D-53C6FEDE5439}" srcOrd="5" destOrd="0" parTransId="{8452375C-9AD5-4B21-A953-717F634AABA6}" sibTransId="{AF930389-3179-4E79-B8C0-19DB6E40CBB3}"/>
    <dgm:cxn modelId="{AE0D9848-7691-4D27-9300-FE244B14F207}" type="presOf" srcId="{24C9E6EB-3662-45F8-A976-2C392916D848}" destId="{F3262651-8939-4CE3-8EAC-21EBC70CB358}" srcOrd="0" destOrd="0" presId="urn:microsoft.com/office/officeart/2009/3/layout/HorizontalOrganizationChart"/>
    <dgm:cxn modelId="{D290FABE-0908-4031-8A4E-012047A8902C}" type="presOf" srcId="{6E8EDB82-6A4C-408D-BC3E-5B1B9EA3B02D}" destId="{2D5D14C4-A4F6-4440-8D4D-15AC4E0CCE91}" srcOrd="1" destOrd="0" presId="urn:microsoft.com/office/officeart/2009/3/layout/HorizontalOrganizationChart"/>
    <dgm:cxn modelId="{D6F22F15-CEAB-4D56-8B23-860DB12B4C8F}" type="presOf" srcId="{A75F0165-0BE1-4BEA-AB8D-53C6FEDE5439}" destId="{A167B09E-2D92-4A76-98F5-B422A50F7EB8}" srcOrd="0" destOrd="0" presId="urn:microsoft.com/office/officeart/2009/3/layout/HorizontalOrganizationChart"/>
    <dgm:cxn modelId="{DD9607BC-0D64-4F70-A96C-E072C5F5721C}" type="presOf" srcId="{2D43EEB0-A806-4C6E-8646-9850B18A3D7A}" destId="{7364A27B-BA82-498F-9242-63FEE2998777}" srcOrd="0" destOrd="0" presId="urn:microsoft.com/office/officeart/2009/3/layout/HorizontalOrganizationChart"/>
    <dgm:cxn modelId="{FA13D044-7973-4049-8921-4126D051CE40}" type="presOf" srcId="{C7C50AB1-87E7-4820-9F37-03EAC0D8650E}" destId="{2BAEAF12-09A8-492F-BEAE-3E289E5EADCF}" srcOrd="1" destOrd="0" presId="urn:microsoft.com/office/officeart/2009/3/layout/HorizontalOrganizationChart"/>
    <dgm:cxn modelId="{5160A114-7777-48F9-9478-8BDC6B0E73A7}" type="presOf" srcId="{69D303BF-4CD6-4AD5-B9A6-A67450354211}" destId="{98EB69F0-9AC9-4F37-B113-1E802E4195BB}" srcOrd="1" destOrd="0" presId="urn:microsoft.com/office/officeart/2009/3/layout/HorizontalOrganizationChart"/>
    <dgm:cxn modelId="{90B8F5A6-B8D6-4533-87D7-CB3553C2A53C}" type="presOf" srcId="{80BDFAC1-63D1-484F-80FA-7CA65F4725E2}" destId="{77B17DE4-0F78-4785-916E-C0F816E5D4B7}" srcOrd="0" destOrd="0" presId="urn:microsoft.com/office/officeart/2009/3/layout/HorizontalOrganizationChart"/>
    <dgm:cxn modelId="{E549D727-6E34-4E92-8D36-81D5AB26190E}" srcId="{A6AC3BC5-FCD2-4F27-AE8D-1E8F9C80F7BD}" destId="{BFFAE917-85D9-4AC6-BB0A-FB8388E00B31}" srcOrd="1" destOrd="0" parTransId="{6109CBED-D965-4251-9B0E-73587EACAE4B}" sibTransId="{A9F4C4E1-0FAF-4B6E-A8BC-833D1B2DB66A}"/>
    <dgm:cxn modelId="{C3B0566D-2F99-48FD-B981-D4F7DB050BF4}" type="presOf" srcId="{8452375C-9AD5-4B21-A953-717F634AABA6}" destId="{D348F1F0-9A27-4291-AB63-20C23E7A7D68}" srcOrd="0" destOrd="0" presId="urn:microsoft.com/office/officeart/2009/3/layout/HorizontalOrganizationChart"/>
    <dgm:cxn modelId="{AC29208E-6F75-485B-92F0-CAB6D5A6EFEC}" srcId="{A6AC3BC5-FCD2-4F27-AE8D-1E8F9C80F7BD}" destId="{7ACBD8CA-FA8D-4599-A344-8A9C48238FAD}" srcOrd="4" destOrd="0" parTransId="{F93032DD-B7A8-4B09-9A31-F68EE7CC0007}" sibTransId="{910E0CBB-139E-45AA-A0F2-3ED10499B953}"/>
    <dgm:cxn modelId="{589DD02D-C746-42ED-9CCF-E32B18DF58CA}" type="presOf" srcId="{BFFAE917-85D9-4AC6-BB0A-FB8388E00B31}" destId="{E95339E3-7F3E-4155-945A-855F912A8859}" srcOrd="1" destOrd="0" presId="urn:microsoft.com/office/officeart/2009/3/layout/HorizontalOrganizationChart"/>
    <dgm:cxn modelId="{790BC1BF-F144-454B-8215-6E3E90469C74}" type="presOf" srcId="{43B45700-D561-4311-BBD3-16A0AB1F03A0}" destId="{930BEABE-E7F7-4FA8-BBF4-3E9DC23FD06D}" srcOrd="0" destOrd="0" presId="urn:microsoft.com/office/officeart/2009/3/layout/HorizontalOrganizationChart"/>
    <dgm:cxn modelId="{939A045C-5A19-4EC9-A18D-F32ED915FBB5}" type="presOf" srcId="{9AE10302-0EFA-4304-9092-08269807A347}" destId="{A30BE326-CFDF-4786-A941-9C1AA197A9FE}" srcOrd="0" destOrd="0" presId="urn:microsoft.com/office/officeart/2009/3/layout/HorizontalOrganizationChart"/>
    <dgm:cxn modelId="{1EE32610-0ECC-4ACA-AA42-5BCF9C6DCB8D}" type="presOf" srcId="{6109CBED-D965-4251-9B0E-73587EACAE4B}" destId="{93FF542E-9029-4362-BC91-C7FF1F8DB5A5}" srcOrd="0" destOrd="0" presId="urn:microsoft.com/office/officeart/2009/3/layout/HorizontalOrganizationChart"/>
    <dgm:cxn modelId="{78CA3B07-1461-46C9-ACA9-A920A0F868A9}" type="presOf" srcId="{F93032DD-B7A8-4B09-9A31-F68EE7CC0007}" destId="{60759835-4C16-4DEC-A9A2-CA3B62F67FC7}" srcOrd="0" destOrd="0" presId="urn:microsoft.com/office/officeart/2009/3/layout/HorizontalOrganizationChart"/>
    <dgm:cxn modelId="{0930C958-0D86-4A8E-929B-DA664C675CFF}" type="presOf" srcId="{BFFAE917-85D9-4AC6-BB0A-FB8388E00B31}" destId="{C7775A62-FD1D-460A-917F-920E0416C325}" srcOrd="0" destOrd="0" presId="urn:microsoft.com/office/officeart/2009/3/layout/HorizontalOrganizationChart"/>
    <dgm:cxn modelId="{B6BC978C-77A8-4E37-A462-23D8B8E59CBF}" type="presOf" srcId="{69D303BF-4CD6-4AD5-B9A6-A67450354211}" destId="{9A8A3D97-D666-4C00-BD8A-885F2098051C}" srcOrd="0" destOrd="0" presId="urn:microsoft.com/office/officeart/2009/3/layout/HorizontalOrganizationChart"/>
    <dgm:cxn modelId="{B3760A67-3E93-4F4F-8AC4-3CE521B52A8D}" type="presOf" srcId="{7ACBD8CA-FA8D-4599-A344-8A9C48238FAD}" destId="{7CF0514D-DD04-457B-961F-899A50E0C657}" srcOrd="1" destOrd="0" presId="urn:microsoft.com/office/officeart/2009/3/layout/HorizontalOrganizationChart"/>
    <dgm:cxn modelId="{68B36E62-3C63-4AAA-9DA5-DFCF2C723AFB}" type="presOf" srcId="{A6AC3BC5-FCD2-4F27-AE8D-1E8F9C80F7BD}" destId="{BAF76490-A866-420E-9755-66CCB89C27E1}" srcOrd="0" destOrd="0" presId="urn:microsoft.com/office/officeart/2009/3/layout/HorizontalOrganizationChart"/>
    <dgm:cxn modelId="{64AA0FF2-9AAD-4236-81B7-6E6CFD82BCB0}" srcId="{A6AC3BC5-FCD2-4F27-AE8D-1E8F9C80F7BD}" destId="{2D43EEB0-A806-4C6E-8646-9850B18A3D7A}" srcOrd="6" destOrd="0" parTransId="{24C9E6EB-3662-45F8-A976-2C392916D848}" sibTransId="{524672FA-A626-4B49-9CBB-AFBD981F0301}"/>
    <dgm:cxn modelId="{6FA33EB9-5AC7-429C-93D4-399FFB70CD87}" type="presOf" srcId="{6E8EDB82-6A4C-408D-BC3E-5B1B9EA3B02D}" destId="{6DACC116-1F3A-4320-9822-D667B9106F25}" srcOrd="0" destOrd="0" presId="urn:microsoft.com/office/officeart/2009/3/layout/HorizontalOrganizationChart"/>
    <dgm:cxn modelId="{01526B5E-C878-419E-A5FE-E91F7F6BD10C}" type="presParOf" srcId="{5C94DACE-BBEC-4A27-992C-0E25B348C8A3}" destId="{D23AB2B3-A6F5-4A53-8FED-48D1789D86A4}" srcOrd="0" destOrd="0" presId="urn:microsoft.com/office/officeart/2009/3/layout/HorizontalOrganizationChart"/>
    <dgm:cxn modelId="{77AD28E2-1778-4212-B462-9BFFC5A6EC23}" type="presParOf" srcId="{D23AB2B3-A6F5-4A53-8FED-48D1789D86A4}" destId="{9E685FB4-A6EB-4563-BDC9-6651C5F58551}" srcOrd="0" destOrd="0" presId="urn:microsoft.com/office/officeart/2009/3/layout/HorizontalOrganizationChart"/>
    <dgm:cxn modelId="{FA58DD8C-8E8B-4A7B-98E3-9913875AA376}" type="presParOf" srcId="{9E685FB4-A6EB-4563-BDC9-6651C5F58551}" destId="{BAF76490-A866-420E-9755-66CCB89C27E1}" srcOrd="0" destOrd="0" presId="urn:microsoft.com/office/officeart/2009/3/layout/HorizontalOrganizationChart"/>
    <dgm:cxn modelId="{F1BBC8B8-5997-4E4D-85F1-EE4A685BDE12}" type="presParOf" srcId="{9E685FB4-A6EB-4563-BDC9-6651C5F58551}" destId="{96B2E562-8203-412B-B4A9-4B3922BB572D}" srcOrd="1" destOrd="0" presId="urn:microsoft.com/office/officeart/2009/3/layout/HorizontalOrganizationChart"/>
    <dgm:cxn modelId="{82118C26-B9E7-4302-B4DA-488879D507A0}" type="presParOf" srcId="{D23AB2B3-A6F5-4A53-8FED-48D1789D86A4}" destId="{1B8F123A-587C-424E-860F-A3206B4AFC1F}" srcOrd="1" destOrd="0" presId="urn:microsoft.com/office/officeart/2009/3/layout/HorizontalOrganizationChart"/>
    <dgm:cxn modelId="{D8F2FB11-CB67-4090-AB35-D7965239EB11}" type="presParOf" srcId="{1B8F123A-587C-424E-860F-A3206B4AFC1F}" destId="{930BEABE-E7F7-4FA8-BBF4-3E9DC23FD06D}" srcOrd="0" destOrd="0" presId="urn:microsoft.com/office/officeart/2009/3/layout/HorizontalOrganizationChart"/>
    <dgm:cxn modelId="{11C278C7-0702-4274-8730-2348392DC045}" type="presParOf" srcId="{1B8F123A-587C-424E-860F-A3206B4AFC1F}" destId="{49045BA5-3F0B-48DA-A7EF-78822D120610}" srcOrd="1" destOrd="0" presId="urn:microsoft.com/office/officeart/2009/3/layout/HorizontalOrganizationChart"/>
    <dgm:cxn modelId="{E02C6E67-7A14-460A-A70C-831BE5940296}" type="presParOf" srcId="{49045BA5-3F0B-48DA-A7EF-78822D120610}" destId="{0E479183-CA01-4625-BAF3-4305B48F9E7A}" srcOrd="0" destOrd="0" presId="urn:microsoft.com/office/officeart/2009/3/layout/HorizontalOrganizationChart"/>
    <dgm:cxn modelId="{11EFC5ED-EF97-4264-B709-098C404F8C46}" type="presParOf" srcId="{0E479183-CA01-4625-BAF3-4305B48F9E7A}" destId="{9A8A3D97-D666-4C00-BD8A-885F2098051C}" srcOrd="0" destOrd="0" presId="urn:microsoft.com/office/officeart/2009/3/layout/HorizontalOrganizationChart"/>
    <dgm:cxn modelId="{87DAFA46-6A6C-44C4-9B8F-9B7FB96D1F3B}" type="presParOf" srcId="{0E479183-CA01-4625-BAF3-4305B48F9E7A}" destId="{98EB69F0-9AC9-4F37-B113-1E802E4195BB}" srcOrd="1" destOrd="0" presId="urn:microsoft.com/office/officeart/2009/3/layout/HorizontalOrganizationChart"/>
    <dgm:cxn modelId="{6E49A831-4F2F-4FBC-B00C-55D137CB001E}" type="presParOf" srcId="{49045BA5-3F0B-48DA-A7EF-78822D120610}" destId="{F9B9EC91-4B22-4CAD-AAD7-E91CB17A5A4A}" srcOrd="1" destOrd="0" presId="urn:microsoft.com/office/officeart/2009/3/layout/HorizontalOrganizationChart"/>
    <dgm:cxn modelId="{96FEB79D-F68C-4323-94E2-23413E61196D}" type="presParOf" srcId="{49045BA5-3F0B-48DA-A7EF-78822D120610}" destId="{74890BBC-B964-424F-B6A8-17084DA18204}" srcOrd="2" destOrd="0" presId="urn:microsoft.com/office/officeart/2009/3/layout/HorizontalOrganizationChart"/>
    <dgm:cxn modelId="{001B1F45-EDCE-4D05-BC04-D40A59F140EA}" type="presParOf" srcId="{1B8F123A-587C-424E-860F-A3206B4AFC1F}" destId="{93FF542E-9029-4362-BC91-C7FF1F8DB5A5}" srcOrd="2" destOrd="0" presId="urn:microsoft.com/office/officeart/2009/3/layout/HorizontalOrganizationChart"/>
    <dgm:cxn modelId="{159222D1-3247-4D77-A615-64C2C4DCB339}" type="presParOf" srcId="{1B8F123A-587C-424E-860F-A3206B4AFC1F}" destId="{02CDE7E5-C00A-430E-A9A9-630522F573A2}" srcOrd="3" destOrd="0" presId="urn:microsoft.com/office/officeart/2009/3/layout/HorizontalOrganizationChart"/>
    <dgm:cxn modelId="{960B5061-FB52-4E74-AA47-AD8BCBE2F657}" type="presParOf" srcId="{02CDE7E5-C00A-430E-A9A9-630522F573A2}" destId="{7F17F225-8557-4089-A016-6D0E460800CE}" srcOrd="0" destOrd="0" presId="urn:microsoft.com/office/officeart/2009/3/layout/HorizontalOrganizationChart"/>
    <dgm:cxn modelId="{38125A56-6124-4110-A2C6-5DAA8249AD79}" type="presParOf" srcId="{7F17F225-8557-4089-A016-6D0E460800CE}" destId="{C7775A62-FD1D-460A-917F-920E0416C325}" srcOrd="0" destOrd="0" presId="urn:microsoft.com/office/officeart/2009/3/layout/HorizontalOrganizationChart"/>
    <dgm:cxn modelId="{3AB290B7-7432-4157-A6D2-FF8F41A41BAD}" type="presParOf" srcId="{7F17F225-8557-4089-A016-6D0E460800CE}" destId="{E95339E3-7F3E-4155-945A-855F912A8859}" srcOrd="1" destOrd="0" presId="urn:microsoft.com/office/officeart/2009/3/layout/HorizontalOrganizationChart"/>
    <dgm:cxn modelId="{91B0289B-317D-4183-99AE-C77C3120A4D4}" type="presParOf" srcId="{02CDE7E5-C00A-430E-A9A9-630522F573A2}" destId="{E8ACA25C-2337-490F-8635-30CBC07EA223}" srcOrd="1" destOrd="0" presId="urn:microsoft.com/office/officeart/2009/3/layout/HorizontalOrganizationChart"/>
    <dgm:cxn modelId="{EE7F4CFD-202E-4E7E-AB0E-93F34D77DD92}" type="presParOf" srcId="{02CDE7E5-C00A-430E-A9A9-630522F573A2}" destId="{A3386D69-9676-41A7-9EC8-C3A14532B064}" srcOrd="2" destOrd="0" presId="urn:microsoft.com/office/officeart/2009/3/layout/HorizontalOrganizationChart"/>
    <dgm:cxn modelId="{4ADE0D63-0032-48C2-A7D7-9F450B33C7EB}" type="presParOf" srcId="{1B8F123A-587C-424E-860F-A3206B4AFC1F}" destId="{A30BE326-CFDF-4786-A941-9C1AA197A9FE}" srcOrd="4" destOrd="0" presId="urn:microsoft.com/office/officeart/2009/3/layout/HorizontalOrganizationChart"/>
    <dgm:cxn modelId="{BDDD936A-C889-4C94-BBC9-FBE8A542C481}" type="presParOf" srcId="{1B8F123A-587C-424E-860F-A3206B4AFC1F}" destId="{5C5DC971-ADCB-4699-A636-86C410B270F0}" srcOrd="5" destOrd="0" presId="urn:microsoft.com/office/officeart/2009/3/layout/HorizontalOrganizationChart"/>
    <dgm:cxn modelId="{E7C14D42-2EE4-4F7F-B83F-9E463A05DFC2}" type="presParOf" srcId="{5C5DC971-ADCB-4699-A636-86C410B270F0}" destId="{A9849A22-F218-44C2-8DE2-1201BAF9CE14}" srcOrd="0" destOrd="0" presId="urn:microsoft.com/office/officeart/2009/3/layout/HorizontalOrganizationChart"/>
    <dgm:cxn modelId="{6F2F1B53-A87E-4225-B263-E65A53110D85}" type="presParOf" srcId="{A9849A22-F218-44C2-8DE2-1201BAF9CE14}" destId="{9DA11266-954E-40C6-9D1E-C948C6735204}" srcOrd="0" destOrd="0" presId="urn:microsoft.com/office/officeart/2009/3/layout/HorizontalOrganizationChart"/>
    <dgm:cxn modelId="{4BEC72FA-927A-4D22-9E5E-AA9B9F9C7576}" type="presParOf" srcId="{A9849A22-F218-44C2-8DE2-1201BAF9CE14}" destId="{2BAEAF12-09A8-492F-BEAE-3E289E5EADCF}" srcOrd="1" destOrd="0" presId="urn:microsoft.com/office/officeart/2009/3/layout/HorizontalOrganizationChart"/>
    <dgm:cxn modelId="{0BD2ABAB-6737-4857-915C-F2EE5500B69D}" type="presParOf" srcId="{5C5DC971-ADCB-4699-A636-86C410B270F0}" destId="{45A0E40A-0E2C-4E29-916A-022BC85F9F1C}" srcOrd="1" destOrd="0" presId="urn:microsoft.com/office/officeart/2009/3/layout/HorizontalOrganizationChart"/>
    <dgm:cxn modelId="{77665D45-5A85-4089-83EA-22C707B316C9}" type="presParOf" srcId="{5C5DC971-ADCB-4699-A636-86C410B270F0}" destId="{6733EAB3-F7FB-49E4-98E0-12A436A7C5D6}" srcOrd="2" destOrd="0" presId="urn:microsoft.com/office/officeart/2009/3/layout/HorizontalOrganizationChart"/>
    <dgm:cxn modelId="{91D5B910-16A2-48E4-AD79-26C4410D0367}" type="presParOf" srcId="{1B8F123A-587C-424E-860F-A3206B4AFC1F}" destId="{77B17DE4-0F78-4785-916E-C0F816E5D4B7}" srcOrd="6" destOrd="0" presId="urn:microsoft.com/office/officeart/2009/3/layout/HorizontalOrganizationChart"/>
    <dgm:cxn modelId="{6E800A83-BB5B-4ACB-86AC-64056FBAC0ED}" type="presParOf" srcId="{1B8F123A-587C-424E-860F-A3206B4AFC1F}" destId="{E19AB61C-B104-4D1E-815C-7AB1EF7E690E}" srcOrd="7" destOrd="0" presId="urn:microsoft.com/office/officeart/2009/3/layout/HorizontalOrganizationChart"/>
    <dgm:cxn modelId="{36FD3335-161C-4B9E-9FFB-08358023A7D9}" type="presParOf" srcId="{E19AB61C-B104-4D1E-815C-7AB1EF7E690E}" destId="{C7FB2C69-D669-444E-9C47-4A354295AA05}" srcOrd="0" destOrd="0" presId="urn:microsoft.com/office/officeart/2009/3/layout/HorizontalOrganizationChart"/>
    <dgm:cxn modelId="{1DCA5C28-D96A-43BF-B6B1-A5D0855000CB}" type="presParOf" srcId="{C7FB2C69-D669-444E-9C47-4A354295AA05}" destId="{6DACC116-1F3A-4320-9822-D667B9106F25}" srcOrd="0" destOrd="0" presId="urn:microsoft.com/office/officeart/2009/3/layout/HorizontalOrganizationChart"/>
    <dgm:cxn modelId="{C239F6FC-B72C-4C6B-A245-DCF2C2689BE3}" type="presParOf" srcId="{C7FB2C69-D669-444E-9C47-4A354295AA05}" destId="{2D5D14C4-A4F6-4440-8D4D-15AC4E0CCE91}" srcOrd="1" destOrd="0" presId="urn:microsoft.com/office/officeart/2009/3/layout/HorizontalOrganizationChart"/>
    <dgm:cxn modelId="{C57FDD24-52B2-4B53-89B0-772218B4DE29}" type="presParOf" srcId="{E19AB61C-B104-4D1E-815C-7AB1EF7E690E}" destId="{3D359818-DA28-4203-9DF4-6B0020AC6BB3}" srcOrd="1" destOrd="0" presId="urn:microsoft.com/office/officeart/2009/3/layout/HorizontalOrganizationChart"/>
    <dgm:cxn modelId="{FDA6808C-F466-4AD9-A5E8-1C7C54715A9C}" type="presParOf" srcId="{E19AB61C-B104-4D1E-815C-7AB1EF7E690E}" destId="{AB220BD2-148C-40C1-95C4-B23DC79B4B34}" srcOrd="2" destOrd="0" presId="urn:microsoft.com/office/officeart/2009/3/layout/HorizontalOrganizationChart"/>
    <dgm:cxn modelId="{5712522F-1DA7-470C-9880-8EC6895D59DC}" type="presParOf" srcId="{1B8F123A-587C-424E-860F-A3206B4AFC1F}" destId="{60759835-4C16-4DEC-A9A2-CA3B62F67FC7}" srcOrd="8" destOrd="0" presId="urn:microsoft.com/office/officeart/2009/3/layout/HorizontalOrganizationChart"/>
    <dgm:cxn modelId="{527599DE-9683-481D-A4CF-F4792BCA4A89}" type="presParOf" srcId="{1B8F123A-587C-424E-860F-A3206B4AFC1F}" destId="{72945254-6B2D-423D-8962-4F0672468E10}" srcOrd="9" destOrd="0" presId="urn:microsoft.com/office/officeart/2009/3/layout/HorizontalOrganizationChart"/>
    <dgm:cxn modelId="{A4944F3B-4939-4F07-B738-FDA2E65E959B}" type="presParOf" srcId="{72945254-6B2D-423D-8962-4F0672468E10}" destId="{966E92E8-00B7-4FB8-9444-8E23154A1037}" srcOrd="0" destOrd="0" presId="urn:microsoft.com/office/officeart/2009/3/layout/HorizontalOrganizationChart"/>
    <dgm:cxn modelId="{EF1F126C-C9AA-47F0-B31F-6DCD14C9A1CA}" type="presParOf" srcId="{966E92E8-00B7-4FB8-9444-8E23154A1037}" destId="{5511F218-9872-4998-AFA9-30BA770935E8}" srcOrd="0" destOrd="0" presId="urn:microsoft.com/office/officeart/2009/3/layout/HorizontalOrganizationChart"/>
    <dgm:cxn modelId="{794FD07B-8128-4C66-9E95-C21A28B553CD}" type="presParOf" srcId="{966E92E8-00B7-4FB8-9444-8E23154A1037}" destId="{7CF0514D-DD04-457B-961F-899A50E0C657}" srcOrd="1" destOrd="0" presId="urn:microsoft.com/office/officeart/2009/3/layout/HorizontalOrganizationChart"/>
    <dgm:cxn modelId="{24EBA592-AEDC-4F96-ADB8-F0D4C71D55DA}" type="presParOf" srcId="{72945254-6B2D-423D-8962-4F0672468E10}" destId="{3E2E50B8-56B6-42D7-BBDF-89EE006B67B8}" srcOrd="1" destOrd="0" presId="urn:microsoft.com/office/officeart/2009/3/layout/HorizontalOrganizationChart"/>
    <dgm:cxn modelId="{B860BCD8-C67B-45FE-9C5D-595119481504}" type="presParOf" srcId="{72945254-6B2D-423D-8962-4F0672468E10}" destId="{2554CB1C-90A5-49F2-ADBE-B4C0F09C3E36}" srcOrd="2" destOrd="0" presId="urn:microsoft.com/office/officeart/2009/3/layout/HorizontalOrganizationChart"/>
    <dgm:cxn modelId="{A5426D8D-F26D-4026-8F8E-3887F624CF7C}" type="presParOf" srcId="{1B8F123A-587C-424E-860F-A3206B4AFC1F}" destId="{D348F1F0-9A27-4291-AB63-20C23E7A7D68}" srcOrd="10" destOrd="0" presId="urn:microsoft.com/office/officeart/2009/3/layout/HorizontalOrganizationChart"/>
    <dgm:cxn modelId="{D4728B6D-3C85-4BE4-82AA-FD9DCF6F6F9E}" type="presParOf" srcId="{1B8F123A-587C-424E-860F-A3206B4AFC1F}" destId="{E5EDF0DD-DD9E-468A-A3D4-364BE76629F6}" srcOrd="11" destOrd="0" presId="urn:microsoft.com/office/officeart/2009/3/layout/HorizontalOrganizationChart"/>
    <dgm:cxn modelId="{9F49C61F-705F-42E8-8468-87D1ADBFB5CC}" type="presParOf" srcId="{E5EDF0DD-DD9E-468A-A3D4-364BE76629F6}" destId="{C073B775-38FE-45C4-A206-0A5ED6E996EC}" srcOrd="0" destOrd="0" presId="urn:microsoft.com/office/officeart/2009/3/layout/HorizontalOrganizationChart"/>
    <dgm:cxn modelId="{E5FFC7A0-188A-4389-B36F-E56987781176}" type="presParOf" srcId="{C073B775-38FE-45C4-A206-0A5ED6E996EC}" destId="{A167B09E-2D92-4A76-98F5-B422A50F7EB8}" srcOrd="0" destOrd="0" presId="urn:microsoft.com/office/officeart/2009/3/layout/HorizontalOrganizationChart"/>
    <dgm:cxn modelId="{BBA1AF02-0D22-4217-B5D0-39A22F6D8330}" type="presParOf" srcId="{C073B775-38FE-45C4-A206-0A5ED6E996EC}" destId="{F5E615DD-3CA5-4F86-9A01-BA629AE8F6A3}" srcOrd="1" destOrd="0" presId="urn:microsoft.com/office/officeart/2009/3/layout/HorizontalOrganizationChart"/>
    <dgm:cxn modelId="{0395EED7-9031-4217-BBB7-C53C72A0B5E5}" type="presParOf" srcId="{E5EDF0DD-DD9E-468A-A3D4-364BE76629F6}" destId="{A0FBFB31-B41D-4DE2-B22D-A4D142C8963F}" srcOrd="1" destOrd="0" presId="urn:microsoft.com/office/officeart/2009/3/layout/HorizontalOrganizationChart"/>
    <dgm:cxn modelId="{8B3F8BA7-214E-44A5-AC58-B65C6A71FA13}" type="presParOf" srcId="{E5EDF0DD-DD9E-468A-A3D4-364BE76629F6}" destId="{4A4E175C-5503-4F04-A599-0E9A24AD49C1}" srcOrd="2" destOrd="0" presId="urn:microsoft.com/office/officeart/2009/3/layout/HorizontalOrganizationChart"/>
    <dgm:cxn modelId="{CFD27F54-76BE-4F98-9FE3-FB33BAFBFAFA}" type="presParOf" srcId="{1B8F123A-587C-424E-860F-A3206B4AFC1F}" destId="{F3262651-8939-4CE3-8EAC-21EBC70CB358}" srcOrd="12" destOrd="0" presId="urn:microsoft.com/office/officeart/2009/3/layout/HorizontalOrganizationChart"/>
    <dgm:cxn modelId="{882E6135-472E-4211-97D2-59E6511CBDF9}" type="presParOf" srcId="{1B8F123A-587C-424E-860F-A3206B4AFC1F}" destId="{B5483683-3158-4F06-AF45-17F799440FF0}" srcOrd="13" destOrd="0" presId="urn:microsoft.com/office/officeart/2009/3/layout/HorizontalOrganizationChart"/>
    <dgm:cxn modelId="{F1012068-9CA7-4A3D-B32B-27C99F65855F}" type="presParOf" srcId="{B5483683-3158-4F06-AF45-17F799440FF0}" destId="{509E80D2-6FD2-451D-9E0C-B7D944D9D79D}" srcOrd="0" destOrd="0" presId="urn:microsoft.com/office/officeart/2009/3/layout/HorizontalOrganizationChart"/>
    <dgm:cxn modelId="{7FA1D047-6767-4213-A6DD-85C2FD7D36CB}" type="presParOf" srcId="{509E80D2-6FD2-451D-9E0C-B7D944D9D79D}" destId="{7364A27B-BA82-498F-9242-63FEE2998777}" srcOrd="0" destOrd="0" presId="urn:microsoft.com/office/officeart/2009/3/layout/HorizontalOrganizationChart"/>
    <dgm:cxn modelId="{2460A154-7256-4254-9528-4AD89E628DA1}" type="presParOf" srcId="{509E80D2-6FD2-451D-9E0C-B7D944D9D79D}" destId="{925E27BE-0D09-4603-9DAB-321F293991BE}" srcOrd="1" destOrd="0" presId="urn:microsoft.com/office/officeart/2009/3/layout/HorizontalOrganizationChart"/>
    <dgm:cxn modelId="{1C72AD26-5627-4A5B-BDCF-D8EA29A12AB5}" type="presParOf" srcId="{B5483683-3158-4F06-AF45-17F799440FF0}" destId="{2441055F-81D2-400E-8C0B-293CCB0DA741}" srcOrd="1" destOrd="0" presId="urn:microsoft.com/office/officeart/2009/3/layout/HorizontalOrganizationChart"/>
    <dgm:cxn modelId="{4D126331-E9D7-492B-8730-24BDB8D59BA5}" type="presParOf" srcId="{B5483683-3158-4F06-AF45-17F799440FF0}" destId="{CFB6F17F-B2B0-4C56-9DB5-53292EA3ECFF}" srcOrd="2" destOrd="0" presId="urn:microsoft.com/office/officeart/2009/3/layout/HorizontalOrganizationChart"/>
    <dgm:cxn modelId="{BFD01F59-1DE8-4F73-B9AE-123358AD3AE2}" type="presParOf" srcId="{D23AB2B3-A6F5-4A53-8FED-48D1789D86A4}" destId="{C4720B74-92EB-4B58-8FA0-22EAF595A8BA}"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E74B3D-C54E-4624-BA40-42C46F15B5C6}" type="doc">
      <dgm:prSet loTypeId="urn:microsoft.com/office/officeart/2005/8/layout/process1" loCatId="process" qsTypeId="urn:microsoft.com/office/officeart/2005/8/quickstyle/simple1" qsCatId="simple" csTypeId="urn:microsoft.com/office/officeart/2005/8/colors/accent1_2" csCatId="accent1" phldr="1"/>
      <dgm:spPr/>
    </dgm:pt>
    <dgm:pt modelId="{E1224388-899B-4783-9B78-29EA504D1ADA}">
      <dgm:prSet phldrT="[Text]"/>
      <dgm:spPr/>
      <dgm:t>
        <a:bodyPr/>
        <a:lstStyle/>
        <a:p>
          <a:r>
            <a:rPr lang="en-US" dirty="0" smtClean="0"/>
            <a:t>Initial Cognitive Interviews and Discussions with Survey Sponsors</a:t>
          </a:r>
          <a:endParaRPr lang="en-US" dirty="0"/>
        </a:p>
      </dgm:t>
    </dgm:pt>
    <dgm:pt modelId="{33CEE103-8188-4B76-8E13-67F739B20003}" type="parTrans" cxnId="{4297D1FA-4F42-40FF-BEEE-44B2A9D4A13A}">
      <dgm:prSet/>
      <dgm:spPr/>
      <dgm:t>
        <a:bodyPr/>
        <a:lstStyle/>
        <a:p>
          <a:endParaRPr lang="en-US"/>
        </a:p>
      </dgm:t>
    </dgm:pt>
    <dgm:pt modelId="{F9083F61-4D2D-4F80-A868-7250E3DD7783}" type="sibTrans" cxnId="{4297D1FA-4F42-40FF-BEEE-44B2A9D4A13A}">
      <dgm:prSet/>
      <dgm:spPr/>
      <dgm:t>
        <a:bodyPr/>
        <a:lstStyle/>
        <a:p>
          <a:endParaRPr lang="en-US"/>
        </a:p>
      </dgm:t>
    </dgm:pt>
    <dgm:pt modelId="{6E6F48CF-05E6-4D14-97E7-A6258793F082}">
      <dgm:prSet phldrT="[Text]"/>
      <dgm:spPr/>
      <dgm:t>
        <a:bodyPr/>
        <a:lstStyle/>
        <a:p>
          <a:r>
            <a:rPr lang="en-US" dirty="0" smtClean="0"/>
            <a:t>Analysis of Cognitive Interviewing Data for Patterns of Interpretation</a:t>
          </a:r>
          <a:endParaRPr lang="en-US" dirty="0"/>
        </a:p>
      </dgm:t>
    </dgm:pt>
    <dgm:pt modelId="{1890064C-7FBD-4B37-9114-E6D0A0798E87}" type="parTrans" cxnId="{E622B604-9522-4F5D-BC2E-CF7FCD347488}">
      <dgm:prSet/>
      <dgm:spPr/>
      <dgm:t>
        <a:bodyPr/>
        <a:lstStyle/>
        <a:p>
          <a:endParaRPr lang="en-US"/>
        </a:p>
      </dgm:t>
    </dgm:pt>
    <dgm:pt modelId="{3DCE12DE-393E-4741-92EF-A8D9F78C48AC}" type="sibTrans" cxnId="{E622B604-9522-4F5D-BC2E-CF7FCD347488}">
      <dgm:prSet/>
      <dgm:spPr/>
      <dgm:t>
        <a:bodyPr/>
        <a:lstStyle/>
        <a:p>
          <a:endParaRPr lang="en-US"/>
        </a:p>
      </dgm:t>
    </dgm:pt>
    <dgm:pt modelId="{148A39D0-069D-4AD4-96EC-2D06522D30BB}">
      <dgm:prSet phldrT="[Text]"/>
      <dgm:spPr/>
      <dgm:t>
        <a:bodyPr/>
        <a:lstStyle/>
        <a:p>
          <a:r>
            <a:rPr lang="en-US" dirty="0" smtClean="0"/>
            <a:t>Write Probe Questions based on Patterns of Interpretation</a:t>
          </a:r>
          <a:endParaRPr lang="en-US" dirty="0"/>
        </a:p>
      </dgm:t>
    </dgm:pt>
    <dgm:pt modelId="{E14620A1-92FF-43E6-B15B-9665922F8116}" type="parTrans" cxnId="{0086A9CF-EAC0-4FCD-A82C-89960E8537B4}">
      <dgm:prSet/>
      <dgm:spPr/>
      <dgm:t>
        <a:bodyPr/>
        <a:lstStyle/>
        <a:p>
          <a:endParaRPr lang="en-US"/>
        </a:p>
      </dgm:t>
    </dgm:pt>
    <dgm:pt modelId="{53915DEC-90F2-4F4E-89A4-723FF617ACD0}" type="sibTrans" cxnId="{0086A9CF-EAC0-4FCD-A82C-89960E8537B4}">
      <dgm:prSet/>
      <dgm:spPr/>
      <dgm:t>
        <a:bodyPr/>
        <a:lstStyle/>
        <a:p>
          <a:endParaRPr lang="en-US"/>
        </a:p>
      </dgm:t>
    </dgm:pt>
    <dgm:pt modelId="{95AE4948-02A3-4866-8995-5276773F378E}">
      <dgm:prSet phldrT="[Text]"/>
      <dgm:spPr/>
      <dgm:t>
        <a:bodyPr/>
        <a:lstStyle/>
        <a:p>
          <a:r>
            <a:rPr lang="en-US" dirty="0" smtClean="0"/>
            <a:t>Cognitively test full questionnaire (base and probe questions) </a:t>
          </a:r>
          <a:endParaRPr lang="en-US" dirty="0"/>
        </a:p>
      </dgm:t>
    </dgm:pt>
    <dgm:pt modelId="{2FAA3B55-1BA0-408C-B97B-25C6818B155A}" type="parTrans" cxnId="{125602B4-7C50-4EDA-B2C6-36D22AE61879}">
      <dgm:prSet/>
      <dgm:spPr/>
      <dgm:t>
        <a:bodyPr/>
        <a:lstStyle/>
        <a:p>
          <a:endParaRPr lang="en-US"/>
        </a:p>
      </dgm:t>
    </dgm:pt>
    <dgm:pt modelId="{EEE3726F-C9F8-4456-A765-8F8937E4DC9D}" type="sibTrans" cxnId="{125602B4-7C50-4EDA-B2C6-36D22AE61879}">
      <dgm:prSet/>
      <dgm:spPr/>
      <dgm:t>
        <a:bodyPr/>
        <a:lstStyle/>
        <a:p>
          <a:endParaRPr lang="en-US"/>
        </a:p>
      </dgm:t>
    </dgm:pt>
    <dgm:pt modelId="{A72FE05D-211B-4718-BECB-479AF6C5C676}">
      <dgm:prSet phldrT="[Text]"/>
      <dgm:spPr/>
      <dgm:t>
        <a:bodyPr/>
        <a:lstStyle/>
        <a:p>
          <a:r>
            <a:rPr lang="en-US" dirty="0" smtClean="0"/>
            <a:t>Run Web Survey</a:t>
          </a:r>
          <a:endParaRPr lang="en-US" dirty="0"/>
        </a:p>
      </dgm:t>
    </dgm:pt>
    <dgm:pt modelId="{0917CEFA-B671-465D-8609-DDF40AC9AE90}" type="parTrans" cxnId="{8DAD8106-E479-4852-94CC-50332989E417}">
      <dgm:prSet/>
      <dgm:spPr/>
      <dgm:t>
        <a:bodyPr/>
        <a:lstStyle/>
        <a:p>
          <a:endParaRPr lang="en-US"/>
        </a:p>
      </dgm:t>
    </dgm:pt>
    <dgm:pt modelId="{C7B71CB2-F010-4BBE-B680-54D31DA25B7C}" type="sibTrans" cxnId="{8DAD8106-E479-4852-94CC-50332989E417}">
      <dgm:prSet/>
      <dgm:spPr/>
      <dgm:t>
        <a:bodyPr/>
        <a:lstStyle/>
        <a:p>
          <a:endParaRPr lang="en-US"/>
        </a:p>
      </dgm:t>
    </dgm:pt>
    <dgm:pt modelId="{188E8F2D-85FB-4E9B-99FC-FA069C8AFB93}" type="pres">
      <dgm:prSet presAssocID="{99E74B3D-C54E-4624-BA40-42C46F15B5C6}" presName="Name0" presStyleCnt="0">
        <dgm:presLayoutVars>
          <dgm:dir/>
          <dgm:resizeHandles val="exact"/>
        </dgm:presLayoutVars>
      </dgm:prSet>
      <dgm:spPr/>
    </dgm:pt>
    <dgm:pt modelId="{53702496-FEAB-45BB-AFA1-5562F864DDCB}" type="pres">
      <dgm:prSet presAssocID="{E1224388-899B-4783-9B78-29EA504D1ADA}" presName="node" presStyleLbl="node1" presStyleIdx="0" presStyleCnt="5">
        <dgm:presLayoutVars>
          <dgm:bulletEnabled val="1"/>
        </dgm:presLayoutVars>
      </dgm:prSet>
      <dgm:spPr/>
      <dgm:t>
        <a:bodyPr/>
        <a:lstStyle/>
        <a:p>
          <a:endParaRPr lang="en-US"/>
        </a:p>
      </dgm:t>
    </dgm:pt>
    <dgm:pt modelId="{B02FD9BC-4BDC-4E01-9BE3-482F86EFF028}" type="pres">
      <dgm:prSet presAssocID="{F9083F61-4D2D-4F80-A868-7250E3DD7783}" presName="sibTrans" presStyleLbl="sibTrans2D1" presStyleIdx="0" presStyleCnt="4"/>
      <dgm:spPr/>
      <dgm:t>
        <a:bodyPr/>
        <a:lstStyle/>
        <a:p>
          <a:endParaRPr lang="en-US"/>
        </a:p>
      </dgm:t>
    </dgm:pt>
    <dgm:pt modelId="{38B68BED-0A6B-4FA7-829E-A789BFBCD0CB}" type="pres">
      <dgm:prSet presAssocID="{F9083F61-4D2D-4F80-A868-7250E3DD7783}" presName="connectorText" presStyleLbl="sibTrans2D1" presStyleIdx="0" presStyleCnt="4"/>
      <dgm:spPr/>
      <dgm:t>
        <a:bodyPr/>
        <a:lstStyle/>
        <a:p>
          <a:endParaRPr lang="en-US"/>
        </a:p>
      </dgm:t>
    </dgm:pt>
    <dgm:pt modelId="{DEDA11DC-DBA5-4F5B-A222-A5C013D8CDCF}" type="pres">
      <dgm:prSet presAssocID="{6E6F48CF-05E6-4D14-97E7-A6258793F082}" presName="node" presStyleLbl="node1" presStyleIdx="1" presStyleCnt="5">
        <dgm:presLayoutVars>
          <dgm:bulletEnabled val="1"/>
        </dgm:presLayoutVars>
      </dgm:prSet>
      <dgm:spPr/>
      <dgm:t>
        <a:bodyPr/>
        <a:lstStyle/>
        <a:p>
          <a:endParaRPr lang="en-US"/>
        </a:p>
      </dgm:t>
    </dgm:pt>
    <dgm:pt modelId="{A3B51133-5FA9-4315-AAED-1C5745EF9E25}" type="pres">
      <dgm:prSet presAssocID="{3DCE12DE-393E-4741-92EF-A8D9F78C48AC}" presName="sibTrans" presStyleLbl="sibTrans2D1" presStyleIdx="1" presStyleCnt="4"/>
      <dgm:spPr/>
      <dgm:t>
        <a:bodyPr/>
        <a:lstStyle/>
        <a:p>
          <a:endParaRPr lang="en-US"/>
        </a:p>
      </dgm:t>
    </dgm:pt>
    <dgm:pt modelId="{46135380-1EBF-4161-AEB2-41D1FD72D836}" type="pres">
      <dgm:prSet presAssocID="{3DCE12DE-393E-4741-92EF-A8D9F78C48AC}" presName="connectorText" presStyleLbl="sibTrans2D1" presStyleIdx="1" presStyleCnt="4"/>
      <dgm:spPr/>
      <dgm:t>
        <a:bodyPr/>
        <a:lstStyle/>
        <a:p>
          <a:endParaRPr lang="en-US"/>
        </a:p>
      </dgm:t>
    </dgm:pt>
    <dgm:pt modelId="{676A677A-2B60-4487-997B-DF7A686BB612}" type="pres">
      <dgm:prSet presAssocID="{148A39D0-069D-4AD4-96EC-2D06522D30BB}" presName="node" presStyleLbl="node1" presStyleIdx="2" presStyleCnt="5">
        <dgm:presLayoutVars>
          <dgm:bulletEnabled val="1"/>
        </dgm:presLayoutVars>
      </dgm:prSet>
      <dgm:spPr/>
      <dgm:t>
        <a:bodyPr/>
        <a:lstStyle/>
        <a:p>
          <a:endParaRPr lang="en-US"/>
        </a:p>
      </dgm:t>
    </dgm:pt>
    <dgm:pt modelId="{EBC84547-08C7-42E1-803E-9F5E727BA561}" type="pres">
      <dgm:prSet presAssocID="{53915DEC-90F2-4F4E-89A4-723FF617ACD0}" presName="sibTrans" presStyleLbl="sibTrans2D1" presStyleIdx="2" presStyleCnt="4"/>
      <dgm:spPr/>
      <dgm:t>
        <a:bodyPr/>
        <a:lstStyle/>
        <a:p>
          <a:endParaRPr lang="en-US"/>
        </a:p>
      </dgm:t>
    </dgm:pt>
    <dgm:pt modelId="{8F531381-BFF7-450C-A6D3-AE5961861FA5}" type="pres">
      <dgm:prSet presAssocID="{53915DEC-90F2-4F4E-89A4-723FF617ACD0}" presName="connectorText" presStyleLbl="sibTrans2D1" presStyleIdx="2" presStyleCnt="4"/>
      <dgm:spPr/>
      <dgm:t>
        <a:bodyPr/>
        <a:lstStyle/>
        <a:p>
          <a:endParaRPr lang="en-US"/>
        </a:p>
      </dgm:t>
    </dgm:pt>
    <dgm:pt modelId="{F616DE72-8445-43D8-8FBE-D6C3765D8B03}" type="pres">
      <dgm:prSet presAssocID="{95AE4948-02A3-4866-8995-5276773F378E}" presName="node" presStyleLbl="node1" presStyleIdx="3" presStyleCnt="5">
        <dgm:presLayoutVars>
          <dgm:bulletEnabled val="1"/>
        </dgm:presLayoutVars>
      </dgm:prSet>
      <dgm:spPr/>
      <dgm:t>
        <a:bodyPr/>
        <a:lstStyle/>
        <a:p>
          <a:endParaRPr lang="en-US"/>
        </a:p>
      </dgm:t>
    </dgm:pt>
    <dgm:pt modelId="{20A2771D-4389-4537-95EF-AA87FA170C52}" type="pres">
      <dgm:prSet presAssocID="{EEE3726F-C9F8-4456-A765-8F8937E4DC9D}" presName="sibTrans" presStyleLbl="sibTrans2D1" presStyleIdx="3" presStyleCnt="4"/>
      <dgm:spPr/>
      <dgm:t>
        <a:bodyPr/>
        <a:lstStyle/>
        <a:p>
          <a:endParaRPr lang="en-US"/>
        </a:p>
      </dgm:t>
    </dgm:pt>
    <dgm:pt modelId="{A36002E0-6899-4B11-80A7-7C44F6E7715D}" type="pres">
      <dgm:prSet presAssocID="{EEE3726F-C9F8-4456-A765-8F8937E4DC9D}" presName="connectorText" presStyleLbl="sibTrans2D1" presStyleIdx="3" presStyleCnt="4"/>
      <dgm:spPr/>
      <dgm:t>
        <a:bodyPr/>
        <a:lstStyle/>
        <a:p>
          <a:endParaRPr lang="en-US"/>
        </a:p>
      </dgm:t>
    </dgm:pt>
    <dgm:pt modelId="{66B0282C-1057-4EF0-BBEC-48C08EF73CF7}" type="pres">
      <dgm:prSet presAssocID="{A72FE05D-211B-4718-BECB-479AF6C5C676}" presName="node" presStyleLbl="node1" presStyleIdx="4" presStyleCnt="5">
        <dgm:presLayoutVars>
          <dgm:bulletEnabled val="1"/>
        </dgm:presLayoutVars>
      </dgm:prSet>
      <dgm:spPr/>
      <dgm:t>
        <a:bodyPr/>
        <a:lstStyle/>
        <a:p>
          <a:endParaRPr lang="en-US"/>
        </a:p>
      </dgm:t>
    </dgm:pt>
  </dgm:ptLst>
  <dgm:cxnLst>
    <dgm:cxn modelId="{8DAD8106-E479-4852-94CC-50332989E417}" srcId="{99E74B3D-C54E-4624-BA40-42C46F15B5C6}" destId="{A72FE05D-211B-4718-BECB-479AF6C5C676}" srcOrd="4" destOrd="0" parTransId="{0917CEFA-B671-465D-8609-DDF40AC9AE90}" sibTransId="{C7B71CB2-F010-4BBE-B680-54D31DA25B7C}"/>
    <dgm:cxn modelId="{E622B604-9522-4F5D-BC2E-CF7FCD347488}" srcId="{99E74B3D-C54E-4624-BA40-42C46F15B5C6}" destId="{6E6F48CF-05E6-4D14-97E7-A6258793F082}" srcOrd="1" destOrd="0" parTransId="{1890064C-7FBD-4B37-9114-E6D0A0798E87}" sibTransId="{3DCE12DE-393E-4741-92EF-A8D9F78C48AC}"/>
    <dgm:cxn modelId="{B89606F1-D08F-4FEA-A331-EA31CF19329F}" type="presOf" srcId="{3DCE12DE-393E-4741-92EF-A8D9F78C48AC}" destId="{46135380-1EBF-4161-AEB2-41D1FD72D836}" srcOrd="1" destOrd="0" presId="urn:microsoft.com/office/officeart/2005/8/layout/process1"/>
    <dgm:cxn modelId="{54FF5CE4-706D-4747-A2DF-43A1D5E4AE0D}" type="presOf" srcId="{53915DEC-90F2-4F4E-89A4-723FF617ACD0}" destId="{EBC84547-08C7-42E1-803E-9F5E727BA561}" srcOrd="0" destOrd="0" presId="urn:microsoft.com/office/officeart/2005/8/layout/process1"/>
    <dgm:cxn modelId="{E3F95E45-E9E5-4C70-B862-E9ECF74620C2}" type="presOf" srcId="{F9083F61-4D2D-4F80-A868-7250E3DD7783}" destId="{38B68BED-0A6B-4FA7-829E-A789BFBCD0CB}" srcOrd="1" destOrd="0" presId="urn:microsoft.com/office/officeart/2005/8/layout/process1"/>
    <dgm:cxn modelId="{FCF19C2B-7363-47C6-ADD4-DB73FA6ED4C2}" type="presOf" srcId="{F9083F61-4D2D-4F80-A868-7250E3DD7783}" destId="{B02FD9BC-4BDC-4E01-9BE3-482F86EFF028}" srcOrd="0" destOrd="0" presId="urn:microsoft.com/office/officeart/2005/8/layout/process1"/>
    <dgm:cxn modelId="{6D34997A-49C2-4935-8A0A-E3A12C215828}" type="presOf" srcId="{EEE3726F-C9F8-4456-A765-8F8937E4DC9D}" destId="{20A2771D-4389-4537-95EF-AA87FA170C52}" srcOrd="0" destOrd="0" presId="urn:microsoft.com/office/officeart/2005/8/layout/process1"/>
    <dgm:cxn modelId="{1E6DBB69-9202-4F44-A3A4-0D19800A40D0}" type="presOf" srcId="{E1224388-899B-4783-9B78-29EA504D1ADA}" destId="{53702496-FEAB-45BB-AFA1-5562F864DDCB}" srcOrd="0" destOrd="0" presId="urn:microsoft.com/office/officeart/2005/8/layout/process1"/>
    <dgm:cxn modelId="{CF12759B-485A-4485-B000-623727F0CF71}" type="presOf" srcId="{3DCE12DE-393E-4741-92EF-A8D9F78C48AC}" destId="{A3B51133-5FA9-4315-AAED-1C5745EF9E25}" srcOrd="0" destOrd="0" presId="urn:microsoft.com/office/officeart/2005/8/layout/process1"/>
    <dgm:cxn modelId="{4BD0C9BB-BF19-4D15-A64F-6ACEE1DE5F7D}" type="presOf" srcId="{EEE3726F-C9F8-4456-A765-8F8937E4DC9D}" destId="{A36002E0-6899-4B11-80A7-7C44F6E7715D}" srcOrd="1" destOrd="0" presId="urn:microsoft.com/office/officeart/2005/8/layout/process1"/>
    <dgm:cxn modelId="{0086A9CF-EAC0-4FCD-A82C-89960E8537B4}" srcId="{99E74B3D-C54E-4624-BA40-42C46F15B5C6}" destId="{148A39D0-069D-4AD4-96EC-2D06522D30BB}" srcOrd="2" destOrd="0" parTransId="{E14620A1-92FF-43E6-B15B-9665922F8116}" sibTransId="{53915DEC-90F2-4F4E-89A4-723FF617ACD0}"/>
    <dgm:cxn modelId="{CFA4ADAC-9F82-4316-8DEC-7FCE0352AC16}" type="presOf" srcId="{95AE4948-02A3-4866-8995-5276773F378E}" destId="{F616DE72-8445-43D8-8FBE-D6C3765D8B03}" srcOrd="0" destOrd="0" presId="urn:microsoft.com/office/officeart/2005/8/layout/process1"/>
    <dgm:cxn modelId="{125602B4-7C50-4EDA-B2C6-36D22AE61879}" srcId="{99E74B3D-C54E-4624-BA40-42C46F15B5C6}" destId="{95AE4948-02A3-4866-8995-5276773F378E}" srcOrd="3" destOrd="0" parTransId="{2FAA3B55-1BA0-408C-B97B-25C6818B155A}" sibTransId="{EEE3726F-C9F8-4456-A765-8F8937E4DC9D}"/>
    <dgm:cxn modelId="{621B2CED-A56E-4E44-A7FF-C72B78728B5D}" type="presOf" srcId="{148A39D0-069D-4AD4-96EC-2D06522D30BB}" destId="{676A677A-2B60-4487-997B-DF7A686BB612}" srcOrd="0" destOrd="0" presId="urn:microsoft.com/office/officeart/2005/8/layout/process1"/>
    <dgm:cxn modelId="{82908678-A424-429E-81F2-668449F7D914}" type="presOf" srcId="{53915DEC-90F2-4F4E-89A4-723FF617ACD0}" destId="{8F531381-BFF7-450C-A6D3-AE5961861FA5}" srcOrd="1" destOrd="0" presId="urn:microsoft.com/office/officeart/2005/8/layout/process1"/>
    <dgm:cxn modelId="{4297D1FA-4F42-40FF-BEEE-44B2A9D4A13A}" srcId="{99E74B3D-C54E-4624-BA40-42C46F15B5C6}" destId="{E1224388-899B-4783-9B78-29EA504D1ADA}" srcOrd="0" destOrd="0" parTransId="{33CEE103-8188-4B76-8E13-67F739B20003}" sibTransId="{F9083F61-4D2D-4F80-A868-7250E3DD7783}"/>
    <dgm:cxn modelId="{D47C9B56-5CB9-4AD7-8982-84730AF64B35}" type="presOf" srcId="{6E6F48CF-05E6-4D14-97E7-A6258793F082}" destId="{DEDA11DC-DBA5-4F5B-A222-A5C013D8CDCF}" srcOrd="0" destOrd="0" presId="urn:microsoft.com/office/officeart/2005/8/layout/process1"/>
    <dgm:cxn modelId="{B722373B-499D-4399-87C5-0006828CE54F}" type="presOf" srcId="{99E74B3D-C54E-4624-BA40-42C46F15B5C6}" destId="{188E8F2D-85FB-4E9B-99FC-FA069C8AFB93}" srcOrd="0" destOrd="0" presId="urn:microsoft.com/office/officeart/2005/8/layout/process1"/>
    <dgm:cxn modelId="{66D6333C-A2F5-42B2-8CDF-D1B40C1A522C}" type="presOf" srcId="{A72FE05D-211B-4718-BECB-479AF6C5C676}" destId="{66B0282C-1057-4EF0-BBEC-48C08EF73CF7}" srcOrd="0" destOrd="0" presId="urn:microsoft.com/office/officeart/2005/8/layout/process1"/>
    <dgm:cxn modelId="{9169F5F9-C1B7-4BC3-B196-5DDCF88B679A}" type="presParOf" srcId="{188E8F2D-85FB-4E9B-99FC-FA069C8AFB93}" destId="{53702496-FEAB-45BB-AFA1-5562F864DDCB}" srcOrd="0" destOrd="0" presId="urn:microsoft.com/office/officeart/2005/8/layout/process1"/>
    <dgm:cxn modelId="{518CBD20-5138-4842-B65E-631D13CCF961}" type="presParOf" srcId="{188E8F2D-85FB-4E9B-99FC-FA069C8AFB93}" destId="{B02FD9BC-4BDC-4E01-9BE3-482F86EFF028}" srcOrd="1" destOrd="0" presId="urn:microsoft.com/office/officeart/2005/8/layout/process1"/>
    <dgm:cxn modelId="{5E9A37DD-322F-4041-9080-6EE62F696A45}" type="presParOf" srcId="{B02FD9BC-4BDC-4E01-9BE3-482F86EFF028}" destId="{38B68BED-0A6B-4FA7-829E-A789BFBCD0CB}" srcOrd="0" destOrd="0" presId="urn:microsoft.com/office/officeart/2005/8/layout/process1"/>
    <dgm:cxn modelId="{89E1B933-4C0E-4369-8B1F-7B993A6BC18E}" type="presParOf" srcId="{188E8F2D-85FB-4E9B-99FC-FA069C8AFB93}" destId="{DEDA11DC-DBA5-4F5B-A222-A5C013D8CDCF}" srcOrd="2" destOrd="0" presId="urn:microsoft.com/office/officeart/2005/8/layout/process1"/>
    <dgm:cxn modelId="{13F2EDF2-09A6-4291-8494-624A9E3240C9}" type="presParOf" srcId="{188E8F2D-85FB-4E9B-99FC-FA069C8AFB93}" destId="{A3B51133-5FA9-4315-AAED-1C5745EF9E25}" srcOrd="3" destOrd="0" presId="urn:microsoft.com/office/officeart/2005/8/layout/process1"/>
    <dgm:cxn modelId="{71937E88-B137-438D-9A25-5E22C9D10002}" type="presParOf" srcId="{A3B51133-5FA9-4315-AAED-1C5745EF9E25}" destId="{46135380-1EBF-4161-AEB2-41D1FD72D836}" srcOrd="0" destOrd="0" presId="urn:microsoft.com/office/officeart/2005/8/layout/process1"/>
    <dgm:cxn modelId="{84B6DDE9-0DAE-4D43-A0A9-B7109405995D}" type="presParOf" srcId="{188E8F2D-85FB-4E9B-99FC-FA069C8AFB93}" destId="{676A677A-2B60-4487-997B-DF7A686BB612}" srcOrd="4" destOrd="0" presId="urn:microsoft.com/office/officeart/2005/8/layout/process1"/>
    <dgm:cxn modelId="{98F09086-678C-4569-BDDB-D9F528F01097}" type="presParOf" srcId="{188E8F2D-85FB-4E9B-99FC-FA069C8AFB93}" destId="{EBC84547-08C7-42E1-803E-9F5E727BA561}" srcOrd="5" destOrd="0" presId="urn:microsoft.com/office/officeart/2005/8/layout/process1"/>
    <dgm:cxn modelId="{AA32FF2B-1CC5-47C0-BEB5-BAF7E9096A44}" type="presParOf" srcId="{EBC84547-08C7-42E1-803E-9F5E727BA561}" destId="{8F531381-BFF7-450C-A6D3-AE5961861FA5}" srcOrd="0" destOrd="0" presId="urn:microsoft.com/office/officeart/2005/8/layout/process1"/>
    <dgm:cxn modelId="{9CA06CEB-3488-4FAF-A7C6-F5D96C596ABF}" type="presParOf" srcId="{188E8F2D-85FB-4E9B-99FC-FA069C8AFB93}" destId="{F616DE72-8445-43D8-8FBE-D6C3765D8B03}" srcOrd="6" destOrd="0" presId="urn:microsoft.com/office/officeart/2005/8/layout/process1"/>
    <dgm:cxn modelId="{32DBD1BD-EEF7-4C99-8D09-8F1A86CF0E05}" type="presParOf" srcId="{188E8F2D-85FB-4E9B-99FC-FA069C8AFB93}" destId="{20A2771D-4389-4537-95EF-AA87FA170C52}" srcOrd="7" destOrd="0" presId="urn:microsoft.com/office/officeart/2005/8/layout/process1"/>
    <dgm:cxn modelId="{269B8D0B-FA62-41E1-8B6D-43902E7F9F3F}" type="presParOf" srcId="{20A2771D-4389-4537-95EF-AA87FA170C52}" destId="{A36002E0-6899-4B11-80A7-7C44F6E7715D}" srcOrd="0" destOrd="0" presId="urn:microsoft.com/office/officeart/2005/8/layout/process1"/>
    <dgm:cxn modelId="{927BC982-2B9C-411F-862F-5F07661B99BA}" type="presParOf" srcId="{188E8F2D-85FB-4E9B-99FC-FA069C8AFB93}" destId="{66B0282C-1057-4EF0-BBEC-48C08EF73CF7}"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05703-373D-48B2-85AF-8649E9496E78}" type="datetimeFigureOut">
              <a:rPr lang="en-US" smtClean="0"/>
              <a:t>11/22/2016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D75811-EF46-4773-8BA2-6CAEC1D608BC}" type="slidenum">
              <a:rPr lang="en-US" smtClean="0"/>
              <a:t>‹#›</a:t>
            </a:fld>
            <a:endParaRPr lang="en-US"/>
          </a:p>
        </p:txBody>
      </p:sp>
    </p:spTree>
    <p:extLst>
      <p:ext uri="{BB962C8B-B14F-4D97-AF65-F5344CB8AC3E}">
        <p14:creationId xmlns:p14="http://schemas.microsoft.com/office/powerpoint/2010/main" val="2485288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dirty="0" smtClean="0"/>
              <a:t>Work</a:t>
            </a:r>
            <a:r>
              <a:rPr lang="en-US" baseline="0" dirty="0" smtClean="0"/>
              <a:t> we’re doing at the National Center for Health Statistics on moving our question evaluation methods from mostly QUAL-only to mixed-methodology</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Cog interviews are great.  Allow us to</a:t>
            </a:r>
          </a:p>
          <a:p>
            <a:pPr marL="628650" lvl="1" indent="-171450">
              <a:buFont typeface="Arial" panose="020B0604020202020204" pitchFamily="34" charset="0"/>
              <a:buChar char="•"/>
            </a:pPr>
            <a:r>
              <a:rPr lang="en-US" dirty="0" smtClean="0"/>
              <a:t>Get deep, detailed info on how </a:t>
            </a:r>
            <a:r>
              <a:rPr lang="en-US" dirty="0" err="1" smtClean="0"/>
              <a:t>Rs</a:t>
            </a:r>
            <a:r>
              <a:rPr lang="en-US" baseline="0" dirty="0" smtClean="0"/>
              <a:t> think about Qs</a:t>
            </a:r>
          </a:p>
          <a:p>
            <a:pPr marL="628650" lvl="1" indent="-171450">
              <a:buFont typeface="Arial" panose="020B0604020202020204" pitchFamily="34" charset="0"/>
              <a:buChar char="•"/>
            </a:pPr>
            <a:r>
              <a:rPr lang="en-US" baseline="0" dirty="0" smtClean="0"/>
              <a:t>Reduce question problems</a:t>
            </a:r>
          </a:p>
          <a:p>
            <a:pPr marL="628650" lvl="1" indent="-171450">
              <a:buFont typeface="Arial" panose="020B0604020202020204" pitchFamily="34" charset="0"/>
              <a:buChar char="•"/>
            </a:pPr>
            <a:r>
              <a:rPr lang="en-US" baseline="0" dirty="0" smtClean="0"/>
              <a:t>Uncover the patterns of interpretation that underlie the respondents’ thoughts as they answer the questions</a:t>
            </a:r>
          </a:p>
          <a:p>
            <a:pPr marL="171450" lvl="0" indent="-171450">
              <a:buFont typeface="Arial" panose="020B0604020202020204" pitchFamily="34" charset="0"/>
              <a:buChar char="•"/>
            </a:pPr>
            <a:r>
              <a:rPr lang="en-US" dirty="0" smtClean="0"/>
              <a:t>BUT—they use a non-stat sample, so we can’t extrapolate those findings to the greater survey population.  And sometimes we’d</a:t>
            </a:r>
            <a:r>
              <a:rPr lang="en-US" baseline="0" dirty="0" smtClean="0"/>
              <a:t> like to know whether a  problematic pattern of interpretation occurs in any meaningful frequency in the greater population</a:t>
            </a:r>
          </a:p>
          <a:p>
            <a:pPr marL="171450" lvl="0" indent="-171450">
              <a:buFont typeface="Arial" panose="020B0604020202020204" pitchFamily="34" charset="0"/>
              <a:buChar char="•"/>
            </a:pPr>
            <a:endParaRPr lang="en-US" baseline="0" dirty="0" smtClean="0"/>
          </a:p>
          <a:p>
            <a:pPr marL="171450" lvl="0" indent="-171450">
              <a:buFont typeface="Arial" panose="020B0604020202020204" pitchFamily="34" charset="0"/>
              <a:buChar char="•"/>
            </a:pPr>
            <a:r>
              <a:rPr lang="en-US" baseline="0" dirty="0" smtClean="0"/>
              <a:t>QUANT question evaluation methods have their own problems—lack the context that speaking to actual R about their responses gives.</a:t>
            </a:r>
          </a:p>
          <a:p>
            <a:pPr marL="171450" lvl="0" indent="-171450">
              <a:buFont typeface="Arial" panose="020B0604020202020204" pitchFamily="34" charset="0"/>
              <a:buChar char="•"/>
            </a:pPr>
            <a:endParaRPr lang="en-U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SO, a mixed method approach is optimal!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mn-lt"/>
              </a:rPr>
              <a:t>Online panel surveys provide opportunities to bridge this gap between mono-method QUAL and QUANT studies</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331113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point is that we’re not using these probes in an exploratory way,</a:t>
            </a:r>
            <a:r>
              <a:rPr lang="en-US" baseline="0" dirty="0" smtClean="0"/>
              <a:t> but an explanatory one.  We want:</a:t>
            </a:r>
          </a:p>
          <a:p>
            <a:endParaRPr lang="en-US" baseline="0" dirty="0" smtClean="0"/>
          </a:p>
          <a:p>
            <a:r>
              <a:rPr lang="en-US" baseline="0" dirty="0" smtClean="0"/>
              <a:t>-Close-ended answer cats, no open text fields</a:t>
            </a:r>
          </a:p>
          <a:p>
            <a:r>
              <a:rPr lang="en-US" baseline="0" dirty="0" smtClean="0"/>
              <a:t>-The answer cats have to come directly from the Cis</a:t>
            </a:r>
          </a:p>
          <a:p>
            <a:r>
              <a:rPr lang="en-US" baseline="0" dirty="0" smtClean="0"/>
              <a:t>-The probes themselves must be tested.</a:t>
            </a:r>
          </a:p>
          <a:p>
            <a:endParaRPr lang="en-US" baseline="0" dirty="0" smtClean="0"/>
          </a:p>
          <a:p>
            <a:r>
              <a:rPr lang="en-US" baseline="0" dirty="0" smtClean="0"/>
              <a:t>General form of probes is, “Which of the following, if any, did you think about in the previous question? A,B,C, or D?</a:t>
            </a:r>
          </a:p>
          <a:p>
            <a:r>
              <a:rPr lang="en-US" baseline="0" dirty="0" smtClean="0"/>
              <a:t>	-Where A,B,C, and D are the patterns of interpretation that emerged from the CIs</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4</a:t>
            </a:fld>
            <a:endParaRPr lang="en-US"/>
          </a:p>
        </p:txBody>
      </p:sp>
    </p:spTree>
    <p:extLst>
      <p:ext uri="{BB962C8B-B14F-4D97-AF65-F5344CB8AC3E}">
        <p14:creationId xmlns:p14="http://schemas.microsoft.com/office/powerpoint/2010/main" val="525314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point is that we’re not using these probes in an exploratory way,</a:t>
            </a:r>
            <a:r>
              <a:rPr lang="en-US" baseline="0" dirty="0" smtClean="0"/>
              <a:t> but an explanatory one.  We want:</a:t>
            </a:r>
          </a:p>
          <a:p>
            <a:endParaRPr lang="en-US" baseline="0" dirty="0" smtClean="0"/>
          </a:p>
          <a:p>
            <a:r>
              <a:rPr lang="en-US" baseline="0" dirty="0" smtClean="0"/>
              <a:t>-Close-ended answer cats, no open text fields</a:t>
            </a:r>
          </a:p>
          <a:p>
            <a:r>
              <a:rPr lang="en-US" baseline="0" dirty="0" smtClean="0"/>
              <a:t>-The answer cats have to come directly from the Cis</a:t>
            </a:r>
          </a:p>
          <a:p>
            <a:r>
              <a:rPr lang="en-US" baseline="0" dirty="0" smtClean="0"/>
              <a:t>-The probes themselves must be tested.</a:t>
            </a:r>
          </a:p>
          <a:p>
            <a:endParaRPr lang="en-US" baseline="0" dirty="0" smtClean="0"/>
          </a:p>
          <a:p>
            <a:r>
              <a:rPr lang="en-US" baseline="0" dirty="0" smtClean="0"/>
              <a:t>General form of probes is, “Which of the following, if any, did you think about in the previous question? A,B,C, or D?</a:t>
            </a:r>
          </a:p>
          <a:p>
            <a:r>
              <a:rPr lang="en-US" baseline="0" dirty="0" smtClean="0"/>
              <a:t>	-Where A,B,C, and D are the patterns of interpretation that emerged from the CIs</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6</a:t>
            </a:fld>
            <a:endParaRPr lang="en-US"/>
          </a:p>
        </p:txBody>
      </p:sp>
    </p:spTree>
    <p:extLst>
      <p:ext uri="{BB962C8B-B14F-4D97-AF65-F5344CB8AC3E}">
        <p14:creationId xmlns:p14="http://schemas.microsoft.com/office/powerpoint/2010/main" val="915988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13</a:t>
            </a:fld>
            <a:endParaRPr lang="en-US"/>
          </a:p>
        </p:txBody>
      </p:sp>
    </p:spTree>
    <p:extLst>
      <p:ext uri="{BB962C8B-B14F-4D97-AF65-F5344CB8AC3E}">
        <p14:creationId xmlns:p14="http://schemas.microsoft.com/office/powerpoint/2010/main" val="194430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General Health Interpretation by Educational Attainment</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20</a:t>
            </a:fld>
            <a:endParaRPr lang="en-US"/>
          </a:p>
        </p:txBody>
      </p:sp>
    </p:spTree>
    <p:extLst>
      <p:ext uri="{BB962C8B-B14F-4D97-AF65-F5344CB8AC3E}">
        <p14:creationId xmlns:p14="http://schemas.microsoft.com/office/powerpoint/2010/main" val="2149810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cognitive sample, about 50% of the respondents</a:t>
            </a:r>
            <a:r>
              <a:rPr lang="en-US" baseline="0" dirty="0" smtClean="0"/>
              <a:t> understood “everything was an effort” to be a negative phenomenon, while the other half thought it was positive.  So the first question the probe question needs to be used to answer is whether or not this distribution is simply an artifact of the purposive sample, or whether the 50/50 split is seen in the population as well.</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22</a:t>
            </a:fld>
            <a:endParaRPr lang="en-US"/>
          </a:p>
        </p:txBody>
      </p:sp>
    </p:spTree>
    <p:extLst>
      <p:ext uri="{BB962C8B-B14F-4D97-AF65-F5344CB8AC3E}">
        <p14:creationId xmlns:p14="http://schemas.microsoft.com/office/powerpoint/2010/main" val="771541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from the probe data, we can see that the</a:t>
            </a:r>
            <a:r>
              <a:rPr lang="en-US" baseline="0" dirty="0" smtClean="0"/>
              <a:t> 50/50 split was indeed an artifact of the qualitative sample—only 7% of the national sample used the out-of-scope positive interpretation, while 56% said everything being an effort was a bad thing and another 36% aid it was neutral.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23</a:t>
            </a:fld>
            <a:endParaRPr lang="en-US"/>
          </a:p>
        </p:txBody>
      </p:sp>
    </p:spTree>
    <p:extLst>
      <p:ext uri="{BB962C8B-B14F-4D97-AF65-F5344CB8AC3E}">
        <p14:creationId xmlns:p14="http://schemas.microsoft.com/office/powerpoint/2010/main" val="640668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it’s a good thing that the “good thing” interpretation is not common across the survey population, but the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24</a:t>
            </a:fld>
            <a:endParaRPr lang="en-US"/>
          </a:p>
        </p:txBody>
      </p:sp>
    </p:spTree>
    <p:extLst>
      <p:ext uri="{BB962C8B-B14F-4D97-AF65-F5344CB8AC3E}">
        <p14:creationId xmlns:p14="http://schemas.microsoft.com/office/powerpoint/2010/main" val="269147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take it one step further</a:t>
            </a:r>
            <a:r>
              <a:rPr lang="en-US" baseline="0" dirty="0" smtClean="0"/>
              <a:t> and decide that both the “good thing” and the “neither good nor bad” patterns are out of scope, we can simplify the distribution and see that lower-education respondents are absolutely interpretation the question differently…</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25</a:t>
            </a:fld>
            <a:endParaRPr lang="en-US"/>
          </a:p>
        </p:txBody>
      </p:sp>
    </p:spTree>
    <p:extLst>
      <p:ext uri="{BB962C8B-B14F-4D97-AF65-F5344CB8AC3E}">
        <p14:creationId xmlns:p14="http://schemas.microsoft.com/office/powerpoint/2010/main" val="1865352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targeted,</a:t>
            </a:r>
            <a:r>
              <a:rPr lang="en-US" baseline="0" dirty="0" smtClean="0"/>
              <a:t> embedded probes, we can see whether:</a:t>
            </a:r>
          </a:p>
          <a:p>
            <a:endParaRPr lang="en-US" baseline="0" dirty="0" smtClean="0"/>
          </a:p>
          <a:p>
            <a:r>
              <a:rPr lang="en-US" baseline="0" dirty="0" smtClean="0"/>
              <a:t>	a) the existing VIGEROUS and MODERATE Qs are capturing different activities, which is what we want</a:t>
            </a:r>
          </a:p>
          <a:p>
            <a:r>
              <a:rPr lang="en-US" baseline="0" dirty="0" smtClean="0"/>
              <a:t>	b) the proposed combined question captures the same activities as the VIGEROUS and the MODERATE together</a:t>
            </a:r>
          </a:p>
          <a:p>
            <a:endParaRPr lang="en-US" baseline="0" dirty="0" smtClean="0"/>
          </a:p>
          <a:p>
            <a:r>
              <a:rPr lang="en-US" baseline="0" dirty="0" smtClean="0"/>
              <a:t>So here’s the probe we came up with…</a:t>
            </a:r>
            <a:endParaRPr lang="en-US"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27</a:t>
            </a:fld>
            <a:endParaRPr lang="en-US"/>
          </a:p>
        </p:txBody>
      </p:sp>
    </p:spTree>
    <p:extLst>
      <p:ext uri="{BB962C8B-B14F-4D97-AF65-F5344CB8AC3E}">
        <p14:creationId xmlns:p14="http://schemas.microsoft.com/office/powerpoint/2010/main" val="3434411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28</a:t>
            </a:fld>
            <a:endParaRPr lang="en-US"/>
          </a:p>
        </p:txBody>
      </p:sp>
    </p:spTree>
    <p:extLst>
      <p:ext uri="{BB962C8B-B14F-4D97-AF65-F5344CB8AC3E}">
        <p14:creationId xmlns:p14="http://schemas.microsoft.com/office/powerpoint/2010/main" val="1905316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VIG</a:t>
            </a:r>
            <a:r>
              <a:rPr lang="en-US" baseline="0" dirty="0" smtClean="0"/>
              <a:t> and MOD capture different activities!  Follows what we saw in the Cis, with </a:t>
            </a:r>
            <a:r>
              <a:rPr lang="en-US" baseline="0" dirty="0" err="1" smtClean="0"/>
              <a:t>Rs</a:t>
            </a:r>
            <a:r>
              <a:rPr lang="en-US" baseline="0" dirty="0" smtClean="0"/>
              <a:t> thinking about walking in both, but running mostly in the VIG</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29</a:t>
            </a:fld>
            <a:endParaRPr lang="en-US"/>
          </a:p>
        </p:txBody>
      </p:sp>
    </p:spTree>
    <p:extLst>
      <p:ext uri="{BB962C8B-B14F-4D97-AF65-F5344CB8AC3E}">
        <p14:creationId xmlns:p14="http://schemas.microsoft.com/office/powerpoint/2010/main" val="2338900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WORKS!!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30</a:t>
            </a:fld>
            <a:endParaRPr lang="en-US"/>
          </a:p>
        </p:txBody>
      </p:sp>
    </p:spTree>
    <p:extLst>
      <p:ext uri="{BB962C8B-B14F-4D97-AF65-F5344CB8AC3E}">
        <p14:creationId xmlns:p14="http://schemas.microsoft.com/office/powerpoint/2010/main" val="139857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order to directly compare the constructs of two or more questions, the exact same probe question needs to be embedded after each question.  In the case of the comparison of the K6 and WG anxiety and nervousness questions, we used the above probe that we’ve discussed previously.  Remember that the cognitive testing found four basic patterns of interpretation, one of which was clearly out-of-scope.</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32</a:t>
            </a:fld>
            <a:endParaRPr lang="en-US"/>
          </a:p>
        </p:txBody>
      </p:sp>
    </p:spTree>
    <p:extLst>
      <p:ext uri="{BB962C8B-B14F-4D97-AF65-F5344CB8AC3E}">
        <p14:creationId xmlns:p14="http://schemas.microsoft.com/office/powerpoint/2010/main" val="3153480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Respondents</a:t>
            </a:r>
            <a:r>
              <a:rPr lang="en-US" baseline="0" dirty="0" smtClean="0"/>
              <a:t> employed similar patterns of interpretation across the two questions, with only the “Diagnosed Anxiety” pattern being significantly different between to two questions—with more using it in the WG set, which specifically asks about “anxiety”</a:t>
            </a:r>
            <a:endParaRPr lang="en-US" dirty="0"/>
          </a:p>
        </p:txBody>
      </p:sp>
      <p:sp>
        <p:nvSpPr>
          <p:cNvPr id="4" name="Slide Number Placeholder 3"/>
          <p:cNvSpPr>
            <a:spLocks noGrp="1"/>
          </p:cNvSpPr>
          <p:nvPr>
            <p:ph type="sldNum" sz="quarter" idx="10"/>
          </p:nvPr>
        </p:nvSpPr>
        <p:spPr/>
        <p:txBody>
          <a:bodyPr/>
          <a:lstStyle/>
          <a:p>
            <a:fld id="{28D75811-EF46-4773-8BA2-6CAEC1D608BC}" type="slidenum">
              <a:rPr lang="en-US" smtClean="0"/>
              <a:t>33</a:t>
            </a:fld>
            <a:endParaRPr lang="en-US"/>
          </a:p>
        </p:txBody>
      </p:sp>
    </p:spTree>
    <p:extLst>
      <p:ext uri="{BB962C8B-B14F-4D97-AF65-F5344CB8AC3E}">
        <p14:creationId xmlns:p14="http://schemas.microsoft.com/office/powerpoint/2010/main" val="2514545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effectLst/>
                <a:latin typeface="Calibri" pitchFamily="34" charset="0"/>
              </a:defRPr>
            </a:lvl1pPr>
          </a:lstStyle>
          <a:p>
            <a:endParaRPr lang="en-US" dirty="0"/>
          </a:p>
        </p:txBody>
      </p:sp>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extLst>
      <p:ext uri="{BB962C8B-B14F-4D97-AF65-F5344CB8AC3E}">
        <p14:creationId xmlns:p14="http://schemas.microsoft.com/office/powerpoint/2010/main" val="245359066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marL="342900" indent="-342900">
              <a:buClr>
                <a:schemeClr val="accent1"/>
              </a:buClr>
              <a:buSzPct val="70000"/>
              <a:buFont typeface="Wingdings" pitchFamily="2" charset="2"/>
              <a:buChar char="§"/>
              <a:defRPr sz="2400" b="1" baseline="0">
                <a:solidFill>
                  <a:schemeClr val="bg2"/>
                </a:solidFill>
                <a:latin typeface="Calibri" pitchFamily="34" charset="0"/>
              </a:defRPr>
            </a:lvl1pPr>
            <a:lvl2pPr marL="742950" indent="-285750">
              <a:buClr>
                <a:schemeClr val="tx1"/>
              </a:buClr>
              <a:buSzPct val="100000"/>
              <a:buFont typeface="Arial" pitchFamily="34" charset="0"/>
              <a:buChar char="•"/>
              <a:defRPr sz="2000">
                <a:solidFill>
                  <a:schemeClr val="bg2"/>
                </a:solidFill>
              </a:defRPr>
            </a:lvl2pPr>
            <a:lvl3pPr marL="1143000" indent="-228600">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a:p>
        </p:txBody>
      </p:sp>
      <p:sp>
        <p:nvSpPr>
          <p:cNvPr id="6" name="Text Placeholder 5"/>
          <p:cNvSpPr>
            <a:spLocks noGrp="1"/>
          </p:cNvSpPr>
          <p:nvPr userDrawn="1">
            <p:ph type="body" sz="quarter" idx="11" hasCustomPrompt="1"/>
          </p:nvPr>
        </p:nvSpPr>
        <p:spPr>
          <a:xfrm>
            <a:off x="609600" y="6019800"/>
            <a:ext cx="109728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extLst>
      <p:ext uri="{BB962C8B-B14F-4D97-AF65-F5344CB8AC3E}">
        <p14:creationId xmlns:p14="http://schemas.microsoft.com/office/powerpoint/2010/main" val="27895864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marL="342900" indent="-342900">
              <a:buClr>
                <a:schemeClr val="tx1"/>
              </a:buClr>
              <a:buSzPct val="70000"/>
              <a:buFont typeface="Arial" pitchFamily="34" charset="0"/>
              <a:buChar char="•"/>
              <a:defRPr sz="2400" b="1" baseline="0">
                <a:solidFill>
                  <a:schemeClr val="bg2"/>
                </a:solidFill>
                <a:latin typeface="Calibri" pitchFamily="34" charset="0"/>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a:p>
        </p:txBody>
      </p:sp>
      <p:sp>
        <p:nvSpPr>
          <p:cNvPr id="7" name="Text Placeholder 5"/>
          <p:cNvSpPr>
            <a:spLocks noGrp="1"/>
          </p:cNvSpPr>
          <p:nvPr>
            <p:ph type="body" sz="quarter" idx="11" hasCustomPrompt="1"/>
          </p:nvPr>
        </p:nvSpPr>
        <p:spPr>
          <a:xfrm>
            <a:off x="609600" y="6019800"/>
            <a:ext cx="109728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extLst>
      <p:ext uri="{BB962C8B-B14F-4D97-AF65-F5344CB8AC3E}">
        <p14:creationId xmlns:p14="http://schemas.microsoft.com/office/powerpoint/2010/main" val="131252444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effectLst/>
                <a:latin typeface="Calibri" pitchFamily="34" charset="0"/>
              </a:defRPr>
            </a:lvl1pPr>
          </a:lstStyle>
          <a:p>
            <a:endParaRPr lang="en-US" dirty="0"/>
          </a:p>
        </p:txBody>
      </p:sp>
    </p:spTree>
    <p:extLst>
      <p:ext uri="{BB962C8B-B14F-4D97-AF65-F5344CB8AC3E}">
        <p14:creationId xmlns:p14="http://schemas.microsoft.com/office/powerpoint/2010/main" val="361748202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marL="342900" indent="-342900">
              <a:buClr>
                <a:schemeClr val="tx1"/>
              </a:buClr>
              <a:buSzPct val="70000"/>
              <a:buFont typeface="Arial" pitchFamily="34" charset="0"/>
              <a:buChar char="•"/>
              <a:defRPr sz="2400" b="1" baseline="0">
                <a:solidFill>
                  <a:schemeClr val="bg2"/>
                </a:solidFill>
                <a:latin typeface="Calibri" pitchFamily="34" charset="0"/>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a:p>
        </p:txBody>
      </p:sp>
      <p:sp>
        <p:nvSpPr>
          <p:cNvPr id="5" name="Text Placeholder 5"/>
          <p:cNvSpPr>
            <a:spLocks noGrp="1"/>
          </p:cNvSpPr>
          <p:nvPr>
            <p:ph type="body" sz="quarter" idx="11" hasCustomPrompt="1"/>
          </p:nvPr>
        </p:nvSpPr>
        <p:spPr>
          <a:xfrm>
            <a:off x="2844800" y="6019800"/>
            <a:ext cx="87376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extLst>
      <p:ext uri="{BB962C8B-B14F-4D97-AF65-F5344CB8AC3E}">
        <p14:creationId xmlns:p14="http://schemas.microsoft.com/office/powerpoint/2010/main" val="268046006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2284" y="1271017"/>
            <a:ext cx="10363200" cy="1362075"/>
          </a:xfrm>
          <a:prstGeom prst="rect">
            <a:avLst/>
          </a:prstGeom>
        </p:spPr>
        <p:txBody>
          <a:bodyPr anchor="t"/>
          <a:lstStyle>
            <a:lvl1pPr algn="ctr">
              <a:lnSpc>
                <a:spcPts val="3800"/>
              </a:lnSpc>
              <a:defRPr sz="3600" b="1" cap="all" baseline="0">
                <a:effectLst/>
                <a:latin typeface="Calibri" pitchFamily="34" charset="0"/>
              </a:defRPr>
            </a:lvl1pPr>
          </a:lstStyle>
          <a:p>
            <a:endParaRPr lang="en-US" dirty="0"/>
          </a:p>
        </p:txBody>
      </p:sp>
      <p:sp>
        <p:nvSpPr>
          <p:cNvPr id="3" name="Text Placeholder 2"/>
          <p:cNvSpPr>
            <a:spLocks noGrp="1"/>
          </p:cNvSpPr>
          <p:nvPr>
            <p:ph type="body" idx="1"/>
          </p:nvPr>
        </p:nvSpPr>
        <p:spPr>
          <a:xfrm>
            <a:off x="912284" y="2743200"/>
            <a:ext cx="10363200" cy="1500187"/>
          </a:xfrm>
          <a:prstGeom prst="rect">
            <a:avLst/>
          </a:prstGeom>
        </p:spPr>
        <p:txBody>
          <a:bodyPr anchor="t" anchorCtr="0"/>
          <a:lstStyle>
            <a:lvl1pPr marL="0" indent="0" algn="ctr">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smtClean="0"/>
          </a:p>
        </p:txBody>
      </p:sp>
    </p:spTree>
    <p:extLst>
      <p:ext uri="{BB962C8B-B14F-4D97-AF65-F5344CB8AC3E}">
        <p14:creationId xmlns:p14="http://schemas.microsoft.com/office/powerpoint/2010/main" val="292316576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baseline="0">
                <a:effectLst/>
                <a:latin typeface="Calibri" pitchFamily="34" charset="0"/>
              </a:defRPr>
            </a:lvl1pPr>
          </a:lstStyle>
          <a:p>
            <a:endParaRPr lang="en-US" dirty="0"/>
          </a:p>
        </p:txBody>
      </p:sp>
      <p:sp>
        <p:nvSpPr>
          <p:cNvPr id="3" name="Content Placeholder 2"/>
          <p:cNvSpPr>
            <a:spLocks noGrp="1"/>
          </p:cNvSpPr>
          <p:nvPr>
            <p:ph idx="1"/>
          </p:nvPr>
        </p:nvSpPr>
        <p:spPr>
          <a:xfrm>
            <a:off x="4766733" y="273051"/>
            <a:ext cx="6815667" cy="5518150"/>
          </a:xfrm>
          <a:prstGeom prst="rect">
            <a:avLst/>
          </a:prstGeom>
        </p:spPr>
        <p:txBody>
          <a:bodyPr anchor="ctr" anchorCtr="0"/>
          <a:lstStyle>
            <a:lvl1pPr marL="342900" indent="-342900">
              <a:buClr>
                <a:schemeClr val="tx1"/>
              </a:buClr>
              <a:buSzPct val="70000"/>
              <a:buFont typeface="Wingdings" pitchFamily="2" charset="2"/>
              <a:buChar char="§"/>
              <a:defRPr sz="2400" b="1">
                <a:solidFill>
                  <a:schemeClr val="bg2"/>
                </a:solidFill>
                <a:latin typeface="Calibri" pitchFamily="34" charset="0"/>
              </a:defRPr>
            </a:lvl1pPr>
            <a:lvl2pPr marL="742950" indent="-285750">
              <a:buClr>
                <a:schemeClr val="tx1"/>
              </a:buClr>
              <a:buSzPct val="100000"/>
              <a:buFont typeface="Arial" pitchFamily="34" charset="0"/>
              <a:buChar char="•"/>
              <a:defRPr sz="2000">
                <a:solidFill>
                  <a:schemeClr val="bg2"/>
                </a:solidFill>
              </a:defRPr>
            </a:lvl2pPr>
            <a:lvl3pPr marL="1143000" indent="-228600">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endParaRPr lang="en-US" dirty="0" smtClean="0"/>
          </a:p>
          <a:p>
            <a:pPr lvl="1"/>
            <a:endParaRPr lang="en-US" dirty="0" smtClean="0"/>
          </a:p>
          <a:p>
            <a:pPr lvl="2"/>
            <a:endParaRPr lang="en-US" dirty="0"/>
          </a:p>
        </p:txBody>
      </p:sp>
      <p:sp>
        <p:nvSpPr>
          <p:cNvPr id="4" name="Text Placeholder 3"/>
          <p:cNvSpPr>
            <a:spLocks noGrp="1"/>
          </p:cNvSpPr>
          <p:nvPr>
            <p:ph type="body" sz="half" idx="2"/>
          </p:nvPr>
        </p:nvSpPr>
        <p:spPr>
          <a:xfrm>
            <a:off x="609601" y="1435102"/>
            <a:ext cx="4011084" cy="4356099"/>
          </a:xfrm>
          <a:prstGeom prst="rect">
            <a:avLst/>
          </a:prstGeom>
        </p:spPr>
        <p:txBody>
          <a:bodyPr/>
          <a:lstStyle>
            <a:lvl1pPr marL="0" indent="0">
              <a:buNone/>
              <a:defRPr sz="1400" baseline="0">
                <a:solidFill>
                  <a:schemeClr val="bg2"/>
                </a:solidFill>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dirty="0" smtClean="0"/>
          </a:p>
        </p:txBody>
      </p:sp>
      <p:sp>
        <p:nvSpPr>
          <p:cNvPr id="6" name="Text Placeholder 5"/>
          <p:cNvSpPr>
            <a:spLocks noGrp="1"/>
          </p:cNvSpPr>
          <p:nvPr>
            <p:ph type="body" sz="quarter" idx="11" hasCustomPrompt="1"/>
          </p:nvPr>
        </p:nvSpPr>
        <p:spPr>
          <a:xfrm>
            <a:off x="609600" y="6019800"/>
            <a:ext cx="109728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extLst>
      <p:ext uri="{BB962C8B-B14F-4D97-AF65-F5344CB8AC3E}">
        <p14:creationId xmlns:p14="http://schemas.microsoft.com/office/powerpoint/2010/main" val="371334980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baseline="0">
                <a:effectLst/>
                <a:latin typeface="Calibri" pitchFamily="34" charset="0"/>
              </a:defRPr>
            </a:lvl1pPr>
          </a:lstStyle>
          <a:p>
            <a:endParaRPr lang="en-US" dirty="0"/>
          </a:p>
        </p:txBody>
      </p:sp>
      <p:sp>
        <p:nvSpPr>
          <p:cNvPr id="3" name="Picture Placeholder 2"/>
          <p:cNvSpPr>
            <a:spLocks noGrp="1"/>
          </p:cNvSpPr>
          <p:nvPr>
            <p:ph type="pic" idx="1"/>
          </p:nvPr>
        </p:nvSpPr>
        <p:spPr>
          <a:xfrm>
            <a:off x="2389717" y="612775"/>
            <a:ext cx="73152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baseline="0">
                <a:solidFill>
                  <a:schemeClr val="bg2"/>
                </a:solidFill>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dirty="0" smtClean="0"/>
          </a:p>
        </p:txBody>
      </p:sp>
    </p:spTree>
    <p:extLst>
      <p:ext uri="{BB962C8B-B14F-4D97-AF65-F5344CB8AC3E}">
        <p14:creationId xmlns:p14="http://schemas.microsoft.com/office/powerpoint/2010/main" val="93808071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1981200"/>
            <a:ext cx="85344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Tree>
    <p:extLst>
      <p:ext uri="{BB962C8B-B14F-4D97-AF65-F5344CB8AC3E}">
        <p14:creationId xmlns:p14="http://schemas.microsoft.com/office/powerpoint/2010/main" val="68914424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4725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pscanlon@cdc.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latin typeface="+mj-lt"/>
              </a:rPr>
              <a:t>Using Targeted Embedded Probes to Quantify Cognitive Interviewing Findings</a:t>
            </a:r>
          </a:p>
        </p:txBody>
      </p:sp>
      <p:sp>
        <p:nvSpPr>
          <p:cNvPr id="2" name="Subtitle 1"/>
          <p:cNvSpPr>
            <a:spLocks noGrp="1"/>
          </p:cNvSpPr>
          <p:nvPr>
            <p:ph type="subTitle" idx="1"/>
          </p:nvPr>
        </p:nvSpPr>
        <p:spPr/>
        <p:txBody>
          <a:bodyPr/>
          <a:lstStyle/>
          <a:p>
            <a:r>
              <a:rPr lang="en-US" dirty="0" smtClean="0">
                <a:latin typeface="+mj-lt"/>
              </a:rPr>
              <a:t>Paul Scanlon, PhD</a:t>
            </a:r>
          </a:p>
          <a:p>
            <a:endParaRPr lang="en-US" dirty="0" smtClean="0">
              <a:latin typeface="+mj-lt"/>
            </a:endParaRPr>
          </a:p>
          <a:p>
            <a:endParaRPr lang="en-US" dirty="0">
              <a:latin typeface="+mj-lt"/>
            </a:endParaRPr>
          </a:p>
        </p:txBody>
      </p:sp>
      <p:sp>
        <p:nvSpPr>
          <p:cNvPr id="3" name="Text Placeholder 2"/>
          <p:cNvSpPr>
            <a:spLocks noGrp="1"/>
          </p:cNvSpPr>
          <p:nvPr>
            <p:ph type="body" sz="quarter" idx="10"/>
          </p:nvPr>
        </p:nvSpPr>
        <p:spPr>
          <a:xfrm>
            <a:off x="1320800" y="4267200"/>
            <a:ext cx="9550400" cy="1295400"/>
          </a:xfrm>
        </p:spPr>
        <p:txBody>
          <a:bodyPr/>
          <a:lstStyle/>
          <a:p>
            <a:endParaRPr lang="en-US" dirty="0">
              <a:latin typeface="+mj-lt"/>
            </a:endParaRPr>
          </a:p>
          <a:p>
            <a:endParaRPr lang="en-US" dirty="0" smtClean="0">
              <a:latin typeface="+mj-lt"/>
            </a:endParaRPr>
          </a:p>
          <a:p>
            <a:r>
              <a:rPr lang="en-US" dirty="0" smtClean="0">
                <a:latin typeface="+mj-lt"/>
              </a:rPr>
              <a:t>International Conference on Questionnaire Design, Development, Evaluation, and Testing</a:t>
            </a:r>
          </a:p>
          <a:p>
            <a:r>
              <a:rPr lang="en-US" dirty="0" smtClean="0">
                <a:latin typeface="+mj-lt"/>
              </a:rPr>
              <a:t>Miami, Florida</a:t>
            </a:r>
          </a:p>
          <a:p>
            <a:r>
              <a:rPr lang="en-US" dirty="0" smtClean="0">
                <a:latin typeface="+mj-lt"/>
              </a:rPr>
              <a:t>November 11, 2016</a:t>
            </a:r>
            <a:endParaRPr lang="en-US" dirty="0">
              <a:latin typeface="+mj-lt"/>
            </a:endParaRPr>
          </a:p>
        </p:txBody>
      </p:sp>
      <p:pic>
        <p:nvPicPr>
          <p:cNvPr id="7" name="Picture 6" descr="Logos of the United States Department of Health and Human Services and Centers for Disease Control and Prevention"/>
          <p:cNvPicPr>
            <a:picLocks noChangeAspect="1"/>
          </p:cNvPicPr>
          <p:nvPr/>
        </p:nvPicPr>
        <p:blipFill>
          <a:blip r:embed="rId3" cstate="print"/>
          <a:stretch>
            <a:fillRect/>
          </a:stretch>
        </p:blipFill>
        <p:spPr>
          <a:xfrm>
            <a:off x="1676400" y="6515100"/>
            <a:ext cx="190500" cy="190500"/>
          </a:xfrm>
          <a:prstGeom prst="rect">
            <a:avLst/>
          </a:prstGeom>
        </p:spPr>
      </p:pic>
      <p:sp>
        <p:nvSpPr>
          <p:cNvPr id="6"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mj-lt"/>
              </a:rPr>
              <a:t>National Center for Health Statistics</a:t>
            </a:r>
          </a:p>
        </p:txBody>
      </p:sp>
      <p:sp>
        <p:nvSpPr>
          <p:cNvPr id="8"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mj-lt"/>
              </a:rPr>
              <a:t>Center for Questionnaire Design and Evaluation Research</a:t>
            </a:r>
          </a:p>
        </p:txBody>
      </p:sp>
    </p:spTree>
    <p:extLst>
      <p:ext uri="{BB962C8B-B14F-4D97-AF65-F5344CB8AC3E}">
        <p14:creationId xmlns:p14="http://schemas.microsoft.com/office/powerpoint/2010/main" val="302270865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Two Approaches to Using Web Panels in Cognitive Evaluations of Questions</a:t>
            </a:r>
            <a:endParaRPr lang="en-US" dirty="0">
              <a:latin typeface="+mn-lt"/>
            </a:endParaRPr>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latin typeface="+mn-lt"/>
              </a:rPr>
              <a:t>Use open-ended probes as a primary source of contextual/interpretative information</a:t>
            </a:r>
          </a:p>
          <a:p>
            <a:pPr marL="857250" lvl="1" indent="-457200"/>
            <a:r>
              <a:rPr lang="en-US" dirty="0" smtClean="0"/>
              <a:t>Attempts to collect comparable data to face-to-face cognitive interviews</a:t>
            </a:r>
          </a:p>
          <a:p>
            <a:pPr marL="857250" lvl="1" indent="-457200"/>
            <a:r>
              <a:rPr lang="en-US" dirty="0" smtClean="0"/>
              <a:t>Leverages larger sample size of web panel surveys as compared to traditional face-to-face cognitive interviews</a:t>
            </a:r>
          </a:p>
          <a:p>
            <a:pPr marL="857250" lvl="1" indent="-457200"/>
            <a:r>
              <a:rPr lang="en-US" dirty="0" smtClean="0"/>
              <a:t>Uses a standard probe across the population, so potentially obtains less nuanced information than face-to-face</a:t>
            </a:r>
          </a:p>
          <a:p>
            <a:pPr marL="857250" lvl="1" indent="-457200"/>
            <a:r>
              <a:rPr lang="en-US" dirty="0" smtClean="0"/>
              <a:t>Potentially burdensome, with an increased risk of break-offs or item non-response</a:t>
            </a:r>
          </a:p>
          <a:p>
            <a:pPr marL="457200" indent="-457200">
              <a:buFont typeface="+mj-lt"/>
              <a:buAutoNum type="arabicPeriod"/>
            </a:pPr>
            <a:r>
              <a:rPr lang="en-US" dirty="0" smtClean="0">
                <a:latin typeface="+mn-lt"/>
              </a:rPr>
              <a:t>Use close-ended probes based on previous qualitative research</a:t>
            </a:r>
          </a:p>
          <a:p>
            <a:pPr marL="457200" indent="-457200">
              <a:buFont typeface="+mj-lt"/>
              <a:buAutoNum type="arabicPeriod"/>
            </a:pPr>
            <a:endParaRPr lang="en-US" dirty="0">
              <a:latin typeface="+mn-lt"/>
            </a:endParaRPr>
          </a:p>
        </p:txBody>
      </p:sp>
      <p:sp>
        <p:nvSpPr>
          <p:cNvPr id="4" name="Text Placeholder 3"/>
          <p:cNvSpPr>
            <a:spLocks noGrp="1"/>
          </p:cNvSpPr>
          <p:nvPr>
            <p:ph type="body" sz="quarter" idx="11"/>
          </p:nvPr>
        </p:nvSpPr>
        <p:spPr/>
        <p:txBody>
          <a:bodyPr/>
          <a:lstStyle/>
          <a:p>
            <a:endParaRPr lang="en-US">
              <a:latin typeface="+mn-lt"/>
            </a:endParaRPr>
          </a:p>
        </p:txBody>
      </p:sp>
    </p:spTree>
    <p:extLst>
      <p:ext uri="{BB962C8B-B14F-4D97-AF65-F5344CB8AC3E}">
        <p14:creationId xmlns:p14="http://schemas.microsoft.com/office/powerpoint/2010/main" val="74962374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Two Approaches to Using Web Panels in Cognitive Evaluations of Questions</a:t>
            </a:r>
            <a:endParaRPr lang="en-US" dirty="0">
              <a:latin typeface="+mn-lt"/>
            </a:endParaRPr>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latin typeface="+mn-lt"/>
              </a:rPr>
              <a:t>Use open-ended probes as a primary source of contextual/interpretative information</a:t>
            </a:r>
          </a:p>
          <a:p>
            <a:pPr marL="457200" indent="-457200">
              <a:buFont typeface="+mj-lt"/>
              <a:buAutoNum type="arabicPeriod"/>
            </a:pPr>
            <a:r>
              <a:rPr lang="en-US" dirty="0" smtClean="0">
                <a:latin typeface="+mn-lt"/>
              </a:rPr>
              <a:t>Use close-ended probes based on previous qualitative research</a:t>
            </a:r>
          </a:p>
          <a:p>
            <a:pPr marL="857250" lvl="1" indent="-457200"/>
            <a:r>
              <a:rPr lang="en-US" dirty="0" smtClean="0"/>
              <a:t>Attempts to quantify qualitative findings by administering close-ended questions based on previous cognitive interviewing studies</a:t>
            </a:r>
          </a:p>
          <a:p>
            <a:pPr marL="857250" lvl="1" indent="-457200"/>
            <a:r>
              <a:rPr lang="en-US" dirty="0" smtClean="0"/>
              <a:t>Leverages statistical sample of web panel to extrapolate face-to-face findings from the purposive sample to a population</a:t>
            </a:r>
          </a:p>
          <a:p>
            <a:pPr marL="857250" lvl="1" indent="-457200"/>
            <a:r>
              <a:rPr lang="en-US" dirty="0" smtClean="0"/>
              <a:t>Questions appear similar to any other survey question, reducing the risk of breakoffs or item non-response</a:t>
            </a:r>
          </a:p>
          <a:p>
            <a:pPr marL="857250" lvl="1" indent="-457200"/>
            <a:r>
              <a:rPr lang="en-US" dirty="0" smtClean="0"/>
              <a:t>Requires previous qualitative work; cannot serve as a primary source of contextual/interpretative data.</a:t>
            </a:r>
          </a:p>
          <a:p>
            <a:pPr marL="457200" indent="-457200">
              <a:buFont typeface="+mj-lt"/>
              <a:buAutoNum type="arabicPeriod"/>
            </a:pPr>
            <a:endParaRPr lang="en-US" dirty="0">
              <a:latin typeface="+mn-lt"/>
            </a:endParaRPr>
          </a:p>
        </p:txBody>
      </p:sp>
      <p:sp>
        <p:nvSpPr>
          <p:cNvPr id="4" name="Text Placeholder 3"/>
          <p:cNvSpPr>
            <a:spLocks noGrp="1"/>
          </p:cNvSpPr>
          <p:nvPr>
            <p:ph type="body" sz="quarter" idx="11"/>
          </p:nvPr>
        </p:nvSpPr>
        <p:spPr/>
        <p:txBody>
          <a:bodyPr/>
          <a:lstStyle/>
          <a:p>
            <a:endParaRPr lang="en-US">
              <a:latin typeface="+mn-lt"/>
            </a:endParaRPr>
          </a:p>
        </p:txBody>
      </p:sp>
    </p:spTree>
    <p:extLst>
      <p:ext uri="{BB962C8B-B14F-4D97-AF65-F5344CB8AC3E}">
        <p14:creationId xmlns:p14="http://schemas.microsoft.com/office/powerpoint/2010/main" val="307507746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Targeted, Embedded Probes</a:t>
            </a:r>
            <a:endParaRPr lang="en-US" dirty="0">
              <a:latin typeface="+mn-lt"/>
            </a:endParaRPr>
          </a:p>
        </p:txBody>
      </p:sp>
      <p:sp>
        <p:nvSpPr>
          <p:cNvPr id="3" name="Content Placeholder 2"/>
          <p:cNvSpPr>
            <a:spLocks noGrp="1"/>
          </p:cNvSpPr>
          <p:nvPr>
            <p:ph idx="1"/>
          </p:nvPr>
        </p:nvSpPr>
        <p:spPr/>
        <p:txBody>
          <a:bodyPr/>
          <a:lstStyle/>
          <a:p>
            <a:r>
              <a:rPr lang="en-US" dirty="0" smtClean="0">
                <a:latin typeface="+mn-lt"/>
              </a:rPr>
              <a:t>Targeted: Not exploratory, content comes directly from cog. interviews</a:t>
            </a:r>
          </a:p>
          <a:p>
            <a:r>
              <a:rPr lang="en-US" dirty="0" smtClean="0">
                <a:latin typeface="+mn-lt"/>
              </a:rPr>
              <a:t>Embedded: Placed in the survey instrument directly following Q of interest</a:t>
            </a: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graphicFrame>
        <p:nvGraphicFramePr>
          <p:cNvPr id="7" name="Content Placeholder 6"/>
          <p:cNvGraphicFramePr>
            <a:graphicFrameLocks/>
          </p:cNvGraphicFramePr>
          <p:nvPr>
            <p:extLst>
              <p:ext uri="{D42A27DB-BD31-4B8C-83A1-F6EECF244321}">
                <p14:modId xmlns:p14="http://schemas.microsoft.com/office/powerpoint/2010/main" val="1243777110"/>
              </p:ext>
            </p:extLst>
          </p:nvPr>
        </p:nvGraphicFramePr>
        <p:xfrm>
          <a:off x="571500" y="2945891"/>
          <a:ext cx="10972800" cy="2590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09856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“Would you say your health in general is excellent, very good, good, fair, or poor?”</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6815543"/>
              </p:ext>
            </p:extLst>
          </p:nvPr>
        </p:nvGraphicFramePr>
        <p:xfrm>
          <a:off x="609600" y="1566332"/>
          <a:ext cx="4182534" cy="4607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792134" y="2545771"/>
            <a:ext cx="6874934" cy="2308324"/>
          </a:xfrm>
          <a:prstGeom prst="rect">
            <a:avLst/>
          </a:prstGeom>
        </p:spPr>
        <p:txBody>
          <a:bodyPr wrap="square">
            <a:spAutoFit/>
          </a:bodyPr>
          <a:lstStyle/>
          <a:p>
            <a:pPr marL="914400" lvl="4" indent="0">
              <a:buClr>
                <a:schemeClr val="accent1"/>
              </a:buClr>
              <a:buNone/>
            </a:pPr>
            <a:r>
              <a:rPr lang="en-US" sz="1600" b="1" dirty="0">
                <a:solidFill>
                  <a:schemeClr val="accent1"/>
                </a:solidFill>
              </a:rPr>
              <a:t>When you answered the previous question about your health, what did you think of? (Select all that apply)</a:t>
            </a:r>
          </a:p>
          <a:p>
            <a:pPr marL="914400" lvl="4" indent="0">
              <a:buClr>
                <a:schemeClr val="accent1"/>
              </a:buClr>
              <a:buNone/>
            </a:pPr>
            <a:r>
              <a:rPr lang="en-US" sz="1600" b="1" dirty="0">
                <a:solidFill>
                  <a:schemeClr val="accent1"/>
                </a:solidFill>
              </a:rPr>
              <a:t>	1.	My diet and nutrition</a:t>
            </a:r>
          </a:p>
          <a:p>
            <a:pPr marL="914400" lvl="4" indent="0">
              <a:buClr>
                <a:schemeClr val="accent1"/>
              </a:buClr>
              <a:buNone/>
            </a:pPr>
            <a:r>
              <a:rPr lang="en-US" sz="1600" b="1" dirty="0">
                <a:solidFill>
                  <a:schemeClr val="accent1"/>
                </a:solidFill>
              </a:rPr>
              <a:t>	2.	My exercise habits</a:t>
            </a:r>
          </a:p>
          <a:p>
            <a:pPr marL="914400" lvl="4" indent="0">
              <a:buClr>
                <a:schemeClr val="accent1"/>
              </a:buClr>
              <a:buNone/>
            </a:pPr>
            <a:r>
              <a:rPr lang="en-US" sz="1600" b="1" dirty="0">
                <a:solidFill>
                  <a:schemeClr val="accent1"/>
                </a:solidFill>
              </a:rPr>
              <a:t>	3.	My smoking or drinking habits</a:t>
            </a:r>
          </a:p>
          <a:p>
            <a:pPr marL="914400" lvl="4" indent="0">
              <a:buClr>
                <a:schemeClr val="accent1"/>
              </a:buClr>
              <a:buNone/>
            </a:pPr>
            <a:r>
              <a:rPr lang="en-US" sz="1600" b="1" dirty="0">
                <a:solidFill>
                  <a:schemeClr val="accent1"/>
                </a:solidFill>
              </a:rPr>
              <a:t>	4.	My health problems or conditions</a:t>
            </a:r>
          </a:p>
          <a:p>
            <a:pPr marL="914400" lvl="4" indent="0">
              <a:buClr>
                <a:schemeClr val="accent1"/>
              </a:buClr>
              <a:buNone/>
            </a:pPr>
            <a:r>
              <a:rPr lang="en-US" sz="1600" b="1" dirty="0">
                <a:solidFill>
                  <a:schemeClr val="accent1"/>
                </a:solidFill>
              </a:rPr>
              <a:t>	5.	The amount of times I seek health care</a:t>
            </a:r>
          </a:p>
          <a:p>
            <a:pPr marL="914400" lvl="4" indent="0">
              <a:buClr>
                <a:schemeClr val="accent1"/>
              </a:buClr>
              <a:buNone/>
            </a:pPr>
            <a:r>
              <a:rPr lang="en-US" sz="1600" b="1" dirty="0">
                <a:solidFill>
                  <a:schemeClr val="accent1"/>
                </a:solidFill>
              </a:rPr>
              <a:t>	6.	The amount of pain or fatigue that I have</a:t>
            </a:r>
          </a:p>
          <a:p>
            <a:pPr marL="914400" lvl="4" indent="0">
              <a:buClr>
                <a:schemeClr val="accent1"/>
              </a:buClr>
              <a:buNone/>
            </a:pPr>
            <a:r>
              <a:rPr lang="en-US" sz="1600" b="1" dirty="0">
                <a:solidFill>
                  <a:schemeClr val="accent1"/>
                </a:solidFill>
              </a:rPr>
              <a:t>	7.	My conversations with my doctor</a:t>
            </a:r>
          </a:p>
        </p:txBody>
      </p:sp>
      <p:sp>
        <p:nvSpPr>
          <p:cNvPr id="7" name="Right Arrow 6"/>
          <p:cNvSpPr/>
          <p:nvPr/>
        </p:nvSpPr>
        <p:spPr>
          <a:xfrm>
            <a:off x="4704643" y="3648161"/>
            <a:ext cx="1157110" cy="50995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50200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Targeted, Embedded Probes</a:t>
            </a:r>
            <a:endParaRPr lang="en-US" dirty="0">
              <a:latin typeface="+mn-lt"/>
            </a:endParaRPr>
          </a:p>
        </p:txBody>
      </p:sp>
      <p:sp>
        <p:nvSpPr>
          <p:cNvPr id="3" name="Content Placeholder 2"/>
          <p:cNvSpPr>
            <a:spLocks noGrp="1"/>
          </p:cNvSpPr>
          <p:nvPr>
            <p:ph idx="1"/>
          </p:nvPr>
        </p:nvSpPr>
        <p:spPr/>
        <p:txBody>
          <a:bodyPr/>
          <a:lstStyle/>
          <a:p>
            <a:r>
              <a:rPr lang="en-US" dirty="0" smtClean="0">
                <a:latin typeface="+mn-lt"/>
              </a:rPr>
              <a:t>Targeted: Not exploratory, content comes directly from cog. interviews</a:t>
            </a:r>
          </a:p>
          <a:p>
            <a:r>
              <a:rPr lang="en-US" dirty="0" smtClean="0">
                <a:latin typeface="+mn-lt"/>
              </a:rPr>
              <a:t>Embedded: Placed in the survey instrument directly following Q of interest</a:t>
            </a: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graphicFrame>
        <p:nvGraphicFramePr>
          <p:cNvPr id="7" name="Content Placeholder 6"/>
          <p:cNvGraphicFramePr>
            <a:graphicFrameLocks/>
          </p:cNvGraphicFramePr>
          <p:nvPr>
            <p:extLst>
              <p:ext uri="{D42A27DB-BD31-4B8C-83A1-F6EECF244321}">
                <p14:modId xmlns:p14="http://schemas.microsoft.com/office/powerpoint/2010/main" val="1556345597"/>
              </p:ext>
            </p:extLst>
          </p:nvPr>
        </p:nvGraphicFramePr>
        <p:xfrm>
          <a:off x="571500" y="2945891"/>
          <a:ext cx="10972800" cy="2590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440571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Utility of Targeted Embedded Probes</a:t>
            </a:r>
            <a:endParaRPr lang="en-US" dirty="0">
              <a:latin typeface="+mn-lt"/>
            </a:endParaRPr>
          </a:p>
        </p:txBody>
      </p:sp>
      <p:sp>
        <p:nvSpPr>
          <p:cNvPr id="3" name="Content Placeholder 2"/>
          <p:cNvSpPr>
            <a:spLocks noGrp="1"/>
          </p:cNvSpPr>
          <p:nvPr>
            <p:ph idx="1"/>
          </p:nvPr>
        </p:nvSpPr>
        <p:spPr/>
        <p:txBody>
          <a:bodyPr/>
          <a:lstStyle/>
          <a:p>
            <a:pPr marL="457200" indent="-457200">
              <a:buFont typeface="+mj-lt"/>
              <a:buAutoNum type="arabicPeriod"/>
            </a:pPr>
            <a:endParaRPr lang="en-US" dirty="0" smtClean="0">
              <a:latin typeface="+mn-lt"/>
            </a:endParaRPr>
          </a:p>
          <a:p>
            <a:pPr marL="457200" indent="-457200">
              <a:buFont typeface="+mj-lt"/>
              <a:buAutoNum type="arabicPeriod"/>
            </a:pPr>
            <a:r>
              <a:rPr lang="en-US" dirty="0" smtClean="0">
                <a:latin typeface="+mn-lt"/>
              </a:rPr>
              <a:t>Determining </a:t>
            </a:r>
            <a:r>
              <a:rPr lang="en-US" dirty="0">
                <a:latin typeface="+mn-lt"/>
              </a:rPr>
              <a:t>the extent of a </a:t>
            </a:r>
            <a:r>
              <a:rPr lang="en-US" dirty="0" smtClean="0">
                <a:latin typeface="+mn-lt"/>
              </a:rPr>
              <a:t>problematic pattern of interpretation</a:t>
            </a:r>
          </a:p>
          <a:p>
            <a:pPr marL="457200" indent="-457200">
              <a:buFont typeface="+mj-lt"/>
              <a:buAutoNum type="arabicPeriod"/>
            </a:pPr>
            <a:endParaRPr lang="en-US" dirty="0" smtClean="0">
              <a:latin typeface="+mn-lt"/>
            </a:endParaRPr>
          </a:p>
          <a:p>
            <a:pPr marL="457200" indent="-457200">
              <a:buFont typeface="+mj-lt"/>
              <a:buAutoNum type="arabicPeriod"/>
            </a:pPr>
            <a:r>
              <a:rPr lang="en-US" dirty="0" smtClean="0">
                <a:latin typeface="+mn-lt"/>
              </a:rPr>
              <a:t>Examining patterns of interpretation across respondent groups</a:t>
            </a:r>
          </a:p>
          <a:p>
            <a:pPr marL="457200" indent="-457200">
              <a:buFont typeface="+mj-lt"/>
              <a:buAutoNum type="arabicPeriod"/>
            </a:pPr>
            <a:endParaRPr lang="en-US" dirty="0" smtClean="0">
              <a:latin typeface="+mn-lt"/>
            </a:endParaRPr>
          </a:p>
          <a:p>
            <a:pPr marL="457200" indent="-457200">
              <a:buFont typeface="+mj-lt"/>
              <a:buAutoNum type="arabicPeriod"/>
            </a:pPr>
            <a:r>
              <a:rPr lang="en-US" dirty="0" smtClean="0">
                <a:latin typeface="+mn-lt"/>
              </a:rPr>
              <a:t>Comparing the underlying constructs of two similarly-worded questions </a:t>
            </a:r>
            <a:endParaRPr lang="en-US" dirty="0">
              <a:latin typeface="+mn-lt"/>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Tree>
    <p:extLst>
      <p:ext uri="{BB962C8B-B14F-4D97-AF65-F5344CB8AC3E}">
        <p14:creationId xmlns:p14="http://schemas.microsoft.com/office/powerpoint/2010/main" val="284838923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NCHS Research and Development Survey (RANDS)</a:t>
            </a:r>
            <a:endParaRPr lang="en-US" dirty="0">
              <a:latin typeface="+mn-lt"/>
            </a:endParaRPr>
          </a:p>
        </p:txBody>
      </p:sp>
      <p:sp>
        <p:nvSpPr>
          <p:cNvPr id="3" name="Content Placeholder 2"/>
          <p:cNvSpPr>
            <a:spLocks noGrp="1"/>
          </p:cNvSpPr>
          <p:nvPr>
            <p:ph idx="1"/>
          </p:nvPr>
        </p:nvSpPr>
        <p:spPr/>
        <p:txBody>
          <a:bodyPr/>
          <a:lstStyle/>
          <a:p>
            <a:r>
              <a:rPr lang="en-US" dirty="0" smtClean="0">
                <a:latin typeface="+mn-lt"/>
              </a:rPr>
              <a:t>Selection of National Health Interview Survey (NHIS) questions, mostly from the Sample Adult Questionnaire</a:t>
            </a:r>
          </a:p>
          <a:p>
            <a:r>
              <a:rPr lang="en-US" dirty="0" smtClean="0">
                <a:latin typeface="+mn-lt"/>
              </a:rPr>
              <a:t>Two rounds of data collection:</a:t>
            </a:r>
          </a:p>
          <a:p>
            <a:pPr lvl="1"/>
            <a:r>
              <a:rPr lang="en-US" dirty="0" smtClean="0"/>
              <a:t>First round just included NHIS questions (n=2304)</a:t>
            </a:r>
          </a:p>
          <a:p>
            <a:pPr lvl="1"/>
            <a:r>
              <a:rPr lang="en-US" dirty="0" smtClean="0"/>
              <a:t>Second round included NHIS questions and targeted, embedded probes (n=2480)</a:t>
            </a:r>
          </a:p>
          <a:p>
            <a:r>
              <a:rPr lang="en-US" dirty="0">
                <a:latin typeface="+mn-lt"/>
              </a:rPr>
              <a:t>Uses Gallup Panel</a:t>
            </a:r>
          </a:p>
          <a:p>
            <a:pPr lvl="1"/>
            <a:r>
              <a:rPr lang="en-US" dirty="0" smtClean="0"/>
              <a:t>Statistical sample; respondents recruited from Gallup’s daily RDD polling and supplemented by an additional ABS effort.</a:t>
            </a:r>
          </a:p>
          <a:p>
            <a:pPr lvl="1"/>
            <a:r>
              <a:rPr lang="en-US" dirty="0" smtClean="0"/>
              <a:t>Post-stratification weights based on American Community Survey demographics and Census Bureau Population Estimates</a:t>
            </a:r>
          </a:p>
          <a:p>
            <a:pPr marL="0" indent="0">
              <a:buNone/>
            </a:pPr>
            <a:endParaRPr lang="en-US" dirty="0" smtClean="0">
              <a:latin typeface="+mn-lt"/>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Tree>
    <p:extLst>
      <p:ext uri="{BB962C8B-B14F-4D97-AF65-F5344CB8AC3E}">
        <p14:creationId xmlns:p14="http://schemas.microsoft.com/office/powerpoint/2010/main" val="183558910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Extent of a Problematic Pattern of Interpretation</a:t>
            </a:r>
          </a:p>
        </p:txBody>
      </p:sp>
      <p:sp>
        <p:nvSpPr>
          <p:cNvPr id="3" name="Text Placeholder 2"/>
          <p:cNvSpPr>
            <a:spLocks noGrp="1"/>
          </p:cNvSpPr>
          <p:nvPr>
            <p:ph type="body" idx="1"/>
          </p:nvPr>
        </p:nvSpPr>
        <p:spPr/>
        <p:txBody>
          <a:bodyPr/>
          <a:lstStyle/>
          <a:p>
            <a:endParaRPr lang="en-US">
              <a:latin typeface="+mn-lt"/>
            </a:endParaRPr>
          </a:p>
        </p:txBody>
      </p:sp>
    </p:spTree>
    <p:extLst>
      <p:ext uri="{BB962C8B-B14F-4D97-AF65-F5344CB8AC3E}">
        <p14:creationId xmlns:p14="http://schemas.microsoft.com/office/powerpoint/2010/main" val="359642808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Washington Group Anxiety Question Set</a:t>
            </a:r>
            <a:endParaRPr lang="en-US" dirty="0">
              <a:latin typeface="+mn-lt"/>
            </a:endParaRPr>
          </a:p>
        </p:txBody>
      </p:sp>
      <p:sp>
        <p:nvSpPr>
          <p:cNvPr id="3" name="Content Placeholder 2"/>
          <p:cNvSpPr>
            <a:spLocks noGrp="1"/>
          </p:cNvSpPr>
          <p:nvPr>
            <p:ph idx="1"/>
          </p:nvPr>
        </p:nvSpPr>
        <p:spPr/>
        <p:txBody>
          <a:bodyPr/>
          <a:lstStyle/>
          <a:p>
            <a:pPr marL="457200" lvl="1" indent="0">
              <a:buNone/>
            </a:pPr>
            <a:r>
              <a:rPr lang="en-US" sz="1600" dirty="0" smtClean="0">
                <a:solidFill>
                  <a:schemeClr val="accent4"/>
                </a:solidFill>
              </a:rPr>
              <a:t>ANX_1: How </a:t>
            </a:r>
            <a:r>
              <a:rPr lang="en-US" sz="1600" dirty="0">
                <a:solidFill>
                  <a:schemeClr val="accent4"/>
                </a:solidFill>
              </a:rPr>
              <a:t>often [do/does] [you/he/she] feel worried, nervous or anxious? </a:t>
            </a:r>
            <a:r>
              <a:rPr lang="en-US" sz="1600" dirty="0" smtClean="0">
                <a:solidFill>
                  <a:schemeClr val="accent4"/>
                </a:solidFill>
              </a:rPr>
              <a:t>(Daily, Weekly, Monthly, A few times a year, Never)</a:t>
            </a:r>
          </a:p>
          <a:p>
            <a:pPr marL="457200" lvl="1" indent="0">
              <a:buNone/>
            </a:pPr>
            <a:r>
              <a:rPr lang="en-US" sz="1600" dirty="0" smtClean="0">
                <a:solidFill>
                  <a:schemeClr val="accent4"/>
                </a:solidFill>
              </a:rPr>
              <a:t>ANX_2: </a:t>
            </a:r>
            <a:r>
              <a:rPr lang="en-US" sz="1600" dirty="0">
                <a:solidFill>
                  <a:schemeClr val="accent4"/>
                </a:solidFill>
              </a:rPr>
              <a:t>[Do/Does] [you/he/she] take medication for these feelings? </a:t>
            </a:r>
            <a:endParaRPr lang="en-US" sz="1600" dirty="0" smtClean="0">
              <a:solidFill>
                <a:schemeClr val="accent4"/>
              </a:solidFill>
            </a:endParaRPr>
          </a:p>
          <a:p>
            <a:pPr marL="457200" lvl="1" indent="0">
              <a:buNone/>
            </a:pPr>
            <a:r>
              <a:rPr lang="en-US" sz="1600" dirty="0" smtClean="0">
                <a:solidFill>
                  <a:schemeClr val="accent4"/>
                </a:solidFill>
              </a:rPr>
              <a:t>ANX_3: </a:t>
            </a:r>
            <a:r>
              <a:rPr lang="en-US" sz="1600" dirty="0">
                <a:solidFill>
                  <a:schemeClr val="accent4"/>
                </a:solidFill>
              </a:rPr>
              <a:t>Thinking about the last time [you/he/she] felt worried, nervous or anxious, how would [you/he/she] describe the level of these feelings? </a:t>
            </a:r>
            <a:r>
              <a:rPr lang="en-US" sz="1600" dirty="0" smtClean="0">
                <a:solidFill>
                  <a:schemeClr val="accent4"/>
                </a:solidFill>
              </a:rPr>
              <a:t>(A little, A lot, Somewhere in between a little and a lot)</a:t>
            </a:r>
          </a:p>
          <a:p>
            <a:r>
              <a:rPr lang="en-US" dirty="0">
                <a:latin typeface="+mn-lt"/>
              </a:rPr>
              <a:t>Previous work </a:t>
            </a:r>
            <a:r>
              <a:rPr lang="en-US" dirty="0" smtClean="0">
                <a:latin typeface="+mn-lt"/>
              </a:rPr>
              <a:t>by the </a:t>
            </a:r>
            <a:r>
              <a:rPr lang="en-US" dirty="0">
                <a:latin typeface="+mn-lt"/>
              </a:rPr>
              <a:t>Washington Group on Disability Statistics found that there are four major patterns of interpretation when respondents consider </a:t>
            </a:r>
            <a:r>
              <a:rPr lang="en-US" dirty="0" smtClean="0">
                <a:latin typeface="+mn-lt"/>
              </a:rPr>
              <a:t>this set </a:t>
            </a:r>
            <a:r>
              <a:rPr lang="en-US" dirty="0">
                <a:latin typeface="+mn-lt"/>
              </a:rPr>
              <a:t>of questions:</a:t>
            </a:r>
          </a:p>
          <a:p>
            <a:pPr marL="1314450" lvl="2" indent="-457200">
              <a:buFont typeface="+mj-lt"/>
              <a:buAutoNum type="arabicPeriod"/>
            </a:pPr>
            <a:r>
              <a:rPr lang="en-US" dirty="0" smtClean="0"/>
              <a:t>Intense feelings that cause physical distress</a:t>
            </a:r>
          </a:p>
          <a:p>
            <a:pPr marL="1314450" lvl="2" indent="-457200">
              <a:buFont typeface="+mj-lt"/>
              <a:buAutoNum type="arabicPeriod"/>
            </a:pPr>
            <a:r>
              <a:rPr lang="en-US" dirty="0" smtClean="0"/>
              <a:t>Positive feelings that help productivity</a:t>
            </a:r>
          </a:p>
          <a:p>
            <a:pPr marL="1314450" lvl="2" indent="-457200">
              <a:buFont typeface="+mj-lt"/>
              <a:buAutoNum type="arabicPeriod"/>
            </a:pPr>
            <a:r>
              <a:rPr lang="en-US" dirty="0" smtClean="0"/>
              <a:t>Negative feelings that interfere with life</a:t>
            </a:r>
          </a:p>
          <a:p>
            <a:pPr marL="1314450" lvl="2" indent="-457200">
              <a:buFont typeface="+mj-lt"/>
              <a:buAutoNum type="arabicPeriod"/>
            </a:pPr>
            <a:r>
              <a:rPr lang="en-US" dirty="0" smtClean="0"/>
              <a:t>Diagnosed with anxiety by a medical professional</a:t>
            </a:r>
            <a:endParaRPr lang="en-US" dirty="0"/>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Tree>
    <p:extLst>
      <p:ext uri="{BB962C8B-B14F-4D97-AF65-F5344CB8AC3E}">
        <p14:creationId xmlns:p14="http://schemas.microsoft.com/office/powerpoint/2010/main" val="355494264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Washington Group Anxiety Question Set</a:t>
            </a:r>
            <a:endParaRPr lang="en-US" dirty="0">
              <a:latin typeface="+mn-lt"/>
            </a:endParaRPr>
          </a:p>
        </p:txBody>
      </p:sp>
      <p:sp>
        <p:nvSpPr>
          <p:cNvPr id="3" name="Content Placeholder 2"/>
          <p:cNvSpPr>
            <a:spLocks noGrp="1"/>
          </p:cNvSpPr>
          <p:nvPr>
            <p:ph idx="1"/>
          </p:nvPr>
        </p:nvSpPr>
        <p:spPr/>
        <p:txBody>
          <a:bodyPr/>
          <a:lstStyle/>
          <a:p>
            <a:pPr marL="457200" lvl="1" indent="0">
              <a:buNone/>
            </a:pPr>
            <a:r>
              <a:rPr lang="en-US" sz="1600" dirty="0" smtClean="0">
                <a:solidFill>
                  <a:schemeClr val="accent4"/>
                </a:solidFill>
              </a:rPr>
              <a:t>ANX_1: How </a:t>
            </a:r>
            <a:r>
              <a:rPr lang="en-US" sz="1600" dirty="0">
                <a:solidFill>
                  <a:schemeClr val="accent4"/>
                </a:solidFill>
              </a:rPr>
              <a:t>often [do/does] [you/he/she] feel worried, nervous or anxious? </a:t>
            </a:r>
            <a:r>
              <a:rPr lang="en-US" sz="1600" dirty="0" smtClean="0">
                <a:solidFill>
                  <a:schemeClr val="accent4"/>
                </a:solidFill>
              </a:rPr>
              <a:t>(Daily, Weekly, Monthly, A few times a year, Never)</a:t>
            </a:r>
          </a:p>
          <a:p>
            <a:pPr marL="457200" lvl="1" indent="0">
              <a:buNone/>
            </a:pPr>
            <a:r>
              <a:rPr lang="en-US" sz="1600" dirty="0" smtClean="0">
                <a:solidFill>
                  <a:schemeClr val="accent4"/>
                </a:solidFill>
              </a:rPr>
              <a:t>ANX_2: </a:t>
            </a:r>
            <a:r>
              <a:rPr lang="en-US" sz="1600" dirty="0">
                <a:solidFill>
                  <a:schemeClr val="accent4"/>
                </a:solidFill>
              </a:rPr>
              <a:t>[Do/Does] [you/he/she] take medication for these feelings? </a:t>
            </a:r>
            <a:endParaRPr lang="en-US" sz="1600" dirty="0" smtClean="0">
              <a:solidFill>
                <a:schemeClr val="accent4"/>
              </a:solidFill>
            </a:endParaRPr>
          </a:p>
          <a:p>
            <a:pPr marL="457200" lvl="1" indent="0">
              <a:buNone/>
            </a:pPr>
            <a:r>
              <a:rPr lang="en-US" sz="1600" dirty="0" smtClean="0">
                <a:solidFill>
                  <a:schemeClr val="accent4"/>
                </a:solidFill>
              </a:rPr>
              <a:t>ANX_3: </a:t>
            </a:r>
            <a:r>
              <a:rPr lang="en-US" sz="1600" dirty="0">
                <a:solidFill>
                  <a:schemeClr val="accent4"/>
                </a:solidFill>
              </a:rPr>
              <a:t>Thinking about the last time [you/he/she] felt worried, nervous or anxious, how would [you/he/she] describe the level of these feelings? </a:t>
            </a:r>
            <a:r>
              <a:rPr lang="en-US" sz="1600" dirty="0" smtClean="0">
                <a:solidFill>
                  <a:schemeClr val="accent4"/>
                </a:solidFill>
              </a:rPr>
              <a:t>(A little, A lot, Somewhere in between a little and a lot)</a:t>
            </a:r>
          </a:p>
          <a:p>
            <a:r>
              <a:rPr lang="en-US" dirty="0">
                <a:latin typeface="+mn-lt"/>
              </a:rPr>
              <a:t>Previous work on the Washington Group on Disability Statistics found that there are four major patterns of interpretation when respondents consider the following set of questions:</a:t>
            </a:r>
          </a:p>
          <a:p>
            <a:pPr marL="1314450" lvl="2" indent="-457200">
              <a:buFont typeface="+mj-lt"/>
              <a:buAutoNum type="arabicPeriod"/>
            </a:pPr>
            <a:r>
              <a:rPr lang="en-US" dirty="0" smtClean="0">
                <a:solidFill>
                  <a:srgbClr val="00CC00"/>
                </a:solidFill>
              </a:rPr>
              <a:t>Intense feelings that cause physical distress</a:t>
            </a:r>
          </a:p>
          <a:p>
            <a:pPr marL="1314450" lvl="2" indent="-457200">
              <a:buFont typeface="+mj-lt"/>
              <a:buAutoNum type="arabicPeriod"/>
            </a:pPr>
            <a:r>
              <a:rPr lang="en-US" dirty="0" smtClean="0">
                <a:solidFill>
                  <a:srgbClr val="FF0000"/>
                </a:solidFill>
              </a:rPr>
              <a:t>Positive feelings that help productivity</a:t>
            </a:r>
          </a:p>
          <a:p>
            <a:pPr marL="1314450" lvl="2" indent="-457200">
              <a:buFont typeface="+mj-lt"/>
              <a:buAutoNum type="arabicPeriod"/>
            </a:pPr>
            <a:r>
              <a:rPr lang="en-US" dirty="0" smtClean="0">
                <a:solidFill>
                  <a:srgbClr val="00CC00"/>
                </a:solidFill>
              </a:rPr>
              <a:t>Negative feelings that interfere with life</a:t>
            </a:r>
          </a:p>
          <a:p>
            <a:pPr marL="1314450" lvl="2" indent="-457200">
              <a:buFont typeface="+mj-lt"/>
              <a:buAutoNum type="arabicPeriod"/>
            </a:pPr>
            <a:r>
              <a:rPr lang="en-US" dirty="0" smtClean="0">
                <a:solidFill>
                  <a:srgbClr val="00CC00"/>
                </a:solidFill>
              </a:rPr>
              <a:t>Diagnosed with anxiety by a medical professional</a:t>
            </a:r>
            <a:endParaRPr lang="en-US" dirty="0">
              <a:solidFill>
                <a:srgbClr val="00CC00"/>
              </a:solidFill>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
        <p:nvSpPr>
          <p:cNvPr id="7" name="TextBox 6"/>
          <p:cNvSpPr txBox="1"/>
          <p:nvPr/>
        </p:nvSpPr>
        <p:spPr>
          <a:xfrm>
            <a:off x="7001416" y="4481762"/>
            <a:ext cx="1726164" cy="369332"/>
          </a:xfrm>
          <a:prstGeom prst="rect">
            <a:avLst/>
          </a:prstGeom>
          <a:noFill/>
        </p:spPr>
        <p:txBody>
          <a:bodyPr wrap="square" rtlCol="0">
            <a:spAutoFit/>
          </a:bodyPr>
          <a:lstStyle/>
          <a:p>
            <a:r>
              <a:rPr lang="en-US" dirty="0" smtClean="0">
                <a:solidFill>
                  <a:srgbClr val="FF0000"/>
                </a:solidFill>
              </a:rPr>
              <a:t>Out of Scope</a:t>
            </a:r>
            <a:endParaRPr lang="en-US" dirty="0">
              <a:solidFill>
                <a:srgbClr val="FF0000"/>
              </a:solidFill>
            </a:endParaRPr>
          </a:p>
        </p:txBody>
      </p:sp>
      <p:cxnSp>
        <p:nvCxnSpPr>
          <p:cNvPr id="8" name="Straight Arrow Connector 7"/>
          <p:cNvCxnSpPr/>
          <p:nvPr/>
        </p:nvCxnSpPr>
        <p:spPr>
          <a:xfrm flipH="1">
            <a:off x="6062134" y="4666428"/>
            <a:ext cx="939282" cy="0"/>
          </a:xfrm>
          <a:prstGeom prst="straightConnector1">
            <a:avLst/>
          </a:prstGeom>
          <a:ln w="38100">
            <a:solidFill>
              <a:srgbClr val="FF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9023236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Anxiety Probe</a:t>
            </a:r>
            <a:endParaRPr lang="en-US" dirty="0">
              <a:latin typeface="+mn-lt"/>
            </a:endParaRPr>
          </a:p>
        </p:txBody>
      </p:sp>
      <p:sp>
        <p:nvSpPr>
          <p:cNvPr id="3" name="Content Placeholder 2"/>
          <p:cNvSpPr>
            <a:spLocks noGrp="1"/>
          </p:cNvSpPr>
          <p:nvPr>
            <p:ph idx="1"/>
          </p:nvPr>
        </p:nvSpPr>
        <p:spPr/>
        <p:txBody>
          <a:bodyPr/>
          <a:lstStyle/>
          <a:p>
            <a:pPr marL="914400" lvl="4" indent="0">
              <a:buClr>
                <a:schemeClr val="accent1"/>
              </a:buClr>
              <a:buNone/>
            </a:pPr>
            <a:r>
              <a:rPr lang="en-US" sz="1600" dirty="0" smtClean="0"/>
              <a:t>Which of the following statements, if any, describes your feelings? (Select all that apply)</a:t>
            </a:r>
          </a:p>
          <a:p>
            <a:pPr marL="914400" lvl="4" indent="0">
              <a:buClr>
                <a:schemeClr val="accent1"/>
              </a:buClr>
              <a:buNone/>
            </a:pPr>
            <a:r>
              <a:rPr lang="en-US" sz="1600" dirty="0"/>
              <a:t>	</a:t>
            </a:r>
            <a:r>
              <a:rPr lang="en-US" sz="1600" dirty="0" smtClean="0"/>
              <a:t>1.	Sometimes the feels can be so intense that my chest hurts and I have trouble breathing</a:t>
            </a:r>
          </a:p>
          <a:p>
            <a:pPr marL="914400" lvl="4" indent="0">
              <a:buClr>
                <a:schemeClr val="accent1"/>
              </a:buClr>
              <a:buNone/>
            </a:pPr>
            <a:r>
              <a:rPr lang="en-US" sz="1600" dirty="0"/>
              <a:t>	</a:t>
            </a:r>
            <a:r>
              <a:rPr lang="en-US" sz="1600" dirty="0" smtClean="0"/>
              <a:t>2.	These are positive feelings that help me to accomplish goals and be productive.</a:t>
            </a:r>
          </a:p>
          <a:p>
            <a:pPr marL="914400" lvl="4" indent="0">
              <a:buClr>
                <a:schemeClr val="accent1"/>
              </a:buClr>
              <a:buNone/>
            </a:pPr>
            <a:r>
              <a:rPr lang="en-US" sz="1600" dirty="0"/>
              <a:t>	</a:t>
            </a:r>
            <a:r>
              <a:rPr lang="en-US" sz="1600" dirty="0" smtClean="0"/>
              <a:t>3.	The feelings sometimes interfere with my life, and I wish that I did not have them.</a:t>
            </a:r>
          </a:p>
          <a:p>
            <a:pPr marL="914400" lvl="4" indent="0">
              <a:buClr>
                <a:schemeClr val="accent1"/>
              </a:buClr>
              <a:buNone/>
            </a:pPr>
            <a:r>
              <a:rPr lang="en-US" sz="1600" dirty="0"/>
              <a:t>	</a:t>
            </a:r>
            <a:r>
              <a:rPr lang="en-US" sz="1600" dirty="0" smtClean="0"/>
              <a:t>4.	I have been told by a medical professional that I have anxiety</a:t>
            </a:r>
            <a:endParaRPr lang="en-US" sz="1600" dirty="0"/>
          </a:p>
          <a:p>
            <a:endParaRPr lang="en-US" dirty="0" smtClean="0">
              <a:latin typeface="+mn-lt"/>
            </a:endParaRPr>
          </a:p>
          <a:p>
            <a:pPr marL="0" indent="0">
              <a:buNone/>
            </a:pPr>
            <a:endParaRPr lang="en-US" dirty="0" smtClean="0">
              <a:latin typeface="+mn-lt"/>
            </a:endParaRPr>
          </a:p>
          <a:p>
            <a:endParaRPr lang="en-US" dirty="0">
              <a:latin typeface="+mn-lt"/>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graphicFrame>
        <p:nvGraphicFramePr>
          <p:cNvPr id="9" name="Chart 8"/>
          <p:cNvGraphicFramePr>
            <a:graphicFrameLocks/>
          </p:cNvGraphicFramePr>
          <p:nvPr>
            <p:extLst>
              <p:ext uri="{D42A27DB-BD31-4B8C-83A1-F6EECF244321}">
                <p14:modId xmlns:p14="http://schemas.microsoft.com/office/powerpoint/2010/main" val="4142567185"/>
              </p:ext>
            </p:extLst>
          </p:nvPr>
        </p:nvGraphicFramePr>
        <p:xfrm>
          <a:off x="3810000" y="3221736"/>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3390444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graphicFrame>
        <p:nvGraphicFramePr>
          <p:cNvPr id="8" name="Chart 7"/>
          <p:cNvGraphicFramePr>
            <a:graphicFrameLocks/>
          </p:cNvGraphicFramePr>
          <p:nvPr>
            <p:extLst>
              <p:ext uri="{D42A27DB-BD31-4B8C-83A1-F6EECF244321}">
                <p14:modId xmlns:p14="http://schemas.microsoft.com/office/powerpoint/2010/main" val="1160472378"/>
              </p:ext>
            </p:extLst>
          </p:nvPr>
        </p:nvGraphicFramePr>
        <p:xfrm>
          <a:off x="1157111" y="360681"/>
          <a:ext cx="9877778" cy="59266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351726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83244842"/>
              </p:ext>
            </p:extLst>
          </p:nvPr>
        </p:nvGraphicFramePr>
        <p:xfrm>
          <a:off x="2000299" y="398205"/>
          <a:ext cx="8069349" cy="5574892"/>
        </p:xfrm>
        <a:graphic>
          <a:graphicData uri="http://schemas.openxmlformats.org/drawingml/2006/table">
            <a:tbl>
              <a:tblPr firstRow="1" firstCol="1" bandRow="1">
                <a:tableStyleId>{F5AB1C69-6EDB-4FF4-983F-18BD219EF322}</a:tableStyleId>
              </a:tblPr>
              <a:tblGrid>
                <a:gridCol w="1242628"/>
                <a:gridCol w="1414843"/>
                <a:gridCol w="1359156"/>
                <a:gridCol w="1531372"/>
                <a:gridCol w="1531372"/>
                <a:gridCol w="989978"/>
              </a:tblGrid>
              <a:tr h="1248871">
                <a:tc>
                  <a:txBody>
                    <a:bodyPr/>
                    <a:lstStyle/>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A Few Times a Year</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Monthly</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Weekly</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Daily</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Never</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r>
              <a:tr h="1538575">
                <a:tc>
                  <a:txBody>
                    <a:bodyPr/>
                    <a:lstStyle/>
                    <a:p>
                      <a:pPr marL="0" marR="0" algn="l">
                        <a:spcBef>
                          <a:spcPts val="0"/>
                        </a:spcBef>
                        <a:spcAft>
                          <a:spcPts val="0"/>
                        </a:spcAft>
                      </a:pPr>
                      <a:r>
                        <a:rPr lang="en-US" sz="1400">
                          <a:effectLst/>
                        </a:rPr>
                        <a:t>A Little</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dirty="0">
                          <a:effectLst/>
                        </a:rPr>
                        <a:t>-Intense***</a:t>
                      </a:r>
                    </a:p>
                    <a:p>
                      <a:pPr marL="0" marR="0" algn="l">
                        <a:spcBef>
                          <a:spcPts val="0"/>
                        </a:spcBef>
                        <a:spcAft>
                          <a:spcPts val="0"/>
                        </a:spcAft>
                      </a:pPr>
                      <a:r>
                        <a:rPr lang="en-US" sz="1400" dirty="0">
                          <a:effectLst/>
                        </a:rPr>
                        <a:t>+Positive***</a:t>
                      </a:r>
                    </a:p>
                    <a:p>
                      <a:pPr marL="0" marR="0" algn="l">
                        <a:spcBef>
                          <a:spcPts val="0"/>
                        </a:spcBef>
                        <a:spcAft>
                          <a:spcPts val="0"/>
                        </a:spcAft>
                      </a:pPr>
                      <a:r>
                        <a:rPr lang="en-US" sz="1400" dirty="0">
                          <a:effectLst/>
                        </a:rPr>
                        <a:t>-Interfere***</a:t>
                      </a:r>
                    </a:p>
                    <a:p>
                      <a:pPr marL="0" marR="0" algn="l">
                        <a:spcBef>
                          <a:spcPts val="0"/>
                        </a:spcBef>
                        <a:spcAft>
                          <a:spcPts val="0"/>
                        </a:spcAft>
                      </a:pPr>
                      <a:r>
                        <a:rPr lang="en-US" sz="1400" dirty="0">
                          <a:effectLst/>
                        </a:rPr>
                        <a:t>-Diagnosed***</a:t>
                      </a:r>
                      <a:endParaRPr lang="en-US" sz="1400" dirty="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+Positive**</a:t>
                      </a:r>
                    </a:p>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+Diagnosed***</a:t>
                      </a:r>
                    </a:p>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+Diagnosed**</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r>
              <a:tr h="1538575">
                <a:tc>
                  <a:txBody>
                    <a:bodyPr/>
                    <a:lstStyle/>
                    <a:p>
                      <a:pPr marL="0" marR="0" algn="l">
                        <a:spcBef>
                          <a:spcPts val="0"/>
                        </a:spcBef>
                        <a:spcAft>
                          <a:spcPts val="0"/>
                        </a:spcAft>
                      </a:pPr>
                      <a:r>
                        <a:rPr lang="en-US" sz="1400">
                          <a:effectLst/>
                        </a:rPr>
                        <a:t>Somewhere in between A Little and A Lot</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+Positive***</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+Diagnosed***</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+Diagnosed***</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r>
              <a:tr h="1248871">
                <a:tc>
                  <a:txBody>
                    <a:bodyPr/>
                    <a:lstStyle/>
                    <a:p>
                      <a:pPr marL="0" marR="0" algn="l">
                        <a:spcBef>
                          <a:spcPts val="0"/>
                        </a:spcBef>
                        <a:spcAft>
                          <a:spcPts val="0"/>
                        </a:spcAft>
                      </a:pPr>
                      <a:r>
                        <a:rPr lang="en-US" sz="1400">
                          <a:effectLst/>
                        </a:rPr>
                        <a:t>A Lot</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 </a:t>
                      </a:r>
                    </a:p>
                    <a:p>
                      <a:pPr marL="0" marR="0" algn="l">
                        <a:spcBef>
                          <a:spcPts val="0"/>
                        </a:spcBef>
                        <a:spcAft>
                          <a:spcPts val="0"/>
                        </a:spcAft>
                      </a:pPr>
                      <a:r>
                        <a:rPr lang="en-US" sz="1400">
                          <a:effectLst/>
                        </a:rPr>
                        <a:t> </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+Intense*</a:t>
                      </a:r>
                    </a:p>
                    <a:p>
                      <a:pPr marL="0" marR="0" algn="l">
                        <a:spcBef>
                          <a:spcPts val="0"/>
                        </a:spcBef>
                        <a:spcAft>
                          <a:spcPts val="0"/>
                        </a:spcAft>
                      </a:pPr>
                      <a:r>
                        <a:rPr lang="en-US" sz="1400">
                          <a:effectLst/>
                        </a:rPr>
                        <a:t>-Positive*</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a:effectLst/>
                        </a:rPr>
                        <a:t>+Intense***</a:t>
                      </a:r>
                    </a:p>
                    <a:p>
                      <a:pPr marL="0" marR="0" algn="l">
                        <a:spcBef>
                          <a:spcPts val="0"/>
                        </a:spcBef>
                        <a:spcAft>
                          <a:spcPts val="0"/>
                        </a:spcAft>
                      </a:pPr>
                      <a:r>
                        <a:rPr lang="en-US" sz="1400">
                          <a:effectLst/>
                        </a:rPr>
                        <a:t>+Interfere***</a:t>
                      </a:r>
                    </a:p>
                    <a:p>
                      <a:pPr marL="0" marR="0" algn="l">
                        <a:spcBef>
                          <a:spcPts val="0"/>
                        </a:spcBef>
                        <a:spcAft>
                          <a:spcPts val="0"/>
                        </a:spcAft>
                      </a:pPr>
                      <a:r>
                        <a:rPr lang="en-US" sz="1400">
                          <a:effectLst/>
                        </a:rPr>
                        <a:t>+Diagnosed***</a:t>
                      </a:r>
                      <a:endParaRPr lang="en-US" sz="1400">
                        <a:effectLst/>
                        <a:latin typeface="Times New Roman" panose="02020603050405020304" pitchFamily="18" charset="0"/>
                        <a:ea typeface="Arial Unicode MS" panose="020B0604020202020204" pitchFamily="34" charset="-128"/>
                      </a:endParaRPr>
                    </a:p>
                  </a:txBody>
                  <a:tcPr marL="111373" marR="111373" marT="0" marB="0" anchor="b"/>
                </a:tc>
                <a:tc>
                  <a:txBody>
                    <a:bodyPr/>
                    <a:lstStyle/>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endParaRPr lang="en-US" sz="1400" dirty="0">
                        <a:effectLst/>
                        <a:latin typeface="Times New Roman" panose="02020603050405020304" pitchFamily="18" charset="0"/>
                        <a:ea typeface="Arial Unicode MS" panose="020B0604020202020204" pitchFamily="34" charset="-128"/>
                      </a:endParaRPr>
                    </a:p>
                  </a:txBody>
                  <a:tcPr marL="111373" marR="111373" marT="0" marB="0" anchor="b"/>
                </a:tc>
              </a:tr>
            </a:tbl>
          </a:graphicData>
        </a:graphic>
      </p:graphicFrame>
    </p:spTree>
    <p:extLst>
      <p:ext uri="{BB962C8B-B14F-4D97-AF65-F5344CB8AC3E}">
        <p14:creationId xmlns:p14="http://schemas.microsoft.com/office/powerpoint/2010/main" val="202099132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Examining Patterns of Interpretation Across Respondent </a:t>
            </a:r>
            <a:r>
              <a:rPr lang="en-US" dirty="0" smtClean="0"/>
              <a:t>Sub-Groups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6929608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General Health Status Question</a:t>
            </a:r>
            <a:endParaRPr lang="en-US" dirty="0"/>
          </a:p>
        </p:txBody>
      </p:sp>
      <p:sp>
        <p:nvSpPr>
          <p:cNvPr id="3" name="Content Placeholder 2"/>
          <p:cNvSpPr>
            <a:spLocks noGrp="1"/>
          </p:cNvSpPr>
          <p:nvPr>
            <p:ph idx="1"/>
          </p:nvPr>
        </p:nvSpPr>
        <p:spPr/>
        <p:txBody>
          <a:bodyPr/>
          <a:lstStyle/>
          <a:p>
            <a:pPr marL="0" lvl="1" indent="0">
              <a:buClr>
                <a:schemeClr val="accent1"/>
              </a:buClr>
              <a:buSzPct val="70000"/>
              <a:buNone/>
            </a:pPr>
            <a:r>
              <a:rPr lang="en-US" sz="1600" dirty="0" smtClean="0"/>
              <a:t>	</a:t>
            </a:r>
            <a:r>
              <a:rPr lang="en-US" sz="1600" dirty="0" smtClean="0">
                <a:solidFill>
                  <a:schemeClr val="accent4"/>
                </a:solidFill>
              </a:rPr>
              <a:t>Would you say your health in general is excellent, very good, good, fair, or poor?</a:t>
            </a:r>
          </a:p>
          <a:p>
            <a:pPr marL="0" lvl="1" indent="0">
              <a:buClr>
                <a:schemeClr val="accent1"/>
              </a:buClr>
              <a:buSzPct val="70000"/>
              <a:buNone/>
            </a:pPr>
            <a:endParaRPr lang="en-US" sz="1800" dirty="0">
              <a:solidFill>
                <a:schemeClr val="accent4"/>
              </a:solidFill>
            </a:endParaRPr>
          </a:p>
          <a:p>
            <a:pPr marL="0" lvl="1" indent="0">
              <a:buClr>
                <a:schemeClr val="accent1"/>
              </a:buClr>
              <a:buSzPct val="70000"/>
              <a:buNone/>
            </a:pPr>
            <a:endParaRPr lang="en-US" sz="1800" dirty="0"/>
          </a:p>
          <a:p>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201423514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General Health Status Question</a:t>
            </a:r>
            <a:endParaRPr lang="en-US" dirty="0"/>
          </a:p>
        </p:txBody>
      </p:sp>
      <p:sp>
        <p:nvSpPr>
          <p:cNvPr id="3" name="Content Placeholder 2"/>
          <p:cNvSpPr>
            <a:spLocks noGrp="1"/>
          </p:cNvSpPr>
          <p:nvPr>
            <p:ph idx="1"/>
          </p:nvPr>
        </p:nvSpPr>
        <p:spPr/>
        <p:txBody>
          <a:bodyPr/>
          <a:lstStyle/>
          <a:p>
            <a:pPr marL="0" lvl="1" indent="0">
              <a:buClr>
                <a:schemeClr val="accent1"/>
              </a:buClr>
              <a:buSzPct val="70000"/>
              <a:buNone/>
            </a:pPr>
            <a:r>
              <a:rPr lang="en-US" sz="1600" dirty="0" smtClean="0"/>
              <a:t>	</a:t>
            </a:r>
            <a:r>
              <a:rPr lang="en-US" sz="1600" dirty="0" smtClean="0">
                <a:solidFill>
                  <a:schemeClr val="accent4"/>
                </a:solidFill>
              </a:rPr>
              <a:t>Would you say your health in general is excellent, very good, good, fair, or poor?</a:t>
            </a:r>
          </a:p>
          <a:p>
            <a:pPr marL="0" lvl="1" indent="0">
              <a:buClr>
                <a:schemeClr val="accent1"/>
              </a:buClr>
              <a:buSzPct val="70000"/>
              <a:buNone/>
            </a:pPr>
            <a:endParaRPr lang="en-US" sz="1800" dirty="0">
              <a:solidFill>
                <a:schemeClr val="accent4"/>
              </a:solidFill>
            </a:endParaRPr>
          </a:p>
          <a:p>
            <a:pPr marL="914400" lvl="4" indent="0">
              <a:buClr>
                <a:schemeClr val="accent1"/>
              </a:buClr>
              <a:buNone/>
            </a:pPr>
            <a:r>
              <a:rPr lang="en-US" sz="1600" dirty="0" smtClean="0">
                <a:solidFill>
                  <a:schemeClr val="accent4"/>
                </a:solidFill>
              </a:rPr>
              <a:t>When you answered the previous question about your health, what did you think of? </a:t>
            </a:r>
            <a:r>
              <a:rPr lang="en-US" sz="1600" dirty="0">
                <a:solidFill>
                  <a:schemeClr val="accent4"/>
                </a:solidFill>
              </a:rPr>
              <a:t>(Select all that apply)</a:t>
            </a:r>
          </a:p>
          <a:p>
            <a:pPr marL="914400" lvl="4" indent="0">
              <a:buClr>
                <a:schemeClr val="accent1"/>
              </a:buClr>
              <a:buNone/>
            </a:pPr>
            <a:r>
              <a:rPr lang="en-US" sz="1600" dirty="0">
                <a:solidFill>
                  <a:schemeClr val="accent4"/>
                </a:solidFill>
              </a:rPr>
              <a:t>	1.	</a:t>
            </a:r>
            <a:r>
              <a:rPr lang="en-US" sz="1600" dirty="0" smtClean="0">
                <a:solidFill>
                  <a:schemeClr val="accent4"/>
                </a:solidFill>
              </a:rPr>
              <a:t>My diet and nutrition</a:t>
            </a:r>
            <a:endParaRPr lang="en-US" sz="1600" dirty="0">
              <a:solidFill>
                <a:schemeClr val="accent4"/>
              </a:solidFill>
            </a:endParaRPr>
          </a:p>
          <a:p>
            <a:pPr marL="914400" lvl="4" indent="0">
              <a:buClr>
                <a:schemeClr val="accent1"/>
              </a:buClr>
              <a:buNone/>
            </a:pPr>
            <a:r>
              <a:rPr lang="en-US" sz="1600" dirty="0">
                <a:solidFill>
                  <a:schemeClr val="accent4"/>
                </a:solidFill>
              </a:rPr>
              <a:t>	2.	</a:t>
            </a:r>
            <a:r>
              <a:rPr lang="en-US" sz="1600" dirty="0" smtClean="0">
                <a:solidFill>
                  <a:schemeClr val="accent4"/>
                </a:solidFill>
              </a:rPr>
              <a:t>My exercise habits</a:t>
            </a:r>
            <a:endParaRPr lang="en-US" sz="1600" dirty="0">
              <a:solidFill>
                <a:schemeClr val="accent4"/>
              </a:solidFill>
            </a:endParaRPr>
          </a:p>
          <a:p>
            <a:pPr marL="914400" lvl="4" indent="0">
              <a:buClr>
                <a:schemeClr val="accent1"/>
              </a:buClr>
              <a:buNone/>
            </a:pPr>
            <a:r>
              <a:rPr lang="en-US" sz="1600" dirty="0">
                <a:solidFill>
                  <a:schemeClr val="accent4"/>
                </a:solidFill>
              </a:rPr>
              <a:t>	3.	</a:t>
            </a:r>
            <a:r>
              <a:rPr lang="en-US" sz="1600" dirty="0" smtClean="0">
                <a:solidFill>
                  <a:schemeClr val="accent4"/>
                </a:solidFill>
              </a:rPr>
              <a:t>My smoking or drinking habits</a:t>
            </a:r>
            <a:endParaRPr lang="en-US" sz="1600" dirty="0">
              <a:solidFill>
                <a:schemeClr val="accent4"/>
              </a:solidFill>
            </a:endParaRPr>
          </a:p>
          <a:p>
            <a:pPr marL="914400" lvl="4" indent="0">
              <a:buClr>
                <a:schemeClr val="accent1"/>
              </a:buClr>
              <a:buNone/>
            </a:pPr>
            <a:r>
              <a:rPr lang="en-US" sz="1600" dirty="0">
                <a:solidFill>
                  <a:schemeClr val="accent4"/>
                </a:solidFill>
              </a:rPr>
              <a:t>	4.	</a:t>
            </a:r>
            <a:r>
              <a:rPr lang="en-US" sz="1600" dirty="0" smtClean="0">
                <a:solidFill>
                  <a:schemeClr val="accent4"/>
                </a:solidFill>
              </a:rPr>
              <a:t>My health problems or conditions</a:t>
            </a:r>
          </a:p>
          <a:p>
            <a:pPr marL="914400" lvl="4" indent="0">
              <a:buClr>
                <a:schemeClr val="accent1"/>
              </a:buClr>
              <a:buNone/>
            </a:pPr>
            <a:r>
              <a:rPr lang="en-US" sz="1600" dirty="0">
                <a:solidFill>
                  <a:schemeClr val="accent4"/>
                </a:solidFill>
              </a:rPr>
              <a:t>	</a:t>
            </a:r>
            <a:r>
              <a:rPr lang="en-US" sz="1600" dirty="0" smtClean="0">
                <a:solidFill>
                  <a:schemeClr val="accent4"/>
                </a:solidFill>
              </a:rPr>
              <a:t>5.	The amount of times I seek health care</a:t>
            </a:r>
          </a:p>
          <a:p>
            <a:pPr marL="914400" lvl="4" indent="0">
              <a:buClr>
                <a:schemeClr val="accent1"/>
              </a:buClr>
              <a:buNone/>
            </a:pPr>
            <a:r>
              <a:rPr lang="en-US" sz="1600" dirty="0">
                <a:solidFill>
                  <a:schemeClr val="accent4"/>
                </a:solidFill>
              </a:rPr>
              <a:t>	</a:t>
            </a:r>
            <a:r>
              <a:rPr lang="en-US" sz="1600" dirty="0" smtClean="0">
                <a:solidFill>
                  <a:schemeClr val="accent4"/>
                </a:solidFill>
              </a:rPr>
              <a:t>6.	The amount of pain or fatigue that I have</a:t>
            </a:r>
          </a:p>
          <a:p>
            <a:pPr marL="914400" lvl="4" indent="0">
              <a:buClr>
                <a:schemeClr val="accent1"/>
              </a:buClr>
              <a:buNone/>
            </a:pPr>
            <a:r>
              <a:rPr lang="en-US" sz="1600" dirty="0">
                <a:solidFill>
                  <a:schemeClr val="accent4"/>
                </a:solidFill>
              </a:rPr>
              <a:t>	</a:t>
            </a:r>
            <a:r>
              <a:rPr lang="en-US" sz="1600" dirty="0" smtClean="0">
                <a:solidFill>
                  <a:schemeClr val="accent4"/>
                </a:solidFill>
              </a:rPr>
              <a:t>7.	My conversations with my doctor</a:t>
            </a:r>
            <a:endParaRPr lang="en-US" sz="1600" dirty="0">
              <a:solidFill>
                <a:schemeClr val="accent4"/>
              </a:solidFill>
            </a:endParaRPr>
          </a:p>
          <a:p>
            <a:pPr marL="0" lvl="1" indent="0">
              <a:buClr>
                <a:schemeClr val="accent1"/>
              </a:buClr>
              <a:buSzPct val="70000"/>
              <a:buNone/>
            </a:pPr>
            <a:endParaRPr lang="en-US" sz="1800" dirty="0"/>
          </a:p>
          <a:p>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5531456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5188" y="6027421"/>
            <a:ext cx="1843548" cy="253916"/>
          </a:xfrm>
          <a:prstGeom prst="rect">
            <a:avLst/>
          </a:prstGeom>
          <a:noFill/>
        </p:spPr>
        <p:txBody>
          <a:bodyPr wrap="square" rtlCol="0">
            <a:spAutoFit/>
          </a:bodyPr>
          <a:lstStyle/>
          <a:p>
            <a:r>
              <a:rPr lang="en-US" sz="1050" dirty="0" smtClean="0">
                <a:latin typeface="Times New Roman" panose="02020603050405020304" pitchFamily="18" charset="0"/>
                <a:cs typeface="Times New Roman" panose="02020603050405020304" pitchFamily="18" charset="0"/>
              </a:rPr>
              <a:t>χ2=8.73, </a:t>
            </a:r>
            <a:r>
              <a:rPr lang="en-US" sz="1050" dirty="0" err="1" smtClean="0">
                <a:latin typeface="Times New Roman" panose="02020603050405020304" pitchFamily="18" charset="0"/>
                <a:cs typeface="Times New Roman" panose="02020603050405020304" pitchFamily="18" charset="0"/>
              </a:rPr>
              <a:t>df</a:t>
            </a:r>
            <a:r>
              <a:rPr lang="en-US" sz="1050" dirty="0" smtClean="0">
                <a:latin typeface="Times New Roman" panose="02020603050405020304" pitchFamily="18" charset="0"/>
                <a:cs typeface="Times New Roman" panose="02020603050405020304" pitchFamily="18" charset="0"/>
              </a:rPr>
              <a:t>=5, p-value=0.119</a:t>
            </a:r>
            <a:endParaRPr lang="en-US" sz="1050" dirty="0"/>
          </a:p>
        </p:txBody>
      </p:sp>
      <p:graphicFrame>
        <p:nvGraphicFramePr>
          <p:cNvPr id="4" name="Chart 3"/>
          <p:cNvGraphicFramePr>
            <a:graphicFrameLocks/>
          </p:cNvGraphicFramePr>
          <p:nvPr>
            <p:extLst>
              <p:ext uri="{D42A27DB-BD31-4B8C-83A1-F6EECF244321}">
                <p14:modId xmlns:p14="http://schemas.microsoft.com/office/powerpoint/2010/main" val="3670169890"/>
              </p:ext>
            </p:extLst>
          </p:nvPr>
        </p:nvGraphicFramePr>
        <p:xfrm>
          <a:off x="1087329" y="270932"/>
          <a:ext cx="10017342" cy="60104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126701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5188" y="6027421"/>
            <a:ext cx="1843548" cy="253916"/>
          </a:xfrm>
          <a:prstGeom prst="rect">
            <a:avLst/>
          </a:prstGeom>
          <a:noFill/>
        </p:spPr>
        <p:txBody>
          <a:bodyPr wrap="square" rtlCol="0">
            <a:spAutoFit/>
          </a:bodyPr>
          <a:lstStyle/>
          <a:p>
            <a:r>
              <a:rPr lang="en-US" sz="1050" dirty="0" smtClean="0">
                <a:latin typeface="Times New Roman" panose="02020603050405020304" pitchFamily="18" charset="0"/>
                <a:cs typeface="Times New Roman" panose="02020603050405020304" pitchFamily="18" charset="0"/>
              </a:rPr>
              <a:t>χ2=10, </a:t>
            </a:r>
            <a:r>
              <a:rPr lang="en-US" sz="1050" dirty="0" err="1" smtClean="0">
                <a:latin typeface="Times New Roman" panose="02020603050405020304" pitchFamily="18" charset="0"/>
                <a:cs typeface="Times New Roman" panose="02020603050405020304" pitchFamily="18" charset="0"/>
              </a:rPr>
              <a:t>df</a:t>
            </a:r>
            <a:r>
              <a:rPr lang="en-US" sz="1050" dirty="0" smtClean="0">
                <a:latin typeface="Times New Roman" panose="02020603050405020304" pitchFamily="18" charset="0"/>
                <a:cs typeface="Times New Roman" panose="02020603050405020304" pitchFamily="18" charset="0"/>
              </a:rPr>
              <a:t>=6, p-value=0.05</a:t>
            </a:r>
            <a:endParaRPr lang="en-US" sz="1050" dirty="0"/>
          </a:p>
        </p:txBody>
      </p:sp>
      <p:graphicFrame>
        <p:nvGraphicFramePr>
          <p:cNvPr id="5" name="Chart 4"/>
          <p:cNvGraphicFramePr>
            <a:graphicFrameLocks/>
          </p:cNvGraphicFramePr>
          <p:nvPr>
            <p:extLst>
              <p:ext uri="{D42A27DB-BD31-4B8C-83A1-F6EECF244321}">
                <p14:modId xmlns:p14="http://schemas.microsoft.com/office/powerpoint/2010/main" val="2226872849"/>
              </p:ext>
            </p:extLst>
          </p:nvPr>
        </p:nvGraphicFramePr>
        <p:xfrm>
          <a:off x="1072445" y="273473"/>
          <a:ext cx="10047111" cy="6026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3296926"/>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75188" y="6027421"/>
            <a:ext cx="1843548" cy="253916"/>
          </a:xfrm>
          <a:prstGeom prst="rect">
            <a:avLst/>
          </a:prstGeom>
          <a:noFill/>
        </p:spPr>
        <p:txBody>
          <a:bodyPr wrap="square" rtlCol="0">
            <a:spAutoFit/>
          </a:bodyPr>
          <a:lstStyle/>
          <a:p>
            <a:r>
              <a:rPr lang="en-US" sz="1050" dirty="0" smtClean="0">
                <a:latin typeface="Times New Roman" panose="02020603050405020304" pitchFamily="18" charset="0"/>
                <a:cs typeface="Times New Roman" panose="02020603050405020304" pitchFamily="18" charset="0"/>
              </a:rPr>
              <a:t>χ2=40, </a:t>
            </a:r>
            <a:r>
              <a:rPr lang="en-US" sz="1050" dirty="0" err="1" smtClean="0">
                <a:latin typeface="Times New Roman" panose="02020603050405020304" pitchFamily="18" charset="0"/>
                <a:cs typeface="Times New Roman" panose="02020603050405020304" pitchFamily="18" charset="0"/>
              </a:rPr>
              <a:t>df</a:t>
            </a:r>
            <a:r>
              <a:rPr lang="en-US" sz="1050" dirty="0" smtClean="0">
                <a:latin typeface="Times New Roman" panose="02020603050405020304" pitchFamily="18" charset="0"/>
                <a:cs typeface="Times New Roman" panose="02020603050405020304" pitchFamily="18" charset="0"/>
              </a:rPr>
              <a:t>=10, p-value=2e-04</a:t>
            </a:r>
            <a:endParaRPr lang="en-US" sz="1050" dirty="0"/>
          </a:p>
        </p:txBody>
      </p:sp>
      <p:graphicFrame>
        <p:nvGraphicFramePr>
          <p:cNvPr id="4" name="Chart 3"/>
          <p:cNvGraphicFramePr>
            <a:graphicFrameLocks/>
          </p:cNvGraphicFramePr>
          <p:nvPr>
            <p:extLst>
              <p:ext uri="{D42A27DB-BD31-4B8C-83A1-F6EECF244321}">
                <p14:modId xmlns:p14="http://schemas.microsoft.com/office/powerpoint/2010/main" val="3372536580"/>
              </p:ext>
            </p:extLst>
          </p:nvPr>
        </p:nvGraphicFramePr>
        <p:xfrm>
          <a:off x="1075682" y="270933"/>
          <a:ext cx="10040637" cy="60104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4242278"/>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Kessler 6  “Effort” Question</a:t>
            </a:r>
          </a:p>
        </p:txBody>
      </p:sp>
      <p:sp>
        <p:nvSpPr>
          <p:cNvPr id="3" name="Content Placeholder 2"/>
          <p:cNvSpPr>
            <a:spLocks noGrp="1"/>
          </p:cNvSpPr>
          <p:nvPr>
            <p:ph idx="1"/>
          </p:nvPr>
        </p:nvSpPr>
        <p:spPr/>
        <p:txBody>
          <a:bodyPr/>
          <a:lstStyle/>
          <a:p>
            <a:pPr marL="914400" lvl="4" indent="0">
              <a:buClr>
                <a:schemeClr val="accent1"/>
              </a:buClr>
              <a:buNone/>
            </a:pPr>
            <a:r>
              <a:rPr lang="en-US" sz="1600" dirty="0" smtClean="0"/>
              <a:t>	</a:t>
            </a:r>
            <a:r>
              <a:rPr lang="en-US" sz="1600" dirty="0" smtClean="0">
                <a:solidFill>
                  <a:schemeClr val="accent4"/>
                </a:solidFill>
              </a:rPr>
              <a:t>During the past 30 days, how often did you feel that everything was an effort?</a:t>
            </a:r>
            <a:endParaRPr lang="en-US" sz="1600" dirty="0">
              <a:solidFill>
                <a:schemeClr val="accent4"/>
              </a:solidFill>
            </a:endParaRPr>
          </a:p>
          <a:p>
            <a:pPr marL="914400" lvl="4" indent="0">
              <a:buClr>
                <a:schemeClr val="accent1"/>
              </a:buClr>
              <a:buNone/>
            </a:pPr>
            <a:r>
              <a:rPr lang="en-US" sz="1600" dirty="0">
                <a:solidFill>
                  <a:schemeClr val="accent4"/>
                </a:solidFill>
              </a:rPr>
              <a:t>	1.	</a:t>
            </a:r>
            <a:r>
              <a:rPr lang="en-US" sz="1600" dirty="0" smtClean="0">
                <a:solidFill>
                  <a:schemeClr val="accent4"/>
                </a:solidFill>
              </a:rPr>
              <a:t>All of the time							</a:t>
            </a:r>
            <a:r>
              <a:rPr lang="en-US" sz="1600" dirty="0">
                <a:solidFill>
                  <a:schemeClr val="accent4"/>
                </a:solidFill>
              </a:rPr>
              <a:t>	2.	</a:t>
            </a:r>
            <a:r>
              <a:rPr lang="en-US" sz="1600" dirty="0" smtClean="0">
                <a:solidFill>
                  <a:schemeClr val="accent4"/>
                </a:solidFill>
              </a:rPr>
              <a:t>Most of the time</a:t>
            </a:r>
            <a:endParaRPr lang="en-US" sz="1600" dirty="0">
              <a:solidFill>
                <a:schemeClr val="accent4"/>
              </a:solidFill>
            </a:endParaRPr>
          </a:p>
          <a:p>
            <a:pPr marL="914400" lvl="4" indent="0">
              <a:buClr>
                <a:schemeClr val="accent1"/>
              </a:buClr>
              <a:buNone/>
            </a:pPr>
            <a:r>
              <a:rPr lang="en-US" sz="1600" dirty="0">
                <a:solidFill>
                  <a:schemeClr val="accent4"/>
                </a:solidFill>
              </a:rPr>
              <a:t>	3.	</a:t>
            </a:r>
            <a:r>
              <a:rPr lang="en-US" sz="1600" dirty="0" smtClean="0">
                <a:solidFill>
                  <a:schemeClr val="accent4"/>
                </a:solidFill>
              </a:rPr>
              <a:t>Some of the time</a:t>
            </a:r>
            <a:endParaRPr lang="en-US" sz="1600" dirty="0">
              <a:solidFill>
                <a:schemeClr val="accent4"/>
              </a:solidFill>
            </a:endParaRPr>
          </a:p>
          <a:p>
            <a:pPr marL="914400" lvl="4" indent="0">
              <a:buClr>
                <a:schemeClr val="accent1"/>
              </a:buClr>
              <a:buNone/>
            </a:pPr>
            <a:r>
              <a:rPr lang="en-US" sz="1600" dirty="0">
                <a:solidFill>
                  <a:schemeClr val="accent4"/>
                </a:solidFill>
              </a:rPr>
              <a:t>	4.	</a:t>
            </a:r>
            <a:r>
              <a:rPr lang="en-US" sz="1600" dirty="0" smtClean="0">
                <a:solidFill>
                  <a:schemeClr val="accent4"/>
                </a:solidFill>
              </a:rPr>
              <a:t>A little of the time</a:t>
            </a:r>
            <a:endParaRPr lang="en-US" sz="1600" dirty="0">
              <a:solidFill>
                <a:schemeClr val="accent4"/>
              </a:solidFill>
            </a:endParaRPr>
          </a:p>
          <a:p>
            <a:pPr marL="914400" lvl="4" indent="0">
              <a:buClr>
                <a:schemeClr val="accent1"/>
              </a:buClr>
              <a:buNone/>
            </a:pPr>
            <a:r>
              <a:rPr lang="en-US" sz="1600" dirty="0">
                <a:solidFill>
                  <a:schemeClr val="accent4"/>
                </a:solidFill>
              </a:rPr>
              <a:t>	5.	</a:t>
            </a:r>
            <a:r>
              <a:rPr lang="en-US" sz="1600" dirty="0" smtClean="0">
                <a:solidFill>
                  <a:schemeClr val="accent4"/>
                </a:solidFill>
              </a:rPr>
              <a:t>None of the time</a:t>
            </a:r>
            <a:endParaRPr lang="en-US" sz="1600" dirty="0">
              <a:solidFill>
                <a:schemeClr val="accent4"/>
              </a:solidFill>
            </a:endParaRPr>
          </a:p>
          <a:p>
            <a:pPr marL="0" lvl="1" indent="0">
              <a:buClr>
                <a:schemeClr val="accent1"/>
              </a:buClr>
              <a:buSzPct val="70000"/>
              <a:buNone/>
            </a:pPr>
            <a:r>
              <a:rPr lang="en-US" sz="1600" dirty="0" smtClean="0">
                <a:solidFill>
                  <a:schemeClr val="accent4"/>
                </a:solidFill>
              </a:rPr>
              <a:t>	</a:t>
            </a:r>
          </a:p>
          <a:p>
            <a:pPr marL="0" lvl="1" indent="0">
              <a:buClr>
                <a:schemeClr val="accent1"/>
              </a:buClr>
              <a:buSzPct val="70000"/>
              <a:buNone/>
            </a:pPr>
            <a:endParaRPr lang="en-US" sz="1800" dirty="0">
              <a:solidFill>
                <a:schemeClr val="accent4"/>
              </a:solidFill>
            </a:endParaRPr>
          </a:p>
          <a:p>
            <a:pPr marL="914400" lvl="4" indent="0">
              <a:buClr>
                <a:schemeClr val="accent1"/>
              </a:buClr>
              <a:buNone/>
            </a:pPr>
            <a:r>
              <a:rPr lang="en-US" sz="1600" dirty="0">
                <a:solidFill>
                  <a:schemeClr val="accent4"/>
                </a:solidFill>
              </a:rPr>
              <a:t>	</a:t>
            </a:r>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224903438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Kessler 6  “Effort” Question</a:t>
            </a:r>
          </a:p>
        </p:txBody>
      </p:sp>
      <p:sp>
        <p:nvSpPr>
          <p:cNvPr id="3" name="Content Placeholder 2"/>
          <p:cNvSpPr>
            <a:spLocks noGrp="1"/>
          </p:cNvSpPr>
          <p:nvPr>
            <p:ph idx="1"/>
          </p:nvPr>
        </p:nvSpPr>
        <p:spPr/>
        <p:txBody>
          <a:bodyPr/>
          <a:lstStyle/>
          <a:p>
            <a:pPr marL="914400" lvl="4" indent="0">
              <a:buClr>
                <a:schemeClr val="accent1"/>
              </a:buClr>
              <a:buNone/>
            </a:pPr>
            <a:r>
              <a:rPr lang="en-US" sz="1600" dirty="0" smtClean="0"/>
              <a:t>	</a:t>
            </a:r>
            <a:r>
              <a:rPr lang="en-US" sz="1600" dirty="0" smtClean="0">
                <a:solidFill>
                  <a:schemeClr val="accent4"/>
                </a:solidFill>
              </a:rPr>
              <a:t>During the past 30 days, how often did you feel that everything was an effort?</a:t>
            </a:r>
            <a:endParaRPr lang="en-US" sz="1600" dirty="0">
              <a:solidFill>
                <a:schemeClr val="accent4"/>
              </a:solidFill>
            </a:endParaRPr>
          </a:p>
          <a:p>
            <a:pPr marL="914400" lvl="4" indent="0">
              <a:buClr>
                <a:schemeClr val="accent1"/>
              </a:buClr>
              <a:buNone/>
            </a:pPr>
            <a:r>
              <a:rPr lang="en-US" sz="1600" dirty="0">
                <a:solidFill>
                  <a:schemeClr val="accent4"/>
                </a:solidFill>
              </a:rPr>
              <a:t>	1.	</a:t>
            </a:r>
            <a:r>
              <a:rPr lang="en-US" sz="1600" dirty="0" smtClean="0">
                <a:solidFill>
                  <a:schemeClr val="accent4"/>
                </a:solidFill>
              </a:rPr>
              <a:t>All of the time							</a:t>
            </a:r>
            <a:r>
              <a:rPr lang="en-US" sz="1600" dirty="0">
                <a:solidFill>
                  <a:schemeClr val="accent4"/>
                </a:solidFill>
              </a:rPr>
              <a:t>	2.	</a:t>
            </a:r>
            <a:r>
              <a:rPr lang="en-US" sz="1600" dirty="0" smtClean="0">
                <a:solidFill>
                  <a:schemeClr val="accent4"/>
                </a:solidFill>
              </a:rPr>
              <a:t>Most of the time</a:t>
            </a:r>
            <a:endParaRPr lang="en-US" sz="1600" dirty="0">
              <a:solidFill>
                <a:schemeClr val="accent4"/>
              </a:solidFill>
            </a:endParaRPr>
          </a:p>
          <a:p>
            <a:pPr marL="914400" lvl="4" indent="0">
              <a:buClr>
                <a:schemeClr val="accent1"/>
              </a:buClr>
              <a:buNone/>
            </a:pPr>
            <a:r>
              <a:rPr lang="en-US" sz="1600" dirty="0">
                <a:solidFill>
                  <a:schemeClr val="accent4"/>
                </a:solidFill>
              </a:rPr>
              <a:t>	3.	</a:t>
            </a:r>
            <a:r>
              <a:rPr lang="en-US" sz="1600" dirty="0" smtClean="0">
                <a:solidFill>
                  <a:schemeClr val="accent4"/>
                </a:solidFill>
              </a:rPr>
              <a:t>Some of the time</a:t>
            </a:r>
            <a:endParaRPr lang="en-US" sz="1600" dirty="0">
              <a:solidFill>
                <a:schemeClr val="accent4"/>
              </a:solidFill>
            </a:endParaRPr>
          </a:p>
          <a:p>
            <a:pPr marL="914400" lvl="4" indent="0">
              <a:buClr>
                <a:schemeClr val="accent1"/>
              </a:buClr>
              <a:buNone/>
            </a:pPr>
            <a:r>
              <a:rPr lang="en-US" sz="1600" dirty="0">
                <a:solidFill>
                  <a:schemeClr val="accent4"/>
                </a:solidFill>
              </a:rPr>
              <a:t>	4.	</a:t>
            </a:r>
            <a:r>
              <a:rPr lang="en-US" sz="1600" dirty="0" smtClean="0">
                <a:solidFill>
                  <a:schemeClr val="accent4"/>
                </a:solidFill>
              </a:rPr>
              <a:t>A little of the time</a:t>
            </a:r>
            <a:endParaRPr lang="en-US" sz="1600" dirty="0">
              <a:solidFill>
                <a:schemeClr val="accent4"/>
              </a:solidFill>
            </a:endParaRPr>
          </a:p>
          <a:p>
            <a:pPr marL="914400" lvl="4" indent="0">
              <a:buClr>
                <a:schemeClr val="accent1"/>
              </a:buClr>
              <a:buNone/>
            </a:pPr>
            <a:r>
              <a:rPr lang="en-US" sz="1600" dirty="0">
                <a:solidFill>
                  <a:schemeClr val="accent4"/>
                </a:solidFill>
              </a:rPr>
              <a:t>	5.	</a:t>
            </a:r>
            <a:r>
              <a:rPr lang="en-US" sz="1600" dirty="0" smtClean="0">
                <a:solidFill>
                  <a:schemeClr val="accent4"/>
                </a:solidFill>
              </a:rPr>
              <a:t>None of the time</a:t>
            </a:r>
            <a:endParaRPr lang="en-US" sz="1600" dirty="0">
              <a:solidFill>
                <a:schemeClr val="accent4"/>
              </a:solidFill>
            </a:endParaRPr>
          </a:p>
          <a:p>
            <a:pPr marL="0" lvl="1" indent="0">
              <a:buClr>
                <a:schemeClr val="accent1"/>
              </a:buClr>
              <a:buSzPct val="70000"/>
              <a:buNone/>
            </a:pPr>
            <a:r>
              <a:rPr lang="en-US" sz="1600" dirty="0" smtClean="0">
                <a:solidFill>
                  <a:schemeClr val="accent4"/>
                </a:solidFill>
              </a:rPr>
              <a:t>	</a:t>
            </a:r>
          </a:p>
          <a:p>
            <a:pPr marL="0" lvl="1" indent="0">
              <a:buClr>
                <a:schemeClr val="accent1"/>
              </a:buClr>
              <a:buSzPct val="70000"/>
              <a:buNone/>
            </a:pPr>
            <a:endParaRPr lang="en-US" sz="1800" dirty="0">
              <a:solidFill>
                <a:schemeClr val="accent4"/>
              </a:solidFill>
            </a:endParaRPr>
          </a:p>
          <a:p>
            <a:pPr marL="914400" lvl="4" indent="0">
              <a:buClr>
                <a:schemeClr val="accent1"/>
              </a:buClr>
              <a:buNone/>
            </a:pPr>
            <a:r>
              <a:rPr lang="en-US" sz="1600" dirty="0">
                <a:solidFill>
                  <a:schemeClr val="accent4"/>
                </a:solidFill>
              </a:rPr>
              <a:t>	Would you consider everything being an effort a good thing or a bad thing?</a:t>
            </a:r>
          </a:p>
          <a:p>
            <a:pPr marL="914400" lvl="4" indent="0">
              <a:buClr>
                <a:schemeClr val="accent1"/>
              </a:buClr>
              <a:buNone/>
            </a:pPr>
            <a:r>
              <a:rPr lang="en-US" sz="1600" dirty="0">
                <a:solidFill>
                  <a:schemeClr val="accent4"/>
                </a:solidFill>
              </a:rPr>
              <a:t>	1.	</a:t>
            </a:r>
            <a:r>
              <a:rPr lang="en-US" sz="1600" dirty="0" smtClean="0">
                <a:solidFill>
                  <a:schemeClr val="accent4"/>
                </a:solidFill>
              </a:rPr>
              <a:t>Good thing</a:t>
            </a:r>
            <a:endParaRPr lang="en-US" sz="1600" dirty="0">
              <a:solidFill>
                <a:schemeClr val="accent4"/>
              </a:solidFill>
            </a:endParaRPr>
          </a:p>
          <a:p>
            <a:pPr marL="914400" lvl="4" indent="0">
              <a:buClr>
                <a:schemeClr val="accent1"/>
              </a:buClr>
              <a:buNone/>
            </a:pPr>
            <a:r>
              <a:rPr lang="en-US" sz="1600" dirty="0">
                <a:solidFill>
                  <a:schemeClr val="accent4"/>
                </a:solidFill>
              </a:rPr>
              <a:t>	2.	</a:t>
            </a:r>
            <a:r>
              <a:rPr lang="en-US" sz="1600" dirty="0" smtClean="0">
                <a:solidFill>
                  <a:schemeClr val="accent4"/>
                </a:solidFill>
              </a:rPr>
              <a:t>Bad thing</a:t>
            </a:r>
            <a:endParaRPr lang="en-US" sz="1600" dirty="0">
              <a:solidFill>
                <a:schemeClr val="accent4"/>
              </a:solidFill>
            </a:endParaRPr>
          </a:p>
          <a:p>
            <a:pPr marL="914400" lvl="4" indent="0">
              <a:buClr>
                <a:schemeClr val="accent1"/>
              </a:buClr>
              <a:buNone/>
            </a:pPr>
            <a:r>
              <a:rPr lang="en-US" sz="1600" dirty="0">
                <a:solidFill>
                  <a:schemeClr val="accent4"/>
                </a:solidFill>
              </a:rPr>
              <a:t>	3.	</a:t>
            </a:r>
            <a:r>
              <a:rPr lang="en-US" sz="1600" dirty="0" smtClean="0">
                <a:solidFill>
                  <a:schemeClr val="accent4"/>
                </a:solidFill>
              </a:rPr>
              <a:t>Neither good nor bad</a:t>
            </a:r>
            <a:endParaRPr lang="en-US" sz="1800" dirty="0"/>
          </a:p>
          <a:p>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239715862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052347918"/>
              </p:ext>
            </p:extLst>
          </p:nvPr>
        </p:nvGraphicFramePr>
        <p:xfrm>
          <a:off x="1277995" y="282222"/>
          <a:ext cx="9636010" cy="57816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5511897"/>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9447381"/>
              </p:ext>
            </p:extLst>
          </p:nvPr>
        </p:nvGraphicFramePr>
        <p:xfrm>
          <a:off x="1081852" y="282222"/>
          <a:ext cx="10028297" cy="60169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43136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557403863"/>
              </p:ext>
            </p:extLst>
          </p:nvPr>
        </p:nvGraphicFramePr>
        <p:xfrm>
          <a:off x="1166518" y="304799"/>
          <a:ext cx="9858965" cy="59153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6971371"/>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 the underlying constructs of two similarly-worded questions </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6014608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Physical Activity Questions</a:t>
            </a:r>
            <a:endParaRPr lang="en-US" dirty="0">
              <a:latin typeface="+mj-lt"/>
            </a:endParaRPr>
          </a:p>
        </p:txBody>
      </p:sp>
      <p:sp>
        <p:nvSpPr>
          <p:cNvPr id="3" name="Content Placeholder 2"/>
          <p:cNvSpPr>
            <a:spLocks noGrp="1"/>
          </p:cNvSpPr>
          <p:nvPr>
            <p:ph idx="1"/>
          </p:nvPr>
        </p:nvSpPr>
        <p:spPr/>
        <p:txBody>
          <a:bodyPr/>
          <a:lstStyle/>
          <a:p>
            <a:pPr marL="457200" lvl="1" indent="0">
              <a:buNone/>
            </a:pPr>
            <a:r>
              <a:rPr lang="en-US" sz="1600" dirty="0" smtClean="0"/>
              <a:t>	Current </a:t>
            </a:r>
            <a:r>
              <a:rPr lang="en-US" sz="1600" dirty="0"/>
              <a:t>NHIS asks about “Vigorous” and “Moderate” physical activity, as well </a:t>
            </a:r>
            <a:r>
              <a:rPr lang="en-US" sz="1600" dirty="0" smtClean="0"/>
              <a:t>as about </a:t>
            </a:r>
            <a:r>
              <a:rPr lang="en-US" sz="1600" dirty="0"/>
              <a:t>P.A. designed to </a:t>
            </a:r>
            <a:r>
              <a:rPr lang="en-US" sz="1600" dirty="0" smtClean="0"/>
              <a:t>	strengthen muscles</a:t>
            </a:r>
            <a:r>
              <a:rPr lang="en-US" sz="1600" dirty="0"/>
              <a:t>, using 3 separate questions.</a:t>
            </a:r>
          </a:p>
          <a:p>
            <a:pPr marL="1314450" lvl="3" indent="0">
              <a:buNone/>
            </a:pPr>
            <a:r>
              <a:rPr lang="en-US" sz="1600" dirty="0">
                <a:solidFill>
                  <a:schemeClr val="accent4"/>
                </a:solidFill>
              </a:rPr>
              <a:t>VIG: How often do you do </a:t>
            </a:r>
            <a:r>
              <a:rPr lang="en-US" sz="1600" u="sng" dirty="0">
                <a:solidFill>
                  <a:schemeClr val="accent4"/>
                </a:solidFill>
              </a:rPr>
              <a:t>vigorous</a:t>
            </a:r>
            <a:r>
              <a:rPr lang="en-US" sz="1600" dirty="0">
                <a:solidFill>
                  <a:schemeClr val="accent4"/>
                </a:solidFill>
              </a:rPr>
              <a:t> leisure-time physical activities for at least 10 minutes that cause heavy sweating or large increase in breathing or heart rate?</a:t>
            </a:r>
          </a:p>
          <a:p>
            <a:pPr marL="1314450" lvl="3" indent="0">
              <a:buNone/>
            </a:pPr>
            <a:r>
              <a:rPr lang="en-US" sz="1600" dirty="0">
                <a:solidFill>
                  <a:schemeClr val="accent4"/>
                </a:solidFill>
              </a:rPr>
              <a:t>MOD: How often do you do </a:t>
            </a:r>
            <a:r>
              <a:rPr lang="en-US" sz="1600" u="sng" dirty="0">
                <a:solidFill>
                  <a:schemeClr val="accent4"/>
                </a:solidFill>
              </a:rPr>
              <a:t>light or moderate</a:t>
            </a:r>
            <a:r>
              <a:rPr lang="en-US" sz="1600" dirty="0">
                <a:solidFill>
                  <a:schemeClr val="accent4"/>
                </a:solidFill>
              </a:rPr>
              <a:t> leisure time physical activities for at least 10 minutes that cause only light sweating or a slight to moderate increase in breathing or heart rate? </a:t>
            </a:r>
          </a:p>
          <a:p>
            <a:pPr marL="914400" lvl="4" indent="0">
              <a:buClr>
                <a:schemeClr val="accent1"/>
              </a:buClr>
              <a:buNone/>
            </a:pPr>
            <a:r>
              <a:rPr lang="en-US" sz="1600" dirty="0" smtClean="0"/>
              <a:t>	</a:t>
            </a:r>
            <a:endParaRPr lang="en-US" sz="1600" dirty="0" smtClean="0">
              <a:solidFill>
                <a:schemeClr val="accent4"/>
              </a:solidFill>
            </a:endParaRPr>
          </a:p>
          <a:p>
            <a:pPr marL="457200" lvl="1" indent="0">
              <a:buNone/>
            </a:pPr>
            <a:r>
              <a:rPr lang="en-US" sz="1600" dirty="0" smtClean="0">
                <a:solidFill>
                  <a:schemeClr val="accent4"/>
                </a:solidFill>
              </a:rPr>
              <a:t>	</a:t>
            </a:r>
            <a:r>
              <a:rPr lang="en-US" sz="1600" dirty="0"/>
              <a:t>One potential </a:t>
            </a:r>
            <a:r>
              <a:rPr lang="en-US" sz="1600" dirty="0" smtClean="0"/>
              <a:t>NHIS redesign option </a:t>
            </a:r>
            <a:r>
              <a:rPr lang="en-US" sz="1600" dirty="0"/>
              <a:t>is to ask only </a:t>
            </a:r>
            <a:r>
              <a:rPr lang="en-US" sz="1600" u="sng" dirty="0"/>
              <a:t>one</a:t>
            </a:r>
            <a:r>
              <a:rPr lang="en-US" sz="1600" dirty="0"/>
              <a:t> question for all types of physical activity.</a:t>
            </a:r>
          </a:p>
          <a:p>
            <a:pPr marL="1314450" lvl="3" indent="0">
              <a:buNone/>
            </a:pPr>
            <a:r>
              <a:rPr lang="en-US" sz="1600" dirty="0">
                <a:solidFill>
                  <a:schemeClr val="accent4"/>
                </a:solidFill>
              </a:rPr>
              <a:t>NEW: In the past week, on how many days have you done a total of 30 minutes or more of physical activity, which was enough to raise your breathing rate?  This may include sports, exercise, and brisk walking or cycling for recreation or to get to and from places, but should not include housework or physical activity that may be part of your job</a:t>
            </a:r>
          </a:p>
          <a:p>
            <a:pPr marL="0" lvl="1" indent="0">
              <a:buClr>
                <a:schemeClr val="accent1"/>
              </a:buClr>
              <a:buSzPct val="70000"/>
              <a:buNone/>
            </a:pPr>
            <a:endParaRPr lang="en-US" sz="1600" dirty="0" smtClean="0">
              <a:solidFill>
                <a:schemeClr val="accent4"/>
              </a:solidFill>
            </a:endParaRPr>
          </a:p>
          <a:p>
            <a:pPr marL="0" lvl="1" indent="0">
              <a:buClr>
                <a:schemeClr val="accent1"/>
              </a:buClr>
              <a:buSzPct val="70000"/>
              <a:buNone/>
            </a:pPr>
            <a:endParaRPr lang="en-US" sz="1800" dirty="0">
              <a:solidFill>
                <a:schemeClr val="accent4"/>
              </a:solidFill>
            </a:endParaRPr>
          </a:p>
          <a:p>
            <a:pPr marL="914400" lvl="4" indent="0">
              <a:buClr>
                <a:schemeClr val="accent1"/>
              </a:buClr>
              <a:buNone/>
            </a:pPr>
            <a:r>
              <a:rPr lang="en-US" sz="1600" dirty="0">
                <a:solidFill>
                  <a:schemeClr val="accent4"/>
                </a:solidFill>
              </a:rPr>
              <a:t>	</a:t>
            </a:r>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2898583586"/>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Physical Activity Probe</a:t>
            </a:r>
            <a:endParaRPr lang="en-US" dirty="0">
              <a:latin typeface="+mj-lt"/>
            </a:endParaRPr>
          </a:p>
        </p:txBody>
      </p:sp>
      <p:sp>
        <p:nvSpPr>
          <p:cNvPr id="3" name="Content Placeholder 2"/>
          <p:cNvSpPr>
            <a:spLocks noGrp="1"/>
          </p:cNvSpPr>
          <p:nvPr>
            <p:ph idx="1"/>
          </p:nvPr>
        </p:nvSpPr>
        <p:spPr/>
        <p:txBody>
          <a:bodyPr/>
          <a:lstStyle/>
          <a:p>
            <a:pPr marL="0" indent="0">
              <a:buNone/>
            </a:pPr>
            <a:r>
              <a:rPr lang="en-US" dirty="0" smtClean="0"/>
              <a:t>	Followed new, vigorous, and moderate questions:</a:t>
            </a:r>
          </a:p>
          <a:p>
            <a:pPr marL="0" indent="0">
              <a:buNone/>
            </a:pPr>
            <a:endParaRPr lang="en-US" dirty="0" smtClean="0"/>
          </a:p>
          <a:p>
            <a:pPr marL="914400" lvl="4" indent="0">
              <a:buClr>
                <a:schemeClr val="accent1"/>
              </a:buClr>
              <a:buNone/>
            </a:pPr>
            <a:r>
              <a:rPr lang="en-US" sz="1600" dirty="0" smtClean="0">
                <a:solidFill>
                  <a:schemeClr val="accent4"/>
                </a:solidFill>
              </a:rPr>
              <a:t>Which of the following types of physical activity, if any, did you include when you answered the previous question? </a:t>
            </a:r>
            <a:r>
              <a:rPr lang="en-US" sz="1600" dirty="0">
                <a:solidFill>
                  <a:schemeClr val="accent4"/>
                </a:solidFill>
              </a:rPr>
              <a:t>(Select all that apply)</a:t>
            </a:r>
          </a:p>
          <a:p>
            <a:pPr marL="914400" lvl="4" indent="0">
              <a:buClr>
                <a:schemeClr val="accent1"/>
              </a:buClr>
              <a:buNone/>
            </a:pPr>
            <a:r>
              <a:rPr lang="en-US" sz="1600" dirty="0">
                <a:solidFill>
                  <a:schemeClr val="accent4"/>
                </a:solidFill>
              </a:rPr>
              <a:t>	1.	</a:t>
            </a:r>
            <a:r>
              <a:rPr lang="en-US" sz="1600" dirty="0" smtClean="0">
                <a:solidFill>
                  <a:schemeClr val="accent4"/>
                </a:solidFill>
              </a:rPr>
              <a:t>Running</a:t>
            </a:r>
            <a:endParaRPr lang="en-US" sz="1600" dirty="0">
              <a:solidFill>
                <a:schemeClr val="accent4"/>
              </a:solidFill>
            </a:endParaRPr>
          </a:p>
          <a:p>
            <a:pPr marL="914400" lvl="4" indent="0">
              <a:buClr>
                <a:schemeClr val="accent1"/>
              </a:buClr>
              <a:buNone/>
            </a:pPr>
            <a:r>
              <a:rPr lang="en-US" sz="1600" dirty="0">
                <a:solidFill>
                  <a:schemeClr val="accent4"/>
                </a:solidFill>
              </a:rPr>
              <a:t>	2.	</a:t>
            </a:r>
            <a:r>
              <a:rPr lang="en-US" sz="1600" dirty="0" smtClean="0">
                <a:solidFill>
                  <a:schemeClr val="accent4"/>
                </a:solidFill>
              </a:rPr>
              <a:t>Jogging</a:t>
            </a:r>
            <a:endParaRPr lang="en-US" sz="1600" dirty="0">
              <a:solidFill>
                <a:schemeClr val="accent4"/>
              </a:solidFill>
            </a:endParaRPr>
          </a:p>
          <a:p>
            <a:pPr marL="914400" lvl="4" indent="0">
              <a:buClr>
                <a:schemeClr val="accent1"/>
              </a:buClr>
              <a:buNone/>
            </a:pPr>
            <a:r>
              <a:rPr lang="en-US" sz="1600" dirty="0">
                <a:solidFill>
                  <a:schemeClr val="accent4"/>
                </a:solidFill>
              </a:rPr>
              <a:t>	3.	</a:t>
            </a:r>
            <a:r>
              <a:rPr lang="en-US" sz="1600" dirty="0" smtClean="0">
                <a:solidFill>
                  <a:schemeClr val="accent4"/>
                </a:solidFill>
              </a:rPr>
              <a:t>Walking or hiking for exercise</a:t>
            </a:r>
            <a:endParaRPr lang="en-US" sz="1600" dirty="0">
              <a:solidFill>
                <a:schemeClr val="accent4"/>
              </a:solidFill>
            </a:endParaRPr>
          </a:p>
          <a:p>
            <a:pPr marL="914400" lvl="4" indent="0">
              <a:buClr>
                <a:schemeClr val="accent1"/>
              </a:buClr>
              <a:buNone/>
            </a:pPr>
            <a:r>
              <a:rPr lang="en-US" sz="1600" dirty="0">
                <a:solidFill>
                  <a:schemeClr val="accent4"/>
                </a:solidFill>
              </a:rPr>
              <a:t>	4.	</a:t>
            </a:r>
            <a:r>
              <a:rPr lang="en-US" sz="1600" dirty="0" smtClean="0">
                <a:solidFill>
                  <a:schemeClr val="accent4"/>
                </a:solidFill>
              </a:rPr>
              <a:t>Walking to or from an activity</a:t>
            </a:r>
            <a:endParaRPr lang="en-US" sz="1600" dirty="0">
              <a:solidFill>
                <a:schemeClr val="accent4"/>
              </a:solidFill>
            </a:endParaRPr>
          </a:p>
          <a:p>
            <a:pPr marL="914400" lvl="4" indent="0">
              <a:buClr>
                <a:schemeClr val="accent1"/>
              </a:buClr>
              <a:buNone/>
            </a:pPr>
            <a:r>
              <a:rPr lang="en-US" sz="1600" dirty="0">
                <a:solidFill>
                  <a:schemeClr val="accent4"/>
                </a:solidFill>
              </a:rPr>
              <a:t>	5.	</a:t>
            </a:r>
            <a:r>
              <a:rPr lang="en-US" sz="1600" dirty="0" smtClean="0">
                <a:solidFill>
                  <a:schemeClr val="accent4"/>
                </a:solidFill>
              </a:rPr>
              <a:t>Walking at work</a:t>
            </a:r>
            <a:endParaRPr lang="en-US" sz="1600" dirty="0">
              <a:solidFill>
                <a:schemeClr val="accent4"/>
              </a:solidFill>
            </a:endParaRPr>
          </a:p>
          <a:p>
            <a:pPr marL="914400" lvl="4" indent="0">
              <a:buClr>
                <a:schemeClr val="accent1"/>
              </a:buClr>
              <a:buNone/>
            </a:pPr>
            <a:r>
              <a:rPr lang="en-US" sz="1600" dirty="0">
                <a:solidFill>
                  <a:schemeClr val="accent4"/>
                </a:solidFill>
              </a:rPr>
              <a:t>	6.	</a:t>
            </a:r>
            <a:r>
              <a:rPr lang="en-US" sz="1600" dirty="0" smtClean="0">
                <a:solidFill>
                  <a:schemeClr val="accent4"/>
                </a:solidFill>
              </a:rPr>
              <a:t>Working out with exercise equipment</a:t>
            </a:r>
            <a:endParaRPr lang="en-US" sz="1600" dirty="0">
              <a:solidFill>
                <a:schemeClr val="accent4"/>
              </a:solidFill>
            </a:endParaRPr>
          </a:p>
          <a:p>
            <a:pPr marL="914400" lvl="4" indent="0">
              <a:buClr>
                <a:schemeClr val="accent1"/>
              </a:buClr>
              <a:buNone/>
            </a:pPr>
            <a:r>
              <a:rPr lang="en-US" sz="1600" dirty="0">
                <a:solidFill>
                  <a:schemeClr val="accent4"/>
                </a:solidFill>
              </a:rPr>
              <a:t>	7.	</a:t>
            </a:r>
            <a:r>
              <a:rPr lang="en-US" sz="1600" dirty="0" smtClean="0">
                <a:solidFill>
                  <a:schemeClr val="accent4"/>
                </a:solidFill>
              </a:rPr>
              <a:t>Cycling, swimming, or other aerobic exercise</a:t>
            </a:r>
          </a:p>
          <a:p>
            <a:pPr marL="914400" lvl="4" indent="0">
              <a:buClr>
                <a:schemeClr val="accent1"/>
              </a:buClr>
              <a:buNone/>
            </a:pPr>
            <a:r>
              <a:rPr lang="en-US" sz="1600" dirty="0">
                <a:solidFill>
                  <a:schemeClr val="accent4"/>
                </a:solidFill>
              </a:rPr>
              <a:t>	</a:t>
            </a:r>
            <a:r>
              <a:rPr lang="en-US" sz="1600" dirty="0" smtClean="0">
                <a:solidFill>
                  <a:schemeClr val="accent4"/>
                </a:solidFill>
              </a:rPr>
              <a:t>8.	Yoga or Stretching</a:t>
            </a:r>
          </a:p>
          <a:p>
            <a:pPr marL="914400" lvl="4" indent="0">
              <a:buClr>
                <a:schemeClr val="accent1"/>
              </a:buClr>
              <a:buNone/>
            </a:pPr>
            <a:r>
              <a:rPr lang="en-US" sz="1600" dirty="0">
                <a:solidFill>
                  <a:schemeClr val="accent4"/>
                </a:solidFill>
              </a:rPr>
              <a:t>	</a:t>
            </a:r>
            <a:r>
              <a:rPr lang="en-US" sz="1600" dirty="0" smtClean="0">
                <a:solidFill>
                  <a:schemeClr val="accent4"/>
                </a:solidFill>
              </a:rPr>
              <a:t>9.	Playing sports</a:t>
            </a:r>
          </a:p>
          <a:p>
            <a:pPr marL="914400" lvl="4" indent="0">
              <a:buClr>
                <a:schemeClr val="accent1"/>
              </a:buClr>
              <a:buNone/>
            </a:pPr>
            <a:r>
              <a:rPr lang="en-US" sz="1600" dirty="0">
                <a:solidFill>
                  <a:schemeClr val="accent4"/>
                </a:solidFill>
              </a:rPr>
              <a:t>	</a:t>
            </a:r>
            <a:r>
              <a:rPr lang="en-US" sz="1600" dirty="0" smtClean="0">
                <a:solidFill>
                  <a:schemeClr val="accent4"/>
                </a:solidFill>
              </a:rPr>
              <a:t>10.	Housework or yardwork</a:t>
            </a:r>
            <a:endParaRPr lang="en-US" sz="1600" dirty="0">
              <a:solidFill>
                <a:schemeClr val="accent4"/>
              </a:solidFill>
            </a:endParaRPr>
          </a:p>
          <a:p>
            <a:pPr marL="0" indent="0">
              <a:buNone/>
            </a:pPr>
            <a:r>
              <a:rPr lang="en-US" dirty="0" smtClean="0"/>
              <a:t> </a:t>
            </a:r>
            <a:endParaRPr lang="en-US" dirty="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1421163705"/>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graphicFrame>
        <p:nvGraphicFramePr>
          <p:cNvPr id="7" name="Chart 6"/>
          <p:cNvGraphicFramePr>
            <a:graphicFrameLocks/>
          </p:cNvGraphicFramePr>
          <p:nvPr>
            <p:extLst>
              <p:ext uri="{D42A27DB-BD31-4B8C-83A1-F6EECF244321}">
                <p14:modId xmlns:p14="http://schemas.microsoft.com/office/powerpoint/2010/main" val="603141054"/>
              </p:ext>
            </p:extLst>
          </p:nvPr>
        </p:nvGraphicFramePr>
        <p:xfrm>
          <a:off x="1055981" y="259644"/>
          <a:ext cx="10080038" cy="60480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5844851"/>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graphicFrame>
        <p:nvGraphicFramePr>
          <p:cNvPr id="9" name="Chart 8"/>
          <p:cNvGraphicFramePr>
            <a:graphicFrameLocks/>
          </p:cNvGraphicFramePr>
          <p:nvPr>
            <p:extLst>
              <p:ext uri="{D42A27DB-BD31-4B8C-83A1-F6EECF244321}">
                <p14:modId xmlns:p14="http://schemas.microsoft.com/office/powerpoint/2010/main" val="2495800877"/>
              </p:ext>
            </p:extLst>
          </p:nvPr>
        </p:nvGraphicFramePr>
        <p:xfrm>
          <a:off x="1025408" y="270933"/>
          <a:ext cx="10141185" cy="60847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674701"/>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WG Anxiety Question Set vs K6 “Nervous” Question</a:t>
            </a:r>
            <a:endParaRPr lang="en-US" dirty="0">
              <a:latin typeface="+mn-lt"/>
            </a:endParaRPr>
          </a:p>
        </p:txBody>
      </p:sp>
      <p:sp>
        <p:nvSpPr>
          <p:cNvPr id="3" name="Content Placeholder 2"/>
          <p:cNvSpPr>
            <a:spLocks noGrp="1"/>
          </p:cNvSpPr>
          <p:nvPr>
            <p:ph idx="1"/>
          </p:nvPr>
        </p:nvSpPr>
        <p:spPr/>
        <p:txBody>
          <a:bodyPr/>
          <a:lstStyle/>
          <a:p>
            <a:pPr marL="457200" lvl="1" indent="0">
              <a:buNone/>
            </a:pPr>
            <a:endParaRPr lang="en-US" sz="1600" dirty="0" smtClean="0">
              <a:solidFill>
                <a:schemeClr val="accent4"/>
              </a:solidFill>
            </a:endParaRPr>
          </a:p>
          <a:p>
            <a:pPr marL="457200" lvl="1" indent="0">
              <a:buNone/>
            </a:pPr>
            <a:r>
              <a:rPr lang="en-US" sz="1600" dirty="0" smtClean="0">
                <a:solidFill>
                  <a:schemeClr val="accent4"/>
                </a:solidFill>
              </a:rPr>
              <a:t>ANX_1: How </a:t>
            </a:r>
            <a:r>
              <a:rPr lang="en-US" sz="1600" dirty="0">
                <a:solidFill>
                  <a:schemeClr val="accent4"/>
                </a:solidFill>
              </a:rPr>
              <a:t>often [do/does] [you/he/she] feel worried, nervous or anxious? </a:t>
            </a:r>
            <a:r>
              <a:rPr lang="en-US" sz="1600" dirty="0" smtClean="0">
                <a:solidFill>
                  <a:schemeClr val="accent4"/>
                </a:solidFill>
              </a:rPr>
              <a:t>(Daily, Weekly, Monthly, A few times a year, Never)</a:t>
            </a:r>
          </a:p>
          <a:p>
            <a:pPr marL="457200" lvl="1" indent="0">
              <a:buNone/>
            </a:pPr>
            <a:r>
              <a:rPr lang="en-US" sz="1600" dirty="0" smtClean="0">
                <a:solidFill>
                  <a:schemeClr val="accent4"/>
                </a:solidFill>
              </a:rPr>
              <a:t>ANX_2: </a:t>
            </a:r>
            <a:r>
              <a:rPr lang="en-US" sz="1600" dirty="0">
                <a:solidFill>
                  <a:schemeClr val="accent4"/>
                </a:solidFill>
              </a:rPr>
              <a:t>[Do/Does] [you/he/she] take medication for these feelings? </a:t>
            </a:r>
            <a:endParaRPr lang="en-US" sz="1600" dirty="0" smtClean="0">
              <a:solidFill>
                <a:schemeClr val="accent4"/>
              </a:solidFill>
            </a:endParaRPr>
          </a:p>
          <a:p>
            <a:pPr marL="457200" lvl="1" indent="0">
              <a:buNone/>
            </a:pPr>
            <a:r>
              <a:rPr lang="en-US" sz="1600" dirty="0" smtClean="0">
                <a:solidFill>
                  <a:schemeClr val="accent4"/>
                </a:solidFill>
              </a:rPr>
              <a:t>ANX_3: </a:t>
            </a:r>
            <a:r>
              <a:rPr lang="en-US" sz="1600" dirty="0">
                <a:solidFill>
                  <a:schemeClr val="accent4"/>
                </a:solidFill>
              </a:rPr>
              <a:t>Thinking about the last time [you/he/she] felt worried, nervous or anxious, how would [you/he/she] describe the level of these feelings? </a:t>
            </a:r>
            <a:r>
              <a:rPr lang="en-US" sz="1600" dirty="0" smtClean="0">
                <a:solidFill>
                  <a:schemeClr val="accent4"/>
                </a:solidFill>
              </a:rPr>
              <a:t>(A little, A lot, Somewhere in between a little and a lot)</a:t>
            </a:r>
          </a:p>
          <a:p>
            <a:pPr marL="914400" lvl="4" indent="0">
              <a:buClr>
                <a:schemeClr val="accent1"/>
              </a:buClr>
              <a:buNone/>
            </a:pPr>
            <a:endParaRPr lang="en-US" sz="1600" dirty="0" smtClean="0">
              <a:solidFill>
                <a:schemeClr val="accent4"/>
              </a:solidFill>
            </a:endParaRPr>
          </a:p>
          <a:p>
            <a:pPr marL="914400" lvl="4" indent="0">
              <a:buClr>
                <a:schemeClr val="accent1"/>
              </a:buClr>
              <a:buNone/>
            </a:pPr>
            <a:endParaRPr lang="en-US" sz="1600" dirty="0">
              <a:solidFill>
                <a:schemeClr val="accent4"/>
              </a:solidFill>
            </a:endParaRPr>
          </a:p>
          <a:p>
            <a:pPr marL="914400" lvl="4" indent="0">
              <a:buClr>
                <a:schemeClr val="accent1"/>
              </a:buClr>
              <a:buNone/>
            </a:pPr>
            <a:endParaRPr lang="en-US" sz="1600" dirty="0" smtClean="0">
              <a:solidFill>
                <a:schemeClr val="accent4"/>
              </a:solidFill>
            </a:endParaRPr>
          </a:p>
          <a:p>
            <a:pPr marL="457200" lvl="3" indent="0">
              <a:buClr>
                <a:schemeClr val="accent1"/>
              </a:buClr>
              <a:buNone/>
            </a:pPr>
            <a:r>
              <a:rPr lang="en-US" sz="1600" dirty="0" smtClean="0">
                <a:solidFill>
                  <a:schemeClr val="accent4"/>
                </a:solidFill>
              </a:rPr>
              <a:t>ACINERV</a:t>
            </a:r>
            <a:r>
              <a:rPr lang="en-US" sz="1600" dirty="0">
                <a:solidFill>
                  <a:schemeClr val="accent4"/>
                </a:solidFill>
              </a:rPr>
              <a:t>: During the past 30 days, how often did you feel </a:t>
            </a:r>
            <a:r>
              <a:rPr lang="en-US" sz="1600" dirty="0" smtClean="0">
                <a:solidFill>
                  <a:schemeClr val="accent4"/>
                </a:solidFill>
              </a:rPr>
              <a:t>nervous?</a:t>
            </a:r>
            <a:endParaRPr lang="en-US" sz="1600" dirty="0">
              <a:solidFill>
                <a:schemeClr val="accent4"/>
              </a:solidFill>
            </a:endParaRPr>
          </a:p>
          <a:p>
            <a:pPr marL="914400" lvl="4" indent="0">
              <a:buClr>
                <a:schemeClr val="accent1"/>
              </a:buClr>
              <a:buNone/>
            </a:pPr>
            <a:r>
              <a:rPr lang="en-US" sz="1600" dirty="0">
                <a:solidFill>
                  <a:schemeClr val="accent4"/>
                </a:solidFill>
              </a:rPr>
              <a:t>	</a:t>
            </a:r>
          </a:p>
          <a:p>
            <a:pPr marL="457200" lvl="1" indent="0">
              <a:buNone/>
            </a:pPr>
            <a:endParaRPr lang="en-US" sz="1600" dirty="0" smtClean="0">
              <a:solidFill>
                <a:schemeClr val="accent4"/>
              </a:solidFill>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Tree>
    <p:extLst>
      <p:ext uri="{BB962C8B-B14F-4D97-AF65-F5344CB8AC3E}">
        <p14:creationId xmlns:p14="http://schemas.microsoft.com/office/powerpoint/2010/main" val="752151530"/>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Anxiety/Nervousness Probe</a:t>
            </a:r>
            <a:endParaRPr lang="en-US" dirty="0">
              <a:latin typeface="+mn-lt"/>
            </a:endParaRPr>
          </a:p>
        </p:txBody>
      </p:sp>
      <p:sp>
        <p:nvSpPr>
          <p:cNvPr id="3" name="Content Placeholder 2"/>
          <p:cNvSpPr>
            <a:spLocks noGrp="1"/>
          </p:cNvSpPr>
          <p:nvPr>
            <p:ph idx="1"/>
          </p:nvPr>
        </p:nvSpPr>
        <p:spPr/>
        <p:txBody>
          <a:bodyPr/>
          <a:lstStyle/>
          <a:p>
            <a:pPr marL="914400" lvl="4" indent="0">
              <a:buClr>
                <a:schemeClr val="accent1"/>
              </a:buClr>
              <a:buNone/>
            </a:pPr>
            <a:endParaRPr lang="en-US" sz="1600" dirty="0" smtClean="0"/>
          </a:p>
          <a:p>
            <a:pPr marL="914400" lvl="4" indent="0">
              <a:buClr>
                <a:schemeClr val="accent1"/>
              </a:buClr>
              <a:buNone/>
            </a:pPr>
            <a:r>
              <a:rPr lang="en-US" sz="1600" dirty="0" smtClean="0"/>
              <a:t>Which of the following statements, if any, describes your feelings? (Select all that apply)</a:t>
            </a:r>
          </a:p>
          <a:p>
            <a:pPr marL="914400" lvl="4" indent="0">
              <a:buClr>
                <a:schemeClr val="accent1"/>
              </a:buClr>
              <a:buNone/>
            </a:pPr>
            <a:r>
              <a:rPr lang="en-US" sz="1600" dirty="0"/>
              <a:t>	</a:t>
            </a:r>
            <a:r>
              <a:rPr lang="en-US" sz="1600" dirty="0" smtClean="0"/>
              <a:t>1.	Sometimes the feels can be so intense that my chest hurts and I have trouble breathing</a:t>
            </a:r>
          </a:p>
          <a:p>
            <a:pPr marL="914400" lvl="4" indent="0">
              <a:buClr>
                <a:schemeClr val="accent1"/>
              </a:buClr>
              <a:buNone/>
            </a:pPr>
            <a:r>
              <a:rPr lang="en-US" sz="1600" dirty="0"/>
              <a:t>	</a:t>
            </a:r>
            <a:r>
              <a:rPr lang="en-US" sz="1600" dirty="0" smtClean="0"/>
              <a:t>2.	These are positive feelings that help me to accomplish goals and be productive.</a:t>
            </a:r>
          </a:p>
          <a:p>
            <a:pPr marL="914400" lvl="4" indent="0">
              <a:buClr>
                <a:schemeClr val="accent1"/>
              </a:buClr>
              <a:buNone/>
            </a:pPr>
            <a:r>
              <a:rPr lang="en-US" sz="1600" dirty="0"/>
              <a:t>	</a:t>
            </a:r>
            <a:r>
              <a:rPr lang="en-US" sz="1600" dirty="0" smtClean="0"/>
              <a:t>3.	The feelings sometimes interfere with my life, and I wish that I did not have them.</a:t>
            </a:r>
          </a:p>
          <a:p>
            <a:pPr marL="914400" lvl="4" indent="0">
              <a:buClr>
                <a:schemeClr val="accent1"/>
              </a:buClr>
              <a:buNone/>
            </a:pPr>
            <a:r>
              <a:rPr lang="en-US" sz="1600" dirty="0"/>
              <a:t>	</a:t>
            </a:r>
            <a:r>
              <a:rPr lang="en-US" sz="1600" dirty="0" smtClean="0"/>
              <a:t>4.	I have been told by a medical professional that I have anxiety</a:t>
            </a:r>
            <a:endParaRPr lang="en-US" sz="1600" dirty="0"/>
          </a:p>
          <a:p>
            <a:pPr marL="0" indent="0">
              <a:buNone/>
            </a:pPr>
            <a:endParaRPr lang="en-US" dirty="0" smtClean="0">
              <a:latin typeface="+mn-lt"/>
            </a:endParaRPr>
          </a:p>
          <a:p>
            <a:endParaRPr lang="en-US" dirty="0">
              <a:latin typeface="+mn-lt"/>
            </a:endParaRPr>
          </a:p>
        </p:txBody>
      </p:sp>
      <p:sp>
        <p:nvSpPr>
          <p:cNvPr id="4" name="Text Placeholder 3"/>
          <p:cNvSpPr>
            <a:spLocks noGrp="1"/>
          </p:cNvSpPr>
          <p:nvPr>
            <p:ph type="body" sz="quarter" idx="11"/>
          </p:nvPr>
        </p:nvSpPr>
        <p:spPr/>
        <p:txBody>
          <a:bodyPr/>
          <a:lstStyle/>
          <a:p>
            <a:endParaRPr lang="en-US" dirty="0">
              <a:latin typeface="+mn-lt"/>
            </a:endParaRPr>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rPr>
              <a:t>Center for Questionnaire Design and Evaluation Research</a:t>
            </a:r>
          </a:p>
        </p:txBody>
      </p:sp>
    </p:spTree>
    <p:extLst>
      <p:ext uri="{BB962C8B-B14F-4D97-AF65-F5344CB8AC3E}">
        <p14:creationId xmlns:p14="http://schemas.microsoft.com/office/powerpoint/2010/main" val="1167127391"/>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158994343"/>
              </p:ext>
            </p:extLst>
          </p:nvPr>
        </p:nvGraphicFramePr>
        <p:xfrm>
          <a:off x="1100667" y="282222"/>
          <a:ext cx="9990667" cy="5994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6354736"/>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mj-lt"/>
              </a:rPr>
              <a:t>Comparison of Survey Responses to K6 and WG Measures of Nervousness and Anxiety</a:t>
            </a:r>
            <a:endParaRPr lang="en-US" sz="2400" dirty="0">
              <a:latin typeface="+mj-lt"/>
            </a:endParaRPr>
          </a:p>
        </p:txBody>
      </p:sp>
      <p:sp>
        <p:nvSpPr>
          <p:cNvPr id="4" name="Text Placeholder 3"/>
          <p:cNvSpPr>
            <a:spLocks noGrp="1"/>
          </p:cNvSpPr>
          <p:nvPr>
            <p:ph type="body" sz="quarter" idx="11"/>
          </p:nvPr>
        </p:nvSpPr>
        <p:spPr/>
        <p:txBody>
          <a:bodyPr/>
          <a:lstStyle/>
          <a:p>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079193059"/>
              </p:ext>
            </p:extLst>
          </p:nvPr>
        </p:nvGraphicFramePr>
        <p:xfrm>
          <a:off x="513735" y="2359742"/>
          <a:ext cx="11164530" cy="2213052"/>
        </p:xfrm>
        <a:graphic>
          <a:graphicData uri="http://schemas.openxmlformats.org/drawingml/2006/table">
            <a:tbl>
              <a:tblPr/>
              <a:tblGrid>
                <a:gridCol w="1015605"/>
                <a:gridCol w="1754765"/>
                <a:gridCol w="2024730"/>
                <a:gridCol w="2024730"/>
                <a:gridCol w="2319970"/>
                <a:gridCol w="2024730"/>
              </a:tblGrid>
              <a:tr h="368842">
                <a:tc>
                  <a:txBody>
                    <a:bodyPr/>
                    <a:lstStyle/>
                    <a:p>
                      <a:pPr algn="l" fontAlgn="b"/>
                      <a:endParaRPr lang="en-US" sz="1600" b="0" i="0" u="none" strike="noStrike" dirty="0">
                        <a:solidFill>
                          <a:srgbClr val="000000"/>
                        </a:solidFill>
                        <a:effectLst/>
                        <a:latin typeface="+mj-lt"/>
                      </a:endParaRPr>
                    </a:p>
                  </a:txBody>
                  <a:tcPr marL="18442" marR="18442" marT="18442"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All of the Time</a:t>
                      </a:r>
                    </a:p>
                  </a:txBody>
                  <a:tcPr marL="18442" marR="18442" marT="18442"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Most of the Time</a:t>
                      </a:r>
                    </a:p>
                  </a:txBody>
                  <a:tcPr marL="18442" marR="18442" marT="18442"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Some of the Time</a:t>
                      </a:r>
                    </a:p>
                  </a:txBody>
                  <a:tcPr marL="18442" marR="18442" marT="18442"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A Little of the Time</a:t>
                      </a:r>
                    </a:p>
                  </a:txBody>
                  <a:tcPr marL="18442" marR="18442" marT="18442"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None of the Time</a:t>
                      </a:r>
                    </a:p>
                  </a:txBody>
                  <a:tcPr marL="18442" marR="18442" marT="18442" marB="0" anchor="b">
                    <a:lnL>
                      <a:noFill/>
                    </a:lnL>
                    <a:lnR>
                      <a:noFill/>
                    </a:lnR>
                    <a:lnT>
                      <a:noFill/>
                    </a:lnT>
                    <a:lnB>
                      <a:noFill/>
                    </a:lnB>
                  </a:tcPr>
                </a:tc>
              </a:tr>
              <a:tr h="368842">
                <a:tc>
                  <a:txBody>
                    <a:bodyPr/>
                    <a:lstStyle/>
                    <a:p>
                      <a:pPr algn="r" fontAlgn="b"/>
                      <a:r>
                        <a:rPr lang="en-US" sz="1600" b="1" i="0" u="none" strike="noStrike" dirty="0">
                          <a:solidFill>
                            <a:srgbClr val="000000"/>
                          </a:solidFill>
                          <a:effectLst/>
                          <a:latin typeface="+mj-lt"/>
                        </a:rPr>
                        <a:t>5</a:t>
                      </a:r>
                    </a:p>
                  </a:txBody>
                  <a:tcPr marL="18442" marR="18442" marT="18442" marB="0" anchor="b">
                    <a:lnL>
                      <a:noFill/>
                    </a:lnL>
                    <a:lnR>
                      <a:noFill/>
                    </a:lnR>
                    <a:lnT>
                      <a:noFill/>
                    </a:lnT>
                    <a:lnB>
                      <a:noFill/>
                    </a:lnB>
                  </a:tcPr>
                </a:tc>
                <a:tc>
                  <a:txBody>
                    <a:bodyPr/>
                    <a:lstStyle/>
                    <a:p>
                      <a:pPr algn="r" fontAlgn="b"/>
                      <a:r>
                        <a:rPr lang="en-US" sz="1600" b="0" i="0" u="none" strike="noStrike" dirty="0">
                          <a:solidFill>
                            <a:srgbClr val="000000"/>
                          </a:solidFill>
                          <a:effectLst/>
                          <a:latin typeface="+mj-lt"/>
                        </a:rPr>
                        <a:t>0.01615018</a:t>
                      </a:r>
                    </a:p>
                  </a:txBody>
                  <a:tcPr marL="18442" marR="18442" marT="18442" marB="0" anchor="b">
                    <a:lnL>
                      <a:noFill/>
                    </a:lnL>
                    <a:lnR>
                      <a:noFill/>
                    </a:lnR>
                    <a:lnT>
                      <a:noFill/>
                    </a:lnT>
                    <a:lnB>
                      <a:noFill/>
                    </a:lnB>
                    <a:solidFill>
                      <a:srgbClr val="E7E6E6"/>
                    </a:solidFill>
                  </a:tcPr>
                </a:tc>
                <a:tc>
                  <a:txBody>
                    <a:bodyPr/>
                    <a:lstStyle/>
                    <a:p>
                      <a:pPr algn="r" fontAlgn="b"/>
                      <a:r>
                        <a:rPr lang="en-US" sz="1600" b="0" i="0" u="none" strike="noStrike">
                          <a:solidFill>
                            <a:srgbClr val="000000"/>
                          </a:solidFill>
                          <a:effectLst/>
                          <a:latin typeface="+mj-lt"/>
                        </a:rPr>
                        <a:t>0.05196478</a:t>
                      </a:r>
                    </a:p>
                  </a:txBody>
                  <a:tcPr marL="18442" marR="18442" marT="18442" marB="0" anchor="b">
                    <a:lnL>
                      <a:noFill/>
                    </a:lnL>
                    <a:lnR>
                      <a:noFill/>
                    </a:lnR>
                    <a:lnT>
                      <a:noFill/>
                    </a:lnT>
                    <a:lnB>
                      <a:noFill/>
                    </a:lnB>
                    <a:solidFill>
                      <a:srgbClr val="EBBBBB"/>
                    </a:solidFill>
                  </a:tcPr>
                </a:tc>
                <a:tc>
                  <a:txBody>
                    <a:bodyPr/>
                    <a:lstStyle/>
                    <a:p>
                      <a:pPr algn="r" fontAlgn="b"/>
                      <a:r>
                        <a:rPr lang="en-US" sz="1600" b="0" i="0" u="none" strike="noStrike">
                          <a:solidFill>
                            <a:srgbClr val="000000"/>
                          </a:solidFill>
                          <a:effectLst/>
                          <a:latin typeface="+mj-lt"/>
                        </a:rPr>
                        <a:t>0.05440898</a:t>
                      </a:r>
                    </a:p>
                  </a:txBody>
                  <a:tcPr marL="18442" marR="18442" marT="18442" marB="0" anchor="b">
                    <a:lnL>
                      <a:noFill/>
                    </a:lnL>
                    <a:lnR>
                      <a:noFill/>
                    </a:lnR>
                    <a:lnT>
                      <a:noFill/>
                    </a:lnT>
                    <a:lnB>
                      <a:noFill/>
                    </a:lnB>
                    <a:solidFill>
                      <a:srgbClr val="EBB8B8"/>
                    </a:solidFill>
                  </a:tcPr>
                </a:tc>
                <a:tc>
                  <a:txBody>
                    <a:bodyPr/>
                    <a:lstStyle/>
                    <a:p>
                      <a:pPr algn="r" fontAlgn="b"/>
                      <a:r>
                        <a:rPr lang="en-US" sz="1600" b="0" i="0" u="none" strike="noStrike">
                          <a:solidFill>
                            <a:srgbClr val="000000"/>
                          </a:solidFill>
                          <a:effectLst/>
                          <a:latin typeface="+mj-lt"/>
                        </a:rPr>
                        <a:t>0.01754354</a:t>
                      </a:r>
                    </a:p>
                  </a:txBody>
                  <a:tcPr marL="18442" marR="18442" marT="18442" marB="0" anchor="b">
                    <a:lnL>
                      <a:noFill/>
                    </a:lnL>
                    <a:lnR>
                      <a:noFill/>
                    </a:lnR>
                    <a:lnT>
                      <a:noFill/>
                    </a:lnT>
                    <a:lnB>
                      <a:noFill/>
                    </a:lnB>
                    <a:solidFill>
                      <a:srgbClr val="E7E5E5"/>
                    </a:solidFill>
                  </a:tcPr>
                </a:tc>
                <a:tc>
                  <a:txBody>
                    <a:bodyPr/>
                    <a:lstStyle/>
                    <a:p>
                      <a:pPr algn="r" fontAlgn="b"/>
                      <a:r>
                        <a:rPr lang="en-US" sz="1600" b="0" i="0" u="none" strike="noStrike">
                          <a:solidFill>
                            <a:srgbClr val="000000"/>
                          </a:solidFill>
                          <a:effectLst/>
                          <a:latin typeface="+mj-lt"/>
                        </a:rPr>
                        <a:t>0.00358234</a:t>
                      </a:r>
                    </a:p>
                  </a:txBody>
                  <a:tcPr marL="18442" marR="18442" marT="18442" marB="0" anchor="b">
                    <a:lnL>
                      <a:noFill/>
                    </a:lnL>
                    <a:lnR>
                      <a:noFill/>
                    </a:lnR>
                    <a:lnT>
                      <a:noFill/>
                    </a:lnT>
                    <a:lnB>
                      <a:noFill/>
                    </a:lnB>
                    <a:solidFill>
                      <a:srgbClr val="FAFAFA"/>
                    </a:solidFill>
                  </a:tcPr>
                </a:tc>
              </a:tr>
              <a:tr h="368842">
                <a:tc>
                  <a:txBody>
                    <a:bodyPr/>
                    <a:lstStyle/>
                    <a:p>
                      <a:pPr algn="r" fontAlgn="b"/>
                      <a:r>
                        <a:rPr lang="en-US" sz="1600" b="1" i="0" u="none" strike="noStrike" dirty="0">
                          <a:solidFill>
                            <a:srgbClr val="000000"/>
                          </a:solidFill>
                          <a:effectLst/>
                          <a:latin typeface="+mj-lt"/>
                        </a:rPr>
                        <a:t>4</a:t>
                      </a:r>
                    </a:p>
                  </a:txBody>
                  <a:tcPr marL="18442" marR="18442" marT="18442"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a:t>
                      </a:r>
                    </a:p>
                  </a:txBody>
                  <a:tcPr marL="18442" marR="18442" marT="18442" marB="0" anchor="b">
                    <a:lnL>
                      <a:noFill/>
                    </a:lnL>
                    <a:lnR>
                      <a:noFill/>
                    </a:lnR>
                    <a:lnT>
                      <a:noFill/>
                    </a:lnT>
                    <a:lnB>
                      <a:noFill/>
                    </a:lnB>
                    <a:solidFill>
                      <a:srgbClr val="FFFFFF"/>
                    </a:solidFill>
                  </a:tcPr>
                </a:tc>
                <a:tc>
                  <a:txBody>
                    <a:bodyPr/>
                    <a:lstStyle/>
                    <a:p>
                      <a:pPr algn="r" fontAlgn="b"/>
                      <a:r>
                        <a:rPr lang="en-US" sz="1600" b="0" i="0" u="none" strike="noStrike">
                          <a:solidFill>
                            <a:srgbClr val="000000"/>
                          </a:solidFill>
                          <a:effectLst/>
                          <a:latin typeface="+mj-lt"/>
                        </a:rPr>
                        <a:t>0.0146039</a:t>
                      </a:r>
                    </a:p>
                  </a:txBody>
                  <a:tcPr marL="18442" marR="18442" marT="18442" marB="0" anchor="b">
                    <a:lnL>
                      <a:noFill/>
                    </a:lnL>
                    <a:lnR>
                      <a:noFill/>
                    </a:lnR>
                    <a:lnT>
                      <a:noFill/>
                    </a:lnT>
                    <a:lnB>
                      <a:noFill/>
                    </a:lnB>
                    <a:solidFill>
                      <a:srgbClr val="EAE9E9"/>
                    </a:solidFill>
                  </a:tcPr>
                </a:tc>
                <a:tc>
                  <a:txBody>
                    <a:bodyPr/>
                    <a:lstStyle/>
                    <a:p>
                      <a:pPr algn="r" fontAlgn="b"/>
                      <a:r>
                        <a:rPr lang="en-US" sz="1600" b="0" i="0" u="none" strike="noStrike">
                          <a:solidFill>
                            <a:srgbClr val="000000"/>
                          </a:solidFill>
                          <a:effectLst/>
                          <a:latin typeface="+mj-lt"/>
                        </a:rPr>
                        <a:t>0.06468969</a:t>
                      </a:r>
                    </a:p>
                  </a:txBody>
                  <a:tcPr marL="18442" marR="18442" marT="18442" marB="0" anchor="b">
                    <a:lnL>
                      <a:noFill/>
                    </a:lnL>
                    <a:lnR>
                      <a:noFill/>
                    </a:lnR>
                    <a:lnT>
                      <a:noFill/>
                    </a:lnT>
                    <a:lnB>
                      <a:noFill/>
                    </a:lnB>
                    <a:solidFill>
                      <a:srgbClr val="EDACAC"/>
                    </a:solidFill>
                  </a:tcPr>
                </a:tc>
                <a:tc>
                  <a:txBody>
                    <a:bodyPr/>
                    <a:lstStyle/>
                    <a:p>
                      <a:pPr algn="r" fontAlgn="b"/>
                      <a:r>
                        <a:rPr lang="en-US" sz="1600" b="0" i="0" u="none" strike="noStrike">
                          <a:solidFill>
                            <a:srgbClr val="000000"/>
                          </a:solidFill>
                          <a:effectLst/>
                          <a:latin typeface="+mj-lt"/>
                        </a:rPr>
                        <a:t>0.05460134</a:t>
                      </a:r>
                    </a:p>
                  </a:txBody>
                  <a:tcPr marL="18442" marR="18442" marT="18442" marB="0" anchor="b">
                    <a:lnL>
                      <a:noFill/>
                    </a:lnL>
                    <a:lnR>
                      <a:noFill/>
                    </a:lnR>
                    <a:lnT>
                      <a:noFill/>
                    </a:lnT>
                    <a:lnB>
                      <a:noFill/>
                    </a:lnB>
                    <a:solidFill>
                      <a:srgbClr val="EBB8B8"/>
                    </a:solidFill>
                  </a:tcPr>
                </a:tc>
                <a:tc>
                  <a:txBody>
                    <a:bodyPr/>
                    <a:lstStyle/>
                    <a:p>
                      <a:pPr algn="r" fontAlgn="b"/>
                      <a:r>
                        <a:rPr lang="en-US" sz="1600" b="0" i="0" u="none" strike="noStrike">
                          <a:solidFill>
                            <a:srgbClr val="000000"/>
                          </a:solidFill>
                          <a:effectLst/>
                          <a:latin typeface="+mj-lt"/>
                        </a:rPr>
                        <a:t>0.0129315</a:t>
                      </a:r>
                    </a:p>
                  </a:txBody>
                  <a:tcPr marL="18442" marR="18442" marT="18442" marB="0" anchor="b">
                    <a:lnL>
                      <a:noFill/>
                    </a:lnL>
                    <a:lnR>
                      <a:noFill/>
                    </a:lnR>
                    <a:lnT>
                      <a:noFill/>
                    </a:lnT>
                    <a:lnB>
                      <a:noFill/>
                    </a:lnB>
                    <a:solidFill>
                      <a:srgbClr val="ECEBEB"/>
                    </a:solidFill>
                  </a:tcPr>
                </a:tc>
              </a:tr>
              <a:tr h="368842">
                <a:tc>
                  <a:txBody>
                    <a:bodyPr/>
                    <a:lstStyle/>
                    <a:p>
                      <a:pPr algn="r" fontAlgn="b"/>
                      <a:r>
                        <a:rPr lang="en-US" sz="1600" b="1" i="0" u="none" strike="noStrike">
                          <a:solidFill>
                            <a:srgbClr val="000000"/>
                          </a:solidFill>
                          <a:effectLst/>
                          <a:latin typeface="+mj-lt"/>
                        </a:rPr>
                        <a:t>3</a:t>
                      </a:r>
                    </a:p>
                  </a:txBody>
                  <a:tcPr marL="18442" marR="18442" marT="18442" marB="0" anchor="b">
                    <a:lnL>
                      <a:noFill/>
                    </a:lnL>
                    <a:lnR>
                      <a:noFill/>
                    </a:lnR>
                    <a:lnT>
                      <a:noFill/>
                    </a:lnT>
                    <a:lnB>
                      <a:noFill/>
                    </a:lnB>
                  </a:tcPr>
                </a:tc>
                <a:tc>
                  <a:txBody>
                    <a:bodyPr/>
                    <a:lstStyle/>
                    <a:p>
                      <a:pPr algn="r" fontAlgn="b"/>
                      <a:r>
                        <a:rPr lang="en-US" sz="1600" b="0" i="0" u="none" strike="noStrike" dirty="0">
                          <a:solidFill>
                            <a:srgbClr val="000000"/>
                          </a:solidFill>
                          <a:effectLst/>
                          <a:latin typeface="+mj-lt"/>
                        </a:rPr>
                        <a:t>0.0021774</a:t>
                      </a:r>
                    </a:p>
                  </a:txBody>
                  <a:tcPr marL="18442" marR="18442" marT="18442" marB="0" anchor="b">
                    <a:lnL>
                      <a:noFill/>
                    </a:lnL>
                    <a:lnR>
                      <a:noFill/>
                    </a:lnR>
                    <a:lnT>
                      <a:noFill/>
                    </a:lnT>
                    <a:lnB>
                      <a:noFill/>
                    </a:lnB>
                    <a:solidFill>
                      <a:srgbClr val="FCFCFC"/>
                    </a:solidFill>
                  </a:tcPr>
                </a:tc>
                <a:tc>
                  <a:txBody>
                    <a:bodyPr/>
                    <a:lstStyle/>
                    <a:p>
                      <a:pPr algn="r" fontAlgn="b"/>
                      <a:r>
                        <a:rPr lang="en-US" sz="1600" b="0" i="0" u="none" strike="noStrike">
                          <a:solidFill>
                            <a:srgbClr val="000000"/>
                          </a:solidFill>
                          <a:effectLst/>
                          <a:latin typeface="+mj-lt"/>
                        </a:rPr>
                        <a:t>0.00036824</a:t>
                      </a:r>
                    </a:p>
                  </a:txBody>
                  <a:tcPr marL="18442" marR="18442" marT="18442" marB="0" anchor="b">
                    <a:lnL>
                      <a:noFill/>
                    </a:lnL>
                    <a:lnR>
                      <a:noFill/>
                    </a:lnR>
                    <a:lnT>
                      <a:noFill/>
                    </a:lnT>
                    <a:lnB>
                      <a:noFill/>
                    </a:lnB>
                    <a:solidFill>
                      <a:srgbClr val="FFFFFF"/>
                    </a:solidFill>
                  </a:tcPr>
                </a:tc>
                <a:tc>
                  <a:txBody>
                    <a:bodyPr/>
                    <a:lstStyle/>
                    <a:p>
                      <a:pPr algn="r" fontAlgn="b"/>
                      <a:r>
                        <a:rPr lang="en-US" sz="1600" b="0" i="0" u="none" strike="noStrike">
                          <a:solidFill>
                            <a:srgbClr val="000000"/>
                          </a:solidFill>
                          <a:effectLst/>
                          <a:latin typeface="+mj-lt"/>
                        </a:rPr>
                        <a:t>0.04245896</a:t>
                      </a:r>
                    </a:p>
                  </a:txBody>
                  <a:tcPr marL="18442" marR="18442" marT="18442" marB="0" anchor="b">
                    <a:lnL>
                      <a:noFill/>
                    </a:lnL>
                    <a:lnR>
                      <a:noFill/>
                    </a:lnR>
                    <a:lnT>
                      <a:noFill/>
                    </a:lnT>
                    <a:lnB>
                      <a:noFill/>
                    </a:lnB>
                    <a:solidFill>
                      <a:srgbClr val="EAC7C7"/>
                    </a:solidFill>
                  </a:tcPr>
                </a:tc>
                <a:tc>
                  <a:txBody>
                    <a:bodyPr/>
                    <a:lstStyle/>
                    <a:p>
                      <a:pPr algn="r" fontAlgn="b"/>
                      <a:r>
                        <a:rPr lang="en-US" sz="1600" b="0" i="0" u="none" strike="noStrike">
                          <a:solidFill>
                            <a:srgbClr val="000000"/>
                          </a:solidFill>
                          <a:effectLst/>
                          <a:latin typeface="+mj-lt"/>
                        </a:rPr>
                        <a:t>0.06271872</a:t>
                      </a:r>
                    </a:p>
                  </a:txBody>
                  <a:tcPr marL="18442" marR="18442" marT="18442" marB="0" anchor="b">
                    <a:lnL>
                      <a:noFill/>
                    </a:lnL>
                    <a:lnR>
                      <a:noFill/>
                    </a:lnR>
                    <a:lnT>
                      <a:noFill/>
                    </a:lnT>
                    <a:lnB>
                      <a:noFill/>
                    </a:lnB>
                    <a:solidFill>
                      <a:srgbClr val="ECAEAE"/>
                    </a:solidFill>
                  </a:tcPr>
                </a:tc>
                <a:tc>
                  <a:txBody>
                    <a:bodyPr/>
                    <a:lstStyle/>
                    <a:p>
                      <a:pPr algn="r" fontAlgn="b"/>
                      <a:r>
                        <a:rPr lang="en-US" sz="1600" b="0" i="0" u="none" strike="noStrike">
                          <a:solidFill>
                            <a:srgbClr val="000000"/>
                          </a:solidFill>
                          <a:effectLst/>
                          <a:latin typeface="+mj-lt"/>
                        </a:rPr>
                        <a:t>0.01216936</a:t>
                      </a:r>
                    </a:p>
                  </a:txBody>
                  <a:tcPr marL="18442" marR="18442" marT="18442" marB="0" anchor="b">
                    <a:lnL>
                      <a:noFill/>
                    </a:lnL>
                    <a:lnR>
                      <a:noFill/>
                    </a:lnR>
                    <a:lnT>
                      <a:noFill/>
                    </a:lnT>
                    <a:lnB>
                      <a:noFill/>
                    </a:lnB>
                    <a:solidFill>
                      <a:srgbClr val="EDEDED"/>
                    </a:solidFill>
                  </a:tcPr>
                </a:tc>
              </a:tr>
              <a:tr h="368842">
                <a:tc>
                  <a:txBody>
                    <a:bodyPr/>
                    <a:lstStyle/>
                    <a:p>
                      <a:pPr algn="r" fontAlgn="b"/>
                      <a:r>
                        <a:rPr lang="en-US" sz="1600" b="1" i="0" u="none" strike="noStrike">
                          <a:solidFill>
                            <a:srgbClr val="000000"/>
                          </a:solidFill>
                          <a:effectLst/>
                          <a:latin typeface="+mj-lt"/>
                        </a:rPr>
                        <a:t>2</a:t>
                      </a:r>
                    </a:p>
                  </a:txBody>
                  <a:tcPr marL="18442" marR="18442" marT="18442"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0.000042</a:t>
                      </a:r>
                    </a:p>
                  </a:txBody>
                  <a:tcPr marL="18442" marR="18442" marT="18442" marB="0" anchor="b">
                    <a:lnL>
                      <a:noFill/>
                    </a:lnL>
                    <a:lnR>
                      <a:noFill/>
                    </a:lnR>
                    <a:lnT>
                      <a:noFill/>
                    </a:lnT>
                    <a:lnB>
                      <a:noFill/>
                    </a:lnB>
                    <a:solidFill>
                      <a:srgbClr val="FFFFFF"/>
                    </a:solidFill>
                  </a:tcPr>
                </a:tc>
                <a:tc>
                  <a:txBody>
                    <a:bodyPr/>
                    <a:lstStyle/>
                    <a:p>
                      <a:pPr algn="r" fontAlgn="b"/>
                      <a:r>
                        <a:rPr lang="en-US" sz="1600" b="0" i="0" u="none" strike="noStrike">
                          <a:solidFill>
                            <a:srgbClr val="000000"/>
                          </a:solidFill>
                          <a:effectLst/>
                          <a:latin typeface="+mj-lt"/>
                        </a:rPr>
                        <a:t>0.00124044</a:t>
                      </a:r>
                    </a:p>
                  </a:txBody>
                  <a:tcPr marL="18442" marR="18442" marT="18442" marB="0" anchor="b">
                    <a:lnL>
                      <a:noFill/>
                    </a:lnL>
                    <a:lnR>
                      <a:noFill/>
                    </a:lnR>
                    <a:lnT>
                      <a:noFill/>
                    </a:lnT>
                    <a:lnB>
                      <a:noFill/>
                    </a:lnB>
                    <a:solidFill>
                      <a:srgbClr val="FEFEFE"/>
                    </a:solidFill>
                  </a:tcPr>
                </a:tc>
                <a:tc>
                  <a:txBody>
                    <a:bodyPr/>
                    <a:lstStyle/>
                    <a:p>
                      <a:pPr algn="r" fontAlgn="b"/>
                      <a:r>
                        <a:rPr lang="en-US" sz="1600" b="0" i="0" u="none" strike="noStrike">
                          <a:solidFill>
                            <a:srgbClr val="000000"/>
                          </a:solidFill>
                          <a:effectLst/>
                          <a:latin typeface="+mj-lt"/>
                        </a:rPr>
                        <a:t>0.02811786</a:t>
                      </a:r>
                    </a:p>
                  </a:txBody>
                  <a:tcPr marL="18442" marR="18442" marT="18442" marB="0" anchor="b">
                    <a:lnL>
                      <a:noFill/>
                    </a:lnL>
                    <a:lnR>
                      <a:noFill/>
                    </a:lnR>
                    <a:lnT>
                      <a:noFill/>
                    </a:lnT>
                    <a:lnB>
                      <a:noFill/>
                    </a:lnB>
                    <a:solidFill>
                      <a:srgbClr val="E8D8D8"/>
                    </a:solidFill>
                  </a:tcPr>
                </a:tc>
                <a:tc>
                  <a:txBody>
                    <a:bodyPr/>
                    <a:lstStyle/>
                    <a:p>
                      <a:pPr algn="r" fontAlgn="b"/>
                      <a:r>
                        <a:rPr lang="en-US" sz="1600" b="0" i="0" u="none" strike="noStrike">
                          <a:solidFill>
                            <a:srgbClr val="000000"/>
                          </a:solidFill>
                          <a:effectLst/>
                          <a:latin typeface="+mj-lt"/>
                        </a:rPr>
                        <a:t>0.20637479</a:t>
                      </a:r>
                    </a:p>
                  </a:txBody>
                  <a:tcPr marL="18442" marR="18442" marT="18442" marB="0" anchor="b">
                    <a:lnL>
                      <a:noFill/>
                    </a:lnL>
                    <a:lnR>
                      <a:noFill/>
                    </a:lnR>
                    <a:lnT>
                      <a:noFill/>
                    </a:lnT>
                    <a:lnB>
                      <a:noFill/>
                    </a:lnB>
                    <a:solidFill>
                      <a:srgbClr val="FF0000"/>
                    </a:solidFill>
                  </a:tcPr>
                </a:tc>
                <a:tc>
                  <a:txBody>
                    <a:bodyPr/>
                    <a:lstStyle/>
                    <a:p>
                      <a:pPr algn="r" fontAlgn="b"/>
                      <a:r>
                        <a:rPr lang="en-US" sz="1600" b="0" i="0" u="none" strike="noStrike">
                          <a:solidFill>
                            <a:srgbClr val="000000"/>
                          </a:solidFill>
                          <a:effectLst/>
                          <a:latin typeface="+mj-lt"/>
                        </a:rPr>
                        <a:t>0.16603728</a:t>
                      </a:r>
                    </a:p>
                  </a:txBody>
                  <a:tcPr marL="18442" marR="18442" marT="18442" marB="0" anchor="b">
                    <a:lnL>
                      <a:noFill/>
                    </a:lnL>
                    <a:lnR>
                      <a:noFill/>
                    </a:lnR>
                    <a:lnT>
                      <a:noFill/>
                    </a:lnT>
                    <a:lnB>
                      <a:noFill/>
                    </a:lnB>
                    <a:solidFill>
                      <a:srgbClr val="F93131"/>
                    </a:solidFill>
                  </a:tcPr>
                </a:tc>
              </a:tr>
              <a:tr h="368842">
                <a:tc>
                  <a:txBody>
                    <a:bodyPr/>
                    <a:lstStyle/>
                    <a:p>
                      <a:pPr algn="r" fontAlgn="b"/>
                      <a:r>
                        <a:rPr lang="en-US" sz="1600" b="1" i="0" u="none" strike="noStrike" dirty="0">
                          <a:solidFill>
                            <a:srgbClr val="000000"/>
                          </a:solidFill>
                          <a:effectLst/>
                          <a:latin typeface="+mj-lt"/>
                        </a:rPr>
                        <a:t>1</a:t>
                      </a:r>
                    </a:p>
                  </a:txBody>
                  <a:tcPr marL="18442" marR="18442" marT="18442" marB="0" anchor="b">
                    <a:lnL>
                      <a:noFill/>
                    </a:lnL>
                    <a:lnR>
                      <a:noFill/>
                    </a:lnR>
                    <a:lnT>
                      <a:noFill/>
                    </a:lnT>
                    <a:lnB>
                      <a:noFill/>
                    </a:lnB>
                  </a:tcPr>
                </a:tc>
                <a:tc>
                  <a:txBody>
                    <a:bodyPr/>
                    <a:lstStyle/>
                    <a:p>
                      <a:pPr algn="r" fontAlgn="b"/>
                      <a:r>
                        <a:rPr lang="en-US" sz="1600" b="0" i="0" u="none" strike="noStrike" dirty="0">
                          <a:solidFill>
                            <a:srgbClr val="000000"/>
                          </a:solidFill>
                          <a:effectLst/>
                          <a:latin typeface="+mj-lt"/>
                        </a:rPr>
                        <a:t>0</a:t>
                      </a:r>
                    </a:p>
                  </a:txBody>
                  <a:tcPr marL="18442" marR="18442" marT="18442" marB="0" anchor="b">
                    <a:lnL>
                      <a:noFill/>
                    </a:lnL>
                    <a:lnR>
                      <a:noFill/>
                    </a:lnR>
                    <a:lnT>
                      <a:noFill/>
                    </a:lnT>
                    <a:lnB>
                      <a:noFill/>
                    </a:lnB>
                    <a:solidFill>
                      <a:srgbClr val="FFFFFF"/>
                    </a:solidFill>
                  </a:tcPr>
                </a:tc>
                <a:tc>
                  <a:txBody>
                    <a:bodyPr/>
                    <a:lstStyle/>
                    <a:p>
                      <a:pPr algn="r" fontAlgn="b"/>
                      <a:r>
                        <a:rPr lang="en-US" sz="1600" b="0" i="0" u="none" strike="noStrike">
                          <a:solidFill>
                            <a:srgbClr val="000000"/>
                          </a:solidFill>
                          <a:effectLst/>
                          <a:latin typeface="+mj-lt"/>
                        </a:rPr>
                        <a:t>0.00014517</a:t>
                      </a:r>
                    </a:p>
                  </a:txBody>
                  <a:tcPr marL="18442" marR="18442" marT="18442" marB="0" anchor="b">
                    <a:lnL>
                      <a:noFill/>
                    </a:lnL>
                    <a:lnR>
                      <a:noFill/>
                    </a:lnR>
                    <a:lnT>
                      <a:noFill/>
                    </a:lnT>
                    <a:lnB>
                      <a:noFill/>
                    </a:lnB>
                    <a:solidFill>
                      <a:srgbClr val="FFFFFF"/>
                    </a:solidFill>
                  </a:tcPr>
                </a:tc>
                <a:tc>
                  <a:txBody>
                    <a:bodyPr/>
                    <a:lstStyle/>
                    <a:p>
                      <a:pPr algn="r" fontAlgn="b"/>
                      <a:r>
                        <a:rPr lang="en-US" sz="1600" b="0" i="0" u="none" strike="noStrike">
                          <a:solidFill>
                            <a:srgbClr val="000000"/>
                          </a:solidFill>
                          <a:effectLst/>
                          <a:latin typeface="+mj-lt"/>
                        </a:rPr>
                        <a:t>0.00300561</a:t>
                      </a:r>
                    </a:p>
                  </a:txBody>
                  <a:tcPr marL="18442" marR="18442" marT="18442" marB="0" anchor="b">
                    <a:lnL>
                      <a:noFill/>
                    </a:lnL>
                    <a:lnR>
                      <a:noFill/>
                    </a:lnR>
                    <a:lnT>
                      <a:noFill/>
                    </a:lnT>
                    <a:lnB>
                      <a:noFill/>
                    </a:lnB>
                    <a:solidFill>
                      <a:srgbClr val="FBFBFB"/>
                    </a:solidFill>
                  </a:tcPr>
                </a:tc>
                <a:tc>
                  <a:txBody>
                    <a:bodyPr/>
                    <a:lstStyle/>
                    <a:p>
                      <a:pPr algn="r" fontAlgn="b"/>
                      <a:r>
                        <a:rPr lang="en-US" sz="1600" b="0" i="0" u="none" strike="noStrike">
                          <a:solidFill>
                            <a:srgbClr val="000000"/>
                          </a:solidFill>
                          <a:effectLst/>
                          <a:latin typeface="+mj-lt"/>
                        </a:rPr>
                        <a:t>0.0205922</a:t>
                      </a:r>
                    </a:p>
                  </a:txBody>
                  <a:tcPr marL="18442" marR="18442" marT="18442" marB="0" anchor="b">
                    <a:lnL>
                      <a:noFill/>
                    </a:lnL>
                    <a:lnR>
                      <a:noFill/>
                    </a:lnR>
                    <a:lnT>
                      <a:noFill/>
                    </a:lnT>
                    <a:lnB>
                      <a:noFill/>
                    </a:lnB>
                    <a:solidFill>
                      <a:srgbClr val="E7E1E1"/>
                    </a:solidFill>
                  </a:tcPr>
                </a:tc>
                <a:tc>
                  <a:txBody>
                    <a:bodyPr/>
                    <a:lstStyle/>
                    <a:p>
                      <a:pPr algn="r" fontAlgn="b"/>
                      <a:r>
                        <a:rPr lang="en-US" sz="1600" b="0" i="0" u="none" strike="noStrike" dirty="0">
                          <a:solidFill>
                            <a:srgbClr val="000000"/>
                          </a:solidFill>
                          <a:effectLst/>
                          <a:latin typeface="+mj-lt"/>
                        </a:rPr>
                        <a:t>0.15054147</a:t>
                      </a:r>
                    </a:p>
                  </a:txBody>
                  <a:tcPr marL="18442" marR="18442" marT="18442" marB="0" anchor="b">
                    <a:lnL>
                      <a:noFill/>
                    </a:lnL>
                    <a:lnR>
                      <a:noFill/>
                    </a:lnR>
                    <a:lnT>
                      <a:noFill/>
                    </a:lnT>
                    <a:lnB>
                      <a:noFill/>
                    </a:lnB>
                    <a:solidFill>
                      <a:srgbClr val="F74444"/>
                    </a:solidFill>
                  </a:tcPr>
                </a:tc>
              </a:tr>
            </a:tbl>
          </a:graphicData>
        </a:graphic>
      </p:graphicFrame>
    </p:spTree>
    <p:extLst>
      <p:ext uri="{BB962C8B-B14F-4D97-AF65-F5344CB8AC3E}">
        <p14:creationId xmlns:p14="http://schemas.microsoft.com/office/powerpoint/2010/main" val="335321210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mj-lt"/>
              </a:rPr>
              <a:t>Differences in Proportion Using the “Positive” Pattern between the K6 “Nervous” and WG Anxiety Measures</a:t>
            </a:r>
            <a:endParaRPr lang="en-US" sz="2400" dirty="0">
              <a:latin typeface="+mj-lt"/>
            </a:endParaRPr>
          </a:p>
        </p:txBody>
      </p:sp>
      <p:sp>
        <p:nvSpPr>
          <p:cNvPr id="4" name="Text Placeholder 3"/>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455996457"/>
              </p:ext>
            </p:extLst>
          </p:nvPr>
        </p:nvGraphicFramePr>
        <p:xfrm>
          <a:off x="-239007" y="2378234"/>
          <a:ext cx="11195174" cy="2194560"/>
        </p:xfrm>
        <a:graphic>
          <a:graphicData uri="http://schemas.openxmlformats.org/drawingml/2006/table">
            <a:tbl>
              <a:tblPr/>
              <a:tblGrid>
                <a:gridCol w="2003267"/>
                <a:gridCol w="2003267"/>
                <a:gridCol w="2311460"/>
                <a:gridCol w="2311460"/>
                <a:gridCol w="2565720"/>
              </a:tblGrid>
              <a:tr h="613280">
                <a:tc>
                  <a:txBody>
                    <a:bodyPr/>
                    <a:lstStyle/>
                    <a:p>
                      <a:pPr algn="l" fontAlgn="b"/>
                      <a:endParaRPr lang="en-US" sz="1600" b="0" i="0" u="none" strike="noStrike" dirty="0">
                        <a:solidFill>
                          <a:srgbClr val="000000"/>
                        </a:solidFill>
                        <a:effectLst/>
                        <a:latin typeface="+mj-lt"/>
                      </a:endParaRPr>
                    </a:p>
                  </a:txBody>
                  <a:tcPr marL="18748" marR="18748" marT="18748"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All of the Time</a:t>
                      </a:r>
                    </a:p>
                  </a:txBody>
                  <a:tcPr marL="18748" marR="18748" marT="18748"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Most of the Time</a:t>
                      </a:r>
                    </a:p>
                  </a:txBody>
                  <a:tcPr marL="18748" marR="18748" marT="18748"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Some of the Time</a:t>
                      </a:r>
                    </a:p>
                  </a:txBody>
                  <a:tcPr marL="18748" marR="18748" marT="18748" marB="0" anchor="b">
                    <a:lnL>
                      <a:noFill/>
                    </a:lnL>
                    <a:lnR>
                      <a:noFill/>
                    </a:lnR>
                    <a:lnT>
                      <a:noFill/>
                    </a:lnT>
                    <a:lnB>
                      <a:noFill/>
                    </a:lnB>
                  </a:tcPr>
                </a:tc>
                <a:tc>
                  <a:txBody>
                    <a:bodyPr/>
                    <a:lstStyle/>
                    <a:p>
                      <a:pPr algn="l" fontAlgn="b"/>
                      <a:r>
                        <a:rPr lang="en-US" sz="1600" b="1" i="0" u="none" strike="noStrike" dirty="0">
                          <a:solidFill>
                            <a:srgbClr val="000000"/>
                          </a:solidFill>
                          <a:effectLst/>
                          <a:latin typeface="+mj-lt"/>
                        </a:rPr>
                        <a:t>A Little of the Time</a:t>
                      </a:r>
                    </a:p>
                  </a:txBody>
                  <a:tcPr marL="18748" marR="18748" marT="18748" marB="0" anchor="b">
                    <a:lnL>
                      <a:noFill/>
                    </a:lnL>
                    <a:lnR>
                      <a:noFill/>
                    </a:lnR>
                    <a:lnT>
                      <a:noFill/>
                    </a:lnT>
                    <a:lnB>
                      <a:noFill/>
                    </a:lnB>
                  </a:tcPr>
                </a:tc>
              </a:tr>
              <a:tr h="316256">
                <a:tc>
                  <a:txBody>
                    <a:bodyPr/>
                    <a:lstStyle/>
                    <a:p>
                      <a:pPr algn="r" fontAlgn="b"/>
                      <a:r>
                        <a:rPr lang="en-US" sz="1600" b="1" i="0" u="none" strike="noStrike" dirty="0">
                          <a:solidFill>
                            <a:srgbClr val="000000"/>
                          </a:solidFill>
                          <a:effectLst/>
                          <a:latin typeface="+mj-lt"/>
                        </a:rPr>
                        <a:t>5</a:t>
                      </a:r>
                    </a:p>
                  </a:txBody>
                  <a:tcPr marL="18748" marR="18748" marT="18748"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-0.0037</a:t>
                      </a:r>
                    </a:p>
                  </a:txBody>
                  <a:tcPr marL="18748" marR="18748" marT="18748" marB="0" anchor="b">
                    <a:lnL>
                      <a:noFill/>
                    </a:lnL>
                    <a:lnR>
                      <a:noFill/>
                    </a:lnR>
                    <a:lnT>
                      <a:noFill/>
                    </a:lnT>
                    <a:lnB>
                      <a:noFill/>
                    </a:lnB>
                    <a:solidFill>
                      <a:srgbClr val="FF0000"/>
                    </a:solidFill>
                  </a:tcPr>
                </a:tc>
                <a:tc>
                  <a:txBody>
                    <a:bodyPr/>
                    <a:lstStyle/>
                    <a:p>
                      <a:pPr algn="r" fontAlgn="b"/>
                      <a:r>
                        <a:rPr lang="en-US" sz="1600" b="0" i="0" u="none" strike="noStrike">
                          <a:solidFill>
                            <a:srgbClr val="000000"/>
                          </a:solidFill>
                          <a:effectLst/>
                          <a:latin typeface="+mj-lt"/>
                        </a:rPr>
                        <a:t>-0.0026</a:t>
                      </a:r>
                    </a:p>
                  </a:txBody>
                  <a:tcPr marL="18748" marR="18748" marT="18748" marB="0" anchor="b">
                    <a:lnL>
                      <a:noFill/>
                    </a:lnL>
                    <a:lnR>
                      <a:noFill/>
                    </a:lnR>
                    <a:lnT>
                      <a:noFill/>
                    </a:lnT>
                    <a:lnB>
                      <a:noFill/>
                    </a:lnB>
                    <a:solidFill>
                      <a:srgbClr val="FF0000"/>
                    </a:solidFill>
                  </a:tcPr>
                </a:tc>
                <a:tc>
                  <a:txBody>
                    <a:bodyPr/>
                    <a:lstStyle/>
                    <a:p>
                      <a:pPr algn="r" fontAlgn="b"/>
                      <a:r>
                        <a:rPr lang="en-US" sz="1600" b="0" i="0" u="none" strike="noStrike">
                          <a:solidFill>
                            <a:srgbClr val="000000"/>
                          </a:solidFill>
                          <a:effectLst/>
                          <a:latin typeface="+mj-lt"/>
                        </a:rPr>
                        <a:t>0.012</a:t>
                      </a:r>
                    </a:p>
                  </a:txBody>
                  <a:tcPr marL="18748" marR="18748" marT="18748" marB="0" anchor="b">
                    <a:lnL>
                      <a:noFill/>
                    </a:lnL>
                    <a:lnR>
                      <a:noFill/>
                    </a:lnR>
                    <a:lnT>
                      <a:noFill/>
                    </a:lnT>
                    <a:lnB>
                      <a:noFill/>
                    </a:lnB>
                    <a:solidFill>
                      <a:srgbClr val="D4E2E6"/>
                    </a:solidFill>
                  </a:tcPr>
                </a:tc>
                <a:tc>
                  <a:txBody>
                    <a:bodyPr/>
                    <a:lstStyle/>
                    <a:p>
                      <a:pPr algn="r" fontAlgn="b"/>
                      <a:r>
                        <a:rPr lang="en-US" sz="1600" b="0" i="0" u="none" strike="noStrike">
                          <a:solidFill>
                            <a:srgbClr val="000000"/>
                          </a:solidFill>
                          <a:effectLst/>
                          <a:latin typeface="+mj-lt"/>
                        </a:rPr>
                        <a:t>0.0017</a:t>
                      </a:r>
                    </a:p>
                  </a:txBody>
                  <a:tcPr marL="18748" marR="18748" marT="18748" marB="0" anchor="b">
                    <a:lnL>
                      <a:noFill/>
                    </a:lnL>
                    <a:lnR>
                      <a:noFill/>
                    </a:lnR>
                    <a:lnT>
                      <a:noFill/>
                    </a:lnT>
                    <a:lnB>
                      <a:noFill/>
                    </a:lnB>
                    <a:solidFill>
                      <a:srgbClr val="E5E6E6"/>
                    </a:solidFill>
                  </a:tcPr>
                </a:tc>
              </a:tr>
              <a:tr h="316256">
                <a:tc>
                  <a:txBody>
                    <a:bodyPr/>
                    <a:lstStyle/>
                    <a:p>
                      <a:pPr algn="r" fontAlgn="b"/>
                      <a:r>
                        <a:rPr lang="en-US" sz="1600" b="1" i="0" u="none" strike="noStrike" dirty="0">
                          <a:solidFill>
                            <a:srgbClr val="000000"/>
                          </a:solidFill>
                          <a:effectLst/>
                          <a:latin typeface="+mj-lt"/>
                        </a:rPr>
                        <a:t>4</a:t>
                      </a:r>
                    </a:p>
                  </a:txBody>
                  <a:tcPr marL="18748" marR="18748" marT="18748"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a:t>
                      </a:r>
                    </a:p>
                  </a:txBody>
                  <a:tcPr marL="18748" marR="18748" marT="18748" marB="0" anchor="b">
                    <a:lnL>
                      <a:noFill/>
                    </a:lnL>
                    <a:lnR>
                      <a:noFill/>
                    </a:lnR>
                    <a:lnT>
                      <a:noFill/>
                    </a:lnT>
                    <a:lnB>
                      <a:noFill/>
                    </a:lnB>
                    <a:solidFill>
                      <a:srgbClr val="E7E6E6"/>
                    </a:solidFill>
                  </a:tcPr>
                </a:tc>
                <a:tc>
                  <a:txBody>
                    <a:bodyPr/>
                    <a:lstStyle/>
                    <a:p>
                      <a:pPr algn="r" fontAlgn="b"/>
                      <a:r>
                        <a:rPr lang="en-US" sz="1600" b="0" i="0" u="none" strike="noStrike">
                          <a:solidFill>
                            <a:srgbClr val="000000"/>
                          </a:solidFill>
                          <a:effectLst/>
                          <a:latin typeface="+mj-lt"/>
                        </a:rPr>
                        <a:t>0.0106</a:t>
                      </a:r>
                    </a:p>
                  </a:txBody>
                  <a:tcPr marL="18748" marR="18748" marT="18748" marB="0" anchor="b">
                    <a:lnL>
                      <a:noFill/>
                    </a:lnL>
                    <a:lnR>
                      <a:noFill/>
                    </a:lnR>
                    <a:lnT>
                      <a:noFill/>
                    </a:lnT>
                    <a:lnB>
                      <a:noFill/>
                    </a:lnB>
                    <a:solidFill>
                      <a:srgbClr val="D6E2E6"/>
                    </a:solidFill>
                  </a:tcPr>
                </a:tc>
                <a:tc>
                  <a:txBody>
                    <a:bodyPr/>
                    <a:lstStyle/>
                    <a:p>
                      <a:pPr algn="r" fontAlgn="b"/>
                      <a:r>
                        <a:rPr lang="en-US" sz="1600" b="0" i="0" u="none" strike="noStrike">
                          <a:solidFill>
                            <a:srgbClr val="000000"/>
                          </a:solidFill>
                          <a:effectLst/>
                          <a:latin typeface="+mj-lt"/>
                        </a:rPr>
                        <a:t>0.0167</a:t>
                      </a:r>
                    </a:p>
                  </a:txBody>
                  <a:tcPr marL="18748" marR="18748" marT="18748" marB="0" anchor="b">
                    <a:lnL>
                      <a:noFill/>
                    </a:lnL>
                    <a:lnR>
                      <a:noFill/>
                    </a:lnR>
                    <a:lnT>
                      <a:noFill/>
                    </a:lnT>
                    <a:lnB>
                      <a:noFill/>
                    </a:lnB>
                    <a:solidFill>
                      <a:srgbClr val="CCE0E7"/>
                    </a:solidFill>
                  </a:tcPr>
                </a:tc>
                <a:tc>
                  <a:txBody>
                    <a:bodyPr/>
                    <a:lstStyle/>
                    <a:p>
                      <a:pPr algn="r" fontAlgn="b"/>
                      <a:r>
                        <a:rPr lang="en-US" sz="1600" b="0" i="0" u="none" strike="noStrike">
                          <a:solidFill>
                            <a:srgbClr val="000000"/>
                          </a:solidFill>
                          <a:effectLst/>
                          <a:latin typeface="+mj-lt"/>
                        </a:rPr>
                        <a:t>0.0133</a:t>
                      </a:r>
                    </a:p>
                  </a:txBody>
                  <a:tcPr marL="18748" marR="18748" marT="18748" marB="0" anchor="b">
                    <a:lnL>
                      <a:noFill/>
                    </a:lnL>
                    <a:lnR>
                      <a:noFill/>
                    </a:lnR>
                    <a:lnT>
                      <a:noFill/>
                    </a:lnT>
                    <a:lnB>
                      <a:noFill/>
                    </a:lnB>
                    <a:solidFill>
                      <a:srgbClr val="D2E1E6"/>
                    </a:solidFill>
                  </a:tcPr>
                </a:tc>
              </a:tr>
              <a:tr h="316256">
                <a:tc>
                  <a:txBody>
                    <a:bodyPr/>
                    <a:lstStyle/>
                    <a:p>
                      <a:pPr algn="r" fontAlgn="b"/>
                      <a:r>
                        <a:rPr lang="en-US" sz="1600" b="1" i="0" u="none" strike="noStrike" dirty="0">
                          <a:solidFill>
                            <a:srgbClr val="000000"/>
                          </a:solidFill>
                          <a:effectLst/>
                          <a:latin typeface="+mj-lt"/>
                        </a:rPr>
                        <a:t>3</a:t>
                      </a:r>
                    </a:p>
                  </a:txBody>
                  <a:tcPr marL="18748" marR="18748" marT="18748"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a:t>
                      </a:r>
                    </a:p>
                  </a:txBody>
                  <a:tcPr marL="18748" marR="18748" marT="18748" marB="0" anchor="b">
                    <a:lnL>
                      <a:noFill/>
                    </a:lnL>
                    <a:lnR>
                      <a:noFill/>
                    </a:lnR>
                    <a:lnT>
                      <a:noFill/>
                    </a:lnT>
                    <a:lnB>
                      <a:noFill/>
                    </a:lnB>
                    <a:solidFill>
                      <a:srgbClr val="E7E6E6"/>
                    </a:solidFill>
                  </a:tcPr>
                </a:tc>
                <a:tc>
                  <a:txBody>
                    <a:bodyPr/>
                    <a:lstStyle/>
                    <a:p>
                      <a:pPr algn="r" fontAlgn="b"/>
                      <a:r>
                        <a:rPr lang="en-US" sz="1600" b="0" i="0" u="none" strike="noStrike">
                          <a:solidFill>
                            <a:srgbClr val="000000"/>
                          </a:solidFill>
                          <a:effectLst/>
                          <a:latin typeface="+mj-lt"/>
                        </a:rPr>
                        <a:t>0.0014</a:t>
                      </a:r>
                    </a:p>
                  </a:txBody>
                  <a:tcPr marL="18748" marR="18748" marT="18748" marB="0" anchor="b">
                    <a:lnL>
                      <a:noFill/>
                    </a:lnL>
                    <a:lnR>
                      <a:noFill/>
                    </a:lnR>
                    <a:lnT>
                      <a:noFill/>
                    </a:lnT>
                    <a:lnB>
                      <a:noFill/>
                    </a:lnB>
                    <a:solidFill>
                      <a:srgbClr val="E5E6E6"/>
                    </a:solidFill>
                  </a:tcPr>
                </a:tc>
                <a:tc>
                  <a:txBody>
                    <a:bodyPr/>
                    <a:lstStyle/>
                    <a:p>
                      <a:pPr algn="r" fontAlgn="b"/>
                      <a:r>
                        <a:rPr lang="en-US" sz="1600" b="0" i="0" u="none" strike="noStrike">
                          <a:solidFill>
                            <a:srgbClr val="000000"/>
                          </a:solidFill>
                          <a:effectLst/>
                          <a:latin typeface="+mj-lt"/>
                        </a:rPr>
                        <a:t>0.0275</a:t>
                      </a:r>
                    </a:p>
                  </a:txBody>
                  <a:tcPr marL="18748" marR="18748" marT="18748" marB="0" anchor="b">
                    <a:lnL>
                      <a:noFill/>
                    </a:lnL>
                    <a:lnR>
                      <a:noFill/>
                    </a:lnR>
                    <a:lnT>
                      <a:noFill/>
                    </a:lnT>
                    <a:lnB>
                      <a:noFill/>
                    </a:lnB>
                    <a:solidFill>
                      <a:srgbClr val="BBDCE7"/>
                    </a:solidFill>
                  </a:tcPr>
                </a:tc>
                <a:tc>
                  <a:txBody>
                    <a:bodyPr/>
                    <a:lstStyle/>
                    <a:p>
                      <a:pPr algn="r" fontAlgn="b"/>
                      <a:r>
                        <a:rPr lang="en-US" sz="1600" b="0" i="0" u="none" strike="noStrike">
                          <a:solidFill>
                            <a:srgbClr val="000000"/>
                          </a:solidFill>
                          <a:effectLst/>
                          <a:latin typeface="+mj-lt"/>
                        </a:rPr>
                        <a:t>0.0263</a:t>
                      </a:r>
                    </a:p>
                  </a:txBody>
                  <a:tcPr marL="18748" marR="18748" marT="18748" marB="0" anchor="b">
                    <a:lnL>
                      <a:noFill/>
                    </a:lnL>
                    <a:lnR>
                      <a:noFill/>
                    </a:lnR>
                    <a:lnT>
                      <a:noFill/>
                    </a:lnT>
                    <a:lnB>
                      <a:noFill/>
                    </a:lnB>
                    <a:solidFill>
                      <a:srgbClr val="BDDDE7"/>
                    </a:solidFill>
                  </a:tcPr>
                </a:tc>
              </a:tr>
              <a:tr h="316256">
                <a:tc>
                  <a:txBody>
                    <a:bodyPr/>
                    <a:lstStyle/>
                    <a:p>
                      <a:pPr algn="r" fontAlgn="b"/>
                      <a:r>
                        <a:rPr lang="en-US" sz="1600" b="1" i="0" u="none" strike="noStrike" dirty="0">
                          <a:solidFill>
                            <a:srgbClr val="000000"/>
                          </a:solidFill>
                          <a:effectLst/>
                          <a:latin typeface="+mj-lt"/>
                        </a:rPr>
                        <a:t>2</a:t>
                      </a:r>
                    </a:p>
                  </a:txBody>
                  <a:tcPr marL="18748" marR="18748" marT="18748"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-0.0001</a:t>
                      </a:r>
                    </a:p>
                  </a:txBody>
                  <a:tcPr marL="18748" marR="18748" marT="18748" marB="0" anchor="b">
                    <a:lnL>
                      <a:noFill/>
                    </a:lnL>
                    <a:lnR>
                      <a:noFill/>
                    </a:lnR>
                    <a:lnT>
                      <a:noFill/>
                    </a:lnT>
                    <a:lnB>
                      <a:noFill/>
                    </a:lnB>
                    <a:solidFill>
                      <a:srgbClr val="FF0000"/>
                    </a:solidFill>
                  </a:tcPr>
                </a:tc>
                <a:tc>
                  <a:txBody>
                    <a:bodyPr/>
                    <a:lstStyle/>
                    <a:p>
                      <a:pPr algn="r" fontAlgn="b"/>
                      <a:r>
                        <a:rPr lang="en-US" sz="1600" b="0" i="0" u="none" strike="noStrike">
                          <a:solidFill>
                            <a:srgbClr val="000000"/>
                          </a:solidFill>
                          <a:effectLst/>
                          <a:latin typeface="+mj-lt"/>
                        </a:rPr>
                        <a:t>0.0046</a:t>
                      </a:r>
                    </a:p>
                  </a:txBody>
                  <a:tcPr marL="18748" marR="18748" marT="18748" marB="0" anchor="b">
                    <a:lnL>
                      <a:noFill/>
                    </a:lnL>
                    <a:lnR>
                      <a:noFill/>
                    </a:lnR>
                    <a:lnT>
                      <a:noFill/>
                    </a:lnT>
                    <a:lnB>
                      <a:noFill/>
                    </a:lnB>
                    <a:solidFill>
                      <a:srgbClr val="E0E5E6"/>
                    </a:solidFill>
                  </a:tcPr>
                </a:tc>
                <a:tc>
                  <a:txBody>
                    <a:bodyPr/>
                    <a:lstStyle/>
                    <a:p>
                      <a:pPr algn="r" fontAlgn="b"/>
                      <a:r>
                        <a:rPr lang="en-US" sz="1600" b="0" i="0" u="none" strike="noStrike">
                          <a:solidFill>
                            <a:srgbClr val="000000"/>
                          </a:solidFill>
                          <a:effectLst/>
                          <a:latin typeface="+mj-lt"/>
                        </a:rPr>
                        <a:t>0.025</a:t>
                      </a:r>
                    </a:p>
                  </a:txBody>
                  <a:tcPr marL="18748" marR="18748" marT="18748" marB="0" anchor="b">
                    <a:lnL>
                      <a:noFill/>
                    </a:lnL>
                    <a:lnR>
                      <a:noFill/>
                    </a:lnR>
                    <a:lnT>
                      <a:noFill/>
                    </a:lnT>
                    <a:lnB>
                      <a:noFill/>
                    </a:lnB>
                    <a:solidFill>
                      <a:srgbClr val="BFDDE7"/>
                    </a:solidFill>
                  </a:tcPr>
                </a:tc>
                <a:tc>
                  <a:txBody>
                    <a:bodyPr/>
                    <a:lstStyle/>
                    <a:p>
                      <a:pPr algn="r" fontAlgn="b"/>
                      <a:r>
                        <a:rPr lang="en-US" sz="1600" b="0" i="0" u="none" strike="noStrike">
                          <a:solidFill>
                            <a:srgbClr val="000000"/>
                          </a:solidFill>
                          <a:effectLst/>
                          <a:latin typeface="+mj-lt"/>
                        </a:rPr>
                        <a:t>0.1427</a:t>
                      </a:r>
                    </a:p>
                  </a:txBody>
                  <a:tcPr marL="18748" marR="18748" marT="18748" marB="0" anchor="b">
                    <a:lnL>
                      <a:noFill/>
                    </a:lnL>
                    <a:lnR>
                      <a:noFill/>
                    </a:lnR>
                    <a:lnT>
                      <a:noFill/>
                    </a:lnT>
                    <a:lnB>
                      <a:noFill/>
                    </a:lnB>
                    <a:solidFill>
                      <a:srgbClr val="00B0F0"/>
                    </a:solidFill>
                  </a:tcPr>
                </a:tc>
              </a:tr>
              <a:tr h="316256">
                <a:tc>
                  <a:txBody>
                    <a:bodyPr/>
                    <a:lstStyle/>
                    <a:p>
                      <a:pPr algn="r" fontAlgn="b"/>
                      <a:r>
                        <a:rPr lang="en-US" sz="1600" b="1" i="0" u="none" strike="noStrike" dirty="0">
                          <a:solidFill>
                            <a:srgbClr val="000000"/>
                          </a:solidFill>
                          <a:effectLst/>
                          <a:latin typeface="+mj-lt"/>
                        </a:rPr>
                        <a:t>1</a:t>
                      </a:r>
                    </a:p>
                  </a:txBody>
                  <a:tcPr marL="18748" marR="18748" marT="18748" marB="0" anchor="b">
                    <a:lnL>
                      <a:noFill/>
                    </a:lnL>
                    <a:lnR>
                      <a:noFill/>
                    </a:lnR>
                    <a:lnT>
                      <a:noFill/>
                    </a:lnT>
                    <a:lnB>
                      <a:noFill/>
                    </a:lnB>
                  </a:tcPr>
                </a:tc>
                <a:tc>
                  <a:txBody>
                    <a:bodyPr/>
                    <a:lstStyle/>
                    <a:p>
                      <a:pPr algn="r" fontAlgn="b"/>
                      <a:r>
                        <a:rPr lang="en-US" sz="1600" b="0" i="0" u="none" strike="noStrike">
                          <a:solidFill>
                            <a:srgbClr val="000000"/>
                          </a:solidFill>
                          <a:effectLst/>
                          <a:latin typeface="+mj-lt"/>
                        </a:rPr>
                        <a:t>0</a:t>
                      </a:r>
                    </a:p>
                  </a:txBody>
                  <a:tcPr marL="18748" marR="18748" marT="18748" marB="0" anchor="b">
                    <a:lnL>
                      <a:noFill/>
                    </a:lnL>
                    <a:lnR>
                      <a:noFill/>
                    </a:lnR>
                    <a:lnT>
                      <a:noFill/>
                    </a:lnT>
                    <a:lnB>
                      <a:noFill/>
                    </a:lnB>
                    <a:solidFill>
                      <a:srgbClr val="E7E6E6"/>
                    </a:solidFill>
                  </a:tcPr>
                </a:tc>
                <a:tc>
                  <a:txBody>
                    <a:bodyPr/>
                    <a:lstStyle/>
                    <a:p>
                      <a:pPr algn="r" fontAlgn="b"/>
                      <a:r>
                        <a:rPr lang="en-US" sz="1600" b="0" i="0" u="none" strike="noStrike">
                          <a:solidFill>
                            <a:srgbClr val="000000"/>
                          </a:solidFill>
                          <a:effectLst/>
                          <a:latin typeface="+mj-lt"/>
                        </a:rPr>
                        <a:t>-0.0001</a:t>
                      </a:r>
                    </a:p>
                  </a:txBody>
                  <a:tcPr marL="18748" marR="18748" marT="18748" marB="0" anchor="b">
                    <a:lnL>
                      <a:noFill/>
                    </a:lnL>
                    <a:lnR>
                      <a:noFill/>
                    </a:lnR>
                    <a:lnT>
                      <a:noFill/>
                    </a:lnT>
                    <a:lnB>
                      <a:noFill/>
                    </a:lnB>
                    <a:solidFill>
                      <a:srgbClr val="FF0000"/>
                    </a:solidFill>
                  </a:tcPr>
                </a:tc>
                <a:tc>
                  <a:txBody>
                    <a:bodyPr/>
                    <a:lstStyle/>
                    <a:p>
                      <a:pPr algn="r" fontAlgn="b"/>
                      <a:r>
                        <a:rPr lang="en-US" sz="1600" b="0" i="0" u="none" strike="noStrike">
                          <a:solidFill>
                            <a:srgbClr val="000000"/>
                          </a:solidFill>
                          <a:effectLst/>
                          <a:latin typeface="+mj-lt"/>
                        </a:rPr>
                        <a:t>0.007</a:t>
                      </a:r>
                    </a:p>
                  </a:txBody>
                  <a:tcPr marL="18748" marR="18748" marT="18748" marB="0" anchor="b">
                    <a:lnL>
                      <a:noFill/>
                    </a:lnL>
                    <a:lnR>
                      <a:noFill/>
                    </a:lnR>
                    <a:lnT>
                      <a:noFill/>
                    </a:lnT>
                    <a:lnB>
                      <a:noFill/>
                    </a:lnB>
                    <a:solidFill>
                      <a:srgbClr val="DCE4E6"/>
                    </a:solidFill>
                  </a:tcPr>
                </a:tc>
                <a:tc>
                  <a:txBody>
                    <a:bodyPr/>
                    <a:lstStyle/>
                    <a:p>
                      <a:pPr algn="r" fontAlgn="b"/>
                      <a:r>
                        <a:rPr lang="en-US" sz="1600" b="0" i="0" u="none" strike="noStrike" dirty="0">
                          <a:solidFill>
                            <a:srgbClr val="000000"/>
                          </a:solidFill>
                          <a:effectLst/>
                          <a:latin typeface="+mj-lt"/>
                        </a:rPr>
                        <a:t>0.0499</a:t>
                      </a:r>
                    </a:p>
                  </a:txBody>
                  <a:tcPr marL="18748" marR="18748" marT="18748" marB="0" anchor="b">
                    <a:lnL>
                      <a:noFill/>
                    </a:lnL>
                    <a:lnR>
                      <a:noFill/>
                    </a:lnR>
                    <a:lnT>
                      <a:noFill/>
                    </a:lnT>
                    <a:lnB>
                      <a:noFill/>
                    </a:lnB>
                    <a:solidFill>
                      <a:srgbClr val="97D4E9"/>
                    </a:solidFill>
                  </a:tcPr>
                </a:tc>
              </a:tr>
            </a:tbl>
          </a:graphicData>
        </a:graphic>
      </p:graphicFrame>
    </p:spTree>
    <p:extLst>
      <p:ext uri="{BB962C8B-B14F-4D97-AF65-F5344CB8AC3E}">
        <p14:creationId xmlns:p14="http://schemas.microsoft.com/office/powerpoint/2010/main" val="25593567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Next Step</a:t>
            </a:r>
            <a:endParaRPr lang="en-US" dirty="0"/>
          </a:p>
        </p:txBody>
      </p:sp>
      <p:sp>
        <p:nvSpPr>
          <p:cNvPr id="3" name="Content Placeholder 2"/>
          <p:cNvSpPr>
            <a:spLocks noGrp="1"/>
          </p:cNvSpPr>
          <p:nvPr>
            <p:ph idx="1"/>
          </p:nvPr>
        </p:nvSpPr>
        <p:spPr/>
        <p:txBody>
          <a:bodyPr/>
          <a:lstStyle/>
          <a:p>
            <a:r>
              <a:rPr lang="en-US" dirty="0" smtClean="0"/>
              <a:t>Targeted, Embedded Probes</a:t>
            </a:r>
            <a:r>
              <a:rPr lang="en-US" dirty="0"/>
              <a:t> </a:t>
            </a:r>
            <a:r>
              <a:rPr lang="en-US" dirty="0" smtClean="0"/>
              <a:t>allow us to:</a:t>
            </a:r>
          </a:p>
          <a:p>
            <a:pPr lvl="1"/>
            <a:r>
              <a:rPr lang="en-US" dirty="0" smtClean="0"/>
              <a:t>Extrapolate the patterns of interpretation found during cognitive interviews to a survey population</a:t>
            </a:r>
          </a:p>
          <a:p>
            <a:pPr lvl="1"/>
            <a:r>
              <a:rPr lang="en-US" dirty="0" smtClean="0"/>
              <a:t>Explore differences between groups of respondents</a:t>
            </a:r>
          </a:p>
          <a:p>
            <a:pPr lvl="1"/>
            <a:r>
              <a:rPr lang="en-US" dirty="0" smtClean="0"/>
              <a:t>Compare and contrast similar questions and the constructs they capture</a:t>
            </a:r>
          </a:p>
          <a:p>
            <a:pPr lvl="1"/>
            <a:endParaRPr lang="en-US" dirty="0"/>
          </a:p>
          <a:p>
            <a:r>
              <a:rPr lang="en-US" dirty="0" smtClean="0"/>
              <a:t>Outstanding Methodological Questions</a:t>
            </a:r>
          </a:p>
          <a:p>
            <a:pPr marL="914400" lvl="1" indent="-457200">
              <a:buFont typeface="+mj-lt"/>
              <a:buAutoNum type="arabicPeriod"/>
            </a:pPr>
            <a:r>
              <a:rPr lang="en-US" dirty="0" smtClean="0"/>
              <a:t>Do they burden respondents more than other survey items?</a:t>
            </a:r>
          </a:p>
          <a:p>
            <a:pPr marL="914400" lvl="1" indent="-457200">
              <a:buFont typeface="+mj-lt"/>
              <a:buAutoNum type="arabicPeriod"/>
            </a:pPr>
            <a:r>
              <a:rPr lang="en-US" dirty="0" smtClean="0"/>
              <a:t>Do certain type of probes—i.e. process, construct, definition—produce higher-quality information?</a:t>
            </a:r>
          </a:p>
          <a:p>
            <a:pPr marL="914400" lvl="1" indent="-457200">
              <a:buFont typeface="+mj-lt"/>
              <a:buAutoNum type="arabicPeriod"/>
            </a:pPr>
            <a:r>
              <a:rPr lang="en-US" dirty="0" smtClean="0"/>
              <a:t>What is the optimum number of answer categories?  What about </a:t>
            </a:r>
            <a:r>
              <a:rPr lang="en-US" smtClean="0"/>
              <a:t>category rotation?</a:t>
            </a:r>
            <a:endParaRPr lang="en-US" dirty="0" smtClean="0"/>
          </a:p>
        </p:txBody>
      </p:sp>
      <p:sp>
        <p:nvSpPr>
          <p:cNvPr id="4" name="Text Placeholder 3"/>
          <p:cNvSpPr>
            <a:spLocks noGrp="1"/>
          </p:cNvSpPr>
          <p:nvPr>
            <p:ph type="body" sz="quarter" idx="11"/>
          </p:nvPr>
        </p:nvSpPr>
        <p:spPr/>
        <p:txBody>
          <a:bodyPr/>
          <a:lstStyle/>
          <a:p>
            <a:endParaRPr lang="en-US" dirty="0"/>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1373837263"/>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sz="1800" dirty="0" smtClean="0"/>
              <a:t>Paul </a:t>
            </a:r>
            <a:r>
              <a:rPr lang="en-US" sz="1800" dirty="0" err="1" smtClean="0"/>
              <a:t>Scanlon,</a:t>
            </a:r>
            <a:r>
              <a:rPr lang="en-US" sz="1800" dirty="0" smtClean="0"/>
              <a:t> PhD</a:t>
            </a:r>
          </a:p>
          <a:p>
            <a:pPr marL="0" indent="0">
              <a:buNone/>
            </a:pPr>
            <a:r>
              <a:rPr lang="en-US" sz="1800" dirty="0" smtClean="0"/>
              <a:t>Collaborating Center for Questionnaire Design and Evaluation Research</a:t>
            </a:r>
          </a:p>
          <a:p>
            <a:pPr marL="0" indent="0">
              <a:buNone/>
            </a:pPr>
            <a:r>
              <a:rPr lang="en-US" sz="1800" dirty="0" smtClean="0"/>
              <a:t>National Center for Health Statistics, Centers for Disease Control and Prevention</a:t>
            </a:r>
          </a:p>
          <a:p>
            <a:pPr marL="0" indent="0">
              <a:buNone/>
            </a:pPr>
            <a:r>
              <a:rPr lang="en-US" sz="1800" dirty="0" smtClean="0">
                <a:hlinkClick r:id="rId2"/>
              </a:rPr>
              <a:t>pscanlon@cdc.gov</a:t>
            </a:r>
            <a:r>
              <a:rPr lang="en-US" sz="1800" dirty="0" smtClean="0"/>
              <a:t> </a:t>
            </a:r>
          </a:p>
          <a:p>
            <a:pPr marL="0" indent="0">
              <a:buNone/>
            </a:pPr>
            <a:r>
              <a:rPr lang="en-US" sz="1800" dirty="0"/>
              <a:t>	</a:t>
            </a:r>
          </a:p>
        </p:txBody>
      </p:sp>
      <p:sp>
        <p:nvSpPr>
          <p:cNvPr id="4" name="Text Placeholder 3"/>
          <p:cNvSpPr>
            <a:spLocks noGrp="1"/>
          </p:cNvSpPr>
          <p:nvPr>
            <p:ph type="body" sz="quarter" idx="11"/>
          </p:nvPr>
        </p:nvSpPr>
        <p:spPr/>
        <p:txBody>
          <a:bodyPr/>
          <a:lstStyle/>
          <a:p>
            <a:endParaRPr lang="en-US"/>
          </a:p>
        </p:txBody>
      </p:sp>
      <p:sp>
        <p:nvSpPr>
          <p:cNvPr id="5" name="Text Placeholder 4"/>
          <p:cNvSpPr txBox="1">
            <a:spLocks/>
          </p:cNvSpPr>
          <p:nvPr/>
        </p:nvSpPr>
        <p:spPr>
          <a:xfrm>
            <a:off x="3810000" y="6272784"/>
            <a:ext cx="5105400" cy="18288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srgbClr val="FFFFFF"/>
                </a:solidFill>
                <a:latin typeface="Calibri" pitchFamily="34" charset="0"/>
              </a:rPr>
              <a:t>National Center for Health Statistics</a:t>
            </a:r>
          </a:p>
        </p:txBody>
      </p:sp>
      <p:sp>
        <p:nvSpPr>
          <p:cNvPr id="6" name="Text Placeholder 5"/>
          <p:cNvSpPr txBox="1">
            <a:spLocks/>
          </p:cNvSpPr>
          <p:nvPr/>
        </p:nvSpPr>
        <p:spPr>
          <a:xfrm>
            <a:off x="3810000" y="6455664"/>
            <a:ext cx="5105400"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solidFill>
                  <a:srgbClr val="333333"/>
                </a:solidFill>
                <a:latin typeface="Calibri" pitchFamily="34" charset="0"/>
              </a:rPr>
              <a:t>Center for Questionnaire Design and Evaluation Research</a:t>
            </a:r>
          </a:p>
        </p:txBody>
      </p:sp>
    </p:spTree>
    <p:extLst>
      <p:ext uri="{BB962C8B-B14F-4D97-AF65-F5344CB8AC3E}">
        <p14:creationId xmlns:p14="http://schemas.microsoft.com/office/powerpoint/2010/main" val="181790208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DC_OD_PPT_light([1]">
  <a:themeElements>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2228</TotalTime>
  <Words>2389</Words>
  <Application>Microsoft Office PowerPoint</Application>
  <PresentationFormat>Widescreen</PresentationFormat>
  <Paragraphs>429</Paragraphs>
  <Slides>37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 Unicode MS</vt:lpstr>
      <vt:lpstr>Arial</vt:lpstr>
      <vt:lpstr>Calibri</vt:lpstr>
      <vt:lpstr>Courier New</vt:lpstr>
      <vt:lpstr>Myriad Web Pro</vt:lpstr>
      <vt:lpstr>Times New Roman</vt:lpstr>
      <vt:lpstr>Wingdings</vt:lpstr>
      <vt:lpstr>CDC_OD_PPT_light([1]</vt:lpstr>
      <vt:lpstr>Using Targeted Embedded Probes to Quantify Cognitive Interviewing Findings</vt:lpstr>
      <vt:lpstr>Two Approaches to Using Web Panels in Cognitive Evaluations of Questions</vt:lpstr>
      <vt:lpstr>Two Approaches to Using Web Panels in Cognitive Evaluations of Questions</vt:lpstr>
      <vt:lpstr>Targeted, Embedded Probes</vt:lpstr>
      <vt:lpstr>Example: “Would you say your health in general is excellent, very good, good, fair, or poor?”</vt:lpstr>
      <vt:lpstr>Targeted, Embedded Probes</vt:lpstr>
      <vt:lpstr>Utility of Targeted Embedded Probes</vt:lpstr>
      <vt:lpstr>NCHS Research and Development Survey (RANDS)</vt:lpstr>
      <vt:lpstr>Extent of a Problematic Pattern of Interpretation</vt:lpstr>
      <vt:lpstr>Washington Group Anxiety Question Set</vt:lpstr>
      <vt:lpstr>Washington Group Anxiety Question Set</vt:lpstr>
      <vt:lpstr>Anxiety Probe</vt:lpstr>
      <vt:lpstr>PowerPoint Presentation</vt:lpstr>
      <vt:lpstr>PowerPoint Presentation</vt:lpstr>
      <vt:lpstr>Examining Patterns of Interpretation Across Respondent Sub-Groups</vt:lpstr>
      <vt:lpstr>The General Health Status Question</vt:lpstr>
      <vt:lpstr>The General Health Status Question</vt:lpstr>
      <vt:lpstr>PowerPoint Presentation</vt:lpstr>
      <vt:lpstr>PowerPoint Presentation</vt:lpstr>
      <vt:lpstr>PowerPoint Presentation</vt:lpstr>
      <vt:lpstr>The Kessler 6  “Effort” Question</vt:lpstr>
      <vt:lpstr>The Kessler 6  “Effort” Question</vt:lpstr>
      <vt:lpstr>PowerPoint Presentation</vt:lpstr>
      <vt:lpstr>PowerPoint Presentation</vt:lpstr>
      <vt:lpstr>PowerPoint Presentation</vt:lpstr>
      <vt:lpstr>Comparing the underlying constructs of two similarly-worded questions </vt:lpstr>
      <vt:lpstr>Physical Activity Questions</vt:lpstr>
      <vt:lpstr>Physical Activity Probe</vt:lpstr>
      <vt:lpstr>PowerPoint Presentation</vt:lpstr>
      <vt:lpstr>PowerPoint Presentation</vt:lpstr>
      <vt:lpstr>WG Anxiety Question Set vs K6 “Nervous” Question</vt:lpstr>
      <vt:lpstr>Anxiety/Nervousness Probe</vt:lpstr>
      <vt:lpstr>PowerPoint Presentation</vt:lpstr>
      <vt:lpstr>Comparison of Survey Responses to K6 and WG Measures of Nervousness and Anxiety</vt:lpstr>
      <vt:lpstr>Differences in Proportion Using the “Positive” Pattern between the K6 “Nervous” and WG Anxiety Measures</vt:lpstr>
      <vt:lpstr>Summary and Next Step</vt:lpstr>
      <vt:lpstr>PowerPoint Presentation</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E-Fax or an EHR?  Evaluating the National Electronic Health Records Survey</dc:title>
  <dc:creator>SCANLON, PAUL J. (CDC/OPHSS/NCHS)</dc:creator>
  <cp:lastModifiedBy>SCANLON, PAUL J. (CDC/OPHSS/NCHS)</cp:lastModifiedBy>
  <cp:revision>100</cp:revision>
  <dcterms:created xsi:type="dcterms:W3CDTF">2016-04-26T16:01:45Z</dcterms:created>
  <dcterms:modified xsi:type="dcterms:W3CDTF">2016-11-22T19:00:08Z</dcterms:modified>
</cp:coreProperties>
</file>