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2.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1"/>
    <p:sldMasterId id="2147483687" r:id="rId2"/>
    <p:sldMasterId id="2147483669" r:id="rId3"/>
  </p:sldMasterIdLst>
  <p:notesMasterIdLst>
    <p:notesMasterId r:id="rId32"/>
  </p:notesMasterIdLst>
  <p:handoutMasterIdLst>
    <p:handoutMasterId r:id="rId33"/>
  </p:handoutMasterIdLst>
  <p:sldIdLst>
    <p:sldId id="256" r:id="rId4"/>
    <p:sldId id="272" r:id="rId5"/>
    <p:sldId id="273" r:id="rId6"/>
    <p:sldId id="257" r:id="rId7"/>
    <p:sldId id="280" r:id="rId8"/>
    <p:sldId id="297" r:id="rId9"/>
    <p:sldId id="274" r:id="rId10"/>
    <p:sldId id="277" r:id="rId11"/>
    <p:sldId id="278" r:id="rId12"/>
    <p:sldId id="281" r:id="rId13"/>
    <p:sldId id="279" r:id="rId14"/>
    <p:sldId id="276" r:id="rId15"/>
    <p:sldId id="282" r:id="rId16"/>
    <p:sldId id="301" r:id="rId17"/>
    <p:sldId id="283" r:id="rId18"/>
    <p:sldId id="284" r:id="rId19"/>
    <p:sldId id="298" r:id="rId20"/>
    <p:sldId id="293" r:id="rId21"/>
    <p:sldId id="294" r:id="rId22"/>
    <p:sldId id="295" r:id="rId23"/>
    <p:sldId id="299" r:id="rId24"/>
    <p:sldId id="296" r:id="rId25"/>
    <p:sldId id="289" r:id="rId26"/>
    <p:sldId id="290" r:id="rId27"/>
    <p:sldId id="300" r:id="rId28"/>
    <p:sldId id="302" r:id="rId29"/>
    <p:sldId id="291" r:id="rId30"/>
    <p:sldId id="292" r:id="rId31"/>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589BC"/>
    <a:srgbClr val="1D649D"/>
    <a:srgbClr val="3172A9"/>
    <a:srgbClr val="1B3E69"/>
    <a:srgbClr val="3FAE4E"/>
    <a:srgbClr val="46C056"/>
    <a:srgbClr val="3DA449"/>
    <a:srgbClr val="2BB944"/>
    <a:srgbClr val="239336"/>
    <a:srgbClr val="228144"/>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0" autoAdjust="0"/>
    <p:restoredTop sz="86418" autoAdjust="0"/>
  </p:normalViewPr>
  <p:slideViewPr>
    <p:cSldViewPr snapToGrid="0" snapToObjects="1" showGuides="1">
      <p:cViewPr>
        <p:scale>
          <a:sx n="100" d="100"/>
          <a:sy n="100" d="100"/>
        </p:scale>
        <p:origin x="-638" y="-58"/>
      </p:cViewPr>
      <p:guideLst>
        <p:guide orient="horz" pos="4171"/>
        <p:guide pos="497"/>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Multi-racial</c:v>
                </c:pt>
              </c:strCache>
            </c:strRef>
          </c:tx>
          <c:invertIfNegative val="0"/>
          <c:dLbls>
            <c:txPr>
              <a:bodyPr/>
              <a:lstStyle/>
              <a:p>
                <a:pPr>
                  <a:defRPr b="1">
                    <a:solidFill>
                      <a:schemeClr val="bg1"/>
                    </a:solidFill>
                  </a:defRPr>
                </a:pPr>
                <a:endParaRPr lang="en-US"/>
              </a:p>
            </c:txPr>
            <c:showLegendKey val="0"/>
            <c:showVal val="0"/>
            <c:showCatName val="0"/>
            <c:showSerName val="1"/>
            <c:showPercent val="0"/>
            <c:showBubbleSize val="0"/>
            <c:showLeaderLines val="0"/>
          </c:dLbls>
          <c:cat>
            <c:strRef>
              <c:f>Sheet1!$A$2:$A$5</c:f>
              <c:strCache>
                <c:ptCount val="4"/>
                <c:pt idx="0">
                  <c:v>Organic group
with Black host</c:v>
                </c:pt>
                <c:pt idx="1">
                  <c:v>Organic group
with White host</c:v>
                </c:pt>
                <c:pt idx="2">
                  <c:v>Purposive group
with Black host</c:v>
                </c:pt>
                <c:pt idx="3">
                  <c:v>Purposive group
with White host</c:v>
                </c:pt>
              </c:strCache>
            </c:strRef>
          </c:cat>
          <c:val>
            <c:numRef>
              <c:f>Sheet1!$B$2:$B$5</c:f>
              <c:numCache>
                <c:formatCode>General</c:formatCode>
                <c:ptCount val="4"/>
                <c:pt idx="2">
                  <c:v>1</c:v>
                </c:pt>
              </c:numCache>
            </c:numRef>
          </c:val>
        </c:ser>
        <c:ser>
          <c:idx val="1"/>
          <c:order val="1"/>
          <c:tx>
            <c:strRef>
              <c:f>Sheet1!$C$1</c:f>
              <c:strCache>
                <c:ptCount val="1"/>
                <c:pt idx="0">
                  <c:v>Asian</c:v>
                </c:pt>
              </c:strCache>
            </c:strRef>
          </c:tx>
          <c:spPr>
            <a:solidFill>
              <a:srgbClr val="993366"/>
            </a:solidFill>
          </c:spPr>
          <c:invertIfNegative val="0"/>
          <c:dLbls>
            <c:txPr>
              <a:bodyPr/>
              <a:lstStyle/>
              <a:p>
                <a:pPr>
                  <a:defRPr b="1">
                    <a:solidFill>
                      <a:schemeClr val="bg1"/>
                    </a:solidFill>
                  </a:defRPr>
                </a:pPr>
                <a:endParaRPr lang="en-US"/>
              </a:p>
            </c:txPr>
            <c:showLegendKey val="0"/>
            <c:showVal val="0"/>
            <c:showCatName val="0"/>
            <c:showSerName val="1"/>
            <c:showPercent val="0"/>
            <c:showBubbleSize val="0"/>
            <c:showLeaderLines val="0"/>
          </c:dLbls>
          <c:cat>
            <c:strRef>
              <c:f>Sheet1!$A$2:$A$5</c:f>
              <c:strCache>
                <c:ptCount val="4"/>
                <c:pt idx="0">
                  <c:v>Organic group
with Black host</c:v>
                </c:pt>
                <c:pt idx="1">
                  <c:v>Organic group
with White host</c:v>
                </c:pt>
                <c:pt idx="2">
                  <c:v>Purposive group
with Black host</c:v>
                </c:pt>
                <c:pt idx="3">
                  <c:v>Purposive group
with White host</c:v>
                </c:pt>
              </c:strCache>
            </c:strRef>
          </c:cat>
          <c:val>
            <c:numRef>
              <c:f>Sheet1!$C$2:$C$5</c:f>
              <c:numCache>
                <c:formatCode>General</c:formatCode>
                <c:ptCount val="4"/>
                <c:pt idx="1">
                  <c:v>1</c:v>
                </c:pt>
              </c:numCache>
            </c:numRef>
          </c:val>
        </c:ser>
        <c:ser>
          <c:idx val="2"/>
          <c:order val="2"/>
          <c:tx>
            <c:strRef>
              <c:f>Sheet1!$D$1</c:f>
              <c:strCache>
                <c:ptCount val="1"/>
                <c:pt idx="0">
                  <c:v>Latina</c:v>
                </c:pt>
              </c:strCache>
            </c:strRef>
          </c:tx>
          <c:invertIfNegative val="0"/>
          <c:dLbls>
            <c:txPr>
              <a:bodyPr/>
              <a:lstStyle/>
              <a:p>
                <a:pPr>
                  <a:defRPr b="1">
                    <a:solidFill>
                      <a:schemeClr val="bg1"/>
                    </a:solidFill>
                  </a:defRPr>
                </a:pPr>
                <a:endParaRPr lang="en-US"/>
              </a:p>
            </c:txPr>
            <c:showLegendKey val="0"/>
            <c:showVal val="0"/>
            <c:showCatName val="0"/>
            <c:showSerName val="1"/>
            <c:showPercent val="0"/>
            <c:showBubbleSize val="0"/>
            <c:showLeaderLines val="0"/>
          </c:dLbls>
          <c:cat>
            <c:strRef>
              <c:f>Sheet1!$A$2:$A$5</c:f>
              <c:strCache>
                <c:ptCount val="4"/>
                <c:pt idx="0">
                  <c:v>Organic group
with Black host</c:v>
                </c:pt>
                <c:pt idx="1">
                  <c:v>Organic group
with White host</c:v>
                </c:pt>
                <c:pt idx="2">
                  <c:v>Purposive group
with Black host</c:v>
                </c:pt>
                <c:pt idx="3">
                  <c:v>Purposive group
with White host</c:v>
                </c:pt>
              </c:strCache>
            </c:strRef>
          </c:cat>
          <c:val>
            <c:numRef>
              <c:f>Sheet1!$D$2:$D$5</c:f>
              <c:numCache>
                <c:formatCode>General</c:formatCode>
                <c:ptCount val="4"/>
                <c:pt idx="0">
                  <c:v>1</c:v>
                </c:pt>
                <c:pt idx="2">
                  <c:v>1</c:v>
                </c:pt>
              </c:numCache>
            </c:numRef>
          </c:val>
        </c:ser>
        <c:ser>
          <c:idx val="3"/>
          <c:order val="3"/>
          <c:tx>
            <c:strRef>
              <c:f>Sheet1!$E$1</c:f>
              <c:strCache>
                <c:ptCount val="1"/>
                <c:pt idx="0">
                  <c:v>Black</c:v>
                </c:pt>
              </c:strCache>
            </c:strRef>
          </c:tx>
          <c:invertIfNegative val="0"/>
          <c:dLbls>
            <c:txPr>
              <a:bodyPr/>
              <a:lstStyle/>
              <a:p>
                <a:pPr>
                  <a:defRPr b="1">
                    <a:solidFill>
                      <a:schemeClr val="bg1"/>
                    </a:solidFill>
                  </a:defRPr>
                </a:pPr>
                <a:endParaRPr lang="en-US"/>
              </a:p>
            </c:txPr>
            <c:showLegendKey val="0"/>
            <c:showVal val="0"/>
            <c:showCatName val="0"/>
            <c:showSerName val="1"/>
            <c:showPercent val="0"/>
            <c:showBubbleSize val="0"/>
            <c:showLeaderLines val="0"/>
          </c:dLbls>
          <c:cat>
            <c:strRef>
              <c:f>Sheet1!$A$2:$A$5</c:f>
              <c:strCache>
                <c:ptCount val="4"/>
                <c:pt idx="0">
                  <c:v>Organic group
with Black host</c:v>
                </c:pt>
                <c:pt idx="1">
                  <c:v>Organic group
with White host</c:v>
                </c:pt>
                <c:pt idx="2">
                  <c:v>Purposive group
with Black host</c:v>
                </c:pt>
                <c:pt idx="3">
                  <c:v>Purposive group
with White host</c:v>
                </c:pt>
              </c:strCache>
            </c:strRef>
          </c:cat>
          <c:val>
            <c:numRef>
              <c:f>Sheet1!$E$2:$E$5</c:f>
              <c:numCache>
                <c:formatCode>General</c:formatCode>
                <c:ptCount val="4"/>
                <c:pt idx="0">
                  <c:v>4</c:v>
                </c:pt>
                <c:pt idx="2">
                  <c:v>2</c:v>
                </c:pt>
                <c:pt idx="3">
                  <c:v>3</c:v>
                </c:pt>
              </c:numCache>
            </c:numRef>
          </c:val>
        </c:ser>
        <c:ser>
          <c:idx val="4"/>
          <c:order val="4"/>
          <c:tx>
            <c:strRef>
              <c:f>Sheet1!$F$1</c:f>
              <c:strCache>
                <c:ptCount val="1"/>
                <c:pt idx="0">
                  <c:v>White</c:v>
                </c:pt>
              </c:strCache>
            </c:strRef>
          </c:tx>
          <c:invertIfNegative val="0"/>
          <c:dLbls>
            <c:txPr>
              <a:bodyPr/>
              <a:lstStyle/>
              <a:p>
                <a:pPr>
                  <a:defRPr b="1">
                    <a:solidFill>
                      <a:schemeClr val="bg1"/>
                    </a:solidFill>
                  </a:defRPr>
                </a:pPr>
                <a:endParaRPr lang="en-US"/>
              </a:p>
            </c:txPr>
            <c:showLegendKey val="0"/>
            <c:showVal val="0"/>
            <c:showCatName val="0"/>
            <c:showSerName val="1"/>
            <c:showPercent val="0"/>
            <c:showBubbleSize val="0"/>
            <c:showLeaderLines val="0"/>
          </c:dLbls>
          <c:cat>
            <c:strRef>
              <c:f>Sheet1!$A$2:$A$5</c:f>
              <c:strCache>
                <c:ptCount val="4"/>
                <c:pt idx="0">
                  <c:v>Organic group
with Black host</c:v>
                </c:pt>
                <c:pt idx="1">
                  <c:v>Organic group
with White host</c:v>
                </c:pt>
                <c:pt idx="2">
                  <c:v>Purposive group
with Black host</c:v>
                </c:pt>
                <c:pt idx="3">
                  <c:v>Purposive group
with White host</c:v>
                </c:pt>
              </c:strCache>
            </c:strRef>
          </c:cat>
          <c:val>
            <c:numRef>
              <c:f>Sheet1!$F$2:$F$5</c:f>
              <c:numCache>
                <c:formatCode>General</c:formatCode>
                <c:ptCount val="4"/>
                <c:pt idx="1">
                  <c:v>4</c:v>
                </c:pt>
                <c:pt idx="2">
                  <c:v>1</c:v>
                </c:pt>
                <c:pt idx="3">
                  <c:v>3</c:v>
                </c:pt>
              </c:numCache>
            </c:numRef>
          </c:val>
        </c:ser>
        <c:dLbls>
          <c:showLegendKey val="0"/>
          <c:showVal val="1"/>
          <c:showCatName val="0"/>
          <c:showSerName val="0"/>
          <c:showPercent val="0"/>
          <c:showBubbleSize val="0"/>
        </c:dLbls>
        <c:gapWidth val="150"/>
        <c:overlap val="100"/>
        <c:axId val="34892416"/>
        <c:axId val="34902400"/>
      </c:barChart>
      <c:catAx>
        <c:axId val="34892416"/>
        <c:scaling>
          <c:orientation val="minMax"/>
        </c:scaling>
        <c:delete val="0"/>
        <c:axPos val="b"/>
        <c:majorTickMark val="out"/>
        <c:minorTickMark val="none"/>
        <c:tickLblPos val="nextTo"/>
        <c:txPr>
          <a:bodyPr/>
          <a:lstStyle/>
          <a:p>
            <a:pPr>
              <a:defRPr sz="1100" b="1"/>
            </a:pPr>
            <a:endParaRPr lang="en-US"/>
          </a:p>
        </c:txPr>
        <c:crossAx val="34902400"/>
        <c:crosses val="autoZero"/>
        <c:auto val="1"/>
        <c:lblAlgn val="ctr"/>
        <c:lblOffset val="100"/>
        <c:noMultiLvlLbl val="0"/>
      </c:catAx>
      <c:valAx>
        <c:axId val="34902400"/>
        <c:scaling>
          <c:orientation val="minMax"/>
        </c:scaling>
        <c:delete val="0"/>
        <c:axPos val="l"/>
        <c:majorGridlines/>
        <c:title>
          <c:tx>
            <c:rich>
              <a:bodyPr rot="-5400000" vert="horz"/>
              <a:lstStyle/>
              <a:p>
                <a:pPr>
                  <a:defRPr sz="1100"/>
                </a:pPr>
                <a:r>
                  <a:rPr lang="en-US" sz="1100"/>
                  <a:t>Number of respondents</a:t>
                </a:r>
              </a:p>
            </c:rich>
          </c:tx>
          <c:layout/>
          <c:overlay val="0"/>
        </c:title>
        <c:numFmt formatCode="General" sourceLinked="1"/>
        <c:majorTickMark val="out"/>
        <c:minorTickMark val="none"/>
        <c:tickLblPos val="nextTo"/>
        <c:crossAx val="34892416"/>
        <c:crosses val="autoZero"/>
        <c:crossBetween val="between"/>
      </c:valAx>
    </c:plotArea>
    <c:plotVisOnly val="1"/>
    <c:dispBlanksAs val="gap"/>
    <c:showDLblsOverMax val="0"/>
  </c:chart>
  <c:txPr>
    <a:bodyPr/>
    <a:lstStyle/>
    <a:p>
      <a:pPr>
        <a:defRPr sz="1050">
          <a:latin typeface="Arial" pitchFamily="34" charset="0"/>
          <a:cs typeface="Arial" pitchFamily="34" charset="0"/>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Unreported</c:v>
                </c:pt>
              </c:strCache>
            </c:strRef>
          </c:tx>
          <c:spPr>
            <a:solidFill>
              <a:schemeClr val="bg1">
                <a:lumMod val="65000"/>
              </a:schemeClr>
            </a:solidFill>
          </c:spPr>
          <c:invertIfNegative val="0"/>
          <c:dLbls>
            <c:txPr>
              <a:bodyPr/>
              <a:lstStyle/>
              <a:p>
                <a:pPr>
                  <a:defRPr sz="1000">
                    <a:solidFill>
                      <a:schemeClr val="bg1"/>
                    </a:solidFill>
                  </a:defRPr>
                </a:pPr>
                <a:endParaRPr lang="en-US"/>
              </a:p>
            </c:txPr>
            <c:showLegendKey val="0"/>
            <c:showVal val="0"/>
            <c:showCatName val="0"/>
            <c:showSerName val="1"/>
            <c:showPercent val="0"/>
            <c:showBubbleSize val="0"/>
            <c:showLeaderLines val="0"/>
          </c:dLbls>
          <c:cat>
            <c:strRef>
              <c:f>Sheet1!$A$2:$A$5</c:f>
              <c:strCache>
                <c:ptCount val="4"/>
                <c:pt idx="0">
                  <c:v>Organic group:
high school host</c:v>
                </c:pt>
                <c:pt idx="1">
                  <c:v>Organic group:
college host</c:v>
                </c:pt>
                <c:pt idx="2">
                  <c:v>Purposive group:
advanced degree host</c:v>
                </c:pt>
                <c:pt idx="3">
                  <c:v>Purposive group:
advanced degree host</c:v>
                </c:pt>
              </c:strCache>
            </c:strRef>
          </c:cat>
          <c:val>
            <c:numRef>
              <c:f>Sheet1!$B$2:$B$5</c:f>
              <c:numCache>
                <c:formatCode>General</c:formatCode>
                <c:ptCount val="4"/>
                <c:pt idx="1">
                  <c:v>1</c:v>
                </c:pt>
              </c:numCache>
            </c:numRef>
          </c:val>
        </c:ser>
        <c:ser>
          <c:idx val="1"/>
          <c:order val="1"/>
          <c:tx>
            <c:strRef>
              <c:f>Sheet1!$C$1</c:f>
              <c:strCache>
                <c:ptCount val="1"/>
                <c:pt idx="0">
                  <c:v>Less than
12th grade</c:v>
                </c:pt>
              </c:strCache>
            </c:strRef>
          </c:tx>
          <c:invertIfNegative val="0"/>
          <c:dLbls>
            <c:txPr>
              <a:bodyPr/>
              <a:lstStyle/>
              <a:p>
                <a:pPr>
                  <a:defRPr sz="1050">
                    <a:solidFill>
                      <a:schemeClr val="bg1"/>
                    </a:solidFill>
                  </a:defRPr>
                </a:pPr>
                <a:endParaRPr lang="en-US"/>
              </a:p>
            </c:txPr>
            <c:dLblPos val="ctr"/>
            <c:showLegendKey val="0"/>
            <c:showVal val="0"/>
            <c:showCatName val="0"/>
            <c:showSerName val="1"/>
            <c:showPercent val="0"/>
            <c:showBubbleSize val="0"/>
            <c:showLeaderLines val="0"/>
          </c:dLbls>
          <c:cat>
            <c:strRef>
              <c:f>Sheet1!$A$2:$A$5</c:f>
              <c:strCache>
                <c:ptCount val="4"/>
                <c:pt idx="0">
                  <c:v>Organic group:
high school host</c:v>
                </c:pt>
                <c:pt idx="1">
                  <c:v>Organic group:
college host</c:v>
                </c:pt>
                <c:pt idx="2">
                  <c:v>Purposive group:
advanced degree host</c:v>
                </c:pt>
                <c:pt idx="3">
                  <c:v>Purposive group:
advanced degree host</c:v>
                </c:pt>
              </c:strCache>
            </c:strRef>
          </c:cat>
          <c:val>
            <c:numRef>
              <c:f>Sheet1!$C$2:$C$5</c:f>
              <c:numCache>
                <c:formatCode>General</c:formatCode>
                <c:ptCount val="4"/>
                <c:pt idx="0">
                  <c:v>1</c:v>
                </c:pt>
              </c:numCache>
            </c:numRef>
          </c:val>
        </c:ser>
        <c:ser>
          <c:idx val="2"/>
          <c:order val="2"/>
          <c:tx>
            <c:strRef>
              <c:f>Sheet1!$D$1</c:f>
              <c:strCache>
                <c:ptCount val="1"/>
                <c:pt idx="0">
                  <c:v>High
school</c:v>
                </c:pt>
              </c:strCache>
            </c:strRef>
          </c:tx>
          <c:invertIfNegative val="0"/>
          <c:dLbls>
            <c:dLbl>
              <c:idx val="0"/>
              <c:spPr/>
              <c:txPr>
                <a:bodyPr/>
                <a:lstStyle/>
                <a:p>
                  <a:pPr>
                    <a:defRPr sz="1050">
                      <a:solidFill>
                        <a:schemeClr val="bg1"/>
                      </a:solidFill>
                    </a:defRPr>
                  </a:pPr>
                  <a:endParaRPr lang="en-US"/>
                </a:p>
              </c:txPr>
              <c:showLegendKey val="0"/>
              <c:showVal val="0"/>
              <c:showCatName val="0"/>
              <c:showSerName val="1"/>
              <c:showPercent val="0"/>
              <c:showBubbleSize val="0"/>
            </c:dLbl>
            <c:txPr>
              <a:bodyPr/>
              <a:lstStyle/>
              <a:p>
                <a:pPr>
                  <a:defRPr sz="1050"/>
                </a:pPr>
                <a:endParaRPr lang="en-US"/>
              </a:p>
            </c:txPr>
            <c:showLegendKey val="0"/>
            <c:showVal val="0"/>
            <c:showCatName val="0"/>
            <c:showSerName val="1"/>
            <c:showPercent val="0"/>
            <c:showBubbleSize val="0"/>
            <c:showLeaderLines val="0"/>
          </c:dLbls>
          <c:cat>
            <c:strRef>
              <c:f>Sheet1!$A$2:$A$5</c:f>
              <c:strCache>
                <c:ptCount val="4"/>
                <c:pt idx="0">
                  <c:v>Organic group:
high school host</c:v>
                </c:pt>
                <c:pt idx="1">
                  <c:v>Organic group:
college host</c:v>
                </c:pt>
                <c:pt idx="2">
                  <c:v>Purposive group:
advanced degree host</c:v>
                </c:pt>
                <c:pt idx="3">
                  <c:v>Purposive group:
advanced degree host</c:v>
                </c:pt>
              </c:strCache>
            </c:strRef>
          </c:cat>
          <c:val>
            <c:numRef>
              <c:f>Sheet1!$D$2:$D$5</c:f>
              <c:numCache>
                <c:formatCode>General</c:formatCode>
                <c:ptCount val="4"/>
                <c:pt idx="0">
                  <c:v>2</c:v>
                </c:pt>
              </c:numCache>
            </c:numRef>
          </c:val>
        </c:ser>
        <c:ser>
          <c:idx val="3"/>
          <c:order val="3"/>
          <c:tx>
            <c:strRef>
              <c:f>Sheet1!$E$1</c:f>
              <c:strCache>
                <c:ptCount val="1"/>
                <c:pt idx="0">
                  <c:v>Some
college</c:v>
                </c:pt>
              </c:strCache>
            </c:strRef>
          </c:tx>
          <c:invertIfNegative val="0"/>
          <c:dLbls>
            <c:txPr>
              <a:bodyPr/>
              <a:lstStyle/>
              <a:p>
                <a:pPr>
                  <a:defRPr sz="1050">
                    <a:solidFill>
                      <a:schemeClr val="bg1"/>
                    </a:solidFill>
                  </a:defRPr>
                </a:pPr>
                <a:endParaRPr lang="en-US"/>
              </a:p>
            </c:txPr>
            <c:showLegendKey val="0"/>
            <c:showVal val="0"/>
            <c:showCatName val="0"/>
            <c:showSerName val="1"/>
            <c:showPercent val="0"/>
            <c:showBubbleSize val="0"/>
            <c:showLeaderLines val="0"/>
          </c:dLbls>
          <c:cat>
            <c:strRef>
              <c:f>Sheet1!$A$2:$A$5</c:f>
              <c:strCache>
                <c:ptCount val="4"/>
                <c:pt idx="0">
                  <c:v>Organic group:
high school host</c:v>
                </c:pt>
                <c:pt idx="1">
                  <c:v>Organic group:
college host</c:v>
                </c:pt>
                <c:pt idx="2">
                  <c:v>Purposive group:
advanced degree host</c:v>
                </c:pt>
                <c:pt idx="3">
                  <c:v>Purposive group:
advanced degree host</c:v>
                </c:pt>
              </c:strCache>
            </c:strRef>
          </c:cat>
          <c:val>
            <c:numRef>
              <c:f>Sheet1!$E$2:$E$5</c:f>
              <c:numCache>
                <c:formatCode>General</c:formatCode>
                <c:ptCount val="4"/>
                <c:pt idx="0">
                  <c:v>1</c:v>
                </c:pt>
                <c:pt idx="2">
                  <c:v>2</c:v>
                </c:pt>
              </c:numCache>
            </c:numRef>
          </c:val>
        </c:ser>
        <c:ser>
          <c:idx val="4"/>
          <c:order val="4"/>
          <c:tx>
            <c:strRef>
              <c:f>Sheet1!$F$1</c:f>
              <c:strCache>
                <c:ptCount val="1"/>
                <c:pt idx="0">
                  <c:v>Bachelor's
degree</c:v>
                </c:pt>
              </c:strCache>
            </c:strRef>
          </c:tx>
          <c:invertIfNegative val="0"/>
          <c:dLbls>
            <c:txPr>
              <a:bodyPr/>
              <a:lstStyle/>
              <a:p>
                <a:pPr>
                  <a:defRPr sz="1050">
                    <a:solidFill>
                      <a:schemeClr val="bg1"/>
                    </a:solidFill>
                  </a:defRPr>
                </a:pPr>
                <a:endParaRPr lang="en-US"/>
              </a:p>
            </c:txPr>
            <c:showLegendKey val="0"/>
            <c:showVal val="0"/>
            <c:showCatName val="0"/>
            <c:showSerName val="1"/>
            <c:showPercent val="0"/>
            <c:showBubbleSize val="0"/>
            <c:showLeaderLines val="0"/>
          </c:dLbls>
          <c:cat>
            <c:strRef>
              <c:f>Sheet1!$A$2:$A$5</c:f>
              <c:strCache>
                <c:ptCount val="4"/>
                <c:pt idx="0">
                  <c:v>Organic group:
high school host</c:v>
                </c:pt>
                <c:pt idx="1">
                  <c:v>Organic group:
college host</c:v>
                </c:pt>
                <c:pt idx="2">
                  <c:v>Purposive group:
advanced degree host</c:v>
                </c:pt>
                <c:pt idx="3">
                  <c:v>Purposive group:
advanced degree host</c:v>
                </c:pt>
              </c:strCache>
            </c:strRef>
          </c:cat>
          <c:val>
            <c:numRef>
              <c:f>Sheet1!$F$2:$F$5</c:f>
              <c:numCache>
                <c:formatCode>General</c:formatCode>
                <c:ptCount val="4"/>
                <c:pt idx="0">
                  <c:v>1</c:v>
                </c:pt>
                <c:pt idx="1">
                  <c:v>2</c:v>
                </c:pt>
                <c:pt idx="2">
                  <c:v>2</c:v>
                </c:pt>
                <c:pt idx="3">
                  <c:v>4</c:v>
                </c:pt>
              </c:numCache>
            </c:numRef>
          </c:val>
        </c:ser>
        <c:ser>
          <c:idx val="5"/>
          <c:order val="5"/>
          <c:tx>
            <c:strRef>
              <c:f>Sheet1!$G$1</c:f>
              <c:strCache>
                <c:ptCount val="1"/>
                <c:pt idx="0">
                  <c:v>Graduate
degree</c:v>
                </c:pt>
              </c:strCache>
            </c:strRef>
          </c:tx>
          <c:invertIfNegative val="0"/>
          <c:dLbls>
            <c:txPr>
              <a:bodyPr/>
              <a:lstStyle/>
              <a:p>
                <a:pPr>
                  <a:defRPr sz="1050">
                    <a:solidFill>
                      <a:schemeClr val="bg1"/>
                    </a:solidFill>
                  </a:defRPr>
                </a:pPr>
                <a:endParaRPr lang="en-US"/>
              </a:p>
            </c:txPr>
            <c:showLegendKey val="0"/>
            <c:showVal val="0"/>
            <c:showCatName val="0"/>
            <c:showSerName val="1"/>
            <c:showPercent val="0"/>
            <c:showBubbleSize val="0"/>
            <c:showLeaderLines val="0"/>
          </c:dLbls>
          <c:cat>
            <c:strRef>
              <c:f>Sheet1!$A$2:$A$5</c:f>
              <c:strCache>
                <c:ptCount val="4"/>
                <c:pt idx="0">
                  <c:v>Organic group:
high school host</c:v>
                </c:pt>
                <c:pt idx="1">
                  <c:v>Organic group:
college host</c:v>
                </c:pt>
                <c:pt idx="2">
                  <c:v>Purposive group:
advanced degree host</c:v>
                </c:pt>
                <c:pt idx="3">
                  <c:v>Purposive group:
advanced degree host</c:v>
                </c:pt>
              </c:strCache>
            </c:strRef>
          </c:cat>
          <c:val>
            <c:numRef>
              <c:f>Sheet1!$G$2:$G$5</c:f>
              <c:numCache>
                <c:formatCode>General</c:formatCode>
                <c:ptCount val="4"/>
                <c:pt idx="1">
                  <c:v>2</c:v>
                </c:pt>
                <c:pt idx="2">
                  <c:v>1</c:v>
                </c:pt>
                <c:pt idx="3">
                  <c:v>2</c:v>
                </c:pt>
              </c:numCache>
            </c:numRef>
          </c:val>
        </c:ser>
        <c:dLbls>
          <c:showLegendKey val="0"/>
          <c:showVal val="1"/>
          <c:showCatName val="0"/>
          <c:showSerName val="0"/>
          <c:showPercent val="0"/>
          <c:showBubbleSize val="0"/>
        </c:dLbls>
        <c:gapWidth val="150"/>
        <c:overlap val="100"/>
        <c:axId val="34607488"/>
        <c:axId val="34609024"/>
      </c:barChart>
      <c:catAx>
        <c:axId val="34607488"/>
        <c:scaling>
          <c:orientation val="minMax"/>
        </c:scaling>
        <c:delete val="0"/>
        <c:axPos val="b"/>
        <c:majorTickMark val="out"/>
        <c:minorTickMark val="none"/>
        <c:tickLblPos val="nextTo"/>
        <c:txPr>
          <a:bodyPr/>
          <a:lstStyle/>
          <a:p>
            <a:pPr>
              <a:defRPr sz="1100"/>
            </a:pPr>
            <a:endParaRPr lang="en-US"/>
          </a:p>
        </c:txPr>
        <c:crossAx val="34609024"/>
        <c:crosses val="autoZero"/>
        <c:auto val="1"/>
        <c:lblAlgn val="ctr"/>
        <c:lblOffset val="100"/>
        <c:noMultiLvlLbl val="0"/>
      </c:catAx>
      <c:valAx>
        <c:axId val="34609024"/>
        <c:scaling>
          <c:orientation val="minMax"/>
        </c:scaling>
        <c:delete val="0"/>
        <c:axPos val="l"/>
        <c:majorGridlines/>
        <c:title>
          <c:tx>
            <c:rich>
              <a:bodyPr rot="-5400000" vert="horz"/>
              <a:lstStyle/>
              <a:p>
                <a:pPr>
                  <a:defRPr/>
                </a:pPr>
                <a:r>
                  <a:rPr lang="en-US"/>
                  <a:t>Number of respondents</a:t>
                </a:r>
              </a:p>
            </c:rich>
          </c:tx>
          <c:layout/>
          <c:overlay val="0"/>
        </c:title>
        <c:numFmt formatCode="General" sourceLinked="1"/>
        <c:majorTickMark val="out"/>
        <c:minorTickMark val="none"/>
        <c:tickLblPos val="nextTo"/>
        <c:crossAx val="34607488"/>
        <c:crosses val="autoZero"/>
        <c:crossBetween val="between"/>
      </c:valAx>
    </c:plotArea>
    <c:plotVisOnly val="1"/>
    <c:dispBlanksAs val="gap"/>
    <c:showDLblsOverMax val="0"/>
  </c:chart>
  <c:txPr>
    <a:bodyPr/>
    <a:lstStyle/>
    <a:p>
      <a:pPr>
        <a:defRPr b="1">
          <a:latin typeface="Arial" pitchFamily="34" charset="0"/>
          <a:cs typeface="Arial" pitchFamily="34" charset="0"/>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Participants</c:v>
                </c:pt>
              </c:strCache>
            </c:strRef>
          </c:tx>
          <c:invertIfNegative val="0"/>
          <c:dLbls>
            <c:numFmt formatCode="#,##0" sourceLinked="0"/>
            <c:txPr>
              <a:bodyPr/>
              <a:lstStyle/>
              <a:p>
                <a:pPr>
                  <a:defRPr sz="1400" b="1">
                    <a:solidFill>
                      <a:schemeClr val="bg1"/>
                    </a:solidFill>
                  </a:defRPr>
                </a:pPr>
                <a:endParaRPr lang="en-US"/>
              </a:p>
            </c:txPr>
            <c:dLblPos val="inEnd"/>
            <c:showLegendKey val="0"/>
            <c:showVal val="1"/>
            <c:showCatName val="0"/>
            <c:showSerName val="0"/>
            <c:showPercent val="0"/>
            <c:showBubbleSize val="0"/>
            <c:showLeaderLines val="0"/>
          </c:dLbls>
          <c:cat>
            <c:strRef>
              <c:f>Sheet1!$A$2:$A$5</c:f>
              <c:strCache>
                <c:ptCount val="4"/>
                <c:pt idx="0">
                  <c:v>Very well</c:v>
                </c:pt>
                <c:pt idx="1">
                  <c:v>Quite well or "kind of well"</c:v>
                </c:pt>
                <c:pt idx="2">
                  <c:v>Not well</c:v>
                </c:pt>
                <c:pt idx="3">
                  <c:v>Not at all</c:v>
                </c:pt>
              </c:strCache>
            </c:strRef>
          </c:cat>
          <c:val>
            <c:numRef>
              <c:f>Sheet1!$B$2:$B$5</c:f>
              <c:numCache>
                <c:formatCode>0</c:formatCode>
                <c:ptCount val="4"/>
                <c:pt idx="0">
                  <c:v>5</c:v>
                </c:pt>
                <c:pt idx="1">
                  <c:v>7</c:v>
                </c:pt>
                <c:pt idx="2">
                  <c:v>3</c:v>
                </c:pt>
                <c:pt idx="3">
                  <c:v>2</c:v>
                </c:pt>
              </c:numCache>
            </c:numRef>
          </c:val>
        </c:ser>
        <c:dLbls>
          <c:dLblPos val="inEnd"/>
          <c:showLegendKey val="0"/>
          <c:showVal val="1"/>
          <c:showCatName val="0"/>
          <c:showSerName val="0"/>
          <c:showPercent val="0"/>
          <c:showBubbleSize val="0"/>
        </c:dLbls>
        <c:gapWidth val="75"/>
        <c:axId val="43462656"/>
        <c:axId val="44811392"/>
      </c:barChart>
      <c:catAx>
        <c:axId val="43462656"/>
        <c:scaling>
          <c:orientation val="minMax"/>
        </c:scaling>
        <c:delete val="0"/>
        <c:axPos val="b"/>
        <c:majorTickMark val="none"/>
        <c:minorTickMark val="none"/>
        <c:tickLblPos val="nextTo"/>
        <c:txPr>
          <a:bodyPr/>
          <a:lstStyle/>
          <a:p>
            <a:pPr>
              <a:defRPr sz="1200" b="1"/>
            </a:pPr>
            <a:endParaRPr lang="en-US"/>
          </a:p>
        </c:txPr>
        <c:crossAx val="44811392"/>
        <c:crosses val="autoZero"/>
        <c:auto val="1"/>
        <c:lblAlgn val="ctr"/>
        <c:lblOffset val="100"/>
        <c:noMultiLvlLbl val="0"/>
      </c:catAx>
      <c:valAx>
        <c:axId val="44811392"/>
        <c:scaling>
          <c:orientation val="minMax"/>
          <c:max val="7"/>
          <c:min val="0"/>
        </c:scaling>
        <c:delete val="0"/>
        <c:axPos val="l"/>
        <c:majorGridlines/>
        <c:title>
          <c:tx>
            <c:rich>
              <a:bodyPr rot="-5400000" vert="horz"/>
              <a:lstStyle/>
              <a:p>
                <a:pPr>
                  <a:defRPr sz="1100"/>
                </a:pPr>
                <a:r>
                  <a:rPr lang="en-US" sz="1100"/>
                  <a:t>Number of respondents</a:t>
                </a:r>
              </a:p>
            </c:rich>
          </c:tx>
          <c:overlay val="0"/>
        </c:title>
        <c:numFmt formatCode="0" sourceLinked="1"/>
        <c:majorTickMark val="none"/>
        <c:minorTickMark val="none"/>
        <c:tickLblPos val="nextTo"/>
        <c:crossAx val="43462656"/>
        <c:crosses val="autoZero"/>
        <c:crossBetween val="between"/>
        <c:majorUnit val="1"/>
        <c:minorUnit val="1"/>
      </c:valAx>
    </c:plotArea>
    <c:plotVisOnly val="1"/>
    <c:dispBlanksAs val="gap"/>
    <c:showDLblsOverMax val="0"/>
  </c:chart>
  <c:spPr>
    <a:ln>
      <a:noFill/>
    </a:ln>
  </c:spPr>
  <c:txPr>
    <a:bodyPr/>
    <a:lstStyle/>
    <a:p>
      <a:pPr>
        <a:defRPr>
          <a:latin typeface="Arial" pitchFamily="34" charset="0"/>
          <a:cs typeface="Arial" pitchFamily="34"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387377425279461E-2"/>
          <c:y val="5.3670691968564312E-2"/>
          <c:w val="0.81682815071844828"/>
          <c:h val="0.86768242526325956"/>
        </c:manualLayout>
      </c:layout>
      <c:barChart>
        <c:barDir val="col"/>
        <c:grouping val="clustered"/>
        <c:varyColors val="0"/>
        <c:ser>
          <c:idx val="0"/>
          <c:order val="0"/>
          <c:tx>
            <c:strRef>
              <c:f>Sheet1!$B$1</c:f>
              <c:strCache>
                <c:ptCount val="1"/>
                <c:pt idx="0">
                  <c:v>Participants</c:v>
                </c:pt>
              </c:strCache>
            </c:strRef>
          </c:tx>
          <c:invertIfNegative val="0"/>
          <c:dLbls>
            <c:numFmt formatCode="#,##0" sourceLinked="0"/>
            <c:txPr>
              <a:bodyPr/>
              <a:lstStyle/>
              <a:p>
                <a:pPr>
                  <a:defRPr sz="1600">
                    <a:solidFill>
                      <a:schemeClr val="bg1"/>
                    </a:solidFill>
                  </a:defRPr>
                </a:pPr>
                <a:endParaRPr lang="en-US"/>
              </a:p>
            </c:txPr>
            <c:dLblPos val="inEnd"/>
            <c:showLegendKey val="0"/>
            <c:showVal val="1"/>
            <c:showCatName val="0"/>
            <c:showSerName val="0"/>
            <c:showPercent val="0"/>
            <c:showBubbleSize val="0"/>
            <c:showLeaderLines val="0"/>
          </c:dLbls>
          <c:cat>
            <c:strRef>
              <c:f>Sheet1!$A$2:$A$5</c:f>
              <c:strCache>
                <c:ptCount val="4"/>
                <c:pt idx="0">
                  <c:v>1 Person</c:v>
                </c:pt>
                <c:pt idx="1">
                  <c:v>2 People</c:v>
                </c:pt>
                <c:pt idx="2">
                  <c:v>3 People</c:v>
                </c:pt>
                <c:pt idx="3">
                  <c:v>4 People</c:v>
                </c:pt>
              </c:strCache>
            </c:strRef>
          </c:cat>
          <c:val>
            <c:numRef>
              <c:f>Sheet1!$B$2:$B$5</c:f>
              <c:numCache>
                <c:formatCode>0</c:formatCode>
                <c:ptCount val="4"/>
                <c:pt idx="0">
                  <c:v>10</c:v>
                </c:pt>
                <c:pt idx="1">
                  <c:v>3</c:v>
                </c:pt>
                <c:pt idx="2">
                  <c:v>3</c:v>
                </c:pt>
                <c:pt idx="3">
                  <c:v>1</c:v>
                </c:pt>
              </c:numCache>
            </c:numRef>
          </c:val>
        </c:ser>
        <c:dLbls>
          <c:dLblPos val="inEnd"/>
          <c:showLegendKey val="0"/>
          <c:showVal val="1"/>
          <c:showCatName val="0"/>
          <c:showSerName val="0"/>
          <c:showPercent val="0"/>
          <c:showBubbleSize val="0"/>
        </c:dLbls>
        <c:gapWidth val="75"/>
        <c:axId val="43552768"/>
        <c:axId val="43555456"/>
      </c:barChart>
      <c:catAx>
        <c:axId val="43552768"/>
        <c:scaling>
          <c:orientation val="minMax"/>
        </c:scaling>
        <c:delete val="0"/>
        <c:axPos val="b"/>
        <c:majorTickMark val="none"/>
        <c:minorTickMark val="none"/>
        <c:tickLblPos val="nextTo"/>
        <c:txPr>
          <a:bodyPr/>
          <a:lstStyle/>
          <a:p>
            <a:pPr>
              <a:defRPr sz="1200"/>
            </a:pPr>
            <a:endParaRPr lang="en-US"/>
          </a:p>
        </c:txPr>
        <c:crossAx val="43555456"/>
        <c:crosses val="autoZero"/>
        <c:auto val="1"/>
        <c:lblAlgn val="ctr"/>
        <c:lblOffset val="100"/>
        <c:noMultiLvlLbl val="0"/>
      </c:catAx>
      <c:valAx>
        <c:axId val="43555456"/>
        <c:scaling>
          <c:orientation val="minMax"/>
          <c:max val="10"/>
          <c:min val="0"/>
        </c:scaling>
        <c:delete val="0"/>
        <c:axPos val="l"/>
        <c:majorGridlines/>
        <c:title>
          <c:tx>
            <c:rich>
              <a:bodyPr rot="-5400000" vert="horz"/>
              <a:lstStyle/>
              <a:p>
                <a:pPr>
                  <a:defRPr sz="1100"/>
                </a:pPr>
                <a:r>
                  <a:rPr lang="en-US" sz="1100"/>
                  <a:t>Number of respondents</a:t>
                </a:r>
              </a:p>
            </c:rich>
          </c:tx>
          <c:overlay val="0"/>
        </c:title>
        <c:numFmt formatCode="#,##0" sourceLinked="0"/>
        <c:majorTickMark val="none"/>
        <c:minorTickMark val="none"/>
        <c:tickLblPos val="nextTo"/>
        <c:crossAx val="43552768"/>
        <c:crosses val="autoZero"/>
        <c:crossBetween val="between"/>
        <c:majorUnit val="1"/>
        <c:minorUnit val="0.1"/>
      </c:valAx>
    </c:plotArea>
    <c:plotVisOnly val="1"/>
    <c:dispBlanksAs val="gap"/>
    <c:showDLblsOverMax val="0"/>
  </c:chart>
  <c:spPr>
    <a:ln>
      <a:noFill/>
    </a:ln>
  </c:spPr>
  <c:txPr>
    <a:bodyPr/>
    <a:lstStyle/>
    <a:p>
      <a:pPr>
        <a:defRPr b="1">
          <a:latin typeface="Arial" pitchFamily="34" charset="0"/>
          <a:cs typeface="Arial" pitchFamily="34" charset="0"/>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B694F82D-A9E3-C04A-B143-8E95E82637CE}" type="datetimeFigureOut">
              <a:rPr lang="en-US" smtClean="0"/>
              <a:t>11/7/2016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69C10EDE-C285-D145-BFF9-6CF7C15AC602}" type="slidenum">
              <a:rPr lang="en-US" smtClean="0"/>
              <a:t>‹#›</a:t>
            </a:fld>
            <a:endParaRPr lang="en-US"/>
          </a:p>
        </p:txBody>
      </p:sp>
    </p:spTree>
    <p:extLst>
      <p:ext uri="{BB962C8B-B14F-4D97-AF65-F5344CB8AC3E}">
        <p14:creationId xmlns:p14="http://schemas.microsoft.com/office/powerpoint/2010/main" val="40440909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0DD43F9-A6BB-5F43-810B-CC7937A97585}" type="datetimeFigureOut">
              <a:rPr lang="en-US" smtClean="0"/>
              <a:t>11/7/2016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D8CBB48-5F84-BA42-AD94-F4E9A7314B66}" type="slidenum">
              <a:rPr lang="en-US" smtClean="0"/>
              <a:t>‹#›</a:t>
            </a:fld>
            <a:endParaRPr lang="en-US"/>
          </a:p>
        </p:txBody>
      </p:sp>
    </p:spTree>
    <p:extLst>
      <p:ext uri="{BB962C8B-B14F-4D97-AF65-F5344CB8AC3E}">
        <p14:creationId xmlns:p14="http://schemas.microsoft.com/office/powerpoint/2010/main" val="199748866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Our labor costs, per friendship group, was: $1,179</a:t>
            </a:r>
          </a:p>
          <a:p>
            <a:r>
              <a:rPr lang="en-US" sz="1200" kern="1200" dirty="0" smtClean="0">
                <a:solidFill>
                  <a:schemeClr val="tx1"/>
                </a:solidFill>
                <a:effectLst/>
                <a:latin typeface="+mn-lt"/>
                <a:ea typeface="+mn-ea"/>
                <a:cs typeface="+mn-cs"/>
              </a:rPr>
              <a:t>Comparison focus group: $6,757</a:t>
            </a:r>
          </a:p>
          <a:p>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8</a:t>
            </a:fld>
            <a:endParaRPr lang="en-US"/>
          </a:p>
        </p:txBody>
      </p:sp>
    </p:spTree>
    <p:extLst>
      <p:ext uri="{BB962C8B-B14F-4D97-AF65-F5344CB8AC3E}">
        <p14:creationId xmlns:p14="http://schemas.microsoft.com/office/powerpoint/2010/main" val="1208432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Acquaintanceship</a:t>
            </a:r>
          </a:p>
          <a:p>
            <a:pPr lvl="1"/>
            <a:r>
              <a:rPr lang="en-US" dirty="0" smtClean="0"/>
              <a:t>Literature typically encourages only including strangers, in order to encourage anonymity, openness, and diversity of opinions; discourage side private conversations; and avoid an imbalance of power that might result from pre-existing relationships</a:t>
            </a:r>
          </a:p>
          <a:p>
            <a:endParaRPr lang="en-US" dirty="0"/>
          </a:p>
        </p:txBody>
      </p:sp>
      <p:sp>
        <p:nvSpPr>
          <p:cNvPr id="4" name="Slide Number Placeholder 3"/>
          <p:cNvSpPr>
            <a:spLocks noGrp="1"/>
          </p:cNvSpPr>
          <p:nvPr>
            <p:ph type="sldNum" sz="quarter" idx="10"/>
          </p:nvPr>
        </p:nvSpPr>
        <p:spPr/>
        <p:txBody>
          <a:bodyPr/>
          <a:lstStyle/>
          <a:p>
            <a:fld id="{8D8CBB48-5F84-BA42-AD94-F4E9A7314B66}" type="slidenum">
              <a:rPr lang="en-US" smtClean="0"/>
              <a:t>19</a:t>
            </a:fld>
            <a:endParaRPr lang="en-US"/>
          </a:p>
        </p:txBody>
      </p:sp>
    </p:spTree>
    <p:extLst>
      <p:ext uri="{BB962C8B-B14F-4D97-AF65-F5344CB8AC3E}">
        <p14:creationId xmlns:p14="http://schemas.microsoft.com/office/powerpoint/2010/main" val="41013525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Main Title Slide">
    <p:bg>
      <p:bgPr>
        <a:solidFill>
          <a:srgbClr val="143C68"/>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68400"/>
            <a:ext cx="9143391" cy="2749113"/>
          </a:xfrm>
          <a:prstGeom prst="rect">
            <a:avLst/>
          </a:prstGeom>
        </p:spPr>
      </p:pic>
      <p:grpSp>
        <p:nvGrpSpPr>
          <p:cNvPr id="14" name="Group 13"/>
          <p:cNvGrpSpPr/>
          <p:nvPr userDrawn="1"/>
        </p:nvGrpSpPr>
        <p:grpSpPr>
          <a:xfrm>
            <a:off x="0" y="1160085"/>
            <a:ext cx="9144000" cy="2737064"/>
            <a:chOff x="0" y="1160085"/>
            <a:chExt cx="9144000" cy="2737064"/>
          </a:xfrm>
        </p:grpSpPr>
        <p:cxnSp>
          <p:nvCxnSpPr>
            <p:cNvPr id="15" name="Straight Connector 14"/>
            <p:cNvCxnSpPr/>
            <p:nvPr userDrawn="1"/>
          </p:nvCxnSpPr>
          <p:spPr>
            <a:xfrm>
              <a:off x="0" y="1160085"/>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0" y="38971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grpSp>
      <p:pic>
        <p:nvPicPr>
          <p:cNvPr id="9" name="Picture 8" descr="fullbackgrd_trsp.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75" y="0"/>
            <a:ext cx="9144000" cy="6858000"/>
          </a:xfrm>
          <a:prstGeom prst="rect">
            <a:avLst/>
          </a:prstGeom>
        </p:spPr>
      </p:pic>
      <p:sp>
        <p:nvSpPr>
          <p:cNvPr id="2" name="Title 1"/>
          <p:cNvSpPr>
            <a:spLocks noGrp="1"/>
          </p:cNvSpPr>
          <p:nvPr>
            <p:ph type="ctrTitle"/>
          </p:nvPr>
        </p:nvSpPr>
        <p:spPr>
          <a:xfrm>
            <a:off x="1126255" y="3977482"/>
            <a:ext cx="7687545" cy="1293018"/>
          </a:xfrm>
        </p:spPr>
        <p:txBody>
          <a:bodyPr anchor="t" anchorCtr="0">
            <a:normAutofit/>
          </a:bodyPr>
          <a:lstStyle>
            <a:lvl1pPr algn="l">
              <a:defRPr sz="3200">
                <a:solidFill>
                  <a:schemeClr val="bg1"/>
                </a:solidFill>
                <a:latin typeface="Arial"/>
                <a:cs typeface="Arial Unicode M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26255" y="5384799"/>
            <a:ext cx="5606532" cy="977901"/>
          </a:xfrm>
        </p:spPr>
        <p:txBody>
          <a:bodyPr>
            <a:normAutofit/>
          </a:bodyPr>
          <a:lstStyle>
            <a:lvl1pPr marL="0" indent="0" algn="l">
              <a:buNone/>
              <a:defRPr sz="1600">
                <a:solidFill>
                  <a:schemeClr val="bg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6824291" y="5383049"/>
            <a:ext cx="1989509" cy="365125"/>
          </a:xfrm>
        </p:spPr>
        <p:txBody>
          <a:bodyPr anchor="t" anchorCtr="0"/>
          <a:lstStyle>
            <a:lvl1pPr>
              <a:defRPr sz="1600">
                <a:solidFill>
                  <a:srgbClr val="FFFFFE"/>
                </a:solidFill>
                <a:latin typeface="Arial"/>
              </a:defRPr>
            </a:lvl1pPr>
          </a:lstStyle>
          <a:p>
            <a:endParaRPr lang="en-US" dirty="0"/>
          </a:p>
        </p:txBody>
      </p:sp>
      <p:pic>
        <p:nvPicPr>
          <p:cNvPr id="5" name="Picture 4" descr="Westat_logo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3888" y="530029"/>
            <a:ext cx="1402546" cy="445668"/>
          </a:xfrm>
          <a:prstGeom prst="rect">
            <a:avLst/>
          </a:prstGeom>
        </p:spPr>
      </p:pic>
    </p:spTree>
    <p:extLst>
      <p:ext uri="{BB962C8B-B14F-4D97-AF65-F5344CB8AC3E}">
        <p14:creationId xmlns:p14="http://schemas.microsoft.com/office/powerpoint/2010/main" val="600057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userDrawn="1">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userDrawn="1">
            <p:ph idx="1"/>
          </p:nvPr>
        </p:nvSpPr>
        <p:spPr/>
        <p:txBody>
          <a:bodyPr/>
          <a:lstStyle>
            <a:lvl1pPr>
              <a:buClr>
                <a:srgbClr val="3172A9"/>
              </a:buClr>
              <a:defRPr/>
            </a:lvl1pPr>
            <a:lvl2pPr>
              <a:buClr>
                <a:srgbClr val="3172A9"/>
              </a:buClr>
              <a:defRPr/>
            </a:lvl2pPr>
            <a:lvl3pPr>
              <a:buClr>
                <a:srgbClr val="3172A9"/>
              </a:buClr>
              <a:defRPr/>
            </a:lvl3pPr>
            <a:lvl4pPr>
              <a:buClr>
                <a:srgbClr val="3172A9"/>
              </a:buClr>
              <a:defRPr/>
            </a:lvl4pPr>
            <a:lvl5pPr>
              <a:buClr>
                <a:srgbClr val="3172A9"/>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userDrawn="1">
            <p:ph type="dt" sz="half" idx="10"/>
          </p:nvPr>
        </p:nvSpPr>
        <p:spPr/>
        <p:txBody>
          <a:bodyPr/>
          <a:lstStyle/>
          <a:p>
            <a:fld id="{775B3116-99FB-0C48-8DF6-E0B2ECE30256}" type="datetime1">
              <a:rPr lang="en-US" smtClean="0"/>
              <a:t>11/7/2016</a:t>
            </a:fld>
            <a:endParaRPr lang="en-US" dirty="0"/>
          </a:p>
        </p:txBody>
      </p:sp>
      <p:sp>
        <p:nvSpPr>
          <p:cNvPr id="5" name="Footer Placeholder 4"/>
          <p:cNvSpPr>
            <a:spLocks noGrp="1"/>
          </p:cNvSpPr>
          <p:nvPr userDrawn="1">
            <p:ph type="ftr" sz="quarter" idx="11"/>
          </p:nvPr>
        </p:nvSpPr>
        <p:spPr>
          <a:xfrm>
            <a:off x="631380" y="6356350"/>
            <a:ext cx="5388420" cy="365125"/>
          </a:xfrm>
        </p:spPr>
        <p:txBody>
          <a:bodyPr/>
          <a:lstStyle>
            <a:lvl1pPr algn="l">
              <a:defRPr/>
            </a:lvl1pPr>
          </a:lstStyle>
          <a:p>
            <a:endParaRPr lang="en-US" dirty="0"/>
          </a:p>
        </p:txBody>
      </p:sp>
      <p:sp>
        <p:nvSpPr>
          <p:cNvPr id="6" name="Slide Number Placeholder 5"/>
          <p:cNvSpPr>
            <a:spLocks noGrp="1"/>
          </p:cNvSpPr>
          <p:nvPr userDrawn="1">
            <p:ph type="sldNum" sz="quarter" idx="12"/>
          </p:nvPr>
        </p:nvSpPr>
        <p:spPr/>
        <p:txBody>
          <a:bodyPr/>
          <a:lstStyle>
            <a:lvl1pPr>
              <a:defRPr>
                <a:solidFill>
                  <a:schemeClr val="bg1"/>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5816601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143C68"/>
        </a:solidFill>
        <a:effectLst/>
      </p:bgPr>
    </p:bg>
    <p:spTree>
      <p:nvGrpSpPr>
        <p:cNvPr id="1" name=""/>
        <p:cNvGrpSpPr/>
        <p:nvPr/>
      </p:nvGrpSpPr>
      <p:grpSpPr>
        <a:xfrm>
          <a:off x="0" y="0"/>
          <a:ext cx="0" cy="0"/>
          <a:chOff x="0" y="0"/>
          <a:chExt cx="0" cy="0"/>
        </a:xfrm>
      </p:grpSpPr>
      <p:pic>
        <p:nvPicPr>
          <p:cNvPr id="12" name="Picture 11" descr="fullbackgrd_trsp.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Rectangle 12"/>
          <p:cNvSpPr/>
          <p:nvPr userDrawn="1"/>
        </p:nvSpPr>
        <p:spPr>
          <a:xfrm>
            <a:off x="0" y="1160084"/>
            <a:ext cx="9144000" cy="2737065"/>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baseline="0">
                <a:solidFill>
                  <a:schemeClr val="bg1"/>
                </a:solidFill>
                <a:latin typeface="Arial"/>
              </a:defRPr>
            </a:lvl1pPr>
          </a:lstStyle>
          <a:p>
            <a:fld id="{C06C9432-2318-8948-90C9-74EE9E58F5D4}" type="datetime1">
              <a:rPr lang="en-US" smtClean="0"/>
              <a:t>11/7/2016</a:t>
            </a:fld>
            <a:endParaRPr lang="en-US" dirty="0"/>
          </a:p>
        </p:txBody>
      </p:sp>
      <p:sp>
        <p:nvSpPr>
          <p:cNvPr id="5" name="Footer Placeholder 4"/>
          <p:cNvSpPr>
            <a:spLocks noGrp="1"/>
          </p:cNvSpPr>
          <p:nvPr>
            <p:ph type="ftr" sz="quarter" idx="11"/>
          </p:nvPr>
        </p:nvSpPr>
        <p:spPr>
          <a:xfrm>
            <a:off x="633413" y="6356350"/>
            <a:ext cx="5386387" cy="365125"/>
          </a:xfrm>
        </p:spPr>
        <p:txBody>
          <a:bodyPr/>
          <a:lstStyle>
            <a:lvl1pPr algn="l">
              <a:defRPr baseline="0">
                <a:solidFill>
                  <a:schemeClr val="bg1"/>
                </a:solidFill>
                <a:latin typeface="Arial"/>
              </a:defRPr>
            </a:lvl1pPr>
          </a:lstStyle>
          <a:p>
            <a:endParaRPr lang="en-US" dirty="0"/>
          </a:p>
        </p:txBody>
      </p:sp>
      <p:sp>
        <p:nvSpPr>
          <p:cNvPr id="6" name="Slide Number Placeholder 5"/>
          <p:cNvSpPr>
            <a:spLocks noGrp="1"/>
          </p:cNvSpPr>
          <p:nvPr>
            <p:ph type="sldNum" sz="quarter" idx="12"/>
          </p:nvPr>
        </p:nvSpPr>
        <p:spPr>
          <a:xfrm>
            <a:off x="9144" y="6356350"/>
            <a:ext cx="310896" cy="365125"/>
          </a:xfrm>
        </p:spPr>
        <p:txBody>
          <a:bodyPr/>
          <a:lstStyle>
            <a:lvl1pPr>
              <a:defRPr baseline="0">
                <a:solidFill>
                  <a:schemeClr val="bg1"/>
                </a:solidFill>
                <a:latin typeface="Arial"/>
              </a:defRPr>
            </a:lvl1pPr>
          </a:lstStyle>
          <a:p>
            <a:fld id="{556330C3-93D9-864C-869D-FF738A48005C}" type="slidenum">
              <a:rPr lang="en-US" smtClean="0"/>
              <a:pPr/>
              <a:t>‹#›</a:t>
            </a:fld>
            <a:endParaRPr lang="en-US" dirty="0"/>
          </a:p>
        </p:txBody>
      </p:sp>
      <p:sp>
        <p:nvSpPr>
          <p:cNvPr id="2" name="Title 1"/>
          <p:cNvSpPr>
            <a:spLocks noGrp="1"/>
          </p:cNvSpPr>
          <p:nvPr>
            <p:ph type="title"/>
          </p:nvPr>
        </p:nvSpPr>
        <p:spPr>
          <a:xfrm>
            <a:off x="1092198" y="2646725"/>
            <a:ext cx="7730681" cy="1095550"/>
          </a:xfrm>
        </p:spPr>
        <p:txBody>
          <a:bodyPr anchor="b" anchorCtr="0">
            <a:normAutofit/>
          </a:bodyPr>
          <a:lstStyle>
            <a:lvl1pPr algn="l">
              <a:defRPr sz="2800" b="1" cap="none">
                <a:solidFill>
                  <a:srgbClr val="FFFFFF"/>
                </a:solidFill>
              </a:defRPr>
            </a:lvl1pPr>
          </a:lstStyle>
          <a:p>
            <a:r>
              <a:rPr lang="en-US" dirty="0" smtClean="0"/>
              <a:t>Click to edit Master title style</a:t>
            </a:r>
            <a:endParaRPr lang="en-US" dirty="0"/>
          </a:p>
        </p:txBody>
      </p:sp>
      <p:cxnSp>
        <p:nvCxnSpPr>
          <p:cNvPr id="9" name="Straight Connector 8"/>
          <p:cNvCxnSpPr/>
          <p:nvPr userDrawn="1"/>
        </p:nvCxnSpPr>
        <p:spPr>
          <a:xfrm>
            <a:off x="0" y="1160085"/>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idx="1"/>
          </p:nvPr>
        </p:nvSpPr>
        <p:spPr>
          <a:xfrm>
            <a:off x="1092199" y="1259937"/>
            <a:ext cx="7730680" cy="1268931"/>
          </a:xfrm>
        </p:spPr>
        <p:txBody>
          <a:bodyPr anchor="t" anchorCtr="0">
            <a:normAutofit/>
          </a:bodyPr>
          <a:lstStyle>
            <a:lvl1pPr marL="0" indent="0">
              <a:buNone/>
              <a:defRPr sz="1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cxnSp>
        <p:nvCxnSpPr>
          <p:cNvPr id="10" name="Straight Connector 9"/>
          <p:cNvCxnSpPr/>
          <p:nvPr userDrawn="1"/>
        </p:nvCxnSpPr>
        <p:spPr>
          <a:xfrm>
            <a:off x="0" y="38971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4" name="Picture 13" descr="Westat_logo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3888" y="530029"/>
            <a:ext cx="1402546" cy="445668"/>
          </a:xfrm>
          <a:prstGeom prst="rect">
            <a:avLst/>
          </a:prstGeom>
        </p:spPr>
      </p:pic>
    </p:spTree>
    <p:extLst>
      <p:ext uri="{BB962C8B-B14F-4D97-AF65-F5344CB8AC3E}">
        <p14:creationId xmlns:p14="http://schemas.microsoft.com/office/powerpoint/2010/main" val="268402585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3081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081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7F377CFC-8F43-B34D-B3A5-4FFA2789EEA4}" type="datetime1">
              <a:rPr lang="en-US" smtClean="0"/>
              <a:t>11/7/2016</a:t>
            </a:fld>
            <a:endParaRPr lang="en-US"/>
          </a:p>
        </p:txBody>
      </p:sp>
      <p:sp>
        <p:nvSpPr>
          <p:cNvPr id="6" name="Footer Placeholder 5"/>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69011824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85800" y="1535113"/>
            <a:ext cx="388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85800" y="2174875"/>
            <a:ext cx="3886200"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339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33925" y="2174875"/>
            <a:ext cx="4041775"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F27C3590-6811-D44F-A232-C0EF97024A24}" type="datetime1">
              <a:rPr lang="en-US" smtClean="0"/>
              <a:t>11/7/2016</a:t>
            </a:fld>
            <a:endParaRPr lang="en-US"/>
          </a:p>
        </p:txBody>
      </p:sp>
      <p:sp>
        <p:nvSpPr>
          <p:cNvPr id="8" name="Footer Placeholder 7"/>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94555858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74FA8407-AC49-FA40-8F41-01F2CEA82210}" type="datetime1">
              <a:rPr lang="en-US" smtClean="0"/>
              <a:t>11/7/2016</a:t>
            </a:fld>
            <a:endParaRPr lang="en-US"/>
          </a:p>
        </p:txBody>
      </p:sp>
      <p:sp>
        <p:nvSpPr>
          <p:cNvPr id="4" name="Footer Placeholder 3"/>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76705059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5FF361-F31B-BE4E-9F6D-21450C9B3A17}" type="datetime1">
              <a:rPr lang="en-US" smtClean="0"/>
              <a:t>11/7/2016</a:t>
            </a:fld>
            <a:endParaRPr lang="en-US"/>
          </a:p>
        </p:txBody>
      </p:sp>
      <p:sp>
        <p:nvSpPr>
          <p:cNvPr id="3" name="Footer Placeholder 2"/>
          <p:cNvSpPr>
            <a:spLocks noGrp="1"/>
          </p:cNvSpPr>
          <p:nvPr>
            <p:ph type="ftr" sz="quarter" idx="11"/>
          </p:nvPr>
        </p:nvSpPr>
        <p:spPr>
          <a:xfrm>
            <a:off x="630936" y="6356350"/>
            <a:ext cx="5346700" cy="365125"/>
          </a:xfrm>
        </p:spPr>
        <p:txBody>
          <a:bodyPr/>
          <a:lstStyle>
            <a:lvl1pPr algn="l">
              <a:defRPr/>
            </a:lvl1pPr>
          </a:lstStyle>
          <a:p>
            <a:endParaRPr lang="en-US" dirty="0"/>
          </a:p>
        </p:txBody>
      </p:sp>
      <p:sp>
        <p:nvSpPr>
          <p:cNvPr id="4" name="Slide Number Placeholder 3"/>
          <p:cNvSpPr>
            <a:spLocks noGrp="1"/>
          </p:cNvSpPr>
          <p:nvPr>
            <p:ph type="sldNum" sz="quarter" idx="12"/>
          </p:nvPr>
        </p:nvSpPr>
        <p:spPr/>
        <p:txBody>
          <a:bodyPr/>
          <a:lstStyle/>
          <a:p>
            <a:fld id="{556330C3-93D9-864C-869D-FF738A48005C}" type="slidenum">
              <a:rPr lang="en-US" smtClean="0"/>
              <a:t>‹#›</a:t>
            </a:fld>
            <a:endParaRPr lang="en-US"/>
          </a:p>
        </p:txBody>
      </p:sp>
    </p:spTree>
    <p:extLst>
      <p:ext uri="{BB962C8B-B14F-4D97-AF65-F5344CB8AC3E}">
        <p14:creationId xmlns:p14="http://schemas.microsoft.com/office/powerpoint/2010/main" val="263841810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a:xfrm>
            <a:off x="622300" y="273050"/>
            <a:ext cx="3695699" cy="1162050"/>
          </a:xfrm>
        </p:spPr>
        <p:txBody>
          <a:bodyPr anchor="t" anchorCtr="0">
            <a:normAutofit/>
          </a:bodyPr>
          <a:lstStyle>
            <a:lvl1pPr algn="l">
              <a:defRPr sz="2800" b="1">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3100" y="273050"/>
            <a:ext cx="4203700" cy="5853113"/>
          </a:xfrm>
        </p:spPr>
        <p:txBody>
          <a:bodyPr/>
          <a:lstStyle>
            <a:lvl1pPr>
              <a:buClr>
                <a:srgbClr val="3172A9"/>
              </a:buClr>
              <a:defRPr sz="2400"/>
            </a:lvl1pPr>
            <a:lvl2pPr>
              <a:buClr>
                <a:srgbClr val="3172A9"/>
              </a:buClr>
              <a:defRPr sz="2200"/>
            </a:lvl2pPr>
            <a:lvl3pPr>
              <a:buClr>
                <a:srgbClr val="3172A9"/>
              </a:buClr>
              <a:defRPr sz="2400"/>
            </a:lvl3pPr>
            <a:lvl4pPr>
              <a:buClr>
                <a:srgbClr val="3172A9"/>
              </a:buClr>
              <a:defRPr sz="2000"/>
            </a:lvl4pPr>
            <a:lvl5pPr>
              <a:buClr>
                <a:srgbClr val="3172A9"/>
              </a:buCl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622301" y="1435100"/>
            <a:ext cx="369569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70F924E8-9678-E247-9CA8-A6FFDD23F12D}" type="datetime1">
              <a:rPr lang="en-US" smtClean="0"/>
              <a:t>11/7/2016</a:t>
            </a:fld>
            <a:endParaRPr lang="en-US"/>
          </a:p>
        </p:txBody>
      </p:sp>
      <p:sp>
        <p:nvSpPr>
          <p:cNvPr id="6" name="Footer Placeholder 5"/>
          <p:cNvSpPr>
            <a:spLocks noGrp="1"/>
          </p:cNvSpPr>
          <p:nvPr>
            <p:ph type="ftr" sz="quarter" idx="11"/>
          </p:nvPr>
        </p:nvSpPr>
        <p:spPr>
          <a:xfrm>
            <a:off x="622300" y="6356350"/>
            <a:ext cx="539750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24620153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D649D"/>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B51311-45E3-3847-826A-F842007000E0}" type="datetime1">
              <a:rPr lang="en-US" smtClean="0"/>
              <a:t>11/7/2016</a:t>
            </a:fld>
            <a:endParaRPr lang="en-US"/>
          </a:p>
        </p:txBody>
      </p:sp>
      <p:sp>
        <p:nvSpPr>
          <p:cNvPr id="6" name="Footer Placeholder 5"/>
          <p:cNvSpPr>
            <a:spLocks noGrp="1"/>
          </p:cNvSpPr>
          <p:nvPr>
            <p:ph type="ftr" sz="quarter" idx="11"/>
          </p:nvPr>
        </p:nvSpPr>
        <p:spPr>
          <a:xfrm>
            <a:off x="1792288" y="6356350"/>
            <a:ext cx="4227512"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p:txBody>
          <a:bodyPr/>
          <a:lstStyle/>
          <a:p>
            <a:fld id="{556330C3-93D9-864C-869D-FF738A48005C}" type="slidenum">
              <a:rPr lang="en-US" smtClean="0"/>
              <a:t>‹#›</a:t>
            </a:fld>
            <a:endParaRPr lang="en-US"/>
          </a:p>
        </p:txBody>
      </p:sp>
    </p:spTree>
    <p:extLst>
      <p:ext uri="{BB962C8B-B14F-4D97-AF65-F5344CB8AC3E}">
        <p14:creationId xmlns:p14="http://schemas.microsoft.com/office/powerpoint/2010/main" val="290799639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and Char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1"/>
          <p:cNvSpPr>
            <a:spLocks noGrp="1"/>
          </p:cNvSpPr>
          <p:nvPr>
            <p:ph type="title"/>
          </p:nvPr>
        </p:nvSpPr>
        <p:spPr>
          <a:xfrm>
            <a:off x="685800" y="274320"/>
            <a:ext cx="7345363" cy="885765"/>
          </a:xfrm>
        </p:spPr>
        <p:txBody>
          <a:bodyPr/>
          <a:lstStyle>
            <a:lvl1pPr>
              <a:defRPr>
                <a:solidFill>
                  <a:srgbClr val="1D649D"/>
                </a:solidFill>
              </a:defRPr>
            </a:lvl1pPr>
          </a:lstStyle>
          <a:p>
            <a:r>
              <a:rPr lang="en-US" dirty="0" smtClean="0"/>
              <a:t>Click to edit Master title style</a:t>
            </a:r>
            <a:endParaRPr lang="en-US" dirty="0"/>
          </a:p>
        </p:txBody>
      </p:sp>
      <p:sp>
        <p:nvSpPr>
          <p:cNvPr id="6" name="Chart Placeholder 5"/>
          <p:cNvSpPr>
            <a:spLocks noGrp="1"/>
          </p:cNvSpPr>
          <p:nvPr>
            <p:ph type="chart" sz="quarter" idx="13"/>
          </p:nvPr>
        </p:nvSpPr>
        <p:spPr>
          <a:xfrm>
            <a:off x="685800" y="1257300"/>
            <a:ext cx="7345363" cy="5244831"/>
          </a:xfrm>
        </p:spPr>
        <p:txBody>
          <a:bodyPr/>
          <a:lstStyle>
            <a:lvl1pPr>
              <a:buClr>
                <a:srgbClr val="3172A9"/>
              </a:buClr>
              <a:defRPr/>
            </a:lvl1pPr>
          </a:lstStyle>
          <a:p>
            <a:r>
              <a:rPr lang="en-US" dirty="0" smtClean="0"/>
              <a:t>Click icon to add chart</a:t>
            </a:r>
            <a:endParaRPr lang="en-US" dirty="0"/>
          </a:p>
        </p:txBody>
      </p:sp>
      <p:sp>
        <p:nvSpPr>
          <p:cNvPr id="7" name="Slide Number Placeholder 6"/>
          <p:cNvSpPr>
            <a:spLocks noGrp="1"/>
          </p:cNvSpPr>
          <p:nvPr>
            <p:ph type="sldNum" sz="quarter" idx="14"/>
          </p:nvPr>
        </p:nvSpPr>
        <p:spPr/>
        <p:txBody>
          <a:bodyPr/>
          <a:lstStyle>
            <a:lvl1pPr>
              <a:defRPr>
                <a:solidFill>
                  <a:srgbClr val="FFFFFF"/>
                </a:solidFill>
              </a:defRPr>
            </a:lvl1pPr>
          </a:lstStyle>
          <a:p>
            <a:fld id="{FCF52187-718E-B849-A91C-4A8B761E89F4}" type="slidenum">
              <a:rPr lang="en-US" smtClean="0"/>
              <a:pPr/>
              <a:t>‹#›</a:t>
            </a:fld>
            <a:endParaRPr lang="en-US" dirty="0"/>
          </a:p>
        </p:txBody>
      </p:sp>
    </p:spTree>
    <p:extLst>
      <p:ext uri="{BB962C8B-B14F-4D97-AF65-F5344CB8AC3E}">
        <p14:creationId xmlns:p14="http://schemas.microsoft.com/office/powerpoint/2010/main" val="27764101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lternate Layout">
    <p:bg>
      <p:bgPr>
        <a:solidFill>
          <a:srgbClr val="143C68"/>
        </a:solidFill>
        <a:effectLst/>
      </p:bgPr>
    </p:bg>
    <p:spTree>
      <p:nvGrpSpPr>
        <p:cNvPr id="1" name=""/>
        <p:cNvGrpSpPr/>
        <p:nvPr/>
      </p:nvGrpSpPr>
      <p:grpSpPr>
        <a:xfrm>
          <a:off x="0" y="0"/>
          <a:ext cx="0" cy="0"/>
          <a:chOff x="0" y="0"/>
          <a:chExt cx="0" cy="0"/>
        </a:xfrm>
      </p:grpSpPr>
      <p:pic>
        <p:nvPicPr>
          <p:cNvPr id="8" name="Picture 7" descr="fullbackgrd_trsp.png"/>
          <p:cNvPicPr>
            <a:picLocks noChangeAspect="1"/>
          </p:cNvPicPr>
          <p:nvPr userDrawn="1"/>
        </p:nvPicPr>
        <p:blipFill>
          <a:blip r:embed="rId2">
            <a:alphaModFix amt="53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userDrawn="1"/>
        </p:nvSpPr>
        <p:spPr>
          <a:xfrm>
            <a:off x="0" y="0"/>
            <a:ext cx="9144000" cy="899949"/>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userDrawn="1"/>
        </p:nvCxnSpPr>
        <p:spPr>
          <a:xfrm>
            <a:off x="0" y="8999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Date Placeholder 2"/>
          <p:cNvSpPr>
            <a:spLocks noGrp="1"/>
          </p:cNvSpPr>
          <p:nvPr>
            <p:ph type="dt" sz="half" idx="10"/>
          </p:nvPr>
        </p:nvSpPr>
        <p:spPr/>
        <p:txBody>
          <a:bodyPr/>
          <a:lstStyle>
            <a:lvl1pPr>
              <a:defRPr>
                <a:solidFill>
                  <a:srgbClr val="FFFFFF"/>
                </a:solidFill>
              </a:defRPr>
            </a:lvl1pPr>
          </a:lstStyle>
          <a:p>
            <a:fld id="{466A99FA-FF17-6E4B-8B75-D40E5D32975D}" type="datetime1">
              <a:rPr lang="en-US" smtClean="0"/>
              <a:t>11/7/2016</a:t>
            </a:fld>
            <a:endParaRPr lang="en-US"/>
          </a:p>
        </p:txBody>
      </p:sp>
      <p:sp>
        <p:nvSpPr>
          <p:cNvPr id="4" name="Footer Placeholder 3"/>
          <p:cNvSpPr>
            <a:spLocks noGrp="1"/>
          </p:cNvSpPr>
          <p:nvPr>
            <p:ph type="ftr" sz="quarter" idx="11"/>
          </p:nvPr>
        </p:nvSpPr>
        <p:spPr>
          <a:xfrm>
            <a:off x="635000" y="6356350"/>
            <a:ext cx="5384800" cy="365125"/>
          </a:xfrm>
        </p:spPr>
        <p:txBody>
          <a:bodyPr/>
          <a:lstStyle>
            <a:lvl1pPr algn="l">
              <a:defRPr>
                <a:solidFill>
                  <a:srgbClr val="FFFFFF"/>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6" name="Title 1"/>
          <p:cNvSpPr>
            <a:spLocks noGrp="1"/>
          </p:cNvSpPr>
          <p:nvPr>
            <p:ph type="title"/>
          </p:nvPr>
        </p:nvSpPr>
        <p:spPr>
          <a:xfrm>
            <a:off x="685800" y="274638"/>
            <a:ext cx="8229600" cy="965452"/>
          </a:xfrm>
        </p:spPr>
        <p:txBody>
          <a:bodyPr/>
          <a:lstStyle>
            <a:lvl1pPr>
              <a:defRPr>
                <a:solidFill>
                  <a:srgbClr val="FFFFFF"/>
                </a:solidFill>
              </a:defRPr>
            </a:lvl1pPr>
          </a:lstStyle>
          <a:p>
            <a:r>
              <a:rPr lang="en-US" dirty="0" smtClean="0"/>
              <a:t>Click to edit Master title style</a:t>
            </a:r>
            <a:endParaRPr lang="en-US" dirty="0"/>
          </a:p>
        </p:txBody>
      </p:sp>
      <p:sp>
        <p:nvSpPr>
          <p:cNvPr id="7" name="Content Placeholder 2"/>
          <p:cNvSpPr>
            <a:spLocks noGrp="1"/>
          </p:cNvSpPr>
          <p:nvPr>
            <p:ph idx="1"/>
          </p:nvPr>
        </p:nvSpPr>
        <p:spPr>
          <a:xfrm>
            <a:off x="685800" y="1600200"/>
            <a:ext cx="8229600" cy="4525963"/>
          </a:xfrm>
        </p:spPr>
        <p:txBody>
          <a:bodyPr/>
          <a:lstStyle>
            <a:lvl1pPr>
              <a:buClr>
                <a:srgbClr val="4589BC"/>
              </a:buClr>
              <a:defRPr>
                <a:solidFill>
                  <a:srgbClr val="FFFFFF"/>
                </a:solidFill>
              </a:defRPr>
            </a:lvl1pPr>
            <a:lvl2pPr>
              <a:buClr>
                <a:schemeClr val="bg1"/>
              </a:buClr>
              <a:defRPr>
                <a:solidFill>
                  <a:srgbClr val="FFFFFF"/>
                </a:solidFill>
              </a:defRPr>
            </a:lvl2pPr>
            <a:lvl3pPr>
              <a:buClr>
                <a:srgbClr val="4589BC"/>
              </a:buClr>
              <a:defRPr>
                <a:solidFill>
                  <a:srgbClr val="FFFFFF"/>
                </a:solidFill>
              </a:defRPr>
            </a:lvl3pPr>
            <a:lvl4pPr>
              <a:buClr>
                <a:schemeClr val="bg1"/>
              </a:buClr>
              <a:defRPr>
                <a:solidFill>
                  <a:srgbClr val="FFFFFF"/>
                </a:solidFill>
              </a:defRPr>
            </a:lvl4pPr>
            <a:lvl5pPr>
              <a:buClr>
                <a:srgbClr val="4589BC"/>
              </a:buClr>
              <a:defRPr>
                <a:solidFill>
                  <a:srgbClr val="FFFFF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5413465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Rectangle 10"/>
          <p:cNvSpPr/>
          <p:nvPr userDrawn="1"/>
        </p:nvSpPr>
        <p:spPr>
          <a:xfrm>
            <a:off x="0" y="0"/>
            <a:ext cx="9144000" cy="899949"/>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0" y="8999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85800" y="274638"/>
            <a:ext cx="8115300" cy="965452"/>
          </a:xfrm>
        </p:spPr>
        <p:txBody>
          <a:bodyPr/>
          <a:lstStyle>
            <a:lvl1pPr>
              <a:defRPr>
                <a:solidFill>
                  <a:srgbClr val="FFFFFF"/>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600200"/>
            <a:ext cx="4038600" cy="4525963"/>
          </a:xfrm>
        </p:spPr>
        <p:txBody>
          <a:bodyPr/>
          <a:lstStyle>
            <a:lvl1pPr>
              <a:buClr>
                <a:srgbClr val="4589BC"/>
              </a:buClr>
              <a:defRPr sz="2800"/>
            </a:lvl1pPr>
            <a:lvl2pPr>
              <a:buClr>
                <a:schemeClr val="bg1"/>
              </a:buClr>
              <a:defRPr sz="2400"/>
            </a:lvl2pPr>
            <a:lvl3pPr>
              <a:buClr>
                <a:srgbClr val="4589BC"/>
              </a:buClr>
              <a:defRPr sz="2000"/>
            </a:lvl3pPr>
            <a:lvl4pPr>
              <a:buClr>
                <a:schemeClr val="bg1"/>
              </a:buClr>
              <a:defRPr sz="1800"/>
            </a:lvl4pPr>
            <a:lvl5pPr>
              <a:buClr>
                <a:srgbClr val="4589BC"/>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37100" y="1600200"/>
            <a:ext cx="4038600" cy="4525963"/>
          </a:xfrm>
        </p:spPr>
        <p:txBody>
          <a:bodyPr/>
          <a:lstStyle>
            <a:lvl1pPr>
              <a:buClr>
                <a:srgbClr val="4589BC"/>
              </a:buClr>
              <a:defRPr sz="2800"/>
            </a:lvl1pPr>
            <a:lvl2pPr>
              <a:buClr>
                <a:schemeClr val="bg1"/>
              </a:buClr>
              <a:defRPr sz="2400"/>
            </a:lvl2pPr>
            <a:lvl3pPr>
              <a:buClr>
                <a:srgbClr val="4589BC"/>
              </a:buClr>
              <a:defRPr sz="2000"/>
            </a:lvl3pPr>
            <a:lvl4pPr>
              <a:buClr>
                <a:schemeClr val="bg1"/>
              </a:buClr>
              <a:defRPr sz="1800"/>
            </a:lvl4pPr>
            <a:lvl5pPr>
              <a:buClr>
                <a:srgbClr val="4589BC"/>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7F377CFC-8F43-B34D-B3A5-4FFA2789EEA4}" type="datetime1">
              <a:rPr lang="en-US" smtClean="0"/>
              <a:t>11/7/2016</a:t>
            </a:fld>
            <a:endParaRPr lang="en-US"/>
          </a:p>
        </p:txBody>
      </p:sp>
      <p:sp>
        <p:nvSpPr>
          <p:cNvPr id="6" name="Footer Placeholder 5"/>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36562732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userDrawn="1"/>
        </p:nvSpPr>
        <p:spPr>
          <a:xfrm>
            <a:off x="0" y="0"/>
            <a:ext cx="9144000" cy="899949"/>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userDrawn="1"/>
        </p:nvCxnSpPr>
        <p:spPr>
          <a:xfrm>
            <a:off x="0" y="8999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85800" y="1535113"/>
            <a:ext cx="388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85800" y="2174875"/>
            <a:ext cx="3886200" cy="3951288"/>
          </a:xfrm>
        </p:spPr>
        <p:txBody>
          <a:bodyPr/>
          <a:lstStyle>
            <a:lvl1pPr>
              <a:buClr>
                <a:srgbClr val="4589BC"/>
              </a:buClr>
              <a:defRPr sz="2400"/>
            </a:lvl1pPr>
            <a:lvl2pPr>
              <a:buClr>
                <a:schemeClr val="bg1"/>
              </a:buClr>
              <a:defRPr sz="2000"/>
            </a:lvl2pPr>
            <a:lvl3pPr>
              <a:buClr>
                <a:srgbClr val="4589BC"/>
              </a:buClr>
              <a:defRPr sz="1800"/>
            </a:lvl3pPr>
            <a:lvl4pPr>
              <a:buClr>
                <a:schemeClr val="bg1"/>
              </a:buClr>
              <a:defRPr sz="1600"/>
            </a:lvl4pPr>
            <a:lvl5pPr>
              <a:buClr>
                <a:srgbClr val="4589BC"/>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085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8525" y="2174875"/>
            <a:ext cx="4041775" cy="3951288"/>
          </a:xfrm>
        </p:spPr>
        <p:txBody>
          <a:bodyPr/>
          <a:lstStyle>
            <a:lvl1pPr>
              <a:buClr>
                <a:srgbClr val="4589BC"/>
              </a:buClr>
              <a:defRPr sz="2400"/>
            </a:lvl1pPr>
            <a:lvl2pPr>
              <a:buClr>
                <a:schemeClr val="bg1"/>
              </a:buClr>
              <a:defRPr sz="2000"/>
            </a:lvl2pPr>
            <a:lvl3pPr>
              <a:buClr>
                <a:srgbClr val="4589BC"/>
              </a:buClr>
              <a:defRPr sz="1800"/>
            </a:lvl3pPr>
            <a:lvl4pPr>
              <a:buClr>
                <a:schemeClr val="bg1"/>
              </a:buClr>
              <a:defRPr sz="1600"/>
            </a:lvl4pPr>
            <a:lvl5pPr>
              <a:buClr>
                <a:srgbClr val="4589BC"/>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F27C3590-6811-D44F-A232-C0EF97024A24}" type="datetime1">
              <a:rPr lang="en-US" smtClean="0"/>
              <a:t>11/7/2016</a:t>
            </a:fld>
            <a:endParaRPr lang="en-US"/>
          </a:p>
        </p:txBody>
      </p:sp>
      <p:sp>
        <p:nvSpPr>
          <p:cNvPr id="8" name="Footer Placeholder 7"/>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907600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p:cNvSpPr/>
          <p:nvPr userDrawn="1"/>
        </p:nvSpPr>
        <p:spPr>
          <a:xfrm>
            <a:off x="0" y="0"/>
            <a:ext cx="9144000" cy="899949"/>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userDrawn="1"/>
        </p:nvCxnSpPr>
        <p:spPr>
          <a:xfrm>
            <a:off x="0" y="8999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74FA8407-AC49-FA40-8F41-01F2CEA82210}" type="datetime1">
              <a:rPr lang="en-US" smtClean="0"/>
              <a:t>11/7/2016</a:t>
            </a:fld>
            <a:endParaRPr lang="en-US"/>
          </a:p>
        </p:txBody>
      </p:sp>
      <p:sp>
        <p:nvSpPr>
          <p:cNvPr id="4" name="Footer Placeholder 3"/>
          <p:cNvSpPr>
            <a:spLocks noGrp="1"/>
          </p:cNvSpPr>
          <p:nvPr>
            <p:ph type="ftr" sz="quarter" idx="11"/>
          </p:nvPr>
        </p:nvSpPr>
        <p:spPr>
          <a:xfrm>
            <a:off x="631380" y="6356350"/>
            <a:ext cx="5388420" cy="365125"/>
          </a:xfrm>
        </p:spPr>
        <p:txBody>
          <a:bodyPr/>
          <a:lstStyle>
            <a:lvl1pPr algn="l">
              <a:defRPr/>
            </a:lvl1p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5943904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5FF361-F31B-BE4E-9F6D-21450C9B3A17}" type="datetime1">
              <a:rPr lang="en-US" smtClean="0"/>
              <a:t>11/7/2016</a:t>
            </a:fld>
            <a:endParaRPr lang="en-US"/>
          </a:p>
        </p:txBody>
      </p:sp>
      <p:sp>
        <p:nvSpPr>
          <p:cNvPr id="3" name="Footer Placeholder 2"/>
          <p:cNvSpPr>
            <a:spLocks noGrp="1"/>
          </p:cNvSpPr>
          <p:nvPr>
            <p:ph type="ftr" sz="quarter" idx="11"/>
          </p:nvPr>
        </p:nvSpPr>
        <p:spPr>
          <a:xfrm>
            <a:off x="630936" y="6356350"/>
            <a:ext cx="5346700" cy="365125"/>
          </a:xfrm>
        </p:spPr>
        <p:txBody>
          <a:bodyPr/>
          <a:lstStyle>
            <a:lvl1pPr algn="l">
              <a:defRPr/>
            </a:lvl1pPr>
          </a:lstStyle>
          <a:p>
            <a:endParaRPr lang="en-US" dirty="0"/>
          </a:p>
        </p:txBody>
      </p:sp>
      <p:sp>
        <p:nvSpPr>
          <p:cNvPr id="4" name="Slide Number Placeholder 3"/>
          <p:cNvSpPr>
            <a:spLocks noGrp="1"/>
          </p:cNvSpPr>
          <p:nvPr>
            <p:ph type="sldNum" sz="quarter" idx="12"/>
          </p:nvPr>
        </p:nvSpPr>
        <p:spPr/>
        <p:txBody>
          <a:bodyPr/>
          <a:lstStyle/>
          <a:p>
            <a:fld id="{556330C3-93D9-864C-869D-FF738A48005C}" type="slidenum">
              <a:rPr lang="en-US" smtClean="0"/>
              <a:t>‹#›</a:t>
            </a:fld>
            <a:endParaRPr lang="en-US"/>
          </a:p>
        </p:txBody>
      </p:sp>
    </p:spTree>
    <p:extLst>
      <p:ext uri="{BB962C8B-B14F-4D97-AF65-F5344CB8AC3E}">
        <p14:creationId xmlns:p14="http://schemas.microsoft.com/office/powerpoint/2010/main" val="181496975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FFFFFF"/>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B51311-45E3-3847-826A-F842007000E0}" type="datetime1">
              <a:rPr lang="en-US" smtClean="0"/>
              <a:t>11/7/2016</a:t>
            </a:fld>
            <a:endParaRPr lang="en-US"/>
          </a:p>
        </p:txBody>
      </p:sp>
      <p:sp>
        <p:nvSpPr>
          <p:cNvPr id="6" name="Footer Placeholder 5"/>
          <p:cNvSpPr>
            <a:spLocks noGrp="1"/>
          </p:cNvSpPr>
          <p:nvPr>
            <p:ph type="ftr" sz="quarter" idx="11"/>
          </p:nvPr>
        </p:nvSpPr>
        <p:spPr>
          <a:xfrm>
            <a:off x="1792288" y="6356350"/>
            <a:ext cx="4227512"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p:txBody>
          <a:bodyPr/>
          <a:lstStyle/>
          <a:p>
            <a:fld id="{556330C3-93D9-864C-869D-FF738A48005C}" type="slidenum">
              <a:rPr lang="en-US" smtClean="0"/>
              <a:t>‹#›</a:t>
            </a:fld>
            <a:endParaRPr lang="en-US"/>
          </a:p>
        </p:txBody>
      </p:sp>
    </p:spTree>
    <p:extLst>
      <p:ext uri="{BB962C8B-B14F-4D97-AF65-F5344CB8AC3E}">
        <p14:creationId xmlns:p14="http://schemas.microsoft.com/office/powerpoint/2010/main" val="209811797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8" name="Rectangle 7"/>
          <p:cNvSpPr/>
          <p:nvPr userDrawn="1"/>
        </p:nvSpPr>
        <p:spPr>
          <a:xfrm>
            <a:off x="0" y="0"/>
            <a:ext cx="9144000" cy="899949"/>
          </a:xfrm>
          <a:prstGeom prst="rect">
            <a:avLst/>
          </a:prstGeom>
          <a:gradFill flip="none" rotWithShape="1">
            <a:gsLst>
              <a:gs pos="0">
                <a:srgbClr val="032D59"/>
              </a:gs>
              <a:gs pos="100000">
                <a:srgbClr val="235F8E"/>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0" y="899949"/>
            <a:ext cx="9144000"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85800" y="274320"/>
            <a:ext cx="7345363" cy="885765"/>
          </a:xfrm>
        </p:spPr>
        <p:txBody>
          <a:bodyPr/>
          <a:lstStyle>
            <a:lvl1pPr>
              <a:defRPr>
                <a:solidFill>
                  <a:srgbClr val="FFFFFF"/>
                </a:solidFill>
              </a:defRPr>
            </a:lvl1pPr>
          </a:lstStyle>
          <a:p>
            <a:r>
              <a:rPr lang="en-US" dirty="0" smtClean="0"/>
              <a:t>Click to edit Master title style</a:t>
            </a:r>
            <a:endParaRPr lang="en-US" dirty="0"/>
          </a:p>
        </p:txBody>
      </p:sp>
      <p:sp>
        <p:nvSpPr>
          <p:cNvPr id="6" name="Chart Placeholder 5"/>
          <p:cNvSpPr>
            <a:spLocks noGrp="1"/>
          </p:cNvSpPr>
          <p:nvPr>
            <p:ph type="chart" sz="quarter" idx="13"/>
          </p:nvPr>
        </p:nvSpPr>
        <p:spPr>
          <a:xfrm>
            <a:off x="685800" y="1257300"/>
            <a:ext cx="7345363" cy="5244831"/>
          </a:xfrm>
        </p:spPr>
        <p:txBody>
          <a:bodyPr/>
          <a:lstStyle>
            <a:lvl1pPr>
              <a:buClr>
                <a:srgbClr val="4589BC"/>
              </a:buClr>
              <a:defRPr/>
            </a:lvl1pPr>
          </a:lstStyle>
          <a:p>
            <a:r>
              <a:rPr lang="en-US" dirty="0" smtClean="0"/>
              <a:t>Click icon to add chart</a:t>
            </a:r>
            <a:endParaRPr lang="en-US" dirty="0"/>
          </a:p>
        </p:txBody>
      </p:sp>
      <p:sp>
        <p:nvSpPr>
          <p:cNvPr id="7" name="Slide Number Placeholder 6"/>
          <p:cNvSpPr>
            <a:spLocks noGrp="1"/>
          </p:cNvSpPr>
          <p:nvPr>
            <p:ph type="sldNum" sz="quarter" idx="14"/>
          </p:nvPr>
        </p:nvSpPr>
        <p:spPr/>
        <p:txBody>
          <a:bodyPr/>
          <a:lstStyle>
            <a:lvl1pPr>
              <a:defRPr>
                <a:solidFill>
                  <a:srgbClr val="FFFFFF"/>
                </a:solidFill>
              </a:defRPr>
            </a:lvl1pPr>
          </a:lstStyle>
          <a:p>
            <a:fld id="{FCF52187-718E-B849-A91C-4A8B761E89F4}" type="slidenum">
              <a:rPr lang="en-US" smtClean="0"/>
              <a:pPr/>
              <a:t>‹#›</a:t>
            </a:fld>
            <a:endParaRPr lang="en-US" dirty="0"/>
          </a:p>
        </p:txBody>
      </p:sp>
    </p:spTree>
    <p:extLst>
      <p:ext uri="{BB962C8B-B14F-4D97-AF65-F5344CB8AC3E}">
        <p14:creationId xmlns:p14="http://schemas.microsoft.com/office/powerpoint/2010/main" val="419258057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userDrawn="1">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userDrawn="1">
            <p:ph idx="1"/>
          </p:nvPr>
        </p:nvSpPr>
        <p:spPr/>
        <p:txBody>
          <a:bodyPr/>
          <a:lstStyle>
            <a:lvl1pPr>
              <a:buClr>
                <a:srgbClr val="3172A9"/>
              </a:buClr>
              <a:defRPr/>
            </a:lvl1pPr>
            <a:lvl2pPr>
              <a:buClr>
                <a:srgbClr val="3172A9"/>
              </a:buClr>
              <a:defRPr/>
            </a:lvl2pPr>
            <a:lvl3pPr>
              <a:buClr>
                <a:srgbClr val="3172A9"/>
              </a:buClr>
              <a:defRPr/>
            </a:lvl3pPr>
            <a:lvl4pPr>
              <a:buClr>
                <a:srgbClr val="3172A9"/>
              </a:buClr>
              <a:defRPr/>
            </a:lvl4pPr>
            <a:lvl5pPr>
              <a:buClr>
                <a:srgbClr val="3172A9"/>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userDrawn="1">
            <p:ph type="sldNum" sz="quarter" idx="12"/>
          </p:nvPr>
        </p:nvSpPr>
        <p:spPr/>
        <p:txBody>
          <a:bodyPr/>
          <a:lstStyle>
            <a:lvl1pPr>
              <a:defRPr>
                <a:solidFill>
                  <a:schemeClr val="bg1"/>
                </a:solidFill>
              </a:defRPr>
            </a:lvl1pPr>
          </a:lstStyle>
          <a:p>
            <a:fld id="{556330C3-93D9-864C-869D-FF738A48005C}" type="slidenum">
              <a:rPr lang="en-US" smtClean="0"/>
              <a:pPr/>
              <a:t>‹#›</a:t>
            </a:fld>
            <a:endParaRPr lang="en-US" dirty="0"/>
          </a:p>
        </p:txBody>
      </p:sp>
      <p:sp>
        <p:nvSpPr>
          <p:cNvPr id="7"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166862917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2827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37100" y="1282700"/>
            <a:ext cx="4038600" cy="4525963"/>
          </a:xfrm>
        </p:spPr>
        <p:txBody>
          <a:bodyPr/>
          <a:lstStyle>
            <a:lvl1pPr>
              <a:buClr>
                <a:srgbClr val="3172A9"/>
              </a:buClr>
              <a:defRPr sz="2800"/>
            </a:lvl1pPr>
            <a:lvl2pPr>
              <a:buClr>
                <a:srgbClr val="3172A9"/>
              </a:buClr>
              <a:defRPr sz="2400"/>
            </a:lvl2pPr>
            <a:lvl3pPr>
              <a:buClr>
                <a:srgbClr val="3172A9"/>
              </a:buClr>
              <a:defRPr sz="2000"/>
            </a:lvl3pPr>
            <a:lvl4pPr>
              <a:buClr>
                <a:srgbClr val="3172A9"/>
              </a:buClr>
              <a:defRPr sz="1800"/>
            </a:lvl4pPr>
            <a:lvl5pPr>
              <a:buClr>
                <a:srgbClr val="3172A9"/>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8"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30310115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85800" y="1319213"/>
            <a:ext cx="3886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85800" y="1958975"/>
            <a:ext cx="3886200"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08525" y="13192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8525" y="1958975"/>
            <a:ext cx="4041775" cy="3951288"/>
          </a:xfrm>
        </p:spPr>
        <p:txBody>
          <a:bodyPr/>
          <a:lstStyle>
            <a:lvl1pPr>
              <a:buClr>
                <a:srgbClr val="3172A9"/>
              </a:buClr>
              <a:defRPr sz="2400"/>
            </a:lvl1pPr>
            <a:lvl2pPr>
              <a:buClr>
                <a:srgbClr val="3172A9"/>
              </a:buClr>
              <a:defRPr sz="2000"/>
            </a:lvl2pPr>
            <a:lvl3pPr>
              <a:buClr>
                <a:srgbClr val="3172A9"/>
              </a:buClr>
              <a:defRPr sz="1800"/>
            </a:lvl3pPr>
            <a:lvl4pPr>
              <a:buClr>
                <a:srgbClr val="3172A9"/>
              </a:buClr>
              <a:defRPr sz="1600"/>
            </a:lvl4pPr>
            <a:lvl5pPr>
              <a:buClr>
                <a:srgbClr val="3172A9"/>
              </a:buCl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10" name="Footer Placeholder 4"/>
          <p:cNvSpPr>
            <a:spLocks noGrp="1"/>
          </p:cNvSpPr>
          <p:nvPr>
            <p:ph type="ftr" sz="quarter" idx="1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53378947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D649D"/>
                </a:solidFill>
              </a:defRPr>
            </a:lvl1pPr>
          </a:lstStyle>
          <a:p>
            <a:r>
              <a:rPr lang="en-US" dirty="0" smtClean="0"/>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6"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79497624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630936"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lvl1pPr>
              <a:defRPr>
                <a:solidFill>
                  <a:srgbClr val="143C68"/>
                </a:solidFill>
              </a:defRPr>
            </a:lvl1pPr>
          </a:lstStyle>
          <a:p>
            <a:fld id="{556330C3-93D9-864C-869D-FF738A48005C}" type="slidenum">
              <a:rPr lang="en-US" smtClean="0"/>
              <a:pPr/>
              <a:t>‹#›</a:t>
            </a:fld>
            <a:endParaRPr lang="en-US" dirty="0"/>
          </a:p>
        </p:txBody>
      </p:sp>
      <p:sp>
        <p:nvSpPr>
          <p:cNvPr id="6"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186973002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2300" y="273050"/>
            <a:ext cx="3695699" cy="1162050"/>
          </a:xfrm>
        </p:spPr>
        <p:txBody>
          <a:bodyPr anchor="t" anchorCtr="0">
            <a:normAutofit/>
          </a:bodyPr>
          <a:lstStyle>
            <a:lvl1pPr algn="l">
              <a:defRPr sz="2800" b="1">
                <a:solidFill>
                  <a:srgbClr val="1D649D"/>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3100" y="273050"/>
            <a:ext cx="4203700" cy="5853113"/>
          </a:xfrm>
        </p:spPr>
        <p:txBody>
          <a:bodyPr/>
          <a:lstStyle>
            <a:lvl1pPr>
              <a:buClr>
                <a:srgbClr val="3172A9"/>
              </a:buClr>
              <a:defRPr sz="2400"/>
            </a:lvl1pPr>
            <a:lvl2pPr>
              <a:buClr>
                <a:srgbClr val="3172A9"/>
              </a:buClr>
              <a:defRPr sz="2200"/>
            </a:lvl2pPr>
            <a:lvl3pPr>
              <a:buClr>
                <a:srgbClr val="3172A9"/>
              </a:buClr>
              <a:defRPr sz="2400"/>
            </a:lvl3pPr>
            <a:lvl4pPr>
              <a:buClr>
                <a:srgbClr val="3172A9"/>
              </a:buClr>
              <a:defRPr sz="2000"/>
            </a:lvl4pPr>
            <a:lvl5pPr>
              <a:buClr>
                <a:srgbClr val="3172A9"/>
              </a:buCl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622301" y="1435100"/>
            <a:ext cx="369569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56330C3-93D9-864C-869D-FF738A48005C}" type="slidenum">
              <a:rPr lang="en-US" smtClean="0"/>
              <a:pPr/>
              <a:t>‹#›</a:t>
            </a:fld>
            <a:endParaRPr lang="en-US" dirty="0"/>
          </a:p>
        </p:txBody>
      </p:sp>
      <p:sp>
        <p:nvSpPr>
          <p:cNvPr id="8"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193527015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D649D"/>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556330C3-93D9-864C-869D-FF738A48005C}" type="slidenum">
              <a:rPr lang="en-US" smtClean="0"/>
              <a:t>‹#›</a:t>
            </a:fld>
            <a:endParaRPr lang="en-US"/>
          </a:p>
        </p:txBody>
      </p:sp>
      <p:sp>
        <p:nvSpPr>
          <p:cNvPr id="8"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401351551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320"/>
            <a:ext cx="7345363" cy="885765"/>
          </a:xfrm>
        </p:spPr>
        <p:txBody>
          <a:bodyPr/>
          <a:lstStyle>
            <a:lvl1pPr>
              <a:defRPr>
                <a:solidFill>
                  <a:srgbClr val="1D649D"/>
                </a:solidFill>
              </a:defRPr>
            </a:lvl1pPr>
          </a:lstStyle>
          <a:p>
            <a:r>
              <a:rPr lang="en-US" dirty="0" smtClean="0"/>
              <a:t>Click to edit Master title style</a:t>
            </a:r>
            <a:endParaRPr lang="en-US" dirty="0"/>
          </a:p>
        </p:txBody>
      </p:sp>
      <p:sp>
        <p:nvSpPr>
          <p:cNvPr id="6" name="Chart Placeholder 5"/>
          <p:cNvSpPr>
            <a:spLocks noGrp="1"/>
          </p:cNvSpPr>
          <p:nvPr>
            <p:ph type="chart" sz="quarter" idx="13"/>
          </p:nvPr>
        </p:nvSpPr>
        <p:spPr>
          <a:xfrm>
            <a:off x="685800" y="1257301"/>
            <a:ext cx="7345363" cy="5099050"/>
          </a:xfrm>
        </p:spPr>
        <p:txBody>
          <a:bodyPr/>
          <a:lstStyle>
            <a:lvl1pPr>
              <a:buClr>
                <a:srgbClr val="3172A9"/>
              </a:buClr>
              <a:defRPr/>
            </a:lvl1pPr>
          </a:lstStyle>
          <a:p>
            <a:r>
              <a:rPr lang="en-US" dirty="0" smtClean="0"/>
              <a:t>Click icon to add chart</a:t>
            </a:r>
            <a:endParaRPr lang="en-US" dirty="0"/>
          </a:p>
        </p:txBody>
      </p:sp>
      <p:sp>
        <p:nvSpPr>
          <p:cNvPr id="7" name="Slide Number Placeholder 6"/>
          <p:cNvSpPr>
            <a:spLocks noGrp="1"/>
          </p:cNvSpPr>
          <p:nvPr>
            <p:ph type="sldNum" sz="quarter" idx="14"/>
          </p:nvPr>
        </p:nvSpPr>
        <p:spPr/>
        <p:txBody>
          <a:bodyPr/>
          <a:lstStyle>
            <a:lvl1pPr>
              <a:defRPr>
                <a:solidFill>
                  <a:srgbClr val="FFFFFF"/>
                </a:solidFill>
              </a:defRPr>
            </a:lvl1pPr>
          </a:lstStyle>
          <a:p>
            <a:fld id="{FCF52187-718E-B849-A91C-4A8B761E89F4}" type="slidenum">
              <a:rPr lang="en-US" smtClean="0"/>
              <a:pPr/>
              <a:t>‹#›</a:t>
            </a:fld>
            <a:endParaRPr lang="en-US" dirty="0"/>
          </a:p>
        </p:txBody>
      </p:sp>
      <p:sp>
        <p:nvSpPr>
          <p:cNvPr id="5"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Tree>
    <p:extLst>
      <p:ext uri="{BB962C8B-B14F-4D97-AF65-F5344CB8AC3E}">
        <p14:creationId xmlns:p14="http://schemas.microsoft.com/office/powerpoint/2010/main" val="118113969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5.png"/><Relationship Id="rId5" Type="http://schemas.openxmlformats.org/officeDocument/2006/relationships/slideLayout" Target="../slideLayouts/slideLayout22.xml"/><Relationship Id="rId10" Type="http://schemas.openxmlformats.org/officeDocument/2006/relationships/image" Target="../media/image4.png"/><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274638"/>
            <a:ext cx="8115300" cy="965452"/>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85800" y="1271340"/>
            <a:ext cx="8115300" cy="4525963"/>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689280" y="6356350"/>
            <a:ext cx="2133600" cy="365125"/>
          </a:xfrm>
          <a:prstGeom prst="rect">
            <a:avLst/>
          </a:prstGeom>
        </p:spPr>
        <p:txBody>
          <a:bodyPr vert="horz" lIns="91440" tIns="45720" rIns="91440" bIns="45720" rtlCol="0" anchor="ctr"/>
          <a:lstStyle>
            <a:lvl1pPr algn="r">
              <a:defRPr sz="1200">
                <a:solidFill>
                  <a:srgbClr val="286293"/>
                </a:solidFill>
                <a:latin typeface="Arial"/>
              </a:defRPr>
            </a:lvl1pPr>
          </a:lstStyle>
          <a:p>
            <a:fld id="{6B94D740-7298-814C-91A8-68B89414E981}" type="datetime1">
              <a:rPr lang="en-US" smtClean="0"/>
              <a:t>11/7/2016</a:t>
            </a:fld>
            <a:endParaRPr lang="en-US"/>
          </a:p>
        </p:txBody>
      </p:sp>
      <p:sp>
        <p:nvSpPr>
          <p:cNvPr id="5" name="Footer Placeholder 4"/>
          <p:cNvSpPr>
            <a:spLocks noGrp="1"/>
          </p:cNvSpPr>
          <p:nvPr>
            <p:ph type="ftr" sz="quarter" idx="3"/>
          </p:nvPr>
        </p:nvSpPr>
        <p:spPr>
          <a:xfrm>
            <a:off x="631380" y="6356350"/>
            <a:ext cx="5388420"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
        <p:nvSpPr>
          <p:cNvPr id="6" name="Slide Number Placeholder 5"/>
          <p:cNvSpPr>
            <a:spLocks noGrp="1"/>
          </p:cNvSpPr>
          <p:nvPr>
            <p:ph type="sldNum" sz="quarter" idx="4"/>
          </p:nvPr>
        </p:nvSpPr>
        <p:spPr>
          <a:xfrm>
            <a:off x="9080" y="6356350"/>
            <a:ext cx="314770" cy="365125"/>
          </a:xfrm>
          <a:prstGeom prst="rect">
            <a:avLst/>
          </a:prstGeom>
        </p:spPr>
        <p:txBody>
          <a:bodyPr vert="horz" lIns="91440" tIns="45720" rIns="0" bIns="45720" rtlCol="0" anchor="ctr"/>
          <a:lstStyle>
            <a:lvl1pPr algn="r">
              <a:defRPr sz="1200">
                <a:solidFill>
                  <a:srgbClr val="286293"/>
                </a:solidFill>
                <a:latin typeface="Aria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118242325"/>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52" r:id="rId4"/>
    <p:sldLayoutId id="2147483653" r:id="rId5"/>
    <p:sldLayoutId id="2147483654" r:id="rId6"/>
    <p:sldLayoutId id="2147483655" r:id="rId7"/>
    <p:sldLayoutId id="2147483656" r:id="rId8"/>
    <p:sldLayoutId id="2147483657" r:id="rId9"/>
    <p:sldLayoutId id="2147483661" r:id="rId10"/>
  </p:sldLayoutIdLst>
  <p:timing>
    <p:tnLst>
      <p:par>
        <p:cTn id="1" dur="indefinite" restart="never" nodeType="tmRoot"/>
      </p:par>
    </p:tnLst>
  </p:timing>
  <p:hf hdr="0" ftr="0" dt="0"/>
  <p:txStyles>
    <p:titleStyle>
      <a:lvl1pPr algn="l" defTabSz="457200" rtl="0" eaLnBrk="1" latinLnBrk="0" hangingPunct="1">
        <a:spcBef>
          <a:spcPct val="0"/>
        </a:spcBef>
        <a:buNone/>
        <a:defRPr sz="2800" b="1" kern="1200">
          <a:solidFill>
            <a:srgbClr val="1D649D"/>
          </a:solidFill>
          <a:latin typeface="Arial"/>
          <a:ea typeface="+mj-ea"/>
          <a:cs typeface="+mj-cs"/>
        </a:defRPr>
      </a:lvl1pPr>
    </p:titleStyle>
    <p:bodyStyle>
      <a:lvl1pPr marL="230188" indent="-230188" algn="l" defTabSz="457200" rtl="0" eaLnBrk="1" latinLnBrk="0" hangingPunct="1">
        <a:spcBef>
          <a:spcPct val="20000"/>
        </a:spcBef>
        <a:buClr>
          <a:srgbClr val="3172A9"/>
        </a:buClr>
        <a:buFont typeface="Wingdings" charset="2"/>
        <a:buChar char="§"/>
        <a:defRPr sz="2400" kern="1200">
          <a:solidFill>
            <a:srgbClr val="143C68"/>
          </a:solidFill>
          <a:latin typeface="Arial"/>
          <a:ea typeface="+mn-ea"/>
          <a:cs typeface="+mn-cs"/>
        </a:defRPr>
      </a:lvl1pPr>
      <a:lvl2pPr marL="630238" indent="-290513" algn="l" defTabSz="457200" rtl="0" eaLnBrk="1" latinLnBrk="0" hangingPunct="1">
        <a:spcBef>
          <a:spcPct val="20000"/>
        </a:spcBef>
        <a:buClr>
          <a:srgbClr val="3172A9"/>
        </a:buClr>
        <a:buFont typeface="Arial"/>
        <a:buChar char="–"/>
        <a:defRPr sz="2200" kern="1200">
          <a:solidFill>
            <a:srgbClr val="143C68"/>
          </a:solidFill>
          <a:latin typeface="Arial"/>
          <a:ea typeface="+mn-ea"/>
          <a:cs typeface="+mn-cs"/>
        </a:defRPr>
      </a:lvl2pPr>
      <a:lvl3pPr marL="11430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3pPr>
      <a:lvl4pPr marL="16002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4pPr>
      <a:lvl5pPr marL="20574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B3E6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274638"/>
            <a:ext cx="8115300" cy="965452"/>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85800" y="1271340"/>
            <a:ext cx="8115300" cy="4525963"/>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689280" y="6356350"/>
            <a:ext cx="2133600" cy="365125"/>
          </a:xfrm>
          <a:prstGeom prst="rect">
            <a:avLst/>
          </a:prstGeom>
        </p:spPr>
        <p:txBody>
          <a:bodyPr vert="horz" lIns="91440" tIns="45720" rIns="91440" bIns="45720" rtlCol="0" anchor="ctr"/>
          <a:lstStyle>
            <a:lvl1pPr algn="r">
              <a:defRPr sz="1200">
                <a:solidFill>
                  <a:srgbClr val="FFFFFF"/>
                </a:solidFill>
                <a:latin typeface="Arial"/>
              </a:defRPr>
            </a:lvl1pPr>
          </a:lstStyle>
          <a:p>
            <a:fld id="{6B94D740-7298-814C-91A8-68B89414E981}" type="datetime1">
              <a:rPr lang="en-US" smtClean="0"/>
              <a:pPr/>
              <a:t>11/7/2016</a:t>
            </a:fld>
            <a:endParaRPr lang="en-US"/>
          </a:p>
        </p:txBody>
      </p:sp>
      <p:sp>
        <p:nvSpPr>
          <p:cNvPr id="5" name="Footer Placeholder 4"/>
          <p:cNvSpPr>
            <a:spLocks noGrp="1"/>
          </p:cNvSpPr>
          <p:nvPr>
            <p:ph type="ftr" sz="quarter" idx="3"/>
          </p:nvPr>
        </p:nvSpPr>
        <p:spPr>
          <a:xfrm>
            <a:off x="631380" y="6356350"/>
            <a:ext cx="5388420" cy="365125"/>
          </a:xfrm>
          <a:prstGeom prst="rect">
            <a:avLst/>
          </a:prstGeom>
        </p:spPr>
        <p:txBody>
          <a:bodyPr vert="horz" lIns="91440" tIns="45720" rIns="91440" bIns="45720" rtlCol="0" anchor="ctr"/>
          <a:lstStyle>
            <a:lvl1pPr algn="l">
              <a:defRPr sz="1200">
                <a:solidFill>
                  <a:srgbClr val="FFFFFF"/>
                </a:solidFill>
                <a:latin typeface="Arial"/>
              </a:defRPr>
            </a:lvl1pPr>
          </a:lstStyle>
          <a:p>
            <a:endParaRPr lang="en-US" dirty="0"/>
          </a:p>
        </p:txBody>
      </p:sp>
      <p:sp>
        <p:nvSpPr>
          <p:cNvPr id="6" name="Slide Number Placeholder 5"/>
          <p:cNvSpPr>
            <a:spLocks noGrp="1"/>
          </p:cNvSpPr>
          <p:nvPr>
            <p:ph type="sldNum" sz="quarter" idx="4"/>
          </p:nvPr>
        </p:nvSpPr>
        <p:spPr>
          <a:xfrm>
            <a:off x="9080" y="6356350"/>
            <a:ext cx="314770" cy="365125"/>
          </a:xfrm>
          <a:prstGeom prst="rect">
            <a:avLst/>
          </a:prstGeom>
        </p:spPr>
        <p:txBody>
          <a:bodyPr vert="horz" lIns="91440" tIns="45720" rIns="0" bIns="45720" rtlCol="0" anchor="ctr"/>
          <a:lstStyle>
            <a:lvl1pPr algn="r">
              <a:defRPr sz="1200">
                <a:solidFill>
                  <a:srgbClr val="FFFFFF"/>
                </a:solidFill>
                <a:latin typeface="Arial"/>
              </a:defRPr>
            </a:lvl1pPr>
          </a:lstStyle>
          <a:p>
            <a:fld id="{556330C3-93D9-864C-869D-FF738A48005C}" type="slidenum">
              <a:rPr lang="en-US" smtClean="0"/>
              <a:pPr/>
              <a:t>‹#›</a:t>
            </a:fld>
            <a:endParaRPr lang="en-US" dirty="0"/>
          </a:p>
        </p:txBody>
      </p:sp>
    </p:spTree>
    <p:extLst>
      <p:ext uri="{BB962C8B-B14F-4D97-AF65-F5344CB8AC3E}">
        <p14:creationId xmlns:p14="http://schemas.microsoft.com/office/powerpoint/2010/main" val="3873341056"/>
      </p:ext>
    </p:extLst>
  </p:cSld>
  <p:clrMap bg1="lt1" tx1="dk1" bg2="lt2" tx2="dk2" accent1="accent1" accent2="accent2" accent3="accent3" accent4="accent4" accent5="accent5" accent6="accent6" hlink="hlink" folHlink="folHlink"/>
  <p:sldLayoutIdLst>
    <p:sldLayoutId id="2147483692" r:id="rId1"/>
    <p:sldLayoutId id="2147483695" r:id="rId2"/>
    <p:sldLayoutId id="2147483696" r:id="rId3"/>
    <p:sldLayoutId id="2147483697" r:id="rId4"/>
    <p:sldLayoutId id="2147483698" r:id="rId5"/>
    <p:sldLayoutId id="2147483700" r:id="rId6"/>
    <p:sldLayoutId id="2147483703" r:id="rId7"/>
  </p:sldLayoutIdLst>
  <p:timing>
    <p:tnLst>
      <p:par>
        <p:cTn id="1" dur="indefinite" restart="never" nodeType="tmRoot"/>
      </p:par>
    </p:tnLst>
  </p:timing>
  <p:hf hdr="0" ftr="0" dt="0"/>
  <p:txStyles>
    <p:titleStyle>
      <a:lvl1pPr algn="l" defTabSz="457200" rtl="0" eaLnBrk="1" latinLnBrk="0" hangingPunct="1">
        <a:spcBef>
          <a:spcPct val="0"/>
        </a:spcBef>
        <a:buNone/>
        <a:defRPr sz="2800" b="1" kern="1200">
          <a:solidFill>
            <a:schemeClr val="bg1"/>
          </a:solidFill>
          <a:latin typeface="Arial"/>
          <a:ea typeface="+mj-ea"/>
          <a:cs typeface="+mj-cs"/>
        </a:defRPr>
      </a:lvl1pPr>
    </p:titleStyle>
    <p:bodyStyle>
      <a:lvl1pPr marL="230188" indent="-230188" algn="l" defTabSz="457200" rtl="0" eaLnBrk="1" latinLnBrk="0" hangingPunct="1">
        <a:spcBef>
          <a:spcPct val="20000"/>
        </a:spcBef>
        <a:buClr>
          <a:srgbClr val="4589BC"/>
        </a:buClr>
        <a:buFont typeface="Wingdings" charset="2"/>
        <a:buChar char="§"/>
        <a:defRPr sz="2400" kern="1200">
          <a:solidFill>
            <a:srgbClr val="FFFFFF"/>
          </a:solidFill>
          <a:latin typeface="Arial"/>
          <a:ea typeface="+mn-ea"/>
          <a:cs typeface="+mn-cs"/>
        </a:defRPr>
      </a:lvl1pPr>
      <a:lvl2pPr marL="630238" indent="-290513" algn="l" defTabSz="457200" rtl="0" eaLnBrk="1" latinLnBrk="0" hangingPunct="1">
        <a:spcBef>
          <a:spcPct val="20000"/>
        </a:spcBef>
        <a:buClr>
          <a:schemeClr val="bg1"/>
        </a:buClr>
        <a:buFont typeface="Arial"/>
        <a:buChar char="–"/>
        <a:defRPr sz="2200" kern="1200">
          <a:solidFill>
            <a:srgbClr val="FFFFFF"/>
          </a:solidFill>
          <a:latin typeface="Arial"/>
          <a:ea typeface="+mn-ea"/>
          <a:cs typeface="+mn-cs"/>
        </a:defRPr>
      </a:lvl2pPr>
      <a:lvl3pPr marL="1143000" indent="-228600" algn="l" defTabSz="457200" rtl="0" eaLnBrk="1" latinLnBrk="0" hangingPunct="1">
        <a:spcBef>
          <a:spcPct val="20000"/>
        </a:spcBef>
        <a:buClr>
          <a:srgbClr val="4589BC"/>
        </a:buClr>
        <a:buFont typeface="Arial"/>
        <a:buChar char="•"/>
        <a:defRPr sz="2000" kern="1200">
          <a:solidFill>
            <a:srgbClr val="FFFFFF"/>
          </a:solidFill>
          <a:latin typeface="Arial"/>
          <a:ea typeface="+mn-ea"/>
          <a:cs typeface="+mn-cs"/>
        </a:defRPr>
      </a:lvl3pPr>
      <a:lvl4pPr marL="1600200" indent="-228600" algn="l" defTabSz="457200" rtl="0" eaLnBrk="1" latinLnBrk="0" hangingPunct="1">
        <a:spcBef>
          <a:spcPct val="20000"/>
        </a:spcBef>
        <a:buClr>
          <a:schemeClr val="bg1"/>
        </a:buClr>
        <a:buFont typeface="Arial"/>
        <a:buChar char="–"/>
        <a:defRPr sz="2000" kern="1200">
          <a:solidFill>
            <a:srgbClr val="FFFFFF"/>
          </a:solidFill>
          <a:latin typeface="Arial"/>
          <a:ea typeface="+mn-ea"/>
          <a:cs typeface="+mn-cs"/>
        </a:defRPr>
      </a:lvl4pPr>
      <a:lvl5pPr marL="2057400" indent="-228600" algn="l" defTabSz="457200" rtl="0" eaLnBrk="1" latinLnBrk="0" hangingPunct="1">
        <a:spcBef>
          <a:spcPct val="20000"/>
        </a:spcBef>
        <a:buClr>
          <a:srgbClr val="4589BC"/>
        </a:buClr>
        <a:buFont typeface="Arial"/>
        <a:buChar char="»"/>
        <a:defRPr sz="2000" kern="1200">
          <a:solidFill>
            <a:srgbClr val="FFFFFF"/>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487680" cy="6858000"/>
          </a:xfrm>
          <a:prstGeom prst="rect">
            <a:avLst/>
          </a:prstGeom>
        </p:spPr>
      </p:pic>
      <p:sp>
        <p:nvSpPr>
          <p:cNvPr id="2" name="Title Placeholder 1"/>
          <p:cNvSpPr>
            <a:spLocks noGrp="1"/>
          </p:cNvSpPr>
          <p:nvPr>
            <p:ph type="title"/>
          </p:nvPr>
        </p:nvSpPr>
        <p:spPr>
          <a:xfrm>
            <a:off x="685800" y="274638"/>
            <a:ext cx="8115300" cy="965452"/>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85800" y="1271340"/>
            <a:ext cx="8115300" cy="4525963"/>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2300288" y="6356350"/>
            <a:ext cx="6513512" cy="365125"/>
          </a:xfrm>
          <a:prstGeom prst="rect">
            <a:avLst/>
          </a:prstGeom>
        </p:spPr>
        <p:txBody>
          <a:bodyPr vert="horz" lIns="91440" tIns="45720" rIns="91440" bIns="45720" rtlCol="0" anchor="ctr"/>
          <a:lstStyle>
            <a:lvl1pPr algn="l">
              <a:defRPr sz="1200">
                <a:solidFill>
                  <a:srgbClr val="286293"/>
                </a:solidFill>
                <a:latin typeface="Arial"/>
              </a:defRPr>
            </a:lvl1pPr>
          </a:lstStyle>
          <a:p>
            <a:endParaRPr lang="en-US" dirty="0"/>
          </a:p>
        </p:txBody>
      </p:sp>
      <p:sp>
        <p:nvSpPr>
          <p:cNvPr id="6" name="Slide Number Placeholder 5"/>
          <p:cNvSpPr>
            <a:spLocks noGrp="1"/>
          </p:cNvSpPr>
          <p:nvPr>
            <p:ph type="sldNum" sz="quarter" idx="4"/>
          </p:nvPr>
        </p:nvSpPr>
        <p:spPr>
          <a:xfrm>
            <a:off x="9080" y="6355080"/>
            <a:ext cx="314770" cy="365125"/>
          </a:xfrm>
          <a:prstGeom prst="rect">
            <a:avLst/>
          </a:prstGeom>
        </p:spPr>
        <p:txBody>
          <a:bodyPr vert="horz" lIns="91440" tIns="45720" rIns="0" bIns="45720" rtlCol="0" anchor="ctr"/>
          <a:lstStyle>
            <a:lvl1pPr algn="r">
              <a:defRPr sz="1200">
                <a:solidFill>
                  <a:schemeClr val="bg1"/>
                </a:solidFill>
                <a:latin typeface="Arial"/>
              </a:defRPr>
            </a:lvl1pPr>
          </a:lstStyle>
          <a:p>
            <a:fld id="{556330C3-93D9-864C-869D-FF738A48005C}" type="slidenum">
              <a:rPr lang="en-US" smtClean="0"/>
              <a:pPr/>
              <a:t>‹#›</a:t>
            </a:fld>
            <a:endParaRPr lang="en-US" dirty="0"/>
          </a:p>
        </p:txBody>
      </p:sp>
      <p:pic>
        <p:nvPicPr>
          <p:cNvPr id="9" name="Picture 8" descr="Westat logo yes symbol.png"/>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17540" y="6332007"/>
            <a:ext cx="1304457" cy="414500"/>
          </a:xfrm>
          <a:prstGeom prst="rect">
            <a:avLst/>
          </a:prstGeom>
        </p:spPr>
      </p:pic>
    </p:spTree>
    <p:extLst>
      <p:ext uri="{BB962C8B-B14F-4D97-AF65-F5344CB8AC3E}">
        <p14:creationId xmlns:p14="http://schemas.microsoft.com/office/powerpoint/2010/main" val="4095741221"/>
      </p:ext>
    </p:extLst>
  </p:cSld>
  <p:clrMap bg1="lt1" tx1="dk1" bg2="lt2" tx2="dk2" accent1="accent1" accent2="accent2" accent3="accent3" accent4="accent4" accent5="accent5" accent6="accent6" hlink="hlink" folHlink="folHlink"/>
  <p:sldLayoutIdLst>
    <p:sldLayoutId id="2147483672" r:id="rId1"/>
    <p:sldLayoutId id="2147483678" r:id="rId2"/>
    <p:sldLayoutId id="2147483679" r:id="rId3"/>
    <p:sldLayoutId id="2147483680" r:id="rId4"/>
    <p:sldLayoutId id="2147483681" r:id="rId5"/>
    <p:sldLayoutId id="2147483682" r:id="rId6"/>
    <p:sldLayoutId id="2147483683" r:id="rId7"/>
    <p:sldLayoutId id="2147483686" r:id="rId8"/>
  </p:sldLayoutIdLst>
  <p:timing>
    <p:tnLst>
      <p:par>
        <p:cTn id="1" dur="indefinite" restart="never" nodeType="tmRoot"/>
      </p:par>
    </p:tnLst>
  </p:timing>
  <p:hf hdr="0" ftr="0" dt="0"/>
  <p:txStyles>
    <p:titleStyle>
      <a:lvl1pPr algn="l" defTabSz="457200" rtl="0" eaLnBrk="1" latinLnBrk="0" hangingPunct="1">
        <a:spcBef>
          <a:spcPct val="0"/>
        </a:spcBef>
        <a:buNone/>
        <a:defRPr sz="2800" b="1" kern="1200">
          <a:solidFill>
            <a:srgbClr val="1D649D"/>
          </a:solidFill>
          <a:latin typeface="Arial"/>
          <a:ea typeface="+mj-ea"/>
          <a:cs typeface="+mj-cs"/>
        </a:defRPr>
      </a:lvl1pPr>
    </p:titleStyle>
    <p:bodyStyle>
      <a:lvl1pPr marL="230188" indent="-230188" algn="l" defTabSz="457200" rtl="0" eaLnBrk="1" latinLnBrk="0" hangingPunct="1">
        <a:spcBef>
          <a:spcPct val="20000"/>
        </a:spcBef>
        <a:buClr>
          <a:srgbClr val="3172A9"/>
        </a:buClr>
        <a:buFont typeface="Wingdings" charset="2"/>
        <a:buChar char="§"/>
        <a:defRPr sz="2400" kern="1200">
          <a:solidFill>
            <a:srgbClr val="143C68"/>
          </a:solidFill>
          <a:latin typeface="Arial"/>
          <a:ea typeface="+mn-ea"/>
          <a:cs typeface="+mn-cs"/>
        </a:defRPr>
      </a:lvl1pPr>
      <a:lvl2pPr marL="630238" indent="-290513" algn="l" defTabSz="457200" rtl="0" eaLnBrk="1" latinLnBrk="0" hangingPunct="1">
        <a:spcBef>
          <a:spcPct val="20000"/>
        </a:spcBef>
        <a:buClr>
          <a:srgbClr val="3172A9"/>
        </a:buClr>
        <a:buFont typeface="Arial"/>
        <a:buChar char="–"/>
        <a:defRPr sz="2200" kern="1200">
          <a:solidFill>
            <a:srgbClr val="143C68"/>
          </a:solidFill>
          <a:latin typeface="Arial"/>
          <a:ea typeface="+mn-ea"/>
          <a:cs typeface="+mn-cs"/>
        </a:defRPr>
      </a:lvl2pPr>
      <a:lvl3pPr marL="11430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3pPr>
      <a:lvl4pPr marL="16002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4pPr>
      <a:lvl5pPr marL="20574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000" dirty="0"/>
              <a:t>Friends or strangers</a:t>
            </a:r>
            <a:r>
              <a:rPr lang="en-US" sz="4000" dirty="0" smtClean="0"/>
              <a:t>?</a:t>
            </a:r>
            <a:r>
              <a:rPr lang="en-US" dirty="0" smtClean="0"/>
              <a:t/>
            </a:r>
            <a:br>
              <a:rPr lang="en-US" dirty="0" smtClean="0"/>
            </a:br>
            <a:r>
              <a:rPr lang="en-US" sz="2700" dirty="0" smtClean="0"/>
              <a:t>Examining </a:t>
            </a:r>
            <a:r>
              <a:rPr lang="en-US" sz="2700" dirty="0"/>
              <a:t>an innovative </a:t>
            </a:r>
            <a:r>
              <a:rPr lang="en-US" sz="2700" dirty="0" smtClean="0"/>
              <a:t>methodology for collecting qualitative data in a group setting</a:t>
            </a:r>
            <a:r>
              <a:rPr lang="en-US" dirty="0"/>
              <a:t/>
            </a:r>
            <a:br>
              <a:rPr lang="en-US" dirty="0"/>
            </a:br>
            <a:r>
              <a:rPr lang="en-US" dirty="0" smtClean="0"/>
              <a:t/>
            </a:r>
            <a:br>
              <a:rPr lang="en-US" dirty="0" smtClean="0"/>
            </a:br>
            <a:endParaRPr lang="en-US" dirty="0"/>
          </a:p>
        </p:txBody>
      </p:sp>
      <p:sp>
        <p:nvSpPr>
          <p:cNvPr id="3" name="Subtitle 2"/>
          <p:cNvSpPr>
            <a:spLocks noGrp="1"/>
          </p:cNvSpPr>
          <p:nvPr>
            <p:ph type="subTitle" idx="1"/>
          </p:nvPr>
        </p:nvSpPr>
        <p:spPr>
          <a:xfrm>
            <a:off x="1126254" y="5384799"/>
            <a:ext cx="7350996" cy="977901"/>
          </a:xfrm>
        </p:spPr>
        <p:txBody>
          <a:bodyPr/>
          <a:lstStyle/>
          <a:p>
            <a:r>
              <a:rPr lang="en-US" b="1" dirty="0"/>
              <a:t>Kerry Levin, Jocelyn </a:t>
            </a:r>
            <a:r>
              <a:rPr lang="en-US" b="1" dirty="0" smtClean="0"/>
              <a:t>Newsome, Chandria </a:t>
            </a:r>
            <a:r>
              <a:rPr lang="en-US" b="1" dirty="0"/>
              <a:t>Jones, </a:t>
            </a:r>
            <a:r>
              <a:rPr lang="en-US" b="1" dirty="0" smtClean="0"/>
              <a:t>Amanda Wilmot, Jennifer Anderson, </a:t>
            </a:r>
            <a:r>
              <a:rPr lang="en-US" b="1" smtClean="0"/>
              <a:t>and Teresa Kline</a:t>
            </a:r>
            <a:endParaRPr lang="en-US" dirty="0"/>
          </a:p>
        </p:txBody>
      </p:sp>
    </p:spTree>
    <p:extLst>
      <p:ext uri="{BB962C8B-B14F-4D97-AF65-F5344CB8AC3E}">
        <p14:creationId xmlns:p14="http://schemas.microsoft.com/office/powerpoint/2010/main" val="11863666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Focus Groups</a:t>
            </a:r>
            <a:br>
              <a:rPr lang="en-US" dirty="0" smtClean="0"/>
            </a:br>
            <a:r>
              <a:rPr lang="en-US" dirty="0"/>
              <a:t/>
            </a:r>
            <a:br>
              <a:rPr lang="en-US" dirty="0"/>
            </a:br>
            <a:endParaRPr lang="en-US" dirty="0"/>
          </a:p>
        </p:txBody>
      </p:sp>
      <p:sp>
        <p:nvSpPr>
          <p:cNvPr id="3" name="Content Placeholder 2"/>
          <p:cNvSpPr>
            <a:spLocks noGrp="1"/>
          </p:cNvSpPr>
          <p:nvPr>
            <p:ph idx="1"/>
          </p:nvPr>
        </p:nvSpPr>
        <p:spPr>
          <a:xfrm>
            <a:off x="685800" y="1000125"/>
            <a:ext cx="8115300" cy="5219700"/>
          </a:xfrm>
        </p:spPr>
        <p:txBody>
          <a:bodyPr>
            <a:normAutofit fontScale="92500" lnSpcReduction="10000"/>
          </a:bodyPr>
          <a:lstStyle/>
          <a:p>
            <a:r>
              <a:rPr lang="en-US" dirty="0" smtClean="0"/>
              <a:t>Traditional method to capture qualitative information in a group setting</a:t>
            </a:r>
          </a:p>
          <a:p>
            <a:r>
              <a:rPr lang="en-US" dirty="0" smtClean="0"/>
              <a:t>Characteristics:</a:t>
            </a:r>
          </a:p>
          <a:p>
            <a:pPr lvl="1"/>
            <a:r>
              <a:rPr lang="en-US" dirty="0" smtClean="0"/>
              <a:t>Trained moderator</a:t>
            </a:r>
          </a:p>
          <a:p>
            <a:pPr lvl="1"/>
            <a:r>
              <a:rPr lang="en-US" dirty="0"/>
              <a:t>R</a:t>
            </a:r>
            <a:r>
              <a:rPr lang="en-US" dirty="0" smtClean="0"/>
              <a:t>espondents are “strangers”</a:t>
            </a:r>
          </a:p>
          <a:p>
            <a:pPr lvl="1"/>
            <a:r>
              <a:rPr lang="en-US" dirty="0" smtClean="0"/>
              <a:t>Respondents possess a common set of characteristics determined by study goals (e.g., social media users, cancer survivors, breastfeeding mothers)</a:t>
            </a:r>
          </a:p>
          <a:p>
            <a:pPr lvl="1"/>
            <a:r>
              <a:rPr lang="en-US" dirty="0" smtClean="0"/>
              <a:t>Purposive sampling often seeks demographic diversity within those common characteristics</a:t>
            </a:r>
          </a:p>
          <a:p>
            <a:pPr lvl="1"/>
            <a:r>
              <a:rPr lang="en-US" dirty="0" smtClean="0"/>
              <a:t>Controlled environment, such as a focus group facility, conference center, or community center</a:t>
            </a:r>
            <a:endParaRPr lang="en-US" dirty="0"/>
          </a:p>
          <a:p>
            <a:r>
              <a:rPr lang="en-US" dirty="0" smtClean="0"/>
              <a:t>Literature has shown this methodology to be effective </a:t>
            </a:r>
            <a:r>
              <a:rPr lang="en-US" sz="2000" dirty="0" smtClean="0"/>
              <a:t>(e.g., Krueger, 1988; Ritchie et al, 2014; Smith, 1972)</a:t>
            </a:r>
          </a:p>
          <a:p>
            <a:r>
              <a:rPr lang="en-US" dirty="0" smtClean="0"/>
              <a:t>Can be time-consuming and expensive</a:t>
            </a:r>
          </a:p>
        </p:txBody>
      </p:sp>
      <p:sp>
        <p:nvSpPr>
          <p:cNvPr id="4" name="Slide Number Placeholder 3"/>
          <p:cNvSpPr>
            <a:spLocks noGrp="1"/>
          </p:cNvSpPr>
          <p:nvPr>
            <p:ph type="sldNum" sz="quarter" idx="12"/>
          </p:nvPr>
        </p:nvSpPr>
        <p:spPr/>
        <p:txBody>
          <a:bodyPr/>
          <a:lstStyle/>
          <a:p>
            <a:fld id="{556330C3-93D9-864C-869D-FF738A48005C}" type="slidenum">
              <a:rPr lang="en-US" smtClean="0"/>
              <a:t>2</a:t>
            </a:fld>
            <a:endParaRPr lang="en-US"/>
          </a:p>
        </p:txBody>
      </p:sp>
    </p:spTree>
    <p:extLst>
      <p:ext uri="{BB962C8B-B14F-4D97-AF65-F5344CB8AC3E}">
        <p14:creationId xmlns:p14="http://schemas.microsoft.com/office/powerpoint/2010/main" val="4261690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Friendship Groups</a:t>
            </a:r>
            <a:endParaRPr lang="en-US"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3</a:t>
            </a:fld>
            <a:endParaRPr lang="en-US" dirty="0"/>
          </a:p>
        </p:txBody>
      </p:sp>
      <p:sp>
        <p:nvSpPr>
          <p:cNvPr id="8" name="Content Placeholder 2"/>
          <p:cNvSpPr>
            <a:spLocks noGrp="1"/>
          </p:cNvSpPr>
          <p:nvPr>
            <p:ph idx="1"/>
          </p:nvPr>
        </p:nvSpPr>
        <p:spPr/>
        <p:txBody>
          <a:bodyPr>
            <a:normAutofit lnSpcReduction="10000"/>
          </a:bodyPr>
          <a:lstStyle/>
          <a:p>
            <a:r>
              <a:rPr lang="en-US" dirty="0" smtClean="0"/>
              <a:t>New methodology (aka “friendship cells”) has emerged in market research area as a way to collect qualitative data</a:t>
            </a:r>
          </a:p>
          <a:p>
            <a:r>
              <a:rPr lang="en-US" dirty="0" smtClean="0"/>
              <a:t>Characteristics:</a:t>
            </a:r>
          </a:p>
          <a:p>
            <a:pPr lvl="1"/>
            <a:r>
              <a:rPr lang="en-US" dirty="0" smtClean="0"/>
              <a:t>A single “source participant” or host is recruited who then recruits others</a:t>
            </a:r>
          </a:p>
          <a:p>
            <a:pPr lvl="1"/>
            <a:r>
              <a:rPr lang="en-US" dirty="0"/>
              <a:t>Respondents possess a common set of characteristics determined by study goals</a:t>
            </a:r>
          </a:p>
          <a:p>
            <a:pPr lvl="1"/>
            <a:r>
              <a:rPr lang="en-US" dirty="0" smtClean="0"/>
              <a:t>Respondents are “friends”</a:t>
            </a:r>
          </a:p>
          <a:p>
            <a:pPr lvl="1"/>
            <a:r>
              <a:rPr lang="en-US" dirty="0" smtClean="0"/>
              <a:t>Friendship groups are held in the host’s home</a:t>
            </a:r>
          </a:p>
          <a:p>
            <a:pPr lvl="1"/>
            <a:r>
              <a:rPr lang="en-US" dirty="0" smtClean="0"/>
              <a:t>Trained moderator</a:t>
            </a:r>
          </a:p>
          <a:p>
            <a:r>
              <a:rPr lang="en-US" dirty="0" smtClean="0"/>
              <a:t>Potential to save time and money</a:t>
            </a:r>
          </a:p>
        </p:txBody>
      </p:sp>
    </p:spTree>
    <p:extLst>
      <p:ext uri="{BB962C8B-B14F-4D97-AF65-F5344CB8AC3E}">
        <p14:creationId xmlns:p14="http://schemas.microsoft.com/office/powerpoint/2010/main" val="14620730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will discuss:</a:t>
            </a:r>
            <a:endParaRPr lang="en-US" dirty="0"/>
          </a:p>
        </p:txBody>
      </p:sp>
      <p:sp>
        <p:nvSpPr>
          <p:cNvPr id="3" name="Content Placeholder 2"/>
          <p:cNvSpPr>
            <a:spLocks noGrp="1"/>
          </p:cNvSpPr>
          <p:nvPr>
            <p:ph idx="1"/>
          </p:nvPr>
        </p:nvSpPr>
        <p:spPr>
          <a:xfrm>
            <a:off x="685800" y="1076325"/>
            <a:ext cx="8115300" cy="5543549"/>
          </a:xfrm>
        </p:spPr>
        <p:txBody>
          <a:bodyPr>
            <a:noAutofit/>
          </a:bodyPr>
          <a:lstStyle/>
          <a:p>
            <a:r>
              <a:rPr lang="en-US" b="1" dirty="0" smtClean="0">
                <a:solidFill>
                  <a:schemeClr val="tx2"/>
                </a:solidFill>
              </a:rPr>
              <a:t>Recruitment Methods and Findings</a:t>
            </a:r>
          </a:p>
          <a:p>
            <a:pPr lvl="1"/>
            <a:r>
              <a:rPr lang="en-US" sz="2000" dirty="0">
                <a:solidFill>
                  <a:schemeClr val="tx2"/>
                </a:solidFill>
              </a:rPr>
              <a:t>Recruitment costs</a:t>
            </a:r>
          </a:p>
          <a:p>
            <a:pPr lvl="1"/>
            <a:r>
              <a:rPr lang="en-US" sz="2000" dirty="0">
                <a:solidFill>
                  <a:schemeClr val="tx2"/>
                </a:solidFill>
              </a:rPr>
              <a:t>Respondent diversity</a:t>
            </a:r>
          </a:p>
          <a:p>
            <a:r>
              <a:rPr lang="en-US" b="1" dirty="0" smtClean="0">
                <a:solidFill>
                  <a:schemeClr val="tx2"/>
                </a:solidFill>
              </a:rPr>
              <a:t>Implementation Methods and Findings</a:t>
            </a:r>
          </a:p>
          <a:p>
            <a:pPr lvl="1"/>
            <a:r>
              <a:rPr lang="en-US" sz="2000" dirty="0" smtClean="0">
                <a:solidFill>
                  <a:schemeClr val="tx2"/>
                </a:solidFill>
              </a:rPr>
              <a:t>Logistics</a:t>
            </a:r>
          </a:p>
          <a:p>
            <a:pPr lvl="1"/>
            <a:r>
              <a:rPr lang="en-US" sz="2000" dirty="0" smtClean="0">
                <a:solidFill>
                  <a:schemeClr val="tx2"/>
                </a:solidFill>
              </a:rPr>
              <a:t>Environment</a:t>
            </a:r>
          </a:p>
          <a:p>
            <a:pPr lvl="1"/>
            <a:r>
              <a:rPr lang="en-US" sz="2000" dirty="0" smtClean="0">
                <a:solidFill>
                  <a:schemeClr val="tx2"/>
                </a:solidFill>
              </a:rPr>
              <a:t>Moderator and host roles</a:t>
            </a:r>
          </a:p>
          <a:p>
            <a:r>
              <a:rPr lang="en-US" b="1" dirty="0" smtClean="0">
                <a:solidFill>
                  <a:schemeClr val="tx2"/>
                </a:solidFill>
              </a:rPr>
              <a:t>Group dynamics</a:t>
            </a:r>
          </a:p>
          <a:p>
            <a:pPr lvl="1"/>
            <a:r>
              <a:rPr lang="en-US" sz="2000" dirty="0" smtClean="0">
                <a:solidFill>
                  <a:schemeClr val="tx2"/>
                </a:solidFill>
              </a:rPr>
              <a:t>Acquaintanceship</a:t>
            </a:r>
          </a:p>
          <a:p>
            <a:pPr lvl="1"/>
            <a:r>
              <a:rPr lang="en-US" sz="2000" dirty="0" smtClean="0">
                <a:solidFill>
                  <a:schemeClr val="tx2"/>
                </a:solidFill>
              </a:rPr>
              <a:t>Openness &amp; Diversity of Opinion</a:t>
            </a:r>
            <a:endParaRPr lang="en-US" sz="2000" dirty="0">
              <a:solidFill>
                <a:schemeClr val="tx2"/>
              </a:solidFill>
            </a:endParaRPr>
          </a:p>
          <a:p>
            <a:r>
              <a:rPr lang="en-US" b="1" dirty="0" smtClean="0"/>
              <a:t>Next steps</a:t>
            </a:r>
          </a:p>
        </p:txBody>
      </p:sp>
      <p:sp>
        <p:nvSpPr>
          <p:cNvPr id="4" name="Slide Number Placeholder 3"/>
          <p:cNvSpPr>
            <a:spLocks noGrp="1"/>
          </p:cNvSpPr>
          <p:nvPr>
            <p:ph type="sldNum" sz="quarter" idx="12"/>
          </p:nvPr>
        </p:nvSpPr>
        <p:spPr/>
        <p:txBody>
          <a:bodyPr/>
          <a:lstStyle/>
          <a:p>
            <a:fld id="{556330C3-93D9-864C-869D-FF738A48005C}" type="slidenum">
              <a:rPr lang="en-US" smtClean="0"/>
              <a:t>4</a:t>
            </a:fld>
            <a:endParaRPr lang="en-US"/>
          </a:p>
        </p:txBody>
      </p:sp>
    </p:spTree>
    <p:extLst>
      <p:ext uri="{BB962C8B-B14F-4D97-AF65-F5344CB8AC3E}">
        <p14:creationId xmlns:p14="http://schemas.microsoft.com/office/powerpoint/2010/main" val="35291943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6330C3-93D9-864C-869D-FF738A48005C}" type="slidenum">
              <a:rPr lang="en-US" smtClean="0"/>
              <a:pPr/>
              <a:t>5</a:t>
            </a:fld>
            <a:endParaRPr lang="en-US" dirty="0"/>
          </a:p>
        </p:txBody>
      </p:sp>
      <p:sp>
        <p:nvSpPr>
          <p:cNvPr id="5" name="Title 4"/>
          <p:cNvSpPr>
            <a:spLocks noGrp="1"/>
          </p:cNvSpPr>
          <p:nvPr>
            <p:ph type="title"/>
          </p:nvPr>
        </p:nvSpPr>
        <p:spPr/>
        <p:txBody>
          <a:bodyPr/>
          <a:lstStyle/>
          <a:p>
            <a:r>
              <a:rPr lang="en-US" dirty="0" smtClean="0"/>
              <a:t>Recruitment Methods and Findings</a:t>
            </a:r>
            <a:endParaRPr lang="en-US" dirty="0"/>
          </a:p>
        </p:txBody>
      </p:sp>
      <p:sp>
        <p:nvSpPr>
          <p:cNvPr id="6" name="Text Placeholder 5"/>
          <p:cNvSpPr>
            <a:spLocks noGrp="1"/>
          </p:cNvSpPr>
          <p:nvPr>
            <p:ph type="body" idx="1"/>
          </p:nvPr>
        </p:nvSpPr>
        <p:spPr/>
        <p:txBody>
          <a:bodyPr/>
          <a:lstStyle/>
          <a:p>
            <a:endParaRPr lang="en-US"/>
          </a:p>
        </p:txBody>
      </p:sp>
    </p:spTree>
    <p:extLst>
      <p:ext uri="{BB962C8B-B14F-4D97-AF65-F5344CB8AC3E}">
        <p14:creationId xmlns:p14="http://schemas.microsoft.com/office/powerpoint/2010/main" val="4084211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Recruiting Methods</a:t>
            </a:r>
            <a:endParaRPr lang="en-US" dirty="0"/>
          </a:p>
        </p:txBody>
      </p:sp>
      <p:sp>
        <p:nvSpPr>
          <p:cNvPr id="3" name="Content Placeholder 2"/>
          <p:cNvSpPr>
            <a:spLocks noGrp="1"/>
          </p:cNvSpPr>
          <p:nvPr>
            <p:ph idx="1"/>
          </p:nvPr>
        </p:nvSpPr>
        <p:spPr>
          <a:xfrm>
            <a:off x="685800" y="1271341"/>
            <a:ext cx="8115300" cy="1852860"/>
          </a:xfrm>
        </p:spPr>
        <p:txBody>
          <a:bodyPr/>
          <a:lstStyle/>
          <a:p>
            <a:r>
              <a:rPr lang="en-US" dirty="0" smtClean="0"/>
              <a:t>Two recruiting strategies—one which more closely mimics the typical purposive sampling in focus groups, and one which gave no direction to the host</a:t>
            </a:r>
          </a:p>
        </p:txBody>
      </p:sp>
      <p:sp>
        <p:nvSpPr>
          <p:cNvPr id="4" name="Slide Number Placeholder 3"/>
          <p:cNvSpPr>
            <a:spLocks noGrp="1"/>
          </p:cNvSpPr>
          <p:nvPr>
            <p:ph type="sldNum" sz="quarter" idx="12"/>
          </p:nvPr>
        </p:nvSpPr>
        <p:spPr/>
        <p:txBody>
          <a:bodyPr/>
          <a:lstStyle/>
          <a:p>
            <a:fld id="{556330C3-93D9-864C-869D-FF738A48005C}" type="slidenum">
              <a:rPr lang="en-US" smtClean="0"/>
              <a:pPr/>
              <a:t>6</a:t>
            </a:fld>
            <a:endParaRPr lang="en-US" dirty="0"/>
          </a:p>
        </p:txBody>
      </p:sp>
      <p:sp>
        <p:nvSpPr>
          <p:cNvPr id="5" name="Content Placeholder 2"/>
          <p:cNvSpPr txBox="1">
            <a:spLocks/>
          </p:cNvSpPr>
          <p:nvPr/>
        </p:nvSpPr>
        <p:spPr>
          <a:xfrm>
            <a:off x="863600" y="2638426"/>
            <a:ext cx="4038600" cy="2165350"/>
          </a:xfrm>
          <a:prstGeom prst="rect">
            <a:avLst/>
          </a:prstGeom>
        </p:spPr>
        <p:txBody>
          <a:bodyPr vert="horz" lIns="91440" tIns="45720" rIns="91440" bIns="45720" rtlCol="0">
            <a:noAutofit/>
          </a:bodyPr>
          <a:lstStyle>
            <a:lvl1pPr marL="230188" indent="-230188" algn="l" defTabSz="457200" rtl="0" eaLnBrk="1" latinLnBrk="0" hangingPunct="1">
              <a:spcBef>
                <a:spcPct val="20000"/>
              </a:spcBef>
              <a:buClr>
                <a:srgbClr val="3172A9"/>
              </a:buClr>
              <a:buFont typeface="Wingdings" charset="2"/>
              <a:buChar char="§"/>
              <a:defRPr sz="2400" kern="1200">
                <a:solidFill>
                  <a:srgbClr val="143C68"/>
                </a:solidFill>
                <a:latin typeface="Arial"/>
                <a:ea typeface="+mn-ea"/>
                <a:cs typeface="+mn-cs"/>
              </a:defRPr>
            </a:lvl1pPr>
            <a:lvl2pPr marL="630238" indent="-290513" algn="l" defTabSz="457200" rtl="0" eaLnBrk="1" latinLnBrk="0" hangingPunct="1">
              <a:spcBef>
                <a:spcPct val="20000"/>
              </a:spcBef>
              <a:buClr>
                <a:srgbClr val="3172A9"/>
              </a:buClr>
              <a:buFont typeface="Arial"/>
              <a:buChar char="–"/>
              <a:defRPr sz="2200" kern="1200">
                <a:solidFill>
                  <a:srgbClr val="143C68"/>
                </a:solidFill>
                <a:latin typeface="Arial"/>
                <a:ea typeface="+mn-ea"/>
                <a:cs typeface="+mn-cs"/>
              </a:defRPr>
            </a:lvl2pPr>
            <a:lvl3pPr marL="11430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3pPr>
            <a:lvl4pPr marL="16002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4pPr>
            <a:lvl5pPr marL="20574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t>Purposive groups</a:t>
            </a:r>
          </a:p>
          <a:p>
            <a:pPr lvl="1"/>
            <a:r>
              <a:rPr lang="en-US" dirty="0" smtClean="0"/>
              <a:t>Two hosts were asked to recruit a “racially diverse” group of participants</a:t>
            </a:r>
          </a:p>
          <a:p>
            <a:endParaRPr lang="en-US" dirty="0"/>
          </a:p>
        </p:txBody>
      </p:sp>
      <p:sp>
        <p:nvSpPr>
          <p:cNvPr id="6" name="Content Placeholder 3"/>
          <p:cNvSpPr txBox="1">
            <a:spLocks/>
          </p:cNvSpPr>
          <p:nvPr/>
        </p:nvSpPr>
        <p:spPr>
          <a:xfrm>
            <a:off x="4914900" y="2638425"/>
            <a:ext cx="4038600" cy="2165351"/>
          </a:xfrm>
          <a:prstGeom prst="rect">
            <a:avLst/>
          </a:prstGeom>
        </p:spPr>
        <p:txBody>
          <a:bodyPr/>
          <a:lstStyle>
            <a:lvl1pPr marL="230188" indent="-230188" algn="l" defTabSz="457200" rtl="0" eaLnBrk="1" latinLnBrk="0" hangingPunct="1">
              <a:spcBef>
                <a:spcPct val="20000"/>
              </a:spcBef>
              <a:buClr>
                <a:srgbClr val="3172A9"/>
              </a:buClr>
              <a:buFont typeface="Wingdings" charset="2"/>
              <a:buChar char="§"/>
              <a:defRPr sz="2400" kern="1200">
                <a:solidFill>
                  <a:srgbClr val="143C68"/>
                </a:solidFill>
                <a:latin typeface="Arial"/>
                <a:ea typeface="+mn-ea"/>
                <a:cs typeface="+mn-cs"/>
              </a:defRPr>
            </a:lvl1pPr>
            <a:lvl2pPr marL="630238" indent="-290513" algn="l" defTabSz="457200" rtl="0" eaLnBrk="1" latinLnBrk="0" hangingPunct="1">
              <a:spcBef>
                <a:spcPct val="20000"/>
              </a:spcBef>
              <a:buClr>
                <a:srgbClr val="3172A9"/>
              </a:buClr>
              <a:buFont typeface="Arial"/>
              <a:buChar char="–"/>
              <a:defRPr sz="2200" kern="1200">
                <a:solidFill>
                  <a:srgbClr val="143C68"/>
                </a:solidFill>
                <a:latin typeface="Arial"/>
                <a:ea typeface="+mn-ea"/>
                <a:cs typeface="+mn-cs"/>
              </a:defRPr>
            </a:lvl2pPr>
            <a:lvl3pPr marL="11430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3pPr>
            <a:lvl4pPr marL="16002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4pPr>
            <a:lvl5pPr marL="20574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t>Organic groups</a:t>
            </a:r>
          </a:p>
          <a:p>
            <a:pPr lvl="1"/>
            <a:r>
              <a:rPr lang="en-US" dirty="0" smtClean="0"/>
              <a:t>Two hosts were given no instruction about racial diversity</a:t>
            </a:r>
            <a:endParaRPr lang="en-US" dirty="0"/>
          </a:p>
        </p:txBody>
      </p:sp>
    </p:spTree>
    <p:extLst>
      <p:ext uri="{BB962C8B-B14F-4D97-AF65-F5344CB8AC3E}">
        <p14:creationId xmlns:p14="http://schemas.microsoft.com/office/powerpoint/2010/main" val="1560299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Recruitment Methods </a:t>
            </a:r>
            <a:r>
              <a:rPr lang="en-US" sz="2400" dirty="0" smtClean="0"/>
              <a:t>continued</a:t>
            </a:r>
            <a:endParaRPr lang="en-US" dirty="0"/>
          </a:p>
        </p:txBody>
      </p:sp>
      <p:sp>
        <p:nvSpPr>
          <p:cNvPr id="7" name="Content Placeholder 6"/>
          <p:cNvSpPr>
            <a:spLocks noGrp="1"/>
          </p:cNvSpPr>
          <p:nvPr>
            <p:ph idx="1"/>
          </p:nvPr>
        </p:nvSpPr>
        <p:spPr/>
        <p:txBody>
          <a:bodyPr/>
          <a:lstStyle/>
          <a:p>
            <a:r>
              <a:rPr lang="en-US" dirty="0" smtClean="0"/>
              <a:t>Emails were sent to local eligible women in Westat’s qualitative volunteer database to serve as hosts</a:t>
            </a:r>
          </a:p>
          <a:p>
            <a:r>
              <a:rPr lang="en-US" dirty="0"/>
              <a:t>Half received emails asking them to recruit a “racially diverse” group; half received no instruction</a:t>
            </a:r>
          </a:p>
          <a:p>
            <a:r>
              <a:rPr lang="en-US" dirty="0" smtClean="0"/>
              <a:t>Interested </a:t>
            </a:r>
            <a:r>
              <a:rPr lang="en-US" dirty="0"/>
              <a:t>respondents were screened to ensure they met study requirements (i.e., physical activity, gender, age) and to ensure diversity among hosts (i.e., education and race/ethnicity)</a:t>
            </a:r>
          </a:p>
          <a:p>
            <a:r>
              <a:rPr lang="en-US" dirty="0" smtClean="0"/>
              <a:t>All were asked to recruit 4-6 physically active women</a:t>
            </a:r>
          </a:p>
          <a:p>
            <a:r>
              <a:rPr lang="en-US" dirty="0" smtClean="0"/>
              <a:t>Hosts were offered $100 gift card incentive; participants were offered $30 cash</a:t>
            </a:r>
            <a:endParaRPr lang="en-US"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7</a:t>
            </a:fld>
            <a:endParaRPr lang="en-US" dirty="0"/>
          </a:p>
        </p:txBody>
      </p:sp>
    </p:spTree>
    <p:extLst>
      <p:ext uri="{BB962C8B-B14F-4D97-AF65-F5344CB8AC3E}">
        <p14:creationId xmlns:p14="http://schemas.microsoft.com/office/powerpoint/2010/main" val="3105594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Recruitment Findings</a:t>
            </a:r>
            <a:endParaRPr lang="en-US" dirty="0"/>
          </a:p>
        </p:txBody>
      </p:sp>
      <p:sp>
        <p:nvSpPr>
          <p:cNvPr id="7" name="Content Placeholder 6"/>
          <p:cNvSpPr>
            <a:spLocks noGrp="1"/>
          </p:cNvSpPr>
          <p:nvPr>
            <p:ph idx="1"/>
          </p:nvPr>
        </p:nvSpPr>
        <p:spPr>
          <a:xfrm>
            <a:off x="685800" y="1271340"/>
            <a:ext cx="8115300" cy="4948485"/>
          </a:xfrm>
        </p:spPr>
        <p:txBody>
          <a:bodyPr>
            <a:normAutofit/>
          </a:bodyPr>
          <a:lstStyle/>
          <a:p>
            <a:r>
              <a:rPr lang="en-US" dirty="0" smtClean="0"/>
              <a:t>430 emails were sent to respondents (half with “organic” language and half with “purposive” language)</a:t>
            </a:r>
          </a:p>
          <a:p>
            <a:pPr lvl="1"/>
            <a:r>
              <a:rPr lang="en-US" dirty="0" smtClean="0"/>
              <a:t>10 individuals were interested in hosting an organic group</a:t>
            </a:r>
          </a:p>
          <a:p>
            <a:pPr lvl="1"/>
            <a:r>
              <a:rPr lang="en-US" dirty="0" smtClean="0"/>
              <a:t>5 individuals were interested in hosting a purposive group</a:t>
            </a:r>
          </a:p>
          <a:p>
            <a:r>
              <a:rPr lang="en-US" dirty="0" smtClean="0"/>
              <a:t>Recruitment took two months</a:t>
            </a:r>
          </a:p>
          <a:p>
            <a:pPr lvl="1"/>
            <a:r>
              <a:rPr lang="en-US" dirty="0" smtClean="0"/>
              <a:t>Initially, only took one month to recruit 4 hosts</a:t>
            </a:r>
          </a:p>
          <a:p>
            <a:pPr lvl="1"/>
            <a:r>
              <a:rPr lang="en-US" dirty="0" smtClean="0"/>
              <a:t>A purposive host cancelled when she was unable to meet recruiting targets, restarting the recruiting process</a:t>
            </a:r>
          </a:p>
          <a:p>
            <a:r>
              <a:rPr lang="en-US" dirty="0" smtClean="0"/>
              <a:t>Labor costs for recruitment were relatively low</a:t>
            </a:r>
          </a:p>
          <a:p>
            <a:pPr lvl="1"/>
            <a:r>
              <a:rPr lang="en-US" dirty="0" smtClean="0"/>
              <a:t>When compared to a similar focus group recruitment at the same incentive level ($30), it was much less expensive</a:t>
            </a:r>
          </a:p>
        </p:txBody>
      </p:sp>
      <p:sp>
        <p:nvSpPr>
          <p:cNvPr id="5" name="Slide Number Placeholder 4"/>
          <p:cNvSpPr>
            <a:spLocks noGrp="1"/>
          </p:cNvSpPr>
          <p:nvPr>
            <p:ph type="sldNum" sz="quarter" idx="12"/>
          </p:nvPr>
        </p:nvSpPr>
        <p:spPr/>
        <p:txBody>
          <a:bodyPr/>
          <a:lstStyle/>
          <a:p>
            <a:fld id="{556330C3-93D9-864C-869D-FF738A48005C}" type="slidenum">
              <a:rPr lang="en-US" smtClean="0"/>
              <a:pPr/>
              <a:t>8</a:t>
            </a:fld>
            <a:endParaRPr lang="en-US" dirty="0"/>
          </a:p>
        </p:txBody>
      </p:sp>
    </p:spTree>
    <p:extLst>
      <p:ext uri="{BB962C8B-B14F-4D97-AF65-F5344CB8AC3E}">
        <p14:creationId xmlns:p14="http://schemas.microsoft.com/office/powerpoint/2010/main" val="2404207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Recruitment </a:t>
            </a:r>
            <a:r>
              <a:rPr lang="en-US" dirty="0" smtClean="0"/>
              <a:t>Findings </a:t>
            </a:r>
            <a:r>
              <a:rPr lang="en-US" sz="2400" dirty="0" smtClean="0"/>
              <a:t>continued</a:t>
            </a:r>
            <a:endParaRPr lang="en-US" dirty="0"/>
          </a:p>
        </p:txBody>
      </p:sp>
      <p:sp>
        <p:nvSpPr>
          <p:cNvPr id="7" name="Content Placeholder 6"/>
          <p:cNvSpPr>
            <a:spLocks noGrp="1"/>
          </p:cNvSpPr>
          <p:nvPr>
            <p:ph idx="1"/>
          </p:nvPr>
        </p:nvSpPr>
        <p:spPr>
          <a:xfrm>
            <a:off x="685800" y="1009650"/>
            <a:ext cx="8115300" cy="4787653"/>
          </a:xfrm>
        </p:spPr>
        <p:txBody>
          <a:bodyPr/>
          <a:lstStyle/>
          <a:p>
            <a:r>
              <a:rPr lang="en-US" dirty="0" smtClean="0"/>
              <a:t>Recruitment diversity: race &amp; ethnicity</a:t>
            </a:r>
          </a:p>
          <a:p>
            <a:pPr lvl="1"/>
            <a:r>
              <a:rPr lang="en-US" dirty="0" smtClean="0"/>
              <a:t>Purposive groups tended to be more diverse</a:t>
            </a:r>
          </a:p>
          <a:p>
            <a:pPr lvl="1"/>
            <a:r>
              <a:rPr lang="en-US" dirty="0" smtClean="0"/>
              <a:t>Organic groups tended to reflect the race of the host</a:t>
            </a:r>
          </a:p>
          <a:p>
            <a:endParaRPr lang="en-US"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9</a:t>
            </a:fld>
            <a:endParaRPr lang="en-US" dirty="0"/>
          </a:p>
        </p:txBody>
      </p:sp>
      <p:graphicFrame>
        <p:nvGraphicFramePr>
          <p:cNvPr id="8" name="Chart 7"/>
          <p:cNvGraphicFramePr/>
          <p:nvPr>
            <p:extLst>
              <p:ext uri="{D42A27DB-BD31-4B8C-83A1-F6EECF244321}">
                <p14:modId xmlns:p14="http://schemas.microsoft.com/office/powerpoint/2010/main" val="4260583238"/>
              </p:ext>
            </p:extLst>
          </p:nvPr>
        </p:nvGraphicFramePr>
        <p:xfrm>
          <a:off x="685800" y="2362200"/>
          <a:ext cx="8115300" cy="39928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52405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Recruitment </a:t>
            </a:r>
            <a:r>
              <a:rPr lang="en-US" dirty="0" smtClean="0"/>
              <a:t>Findings </a:t>
            </a:r>
            <a:r>
              <a:rPr lang="en-US" sz="2400" dirty="0" smtClean="0"/>
              <a:t>continued</a:t>
            </a:r>
            <a:endParaRPr lang="en-US" dirty="0"/>
          </a:p>
        </p:txBody>
      </p:sp>
      <p:sp>
        <p:nvSpPr>
          <p:cNvPr id="7" name="Content Placeholder 6"/>
          <p:cNvSpPr>
            <a:spLocks noGrp="1"/>
          </p:cNvSpPr>
          <p:nvPr>
            <p:ph idx="1"/>
          </p:nvPr>
        </p:nvSpPr>
        <p:spPr>
          <a:xfrm>
            <a:off x="685800" y="1057276"/>
            <a:ext cx="8115300" cy="4740028"/>
          </a:xfrm>
        </p:spPr>
        <p:txBody>
          <a:bodyPr/>
          <a:lstStyle/>
          <a:p>
            <a:r>
              <a:rPr lang="en-US" dirty="0"/>
              <a:t>Recruitment diversity: </a:t>
            </a:r>
            <a:r>
              <a:rPr lang="en-US" dirty="0" smtClean="0"/>
              <a:t>education</a:t>
            </a:r>
            <a:endParaRPr lang="en-US" dirty="0"/>
          </a:p>
          <a:p>
            <a:pPr lvl="1"/>
            <a:r>
              <a:rPr lang="en-US" sz="2000" dirty="0" smtClean="0"/>
              <a:t>Hosts with a higher level of education tended to recruit respondents with higher levels of education (regardless of group)</a:t>
            </a:r>
            <a:endParaRPr lang="en-US" sz="2000"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10</a:t>
            </a:fld>
            <a:endParaRPr lang="en-US" dirty="0"/>
          </a:p>
        </p:txBody>
      </p:sp>
      <p:graphicFrame>
        <p:nvGraphicFramePr>
          <p:cNvPr id="8" name="Chart 7"/>
          <p:cNvGraphicFramePr/>
          <p:nvPr>
            <p:extLst>
              <p:ext uri="{D42A27DB-BD31-4B8C-83A1-F6EECF244321}">
                <p14:modId xmlns:p14="http://schemas.microsoft.com/office/powerpoint/2010/main" val="1270033011"/>
              </p:ext>
            </p:extLst>
          </p:nvPr>
        </p:nvGraphicFramePr>
        <p:xfrm>
          <a:off x="685800" y="2228850"/>
          <a:ext cx="8267700" cy="40576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08802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56330C3-93D9-864C-869D-FF738A48005C}" type="slidenum">
              <a:rPr lang="en-US" smtClean="0"/>
              <a:pPr/>
              <a:t>11</a:t>
            </a:fld>
            <a:endParaRPr lang="en-US" dirty="0"/>
          </a:p>
        </p:txBody>
      </p:sp>
      <p:sp>
        <p:nvSpPr>
          <p:cNvPr id="3" name="Title 2"/>
          <p:cNvSpPr>
            <a:spLocks noGrp="1"/>
          </p:cNvSpPr>
          <p:nvPr>
            <p:ph type="title"/>
          </p:nvPr>
        </p:nvSpPr>
        <p:spPr/>
        <p:txBody>
          <a:bodyPr/>
          <a:lstStyle/>
          <a:p>
            <a:r>
              <a:rPr lang="en-US" dirty="0" smtClean="0"/>
              <a:t>Implementation Methods &amp; Findings</a:t>
            </a:r>
            <a:endParaRPr lang="en-US" dirty="0"/>
          </a:p>
        </p:txBody>
      </p:sp>
      <p:sp>
        <p:nvSpPr>
          <p:cNvPr id="4" name="Text Placeholder 3"/>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75680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Implementation Methods</a:t>
            </a:r>
            <a:endParaRPr lang="en-US" dirty="0"/>
          </a:p>
        </p:txBody>
      </p:sp>
      <p:sp>
        <p:nvSpPr>
          <p:cNvPr id="7" name="Content Placeholder 6"/>
          <p:cNvSpPr>
            <a:spLocks noGrp="1"/>
          </p:cNvSpPr>
          <p:nvPr>
            <p:ph idx="1"/>
          </p:nvPr>
        </p:nvSpPr>
        <p:spPr>
          <a:xfrm>
            <a:off x="685800" y="914400"/>
            <a:ext cx="8115300" cy="5440680"/>
          </a:xfrm>
        </p:spPr>
        <p:txBody>
          <a:bodyPr>
            <a:normAutofit fontScale="92500"/>
          </a:bodyPr>
          <a:lstStyle/>
          <a:p>
            <a:pPr marL="0" indent="0">
              <a:buNone/>
            </a:pPr>
            <a:r>
              <a:rPr lang="en-US" sz="2600" b="1" dirty="0" smtClean="0"/>
              <a:t>Travel</a:t>
            </a:r>
            <a:endParaRPr lang="en-US" b="1" dirty="0" smtClean="0"/>
          </a:p>
          <a:p>
            <a:r>
              <a:rPr lang="en-US" dirty="0" smtClean="0"/>
              <a:t>Researchers traveled in pairs as moderator &amp; note taker to each group</a:t>
            </a:r>
          </a:p>
          <a:p>
            <a:pPr marL="0" indent="0">
              <a:buNone/>
            </a:pPr>
            <a:r>
              <a:rPr lang="en-US" sz="2600" b="1" dirty="0" smtClean="0"/>
              <a:t>Discussions</a:t>
            </a:r>
            <a:endParaRPr lang="en-US" b="1" dirty="0" smtClean="0"/>
          </a:p>
          <a:p>
            <a:r>
              <a:rPr lang="en-US" dirty="0" smtClean="0"/>
              <a:t>Discussions led by moderator</a:t>
            </a:r>
          </a:p>
          <a:p>
            <a:r>
              <a:rPr lang="en-US" dirty="0" smtClean="0"/>
              <a:t>Note takers were responsible for distributing and collecting materials, as well as observing group dynamics</a:t>
            </a:r>
          </a:p>
          <a:p>
            <a:pPr marL="0" indent="0">
              <a:buNone/>
            </a:pPr>
            <a:r>
              <a:rPr lang="en-US" sz="2600" b="1" dirty="0" smtClean="0"/>
              <a:t>Post-discussion</a:t>
            </a:r>
            <a:endParaRPr lang="en-US" b="1" dirty="0" smtClean="0"/>
          </a:p>
          <a:p>
            <a:r>
              <a:rPr lang="en-US" dirty="0" smtClean="0"/>
              <a:t>At the conclusion of the group, respondents filled out a debriefing questionnaire that collected information on their </a:t>
            </a:r>
            <a:r>
              <a:rPr lang="en-US" dirty="0"/>
              <a:t>perceptions of the </a:t>
            </a:r>
            <a:r>
              <a:rPr lang="en-US" dirty="0" smtClean="0"/>
              <a:t>group, as well as their level of acquaintanceship with the host and other participants</a:t>
            </a:r>
          </a:p>
          <a:p>
            <a:r>
              <a:rPr lang="en-US" dirty="0" smtClean="0"/>
              <a:t>Hosts were also asked about perceptions of the process of recruiting and hosting the groups </a:t>
            </a:r>
          </a:p>
        </p:txBody>
      </p:sp>
      <p:sp>
        <p:nvSpPr>
          <p:cNvPr id="5" name="Slide Number Placeholder 4"/>
          <p:cNvSpPr>
            <a:spLocks noGrp="1"/>
          </p:cNvSpPr>
          <p:nvPr>
            <p:ph type="sldNum" sz="quarter" idx="12"/>
          </p:nvPr>
        </p:nvSpPr>
        <p:spPr/>
        <p:txBody>
          <a:bodyPr/>
          <a:lstStyle/>
          <a:p>
            <a:fld id="{556330C3-93D9-864C-869D-FF738A48005C}" type="slidenum">
              <a:rPr lang="en-US" smtClean="0"/>
              <a:pPr/>
              <a:t>12</a:t>
            </a:fld>
            <a:endParaRPr lang="en-US" dirty="0"/>
          </a:p>
        </p:txBody>
      </p:sp>
    </p:spTree>
    <p:extLst>
      <p:ext uri="{BB962C8B-B14F-4D97-AF65-F5344CB8AC3E}">
        <p14:creationId xmlns:p14="http://schemas.microsoft.com/office/powerpoint/2010/main" val="2190573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Implementation Findings</a:t>
            </a:r>
            <a:endParaRPr lang="en-US" dirty="0"/>
          </a:p>
        </p:txBody>
      </p:sp>
      <p:sp>
        <p:nvSpPr>
          <p:cNvPr id="7" name="Content Placeholder 6"/>
          <p:cNvSpPr>
            <a:spLocks noGrp="1"/>
          </p:cNvSpPr>
          <p:nvPr>
            <p:ph idx="1"/>
          </p:nvPr>
        </p:nvSpPr>
        <p:spPr>
          <a:xfrm>
            <a:off x="685800" y="952500"/>
            <a:ext cx="8115300" cy="5114925"/>
          </a:xfrm>
        </p:spPr>
        <p:txBody>
          <a:bodyPr>
            <a:noAutofit/>
          </a:bodyPr>
          <a:lstStyle/>
          <a:p>
            <a:pPr marL="0" indent="0">
              <a:buNone/>
            </a:pPr>
            <a:r>
              <a:rPr lang="en-US" sz="2800" b="1" dirty="0" smtClean="0"/>
              <a:t>Logistics</a:t>
            </a:r>
            <a:endParaRPr lang="en-US" b="1" dirty="0" smtClean="0"/>
          </a:p>
          <a:p>
            <a:r>
              <a:rPr lang="en-US" dirty="0" smtClean="0"/>
              <a:t>Moderators </a:t>
            </a:r>
            <a:r>
              <a:rPr lang="en-US" dirty="0"/>
              <a:t>arrived 10-15 minutes early and sometimes host wasn’t ready</a:t>
            </a:r>
          </a:p>
          <a:p>
            <a:r>
              <a:rPr lang="en-US" dirty="0" smtClean="0"/>
              <a:t>Respondents </a:t>
            </a:r>
            <a:r>
              <a:rPr lang="en-US" dirty="0"/>
              <a:t>tended to arrive late, perhaps because of social convention to not be on time to social events at </a:t>
            </a:r>
            <a:r>
              <a:rPr lang="en-US" dirty="0" smtClean="0"/>
              <a:t>home</a:t>
            </a:r>
            <a:endParaRPr lang="en-US" sz="2000" dirty="0" smtClean="0"/>
          </a:p>
          <a:p>
            <a:endParaRPr lang="en-US" sz="2000"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13</a:t>
            </a:fld>
            <a:endParaRPr lang="en-US" dirty="0"/>
          </a:p>
        </p:txBody>
      </p:sp>
    </p:spTree>
    <p:extLst>
      <p:ext uri="{BB962C8B-B14F-4D97-AF65-F5344CB8AC3E}">
        <p14:creationId xmlns:p14="http://schemas.microsoft.com/office/powerpoint/2010/main" val="1824983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Implementation Findings </a:t>
            </a:r>
            <a:r>
              <a:rPr lang="en-US" sz="2400" dirty="0" smtClean="0"/>
              <a:t>continued</a:t>
            </a:r>
            <a:endParaRPr lang="en-US" dirty="0"/>
          </a:p>
        </p:txBody>
      </p:sp>
      <p:sp>
        <p:nvSpPr>
          <p:cNvPr id="7" name="Content Placeholder 6"/>
          <p:cNvSpPr>
            <a:spLocks noGrp="1"/>
          </p:cNvSpPr>
          <p:nvPr>
            <p:ph idx="1"/>
          </p:nvPr>
        </p:nvSpPr>
        <p:spPr>
          <a:xfrm>
            <a:off x="685800" y="952500"/>
            <a:ext cx="8115300" cy="5314950"/>
          </a:xfrm>
        </p:spPr>
        <p:txBody>
          <a:bodyPr>
            <a:noAutofit/>
          </a:bodyPr>
          <a:lstStyle/>
          <a:p>
            <a:pPr marL="0" indent="0">
              <a:buNone/>
            </a:pPr>
            <a:r>
              <a:rPr lang="en-US" sz="2800" b="1" dirty="0" smtClean="0"/>
              <a:t>Environment</a:t>
            </a:r>
            <a:endParaRPr lang="en-US" b="1" dirty="0" smtClean="0"/>
          </a:p>
          <a:p>
            <a:r>
              <a:rPr lang="en-US" dirty="0" smtClean="0"/>
              <a:t>Groups held in living rooms </a:t>
            </a:r>
          </a:p>
          <a:p>
            <a:r>
              <a:rPr lang="en-US" dirty="0" smtClean="0"/>
              <a:t>Variety in seating (and level of comfort)</a:t>
            </a:r>
          </a:p>
          <a:p>
            <a:pPr marL="401638" lvl="1" indent="-274320"/>
            <a:r>
              <a:rPr lang="en-US" dirty="0" smtClean="0"/>
              <a:t>In some groups, the spaces were small, cramped, and overheated</a:t>
            </a:r>
          </a:p>
          <a:p>
            <a:pPr marL="401638" lvl="1" indent="-274320"/>
            <a:r>
              <a:rPr lang="en-US" dirty="0" smtClean="0"/>
              <a:t>In other groups, while the spaces were small, participants had room to sit comfortably</a:t>
            </a:r>
          </a:p>
          <a:p>
            <a:pPr marL="401638" lvl="1" indent="-274320"/>
            <a:r>
              <a:rPr lang="en-US" dirty="0" smtClean="0"/>
              <a:t>Some respondents sat in comfy chairs or sofa, some in less comfortable kitchen chairs</a:t>
            </a:r>
          </a:p>
          <a:p>
            <a:pPr marL="401638" lvl="1" indent="-274320"/>
            <a:r>
              <a:rPr lang="en-US" dirty="0" smtClean="0"/>
              <a:t>Seating arrangements sometimes reflected group dynamics</a:t>
            </a:r>
          </a:p>
          <a:p>
            <a:pPr marL="731520" lvl="2"/>
            <a:r>
              <a:rPr lang="en-US" sz="1800" dirty="0" smtClean="0"/>
              <a:t>e.g., In one group, one respondent, who didn’t know others well, sat in a kitchen chair next to moderator, while all others in the group sat together in comfy chairs or sofa</a:t>
            </a:r>
          </a:p>
          <a:p>
            <a:pPr marL="731520" lvl="2"/>
            <a:r>
              <a:rPr lang="en-US" sz="1800" dirty="0"/>
              <a:t>e.g., </a:t>
            </a:r>
            <a:r>
              <a:rPr lang="en-US" sz="1800" dirty="0" smtClean="0"/>
              <a:t>Respondents who knew each other tended to sit close together</a:t>
            </a:r>
            <a:endParaRPr lang="en-US" dirty="0" smtClean="0"/>
          </a:p>
          <a:p>
            <a:endParaRPr lang="en-US" sz="2000"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14</a:t>
            </a:fld>
            <a:endParaRPr lang="en-US" dirty="0"/>
          </a:p>
        </p:txBody>
      </p:sp>
    </p:spTree>
    <p:extLst>
      <p:ext uri="{BB962C8B-B14F-4D97-AF65-F5344CB8AC3E}">
        <p14:creationId xmlns:p14="http://schemas.microsoft.com/office/powerpoint/2010/main" val="4186476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Implementation </a:t>
            </a:r>
            <a:r>
              <a:rPr lang="en-US" dirty="0" smtClean="0"/>
              <a:t>Findings </a:t>
            </a:r>
            <a:r>
              <a:rPr lang="en-US" sz="2400" dirty="0" smtClean="0"/>
              <a:t>continued</a:t>
            </a:r>
            <a:endParaRPr lang="en-US" dirty="0"/>
          </a:p>
        </p:txBody>
      </p:sp>
      <p:sp>
        <p:nvSpPr>
          <p:cNvPr id="7" name="Content Placeholder 6"/>
          <p:cNvSpPr>
            <a:spLocks noGrp="1"/>
          </p:cNvSpPr>
          <p:nvPr>
            <p:ph idx="1"/>
          </p:nvPr>
        </p:nvSpPr>
        <p:spPr>
          <a:xfrm>
            <a:off x="685800" y="904875"/>
            <a:ext cx="8115300" cy="5343525"/>
          </a:xfrm>
        </p:spPr>
        <p:txBody>
          <a:bodyPr>
            <a:normAutofit lnSpcReduction="10000"/>
          </a:bodyPr>
          <a:lstStyle/>
          <a:p>
            <a:pPr marL="0" indent="0">
              <a:buNone/>
            </a:pPr>
            <a:r>
              <a:rPr lang="en-US" sz="2800" b="1" dirty="0" smtClean="0"/>
              <a:t>Environment </a:t>
            </a:r>
            <a:r>
              <a:rPr lang="en-US" b="1" dirty="0" smtClean="0"/>
              <a:t>continued</a:t>
            </a:r>
            <a:endParaRPr lang="en-US" sz="2800" b="1" dirty="0" smtClean="0"/>
          </a:p>
          <a:p>
            <a:r>
              <a:rPr lang="en-US" dirty="0" smtClean="0"/>
              <a:t>Managing materials</a:t>
            </a:r>
          </a:p>
          <a:p>
            <a:pPr lvl="1"/>
            <a:r>
              <a:rPr lang="en-US" sz="2000" dirty="0" smtClean="0"/>
              <a:t>Moderators </a:t>
            </a:r>
            <a:r>
              <a:rPr lang="en-US" sz="2000" dirty="0"/>
              <a:t>and note takers sometimes had to balance materials in their laps</a:t>
            </a:r>
          </a:p>
          <a:p>
            <a:pPr lvl="1"/>
            <a:r>
              <a:rPr lang="en-US" sz="2000" dirty="0"/>
              <a:t>Respondents in the first group struggled to fill out the consent forms &amp; questionnaires and asked why the researchers hadn’t brought clipboards; researchers included clipboards moving forward</a:t>
            </a:r>
          </a:p>
          <a:p>
            <a:r>
              <a:rPr lang="en-US" dirty="0" smtClean="0"/>
              <a:t>Because of the open concept floor plan in all groups, distractions and interruptions were unavoidable</a:t>
            </a:r>
          </a:p>
          <a:p>
            <a:pPr lvl="1"/>
            <a:r>
              <a:rPr lang="en-US" sz="2000" dirty="0" smtClean="0"/>
              <a:t>In some groups, distractions were minimal</a:t>
            </a:r>
          </a:p>
          <a:p>
            <a:pPr lvl="1"/>
            <a:r>
              <a:rPr lang="en-US" sz="2000" dirty="0" smtClean="0"/>
              <a:t>In some groups, distractions were substantial and impacted the group discussion (e.g., spouses listening, constant doorbell ringing, baby crying, toddler toddling, phone on coffee table ringing, dog wandering)</a:t>
            </a:r>
          </a:p>
          <a:p>
            <a:pPr lvl="2"/>
            <a:endParaRPr lang="en-US" sz="2400" dirty="0" smtClean="0"/>
          </a:p>
          <a:p>
            <a:pPr lvl="1"/>
            <a:endParaRPr lang="en-US" sz="2400" dirty="0" smtClean="0"/>
          </a:p>
          <a:p>
            <a:endParaRPr lang="en-US" sz="2800"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15</a:t>
            </a:fld>
            <a:endParaRPr lang="en-US" dirty="0"/>
          </a:p>
        </p:txBody>
      </p:sp>
    </p:spTree>
    <p:extLst>
      <p:ext uri="{BB962C8B-B14F-4D97-AF65-F5344CB8AC3E}">
        <p14:creationId xmlns:p14="http://schemas.microsoft.com/office/powerpoint/2010/main" val="3757111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Implementation Findings </a:t>
            </a:r>
            <a:r>
              <a:rPr lang="en-US" sz="2400" dirty="0"/>
              <a:t>continued</a:t>
            </a:r>
            <a:endParaRPr lang="en-US" dirty="0"/>
          </a:p>
        </p:txBody>
      </p:sp>
      <p:sp>
        <p:nvSpPr>
          <p:cNvPr id="2" name="Text Placeholder 1"/>
          <p:cNvSpPr>
            <a:spLocks noGrp="1"/>
          </p:cNvSpPr>
          <p:nvPr>
            <p:ph type="body" idx="1"/>
          </p:nvPr>
        </p:nvSpPr>
        <p:spPr>
          <a:xfrm>
            <a:off x="685800" y="852488"/>
            <a:ext cx="3886200" cy="639762"/>
          </a:xfrm>
        </p:spPr>
        <p:txBody>
          <a:bodyPr/>
          <a:lstStyle/>
          <a:p>
            <a:r>
              <a:rPr lang="en-US" dirty="0" smtClean="0"/>
              <a:t>Moderator Roles</a:t>
            </a:r>
            <a:endParaRPr lang="en-US" dirty="0"/>
          </a:p>
        </p:txBody>
      </p:sp>
      <p:sp>
        <p:nvSpPr>
          <p:cNvPr id="7" name="Content Placeholder 6"/>
          <p:cNvSpPr>
            <a:spLocks noGrp="1"/>
          </p:cNvSpPr>
          <p:nvPr>
            <p:ph sz="half" idx="2"/>
          </p:nvPr>
        </p:nvSpPr>
        <p:spPr>
          <a:xfrm>
            <a:off x="685800" y="1539874"/>
            <a:ext cx="3886200" cy="4746626"/>
          </a:xfrm>
        </p:spPr>
        <p:txBody>
          <a:bodyPr>
            <a:noAutofit/>
          </a:bodyPr>
          <a:lstStyle/>
          <a:p>
            <a:pPr>
              <a:spcBef>
                <a:spcPts val="600"/>
              </a:spcBef>
            </a:pPr>
            <a:r>
              <a:rPr lang="en-US" sz="1700" dirty="0" smtClean="0"/>
              <a:t>Moderators arrived as guest in host’s home, and was welcomed by the host along with other participants </a:t>
            </a:r>
          </a:p>
          <a:p>
            <a:pPr>
              <a:spcBef>
                <a:spcPts val="600"/>
              </a:spcBef>
            </a:pPr>
            <a:r>
              <a:rPr lang="en-US" sz="1700" dirty="0" smtClean="0"/>
              <a:t>Moderator then had to transition from guest to host, so that she could begin the group, direct the conversation, and establish rapport</a:t>
            </a:r>
          </a:p>
          <a:p>
            <a:pPr>
              <a:spcBef>
                <a:spcPts val="600"/>
              </a:spcBef>
            </a:pPr>
            <a:r>
              <a:rPr lang="en-US" sz="1700" dirty="0" smtClean="0"/>
              <a:t>At the end of the groups, moderators transitioned back into a guest role</a:t>
            </a:r>
          </a:p>
          <a:p>
            <a:pPr lvl="1">
              <a:spcBef>
                <a:spcPts val="600"/>
              </a:spcBef>
            </a:pPr>
            <a:r>
              <a:rPr lang="en-US" sz="1700" dirty="0" smtClean="0"/>
              <a:t>Moderators/note takers were invited to stay for wine &amp; food</a:t>
            </a:r>
          </a:p>
          <a:p>
            <a:pPr lvl="1">
              <a:spcBef>
                <a:spcPts val="600"/>
              </a:spcBef>
            </a:pPr>
            <a:r>
              <a:rPr lang="en-US" sz="1700" dirty="0" smtClean="0"/>
              <a:t>In one case, the host offered the researchers a leftover pie</a:t>
            </a:r>
          </a:p>
        </p:txBody>
      </p:sp>
      <p:sp>
        <p:nvSpPr>
          <p:cNvPr id="3" name="Text Placeholder 2"/>
          <p:cNvSpPr>
            <a:spLocks noGrp="1"/>
          </p:cNvSpPr>
          <p:nvPr>
            <p:ph type="body" sz="quarter" idx="3"/>
          </p:nvPr>
        </p:nvSpPr>
        <p:spPr>
          <a:xfrm>
            <a:off x="4708525" y="852488"/>
            <a:ext cx="4041775" cy="639762"/>
          </a:xfrm>
        </p:spPr>
        <p:txBody>
          <a:bodyPr/>
          <a:lstStyle/>
          <a:p>
            <a:r>
              <a:rPr lang="en-US" dirty="0" smtClean="0"/>
              <a:t>Host roles</a:t>
            </a:r>
            <a:endParaRPr lang="en-US" dirty="0"/>
          </a:p>
        </p:txBody>
      </p:sp>
      <p:sp>
        <p:nvSpPr>
          <p:cNvPr id="4" name="Content Placeholder 3"/>
          <p:cNvSpPr>
            <a:spLocks noGrp="1"/>
          </p:cNvSpPr>
          <p:nvPr>
            <p:ph sz="quarter" idx="4"/>
          </p:nvPr>
        </p:nvSpPr>
        <p:spPr>
          <a:xfrm>
            <a:off x="4708525" y="1539874"/>
            <a:ext cx="4041775" cy="4815206"/>
          </a:xfrm>
        </p:spPr>
        <p:txBody>
          <a:bodyPr>
            <a:noAutofit/>
          </a:bodyPr>
          <a:lstStyle/>
          <a:p>
            <a:pPr>
              <a:spcBef>
                <a:spcPts val="600"/>
              </a:spcBef>
            </a:pPr>
            <a:r>
              <a:rPr lang="en-US" sz="1700" dirty="0" smtClean="0"/>
              <a:t>Hosts </a:t>
            </a:r>
            <a:r>
              <a:rPr lang="en-US" sz="1700" dirty="0"/>
              <a:t>were sometimes distracted by their responsibilities</a:t>
            </a:r>
          </a:p>
          <a:p>
            <a:pPr lvl="1">
              <a:spcBef>
                <a:spcPts val="600"/>
              </a:spcBef>
            </a:pPr>
            <a:r>
              <a:rPr lang="en-US" sz="1700" dirty="0"/>
              <a:t>When participants were late, the hosts needed to act as recruiters and spent the first part of the group texting no shows</a:t>
            </a:r>
          </a:p>
          <a:p>
            <a:pPr lvl="1">
              <a:spcBef>
                <a:spcPts val="600"/>
              </a:spcBef>
            </a:pPr>
            <a:r>
              <a:rPr lang="en-US" sz="1700" dirty="0"/>
              <a:t>When there were environmental distractions (e.g., a crying child coming into room), the host needed to leave the group to handle it</a:t>
            </a:r>
          </a:p>
          <a:p>
            <a:pPr lvl="1">
              <a:spcBef>
                <a:spcPts val="600"/>
              </a:spcBef>
            </a:pPr>
            <a:r>
              <a:rPr lang="en-US" sz="1700" dirty="0"/>
              <a:t>In one case, the host’s investment in the success of the group led her to </a:t>
            </a:r>
            <a:r>
              <a:rPr lang="en-US" sz="1700" dirty="0" smtClean="0"/>
              <a:t>attempt to act </a:t>
            </a:r>
            <a:r>
              <a:rPr lang="en-US" sz="1700" dirty="0"/>
              <a:t>as a co-moderator during </a:t>
            </a:r>
            <a:r>
              <a:rPr lang="en-US" sz="1700" dirty="0" smtClean="0"/>
              <a:t>discussion</a:t>
            </a:r>
            <a:endParaRPr lang="en-US" sz="1700"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16</a:t>
            </a:fld>
            <a:endParaRPr lang="en-US" dirty="0"/>
          </a:p>
        </p:txBody>
      </p:sp>
    </p:spTree>
    <p:extLst>
      <p:ext uri="{BB962C8B-B14F-4D97-AF65-F5344CB8AC3E}">
        <p14:creationId xmlns:p14="http://schemas.microsoft.com/office/powerpoint/2010/main" val="861568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56330C3-93D9-864C-869D-FF738A48005C}" type="slidenum">
              <a:rPr lang="en-US" smtClean="0"/>
              <a:pPr/>
              <a:t>17</a:t>
            </a:fld>
            <a:endParaRPr lang="en-US" dirty="0"/>
          </a:p>
        </p:txBody>
      </p:sp>
      <p:sp>
        <p:nvSpPr>
          <p:cNvPr id="3" name="Title 2"/>
          <p:cNvSpPr>
            <a:spLocks noGrp="1"/>
          </p:cNvSpPr>
          <p:nvPr>
            <p:ph type="title"/>
          </p:nvPr>
        </p:nvSpPr>
        <p:spPr/>
        <p:txBody>
          <a:bodyPr/>
          <a:lstStyle/>
          <a:p>
            <a:r>
              <a:rPr lang="en-US" dirty="0" smtClean="0"/>
              <a:t>Group Dynamics</a:t>
            </a:r>
            <a:endParaRPr lang="en-US" dirty="0"/>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3582545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Group Dynamics</a:t>
            </a:r>
            <a:endParaRPr lang="en-US" dirty="0"/>
          </a:p>
        </p:txBody>
      </p:sp>
      <p:sp>
        <p:nvSpPr>
          <p:cNvPr id="7" name="Content Placeholder 6"/>
          <p:cNvSpPr>
            <a:spLocks noGrp="1"/>
          </p:cNvSpPr>
          <p:nvPr>
            <p:ph idx="1"/>
          </p:nvPr>
        </p:nvSpPr>
        <p:spPr>
          <a:xfrm>
            <a:off x="685800" y="933450"/>
            <a:ext cx="8115300" cy="5786755"/>
          </a:xfrm>
        </p:spPr>
        <p:txBody>
          <a:bodyPr>
            <a:normAutofit/>
          </a:bodyPr>
          <a:lstStyle/>
          <a:p>
            <a:pPr marL="0" indent="0">
              <a:buNone/>
            </a:pPr>
            <a:r>
              <a:rPr lang="en-US" dirty="0" smtClean="0"/>
              <a:t>In </a:t>
            </a:r>
            <a:r>
              <a:rPr lang="en-US" dirty="0"/>
              <a:t>order to examine the impact of the friendship group methodology on group dynamics, we looked at </a:t>
            </a:r>
            <a:r>
              <a:rPr lang="en-US" dirty="0" smtClean="0"/>
              <a:t>three </a:t>
            </a:r>
            <a:r>
              <a:rPr lang="en-US" dirty="0"/>
              <a:t>factors:</a:t>
            </a:r>
          </a:p>
          <a:p>
            <a:pPr lvl="1"/>
            <a:r>
              <a:rPr lang="en-US" b="1" dirty="0"/>
              <a:t>Acquaintanceship</a:t>
            </a:r>
            <a:r>
              <a:rPr lang="en-US" dirty="0"/>
              <a:t>, defined as the level of friendship with host and each other as indicated through length of friendship with the host and relationship with other group participants; </a:t>
            </a:r>
          </a:p>
          <a:p>
            <a:pPr lvl="1"/>
            <a:r>
              <a:rPr lang="en-US" b="1" dirty="0" smtClean="0"/>
              <a:t>Diversity of opinions</a:t>
            </a:r>
            <a:r>
              <a:rPr lang="en-US" dirty="0" smtClean="0"/>
              <a:t>, </a:t>
            </a:r>
            <a:r>
              <a:rPr lang="en-US" dirty="0"/>
              <a:t>which facilitates interest, reflection, </a:t>
            </a:r>
            <a:r>
              <a:rPr lang="en-US" dirty="0" smtClean="0"/>
              <a:t>and allows </a:t>
            </a:r>
            <a:r>
              <a:rPr lang="en-US" dirty="0"/>
              <a:t>for </a:t>
            </a:r>
            <a:r>
              <a:rPr lang="en-US" dirty="0" smtClean="0"/>
              <a:t>dissenters; </a:t>
            </a:r>
            <a:r>
              <a:rPr lang="en-US" dirty="0"/>
              <a:t>and </a:t>
            </a:r>
          </a:p>
          <a:p>
            <a:pPr lvl="1"/>
            <a:r>
              <a:rPr lang="en-US" b="1" dirty="0" smtClean="0"/>
              <a:t>Openness</a:t>
            </a:r>
            <a:r>
              <a:rPr lang="en-US" dirty="0"/>
              <a:t>, which was exhibited through elements of participant trust, sensitivity, and empathy for one another </a:t>
            </a:r>
            <a:r>
              <a:rPr lang="en-US" dirty="0" smtClean="0"/>
              <a:t>exhibited; may also be influenced by power dynamics. </a:t>
            </a:r>
          </a:p>
        </p:txBody>
      </p:sp>
      <p:sp>
        <p:nvSpPr>
          <p:cNvPr id="5" name="Slide Number Placeholder 4"/>
          <p:cNvSpPr>
            <a:spLocks noGrp="1"/>
          </p:cNvSpPr>
          <p:nvPr>
            <p:ph type="sldNum" sz="quarter" idx="12"/>
          </p:nvPr>
        </p:nvSpPr>
        <p:spPr/>
        <p:txBody>
          <a:bodyPr/>
          <a:lstStyle/>
          <a:p>
            <a:fld id="{556330C3-93D9-864C-869D-FF738A48005C}" type="slidenum">
              <a:rPr lang="en-US" smtClean="0"/>
              <a:pPr/>
              <a:t>18</a:t>
            </a:fld>
            <a:endParaRPr lang="en-US" dirty="0"/>
          </a:p>
        </p:txBody>
      </p:sp>
    </p:spTree>
    <p:extLst>
      <p:ext uri="{BB962C8B-B14F-4D97-AF65-F5344CB8AC3E}">
        <p14:creationId xmlns:p14="http://schemas.microsoft.com/office/powerpoint/2010/main" val="1044654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Dynamics: Acquaintanceship </a:t>
            </a:r>
            <a:endParaRPr lang="en-US" dirty="0"/>
          </a:p>
        </p:txBody>
      </p:sp>
      <p:sp>
        <p:nvSpPr>
          <p:cNvPr id="6" name="Content Placeholder 5"/>
          <p:cNvSpPr>
            <a:spLocks noGrp="1"/>
          </p:cNvSpPr>
          <p:nvPr>
            <p:ph idx="1"/>
          </p:nvPr>
        </p:nvSpPr>
        <p:spPr>
          <a:xfrm>
            <a:off x="685800" y="971550"/>
            <a:ext cx="8115300" cy="2057400"/>
          </a:xfrm>
        </p:spPr>
        <p:txBody>
          <a:bodyPr>
            <a:normAutofit/>
          </a:bodyPr>
          <a:lstStyle/>
          <a:p>
            <a:r>
              <a:rPr lang="en-US" sz="2800" dirty="0" smtClean="0"/>
              <a:t>Level of acquaintanceship with host</a:t>
            </a:r>
          </a:p>
          <a:p>
            <a:pPr lvl="1"/>
            <a:r>
              <a:rPr lang="en-US" dirty="0" smtClean="0"/>
              <a:t>Most (12/17) knew the host quite or very well</a:t>
            </a:r>
          </a:p>
          <a:p>
            <a:pPr lvl="1"/>
            <a:r>
              <a:rPr lang="en-US" dirty="0" smtClean="0"/>
              <a:t>Almost a third (5/17) didn’t know the host at all or “not well”</a:t>
            </a:r>
          </a:p>
          <a:p>
            <a:pPr lvl="1"/>
            <a:r>
              <a:rPr lang="en-US" dirty="0" smtClean="0"/>
              <a:t>This pattern was true regardless of method of recruiting</a:t>
            </a:r>
          </a:p>
          <a:p>
            <a:pPr lvl="1"/>
            <a:endParaRPr lang="en-US"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19</a:t>
            </a:fld>
            <a:endParaRPr lang="en-US" dirty="0"/>
          </a:p>
        </p:txBody>
      </p:sp>
      <p:graphicFrame>
        <p:nvGraphicFramePr>
          <p:cNvPr id="9" name="Chart 8"/>
          <p:cNvGraphicFramePr/>
          <p:nvPr>
            <p:extLst>
              <p:ext uri="{D42A27DB-BD31-4B8C-83A1-F6EECF244321}">
                <p14:modId xmlns:p14="http://schemas.microsoft.com/office/powerpoint/2010/main" val="709459322"/>
              </p:ext>
            </p:extLst>
          </p:nvPr>
        </p:nvGraphicFramePr>
        <p:xfrm>
          <a:off x="685801" y="3028950"/>
          <a:ext cx="7724774" cy="31622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07137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 Dynamics: Acquaintanceship </a:t>
            </a:r>
            <a:r>
              <a:rPr lang="en-US" sz="2400" dirty="0" smtClean="0"/>
              <a:t>continued</a:t>
            </a:r>
            <a:endParaRPr lang="en-US" dirty="0"/>
          </a:p>
        </p:txBody>
      </p:sp>
      <p:sp>
        <p:nvSpPr>
          <p:cNvPr id="6" name="Content Placeholder 5"/>
          <p:cNvSpPr>
            <a:spLocks noGrp="1"/>
          </p:cNvSpPr>
          <p:nvPr>
            <p:ph idx="1"/>
          </p:nvPr>
        </p:nvSpPr>
        <p:spPr>
          <a:xfrm>
            <a:off x="685800" y="990600"/>
            <a:ext cx="8115300" cy="2028825"/>
          </a:xfrm>
        </p:spPr>
        <p:txBody>
          <a:bodyPr>
            <a:normAutofit/>
          </a:bodyPr>
          <a:lstStyle/>
          <a:p>
            <a:r>
              <a:rPr lang="en-US" dirty="0"/>
              <a:t>Level of acquaintanceship </a:t>
            </a:r>
            <a:r>
              <a:rPr lang="en-US" dirty="0" smtClean="0"/>
              <a:t>among participants</a:t>
            </a:r>
            <a:endParaRPr lang="en-US" dirty="0"/>
          </a:p>
          <a:p>
            <a:pPr lvl="1"/>
            <a:r>
              <a:rPr lang="en-US" dirty="0" smtClean="0"/>
              <a:t>Most didn’t know others in group, with a little more than half (10/17) knowing only one person other than the host</a:t>
            </a:r>
          </a:p>
          <a:p>
            <a:pPr lvl="1"/>
            <a:r>
              <a:rPr lang="en-US" dirty="0"/>
              <a:t>This pattern was true regardless of method of recruiting</a:t>
            </a:r>
          </a:p>
          <a:p>
            <a:pPr marL="339725" lvl="1" indent="0">
              <a:buNone/>
            </a:pPr>
            <a:endParaRPr lang="en-US" dirty="0" smtClean="0"/>
          </a:p>
          <a:p>
            <a:pPr lvl="1"/>
            <a:endParaRPr lang="en-US"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20</a:t>
            </a:fld>
            <a:endParaRPr lang="en-US" dirty="0"/>
          </a:p>
        </p:txBody>
      </p:sp>
      <p:graphicFrame>
        <p:nvGraphicFramePr>
          <p:cNvPr id="8" name="Chart 7"/>
          <p:cNvGraphicFramePr/>
          <p:nvPr>
            <p:extLst>
              <p:ext uri="{D42A27DB-BD31-4B8C-83A1-F6EECF244321}">
                <p14:modId xmlns:p14="http://schemas.microsoft.com/office/powerpoint/2010/main" val="4043658700"/>
              </p:ext>
            </p:extLst>
          </p:nvPr>
        </p:nvGraphicFramePr>
        <p:xfrm>
          <a:off x="838200" y="2897504"/>
          <a:ext cx="8058150" cy="33127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62049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 Dynamics: Acquaintanceship </a:t>
            </a:r>
            <a:r>
              <a:rPr lang="en-US" sz="2400" dirty="0" smtClean="0"/>
              <a:t>continued</a:t>
            </a:r>
            <a:endParaRPr lang="en-US" dirty="0"/>
          </a:p>
        </p:txBody>
      </p:sp>
      <p:sp>
        <p:nvSpPr>
          <p:cNvPr id="6" name="Content Placeholder 5"/>
          <p:cNvSpPr>
            <a:spLocks noGrp="1"/>
          </p:cNvSpPr>
          <p:nvPr>
            <p:ph idx="1"/>
          </p:nvPr>
        </p:nvSpPr>
        <p:spPr>
          <a:xfrm>
            <a:off x="685800" y="1271340"/>
            <a:ext cx="8115300" cy="5083740"/>
          </a:xfrm>
        </p:spPr>
        <p:txBody>
          <a:bodyPr>
            <a:normAutofit/>
          </a:bodyPr>
          <a:lstStyle/>
          <a:p>
            <a:r>
              <a:rPr lang="en-US" dirty="0" smtClean="0"/>
              <a:t>Very few </a:t>
            </a:r>
            <a:r>
              <a:rPr lang="en-US" dirty="0"/>
              <a:t>side bar conversations</a:t>
            </a:r>
          </a:p>
          <a:p>
            <a:r>
              <a:rPr lang="en-US" dirty="0"/>
              <a:t>In most cases, </a:t>
            </a:r>
            <a:r>
              <a:rPr lang="en-US" dirty="0" smtClean="0"/>
              <a:t>acquaintanceship </a:t>
            </a:r>
            <a:r>
              <a:rPr lang="en-US" dirty="0"/>
              <a:t>seemed </a:t>
            </a:r>
            <a:r>
              <a:rPr lang="en-US" dirty="0" smtClean="0"/>
              <a:t>to have </a:t>
            </a:r>
            <a:r>
              <a:rPr lang="en-US" dirty="0"/>
              <a:t>little impact on power dynamics</a:t>
            </a:r>
          </a:p>
          <a:p>
            <a:pPr lvl="1"/>
            <a:r>
              <a:rPr lang="en-US" sz="1900" dirty="0"/>
              <a:t>e.g., There wasn’t a “leader” who dominated the discussion.</a:t>
            </a:r>
          </a:p>
          <a:p>
            <a:r>
              <a:rPr lang="en-US" dirty="0"/>
              <a:t>In some cases, pre-existing friendships impacted discussions in both positive and less positive ways</a:t>
            </a:r>
          </a:p>
          <a:p>
            <a:pPr lvl="1"/>
            <a:r>
              <a:rPr lang="en-US" sz="1900" dirty="0"/>
              <a:t>Most were minor acknowledgments of familiarity with each other’s behavior (e.g., “I noticed you had started walking around the neighborhood.”)</a:t>
            </a:r>
          </a:p>
          <a:p>
            <a:pPr lvl="1"/>
            <a:r>
              <a:rPr lang="en-US" sz="1900" dirty="0"/>
              <a:t>In one case, this had the potential to stifle discussion (i.e., One respondent said she was motivated by God, and stated that she knew it was important to at least three of the others in the group, acknowledging she didn’t know about others. Immediate response from the group was agreement on the motivating impact of religion)</a:t>
            </a:r>
          </a:p>
          <a:p>
            <a:pPr marL="339725" lvl="1" indent="0">
              <a:buNone/>
            </a:pPr>
            <a:endParaRPr lang="en-US" dirty="0" smtClean="0"/>
          </a:p>
          <a:p>
            <a:pPr lvl="1"/>
            <a:endParaRPr lang="en-US" dirty="0"/>
          </a:p>
        </p:txBody>
      </p:sp>
      <p:sp>
        <p:nvSpPr>
          <p:cNvPr id="5" name="Slide Number Placeholder 4"/>
          <p:cNvSpPr>
            <a:spLocks noGrp="1"/>
          </p:cNvSpPr>
          <p:nvPr>
            <p:ph type="sldNum" sz="quarter" idx="12"/>
          </p:nvPr>
        </p:nvSpPr>
        <p:spPr/>
        <p:txBody>
          <a:bodyPr/>
          <a:lstStyle/>
          <a:p>
            <a:fld id="{556330C3-93D9-864C-869D-FF738A48005C}" type="slidenum">
              <a:rPr lang="en-US" smtClean="0"/>
              <a:pPr/>
              <a:t>21</a:t>
            </a:fld>
            <a:endParaRPr lang="en-US" dirty="0"/>
          </a:p>
        </p:txBody>
      </p:sp>
    </p:spTree>
    <p:extLst>
      <p:ext uri="{BB962C8B-B14F-4D97-AF65-F5344CB8AC3E}">
        <p14:creationId xmlns:p14="http://schemas.microsoft.com/office/powerpoint/2010/main" val="11891449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Group Dynamics: Openness</a:t>
            </a:r>
            <a:endParaRPr lang="en-US" dirty="0"/>
          </a:p>
        </p:txBody>
      </p:sp>
      <p:sp>
        <p:nvSpPr>
          <p:cNvPr id="7" name="Content Placeholder 6"/>
          <p:cNvSpPr>
            <a:spLocks noGrp="1"/>
          </p:cNvSpPr>
          <p:nvPr>
            <p:ph idx="1"/>
          </p:nvPr>
        </p:nvSpPr>
        <p:spPr>
          <a:xfrm>
            <a:off x="685800" y="933451"/>
            <a:ext cx="8115300" cy="1714500"/>
          </a:xfrm>
        </p:spPr>
        <p:txBody>
          <a:bodyPr>
            <a:normAutofit/>
          </a:bodyPr>
          <a:lstStyle/>
          <a:p>
            <a:r>
              <a:rPr lang="en-US" dirty="0" smtClean="0"/>
              <a:t>Participants were open and discussed sensitive topics freely</a:t>
            </a:r>
          </a:p>
          <a:p>
            <a:pPr lvl="1"/>
            <a:r>
              <a:rPr lang="en-US" dirty="0" smtClean="0"/>
              <a:t>e.g., sex lives, status of marriages, infertility, mental health, employment status</a:t>
            </a:r>
          </a:p>
        </p:txBody>
      </p:sp>
      <p:sp>
        <p:nvSpPr>
          <p:cNvPr id="5" name="Slide Number Placeholder 4"/>
          <p:cNvSpPr>
            <a:spLocks noGrp="1"/>
          </p:cNvSpPr>
          <p:nvPr>
            <p:ph type="sldNum" sz="quarter" idx="12"/>
          </p:nvPr>
        </p:nvSpPr>
        <p:spPr/>
        <p:txBody>
          <a:bodyPr/>
          <a:lstStyle/>
          <a:p>
            <a:fld id="{556330C3-93D9-864C-869D-FF738A48005C}" type="slidenum">
              <a:rPr lang="en-US" smtClean="0"/>
              <a:pPr/>
              <a:t>22</a:t>
            </a:fld>
            <a:endParaRPr lang="en-US" dirty="0"/>
          </a:p>
        </p:txBody>
      </p:sp>
      <p:sp>
        <p:nvSpPr>
          <p:cNvPr id="8" name="Content Placeholder 6"/>
          <p:cNvSpPr txBox="1">
            <a:spLocks/>
          </p:cNvSpPr>
          <p:nvPr/>
        </p:nvSpPr>
        <p:spPr>
          <a:xfrm>
            <a:off x="771525" y="3733801"/>
            <a:ext cx="8115300" cy="3810000"/>
          </a:xfrm>
          <a:prstGeom prst="rect">
            <a:avLst/>
          </a:prstGeom>
        </p:spPr>
        <p:txBody>
          <a:bodyPr vert="horz" lIns="91440" tIns="45720" rIns="91440" bIns="45720" rtlCol="0">
            <a:normAutofit/>
          </a:bodyPr>
          <a:lstStyle>
            <a:lvl1pPr marL="230188" indent="-230188" algn="l" defTabSz="457200" rtl="0" eaLnBrk="1" latinLnBrk="0" hangingPunct="1">
              <a:spcBef>
                <a:spcPct val="20000"/>
              </a:spcBef>
              <a:buClr>
                <a:srgbClr val="3172A9"/>
              </a:buClr>
              <a:buFont typeface="Wingdings" charset="2"/>
              <a:buChar char="§"/>
              <a:defRPr sz="2400" kern="1200">
                <a:solidFill>
                  <a:srgbClr val="143C68"/>
                </a:solidFill>
                <a:latin typeface="Arial"/>
                <a:ea typeface="+mn-ea"/>
                <a:cs typeface="+mn-cs"/>
              </a:defRPr>
            </a:lvl1pPr>
            <a:lvl2pPr marL="630238" indent="-290513" algn="l" defTabSz="457200" rtl="0" eaLnBrk="1" latinLnBrk="0" hangingPunct="1">
              <a:spcBef>
                <a:spcPct val="20000"/>
              </a:spcBef>
              <a:buClr>
                <a:srgbClr val="3172A9"/>
              </a:buClr>
              <a:buFont typeface="Arial"/>
              <a:buChar char="–"/>
              <a:defRPr sz="2200" kern="1200">
                <a:solidFill>
                  <a:srgbClr val="143C68"/>
                </a:solidFill>
                <a:latin typeface="Arial"/>
                <a:ea typeface="+mn-ea"/>
                <a:cs typeface="+mn-cs"/>
              </a:defRPr>
            </a:lvl2pPr>
            <a:lvl3pPr marL="11430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3pPr>
            <a:lvl4pPr marL="16002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4pPr>
            <a:lvl5pPr marL="2057400" indent="-228600" algn="l" defTabSz="457200" rtl="0" eaLnBrk="1" latinLnBrk="0" hangingPunct="1">
              <a:spcBef>
                <a:spcPct val="20000"/>
              </a:spcBef>
              <a:buClr>
                <a:srgbClr val="3172A9"/>
              </a:buClr>
              <a:buFont typeface="Arial"/>
              <a:buChar char="»"/>
              <a:defRPr sz="2000" kern="1200">
                <a:solidFill>
                  <a:srgbClr val="143C68"/>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Participants expressed a diversity of opinion, sometimes disagreeing with each other</a:t>
            </a:r>
          </a:p>
          <a:p>
            <a:pPr lvl="1"/>
            <a:r>
              <a:rPr lang="en-US" dirty="0" smtClean="0"/>
              <a:t>e.g., disagreement over exercise preferences, differing experiences of exercise, how often exercise occurred</a:t>
            </a:r>
          </a:p>
        </p:txBody>
      </p:sp>
      <p:sp>
        <p:nvSpPr>
          <p:cNvPr id="9" name="Title 5"/>
          <p:cNvSpPr txBox="1">
            <a:spLocks/>
          </p:cNvSpPr>
          <p:nvPr/>
        </p:nvSpPr>
        <p:spPr>
          <a:xfrm>
            <a:off x="771525" y="3121153"/>
            <a:ext cx="8115300" cy="717422"/>
          </a:xfrm>
          <a:prstGeom prst="rect">
            <a:avLst/>
          </a:prstGeom>
        </p:spPr>
        <p:txBody>
          <a:bodyPr vert="horz" lIns="91440" tIns="45720" rIns="91440" bIns="45720" rtlCol="0" anchor="t" anchorCtr="0">
            <a:normAutofit/>
          </a:bodyPr>
          <a:lstStyle>
            <a:lvl1pPr algn="l" defTabSz="457200" rtl="0" eaLnBrk="1" latinLnBrk="0" hangingPunct="1">
              <a:spcBef>
                <a:spcPct val="0"/>
              </a:spcBef>
              <a:buNone/>
              <a:defRPr sz="2800" b="1" kern="1200">
                <a:solidFill>
                  <a:srgbClr val="1D649D"/>
                </a:solidFill>
                <a:latin typeface="Arial"/>
                <a:ea typeface="+mj-ea"/>
                <a:cs typeface="+mj-cs"/>
              </a:defRPr>
            </a:lvl1pPr>
          </a:lstStyle>
          <a:p>
            <a:r>
              <a:rPr lang="en-US" dirty="0" smtClean="0"/>
              <a:t>Group Dynamics: Diversity of Opinion</a:t>
            </a:r>
            <a:endParaRPr lang="en-US" dirty="0"/>
          </a:p>
        </p:txBody>
      </p:sp>
    </p:spTree>
    <p:extLst>
      <p:ext uri="{BB962C8B-B14F-4D97-AF65-F5344CB8AC3E}">
        <p14:creationId xmlns:p14="http://schemas.microsoft.com/office/powerpoint/2010/main" val="2002371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56330C3-93D9-864C-869D-FF738A48005C}" type="slidenum">
              <a:rPr lang="en-US" smtClean="0"/>
              <a:pPr/>
              <a:t>23</a:t>
            </a:fld>
            <a:endParaRPr lang="en-US" dirty="0"/>
          </a:p>
        </p:txBody>
      </p:sp>
      <p:sp>
        <p:nvSpPr>
          <p:cNvPr id="3" name="Title 2"/>
          <p:cNvSpPr>
            <a:spLocks noGrp="1"/>
          </p:cNvSpPr>
          <p:nvPr>
            <p:ph type="title"/>
          </p:nvPr>
        </p:nvSpPr>
        <p:spPr/>
        <p:txBody>
          <a:bodyPr/>
          <a:lstStyle/>
          <a:p>
            <a:r>
              <a:rPr lang="en-US" dirty="0" smtClean="0"/>
              <a:t>Findings and Next Steps</a:t>
            </a:r>
            <a:endParaRPr lang="en-US" dirty="0"/>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1953896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Findings</a:t>
            </a:r>
            <a:endParaRPr lang="en-US" dirty="0"/>
          </a:p>
        </p:txBody>
      </p:sp>
      <p:sp>
        <p:nvSpPr>
          <p:cNvPr id="6" name="Content Placeholder 5"/>
          <p:cNvSpPr>
            <a:spLocks noGrp="1"/>
          </p:cNvSpPr>
          <p:nvPr>
            <p:ph idx="1"/>
          </p:nvPr>
        </p:nvSpPr>
        <p:spPr>
          <a:xfrm>
            <a:off x="685800" y="1057275"/>
            <a:ext cx="8115300" cy="5476875"/>
          </a:xfrm>
        </p:spPr>
        <p:txBody>
          <a:bodyPr>
            <a:normAutofit/>
          </a:bodyPr>
          <a:lstStyle/>
          <a:p>
            <a:r>
              <a:rPr lang="en-US" dirty="0"/>
              <a:t>Overall: On the fact of it, friendship groups might be a feasible and cost efficient qualitative methodology</a:t>
            </a:r>
          </a:p>
          <a:p>
            <a:pPr>
              <a:spcBef>
                <a:spcPts val="2400"/>
              </a:spcBef>
            </a:pPr>
            <a:r>
              <a:rPr lang="en-US" dirty="0" smtClean="0">
                <a:solidFill>
                  <a:srgbClr val="C00000"/>
                </a:solidFill>
              </a:rPr>
              <a:t>Caveat: </a:t>
            </a:r>
            <a:r>
              <a:rPr lang="en-US" dirty="0" smtClean="0"/>
              <a:t>Very small feasibility study, all findings are preliminary</a:t>
            </a:r>
          </a:p>
          <a:p>
            <a:pPr lvl="1"/>
            <a:endParaRPr lang="en-US" dirty="0" smtClean="0"/>
          </a:p>
          <a:p>
            <a:pPr lvl="1"/>
            <a:endParaRPr lang="en-US" dirty="0" smtClean="0"/>
          </a:p>
          <a:p>
            <a:pPr lvl="2"/>
            <a:endParaRPr lang="en-US" dirty="0" smtClean="0"/>
          </a:p>
          <a:p>
            <a:pPr lvl="1"/>
            <a:endParaRPr lang="en-US" dirty="0" smtClean="0"/>
          </a:p>
        </p:txBody>
      </p:sp>
      <p:sp>
        <p:nvSpPr>
          <p:cNvPr id="2" name="Slide Number Placeholder 1"/>
          <p:cNvSpPr>
            <a:spLocks noGrp="1"/>
          </p:cNvSpPr>
          <p:nvPr>
            <p:ph type="sldNum" sz="quarter" idx="12"/>
          </p:nvPr>
        </p:nvSpPr>
        <p:spPr/>
        <p:txBody>
          <a:bodyPr/>
          <a:lstStyle/>
          <a:p>
            <a:fld id="{556330C3-93D9-864C-869D-FF738A48005C}" type="slidenum">
              <a:rPr lang="en-US" smtClean="0"/>
              <a:pPr/>
              <a:t>24</a:t>
            </a:fld>
            <a:endParaRPr lang="en-US" dirty="0"/>
          </a:p>
        </p:txBody>
      </p:sp>
    </p:spTree>
    <p:extLst>
      <p:ext uri="{BB962C8B-B14F-4D97-AF65-F5344CB8AC3E}">
        <p14:creationId xmlns:p14="http://schemas.microsoft.com/office/powerpoint/2010/main" val="4288019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Findings </a:t>
            </a:r>
            <a:r>
              <a:rPr lang="en-US" sz="2400" dirty="0" smtClean="0"/>
              <a:t>continued</a:t>
            </a:r>
            <a:endParaRPr lang="en-US" dirty="0"/>
          </a:p>
        </p:txBody>
      </p:sp>
      <p:sp>
        <p:nvSpPr>
          <p:cNvPr id="6" name="Content Placeholder 5"/>
          <p:cNvSpPr>
            <a:spLocks noGrp="1"/>
          </p:cNvSpPr>
          <p:nvPr>
            <p:ph idx="1"/>
          </p:nvPr>
        </p:nvSpPr>
        <p:spPr>
          <a:xfrm>
            <a:off x="685800" y="1057275"/>
            <a:ext cx="8115300" cy="5476875"/>
          </a:xfrm>
        </p:spPr>
        <p:txBody>
          <a:bodyPr>
            <a:normAutofit/>
          </a:bodyPr>
          <a:lstStyle/>
          <a:p>
            <a:pPr marL="0" indent="0">
              <a:buNone/>
            </a:pPr>
            <a:r>
              <a:rPr lang="en-US" b="1" dirty="0" smtClean="0"/>
              <a:t>Recruitment</a:t>
            </a:r>
          </a:p>
          <a:p>
            <a:pPr lvl="1"/>
            <a:r>
              <a:rPr lang="en-US" dirty="0" smtClean="0"/>
              <a:t>Recruiting is relatively simple and low-cost, but a cancellation can significantly impact timeline</a:t>
            </a:r>
          </a:p>
          <a:p>
            <a:pPr lvl="1"/>
            <a:r>
              <a:rPr lang="en-US" dirty="0" smtClean="0"/>
              <a:t>Low incentives did not impact hosts’ ability to recruit</a:t>
            </a:r>
          </a:p>
          <a:p>
            <a:pPr lvl="1"/>
            <a:r>
              <a:rPr lang="en-US" dirty="0" smtClean="0"/>
              <a:t>It is possible to obtain racial/ethnic diversity in groups IF you ask</a:t>
            </a:r>
          </a:p>
          <a:p>
            <a:pPr lvl="1"/>
            <a:r>
              <a:rPr lang="en-US" dirty="0" smtClean="0"/>
              <a:t>Education levels tend to mirror the host</a:t>
            </a:r>
          </a:p>
          <a:p>
            <a:pPr lvl="1"/>
            <a:endParaRPr lang="en-US" dirty="0" smtClean="0"/>
          </a:p>
          <a:p>
            <a:pPr lvl="1"/>
            <a:endParaRPr lang="en-US" dirty="0" smtClean="0"/>
          </a:p>
          <a:p>
            <a:pPr lvl="2"/>
            <a:endParaRPr lang="en-US" dirty="0" smtClean="0"/>
          </a:p>
          <a:p>
            <a:pPr lvl="1"/>
            <a:endParaRPr lang="en-US" dirty="0" smtClean="0"/>
          </a:p>
        </p:txBody>
      </p:sp>
      <p:sp>
        <p:nvSpPr>
          <p:cNvPr id="2" name="Slide Number Placeholder 1"/>
          <p:cNvSpPr>
            <a:spLocks noGrp="1"/>
          </p:cNvSpPr>
          <p:nvPr>
            <p:ph type="sldNum" sz="quarter" idx="12"/>
          </p:nvPr>
        </p:nvSpPr>
        <p:spPr/>
        <p:txBody>
          <a:bodyPr/>
          <a:lstStyle/>
          <a:p>
            <a:fld id="{556330C3-93D9-864C-869D-FF738A48005C}" type="slidenum">
              <a:rPr lang="en-US" smtClean="0"/>
              <a:pPr/>
              <a:t>25</a:t>
            </a:fld>
            <a:endParaRPr lang="en-US" dirty="0"/>
          </a:p>
        </p:txBody>
      </p:sp>
    </p:spTree>
    <p:extLst>
      <p:ext uri="{BB962C8B-B14F-4D97-AF65-F5344CB8AC3E}">
        <p14:creationId xmlns:p14="http://schemas.microsoft.com/office/powerpoint/2010/main" val="14368208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Findings </a:t>
            </a:r>
            <a:r>
              <a:rPr lang="en-US" sz="2400" dirty="0" smtClean="0"/>
              <a:t>continued</a:t>
            </a:r>
            <a:endParaRPr lang="en-US" dirty="0"/>
          </a:p>
        </p:txBody>
      </p:sp>
      <p:sp>
        <p:nvSpPr>
          <p:cNvPr id="6" name="Content Placeholder 5"/>
          <p:cNvSpPr>
            <a:spLocks noGrp="1"/>
          </p:cNvSpPr>
          <p:nvPr>
            <p:ph idx="1"/>
          </p:nvPr>
        </p:nvSpPr>
        <p:spPr>
          <a:xfrm>
            <a:off x="685800" y="1057275"/>
            <a:ext cx="8115300" cy="5476875"/>
          </a:xfrm>
        </p:spPr>
        <p:txBody>
          <a:bodyPr>
            <a:normAutofit/>
          </a:bodyPr>
          <a:lstStyle/>
          <a:p>
            <a:pPr marL="0" indent="0">
              <a:buNone/>
            </a:pPr>
            <a:r>
              <a:rPr lang="en-US" b="1" dirty="0" smtClean="0"/>
              <a:t>Implementation</a:t>
            </a:r>
          </a:p>
          <a:p>
            <a:pPr lvl="1"/>
            <a:r>
              <a:rPr lang="en-US" dirty="0" smtClean="0"/>
              <a:t>Environment is an uncontrollable variable that can be challenging (e.g., distractions, uncomfortable room set-up, climate control)</a:t>
            </a:r>
          </a:p>
          <a:p>
            <a:pPr lvl="1"/>
            <a:r>
              <a:rPr lang="en-US" dirty="0" smtClean="0"/>
              <a:t>Logistics of managing room set up requires planning (e.g., clipboards, portable table, file box to manage papers)</a:t>
            </a:r>
          </a:p>
          <a:p>
            <a:pPr lvl="1"/>
            <a:r>
              <a:rPr lang="en-US" dirty="0" smtClean="0"/>
              <a:t>The multiple roles of the host (host, recruiter, provider of venue and refreshments) can be distracting and impact group discussion</a:t>
            </a:r>
          </a:p>
          <a:p>
            <a:pPr lvl="1"/>
            <a:r>
              <a:rPr lang="en-US" dirty="0" smtClean="0"/>
              <a:t>Moderator’s role as guest requires tact to manage host</a:t>
            </a:r>
          </a:p>
          <a:p>
            <a:pPr lvl="1"/>
            <a:endParaRPr lang="en-US" dirty="0" smtClean="0"/>
          </a:p>
          <a:p>
            <a:pPr lvl="1"/>
            <a:endParaRPr lang="en-US" dirty="0" smtClean="0"/>
          </a:p>
          <a:p>
            <a:pPr lvl="1"/>
            <a:endParaRPr lang="en-US" dirty="0" smtClean="0"/>
          </a:p>
          <a:p>
            <a:pPr lvl="2"/>
            <a:endParaRPr lang="en-US" dirty="0" smtClean="0"/>
          </a:p>
          <a:p>
            <a:pPr lvl="1"/>
            <a:endParaRPr lang="en-US" dirty="0" smtClean="0"/>
          </a:p>
        </p:txBody>
      </p:sp>
      <p:sp>
        <p:nvSpPr>
          <p:cNvPr id="2" name="Slide Number Placeholder 1"/>
          <p:cNvSpPr>
            <a:spLocks noGrp="1"/>
          </p:cNvSpPr>
          <p:nvPr>
            <p:ph type="sldNum" sz="quarter" idx="12"/>
          </p:nvPr>
        </p:nvSpPr>
        <p:spPr/>
        <p:txBody>
          <a:bodyPr/>
          <a:lstStyle/>
          <a:p>
            <a:fld id="{556330C3-93D9-864C-869D-FF738A48005C}" type="slidenum">
              <a:rPr lang="en-US" smtClean="0"/>
              <a:pPr/>
              <a:t>26</a:t>
            </a:fld>
            <a:endParaRPr lang="en-US" dirty="0"/>
          </a:p>
        </p:txBody>
      </p:sp>
    </p:spTree>
    <p:extLst>
      <p:ext uri="{BB962C8B-B14F-4D97-AF65-F5344CB8AC3E}">
        <p14:creationId xmlns:p14="http://schemas.microsoft.com/office/powerpoint/2010/main" val="3490009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 </a:t>
            </a:r>
            <a:r>
              <a:rPr lang="en-US" sz="2400" dirty="0" smtClean="0"/>
              <a:t>continued</a:t>
            </a:r>
            <a:endParaRPr lang="en-US" dirty="0"/>
          </a:p>
        </p:txBody>
      </p:sp>
      <p:sp>
        <p:nvSpPr>
          <p:cNvPr id="3" name="Content Placeholder 2"/>
          <p:cNvSpPr>
            <a:spLocks noGrp="1"/>
          </p:cNvSpPr>
          <p:nvPr>
            <p:ph idx="1"/>
          </p:nvPr>
        </p:nvSpPr>
        <p:spPr/>
        <p:txBody>
          <a:bodyPr/>
          <a:lstStyle/>
          <a:p>
            <a:pPr marL="0" indent="0">
              <a:buNone/>
            </a:pPr>
            <a:r>
              <a:rPr lang="en-US" b="1" dirty="0" smtClean="0"/>
              <a:t>Group dynamics</a:t>
            </a:r>
          </a:p>
          <a:p>
            <a:pPr lvl="1"/>
            <a:r>
              <a:rPr lang="en-US" dirty="0" smtClean="0"/>
              <a:t>For the most part, group dynamics in the friendship groups seemed to parallel typical dynamics in focus groups</a:t>
            </a:r>
          </a:p>
          <a:p>
            <a:pPr lvl="2"/>
            <a:r>
              <a:rPr lang="en-US" dirty="0" smtClean="0"/>
              <a:t>Participants followed moderator’s lead</a:t>
            </a:r>
          </a:p>
          <a:p>
            <a:pPr lvl="2"/>
            <a:r>
              <a:rPr lang="en-US" dirty="0" smtClean="0"/>
              <a:t>Sensitive topics were openly discussed</a:t>
            </a:r>
          </a:p>
          <a:p>
            <a:pPr lvl="2"/>
            <a:r>
              <a:rPr lang="en-US" dirty="0" smtClean="0"/>
              <a:t>Differences of opinion were expressed openly</a:t>
            </a:r>
          </a:p>
          <a:p>
            <a:pPr lvl="1"/>
            <a:r>
              <a:rPr lang="en-US" dirty="0" smtClean="0"/>
              <a:t>Unsurprising, since most were strangers</a:t>
            </a:r>
          </a:p>
          <a:p>
            <a:pPr lvl="1"/>
            <a:endParaRPr lang="en-US" dirty="0"/>
          </a:p>
        </p:txBody>
      </p:sp>
      <p:sp>
        <p:nvSpPr>
          <p:cNvPr id="4" name="Slide Number Placeholder 3"/>
          <p:cNvSpPr>
            <a:spLocks noGrp="1"/>
          </p:cNvSpPr>
          <p:nvPr>
            <p:ph type="sldNum" sz="quarter" idx="12"/>
          </p:nvPr>
        </p:nvSpPr>
        <p:spPr/>
        <p:txBody>
          <a:bodyPr/>
          <a:lstStyle/>
          <a:p>
            <a:fld id="{556330C3-93D9-864C-869D-FF738A48005C}" type="slidenum">
              <a:rPr lang="en-US" smtClean="0"/>
              <a:pPr/>
              <a:t>27</a:t>
            </a:fld>
            <a:endParaRPr lang="en-US" dirty="0"/>
          </a:p>
        </p:txBody>
      </p:sp>
    </p:spTree>
    <p:extLst>
      <p:ext uri="{BB962C8B-B14F-4D97-AF65-F5344CB8AC3E}">
        <p14:creationId xmlns:p14="http://schemas.microsoft.com/office/powerpoint/2010/main" val="4058991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p:txBody>
          <a:bodyPr/>
          <a:lstStyle/>
          <a:p>
            <a:r>
              <a:rPr lang="en-US" dirty="0" smtClean="0"/>
              <a:t>In order to better assess feasibility, need a comparison between data obtained in a focus group setting as compared to a friendship group setting</a:t>
            </a:r>
          </a:p>
          <a:p>
            <a:r>
              <a:rPr lang="en-US" dirty="0" smtClean="0"/>
              <a:t>Include more groups</a:t>
            </a:r>
          </a:p>
          <a:p>
            <a:r>
              <a:rPr lang="en-US" dirty="0" smtClean="0"/>
              <a:t>Explore the impact of different variables:</a:t>
            </a:r>
          </a:p>
          <a:p>
            <a:pPr lvl="1"/>
            <a:r>
              <a:rPr lang="en-US" dirty="0" smtClean="0"/>
              <a:t>Geography</a:t>
            </a:r>
          </a:p>
          <a:p>
            <a:pPr lvl="1"/>
            <a:r>
              <a:rPr lang="en-US" dirty="0" smtClean="0"/>
              <a:t>Topic sensitivity</a:t>
            </a:r>
          </a:p>
          <a:p>
            <a:pPr lvl="1"/>
            <a:r>
              <a:rPr lang="en-US" dirty="0" smtClean="0"/>
              <a:t>Gender</a:t>
            </a:r>
          </a:p>
          <a:p>
            <a:pPr lvl="1"/>
            <a:r>
              <a:rPr lang="en-US" dirty="0" smtClean="0"/>
              <a:t>Age</a:t>
            </a:r>
          </a:p>
          <a:p>
            <a:pPr lvl="1"/>
            <a:r>
              <a:rPr lang="en-US" dirty="0" smtClean="0"/>
              <a:t>Modified format, where host continues as recruiter but group is held at a convenient, neutral location (e.g., office, community center)</a:t>
            </a:r>
          </a:p>
        </p:txBody>
      </p:sp>
      <p:sp>
        <p:nvSpPr>
          <p:cNvPr id="4" name="Slide Number Placeholder 3"/>
          <p:cNvSpPr>
            <a:spLocks noGrp="1"/>
          </p:cNvSpPr>
          <p:nvPr>
            <p:ph type="sldNum" sz="quarter" idx="12"/>
          </p:nvPr>
        </p:nvSpPr>
        <p:spPr/>
        <p:txBody>
          <a:bodyPr/>
          <a:lstStyle/>
          <a:p>
            <a:fld id="{556330C3-93D9-864C-869D-FF738A48005C}" type="slidenum">
              <a:rPr lang="en-US" smtClean="0"/>
              <a:pPr/>
              <a:t>28</a:t>
            </a:fld>
            <a:endParaRPr lang="en-US" dirty="0"/>
          </a:p>
        </p:txBody>
      </p:sp>
    </p:spTree>
    <p:extLst>
      <p:ext uri="{BB962C8B-B14F-4D97-AF65-F5344CB8AC3E}">
        <p14:creationId xmlns:p14="http://schemas.microsoft.com/office/powerpoint/2010/main" val="401345890"/>
      </p:ext>
    </p:extLst>
  </p:cSld>
  <p:clrMapOvr>
    <a:masterClrMapping/>
  </p:clrMapOvr>
</p:sld>
</file>

<file path=ppt/theme/theme1.xml><?xml version="1.0" encoding="utf-8"?>
<a:theme xmlns:a="http://schemas.openxmlformats.org/drawingml/2006/main" name="Westat Light Theme">
  <a:themeElements>
    <a:clrScheme name="Westat">
      <a:dk1>
        <a:sysClr val="windowText" lastClr="000000"/>
      </a:dk1>
      <a:lt1>
        <a:sysClr val="window" lastClr="FFFFFF"/>
      </a:lt1>
      <a:dk2>
        <a:srgbClr val="005075"/>
      </a:dk2>
      <a:lt2>
        <a:srgbClr val="C0E299"/>
      </a:lt2>
      <a:accent1>
        <a:srgbClr val="1C8BAC"/>
      </a:accent1>
      <a:accent2>
        <a:srgbClr val="3F8E10"/>
      </a:accent2>
      <a:accent3>
        <a:srgbClr val="00698D"/>
      </a:accent3>
      <a:accent4>
        <a:srgbClr val="2F7B2E"/>
      </a:accent4>
      <a:accent5>
        <a:srgbClr val="D98C22"/>
      </a:accent5>
      <a:accent6>
        <a:srgbClr val="575756"/>
      </a:accent6>
      <a:hlink>
        <a:srgbClr val="008FC0"/>
      </a:hlink>
      <a:folHlink>
        <a:srgbClr val="007DB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estat Dark Theme">
  <a:themeElements>
    <a:clrScheme name="Westat">
      <a:dk1>
        <a:sysClr val="windowText" lastClr="000000"/>
      </a:dk1>
      <a:lt1>
        <a:sysClr val="window" lastClr="FFFFFF"/>
      </a:lt1>
      <a:dk2>
        <a:srgbClr val="005075"/>
      </a:dk2>
      <a:lt2>
        <a:srgbClr val="C0E299"/>
      </a:lt2>
      <a:accent1>
        <a:srgbClr val="1C8BAC"/>
      </a:accent1>
      <a:accent2>
        <a:srgbClr val="3F8E10"/>
      </a:accent2>
      <a:accent3>
        <a:srgbClr val="00698D"/>
      </a:accent3>
      <a:accent4>
        <a:srgbClr val="2F7B2E"/>
      </a:accent4>
      <a:accent5>
        <a:srgbClr val="D98C22"/>
      </a:accent5>
      <a:accent6>
        <a:srgbClr val="575756"/>
      </a:accent6>
      <a:hlink>
        <a:srgbClr val="008FC0"/>
      </a:hlink>
      <a:folHlink>
        <a:srgbClr val="007DB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Westat Logo on Each Page">
  <a:themeElements>
    <a:clrScheme name="Westat">
      <a:dk1>
        <a:sysClr val="windowText" lastClr="000000"/>
      </a:dk1>
      <a:lt1>
        <a:sysClr val="window" lastClr="FFFFFF"/>
      </a:lt1>
      <a:dk2>
        <a:srgbClr val="005075"/>
      </a:dk2>
      <a:lt2>
        <a:srgbClr val="C0E299"/>
      </a:lt2>
      <a:accent1>
        <a:srgbClr val="1C8BAC"/>
      </a:accent1>
      <a:accent2>
        <a:srgbClr val="3F8E10"/>
      </a:accent2>
      <a:accent3>
        <a:srgbClr val="00698D"/>
      </a:accent3>
      <a:accent4>
        <a:srgbClr val="2F7B2E"/>
      </a:accent4>
      <a:accent5>
        <a:srgbClr val="D98C22"/>
      </a:accent5>
      <a:accent6>
        <a:srgbClr val="575756"/>
      </a:accent6>
      <a:hlink>
        <a:srgbClr val="008FC0"/>
      </a:hlink>
      <a:folHlink>
        <a:srgbClr val="007DB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Franklin Gothic Medium"/>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Franklin Gothic Medium"/>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Franklin Gothic Medium"/>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Franklin Gothic Medium"/>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1803</Words>
  <Application>Microsoft Office PowerPoint</Application>
  <PresentationFormat>On-screen Show (4:3)</PresentationFormat>
  <Paragraphs>212</Paragraphs>
  <Slides>28</Slides>
  <Notes>2</Notes>
  <HiddenSlides>0</HiddenSlides>
  <MMClips>0</MMClips>
  <ScaleCrop>false</ScaleCrop>
  <HeadingPairs>
    <vt:vector size="4" baseType="variant">
      <vt:variant>
        <vt:lpstr>Theme</vt:lpstr>
      </vt:variant>
      <vt:variant>
        <vt:i4>3</vt:i4>
      </vt:variant>
      <vt:variant>
        <vt:lpstr>Slide Titles</vt:lpstr>
      </vt:variant>
      <vt:variant>
        <vt:i4>28</vt:i4>
      </vt:variant>
    </vt:vector>
  </HeadingPairs>
  <TitlesOfParts>
    <vt:vector size="31" baseType="lpstr">
      <vt:lpstr>Westat Light Theme</vt:lpstr>
      <vt:lpstr>Westat Dark Theme</vt:lpstr>
      <vt:lpstr>Westat Logo on Each Page</vt:lpstr>
      <vt:lpstr>Friends or strangers? Examining an innovative methodology for collecting qualitative data in a group setting  </vt:lpstr>
      <vt:lpstr>Focus Groups  </vt:lpstr>
      <vt:lpstr>Friendship Groups</vt:lpstr>
      <vt:lpstr>Presentation will discuss:</vt:lpstr>
      <vt:lpstr>Recruitment Methods and Findings</vt:lpstr>
      <vt:lpstr>Recruiting Methods</vt:lpstr>
      <vt:lpstr>Recruitment Methods continued</vt:lpstr>
      <vt:lpstr>Recruitment Findings</vt:lpstr>
      <vt:lpstr>Recruitment Findings continued</vt:lpstr>
      <vt:lpstr>Recruitment Findings continued</vt:lpstr>
      <vt:lpstr>Implementation Methods &amp; Findings</vt:lpstr>
      <vt:lpstr>Implementation Methods</vt:lpstr>
      <vt:lpstr>Implementation Findings</vt:lpstr>
      <vt:lpstr>Implementation Findings continued</vt:lpstr>
      <vt:lpstr>Implementation Findings continued</vt:lpstr>
      <vt:lpstr>Implementation Findings continued</vt:lpstr>
      <vt:lpstr>Group Dynamics</vt:lpstr>
      <vt:lpstr>Group Dynamics</vt:lpstr>
      <vt:lpstr>Group Dynamics: Acquaintanceship </vt:lpstr>
      <vt:lpstr>Group Dynamics: Acquaintanceship continued</vt:lpstr>
      <vt:lpstr>Group Dynamics: Acquaintanceship continued</vt:lpstr>
      <vt:lpstr>Group Dynamics: Openness</vt:lpstr>
      <vt:lpstr>Findings and Next Steps</vt:lpstr>
      <vt:lpstr>Findings</vt:lpstr>
      <vt:lpstr>Findings continued</vt:lpstr>
      <vt:lpstr>Findings continued</vt:lpstr>
      <vt:lpstr>Findings continued</vt:lpstr>
      <vt:lpstr>Next Steps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2016-10-07T18:26:55Z</dcterms:created>
  <dcterms:modified xsi:type="dcterms:W3CDTF">2016-11-07T20:27:53Z</dcterms:modified>
</cp:coreProperties>
</file>