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537" r:id="rId2"/>
    <p:sldId id="538" r:id="rId3"/>
    <p:sldId id="539" r:id="rId4"/>
    <p:sldId id="540" r:id="rId5"/>
    <p:sldId id="541" r:id="rId6"/>
    <p:sldId id="542" r:id="rId7"/>
    <p:sldId id="543" r:id="rId8"/>
    <p:sldId id="544" r:id="rId9"/>
    <p:sldId id="545" r:id="rId10"/>
    <p:sldId id="546" r:id="rId11"/>
    <p:sldId id="547" r:id="rId12"/>
    <p:sldId id="549" r:id="rId13"/>
    <p:sldId id="550" r:id="rId14"/>
    <p:sldId id="552" r:id="rId15"/>
    <p:sldId id="554" r:id="rId16"/>
    <p:sldId id="556" r:id="rId17"/>
    <p:sldId id="566" r:id="rId18"/>
    <p:sldId id="567" r:id="rId19"/>
    <p:sldId id="568" r:id="rId20"/>
    <p:sldId id="569" r:id="rId21"/>
    <p:sldId id="571" r:id="rId22"/>
    <p:sldId id="570" r:id="rId23"/>
    <p:sldId id="572" r:id="rId24"/>
    <p:sldId id="563" r:id="rId25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DB43FF"/>
    <a:srgbClr val="CC00FF"/>
    <a:srgbClr val="9933FF"/>
    <a:srgbClr val="00D5FF"/>
    <a:srgbClr val="00274D"/>
    <a:srgbClr val="C20059"/>
    <a:srgbClr val="7F003A"/>
    <a:srgbClr val="FF0075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9144" autoAdjust="0"/>
    <p:restoredTop sz="92007" autoAdjust="0"/>
  </p:normalViewPr>
  <p:slideViewPr>
    <p:cSldViewPr>
      <p:cViewPr varScale="1">
        <p:scale>
          <a:sx n="65" d="100"/>
          <a:sy n="65" d="100"/>
        </p:scale>
        <p:origin x="-120" y="-12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106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31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arly\Box%20Sync\dqo\ubicomp16\results\charts_v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271181102362205E-2"/>
          <c:y val="0.13883691317432897"/>
          <c:w val="0.92872881889763781"/>
          <c:h val="0.74197889879132894"/>
        </c:manualLayout>
      </c:layout>
      <c:lineChart>
        <c:grouping val="standard"/>
        <c:varyColors val="0"/>
        <c:ser>
          <c:idx val="0"/>
          <c:order val="0"/>
          <c:tx>
            <c:strRef>
              <c:f>'charts (lambda = 0.001)'!$J$59:$J$60</c:f>
              <c:strCache>
                <c:ptCount val="1"/>
                <c:pt idx="0">
                  <c:v>RECS FOCUS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'charts (lambda = 0.001)'!$S$61:$S$72</c:f>
                <c:numCache>
                  <c:formatCode>General</c:formatCode>
                  <c:ptCount val="12"/>
                  <c:pt idx="0">
                    <c:v>0</c:v>
                  </c:pt>
                  <c:pt idx="1">
                    <c:v>0.11019</c:v>
                  </c:pt>
                  <c:pt idx="2">
                    <c:v>0.11877142857142857</c:v>
                  </c:pt>
                  <c:pt idx="3">
                    <c:v>0.11877142857142857</c:v>
                  </c:pt>
                  <c:pt idx="4">
                    <c:v>0.11877142857142857</c:v>
                  </c:pt>
                  <c:pt idx="5">
                    <c:v>0.11877142857142857</c:v>
                  </c:pt>
                  <c:pt idx="6">
                    <c:v>0.11877142857142857</c:v>
                  </c:pt>
                  <c:pt idx="7">
                    <c:v>0.11877142857142857</c:v>
                  </c:pt>
                  <c:pt idx="8">
                    <c:v>0.11877142857142857</c:v>
                  </c:pt>
                  <c:pt idx="9">
                    <c:v>0.11877142857142857</c:v>
                  </c:pt>
                  <c:pt idx="10">
                    <c:v>0.11902</c:v>
                  </c:pt>
                  <c:pt idx="11">
                    <c:v>9.5351428571428573E-2</c:v>
                  </c:pt>
                </c:numCache>
              </c:numRef>
            </c:plus>
            <c:minus>
              <c:numRef>
                <c:f>'charts (lambda = 0.001)'!$S$61:$S$72</c:f>
                <c:numCache>
                  <c:formatCode>General</c:formatCode>
                  <c:ptCount val="12"/>
                  <c:pt idx="0">
                    <c:v>0</c:v>
                  </c:pt>
                  <c:pt idx="1">
                    <c:v>0.11019</c:v>
                  </c:pt>
                  <c:pt idx="2">
                    <c:v>0.11877142857142857</c:v>
                  </c:pt>
                  <c:pt idx="3">
                    <c:v>0.11877142857142857</c:v>
                  </c:pt>
                  <c:pt idx="4">
                    <c:v>0.11877142857142857</c:v>
                  </c:pt>
                  <c:pt idx="5">
                    <c:v>0.11877142857142857</c:v>
                  </c:pt>
                  <c:pt idx="6">
                    <c:v>0.11877142857142857</c:v>
                  </c:pt>
                  <c:pt idx="7">
                    <c:v>0.11877142857142857</c:v>
                  </c:pt>
                  <c:pt idx="8">
                    <c:v>0.11877142857142857</c:v>
                  </c:pt>
                  <c:pt idx="9">
                    <c:v>0.11877142857142857</c:v>
                  </c:pt>
                  <c:pt idx="10">
                    <c:v>0.11902</c:v>
                  </c:pt>
                  <c:pt idx="11">
                    <c:v>9.5351428571428573E-2</c:v>
                  </c:pt>
                </c:numCache>
              </c:numRef>
            </c:minus>
          </c:errBars>
          <c:cat>
            <c:numRef>
              <c:f>'charts (lambda = 0.001)'!$I$61:$I$73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cat>
          <c:val>
            <c:numRef>
              <c:f>'charts (lambda = 0.001)'!$J$61:$J$73</c:f>
              <c:numCache>
                <c:formatCode>General</c:formatCode>
                <c:ptCount val="13"/>
                <c:pt idx="0">
                  <c:v>0</c:v>
                </c:pt>
                <c:pt idx="1">
                  <c:v>0.1602142857142857</c:v>
                </c:pt>
                <c:pt idx="2">
                  <c:v>0.30595714285714287</c:v>
                </c:pt>
                <c:pt idx="3">
                  <c:v>0.44881428571428572</c:v>
                </c:pt>
                <c:pt idx="4">
                  <c:v>0.59167142857142863</c:v>
                </c:pt>
                <c:pt idx="5">
                  <c:v>0.73452857142857142</c:v>
                </c:pt>
                <c:pt idx="6">
                  <c:v>0.87738571428571432</c:v>
                </c:pt>
                <c:pt idx="7">
                  <c:v>1.0202428571428572</c:v>
                </c:pt>
                <c:pt idx="8">
                  <c:v>1.1631</c:v>
                </c:pt>
                <c:pt idx="9">
                  <c:v>1.3059571428571428</c:v>
                </c:pt>
                <c:pt idx="10">
                  <c:v>1.4494285714285715</c:v>
                </c:pt>
                <c:pt idx="11">
                  <c:v>1.7310000000000001</c:v>
                </c:pt>
                <c:pt idx="12">
                  <c:v>2.0167142857142859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(lambda = 0.001)'!$K$59:$K$60</c:f>
              <c:strCache>
                <c:ptCount val="1"/>
                <c:pt idx="0">
                  <c:v>RECS Baseline</c:v>
                </c:pt>
              </c:strCache>
            </c:strRef>
          </c:tx>
          <c:spPr>
            <a:ln>
              <a:solidFill>
                <a:srgbClr val="9EBD5F"/>
              </a:solidFill>
              <a:prstDash val="dash"/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'charts (lambda = 0.001)'!$T$61:$T$72</c:f>
                <c:numCache>
                  <c:formatCode>General</c:formatCode>
                  <c:ptCount val="12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</c:v>
                  </c:pt>
                  <c:pt idx="9">
                    <c:v>0</c:v>
                  </c:pt>
                  <c:pt idx="10">
                    <c:v>0</c:v>
                  </c:pt>
                  <c:pt idx="11">
                    <c:v>0</c:v>
                  </c:pt>
                </c:numCache>
              </c:numRef>
            </c:plus>
            <c:minus>
              <c:numRef>
                <c:f>'charts (lambda = 0.001)'!$T$61:$T$72</c:f>
                <c:numCache>
                  <c:formatCode>General</c:formatCode>
                  <c:ptCount val="12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</c:v>
                  </c:pt>
                  <c:pt idx="9">
                    <c:v>0</c:v>
                  </c:pt>
                  <c:pt idx="10">
                    <c:v>0</c:v>
                  </c:pt>
                  <c:pt idx="11">
                    <c:v>0</c:v>
                  </c:pt>
                </c:numCache>
              </c:numRef>
            </c:minus>
          </c:errBars>
          <c:cat>
            <c:numRef>
              <c:f>'charts (lambda = 0.001)'!$I$61:$I$73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cat>
          <c:val>
            <c:numRef>
              <c:f>'charts (lambda = 0.001)'!$K$61:$K$73</c:f>
              <c:numCache>
                <c:formatCode>General</c:formatCode>
                <c:ptCount val="13"/>
                <c:pt idx="0">
                  <c:v>0</c:v>
                </c:pt>
                <c:pt idx="1">
                  <c:v>0.14285714285714285</c:v>
                </c:pt>
                <c:pt idx="2">
                  <c:v>0.5714285714285714</c:v>
                </c:pt>
                <c:pt idx="3">
                  <c:v>0.8571428571428571</c:v>
                </c:pt>
                <c:pt idx="4">
                  <c:v>1.2857142857142858</c:v>
                </c:pt>
                <c:pt idx="5">
                  <c:v>1.4285714285714286</c:v>
                </c:pt>
                <c:pt idx="6">
                  <c:v>1.8571428571428572</c:v>
                </c:pt>
                <c:pt idx="7">
                  <c:v>2.1428571428571428</c:v>
                </c:pt>
                <c:pt idx="8">
                  <c:v>2.2857142857142856</c:v>
                </c:pt>
                <c:pt idx="9">
                  <c:v>2.7142857142857144</c:v>
                </c:pt>
                <c:pt idx="10">
                  <c:v>2.8571428571428572</c:v>
                </c:pt>
                <c:pt idx="11">
                  <c:v>3.1428571428571428</c:v>
                </c:pt>
                <c:pt idx="12">
                  <c:v>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'charts (lambda = 0.001)'!$L$59:$L$60</c:f>
              <c:strCache>
                <c:ptCount val="1"/>
                <c:pt idx="0">
                  <c:v>Student Life FOCUS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'charts (lambda = 0.001)'!$U$61:$U$69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0.26221</c:v>
                  </c:pt>
                  <c:pt idx="2">
                    <c:v>0.29755333333333334</c:v>
                  </c:pt>
                  <c:pt idx="3">
                    <c:v>0.29119</c:v>
                  </c:pt>
                  <c:pt idx="4">
                    <c:v>0.30581666666666668</c:v>
                  </c:pt>
                  <c:pt idx="5">
                    <c:v>0.27725333333333335</c:v>
                  </c:pt>
                  <c:pt idx="6">
                    <c:v>9.0833333333333335E-2</c:v>
                  </c:pt>
                  <c:pt idx="7">
                    <c:v>0</c:v>
                  </c:pt>
                  <c:pt idx="8">
                    <c:v>0</c:v>
                  </c:pt>
                </c:numCache>
              </c:numRef>
            </c:plus>
            <c:minus>
              <c:numRef>
                <c:f>'charts (lambda = 0.001)'!$U$61:$U$69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0.26221</c:v>
                  </c:pt>
                  <c:pt idx="2">
                    <c:v>0.29755333333333334</c:v>
                  </c:pt>
                  <c:pt idx="3">
                    <c:v>0.29119</c:v>
                  </c:pt>
                  <c:pt idx="4">
                    <c:v>0.30581666666666668</c:v>
                  </c:pt>
                  <c:pt idx="5">
                    <c:v>0.27725333333333335</c:v>
                  </c:pt>
                  <c:pt idx="6">
                    <c:v>9.0833333333333335E-2</c:v>
                  </c:pt>
                  <c:pt idx="7">
                    <c:v>0</c:v>
                  </c:pt>
                  <c:pt idx="8">
                    <c:v>0</c:v>
                  </c:pt>
                </c:numCache>
              </c:numRef>
            </c:minus>
          </c:errBars>
          <c:cat>
            <c:numRef>
              <c:f>'charts (lambda = 0.001)'!$I$61:$I$73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cat>
          <c:val>
            <c:numRef>
              <c:f>'charts (lambda = 0.001)'!$L$61:$L$75</c:f>
              <c:numCache>
                <c:formatCode>General</c:formatCode>
                <c:ptCount val="15"/>
                <c:pt idx="0">
                  <c:v>0</c:v>
                </c:pt>
                <c:pt idx="1">
                  <c:v>0.87373333333333336</c:v>
                </c:pt>
                <c:pt idx="2">
                  <c:v>1.4772666666666667</c:v>
                </c:pt>
                <c:pt idx="3">
                  <c:v>2.1161666666666665</c:v>
                </c:pt>
                <c:pt idx="4">
                  <c:v>2.6035333333333335</c:v>
                </c:pt>
                <c:pt idx="5">
                  <c:v>3.1489999999999996</c:v>
                </c:pt>
                <c:pt idx="6">
                  <c:v>4.0149999999999997</c:v>
                </c:pt>
                <c:pt idx="7">
                  <c:v>5</c:v>
                </c:pt>
                <c:pt idx="8">
                  <c:v>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'charts (lambda = 0.001)'!$M$59:$M$60</c:f>
              <c:strCache>
                <c:ptCount val="1"/>
                <c:pt idx="0">
                  <c:v>Student Life Baseline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  <a:prstDash val="dash"/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'charts (lambda = 0.001)'!$V$61:$V$69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</c:v>
                  </c:pt>
                </c:numCache>
              </c:numRef>
            </c:plus>
            <c:minus>
              <c:numRef>
                <c:f>'charts (lambda = 0.001)'!$V$61:$V$69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</c:v>
                  </c:pt>
                </c:numCache>
              </c:numRef>
            </c:minus>
          </c:errBars>
          <c:cat>
            <c:numRef>
              <c:f>'charts (lambda = 0.001)'!$I$61:$I$73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cat>
          <c:val>
            <c:numRef>
              <c:f>'charts (lambda = 0.001)'!$M$61:$M$75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3.3333333333333335</c:v>
                </c:pt>
                <c:pt idx="5">
                  <c:v>4.333333333333333</c:v>
                </c:pt>
                <c:pt idx="6">
                  <c:v>5</c:v>
                </c:pt>
                <c:pt idx="7">
                  <c:v>5.333333333333333</c:v>
                </c:pt>
                <c:pt idx="8">
                  <c:v>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'charts (lambda = 0.001)'!$N$59:$N$60</c:f>
              <c:strCache>
                <c:ptCount val="1"/>
                <c:pt idx="0">
                  <c:v>Device ID FOCUS</c:v>
                </c:pt>
              </c:strCache>
            </c:strRef>
          </c:tx>
          <c:spPr>
            <a:ln>
              <a:solidFill>
                <a:srgbClr val="3366FF"/>
              </a:solidFill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'charts (lambda = 0.001)'!$W$61:$W$69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0.23139499999999999</c:v>
                  </c:pt>
                  <c:pt idx="6">
                    <c:v>0</c:v>
                  </c:pt>
                  <c:pt idx="7">
                    <c:v>0.24378</c:v>
                  </c:pt>
                  <c:pt idx="8">
                    <c:v>0.46778999999999998</c:v>
                  </c:pt>
                </c:numCache>
              </c:numRef>
            </c:plus>
            <c:minus>
              <c:numRef>
                <c:f>'charts (lambda = 0.001)'!$W$61:$W$69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0.23139499999999999</c:v>
                  </c:pt>
                  <c:pt idx="6">
                    <c:v>0</c:v>
                  </c:pt>
                  <c:pt idx="7">
                    <c:v>0.24378</c:v>
                  </c:pt>
                  <c:pt idx="8">
                    <c:v>0.46778999999999998</c:v>
                  </c:pt>
                </c:numCache>
              </c:numRef>
            </c:minus>
          </c:errBars>
          <c:cat>
            <c:numRef>
              <c:f>'charts (lambda = 0.001)'!$I$61:$I$73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cat>
          <c:val>
            <c:numRef>
              <c:f>'charts (lambda = 0.001)'!$N$61:$N$75</c:f>
              <c:numCache>
                <c:formatCode>General</c:formatCode>
                <c:ptCount val="15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2.6528</c:v>
                </c:pt>
                <c:pt idx="6">
                  <c:v>3.5</c:v>
                </c:pt>
                <c:pt idx="7">
                  <c:v>4.3102</c:v>
                </c:pt>
                <c:pt idx="8">
                  <c:v>5.0880000000000001</c:v>
                </c:pt>
                <c:pt idx="9">
                  <c:v>5.8055000000000003</c:v>
                </c:pt>
                <c:pt idx="10">
                  <c:v>6.3654999999999999</c:v>
                </c:pt>
                <c:pt idx="11">
                  <c:v>7.0970000000000004</c:v>
                </c:pt>
                <c:pt idx="12">
                  <c:v>8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'charts (lambda = 0.001)'!$O$59:$O$60</c:f>
              <c:strCache>
                <c:ptCount val="1"/>
                <c:pt idx="0">
                  <c:v>Device ID Baseline</c:v>
                </c:pt>
              </c:strCache>
            </c:strRef>
          </c:tx>
          <c:spPr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'charts (lambda = 0.001)'!$X$61:$X$69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</c:v>
                  </c:pt>
                </c:numCache>
              </c:numRef>
            </c:plus>
            <c:minus>
              <c:numRef>
                <c:f>'charts (lambda = 0.001)'!$X$61:$X$69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</c:v>
                  </c:pt>
                </c:numCache>
              </c:numRef>
            </c:minus>
          </c:errBars>
          <c:cat>
            <c:numRef>
              <c:f>'charts (lambda = 0.001)'!$I$61:$I$73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cat>
          <c:val>
            <c:numRef>
              <c:f>'charts (lambda = 0.001)'!$O$61:$O$75</c:f>
              <c:numCache>
                <c:formatCode>General</c:formatCode>
                <c:ptCount val="15"/>
                <c:pt idx="0">
                  <c:v>0</c:v>
                </c:pt>
                <c:pt idx="1">
                  <c:v>0.5</c:v>
                </c:pt>
                <c:pt idx="2">
                  <c:v>1.5</c:v>
                </c:pt>
                <c:pt idx="3">
                  <c:v>2.5</c:v>
                </c:pt>
                <c:pt idx="4">
                  <c:v>3.5</c:v>
                </c:pt>
                <c:pt idx="5">
                  <c:v>4</c:v>
                </c:pt>
                <c:pt idx="6">
                  <c:v>4.5</c:v>
                </c:pt>
                <c:pt idx="7">
                  <c:v>5</c:v>
                </c:pt>
                <c:pt idx="8">
                  <c:v>6</c:v>
                </c:pt>
                <c:pt idx="9">
                  <c:v>6.5</c:v>
                </c:pt>
                <c:pt idx="10">
                  <c:v>7</c:v>
                </c:pt>
                <c:pt idx="11">
                  <c:v>7.5</c:v>
                </c:pt>
                <c:pt idx="12">
                  <c:v>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887040"/>
        <c:axId val="45425792"/>
      </c:lineChart>
      <c:catAx>
        <c:axId val="448870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Number of Features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45425792"/>
        <c:crosses val="autoZero"/>
        <c:auto val="1"/>
        <c:lblAlgn val="ctr"/>
        <c:lblOffset val="100"/>
        <c:noMultiLvlLbl val="0"/>
      </c:catAx>
      <c:valAx>
        <c:axId val="45425792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 smtClean="0"/>
                  <a:t>Feature Cost</a:t>
                </a:r>
                <a:endParaRPr lang="en-US" sz="24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44887040"/>
        <c:crossesAt val="1"/>
        <c:crossBetween val="between"/>
      </c:valAx>
    </c:plotArea>
    <c:legend>
      <c:legendPos val="t"/>
      <c:layout>
        <c:manualLayout>
          <c:xMode val="edge"/>
          <c:yMode val="edge"/>
          <c:x val="5.5589940792284687E-2"/>
          <c:y val="7.4887989353443499E-2"/>
          <c:w val="0.69476461942257217"/>
          <c:h val="0.22476899898791985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spPr>
    <a:ln>
      <a:solidFill>
        <a:srgbClr val="FFFFFF"/>
      </a:solidFill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3E0C8007-3C8C-4CF5-B799-6FA60DA4F8BC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D13EFB22-1AA6-4C72-92EE-8200E5EC5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2891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729BC82B-B19C-435A-9ECB-B67FE5C313D0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FEB4CD04-E626-4921-A73F-764AAEE2D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91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meant by ‘dynamic’: Personalize question order to the individual</a:t>
            </a:r>
          </a:p>
          <a:p>
            <a:r>
              <a:rPr lang="en-US" dirty="0" smtClean="0"/>
              <a:t>Use</a:t>
            </a:r>
            <a:r>
              <a:rPr lang="en-US" baseline="0" dirty="0" smtClean="0"/>
              <a:t> previously-provided information to determine what question is best to ask next—previously-information could be already-given answers or </a:t>
            </a:r>
            <a:r>
              <a:rPr lang="en-US" baseline="0" dirty="0" err="1" smtClean="0"/>
              <a:t>paradata</a:t>
            </a:r>
            <a:endParaRPr lang="en-US" baseline="0" dirty="0" smtClean="0"/>
          </a:p>
          <a:p>
            <a:r>
              <a:rPr lang="en-US" baseline="0" dirty="0" smtClean="0"/>
              <a:t>Burden: question-specific</a:t>
            </a:r>
          </a:p>
          <a:p>
            <a:endParaRPr lang="en-US" baseline="0" dirty="0" smtClean="0"/>
          </a:p>
          <a:p>
            <a:r>
              <a:rPr lang="en-US" baseline="0" dirty="0" smtClean="0"/>
              <a:t>Going to talk about a general framework that trades off question utility with question burden and a few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DAC56-952E-45DC-9953-625CEBE6E2E3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515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Predict user’s stress level at a point in time,</a:t>
            </a:r>
            <a:r>
              <a:rPr lang="en-US" baseline="0" dirty="0" smtClean="0"/>
              <a:t> to give reminders to help them manage their stress, or just display that information to them</a:t>
            </a:r>
          </a:p>
          <a:p>
            <a:endParaRPr lang="en-US" baseline="0" dirty="0" smtClean="0"/>
          </a:p>
          <a:p>
            <a:r>
              <a:rPr lang="en-US" baseline="0" dirty="0" smtClean="0"/>
              <a:t>Light sensor—cheap, microphone sensor—more expensive sensor (i.e., greater battery drain)</a:t>
            </a:r>
          </a:p>
          <a:p>
            <a:r>
              <a:rPr lang="en-US" baseline="0" dirty="0" smtClean="0"/>
              <a:t>Ask user about upcoming deadlines or sleep quality—requires interrupting user to ask question, v expensive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maybe you don’t need to know all of these features to make a good prediction—for example, if you know the person has a deadline that afternoon, it’s not as important to check in on their sleep, </a:t>
            </a:r>
            <a:r>
              <a:rPr lang="en-US" baseline="0" dirty="0" err="1" smtClean="0"/>
              <a:t>bc</a:t>
            </a:r>
            <a:r>
              <a:rPr lang="en-US" baseline="0" dirty="0" smtClean="0"/>
              <a:t> you can already predict that they’re stressed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8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06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Prediction: have model, want to make</a:t>
            </a:r>
            <a:r>
              <a:rPr lang="en-US" baseline="0" dirty="0" smtClean="0"/>
              <a:t> prediction on new test point; not all features are available, but can acquire </a:t>
            </a:r>
            <a:r>
              <a:rPr lang="en-US" baseline="0" dirty="0" err="1" smtClean="0"/>
              <a:t>add’l</a:t>
            </a:r>
            <a:r>
              <a:rPr lang="en-US" baseline="0" dirty="0" smtClean="0"/>
              <a:t> ones, at cost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Cost+order</a:t>
            </a:r>
            <a:r>
              <a:rPr lang="en-US" baseline="0" dirty="0" smtClean="0"/>
              <a:t> at training; # at test: learning sequences of features to add</a:t>
            </a:r>
          </a:p>
          <a:p>
            <a:pPr marL="174296" indent="-174296">
              <a:buFontTx/>
              <a:buChar char="-"/>
            </a:pPr>
            <a:r>
              <a:rPr lang="en-US" baseline="0" dirty="0" smtClean="0"/>
              <a:t>Strubell15: learn ordering of features with prefix scores</a:t>
            </a:r>
          </a:p>
          <a:p>
            <a:pPr marL="174296" indent="-174296">
              <a:buFontTx/>
              <a:buChar char="-"/>
            </a:pPr>
            <a:r>
              <a:rPr lang="en-US" baseline="0" dirty="0" smtClean="0"/>
              <a:t>Xu14: classifier cascades and trees</a:t>
            </a:r>
          </a:p>
          <a:p>
            <a:r>
              <a:rPr lang="en-US" baseline="0" dirty="0" smtClean="0"/>
              <a:t>Cost at training; #+order at test:</a:t>
            </a:r>
          </a:p>
          <a:p>
            <a:pPr marL="174296" indent="-174296">
              <a:buFontTx/>
              <a:buChar char="-"/>
            </a:pPr>
            <a:r>
              <a:rPr lang="en-US" baseline="0" dirty="0" smtClean="0"/>
              <a:t>He12,13; Samadi15; Shi15; Weiss13: MDP: </a:t>
            </a:r>
            <a:r>
              <a:rPr lang="en-US" dirty="0"/>
              <a:t>set of features acquired thus far are states, decision of which feature to acquire next as action, reward function reflects how much the next feature improves the prediction (potentially with a penalty on feature cost). They then learn a policy that chooses which action to take based on the current state, from training data</a:t>
            </a:r>
          </a:p>
          <a:p>
            <a:r>
              <a:rPr lang="en-US" dirty="0"/>
              <a:t>Cost+#+order at test:</a:t>
            </a:r>
          </a:p>
          <a:p>
            <a:pPr marL="174296" indent="-174296">
              <a:buFontTx/>
              <a:buChar char="-"/>
            </a:pPr>
            <a:r>
              <a:rPr lang="en-US" dirty="0"/>
              <a:t>Pattuk15: use feature increase in prediction certainty to select next feature, as long as its inclusion doesn’t violate privacy </a:t>
            </a:r>
            <a:r>
              <a:rPr lang="en-US" dirty="0" smtClean="0"/>
              <a:t>constraint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39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Burden</a:t>
            </a:r>
            <a:r>
              <a:rPr lang="en-US" dirty="0"/>
              <a:t>: subjective, factors include survey length, respondent effort, respondent stress, frequency of interviews. Respondent’s perception of survey affects self-reports of burden. Telling respondents they’ve been screened into longer survey leads to those respondents’ reporting higher burden than those who weren’t told (Yu, </a:t>
            </a:r>
            <a:r>
              <a:rPr lang="en-US" dirty="0" err="1"/>
              <a:t>Fricker</a:t>
            </a:r>
            <a:r>
              <a:rPr lang="en-US" dirty="0"/>
              <a:t>, Kopp 2015)</a:t>
            </a:r>
          </a:p>
          <a:p>
            <a:endParaRPr lang="en-US" b="1" dirty="0" smtClean="0"/>
          </a:p>
          <a:p>
            <a:r>
              <a:rPr lang="en-US" b="1" dirty="0" smtClean="0"/>
              <a:t>Engagement</a:t>
            </a:r>
            <a:r>
              <a:rPr lang="en-US" dirty="0"/>
              <a:t>: survey rates dropping; even in paid surveys respondents exhibit satisficing behavior; incentivizing respondents with personalized feedback can motivate them—e.g., </a:t>
            </a:r>
            <a:r>
              <a:rPr lang="en-US" dirty="0" err="1"/>
              <a:t>Angelovska</a:t>
            </a:r>
            <a:r>
              <a:rPr lang="en-US" dirty="0"/>
              <a:t> and </a:t>
            </a:r>
            <a:r>
              <a:rPr lang="en-US" dirty="0" err="1"/>
              <a:t>Mavrikiou</a:t>
            </a:r>
            <a:r>
              <a:rPr lang="en-US" dirty="0"/>
              <a:t> (2013): questionnaire with feedback on student’s habits; q that promised feedback on student’s procrastination habits had lower dropout rates (response rates were similar); </a:t>
            </a:r>
            <a:r>
              <a:rPr lang="en-US" dirty="0" err="1"/>
              <a:t>paradata</a:t>
            </a:r>
            <a:r>
              <a:rPr lang="en-US" dirty="0"/>
              <a:t>: online examples (time on page, mouse clicks), model user engagement (</a:t>
            </a:r>
            <a:r>
              <a:rPr lang="en-US" dirty="0" err="1"/>
              <a:t>Couper</a:t>
            </a:r>
            <a:r>
              <a:rPr lang="en-US" dirty="0"/>
              <a:t> </a:t>
            </a:r>
            <a:r>
              <a:rPr lang="en-US" i="1" dirty="0"/>
              <a:t>et al</a:t>
            </a:r>
            <a:r>
              <a:rPr lang="en-US" dirty="0"/>
              <a:t>. 2010)</a:t>
            </a:r>
          </a:p>
          <a:p>
            <a:endParaRPr lang="en-US" b="1" dirty="0" smtClean="0"/>
          </a:p>
          <a:p>
            <a:r>
              <a:rPr lang="en-US" b="1" dirty="0" smtClean="0"/>
              <a:t>ASD</a:t>
            </a:r>
            <a:r>
              <a:rPr lang="en-US" dirty="0"/>
              <a:t>: goal = improve survey quality (</a:t>
            </a:r>
            <a:r>
              <a:rPr lang="en-US" dirty="0" err="1"/>
              <a:t>usu</a:t>
            </a:r>
            <a:r>
              <a:rPr lang="en-US" dirty="0"/>
              <a:t> in terms of higher response rates) by giving respondents custom survey designs (e.g., number of follow-ups). General technique = maximize survey quality while keeping costs below a budget. </a:t>
            </a:r>
            <a:r>
              <a:rPr lang="en-US" dirty="0" err="1"/>
              <a:t>Usu</a:t>
            </a:r>
            <a:r>
              <a:rPr lang="en-US" dirty="0"/>
              <a:t>, changes in survey design happen between phases, so all respondents within a phase get the same protocol (sampling frame, survey mode, measurement conditions)</a:t>
            </a:r>
          </a:p>
          <a:p>
            <a:endParaRPr lang="en-US" dirty="0"/>
          </a:p>
          <a:p>
            <a:r>
              <a:rPr lang="en-US" dirty="0"/>
              <a:t>Adapting question order </a:t>
            </a:r>
            <a:r>
              <a:rPr lang="en-US" i="1" dirty="0"/>
              <a:t>to an individual respondent</a:t>
            </a:r>
            <a:r>
              <a:rPr lang="en-US" dirty="0"/>
              <a:t> can be considered a type of ASD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39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Iterative</a:t>
            </a:r>
          </a:p>
          <a:p>
            <a:pPr marL="174296" indent="-174296">
              <a:buFontTx/>
              <a:buChar char="-"/>
            </a:pPr>
            <a:r>
              <a:rPr lang="en-US" dirty="0" smtClean="0"/>
              <a:t>Use previously-acquired</a:t>
            </a:r>
            <a:r>
              <a:rPr lang="en-US" baseline="0" dirty="0" smtClean="0"/>
              <a:t> information to help inform best next question to ask</a:t>
            </a:r>
          </a:p>
          <a:p>
            <a:pPr marL="174296" indent="-174296">
              <a:buFontTx/>
              <a:buChar char="-"/>
            </a:pPr>
            <a:r>
              <a:rPr lang="en-US" baseline="0" dirty="0" smtClean="0"/>
              <a:t>Don’t always know budget at test time; e.g., don’t know how many questions a respondent will be willing to answer; they could drop out at any point, and we’ll have gotten the most useful information from them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785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43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47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two categories aren’t necessarily</a:t>
            </a:r>
            <a:r>
              <a:rPr lang="en-US" baseline="0" dirty="0" smtClean="0"/>
              <a:t> separate—some surveys have a prediction problem (or problems) at their core: e.g., CPS wants to know if respondent is employed, unemployed, or not in the labor force. Over 200 questions are used to assess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657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Setup: have a predictive</a:t>
            </a:r>
            <a:r>
              <a:rPr lang="en-US" baseline="0" dirty="0" smtClean="0"/>
              <a:t> model (trained on complete data), want to make a prediction on a new test instance. Here, the items to acquire are features, and they can be acquired, at various costs, from a user, a system, or some other information provider.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9521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9579"/>
            <a:r>
              <a:rPr lang="en-US" dirty="0"/>
              <a:t>We optimize for </a:t>
            </a:r>
            <a:r>
              <a:rPr lang="en-US" i="1" dirty="0"/>
              <a:t>prediction certainty </a:t>
            </a:r>
            <a:r>
              <a:rPr lang="en-US" dirty="0"/>
              <a:t>in each of our validation datasets due to past work demonstrating the importance of providing people with certainty/confidence of predictions to help them make decisions </a:t>
            </a:r>
          </a:p>
          <a:p>
            <a:endParaRPr lang="en-US" dirty="0" smtClean="0"/>
          </a:p>
          <a:p>
            <a:r>
              <a:rPr lang="en-US" dirty="0" smtClean="0"/>
              <a:t>Narrower PI == more certain prediction</a:t>
            </a:r>
          </a:p>
          <a:p>
            <a:r>
              <a:rPr lang="en-US" dirty="0" smtClean="0"/>
              <a:t>Farther</a:t>
            </a:r>
            <a:r>
              <a:rPr lang="en-US" baseline="0" dirty="0" smtClean="0"/>
              <a:t> from decision boundary == more certain prediction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4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490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Fix</a:t>
            </a:r>
            <a:r>
              <a:rPr lang="en-US" baseline="0" dirty="0" smtClean="0"/>
              <a:t> lambda = 0.001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35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9048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</a:p>
          <a:p>
            <a:endParaRPr lang="en-US" dirty="0" smtClean="0"/>
          </a:p>
          <a:p>
            <a:r>
              <a:rPr lang="en-US" dirty="0" smtClean="0"/>
              <a:t>One</a:t>
            </a:r>
            <a:r>
              <a:rPr lang="en-US" baseline="0" dirty="0" smtClean="0"/>
              <a:t> survey can have multiple purposes, for multiple stakeholders. E.g., the American Community Survey collects a broad range of information on the population that is used by government policymakers to distribute funds, by state/local planners to decide where to take action (e.g., add schools and roads), by businesses to make decisions on marketing and expansions, etc…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Different surveys have different designs, in terms of samples, frequency, etc.</a:t>
            </a:r>
          </a:p>
          <a:p>
            <a:pPr marL="174296" indent="-174296">
              <a:buFontTx/>
              <a:buChar char="-"/>
            </a:pPr>
            <a:r>
              <a:rPr lang="en-US" baseline="0" dirty="0" smtClean="0"/>
              <a:t>Sample unit: individual or household; housing unit (e.g., CPS)</a:t>
            </a:r>
          </a:p>
          <a:p>
            <a:pPr marL="174296" indent="-174296">
              <a:buFontTx/>
              <a:buChar char="-"/>
            </a:pPr>
            <a:r>
              <a:rPr lang="en-US" baseline="0" dirty="0" smtClean="0"/>
              <a:t>Frequency: one-time or multiple? E.g., a home is surveyed at most once in the ACS timeframe of one year. The SIPP is a multi-wave survey in which households are contacted yearly for four years; CPS design: housing unit is interviewed for four months, out for eight, then back in for four—this design adds stability to the estimates, month-to-month and year-to-year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3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aseline="0" dirty="0" smtClean="0"/>
              <a:t>Example: commute questions in ACS</a:t>
            </a:r>
          </a:p>
          <a:p>
            <a:pPr marL="685800" lvl="1" indent="-228600">
              <a:buAutoNum type="arabicPeriod"/>
            </a:pPr>
            <a:r>
              <a:rPr lang="en-US" baseline="0" dirty="0" smtClean="0"/>
              <a:t>Consider questions in </a:t>
            </a:r>
            <a:r>
              <a:rPr lang="en-US" i="1" baseline="0" dirty="0" smtClean="0"/>
              <a:t>sets</a:t>
            </a:r>
            <a:r>
              <a:rPr lang="en-US" i="0" baseline="0" dirty="0" smtClean="0"/>
              <a:t> rather than individually</a:t>
            </a:r>
          </a:p>
          <a:p>
            <a:pPr marL="228600" indent="-228600">
              <a:buAutoNum type="arabicPeriod"/>
            </a:pPr>
            <a:r>
              <a:rPr lang="en-US" i="0" baseline="0" dirty="0" smtClean="0"/>
              <a:t>Example: </a:t>
            </a:r>
            <a:r>
              <a:rPr lang="en-US" i="0" baseline="0" dirty="0" err="1" smtClean="0"/>
              <a:t>hispanic</a:t>
            </a:r>
            <a:r>
              <a:rPr lang="en-US" i="0" baseline="0" dirty="0" smtClean="0"/>
              <a:t> origin + race</a:t>
            </a:r>
          </a:p>
          <a:p>
            <a:pPr marL="685800" lvl="1" indent="-228600">
              <a:buAutoNum type="arabicPeriod"/>
            </a:pPr>
            <a:r>
              <a:rPr lang="en-US" i="0" baseline="0" dirty="0" smtClean="0"/>
              <a:t>Constrain order—could be incorporated as context-dependent costs, where cost of a dependent question is infinite when its prerequisite question(s) haven’t been asked yet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651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conclusion…</a:t>
            </a:r>
          </a:p>
          <a:p>
            <a:endParaRPr lang="en-US" dirty="0" smtClean="0"/>
          </a:p>
          <a:p>
            <a:r>
              <a:rPr lang="en-US" dirty="0" smtClean="0"/>
              <a:t>Utility</a:t>
            </a:r>
            <a:r>
              <a:rPr lang="en-US" baseline="0" dirty="0" smtClean="0"/>
              <a:t> and cost can be defined however makes sense for the problem</a:t>
            </a:r>
          </a:p>
          <a:p>
            <a:endParaRPr lang="en-US" baseline="0" dirty="0" smtClean="0"/>
          </a:p>
          <a:p>
            <a:r>
              <a:rPr lang="en-US" baseline="0" dirty="0" smtClean="0"/>
              <a:t>Future work in engaging respondents and improving imputation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482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two: about changing utility function</a:t>
            </a:r>
          </a:p>
          <a:p>
            <a:endParaRPr lang="en-US" dirty="0" smtClean="0"/>
          </a:p>
          <a:p>
            <a:r>
              <a:rPr lang="en-US" dirty="0" smtClean="0"/>
              <a:t>Final: e.g.,</a:t>
            </a:r>
            <a:r>
              <a:rPr lang="en-US" baseline="0" dirty="0" smtClean="0"/>
              <a:t> ask someone income; if they don’t respond, ask for income category (can get coarser and coarser)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76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562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4CD04-E626-4921-A73F-764AAEE2D45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C691D-CDA3-4A44-BBD1-5C4DD7EE68EF}" type="slidenum">
              <a:rPr lang="en-US">
                <a:solidFill>
                  <a:prstClr val="black"/>
                </a:solidFill>
              </a:rPr>
              <a:pPr/>
              <a:t>‹#›</a:t>
            </a:fld>
            <a:r>
              <a:rPr lang="en-US" dirty="0">
                <a:solidFill>
                  <a:prstClr val="black"/>
                </a:solidFill>
              </a:rPr>
              <a:t> of TOTAL</a:t>
            </a:r>
          </a:p>
        </p:txBody>
      </p:sp>
    </p:spTree>
    <p:extLst>
      <p:ext uri="{BB962C8B-B14F-4D97-AF65-F5344CB8AC3E}">
        <p14:creationId xmlns:p14="http://schemas.microsoft.com/office/powerpoint/2010/main" val="4056855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14478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C691D-CDA3-4A44-BBD1-5C4DD7EE68EF}" type="slidenum">
              <a:rPr lang="en-US">
                <a:solidFill>
                  <a:prstClr val="black"/>
                </a:solidFill>
              </a:rPr>
              <a:pPr/>
              <a:t>‹#›</a:t>
            </a:fld>
            <a:r>
              <a:rPr lang="en-US" dirty="0">
                <a:solidFill>
                  <a:prstClr val="black"/>
                </a:solidFill>
              </a:rPr>
              <a:t> of TOTAL</a:t>
            </a:r>
          </a:p>
        </p:txBody>
      </p:sp>
    </p:spTree>
    <p:extLst>
      <p:ext uri="{BB962C8B-B14F-4D97-AF65-F5344CB8AC3E}">
        <p14:creationId xmlns:p14="http://schemas.microsoft.com/office/powerpoint/2010/main" val="655891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038600"/>
            <a:ext cx="9144000" cy="14478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C691D-CDA3-4A44-BBD1-5C4DD7EE68EF}" type="slidenum">
              <a:rPr lang="en-US">
                <a:solidFill>
                  <a:prstClr val="black"/>
                </a:solidFill>
              </a:rPr>
              <a:pPr/>
              <a:t>‹#›</a:t>
            </a:fld>
            <a:r>
              <a:rPr lang="en-US" dirty="0">
                <a:solidFill>
                  <a:prstClr val="black"/>
                </a:solidFill>
              </a:rPr>
              <a:t> of TOTAL</a:t>
            </a:r>
          </a:p>
        </p:txBody>
      </p:sp>
    </p:spTree>
    <p:extLst>
      <p:ext uri="{BB962C8B-B14F-4D97-AF65-F5344CB8AC3E}">
        <p14:creationId xmlns:p14="http://schemas.microsoft.com/office/powerpoint/2010/main" val="31914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4478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C691D-CDA3-4A44-BBD1-5C4DD7EE68EF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599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4000" cy="14478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C691D-CDA3-4A44-BBD1-5C4DD7EE68EF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281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C691D-CDA3-4A44-BBD1-5C4DD7EE68EF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992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C691D-CDA3-4A44-BBD1-5C4DD7EE68EF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196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C691D-CDA3-4A44-BBD1-5C4DD7EE68EF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31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C691D-CDA3-4A44-BBD1-5C4DD7EE68EF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931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C691D-CDA3-4A44-BBD1-5C4DD7EE68EF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710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CC691D-CDA3-4A44-BBD1-5C4DD7EE68EF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388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8153400" y="6477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8CF01DF-3484-4D55-9C26-A70156E837C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r>
              <a:rPr lang="en-US" dirty="0" smtClean="0">
                <a:solidFill>
                  <a:prstClr val="black"/>
                </a:solidFill>
              </a:rPr>
              <a:t>/23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092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09801"/>
            <a:ext cx="9144000" cy="2057399"/>
          </a:xfrm>
        </p:spPr>
        <p:txBody>
          <a:bodyPr>
            <a:noAutofit/>
          </a:bodyPr>
          <a:lstStyle/>
          <a:p>
            <a:r>
              <a:rPr lang="en-US" sz="5400" dirty="0"/>
              <a:t>Dynamic Question </a:t>
            </a:r>
            <a:r>
              <a:rPr lang="en-US" sz="5400" dirty="0" smtClean="0"/>
              <a:t>Ordering</a:t>
            </a:r>
            <a:br>
              <a:rPr lang="en-US" sz="5400" dirty="0" smtClean="0"/>
            </a:br>
            <a:r>
              <a:rPr lang="en-US" sz="5400" dirty="0" smtClean="0"/>
              <a:t>in Online Surveys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05400"/>
            <a:ext cx="9144000" cy="1752600"/>
          </a:xfrm>
        </p:spPr>
        <p:txBody>
          <a:bodyPr/>
          <a:lstStyle/>
          <a:p>
            <a:r>
              <a:rPr lang="en-US" dirty="0" smtClean="0"/>
              <a:t>Kirstin Early, Jennifer </a:t>
            </a:r>
            <a:r>
              <a:rPr lang="en-US" dirty="0" err="1" smtClean="0"/>
              <a:t>Mankoff</a:t>
            </a:r>
            <a:r>
              <a:rPr lang="en-US" dirty="0" smtClean="0"/>
              <a:t>, Stephen Fienberg</a:t>
            </a:r>
          </a:p>
          <a:p>
            <a:r>
              <a:rPr lang="en-US" dirty="0" smtClean="0"/>
              <a:t>Carnegie Mellon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47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Example: Predicting a user’s stress level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661" y="3165278"/>
            <a:ext cx="1998678" cy="1998678"/>
          </a:xfr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2800" y="1770529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2800" y="518160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2482" y="518160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2482" y="1865757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>
            <a:stCxn id="1035" idx="3"/>
          </p:cNvCxnSpPr>
          <p:nvPr/>
        </p:nvCxnSpPr>
        <p:spPr>
          <a:xfrm>
            <a:off x="2064082" y="2551557"/>
            <a:ext cx="1517318" cy="72504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5569282" y="2542592"/>
            <a:ext cx="1517318" cy="72504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2057400" y="5190565"/>
            <a:ext cx="1517318" cy="72504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 flipV="1">
            <a:off x="5562600" y="5181600"/>
            <a:ext cx="1517318" cy="72504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362200" y="291517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$</a:t>
            </a:r>
            <a:endParaRPr lang="en-US" sz="36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265908" y="4928955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$$</a:t>
            </a:r>
            <a:endParaRPr lang="en-US" sz="36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6298847" y="2915723"/>
            <a:ext cx="886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$$$</a:t>
            </a:r>
            <a:endParaRPr lang="en-US" sz="36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6248400" y="4928955"/>
            <a:ext cx="886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$$$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2109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4" grpId="0"/>
      <p:bldP spid="45" grpId="0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Personalizing question order can…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Lower costs</a:t>
            </a:r>
          </a:p>
          <a:p>
            <a:pPr lvl="1"/>
            <a:r>
              <a:rPr lang="en-US" dirty="0" smtClean="0"/>
              <a:t>If not all questions need to be asked, </a:t>
            </a:r>
            <a:br>
              <a:rPr lang="en-US" dirty="0" smtClean="0"/>
            </a:br>
            <a:r>
              <a:rPr lang="en-US" dirty="0" smtClean="0"/>
              <a:t>most useful ones can be asked upfront</a:t>
            </a:r>
          </a:p>
          <a:p>
            <a:r>
              <a:rPr lang="en-US" dirty="0" smtClean="0"/>
              <a:t>Improve outcomes</a:t>
            </a:r>
          </a:p>
          <a:p>
            <a:pPr lvl="1"/>
            <a:r>
              <a:rPr lang="en-US" dirty="0" smtClean="0"/>
              <a:t>Predictions</a:t>
            </a:r>
          </a:p>
          <a:p>
            <a:pPr lvl="1"/>
            <a:r>
              <a:rPr lang="en-US" dirty="0" smtClean="0"/>
              <a:t>Imputations</a:t>
            </a:r>
          </a:p>
          <a:p>
            <a:r>
              <a:rPr lang="en-US" dirty="0" smtClean="0"/>
              <a:t>Engage respondents</a:t>
            </a:r>
          </a:p>
          <a:p>
            <a:pPr lvl="1"/>
            <a:r>
              <a:rPr lang="en-US" dirty="0" smtClean="0"/>
              <a:t>Increase response rates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81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Machine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Test-time feature acquisition</a:t>
            </a:r>
          </a:p>
          <a:p>
            <a:pPr lvl="1"/>
            <a:r>
              <a:rPr lang="en-US" dirty="0" smtClean="0"/>
              <a:t>Learning sequences of features to acquire: </a:t>
            </a:r>
            <a:br>
              <a:rPr lang="en-US" dirty="0" smtClean="0"/>
            </a:br>
            <a:r>
              <a:rPr lang="en-US" sz="2200" dirty="0" err="1" smtClean="0"/>
              <a:t>Strubell</a:t>
            </a:r>
            <a:r>
              <a:rPr lang="en-US" sz="2200" dirty="0" smtClean="0"/>
              <a:t> 2015, Xu 2014</a:t>
            </a:r>
          </a:p>
          <a:p>
            <a:pPr lvl="2"/>
            <a:r>
              <a:rPr lang="en-US" dirty="0" smtClean="0"/>
              <a:t>Determine </a:t>
            </a:r>
            <a:r>
              <a:rPr lang="en-US" i="1" dirty="0" smtClean="0"/>
              <a:t>cost</a:t>
            </a:r>
            <a:r>
              <a:rPr lang="en-US" dirty="0" smtClean="0"/>
              <a:t> and </a:t>
            </a:r>
            <a:r>
              <a:rPr lang="en-US" i="1" dirty="0" smtClean="0"/>
              <a:t>order</a:t>
            </a:r>
            <a:r>
              <a:rPr lang="en-US" dirty="0" smtClean="0"/>
              <a:t> at training time; </a:t>
            </a:r>
            <a:br>
              <a:rPr lang="en-US" dirty="0" smtClean="0"/>
            </a:br>
            <a:r>
              <a:rPr lang="en-US" i="1" dirty="0" smtClean="0"/>
              <a:t>number of features</a:t>
            </a:r>
            <a:r>
              <a:rPr lang="en-US" dirty="0" smtClean="0"/>
              <a:t> at test time</a:t>
            </a:r>
          </a:p>
          <a:p>
            <a:pPr lvl="1"/>
            <a:r>
              <a:rPr lang="en-US" dirty="0" smtClean="0"/>
              <a:t>Markov decision </a:t>
            </a:r>
            <a:r>
              <a:rPr lang="en-US" dirty="0"/>
              <a:t>p</a:t>
            </a:r>
            <a:r>
              <a:rPr lang="en-US" dirty="0" smtClean="0"/>
              <a:t>rocess: </a:t>
            </a:r>
            <a:br>
              <a:rPr lang="en-US" dirty="0" smtClean="0"/>
            </a:br>
            <a:r>
              <a:rPr lang="en-US" sz="2200" dirty="0" smtClean="0"/>
              <a:t>He 2012, Weiss 2013, </a:t>
            </a:r>
            <a:r>
              <a:rPr lang="en-US" sz="2200" dirty="0" err="1" smtClean="0"/>
              <a:t>Samadi</a:t>
            </a:r>
            <a:r>
              <a:rPr lang="en-US" sz="2200" dirty="0" smtClean="0"/>
              <a:t> 2015, Shi 2015</a:t>
            </a:r>
            <a:endParaRPr lang="en-US" sz="2600" dirty="0" smtClean="0"/>
          </a:p>
          <a:p>
            <a:pPr lvl="2"/>
            <a:r>
              <a:rPr lang="en-US" dirty="0" smtClean="0"/>
              <a:t>Determine </a:t>
            </a:r>
            <a:r>
              <a:rPr lang="en-US" i="1" dirty="0" smtClean="0"/>
              <a:t>cost</a:t>
            </a:r>
            <a:r>
              <a:rPr lang="en-US" dirty="0" smtClean="0"/>
              <a:t> at training time; </a:t>
            </a:r>
            <a:br>
              <a:rPr lang="en-US" dirty="0" smtClean="0"/>
            </a:br>
            <a:r>
              <a:rPr lang="en-US" i="1" dirty="0" smtClean="0"/>
              <a:t>number of features</a:t>
            </a:r>
            <a:r>
              <a:rPr lang="en-US" dirty="0" smtClean="0"/>
              <a:t> and </a:t>
            </a:r>
            <a:r>
              <a:rPr lang="en-US" i="1" dirty="0" smtClean="0"/>
              <a:t>order</a:t>
            </a:r>
            <a:r>
              <a:rPr lang="en-US" dirty="0" smtClean="0"/>
              <a:t> at test time</a:t>
            </a:r>
          </a:p>
          <a:p>
            <a:pPr lvl="1"/>
            <a:r>
              <a:rPr lang="en-US" dirty="0" smtClean="0"/>
              <a:t>At test time, use feature’s impact on prediction: </a:t>
            </a:r>
            <a:br>
              <a:rPr lang="en-US" dirty="0" smtClean="0"/>
            </a:br>
            <a:r>
              <a:rPr lang="en-US" sz="2200" dirty="0" err="1" smtClean="0"/>
              <a:t>Pattuk</a:t>
            </a:r>
            <a:r>
              <a:rPr lang="en-US" sz="2200" dirty="0" smtClean="0"/>
              <a:t> 2015, Early 2016</a:t>
            </a:r>
          </a:p>
          <a:p>
            <a:pPr lvl="2"/>
            <a:r>
              <a:rPr lang="en-US" dirty="0" smtClean="0"/>
              <a:t>Determine </a:t>
            </a:r>
            <a:r>
              <a:rPr lang="en-US" i="1" dirty="0" smtClean="0"/>
              <a:t>cost</a:t>
            </a:r>
            <a:r>
              <a:rPr lang="en-US" dirty="0" smtClean="0"/>
              <a:t>, </a:t>
            </a:r>
            <a:r>
              <a:rPr lang="en-US" i="1" dirty="0" smtClean="0"/>
              <a:t>number of features</a:t>
            </a:r>
            <a:r>
              <a:rPr lang="en-US" dirty="0" smtClean="0"/>
              <a:t>, and </a:t>
            </a:r>
            <a:r>
              <a:rPr lang="en-US" i="1" dirty="0" smtClean="0"/>
              <a:t>order</a:t>
            </a:r>
            <a:r>
              <a:rPr lang="en-US" dirty="0" smtClean="0"/>
              <a:t> at test time</a:t>
            </a:r>
          </a:p>
        </p:txBody>
      </p:sp>
    </p:spTree>
    <p:extLst>
      <p:ext uri="{BB962C8B-B14F-4D97-AF65-F5344CB8AC3E}">
        <p14:creationId xmlns:p14="http://schemas.microsoft.com/office/powerpoint/2010/main" val="413629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Survey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Burden</a:t>
            </a:r>
          </a:p>
          <a:p>
            <a:pPr lvl="1"/>
            <a:r>
              <a:rPr lang="en-US" dirty="0" smtClean="0"/>
              <a:t>Subjective: </a:t>
            </a:r>
            <a:r>
              <a:rPr lang="en-US" sz="2400" dirty="0" err="1" smtClean="0"/>
              <a:t>Bradburn</a:t>
            </a:r>
            <a:r>
              <a:rPr lang="en-US" sz="2400" dirty="0" smtClean="0"/>
              <a:t> 1978, </a:t>
            </a:r>
            <a:r>
              <a:rPr lang="en-US" sz="2400" dirty="0" err="1" smtClean="0"/>
              <a:t>Fricker</a:t>
            </a:r>
            <a:r>
              <a:rPr lang="en-US" sz="2400" dirty="0" smtClean="0"/>
              <a:t> 2014, Yu 2015</a:t>
            </a:r>
          </a:p>
          <a:p>
            <a:r>
              <a:rPr lang="en-US" dirty="0" smtClean="0"/>
              <a:t>Respondent engagement</a:t>
            </a:r>
          </a:p>
          <a:p>
            <a:pPr lvl="1"/>
            <a:r>
              <a:rPr lang="en-US" dirty="0" smtClean="0"/>
              <a:t>Dropping survey rates: </a:t>
            </a:r>
            <a:r>
              <a:rPr lang="en-US" sz="2400" dirty="0" smtClean="0"/>
              <a:t>Porter 2004, Shi 2008</a:t>
            </a:r>
          </a:p>
          <a:p>
            <a:pPr lvl="1"/>
            <a:r>
              <a:rPr lang="en-US" dirty="0" smtClean="0"/>
              <a:t>How to motivate people to respond?</a:t>
            </a:r>
          </a:p>
          <a:p>
            <a:pPr lvl="2"/>
            <a:r>
              <a:rPr lang="en-US" dirty="0" smtClean="0"/>
              <a:t>Even in paid surveys, people satisfice: </a:t>
            </a:r>
            <a:r>
              <a:rPr lang="en-US" sz="2100" dirty="0" smtClean="0"/>
              <a:t>Barge 2012, </a:t>
            </a:r>
            <a:r>
              <a:rPr lang="en-US" sz="2100" dirty="0" err="1" smtClean="0"/>
              <a:t>Kapelner</a:t>
            </a:r>
            <a:r>
              <a:rPr lang="en-US" sz="2100" dirty="0" smtClean="0"/>
              <a:t> 2010</a:t>
            </a:r>
          </a:p>
          <a:p>
            <a:pPr lvl="2"/>
            <a:r>
              <a:rPr lang="en-US" dirty="0" smtClean="0"/>
              <a:t>Promise personalized feedback: </a:t>
            </a:r>
            <a:r>
              <a:rPr lang="en-US" sz="2100" dirty="0" err="1" smtClean="0"/>
              <a:t>Angelovska</a:t>
            </a:r>
            <a:r>
              <a:rPr lang="en-US" sz="2100" dirty="0" smtClean="0"/>
              <a:t> 2013</a:t>
            </a:r>
          </a:p>
          <a:p>
            <a:pPr lvl="1"/>
            <a:r>
              <a:rPr lang="en-US" dirty="0" err="1" smtClean="0"/>
              <a:t>Paradata</a:t>
            </a:r>
            <a:r>
              <a:rPr lang="en-US" dirty="0" smtClean="0"/>
              <a:t> can model user engagement: </a:t>
            </a:r>
            <a:r>
              <a:rPr lang="en-US" sz="2400" dirty="0" err="1" smtClean="0"/>
              <a:t>Couper</a:t>
            </a:r>
            <a:r>
              <a:rPr lang="en-US" sz="2400" dirty="0" smtClean="0"/>
              <a:t> 2010</a:t>
            </a:r>
          </a:p>
          <a:p>
            <a:r>
              <a:rPr lang="en-US" dirty="0" smtClean="0"/>
              <a:t>Adaptive survey design</a:t>
            </a:r>
          </a:p>
          <a:p>
            <a:pPr lvl="1"/>
            <a:r>
              <a:rPr lang="en-US" dirty="0" smtClean="0"/>
              <a:t>Improve survey quality while keeping costs low: </a:t>
            </a:r>
            <a:r>
              <a:rPr lang="en-US" sz="2400" dirty="0" smtClean="0"/>
              <a:t>Schouten 2013</a:t>
            </a:r>
          </a:p>
          <a:p>
            <a:pPr lvl="1"/>
            <a:r>
              <a:rPr lang="en-US" dirty="0" smtClean="0"/>
              <a:t>Typically changes happen between phases: </a:t>
            </a:r>
            <a:r>
              <a:rPr lang="en-US" sz="2400" dirty="0" smtClean="0"/>
              <a:t>Groves 2006</a:t>
            </a:r>
          </a:p>
        </p:txBody>
      </p:sp>
    </p:spTree>
    <p:extLst>
      <p:ext uri="{BB962C8B-B14F-4D97-AF65-F5344CB8AC3E}">
        <p14:creationId xmlns:p14="http://schemas.microsoft.com/office/powerpoint/2010/main" val="395810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 developed a general framework for question ordering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Iterative</a:t>
            </a:r>
          </a:p>
          <a:p>
            <a:pPr lvl="1"/>
            <a:r>
              <a:rPr lang="en-US" dirty="0" smtClean="0"/>
              <a:t>Chooses one question at a time</a:t>
            </a:r>
          </a:p>
          <a:p>
            <a:r>
              <a:rPr lang="en-US" dirty="0" smtClean="0"/>
              <a:t>Utility function</a:t>
            </a:r>
          </a:p>
          <a:p>
            <a:pPr lvl="1"/>
            <a:r>
              <a:rPr lang="en-US" dirty="0" smtClean="0"/>
              <a:t>How “useful” is each question?</a:t>
            </a:r>
          </a:p>
          <a:p>
            <a:r>
              <a:rPr lang="en-US" dirty="0" smtClean="0"/>
              <a:t>Cost function</a:t>
            </a:r>
          </a:p>
          <a:p>
            <a:pPr lvl="1"/>
            <a:r>
              <a:rPr lang="en-US" dirty="0" smtClean="0"/>
              <a:t>How “burdensome” is each question?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02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DQO iteratively </a:t>
            </a:r>
            <a:r>
              <a:rPr lang="en-US" dirty="0"/>
              <a:t>selects </a:t>
            </a:r>
            <a:r>
              <a:rPr lang="en-US" dirty="0" smtClean="0"/>
              <a:t>items, </a:t>
            </a:r>
            <a:br>
              <a:rPr lang="en-US" dirty="0" smtClean="0"/>
            </a:br>
            <a:r>
              <a:rPr lang="en-US" dirty="0" smtClean="0"/>
              <a:t>trading </a:t>
            </a:r>
            <a:r>
              <a:rPr lang="en-US" dirty="0"/>
              <a:t>off utility with cost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up: We know a subset of items (green); the rest are unknown (white)</a:t>
            </a:r>
          </a:p>
          <a:p>
            <a:r>
              <a:rPr lang="en-US" dirty="0" smtClean="0"/>
              <a:t>Goal: Choose an unknown item to acquire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449087" y="3731908"/>
            <a:ext cx="5719305" cy="1525892"/>
            <a:chOff x="1411227" y="2649680"/>
            <a:chExt cx="2886476" cy="697141"/>
          </a:xfrm>
        </p:grpSpPr>
        <p:grpSp>
          <p:nvGrpSpPr>
            <p:cNvPr id="13" name="Group 12"/>
            <p:cNvGrpSpPr/>
            <p:nvPr/>
          </p:nvGrpSpPr>
          <p:grpSpPr>
            <a:xfrm>
              <a:off x="1411227" y="2649680"/>
              <a:ext cx="1683794" cy="472092"/>
              <a:chOff x="776810" y="362737"/>
              <a:chExt cx="1683794" cy="472092"/>
            </a:xfrm>
          </p:grpSpPr>
          <p:sp>
            <p:nvSpPr>
              <p:cNvPr id="22" name="Left Brace 21"/>
              <p:cNvSpPr/>
              <p:nvPr/>
            </p:nvSpPr>
            <p:spPr>
              <a:xfrm rot="5400000">
                <a:off x="1496868" y="136684"/>
                <a:ext cx="243817" cy="1152473"/>
              </a:xfrm>
              <a:prstGeom prst="leftBrace">
                <a:avLst>
                  <a:gd name="adj1" fmla="val 46472"/>
                  <a:gd name="adj2" fmla="val 50000"/>
                </a:avLst>
              </a:prstGeom>
              <a:ln w="38100">
                <a:solidFill>
                  <a:schemeClr val="accent3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776810" y="362737"/>
                    <a:ext cx="1683794" cy="239046"/>
                  </a:xfrm>
                  <a:prstGeom prst="rect">
                    <a:avLst/>
                  </a:prstGeom>
                  <a:noFill/>
                  <a:ln w="3810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sz="2800" i="1" dirty="0" smtClean="0">
                            <a:latin typeface="Cambria Math"/>
                            <a:ea typeface="Cambria Math"/>
                          </a:rPr>
                          <m:t>𝒦</m:t>
                        </m:r>
                      </m:oMath>
                    </a14:m>
                    <a:r>
                      <a:rPr lang="en-US" sz="2800" dirty="0" smtClean="0"/>
                      <a:t> (known items)</a:t>
                    </a:r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23" name="TextBox 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6810" y="362737"/>
                    <a:ext cx="1683794" cy="239046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 t="-10465" b="-32558"/>
                    </a:stretch>
                  </a:blipFill>
                  <a:ln w="38100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4" name="Group 13"/>
            <p:cNvGrpSpPr/>
            <p:nvPr/>
          </p:nvGrpSpPr>
          <p:grpSpPr>
            <a:xfrm>
              <a:off x="1676958" y="3165018"/>
              <a:ext cx="2620745" cy="181803"/>
              <a:chOff x="314883" y="2985726"/>
              <a:chExt cx="2620745" cy="181803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314883" y="2985726"/>
                <a:ext cx="329278" cy="18180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644161" y="2985726"/>
                <a:ext cx="493776" cy="18180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cs typeface="Calibri"/>
                  </a:rPr>
                  <a:t>···</a:t>
                </a:r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138078" y="2985726"/>
                <a:ext cx="329278" cy="18180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467356" y="2985726"/>
                <a:ext cx="329278" cy="181803"/>
              </a:xfrm>
              <a:prstGeom prst="rect">
                <a:avLst/>
              </a:prstGeom>
              <a:noFill/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112357" y="2985726"/>
                <a:ext cx="493776" cy="18180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  <a:latin typeface="Calibri"/>
                    <a:cs typeface="Calibri"/>
                  </a:rPr>
                  <a:t>···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606350" y="2985726"/>
                <a:ext cx="329278" cy="18180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796634" y="2985726"/>
                <a:ext cx="329278" cy="18180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614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DQO iteratively </a:t>
            </a:r>
            <a:r>
              <a:rPr lang="en-US" dirty="0"/>
              <a:t>selects </a:t>
            </a:r>
            <a:r>
              <a:rPr lang="en-US" dirty="0" smtClean="0"/>
              <a:t>items, </a:t>
            </a:r>
            <a:br>
              <a:rPr lang="en-US" dirty="0" smtClean="0"/>
            </a:br>
            <a:r>
              <a:rPr lang="en-US" dirty="0" smtClean="0"/>
              <a:t>trading </a:t>
            </a:r>
            <a:r>
              <a:rPr lang="en-US" dirty="0"/>
              <a:t>off utility with cost</a:t>
            </a:r>
          </a:p>
        </p:txBody>
      </p:sp>
      <p:grpSp>
        <p:nvGrpSpPr>
          <p:cNvPr id="141" name="Group 140"/>
          <p:cNvGrpSpPr/>
          <p:nvPr/>
        </p:nvGrpSpPr>
        <p:grpSpPr>
          <a:xfrm>
            <a:off x="2057174" y="3550615"/>
            <a:ext cx="5029653" cy="1554785"/>
            <a:chOff x="3561135" y="3553569"/>
            <a:chExt cx="4282494" cy="15547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/>
                <p:cNvSpPr txBox="1"/>
                <p:nvPr/>
              </p:nvSpPr>
              <p:spPr>
                <a:xfrm>
                  <a:off x="3850234" y="3553569"/>
                  <a:ext cx="3993395" cy="15547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/>
                    <a:t>Optimize to find best combination of value and cost, using</a:t>
                  </a:r>
                </a:p>
                <a:p>
                  <a:endParaRPr lang="en-US" sz="700" dirty="0" smtClean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𝑞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⋆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←</m:t>
                        </m:r>
                        <m:func>
                          <m:func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latin typeface="Cambria Math"/>
                                  </a:rPr>
                                  <m:t>argmin</m:t>
                                </m:r>
                              </m:e>
                              <m:lim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𝑞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∉</m:t>
                                </m:r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𝒦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𝔼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𝑈</m:t>
                                    </m:r>
                                    <m:d>
                                      <m:dPr>
                                        <m:ctrlPr>
                                          <a:rPr lang="en-US" sz="2400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4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𝑞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𝜆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01" name="TextBox 10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0234" y="3553569"/>
                  <a:ext cx="3993395" cy="155478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1948" t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2" name="Oval 101"/>
            <p:cNvSpPr/>
            <p:nvPr/>
          </p:nvSpPr>
          <p:spPr>
            <a:xfrm>
              <a:off x="3561135" y="3570486"/>
              <a:ext cx="289101" cy="328234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lIns="0" tIns="0" rIns="0" bIns="45720"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5562600" y="5257800"/>
            <a:ext cx="3505200" cy="762000"/>
            <a:chOff x="5562600" y="5105400"/>
            <a:chExt cx="3505200" cy="762000"/>
          </a:xfrm>
        </p:grpSpPr>
        <p:sp>
          <p:nvSpPr>
            <p:cNvPr id="120" name="TextBox 119"/>
            <p:cNvSpPr txBox="1"/>
            <p:nvPr/>
          </p:nvSpPr>
          <p:spPr>
            <a:xfrm>
              <a:off x="6248400" y="5105400"/>
              <a:ext cx="2384755" cy="461665"/>
            </a:xfrm>
            <a:prstGeom prst="rect">
              <a:avLst/>
            </a:prstGeom>
            <a:solidFill>
              <a:srgbClr val="FFFFFF">
                <a:alpha val="34000"/>
              </a:srgbClr>
            </a:solidFill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Acquire new item</a:t>
              </a:r>
              <a:endParaRPr lang="en-US" sz="2400" dirty="0"/>
            </a:p>
          </p:txBody>
        </p:sp>
        <p:grpSp>
          <p:nvGrpSpPr>
            <p:cNvPr id="121" name="Group 120"/>
            <p:cNvGrpSpPr/>
            <p:nvPr/>
          </p:nvGrpSpPr>
          <p:grpSpPr>
            <a:xfrm>
              <a:off x="5961081" y="5493680"/>
              <a:ext cx="3106719" cy="373720"/>
              <a:chOff x="314883" y="2985726"/>
              <a:chExt cx="2620745" cy="181803"/>
            </a:xfrm>
          </p:grpSpPr>
          <p:sp>
            <p:nvSpPr>
              <p:cNvPr id="122" name="Rectangle 121"/>
              <p:cNvSpPr/>
              <p:nvPr/>
            </p:nvSpPr>
            <p:spPr>
              <a:xfrm>
                <a:off x="314883" y="2985726"/>
                <a:ext cx="329278" cy="18180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644161" y="2985726"/>
                <a:ext cx="493776" cy="18180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cs typeface="Calibri"/>
                  </a:rPr>
                  <a:t>···</a:t>
                </a:r>
                <a:endParaRPr lang="en-US" dirty="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1138078" y="2985726"/>
                <a:ext cx="329278" cy="18180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1467356" y="2985726"/>
                <a:ext cx="329278" cy="1818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2112357" y="2985726"/>
                <a:ext cx="493776" cy="1818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  <a:latin typeface="Calibri"/>
                    <a:cs typeface="Calibri"/>
                  </a:rPr>
                  <a:t>···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2606350" y="2985726"/>
                <a:ext cx="329278" cy="1818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1796634" y="2985726"/>
                <a:ext cx="329278" cy="18180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3" name="Oval 102"/>
            <p:cNvSpPr/>
            <p:nvPr/>
          </p:nvSpPr>
          <p:spPr>
            <a:xfrm>
              <a:off x="5562600" y="5257800"/>
              <a:ext cx="329349" cy="328234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lIns="0" tIns="0" rIns="0" bIns="45720"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76200" y="1905001"/>
            <a:ext cx="3879166" cy="1600198"/>
            <a:chOff x="-87917" y="3124553"/>
            <a:chExt cx="3545402" cy="1371246"/>
          </a:xfrm>
        </p:grpSpPr>
        <p:grpSp>
          <p:nvGrpSpPr>
            <p:cNvPr id="95" name="Group 94"/>
            <p:cNvGrpSpPr/>
            <p:nvPr/>
          </p:nvGrpSpPr>
          <p:grpSpPr>
            <a:xfrm>
              <a:off x="260301" y="3124553"/>
              <a:ext cx="2892384" cy="719940"/>
              <a:chOff x="1405319" y="2626881"/>
              <a:chExt cx="2892384" cy="719940"/>
            </a:xfrm>
          </p:grpSpPr>
          <p:grpSp>
            <p:nvGrpSpPr>
              <p:cNvPr id="129" name="Group 128"/>
              <p:cNvGrpSpPr/>
              <p:nvPr/>
            </p:nvGrpSpPr>
            <p:grpSpPr>
              <a:xfrm>
                <a:off x="1405319" y="2626881"/>
                <a:ext cx="1637550" cy="494891"/>
                <a:chOff x="770902" y="339938"/>
                <a:chExt cx="1637550" cy="494891"/>
              </a:xfrm>
            </p:grpSpPr>
            <p:sp>
              <p:nvSpPr>
                <p:cNvPr id="138" name="Left Brace 137"/>
                <p:cNvSpPr/>
                <p:nvPr/>
              </p:nvSpPr>
              <p:spPr>
                <a:xfrm rot="5400000">
                  <a:off x="1496868" y="136684"/>
                  <a:ext cx="243817" cy="1152473"/>
                </a:xfrm>
                <a:prstGeom prst="leftBrace">
                  <a:avLst>
                    <a:gd name="adj1" fmla="val 46472"/>
                    <a:gd name="adj2" fmla="val 50000"/>
                  </a:avLst>
                </a:prstGeom>
                <a:ln>
                  <a:solidFill>
                    <a:schemeClr val="accent3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9" name="TextBox 138"/>
                    <p:cNvSpPr txBox="1"/>
                    <p:nvPr/>
                  </p:nvSpPr>
                  <p:spPr>
                    <a:xfrm>
                      <a:off x="770902" y="339938"/>
                      <a:ext cx="1637550" cy="31648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lang="en-US" i="1" dirty="0" smtClean="0">
                              <a:latin typeface="Cambria Math"/>
                              <a:ea typeface="Cambria Math"/>
                            </a:rPr>
                            <m:t>𝒦</m:t>
                          </m:r>
                        </m:oMath>
                      </a14:m>
                      <a:r>
                        <a:rPr lang="en-US" dirty="0" smtClean="0"/>
                        <a:t> (known items)</a:t>
                      </a:r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39" name="TextBox 13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70902" y="339938"/>
                      <a:ext cx="1637550" cy="316489"/>
                    </a:xfrm>
                    <a:prstGeom prst="rect">
                      <a:avLst/>
                    </a:prstGeom>
                    <a:blipFill rotWithShape="1">
                      <a:blip r:embed="rId4"/>
                      <a:stretch>
                        <a:fillRect t="-8333" r="-2721" b="-25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130" name="Group 129"/>
              <p:cNvGrpSpPr/>
              <p:nvPr/>
            </p:nvGrpSpPr>
            <p:grpSpPr>
              <a:xfrm>
                <a:off x="1676958" y="3165018"/>
                <a:ext cx="2620745" cy="181803"/>
                <a:chOff x="314883" y="2985726"/>
                <a:chExt cx="2620745" cy="181803"/>
              </a:xfrm>
            </p:grpSpPr>
            <p:sp>
              <p:nvSpPr>
                <p:cNvPr id="131" name="Rectangle 130"/>
                <p:cNvSpPr/>
                <p:nvPr/>
              </p:nvSpPr>
              <p:spPr>
                <a:xfrm>
                  <a:off x="314883" y="2985726"/>
                  <a:ext cx="329278" cy="181803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2" name="Rectangle 131"/>
                <p:cNvSpPr/>
                <p:nvPr/>
              </p:nvSpPr>
              <p:spPr>
                <a:xfrm>
                  <a:off x="644161" y="2985726"/>
                  <a:ext cx="493776" cy="181803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cs typeface="Calibri"/>
                    </a:rPr>
                    <a:t>···</a:t>
                  </a:r>
                  <a:endParaRPr lang="en-US" dirty="0"/>
                </a:p>
              </p:txBody>
            </p:sp>
            <p:sp>
              <p:nvSpPr>
                <p:cNvPr id="133" name="Rectangle 132"/>
                <p:cNvSpPr/>
                <p:nvPr/>
              </p:nvSpPr>
              <p:spPr>
                <a:xfrm>
                  <a:off x="1138078" y="2985726"/>
                  <a:ext cx="329278" cy="181803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" name="Rectangle 133"/>
                <p:cNvSpPr/>
                <p:nvPr/>
              </p:nvSpPr>
              <p:spPr>
                <a:xfrm>
                  <a:off x="1467356" y="2985726"/>
                  <a:ext cx="329278" cy="181803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5" name="Rectangle 134"/>
                <p:cNvSpPr/>
                <p:nvPr/>
              </p:nvSpPr>
              <p:spPr>
                <a:xfrm>
                  <a:off x="2112357" y="2985726"/>
                  <a:ext cx="493776" cy="18180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  <a:latin typeface="Calibri"/>
                      <a:cs typeface="Calibri"/>
                    </a:rPr>
                    <a:t>···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6" name="Rectangle 135"/>
                <p:cNvSpPr/>
                <p:nvPr/>
              </p:nvSpPr>
              <p:spPr>
                <a:xfrm>
                  <a:off x="2606350" y="2985726"/>
                  <a:ext cx="329278" cy="18180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7" name="Rectangle 136"/>
                <p:cNvSpPr/>
                <p:nvPr/>
              </p:nvSpPr>
              <p:spPr>
                <a:xfrm>
                  <a:off x="1796634" y="2985726"/>
                  <a:ext cx="329278" cy="18180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97" name="Oval 96"/>
            <p:cNvSpPr/>
            <p:nvPr/>
          </p:nvSpPr>
          <p:spPr>
            <a:xfrm>
              <a:off x="302225" y="3571873"/>
              <a:ext cx="329349" cy="328234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lIns="0" tIns="0" rIns="0" bIns="45720"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684340" y="3815090"/>
              <a:ext cx="2620745" cy="181803"/>
              <a:chOff x="314883" y="2985726"/>
              <a:chExt cx="2620745" cy="181803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314883" y="2985726"/>
                <a:ext cx="329278" cy="18180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644161" y="2985726"/>
                <a:ext cx="493776" cy="18180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cs typeface="Calibri"/>
                  </a:rPr>
                  <a:t>···</a:t>
                </a:r>
                <a:endParaRPr lang="en-US" dirty="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1138078" y="2985726"/>
                <a:ext cx="329278" cy="18180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1467356" y="2985726"/>
                <a:ext cx="329278" cy="1818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112357" y="2985726"/>
                <a:ext cx="493776" cy="1818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  <a:latin typeface="Calibri"/>
                    <a:cs typeface="Calibri"/>
                  </a:rPr>
                  <a:t>···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2606350" y="2985726"/>
                <a:ext cx="329278" cy="1818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1796634" y="2985726"/>
                <a:ext cx="329278" cy="181803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9" name="Group 98"/>
            <p:cNvGrpSpPr/>
            <p:nvPr/>
          </p:nvGrpSpPr>
          <p:grpSpPr>
            <a:xfrm>
              <a:off x="836740" y="3967490"/>
              <a:ext cx="2620745" cy="181803"/>
              <a:chOff x="314883" y="2985726"/>
              <a:chExt cx="2620745" cy="181803"/>
            </a:xfrm>
          </p:grpSpPr>
          <p:sp>
            <p:nvSpPr>
              <p:cNvPr id="106" name="Rectangle 105"/>
              <p:cNvSpPr/>
              <p:nvPr/>
            </p:nvSpPr>
            <p:spPr>
              <a:xfrm>
                <a:off x="314883" y="2985726"/>
                <a:ext cx="329278" cy="18180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644161" y="2985726"/>
                <a:ext cx="493776" cy="18180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cs typeface="Calibri"/>
                  </a:rPr>
                  <a:t>···</a:t>
                </a:r>
                <a:endParaRPr lang="en-US" dirty="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1138078" y="2985726"/>
                <a:ext cx="329278" cy="18180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1467356" y="2985726"/>
                <a:ext cx="329278" cy="1818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2112357" y="2985726"/>
                <a:ext cx="493776" cy="1818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  <a:latin typeface="Calibri"/>
                    <a:cs typeface="Calibri"/>
                  </a:rPr>
                  <a:t>···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2606350" y="2985726"/>
                <a:ext cx="329278" cy="181803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1796634" y="2985726"/>
                <a:ext cx="329278" cy="1818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4" name="TextBox 103"/>
            <p:cNvSpPr txBox="1"/>
            <p:nvPr/>
          </p:nvSpPr>
          <p:spPr>
            <a:xfrm>
              <a:off x="1760828" y="3320445"/>
              <a:ext cx="313821" cy="395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/>
                <a:t>q</a:t>
              </a:r>
              <a:endParaRPr lang="en-US" sz="2000" i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/>
                <p:cNvSpPr/>
                <p:nvPr/>
              </p:nvSpPr>
              <p:spPr>
                <a:xfrm>
                  <a:off x="-87917" y="4100188"/>
                  <a:ext cx="491210" cy="3956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𝔼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𝑈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05" name="Rectangle 10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87917" y="4100188"/>
                  <a:ext cx="491210" cy="39561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3409" r="-106818" b="-92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0222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 consider this framework in </a:t>
            </a:r>
            <a:br>
              <a:rPr lang="en-US" dirty="0" smtClean="0"/>
            </a:br>
            <a:r>
              <a:rPr lang="en-US" dirty="0" smtClean="0"/>
              <a:t>two general 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Prediction</a:t>
            </a:r>
          </a:p>
          <a:p>
            <a:pPr lvl="1"/>
            <a:r>
              <a:rPr lang="en-US" dirty="0" smtClean="0"/>
              <a:t>Want to make a prediction on a new test point</a:t>
            </a:r>
          </a:p>
          <a:p>
            <a:pPr lvl="2"/>
            <a:r>
              <a:rPr lang="en-US" dirty="0" smtClean="0"/>
              <a:t>Need to choose which </a:t>
            </a:r>
            <a:r>
              <a:rPr lang="en-US" i="1" dirty="0" smtClean="0"/>
              <a:t>features</a:t>
            </a:r>
            <a:r>
              <a:rPr lang="en-US" dirty="0" smtClean="0"/>
              <a:t> to acquire</a:t>
            </a:r>
          </a:p>
          <a:p>
            <a:pPr lvl="1"/>
            <a:r>
              <a:rPr lang="en-US" dirty="0" smtClean="0"/>
              <a:t>Don’t need all features to make a good prediction</a:t>
            </a:r>
          </a:p>
          <a:p>
            <a:r>
              <a:rPr lang="en-US" dirty="0" smtClean="0"/>
              <a:t>Survey-taking</a:t>
            </a:r>
          </a:p>
          <a:p>
            <a:pPr lvl="1"/>
            <a:r>
              <a:rPr lang="en-US" dirty="0" smtClean="0"/>
              <a:t>Want to gather information from a respondent</a:t>
            </a:r>
          </a:p>
          <a:p>
            <a:pPr lvl="2"/>
            <a:r>
              <a:rPr lang="en-US" dirty="0" smtClean="0"/>
              <a:t>Need to choose which </a:t>
            </a:r>
            <a:r>
              <a:rPr lang="en-US" i="1" dirty="0" smtClean="0"/>
              <a:t>questions</a:t>
            </a:r>
            <a:r>
              <a:rPr lang="en-US" dirty="0" smtClean="0"/>
              <a:t> to ask</a:t>
            </a:r>
          </a:p>
          <a:p>
            <a:pPr lvl="1"/>
            <a:r>
              <a:rPr lang="en-US" dirty="0" smtClean="0"/>
              <a:t>Would like to have all answers from respondent</a:t>
            </a:r>
          </a:p>
          <a:p>
            <a:pPr lvl="2"/>
            <a:r>
              <a:rPr lang="en-US" dirty="0" smtClean="0"/>
              <a:t>Model respondent engagement </a:t>
            </a:r>
            <a:br>
              <a:rPr lang="en-US" dirty="0" smtClean="0"/>
            </a:br>
            <a:r>
              <a:rPr lang="en-US" dirty="0" smtClean="0"/>
              <a:t>to encourage complete response</a:t>
            </a:r>
          </a:p>
          <a:p>
            <a:pPr lvl="2"/>
            <a:r>
              <a:rPr lang="en-US" dirty="0" smtClean="0"/>
              <a:t>Model respondent characterization </a:t>
            </a:r>
            <a:br>
              <a:rPr lang="en-US" dirty="0" smtClean="0"/>
            </a:br>
            <a:r>
              <a:rPr lang="en-US" dirty="0" smtClean="0"/>
              <a:t>so imputed values are accurate</a:t>
            </a:r>
          </a:p>
        </p:txBody>
      </p:sp>
    </p:spTree>
    <p:extLst>
      <p:ext uri="{BB962C8B-B14F-4D97-AF65-F5344CB8AC3E}">
        <p14:creationId xmlns:p14="http://schemas.microsoft.com/office/powerpoint/2010/main" val="120294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DQO for prediction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9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utility function can reflect how a feature influences prediction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Prediction error</a:t>
            </a:r>
          </a:p>
          <a:p>
            <a:r>
              <a:rPr lang="en-US" dirty="0" smtClean="0"/>
              <a:t>Prediction certainty</a:t>
            </a:r>
          </a:p>
          <a:p>
            <a:pPr lvl="1"/>
            <a:r>
              <a:rPr lang="en-US" dirty="0" smtClean="0"/>
              <a:t>Regression: Prediction interval width</a:t>
            </a:r>
          </a:p>
          <a:p>
            <a:pPr lvl="2"/>
            <a:r>
              <a:rPr lang="en-US" dirty="0" smtClean="0"/>
              <a:t>Narrower prediction interval == more certain</a:t>
            </a:r>
          </a:p>
          <a:p>
            <a:pPr lvl="1"/>
            <a:r>
              <a:rPr lang="en-US" dirty="0" smtClean="0"/>
              <a:t>Classification: Distance from decision boundary</a:t>
            </a:r>
          </a:p>
          <a:p>
            <a:pPr lvl="2"/>
            <a:r>
              <a:rPr lang="en-US" dirty="0" smtClean="0"/>
              <a:t>Farther from decision boundary == more certain</a:t>
            </a:r>
          </a:p>
        </p:txBody>
      </p:sp>
    </p:spTree>
    <p:extLst>
      <p:ext uri="{BB962C8B-B14F-4D97-AF65-F5344CB8AC3E}">
        <p14:creationId xmlns:p14="http://schemas.microsoft.com/office/powerpoint/2010/main" val="395799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three validation applications illustrate different aspects of DQO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6800"/>
          </a:xfrm>
        </p:spPr>
        <p:txBody>
          <a:bodyPr>
            <a:noAutofit/>
          </a:bodyPr>
          <a:lstStyle/>
          <a:p>
            <a:r>
              <a:rPr lang="en-US" sz="2400" dirty="0" smtClean="0"/>
              <a:t>Energy estimates for prospective tenants</a:t>
            </a:r>
          </a:p>
          <a:p>
            <a:pPr lvl="1"/>
            <a:r>
              <a:rPr lang="en-US" sz="2000" dirty="0" smtClean="0"/>
              <a:t>Dataset: Residential Energy Consumption Survey (RECS)</a:t>
            </a:r>
          </a:p>
          <a:p>
            <a:pPr lvl="1"/>
            <a:r>
              <a:rPr lang="en-US" sz="2000" dirty="0" smtClean="0"/>
              <a:t>Regression: Uncertainty = prediction interval width</a:t>
            </a:r>
          </a:p>
          <a:p>
            <a:pPr lvl="1"/>
            <a:r>
              <a:rPr lang="en-US" sz="2000" dirty="0" smtClean="0"/>
              <a:t>Cost: User burden</a:t>
            </a:r>
          </a:p>
          <a:p>
            <a:r>
              <a:rPr lang="en-US" sz="2400" dirty="0" smtClean="0"/>
              <a:t>Stress prediction in college students</a:t>
            </a:r>
          </a:p>
          <a:p>
            <a:pPr lvl="1"/>
            <a:r>
              <a:rPr lang="en-US" sz="2000" dirty="0" smtClean="0"/>
              <a:t>Dataset: </a:t>
            </a:r>
            <a:r>
              <a:rPr lang="en-US" sz="2000" dirty="0" err="1" smtClean="0"/>
              <a:t>StudentLife</a:t>
            </a:r>
            <a:endParaRPr lang="en-US" sz="2000" dirty="0" smtClean="0"/>
          </a:p>
          <a:p>
            <a:pPr lvl="1"/>
            <a:r>
              <a:rPr lang="en-US" sz="2000" dirty="0" smtClean="0"/>
              <a:t>Regression: Uncertainty = prediction interval width</a:t>
            </a:r>
          </a:p>
          <a:p>
            <a:pPr lvl="1"/>
            <a:r>
              <a:rPr lang="en-US" sz="2000" dirty="0" smtClean="0"/>
              <a:t>Cost: Battery drain, user burden</a:t>
            </a:r>
          </a:p>
          <a:p>
            <a:pPr lvl="2"/>
            <a:r>
              <a:rPr lang="en-US" sz="1800" dirty="0"/>
              <a:t>I</a:t>
            </a:r>
            <a:r>
              <a:rPr lang="en-US" sz="1800" dirty="0" smtClean="0"/>
              <a:t>ncludes context-dependent costs</a:t>
            </a:r>
          </a:p>
          <a:p>
            <a:r>
              <a:rPr lang="en-US" sz="2400" dirty="0" smtClean="0"/>
              <a:t>Device </a:t>
            </a:r>
            <a:r>
              <a:rPr lang="en-US" sz="2400" dirty="0"/>
              <a:t>identification for mobile </a:t>
            </a:r>
            <a:r>
              <a:rPr lang="en-US" sz="2400" dirty="0" smtClean="0"/>
              <a:t>interactions</a:t>
            </a:r>
          </a:p>
          <a:p>
            <a:pPr lvl="1"/>
            <a:r>
              <a:rPr lang="en-US" sz="2000" dirty="0" smtClean="0"/>
              <a:t>Dataset: Snap-To-It</a:t>
            </a:r>
          </a:p>
          <a:p>
            <a:pPr lvl="1"/>
            <a:r>
              <a:rPr lang="en-US" sz="2000" dirty="0" smtClean="0"/>
              <a:t>Classification: Uncertainty = class probability</a:t>
            </a:r>
          </a:p>
          <a:p>
            <a:pPr lvl="1"/>
            <a:r>
              <a:rPr lang="en-US" sz="2000" dirty="0" smtClean="0"/>
              <a:t>Cost: Computation time, user burden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8246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 compare DQO to </a:t>
            </a:r>
            <a:br>
              <a:rPr lang="en-US" dirty="0" smtClean="0"/>
            </a:br>
            <a:r>
              <a:rPr lang="en-US" dirty="0" smtClean="0"/>
              <a:t>a fixed-order baseline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Fixed-order baseline acquires features in the same order, </a:t>
            </a:r>
            <a:br>
              <a:rPr lang="en-US" sz="4000" dirty="0" smtClean="0"/>
            </a:br>
            <a:r>
              <a:rPr lang="en-US" sz="4000" dirty="0" smtClean="0"/>
              <a:t>for all test instances</a:t>
            </a:r>
          </a:p>
          <a:p>
            <a:pPr lvl="1"/>
            <a:r>
              <a:rPr lang="en-US" sz="3600" dirty="0" smtClean="0"/>
              <a:t>Acquires features in the order of forward selection on the training data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546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DQO yields </a:t>
            </a:r>
            <a:r>
              <a:rPr lang="en-US" dirty="0"/>
              <a:t>lower costs than and similar prediction quality as baseline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9867006"/>
              </p:ext>
            </p:extLst>
          </p:nvPr>
        </p:nvGraphicFramePr>
        <p:xfrm>
          <a:off x="0" y="1447800"/>
          <a:ext cx="98298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86760" y="1812233"/>
            <a:ext cx="1295400" cy="3468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DQO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664370" y="2225554"/>
            <a:ext cx="1295400" cy="3468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DQO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62200" y="2645979"/>
            <a:ext cx="1295400" cy="3291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DQO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0635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DQO for surveys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5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Large-scale surveys are complicated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Multi-purpose</a:t>
            </a:r>
          </a:p>
          <a:p>
            <a:r>
              <a:rPr lang="en-US" dirty="0" smtClean="0"/>
              <a:t>Different designs</a:t>
            </a:r>
          </a:p>
          <a:p>
            <a:pPr lvl="1"/>
            <a:r>
              <a:rPr lang="en-US" dirty="0" smtClean="0"/>
              <a:t>One-time vs. longitudinal</a:t>
            </a:r>
          </a:p>
          <a:p>
            <a:pPr lvl="2"/>
            <a:r>
              <a:rPr lang="en-US" dirty="0" smtClean="0"/>
              <a:t>ACS: One-time</a:t>
            </a:r>
          </a:p>
          <a:p>
            <a:pPr lvl="2"/>
            <a:r>
              <a:rPr lang="en-US" dirty="0" smtClean="0"/>
              <a:t>SIPP: Yearly, for 4 years</a:t>
            </a:r>
          </a:p>
          <a:p>
            <a:pPr lvl="2"/>
            <a:r>
              <a:rPr lang="en-US" dirty="0" smtClean="0"/>
              <a:t>CPS: In 4 months, out 8 months, in 4 months</a:t>
            </a:r>
          </a:p>
          <a:p>
            <a:pPr lvl="1"/>
            <a:r>
              <a:rPr lang="en-US" dirty="0"/>
              <a:t>Sample </a:t>
            </a:r>
            <a:r>
              <a:rPr lang="en-US" dirty="0" smtClean="0"/>
              <a:t>unit</a:t>
            </a:r>
          </a:p>
          <a:p>
            <a:pPr lvl="2"/>
            <a:r>
              <a:rPr lang="en-US" dirty="0" smtClean="0"/>
              <a:t>ACS: Household</a:t>
            </a:r>
          </a:p>
          <a:p>
            <a:pPr lvl="2"/>
            <a:r>
              <a:rPr lang="en-US" dirty="0" smtClean="0"/>
              <a:t>SIPP: Household/person</a:t>
            </a:r>
          </a:p>
          <a:p>
            <a:pPr lvl="2"/>
            <a:r>
              <a:rPr lang="en-US" dirty="0"/>
              <a:t>CPS: Housing </a:t>
            </a:r>
            <a:r>
              <a:rPr lang="en-US" dirty="0" smtClean="0"/>
              <a:t>unit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88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Including insights from </a:t>
            </a:r>
            <a:br>
              <a:rPr lang="en-US" sz="4000" dirty="0" smtClean="0"/>
            </a:br>
            <a:r>
              <a:rPr lang="en-US" sz="4000" dirty="0" smtClean="0"/>
              <a:t>cognitive survey research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Cognitive burden</a:t>
            </a:r>
          </a:p>
          <a:p>
            <a:pPr lvl="1"/>
            <a:r>
              <a:rPr lang="en-US" dirty="0" smtClean="0"/>
              <a:t>Easier for people to answer related questions once a concept is loaded into their mind</a:t>
            </a:r>
          </a:p>
          <a:p>
            <a:r>
              <a:rPr lang="en-US" dirty="0" smtClean="0"/>
              <a:t>Order effects</a:t>
            </a:r>
          </a:p>
          <a:p>
            <a:pPr lvl="1"/>
            <a:r>
              <a:rPr lang="en-US" dirty="0" smtClean="0"/>
              <a:t>Order in which questions are asked can affect respondent’s interpretation and answer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28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case study in DQO on SIPP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participation in food stamps as prediction to guide question ordering</a:t>
            </a:r>
          </a:p>
          <a:p>
            <a:r>
              <a:rPr lang="en-US" dirty="0" smtClean="0"/>
              <a:t>Similar approach as previous section</a:t>
            </a:r>
          </a:p>
        </p:txBody>
      </p:sp>
    </p:spTree>
    <p:extLst>
      <p:ext uri="{BB962C8B-B14F-4D97-AF65-F5344CB8AC3E}">
        <p14:creationId xmlns:p14="http://schemas.microsoft.com/office/powerpoint/2010/main" val="105520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Dynamically-ordered questions yield lower cost than fixed order baseline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83265"/>
            <a:ext cx="6248400" cy="5276193"/>
          </a:xfrm>
        </p:spPr>
      </p:pic>
    </p:spTree>
    <p:extLst>
      <p:ext uri="{BB962C8B-B14F-4D97-AF65-F5344CB8AC3E}">
        <p14:creationId xmlns:p14="http://schemas.microsoft.com/office/powerpoint/2010/main" val="7450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…and similar accuracy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84422"/>
            <a:ext cx="6248400" cy="5273878"/>
          </a:xfrm>
        </p:spPr>
      </p:pic>
    </p:spTree>
    <p:extLst>
      <p:ext uri="{BB962C8B-B14F-4D97-AF65-F5344CB8AC3E}">
        <p14:creationId xmlns:p14="http://schemas.microsoft.com/office/powerpoint/2010/main" val="129760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DQO framework is general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Two components to question selection rule</a:t>
            </a:r>
          </a:p>
          <a:p>
            <a:pPr lvl="1"/>
            <a:r>
              <a:rPr lang="en-US" sz="3200" dirty="0" smtClean="0"/>
              <a:t>Utility function</a:t>
            </a:r>
          </a:p>
          <a:p>
            <a:pPr lvl="1"/>
            <a:r>
              <a:rPr lang="en-US" sz="3200" dirty="0" smtClean="0"/>
              <a:t>Cost function</a:t>
            </a:r>
          </a:p>
          <a:p>
            <a:r>
              <a:rPr lang="en-US" dirty="0" smtClean="0"/>
              <a:t>So far we have applied the framework to several applications focused on prediction, yielding similar-quality predictions at lower costs than fixed-order baselines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26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 err="1" smtClean="0"/>
              <a:t>paradata</a:t>
            </a:r>
            <a:r>
              <a:rPr lang="en-US" dirty="0" smtClean="0"/>
              <a:t> to model respondent engagement and ordering questions to encourage complete response</a:t>
            </a:r>
          </a:p>
          <a:p>
            <a:r>
              <a:rPr lang="en-US" dirty="0" smtClean="0"/>
              <a:t>Considering the impact of future questions on population-level estimates</a:t>
            </a:r>
          </a:p>
          <a:p>
            <a:r>
              <a:rPr lang="en-US" dirty="0" smtClean="0"/>
              <a:t>Switching between types of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9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36229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/>
              <a:t>Dynamic Question Ordering in Online Surveys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500" dirty="0" smtClean="0"/>
              <a:t>Kirstin Early</a:t>
            </a:r>
          </a:p>
          <a:p>
            <a:pPr algn="ctr"/>
            <a:r>
              <a:rPr lang="en-US" sz="3500" dirty="0" smtClean="0"/>
              <a:t>kearly@cs.cmu.edu</a:t>
            </a:r>
          </a:p>
          <a:p>
            <a:pPr algn="ctr"/>
            <a:r>
              <a:rPr lang="en-US" sz="3500" dirty="0" smtClean="0"/>
              <a:t>www.cs.cmu.edu/~kearly</a:t>
            </a:r>
            <a:endParaRPr lang="en-US" sz="3500" dirty="0"/>
          </a:p>
        </p:txBody>
      </p:sp>
      <p:grpSp>
        <p:nvGrpSpPr>
          <p:cNvPr id="10" name="Group 9"/>
          <p:cNvGrpSpPr/>
          <p:nvPr/>
        </p:nvGrpSpPr>
        <p:grpSpPr>
          <a:xfrm>
            <a:off x="7086600" y="3716357"/>
            <a:ext cx="1809750" cy="882609"/>
            <a:chOff x="7086600" y="3716357"/>
            <a:chExt cx="1809750" cy="882609"/>
          </a:xfrm>
        </p:grpSpPr>
        <p:sp>
          <p:nvSpPr>
            <p:cNvPr id="5" name="Rectangle 4"/>
            <p:cNvSpPr/>
            <p:nvPr/>
          </p:nvSpPr>
          <p:spPr>
            <a:xfrm>
              <a:off x="7086600" y="3716357"/>
              <a:ext cx="1809750" cy="882609"/>
            </a:xfrm>
            <a:prstGeom prst="rect">
              <a:avLst/>
            </a:prstGeom>
            <a:solidFill>
              <a:srgbClr val="0027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9475" y="3829048"/>
              <a:ext cx="1524000" cy="657225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362325"/>
            <a:ext cx="15811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80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991600" cy="4525963"/>
          </a:xfrm>
        </p:spPr>
        <p:txBody>
          <a:bodyPr>
            <a:noAutofit/>
          </a:bodyPr>
          <a:lstStyle/>
          <a:p>
            <a:pPr marL="457200" indent="-457200">
              <a:buNone/>
            </a:pPr>
            <a:r>
              <a:rPr lang="en-US" sz="1170" dirty="0" err="1"/>
              <a:t>Angelovska</a:t>
            </a:r>
            <a:r>
              <a:rPr lang="en-US" sz="1170" dirty="0"/>
              <a:t>, J., &amp; </a:t>
            </a:r>
            <a:r>
              <a:rPr lang="en-US" sz="1170" dirty="0" err="1"/>
              <a:t>Mavrikiou</a:t>
            </a:r>
            <a:r>
              <a:rPr lang="en-US" sz="1170" dirty="0"/>
              <a:t>, P. M. (2013). Can creative web survey questionnaire design improve </a:t>
            </a:r>
            <a:r>
              <a:rPr lang="en-US" sz="1170" dirty="0" smtClean="0"/>
              <a:t>the response </a:t>
            </a:r>
            <a:r>
              <a:rPr lang="en-US" sz="1170" dirty="0"/>
              <a:t>quality? </a:t>
            </a:r>
            <a:r>
              <a:rPr lang="en-US" sz="1170" i="1" dirty="0"/>
              <a:t>University of Amsterdam, AIAS Working Paper, </a:t>
            </a:r>
            <a:r>
              <a:rPr lang="en-US" sz="1170" i="1" dirty="0" smtClean="0"/>
              <a:t>131</a:t>
            </a:r>
            <a:r>
              <a:rPr lang="en-US" sz="1170" dirty="0" smtClean="0"/>
              <a:t>.</a:t>
            </a:r>
          </a:p>
          <a:p>
            <a:pPr marL="457200" indent="-457200">
              <a:buNone/>
            </a:pPr>
            <a:r>
              <a:rPr lang="en-US" sz="1170" dirty="0" err="1" smtClean="0"/>
              <a:t>Bradburn</a:t>
            </a:r>
            <a:r>
              <a:rPr lang="en-US" sz="1170" dirty="0"/>
              <a:t>, N. (1978). Respondent burden. </a:t>
            </a:r>
            <a:r>
              <a:rPr lang="en-US" sz="1170" i="1" dirty="0"/>
              <a:t>Health Survey Research Methods, DHEW Publication No.(PHS</a:t>
            </a:r>
            <a:r>
              <a:rPr lang="en-US" sz="1170" i="1" dirty="0" smtClean="0"/>
              <a:t>), 79</a:t>
            </a:r>
            <a:r>
              <a:rPr lang="en-US" sz="1170" dirty="0" smtClean="0"/>
              <a:t> </a:t>
            </a:r>
            <a:r>
              <a:rPr lang="en-US" sz="1170" dirty="0"/>
              <a:t>(3207), </a:t>
            </a:r>
            <a:r>
              <a:rPr lang="en-US" sz="1170" dirty="0" smtClean="0"/>
              <a:t>49.</a:t>
            </a:r>
          </a:p>
          <a:p>
            <a:pPr marL="457200" indent="-457200">
              <a:buNone/>
            </a:pPr>
            <a:r>
              <a:rPr lang="en-US" sz="1170" dirty="0" err="1" smtClean="0"/>
              <a:t>Calinescu</a:t>
            </a:r>
            <a:r>
              <a:rPr lang="en-US" sz="1170" dirty="0"/>
              <a:t>, M., </a:t>
            </a:r>
            <a:r>
              <a:rPr lang="en-US" sz="1170" dirty="0" err="1"/>
              <a:t>Bhulai</a:t>
            </a:r>
            <a:r>
              <a:rPr lang="en-US" sz="1170" dirty="0"/>
              <a:t>, S., &amp; Schouten, B. (2013). Optimal resource allocation in survey designs. </a:t>
            </a:r>
            <a:r>
              <a:rPr lang="en-US" sz="1170" i="1" dirty="0" smtClean="0"/>
              <a:t>Eur. J </a:t>
            </a:r>
            <a:r>
              <a:rPr lang="en-US" sz="1170" i="1" dirty="0"/>
              <a:t>of Operational Research, 226</a:t>
            </a:r>
            <a:r>
              <a:rPr lang="en-US" sz="1170" dirty="0"/>
              <a:t> (1), </a:t>
            </a:r>
            <a:r>
              <a:rPr lang="en-US" sz="1170" dirty="0" smtClean="0"/>
              <a:t>115-121.</a:t>
            </a:r>
          </a:p>
          <a:p>
            <a:pPr marL="457200" indent="-457200">
              <a:buNone/>
            </a:pPr>
            <a:r>
              <a:rPr lang="en-US" sz="1170" dirty="0" err="1" smtClean="0"/>
              <a:t>Couper</a:t>
            </a:r>
            <a:r>
              <a:rPr lang="en-US" sz="1170" dirty="0"/>
              <a:t>, M. P., Alexander, G. L., </a:t>
            </a:r>
            <a:r>
              <a:rPr lang="en-US" sz="1170" dirty="0" err="1"/>
              <a:t>Maddy</a:t>
            </a:r>
            <a:r>
              <a:rPr lang="en-US" sz="1170" dirty="0"/>
              <a:t>, N., Zhang, N., Nowak, M. A., McClure, J. B., . . . others (2010</a:t>
            </a:r>
            <a:r>
              <a:rPr lang="en-US" sz="1170" dirty="0" smtClean="0"/>
              <a:t>). Engagement </a:t>
            </a:r>
            <a:r>
              <a:rPr lang="en-US" sz="1170" dirty="0"/>
              <a:t>and retention: Measuring breadth and depth of participant use of an online </a:t>
            </a:r>
            <a:r>
              <a:rPr lang="en-US" sz="1170" dirty="0" smtClean="0"/>
              <a:t>intervention. </a:t>
            </a:r>
            <a:r>
              <a:rPr lang="en-US" sz="1170" i="1" dirty="0" smtClean="0"/>
              <a:t>Journal </a:t>
            </a:r>
            <a:r>
              <a:rPr lang="en-US" sz="1170" i="1" dirty="0"/>
              <a:t>of Medical Internet Research, 12 </a:t>
            </a:r>
            <a:r>
              <a:rPr lang="en-US" sz="1170" dirty="0"/>
              <a:t>(4), </a:t>
            </a:r>
            <a:r>
              <a:rPr lang="en-US" sz="1170" dirty="0" smtClean="0"/>
              <a:t>e52.</a:t>
            </a:r>
          </a:p>
          <a:p>
            <a:pPr marL="457200" indent="-457200">
              <a:buNone/>
            </a:pPr>
            <a:r>
              <a:rPr lang="en-US" sz="1170" dirty="0" smtClean="0"/>
              <a:t>Early</a:t>
            </a:r>
            <a:r>
              <a:rPr lang="en-US" sz="1170" dirty="0"/>
              <a:t>, K., Fienberg, S., &amp; </a:t>
            </a:r>
            <a:r>
              <a:rPr lang="en-US" sz="1170" dirty="0" err="1" smtClean="0"/>
              <a:t>Mankoff</a:t>
            </a:r>
            <a:r>
              <a:rPr lang="en-US" sz="1170" dirty="0" smtClean="0"/>
              <a:t>, </a:t>
            </a:r>
            <a:r>
              <a:rPr lang="en-US" sz="1170" dirty="0"/>
              <a:t>J. (2016). Test-time feature ordering with FOCUS: Interactive </a:t>
            </a:r>
            <a:r>
              <a:rPr lang="en-US" sz="1170" dirty="0" smtClean="0"/>
              <a:t>predictions with </a:t>
            </a:r>
            <a:r>
              <a:rPr lang="en-US" sz="1170" dirty="0"/>
              <a:t>minimal user burden. </a:t>
            </a:r>
            <a:r>
              <a:rPr lang="en-US" sz="1170" dirty="0" smtClean="0"/>
              <a:t>In </a:t>
            </a:r>
            <a:r>
              <a:rPr lang="en-US" sz="1170" i="1" dirty="0" smtClean="0"/>
              <a:t>Proceedings </a:t>
            </a:r>
            <a:r>
              <a:rPr lang="en-US" sz="1170" i="1" dirty="0"/>
              <a:t>of the 2016 ACM International Joint Conference on </a:t>
            </a:r>
            <a:r>
              <a:rPr lang="en-US" sz="1170" i="1" dirty="0" smtClean="0"/>
              <a:t>Pervasive and </a:t>
            </a:r>
            <a:r>
              <a:rPr lang="en-US" sz="1170" i="1" dirty="0"/>
              <a:t>Ubiquitous Computing</a:t>
            </a:r>
            <a:r>
              <a:rPr lang="en-US" sz="1170" dirty="0"/>
              <a:t>, </a:t>
            </a:r>
            <a:r>
              <a:rPr lang="en-US" sz="1170" dirty="0" smtClean="0"/>
              <a:t>992-1003.</a:t>
            </a:r>
          </a:p>
          <a:p>
            <a:pPr marL="457200" indent="-457200">
              <a:buNone/>
            </a:pPr>
            <a:r>
              <a:rPr lang="en-US" sz="1170" dirty="0" smtClean="0"/>
              <a:t>Early</a:t>
            </a:r>
            <a:r>
              <a:rPr lang="en-US" sz="1170" dirty="0"/>
              <a:t>, K., </a:t>
            </a:r>
            <a:r>
              <a:rPr lang="en-US" sz="1170" dirty="0" err="1" smtClean="0"/>
              <a:t>Mankoff</a:t>
            </a:r>
            <a:r>
              <a:rPr lang="en-US" sz="1170" dirty="0" smtClean="0"/>
              <a:t>, </a:t>
            </a:r>
            <a:r>
              <a:rPr lang="en-US" sz="1170" dirty="0"/>
              <a:t>J., &amp; Fienberg, S. (2016). Dynamic question ordering in online surveys. </a:t>
            </a:r>
            <a:r>
              <a:rPr lang="en-US" sz="1170" i="1" dirty="0"/>
              <a:t>Journal </a:t>
            </a:r>
            <a:r>
              <a:rPr lang="en-US" sz="1170" i="1" dirty="0" smtClean="0"/>
              <a:t>of Official </a:t>
            </a:r>
            <a:r>
              <a:rPr lang="en-US" sz="1170" i="1" dirty="0"/>
              <a:t>Statistics (in submission</a:t>
            </a:r>
            <a:r>
              <a:rPr lang="en-US" sz="1170" i="1" dirty="0" smtClean="0"/>
              <a:t>)</a:t>
            </a:r>
            <a:r>
              <a:rPr lang="en-US" sz="1170" dirty="0" smtClean="0"/>
              <a:t>.</a:t>
            </a:r>
          </a:p>
          <a:p>
            <a:pPr marL="457200" indent="-457200">
              <a:buNone/>
            </a:pPr>
            <a:r>
              <a:rPr lang="en-US" sz="1170" dirty="0" err="1" smtClean="0"/>
              <a:t>Fricker</a:t>
            </a:r>
            <a:r>
              <a:rPr lang="en-US" sz="1170" dirty="0"/>
              <a:t>, S., Yan, T., &amp; Tsai, S. (2014). Response burden: What predicts it and who is burdened out. </a:t>
            </a:r>
            <a:r>
              <a:rPr lang="en-US" sz="1170" dirty="0" smtClean="0"/>
              <a:t>In </a:t>
            </a:r>
            <a:r>
              <a:rPr lang="en-US" sz="1170" i="1" dirty="0" smtClean="0"/>
              <a:t>JSM </a:t>
            </a:r>
            <a:r>
              <a:rPr lang="en-US" sz="1170" i="1" dirty="0"/>
              <a:t>proceedings </a:t>
            </a:r>
            <a:r>
              <a:rPr lang="en-US" sz="1170" dirty="0"/>
              <a:t>(pp. </a:t>
            </a:r>
            <a:r>
              <a:rPr lang="en-US" sz="1170" dirty="0" smtClean="0"/>
              <a:t>4568-4577</a:t>
            </a:r>
            <a:r>
              <a:rPr lang="en-US" sz="1170" dirty="0"/>
              <a:t>).</a:t>
            </a:r>
            <a:endParaRPr lang="en-US" sz="1170" dirty="0" smtClean="0"/>
          </a:p>
          <a:p>
            <a:pPr marL="457200" indent="-457200">
              <a:buNone/>
            </a:pPr>
            <a:r>
              <a:rPr lang="en-US" sz="1170" dirty="0" smtClean="0"/>
              <a:t>Groves</a:t>
            </a:r>
            <a:r>
              <a:rPr lang="en-US" sz="1170" dirty="0"/>
              <a:t>, R. M., &amp; </a:t>
            </a:r>
            <a:r>
              <a:rPr lang="en-US" sz="1170" dirty="0" err="1"/>
              <a:t>Heeringa</a:t>
            </a:r>
            <a:r>
              <a:rPr lang="en-US" sz="1170" dirty="0"/>
              <a:t>, S. G. (2006). Responsive design for household surveys: Tools for </a:t>
            </a:r>
            <a:r>
              <a:rPr lang="en-US" sz="1170" dirty="0" smtClean="0"/>
              <a:t>actively controlling </a:t>
            </a:r>
            <a:r>
              <a:rPr lang="en-US" sz="1170" dirty="0"/>
              <a:t>survey errors and costs. </a:t>
            </a:r>
            <a:r>
              <a:rPr lang="en-US" sz="1170" i="1" dirty="0"/>
              <a:t>Journal of the Royal Statistical Society: Series A (Statistics </a:t>
            </a:r>
            <a:r>
              <a:rPr lang="en-US" sz="1170" i="1" dirty="0" smtClean="0"/>
              <a:t>in Society</a:t>
            </a:r>
            <a:r>
              <a:rPr lang="en-US" sz="1170" i="1" dirty="0"/>
              <a:t>), 169 </a:t>
            </a:r>
            <a:r>
              <a:rPr lang="en-US" sz="1170" dirty="0"/>
              <a:t>(3), </a:t>
            </a:r>
            <a:r>
              <a:rPr lang="en-US" sz="1170" dirty="0" smtClean="0"/>
              <a:t>439-457.</a:t>
            </a:r>
          </a:p>
          <a:p>
            <a:pPr marL="457200" indent="-457200">
              <a:buNone/>
            </a:pPr>
            <a:r>
              <a:rPr lang="en-US" sz="1170" dirty="0" err="1" smtClean="0"/>
              <a:t>Horwitz</a:t>
            </a:r>
            <a:r>
              <a:rPr lang="en-US" sz="1170" dirty="0"/>
              <a:t>, R., </a:t>
            </a:r>
            <a:r>
              <a:rPr lang="en-US" sz="1170" dirty="0" err="1"/>
              <a:t>Tancreto</a:t>
            </a:r>
            <a:r>
              <a:rPr lang="en-US" sz="1170" dirty="0"/>
              <a:t>, J., </a:t>
            </a:r>
            <a:r>
              <a:rPr lang="en-US" sz="1170" dirty="0" err="1"/>
              <a:t>Zelenak</a:t>
            </a:r>
            <a:r>
              <a:rPr lang="en-US" sz="1170" dirty="0"/>
              <a:t>, M. F., &amp; Davis, M. (2012). Data quality assessment of the </a:t>
            </a:r>
            <a:r>
              <a:rPr lang="en-US" sz="1170" dirty="0" smtClean="0"/>
              <a:t>American Community </a:t>
            </a:r>
            <a:r>
              <a:rPr lang="en-US" sz="1170" dirty="0"/>
              <a:t>Survey internet response </a:t>
            </a:r>
            <a:r>
              <a:rPr lang="en-US" sz="1170" dirty="0" smtClean="0"/>
              <a:t>data.</a:t>
            </a:r>
          </a:p>
          <a:p>
            <a:pPr marL="457200" indent="-457200">
              <a:buNone/>
            </a:pPr>
            <a:r>
              <a:rPr lang="en-US" sz="1170" dirty="0" err="1" smtClean="0"/>
              <a:t>Pattuk</a:t>
            </a:r>
            <a:r>
              <a:rPr lang="en-US" sz="1170" dirty="0"/>
              <a:t>, E., </a:t>
            </a:r>
            <a:r>
              <a:rPr lang="en-US" sz="1170" dirty="0" err="1"/>
              <a:t>Kantarcioglu</a:t>
            </a:r>
            <a:r>
              <a:rPr lang="en-US" sz="1170" dirty="0"/>
              <a:t>, M., </a:t>
            </a:r>
            <a:r>
              <a:rPr lang="en-US" sz="1170" dirty="0" err="1"/>
              <a:t>Ulusoy</a:t>
            </a:r>
            <a:r>
              <a:rPr lang="en-US" sz="1170" dirty="0"/>
              <a:t>, H., &amp; </a:t>
            </a:r>
            <a:r>
              <a:rPr lang="en-US" sz="1170" dirty="0" err="1"/>
              <a:t>Malin</a:t>
            </a:r>
            <a:r>
              <a:rPr lang="en-US" sz="1170" dirty="0"/>
              <a:t>, B. (2015). Privacy-aware dynamic feature selection. </a:t>
            </a:r>
            <a:r>
              <a:rPr lang="en-US" sz="1170" dirty="0" smtClean="0"/>
              <a:t>In </a:t>
            </a:r>
            <a:r>
              <a:rPr lang="en-US" sz="1170" i="1" dirty="0" smtClean="0"/>
              <a:t>2015 </a:t>
            </a:r>
            <a:r>
              <a:rPr lang="en-US" sz="1170" i="1" dirty="0"/>
              <a:t>IEEE 31st international conference on data engineering </a:t>
            </a:r>
            <a:r>
              <a:rPr lang="en-US" sz="1170" dirty="0"/>
              <a:t>(pp. </a:t>
            </a:r>
            <a:r>
              <a:rPr lang="en-US" sz="1170" dirty="0" smtClean="0"/>
              <a:t>78-88).</a:t>
            </a:r>
          </a:p>
          <a:p>
            <a:pPr marL="457200" indent="-457200">
              <a:buNone/>
            </a:pPr>
            <a:r>
              <a:rPr lang="en-US" sz="1200" dirty="0" err="1" smtClean="0"/>
              <a:t>Samadi</a:t>
            </a:r>
            <a:r>
              <a:rPr lang="en-US" sz="1200" dirty="0"/>
              <a:t>, M., </a:t>
            </a:r>
            <a:r>
              <a:rPr lang="en-US" sz="1200" dirty="0" err="1"/>
              <a:t>Talukdar</a:t>
            </a:r>
            <a:r>
              <a:rPr lang="en-US" sz="1200" dirty="0"/>
              <a:t>, P., </a:t>
            </a:r>
            <a:r>
              <a:rPr lang="en-US" sz="1200" dirty="0" err="1"/>
              <a:t>Veloso</a:t>
            </a:r>
            <a:r>
              <a:rPr lang="en-US" sz="1200" dirty="0"/>
              <a:t>, M., &amp; Mitchell, T. (2015). </a:t>
            </a:r>
            <a:r>
              <a:rPr lang="en-US" sz="1200" dirty="0" err="1" smtClean="0"/>
              <a:t>AskWorld</a:t>
            </a:r>
            <a:r>
              <a:rPr lang="en-US" sz="1200" dirty="0"/>
              <a:t>: Budget-sensitive query </a:t>
            </a:r>
            <a:r>
              <a:rPr lang="en-US" sz="1200" dirty="0" smtClean="0"/>
              <a:t>evaluation for </a:t>
            </a:r>
            <a:r>
              <a:rPr lang="en-US" sz="1200" dirty="0"/>
              <a:t>knowledge-on-demand. In </a:t>
            </a:r>
            <a:r>
              <a:rPr lang="en-US" sz="1200" i="1" dirty="0"/>
              <a:t>Proceedings of the 24th </a:t>
            </a:r>
            <a:r>
              <a:rPr lang="en-US" sz="1200" i="1" dirty="0" smtClean="0"/>
              <a:t>International </a:t>
            </a:r>
            <a:r>
              <a:rPr lang="en-US" sz="1200" i="1" dirty="0"/>
              <a:t>C</a:t>
            </a:r>
            <a:r>
              <a:rPr lang="en-US" sz="1200" i="1" dirty="0" smtClean="0"/>
              <a:t>onference </a:t>
            </a:r>
            <a:r>
              <a:rPr lang="en-US" sz="1200" i="1" dirty="0"/>
              <a:t>on A</a:t>
            </a:r>
            <a:r>
              <a:rPr lang="en-US" sz="1200" i="1" dirty="0" smtClean="0"/>
              <a:t>rtificial </a:t>
            </a:r>
            <a:r>
              <a:rPr lang="en-US" sz="1200" i="1" dirty="0"/>
              <a:t>I</a:t>
            </a:r>
            <a:r>
              <a:rPr lang="en-US" sz="1200" i="1" dirty="0" smtClean="0"/>
              <a:t>ntelligence </a:t>
            </a:r>
            <a:r>
              <a:rPr lang="en-US" sz="1200" dirty="0" smtClean="0"/>
              <a:t>(pp</a:t>
            </a:r>
            <a:r>
              <a:rPr lang="en-US" sz="1200" dirty="0"/>
              <a:t>. </a:t>
            </a:r>
            <a:r>
              <a:rPr lang="en-US" sz="1200" dirty="0" smtClean="0"/>
              <a:t>837-843</a:t>
            </a:r>
            <a:r>
              <a:rPr lang="en-US" sz="1200" dirty="0"/>
              <a:t>)</a:t>
            </a:r>
            <a:r>
              <a:rPr lang="en-US" sz="1200" dirty="0" smtClean="0"/>
              <a:t>.</a:t>
            </a:r>
            <a:endParaRPr lang="en-US" sz="1170" dirty="0" smtClean="0"/>
          </a:p>
          <a:p>
            <a:pPr marL="457200" indent="-457200">
              <a:buNone/>
            </a:pPr>
            <a:r>
              <a:rPr lang="en-US" sz="1170" dirty="0" smtClean="0"/>
              <a:t>Schouten</a:t>
            </a:r>
            <a:r>
              <a:rPr lang="en-US" sz="1170" dirty="0"/>
              <a:t>, B., </a:t>
            </a:r>
            <a:r>
              <a:rPr lang="en-US" sz="1170" dirty="0" err="1"/>
              <a:t>Calinescu</a:t>
            </a:r>
            <a:r>
              <a:rPr lang="en-US" sz="1170" dirty="0"/>
              <a:t>, M., &amp; </a:t>
            </a:r>
            <a:r>
              <a:rPr lang="en-US" sz="1170" dirty="0" err="1"/>
              <a:t>Luiten</a:t>
            </a:r>
            <a:r>
              <a:rPr lang="en-US" sz="1170" dirty="0"/>
              <a:t>, A. (2013). Optimizing quality of response through </a:t>
            </a:r>
            <a:r>
              <a:rPr lang="en-US" sz="1170" dirty="0" smtClean="0"/>
              <a:t>ASD. </a:t>
            </a:r>
            <a:r>
              <a:rPr lang="en-US" sz="1170" i="1" dirty="0"/>
              <a:t>Survey Methodology, 39 </a:t>
            </a:r>
            <a:r>
              <a:rPr lang="en-US" sz="1170" dirty="0"/>
              <a:t>(1), </a:t>
            </a:r>
            <a:r>
              <a:rPr lang="en-US" sz="1170" dirty="0" smtClean="0"/>
              <a:t>29-58.</a:t>
            </a:r>
          </a:p>
          <a:p>
            <a:pPr marL="457200" indent="-457200">
              <a:buNone/>
            </a:pPr>
            <a:r>
              <a:rPr lang="en-US" sz="1170" dirty="0"/>
              <a:t>Shi, T., Steinhardt, J., &amp; Liang, P. (2015). Learning where to sample in structured prediction. In </a:t>
            </a:r>
            <a:r>
              <a:rPr lang="en-US" sz="1170" i="1" dirty="0" smtClean="0"/>
              <a:t>AISTATS </a:t>
            </a:r>
            <a:r>
              <a:rPr lang="en-US" sz="1170" dirty="0"/>
              <a:t>(pp. 875-884)</a:t>
            </a:r>
            <a:r>
              <a:rPr lang="en-US" sz="1170" dirty="0" smtClean="0"/>
              <a:t>.</a:t>
            </a:r>
          </a:p>
          <a:p>
            <a:pPr marL="457200" indent="-457200">
              <a:buNone/>
            </a:pPr>
            <a:r>
              <a:rPr lang="en-US" sz="1170" dirty="0" err="1" smtClean="0"/>
              <a:t>Strubell</a:t>
            </a:r>
            <a:r>
              <a:rPr lang="en-US" sz="1170" dirty="0"/>
              <a:t>, E., </a:t>
            </a:r>
            <a:r>
              <a:rPr lang="en-US" sz="1170" dirty="0" err="1"/>
              <a:t>Vilnis</a:t>
            </a:r>
            <a:r>
              <a:rPr lang="en-US" sz="1170" dirty="0"/>
              <a:t>, L., Silverstein, K., &amp; McCallum, A. (2015). Learning dynamic feature selection for </a:t>
            </a:r>
            <a:r>
              <a:rPr lang="en-US" sz="1170" dirty="0" smtClean="0"/>
              <a:t>fast sequential </a:t>
            </a:r>
            <a:r>
              <a:rPr lang="en-US" sz="1170" dirty="0"/>
              <a:t>prediction. </a:t>
            </a:r>
            <a:r>
              <a:rPr lang="en-US" sz="1170" dirty="0" smtClean="0"/>
              <a:t>arXiv:1505.06169.</a:t>
            </a:r>
          </a:p>
          <a:p>
            <a:pPr marL="457200" indent="-457200">
              <a:buNone/>
            </a:pPr>
            <a:r>
              <a:rPr lang="en-US" sz="1170" dirty="0" smtClean="0"/>
              <a:t>Weiss</a:t>
            </a:r>
            <a:r>
              <a:rPr lang="en-US" sz="1170" dirty="0"/>
              <a:t>, D. J., &amp; </a:t>
            </a:r>
            <a:r>
              <a:rPr lang="en-US" sz="1170" dirty="0" err="1"/>
              <a:t>Taskar</a:t>
            </a:r>
            <a:r>
              <a:rPr lang="en-US" sz="1170" dirty="0"/>
              <a:t>, B. (2013). Learning adaptive value of information for structured prediction. </a:t>
            </a:r>
            <a:r>
              <a:rPr lang="en-US" sz="1170" dirty="0" smtClean="0"/>
              <a:t>In </a:t>
            </a:r>
            <a:r>
              <a:rPr lang="en-US" sz="1170" i="1" dirty="0" smtClean="0"/>
              <a:t>Advances </a:t>
            </a:r>
            <a:r>
              <a:rPr lang="en-US" sz="1170" i="1" dirty="0"/>
              <a:t>in neural information processing systems</a:t>
            </a:r>
            <a:r>
              <a:rPr lang="en-US" sz="1170" dirty="0"/>
              <a:t> (pp. 953{961).</a:t>
            </a:r>
            <a:endParaRPr lang="en-US" sz="1170" dirty="0" smtClean="0"/>
          </a:p>
          <a:p>
            <a:pPr marL="457200" indent="-457200">
              <a:buNone/>
            </a:pPr>
            <a:r>
              <a:rPr lang="en-US" sz="1170" dirty="0" smtClean="0"/>
              <a:t>Xu</a:t>
            </a:r>
            <a:r>
              <a:rPr lang="en-US" sz="1170" dirty="0"/>
              <a:t>, Z. E., </a:t>
            </a:r>
            <a:r>
              <a:rPr lang="en-US" sz="1170" dirty="0" err="1"/>
              <a:t>Kusner</a:t>
            </a:r>
            <a:r>
              <a:rPr lang="en-US" sz="1170" dirty="0"/>
              <a:t>, M. J., Weinberger, K. Q., Chen, M., &amp; </a:t>
            </a:r>
            <a:r>
              <a:rPr lang="en-US" sz="1170" dirty="0" err="1"/>
              <a:t>Chapelle</a:t>
            </a:r>
            <a:r>
              <a:rPr lang="en-US" sz="1170" dirty="0"/>
              <a:t>, O. (2014). Classier cascades and </a:t>
            </a:r>
            <a:r>
              <a:rPr lang="en-US" sz="1170" dirty="0" smtClean="0"/>
              <a:t>trees for </a:t>
            </a:r>
            <a:r>
              <a:rPr lang="en-US" sz="1170" dirty="0"/>
              <a:t>minimizing feature evaluation cost. </a:t>
            </a:r>
            <a:r>
              <a:rPr lang="en-US" sz="1170" i="1" dirty="0"/>
              <a:t>Journal of Machine Learning Research, 15 </a:t>
            </a:r>
            <a:r>
              <a:rPr lang="en-US" sz="1170" dirty="0"/>
              <a:t>(1), </a:t>
            </a:r>
            <a:r>
              <a:rPr lang="en-US" sz="1170" dirty="0" smtClean="0"/>
              <a:t>2113-2144</a:t>
            </a:r>
            <a:r>
              <a:rPr lang="en-US" sz="1170" dirty="0"/>
              <a:t>.</a:t>
            </a:r>
            <a:endParaRPr lang="en-US" sz="1170" dirty="0" smtClean="0"/>
          </a:p>
          <a:p>
            <a:pPr marL="457200" indent="-457200">
              <a:buNone/>
            </a:pPr>
            <a:r>
              <a:rPr lang="en-US" sz="1170" dirty="0" smtClean="0"/>
              <a:t>Yu</a:t>
            </a:r>
            <a:r>
              <a:rPr lang="en-US" sz="1170" dirty="0"/>
              <a:t>, E. C., </a:t>
            </a:r>
            <a:r>
              <a:rPr lang="en-US" sz="1170" dirty="0" err="1"/>
              <a:t>Fricker</a:t>
            </a:r>
            <a:r>
              <a:rPr lang="en-US" sz="1170" dirty="0"/>
              <a:t>, S., &amp; Kopp, B. (2015). Can survey instructions relieve respondent burden? In </a:t>
            </a:r>
            <a:r>
              <a:rPr lang="en-US" sz="1170" i="1" dirty="0"/>
              <a:t>AAPOR</a:t>
            </a:r>
            <a:r>
              <a:rPr lang="en-US" sz="117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915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75601</TotalTime>
  <Words>2370</Words>
  <Application>Microsoft Office PowerPoint</Application>
  <PresentationFormat>On-screen Show (4:3)</PresentationFormat>
  <Paragraphs>240</Paragraphs>
  <Slides>24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1_Office Theme</vt:lpstr>
      <vt:lpstr>Dynamic Question Ordering in Online Surveys</vt:lpstr>
      <vt:lpstr>Example: Predicting a user’s stress level</vt:lpstr>
      <vt:lpstr>Personalizing question order can…</vt:lpstr>
      <vt:lpstr>Background: Machine learning</vt:lpstr>
      <vt:lpstr>Background: Survey methodology</vt:lpstr>
      <vt:lpstr>We developed a general framework for question ordering</vt:lpstr>
      <vt:lpstr>DQO iteratively selects items,  trading off utility with cost</vt:lpstr>
      <vt:lpstr>DQO iteratively selects items,  trading off utility with cost</vt:lpstr>
      <vt:lpstr>We consider this framework in  two general settings</vt:lpstr>
      <vt:lpstr>DQO for prediction</vt:lpstr>
      <vt:lpstr>The utility function can reflect how a feature influences prediction quality</vt:lpstr>
      <vt:lpstr>Our three validation applications illustrate different aspects of DQO</vt:lpstr>
      <vt:lpstr>We compare DQO to  a fixed-order baseline</vt:lpstr>
      <vt:lpstr>DQO yields lower costs than and similar prediction quality as baseline</vt:lpstr>
      <vt:lpstr>DQO for surveys</vt:lpstr>
      <vt:lpstr>Large-scale surveys are complicated</vt:lpstr>
      <vt:lpstr>Including insights from  cognitive survey research</vt:lpstr>
      <vt:lpstr>A case study in DQO on SIPP</vt:lpstr>
      <vt:lpstr>Dynamically-ordered questions yield lower cost than fixed order baseline</vt:lpstr>
      <vt:lpstr>…and similar accuracy</vt:lpstr>
      <vt:lpstr>The DQO framework is general</vt:lpstr>
      <vt:lpstr>Future work</vt:lpstr>
      <vt:lpstr>PowerPoint Presentation</vt:lpstr>
      <vt:lpstr>References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Cost-Effective Feature Selection and Ordering for Personalized Energy Estimates</dc:title>
  <dc:creator>kearly</dc:creator>
  <cp:lastModifiedBy>kearly</cp:lastModifiedBy>
  <cp:revision>552</cp:revision>
  <cp:lastPrinted>2016-10-28T13:49:31Z</cp:lastPrinted>
  <dcterms:created xsi:type="dcterms:W3CDTF">2015-11-12T18:19:08Z</dcterms:created>
  <dcterms:modified xsi:type="dcterms:W3CDTF">2016-11-22T21:14:03Z</dcterms:modified>
</cp:coreProperties>
</file>