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88" r:id="rId2"/>
    <p:sldId id="449" r:id="rId3"/>
    <p:sldId id="586" r:id="rId4"/>
    <p:sldId id="566" r:id="rId5"/>
    <p:sldId id="585" r:id="rId6"/>
    <p:sldId id="587" r:id="rId7"/>
    <p:sldId id="570" r:id="rId8"/>
    <p:sldId id="574" r:id="rId9"/>
    <p:sldId id="580" r:id="rId10"/>
    <p:sldId id="576" r:id="rId11"/>
    <p:sldId id="577" r:id="rId12"/>
    <p:sldId id="582" r:id="rId13"/>
    <p:sldId id="584" r:id="rId14"/>
    <p:sldId id="578" r:id="rId15"/>
    <p:sldId id="573" r:id="rId16"/>
    <p:sldId id="588" r:id="rId17"/>
  </p:sldIdLst>
  <p:sldSz cx="9144000" cy="5143500" type="screen16x9"/>
  <p:notesSz cx="9296400" cy="70104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5AA"/>
    <a:srgbClr val="663300"/>
    <a:srgbClr val="0080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6723" autoAdjust="0"/>
    <p:restoredTop sz="86007" autoAdjust="0"/>
  </p:normalViewPr>
  <p:slideViewPr>
    <p:cSldViewPr>
      <p:cViewPr>
        <p:scale>
          <a:sx n="100" d="100"/>
          <a:sy n="100" d="100"/>
        </p:scale>
        <p:origin x="-3852" y="-1560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386559573498758"/>
          <c:y val="1.294949494949495E-2"/>
          <c:w val="0.87587309168730954"/>
          <c:h val="0.760539727988546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 (2)'!$A$2</c:f>
              <c:strCache>
                <c:ptCount val="1"/>
                <c:pt idx="0">
                  <c:v>Survey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'Sheet1 (2)'!$B$1:$E$1</c:f>
              <c:strCache>
                <c:ptCount val="4"/>
                <c:pt idx="0">
                  <c:v>Distanced</c:v>
                </c:pt>
                <c:pt idx="1">
                  <c:v>Mutualist</c:v>
                </c:pt>
                <c:pt idx="2">
                  <c:v>Traditionalist</c:v>
                </c:pt>
                <c:pt idx="3">
                  <c:v>Pluralist</c:v>
                </c:pt>
              </c:strCache>
            </c:strRef>
          </c:cat>
          <c:val>
            <c:numRef>
              <c:f>'Sheet1 (2)'!$B$2:$E$2</c:f>
              <c:numCache>
                <c:formatCode>0%</c:formatCode>
                <c:ptCount val="4"/>
                <c:pt idx="0">
                  <c:v>0.1404</c:v>
                </c:pt>
                <c:pt idx="1">
                  <c:v>0.33329999999999999</c:v>
                </c:pt>
                <c:pt idx="2">
                  <c:v>0.193</c:v>
                </c:pt>
                <c:pt idx="3">
                  <c:v>0.33329999999999999</c:v>
                </c:pt>
              </c:numCache>
            </c:numRef>
          </c:val>
        </c:ser>
        <c:ser>
          <c:idx val="1"/>
          <c:order val="1"/>
          <c:tx>
            <c:strRef>
              <c:f>'Sheet1 (2)'!$A$3</c:f>
              <c:strCache>
                <c:ptCount val="1"/>
                <c:pt idx="0">
                  <c:v>Self-ID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</a:ln>
          </c:spPr>
          <c:invertIfNegative val="0"/>
          <c:cat>
            <c:strRef>
              <c:f>'Sheet1 (2)'!$B$1:$E$1</c:f>
              <c:strCache>
                <c:ptCount val="4"/>
                <c:pt idx="0">
                  <c:v>Distanced</c:v>
                </c:pt>
                <c:pt idx="1">
                  <c:v>Mutualist</c:v>
                </c:pt>
                <c:pt idx="2">
                  <c:v>Traditionalist</c:v>
                </c:pt>
                <c:pt idx="3">
                  <c:v>Pluralist</c:v>
                </c:pt>
              </c:strCache>
            </c:strRef>
          </c:cat>
          <c:val>
            <c:numRef>
              <c:f>'Sheet1 (2)'!$B$3:$E$3</c:f>
              <c:numCache>
                <c:formatCode>0%</c:formatCode>
                <c:ptCount val="4"/>
                <c:pt idx="0">
                  <c:v>5.2600000000000001E-2</c:v>
                </c:pt>
                <c:pt idx="1">
                  <c:v>0.57889999999999997</c:v>
                </c:pt>
                <c:pt idx="2">
                  <c:v>0.1404</c:v>
                </c:pt>
                <c:pt idx="3">
                  <c:v>0.2281</c:v>
                </c:pt>
              </c:numCache>
            </c:numRef>
          </c:val>
        </c:ser>
        <c:ser>
          <c:idx val="2"/>
          <c:order val="2"/>
          <c:tx>
            <c:strRef>
              <c:f>'Sheet1 (2)'!$A$4</c:f>
              <c:strCache>
                <c:ptCount val="1"/>
                <c:pt idx="0">
                  <c:v>Story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cat>
            <c:strRef>
              <c:f>'Sheet1 (2)'!$B$1:$E$1</c:f>
              <c:strCache>
                <c:ptCount val="4"/>
                <c:pt idx="0">
                  <c:v>Distanced</c:v>
                </c:pt>
                <c:pt idx="1">
                  <c:v>Mutualist</c:v>
                </c:pt>
                <c:pt idx="2">
                  <c:v>Traditionalist</c:v>
                </c:pt>
                <c:pt idx="3">
                  <c:v>Pluralist</c:v>
                </c:pt>
              </c:strCache>
            </c:strRef>
          </c:cat>
          <c:val>
            <c:numRef>
              <c:f>'Sheet1 (2)'!$B$4:$E$4</c:f>
              <c:numCache>
                <c:formatCode>0%</c:formatCode>
                <c:ptCount val="4"/>
                <c:pt idx="0">
                  <c:v>0.1754</c:v>
                </c:pt>
                <c:pt idx="1">
                  <c:v>0.33329999999999999</c:v>
                </c:pt>
                <c:pt idx="2">
                  <c:v>0.21049999999999999</c:v>
                </c:pt>
                <c:pt idx="3">
                  <c:v>0.28070000000000001</c:v>
                </c:pt>
              </c:numCache>
            </c:numRef>
          </c:val>
        </c:ser>
        <c:ser>
          <c:idx val="3"/>
          <c:order val="3"/>
          <c:tx>
            <c:strRef>
              <c:f>'Sheet1 (2)'!$A$5</c:f>
              <c:strCache>
                <c:ptCount val="1"/>
                <c:pt idx="0">
                  <c:v>Photo</c:v>
                </c:pt>
              </c:strCache>
            </c:strRef>
          </c:tx>
          <c:spPr>
            <a:pattFill prst="wdDnDiag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cat>
            <c:strRef>
              <c:f>'Sheet1 (2)'!$B$1:$E$1</c:f>
              <c:strCache>
                <c:ptCount val="4"/>
                <c:pt idx="0">
                  <c:v>Distanced</c:v>
                </c:pt>
                <c:pt idx="1">
                  <c:v>Mutualist</c:v>
                </c:pt>
                <c:pt idx="2">
                  <c:v>Traditionalist</c:v>
                </c:pt>
                <c:pt idx="3">
                  <c:v>Pluralist</c:v>
                </c:pt>
              </c:strCache>
            </c:strRef>
          </c:cat>
          <c:val>
            <c:numRef>
              <c:f>'Sheet1 (2)'!$B$5:$E$5</c:f>
              <c:numCache>
                <c:formatCode>0%</c:formatCode>
                <c:ptCount val="4"/>
                <c:pt idx="0">
                  <c:v>0.17949999999999999</c:v>
                </c:pt>
                <c:pt idx="1">
                  <c:v>0.4103</c:v>
                </c:pt>
                <c:pt idx="2">
                  <c:v>0.2051</c:v>
                </c:pt>
                <c:pt idx="3">
                  <c:v>0.2051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9"/>
        <c:axId val="134701056"/>
        <c:axId val="247640832"/>
      </c:barChart>
      <c:catAx>
        <c:axId val="134701056"/>
        <c:scaling>
          <c:orientation val="minMax"/>
        </c:scaling>
        <c:delete val="0"/>
        <c:axPos val="b"/>
        <c:majorTickMark val="none"/>
        <c:minorTickMark val="none"/>
        <c:tickLblPos val="nextTo"/>
        <c:crossAx val="247640832"/>
        <c:crosses val="autoZero"/>
        <c:auto val="1"/>
        <c:lblAlgn val="ctr"/>
        <c:lblOffset val="100"/>
        <c:noMultiLvlLbl val="0"/>
      </c:catAx>
      <c:valAx>
        <c:axId val="2476408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/>
                  <a:t>Percent of WVOs categorized</a:t>
                </a:r>
                <a:r>
                  <a:rPr lang="en-US" sz="1400" b="0" baseline="0"/>
                  <a:t> by methodology</a:t>
                </a:r>
                <a:endParaRPr lang="en-US" sz="1400" b="0"/>
              </a:p>
            </c:rich>
          </c:tx>
          <c:layout/>
          <c:overlay val="0"/>
        </c:title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1347010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/>
            </a:pPr>
            <a:endParaRPr lang="en-US"/>
          </a:p>
        </c:txPr>
      </c:dTable>
      <c:spPr>
        <a:noFill/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BF4126-C531-42E1-816A-B130E8BA2F17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933096-8D6A-40C4-A604-6396C3FE3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366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4DD115-8C2E-486D-8CB5-95F6BB2A834A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1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0C15C8-4F88-4FF8-A2B5-3483D034A6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089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5463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Opinions</a:t>
            </a:r>
            <a:r>
              <a:rPr lang="en-US" baseline="0" dirty="0" smtClean="0"/>
              <a:t> are my own and mention of products or services do not constitute endorsement of any kind.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no way should they be construed to represent any governmental organization, boards, commissions,  or technical advisory  committees that I participate in  or chair.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058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5463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value-attitude-behavior model (Homer and </a:t>
            </a:r>
            <a:r>
              <a:rPr lang="en-CA" sz="9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Kahle</a:t>
            </a:r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1988) </a:t>
            </a: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Excellent</a:t>
            </a:r>
            <a:r>
              <a:rPr lang="en-CA" sz="9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predicting acceptability of management actions, and recreation behaviors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00BF0-91A7-402A-A766-7909399CD1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2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WVO have been defined as ‘networks of basic beliefs that organize around values and provide contextual meaning to those values in relation to a particular domain such as wildlife’ (Teel and </a:t>
            </a:r>
            <a:r>
              <a:rPr lang="en-CA" sz="9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Manfredo</a:t>
            </a:r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2009, p. 129)</a:t>
            </a:r>
          </a:p>
          <a:p>
            <a:endParaRPr lang="en-US" dirty="0" smtClean="0"/>
          </a:p>
          <a:p>
            <a:r>
              <a:rPr lang="en-US" dirty="0" smtClean="0"/>
              <a:t>Right to life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66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29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Tetlock</a:t>
            </a:r>
            <a:r>
              <a:rPr lang="en-US" baseline="0" dirty="0" err="1" smtClean="0"/>
              <a:t>’s</a:t>
            </a:r>
            <a:r>
              <a:rPr lang="en-US" baseline="0" dirty="0" smtClean="0"/>
              <a:t> value pluralism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They paid the cost of dichotomization in exchange for simplicity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Both are continuous variables from a scale of 1-7. and then dichotomized using a median split.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079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Teel et al</a:t>
            </a:r>
            <a:r>
              <a:rPr lang="en-US" baseline="0" dirty="0" smtClean="0"/>
              <a:t> </a:t>
            </a:r>
            <a:r>
              <a:rPr lang="en-US" dirty="0" smtClean="0"/>
              <a:t>(2005)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06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069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the photo made participants feel</a:t>
            </a: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participants related to the photo, </a:t>
            </a: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what circumstances the scenes depicted might be more or less acceptable. </a:t>
            </a: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Coded onto</a:t>
            </a:r>
            <a:r>
              <a:rPr lang="en-CA" sz="9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scale of 1-7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02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share with me experiences with wildlife that make you happy [repeated using other emotions of sad, angry, and afraid</a:t>
            </a: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Tanaka and Osgood 1965</a:t>
            </a: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9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coded onto a scal</a:t>
            </a:r>
            <a:r>
              <a:rPr lang="en-CA" sz="9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of 1-7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947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associate</a:t>
            </a:r>
            <a:r>
              <a:rPr lang="en-US" baseline="0" dirty="0" smtClean="0"/>
              <a:t> with constructs in the same configuration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load onto construct similarly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are similar difficultly and leniency </a:t>
            </a:r>
          </a:p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54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associate</a:t>
            </a:r>
            <a:r>
              <a:rPr lang="en-US" baseline="0" dirty="0" smtClean="0"/>
              <a:t> with constructs in the same configuration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load onto construct similarly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are similar difficultly and leniency </a:t>
            </a:r>
          </a:p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54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742951"/>
            <a:ext cx="7772400" cy="1957388"/>
          </a:xfr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44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2743201"/>
            <a:ext cx="6400800" cy="1475317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00" b="0">
                <a:solidFill>
                  <a:schemeClr val="tx2"/>
                </a:solidFill>
                <a:effectLst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BEC1DFFC-E275-4A01-A36F-9F7903DF2416}" type="datetime1">
              <a:rPr lang="en-US" smtClean="0"/>
              <a:t>11/12/2016</a:t>
            </a:fld>
            <a:endParaRPr lang="en-US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r>
              <a:rPr lang="en-US" smtClean="0"/>
              <a:t>of 9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62ED-C35D-4508-9A18-037FE73B852B}" type="datetime1">
              <a:rPr lang="en-US" smtClean="0"/>
              <a:t>11/12/2016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014045"/>
            <a:ext cx="7772400" cy="2334632"/>
          </a:xfrm>
        </p:spPr>
        <p:txBody>
          <a:bodyPr anchor="t">
            <a:normAutofit/>
          </a:bodyPr>
          <a:lstStyle>
            <a:lvl1pPr algn="ctr">
              <a:buNone/>
              <a:defRPr lang="en-US" sz="45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846699"/>
            <a:ext cx="7772400" cy="1132284"/>
          </a:xfrm>
        </p:spPr>
        <p:txBody>
          <a:bodyPr anchor="b">
            <a:normAutofit/>
          </a:bodyPr>
          <a:lstStyle>
            <a:lvl1pPr algn="ctr">
              <a:buNone/>
              <a:defRPr lang="en-US" sz="1800" b="0" smtClean="0">
                <a:solidFill>
                  <a:schemeClr val="tx2"/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BD96-B6F8-4AD6-8876-23103DDB7CAA}" type="datetime1">
              <a:rPr lang="en-US" smtClean="0"/>
              <a:t>11/12/2016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54495-FE03-4DD4-A4CC-97C3719556DA}" type="datetime1">
              <a:rPr lang="en-US" smtClean="0"/>
              <a:t>11/12/2016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Autofit/>
          </a:bodyPr>
          <a:lstStyle>
            <a:lvl1pPr marL="0" indent="0" algn="l">
              <a:buNone/>
              <a:defRPr sz="1700" b="1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0" indent="0" algn="l">
              <a:buNone/>
              <a:defRPr sz="1700" b="1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D1E1-AB5C-4EB9-8165-87ED9D839175}" type="datetime1">
              <a:rPr lang="en-US" smtClean="0"/>
              <a:t>11/12/2016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74B3E-1D38-49EE-9890-79670FDFD64B}" type="datetime1">
              <a:rPr lang="en-US" smtClean="0"/>
              <a:t>11/12/2016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57BC-8D8D-432D-894B-D84FD71210B9}" type="datetime1">
              <a:rPr lang="en-US" smtClean="0"/>
              <a:t>11/12/2016</a:t>
            </a:fld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>
            <a:normAutofit/>
          </a:bodyPr>
          <a:lstStyle>
            <a:lvl1pPr algn="ctr">
              <a:defRPr sz="18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D70B9-1F83-41E4-841D-E34E141FF052}" type="datetime1">
              <a:rPr lang="en-US" smtClean="0"/>
              <a:t>11/12/2016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7729" y="796978"/>
            <a:ext cx="4599432" cy="2983230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34290" tIns="34290" rIns="34290" bIns="34290" rtlCol="0" anchor="ctr">
            <a:normAutofit/>
          </a:bodyPr>
          <a:lstStyle/>
          <a:p>
            <a:pPr marL="0" indent="-205740"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15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3257550"/>
            <a:ext cx="3048000" cy="532394"/>
          </a:xfrm>
        </p:spPr>
        <p:txBody>
          <a:bodyPr anchor="t">
            <a:noAutofit/>
          </a:bodyPr>
          <a:lstStyle>
            <a:lvl1pPr algn="l">
              <a:buNone/>
              <a:defRPr sz="17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6" y="916993"/>
            <a:ext cx="4575601" cy="27432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2400"/>
            </a:lvl1pPr>
          </a:lstStyle>
          <a:p>
            <a:r>
              <a:rPr lang="en-US" sz="1500" smtClean="0"/>
              <a:t>Click icon to add picture</a:t>
            </a:r>
            <a:endParaRPr lang="en-US" sz="15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028700"/>
            <a:ext cx="3044952" cy="2197565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000">
                <a:solidFill>
                  <a:schemeClr val="tx1">
                    <a:tint val="95000"/>
                  </a:schemeClr>
                </a:solidFill>
              </a:defRPr>
            </a:lvl1pPr>
            <a:lvl2pPr marL="345281" marR="0" indent="-84535">
              <a:buFontTx/>
              <a:buNone/>
              <a:defRPr sz="900"/>
            </a:lvl2pPr>
            <a:lvl3pPr marL="685800" marR="0" indent="-88106">
              <a:buFontTx/>
              <a:buNone/>
              <a:defRPr sz="800"/>
            </a:lvl3pPr>
            <a:lvl4pPr marL="987029" marR="0" indent="-84535">
              <a:buFontTx/>
              <a:buNone/>
              <a:defRPr sz="700"/>
            </a:lvl4pPr>
            <a:lvl5pPr marL="1283494" marR="0" indent="-88106">
              <a:buFontTx/>
              <a:buNone/>
              <a:defRPr sz="7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C77B0-8F8C-4E23-A5B0-F67FFE9D9CA8}" type="datetime1">
              <a:rPr lang="en-US" smtClean="0"/>
              <a:t>11/12/2016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6814-BE49-4669-8278-19D5A6934478}" type="datetime1">
              <a:rPr lang="en-US" smtClean="0"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ECBB7-9299-4E76-B586-FE7BE8FC30CC}" type="datetime1">
              <a:rPr lang="en-US" smtClean="0"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5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lIns="68580" tIns="34290" rIns="68580" bIns="34290"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lIns="34290" tIns="34290" rIns="34290" bIns="3429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 lIns="68580" tIns="34290" rIns="68580" bIns="34290" anchor="b" anchorCtr="0"/>
          <a:lstStyle>
            <a:lvl1pPr>
              <a:defRPr lang="en-US" sz="9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FB3BCFAD-599F-4091-8AFB-006816BDA913}" type="datetime1">
              <a:rPr lang="en-US" smtClean="0"/>
              <a:t>11/12/2016</a:t>
            </a:fld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 lIns="68580" tIns="34290" rIns="68580" bIns="34290" anchor="b" anchorCtr="0"/>
          <a:lstStyle>
            <a:lvl1pPr algn="ctr">
              <a:defRPr lang="en-US" sz="9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 lIns="68580" tIns="34290" rIns="68580" bIns="34290" anchor="b" anchorCtr="0"/>
          <a:lstStyle>
            <a:lvl1pPr algn="r">
              <a:defRPr lang="en-US" sz="9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>
        <a:defRPr sz="33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36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indent="-205740" algn="l" eaLnBrk="1" hangingPunct="1"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  <a:ea typeface="+mn-lt"/>
          <a:cs typeface="+mn-lt"/>
        </a:defRPr>
      </a:lvl1pPr>
      <a:lvl2pPr marL="418338" indent="-171450" algn="l" eaLnBrk="1" hangingPunct="1">
        <a:buClr>
          <a:schemeClr val="tx2"/>
        </a:buClr>
        <a:buFont typeface="Wingdings 2" pitchFamily="18" charset="2"/>
        <a:buChar char=""/>
        <a:defRPr sz="1700">
          <a:solidFill>
            <a:schemeClr val="tx1"/>
          </a:solidFill>
          <a:latin typeface="+mn-lt"/>
          <a:ea typeface="+mn-lt"/>
          <a:cs typeface="+mn-lt"/>
        </a:defRPr>
      </a:lvl2pPr>
      <a:lvl3pPr marL="610362" indent="-171450" algn="l" eaLnBrk="1" hangingPunct="1">
        <a:buClr>
          <a:schemeClr val="accent1"/>
        </a:buClr>
        <a:buFont typeface="Wingdings 2" pitchFamily="18" charset="2"/>
        <a:buChar char=""/>
        <a:defRPr sz="1500">
          <a:solidFill>
            <a:schemeClr val="tx1"/>
          </a:solidFill>
          <a:latin typeface="+mn-lt"/>
          <a:ea typeface="+mn-lt"/>
          <a:cs typeface="+mn-lt"/>
        </a:defRPr>
      </a:lvl3pPr>
      <a:lvl4pPr marL="802386" indent="-171450" algn="l" eaLnBrk="1" hangingPunct="1">
        <a:buClr>
          <a:schemeClr val="tx2"/>
        </a:buClr>
        <a:buFont typeface="Wingdings 2" pitchFamily="18" charset="2"/>
        <a:buChar char=""/>
        <a:defRPr sz="1400">
          <a:solidFill>
            <a:schemeClr val="tx1"/>
          </a:solidFill>
          <a:latin typeface="+mn-lt"/>
          <a:ea typeface="+mn-lt"/>
          <a:cs typeface="+mn-lt"/>
        </a:defRPr>
      </a:lvl4pPr>
      <a:lvl5pPr marL="987552" indent="-171450" algn="l" eaLnBrk="1" hangingPunct="1">
        <a:buClr>
          <a:schemeClr val="accent1"/>
        </a:buClr>
        <a:buFont typeface="Wingdings 2" pitchFamily="18" charset="2"/>
        <a:buChar char=""/>
        <a:defRPr sz="1400">
          <a:solidFill>
            <a:schemeClr val="tx1"/>
          </a:solidFill>
          <a:latin typeface="+mn-lt"/>
          <a:ea typeface="+mn-lt"/>
          <a:cs typeface="+mn-lt"/>
        </a:defRPr>
      </a:lvl5pPr>
      <a:lvl6pPr marL="1179576" indent="-171450" algn="l" eaLnBrk="1" hangingPunct="1">
        <a:buClr>
          <a:schemeClr val="tx2"/>
        </a:buClr>
        <a:buFont typeface="Wingdings 2" pitchFamily="18" charset="2"/>
        <a:buChar char=""/>
        <a:defRPr lang="en-US" sz="1200" baseline="0" smtClean="0">
          <a:latin typeface="+mn-lt"/>
        </a:defRPr>
      </a:lvl6pPr>
      <a:lvl7pPr marL="1364742" indent="-171450" algn="l" eaLnBrk="1" hangingPunct="1">
        <a:buClr>
          <a:schemeClr val="accent1"/>
        </a:buClr>
        <a:buFont typeface="Wingdings 2" pitchFamily="18" charset="2"/>
        <a:buChar char=""/>
        <a:defRPr lang="en-US" sz="1200" baseline="0" smtClean="0">
          <a:latin typeface="+mn-lt"/>
        </a:defRPr>
      </a:lvl7pPr>
      <a:lvl8pPr marL="1549908" indent="-171450" algn="l" eaLnBrk="1" hangingPunct="1">
        <a:buClr>
          <a:schemeClr val="tx2"/>
        </a:buClr>
        <a:buFont typeface="Wingdings 2" pitchFamily="18" charset="2"/>
        <a:buChar char=""/>
        <a:defRPr sz="1200" baseline="0">
          <a:latin typeface="+mn-lt"/>
        </a:defRPr>
      </a:lvl8pPr>
      <a:lvl9pPr marL="1735074" indent="-171450" algn="l" eaLnBrk="1" hangingPunct="1">
        <a:buClr>
          <a:schemeClr val="accent1"/>
        </a:buClr>
        <a:buFont typeface="Wingdings 2" pitchFamily="18" charset="2"/>
        <a:buChar char=""/>
        <a:defRPr sz="11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342900" eaLnBrk="1" hangingPunct="1"/>
      <a:lvl3pPr marL="685800" eaLnBrk="1" hangingPunct="1"/>
      <a:lvl4pPr marL="1028700" eaLnBrk="1" hangingPunct="1"/>
      <a:lvl5pPr marL="1371600" eaLnBrk="1" hangingPunct="1"/>
      <a:lvl6pPr marL="1714500" eaLnBrk="1" hangingPunct="1"/>
      <a:lvl7pPr marL="2057400" eaLnBrk="1" hangingPunct="1"/>
      <a:lvl8pPr marL="2400300" eaLnBrk="1" hangingPunct="1"/>
      <a:lvl9pPr marL="27432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gif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flatcat/3555774083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571" y="1123950"/>
            <a:ext cx="7543800" cy="85725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A Comparison of Quantitative and Qualitative</a:t>
            </a:r>
            <a:br>
              <a:rPr lang="en-US" sz="3200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accent2"/>
                </a:solidFill>
              </a:rPr>
              <a:t>Methods to Measure Wildlife Value </a:t>
            </a:r>
            <a:r>
              <a:rPr lang="en-US" sz="3200" dirty="0" smtClean="0">
                <a:solidFill>
                  <a:schemeClr val="accent2"/>
                </a:solidFill>
              </a:rPr>
              <a:t>Orientations Among </a:t>
            </a:r>
            <a:r>
              <a:rPr lang="en-US" sz="3200" dirty="0">
                <a:solidFill>
                  <a:schemeClr val="accent2"/>
                </a:solidFill>
              </a:rPr>
              <a:t>Diverse Audiences: </a:t>
            </a:r>
            <a:r>
              <a:rPr lang="en-US" sz="3200" dirty="0" smtClean="0">
                <a:solidFill>
                  <a:schemeClr val="accent2"/>
                </a:solidFill>
              </a:rPr>
              <a:t>: </a:t>
            </a:r>
            <a:r>
              <a:rPr lang="en-US" sz="2800" dirty="0"/>
              <a:t>A Case Study of Latinos in the American Southwest</a:t>
            </a:r>
            <a:endParaRPr lang="en-US" sz="3100" dirty="0"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10451"/>
            <a:ext cx="2362200" cy="23622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663468" y="2915200"/>
            <a:ext cx="3244799" cy="2125138"/>
            <a:chOff x="4666673" y="3033675"/>
            <a:chExt cx="3244799" cy="2125138"/>
          </a:xfrm>
        </p:grpSpPr>
        <p:grpSp>
          <p:nvGrpSpPr>
            <p:cNvPr id="7" name="Group 6"/>
            <p:cNvGrpSpPr/>
            <p:nvPr/>
          </p:nvGrpSpPr>
          <p:grpSpPr>
            <a:xfrm>
              <a:off x="4666673" y="3033675"/>
              <a:ext cx="3244799" cy="2125138"/>
              <a:chOff x="4917278" y="4119491"/>
              <a:chExt cx="4326398" cy="283351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17278" y="4119491"/>
                <a:ext cx="4326398" cy="10669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b="1" dirty="0">
                    <a:solidFill>
                      <a:schemeClr val="accent3"/>
                    </a:solidFill>
                  </a:rPr>
                  <a:t>Loren Chase, PhD</a:t>
                </a:r>
              </a:p>
              <a:p>
                <a:endParaRPr lang="en-US" b="1" dirty="0">
                  <a:solidFill>
                    <a:srgbClr val="000099"/>
                  </a:solidFill>
                </a:endParaRPr>
              </a:p>
            </p:txBody>
          </p:sp>
          <p:pic>
            <p:nvPicPr>
              <p:cNvPr id="9" name="Picture 8"/>
              <p:cNvPicPr>
                <a:picLocks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12" b="98754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0658" y="5119683"/>
                <a:ext cx="357187" cy="33655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0" r="100000">
                            <a14:foregroundMark x1="54260" y1="23009" x2="59193" y2="72566"/>
                            <a14:foregroundMark x1="71749" y1="25664" x2="71749" y2="66372"/>
                            <a14:foregroundMark x1="85202" y1="50442" x2="16592" y2="34513"/>
                            <a14:foregroundMark x1="21525" y1="44248" x2="43946" y2="6504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0658" y="6252696"/>
                <a:ext cx="307597" cy="304800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6987" y="5795496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6483728" y="4737018"/>
                <a:ext cx="2618666" cy="22159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700" b="1" dirty="0" err="1" smtClean="0"/>
                  <a:t>LorenChase</a:t>
                </a:r>
                <a:endParaRPr lang="en-US" sz="1700" b="1" dirty="0" smtClean="0"/>
              </a:p>
              <a:p>
                <a:r>
                  <a:rPr lang="en-US" sz="1700" b="1" dirty="0" smtClean="0"/>
                  <a:t>@</a:t>
                </a:r>
                <a:r>
                  <a:rPr lang="en-US" sz="1700" b="1" dirty="0" err="1" smtClean="0"/>
                  <a:t>InjoyTheSilence</a:t>
                </a:r>
                <a:endParaRPr lang="en-US" sz="1700" b="1" dirty="0"/>
              </a:p>
              <a:p>
                <a:r>
                  <a:rPr lang="en-US" sz="1700" b="1" dirty="0" err="1"/>
                  <a:t>HDofWildlife</a:t>
                </a:r>
                <a:endParaRPr lang="en-US" sz="1700" b="1" dirty="0"/>
              </a:p>
              <a:p>
                <a:r>
                  <a:rPr lang="en-US" sz="1700" b="1" dirty="0"/>
                  <a:t>623.236.7518</a:t>
                </a:r>
              </a:p>
              <a:p>
                <a:r>
                  <a:rPr lang="en-US" sz="1700" b="1" dirty="0"/>
                  <a:t>Lchase@azgfd.gov</a:t>
                </a:r>
              </a:p>
              <a:p>
                <a:endParaRPr lang="en-US" sz="1700" b="1" dirty="0">
                  <a:solidFill>
                    <a:srgbClr val="000099"/>
                  </a:solidFill>
                </a:endParaRPr>
              </a:p>
            </p:txBody>
          </p:sp>
        </p:grpSp>
        <p:pic>
          <p:nvPicPr>
            <p:cNvPr id="1026" name="Picture 2" descr="https://cdn0.iconfinder.com/data/icons/social-flat-rounded-rects/512/linkedin-512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3806" y="3555220"/>
              <a:ext cx="228600" cy="228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www.danieltomberlin.net/wp-content/uploads/2014/09/youtube-icon-transparent-background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7340" y="4036233"/>
              <a:ext cx="259434" cy="259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14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14875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Different cultures may perceive and interpret wildlife differently </a:t>
            </a:r>
            <a:r>
              <a:rPr lang="en-US" dirty="0"/>
              <a:t/>
            </a:r>
            <a:br>
              <a:rPr lang="en-US" dirty="0"/>
            </a:br>
            <a:endParaRPr lang="en-US" b="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1991" r="1735" b="1762"/>
          <a:stretch/>
        </p:blipFill>
        <p:spPr>
          <a:xfrm rot="120000">
            <a:off x="1307559" y="794006"/>
            <a:ext cx="2194560" cy="2194560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180000" lon="20400000" rev="30000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4" r="4751"/>
          <a:stretch/>
        </p:blipFill>
        <p:spPr>
          <a:xfrm rot="-120000">
            <a:off x="5676359" y="794006"/>
            <a:ext cx="2194560" cy="2194560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180000" lon="1200000" rev="2130000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cxnSp>
        <p:nvCxnSpPr>
          <p:cNvPr id="6" name="Straight Arrow Connector 5"/>
          <p:cNvCxnSpPr/>
          <p:nvPr/>
        </p:nvCxnSpPr>
        <p:spPr>
          <a:xfrm>
            <a:off x="3575309" y="1962150"/>
            <a:ext cx="1905000" cy="0"/>
          </a:xfrm>
          <a:prstGeom prst="straightConnector1">
            <a:avLst/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95400" y="314193"/>
            <a:ext cx="2218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Domination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65256" y="276446"/>
            <a:ext cx="2016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Mutualism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33500" y="3026193"/>
            <a:ext cx="27655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Hunting is acceptable</a:t>
            </a:r>
          </a:p>
          <a:p>
            <a:r>
              <a:rPr lang="en-US" dirty="0" smtClean="0"/>
              <a:t>Animals are for the use of humans</a:t>
            </a:r>
          </a:p>
          <a:p>
            <a:r>
              <a:rPr lang="en-US" dirty="0" smtClean="0"/>
              <a:t>Humans have priority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980860" y="3105150"/>
            <a:ext cx="15856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Animal have rights</a:t>
            </a:r>
          </a:p>
          <a:p>
            <a:r>
              <a:rPr lang="en-US" dirty="0" smtClean="0"/>
              <a:t>Emotional bonds</a:t>
            </a:r>
          </a:p>
          <a:p>
            <a:r>
              <a:rPr lang="en-US" dirty="0" smtClean="0"/>
              <a:t>Companionship</a:t>
            </a:r>
            <a:endParaRPr lang="en-US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57200" y="-332867"/>
            <a:ext cx="8229600" cy="857250"/>
          </a:xfrm>
          <a:prstGeom prst="rect">
            <a:avLst/>
          </a:prstGeom>
        </p:spPr>
        <p:txBody>
          <a:bodyPr lIns="68580" tIns="34290" rIns="68580" bIns="34290" anchor="b" anchorCtr="0">
            <a:normAutofit fontScale="97500"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>
            <a:defPPr>
              <a:defRPr sz="3300">
                <a:solidFill>
                  <a:schemeClr val="tx2">
                    <a:shade val="85000"/>
                    <a:satMod val="150000"/>
                  </a:schemeClr>
                </a:solidFill>
                <a:latin typeface="+mj-lt"/>
                <a:ea typeface="+mj-ea"/>
                <a:cs typeface="+mj-cs"/>
              </a:defRPr>
            </a:defPPr>
            <a:lvl1pPr algn="ctr" eaLnBrk="1" hangingPunct="1">
              <a:buNone/>
              <a:defRPr lang="en-US" sz="3600" b="1" strike="noStrike" kern="1200" baseline="0" dirty="0" smtClean="0">
                <a:solidFill>
                  <a:schemeClr val="tx2">
                    <a:shade val="85000"/>
                    <a:satMod val="150000"/>
                  </a:schemeClr>
                </a:solidFill>
                <a:effectLst>
                  <a:outerShdw blurRad="63500" dist="38100" dir="822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lt"/>
                <a:cs typeface="+mj-lt"/>
              </a:defRPr>
            </a:lvl1pPr>
          </a:lstStyle>
          <a:p>
            <a:pPr defTabSz="914400"/>
            <a:r>
              <a:rPr lang="en-US" dirty="0" smtClean="0"/>
              <a:t>Wildlife Value Orientations</a:t>
            </a:r>
            <a:endParaRPr lang="en-US" b="0" dirty="0"/>
          </a:p>
        </p:txBody>
      </p:sp>
      <p:grpSp>
        <p:nvGrpSpPr>
          <p:cNvPr id="8" name="Group 7"/>
          <p:cNvGrpSpPr/>
          <p:nvPr/>
        </p:nvGrpSpPr>
        <p:grpSpPr>
          <a:xfrm>
            <a:off x="-152400" y="95758"/>
            <a:ext cx="533401" cy="5098236"/>
            <a:chOff x="-76203" y="95758"/>
            <a:chExt cx="533401" cy="5098236"/>
          </a:xfrm>
        </p:grpSpPr>
        <p:sp>
          <p:nvSpPr>
            <p:cNvPr id="3" name="Rounded Rectangle 2"/>
            <p:cNvSpPr/>
            <p:nvPr/>
          </p:nvSpPr>
          <p:spPr>
            <a:xfrm rot="16200000">
              <a:off x="-411482" y="507238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 rot="16200000">
              <a:off x="-487682" y="1779930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18" name="Rounded Rectangle 17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19" name="Rounded Rectangle 18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587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www.researchgate.net/profile/Jerry_Vaske/publication/249015098/viewer/AS:118870333464576@1405352304233/background/3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21067"/>
            <a:ext cx="7315200" cy="471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152400" y="95758"/>
            <a:ext cx="533401" cy="5098236"/>
            <a:chOff x="-76203" y="95758"/>
            <a:chExt cx="533401" cy="5098236"/>
          </a:xfrm>
        </p:grpSpPr>
        <p:sp>
          <p:nvSpPr>
            <p:cNvPr id="7" name="Rounded Rectangle 6"/>
            <p:cNvSpPr/>
            <p:nvPr/>
          </p:nvSpPr>
          <p:spPr>
            <a:xfrm rot="16200000">
              <a:off x="-411482" y="507238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 rot="16200000">
              <a:off x="-487682" y="1779930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10" name="Rounded Rectangle 9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907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-152400" y="95758"/>
            <a:ext cx="533401" cy="5098236"/>
            <a:chOff x="-76203" y="95758"/>
            <a:chExt cx="533401" cy="5098236"/>
          </a:xfrm>
        </p:grpSpPr>
        <p:sp>
          <p:nvSpPr>
            <p:cNvPr id="80" name="Rounded Rectangle 79"/>
            <p:cNvSpPr/>
            <p:nvPr/>
          </p:nvSpPr>
          <p:spPr>
            <a:xfrm rot="16200000">
              <a:off x="-411482" y="507238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81" name="Rounded Rectangle 80"/>
            <p:cNvSpPr/>
            <p:nvPr/>
          </p:nvSpPr>
          <p:spPr>
            <a:xfrm rot="16200000">
              <a:off x="-487682" y="1779930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82" name="Rounded Rectangle 81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95" name="Rounded Rectangle 94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sp>
        <p:nvSpPr>
          <p:cNvPr id="4" name="Oval 3"/>
          <p:cNvSpPr/>
          <p:nvPr/>
        </p:nvSpPr>
        <p:spPr>
          <a:xfrm>
            <a:off x="2806472" y="1893297"/>
            <a:ext cx="1517650" cy="1253672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Domination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778337" y="1956108"/>
            <a:ext cx="1676400" cy="1253672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Mutualism</a:t>
            </a:r>
          </a:p>
        </p:txBody>
      </p:sp>
      <p:sp>
        <p:nvSpPr>
          <p:cNvPr id="7" name="Oval 6"/>
          <p:cNvSpPr/>
          <p:nvPr/>
        </p:nvSpPr>
        <p:spPr>
          <a:xfrm>
            <a:off x="2189680" y="3436038"/>
            <a:ext cx="1266371" cy="876300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Appropriate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Use 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235944" y="754826"/>
            <a:ext cx="1173842" cy="876300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Hunting</a:t>
            </a:r>
          </a:p>
        </p:txBody>
      </p:sp>
      <p:sp>
        <p:nvSpPr>
          <p:cNvPr id="9" name="Oval 8"/>
          <p:cNvSpPr/>
          <p:nvPr/>
        </p:nvSpPr>
        <p:spPr>
          <a:xfrm>
            <a:off x="5866953" y="831857"/>
            <a:ext cx="1304471" cy="876300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Social Affiliation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916847" y="3506145"/>
            <a:ext cx="1204685" cy="768054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Caring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7158" y="4235231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Human benefit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7158" y="3607488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Human priority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4415" y="2979744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Human use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4415" y="1890267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Hunting rights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6272" y="1274921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Hunt disrespectful*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7158" y="659576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Hunt is cruel*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7158" y="44231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Abundant hunting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944247" y="291881"/>
            <a:ext cx="399506" cy="4210050"/>
            <a:chOff x="984771" y="5848350"/>
            <a:chExt cx="399506" cy="4210050"/>
          </a:xfrm>
        </p:grpSpPr>
        <p:cxnSp>
          <p:nvCxnSpPr>
            <p:cNvPr id="18" name="Straight Arrow Connector 17"/>
            <p:cNvCxnSpPr/>
            <p:nvPr/>
          </p:nvCxnSpPr>
          <p:spPr>
            <a:xfrm flipH="1">
              <a:off x="995657" y="584835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1003277" y="645795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984771" y="709809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>
              <a:off x="995657" y="7713436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>
              <a:off x="1003277" y="8802913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1003277" y="9430657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995657" y="1005840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 flipH="1">
            <a:off x="7620000" y="39317"/>
            <a:ext cx="1366679" cy="4724400"/>
            <a:chOff x="7456714" y="198120"/>
            <a:chExt cx="1389743" cy="4724400"/>
          </a:xfrm>
        </p:grpSpPr>
        <p:sp>
          <p:nvSpPr>
            <p:cNvPr id="28" name="Rectangle 27"/>
            <p:cNvSpPr/>
            <p:nvPr/>
          </p:nvSpPr>
          <p:spPr>
            <a:xfrm>
              <a:off x="7467600" y="4389120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Companionship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67600" y="3761377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Emotional connection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74857" y="3133633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Care for animals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74857" y="2044156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Familial affiliation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56714" y="1428810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Analogous rights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467600" y="813465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Extended family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67600" y="198120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Co-living w/ out fear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42" name="Straight Arrow Connector 41"/>
          <p:cNvCxnSpPr>
            <a:stCxn id="28" idx="3"/>
            <a:endCxn id="10" idx="5"/>
          </p:cNvCxnSpPr>
          <p:nvPr/>
        </p:nvCxnSpPr>
        <p:spPr>
          <a:xfrm flipH="1" flipV="1">
            <a:off x="6945110" y="4161720"/>
            <a:ext cx="682027" cy="335297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9" idx="3"/>
            <a:endCxn id="10" idx="6"/>
          </p:cNvCxnSpPr>
          <p:nvPr/>
        </p:nvCxnSpPr>
        <p:spPr>
          <a:xfrm flipH="1">
            <a:off x="7121532" y="3869274"/>
            <a:ext cx="505605" cy="20898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0" idx="3"/>
            <a:endCxn id="10" idx="7"/>
          </p:cNvCxnSpPr>
          <p:nvPr/>
        </p:nvCxnSpPr>
        <p:spPr>
          <a:xfrm flipH="1">
            <a:off x="6945110" y="3241530"/>
            <a:ext cx="674890" cy="377094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32" idx="3"/>
          </p:cNvCxnSpPr>
          <p:nvPr/>
        </p:nvCxnSpPr>
        <p:spPr>
          <a:xfrm flipH="1" flipV="1">
            <a:off x="7121532" y="1422347"/>
            <a:ext cx="516310" cy="114360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3" idx="3"/>
          </p:cNvCxnSpPr>
          <p:nvPr/>
        </p:nvCxnSpPr>
        <p:spPr>
          <a:xfrm flipH="1">
            <a:off x="7121532" y="921362"/>
            <a:ext cx="505605" cy="202588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34" idx="3"/>
            <a:endCxn id="9" idx="7"/>
          </p:cNvCxnSpPr>
          <p:nvPr/>
        </p:nvCxnSpPr>
        <p:spPr>
          <a:xfrm flipH="1">
            <a:off x="6980389" y="306017"/>
            <a:ext cx="646748" cy="654171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31" idx="3"/>
            <a:endCxn id="9" idx="5"/>
          </p:cNvCxnSpPr>
          <p:nvPr/>
        </p:nvCxnSpPr>
        <p:spPr>
          <a:xfrm flipH="1" flipV="1">
            <a:off x="6980389" y="1579826"/>
            <a:ext cx="639611" cy="572227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12" idx="3"/>
            <a:endCxn id="7" idx="1"/>
          </p:cNvCxnSpPr>
          <p:nvPr/>
        </p:nvCxnSpPr>
        <p:spPr>
          <a:xfrm>
            <a:off x="1686015" y="3246444"/>
            <a:ext cx="689121" cy="317925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1" idx="3"/>
            <a:endCxn id="7" idx="2"/>
          </p:cNvCxnSpPr>
          <p:nvPr/>
        </p:nvCxnSpPr>
        <p:spPr>
          <a:xfrm>
            <a:off x="1678758" y="3874188"/>
            <a:ext cx="510922" cy="0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6" idx="3"/>
            <a:endCxn id="7" idx="3"/>
          </p:cNvCxnSpPr>
          <p:nvPr/>
        </p:nvCxnSpPr>
        <p:spPr>
          <a:xfrm flipV="1">
            <a:off x="1678758" y="4184007"/>
            <a:ext cx="696378" cy="317924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15" idx="3"/>
          </p:cNvCxnSpPr>
          <p:nvPr/>
        </p:nvCxnSpPr>
        <p:spPr>
          <a:xfrm>
            <a:off x="1678758" y="926276"/>
            <a:ext cx="570362" cy="122441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V="1">
            <a:off x="1686015" y="1352550"/>
            <a:ext cx="563105" cy="278577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13" idx="3"/>
            <a:endCxn id="8" idx="3"/>
          </p:cNvCxnSpPr>
          <p:nvPr/>
        </p:nvCxnSpPr>
        <p:spPr>
          <a:xfrm flipV="1">
            <a:off x="1686015" y="1502795"/>
            <a:ext cx="721834" cy="654172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16" idx="3"/>
            <a:endCxn id="8" idx="1"/>
          </p:cNvCxnSpPr>
          <p:nvPr/>
        </p:nvCxnSpPr>
        <p:spPr>
          <a:xfrm>
            <a:off x="1678758" y="310931"/>
            <a:ext cx="729091" cy="572226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0" idx="1"/>
            <a:endCxn id="5" idx="4"/>
          </p:cNvCxnSpPr>
          <p:nvPr/>
        </p:nvCxnSpPr>
        <p:spPr>
          <a:xfrm flipH="1" flipV="1">
            <a:off x="5616537" y="3209780"/>
            <a:ext cx="476732" cy="408844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8" idx="5"/>
            <a:endCxn id="4" idx="0"/>
          </p:cNvCxnSpPr>
          <p:nvPr/>
        </p:nvCxnSpPr>
        <p:spPr>
          <a:xfrm>
            <a:off x="3237881" y="1502795"/>
            <a:ext cx="327416" cy="390502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7" idx="7"/>
            <a:endCxn id="4" idx="4"/>
          </p:cNvCxnSpPr>
          <p:nvPr/>
        </p:nvCxnSpPr>
        <p:spPr>
          <a:xfrm flipV="1">
            <a:off x="3270595" y="3146969"/>
            <a:ext cx="294702" cy="41740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9" idx="3"/>
            <a:endCxn id="5" idx="0"/>
          </p:cNvCxnSpPr>
          <p:nvPr/>
        </p:nvCxnSpPr>
        <p:spPr>
          <a:xfrm flipH="1">
            <a:off x="5616537" y="1579826"/>
            <a:ext cx="441451" cy="376282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H="1" flipV="1">
            <a:off x="4324122" y="2500348"/>
            <a:ext cx="454215" cy="16755"/>
          </a:xfrm>
          <a:prstGeom prst="straightConnector1">
            <a:avLst/>
          </a:prstGeom>
          <a:ln w="57150">
            <a:solidFill>
              <a:srgbClr val="6633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itle 1"/>
          <p:cNvSpPr>
            <a:spLocks noGrp="1"/>
          </p:cNvSpPr>
          <p:nvPr>
            <p:ph type="title"/>
          </p:nvPr>
        </p:nvSpPr>
        <p:spPr>
          <a:xfrm>
            <a:off x="457200" y="214387"/>
            <a:ext cx="8229600" cy="857250"/>
          </a:xfrm>
        </p:spPr>
        <p:txBody>
          <a:bodyPr>
            <a:noAutofit/>
          </a:bodyPr>
          <a:lstStyle/>
          <a:p>
            <a:r>
              <a:rPr lang="en-US" sz="2400" dirty="0" smtClean="0"/>
              <a:t>Factor Structure</a:t>
            </a:r>
            <a:br>
              <a:rPr lang="en-US" sz="2400" dirty="0" smtClean="0"/>
            </a:br>
            <a:r>
              <a:rPr lang="en-US" sz="2400" dirty="0" smtClean="0"/>
              <a:t>for the two WVOs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0" dirty="0"/>
          </a:p>
        </p:txBody>
      </p:sp>
      <p:grpSp>
        <p:nvGrpSpPr>
          <p:cNvPr id="166" name="Group 165"/>
          <p:cNvGrpSpPr/>
          <p:nvPr/>
        </p:nvGrpSpPr>
        <p:grpSpPr>
          <a:xfrm rot="18243917">
            <a:off x="6313720" y="2408908"/>
            <a:ext cx="182880" cy="182880"/>
            <a:chOff x="4152900" y="3358628"/>
            <a:chExt cx="211455" cy="182880"/>
          </a:xfrm>
        </p:grpSpPr>
        <p:sp>
          <p:nvSpPr>
            <p:cNvPr id="162" name="Arc 161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Arrow Connector 163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/>
          <p:cNvGrpSpPr/>
          <p:nvPr/>
        </p:nvGrpSpPr>
        <p:grpSpPr>
          <a:xfrm>
            <a:off x="3131217" y="4220898"/>
            <a:ext cx="211455" cy="182880"/>
            <a:chOff x="4152900" y="3358628"/>
            <a:chExt cx="211455" cy="182880"/>
          </a:xfrm>
        </p:grpSpPr>
        <p:sp>
          <p:nvSpPr>
            <p:cNvPr id="171" name="Arc 170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2" name="Straight Arrow Connector 171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/>
          <p:cNvGrpSpPr/>
          <p:nvPr/>
        </p:nvGrpSpPr>
        <p:grpSpPr>
          <a:xfrm flipH="1">
            <a:off x="5977787" y="4140888"/>
            <a:ext cx="182880" cy="182880"/>
            <a:chOff x="4152900" y="3358628"/>
            <a:chExt cx="211455" cy="182880"/>
          </a:xfrm>
        </p:grpSpPr>
        <p:sp>
          <p:nvSpPr>
            <p:cNvPr id="174" name="Arc 173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5" name="Straight Arrow Connector 174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/>
          <p:cNvGrpSpPr/>
          <p:nvPr/>
        </p:nvGrpSpPr>
        <p:grpSpPr>
          <a:xfrm flipH="1" flipV="1">
            <a:off x="5947272" y="791717"/>
            <a:ext cx="182880" cy="182880"/>
            <a:chOff x="4152900" y="3358628"/>
            <a:chExt cx="211455" cy="182880"/>
          </a:xfrm>
        </p:grpSpPr>
        <p:sp>
          <p:nvSpPr>
            <p:cNvPr id="177" name="Arc 176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8" name="Straight Arrow Connector 177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/>
          <p:cNvGrpSpPr/>
          <p:nvPr/>
        </p:nvGrpSpPr>
        <p:grpSpPr>
          <a:xfrm flipV="1">
            <a:off x="3131217" y="693707"/>
            <a:ext cx="182880" cy="182880"/>
            <a:chOff x="4152900" y="3358628"/>
            <a:chExt cx="211455" cy="182880"/>
          </a:xfrm>
        </p:grpSpPr>
        <p:sp>
          <p:nvSpPr>
            <p:cNvPr id="180" name="Arc 179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1" name="Straight Arrow Connector 180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/>
        </p:nvSpPr>
        <p:spPr>
          <a:xfrm>
            <a:off x="3978273" y="4768631"/>
            <a:ext cx="13949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*Reverse coded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83" name="Group 82"/>
          <p:cNvGrpSpPr/>
          <p:nvPr/>
        </p:nvGrpSpPr>
        <p:grpSpPr>
          <a:xfrm flipH="1">
            <a:off x="-59229" y="291881"/>
            <a:ext cx="451371" cy="4210050"/>
            <a:chOff x="984771" y="5848350"/>
            <a:chExt cx="399506" cy="4210050"/>
          </a:xfrm>
        </p:grpSpPr>
        <p:cxnSp>
          <p:nvCxnSpPr>
            <p:cNvPr id="84" name="Straight Arrow Connector 83"/>
            <p:cNvCxnSpPr/>
            <p:nvPr/>
          </p:nvCxnSpPr>
          <p:spPr>
            <a:xfrm flipH="1">
              <a:off x="995657" y="584835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flipH="1">
              <a:off x="1003277" y="645795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H="1">
              <a:off x="984771" y="709809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H="1">
              <a:off x="995657" y="7713436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H="1">
              <a:off x="1003277" y="8802913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H="1">
              <a:off x="1003277" y="9430657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H="1">
              <a:off x="995657" y="1005840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/>
          <p:cNvGrpSpPr/>
          <p:nvPr/>
        </p:nvGrpSpPr>
        <p:grpSpPr>
          <a:xfrm rot="18243917">
            <a:off x="2685390" y="2389858"/>
            <a:ext cx="182880" cy="182880"/>
            <a:chOff x="4152900" y="3358628"/>
            <a:chExt cx="211455" cy="182880"/>
          </a:xfrm>
          <a:scene3d>
            <a:camera prst="orthographicFront">
              <a:rot lat="0" lon="0" rev="10800000"/>
            </a:camera>
            <a:lightRig rig="threePt" dir="t"/>
          </a:scene3d>
        </p:grpSpPr>
        <p:sp>
          <p:nvSpPr>
            <p:cNvPr id="183" name="Arc 182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Arrow Connector 183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657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0" name="Picture 6" descr="http://www.stage.wildlifevalues.org/sites/default/files/WVO%20type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1" t="8134" r="16288"/>
          <a:stretch/>
        </p:blipFill>
        <p:spPr bwMode="auto">
          <a:xfrm>
            <a:off x="2486025" y="542925"/>
            <a:ext cx="3667126" cy="387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-152400" y="95758"/>
            <a:ext cx="533401" cy="5098236"/>
            <a:chOff x="-76203" y="95758"/>
            <a:chExt cx="533401" cy="5098236"/>
          </a:xfrm>
        </p:grpSpPr>
        <p:sp>
          <p:nvSpPr>
            <p:cNvPr id="11" name="Rounded Rectangle 10"/>
            <p:cNvSpPr/>
            <p:nvPr/>
          </p:nvSpPr>
          <p:spPr>
            <a:xfrm rot="16200000">
              <a:off x="-411482" y="507238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12" name="Rounded Rectangle 11"/>
            <p:cNvSpPr/>
            <p:nvPr/>
          </p:nvSpPr>
          <p:spPr>
            <a:xfrm rot="16200000">
              <a:off x="-487682" y="1779930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14" name="Rounded Rectangle 13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pic>
        <p:nvPicPr>
          <p:cNvPr id="15" name="Content Placeholder 3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1991" r="1735" b="1762"/>
          <a:stretch/>
        </p:blipFill>
        <p:spPr>
          <a:xfrm rot="120000">
            <a:off x="5735334" y="1221414"/>
            <a:ext cx="990431" cy="1182597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180000" lon="20400000" rev="30000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Picture 15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4" r="4751"/>
          <a:stretch/>
        </p:blipFill>
        <p:spPr>
          <a:xfrm rot="-120000">
            <a:off x="3144535" y="3891564"/>
            <a:ext cx="990431" cy="1182597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180000" lon="1200000" rev="2130000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21078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981200" y="95758"/>
            <a:ext cx="4208179" cy="5368451"/>
            <a:chOff x="914402" y="-1279999"/>
            <a:chExt cx="5952057" cy="8229600"/>
          </a:xfrm>
        </p:grpSpPr>
        <p:pic>
          <p:nvPicPr>
            <p:cNvPr id="1026" name="Picture 2" descr="http://www.wildlifevalues.org/sites/default/files/util%20map_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130" y="-1279999"/>
              <a:ext cx="2955908" cy="411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www.wildlifevalues.org/sites/default/files/Mut%20ma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2" y="2834801"/>
              <a:ext cx="2958998" cy="411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://www.wildlifevalues.org/sites/default/files/Plural%20map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7655" y="2834801"/>
              <a:ext cx="2968804" cy="411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://www.wildlifevalues.org/sites/default/files/Distanced%20map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2" y="-1279999"/>
              <a:ext cx="2968801" cy="411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-152400" y="95758"/>
            <a:ext cx="533401" cy="5098236"/>
            <a:chOff x="-76203" y="95758"/>
            <a:chExt cx="533401" cy="5098236"/>
          </a:xfrm>
        </p:grpSpPr>
        <p:sp>
          <p:nvSpPr>
            <p:cNvPr id="11" name="Rounded Rectangle 10"/>
            <p:cNvSpPr/>
            <p:nvPr/>
          </p:nvSpPr>
          <p:spPr>
            <a:xfrm rot="16200000">
              <a:off x="-411482" y="507238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12" name="Rounded Rectangle 11"/>
            <p:cNvSpPr/>
            <p:nvPr/>
          </p:nvSpPr>
          <p:spPr>
            <a:xfrm rot="16200000">
              <a:off x="-487682" y="1779930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14" name="Rounded Rectangle 13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 rot="20314278">
            <a:off x="955388" y="942975"/>
            <a:ext cx="19046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Distanced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rot="20314278">
            <a:off x="908099" y="3220901"/>
            <a:ext cx="19992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Mutualists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958216">
            <a:off x="5314780" y="3099708"/>
            <a:ext cx="1749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Pluralists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958216">
            <a:off x="5611754" y="743701"/>
            <a:ext cx="18966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Utilitarian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8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71" y="2343150"/>
            <a:ext cx="4152243" cy="233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8" y="2343150"/>
            <a:ext cx="4152243" cy="233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39452" y="1411400"/>
            <a:ext cx="21868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/>
              <a:t>Hispanic</a:t>
            </a:r>
            <a:endParaRPr lang="en-US" sz="4400" dirty="0"/>
          </a:p>
        </p:txBody>
      </p:sp>
      <p:sp>
        <p:nvSpPr>
          <p:cNvPr id="60" name="TextBox 59"/>
          <p:cNvSpPr txBox="1"/>
          <p:nvPr/>
        </p:nvSpPr>
        <p:spPr>
          <a:xfrm>
            <a:off x="5236013" y="819150"/>
            <a:ext cx="333136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/>
              <a:t>Non-Hispanic</a:t>
            </a:r>
          </a:p>
          <a:p>
            <a:pPr algn="ctr"/>
            <a:r>
              <a:rPr lang="en-US" sz="4400" dirty="0" smtClean="0"/>
              <a:t>White</a:t>
            </a:r>
            <a:endParaRPr lang="en-US" sz="4400" dirty="0"/>
          </a:p>
        </p:txBody>
      </p:sp>
      <p:grpSp>
        <p:nvGrpSpPr>
          <p:cNvPr id="64" name="Group 63"/>
          <p:cNvGrpSpPr/>
          <p:nvPr/>
        </p:nvGrpSpPr>
        <p:grpSpPr>
          <a:xfrm>
            <a:off x="228600" y="2900210"/>
            <a:ext cx="1372019" cy="1217022"/>
            <a:chOff x="6858000" y="4736592"/>
            <a:chExt cx="2438400" cy="2121408"/>
          </a:xfrm>
        </p:grpSpPr>
        <p:pic>
          <p:nvPicPr>
            <p:cNvPr id="65" name="Picture 4" descr="http://farm4.staticflickr.com/3365/3555774083_ee1e7bfb5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55" b="98851" l="10000" r="99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736592"/>
              <a:ext cx="2438400" cy="212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Box 65"/>
            <p:cNvSpPr txBox="1"/>
            <p:nvPr/>
          </p:nvSpPr>
          <p:spPr>
            <a:xfrm rot="21092425">
              <a:off x="7314131" y="5601060"/>
              <a:ext cx="1602332" cy="53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α </a:t>
              </a:r>
              <a:r>
                <a:rPr lang="en-US" dirty="0" smtClean="0"/>
                <a:t> =.61</a:t>
              </a:r>
              <a:endParaRPr lang="en-US" dirty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739131" y="2900210"/>
            <a:ext cx="1372019" cy="1217022"/>
            <a:chOff x="6858000" y="4736592"/>
            <a:chExt cx="2438400" cy="2121408"/>
          </a:xfrm>
        </p:grpSpPr>
        <p:pic>
          <p:nvPicPr>
            <p:cNvPr id="69" name="Picture 4" descr="http://farm4.staticflickr.com/3365/3555774083_ee1e7bfb5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55" b="98851" l="10000" r="99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736592"/>
              <a:ext cx="2438400" cy="212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Box 69"/>
            <p:cNvSpPr txBox="1"/>
            <p:nvPr/>
          </p:nvSpPr>
          <p:spPr>
            <a:xfrm rot="21092425">
              <a:off x="7314131" y="5601060"/>
              <a:ext cx="1602332" cy="53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α </a:t>
              </a:r>
              <a:r>
                <a:rPr lang="en-US" dirty="0" smtClean="0"/>
                <a:t> =.81</a:t>
              </a:r>
              <a:endParaRPr lang="en-US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029200" y="2805165"/>
            <a:ext cx="1372019" cy="1217022"/>
            <a:chOff x="6858000" y="4736592"/>
            <a:chExt cx="2438400" cy="2121408"/>
          </a:xfrm>
        </p:grpSpPr>
        <p:pic>
          <p:nvPicPr>
            <p:cNvPr id="72" name="Picture 4" descr="http://farm4.staticflickr.com/3365/3555774083_ee1e7bfb5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55" b="98851" l="10000" r="99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736592"/>
              <a:ext cx="2438400" cy="212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/>
            <p:cNvSpPr txBox="1"/>
            <p:nvPr/>
          </p:nvSpPr>
          <p:spPr>
            <a:xfrm rot="21092425">
              <a:off x="7314131" y="5601060"/>
              <a:ext cx="1602332" cy="53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α </a:t>
              </a:r>
              <a:r>
                <a:rPr lang="en-US" dirty="0" smtClean="0"/>
                <a:t> =.73</a:t>
              </a:r>
              <a:endParaRPr lang="en-US" dirty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7543800" y="2782983"/>
            <a:ext cx="1372019" cy="1217022"/>
            <a:chOff x="6858000" y="4736592"/>
            <a:chExt cx="2438400" cy="2121408"/>
          </a:xfrm>
        </p:grpSpPr>
        <p:pic>
          <p:nvPicPr>
            <p:cNvPr id="78" name="Picture 4" descr="http://farm4.staticflickr.com/3365/3555774083_ee1e7bfb5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55" b="98851" l="10000" r="99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736592"/>
              <a:ext cx="2438400" cy="212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Box 78"/>
            <p:cNvSpPr txBox="1"/>
            <p:nvPr/>
          </p:nvSpPr>
          <p:spPr>
            <a:xfrm rot="21092425">
              <a:off x="7314131" y="5601060"/>
              <a:ext cx="1602332" cy="53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α </a:t>
              </a:r>
              <a:r>
                <a:rPr lang="en-US" dirty="0" smtClean="0"/>
                <a:t> =.83</a:t>
              </a:r>
              <a:endParaRPr lang="en-US" dirty="0"/>
            </a:p>
          </p:txBody>
        </p:sp>
      </p:grp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99267" y="0"/>
            <a:ext cx="1515065" cy="857250"/>
          </a:xfrm>
        </p:spPr>
        <p:txBody>
          <a:bodyPr>
            <a:noAutofit/>
          </a:bodyPr>
          <a:lstStyle/>
          <a:p>
            <a:r>
              <a:rPr lang="en-US" sz="2400" dirty="0" smtClean="0"/>
              <a:t>Problem: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0" dirty="0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811418" y="381000"/>
            <a:ext cx="4139193" cy="857250"/>
          </a:xfrm>
          <a:prstGeom prst="rect">
            <a:avLst/>
          </a:prstGeom>
        </p:spPr>
        <p:txBody>
          <a:bodyPr lIns="68580" tIns="34290" rIns="68580" bIns="34290"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>
            <a:defPPr>
              <a:defRPr sz="3300">
                <a:solidFill>
                  <a:schemeClr val="tx2">
                    <a:shade val="85000"/>
                    <a:satMod val="150000"/>
                  </a:schemeClr>
                </a:solidFill>
                <a:latin typeface="+mj-lt"/>
                <a:ea typeface="+mj-ea"/>
                <a:cs typeface="+mj-cs"/>
              </a:defRPr>
            </a:defPPr>
            <a:lvl1pPr algn="ctr" eaLnBrk="1" hangingPunct="1">
              <a:buNone/>
              <a:defRPr lang="en-US" sz="3600" b="1" strike="noStrike" kern="1200" baseline="0" dirty="0" smtClean="0">
                <a:solidFill>
                  <a:schemeClr val="tx2">
                    <a:shade val="85000"/>
                    <a:satMod val="150000"/>
                  </a:schemeClr>
                </a:solidFill>
                <a:effectLst>
                  <a:outerShdw blurRad="63500" dist="38100" dir="822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lt"/>
                <a:cs typeface="+mj-lt"/>
              </a:defRPr>
            </a:lvl1pPr>
          </a:lstStyle>
          <a:p>
            <a:pPr algn="l" defTabSz="914400"/>
            <a:r>
              <a:rPr lang="en-US" sz="2400" dirty="0" smtClean="0">
                <a:solidFill>
                  <a:schemeClr val="accent2"/>
                </a:solidFill>
              </a:rPr>
              <a:t>WVO scale may not measure ethnicities the same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b="0" dirty="0"/>
          </a:p>
        </p:txBody>
      </p:sp>
      <p:grpSp>
        <p:nvGrpSpPr>
          <p:cNvPr id="23" name="Group 22"/>
          <p:cNvGrpSpPr/>
          <p:nvPr/>
        </p:nvGrpSpPr>
        <p:grpSpPr>
          <a:xfrm>
            <a:off x="-152400" y="95758"/>
            <a:ext cx="533401" cy="5098236"/>
            <a:chOff x="-76203" y="95758"/>
            <a:chExt cx="533401" cy="5098236"/>
          </a:xfrm>
        </p:grpSpPr>
        <p:sp>
          <p:nvSpPr>
            <p:cNvPr id="24" name="Rounded Rectangle 23"/>
            <p:cNvSpPr/>
            <p:nvPr/>
          </p:nvSpPr>
          <p:spPr>
            <a:xfrm rot="16200000">
              <a:off x="-411482" y="507238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25" name="Rounded Rectangle 24"/>
            <p:cNvSpPr/>
            <p:nvPr/>
          </p:nvSpPr>
          <p:spPr>
            <a:xfrm rot="16200000">
              <a:off x="-487682" y="1779930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26" name="Rounded Rectangle 25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27" name="Rounded Rectangle 26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4149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91" y="-2996326"/>
            <a:ext cx="1953318" cy="27427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-152400" y="95757"/>
            <a:ext cx="533402" cy="5098237"/>
            <a:chOff x="-76203" y="95757"/>
            <a:chExt cx="533402" cy="5098237"/>
          </a:xfrm>
        </p:grpSpPr>
        <p:sp>
          <p:nvSpPr>
            <p:cNvPr id="34" name="Rounded Rectangle 33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35" name="Rounded Rectangle 34"/>
            <p:cNvSpPr/>
            <p:nvPr/>
          </p:nvSpPr>
          <p:spPr>
            <a:xfrm rot="16200000">
              <a:off x="-411481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36" name="Rounded Rectangle 35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pic>
        <p:nvPicPr>
          <p:cNvPr id="11" name="Picture 4" descr="C:\Users\lchase\Desktop\dissertation-lorenchase-2hihhqshlm2p\dissertation-lo58234775\prezi-mac\contents.portable\images\42344905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604413"/>
            <a:ext cx="7620000" cy="819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381002" y="-183275"/>
            <a:ext cx="9067797" cy="787688"/>
          </a:xfrm>
          <a:prstGeom prst="roundRect">
            <a:avLst/>
          </a:prstGeom>
          <a:solidFill>
            <a:srgbClr val="E3D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6226" y="19638"/>
            <a:ext cx="2820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14 Item Battery</a:t>
            </a:r>
            <a:endParaRPr lang="en-US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51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00625 -0.843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-42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91" y="-2996326"/>
            <a:ext cx="1953318" cy="27427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1033" name="Picture 9" descr="C:\Users\lchase\Desktop\dissertation-lorenchase-2hihhqshlm2p\dissertation-lo58234775\prezi-mac\contents.portable\images\42370068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698" y="356038"/>
            <a:ext cx="5727702" cy="503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1" y="0"/>
            <a:ext cx="3244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Self Identification</a:t>
            </a:r>
            <a:endParaRPr lang="en-US" sz="3200" dirty="0">
              <a:solidFill>
                <a:schemeClr val="accent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152400" y="95757"/>
            <a:ext cx="533402" cy="5098237"/>
            <a:chOff x="-76203" y="95757"/>
            <a:chExt cx="533402" cy="5098237"/>
          </a:xfrm>
        </p:grpSpPr>
        <p:sp>
          <p:nvSpPr>
            <p:cNvPr id="8" name="Rounded Rectangle 7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 rot="16200000">
              <a:off x="-411481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10" name="Rounded Rectangle 9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11" name="Rounded Rectangle 10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 rot="20984299">
            <a:off x="1422538" y="1216231"/>
            <a:ext cx="22188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5"/>
                </a:solidFill>
              </a:rPr>
              <a:t>Domination</a:t>
            </a:r>
          </a:p>
          <a:p>
            <a:r>
              <a:rPr lang="en-US" sz="3200" dirty="0" smtClean="0">
                <a:solidFill>
                  <a:schemeClr val="accent5"/>
                </a:solidFill>
              </a:rPr>
              <a:t>Archetype </a:t>
            </a:r>
          </a:p>
          <a:p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0984299">
            <a:off x="1497878" y="3136471"/>
            <a:ext cx="20681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5"/>
                </a:solidFill>
              </a:rPr>
              <a:t>Mutualist</a:t>
            </a:r>
          </a:p>
          <a:p>
            <a:r>
              <a:rPr lang="en-US" sz="3200" dirty="0" smtClean="0">
                <a:solidFill>
                  <a:schemeClr val="accent5"/>
                </a:solidFill>
              </a:rPr>
              <a:t>Archetype </a:t>
            </a:r>
          </a:p>
          <a:p>
            <a:endParaRPr lang="en-US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18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" name="Picture 23" descr="C:\Users\lchase\Desktop\dissertation-lorenchase-2hihhqshlm2p\dissertation-lo58234775\prezi-mac\contents.portable\images\4201523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4553">
            <a:off x="6165609" y="-418053"/>
            <a:ext cx="4306199" cy="32325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91" y="-2996326"/>
            <a:ext cx="1953318" cy="27427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1044" name="Picture 20" descr="C:\Users\lchase\Desktop\dissertation-lorenchase-2hihhqshlm2p\dissertation-lo58234775\prezi-mac\contents.portable\images\4237348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6064">
            <a:off x="5129156" y="2442169"/>
            <a:ext cx="3682850" cy="277652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C:\Users\lchase\Desktop\dissertation-lorenchase-2hihhqshlm2p\dissertation-lo58234775\prezi-mac\contents.portable\images\18492378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292833"/>
            <a:ext cx="1608005" cy="17648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:\Users\lchase\Desktop\dissertation-lorenchase-2hihhqshlm2p\dissertation-lo58234775\prezi-mac\contents.portable\images\18492578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033">
            <a:off x="1344185" y="1562049"/>
            <a:ext cx="3219651" cy="25901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1478" y="0"/>
            <a:ext cx="1412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Photos</a:t>
            </a:r>
            <a:endParaRPr lang="en-US" sz="3200" dirty="0">
              <a:solidFill>
                <a:schemeClr val="accent2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-152400" y="95757"/>
            <a:ext cx="533402" cy="5098237"/>
            <a:chOff x="-76203" y="95757"/>
            <a:chExt cx="533402" cy="5098237"/>
          </a:xfrm>
        </p:grpSpPr>
        <p:sp>
          <p:nvSpPr>
            <p:cNvPr id="29" name="Rounded Rectangle 28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30" name="Rounded Rectangle 29"/>
            <p:cNvSpPr/>
            <p:nvPr/>
          </p:nvSpPr>
          <p:spPr>
            <a:xfrm rot="16200000">
              <a:off x="-411481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31" name="Rounded Rectangle 30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pic>
        <p:nvPicPr>
          <p:cNvPr id="14" name="Picture 13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05" t="70431" r="46943"/>
          <a:stretch/>
        </p:blipFill>
        <p:spPr bwMode="auto">
          <a:xfrm rot="21167022">
            <a:off x="2944485" y="-267859"/>
            <a:ext cx="2952555" cy="20073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965" t="3509" r="8136" b="67168"/>
          <a:stretch/>
        </p:blipFill>
        <p:spPr bwMode="auto">
          <a:xfrm>
            <a:off x="824827" y="3292833"/>
            <a:ext cx="1632678" cy="19907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789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91" y="-2996326"/>
            <a:ext cx="1953318" cy="27427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3" y="8734"/>
            <a:ext cx="1388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Stories</a:t>
            </a:r>
            <a:endParaRPr lang="en-US" sz="3200" dirty="0">
              <a:solidFill>
                <a:schemeClr val="accent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1276350"/>
            <a:ext cx="5156202" cy="3867150"/>
            <a:chOff x="-990600" y="1352550"/>
            <a:chExt cx="5156202" cy="3867150"/>
          </a:xfrm>
        </p:grpSpPr>
        <p:pic>
          <p:nvPicPr>
            <p:cNvPr id="1034" name="Picture 10" descr="C:\Users\lchase\Desktop\dissertation-lorenchase-2hihhqshlm2p\dissertation-lo58234775\prezi-mac\contents.portable\images\42374040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90600" y="1352550"/>
              <a:ext cx="5156202" cy="3867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486202" y="2114550"/>
              <a:ext cx="1358900" cy="6477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267200" y="-289078"/>
            <a:ext cx="6858000" cy="5517844"/>
            <a:chOff x="3581400" y="514350"/>
            <a:chExt cx="5334002" cy="4000500"/>
          </a:xfrm>
        </p:grpSpPr>
        <p:pic>
          <p:nvPicPr>
            <p:cNvPr id="1035" name="Picture 11" descr="C:\Users\lchase\Desktop\dissertation-lorenchase-2hihhqshlm2p\dissertation-lo58234775\prezi-mac\contents.portable\images\42374832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400" y="514350"/>
              <a:ext cx="5334002" cy="4000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le 28"/>
            <p:cNvSpPr/>
            <p:nvPr/>
          </p:nvSpPr>
          <p:spPr>
            <a:xfrm>
              <a:off x="5638800" y="1200150"/>
              <a:ext cx="1358900" cy="6477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-152400" y="95757"/>
            <a:ext cx="533402" cy="5098237"/>
            <a:chOff x="-76203" y="95757"/>
            <a:chExt cx="533402" cy="5098237"/>
          </a:xfrm>
        </p:grpSpPr>
        <p:sp>
          <p:nvSpPr>
            <p:cNvPr id="31" name="Rounded Rectangle 30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16200000">
              <a:off x="-411481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33" name="Rounded Rectangle 32"/>
            <p:cNvSpPr/>
            <p:nvPr/>
          </p:nvSpPr>
          <p:spPr>
            <a:xfrm rot="16200000">
              <a:off x="-487683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34" name="Rounded Rectangle 33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1214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91" y="-2996326"/>
            <a:ext cx="1953318" cy="27427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-152400" y="95757"/>
            <a:ext cx="533401" cy="5098237"/>
            <a:chOff x="-76203" y="95757"/>
            <a:chExt cx="533401" cy="5098237"/>
          </a:xfrm>
        </p:grpSpPr>
        <p:sp>
          <p:nvSpPr>
            <p:cNvPr id="29" name="Rounded Rectangle 28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30" name="Rounded Rectangle 29"/>
            <p:cNvSpPr/>
            <p:nvPr/>
          </p:nvSpPr>
          <p:spPr>
            <a:xfrm rot="16200000">
              <a:off x="-487682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31" name="Rounded Rectangle 30"/>
            <p:cNvSpPr/>
            <p:nvPr/>
          </p:nvSpPr>
          <p:spPr>
            <a:xfrm rot="16200000">
              <a:off x="-411482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757429"/>
              </p:ext>
            </p:extLst>
          </p:nvPr>
        </p:nvGraphicFramePr>
        <p:xfrm>
          <a:off x="533400" y="18714"/>
          <a:ext cx="7985763" cy="52448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19203"/>
                <a:gridCol w="914400"/>
                <a:gridCol w="1280160"/>
                <a:gridCol w="548640"/>
                <a:gridCol w="548640"/>
                <a:gridCol w="548640"/>
                <a:gridCol w="1280160"/>
                <a:gridCol w="548640"/>
                <a:gridCol w="548640"/>
                <a:gridCol w="548640"/>
              </a:tblGrid>
              <a:tr h="976508">
                <a:tc gridSpan="2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Pearson’s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vert="vert27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Tetrachoric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vert="vert270" anchor="ctr"/>
                </a:tc>
              </a:tr>
              <a:tr h="976508">
                <a:tc gridSpan="2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Reliability</a:t>
                      </a:r>
                      <a:endParaRPr lang="en-US" sz="1600" dirty="0"/>
                    </a:p>
                  </a:txBody>
                  <a:tcPr vert="vert27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Survey</a:t>
                      </a:r>
                      <a:endParaRPr lang="en-US" sz="16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Self ID</a:t>
                      </a:r>
                      <a:endParaRPr lang="en-US" sz="16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Photos</a:t>
                      </a:r>
                      <a:endParaRPr lang="en-US" sz="16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Reliability</a:t>
                      </a:r>
                      <a:endParaRPr lang="en-US" sz="1600" dirty="0"/>
                    </a:p>
                  </a:txBody>
                  <a:tcPr vert="vert27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Survey</a:t>
                      </a:r>
                      <a:endParaRPr lang="en-US" sz="16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Self ID</a:t>
                      </a:r>
                      <a:endParaRPr lang="en-US" sz="16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Photos</a:t>
                      </a:r>
                      <a:endParaRPr lang="en-US" sz="1600" dirty="0"/>
                    </a:p>
                  </a:txBody>
                  <a:tcPr vert="vert270" anchor="ctr"/>
                </a:tc>
              </a:tr>
              <a:tr h="411480">
                <a:tc rowSpan="4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Domination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Survey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.80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</a:tr>
              <a:tr h="4114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Self ID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.97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.44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.97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.64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</a:tr>
              <a:tr h="4114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Photo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.90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.71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5"/>
                          </a:solidFill>
                        </a:rPr>
                        <a:t>.21</a:t>
                      </a:r>
                      <a:endParaRPr lang="en-US" sz="1600" dirty="0">
                        <a:solidFill>
                          <a:schemeClr val="accent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.97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.73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</a:tr>
              <a:tr h="4114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Stories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.93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.58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.72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.93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.58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.33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.84</a:t>
                      </a:r>
                      <a:endParaRPr lang="en-US" sz="1600"/>
                    </a:p>
                  </a:txBody>
                  <a:tcPr anchor="ctr"/>
                </a:tc>
              </a:tr>
              <a:tr h="411480">
                <a:tc rowSpan="4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Mutualism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Survey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.86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.96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</a:tr>
              <a:tr h="4114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Self ID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.91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.55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.91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.65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</a:tr>
              <a:tr h="4114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Photo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.84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5"/>
                          </a:solidFill>
                        </a:rPr>
                        <a:t>.25</a:t>
                      </a:r>
                      <a:endParaRPr lang="en-US" sz="1600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.96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.10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.59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</a:tr>
              <a:tr h="4114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Stories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.67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.22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5"/>
                          </a:solidFill>
                        </a:rPr>
                        <a:t>.19</a:t>
                      </a:r>
                      <a:endParaRPr lang="en-US" sz="1600" dirty="0">
                        <a:solidFill>
                          <a:schemeClr val="accent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.42</a:t>
                      </a:r>
                      <a:endParaRPr lang="en-US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.80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.47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.45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.40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2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91" y="-2996326"/>
            <a:ext cx="1953318" cy="27427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-152400" y="95757"/>
            <a:ext cx="533401" cy="5098237"/>
            <a:chOff x="-76203" y="95757"/>
            <a:chExt cx="533401" cy="5098237"/>
          </a:xfrm>
        </p:grpSpPr>
        <p:sp>
          <p:nvSpPr>
            <p:cNvPr id="29" name="Rounded Rectangle 28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30" name="Rounded Rectangle 29"/>
            <p:cNvSpPr/>
            <p:nvPr/>
          </p:nvSpPr>
          <p:spPr>
            <a:xfrm rot="16200000">
              <a:off x="-487682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31" name="Rounded Rectangle 30"/>
            <p:cNvSpPr/>
            <p:nvPr/>
          </p:nvSpPr>
          <p:spPr>
            <a:xfrm rot="16200000">
              <a:off x="-411482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16200000">
              <a:off x="-487683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571258"/>
              </p:ext>
            </p:extLst>
          </p:nvPr>
        </p:nvGraphicFramePr>
        <p:xfrm>
          <a:off x="457200" y="137972"/>
          <a:ext cx="8696325" cy="5056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59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91" y="-2996326"/>
            <a:ext cx="1953318" cy="27427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1041" name="Picture 17" descr="C:\Users\lchase\Desktop\dissertation-lorenchase-2hihhqshlm2p\dissertation-lo58234775\prezi-mac\contents.portable\images\543465201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7"/>
          <a:stretch/>
        </p:blipFill>
        <p:spPr bwMode="auto">
          <a:xfrm>
            <a:off x="1447800" y="1428190"/>
            <a:ext cx="9601200" cy="381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-171448" y="95757"/>
            <a:ext cx="552450" cy="5098237"/>
            <a:chOff x="-95251" y="95757"/>
            <a:chExt cx="552450" cy="5098237"/>
          </a:xfrm>
        </p:grpSpPr>
        <p:sp>
          <p:nvSpPr>
            <p:cNvPr id="29" name="Rounded Rectangle 28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30" name="Rounded Rectangle 29"/>
            <p:cNvSpPr/>
            <p:nvPr/>
          </p:nvSpPr>
          <p:spPr>
            <a:xfrm rot="16200000">
              <a:off x="-487682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31" name="Rounded Rectangle 30"/>
            <p:cNvSpPr/>
            <p:nvPr/>
          </p:nvSpPr>
          <p:spPr>
            <a:xfrm rot="16200000">
              <a:off x="-506731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16200000">
              <a:off x="-411481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71478" y="0"/>
            <a:ext cx="80858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Future Research- Acculturation </a:t>
            </a:r>
            <a:r>
              <a:rPr lang="en-US" sz="3200" dirty="0" smtClean="0">
                <a:solidFill>
                  <a:schemeClr val="accent2"/>
                </a:solidFill>
              </a:rPr>
              <a:t>had an impact</a:t>
            </a:r>
            <a:endParaRPr lang="en-US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userscontent2.emaze.com/images/e0b53d8a-59c8-4257-b7d8-776f3eb067ad/21dd99a4-13ec-463a-808f-5bc155250c0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66" y="51617"/>
            <a:ext cx="8230012" cy="517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3D5A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2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49561" y="-6350"/>
            <a:ext cx="5867400" cy="4806706"/>
            <a:chOff x="228600" y="58962"/>
            <a:chExt cx="5867400" cy="4806706"/>
          </a:xfrm>
        </p:grpSpPr>
        <p:sp>
          <p:nvSpPr>
            <p:cNvPr id="2" name="TextBox 1"/>
            <p:cNvSpPr txBox="1"/>
            <p:nvPr/>
          </p:nvSpPr>
          <p:spPr>
            <a:xfrm>
              <a:off x="228600" y="895350"/>
              <a:ext cx="5867400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accent2"/>
                  </a:solidFill>
                </a:rPr>
                <a:t>WVOs may be applied to Hispanic populations… </a:t>
              </a:r>
              <a:r>
                <a:rPr lang="en-US" sz="2800" dirty="0" err="1">
                  <a:solidFill>
                    <a:schemeClr val="accent2"/>
                  </a:solidFill>
                </a:rPr>
                <a:t>c</a:t>
              </a:r>
              <a:r>
                <a:rPr lang="en-US" sz="2800" dirty="0" err="1" smtClean="0">
                  <a:solidFill>
                    <a:schemeClr val="accent2"/>
                  </a:solidFill>
                </a:rPr>
                <a:t>uidosamente</a:t>
              </a:r>
              <a:r>
                <a:rPr lang="en-US" sz="2800" dirty="0" smtClean="0">
                  <a:solidFill>
                    <a:schemeClr val="accent2"/>
                  </a:solidFill>
                </a:rPr>
                <a:t> </a:t>
              </a:r>
            </a:p>
            <a:p>
              <a:pPr algn="ctr"/>
              <a:endParaRPr lang="en-US" sz="28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en-US" sz="2800" dirty="0" smtClean="0">
                  <a:solidFill>
                    <a:schemeClr val="accent2"/>
                  </a:solidFill>
                </a:rPr>
                <a:t>Hispanics cannot be treated as monolithic</a:t>
              </a:r>
            </a:p>
            <a:p>
              <a:pPr algn="ctr"/>
              <a:endParaRPr lang="en-US" sz="28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en-US" sz="2800" dirty="0" smtClean="0">
                  <a:solidFill>
                    <a:schemeClr val="accent2"/>
                  </a:solidFill>
                </a:rPr>
                <a:t>Photos &amp; experiences will be useful because they use emotions, which transcend cultures</a:t>
              </a:r>
              <a:endParaRPr lang="en-US" sz="2800" dirty="0">
                <a:solidFill>
                  <a:schemeClr val="accent2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6925" y="58962"/>
              <a:ext cx="25599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Take Homes</a:t>
              </a:r>
              <a:endParaRPr lang="en-US" sz="3600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28600" y="728717"/>
              <a:ext cx="553898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6863239" y="1200150"/>
            <a:ext cx="1931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91% of AZ Hispanics 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claim Mexican heritage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00800" y="2377663"/>
            <a:ext cx="243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There is more variance within ethnicities than between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7000" y="3867150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Tanaka &amp; Osgood, 1965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-171448" y="95757"/>
            <a:ext cx="552450" cy="5098237"/>
            <a:chOff x="-95251" y="95757"/>
            <a:chExt cx="552450" cy="5098237"/>
          </a:xfrm>
        </p:grpSpPr>
        <p:sp>
          <p:nvSpPr>
            <p:cNvPr id="16" name="Rounded Rectangle 15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17" name="Rounded Rectangle 16"/>
            <p:cNvSpPr/>
            <p:nvPr/>
          </p:nvSpPr>
          <p:spPr>
            <a:xfrm rot="16200000">
              <a:off x="-487682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18" name="Rounded Rectangle 17"/>
            <p:cNvSpPr/>
            <p:nvPr/>
          </p:nvSpPr>
          <p:spPr>
            <a:xfrm rot="16200000">
              <a:off x="-506731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19" name="Rounded Rectangle 18"/>
            <p:cNvSpPr/>
            <p:nvPr/>
          </p:nvSpPr>
          <p:spPr>
            <a:xfrm rot="16200000">
              <a:off x="-411481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52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userscontent2.emaze.com/images/e0b53d8a-59c8-4257-b7d8-776f3eb067ad/21dd99a4-13ec-463a-808f-5bc155250c0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66" y="51617"/>
            <a:ext cx="8230012" cy="517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3D5A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1600" y="2300185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2"/>
                </a:solidFill>
              </a:rPr>
              <a:t>Thank you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0" y="4171950"/>
            <a:ext cx="72711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Chase, Teel, Thornton-Chase &amp; </a:t>
            </a:r>
            <a:r>
              <a:rPr lang="en-US" sz="2400" dirty="0" err="1" smtClean="0">
                <a:solidFill>
                  <a:schemeClr val="tx2"/>
                </a:solidFill>
              </a:rPr>
              <a:t>Manfredo</a:t>
            </a:r>
            <a:r>
              <a:rPr lang="en-US" sz="2400" dirty="0" smtClean="0">
                <a:solidFill>
                  <a:schemeClr val="tx2"/>
                </a:solidFill>
              </a:rPr>
              <a:t>, 2016</a:t>
            </a:r>
            <a:endParaRPr lang="en-US" sz="2400" dirty="0">
              <a:solidFill>
                <a:schemeClr val="tx2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-171448" y="95757"/>
            <a:ext cx="552450" cy="5098237"/>
            <a:chOff x="-95251" y="95757"/>
            <a:chExt cx="552450" cy="5098237"/>
          </a:xfrm>
        </p:grpSpPr>
        <p:sp>
          <p:nvSpPr>
            <p:cNvPr id="16" name="Rounded Rectangle 15"/>
            <p:cNvSpPr/>
            <p:nvPr/>
          </p:nvSpPr>
          <p:spPr>
            <a:xfrm rot="16200000">
              <a:off x="-487683" y="507237"/>
              <a:ext cx="128016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Introduction</a:t>
              </a:r>
              <a:endParaRPr lang="en-US" dirty="0"/>
            </a:p>
          </p:txBody>
        </p:sp>
        <p:sp>
          <p:nvSpPr>
            <p:cNvPr id="17" name="Rounded Rectangle 16"/>
            <p:cNvSpPr/>
            <p:nvPr/>
          </p:nvSpPr>
          <p:spPr>
            <a:xfrm rot="16200000">
              <a:off x="-487682" y="1772462"/>
              <a:ext cx="1280160" cy="4572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Methods</a:t>
              </a:r>
              <a:endParaRPr lang="en-US" dirty="0"/>
            </a:p>
          </p:txBody>
        </p:sp>
        <p:sp>
          <p:nvSpPr>
            <p:cNvPr id="18" name="Rounded Rectangle 17"/>
            <p:cNvSpPr/>
            <p:nvPr/>
          </p:nvSpPr>
          <p:spPr>
            <a:xfrm rot="16200000">
              <a:off x="-506731" y="3052622"/>
              <a:ext cx="1280160" cy="4572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Results</a:t>
              </a:r>
              <a:endParaRPr lang="en-US" dirty="0"/>
            </a:p>
          </p:txBody>
        </p:sp>
        <p:sp>
          <p:nvSpPr>
            <p:cNvPr id="19" name="Rounded Rectangle 18"/>
            <p:cNvSpPr/>
            <p:nvPr/>
          </p:nvSpPr>
          <p:spPr>
            <a:xfrm rot="16200000">
              <a:off x="-411481" y="4325314"/>
              <a:ext cx="1280160" cy="4572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Discussion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9690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uman">
  <a:themeElements>
    <a:clrScheme name="Human">
      <a:dk1>
        <a:sysClr val="windowText" lastClr="000000"/>
      </a:dk1>
      <a:lt1>
        <a:sysClr val="window" lastClr="FFFFFF"/>
      </a:lt1>
      <a:dk2>
        <a:srgbClr val="795339"/>
      </a:dk2>
      <a:lt2>
        <a:srgbClr val="F7EEDD"/>
      </a:lt2>
      <a:accent1>
        <a:srgbClr val="AD2E27"/>
      </a:accent1>
      <a:accent2>
        <a:srgbClr val="3F3D66"/>
      </a:accent2>
      <a:accent3>
        <a:srgbClr val="17517A"/>
      </a:accent3>
      <a:accent4>
        <a:srgbClr val="877E48"/>
      </a:accent4>
      <a:accent5>
        <a:srgbClr val="AF8B1E"/>
      </a:accent5>
      <a:accent6>
        <a:srgbClr val="A35E21"/>
      </a:accent6>
      <a:hlink>
        <a:srgbClr val="9B7300"/>
      </a:hlink>
      <a:folHlink>
        <a:srgbClr val="D6A73B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2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 rotWithShape="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 rotWithShape="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Human</Template>
  <TotalTime>20499</TotalTime>
  <Words>626</Words>
  <Application>Microsoft Office PowerPoint</Application>
  <PresentationFormat>On-screen Show (16:9)</PresentationFormat>
  <Paragraphs>241</Paragraphs>
  <Slides>16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Human</vt:lpstr>
      <vt:lpstr>A Comparison of Quantitative and Qualitative Methods to Measure Wildlife Value Orientations Among Diverse Audiences: : A Case Study of Latinos in the American Southwest</vt:lpstr>
      <vt:lpstr>Different cultures may perceive and interpret wildlife differently  </vt:lpstr>
      <vt:lpstr>PowerPoint Presentation</vt:lpstr>
      <vt:lpstr>Factor Structure for the two WVOs </vt:lpstr>
      <vt:lpstr>PowerPoint Presentation</vt:lpstr>
      <vt:lpstr>PowerPoint Presentation</vt:lpstr>
      <vt:lpstr>Problem: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Arizona Game &amp; Fish Department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Subpopulations of Expo Attendees:</dc:title>
  <dc:creator>Hidden</dc:creator>
  <cp:lastModifiedBy>Loren Chase</cp:lastModifiedBy>
  <cp:revision>481</cp:revision>
  <cp:lastPrinted>2016-04-26T19:55:01Z</cp:lastPrinted>
  <dcterms:created xsi:type="dcterms:W3CDTF">2010-05-10T23:18:50Z</dcterms:created>
  <dcterms:modified xsi:type="dcterms:W3CDTF">2016-11-12T19:18:57Z</dcterms:modified>
</cp:coreProperties>
</file>