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91" r:id="rId1"/>
  </p:sldMasterIdLst>
  <p:notesMasterIdLst>
    <p:notesMasterId r:id="rId8"/>
  </p:notesMasterIdLst>
  <p:handoutMasterIdLst>
    <p:handoutMasterId r:id="rId9"/>
  </p:handoutMasterIdLst>
  <p:sldIdLst>
    <p:sldId id="590" r:id="rId2"/>
    <p:sldId id="569" r:id="rId3"/>
    <p:sldId id="597" r:id="rId4"/>
    <p:sldId id="598" r:id="rId5"/>
    <p:sldId id="599" r:id="rId6"/>
    <p:sldId id="563" r:id="rId7"/>
  </p:sldIdLst>
  <p:sldSz cx="9144000" cy="5143500" type="screen16x9"/>
  <p:notesSz cx="6997700" cy="9271000"/>
  <p:defaultTextStyle>
    <a:defPPr>
      <a:defRPr lang="en-US"/>
    </a:defPPr>
    <a:lvl1pPr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p:defaultTextStyle>
  <p:extLst>
    <p:ext uri="{EFAFB233-063F-42B5-8137-9DF3F51BA10A}">
      <p15:sldGuideLst xmlns:p15="http://schemas.microsoft.com/office/powerpoint/2012/main">
        <p15:guide id="1" orient="horz" pos="355" userDrawn="1">
          <p15:clr>
            <a:srgbClr val="A4A3A4"/>
          </p15:clr>
        </p15:guide>
        <p15:guide id="2" pos="2880" userDrawn="1">
          <p15:clr>
            <a:srgbClr val="A4A3A4"/>
          </p15:clr>
        </p15:guide>
        <p15:guide id="3" orient="horz"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25"/>
    <a:srgbClr val="4F2683"/>
    <a:srgbClr val="5D9732"/>
    <a:srgbClr val="00CC00"/>
    <a:srgbClr val="BF311A"/>
    <a:srgbClr val="003F82"/>
    <a:srgbClr val="006600"/>
    <a:srgbClr val="FF0000"/>
    <a:srgbClr val="C0CADD"/>
    <a:srgbClr val="F4E9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7657" autoAdjust="0"/>
  </p:normalViewPr>
  <p:slideViewPr>
    <p:cSldViewPr>
      <p:cViewPr varScale="1">
        <p:scale>
          <a:sx n="142" d="100"/>
          <a:sy n="142" d="100"/>
        </p:scale>
        <p:origin x="138" y="108"/>
      </p:cViewPr>
      <p:guideLst>
        <p:guide orient="horz" pos="355"/>
        <p:guide pos="2880"/>
        <p:guide orient="horz" pos="6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0" y="0"/>
            <a:ext cx="3033713" cy="463550"/>
          </a:xfrm>
          <a:prstGeom prst="rect">
            <a:avLst/>
          </a:prstGeom>
          <a:noFill/>
          <a:ln w="9525">
            <a:noFill/>
            <a:miter lim="800000"/>
            <a:headEnd/>
            <a:tailEnd/>
          </a:ln>
          <a:effectLst/>
        </p:spPr>
        <p:txBody>
          <a:bodyPr vert="horz" wrap="square" lIns="91221" tIns="45610" rIns="91221" bIns="45610" numCol="1" anchor="t" anchorCtr="0" compatLnSpc="1">
            <a:prstTxWarp prst="textNoShape">
              <a:avLst/>
            </a:prstTxWarp>
          </a:bodyPr>
          <a:lstStyle>
            <a:lvl1pPr defTabSz="912813">
              <a:defRPr sz="1200">
                <a:latin typeface="Arial" charset="0"/>
              </a:defRPr>
            </a:lvl1pPr>
          </a:lstStyle>
          <a:p>
            <a:pPr>
              <a:defRPr/>
            </a:pPr>
            <a:endParaRPr lang="en-US"/>
          </a:p>
        </p:txBody>
      </p:sp>
      <p:sp>
        <p:nvSpPr>
          <p:cNvPr id="207875" name="Rectangle 3"/>
          <p:cNvSpPr>
            <a:spLocks noGrp="1" noChangeArrowheads="1"/>
          </p:cNvSpPr>
          <p:nvPr>
            <p:ph type="dt" sz="quarter" idx="1"/>
          </p:nvPr>
        </p:nvSpPr>
        <p:spPr bwMode="auto">
          <a:xfrm>
            <a:off x="3962400" y="0"/>
            <a:ext cx="3033713" cy="463550"/>
          </a:xfrm>
          <a:prstGeom prst="rect">
            <a:avLst/>
          </a:prstGeom>
          <a:noFill/>
          <a:ln w="9525">
            <a:noFill/>
            <a:miter lim="800000"/>
            <a:headEnd/>
            <a:tailEnd/>
          </a:ln>
          <a:effectLst/>
        </p:spPr>
        <p:txBody>
          <a:bodyPr vert="horz" wrap="square" lIns="91221" tIns="45610" rIns="91221" bIns="45610" numCol="1" anchor="t" anchorCtr="0" compatLnSpc="1">
            <a:prstTxWarp prst="textNoShape">
              <a:avLst/>
            </a:prstTxWarp>
          </a:bodyPr>
          <a:lstStyle>
            <a:lvl1pPr algn="r" defTabSz="912813">
              <a:defRPr sz="1200">
                <a:latin typeface="Arial" charset="0"/>
              </a:defRPr>
            </a:lvl1pPr>
          </a:lstStyle>
          <a:p>
            <a:pPr>
              <a:defRPr/>
            </a:pPr>
            <a:endParaRPr lang="en-US"/>
          </a:p>
        </p:txBody>
      </p:sp>
      <p:sp>
        <p:nvSpPr>
          <p:cNvPr id="207876" name="Rectangle 4"/>
          <p:cNvSpPr>
            <a:spLocks noGrp="1" noChangeArrowheads="1"/>
          </p:cNvSpPr>
          <p:nvPr>
            <p:ph type="ftr" sz="quarter" idx="2"/>
          </p:nvPr>
        </p:nvSpPr>
        <p:spPr bwMode="auto">
          <a:xfrm>
            <a:off x="0" y="8805863"/>
            <a:ext cx="3033713" cy="463550"/>
          </a:xfrm>
          <a:prstGeom prst="rect">
            <a:avLst/>
          </a:prstGeom>
          <a:noFill/>
          <a:ln w="9525">
            <a:noFill/>
            <a:miter lim="800000"/>
            <a:headEnd/>
            <a:tailEnd/>
          </a:ln>
          <a:effectLst/>
        </p:spPr>
        <p:txBody>
          <a:bodyPr vert="horz" wrap="square" lIns="91221" tIns="45610" rIns="91221" bIns="45610" numCol="1" anchor="b" anchorCtr="0" compatLnSpc="1">
            <a:prstTxWarp prst="textNoShape">
              <a:avLst/>
            </a:prstTxWarp>
          </a:bodyPr>
          <a:lstStyle>
            <a:lvl1pPr defTabSz="912813">
              <a:defRPr sz="1200">
                <a:latin typeface="Arial" charset="0"/>
              </a:defRPr>
            </a:lvl1pPr>
          </a:lstStyle>
          <a:p>
            <a:pPr>
              <a:defRPr/>
            </a:pPr>
            <a:endParaRPr lang="en-US"/>
          </a:p>
        </p:txBody>
      </p:sp>
      <p:sp>
        <p:nvSpPr>
          <p:cNvPr id="207877" name="Rectangle 5"/>
          <p:cNvSpPr>
            <a:spLocks noGrp="1" noChangeArrowheads="1"/>
          </p:cNvSpPr>
          <p:nvPr>
            <p:ph type="sldNum" sz="quarter" idx="3"/>
          </p:nvPr>
        </p:nvSpPr>
        <p:spPr bwMode="auto">
          <a:xfrm>
            <a:off x="3962400" y="8805863"/>
            <a:ext cx="3033713" cy="463550"/>
          </a:xfrm>
          <a:prstGeom prst="rect">
            <a:avLst/>
          </a:prstGeom>
          <a:noFill/>
          <a:ln w="9525">
            <a:noFill/>
            <a:miter lim="800000"/>
            <a:headEnd/>
            <a:tailEnd/>
          </a:ln>
          <a:effectLst/>
        </p:spPr>
        <p:txBody>
          <a:bodyPr vert="horz" wrap="square" lIns="91221" tIns="45610" rIns="91221" bIns="45610" numCol="1" anchor="b" anchorCtr="0" compatLnSpc="1">
            <a:prstTxWarp prst="textNoShape">
              <a:avLst/>
            </a:prstTxWarp>
          </a:bodyPr>
          <a:lstStyle>
            <a:lvl1pPr algn="r" defTabSz="912813">
              <a:defRPr sz="1200">
                <a:latin typeface="Arial" charset="0"/>
              </a:defRPr>
            </a:lvl1pPr>
          </a:lstStyle>
          <a:p>
            <a:pPr>
              <a:defRPr/>
            </a:pPr>
            <a:fld id="{F14AD3AF-E853-41DD-9C6B-157657455CBF}" type="slidenum">
              <a:rPr lang="en-US"/>
              <a:pPr>
                <a:defRPr/>
              </a:pPr>
              <a:t>‹#›</a:t>
            </a:fld>
            <a:endParaRPr lang="en-US"/>
          </a:p>
        </p:txBody>
      </p:sp>
    </p:spTree>
    <p:extLst>
      <p:ext uri="{BB962C8B-B14F-4D97-AF65-F5344CB8AC3E}">
        <p14:creationId xmlns:p14="http://schemas.microsoft.com/office/powerpoint/2010/main" val="37357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3713" cy="463550"/>
          </a:xfrm>
          <a:prstGeom prst="rect">
            <a:avLst/>
          </a:prstGeom>
          <a:noFill/>
          <a:ln w="9525">
            <a:noFill/>
            <a:miter lim="800000"/>
            <a:headEnd/>
            <a:tailEnd/>
          </a:ln>
        </p:spPr>
        <p:txBody>
          <a:bodyPr vert="horz" wrap="square" lIns="92953" tIns="46477" rIns="92953" bIns="46477" numCol="1" anchor="t" anchorCtr="0" compatLnSpc="1">
            <a:prstTxWarp prst="textNoShape">
              <a:avLst/>
            </a:prstTxWarp>
          </a:bodyPr>
          <a:lstStyle>
            <a:lvl1pPr defTabSz="930275">
              <a:defRPr sz="1200">
                <a:latin typeface="Arial" charset="0"/>
              </a:defRPr>
            </a:lvl1pPr>
          </a:lstStyle>
          <a:p>
            <a:pPr>
              <a:defRPr/>
            </a:pPr>
            <a:endParaRPr lang="en-US"/>
          </a:p>
        </p:txBody>
      </p:sp>
      <p:sp>
        <p:nvSpPr>
          <p:cNvPr id="3075" name="Rectangle 3"/>
          <p:cNvSpPr>
            <a:spLocks noGrp="1" noChangeArrowheads="1"/>
          </p:cNvSpPr>
          <p:nvPr>
            <p:ph type="dt" idx="1"/>
          </p:nvPr>
        </p:nvSpPr>
        <p:spPr bwMode="auto">
          <a:xfrm>
            <a:off x="3963988" y="0"/>
            <a:ext cx="3033712" cy="463550"/>
          </a:xfrm>
          <a:prstGeom prst="rect">
            <a:avLst/>
          </a:prstGeom>
          <a:noFill/>
          <a:ln w="9525">
            <a:noFill/>
            <a:miter lim="800000"/>
            <a:headEnd/>
            <a:tailEnd/>
          </a:ln>
        </p:spPr>
        <p:txBody>
          <a:bodyPr vert="horz" wrap="square" lIns="92953" tIns="46477" rIns="92953" bIns="46477" numCol="1" anchor="t" anchorCtr="0" compatLnSpc="1">
            <a:prstTxWarp prst="textNoShape">
              <a:avLst/>
            </a:prstTxWarp>
          </a:bodyPr>
          <a:lstStyle>
            <a:lvl1pPr algn="r" defTabSz="930275">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409575" y="695325"/>
            <a:ext cx="6178550" cy="347662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3450" y="4403725"/>
            <a:ext cx="5130800" cy="4171950"/>
          </a:xfrm>
          <a:prstGeom prst="rect">
            <a:avLst/>
          </a:prstGeom>
          <a:noFill/>
          <a:ln w="9525">
            <a:noFill/>
            <a:miter lim="800000"/>
            <a:headEnd/>
            <a:tailEnd/>
          </a:ln>
        </p:spPr>
        <p:txBody>
          <a:bodyPr vert="horz" wrap="square" lIns="92953" tIns="46477" rIns="92953" bIns="464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07450"/>
            <a:ext cx="3033713" cy="463550"/>
          </a:xfrm>
          <a:prstGeom prst="rect">
            <a:avLst/>
          </a:prstGeom>
          <a:noFill/>
          <a:ln w="9525">
            <a:noFill/>
            <a:miter lim="800000"/>
            <a:headEnd/>
            <a:tailEnd/>
          </a:ln>
        </p:spPr>
        <p:txBody>
          <a:bodyPr vert="horz" wrap="square" lIns="92953" tIns="46477" rIns="92953" bIns="46477" numCol="1" anchor="b" anchorCtr="0" compatLnSpc="1">
            <a:prstTxWarp prst="textNoShape">
              <a:avLst/>
            </a:prstTxWarp>
          </a:bodyPr>
          <a:lstStyle>
            <a:lvl1pPr defTabSz="930275">
              <a:defRPr sz="1200">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963988" y="8807450"/>
            <a:ext cx="3033712" cy="463550"/>
          </a:xfrm>
          <a:prstGeom prst="rect">
            <a:avLst/>
          </a:prstGeom>
          <a:noFill/>
          <a:ln w="9525">
            <a:noFill/>
            <a:miter lim="800000"/>
            <a:headEnd/>
            <a:tailEnd/>
          </a:ln>
        </p:spPr>
        <p:txBody>
          <a:bodyPr vert="horz" wrap="square" lIns="92953" tIns="46477" rIns="92953" bIns="46477" numCol="1" anchor="b" anchorCtr="0" compatLnSpc="1">
            <a:prstTxWarp prst="textNoShape">
              <a:avLst/>
            </a:prstTxWarp>
          </a:bodyPr>
          <a:lstStyle>
            <a:lvl1pPr algn="r" defTabSz="930275">
              <a:defRPr sz="1200">
                <a:latin typeface="Arial" charset="0"/>
              </a:defRPr>
            </a:lvl1pPr>
          </a:lstStyle>
          <a:p>
            <a:pPr>
              <a:defRPr/>
            </a:pPr>
            <a:fld id="{8DB8C9F8-2507-43B8-94EB-5DEE5D53B02A}" type="slidenum">
              <a:rPr lang="en-US"/>
              <a:pPr>
                <a:defRPr/>
              </a:pPr>
              <a:t>‹#›</a:t>
            </a:fld>
            <a:endParaRPr lang="en-US"/>
          </a:p>
        </p:txBody>
      </p:sp>
    </p:spTree>
    <p:extLst>
      <p:ext uri="{BB962C8B-B14F-4D97-AF65-F5344CB8AC3E}">
        <p14:creationId xmlns:p14="http://schemas.microsoft.com/office/powerpoint/2010/main" val="3894486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409575" y="695325"/>
            <a:ext cx="6178550" cy="3476625"/>
          </a:xfrm>
          <a:ln/>
        </p:spPr>
      </p:sp>
      <p:sp>
        <p:nvSpPr>
          <p:cNvPr id="1536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94895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4</a:t>
            </a:fld>
            <a:endParaRPr lang="en-US"/>
          </a:p>
        </p:txBody>
      </p:sp>
    </p:spTree>
    <p:extLst>
      <p:ext uri="{BB962C8B-B14F-4D97-AF65-F5344CB8AC3E}">
        <p14:creationId xmlns:p14="http://schemas.microsoft.com/office/powerpoint/2010/main" val="1569644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09575" y="695325"/>
            <a:ext cx="6178550" cy="3476625"/>
          </a:xfrm>
          <a:ln/>
        </p:spPr>
      </p:sp>
      <p:sp>
        <p:nvSpPr>
          <p:cNvPr id="1741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975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8" name="Rectangle 27"/>
          <p:cNvSpPr/>
          <p:nvPr userDrawn="1"/>
        </p:nvSpPr>
        <p:spPr>
          <a:xfrm>
            <a:off x="0" y="4783667"/>
            <a:ext cx="9144000" cy="372533"/>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8" name="Rectangle 17"/>
          <p:cNvSpPr/>
          <p:nvPr userDrawn="1"/>
        </p:nvSpPr>
        <p:spPr>
          <a:xfrm>
            <a:off x="0" y="0"/>
            <a:ext cx="9144000" cy="241935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914400" cy="368300"/>
          </a:xfrm>
          <a:prstGeom prst="rect">
            <a:avLst/>
          </a:prstGeom>
        </p:spPr>
      </p:pic>
      <p:sp>
        <p:nvSpPr>
          <p:cNvPr id="8" name="Rectangle 7"/>
          <p:cNvSpPr>
            <a:spLocks noChangeArrowheads="1"/>
          </p:cNvSpPr>
          <p:nvPr userDrawn="1"/>
        </p:nvSpPr>
        <p:spPr bwMode="auto">
          <a:xfrm>
            <a:off x="7239000" y="0"/>
            <a:ext cx="1828800" cy="183356"/>
          </a:xfrm>
          <a:prstGeom prst="rect">
            <a:avLst/>
          </a:prstGeom>
          <a:noFill/>
          <a:ln w="9525">
            <a:noFill/>
            <a:miter lim="800000"/>
            <a:headEnd/>
            <a:tailEnd/>
          </a:ln>
          <a:effectLst/>
        </p:spPr>
        <p:txBody>
          <a:bodyPr/>
          <a:lstStyle/>
          <a:p>
            <a:pPr algn="ctr" eaLnBrk="1" hangingPunct="1">
              <a:defRPr/>
            </a:pPr>
            <a:endParaRPr lang="en-US" sz="1000" i="1">
              <a:solidFill>
                <a:srgbClr val="BF301A"/>
              </a:solidFill>
            </a:endParaRPr>
          </a:p>
        </p:txBody>
      </p:sp>
      <p:sp>
        <p:nvSpPr>
          <p:cNvPr id="130050" name="Rectangle 2"/>
          <p:cNvSpPr>
            <a:spLocks noGrp="1" noChangeArrowheads="1"/>
          </p:cNvSpPr>
          <p:nvPr userDrawn="1">
            <p:ph type="ctrTitle"/>
          </p:nvPr>
        </p:nvSpPr>
        <p:spPr>
          <a:xfrm>
            <a:off x="1828800" y="342418"/>
            <a:ext cx="6934200" cy="572464"/>
          </a:xfrm>
          <a:noFill/>
        </p:spPr>
        <p:txBody>
          <a:bodyPr rIns="91440"/>
          <a:lstStyle>
            <a:lvl1pPr algn="r">
              <a:defRPr b="1">
                <a:solidFill>
                  <a:schemeClr val="bg1"/>
                </a:solidFill>
                <a:latin typeface="+mj-lt"/>
              </a:defRPr>
            </a:lvl1pPr>
          </a:lstStyle>
          <a:p>
            <a:r>
              <a:rPr lang="en-US" smtClean="0"/>
              <a:t>Click to edit Master title style</a:t>
            </a:r>
            <a:endParaRPr lang="en-US" dirty="0"/>
          </a:p>
        </p:txBody>
      </p:sp>
      <p:sp>
        <p:nvSpPr>
          <p:cNvPr id="130051" name="Rectangle 3"/>
          <p:cNvSpPr>
            <a:spLocks noGrp="1" noChangeArrowheads="1"/>
          </p:cNvSpPr>
          <p:nvPr userDrawn="1">
            <p:ph type="subTitle" idx="1"/>
          </p:nvPr>
        </p:nvSpPr>
        <p:spPr>
          <a:xfrm>
            <a:off x="1828801" y="1200150"/>
            <a:ext cx="6934200" cy="457200"/>
          </a:xfrm>
        </p:spPr>
        <p:txBody>
          <a:bodyPr/>
          <a:lstStyle>
            <a:lvl1pPr marL="0" indent="0" algn="r">
              <a:buFont typeface="Wingdings" pitchFamily="1" charset="2"/>
              <a:buNone/>
              <a:defRPr sz="2000">
                <a:solidFill>
                  <a:srgbClr val="FFFFFF"/>
                </a:solidFill>
              </a:defRPr>
            </a:lvl1pPr>
          </a:lstStyle>
          <a:p>
            <a:r>
              <a:rPr lang="en-US" smtClean="0"/>
              <a:t>Click to edit Master subtitle style</a:t>
            </a:r>
            <a:endParaRPr lang="en-US" dirty="0"/>
          </a:p>
        </p:txBody>
      </p:sp>
      <p:sp>
        <p:nvSpPr>
          <p:cNvPr id="13" name="Slide Number Placeholder 12"/>
          <p:cNvSpPr>
            <a:spLocks noGrp="1"/>
          </p:cNvSpPr>
          <p:nvPr userDrawn="1">
            <p:ph type="sldNum" sz="quarter" idx="10"/>
          </p:nvPr>
        </p:nvSpPr>
        <p:spPr/>
        <p:txBody>
          <a:bodyPr/>
          <a:lstStyle/>
          <a:p>
            <a:fld id="{D4325D4D-289E-48C1-B277-2BEB492A7D19}" type="slidenum">
              <a:rPr lang="en-US" smtClean="0"/>
              <a:pPr/>
              <a:t>‹#›</a:t>
            </a:fld>
            <a:endParaRPr lang="en-US" dirty="0"/>
          </a:p>
        </p:txBody>
      </p:sp>
      <p:sp>
        <p:nvSpPr>
          <p:cNvPr id="14" name="Footer Placeholder 13"/>
          <p:cNvSpPr>
            <a:spLocks noGrp="1"/>
          </p:cNvSpPr>
          <p:nvPr userDrawn="1">
            <p:ph type="ftr" sz="quarter" idx="11"/>
          </p:nvPr>
        </p:nvSpPr>
        <p:spPr/>
        <p:txBody>
          <a:bodyPr/>
          <a:lstStyle/>
          <a:p>
            <a:r>
              <a:rPr lang="en-US" smtClean="0"/>
              <a:t>CONFIDENTIAL</a:t>
            </a:r>
            <a:endParaRPr lang="en-US" dirty="0"/>
          </a:p>
        </p:txBody>
      </p:sp>
      <p:sp>
        <p:nvSpPr>
          <p:cNvPr id="23" name="Text Placeholder 16"/>
          <p:cNvSpPr>
            <a:spLocks noGrp="1"/>
          </p:cNvSpPr>
          <p:nvPr>
            <p:ph type="body" sz="quarter" idx="15" hasCustomPrompt="1"/>
          </p:nvPr>
        </p:nvSpPr>
        <p:spPr>
          <a:xfrm>
            <a:off x="1828800" y="1809750"/>
            <a:ext cx="6934200" cy="609600"/>
          </a:xfrm>
        </p:spPr>
        <p:txBody>
          <a:bodyPr/>
          <a:lstStyle>
            <a:lvl1pPr marL="0" indent="0" algn="r">
              <a:buNone/>
              <a:defRPr sz="1600">
                <a:solidFill>
                  <a:srgbClr val="BCDDFB"/>
                </a:solidFill>
              </a:defRPr>
            </a:lvl1pPr>
          </a:lstStyle>
          <a:p>
            <a:pPr lvl="0"/>
            <a:r>
              <a:rPr lang="en-US" dirty="0" smtClean="0"/>
              <a:t>Presenter</a:t>
            </a:r>
          </a:p>
          <a:p>
            <a:pPr lvl="0"/>
            <a:r>
              <a:rPr lang="en-US" dirty="0" smtClean="0"/>
              <a:t>Date</a:t>
            </a:r>
            <a:endParaRPr lang="en-US" dirty="0"/>
          </a:p>
        </p:txBody>
      </p:sp>
      <p:sp>
        <p:nvSpPr>
          <p:cNvPr id="29" name="Text Box 14"/>
          <p:cNvSpPr txBox="1">
            <a:spLocks noChangeArrowheads="1"/>
          </p:cNvSpPr>
          <p:nvPr userDrawn="1"/>
        </p:nvSpPr>
        <p:spPr bwMode="auto">
          <a:xfrm>
            <a:off x="7255934" y="48175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chemeClr val="accent1">
                    <a:lumMod val="20000"/>
                    <a:lumOff val="80000"/>
                  </a:schemeClr>
                </a:solidFill>
              </a:rPr>
              <a:t>www.rti.org</a:t>
            </a:r>
          </a:p>
        </p:txBody>
      </p:sp>
      <p:sp>
        <p:nvSpPr>
          <p:cNvPr id="30" name="TextBox 29"/>
          <p:cNvSpPr txBox="1"/>
          <p:nvPr userDrawn="1"/>
        </p:nvSpPr>
        <p:spPr>
          <a:xfrm>
            <a:off x="2057400" y="4857750"/>
            <a:ext cx="4357032" cy="215444"/>
          </a:xfrm>
          <a:prstGeom prst="rect">
            <a:avLst/>
          </a:prstGeom>
          <a:noFill/>
        </p:spPr>
        <p:txBody>
          <a:bodyPr wrap="none" rtlCol="0">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kern="1200" baseline="0" dirty="0" smtClean="0">
                <a:solidFill>
                  <a:schemeClr val="bg2">
                    <a:lumMod val="60000"/>
                    <a:lumOff val="40000"/>
                  </a:schemeClr>
                </a:solidFill>
                <a:latin typeface="Arial" charset="0"/>
                <a:ea typeface="ヒラギノ角ゴ Pro W3" pitchFamily="1" charset="-128"/>
                <a:cs typeface="+mn-cs"/>
              </a:rPr>
              <a:t>RTI International is a registered trademark and a trade name of Research Triangle Institute.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
            <a:ext cx="9144000" cy="971550"/>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3" name="Content Placeholder 2"/>
          <p:cNvSpPr>
            <a:spLocks noGrp="1"/>
          </p:cNvSpPr>
          <p:nvPr>
            <p:ph idx="1"/>
          </p:nvPr>
        </p:nvSpPr>
        <p:spPr>
          <a:xfrm>
            <a:off x="457200" y="1388532"/>
            <a:ext cx="8229600" cy="3206089"/>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677108"/>
          </a:xfrm>
        </p:spPr>
        <p:txBody>
          <a:bodyPr lIns="182880" tIns="91440" rIns="182880" bIns="91440"/>
          <a:lstStyle>
            <a:lvl1pPr marL="0">
              <a:defRPr/>
            </a:lvl1pPr>
          </a:lstStyle>
          <a:p>
            <a:r>
              <a:rPr lang="en-US" smtClean="0"/>
              <a:t>Click to edit Master title style</a:t>
            </a:r>
            <a:endParaRPr lang="en-US" dirty="0"/>
          </a:p>
        </p:txBody>
      </p:sp>
      <p:sp>
        <p:nvSpPr>
          <p:cNvPr id="5" name="Slide Number Placeholder 4"/>
          <p:cNvSpPr>
            <a:spLocks noGrp="1"/>
          </p:cNvSpPr>
          <p:nvPr>
            <p:ph type="sldNum" sz="quarter" idx="10"/>
          </p:nvPr>
        </p:nvSpPr>
        <p:spPr>
          <a:solidFill>
            <a:schemeClr val="accent1">
              <a:lumMod val="50000"/>
            </a:schemeClr>
          </a:solidFill>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p:txBody>
          <a:bodyPr/>
          <a:lstStyle/>
          <a:p>
            <a:r>
              <a:rPr lang="en-US" smtClean="0"/>
              <a:t>CONFIDENTIAL</a:t>
            </a:r>
            <a:endParaRPr lang="en-US" dirty="0"/>
          </a:p>
        </p:txBody>
      </p:sp>
      <p:sp>
        <p:nvSpPr>
          <p:cNvPr id="11" name="Content Placeholder 10"/>
          <p:cNvSpPr>
            <a:spLocks noGrp="1"/>
          </p:cNvSpPr>
          <p:nvPr>
            <p:ph sz="quarter" idx="12"/>
          </p:nvPr>
        </p:nvSpPr>
        <p:spPr>
          <a:xfrm>
            <a:off x="457200" y="1115483"/>
            <a:ext cx="3886200" cy="35052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13" name="Content Placeholder 12"/>
          <p:cNvSpPr>
            <a:spLocks noGrp="1"/>
          </p:cNvSpPr>
          <p:nvPr>
            <p:ph sz="quarter" idx="13"/>
          </p:nvPr>
        </p:nvSpPr>
        <p:spPr>
          <a:xfrm>
            <a:off x="4800600" y="1115482"/>
            <a:ext cx="3886200" cy="3513667"/>
          </a:xfrm>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 y="5944"/>
            <a:ext cx="9144000" cy="960263"/>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6" name="Slide Number Placeholder 5"/>
          <p:cNvSpPr>
            <a:spLocks noGrp="1"/>
          </p:cNvSpPr>
          <p:nvPr>
            <p:ph type="sldNum" sz="quarter" idx="10"/>
          </p:nvPr>
        </p:nvSpPr>
        <p:spPr/>
        <p:txBody>
          <a:bodyPr/>
          <a:lstStyle/>
          <a:p>
            <a:fld id="{D4325D4D-289E-48C1-B277-2BEB492A7D19}" type="slidenum">
              <a:rPr lang="en-US" smtClean="0"/>
              <a:pPr/>
              <a:t>‹#›</a:t>
            </a:fld>
            <a:endParaRPr lang="en-US" dirty="0"/>
          </a:p>
        </p:txBody>
      </p:sp>
      <p:sp>
        <p:nvSpPr>
          <p:cNvPr id="7" name="Footer Placeholder 6"/>
          <p:cNvSpPr>
            <a:spLocks noGrp="1"/>
          </p:cNvSpPr>
          <p:nvPr>
            <p:ph type="ftr" sz="quarter" idx="11"/>
          </p:nvPr>
        </p:nvSpPr>
        <p:spPr/>
        <p:txBody>
          <a:bodyPr/>
          <a:lstStyle/>
          <a:p>
            <a:r>
              <a:rPr lang="en-US" smtClean="0"/>
              <a:t>CONFIDENTIAL</a:t>
            </a:r>
            <a:endParaRPr lang="en-US" dirty="0"/>
          </a:p>
        </p:txBody>
      </p:sp>
      <p:sp>
        <p:nvSpPr>
          <p:cNvPr id="8" name="Content Placeholder 7"/>
          <p:cNvSpPr>
            <a:spLocks noGrp="1"/>
          </p:cNvSpPr>
          <p:nvPr>
            <p:ph sz="quarter" idx="12"/>
          </p:nvPr>
        </p:nvSpPr>
        <p:spPr>
          <a:xfrm>
            <a:off x="457200" y="1504950"/>
            <a:ext cx="3886200" cy="3048000"/>
          </a:xfrm>
        </p:spPr>
        <p:txBody>
          <a:bodyPr/>
          <a:lstStyle>
            <a:lvl1pPr>
              <a:defRPr sz="2000"/>
            </a:lvl1pPr>
          </a:lstStyle>
          <a:p>
            <a:pPr lvl="0"/>
            <a:r>
              <a:rPr lang="en-US" smtClean="0"/>
              <a:t>Click to edit Master text styles</a:t>
            </a:r>
          </a:p>
          <a:p>
            <a:pPr lvl="1"/>
            <a:r>
              <a:rPr lang="en-US" smtClean="0"/>
              <a:t>Second level</a:t>
            </a:r>
          </a:p>
          <a:p>
            <a:pPr lvl="2"/>
            <a:r>
              <a:rPr lang="en-US" smtClean="0"/>
              <a:t>Third level</a:t>
            </a:r>
          </a:p>
        </p:txBody>
      </p:sp>
      <p:sp>
        <p:nvSpPr>
          <p:cNvPr id="10" name="Content Placeholder 9"/>
          <p:cNvSpPr>
            <a:spLocks noGrp="1"/>
          </p:cNvSpPr>
          <p:nvPr>
            <p:ph sz="quarter" idx="13"/>
          </p:nvPr>
        </p:nvSpPr>
        <p:spPr>
          <a:xfrm>
            <a:off x="4800600" y="1504950"/>
            <a:ext cx="3886200" cy="3048000"/>
          </a:xfrm>
        </p:spPr>
        <p:txBody>
          <a:body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fld id="{D4325D4D-289E-48C1-B277-2BEB492A7D19}" type="slidenum">
              <a:rPr lang="en-US" smtClean="0"/>
              <a:pPr/>
              <a:t>‹#›</a:t>
            </a:fld>
            <a:endParaRPr lang="en-US" dirty="0"/>
          </a:p>
        </p:txBody>
      </p:sp>
      <p:sp>
        <p:nvSpPr>
          <p:cNvPr id="4" name="Footer Placeholder 3"/>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 y="0"/>
            <a:ext cx="9144000" cy="960263"/>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smtClean="0"/>
              <a:t>CONFIDENTIAL</a:t>
            </a:r>
            <a:endParaRPr lang="en-US" dirty="0"/>
          </a:p>
        </p:txBody>
      </p:sp>
      <p:sp>
        <p:nvSpPr>
          <p:cNvPr id="4" name="Rectangle 3"/>
          <p:cNvSpPr/>
          <p:nvPr userDrawn="1"/>
        </p:nvSpPr>
        <p:spPr>
          <a:xfrm>
            <a:off x="0" y="0"/>
            <a:ext cx="9144000" cy="280035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003382"/>
            <a:ext cx="6477000" cy="615553"/>
          </a:xfrm>
          <a:noFill/>
        </p:spPr>
        <p:txBody>
          <a:bodyPr/>
          <a:lstStyle>
            <a:lvl1pPr algn="l">
              <a:defRPr sz="2800" b="1">
                <a:solidFill>
                  <a:schemeClr val="bg1"/>
                </a:solidFill>
                <a:latin typeface="Arial"/>
                <a:cs typeface="Arial"/>
              </a:defRPr>
            </a:lvl1pPr>
          </a:lstStyle>
          <a:p>
            <a:r>
              <a:rPr lang="en-US" dirty="0"/>
              <a:t>Click to edit </a:t>
            </a:r>
            <a:r>
              <a:rPr lang="en-US" dirty="0" smtClean="0"/>
              <a:t>title style</a:t>
            </a:r>
            <a:endParaRPr lang="en-US" dirty="0"/>
          </a:p>
        </p:txBody>
      </p:sp>
    </p:spTree>
    <p:extLst>
      <p:ext uri="{BB962C8B-B14F-4D97-AF65-F5344CB8AC3E}">
        <p14:creationId xmlns:p14="http://schemas.microsoft.com/office/powerpoint/2010/main" val="38986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0"/>
            <a:ext cx="9140826" cy="572464"/>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spAutoFit/>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457200" y="1047751"/>
            <a:ext cx="8229600" cy="3546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Footer Placeholder 9"/>
          <p:cNvSpPr>
            <a:spLocks noGrp="1"/>
          </p:cNvSpPr>
          <p:nvPr>
            <p:ph type="ftr" sz="quarter" idx="3"/>
          </p:nvPr>
        </p:nvSpPr>
        <p:spPr>
          <a:xfrm>
            <a:off x="347472" y="4796028"/>
            <a:ext cx="1143000" cy="347472"/>
          </a:xfrm>
          <a:prstGeom prst="rect">
            <a:avLst/>
          </a:prstGeom>
          <a:solidFill>
            <a:srgbClr val="BF311A"/>
          </a:solidFill>
        </p:spPr>
        <p:txBody>
          <a:bodyPr vert="horz" lIns="91440" tIns="45720" rIns="91440" bIns="45720" rtlCol="0" anchor="ctr"/>
          <a:lstStyle>
            <a:lvl1pPr algn="ctr">
              <a:defRPr sz="1000">
                <a:solidFill>
                  <a:schemeClr val="bg1"/>
                </a:solidFill>
              </a:defRPr>
            </a:lvl1pPr>
          </a:lstStyle>
          <a:p>
            <a:r>
              <a:rPr lang="en-US" dirty="0" smtClean="0"/>
              <a:t>CONFIDENTIAL</a:t>
            </a:r>
            <a:endParaRPr lang="en-US" dirty="0"/>
          </a:p>
        </p:txBody>
      </p:sp>
      <p:sp>
        <p:nvSpPr>
          <p:cNvPr id="11" name="Slide Number Placeholder 10"/>
          <p:cNvSpPr>
            <a:spLocks noGrp="1"/>
          </p:cNvSpPr>
          <p:nvPr>
            <p:ph type="sldNum" sz="quarter" idx="4"/>
          </p:nvPr>
        </p:nvSpPr>
        <p:spPr>
          <a:xfrm>
            <a:off x="0" y="4796028"/>
            <a:ext cx="347472" cy="347472"/>
          </a:xfrm>
          <a:prstGeom prst="rect">
            <a:avLst/>
          </a:prstGeom>
          <a:solidFill>
            <a:schemeClr val="accent1">
              <a:lumMod val="50000"/>
            </a:schemeClr>
          </a:solidFill>
        </p:spPr>
        <p:txBody>
          <a:bodyPr vert="horz" lIns="91440" tIns="45720" rIns="91440" bIns="45720" rtlCol="0" anchor="ctr"/>
          <a:lstStyle>
            <a:lvl1pPr algn="ctr">
              <a:defRPr sz="1000">
                <a:solidFill>
                  <a:schemeClr val="bg1"/>
                </a:solidFill>
              </a:defRPr>
            </a:lvl1pPr>
          </a:lstStyle>
          <a:p>
            <a:fld id="{D4325D4D-289E-48C1-B277-2BEB492A7D1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4" r:id="rId2"/>
    <p:sldLayoutId id="2147483995" r:id="rId3"/>
    <p:sldLayoutId id="2147483996" r:id="rId4"/>
    <p:sldLayoutId id="2147483997" r:id="rId5"/>
    <p:sldLayoutId id="2147483998" r:id="rId6"/>
    <p:sldLayoutId id="2147483999" r:id="rId7"/>
    <p:sldLayoutId id="2147484002" r:id="rId8"/>
    <p:sldLayoutId id="2147484000" r:id="rId9"/>
    <p:sldLayoutId id="2147484001" r:id="rId10"/>
  </p:sldLayoutIdLst>
  <p:hf hdr="0" ftr="0" dt="0"/>
  <p:txStyles>
    <p:titleStyle>
      <a:lvl1pPr marL="0" algn="l" rtl="0" eaLnBrk="1" fontAlgn="base" hangingPunct="1">
        <a:lnSpc>
          <a:spcPct val="90000"/>
        </a:lnSpc>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p:titleStyle>
    <p:bodyStyle>
      <a:lvl1pPr marL="225425" indent="-225425" algn="l" rtl="0" eaLnBrk="1" fontAlgn="base" hangingPunct="1">
        <a:spcBef>
          <a:spcPct val="20000"/>
        </a:spcBef>
        <a:spcAft>
          <a:spcPct val="0"/>
        </a:spcAft>
        <a:buClrTx/>
        <a:buSzPct val="80000"/>
        <a:buFont typeface="Wingdings" pitchFamily="2" charset="2"/>
        <a:buChar char="§"/>
        <a:defRPr sz="2000">
          <a:solidFill>
            <a:schemeClr val="tx1"/>
          </a:solidFill>
          <a:latin typeface="+mn-lt"/>
          <a:ea typeface="+mn-ea"/>
          <a:cs typeface="+mn-cs"/>
        </a:defRPr>
      </a:lvl1pPr>
      <a:lvl2pPr marL="457200" indent="-231775" algn="l" rtl="0" eaLnBrk="1" fontAlgn="base" hangingPunct="1">
        <a:spcBef>
          <a:spcPct val="20000"/>
        </a:spcBef>
        <a:spcAft>
          <a:spcPct val="0"/>
        </a:spcAft>
        <a:buClrTx/>
        <a:buSzPct val="80000"/>
        <a:buFont typeface="Arial" charset="0"/>
        <a:buChar char="–"/>
        <a:tabLst/>
        <a:defRPr sz="1800">
          <a:solidFill>
            <a:schemeClr val="tx1"/>
          </a:solidFill>
          <a:latin typeface="+mn-lt"/>
          <a:cs typeface="+mn-cs"/>
        </a:defRPr>
      </a:lvl2pPr>
      <a:lvl3pPr marL="679450" indent="-222250" algn="l" rtl="0" eaLnBrk="1" fontAlgn="base" hangingPunct="1">
        <a:spcBef>
          <a:spcPct val="20000"/>
        </a:spcBef>
        <a:spcAft>
          <a:spcPct val="0"/>
        </a:spcAft>
        <a:buClrTx/>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census.gov/srd/pretest-standards.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txBox="1">
            <a:spLocks/>
          </p:cNvSpPr>
          <p:nvPr/>
        </p:nvSpPr>
        <p:spPr bwMode="auto">
          <a:xfrm>
            <a:off x="419100" y="1828264"/>
            <a:ext cx="830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lrTx/>
              <a:buSzPct val="80000"/>
              <a:buFont typeface="Wingdings" pitchFamily="2" charset="2"/>
              <a:buChar char="§"/>
              <a:defRPr sz="2000">
                <a:solidFill>
                  <a:schemeClr val="tx1"/>
                </a:solidFill>
                <a:latin typeface="+mn-lt"/>
                <a:ea typeface="+mn-ea"/>
                <a:cs typeface="+mn-cs"/>
              </a:defRPr>
            </a:lvl1pPr>
            <a:lvl2pPr marL="457200" indent="-231775" algn="l" rtl="0" eaLnBrk="1" fontAlgn="base" hangingPunct="1">
              <a:spcBef>
                <a:spcPct val="20000"/>
              </a:spcBef>
              <a:spcAft>
                <a:spcPct val="0"/>
              </a:spcAft>
              <a:buClrTx/>
              <a:buSzPct val="80000"/>
              <a:buFont typeface="Arial" charset="0"/>
              <a:buChar char="–"/>
              <a:tabLst/>
              <a:defRPr sz="1800">
                <a:solidFill>
                  <a:schemeClr val="tx1"/>
                </a:solidFill>
                <a:latin typeface="+mn-lt"/>
                <a:cs typeface="+mn-cs"/>
              </a:defRPr>
            </a:lvl2pPr>
            <a:lvl3pPr marL="679450" indent="-222250" algn="l" rtl="0" eaLnBrk="1" fontAlgn="base" hangingPunct="1">
              <a:spcBef>
                <a:spcPct val="20000"/>
              </a:spcBef>
              <a:spcAft>
                <a:spcPct val="0"/>
              </a:spcAft>
              <a:buClrTx/>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400" kern="0" dirty="0" smtClean="0"/>
              <a:t>Every time an established periodic survey introduces a newly redesigned field instrument, there is a risk of introducing between-year measurement error rooted in the questionnaire design. Improvements to questionnaire structure and items that more accurately measure constructs of interest can also introduce instability to the associated trend estimates between survey years. In 2011, the Police-Public Contact Survey (PPCS) questionnaire was redesigned to better capture the U.S. population’s experiences with and perceptions of police during contacts in the previous 12 months. Changes to the instrument included expanded definitions of contact with police, use of behaviorally-specific items to measure contact and use or threat of force during the contact, and a restructuring of questionnaire order to increase respondent recall and decrease burden. This poster will outline some features of a redesigned questionnaire and describe how the estimates are impacted, describe methods for evaluating questionnaire item comparability between survey years, and provide a solution for adjustment to correct for between-year measurement error, illustrated by select examples from the PPCS.</a:t>
            </a:r>
            <a:endParaRPr lang="en-US" sz="1400" kern="0" dirty="0"/>
          </a:p>
        </p:txBody>
      </p:sp>
      <p:sp>
        <p:nvSpPr>
          <p:cNvPr id="4" name="Rectangle 3"/>
          <p:cNvSpPr/>
          <p:nvPr/>
        </p:nvSpPr>
        <p:spPr bwMode="auto">
          <a:xfrm>
            <a:off x="3962400" y="514350"/>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0" name="Rectangle 9"/>
          <p:cNvSpPr/>
          <p:nvPr/>
        </p:nvSpPr>
        <p:spPr bwMode="auto">
          <a:xfrm>
            <a:off x="0" y="0"/>
            <a:ext cx="9144000" cy="173355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pic>
        <p:nvPicPr>
          <p:cNvPr id="11" name="Picture 41" descr="RTI 1in white"/>
          <p:cNvPicPr>
            <a:picLocks noChangeAspect="1" noChangeArrowheads="1"/>
          </p:cNvPicPr>
          <p:nvPr/>
        </p:nvPicPr>
        <p:blipFill>
          <a:blip r:embed="rId2" cstate="print">
            <a:clrChange>
              <a:clrFrom>
                <a:srgbClr val="404699"/>
              </a:clrFrom>
              <a:clrTo>
                <a:srgbClr val="404699">
                  <a:alpha val="0"/>
                </a:srgbClr>
              </a:clrTo>
            </a:clrChange>
            <a:extLst>
              <a:ext uri="{28A0092B-C50C-407E-A947-70E740481C1C}">
                <a14:useLocalDpi xmlns:a14="http://schemas.microsoft.com/office/drawing/2010/main" val="0"/>
              </a:ext>
            </a:extLst>
          </a:blip>
          <a:srcRect l="-5200" t="-10223" r="-2600" b="-10223"/>
          <a:stretch>
            <a:fillRect/>
          </a:stretch>
        </p:blipFill>
        <p:spPr bwMode="auto">
          <a:xfrm>
            <a:off x="0" y="44842"/>
            <a:ext cx="2514600" cy="142915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bwMode="auto">
          <a:xfrm>
            <a:off x="2209800" y="271213"/>
            <a:ext cx="6934200" cy="904863"/>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spAutoFit/>
          </a:bodyPr>
          <a:lstStyle>
            <a:lvl1pPr marL="0" algn="l" rtl="0" eaLnBrk="1" fontAlgn="base" hangingPunct="1">
              <a:lnSpc>
                <a:spcPct val="90000"/>
              </a:lnSpc>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a:lstStyle>
          <a:p>
            <a:pPr algn="r"/>
            <a:r>
              <a:rPr lang="en-US" sz="2600" kern="0" dirty="0" smtClean="0"/>
              <a:t>The Implications of Questionnaire Redesign on Trend Estimates in the 2011 Police-Public Contact Survey</a:t>
            </a:r>
            <a:endParaRPr lang="en-US" sz="2600" kern="0" dirty="0"/>
          </a:p>
        </p:txBody>
      </p:sp>
      <p:sp>
        <p:nvSpPr>
          <p:cNvPr id="13" name="Text Placeholder 3"/>
          <p:cNvSpPr txBox="1">
            <a:spLocks/>
          </p:cNvSpPr>
          <p:nvPr/>
        </p:nvSpPr>
        <p:spPr>
          <a:xfrm>
            <a:off x="2133600" y="1218664"/>
            <a:ext cx="6934200" cy="609600"/>
          </a:xfrm>
          <a:prstGeom prst="rect">
            <a:avLst/>
          </a:prstGeom>
        </p:spPr>
        <p:txBody>
          <a:bodyPr/>
          <a:lstStyle>
            <a:lvl1pPr marL="225425" indent="-225425" algn="l" rtl="0" eaLnBrk="1" fontAlgn="base" hangingPunct="1">
              <a:spcBef>
                <a:spcPct val="20000"/>
              </a:spcBef>
              <a:spcAft>
                <a:spcPct val="0"/>
              </a:spcAft>
              <a:buClrTx/>
              <a:buSzPct val="80000"/>
              <a:buFont typeface="Wingdings" pitchFamily="2" charset="2"/>
              <a:buChar char="§"/>
              <a:defRPr sz="2000">
                <a:solidFill>
                  <a:schemeClr val="tx1"/>
                </a:solidFill>
                <a:latin typeface="+mn-lt"/>
                <a:ea typeface="+mn-ea"/>
                <a:cs typeface="+mn-cs"/>
              </a:defRPr>
            </a:lvl1pPr>
            <a:lvl2pPr marL="457200" indent="-231775" algn="l" rtl="0" eaLnBrk="1" fontAlgn="base" hangingPunct="1">
              <a:spcBef>
                <a:spcPct val="20000"/>
              </a:spcBef>
              <a:spcAft>
                <a:spcPct val="0"/>
              </a:spcAft>
              <a:buClrTx/>
              <a:buSzPct val="80000"/>
              <a:buFont typeface="Arial" charset="0"/>
              <a:buChar char="–"/>
              <a:tabLst/>
              <a:defRPr sz="1800">
                <a:solidFill>
                  <a:schemeClr val="tx1"/>
                </a:solidFill>
                <a:latin typeface="+mn-lt"/>
                <a:cs typeface="+mn-cs"/>
              </a:defRPr>
            </a:lvl2pPr>
            <a:lvl3pPr marL="679450" indent="-222250" algn="l" rtl="0" eaLnBrk="1" fontAlgn="base" hangingPunct="1">
              <a:spcBef>
                <a:spcPct val="20000"/>
              </a:spcBef>
              <a:spcAft>
                <a:spcPct val="0"/>
              </a:spcAft>
              <a:buClrTx/>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r">
              <a:buNone/>
            </a:pPr>
            <a:r>
              <a:rPr lang="en-US" sz="1800" kern="0" dirty="0" smtClean="0">
                <a:solidFill>
                  <a:schemeClr val="accent1">
                    <a:lumMod val="60000"/>
                    <a:lumOff val="40000"/>
                  </a:schemeClr>
                </a:solidFill>
              </a:rPr>
              <a:t>Glynis Ewing</a:t>
            </a:r>
            <a:endParaRPr lang="en-US" sz="1800" kern="0" dirty="0">
              <a:solidFill>
                <a:schemeClr val="accent1">
                  <a:lumMod val="60000"/>
                  <a:lumOff val="40000"/>
                </a:schemeClr>
              </a:solidFill>
            </a:endParaRPr>
          </a:p>
        </p:txBody>
      </p:sp>
      <p:sp>
        <p:nvSpPr>
          <p:cNvPr id="14" name="Rectangle 13"/>
          <p:cNvSpPr/>
          <p:nvPr/>
        </p:nvSpPr>
        <p:spPr bwMode="auto">
          <a:xfrm>
            <a:off x="1219200" y="4933950"/>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5" name="Rectangle 14"/>
          <p:cNvSpPr/>
          <p:nvPr/>
        </p:nvSpPr>
        <p:spPr bwMode="auto">
          <a:xfrm>
            <a:off x="0" y="4781550"/>
            <a:ext cx="9144000" cy="36195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bg1"/>
              </a:solidFill>
              <a:effectLst/>
              <a:latin typeface="Arial" charset="0"/>
              <a:ea typeface="ヒラギノ角ゴ Pro W3" pitchFamily="1" charset="-128"/>
            </a:endParaRPr>
          </a:p>
        </p:txBody>
      </p:sp>
      <p:sp>
        <p:nvSpPr>
          <p:cNvPr id="16" name="TextBox 15"/>
          <p:cNvSpPr txBox="1"/>
          <p:nvPr/>
        </p:nvSpPr>
        <p:spPr>
          <a:xfrm>
            <a:off x="838200" y="4826228"/>
            <a:ext cx="4572000" cy="215444"/>
          </a:xfrm>
          <a:prstGeom prst="rect">
            <a:avLst/>
          </a:prstGeom>
          <a:noFill/>
        </p:spPr>
        <p:txBody>
          <a:bodyPr wrap="square" rtlCol="0">
            <a:spAutoFit/>
          </a:bodyPr>
          <a:lstStyle/>
          <a:p>
            <a:r>
              <a:rPr lang="en-US" sz="800" dirty="0">
                <a:solidFill>
                  <a:schemeClr val="bg1"/>
                </a:solidFill>
              </a:rPr>
              <a:t>RTI International is a registered trademark and trade name of Research Triangle Institute</a:t>
            </a:r>
            <a:r>
              <a:rPr lang="en-US" sz="800" dirty="0" smtClean="0">
                <a:solidFill>
                  <a:schemeClr val="bg1"/>
                </a:solidFill>
              </a:rPr>
              <a:t>.</a:t>
            </a:r>
            <a:endParaRPr lang="en-US" sz="800" dirty="0">
              <a:solidFill>
                <a:schemeClr val="bg1"/>
              </a:solidFill>
            </a:endParaRPr>
          </a:p>
        </p:txBody>
      </p:sp>
      <p:sp>
        <p:nvSpPr>
          <p:cNvPr id="17" name="TextBox 16"/>
          <p:cNvSpPr txBox="1"/>
          <p:nvPr/>
        </p:nvSpPr>
        <p:spPr>
          <a:xfrm>
            <a:off x="6215185" y="4781550"/>
            <a:ext cx="2362200" cy="307777"/>
          </a:xfrm>
          <a:prstGeom prst="rect">
            <a:avLst/>
          </a:prstGeom>
          <a:noFill/>
        </p:spPr>
        <p:txBody>
          <a:bodyPr wrap="square" rtlCol="0">
            <a:spAutoFit/>
          </a:bodyPr>
          <a:lstStyle/>
          <a:p>
            <a:r>
              <a:rPr lang="en-US" sz="1400" dirty="0" smtClean="0">
                <a:solidFill>
                  <a:schemeClr val="accent1">
                    <a:lumMod val="60000"/>
                    <a:lumOff val="40000"/>
                  </a:schemeClr>
                </a:solidFill>
              </a:rPr>
              <a:t>www.rti.org</a:t>
            </a:r>
            <a:endParaRPr lang="en-US" sz="1400" dirty="0">
              <a:solidFill>
                <a:schemeClr val="accent1">
                  <a:lumMod val="60000"/>
                  <a:lumOff val="40000"/>
                </a:schemeClr>
              </a:solidFill>
            </a:endParaRPr>
          </a:p>
        </p:txBody>
      </p:sp>
      <p:sp>
        <p:nvSpPr>
          <p:cNvPr id="2" name="Slide Number Placeholder 1"/>
          <p:cNvSpPr>
            <a:spLocks noGrp="1"/>
          </p:cNvSpPr>
          <p:nvPr>
            <p:ph type="sldNum" sz="quarter" idx="10"/>
          </p:nvPr>
        </p:nvSpPr>
        <p:spPr/>
        <p:txBody>
          <a:bodyPr/>
          <a:lstStyle/>
          <a:p>
            <a:fld id="{D4325D4D-289E-48C1-B277-2BEB492A7D19}"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52047" y="3580701"/>
            <a:ext cx="4054230" cy="1048450"/>
          </a:xfrm>
          <a:prstGeom prst="rect">
            <a:avLst/>
          </a:prstGeom>
          <a:solidFill>
            <a:srgbClr val="FFC525"/>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3" name="TextBox 2"/>
          <p:cNvSpPr txBox="1"/>
          <p:nvPr/>
        </p:nvSpPr>
        <p:spPr>
          <a:xfrm>
            <a:off x="281354" y="3663530"/>
            <a:ext cx="4044461" cy="1231106"/>
          </a:xfrm>
          <a:prstGeom prst="rect">
            <a:avLst/>
          </a:prstGeom>
          <a:noFill/>
        </p:spPr>
        <p:txBody>
          <a:bodyPr wrap="square" rtlCol="0">
            <a:spAutoFit/>
          </a:bodyPr>
          <a:lstStyle/>
          <a:p>
            <a:r>
              <a:rPr lang="en-US" sz="1400" b="1" dirty="0"/>
              <a:t>How does one know if an observed change in trend is valid and not due to measurement error related to the changes in the instrument?</a:t>
            </a:r>
          </a:p>
          <a:p>
            <a:endParaRPr lang="en-US" dirty="0"/>
          </a:p>
        </p:txBody>
      </p:sp>
      <p:sp>
        <p:nvSpPr>
          <p:cNvPr id="7" name="Title 6"/>
          <p:cNvSpPr>
            <a:spLocks noGrp="1"/>
          </p:cNvSpPr>
          <p:nvPr>
            <p:ph type="title"/>
          </p:nvPr>
        </p:nvSpPr>
        <p:spPr>
          <a:xfrm>
            <a:off x="1" y="23450"/>
            <a:ext cx="9144000" cy="572464"/>
          </a:xfrm>
        </p:spPr>
        <p:txBody>
          <a:bodyPr/>
          <a:lstStyle/>
          <a:p>
            <a:r>
              <a:rPr lang="en-US" b="1" dirty="0" smtClean="0"/>
              <a:t>Background</a:t>
            </a:r>
            <a:endParaRPr lang="en-US" b="1" dirty="0"/>
          </a:p>
        </p:txBody>
      </p:sp>
      <p:sp>
        <p:nvSpPr>
          <p:cNvPr id="8196" name="Rectangle 5"/>
          <p:cNvSpPr>
            <a:spLocks noGrp="1" noChangeArrowheads="1"/>
          </p:cNvSpPr>
          <p:nvPr>
            <p:ph sz="quarter" idx="12"/>
          </p:nvPr>
        </p:nvSpPr>
        <p:spPr>
          <a:xfrm>
            <a:off x="4558324" y="739469"/>
            <a:ext cx="4681414" cy="3048000"/>
          </a:xfrm>
        </p:spPr>
        <p:txBody>
          <a:bodyPr/>
          <a:lstStyle/>
          <a:p>
            <a:r>
              <a:rPr lang="en-US" sz="1400" dirty="0"/>
              <a:t>Redesigning a field instrument can introduce instability to the validity of outcome measures when discussing estimates in terms of trend over time, regardless of improvement</a:t>
            </a:r>
            <a:r>
              <a:rPr lang="en-US" sz="1400" dirty="0" smtClean="0"/>
              <a:t>.</a:t>
            </a:r>
          </a:p>
          <a:p>
            <a:r>
              <a:rPr lang="en-US" sz="1400" dirty="0" smtClean="0"/>
              <a:t>The 2011 redesigned PPCS introduced:</a:t>
            </a:r>
          </a:p>
          <a:p>
            <a:pPr lvl="1"/>
            <a:r>
              <a:rPr lang="en-US" sz="1200" dirty="0" smtClean="0"/>
              <a:t> </a:t>
            </a:r>
            <a:r>
              <a:rPr lang="en-US" sz="1200" dirty="0"/>
              <a:t>A</a:t>
            </a:r>
            <a:r>
              <a:rPr lang="en-US" sz="1200" dirty="0" smtClean="0"/>
              <a:t>n inclusive </a:t>
            </a:r>
            <a:r>
              <a:rPr lang="en-US" sz="1200" dirty="0"/>
              <a:t>and expanded ‘type of contact’ screener </a:t>
            </a:r>
            <a:r>
              <a:rPr lang="en-US" sz="1200" dirty="0" smtClean="0"/>
              <a:t>module to include voluntary contacts, non-face-to-face contacts, and street stops </a:t>
            </a:r>
          </a:p>
          <a:p>
            <a:pPr lvl="1"/>
            <a:r>
              <a:rPr lang="en-US" sz="1200" dirty="0" smtClean="0"/>
              <a:t>Specific </a:t>
            </a:r>
            <a:r>
              <a:rPr lang="en-US" sz="1200" dirty="0"/>
              <a:t>questionnaire modules geared toward contact </a:t>
            </a:r>
            <a:r>
              <a:rPr lang="en-US" sz="1200" dirty="0" smtClean="0"/>
              <a:t>characteristics</a:t>
            </a:r>
            <a:endParaRPr lang="en-US" sz="1200" dirty="0"/>
          </a:p>
          <a:p>
            <a:r>
              <a:rPr lang="en-US" sz="1400" dirty="0" smtClean="0"/>
              <a:t>Potential </a:t>
            </a:r>
            <a:r>
              <a:rPr lang="en-US" sz="1400" dirty="0"/>
              <a:t>sources of measurement error </a:t>
            </a:r>
            <a:r>
              <a:rPr lang="en-US" sz="1400" dirty="0" smtClean="0"/>
              <a:t>in the PPCS </a:t>
            </a:r>
            <a:r>
              <a:rPr lang="en-US" sz="1400" dirty="0"/>
              <a:t>questionnaire design:</a:t>
            </a:r>
          </a:p>
          <a:p>
            <a:pPr lvl="1"/>
            <a:r>
              <a:rPr lang="en-US" sz="1400" dirty="0"/>
              <a:t>Salience of attitude </a:t>
            </a:r>
            <a:r>
              <a:rPr lang="en-US" sz="1400" dirty="0" smtClean="0"/>
              <a:t>object, e.g. police contacts</a:t>
            </a:r>
            <a:endParaRPr lang="en-US" sz="1400" dirty="0"/>
          </a:p>
          <a:p>
            <a:pPr lvl="1"/>
            <a:r>
              <a:rPr lang="en-US" sz="1400" dirty="0"/>
              <a:t>Backwards </a:t>
            </a:r>
            <a:r>
              <a:rPr lang="en-US" sz="1400" dirty="0" smtClean="0"/>
              <a:t>telescoping, memory error</a:t>
            </a:r>
            <a:endParaRPr lang="en-US" sz="1400" dirty="0"/>
          </a:p>
          <a:p>
            <a:pPr lvl="1"/>
            <a:r>
              <a:rPr lang="en-US" sz="1400" dirty="0"/>
              <a:t>Error of commission or </a:t>
            </a:r>
            <a:r>
              <a:rPr lang="en-US" sz="1400" dirty="0" smtClean="0"/>
              <a:t>omission</a:t>
            </a:r>
          </a:p>
          <a:p>
            <a:pPr lvl="1"/>
            <a:r>
              <a:rPr lang="en-US" sz="1400" dirty="0" smtClean="0"/>
              <a:t>Context effect, order effect</a:t>
            </a:r>
            <a:endParaRPr lang="en-US" sz="1400" dirty="0"/>
          </a:p>
          <a:p>
            <a:endParaRPr lang="en-US" sz="1400" dirty="0" smtClean="0"/>
          </a:p>
        </p:txBody>
      </p:sp>
      <p:sp>
        <p:nvSpPr>
          <p:cNvPr id="2" name="Content Placeholder 1"/>
          <p:cNvSpPr>
            <a:spLocks noGrp="1"/>
          </p:cNvSpPr>
          <p:nvPr>
            <p:ph sz="quarter" idx="13"/>
          </p:nvPr>
        </p:nvSpPr>
        <p:spPr>
          <a:xfrm>
            <a:off x="0" y="739468"/>
            <a:ext cx="4657969" cy="3048001"/>
          </a:xfrm>
        </p:spPr>
        <p:txBody>
          <a:bodyPr/>
          <a:lstStyle/>
          <a:p>
            <a:r>
              <a:rPr lang="en-US" sz="1400" dirty="0"/>
              <a:t>Survey instruments in periodic surveys are often changed over </a:t>
            </a:r>
            <a:r>
              <a:rPr lang="en-US" sz="1400" dirty="0" smtClean="0"/>
              <a:t>time, to improve </a:t>
            </a:r>
            <a:r>
              <a:rPr lang="en-US" sz="1400" dirty="0"/>
              <a:t>current </a:t>
            </a:r>
            <a:r>
              <a:rPr lang="en-US" sz="1400" dirty="0" smtClean="0"/>
              <a:t>measures and/or include emerging </a:t>
            </a:r>
            <a:r>
              <a:rPr lang="en-US" sz="1400" dirty="0"/>
              <a:t>measurement objects of </a:t>
            </a:r>
            <a:r>
              <a:rPr lang="en-US" sz="1400" dirty="0" smtClean="0"/>
              <a:t>interest, but trend </a:t>
            </a:r>
            <a:r>
              <a:rPr lang="en-US" sz="1400" dirty="0"/>
              <a:t>estimates should still be able to be produced even after changes are </a:t>
            </a:r>
            <a:r>
              <a:rPr lang="en-US" sz="1400" dirty="0" smtClean="0"/>
              <a:t>made</a:t>
            </a:r>
          </a:p>
          <a:p>
            <a:r>
              <a:rPr lang="en-US" sz="1400" dirty="0" smtClean="0"/>
              <a:t>In the PPCS, certain </a:t>
            </a:r>
            <a:r>
              <a:rPr lang="en-US" sz="1400" dirty="0"/>
              <a:t>types of contact were not considered in previous instruments</a:t>
            </a:r>
          </a:p>
          <a:p>
            <a:pPr lvl="1"/>
            <a:r>
              <a:rPr lang="en-US" sz="1400" dirty="0"/>
              <a:t>Voluntary contacts like block watch participation and non-face-to-face </a:t>
            </a:r>
            <a:r>
              <a:rPr lang="en-US" sz="1400" dirty="0" smtClean="0"/>
              <a:t>contact</a:t>
            </a:r>
            <a:endParaRPr lang="en-US" sz="1400" dirty="0"/>
          </a:p>
          <a:p>
            <a:r>
              <a:rPr lang="en-US" sz="1400" dirty="0"/>
              <a:t>Previous instruments did not collect any detail on other contacts the respondent might have had besides the most recent.</a:t>
            </a:r>
          </a:p>
          <a:p>
            <a:endParaRPr lang="en-US" sz="1400" dirty="0"/>
          </a:p>
        </p:txBody>
      </p:sp>
      <p:sp>
        <p:nvSpPr>
          <p:cNvPr id="5" name="Slide Number Placeholder 4"/>
          <p:cNvSpPr>
            <a:spLocks noGrp="1"/>
          </p:cNvSpPr>
          <p:nvPr>
            <p:ph type="sldNum" sz="quarter" idx="10"/>
          </p:nvPr>
        </p:nvSpPr>
        <p:spPr/>
        <p:txBody>
          <a:bodyPr/>
          <a:lstStyle/>
          <a:p>
            <a:fld id="{D4325D4D-289E-48C1-B277-2BEB492A7D19}"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1536212" y="640983"/>
            <a:ext cx="5563577" cy="904249"/>
          </a:xfrm>
          <a:prstGeom prst="rect">
            <a:avLst/>
          </a:prstGeom>
          <a:solidFill>
            <a:srgbClr val="FFC525"/>
          </a:solidFill>
          <a:ln w="9525" cap="flat" cmpd="sng" algn="ctr">
            <a:noFill/>
            <a:prstDash val="solid"/>
            <a:round/>
            <a:headEnd type="none" w="med" len="med"/>
            <a:tailEnd type="none" w="med" len="med"/>
          </a:ln>
          <a:effectLst>
            <a:outerShdw blurRad="76200" dir="18900000" sy="23000" kx="-1200000" algn="b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5" name="TextBox 4"/>
          <p:cNvSpPr txBox="1"/>
          <p:nvPr/>
        </p:nvSpPr>
        <p:spPr>
          <a:xfrm>
            <a:off x="1327150" y="631442"/>
            <a:ext cx="5981700" cy="923330"/>
          </a:xfrm>
          <a:prstGeom prst="rect">
            <a:avLst/>
          </a:prstGeom>
          <a:noFill/>
        </p:spPr>
        <p:txBody>
          <a:bodyPr wrap="square" rtlCol="0">
            <a:spAutoFit/>
          </a:bodyPr>
          <a:lstStyle/>
          <a:p>
            <a:pPr algn="ctr"/>
            <a:r>
              <a:rPr lang="en-US" b="1" i="1" dirty="0"/>
              <a:t>Research question:</a:t>
            </a:r>
            <a:r>
              <a:rPr lang="en-US" u="sng" dirty="0"/>
              <a:t/>
            </a:r>
            <a:br>
              <a:rPr lang="en-US" u="sng" dirty="0"/>
            </a:br>
            <a:r>
              <a:rPr lang="en-US" dirty="0"/>
              <a:t>Is there a way to correct previous estimates for measurement error in </a:t>
            </a:r>
            <a:r>
              <a:rPr lang="en-US" dirty="0" smtClean="0"/>
              <a:t>previous PPCS </a:t>
            </a:r>
            <a:r>
              <a:rPr lang="en-US" dirty="0"/>
              <a:t>instruments?</a:t>
            </a:r>
          </a:p>
        </p:txBody>
      </p:sp>
      <p:sp>
        <p:nvSpPr>
          <p:cNvPr id="2" name="Title 1"/>
          <p:cNvSpPr>
            <a:spLocks noGrp="1"/>
          </p:cNvSpPr>
          <p:nvPr>
            <p:ph type="title"/>
          </p:nvPr>
        </p:nvSpPr>
        <p:spPr>
          <a:xfrm>
            <a:off x="1" y="35204"/>
            <a:ext cx="9144000" cy="572464"/>
          </a:xfrm>
        </p:spPr>
        <p:txBody>
          <a:bodyPr/>
          <a:lstStyle/>
          <a:p>
            <a:r>
              <a:rPr lang="en-US" b="1" dirty="0" smtClean="0"/>
              <a:t>Goals</a:t>
            </a:r>
            <a:endParaRPr lang="en-US" b="1" dirty="0"/>
          </a:p>
        </p:txBody>
      </p:sp>
      <p:sp>
        <p:nvSpPr>
          <p:cNvPr id="4" name="Content Placeholder 3"/>
          <p:cNvSpPr>
            <a:spLocks noGrp="1"/>
          </p:cNvSpPr>
          <p:nvPr>
            <p:ph sz="quarter" idx="13"/>
          </p:nvPr>
        </p:nvSpPr>
        <p:spPr>
          <a:xfrm>
            <a:off x="4419600" y="1579409"/>
            <a:ext cx="4325814" cy="2844705"/>
          </a:xfrm>
        </p:spPr>
        <p:txBody>
          <a:bodyPr/>
          <a:lstStyle/>
          <a:p>
            <a:pPr marL="0" indent="0">
              <a:buNone/>
            </a:pPr>
            <a:r>
              <a:rPr lang="en-US" sz="1600" b="1" dirty="0"/>
              <a:t>Objective #2:</a:t>
            </a:r>
            <a:endParaRPr lang="en-US" sz="1600" dirty="0"/>
          </a:p>
          <a:p>
            <a:pPr marL="0" indent="0">
              <a:buNone/>
            </a:pPr>
            <a:r>
              <a:rPr lang="en-US" sz="1600" dirty="0"/>
              <a:t>Quantitatively assess items for comparability and adjust for measurement error accordingly.</a:t>
            </a:r>
            <a:endParaRPr lang="en-US" sz="1600" b="1" dirty="0"/>
          </a:p>
          <a:p>
            <a:pPr marL="342900" indent="-342900">
              <a:buFont typeface="+mj-lt"/>
              <a:buAutoNum type="arabicPeriod"/>
            </a:pPr>
            <a:r>
              <a:rPr lang="en-US" sz="1600" dirty="0"/>
              <a:t>Assess quantitative difference with split-sample design to control for time</a:t>
            </a:r>
          </a:p>
          <a:p>
            <a:pPr marL="342900" indent="-342900">
              <a:buFont typeface="+mj-lt"/>
              <a:buAutoNum type="arabicPeriod"/>
            </a:pPr>
            <a:r>
              <a:rPr lang="en-US" sz="1600" dirty="0"/>
              <a:t>Adjust estimates for the quantitative </a:t>
            </a:r>
            <a:r>
              <a:rPr lang="en-US" sz="1600" dirty="0" smtClean="0"/>
              <a:t>difference found in split-sample estimate</a:t>
            </a:r>
          </a:p>
          <a:p>
            <a:pPr marL="342900" indent="-342900">
              <a:buFont typeface="+mj-lt"/>
              <a:buAutoNum type="arabicPeriod"/>
            </a:pPr>
            <a:r>
              <a:rPr lang="en-US" sz="1600" dirty="0"/>
              <a:t>A</a:t>
            </a:r>
            <a:r>
              <a:rPr lang="en-US" sz="1600" dirty="0" smtClean="0"/>
              <a:t>pply adjustment to past </a:t>
            </a:r>
            <a:r>
              <a:rPr lang="en-US" sz="1600" dirty="0"/>
              <a:t>survey </a:t>
            </a:r>
            <a:r>
              <a:rPr lang="en-US" sz="1600" dirty="0" smtClean="0"/>
              <a:t>years to correct for measurement error</a:t>
            </a:r>
            <a:endParaRPr lang="en-US" sz="1600" dirty="0"/>
          </a:p>
          <a:p>
            <a:endParaRPr lang="en-US" sz="1600" dirty="0"/>
          </a:p>
        </p:txBody>
      </p:sp>
      <p:sp>
        <p:nvSpPr>
          <p:cNvPr id="6" name="Content Placeholder 6"/>
          <p:cNvSpPr>
            <a:spLocks noGrp="1"/>
          </p:cNvSpPr>
          <p:nvPr>
            <p:ph sz="quarter" idx="12"/>
          </p:nvPr>
        </p:nvSpPr>
        <p:spPr bwMode="auto">
          <a:xfrm>
            <a:off x="347472" y="1579409"/>
            <a:ext cx="3886200" cy="2836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2250" indent="-222250"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pitchFamily="34"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031875" indent="-228600" algn="l" rtl="0" eaLnBrk="1" fontAlgn="base" hangingPunct="1">
              <a:spcBef>
                <a:spcPct val="20000"/>
              </a:spcBef>
              <a:spcAft>
                <a:spcPct val="0"/>
              </a:spcAft>
              <a:buClr>
                <a:srgbClr val="003F82"/>
              </a:buClr>
              <a:buSzPct val="80000"/>
              <a:buFont typeface="Wingdings" pitchFamily="2" charset="2"/>
              <a:buChar char="§"/>
              <a:tabLst/>
              <a:defRPr sz="18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8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9pPr>
          </a:lstStyle>
          <a:p>
            <a:pPr marL="0" indent="0">
              <a:buNone/>
            </a:pPr>
            <a:r>
              <a:rPr lang="en-US" sz="1600" b="1" dirty="0" smtClean="0"/>
              <a:t>Objective #1: </a:t>
            </a:r>
          </a:p>
          <a:p>
            <a:pPr marL="0" indent="0">
              <a:buNone/>
            </a:pPr>
            <a:r>
              <a:rPr lang="en-US" sz="1600" dirty="0" smtClean="0"/>
              <a:t>Establish which outcomes of interest are comparably measured between the original and the revised instrument.</a:t>
            </a:r>
          </a:p>
          <a:p>
            <a:r>
              <a:rPr lang="en-US" sz="1600" dirty="0" smtClean="0"/>
              <a:t>How was comparison conducted?</a:t>
            </a:r>
          </a:p>
          <a:p>
            <a:pPr lvl="1"/>
            <a:r>
              <a:rPr lang="en-US" sz="1600" dirty="0" smtClean="0"/>
              <a:t>Measurement within questionnaire, considering:</a:t>
            </a:r>
          </a:p>
          <a:p>
            <a:pPr lvl="2"/>
            <a:r>
              <a:rPr lang="en-US" sz="1400" dirty="0"/>
              <a:t>Underlying </a:t>
            </a:r>
            <a:r>
              <a:rPr lang="en-US" sz="1400" dirty="0" smtClean="0"/>
              <a:t>construct</a:t>
            </a:r>
          </a:p>
          <a:p>
            <a:pPr lvl="2"/>
            <a:r>
              <a:rPr lang="en-US" sz="1400" dirty="0" smtClean="0"/>
              <a:t>Questionnaire text and placement</a:t>
            </a:r>
          </a:p>
          <a:p>
            <a:pPr lvl="2"/>
            <a:r>
              <a:rPr lang="en-US" sz="1400" dirty="0" smtClean="0"/>
              <a:t>Respondent domain, referring to </a:t>
            </a:r>
            <a:r>
              <a:rPr lang="en-US" sz="1400" dirty="0"/>
              <a:t>the group of respondents presented with the opportunity to answer the given questionnaire item(s) of interest</a:t>
            </a:r>
            <a:endParaRPr lang="en-US" sz="1400" dirty="0" smtClean="0"/>
          </a:p>
          <a:p>
            <a:pPr marL="222250" lvl="1" indent="0">
              <a:buNone/>
            </a:pPr>
            <a:endParaRPr lang="en-US" sz="2000" dirty="0" smtClean="0"/>
          </a:p>
        </p:txBody>
      </p:sp>
      <p:sp>
        <p:nvSpPr>
          <p:cNvPr id="3" name="Slide Number Placeholder 2"/>
          <p:cNvSpPr>
            <a:spLocks noGrp="1"/>
          </p:cNvSpPr>
          <p:nvPr>
            <p:ph type="sldNum" sz="quarter" idx="10"/>
          </p:nvPr>
        </p:nvSpPr>
        <p:spPr/>
        <p:txBody>
          <a:bodyPr/>
          <a:lstStyle/>
          <a:p>
            <a:fld id="{D4325D4D-289E-48C1-B277-2BEB492A7D19}" type="slidenum">
              <a:rPr lang="en-US" smtClean="0"/>
              <a:pPr/>
              <a:t>3</a:t>
            </a:fld>
            <a:endParaRPr lang="en-US" dirty="0"/>
          </a:p>
        </p:txBody>
      </p:sp>
    </p:spTree>
    <p:extLst>
      <p:ext uri="{BB962C8B-B14F-4D97-AF65-F5344CB8AC3E}">
        <p14:creationId xmlns:p14="http://schemas.microsoft.com/office/powerpoint/2010/main" val="2873740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6161"/>
            <a:ext cx="9144000" cy="572464"/>
          </a:xfrm>
        </p:spPr>
        <p:txBody>
          <a:bodyPr/>
          <a:lstStyle/>
          <a:p>
            <a:r>
              <a:rPr lang="en-US" b="1" dirty="0" smtClean="0"/>
              <a:t>Quantitative methods to identify measurement error</a:t>
            </a:r>
            <a:endParaRPr lang="en-US" b="1" dirty="0"/>
          </a:p>
        </p:txBody>
      </p:sp>
      <p:sp>
        <p:nvSpPr>
          <p:cNvPr id="3" name="Content Placeholder 2"/>
          <p:cNvSpPr>
            <a:spLocks noGrp="1"/>
          </p:cNvSpPr>
          <p:nvPr>
            <p:ph sz="quarter" idx="12"/>
          </p:nvPr>
        </p:nvSpPr>
        <p:spPr>
          <a:xfrm>
            <a:off x="101601" y="2174063"/>
            <a:ext cx="4369776" cy="1980319"/>
          </a:xfrm>
        </p:spPr>
        <p:txBody>
          <a:bodyPr/>
          <a:lstStyle/>
          <a:p>
            <a:pPr marL="0" indent="0">
              <a:buNone/>
            </a:pPr>
            <a:r>
              <a:rPr lang="en-US" sz="1600" b="1" dirty="0">
                <a:solidFill>
                  <a:srgbClr val="FF0000"/>
                </a:solidFill>
                <a:effectLst>
                  <a:outerShdw blurRad="50800" dist="50800" dir="5400000" algn="ctr" rotWithShape="0">
                    <a:schemeClr val="bg2">
                      <a:lumMod val="20000"/>
                      <a:lumOff val="80000"/>
                    </a:schemeClr>
                  </a:outerShdw>
                </a:effectLst>
              </a:rPr>
              <a:t>Original</a:t>
            </a:r>
            <a:r>
              <a:rPr lang="en-US" sz="1400" b="1" dirty="0"/>
              <a:t> instrument asked respondents about face-to-face contact before determining types of </a:t>
            </a:r>
            <a:r>
              <a:rPr lang="en-US" sz="1400" b="1" dirty="0" smtClean="0"/>
              <a:t>contact.</a:t>
            </a:r>
            <a:endParaRPr lang="en-US" sz="1400" b="1" dirty="0"/>
          </a:p>
          <a:p>
            <a:pPr lvl="1"/>
            <a:r>
              <a:rPr lang="en-US" sz="1400" dirty="0"/>
              <a:t>“During the last 12 months… did you have any face-to-face contact with a police officer?”</a:t>
            </a:r>
          </a:p>
          <a:p>
            <a:pPr lvl="2"/>
            <a:r>
              <a:rPr lang="en-US" sz="1400" dirty="0"/>
              <a:t>Yes or No response choices, singular item</a:t>
            </a:r>
          </a:p>
          <a:p>
            <a:pPr lvl="2"/>
            <a:r>
              <a:rPr lang="en-US" sz="1400" dirty="0"/>
              <a:t>Respondents selecting ‘no’ are immediately routed out of instrument</a:t>
            </a:r>
          </a:p>
          <a:p>
            <a:pPr marL="0" indent="0">
              <a:buNone/>
            </a:pPr>
            <a:endParaRPr lang="en-US" sz="1400" dirty="0"/>
          </a:p>
        </p:txBody>
      </p:sp>
      <p:sp>
        <p:nvSpPr>
          <p:cNvPr id="4" name="Content Placeholder 3"/>
          <p:cNvSpPr>
            <a:spLocks noGrp="1"/>
          </p:cNvSpPr>
          <p:nvPr>
            <p:ph sz="quarter" idx="13"/>
          </p:nvPr>
        </p:nvSpPr>
        <p:spPr>
          <a:xfrm>
            <a:off x="106228" y="603761"/>
            <a:ext cx="8899768" cy="1515044"/>
          </a:xfrm>
        </p:spPr>
        <p:txBody>
          <a:bodyPr/>
          <a:lstStyle/>
          <a:p>
            <a:pPr marL="0" indent="0">
              <a:buNone/>
            </a:pPr>
            <a:r>
              <a:rPr lang="en-US" sz="1600" b="1" dirty="0"/>
              <a:t>Measurement</a:t>
            </a:r>
          </a:p>
          <a:p>
            <a:r>
              <a:rPr lang="en-US" sz="1400" dirty="0" smtClean="0"/>
              <a:t>The </a:t>
            </a:r>
            <a:r>
              <a:rPr lang="en-US" sz="1400" dirty="0"/>
              <a:t>revised instrument asked some questions similarly of the same respondent domain making the estimates comparably measured</a:t>
            </a:r>
          </a:p>
          <a:p>
            <a:r>
              <a:rPr lang="en-US" sz="1400" dirty="0"/>
              <a:t>Though qualitatively similar enough to compare, measurement error may exist due to a variety of potential changes </a:t>
            </a:r>
          </a:p>
          <a:p>
            <a:pPr lvl="1"/>
            <a:r>
              <a:rPr lang="en-US" sz="1400" dirty="0"/>
              <a:t>E.g. </a:t>
            </a:r>
            <a:r>
              <a:rPr lang="en-US" sz="1400" dirty="0" smtClean="0"/>
              <a:t>measuring face-to-face contact with the police in the past year</a:t>
            </a:r>
            <a:endParaRPr lang="en-US" sz="1400" dirty="0"/>
          </a:p>
        </p:txBody>
      </p:sp>
      <p:sp>
        <p:nvSpPr>
          <p:cNvPr id="5" name="Content Placeholder 2"/>
          <p:cNvSpPr>
            <a:spLocks noGrp="1"/>
          </p:cNvSpPr>
          <p:nvPr/>
        </p:nvSpPr>
        <p:spPr bwMode="auto">
          <a:xfrm>
            <a:off x="228600" y="2800351"/>
            <a:ext cx="3886200" cy="2343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2250" indent="-222250"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pitchFamily="34"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031875" indent="-228600" algn="l" rtl="0" eaLnBrk="1" fontAlgn="base" hangingPunct="1">
              <a:spcBef>
                <a:spcPct val="20000"/>
              </a:spcBef>
              <a:spcAft>
                <a:spcPct val="0"/>
              </a:spcAft>
              <a:buClr>
                <a:srgbClr val="003F82"/>
              </a:buClr>
              <a:buSzPct val="80000"/>
              <a:buFont typeface="Wingdings" pitchFamily="2" charset="2"/>
              <a:buChar char="§"/>
              <a:tabLst/>
              <a:defRPr sz="18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8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800">
                <a:solidFill>
                  <a:schemeClr val="tx1"/>
                </a:solidFill>
                <a:latin typeface="+mn-lt"/>
                <a:cs typeface="+mn-cs"/>
              </a:defRPr>
            </a:lvl9pPr>
          </a:lstStyle>
          <a:p>
            <a:endParaRPr lang="en-US" sz="1400" dirty="0"/>
          </a:p>
        </p:txBody>
      </p:sp>
      <p:sp>
        <p:nvSpPr>
          <p:cNvPr id="6" name="Rectangle 5"/>
          <p:cNvSpPr/>
          <p:nvPr/>
        </p:nvSpPr>
        <p:spPr>
          <a:xfrm>
            <a:off x="4471377" y="2174063"/>
            <a:ext cx="4572000" cy="1846659"/>
          </a:xfrm>
          <a:prstGeom prst="rect">
            <a:avLst/>
          </a:prstGeom>
        </p:spPr>
        <p:txBody>
          <a:bodyPr>
            <a:spAutoFit/>
          </a:bodyPr>
          <a:lstStyle/>
          <a:p>
            <a:pPr marL="0" indent="0">
              <a:buNone/>
            </a:pPr>
            <a:r>
              <a:rPr lang="en-US" sz="1600" b="1" dirty="0" smtClean="0">
                <a:solidFill>
                  <a:srgbClr val="5D9732"/>
                </a:solidFill>
                <a:effectLst>
                  <a:outerShdw blurRad="50800" dist="50800" dir="5400000" algn="ctr" rotWithShape="0">
                    <a:schemeClr val="bg2">
                      <a:lumMod val="20000"/>
                      <a:lumOff val="80000"/>
                    </a:schemeClr>
                  </a:outerShdw>
                </a:effectLst>
              </a:rPr>
              <a:t>Revised</a:t>
            </a:r>
            <a:r>
              <a:rPr lang="en-US" sz="1400" b="1" dirty="0" smtClean="0">
                <a:effectLst>
                  <a:outerShdw blurRad="50800" dist="50800" dir="5400000" algn="ctr" rotWithShape="0">
                    <a:schemeClr val="bg2">
                      <a:lumMod val="20000"/>
                      <a:lumOff val="80000"/>
                    </a:schemeClr>
                  </a:outerShdw>
                </a:effectLst>
              </a:rPr>
              <a:t> </a:t>
            </a:r>
            <a:r>
              <a:rPr lang="en-US" sz="1400" b="1" dirty="0" smtClean="0"/>
              <a:t>instrument assessed contact using screener module of questions.</a:t>
            </a:r>
          </a:p>
          <a:p>
            <a:pPr lvl="1"/>
            <a:r>
              <a:rPr lang="en-US" sz="1400" dirty="0" smtClean="0"/>
              <a:t>Instrument assumes certain types contacts occur face-to-face, e.g. traffic stops</a:t>
            </a:r>
          </a:p>
          <a:p>
            <a:pPr lvl="1"/>
            <a:r>
              <a:rPr lang="en-US" sz="1400" dirty="0" smtClean="0"/>
              <a:t>Vector of dichotomous items</a:t>
            </a:r>
          </a:p>
          <a:p>
            <a:pPr lvl="2"/>
            <a:r>
              <a:rPr lang="en-US" sz="1400" dirty="0" smtClean="0"/>
              <a:t>More effective method to improve recall</a:t>
            </a:r>
          </a:p>
          <a:p>
            <a:pPr lvl="2"/>
            <a:r>
              <a:rPr lang="en-US" sz="1400" dirty="0" smtClean="0"/>
              <a:t>Increased number of respondents reporting contact</a:t>
            </a:r>
            <a:endParaRPr lang="en-US" sz="1400" dirty="0"/>
          </a:p>
        </p:txBody>
      </p:sp>
      <p:sp>
        <p:nvSpPr>
          <p:cNvPr id="7" name="Rectangle 6"/>
          <p:cNvSpPr/>
          <p:nvPr/>
        </p:nvSpPr>
        <p:spPr>
          <a:xfrm>
            <a:off x="1828800" y="4134136"/>
            <a:ext cx="6019800" cy="954107"/>
          </a:xfrm>
          <a:prstGeom prst="rect">
            <a:avLst/>
          </a:prstGeom>
        </p:spPr>
        <p:txBody>
          <a:bodyPr wrap="square">
            <a:spAutoFit/>
          </a:bodyPr>
          <a:lstStyle/>
          <a:p>
            <a:r>
              <a:rPr lang="en-US" sz="1400" b="1" u="sng" dirty="0"/>
              <a:t>The same domain of respondents receive the questions.</a:t>
            </a:r>
          </a:p>
          <a:p>
            <a:pPr lvl="1"/>
            <a:r>
              <a:rPr lang="en-US" sz="1400" dirty="0"/>
              <a:t>Though very different questionnaire design, qualitatively comparable measurement eligible for adjustment.</a:t>
            </a:r>
          </a:p>
          <a:p>
            <a:endParaRPr lang="en-US" sz="1400" dirty="0"/>
          </a:p>
        </p:txBody>
      </p:sp>
      <p:sp>
        <p:nvSpPr>
          <p:cNvPr id="8" name="Slide Number Placeholder 7"/>
          <p:cNvSpPr>
            <a:spLocks noGrp="1"/>
          </p:cNvSpPr>
          <p:nvPr>
            <p:ph type="sldNum" sz="quarter" idx="10"/>
          </p:nvPr>
        </p:nvSpPr>
        <p:spPr/>
        <p:txBody>
          <a:bodyPr/>
          <a:lstStyle/>
          <a:p>
            <a:fld id="{D4325D4D-289E-48C1-B277-2BEB492A7D19}" type="slidenum">
              <a:rPr lang="en-US" smtClean="0"/>
              <a:pPr/>
              <a:t>4</a:t>
            </a:fld>
            <a:endParaRPr lang="en-US" dirty="0"/>
          </a:p>
        </p:txBody>
      </p:sp>
    </p:spTree>
    <p:extLst>
      <p:ext uri="{BB962C8B-B14F-4D97-AF65-F5344CB8AC3E}">
        <p14:creationId xmlns:p14="http://schemas.microsoft.com/office/powerpoint/2010/main" val="796435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2322"/>
            <a:ext cx="9144000" cy="572464"/>
          </a:xfrm>
        </p:spPr>
        <p:txBody>
          <a:bodyPr/>
          <a:lstStyle/>
          <a:p>
            <a:r>
              <a:rPr lang="en-US" b="1" dirty="0" smtClean="0"/>
              <a:t>Qualitative Difference, Adjustment &amp; Results</a:t>
            </a:r>
            <a:endParaRPr lang="en-US" b="1" dirty="0"/>
          </a:p>
        </p:txBody>
      </p:sp>
      <mc:AlternateContent xmlns:mc="http://schemas.openxmlformats.org/markup-compatibility/2006" xmlns:a14="http://schemas.microsoft.com/office/drawing/2010/main">
        <mc:Choice Requires="a14">
          <p:sp>
            <p:nvSpPr>
              <p:cNvPr id="5" name="Content Placeholder 2"/>
              <p:cNvSpPr>
                <a:spLocks noGrp="1"/>
              </p:cNvSpPr>
              <p:nvPr>
                <p:ph sz="quarter" idx="12"/>
              </p:nvPr>
            </p:nvSpPr>
            <p:spPr>
              <a:xfrm>
                <a:off x="0" y="714824"/>
                <a:ext cx="4267200" cy="4267200"/>
              </a:xfrm>
            </p:spPr>
            <p:txBody>
              <a:bodyPr/>
              <a:lstStyle/>
              <a:p>
                <a:r>
                  <a:rPr lang="en-US" sz="1400" dirty="0" smtClean="0"/>
                  <a:t>PPCS measurement error was assessed using a split </a:t>
                </a:r>
                <a:r>
                  <a:rPr lang="en-US" sz="1400" dirty="0"/>
                  <a:t>sample </a:t>
                </a:r>
                <a:r>
                  <a:rPr lang="en-US" sz="1400" dirty="0" smtClean="0"/>
                  <a:t>design, controlling for time</a:t>
                </a:r>
                <a:endParaRPr lang="en-US" sz="1400" dirty="0"/>
              </a:p>
              <a:p>
                <a:r>
                  <a:rPr lang="en-US" sz="1400" dirty="0" smtClean="0"/>
                  <a:t>Compare </a:t>
                </a:r>
                <a:r>
                  <a:rPr lang="en-US" sz="1400" dirty="0"/>
                  <a:t>resulting </a:t>
                </a:r>
                <a:r>
                  <a:rPr lang="en-US" sz="1400" dirty="0" smtClean="0"/>
                  <a:t>estimates using two-sample t-test, taking </a:t>
                </a:r>
                <a:r>
                  <a:rPr lang="en-US" sz="1400" dirty="0"/>
                  <a:t>complex survey design into </a:t>
                </a:r>
                <a:r>
                  <a:rPr lang="en-US" sz="1400" dirty="0" smtClean="0"/>
                  <a:t>account using SUDAAN</a:t>
                </a:r>
                <a:endParaRPr lang="en-US" sz="1400" dirty="0"/>
              </a:p>
              <a:p>
                <a:r>
                  <a:rPr lang="en-US" sz="1400" dirty="0"/>
                  <a:t>If a difference between estimates was statistically significant, an adjustment factor would be needed to account for measurement </a:t>
                </a:r>
                <a:r>
                  <a:rPr lang="en-US" sz="1400" dirty="0" smtClean="0"/>
                  <a:t>error.</a:t>
                </a:r>
              </a:p>
              <a:p>
                <a:r>
                  <a:rPr lang="en-US" sz="1400" dirty="0" smtClean="0"/>
                  <a:t>Use of ratio adjustment due to PPCS being a supplement to the NCVS (</a:t>
                </a:r>
                <a:r>
                  <a:rPr lang="en-CA" sz="1400" dirty="0" smtClean="0"/>
                  <a:t>Cantor</a:t>
                </a:r>
                <a:r>
                  <a:rPr lang="en-CA" sz="1400" dirty="0"/>
                  <a:t> </a:t>
                </a:r>
                <a:r>
                  <a:rPr lang="en-CA" sz="1400" dirty="0" smtClean="0"/>
                  <a:t>&amp; Lynch, 2005</a:t>
                </a:r>
                <a:r>
                  <a:rPr lang="en-US" sz="1400" dirty="0" smtClean="0"/>
                  <a:t>). For </a:t>
                </a:r>
                <a:r>
                  <a:rPr lang="en-US" sz="1400" dirty="0"/>
                  <a:t>this study, the adjustment is made given contact, </a:t>
                </a:r>
                <a:r>
                  <a:rPr lang="en-US" sz="1400" i="1" dirty="0" smtClean="0"/>
                  <a:t>c</a:t>
                </a:r>
                <a:r>
                  <a:rPr lang="en-US" sz="1400" dirty="0" smtClean="0"/>
                  <a:t>:</a:t>
                </a:r>
                <a:endParaRPr lang="en-US" sz="1400" dirty="0"/>
              </a:p>
              <a:p>
                <a:pPr marL="0" indent="0">
                  <a:buNone/>
                </a:pPr>
                <a14:m>
                  <m:oMathPara xmlns:m="http://schemas.openxmlformats.org/officeDocument/2006/math">
                    <m:oMathParaPr>
                      <m:jc m:val="centerGroup"/>
                    </m:oMathParaPr>
                    <m:oMath xmlns:m="http://schemas.openxmlformats.org/officeDocument/2006/math">
                      <m:sSub>
                        <m:sSubPr>
                          <m:ctrlPr>
                            <a:rPr lang="en-US" sz="900" i="1">
                              <a:latin typeface="Cambria Math" panose="02040503050406030204" pitchFamily="18" charset="0"/>
                            </a:rPr>
                          </m:ctrlPr>
                        </m:sSubPr>
                        <m:e>
                          <m:r>
                            <a:rPr lang="en-US" sz="900" i="1">
                              <a:latin typeface="Cambria Math" panose="02040503050406030204" pitchFamily="18" charset="0"/>
                            </a:rPr>
                            <m:t>𝑅</m:t>
                          </m:r>
                        </m:e>
                        <m:sub>
                          <m:r>
                            <a:rPr lang="en-US" sz="900" i="1">
                              <a:latin typeface="Cambria Math" panose="02040503050406030204" pitchFamily="18" charset="0"/>
                            </a:rPr>
                            <m:t>𝑐</m:t>
                          </m:r>
                        </m:sub>
                      </m:sSub>
                      <m:r>
                        <a:rPr lang="en-US" sz="900" i="1">
                          <a:latin typeface="Cambria Math" panose="02040503050406030204" pitchFamily="18" charset="0"/>
                        </a:rPr>
                        <m:t>=</m:t>
                      </m:r>
                      <m:d>
                        <m:dPr>
                          <m:begChr m:val="{"/>
                          <m:endChr m:val=""/>
                          <m:ctrlPr>
                            <a:rPr lang="en-US" sz="900" i="1">
                              <a:latin typeface="Cambria Math" panose="02040503050406030204" pitchFamily="18" charset="0"/>
                            </a:rPr>
                          </m:ctrlPr>
                        </m:dPr>
                        <m:e>
                          <m:m>
                            <m:mPr>
                              <m:mcs>
                                <m:mc>
                                  <m:mcPr>
                                    <m:count m:val="2"/>
                                    <m:mcJc m:val="center"/>
                                  </m:mcPr>
                                </m:mc>
                              </m:mcs>
                              <m:ctrlPr>
                                <a:rPr lang="en-US" sz="900" i="1">
                                  <a:latin typeface="Cambria Math" panose="02040503050406030204" pitchFamily="18" charset="0"/>
                                </a:rPr>
                              </m:ctrlPr>
                            </m:mPr>
                            <m:mr>
                              <m:e>
                                <m:f>
                                  <m:fPr>
                                    <m:ctrlPr>
                                      <a:rPr lang="en-US" sz="900" i="1">
                                        <a:latin typeface="Cambria Math" panose="02040503050406030204" pitchFamily="18" charset="0"/>
                                      </a:rPr>
                                    </m:ctrlPr>
                                  </m:fPr>
                                  <m:num>
                                    <m:sSubSup>
                                      <m:sSubSupPr>
                                        <m:ctrlPr>
                                          <a:rPr lang="en-US" sz="900" i="1">
                                            <a:latin typeface="Cambria Math" panose="02040503050406030204" pitchFamily="18" charset="0"/>
                                          </a:rPr>
                                        </m:ctrlPr>
                                      </m:sSubSupPr>
                                      <m:e>
                                        <m:r>
                                          <a:rPr lang="en-US" sz="900" i="1">
                                            <a:latin typeface="Cambria Math" panose="02040503050406030204" pitchFamily="18" charset="0"/>
                                          </a:rPr>
                                          <m:t>𝑋</m:t>
                                        </m:r>
                                      </m:e>
                                      <m:sub>
                                        <m:sSub>
                                          <m:sSubPr>
                                            <m:ctrlPr>
                                              <a:rPr lang="en-US" sz="900" i="1">
                                                <a:latin typeface="Cambria Math" panose="02040503050406030204" pitchFamily="18" charset="0"/>
                                              </a:rPr>
                                            </m:ctrlPr>
                                          </m:sSubPr>
                                          <m:e>
                                            <m:r>
                                              <a:rPr lang="en-US" sz="900" i="1">
                                                <a:latin typeface="Cambria Math" panose="02040503050406030204" pitchFamily="18" charset="0"/>
                                              </a:rPr>
                                              <m:t>2011</m:t>
                                            </m:r>
                                          </m:e>
                                          <m:sub>
                                            <m:r>
                                              <a:rPr lang="en-US" sz="900" i="1">
                                                <a:latin typeface="Cambria Math" panose="02040503050406030204" pitchFamily="18" charset="0"/>
                                              </a:rPr>
                                              <m:t>𝑐</m:t>
                                            </m:r>
                                          </m:sub>
                                        </m:sSub>
                                      </m:sub>
                                      <m:sup>
                                        <m:r>
                                          <a:rPr lang="en-US" sz="900" i="1">
                                            <a:latin typeface="Cambria Math" panose="02040503050406030204" pitchFamily="18" charset="0"/>
                                          </a:rPr>
                                          <m:t>𝑆</m:t>
                                        </m:r>
                                      </m:sup>
                                    </m:sSubSup>
                                  </m:num>
                                  <m:den>
                                    <m:sSubSup>
                                      <m:sSubSupPr>
                                        <m:ctrlPr>
                                          <a:rPr lang="en-US" sz="900" i="1">
                                            <a:latin typeface="Cambria Math" panose="02040503050406030204" pitchFamily="18" charset="0"/>
                                          </a:rPr>
                                        </m:ctrlPr>
                                      </m:sSubSupPr>
                                      <m:e>
                                        <m:r>
                                          <a:rPr lang="en-US" sz="900" i="1">
                                            <a:latin typeface="Cambria Math" panose="02040503050406030204" pitchFamily="18" charset="0"/>
                                          </a:rPr>
                                          <m:t>𝑋</m:t>
                                        </m:r>
                                      </m:e>
                                      <m:sub>
                                        <m:sSub>
                                          <m:sSubPr>
                                            <m:ctrlPr>
                                              <a:rPr lang="en-US" sz="900" i="1">
                                                <a:latin typeface="Cambria Math" panose="02040503050406030204" pitchFamily="18" charset="0"/>
                                              </a:rPr>
                                            </m:ctrlPr>
                                          </m:sSubPr>
                                          <m:e>
                                            <m:r>
                                              <a:rPr lang="en-US" sz="900" i="1">
                                                <a:latin typeface="Cambria Math" panose="02040503050406030204" pitchFamily="18" charset="0"/>
                                              </a:rPr>
                                              <m:t>2008</m:t>
                                            </m:r>
                                          </m:e>
                                          <m:sub>
                                            <m:r>
                                              <a:rPr lang="en-US" sz="900" i="1">
                                                <a:latin typeface="Cambria Math" panose="02040503050406030204" pitchFamily="18" charset="0"/>
                                              </a:rPr>
                                              <m:t>𝑐</m:t>
                                            </m:r>
                                          </m:sub>
                                        </m:sSub>
                                      </m:sub>
                                      <m:sup>
                                        <m:r>
                                          <a:rPr lang="en-US" sz="900" i="1">
                                            <a:latin typeface="Cambria Math" panose="02040503050406030204" pitchFamily="18" charset="0"/>
                                          </a:rPr>
                                          <m:t>𝑆</m:t>
                                        </m:r>
                                      </m:sup>
                                    </m:sSubSup>
                                  </m:den>
                                </m:f>
                              </m:e>
                              <m:e>
                                <m:r>
                                  <a:rPr lang="en-US" sz="900" i="1">
                                    <a:latin typeface="Cambria Math" panose="02040503050406030204" pitchFamily="18" charset="0"/>
                                  </a:rPr>
                                  <m:t>𝑖𝑓</m:t>
                                </m:r>
                                <m:r>
                                  <a:rPr lang="en-US" sz="900" i="1">
                                    <a:latin typeface="Cambria Math" panose="02040503050406030204" pitchFamily="18" charset="0"/>
                                  </a:rPr>
                                  <m:t>  </m:t>
                                </m:r>
                                <m:f>
                                  <m:fPr>
                                    <m:ctrlPr>
                                      <a:rPr lang="en-US" sz="900" i="1">
                                        <a:latin typeface="Cambria Math" panose="02040503050406030204" pitchFamily="18" charset="0"/>
                                      </a:rPr>
                                    </m:ctrlPr>
                                  </m:fPr>
                                  <m:num>
                                    <m:sSubSup>
                                      <m:sSubSupPr>
                                        <m:ctrlPr>
                                          <a:rPr lang="en-US" sz="900" i="1">
                                            <a:latin typeface="Cambria Math" panose="02040503050406030204" pitchFamily="18" charset="0"/>
                                          </a:rPr>
                                        </m:ctrlPr>
                                      </m:sSubSupPr>
                                      <m:e>
                                        <m:r>
                                          <a:rPr lang="en-US" sz="900" i="1">
                                            <a:latin typeface="Cambria Math" panose="02040503050406030204" pitchFamily="18" charset="0"/>
                                          </a:rPr>
                                          <m:t>𝑋</m:t>
                                        </m:r>
                                      </m:e>
                                      <m:sub>
                                        <m:sSub>
                                          <m:sSubPr>
                                            <m:ctrlPr>
                                              <a:rPr lang="en-US" sz="900" i="1">
                                                <a:latin typeface="Cambria Math" panose="02040503050406030204" pitchFamily="18" charset="0"/>
                                              </a:rPr>
                                            </m:ctrlPr>
                                          </m:sSubPr>
                                          <m:e>
                                            <m:r>
                                              <a:rPr lang="en-US" sz="900" i="1">
                                                <a:latin typeface="Cambria Math" panose="02040503050406030204" pitchFamily="18" charset="0"/>
                                              </a:rPr>
                                              <m:t>2011</m:t>
                                            </m:r>
                                          </m:e>
                                          <m:sub>
                                            <m:r>
                                              <a:rPr lang="en-US" sz="900" i="1">
                                                <a:latin typeface="Cambria Math" panose="02040503050406030204" pitchFamily="18" charset="0"/>
                                              </a:rPr>
                                              <m:t>𝑐</m:t>
                                            </m:r>
                                          </m:sub>
                                        </m:sSub>
                                      </m:sub>
                                      <m:sup>
                                        <m:r>
                                          <a:rPr lang="en-US" sz="900" i="1">
                                            <a:latin typeface="Cambria Math" panose="02040503050406030204" pitchFamily="18" charset="0"/>
                                          </a:rPr>
                                          <m:t>𝑆</m:t>
                                        </m:r>
                                      </m:sup>
                                    </m:sSubSup>
                                  </m:num>
                                  <m:den>
                                    <m:sSubSup>
                                      <m:sSubSupPr>
                                        <m:ctrlPr>
                                          <a:rPr lang="en-US" sz="900" i="1">
                                            <a:latin typeface="Cambria Math" panose="02040503050406030204" pitchFamily="18" charset="0"/>
                                          </a:rPr>
                                        </m:ctrlPr>
                                      </m:sSubSupPr>
                                      <m:e>
                                        <m:r>
                                          <a:rPr lang="en-US" sz="900" i="1">
                                            <a:latin typeface="Cambria Math" panose="02040503050406030204" pitchFamily="18" charset="0"/>
                                          </a:rPr>
                                          <m:t>𝑋</m:t>
                                        </m:r>
                                      </m:e>
                                      <m:sub>
                                        <m:sSub>
                                          <m:sSubPr>
                                            <m:ctrlPr>
                                              <a:rPr lang="en-US" sz="900" i="1">
                                                <a:latin typeface="Cambria Math" panose="02040503050406030204" pitchFamily="18" charset="0"/>
                                              </a:rPr>
                                            </m:ctrlPr>
                                          </m:sSubPr>
                                          <m:e>
                                            <m:r>
                                              <a:rPr lang="en-US" sz="900" i="1">
                                                <a:latin typeface="Cambria Math" panose="02040503050406030204" pitchFamily="18" charset="0"/>
                                              </a:rPr>
                                              <m:t>2008</m:t>
                                            </m:r>
                                          </m:e>
                                          <m:sub>
                                            <m:r>
                                              <a:rPr lang="en-US" sz="900" i="1">
                                                <a:latin typeface="Cambria Math" panose="02040503050406030204" pitchFamily="18" charset="0"/>
                                              </a:rPr>
                                              <m:t>𝑐</m:t>
                                            </m:r>
                                          </m:sub>
                                        </m:sSub>
                                      </m:sub>
                                      <m:sup>
                                        <m:r>
                                          <a:rPr lang="en-US" sz="900" i="1">
                                            <a:latin typeface="Cambria Math" panose="02040503050406030204" pitchFamily="18" charset="0"/>
                                          </a:rPr>
                                          <m:t>𝑆</m:t>
                                        </m:r>
                                      </m:sup>
                                    </m:sSubSup>
                                  </m:den>
                                </m:f>
                                <m:r>
                                  <a:rPr lang="en-US" sz="900" i="1">
                                    <a:latin typeface="Cambria Math" panose="02040503050406030204" pitchFamily="18" charset="0"/>
                                  </a:rPr>
                                  <m:t> </m:t>
                                </m:r>
                                <m:r>
                                  <a:rPr lang="en-US" sz="900" i="1">
                                    <a:latin typeface="Cambria Math" panose="02040503050406030204" pitchFamily="18" charset="0"/>
                                  </a:rPr>
                                  <m:t>𝑠𝑖𝑔𝑛𝑖𝑓𝑖𝑐𝑎𝑛𝑡𝑙𝑦</m:t>
                                </m:r>
                                <m:r>
                                  <a:rPr lang="en-US" sz="900" i="1">
                                    <a:latin typeface="Cambria Math" panose="02040503050406030204" pitchFamily="18" charset="0"/>
                                  </a:rPr>
                                  <m:t> </m:t>
                                </m:r>
                                <m:r>
                                  <a:rPr lang="en-US" sz="900" i="1">
                                    <a:latin typeface="Cambria Math" panose="02040503050406030204" pitchFamily="18" charset="0"/>
                                  </a:rPr>
                                  <m:t>𝑑𝑖𝑓𝑓𝑒𝑟𝑒𝑛𝑡</m:t>
                                </m:r>
                                <m:r>
                                  <a:rPr lang="en-US" sz="900" i="1">
                                    <a:latin typeface="Cambria Math" panose="02040503050406030204" pitchFamily="18" charset="0"/>
                                  </a:rPr>
                                  <m:t> </m:t>
                                </m:r>
                                <m:r>
                                  <a:rPr lang="en-US" sz="900" i="1">
                                    <a:latin typeface="Cambria Math" panose="02040503050406030204" pitchFamily="18" charset="0"/>
                                  </a:rPr>
                                  <m:t>𝑓𝑟𝑜𝑚</m:t>
                                </m:r>
                                <m:r>
                                  <a:rPr lang="en-US" sz="900" i="1">
                                    <a:latin typeface="Cambria Math" panose="02040503050406030204" pitchFamily="18" charset="0"/>
                                  </a:rPr>
                                  <m:t> 1</m:t>
                                </m:r>
                              </m:e>
                            </m:mr>
                            <m:mr>
                              <m:e>
                                <m:r>
                                  <a:rPr lang="en-US" sz="900" i="1">
                                    <a:latin typeface="Cambria Math" panose="02040503050406030204" pitchFamily="18" charset="0"/>
                                  </a:rPr>
                                  <m:t>1</m:t>
                                </m:r>
                              </m:e>
                              <m:e>
                                <m:r>
                                  <a:rPr lang="en-US" sz="900" i="1">
                                    <a:latin typeface="Cambria Math" panose="02040503050406030204" pitchFamily="18" charset="0"/>
                                  </a:rPr>
                                  <m:t>𝑂𝑡h𝑒𝑟𝑤𝑖𝑠𝑒</m:t>
                                </m:r>
                              </m:e>
                            </m:mr>
                          </m:m>
                        </m:e>
                      </m:d>
                    </m:oMath>
                  </m:oMathPara>
                </a14:m>
                <a:endParaRPr lang="en-US" sz="900" dirty="0"/>
              </a:p>
              <a:p>
                <a:r>
                  <a:rPr lang="en-US" sz="1400" dirty="0"/>
                  <a:t>Thus the resulting adjusted estimate is calculated as</a:t>
                </a:r>
              </a:p>
              <a:p>
                <a:pPr marL="0" indent="0">
                  <a:buNone/>
                </a:pPr>
                <a14:m>
                  <m:oMathPara xmlns:m="http://schemas.openxmlformats.org/officeDocument/2006/math">
                    <m:oMathParaPr>
                      <m:jc m:val="centerGroup"/>
                    </m:oMathParaPr>
                    <m:oMath xmlns:m="http://schemas.openxmlformats.org/officeDocument/2006/math">
                      <m:sSubSup>
                        <m:sSubSupPr>
                          <m:ctrlPr>
                            <a:rPr lang="en-US" sz="1400" i="1">
                              <a:latin typeface="Cambria Math" panose="02040503050406030204" pitchFamily="18" charset="0"/>
                            </a:rPr>
                          </m:ctrlPr>
                        </m:sSubSupPr>
                        <m:e>
                          <m:r>
                            <a:rPr lang="en-US" sz="1400" i="1">
                              <a:latin typeface="Cambria Math" panose="02040503050406030204" pitchFamily="18" charset="0"/>
                            </a:rPr>
                            <m:t>𝑋</m:t>
                          </m:r>
                        </m:e>
                        <m:sub>
                          <m:sSub>
                            <m:sSubPr>
                              <m:ctrlPr>
                                <a:rPr lang="en-US" sz="1400" i="1">
                                  <a:latin typeface="Cambria Math" panose="02040503050406030204" pitchFamily="18" charset="0"/>
                                </a:rPr>
                              </m:ctrlPr>
                            </m:sSubPr>
                            <m:e>
                              <m:r>
                                <a:rPr lang="en-US" sz="1400" i="1">
                                  <a:latin typeface="Cambria Math" panose="02040503050406030204" pitchFamily="18" charset="0"/>
                                </a:rPr>
                                <m:t>𝑌𝑌𝑌𝑌</m:t>
                              </m:r>
                            </m:e>
                            <m:sub>
                              <m:r>
                                <a:rPr lang="en-US" sz="1400" i="1">
                                  <a:latin typeface="Cambria Math" panose="02040503050406030204" pitchFamily="18" charset="0"/>
                                </a:rPr>
                                <m:t>𝑐</m:t>
                              </m:r>
                            </m:sub>
                          </m:sSub>
                        </m:sub>
                        <m:sup>
                          <m:r>
                            <a:rPr lang="en-US" sz="1400" i="1">
                              <a:latin typeface="Cambria Math" panose="02040503050406030204" pitchFamily="18" charset="0"/>
                            </a:rPr>
                            <m:t>𝐴</m:t>
                          </m:r>
                        </m:sup>
                      </m:sSubSup>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𝑋</m:t>
                          </m:r>
                        </m:e>
                        <m:sub>
                          <m:sSub>
                            <m:sSubPr>
                              <m:ctrlPr>
                                <a:rPr lang="en-US" sz="1400" i="1">
                                  <a:latin typeface="Cambria Math" panose="02040503050406030204" pitchFamily="18" charset="0"/>
                                </a:rPr>
                              </m:ctrlPr>
                            </m:sSubPr>
                            <m:e>
                              <m:r>
                                <a:rPr lang="en-US" sz="1400" i="1">
                                  <a:latin typeface="Cambria Math" panose="02040503050406030204" pitchFamily="18" charset="0"/>
                                </a:rPr>
                                <m:t>𝑌𝑌𝑌𝑌</m:t>
                              </m:r>
                            </m:e>
                            <m:sub>
                              <m:r>
                                <a:rPr lang="en-US" sz="1400" i="1">
                                  <a:latin typeface="Cambria Math" panose="02040503050406030204" pitchFamily="18" charset="0"/>
                                </a:rPr>
                                <m:t>𝑐</m:t>
                              </m:r>
                            </m:sub>
                          </m:sSub>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𝑅</m:t>
                          </m:r>
                        </m:e>
                        <m:sub>
                          <m:r>
                            <a:rPr lang="en-US" sz="1400" i="1">
                              <a:latin typeface="Cambria Math" panose="02040503050406030204" pitchFamily="18" charset="0"/>
                            </a:rPr>
                            <m:t>𝑐</m:t>
                          </m:r>
                        </m:sub>
                      </m:sSub>
                    </m:oMath>
                  </m:oMathPara>
                </a14:m>
                <a:endParaRPr lang="en-US" sz="1400" dirty="0"/>
              </a:p>
            </p:txBody>
          </p:sp>
        </mc:Choice>
        <mc:Fallback xmlns="">
          <p:sp>
            <p:nvSpPr>
              <p:cNvPr id="5" name="Content Placeholder 2"/>
              <p:cNvSpPr>
                <a:spLocks noGrp="1" noRot="1" noChangeAspect="1" noMove="1" noResize="1" noEditPoints="1" noAdjustHandles="1" noChangeArrowheads="1" noChangeShapeType="1" noTextEdit="1"/>
              </p:cNvSpPr>
              <p:nvPr>
                <p:ph sz="quarter" idx="12"/>
              </p:nvPr>
            </p:nvSpPr>
            <p:spPr>
              <a:xfrm>
                <a:off x="0" y="714824"/>
                <a:ext cx="4267200" cy="4267200"/>
              </a:xfrm>
              <a:blipFill rotWithShape="0">
                <a:blip r:embed="rId2"/>
                <a:stretch>
                  <a:fillRect l="-714" t="-143" r="-714" b="-21571"/>
                </a:stretch>
              </a:blipFill>
            </p:spPr>
            <p:txBody>
              <a:bodyPr/>
              <a:lstStyle/>
              <a:p>
                <a:r>
                  <a:rPr lang="en-US">
                    <a:noFill/>
                  </a:rPr>
                  <a:t> </a:t>
                </a:r>
              </a:p>
            </p:txBody>
          </p:sp>
        </mc:Fallback>
      </mc:AlternateContent>
      <p:sp>
        <p:nvSpPr>
          <p:cNvPr id="9" name="TextBox 8"/>
          <p:cNvSpPr txBox="1"/>
          <p:nvPr/>
        </p:nvSpPr>
        <p:spPr>
          <a:xfrm>
            <a:off x="4495800" y="677820"/>
            <a:ext cx="4419600" cy="769441"/>
          </a:xfrm>
          <a:prstGeom prst="rect">
            <a:avLst/>
          </a:prstGeom>
          <a:noFill/>
        </p:spPr>
        <p:txBody>
          <a:bodyPr wrap="square" rtlCol="0">
            <a:spAutoFit/>
          </a:bodyPr>
          <a:lstStyle/>
          <a:p>
            <a:r>
              <a:rPr lang="en-US" sz="1000" dirty="0" smtClean="0"/>
              <a:t>Exhibit 1. PPCS </a:t>
            </a:r>
            <a:r>
              <a:rPr lang="en-US" sz="1000" dirty="0"/>
              <a:t>Weighted Split-Sample </a:t>
            </a:r>
            <a:r>
              <a:rPr lang="en-US" sz="1000" dirty="0" smtClean="0"/>
              <a:t>Estimate </a:t>
            </a:r>
            <a:r>
              <a:rPr lang="en-US" sz="1000" dirty="0"/>
              <a:t>for </a:t>
            </a:r>
            <a:r>
              <a:rPr lang="en-US" sz="1000" dirty="0" smtClean="0"/>
              <a:t>Face-to-face contact with the police in the past year, 2008 </a:t>
            </a:r>
            <a:r>
              <a:rPr lang="en-US" sz="1000" dirty="0"/>
              <a:t>and 2011 </a:t>
            </a:r>
            <a:r>
              <a:rPr lang="en-US" sz="1000" dirty="0" smtClean="0"/>
              <a:t>instruments, and ratio adjustment</a:t>
            </a:r>
            <a:endParaRPr lang="en-US" sz="1000" dirty="0"/>
          </a:p>
          <a:p>
            <a:endParaRPr lang="en-US" sz="1400" dirty="0"/>
          </a:p>
        </p:txBody>
      </p:sp>
      <p:sp>
        <p:nvSpPr>
          <p:cNvPr id="10" name="TextBox 6"/>
          <p:cNvSpPr txBox="1"/>
          <p:nvPr/>
        </p:nvSpPr>
        <p:spPr>
          <a:xfrm>
            <a:off x="4661355" y="1920529"/>
            <a:ext cx="4724400" cy="430887"/>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a:lstStyle>
          <a:p>
            <a:r>
              <a:rPr lang="en-US" sz="1000" dirty="0" smtClean="0"/>
              <a:t>*** Overall estimates </a:t>
            </a:r>
            <a:r>
              <a:rPr lang="en-US" sz="1000" dirty="0"/>
              <a:t>significantly different from 1 at the 0.001 level</a:t>
            </a:r>
          </a:p>
          <a:p>
            <a:endParaRPr lang="en-US" sz="1200" dirty="0"/>
          </a:p>
        </p:txBody>
      </p:sp>
      <p:graphicFrame>
        <p:nvGraphicFramePr>
          <p:cNvPr id="13" name="Content Placeholder 12"/>
          <p:cNvGraphicFramePr>
            <a:graphicFrameLocks noGrp="1"/>
          </p:cNvGraphicFramePr>
          <p:nvPr>
            <p:ph sz="quarter" idx="13"/>
            <p:extLst>
              <p:ext uri="{D42A27DB-BD31-4B8C-83A1-F6EECF244321}">
                <p14:modId xmlns:p14="http://schemas.microsoft.com/office/powerpoint/2010/main" val="4171855425"/>
              </p:ext>
            </p:extLst>
          </p:nvPr>
        </p:nvGraphicFramePr>
        <p:xfrm>
          <a:off x="4762500" y="1229183"/>
          <a:ext cx="3886200" cy="741298"/>
        </p:xfrm>
        <a:graphic>
          <a:graphicData uri="http://schemas.openxmlformats.org/drawingml/2006/table">
            <a:tbl>
              <a:tblPr firstRow="1" firstCol="1" bandRow="1">
                <a:tableStyleId>{5C22544A-7EE6-4342-B048-85BDC9FD1C3A}</a:tableStyleId>
              </a:tblPr>
              <a:tblGrid>
                <a:gridCol w="539516"/>
                <a:gridCol w="1079032"/>
                <a:gridCol w="1079032"/>
                <a:gridCol w="1188620"/>
              </a:tblGrid>
              <a:tr h="294834">
                <a:tc>
                  <a:txBody>
                    <a:bodyPr/>
                    <a:lstStyle/>
                    <a:p>
                      <a:pPr algn="ctr" rtl="0" fontAlgn="ctr"/>
                      <a:r>
                        <a:rPr lang="en-US" sz="900" u="none" strike="noStrike" dirty="0">
                          <a:effectLst/>
                        </a:rPr>
                        <a:t>Estimate Type</a:t>
                      </a:r>
                      <a:endParaRPr lang="en-US" sz="900" b="1" i="0" u="none" strike="noStrike" dirty="0">
                        <a:solidFill>
                          <a:srgbClr val="FFFFFF"/>
                        </a:solidFill>
                        <a:effectLst/>
                        <a:latin typeface="Arial" panose="020B0604020202020204" pitchFamily="34" charset="0"/>
                      </a:endParaRPr>
                    </a:p>
                  </a:txBody>
                  <a:tcPr marL="8424" marR="8424" marT="8424" marB="0" anchor="ctr"/>
                </a:tc>
                <a:tc>
                  <a:txBody>
                    <a:bodyPr/>
                    <a:lstStyle/>
                    <a:p>
                      <a:pPr algn="ctr" rtl="0" fontAlgn="ctr"/>
                      <a:r>
                        <a:rPr lang="en-US" sz="900" u="none" strike="noStrike" dirty="0">
                          <a:effectLst/>
                        </a:rPr>
                        <a:t>2008 Estimate</a:t>
                      </a:r>
                      <a:endParaRPr lang="en-US" sz="900" b="1" i="0" u="none" strike="noStrike" dirty="0">
                        <a:solidFill>
                          <a:srgbClr val="FFFFFF"/>
                        </a:solidFill>
                        <a:effectLst/>
                        <a:latin typeface="Arial" panose="020B0604020202020204" pitchFamily="34" charset="0"/>
                      </a:endParaRPr>
                    </a:p>
                  </a:txBody>
                  <a:tcPr marL="8424" marR="8424" marT="8424" marB="0" anchor="ctr"/>
                </a:tc>
                <a:tc>
                  <a:txBody>
                    <a:bodyPr/>
                    <a:lstStyle/>
                    <a:p>
                      <a:pPr algn="ctr" rtl="0" fontAlgn="ctr"/>
                      <a:r>
                        <a:rPr lang="en-US" sz="900" u="none" strike="noStrike" dirty="0">
                          <a:effectLst/>
                        </a:rPr>
                        <a:t>2011 Estimate</a:t>
                      </a:r>
                      <a:endParaRPr lang="en-US" sz="900" b="1" i="0" u="none" strike="noStrike" dirty="0">
                        <a:solidFill>
                          <a:srgbClr val="FFFFFF"/>
                        </a:solidFill>
                        <a:effectLst/>
                        <a:latin typeface="Arial" panose="020B0604020202020204" pitchFamily="34" charset="0"/>
                      </a:endParaRPr>
                    </a:p>
                  </a:txBody>
                  <a:tcPr marL="8424" marR="8424" marT="8424" marB="0" anchor="ctr"/>
                </a:tc>
                <a:tc>
                  <a:txBody>
                    <a:bodyPr/>
                    <a:lstStyle/>
                    <a:p>
                      <a:pPr algn="ctr" rtl="0" fontAlgn="ctr"/>
                      <a:r>
                        <a:rPr lang="en-US" sz="900" u="none" strike="noStrike">
                          <a:effectLst/>
                        </a:rPr>
                        <a:t>Ratio Adjustment (2011/2008)</a:t>
                      </a:r>
                      <a:endParaRPr lang="en-US" sz="900" b="1" i="0" u="none" strike="noStrike">
                        <a:solidFill>
                          <a:srgbClr val="FFFFFF"/>
                        </a:solidFill>
                        <a:effectLst/>
                        <a:latin typeface="Arial" panose="020B0604020202020204" pitchFamily="34" charset="0"/>
                      </a:endParaRPr>
                    </a:p>
                  </a:txBody>
                  <a:tcPr marL="8424" marR="8424" marT="8424" marB="0" anchor="ctr"/>
                </a:tc>
              </a:tr>
              <a:tr h="446464">
                <a:tc>
                  <a:txBody>
                    <a:bodyPr/>
                    <a:lstStyle/>
                    <a:p>
                      <a:pPr algn="l" rtl="0" fontAlgn="ctr"/>
                      <a:r>
                        <a:rPr lang="en-US" sz="900" u="none" strike="noStrike">
                          <a:effectLst/>
                        </a:rPr>
                        <a:t>Face to face contact</a:t>
                      </a:r>
                      <a:endParaRPr lang="en-US" sz="900" b="1" i="0" u="none" strike="noStrike">
                        <a:solidFill>
                          <a:srgbClr val="FFFFFF"/>
                        </a:solidFill>
                        <a:effectLst/>
                        <a:latin typeface="Arial" panose="020B0604020202020204" pitchFamily="34" charset="0"/>
                      </a:endParaRPr>
                    </a:p>
                  </a:txBody>
                  <a:tcPr marL="8424" marR="8424" marT="8424" marB="0" anchor="ctr"/>
                </a:tc>
                <a:tc>
                  <a:txBody>
                    <a:bodyPr/>
                    <a:lstStyle/>
                    <a:p>
                      <a:pPr algn="ctr" rtl="0" fontAlgn="ctr"/>
                      <a:r>
                        <a:rPr lang="en-US" sz="900" u="none" strike="noStrike" dirty="0" smtClean="0">
                          <a:effectLst/>
                        </a:rPr>
                        <a:t>19.1%</a:t>
                      </a:r>
                      <a:endParaRPr lang="en-US" sz="900" b="0" i="0" u="none" strike="noStrike" dirty="0">
                        <a:solidFill>
                          <a:srgbClr val="000000"/>
                        </a:solidFill>
                        <a:effectLst/>
                        <a:latin typeface="Arial" panose="020B0604020202020204" pitchFamily="34" charset="0"/>
                      </a:endParaRPr>
                    </a:p>
                  </a:txBody>
                  <a:tcPr marL="8424" marR="8424" marT="8424" marB="0" anchor="ctr"/>
                </a:tc>
                <a:tc>
                  <a:txBody>
                    <a:bodyPr/>
                    <a:lstStyle/>
                    <a:p>
                      <a:pPr algn="ctr" rtl="0" fontAlgn="ctr"/>
                      <a:r>
                        <a:rPr lang="en-US" sz="900" u="none" strike="noStrike" dirty="0" smtClean="0">
                          <a:effectLst/>
                        </a:rPr>
                        <a:t>22.8%***</a:t>
                      </a:r>
                      <a:endParaRPr lang="en-US" sz="900" b="0" i="0" u="none" strike="noStrike" dirty="0">
                        <a:solidFill>
                          <a:srgbClr val="000000"/>
                        </a:solidFill>
                        <a:effectLst/>
                        <a:latin typeface="Arial" panose="020B0604020202020204" pitchFamily="34" charset="0"/>
                      </a:endParaRPr>
                    </a:p>
                  </a:txBody>
                  <a:tcPr marL="8424" marR="8424" marT="8424" marB="0" anchor="ctr"/>
                </a:tc>
                <a:tc>
                  <a:txBody>
                    <a:bodyPr/>
                    <a:lstStyle/>
                    <a:p>
                      <a:pPr algn="ctr" rtl="0" fontAlgn="ctr"/>
                      <a:r>
                        <a:rPr lang="en-US" sz="900" u="none" strike="noStrike" dirty="0" smtClean="0">
                          <a:effectLst/>
                        </a:rPr>
                        <a:t>(22.8/19.1)</a:t>
                      </a:r>
                      <a:r>
                        <a:rPr lang="en-US" sz="900" u="none" strike="noStrike" baseline="0" dirty="0" smtClean="0">
                          <a:effectLst/>
                        </a:rPr>
                        <a:t> </a:t>
                      </a:r>
                    </a:p>
                    <a:p>
                      <a:pPr algn="ctr" rtl="0" fontAlgn="ctr"/>
                      <a:r>
                        <a:rPr lang="en-US" sz="900" u="none" strike="noStrike" baseline="0" dirty="0" smtClean="0">
                          <a:effectLst/>
                        </a:rPr>
                        <a:t>= </a:t>
                      </a:r>
                      <a:r>
                        <a:rPr lang="en-US" sz="900" b="1" u="none" strike="noStrike" dirty="0" smtClean="0">
                          <a:effectLst/>
                        </a:rPr>
                        <a:t>1.19</a:t>
                      </a:r>
                      <a:endParaRPr lang="en-US" sz="900" b="1" i="0" u="none" strike="noStrike" dirty="0">
                        <a:solidFill>
                          <a:srgbClr val="000000"/>
                        </a:solidFill>
                        <a:effectLst/>
                        <a:latin typeface="Arial" panose="020B0604020202020204" pitchFamily="34" charset="0"/>
                      </a:endParaRPr>
                    </a:p>
                  </a:txBody>
                  <a:tcPr marL="8424" marR="8424" marT="8424" marB="0" anchor="ctr"/>
                </a:tc>
              </a:tr>
            </a:tbl>
          </a:graphicData>
        </a:graphic>
      </p:graphicFrame>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521844"/>
            <a:ext cx="3428999" cy="2571749"/>
          </a:xfrm>
          <a:prstGeom prst="rect">
            <a:avLst/>
          </a:prstGeom>
        </p:spPr>
      </p:pic>
      <p:sp>
        <p:nvSpPr>
          <p:cNvPr id="15" name="TextBox 14"/>
          <p:cNvSpPr txBox="1"/>
          <p:nvPr/>
        </p:nvSpPr>
        <p:spPr>
          <a:xfrm>
            <a:off x="4572001" y="2151361"/>
            <a:ext cx="4076699" cy="400110"/>
          </a:xfrm>
          <a:prstGeom prst="rect">
            <a:avLst/>
          </a:prstGeom>
          <a:noFill/>
        </p:spPr>
        <p:txBody>
          <a:bodyPr wrap="square" rtlCol="0">
            <a:spAutoFit/>
          </a:bodyPr>
          <a:lstStyle/>
          <a:p>
            <a:r>
              <a:rPr lang="en-US" sz="1000" dirty="0" smtClean="0"/>
              <a:t>Exhibit 2. Adjusted and Unadjusted Trend for Face-to-face contact with police in the past year, 2002-2008 PPCS</a:t>
            </a:r>
            <a:endParaRPr lang="en-US" sz="1000" dirty="0"/>
          </a:p>
        </p:txBody>
      </p:sp>
      <p:sp>
        <p:nvSpPr>
          <p:cNvPr id="3" name="Slide Number Placeholder 2"/>
          <p:cNvSpPr>
            <a:spLocks noGrp="1"/>
          </p:cNvSpPr>
          <p:nvPr>
            <p:ph type="sldNum" sz="quarter" idx="10"/>
          </p:nvPr>
        </p:nvSpPr>
        <p:spPr/>
        <p:txBody>
          <a:bodyPr/>
          <a:lstStyle/>
          <a:p>
            <a:fld id="{D4325D4D-289E-48C1-B277-2BEB492A7D19}" type="slidenum">
              <a:rPr lang="en-US" smtClean="0"/>
              <a:pPr/>
              <a:t>5</a:t>
            </a:fld>
            <a:endParaRPr lang="en-US" dirty="0"/>
          </a:p>
        </p:txBody>
      </p:sp>
    </p:spTree>
    <p:extLst>
      <p:ext uri="{BB962C8B-B14F-4D97-AF65-F5344CB8AC3E}">
        <p14:creationId xmlns:p14="http://schemas.microsoft.com/office/powerpoint/2010/main" val="1564613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 y="-198349"/>
            <a:ext cx="9144000" cy="960263"/>
          </a:xfrm>
          <a:prstGeom prst="rect">
            <a:avLst/>
          </a:prstGeom>
        </p:spPr>
        <p:txBody>
          <a:bodyPr/>
          <a:lstStyle/>
          <a:p>
            <a:r>
              <a:rPr lang="en-US" b="1" dirty="0"/>
              <a:t>Acknowledgements, Selected </a:t>
            </a:r>
            <a:r>
              <a:rPr lang="en-US" b="1" dirty="0" smtClean="0"/>
              <a:t>References &amp; Contact Information</a:t>
            </a:r>
          </a:p>
        </p:txBody>
      </p:sp>
      <p:sp>
        <p:nvSpPr>
          <p:cNvPr id="12291" name="Rectangle 4"/>
          <p:cNvSpPr>
            <a:spLocks noGrp="1" noChangeArrowheads="1"/>
          </p:cNvSpPr>
          <p:nvPr>
            <p:ph sz="quarter" idx="12"/>
          </p:nvPr>
        </p:nvSpPr>
        <p:spPr>
          <a:xfrm>
            <a:off x="148455" y="742950"/>
            <a:ext cx="4343399" cy="4518336"/>
          </a:xfrm>
          <a:prstGeom prst="rect">
            <a:avLst/>
          </a:prstGeom>
        </p:spPr>
        <p:txBody>
          <a:bodyPr/>
          <a:lstStyle/>
          <a:p>
            <a:r>
              <a:rPr lang="en-CA" sz="1400" dirty="0"/>
              <a:t>Cantor, D., &amp; Lynch, J. P. (2005).  Exploring the effects of changes in design on the analytical uses of the NCVS data. </a:t>
            </a:r>
            <a:r>
              <a:rPr lang="en-CA" sz="1400" i="1" dirty="0"/>
              <a:t>Journal of Quantitative Criminology</a:t>
            </a:r>
            <a:r>
              <a:rPr lang="en-CA" sz="1400" dirty="0"/>
              <a:t>, 21(3), 293-319. </a:t>
            </a:r>
            <a:endParaRPr lang="en-US" sz="1400" dirty="0"/>
          </a:p>
          <a:p>
            <a:r>
              <a:rPr lang="en-CA" sz="1400" dirty="0"/>
              <a:t>Clark, C. Z. F., </a:t>
            </a:r>
            <a:r>
              <a:rPr lang="en-CA" sz="1400" dirty="0" err="1"/>
              <a:t>Tinari</a:t>
            </a:r>
            <a:r>
              <a:rPr lang="en-CA" sz="1400" dirty="0"/>
              <a:t>, R., Singh, R., </a:t>
            </a:r>
            <a:r>
              <a:rPr lang="en-CA" sz="1400" dirty="0" err="1"/>
              <a:t>Tupek</a:t>
            </a:r>
            <a:r>
              <a:rPr lang="en-CA" sz="1400" dirty="0"/>
              <a:t>, A., Hogan, H., </a:t>
            </a:r>
            <a:r>
              <a:rPr lang="en-CA" sz="1400" dirty="0" err="1"/>
              <a:t>Killion</a:t>
            </a:r>
            <a:r>
              <a:rPr lang="en-CA" sz="1400" dirty="0"/>
              <a:t>, R. A., &amp; Wright, T. (2003, July 25). </a:t>
            </a:r>
            <a:r>
              <a:rPr lang="en-CA" sz="1400" i="1" dirty="0"/>
              <a:t>Census Bureau Standard: Pretesting Questionnaires and Related Materials for Surveys and Censuses. </a:t>
            </a:r>
            <a:r>
              <a:rPr lang="en-CA" sz="1400" dirty="0"/>
              <a:t>Retrieved from </a:t>
            </a:r>
            <a:r>
              <a:rPr lang="en-CA" sz="1400" u="sng" dirty="0">
                <a:hlinkClick r:id="rId3"/>
              </a:rPr>
              <a:t>https://</a:t>
            </a:r>
            <a:r>
              <a:rPr lang="en-CA" sz="1400" u="sng" dirty="0" smtClean="0">
                <a:hlinkClick r:id="rId3"/>
              </a:rPr>
              <a:t>www.census.gov/srd/pretest-standards.html</a:t>
            </a:r>
            <a:endParaRPr lang="en-US" sz="1400" dirty="0"/>
          </a:p>
          <a:p>
            <a:r>
              <a:rPr lang="en-US" sz="1400" dirty="0"/>
              <a:t>Duncan, G. and </a:t>
            </a:r>
            <a:r>
              <a:rPr lang="en-US" sz="1400" dirty="0" err="1"/>
              <a:t>Kalton</a:t>
            </a:r>
            <a:r>
              <a:rPr lang="en-US" sz="1400" dirty="0"/>
              <a:t>, G. (1987). Issues of design and analysis of surveys across time. </a:t>
            </a:r>
            <a:r>
              <a:rPr lang="en-US" sz="1400" i="1" dirty="0"/>
              <a:t>International Statistical Review, 55</a:t>
            </a:r>
            <a:r>
              <a:rPr lang="en-US" sz="1400" dirty="0"/>
              <a:t>(1): 97-117.</a:t>
            </a:r>
          </a:p>
          <a:p>
            <a:r>
              <a:rPr lang="en-US" sz="1400" dirty="0"/>
              <a:t>Firebaugh, G. (1997). </a:t>
            </a:r>
            <a:r>
              <a:rPr lang="en-US" sz="1400" i="1" dirty="0"/>
              <a:t>Analyzing Repeated Surveys.</a:t>
            </a:r>
            <a:r>
              <a:rPr lang="en-US" sz="1400" dirty="0"/>
              <a:t> Sage University Paper Series on Quantitative Applications in the Social Sciences, no. 07-115.  Thousand Oaks, CA: Sage.</a:t>
            </a:r>
            <a:endParaRPr lang="en-US" sz="1400" dirty="0" smtClean="0"/>
          </a:p>
        </p:txBody>
      </p:sp>
      <p:sp>
        <p:nvSpPr>
          <p:cNvPr id="12292" name="Rectangle 5"/>
          <p:cNvSpPr>
            <a:spLocks noGrp="1" noChangeArrowheads="1"/>
          </p:cNvSpPr>
          <p:nvPr>
            <p:ph sz="quarter" idx="13"/>
          </p:nvPr>
        </p:nvSpPr>
        <p:spPr>
          <a:xfrm>
            <a:off x="4609124" y="1133431"/>
            <a:ext cx="4344376" cy="1828800"/>
          </a:xfrm>
          <a:prstGeom prst="rect">
            <a:avLst/>
          </a:prstGeom>
        </p:spPr>
        <p:txBody>
          <a:bodyPr/>
          <a:lstStyle/>
          <a:p>
            <a:pPr marL="0" indent="0">
              <a:buNone/>
            </a:pPr>
            <a:r>
              <a:rPr lang="en-CA" sz="1600" dirty="0" smtClean="0"/>
              <a:t>The </a:t>
            </a:r>
            <a:r>
              <a:rPr lang="en-CA" sz="1600" dirty="0"/>
              <a:t>authors would like to thank </a:t>
            </a:r>
            <a:r>
              <a:rPr lang="en-CA" sz="1600" dirty="0" smtClean="0"/>
              <a:t>Bureau of Justice Statistics </a:t>
            </a:r>
            <a:r>
              <a:rPr lang="en-CA" sz="1600" dirty="0"/>
              <a:t>for sponsoring this research and comments provided by Mike </a:t>
            </a:r>
            <a:r>
              <a:rPr lang="en-CA" sz="1600" dirty="0" err="1" smtClean="0"/>
              <a:t>Plantey</a:t>
            </a:r>
            <a:r>
              <a:rPr lang="en-CA" sz="1600" dirty="0" smtClean="0"/>
              <a:t> </a:t>
            </a:r>
            <a:r>
              <a:rPr lang="en-CA" sz="1600" dirty="0"/>
              <a:t>and Lynn Langton. However, we would like to note that the views expressed in this paper are those of the authors only and do not reflect the views or position of BJS or the Department of Justice</a:t>
            </a:r>
            <a:r>
              <a:rPr lang="en-CA" sz="1600" dirty="0" smtClean="0"/>
              <a:t>.</a:t>
            </a:r>
          </a:p>
          <a:p>
            <a:pPr marL="0" indent="0">
              <a:buNone/>
            </a:pPr>
            <a:endParaRPr lang="en-CA" sz="1400" dirty="0"/>
          </a:p>
          <a:p>
            <a:pPr marL="0" indent="0">
              <a:buNone/>
            </a:pPr>
            <a:endParaRPr lang="en-US" sz="1400" dirty="0"/>
          </a:p>
        </p:txBody>
      </p:sp>
      <p:sp>
        <p:nvSpPr>
          <p:cNvPr id="2" name="TextBox 1"/>
          <p:cNvSpPr txBox="1"/>
          <p:nvPr/>
        </p:nvSpPr>
        <p:spPr>
          <a:xfrm>
            <a:off x="6383547" y="3333750"/>
            <a:ext cx="2743200" cy="1354217"/>
          </a:xfrm>
          <a:prstGeom prst="rect">
            <a:avLst/>
          </a:prstGeom>
          <a:noFill/>
        </p:spPr>
        <p:txBody>
          <a:bodyPr wrap="square" rtlCol="0">
            <a:spAutoFit/>
          </a:bodyPr>
          <a:lstStyle/>
          <a:p>
            <a:pPr>
              <a:buNone/>
            </a:pPr>
            <a:r>
              <a:rPr lang="en-US" sz="1600" b="1" dirty="0" smtClean="0">
                <a:solidFill>
                  <a:schemeClr val="accent1"/>
                </a:solidFill>
              </a:rPr>
              <a:t>Marcus Berzofsky, </a:t>
            </a:r>
            <a:r>
              <a:rPr lang="en-US" sz="1600" b="1" dirty="0" err="1" smtClean="0">
                <a:solidFill>
                  <a:schemeClr val="accent1"/>
                </a:solidFill>
              </a:rPr>
              <a:t>DrPh</a:t>
            </a:r>
            <a:endParaRPr lang="en-US" sz="1600" b="1" dirty="0">
              <a:solidFill>
                <a:schemeClr val="accent1"/>
              </a:solidFill>
            </a:endParaRPr>
          </a:p>
          <a:p>
            <a:pPr>
              <a:buNone/>
            </a:pPr>
            <a:r>
              <a:rPr lang="en-US" sz="1600" dirty="0" smtClean="0"/>
              <a:t>Sr. Research Statistician</a:t>
            </a:r>
            <a:endParaRPr lang="en-US" sz="1600" dirty="0"/>
          </a:p>
          <a:p>
            <a:pPr>
              <a:buNone/>
            </a:pPr>
            <a:r>
              <a:rPr lang="en-US" sz="1600" dirty="0" smtClean="0"/>
              <a:t>919-316-3752</a:t>
            </a:r>
            <a:endParaRPr lang="en-US" sz="1600" dirty="0"/>
          </a:p>
          <a:p>
            <a:pPr>
              <a:buNone/>
            </a:pPr>
            <a:r>
              <a:rPr lang="en-US" sz="1600" dirty="0" smtClean="0"/>
              <a:t>berzofsky@rti.org</a:t>
            </a:r>
            <a:endParaRPr lang="en-US" sz="1600" dirty="0"/>
          </a:p>
          <a:p>
            <a:endParaRPr lang="en-US" dirty="0"/>
          </a:p>
        </p:txBody>
      </p:sp>
      <p:sp>
        <p:nvSpPr>
          <p:cNvPr id="7" name="TextBox 6"/>
          <p:cNvSpPr txBox="1"/>
          <p:nvPr/>
        </p:nvSpPr>
        <p:spPr>
          <a:xfrm>
            <a:off x="4609124" y="3333749"/>
            <a:ext cx="1981200" cy="1354217"/>
          </a:xfrm>
          <a:prstGeom prst="rect">
            <a:avLst/>
          </a:prstGeom>
          <a:noFill/>
        </p:spPr>
        <p:txBody>
          <a:bodyPr wrap="square" rtlCol="0">
            <a:spAutoFit/>
          </a:bodyPr>
          <a:lstStyle/>
          <a:p>
            <a:pPr>
              <a:buNone/>
            </a:pPr>
            <a:r>
              <a:rPr lang="en-US" sz="1600" b="1" dirty="0">
                <a:solidFill>
                  <a:schemeClr val="accent1"/>
                </a:solidFill>
              </a:rPr>
              <a:t>Glynis Ewing</a:t>
            </a:r>
          </a:p>
          <a:p>
            <a:pPr>
              <a:buNone/>
            </a:pPr>
            <a:r>
              <a:rPr lang="en-US" sz="1600" dirty="0"/>
              <a:t>Statistician</a:t>
            </a:r>
          </a:p>
          <a:p>
            <a:pPr>
              <a:buNone/>
            </a:pPr>
            <a:r>
              <a:rPr lang="en-US" sz="1600" dirty="0"/>
              <a:t>919-541-6046</a:t>
            </a:r>
          </a:p>
          <a:p>
            <a:pPr>
              <a:buNone/>
            </a:pPr>
            <a:r>
              <a:rPr lang="en-US" sz="1600" dirty="0"/>
              <a:t>gewing@rti.org</a:t>
            </a:r>
          </a:p>
          <a:p>
            <a:endParaRPr lang="en-US" dirty="0"/>
          </a:p>
        </p:txBody>
      </p:sp>
      <p:sp>
        <p:nvSpPr>
          <p:cNvPr id="3" name="Slide Number Placeholder 2"/>
          <p:cNvSpPr>
            <a:spLocks noGrp="1"/>
          </p:cNvSpPr>
          <p:nvPr>
            <p:ph type="sldNum" sz="quarter" idx="10"/>
          </p:nvPr>
        </p:nvSpPr>
        <p:spPr/>
        <p:txBody>
          <a:bodyPr/>
          <a:lstStyle/>
          <a:p>
            <a:fld id="{D4325D4D-289E-48C1-B277-2BEB492A7D19}" type="slidenum">
              <a:rPr lang="en-US" smtClean="0"/>
              <a:pPr/>
              <a:t>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TI Corporate (Whi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4" id="{E5EDE7A1-D542-46F5-B57C-6B212D86EC61}" vid="{AC4D37BC-3A33-48C4-AB09-A7FA86217C6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2015_RTI_Widescreen_Template</Template>
  <TotalTime>935</TotalTime>
  <Words>1113</Words>
  <Application>Microsoft Office PowerPoint</Application>
  <PresentationFormat>On-screen Show (16:9)</PresentationFormat>
  <Paragraphs>91</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Arial Narrow</vt:lpstr>
      <vt:lpstr>Cambria Math</vt:lpstr>
      <vt:lpstr>Wingdings</vt:lpstr>
      <vt:lpstr>ヒラギノ角ゴ Pro W3</vt:lpstr>
      <vt:lpstr>RTI Corporate (White)</vt:lpstr>
      <vt:lpstr>PowerPoint Presentation</vt:lpstr>
      <vt:lpstr>Background</vt:lpstr>
      <vt:lpstr>Goals</vt:lpstr>
      <vt:lpstr>Quantitative methods to identify measurement error</vt:lpstr>
      <vt:lpstr>Qualitative Difference, Adjustment &amp; Results</vt:lpstr>
      <vt:lpstr>Acknowledgements, Selected References &amp; Contact Information</vt:lpstr>
    </vt:vector>
  </TitlesOfParts>
  <Company>RTI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Implications of Questionnaire Redesign on Trend Estimates in the 2011 Police-Public Contact Survey</dc:title>
  <dc:creator>Ewing, Glynis</dc:creator>
  <cp:lastModifiedBy>Berzofsky, Marcus</cp:lastModifiedBy>
  <cp:revision>24</cp:revision>
  <dcterms:created xsi:type="dcterms:W3CDTF">2016-10-25T21:54:07Z</dcterms:created>
  <dcterms:modified xsi:type="dcterms:W3CDTF">2016-11-04T20:53:16Z</dcterms:modified>
</cp:coreProperties>
</file>