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5"/>
  </p:sldMasterIdLst>
  <p:notesMasterIdLst>
    <p:notesMasterId r:id="rId26"/>
  </p:notesMasterIdLst>
  <p:sldIdLst>
    <p:sldId id="268" r:id="rId6"/>
    <p:sldId id="296" r:id="rId7"/>
    <p:sldId id="269" r:id="rId8"/>
    <p:sldId id="270" r:id="rId9"/>
    <p:sldId id="273" r:id="rId10"/>
    <p:sldId id="294" r:id="rId11"/>
    <p:sldId id="278" r:id="rId12"/>
    <p:sldId id="272" r:id="rId13"/>
    <p:sldId id="275" r:id="rId14"/>
    <p:sldId id="276" r:id="rId15"/>
    <p:sldId id="277" r:id="rId16"/>
    <p:sldId id="293" r:id="rId17"/>
    <p:sldId id="290" r:id="rId18"/>
    <p:sldId id="282" r:id="rId19"/>
    <p:sldId id="285" r:id="rId20"/>
    <p:sldId id="297" r:id="rId21"/>
    <p:sldId id="295" r:id="rId22"/>
    <p:sldId id="286" r:id="rId23"/>
    <p:sldId id="284" r:id="rId24"/>
    <p:sldId id="29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62963" autoAdjust="0"/>
  </p:normalViewPr>
  <p:slideViewPr>
    <p:cSldViewPr>
      <p:cViewPr varScale="1">
        <p:scale>
          <a:sx n="71" d="100"/>
          <a:sy n="7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67C0F-2304-45BF-A5FC-AC7B59B97E47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EF1D-96BC-4AA7-BB11-BECC4EB75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52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24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05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11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35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07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82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06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39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72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52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24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E6CE1-430A-4DA2-8AD6-D3EFB38BC1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8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98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49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68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74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08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77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67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EF1D-96BC-4AA7-BB11-BECC4EB753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58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321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6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96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49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1938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192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463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79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34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4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728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1"/>
            <a:ext cx="5111750" cy="4832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24051"/>
            <a:ext cx="3008313" cy="367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396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95799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33400"/>
            <a:ext cx="54864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62537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497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71600"/>
            <a:ext cx="8229600" cy="4495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2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0"/>
            <a:ext cx="2057400" cy="5135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0"/>
            <a:ext cx="6019800" cy="5135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5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696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6003421"/>
            <a:ext cx="9144000" cy="854579"/>
            <a:chOff x="0" y="6003421"/>
            <a:chExt cx="9144000" cy="854579"/>
          </a:xfrm>
        </p:grpSpPr>
        <p:grpSp>
          <p:nvGrpSpPr>
            <p:cNvPr id="14" name="Group 13"/>
            <p:cNvGrpSpPr/>
            <p:nvPr userDrawn="1"/>
          </p:nvGrpSpPr>
          <p:grpSpPr>
            <a:xfrm>
              <a:off x="0" y="6003421"/>
              <a:ext cx="9144000" cy="854579"/>
              <a:chOff x="0" y="6003421"/>
              <a:chExt cx="9144000" cy="854579"/>
            </a:xfrm>
          </p:grpSpPr>
          <p:grpSp>
            <p:nvGrpSpPr>
              <p:cNvPr id="12" name="Group 11"/>
              <p:cNvGrpSpPr/>
              <p:nvPr userDrawn="1"/>
            </p:nvGrpSpPr>
            <p:grpSpPr>
              <a:xfrm>
                <a:off x="0" y="6003421"/>
                <a:ext cx="9144000" cy="854579"/>
                <a:chOff x="0" y="6003421"/>
                <a:chExt cx="9144000" cy="854579"/>
              </a:xfrm>
            </p:grpSpPr>
            <p:pic>
              <p:nvPicPr>
                <p:cNvPr id="8" name="Picture 7"/>
                <p:cNvPicPr>
                  <a:picLocks noChangeAspect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6003421"/>
                  <a:ext cx="9144000" cy="854579"/>
                </a:xfrm>
                <a:prstGeom prst="rect">
                  <a:avLst/>
                </a:prstGeom>
              </p:spPr>
            </p:pic>
            <p:sp>
              <p:nvSpPr>
                <p:cNvPr id="7" name="Rectangle 6"/>
                <p:cNvSpPr/>
                <p:nvPr userDrawn="1"/>
              </p:nvSpPr>
              <p:spPr>
                <a:xfrm>
                  <a:off x="8001000" y="6096000"/>
                  <a:ext cx="1066800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3" name="Picture 12"/>
              <p:cNvPicPr>
                <a:picLocks noChangeAspect="1"/>
              </p:cNvPicPr>
              <p:nvPr userDrawn="1"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09234" y="6121129"/>
                <a:ext cx="617223" cy="619162"/>
              </a:xfrm>
              <a:prstGeom prst="rect">
                <a:avLst/>
              </a:prstGeom>
            </p:spPr>
          </p:pic>
        </p:grp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990600" y="6248400"/>
              <a:ext cx="3627434" cy="3779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612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heather.ridolfo@nass.usda.gov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milola.abayomi@nass.usda.gov" TargetMode="External"/><Relationship Id="rId4" Type="http://schemas.openxmlformats.org/officeDocument/2006/relationships/hyperlink" Target="mailto:virginia.harris@nass.usd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Challenges to Developing New Survey Questions: When Cultural Norms Run Counter to Survey Questions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3432175"/>
            <a:ext cx="7010400" cy="1752600"/>
          </a:xfrm>
        </p:spPr>
        <p:txBody>
          <a:bodyPr>
            <a:normAutofit/>
          </a:bodyPr>
          <a:lstStyle/>
          <a:p>
            <a:r>
              <a:rPr lang="en-US" sz="2400" dirty="0"/>
              <a:t>Heather Ridolfo, Virginia Harris and Emilola </a:t>
            </a:r>
            <a:r>
              <a:rPr lang="en-US" sz="2400" dirty="0" smtClean="0"/>
              <a:t>Abayomi</a:t>
            </a:r>
          </a:p>
          <a:p>
            <a:r>
              <a:rPr lang="en-US" sz="2400" dirty="0" smtClean="0"/>
              <a:t>National Agricultural Statistics Service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693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Farm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Measure farm operators to assess:</a:t>
            </a:r>
          </a:p>
          <a:p>
            <a:r>
              <a:rPr lang="en-US" dirty="0"/>
              <a:t>Demographics of farmers</a:t>
            </a:r>
          </a:p>
          <a:p>
            <a:r>
              <a:rPr lang="en-US" dirty="0"/>
              <a:t>Changes in structure of farming</a:t>
            </a:r>
          </a:p>
          <a:p>
            <a:r>
              <a:rPr lang="en-US" dirty="0"/>
              <a:t>Assess potential future issues </a:t>
            </a:r>
            <a:endParaRPr lang="en-US" dirty="0" smtClean="0"/>
          </a:p>
          <a:p>
            <a:r>
              <a:rPr lang="en-US" dirty="0" smtClean="0"/>
              <a:t>Assess </a:t>
            </a:r>
            <a:r>
              <a:rPr lang="en-US" dirty="0"/>
              <a:t>USDA programs</a:t>
            </a:r>
          </a:p>
          <a:p>
            <a:r>
              <a:rPr lang="en-US" dirty="0"/>
              <a:t>“Principal” Operator key for understanding the economic well-being of the farm household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23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 </a:t>
            </a:r>
            <a:r>
              <a:rPr lang="en-US" dirty="0"/>
              <a:t>over underreporting of women </a:t>
            </a:r>
            <a:r>
              <a:rPr lang="en-US" dirty="0" smtClean="0"/>
              <a:t>farmers on the Census of Agriculture</a:t>
            </a:r>
          </a:p>
          <a:p>
            <a:r>
              <a:rPr lang="en-US" dirty="0" smtClean="0"/>
              <a:t>In the 2012 Census of Agriculture:</a:t>
            </a:r>
          </a:p>
          <a:p>
            <a:pPr lvl="1"/>
            <a:r>
              <a:rPr lang="en-US" dirty="0" smtClean="0"/>
              <a:t>30% all operators were women</a:t>
            </a:r>
          </a:p>
          <a:p>
            <a:pPr lvl="1"/>
            <a:r>
              <a:rPr lang="en-US" dirty="0" smtClean="0"/>
              <a:t>14% all principal operators were women</a:t>
            </a:r>
          </a:p>
          <a:p>
            <a:pPr lvl="1"/>
            <a:r>
              <a:rPr lang="en-US" dirty="0" smtClean="0"/>
              <a:t>Decline in female operators 2007-2012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(not significant)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 on Women in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Changing farm structure</a:t>
            </a:r>
          </a:p>
          <a:p>
            <a:r>
              <a:rPr lang="en-US" dirty="0"/>
              <a:t>Cultural </a:t>
            </a:r>
            <a:r>
              <a:rPr lang="en-US" dirty="0" smtClean="0"/>
              <a:t>norms (farms are operated by men)</a:t>
            </a:r>
            <a:endParaRPr lang="en-US" dirty="0"/>
          </a:p>
          <a:p>
            <a:r>
              <a:rPr lang="en-US" dirty="0" smtClean="0"/>
              <a:t>Panel Recommendations:</a:t>
            </a:r>
          </a:p>
          <a:p>
            <a:pPr marL="352425" indent="0">
              <a:buFont typeface="Wingdings" panose="05000000000000000000" pitchFamily="2" charset="2"/>
              <a:buChar char="Ø"/>
            </a:pPr>
            <a:r>
              <a:rPr lang="en-US" sz="2800" dirty="0" smtClean="0"/>
              <a:t>Remove labels (operator, principal operator)</a:t>
            </a:r>
          </a:p>
          <a:p>
            <a:pPr marL="633413" indent="-280988">
              <a:buFont typeface="Wingdings" panose="05000000000000000000" pitchFamily="2" charset="2"/>
              <a:buChar char="Ø"/>
            </a:pPr>
            <a:r>
              <a:rPr lang="en-US" sz="2800" dirty="0" smtClean="0"/>
              <a:t>Ask about involvement in variety of decisions, allow for joint involvement </a:t>
            </a:r>
          </a:p>
          <a:p>
            <a:pPr marL="352425" indent="0">
              <a:buFont typeface="Wingdings" panose="05000000000000000000" pitchFamily="2" charset="2"/>
              <a:buChar char="Ø"/>
            </a:pPr>
            <a:r>
              <a:rPr lang="en-US" sz="2800" dirty="0" smtClean="0"/>
              <a:t>Allow up to 4 operators</a:t>
            </a:r>
          </a:p>
          <a:p>
            <a:pPr marL="639763" indent="-287338">
              <a:buFont typeface="Wingdings" panose="05000000000000000000" pitchFamily="2" charset="2"/>
              <a:buChar char="Ø"/>
            </a:pPr>
            <a:r>
              <a:rPr lang="en-US" sz="2800" dirty="0" smtClean="0"/>
              <a:t>Transition away from principal operator; allow respondents to report more than one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67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the Questionnaire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594422-3AC4-4599-8F9A-C722DE0458B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Content Placeholder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57" y="3783023"/>
            <a:ext cx="8229600" cy="2558087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47" y="1021080"/>
            <a:ext cx="7561905" cy="2438095"/>
          </a:xfrm>
        </p:spPr>
      </p:pic>
      <p:sp>
        <p:nvSpPr>
          <p:cNvPr id="15" name="Oval 14"/>
          <p:cNvSpPr/>
          <p:nvPr/>
        </p:nvSpPr>
        <p:spPr>
          <a:xfrm>
            <a:off x="1923367" y="3665292"/>
            <a:ext cx="1447800" cy="5017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96000" y="4495800"/>
            <a:ext cx="2743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321495" y="5421323"/>
            <a:ext cx="6337495" cy="432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057400" y="4105384"/>
            <a:ext cx="2941320" cy="3855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96100" y="893529"/>
            <a:ext cx="1143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2012 COA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0" y="3640073"/>
            <a:ext cx="1905000" cy="3743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2015 Content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6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Operator</a:t>
            </a:r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45" y="1257452"/>
            <a:ext cx="7561905" cy="24380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9" y="4191000"/>
            <a:ext cx="7658099" cy="1121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0" y="1072786"/>
            <a:ext cx="1143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2012 COA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971800" y="2362200"/>
            <a:ext cx="1981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9600" y="4038600"/>
            <a:ext cx="17526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19800" y="3927615"/>
            <a:ext cx="1905000" cy="3743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2015 Content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8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to the Questionnaire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7514286" cy="3676190"/>
          </a:xfr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676400"/>
            <a:ext cx="5228571" cy="50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8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Pre-Testing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Cognitive interviewing</a:t>
            </a:r>
          </a:p>
          <a:p>
            <a:pPr>
              <a:buFontTx/>
              <a:buChar char="-"/>
            </a:pPr>
            <a:r>
              <a:rPr lang="en-US" dirty="0" smtClean="0"/>
              <a:t>Round 1 (n=8)</a:t>
            </a:r>
          </a:p>
          <a:p>
            <a:pPr>
              <a:buFontTx/>
              <a:buChar char="-"/>
            </a:pPr>
            <a:r>
              <a:rPr lang="en-US" dirty="0" smtClean="0"/>
              <a:t>Round 2 (n=25)</a:t>
            </a:r>
          </a:p>
          <a:p>
            <a:pPr>
              <a:buFontTx/>
              <a:buChar char="-"/>
            </a:pPr>
            <a:r>
              <a:rPr lang="en-US" dirty="0" smtClean="0"/>
              <a:t>Round 3 (n=67)</a:t>
            </a:r>
          </a:p>
          <a:p>
            <a:r>
              <a:rPr lang="en-US" dirty="0" smtClean="0"/>
              <a:t>2015 Content Test (n=~30,000)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Number of Individuals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9588" y="3028895"/>
            <a:ext cx="85751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Capturing involvement in variety of decisions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Broad range of decision types considered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Day-to-day </a:t>
            </a:r>
            <a:r>
              <a:rPr lang="en-US" dirty="0"/>
              <a:t>decisions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Major </a:t>
            </a:r>
            <a:r>
              <a:rPr lang="en-US" dirty="0" smtClean="0"/>
              <a:t>decisions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All decision 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Broad range in level of involvement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Involved in majority/all decisions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Involved in one or some decisions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Providing input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Making decisions/being </a:t>
            </a:r>
            <a:r>
              <a:rPr lang="en-US" u="sng" dirty="0" smtClean="0"/>
              <a:t>final</a:t>
            </a:r>
            <a:r>
              <a:rPr lang="en-US" dirty="0" smtClean="0"/>
              <a:t> decision maker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158109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8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Number of Individuals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2606" y="3025393"/>
            <a:ext cx="85751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Still </a:t>
            </a:r>
            <a:r>
              <a:rPr lang="en-US" dirty="0">
                <a:solidFill>
                  <a:srgbClr val="FF0000"/>
                </a:solidFill>
              </a:rPr>
              <a:t>undercounts of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“We always argue her down”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“She just does the bookkeeping”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“The </a:t>
            </a:r>
            <a:r>
              <a:rPr lang="en-US" dirty="0" smtClean="0"/>
              <a:t>Bible </a:t>
            </a:r>
            <a:r>
              <a:rPr lang="en-US" dirty="0"/>
              <a:t>says he’s in charge”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158109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9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Men and Women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1422985"/>
          </a:xfrm>
        </p:spPr>
      </p:pic>
      <p:sp>
        <p:nvSpPr>
          <p:cNvPr id="3" name="TextBox 2"/>
          <p:cNvSpPr txBox="1"/>
          <p:nvPr/>
        </p:nvSpPr>
        <p:spPr>
          <a:xfrm>
            <a:off x="457200" y="3175585"/>
            <a:ext cx="83762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Redundancy and missing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respondents felt these questions were redundant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Majority of the time responses to Question 2 summed to response to Question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Respondents with no female operators sometimes left women response space blank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5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Principal Operator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3" y="1605469"/>
            <a:ext cx="7428571" cy="1180952"/>
          </a:xfrm>
        </p:spPr>
      </p:pic>
      <p:sp>
        <p:nvSpPr>
          <p:cNvPr id="7" name="TextBox 6"/>
          <p:cNvSpPr txBox="1"/>
          <p:nvPr/>
        </p:nvSpPr>
        <p:spPr>
          <a:xfrm>
            <a:off x="914400" y="3373581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Data reported are inconsistent (operating jointly = checked yes for all operators, checked no for all operators, or left blank)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Difficult to bridge because concept has changed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9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Content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approximately 30,000</a:t>
            </a:r>
          </a:p>
          <a:p>
            <a:r>
              <a:rPr lang="en-US" dirty="0" smtClean="0"/>
              <a:t>Sample </a:t>
            </a:r>
            <a:r>
              <a:rPr lang="en-US" dirty="0"/>
              <a:t>targeted to include operations so all sections of form would be tested</a:t>
            </a:r>
          </a:p>
          <a:p>
            <a:r>
              <a:rPr lang="en-US" dirty="0" smtClean="0"/>
              <a:t>Self-administered paper form, limited CATI and Web </a:t>
            </a:r>
          </a:p>
          <a:p>
            <a:r>
              <a:rPr lang="en-US" dirty="0" smtClean="0"/>
              <a:t>Data collection Jan-April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Number of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734316"/>
              </p:ext>
            </p:extLst>
          </p:nvPr>
        </p:nvGraphicFramePr>
        <p:xfrm>
          <a:off x="744414" y="1295400"/>
          <a:ext cx="7256585" cy="39529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674"/>
                <a:gridCol w="1994334"/>
                <a:gridCol w="1864577"/>
              </a:tblGrid>
              <a:tr h="76200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Consistency of total operators  reported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and number of men and women reported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2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Count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% of total reports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9809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Consistent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11105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95.26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9809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Not Consistent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552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4.74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34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Number of Operators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5967273"/>
              </p:ext>
            </p:extLst>
          </p:nvPr>
        </p:nvGraphicFramePr>
        <p:xfrm>
          <a:off x="990601" y="1600201"/>
          <a:ext cx="6858000" cy="3423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1049"/>
                <a:gridCol w="1884791"/>
                <a:gridCol w="1762160"/>
              </a:tblGrid>
              <a:tr h="91439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Consistency of numbers reported in total question and number of operators reported in the demographic</a:t>
                      </a:r>
                      <a:r>
                        <a:rPr lang="en-US" sz="2400" baseline="0" dirty="0" smtClean="0">
                          <a:effectLst/>
                        </a:rPr>
                        <a:t> table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333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Count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% of total reports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31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Consistent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10290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88.27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331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Not Consistent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1367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11.73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5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2015 Content Test: Principal Operator</a:t>
            </a:r>
            <a:endParaRPr lang="en-US" sz="32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717952"/>
              </p:ext>
            </p:extLst>
          </p:nvPr>
        </p:nvGraphicFramePr>
        <p:xfrm>
          <a:off x="609599" y="1295400"/>
          <a:ext cx="8001001" cy="3430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2001441"/>
                <a:gridCol w="2875360"/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</a:rPr>
                        <a:t>Total Number of Principal Operators Reported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u="none" strike="noStrike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</a:rPr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</a:rPr>
                        <a:t>% of total reports</a:t>
                      </a:r>
                    </a:p>
                  </a:txBody>
                  <a:tcPr/>
                </a:tc>
              </a:tr>
              <a:tr h="1595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595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5574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595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2788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595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u="none" strike="noStrike" dirty="0">
                          <a:effectLst/>
                        </a:rPr>
                        <a:t>3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595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u="none" strike="noStrike" dirty="0">
                          <a:effectLst/>
                        </a:rPr>
                        <a:t>4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21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2015 Content Test: Principal Operator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6631772"/>
              </p:ext>
            </p:extLst>
          </p:nvPr>
        </p:nvGraphicFramePr>
        <p:xfrm>
          <a:off x="762000" y="993820"/>
          <a:ext cx="7543799" cy="3642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3921"/>
                <a:gridCol w="1217283"/>
                <a:gridCol w="1224727"/>
                <a:gridCol w="1224727"/>
                <a:gridCol w="1198669"/>
                <a:gridCol w="1174472"/>
              </a:tblGrid>
              <a:tr h="5452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Principal Operators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25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Operators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0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8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</a:rPr>
                        <a:t>0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767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297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8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672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3550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8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2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2438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8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8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3208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5+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90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05800" cy="838200"/>
          </a:xfrm>
        </p:spPr>
        <p:txBody>
          <a:bodyPr>
            <a:noAutofit/>
          </a:bodyPr>
          <a:lstStyle/>
          <a:p>
            <a:r>
              <a:rPr lang="en-US" sz="3200" dirty="0"/>
              <a:t>Matched Records for 2012 COA and </a:t>
            </a:r>
            <a:br>
              <a:rPr lang="en-US" sz="3200" dirty="0"/>
            </a:br>
            <a:r>
              <a:rPr lang="en-US" sz="3200" dirty="0"/>
              <a:t>2015 Content Test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747709"/>
              </p:ext>
            </p:extLst>
          </p:nvPr>
        </p:nvGraphicFramePr>
        <p:xfrm>
          <a:off x="723899" y="1219200"/>
          <a:ext cx="7924801" cy="4696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1039"/>
                <a:gridCol w="1168961"/>
                <a:gridCol w="1472079"/>
                <a:gridCol w="1321361"/>
                <a:gridCol w="1321361"/>
              </a:tblGrid>
              <a:tr h="2793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2012 Census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2015 Content Test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93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Sum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Mean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Sum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Mean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93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Total Operators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11627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1.27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13955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1.52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93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8370" algn="ctr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Women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3643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0.40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4967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9005" algn="ctr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0.54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15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Men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7984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0.87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9288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1.01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93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Men reported in columns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8765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8989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93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Women reported in columns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3763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4519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2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Cultural norms persist (women still underreported)</a:t>
            </a:r>
          </a:p>
          <a:p>
            <a:r>
              <a:rPr lang="en-US" dirty="0" smtClean="0"/>
              <a:t>Small changes to questionnaire brought small improvement to reporting of women operators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2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229600" cy="4267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Heather </a:t>
            </a:r>
            <a:r>
              <a:rPr lang="en-US" dirty="0" err="1" smtClean="0"/>
              <a:t>Ridolfo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heather.ridolfo@nass.usda.gov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Virgina</a:t>
            </a:r>
            <a:r>
              <a:rPr lang="en-US" dirty="0" smtClean="0"/>
              <a:t> Harris</a:t>
            </a:r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virginia.harris@nass.usda.gov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Emilola</a:t>
            </a:r>
            <a:r>
              <a:rPr lang="en-US" dirty="0" smtClean="0"/>
              <a:t> J. </a:t>
            </a:r>
            <a:r>
              <a:rPr lang="en-US" dirty="0" err="1" smtClean="0"/>
              <a:t>Abayomi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5"/>
              </a:rPr>
              <a:t>e</a:t>
            </a:r>
            <a:r>
              <a:rPr lang="en-US" dirty="0" smtClean="0">
                <a:hlinkClick r:id="rId5"/>
              </a:rPr>
              <a:t>milola.abayomi@nass.usda.gov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60703"/>
      </p:ext>
    </p:extLst>
  </p:cSld>
  <p:clrMapOvr>
    <a:masterClrMapping/>
  </p:clrMapOvr>
</p:sld>
</file>

<file path=ppt/theme/theme1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CM" ma:contentTypeID="0x01010036FE8E1382BC204298EC5A72A9C62284002277093454755B4CBE2812BD9919FF7D" ma:contentTypeVersion="150" ma:contentTypeDescription="Enterprise Content Management " ma:contentTypeScope="" ma:versionID="f54c5ed72031c60f447468f413a72146">
  <xsd:schema xmlns:xsd="http://www.w3.org/2001/XMLSchema" xmlns:xs="http://www.w3.org/2001/XMLSchema" xmlns:p="http://schemas.microsoft.com/office/2006/metadata/properties" xmlns:ns1="http://schemas.microsoft.com/sharepoint/v3" xmlns:ns2="76200ae3-9792-4cd5-8e8b-92297ba56a0d" xmlns:ns3="efdec344-e8ef-4650-bb58-cc069c4d74ae" targetNamespace="http://schemas.microsoft.com/office/2006/metadata/properties" ma:root="true" ma:fieldsID="a8ec2a93e22bf4e656c4008f8cbccf09" ns1:_="" ns2:_="" ns3:_="">
    <xsd:import namespace="http://schemas.microsoft.com/sharepoint/v3"/>
    <xsd:import namespace="76200ae3-9792-4cd5-8e8b-92297ba56a0d"/>
    <xsd:import namespace="efdec344-e8ef-4650-bb58-cc069c4d74ae"/>
    <xsd:element name="properties">
      <xsd:complexType>
        <xsd:sequence>
          <xsd:element name="documentManagement">
            <xsd:complexType>
              <xsd:all>
                <xsd:element ref="ns2:Report_x002f_Memo_x0020_Number" minOccurs="0"/>
                <xsd:element ref="ns2:Survey" minOccurs="0"/>
                <xsd:element ref="ns2:Doc_x0020_Category"/>
                <xsd:element ref="ns2:BB" minOccurs="0"/>
                <xsd:element ref="ns2:BB-Text" minOccurs="0"/>
                <xsd:element ref="ns2:Approver" minOccurs="0"/>
                <xsd:element ref="ns2:Additional_x0020_Authors" minOccurs="0"/>
                <xsd:element ref="ns2:Approver_x0020_Comments" minOccurs="0"/>
                <xsd:element ref="ns2:Approval_x0020_Date" minOccurs="0"/>
                <xsd:element ref="ns2:Issue_x0020_Date" minOccurs="0"/>
                <xsd:element ref="ns2:Expire_x0020_Date" minOccurs="0"/>
                <xsd:element ref="ns2:Doc-ID" minOccurs="0"/>
                <xsd:element ref="ns2:Posted_x0020_By" minOccurs="0"/>
                <xsd:element ref="ns2:AddMeta" minOccurs="0"/>
                <xsd:element ref="ns2:ECM_WF_Status" minOccurs="0"/>
                <xsd:element ref="ns2:Runs" minOccurs="0"/>
                <xsd:element ref="ns2:TaxCatchAllLabel" minOccurs="0"/>
                <xsd:element ref="ns2:mde2484b4f47481a86986bfe2d90f834" minOccurs="0"/>
                <xsd:element ref="ns2:_dlc_DocId" minOccurs="0"/>
                <xsd:element ref="ns2:_dlc_DocIdUrl" minOccurs="0"/>
                <xsd:element ref="ns2:_dlc_DocIdPersistId" minOccurs="0"/>
                <xsd:element ref="ns2:Doc_x0020_Type_x003a_Disposition" minOccurs="0"/>
                <xsd:element ref="ns2:Doc_x0020_Type_x003a_File_x0020_Code" minOccurs="0"/>
                <xsd:element ref="ns2:Doc_x0020_Type_x003a_Retention" minOccurs="0"/>
                <xsd:element ref="ns2:Doc_x0020_Type_x003a_Disposition_x0020_Authority" minOccurs="0"/>
                <xsd:element ref="ns2:AP" minOccurs="0"/>
                <xsd:element ref="ns2:bb_x0020_cat_x0020_txt1" minOccurs="0"/>
                <xsd:element ref="ns2:Retain" minOccurs="0"/>
                <xsd:element ref="ns2:Doc_x0020_Type" minOccurs="0"/>
                <xsd:element ref="ns2:Review_d" minOccurs="0"/>
                <xsd:element ref="ns2:SFprep2" minOccurs="0"/>
                <xsd:element ref="ns2:Doc_x0020_Type1" minOccurs="0"/>
                <xsd:element ref="ns2:PDF" minOccurs="0"/>
                <xsd:element ref="ns2:OU1" minOccurs="0"/>
                <xsd:element ref="ns2:Org_x0020_UnitsTaxHTField0" minOccurs="0"/>
                <xsd:element ref="ns3:FWF" minOccurs="0"/>
                <xsd:element ref="ns2:Expiration_d" minOccurs="0"/>
                <xsd:element ref="ns2:TaxCatchAll" minOccurs="0"/>
                <xsd:element ref="ns2:SurveyTxt" minOccurs="0"/>
                <xsd:element ref="ns2:Doc_x0020_Title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atedBy" ma:index="61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62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63" nillable="true" ma:displayName="Number of Likes" ma:internalName="LikesCount">
      <xsd:simpleType>
        <xsd:restriction base="dms:Unknown"/>
      </xsd:simpleType>
    </xsd:element>
    <xsd:element name="LikedBy" ma:index="64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200ae3-9792-4cd5-8e8b-92297ba56a0d" elementFormDefault="qualified">
    <xsd:import namespace="http://schemas.microsoft.com/office/2006/documentManagement/types"/>
    <xsd:import namespace="http://schemas.microsoft.com/office/infopath/2007/PartnerControls"/>
    <xsd:element name="Report_x002f_Memo_x0020_Number" ma:index="2" nillable="true" ma:displayName="Report/Memo Number" ma:description="Enter the official number associated with this document if there is one." ma:internalName="Report_x002F_Memo_x0020_Number">
      <xsd:simpleType>
        <xsd:restriction base="dms:Text">
          <xsd:maxLength value="255"/>
        </xsd:restriction>
      </xsd:simpleType>
    </xsd:element>
    <xsd:element name="Survey" ma:index="5" nillable="true" ma:displayName="Survey" ma:list="{d7621dfe-e8cb-4aac-9b08-0d11b16c0c8f}" ma:internalName="Survey" ma:showField="Sample_Name" ma:web="76200ae3-9792-4cd5-8e8b-92297ba56a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oc_x0020_Category" ma:index="6" ma:displayName="Doc Category" ma:description="Standard Document Category" ma:list="{07623b6b-f47d-4559-98a9-035ca159761f}" ma:internalName="Doc_x0020_Category" ma:readOnly="false" ma:showField="Title" ma:web="76200ae3-9792-4cd5-8e8b-92297ba56a0d">
      <xsd:simpleType>
        <xsd:restriction base="dms:Lookup"/>
      </xsd:simpleType>
    </xsd:element>
    <xsd:element name="BB" ma:index="7" nillable="true" ma:displayName="Announce" ma:default="No" ma:description="Do you wish to post a NASS Announcement for this document?" ma:format="RadioButtons" ma:internalName="BB">
      <xsd:simpleType>
        <xsd:restriction base="dms:Choice">
          <xsd:enumeration value="Yes"/>
          <xsd:enumeration value="No"/>
        </xsd:restriction>
      </xsd:simpleType>
    </xsd:element>
    <xsd:element name="BB-Text" ma:index="8" nillable="true" ma:displayName="Announcement-Text" ma:description="Enter text to be included with the document Announcement Board post." ma:internalName="BB_x002d_Text" ma:readOnly="false">
      <xsd:simpleType>
        <xsd:restriction base="dms:Note"/>
      </xsd:simpleType>
    </xsd:element>
    <xsd:element name="Approver" ma:index="9" nillable="true" ma:displayName="Author / Approver" ma:description="Enter the name of the Primary Author / Approver or Contact Person for this document." ma:indexed="true" ma:list="UserInfo" ma:SharePointGroup="0" ma:internalName="Approv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dditional_x0020_Authors" ma:index="10" nillable="true" ma:displayName="Additional Authors" ma:description="Additional people associated with this document." ma:list="UserInfo" ma:SharePointGroup="0" ma:internalName="Additional_x0020_Authors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_x0020_Comments" ma:index="11" nillable="true" ma:displayName="Notes" ma:description="Enter notes for this document that will be available to reviewers and future publishers." ma:internalName="Approver_x0020_Comments" ma:readOnly="false">
      <xsd:simpleType>
        <xsd:restriction base="dms:Note">
          <xsd:maxLength value="255"/>
        </xsd:restriction>
      </xsd:simpleType>
    </xsd:element>
    <xsd:element name="Approval_x0020_Date" ma:index="12" nillable="true" ma:displayName="Approval Date" ma:description="Enter the approval date." ma:format="DateOnly" ma:internalName="Approval_x0020_Date">
      <xsd:simpleType>
        <xsd:restriction base="dms:DateTime"/>
      </xsd:simpleType>
    </xsd:element>
    <xsd:element name="Issue_x0020_Date" ma:index="13" nillable="true" ma:displayName="Issue Date" ma:default="[today]" ma:description="Issue Date of Document" ma:format="DateOnly" ma:indexed="true" ma:internalName="Issue_x0020_Date">
      <xsd:simpleType>
        <xsd:restriction base="dms:DateTime"/>
      </xsd:simpleType>
    </xsd:element>
    <xsd:element name="Expire_x0020_Date" ma:index="15" nillable="true" ma:displayName="Expire Date" ma:description="Date document expires and will no Longer be available in views." ma:format="DateOnly" ma:internalName="Expire_x0020_Date">
      <xsd:simpleType>
        <xsd:restriction base="dms:DateTime"/>
      </xsd:simpleType>
    </xsd:element>
    <xsd:element name="Doc-ID" ma:index="24" nillable="true" ma:displayName="Doc-ID" ma:decimals="0" ma:description="Key Filter field for ID" ma:indexed="true" ma:internalName="Doc_x002d_ID" ma:readOnly="false">
      <xsd:simpleType>
        <xsd:restriction base="dms:Number"/>
      </xsd:simpleType>
    </xsd:element>
    <xsd:element name="Posted_x0020_By" ma:index="25" nillable="true" ma:displayName="Posted By" ma:description="Name of the person who posted this document." ma:indexed="true" ma:list="UserInfo" ma:SharePointGroup="0" ma:internalName="Posted_x0020_By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ddMeta" ma:index="26" nillable="true" ma:displayName="Action" ma:default="Draft" ma:format="Dropdown" ma:internalName="AddMeta">
      <xsd:simpleType>
        <xsd:restriction base="dms:Choice">
          <xsd:enumeration value="Draft"/>
          <xsd:enumeration value="Run"/>
          <xsd:enumeration value="Metadata"/>
          <xsd:enumeration value="Approve"/>
          <xsd:enumeration value="Publish"/>
          <xsd:enumeration value="Done"/>
          <xsd:enumeration value="PDF"/>
          <xsd:enumeration value="Rejected"/>
          <xsd:enumeration value="Published"/>
        </xsd:restriction>
      </xsd:simpleType>
    </xsd:element>
    <xsd:element name="ECM_WF_Status" ma:index="27" nillable="true" ma:displayName="ECM_WF_Status" ma:default="Ready to Run" ma:description="ECM Work Flow Status" ma:format="Dropdown" ma:hidden="true" ma:internalName="ECM_WF_Status" ma:readOnly="false">
      <xsd:simpleType>
        <xsd:restriction base="dms:Choice">
          <xsd:enumeration value="Ready to Run"/>
          <xsd:enumeration value="Adding Metada"/>
          <xsd:enumeration value="Waiting for Approval"/>
          <xsd:enumeration value="Ready to Publish"/>
          <xsd:enumeration value="Publishing"/>
          <xsd:enumeration value="ECM WF Finished"/>
        </xsd:restriction>
      </xsd:simpleType>
    </xsd:element>
    <xsd:element name="Runs" ma:index="28" nillable="true" ma:displayName="Runs" ma:decimals="0" ma:default="0" ma:description="Number of times the workflow has been run." ma:internalName="Runs" ma:readOnly="false">
      <xsd:simpleType>
        <xsd:restriction base="dms:Number"/>
      </xsd:simpleType>
    </xsd:element>
    <xsd:element name="TaxCatchAllLabel" ma:index="29" nillable="true" ma:displayName="Taxonomy Catch All Column1" ma:hidden="true" ma:list="{a396e965-e87c-4960-a299-8282d564d967}" ma:internalName="TaxCatchAllLabel" ma:readOnly="true" ma:showField="CatchAllDataLabel" ma:web="76200ae3-9792-4cd5-8e8b-92297ba56a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de2484b4f47481a86986bfe2d90f834" ma:index="31" ma:taxonomy="true" ma:internalName="mde2484b4f47481a86986bfe2d90f834" ma:taxonomyFieldName="Document_x0020_Type" ma:displayName="Document Type" ma:default="" ma:fieldId="{6de2484b-4f47-481a-8698-6bfe2d90f834}" ma:sspId="a2ddc140-6b57-4eb3-9c5d-9ee8b65b5945" ma:termSetId="466de066-8c16-4da3-9517-f1f61cdf4ac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3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3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Doc_x0020_Type_x003a_Disposition" ma:index="38" nillable="true" ma:displayName="Doc Type:Disposition" ma:list="{f0c4f557-10e0-49ba-9c71-5fa9756bb01e}" ma:internalName="Doc_x0020_Type_x003A_Disposition" ma:readOnly="true" ma:showField="Disposition" ma:web="76200ae3-9792-4cd5-8e8b-92297ba56a0d">
      <xsd:simpleType>
        <xsd:restriction base="dms:Lookup"/>
      </xsd:simpleType>
    </xsd:element>
    <xsd:element name="Doc_x0020_Type_x003a_File_x0020_Code" ma:index="39" nillable="true" ma:displayName="Doc Type:File Code" ma:list="{f0c4f557-10e0-49ba-9c71-5fa9756bb01e}" ma:internalName="Doc_x0020_Type_x003A_File_x0020_Code" ma:readOnly="true" ma:showField="Document_x0020_Code" ma:web="76200ae3-9792-4cd5-8e8b-92297ba56a0d">
      <xsd:simpleType>
        <xsd:restriction base="dms:Lookup"/>
      </xsd:simpleType>
    </xsd:element>
    <xsd:element name="Doc_x0020_Type_x003a_Retention" ma:index="40" nillable="true" ma:displayName="Doc Type:Retention" ma:list="{f0c4f557-10e0-49ba-9c71-5fa9756bb01e}" ma:internalName="Doc_x0020_Type_x003A_Retention" ma:readOnly="true" ma:showField="Retention" ma:web="76200ae3-9792-4cd5-8e8b-92297ba56a0d">
      <xsd:simpleType>
        <xsd:restriction base="dms:Lookup"/>
      </xsd:simpleType>
    </xsd:element>
    <xsd:element name="Doc_x0020_Type_x003a_Disposition_x0020_Authority" ma:index="41" nillable="true" ma:displayName="Doc Type:Disposition Authority" ma:list="{f0c4f557-10e0-49ba-9c71-5fa9756bb01e}" ma:internalName="Doc_x0020_Type_x003A_Disposition_x0020_Authority" ma:readOnly="true" ma:showField="Disposition_x0020_Authority" ma:web="76200ae3-9792-4cd5-8e8b-92297ba56a0d">
      <xsd:simpleType>
        <xsd:restriction base="dms:Lookup"/>
      </xsd:simpleType>
    </xsd:element>
    <xsd:element name="AP" ma:index="43" nillable="true" ma:displayName="AP" ma:default="No" ma:description="Is the submitter an approved publisher" ma:format="Dropdown" ma:hidden="true" ma:internalName="AP" ma:readOnly="false">
      <xsd:simpleType>
        <xsd:restriction base="dms:Choice">
          <xsd:enumeration value="Yes"/>
          <xsd:enumeration value="No"/>
        </xsd:restriction>
      </xsd:simpleType>
    </xsd:element>
    <xsd:element name="bb_x0020_cat_x0020_txt1" ma:index="44" nillable="true" ma:displayName="bb cat txt1" ma:default="22;#NASS" ma:description="Temporary text field for BB-Category" ma:hidden="true" ma:internalName="bb_x002d_cat_x002d_txt1" ma:readOnly="false">
      <xsd:simpleType>
        <xsd:restriction base="dms:Text">
          <xsd:maxLength value="255"/>
        </xsd:restriction>
      </xsd:simpleType>
    </xsd:element>
    <xsd:element name="Retain" ma:index="45" nillable="true" ma:displayName="Retain" ma:default="1" ma:hidden="true" ma:internalName="Retain" ma:readOnly="false" ma:percentage="FALSE">
      <xsd:simpleType>
        <xsd:restriction base="dms:Number">
          <xsd:maxInclusive value="99"/>
          <xsd:minInclusive value="1"/>
        </xsd:restriction>
      </xsd:simpleType>
    </xsd:element>
    <xsd:element name="Doc_x0020_Type" ma:index="46" nillable="true" ma:displayName="DT-MMD" ma:default="Function:Sub Function:" ma:description="Document Type will be coppied to this column by document center workflow." ma:internalName="Doc_x0020_Type" ma:readOnly="false">
      <xsd:simpleType>
        <xsd:restriction base="dms:Text">
          <xsd:maxLength value="255"/>
        </xsd:restriction>
      </xsd:simpleType>
    </xsd:element>
    <xsd:element name="Review_d" ma:index="47" nillable="true" ma:displayName="Review_d" ma:description="Date Field for Review Date" ma:format="DateOnly" ma:hidden="true" ma:internalName="Review_d" ma:readOnly="false">
      <xsd:simpleType>
        <xsd:restriction base="dms:DateTime"/>
      </xsd:simpleType>
    </xsd:element>
    <xsd:element name="SFprep2" ma:index="48" nillable="true" ma:displayName="SFprep2" ma:default="Sub Function:" ma:hidden="true" ma:internalName="SFprep2" ma:readOnly="false">
      <xsd:simpleType>
        <xsd:restriction base="dms:Text">
          <xsd:maxLength value="255"/>
        </xsd:restriction>
      </xsd:simpleType>
    </xsd:element>
    <xsd:element name="Doc_x0020_Type1" ma:index="49" nillable="true" ma:displayName="Doc Type" ma:description="Looks up document type in NASS Documents master list to retrieve additional information" ma:list="{f0c4f557-10e0-49ba-9c71-5fa9756bb01e}" ma:internalName="Doc_x0020_Type1" ma:showField="Title" ma:web="76200ae3-9792-4cd5-8e8b-92297ba56a0d">
      <xsd:simpleType>
        <xsd:restriction base="dms:Lookup"/>
      </xsd:simpleType>
    </xsd:element>
    <xsd:element name="PDF" ma:index="51" nillable="true" ma:displayName="PDF" ma:default="Do not Convert to a PDF" ma:description="Do you this document to be converted to a pdf when it is published in the NASSdocs Document Center?" ma:format="RadioButtons" ma:hidden="true" ma:internalName="PDF" ma:readOnly="false">
      <xsd:simpleType>
        <xsd:restriction base="dms:Choice">
          <xsd:enumeration value="Convert to a PDF"/>
          <xsd:enumeration value="Do not Convert to a PDF"/>
        </xsd:restriction>
      </xsd:simpleType>
    </xsd:element>
    <xsd:element name="OU1" ma:index="52" nillable="true" ma:displayName="OU1" ma:default="Level1:Level2|" ma:description="Text field for extracting Org Unit" ma:hidden="true" ma:internalName="_x004f_U1" ma:readOnly="false">
      <xsd:simpleType>
        <xsd:restriction base="dms:Text">
          <xsd:maxLength value="255"/>
        </xsd:restriction>
      </xsd:simpleType>
    </xsd:element>
    <xsd:element name="Org_x0020_UnitsTaxHTField0" ma:index="53" ma:taxonomy="true" ma:internalName="Org_x0020_UnitsTaxHTField0" ma:taxonomyFieldName="Org_x0020_Units" ma:displayName="Org Unit" ma:readOnly="false" ma:default="" ma:fieldId="{41e9e565-1901-4472-bc47-4b4615e8baa2}" ma:sspId="a2ddc140-6b57-4eb3-9c5d-9ee8b65b5945" ma:termSetId="4254e028-4f35-46f4-a1dc-ce69310143e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xpiration_d" ma:index="55" nillable="true" ma:displayName="Expire Date (Old)" ma:description="Date document expires and will no Longer be available in views." ma:format="DateOnly" ma:hidden="true" ma:internalName="Expiration_d" ma:readOnly="false">
      <xsd:simpleType>
        <xsd:restriction base="dms:DateTime"/>
      </xsd:simpleType>
    </xsd:element>
    <xsd:element name="TaxCatchAll" ma:index="56" nillable="true" ma:displayName="Taxonomy Catch All Column" ma:hidden="true" ma:list="{a396e965-e87c-4960-a299-8282d564d967}" ma:internalName="TaxCatchAll" ma:showField="CatchAllData" ma:web="76200ae3-9792-4cd5-8e8b-92297ba56a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urveyTxt" ma:index="57" nillable="true" ma:displayName="SurveyTxt" ma:description="System column that contains text of Survey column value(s)." ma:internalName="SurveyTxt" ma:readOnly="false">
      <xsd:simpleType>
        <xsd:restriction base="dms:Text">
          <xsd:maxLength value="255"/>
        </xsd:restriction>
      </xsd:simpleType>
    </xsd:element>
    <xsd:element name="Doc_x0020_Title" ma:index="59" nillable="true" ma:displayName="Doc Title" ma:description="Click on the Title to Open the Document" ma:format="Hyperlink" ma:internalName="Doc_x0020_Titl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dec344-e8ef-4650-bb58-cc069c4d74ae" elementFormDefault="qualified">
    <xsd:import namespace="http://schemas.microsoft.com/office/2006/documentManagement/types"/>
    <xsd:import namespace="http://schemas.microsoft.com/office/infopath/2007/PartnerControls"/>
    <xsd:element name="FWF" ma:index="54" nillable="true" ma:displayName="FWF" ma:decimals="0" ma:default="0" ma:description="FWF" ma:hidden="true" ma:internalName="FWF" ma:readOnly="false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ue_x0020_Date xmlns="76200ae3-9792-4cd5-8e8b-92297ba56a0d">2015-08-06T04:00:00+00:00</Issue_x0020_Date>
    <Doc_x0020_Type xmlns="76200ae3-9792-4cd5-8e8b-92297ba56a0d">Administrative:General Administrative:Routine correspondence files * 500|610bdd87-09de-4074-8d67-48ea44d0be52</Doc_x0020_Type>
    <Expiration_d xmlns="76200ae3-9792-4cd5-8e8b-92297ba56a0d">2016-08-06T04:00:00+00:00</Expiration_d>
    <OU1 xmlns="76200ae3-9792-4cd5-8e8b-92297ba56a0d">OA:PAO|f084ad81-e6cf-4995-a23a-022d61cd5175</OU1>
    <PDF xmlns="76200ae3-9792-4cd5-8e8b-92297ba56a0d">Do not Convert to a PDF</PDF>
    <Doc_x0020_Title xmlns="76200ae3-9792-4cd5-8e8b-92297ba56a0d">
      <Url>http://nassportal/NASSdocs/Documents/CR_NASS_PPT_Template_Option_2.pptx</Url>
      <Description>NASS PPT Template Option 2</Description>
    </Doc_x0020_Title>
    <AP xmlns="76200ae3-9792-4cd5-8e8b-92297ba56a0d">2</AP>
    <Retain xmlns="76200ae3-9792-4cd5-8e8b-92297ba56a0d">10</Retain>
    <BB-Text xmlns="76200ae3-9792-4cd5-8e8b-92297ba56a0d">&lt;div&gt;&lt;/div&gt;</BB-Text>
    <Doc_x0020_Type1 xmlns="76200ae3-9792-4cd5-8e8b-92297ba56a0d">500</Doc_x0020_Type1>
    <Doc_x0020_Category xmlns="76200ae3-9792-4cd5-8e8b-92297ba56a0d">15</Doc_x0020_Category>
    <Expire_x0020_Date xmlns="76200ae3-9792-4cd5-8e8b-92297ba56a0d">2016-08-06T04:00:00+00:00</Expire_x0020_Date>
    <Additional_x0020_Authors xmlns="76200ae3-9792-4cd5-8e8b-92297ba56a0d">
      <UserInfo>
        <DisplayName/>
        <AccountId xsi:nil="true"/>
        <AccountType/>
      </UserInfo>
    </Additional_x0020_Authors>
    <Approver_x0020_Comments xmlns="76200ae3-9792-4cd5-8e8b-92297ba56a0d">&lt;div&gt;&lt;/div&gt;</Approver_x0020_Comments>
    <bb_x0020_cat_x0020_txt1 xmlns="76200ae3-9792-4cd5-8e8b-92297ba56a0d">22;#NASS</bb_x0020_cat_x0020_txt1>
    <Doc-ID xmlns="76200ae3-9792-4cd5-8e8b-92297ba56a0d">10372</Doc-ID>
    <Posted_x0020_By xmlns="76200ae3-9792-4cd5-8e8b-92297ba56a0d">
      <UserInfo>
        <DisplayName>Young, Krissy - NASS</DisplayName>
        <AccountId>915</AccountId>
        <AccountType/>
      </UserInfo>
    </Posted_x0020_By>
    <Org_x0020_UnitsTaxHTField0 xmlns="76200ae3-9792-4cd5-8e8b-92297ba56a0d">
      <Terms xmlns="http://schemas.microsoft.com/office/infopath/2007/PartnerControls">
        <TermInfo xmlns="http://schemas.microsoft.com/office/infopath/2007/PartnerControls">
          <TermName xmlns="http://schemas.microsoft.com/office/infopath/2007/PartnerControls">PAO</TermName>
          <TermId xmlns="http://schemas.microsoft.com/office/infopath/2007/PartnerControls">f084ad81-e6cf-4995-a23a-022d61cd5175</TermId>
        </TermInfo>
      </Terms>
    </Org_x0020_UnitsTaxHTField0>
    <Survey xmlns="76200ae3-9792-4cd5-8e8b-92297ba56a0d"/>
    <SFprep2 xmlns="76200ae3-9792-4cd5-8e8b-92297ba56a0d">Sub Function:</SFprep2>
    <Approver xmlns="76200ae3-9792-4cd5-8e8b-92297ba56a0d">
      <UserInfo>
        <DisplayName>Young, Krissy - NASS</DisplayName>
        <AccountId>915</AccountId>
        <AccountType/>
      </UserInfo>
    </Approver>
    <TaxCatchAll xmlns="76200ae3-9792-4cd5-8e8b-92297ba56a0d">
      <Value>339</Value>
      <Value>371</Value>
    </TaxCatchAll>
    <BB xmlns="76200ae3-9792-4cd5-8e8b-92297ba56a0d">No</BB>
    <mde2484b4f47481a86986bfe2d90f834 xmlns="76200ae3-9792-4cd5-8e8b-92297ba56a0d">
      <Terms xmlns="http://schemas.microsoft.com/office/infopath/2007/PartnerControls">
        <TermInfo xmlns="http://schemas.microsoft.com/office/infopath/2007/PartnerControls">
          <TermName xmlns="http://schemas.microsoft.com/office/infopath/2007/PartnerControls">Routine correspondence files * 500</TermName>
          <TermId xmlns="http://schemas.microsoft.com/office/infopath/2007/PartnerControls">610bdd87-09de-4074-8d67-48ea44d0be52</TermId>
        </TermInfo>
      </Terms>
    </mde2484b4f47481a86986bfe2d90f834>
    <Review_d xmlns="76200ae3-9792-4cd5-8e8b-92297ba56a0d">2015-08-06T04:00:00+00:00</Review_d>
    <Approval_x0020_Date xmlns="76200ae3-9792-4cd5-8e8b-92297ba56a0d">2015-08-06T04:00:00+00:00</Approval_x0020_Date>
    <AddMeta xmlns="76200ae3-9792-4cd5-8e8b-92297ba56a0d">Done</AddMeta>
    <SurveyTxt xmlns="76200ae3-9792-4cd5-8e8b-92297ba56a0d" xsi:nil="true"/>
    <ECM_WF_Status xmlns="76200ae3-9792-4cd5-8e8b-92297ba56a0d">ECM WF Finished</ECM_WF_Status>
    <Report_x002f_Memo_x0020_Number xmlns="76200ae3-9792-4cd5-8e8b-92297ba56a0d" xsi:nil="true"/>
    <Runs xmlns="76200ae3-9792-4cd5-8e8b-92297ba56a0d">99</Runs>
    <_dlc_DocId xmlns="76200ae3-9792-4cd5-8e8b-92297ba56a0d">7SHCQ2CVWV3J-642-10372</_dlc_DocId>
    <_dlc_DocIdUrl xmlns="76200ae3-9792-4cd5-8e8b-92297ba56a0d">
      <Url>http://nassportal/NASSdocs/_layouts/DocIdRedir.aspx?ID=7SHCQ2CVWV3J-642-10372</Url>
      <Description>7SHCQ2CVWV3J-642-10372</Description>
    </_dlc_DocIdUrl>
    <FWF xmlns="efdec344-e8ef-4650-bb58-cc069c4d74ae">0</FWF>
    <LikesCount xmlns="http://schemas.microsoft.com/sharepoint/v3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RatedBy xmlns="http://schemas.microsoft.com/sharepoint/v3">
      <UserInfo>
        <DisplayName/>
        <AccountId xsi:nil="true"/>
        <AccountType/>
      </UserInfo>
    </RatedBy>
  </documentManagement>
</p:properties>
</file>

<file path=customXml/itemProps1.xml><?xml version="1.0" encoding="utf-8"?>
<ds:datastoreItem xmlns:ds="http://schemas.openxmlformats.org/officeDocument/2006/customXml" ds:itemID="{C549ED48-EEDA-40C7-8AD9-146AD266F3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6200ae3-9792-4cd5-8e8b-92297ba56a0d"/>
    <ds:schemaRef ds:uri="efdec344-e8ef-4650-bb58-cc069c4d7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FE2407-B109-4795-8180-0A99C6BC01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F2446A-72FB-4F59-A8C9-4A1D9370146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B6E85FD-1E22-4AD1-8A96-51C30CD3A825}">
  <ds:schemaRefs>
    <ds:schemaRef ds:uri="http://schemas.microsoft.com/sharepoint/v3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76200ae3-9792-4cd5-8e8b-92297ba56a0d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fdec344-e8ef-4650-bb58-cc069c4d74a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</TotalTime>
  <Words>639</Words>
  <Application>Microsoft Office PowerPoint</Application>
  <PresentationFormat>On-screen Show (4:3)</PresentationFormat>
  <Paragraphs>221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14_Custom Design</vt:lpstr>
      <vt:lpstr>Challenges to Developing New Survey Questions: When Cultural Norms Run Counter to Survey Questions</vt:lpstr>
      <vt:lpstr>Farm Operators</vt:lpstr>
      <vt:lpstr>Women Operators</vt:lpstr>
      <vt:lpstr>Panel on Women in Agriculture</vt:lpstr>
      <vt:lpstr>Changes to the Questionnaire</vt:lpstr>
      <vt:lpstr>Principal Operator</vt:lpstr>
      <vt:lpstr>Changes to the Questionnaire</vt:lpstr>
      <vt:lpstr>Pre-Testing Methods</vt:lpstr>
      <vt:lpstr>Total Number of Individuals</vt:lpstr>
      <vt:lpstr>Total Number of Individuals</vt:lpstr>
      <vt:lpstr>Number of Men and Women</vt:lpstr>
      <vt:lpstr>Principal Operator</vt:lpstr>
      <vt:lpstr>2015 Content Test</vt:lpstr>
      <vt:lpstr>Total Number of Operators</vt:lpstr>
      <vt:lpstr>Total Number of Operators</vt:lpstr>
      <vt:lpstr>2015 Content Test: Principal Operator</vt:lpstr>
      <vt:lpstr>2015 Content Test: Principal Operator</vt:lpstr>
      <vt:lpstr>Matched Records for 2012 COA and  2015 Content Test</vt:lpstr>
      <vt:lpstr>Conclusion</vt:lpstr>
      <vt:lpstr>Questions</vt:lpstr>
    </vt:vector>
  </TitlesOfParts>
  <Company>USDA - NASS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NASS PPT Template Option 2</dc:title>
  <dc:creator>Karissa Jobman</dc:creator>
  <cp:lastModifiedBy>Abayomi, Emilola - NASS</cp:lastModifiedBy>
  <cp:revision>183</cp:revision>
  <dcterms:created xsi:type="dcterms:W3CDTF">2012-07-10T15:52:31Z</dcterms:created>
  <dcterms:modified xsi:type="dcterms:W3CDTF">2016-11-28T16:03:27Z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0x01010036FE8E1382BC204298EC5A72A9C62284002277093454755B4CBE2812BD9919FF7D</vt:lpwstr>
  </property>
  <property fmtid="{D5CDD505-2E9C-101B-9397-08002B2CF9AE}" pid="3" name="_dlc_DocIdItemGuid">
    <vt:lpwstr>04986c8f-2b3f-4d8a-9e99-26466339d911</vt:lpwstr>
  </property>
  <property fmtid="{D5CDD505-2E9C-101B-9397-08002B2CF9AE}" pid="4" name="Org Units">
    <vt:lpwstr>339;#PAO|f084ad81-e6cf-4995-a23a-022d61cd5175</vt:lpwstr>
  </property>
  <property fmtid="{D5CDD505-2E9C-101B-9397-08002B2CF9AE}" pid="5" name="Document Type">
    <vt:lpwstr>371;#Routine correspondence files * 500|610bdd87-09de-4074-8d67-48ea44d0be52</vt:lpwstr>
  </property>
  <property fmtid="{D5CDD505-2E9C-101B-9397-08002B2CF9AE}" pid="6" name="Order">
    <vt:r8>14000</vt:r8>
  </property>
  <property fmtid="{D5CDD505-2E9C-101B-9397-08002B2CF9AE}" pid="7" name="URL">
    <vt:lpwstr>http://nassportal/NASSdocs/Documents/CR_NASS_PPT_Template_Option_2.pptx, http://nassportal/NASSdocs/Documents/CR_NASS_PPT_Template_Option_2.pptx</vt:lpwstr>
  </property>
  <property fmtid="{D5CDD505-2E9C-101B-9397-08002B2CF9AE}" pid="8" name="WorkflowChangePath">
    <vt:lpwstr>63bb0ee9-b550-49ed-905f-b1a7119d9e8e,3;63bb0ee9-b550-49ed-905f-b1a7119d9e8e,3;63bb0ee9-b550-49ed-905f-b1a7119d9e8e,3;63bb0ee9-b550-49ed-905f-b1a7119d9e8e,3;63bb0ee9-b550-49ed-905f-b1a7119d9e8e,3;63bb0ee9-b550-49ed-905f-b1a7119d9e8e,3;63bb0ee9-b550-49ed-90</vt:lpwstr>
  </property>
</Properties>
</file>