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28"/>
  </p:notesMasterIdLst>
  <p:sldIdLst>
    <p:sldId id="283" r:id="rId6"/>
    <p:sldId id="284" r:id="rId7"/>
    <p:sldId id="285" r:id="rId8"/>
    <p:sldId id="459" r:id="rId9"/>
    <p:sldId id="286" r:id="rId10"/>
    <p:sldId id="287" r:id="rId11"/>
    <p:sldId id="355" r:id="rId12"/>
    <p:sldId id="357" r:id="rId13"/>
    <p:sldId id="461" r:id="rId14"/>
    <p:sldId id="462" r:id="rId15"/>
    <p:sldId id="464" r:id="rId16"/>
    <p:sldId id="444" r:id="rId17"/>
    <p:sldId id="445" r:id="rId18"/>
    <p:sldId id="446" r:id="rId19"/>
    <p:sldId id="362" r:id="rId20"/>
    <p:sldId id="447" r:id="rId21"/>
    <p:sldId id="474" r:id="rId22"/>
    <p:sldId id="470" r:id="rId23"/>
    <p:sldId id="370" r:id="rId24"/>
    <p:sldId id="465" r:id="rId25"/>
    <p:sldId id="468" r:id="rId26"/>
    <p:sldId id="277" r:id="rId27"/>
  </p:sldIdLst>
  <p:sldSz cx="9144000" cy="6858000" type="screen4x3"/>
  <p:notesSz cx="7010400" cy="92964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17" autoAdjust="0"/>
    <p:restoredTop sz="88036" autoAdjust="0"/>
  </p:normalViewPr>
  <p:slideViewPr>
    <p:cSldViewPr>
      <p:cViewPr>
        <p:scale>
          <a:sx n="90" d="100"/>
          <a:sy n="90" d="100"/>
        </p:scale>
        <p:origin x="-7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9F7106E-05A2-4E92-8C0F-6C4A02F6AED6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C0CCB4-874F-4EFC-B5B2-3CF277E3E5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21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371ECB-B289-4750-8798-2D8A07AB32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774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371ECB-B289-4750-8798-2D8A07AB32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09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AB3B1-3CD8-4667-98EF-EA116D2745E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66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AB3B1-3CD8-4667-98EF-EA116D2745E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66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AB3B1-3CD8-4667-98EF-EA116D2745E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074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  <a:p>
            <a:pPr defTabSz="931774"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AB3B1-3CD8-4667-98EF-EA116D2745E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3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CCB4-874F-4EFC-B5B2-3CF277E3E5A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6047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AB3B1-3CD8-4667-98EF-EA116D2745E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3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AB3B1-3CD8-4667-98EF-EA116D2745E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052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AB3B1-3CD8-4667-98EF-EA116D2745E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052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CCB4-874F-4EFC-B5B2-3CF277E3E5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8684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CCB4-874F-4EFC-B5B2-3CF277E3E5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3897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CCB4-874F-4EFC-B5B2-3CF277E3E5A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136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CCB4-874F-4EFC-B5B2-3CF277E3E5A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1832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CCB4-874F-4EFC-B5B2-3CF277E3E5A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0908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 txBox="1">
            <a:spLocks noGrp="1" noChangeArrowheads="1"/>
          </p:cNvSpPr>
          <p:nvPr/>
        </p:nvSpPr>
        <p:spPr bwMode="auto">
          <a:xfrm>
            <a:off x="3970339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45" tIns="46573" rIns="93145" bIns="46573" anchor="b"/>
          <a:lstStyle>
            <a:lvl1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fld id="{9B968C57-C74C-CF47-976C-4DFD8540CB9B}" type="slidenum">
              <a:rPr lang="en-US">
                <a:latin typeface="Times New Roman" charset="0"/>
              </a:rPr>
              <a:pPr algn="r"/>
              <a:t>16</a:t>
            </a:fld>
            <a:endParaRPr lang="en-US">
              <a:latin typeface="Times New Roman" charset="0"/>
            </a:endParaRPr>
          </a:p>
        </p:txBody>
      </p:sp>
      <p:sp>
        <p:nvSpPr>
          <p:cNvPr id="25603" name="Rectangle 7"/>
          <p:cNvSpPr txBox="1">
            <a:spLocks noGrp="1" noChangeArrowheads="1"/>
          </p:cNvSpPr>
          <p:nvPr/>
        </p:nvSpPr>
        <p:spPr bwMode="auto">
          <a:xfrm>
            <a:off x="3971926" y="8831264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28" tIns="46567" rIns="93128" bIns="46567" anchor="b"/>
          <a:lstStyle>
            <a:lvl1pPr defTabSz="94615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defTabSz="94615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defTabSz="94615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defTabSz="94615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defTabSz="94615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/>
            <a:fld id="{6D291715-AE07-C44D-AB90-D3D6C1E29461}" type="slidenum">
              <a:rPr lang="en-US"/>
              <a:pPr algn="r"/>
              <a:t>16</a:t>
            </a:fld>
            <a:endParaRPr lang="en-US"/>
          </a:p>
        </p:txBody>
      </p:sp>
      <p:sp>
        <p:nvSpPr>
          <p:cNvPr id="25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570413" y="152400"/>
            <a:ext cx="2338387" cy="17526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5605" name="Placeholder 5"/>
          <p:cNvSpPr>
            <a:spLocks noGrp="1"/>
          </p:cNvSpPr>
          <p:nvPr>
            <p:ph type="body" idx="1"/>
          </p:nvPr>
        </p:nvSpPr>
        <p:spPr bwMode="auto">
          <a:xfrm>
            <a:off x="381000" y="304801"/>
            <a:ext cx="6400800" cy="8686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b="1" dirty="0">
              <a:latin typeface="Arial Narrow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AB3B1-3CD8-4667-98EF-EA116D2745E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052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CCB4-874F-4EFC-B5B2-3CF277E3E5A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2838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00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09" indent="-285734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2937" indent="-228587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111" indent="-228587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287" indent="-228587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461" indent="-2285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635" indent="-2285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8811" indent="-2285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5985" indent="-2285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2A354B14-CAFF-AD42-A1F8-1CA3CF1AD0E4}" type="datetime1">
              <a:rPr lang="en-US">
                <a:solidFill>
                  <a:srgbClr val="000000"/>
                </a:solidFill>
              </a:rPr>
              <a:pPr/>
              <a:t>11/17/2016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371ECB-B289-4750-8798-2D8A07AB32C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9514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371ECB-B289-4750-8798-2D8A07AB32C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9514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0CCB4-874F-4EFC-B5B2-3CF277E3E5A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56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85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755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727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02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Compare focus groups in the two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Click to add text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BF817-BAEB-48C2-AA3D-46760ECC327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" y="1828800"/>
            <a:ext cx="8229600" cy="4297363"/>
          </a:xfrm>
        </p:spPr>
        <p:txBody>
          <a:bodyPr>
            <a:normAutofit/>
          </a:bodyPr>
          <a:lstStyle>
            <a:lvl2pPr>
              <a:defRPr/>
            </a:lvl2pPr>
          </a:lstStyle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43797755"/>
              </p:ext>
            </p:extLst>
          </p:nvPr>
        </p:nvGraphicFramePr>
        <p:xfrm>
          <a:off x="457200" y="2286000"/>
          <a:ext cx="8229600" cy="3876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2010 Census</a:t>
                      </a:r>
                      <a:r>
                        <a:rPr lang="en-US" baseline="0" dirty="0" smtClean="0"/>
                        <a:t> Alternative Questionnaire Experiment (AQE) Focus Group Evaluation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 AIAN Race</a:t>
                      </a:r>
                      <a:r>
                        <a:rPr lang="en-US" baseline="0" dirty="0" smtClean="0"/>
                        <a:t> Research Focus Group Project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352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80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9475"/>
            <a:ext cx="9144000" cy="889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add text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F21DA-1BFF-400A-8123-13841FCF2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348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8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i="0" kern="1200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19812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Lucida"/>
              </a:rPr>
              <a:t/>
            </a:r>
            <a:br>
              <a:rPr lang="en-US" sz="2800" dirty="0" smtClean="0">
                <a:solidFill>
                  <a:srgbClr val="0070C0"/>
                </a:solidFill>
                <a:latin typeface="Lucida"/>
              </a:rPr>
            </a:br>
            <a:r>
              <a:rPr lang="en-US" sz="2800" dirty="0">
                <a:solidFill>
                  <a:srgbClr val="0070C0"/>
                </a:solidFill>
                <a:latin typeface="Lucida"/>
              </a:rPr>
              <a:t/>
            </a:r>
            <a:br>
              <a:rPr lang="en-US" sz="2800" dirty="0">
                <a:solidFill>
                  <a:srgbClr val="0070C0"/>
                </a:solidFill>
                <a:latin typeface="Lucida"/>
              </a:rPr>
            </a:br>
            <a:r>
              <a:rPr lang="en-US" sz="2800" dirty="0" smtClean="0">
                <a:solidFill>
                  <a:srgbClr val="0070C0"/>
                </a:solidFill>
                <a:latin typeface="Lucida"/>
              </a:rPr>
              <a:t/>
            </a:r>
            <a:br>
              <a:rPr lang="en-US" sz="2800" dirty="0" smtClean="0">
                <a:solidFill>
                  <a:srgbClr val="0070C0"/>
                </a:solidFill>
                <a:latin typeface="Lucida"/>
              </a:rPr>
            </a:br>
            <a:r>
              <a:rPr lang="en-US" sz="3200" dirty="0" smtClean="0">
                <a:solidFill>
                  <a:srgbClr val="0070C0"/>
                </a:solidFill>
                <a:cs typeface="Arial" panose="020B0604020202020204" pitchFamily="34" charset="0"/>
              </a:rPr>
              <a:t>Research to Develop and Pretest the </a:t>
            </a:r>
            <a:br>
              <a:rPr lang="en-US" sz="3200" dirty="0" smtClean="0">
                <a:solidFill>
                  <a:srgbClr val="0070C0"/>
                </a:solidFill>
                <a:cs typeface="Arial" panose="020B0604020202020204" pitchFamily="34" charset="0"/>
              </a:rPr>
            </a:br>
            <a:r>
              <a:rPr lang="en-US" sz="3200" dirty="0" smtClean="0">
                <a:solidFill>
                  <a:srgbClr val="0070C0"/>
                </a:solidFill>
                <a:cs typeface="Arial" panose="020B0604020202020204" pitchFamily="34" charset="0"/>
              </a:rPr>
              <a:t>Tribal Enrollment Question for </a:t>
            </a:r>
            <a:br>
              <a:rPr lang="en-US" sz="3200" dirty="0" smtClean="0">
                <a:solidFill>
                  <a:srgbClr val="0070C0"/>
                </a:solidFill>
                <a:cs typeface="Arial" panose="020B0604020202020204" pitchFamily="34" charset="0"/>
              </a:rPr>
            </a:br>
            <a:r>
              <a:rPr lang="en-US" sz="3200" dirty="0" smtClean="0">
                <a:solidFill>
                  <a:srgbClr val="0070C0"/>
                </a:solidFill>
                <a:cs typeface="Arial" panose="020B0604020202020204" pitchFamily="34" charset="0"/>
              </a:rPr>
              <a:t>American Indians and Alaska Natives</a:t>
            </a:r>
            <a:r>
              <a:rPr lang="en-US" sz="2800" dirty="0" smtClean="0">
                <a:latin typeface="+mn-lt"/>
              </a:rPr>
              <a:t/>
            </a:r>
            <a:br>
              <a:rPr lang="en-US" sz="2800" dirty="0" smtClean="0">
                <a:latin typeface="+mn-lt"/>
              </a:rPr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0886" y="2438399"/>
            <a:ext cx="9144000" cy="3276601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Rodney L. Terry, Laurie </a:t>
            </a:r>
            <a:r>
              <a:rPr lang="en-US" sz="2400" b="1" dirty="0" err="1" smtClean="0">
                <a:solidFill>
                  <a:schemeClr val="tx1"/>
                </a:solidFill>
              </a:rPr>
              <a:t>Schwede</a:t>
            </a:r>
            <a:r>
              <a:rPr lang="en-US" sz="2400" b="1" dirty="0" smtClean="0">
                <a:solidFill>
                  <a:schemeClr val="tx1"/>
                </a:solidFill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</a:rPr>
              <a:t>Aleia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Fobia</a:t>
            </a:r>
            <a:r>
              <a:rPr lang="en-US" sz="2400" b="1" dirty="0" smtClean="0">
                <a:solidFill>
                  <a:schemeClr val="tx1"/>
                </a:solidFill>
              </a:rPr>
              <a:t>, 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Anna Sandoval, and Jessica Graber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Center for Survey Measurement (CSM)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U.S. Census Bureau</a:t>
            </a:r>
          </a:p>
          <a:p>
            <a:endParaRPr lang="en-US" sz="2000" b="1" dirty="0" smtClean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QDET2 Conference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Miami, Florida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11-12-16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0" y="5538975"/>
            <a:ext cx="6096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>
                  <a:lumMod val="50000"/>
                </a:schemeClr>
              </a:solidFill>
              <a:latin typeface="Lucida"/>
            </a:endParaRPr>
          </a:p>
          <a:p>
            <a:endParaRPr lang="en-US" sz="1600" dirty="0" smtClean="0">
              <a:latin typeface="Lucida"/>
              <a:cs typeface="Arial" panose="020B0604020202020204" pitchFamily="34" charset="0"/>
            </a:endParaRPr>
          </a:p>
          <a:p>
            <a:r>
              <a:rPr lang="en-US" sz="1600" dirty="0" smtClean="0">
                <a:cs typeface="Arial" panose="020B0604020202020204" pitchFamily="34" charset="0"/>
              </a:rPr>
              <a:t>Disclaimer</a:t>
            </a:r>
            <a:r>
              <a:rPr lang="en-US" sz="1600" dirty="0">
                <a:cs typeface="Arial" panose="020B0604020202020204" pitchFamily="34" charset="0"/>
              </a:rPr>
              <a:t>: Any views </a:t>
            </a:r>
            <a:r>
              <a:rPr lang="en-US" sz="1600" dirty="0" smtClean="0">
                <a:cs typeface="Arial" panose="020B0604020202020204" pitchFamily="34" charset="0"/>
              </a:rPr>
              <a:t>expressed </a:t>
            </a:r>
            <a:r>
              <a:rPr lang="en-US" sz="1600" dirty="0">
                <a:cs typeface="Arial" panose="020B0604020202020204" pitchFamily="34" charset="0"/>
              </a:rPr>
              <a:t>are those of the authors and not necessarily those of the U.S. Census Bureau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.</a:t>
            </a:r>
          </a:p>
          <a:p>
            <a:endParaRPr lang="en-US" sz="1500" dirty="0">
              <a:latin typeface="Lucida"/>
            </a:endParaRPr>
          </a:p>
        </p:txBody>
      </p:sp>
    </p:spTree>
    <p:extLst>
      <p:ext uri="{BB962C8B-B14F-4D97-AF65-F5344CB8AC3E}">
        <p14:creationId xmlns:p14="http://schemas.microsoft.com/office/powerpoint/2010/main" val="215512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Arial" panose="020B0604020202020204" pitchFamily="34" charset="0"/>
              </a:rPr>
              <a:t>Overview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449761"/>
          </a:xfrm>
        </p:spPr>
        <p:txBody>
          <a:bodyPr>
            <a:noAutofit/>
          </a:bodyPr>
          <a:lstStyle/>
          <a:p>
            <a:r>
              <a:rPr lang="en-US" sz="2400" dirty="0" smtClean="0"/>
              <a:t>Background</a:t>
            </a:r>
          </a:p>
          <a:p>
            <a:pPr lvl="1"/>
            <a:r>
              <a:rPr lang="en-US" sz="2000" dirty="0" smtClean="0"/>
              <a:t>Measuring race and tribe data for American Indians and Alaska Natives (AIAN) in the U.S.</a:t>
            </a:r>
          </a:p>
          <a:p>
            <a:pPr lvl="1"/>
            <a:r>
              <a:rPr lang="en-US" sz="2000" dirty="0" smtClean="0"/>
              <a:t>The role of tribal enrollment in AIAN tribe identification</a:t>
            </a:r>
          </a:p>
          <a:p>
            <a:r>
              <a:rPr lang="en-US" sz="2400" dirty="0" smtClean="0"/>
              <a:t>Method</a:t>
            </a:r>
          </a:p>
          <a:p>
            <a:pPr lvl="1"/>
            <a:r>
              <a:rPr lang="en-US" sz="2000" dirty="0" smtClean="0"/>
              <a:t>Two qualitative studies to develop and then pretest questions designed to collect tribal enrollment data</a:t>
            </a:r>
          </a:p>
          <a:p>
            <a:r>
              <a:rPr lang="en-US" sz="2400" dirty="0" smtClean="0"/>
              <a:t>Results</a:t>
            </a:r>
          </a:p>
          <a:p>
            <a:pPr lvl="1"/>
            <a:r>
              <a:rPr lang="en-US" sz="2000" dirty="0" smtClean="0"/>
              <a:t>Focus group results that informed initial question development</a:t>
            </a:r>
          </a:p>
          <a:p>
            <a:pPr lvl="1"/>
            <a:r>
              <a:rPr lang="en-US" sz="2000" dirty="0" smtClean="0"/>
              <a:t>Cognitive interview results that refined question wording</a:t>
            </a:r>
          </a:p>
          <a:p>
            <a:r>
              <a:rPr lang="en-US" sz="2400" dirty="0" smtClean="0"/>
              <a:t>Discussion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7445829" y="6126163"/>
            <a:ext cx="1698171" cy="731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43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cs typeface="Arial" panose="020B0604020202020204" pitchFamily="34" charset="0"/>
              </a:rPr>
              <a:t>American Indian and Alaska Native</a:t>
            </a:r>
            <a:br>
              <a:rPr lang="en-US" sz="3600" dirty="0" smtClean="0">
                <a:cs typeface="Arial" panose="020B0604020202020204" pitchFamily="34" charset="0"/>
              </a:rPr>
            </a:br>
            <a:r>
              <a:rPr lang="en-US" sz="3600" dirty="0" smtClean="0">
                <a:cs typeface="Arial" panose="020B0604020202020204" pitchFamily="34" charset="0"/>
              </a:rPr>
              <a:t>Race and Tribe Measurement</a:t>
            </a:r>
            <a:endParaRPr lang="en-US" sz="3600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86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American Indian race measurement is complex. </a:t>
            </a:r>
          </a:p>
          <a:p>
            <a:pPr lvl="1"/>
            <a:r>
              <a:rPr lang="en-US" sz="2400" dirty="0" smtClean="0"/>
              <a:t>It has additional measurement of tribal affiliation or community attachment.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(Office of Management and Budget, 1997)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sz="2400" dirty="0" smtClean="0"/>
              <a:t>Several factors affect measurement, including: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dirty="0"/>
              <a:t>A</a:t>
            </a:r>
            <a:r>
              <a:rPr lang="en-US" sz="2000" dirty="0" smtClean="0"/>
              <a:t> great </a:t>
            </a:r>
            <a:r>
              <a:rPr lang="en-US" sz="2000" dirty="0"/>
              <a:t>diversity </a:t>
            </a:r>
            <a:r>
              <a:rPr lang="en-US" sz="2000" dirty="0" smtClean="0"/>
              <a:t>of tribes, villages, and other indigenous groups</a:t>
            </a:r>
          </a:p>
          <a:p>
            <a:pPr lvl="3"/>
            <a:r>
              <a:rPr lang="en-US" sz="1600" dirty="0" smtClean="0"/>
              <a:t>American Indians</a:t>
            </a:r>
          </a:p>
          <a:p>
            <a:pPr lvl="3"/>
            <a:r>
              <a:rPr lang="en-US" sz="1600" dirty="0" smtClean="0"/>
              <a:t>Alaska Natives</a:t>
            </a:r>
          </a:p>
          <a:p>
            <a:pPr lvl="3"/>
            <a:r>
              <a:rPr lang="en-US" sz="1600" dirty="0" smtClean="0"/>
              <a:t>Mexican, Central, and South Americans</a:t>
            </a:r>
          </a:p>
          <a:p>
            <a:pPr lvl="1"/>
            <a:endParaRPr lang="en-US" sz="2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7445829" y="6126163"/>
            <a:ext cx="1698171" cy="731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30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American Indian and Alaska Native</a:t>
            </a:r>
            <a:br>
              <a:rPr lang="en-US" sz="3600" dirty="0">
                <a:cs typeface="Arial" panose="020B0604020202020204" pitchFamily="34" charset="0"/>
              </a:rPr>
            </a:br>
            <a:r>
              <a:rPr lang="en-US" sz="3600" dirty="0">
                <a:cs typeface="Arial" panose="020B0604020202020204" pitchFamily="34" charset="0"/>
              </a:rPr>
              <a:t>Race and Tribe Measurement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0519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/>
              <a:t>Tribal enrollment is another factor</a:t>
            </a:r>
          </a:p>
          <a:p>
            <a:pPr lvl="1"/>
            <a:r>
              <a:rPr lang="en-US" sz="2400" dirty="0"/>
              <a:t>A</a:t>
            </a:r>
            <a:r>
              <a:rPr lang="en-US" sz="2400" dirty="0" smtClean="0"/>
              <a:t> political and administrative relationship with a tribe or village group</a:t>
            </a:r>
          </a:p>
          <a:p>
            <a:pPr lvl="2"/>
            <a:r>
              <a:rPr lang="en-US" sz="2000" dirty="0"/>
              <a:t>Helps determine eligibility for </a:t>
            </a:r>
            <a:r>
              <a:rPr lang="en-US" sz="2000" dirty="0" smtClean="0"/>
              <a:t>funding </a:t>
            </a:r>
            <a:r>
              <a:rPr lang="en-US" sz="2000" dirty="0"/>
              <a:t>programs for federally recognized </a:t>
            </a:r>
            <a:r>
              <a:rPr lang="en-US" sz="2000" dirty="0" smtClean="0"/>
              <a:t>tribes</a:t>
            </a:r>
          </a:p>
          <a:p>
            <a:pPr lvl="2"/>
            <a:r>
              <a:rPr lang="en-US" sz="2000" dirty="0" smtClean="0"/>
              <a:t>Helps </a:t>
            </a:r>
            <a:r>
              <a:rPr lang="en-US" sz="2000" dirty="0"/>
              <a:t>maintain cultural identity</a:t>
            </a:r>
          </a:p>
          <a:p>
            <a:pPr lvl="2"/>
            <a:r>
              <a:rPr lang="en-US" sz="2000" dirty="0" smtClean="0"/>
              <a:t>Often considered necessary for official membership  </a:t>
            </a:r>
          </a:p>
          <a:p>
            <a:pPr lvl="1"/>
            <a:r>
              <a:rPr lang="en-US" sz="2400" dirty="0" smtClean="0"/>
              <a:t>Not all people with AIAN heritage are enrolled</a:t>
            </a:r>
            <a:endParaRPr lang="en-US" sz="16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7445829" y="6126163"/>
            <a:ext cx="1698171" cy="731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16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American </a:t>
            </a:r>
            <a:r>
              <a:rPr lang="en-US" sz="3600" dirty="0" smtClean="0">
                <a:cs typeface="Arial" panose="020B0604020202020204" pitchFamily="34" charset="0"/>
              </a:rPr>
              <a:t>Indian and Alaska Native</a:t>
            </a:r>
            <a:r>
              <a:rPr lang="en-US" sz="3600" dirty="0">
                <a:cs typeface="Arial" panose="020B0604020202020204" pitchFamily="34" charset="0"/>
              </a:rPr>
              <a:t/>
            </a:r>
            <a:br>
              <a:rPr lang="en-US" sz="3600" dirty="0">
                <a:cs typeface="Arial" panose="020B0604020202020204" pitchFamily="34" charset="0"/>
              </a:rPr>
            </a:br>
            <a:r>
              <a:rPr lang="en-US" sz="3600" dirty="0" smtClean="0">
                <a:cs typeface="Arial" panose="020B0604020202020204" pitchFamily="34" charset="0"/>
              </a:rPr>
              <a:t>Race </a:t>
            </a:r>
            <a:r>
              <a:rPr lang="en-US" sz="3600" dirty="0">
                <a:cs typeface="Arial" panose="020B0604020202020204" pitchFamily="34" charset="0"/>
              </a:rPr>
              <a:t>and </a:t>
            </a:r>
            <a:r>
              <a:rPr lang="en-US" sz="3600" dirty="0" smtClean="0">
                <a:cs typeface="Arial" panose="020B0604020202020204" pitchFamily="34" charset="0"/>
              </a:rPr>
              <a:t>Tribe </a:t>
            </a:r>
            <a:r>
              <a:rPr lang="en-US" sz="3600" dirty="0">
                <a:cs typeface="Arial" panose="020B0604020202020204" pitchFamily="34" charset="0"/>
              </a:rPr>
              <a:t>Measurement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Tribal affiliation is currently measured </a:t>
            </a:r>
            <a:r>
              <a:rPr lang="en-US" sz="2600" dirty="0"/>
              <a:t>using an open-ended </a:t>
            </a:r>
            <a:r>
              <a:rPr lang="en-US" sz="2600" dirty="0" smtClean="0"/>
              <a:t>instruction:</a:t>
            </a:r>
          </a:p>
          <a:p>
            <a:endParaRPr lang="en-US" sz="2600" dirty="0" smtClean="0"/>
          </a:p>
          <a:p>
            <a:pPr marL="57150" indent="0">
              <a:buNone/>
            </a:pPr>
            <a:endParaRPr lang="en-US" sz="2600" dirty="0"/>
          </a:p>
          <a:p>
            <a:pPr marL="57150" indent="0">
              <a:buNone/>
            </a:pPr>
            <a:endParaRPr lang="en-US" sz="2600" dirty="0" smtClean="0">
              <a:latin typeface="Lucida"/>
            </a:endParaRPr>
          </a:p>
          <a:p>
            <a:pPr lvl="1"/>
            <a:r>
              <a:rPr lang="en-US" sz="2200" dirty="0"/>
              <a:t>C</a:t>
            </a:r>
            <a:r>
              <a:rPr lang="en-US" sz="2200" dirty="0" smtClean="0"/>
              <a:t>ollects data on enrolled and non-enrolled relationships</a:t>
            </a:r>
          </a:p>
          <a:p>
            <a:pPr lvl="2"/>
            <a:r>
              <a:rPr lang="en-US" sz="1800" dirty="0" smtClean="0"/>
              <a:t>Never intended to only measure enrollment</a:t>
            </a:r>
          </a:p>
          <a:p>
            <a:pPr lvl="1"/>
            <a:r>
              <a:rPr lang="en-US" sz="2200" dirty="0" smtClean="0"/>
              <a:t>Does not meet the demand of stakeholders wanting specific data on the enrolled AIAN population</a:t>
            </a:r>
          </a:p>
          <a:p>
            <a:pPr lvl="1"/>
            <a:endParaRPr lang="en-US" sz="2400" dirty="0" smtClean="0"/>
          </a:p>
          <a:p>
            <a:pPr lvl="1"/>
            <a:endParaRPr lang="en-US" sz="3000" dirty="0" smtClean="0"/>
          </a:p>
          <a:p>
            <a:endParaRPr lang="en-US" sz="22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endParaRPr lang="en-US" dirty="0">
              <a:latin typeface="Lucida"/>
            </a:endParaRPr>
          </a:p>
          <a:p>
            <a:pPr marL="0" indent="0">
              <a:buNone/>
            </a:pPr>
            <a:endParaRPr lang="en-US" dirty="0">
              <a:latin typeface="Lucid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45829" y="6126163"/>
            <a:ext cx="1698171" cy="731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14600"/>
            <a:ext cx="8003969" cy="12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24400" y="2514600"/>
            <a:ext cx="3837313" cy="517495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67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cs typeface="Arial" panose="020B0604020202020204" pitchFamily="34" charset="0"/>
              </a:rPr>
              <a:t>Purpose</a:t>
            </a:r>
            <a:endParaRPr lang="en-US" sz="4800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763985"/>
          </a:xfrm>
        </p:spPr>
        <p:txBody>
          <a:bodyPr>
            <a:normAutofit/>
          </a:bodyPr>
          <a:lstStyle/>
          <a:p>
            <a:pPr marL="457200" lvl="1"/>
            <a:r>
              <a:rPr lang="en-US" sz="2400" dirty="0" smtClean="0"/>
              <a:t>Discuss Census Bureau research to explore the </a:t>
            </a:r>
            <a:r>
              <a:rPr lang="en-US" sz="2400" b="1" i="1" dirty="0" smtClean="0"/>
              <a:t>feasibility</a:t>
            </a:r>
            <a:r>
              <a:rPr lang="en-US" sz="2400" dirty="0" smtClean="0"/>
              <a:t> of measuring tribal enrollment for American Indians and Alaska Natives in the 2020 Census</a:t>
            </a:r>
          </a:p>
          <a:p>
            <a:pPr marL="457200" lvl="1"/>
            <a:r>
              <a:rPr lang="en-US" sz="2400" dirty="0" smtClean="0"/>
              <a:t>Findings from two qualitative research studies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(Terry,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Schwede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, &amp;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Fobia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2016a; 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Terry,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Schwede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Fobia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, Sandoval, &amp; Graber 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2016b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) </a:t>
            </a:r>
            <a:endParaRPr lang="en-US" sz="2400" dirty="0" smtClean="0"/>
          </a:p>
          <a:p>
            <a:pPr marL="1028700" lvl="2" indent="-457200">
              <a:buFont typeface="+mj-lt"/>
              <a:buAutoNum type="arabicPeriod"/>
            </a:pPr>
            <a:r>
              <a:rPr lang="en-US" sz="2000" dirty="0" smtClean="0"/>
              <a:t>Focus groups</a:t>
            </a:r>
          </a:p>
          <a:p>
            <a:pPr marL="1257300" lvl="3"/>
            <a:r>
              <a:rPr lang="en-US" sz="1800" dirty="0" smtClean="0"/>
              <a:t>To develop new</a:t>
            </a:r>
            <a:r>
              <a:rPr lang="en-US" sz="1800" dirty="0"/>
              <a:t>, separate, and specific tribal enrollment </a:t>
            </a:r>
            <a:r>
              <a:rPr lang="en-US" sz="1800" dirty="0" smtClean="0"/>
              <a:t>question design for cognitive testing</a:t>
            </a:r>
          </a:p>
          <a:p>
            <a:pPr marL="1028700" lvl="2" indent="-457200">
              <a:buFont typeface="+mj-lt"/>
              <a:buAutoNum type="arabicPeriod"/>
            </a:pPr>
            <a:r>
              <a:rPr lang="en-US" sz="2000" dirty="0" smtClean="0"/>
              <a:t>Cognitive interviews</a:t>
            </a:r>
          </a:p>
          <a:p>
            <a:pPr marL="1257300" lvl="3"/>
            <a:r>
              <a:rPr lang="en-US" sz="1800" dirty="0" smtClean="0"/>
              <a:t>To refine question design</a:t>
            </a:r>
          </a:p>
          <a:p>
            <a:pPr marL="1257300" lvl="3"/>
            <a:endParaRPr lang="en-US" dirty="0" smtClean="0">
              <a:latin typeface="Lucida"/>
            </a:endParaRPr>
          </a:p>
          <a:p>
            <a:pPr marL="800100" lvl="2"/>
            <a:endParaRPr lang="en-US" dirty="0">
              <a:latin typeface="Lucida"/>
            </a:endParaRPr>
          </a:p>
          <a:p>
            <a:pPr lvl="1"/>
            <a:endParaRPr lang="en-US" dirty="0">
              <a:latin typeface="Lucid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445829" y="6126163"/>
            <a:ext cx="1698171" cy="731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0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Focus Groups: 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mtClean="0"/>
              <a:t>Enrollment Question </a:t>
            </a:r>
            <a:r>
              <a:rPr lang="en-US" dirty="0" smtClean="0"/>
              <a:t>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86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cs typeface="Arial" panose="020B0604020202020204" pitchFamily="34" charset="0"/>
              </a:rPr>
              <a:t>Method: Focus Groups</a:t>
            </a:r>
            <a:endParaRPr lang="en-US" sz="4800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76398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en-US" sz="2800" dirty="0" smtClean="0">
                <a:ea typeface="ＭＳ Ｐゴシック" pitchFamily="34" charset="-128"/>
              </a:rPr>
              <a:t>Recruitment </a:t>
            </a:r>
            <a:endParaRPr lang="en-US" altLang="en-US" sz="2800" dirty="0">
              <a:ea typeface="ＭＳ Ｐゴシック" pitchFamily="34" charset="-128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altLang="en-US" sz="2400" dirty="0">
                <a:ea typeface="ＭＳ Ｐゴシック" pitchFamily="34" charset="-128"/>
              </a:rPr>
              <a:t>11 total focus groups 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2000" dirty="0">
                <a:ea typeface="ＭＳ Ｐゴシック" pitchFamily="34" charset="-128"/>
              </a:rPr>
              <a:t>81 total participants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2400" dirty="0">
                <a:ea typeface="ＭＳ Ｐゴシック" pitchFamily="34" charset="-128"/>
              </a:rPr>
              <a:t>Recruitment Diversity</a:t>
            </a:r>
            <a:endParaRPr lang="en-US" altLang="en-US" sz="2000" dirty="0">
              <a:ea typeface="ＭＳ Ｐゴシック" pitchFamily="34" charset="-128"/>
            </a:endParaRPr>
          </a:p>
          <a:p>
            <a:pPr lvl="2">
              <a:lnSpc>
                <a:spcPct val="90000"/>
              </a:lnSpc>
              <a:defRPr/>
            </a:pPr>
            <a:r>
              <a:rPr lang="en-US" altLang="en-US" sz="2000" dirty="0" smtClean="0">
                <a:ea typeface="ＭＳ Ｐゴシック" pitchFamily="34" charset="-128"/>
              </a:rPr>
              <a:t>Focus groups </a:t>
            </a:r>
            <a:r>
              <a:rPr lang="en-US" altLang="en-US" sz="2000" dirty="0">
                <a:ea typeface="ＭＳ Ｐゴシック" pitchFamily="34" charset="-128"/>
              </a:rPr>
              <a:t>s</a:t>
            </a:r>
            <a:r>
              <a:rPr lang="en-US" altLang="en-US" sz="2000" dirty="0" smtClean="0">
                <a:ea typeface="ＭＳ Ｐゴシック" pitchFamily="34" charset="-128"/>
              </a:rPr>
              <a:t>pecific to federal (n = 5</a:t>
            </a:r>
            <a:r>
              <a:rPr lang="en-US" altLang="en-US" sz="2000" dirty="0">
                <a:ea typeface="ＭＳ Ｐゴシック" pitchFamily="34" charset="-128"/>
              </a:rPr>
              <a:t>), </a:t>
            </a:r>
            <a:r>
              <a:rPr lang="en-US" altLang="en-US" sz="2000" dirty="0" smtClean="0">
                <a:ea typeface="ＭＳ Ｐゴシック" pitchFamily="34" charset="-128"/>
              </a:rPr>
              <a:t>state (n = 2</a:t>
            </a:r>
            <a:r>
              <a:rPr lang="en-US" altLang="en-US" sz="2000" dirty="0">
                <a:ea typeface="ＭＳ Ｐゴシック" pitchFamily="34" charset="-128"/>
              </a:rPr>
              <a:t>), </a:t>
            </a:r>
            <a:r>
              <a:rPr lang="en-US" altLang="en-US" sz="2000" dirty="0" smtClean="0">
                <a:ea typeface="ＭＳ Ｐゴシック" pitchFamily="34" charset="-128"/>
              </a:rPr>
              <a:t>non</a:t>
            </a:r>
            <a:r>
              <a:rPr lang="en-US" altLang="en-US" sz="2000" dirty="0">
                <a:ea typeface="ＭＳ Ｐゴシック" pitchFamily="34" charset="-128"/>
              </a:rPr>
              <a:t>-recognized </a:t>
            </a:r>
            <a:r>
              <a:rPr lang="en-US" altLang="en-US" sz="2000" dirty="0" smtClean="0">
                <a:ea typeface="ＭＳ Ｐゴシック" pitchFamily="34" charset="-128"/>
              </a:rPr>
              <a:t>(n = 2</a:t>
            </a:r>
            <a:r>
              <a:rPr lang="en-US" altLang="en-US" sz="2000" dirty="0">
                <a:ea typeface="ＭＳ Ｐゴシック" pitchFamily="34" charset="-128"/>
              </a:rPr>
              <a:t>), </a:t>
            </a:r>
            <a:r>
              <a:rPr lang="en-US" altLang="en-US" sz="2000" dirty="0" smtClean="0">
                <a:ea typeface="ＭＳ Ｐゴシック" pitchFamily="34" charset="-128"/>
              </a:rPr>
              <a:t>and Alaska </a:t>
            </a:r>
            <a:r>
              <a:rPr lang="en-US" altLang="en-US" sz="2000" dirty="0">
                <a:ea typeface="ＭＳ Ｐゴシック" pitchFamily="34" charset="-128"/>
              </a:rPr>
              <a:t>Native </a:t>
            </a:r>
            <a:r>
              <a:rPr lang="en-US" altLang="en-US" sz="2000" dirty="0" smtClean="0">
                <a:ea typeface="ＭＳ Ｐゴシック" pitchFamily="34" charset="-128"/>
              </a:rPr>
              <a:t>(n = 2) tribe/village groups</a:t>
            </a:r>
            <a:endParaRPr lang="en-US" altLang="en-US" sz="2000" dirty="0">
              <a:ea typeface="ＭＳ Ｐゴシック" pitchFamily="34" charset="-128"/>
            </a:endParaRPr>
          </a:p>
          <a:p>
            <a:pPr lvl="2">
              <a:lnSpc>
                <a:spcPct val="90000"/>
              </a:lnSpc>
              <a:defRPr/>
            </a:pPr>
            <a:r>
              <a:rPr lang="en-US" altLang="en-US" sz="2000" dirty="0" smtClean="0">
                <a:ea typeface="ＭＳ Ｐゴシック" pitchFamily="34" charset="-128"/>
              </a:rPr>
              <a:t>Tribe </a:t>
            </a:r>
            <a:r>
              <a:rPr lang="en-US" altLang="en-US" sz="2000" dirty="0">
                <a:ea typeface="ＭＳ Ｐゴシック" pitchFamily="34" charset="-128"/>
              </a:rPr>
              <a:t>or village representation </a:t>
            </a:r>
            <a:r>
              <a:rPr lang="en-US" altLang="en-US" sz="2000" dirty="0" smtClean="0">
                <a:ea typeface="ＭＳ Ｐゴシック" pitchFamily="34" charset="-128"/>
              </a:rPr>
              <a:t>(n = 76</a:t>
            </a:r>
            <a:r>
              <a:rPr lang="en-US" altLang="en-US" sz="2000" dirty="0">
                <a:ea typeface="ＭＳ Ｐゴシック" pitchFamily="34" charset="-128"/>
              </a:rPr>
              <a:t>)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2000" dirty="0">
                <a:ea typeface="ＭＳ Ｐゴシック" pitchFamily="34" charset="-128"/>
              </a:rPr>
              <a:t>Tribal engagement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2000" dirty="0">
                <a:ea typeface="ＭＳ Ｐゴシック" pitchFamily="34" charset="-128"/>
              </a:rPr>
              <a:t>Reservation Residency </a:t>
            </a:r>
            <a:r>
              <a:rPr lang="en-US" altLang="en-US" sz="2000" dirty="0" smtClean="0">
                <a:ea typeface="ＭＳ Ｐゴシック" pitchFamily="34" charset="-128"/>
              </a:rPr>
              <a:t>(n = 11)</a:t>
            </a:r>
            <a:endParaRPr lang="en-US" altLang="en-US" sz="20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en-US" sz="2800" dirty="0">
                <a:ea typeface="ＭＳ Ｐゴシック" pitchFamily="34" charset="-128"/>
              </a:rPr>
              <a:t>Moderator Guide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2400" dirty="0">
                <a:ea typeface="ＭＳ Ｐゴシック" pitchFamily="34" charset="-128"/>
              </a:rPr>
              <a:t>Included topics that informed question development</a:t>
            </a:r>
          </a:p>
          <a:p>
            <a:pPr marL="800100" lvl="2"/>
            <a:endParaRPr lang="en-US" dirty="0">
              <a:latin typeface="Lucida"/>
            </a:endParaRPr>
          </a:p>
          <a:p>
            <a:pPr lvl="1"/>
            <a:endParaRPr lang="en-US" dirty="0">
              <a:latin typeface="Lucid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445829" y="6126163"/>
            <a:ext cx="1698171" cy="731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19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cs typeface="Arial" panose="020B0604020202020204" pitchFamily="34" charset="0"/>
              </a:rPr>
              <a:t>Results: Focus Groups</a:t>
            </a:r>
            <a:endParaRPr lang="en-US" sz="4000" dirty="0"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3279211"/>
              </p:ext>
            </p:extLst>
          </p:nvPr>
        </p:nvGraphicFramePr>
        <p:xfrm>
          <a:off x="0" y="1219201"/>
          <a:ext cx="91440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7315200"/>
              </a:tblGrid>
              <a:tr h="43092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+mn-lt"/>
                        </a:rPr>
                        <a:t>Topic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+mn-lt"/>
                        </a:rPr>
                        <a:t>Finding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</a:tr>
              <a:tr h="2386682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Meaning of</a:t>
                      </a: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Enrollment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b="1" dirty="0" smtClean="0">
                          <a:ea typeface="ＭＳ Ｐゴシック" pitchFamily="34" charset="-128"/>
                        </a:rPr>
                        <a:t>1. Enrollment status can change</a:t>
                      </a:r>
                      <a:r>
                        <a:rPr lang="en-US" altLang="en-US" sz="1800" b="0" dirty="0" smtClean="0">
                          <a:latin typeface="Calibri" charset="0"/>
                          <a:ea typeface="+mn-ea"/>
                        </a:rPr>
                        <a:t>.</a:t>
                      </a:r>
                      <a:endParaRPr lang="en-US" sz="1800" dirty="0" smtClean="0">
                        <a:latin typeface="Calibri" charset="0"/>
                      </a:endParaRPr>
                    </a:p>
                    <a:p>
                      <a:pPr algn="l"/>
                      <a:endParaRPr lang="en-US" sz="1800" b="1" dirty="0" smtClean="0">
                        <a:latin typeface="+mn-lt"/>
                      </a:endParaRPr>
                    </a:p>
                    <a:p>
                      <a:pPr>
                        <a:spcBef>
                          <a:spcPct val="0"/>
                        </a:spcBef>
                      </a:pPr>
                      <a:r>
                        <a:rPr lang="en-US" sz="1800" b="1" dirty="0" smtClean="0">
                          <a:latin typeface="Calibri" charset="0"/>
                        </a:rPr>
                        <a:t>2. Alaska Natives can have enrollment relationships that are very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buNone/>
                      </a:pPr>
                      <a:r>
                        <a:rPr lang="en-US" sz="1800" b="1" dirty="0" smtClean="0">
                          <a:latin typeface="Calibri" charset="0"/>
                        </a:rPr>
                        <a:t>complex to account for,</a:t>
                      </a:r>
                      <a:r>
                        <a:rPr lang="en-US" sz="1800" b="1" baseline="0" dirty="0" smtClean="0">
                          <a:latin typeface="Calibri" charset="0"/>
                        </a:rPr>
                        <a:t> including: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buNone/>
                      </a:pPr>
                      <a:r>
                        <a:rPr lang="en-US" sz="1800" b="1" baseline="0" dirty="0" smtClean="0">
                          <a:latin typeface="Calibri" charset="0"/>
                        </a:rPr>
                        <a:t>        </a:t>
                      </a:r>
                      <a:r>
                        <a:rPr lang="en-US" sz="1600" b="1" baseline="0" dirty="0" smtClean="0">
                          <a:latin typeface="Calibri" charset="0"/>
                        </a:rPr>
                        <a:t>a. </a:t>
                      </a:r>
                      <a:r>
                        <a:rPr lang="en-US" sz="1600" b="1" dirty="0" smtClean="0">
                          <a:latin typeface="Calibri" charset="0"/>
                        </a:rPr>
                        <a:t>Ethnic tribe entities that use terms other than “tribe” to describe 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buNone/>
                      </a:pPr>
                      <a:r>
                        <a:rPr lang="en-US" sz="1600" b="1" baseline="0" dirty="0" smtClean="0">
                          <a:latin typeface="Calibri" charset="0"/>
                        </a:rPr>
                        <a:t>             </a:t>
                      </a:r>
                      <a:r>
                        <a:rPr lang="en-US" sz="1600" b="1" dirty="0" smtClean="0">
                          <a:latin typeface="Calibri" charset="0"/>
                        </a:rPr>
                        <a:t>themselves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buNone/>
                      </a:pPr>
                      <a:r>
                        <a:rPr lang="en-US" sz="1600" b="1" baseline="0" dirty="0" smtClean="0">
                          <a:latin typeface="Calibri" charset="0"/>
                        </a:rPr>
                        <a:t>         </a:t>
                      </a:r>
                      <a:r>
                        <a:rPr lang="en-US" sz="1600" b="1" dirty="0" smtClean="0">
                          <a:latin typeface="Calibri" charset="0"/>
                        </a:rPr>
                        <a:t>b. Shareholder</a:t>
                      </a:r>
                      <a:r>
                        <a:rPr lang="en-US" sz="1600" b="1" baseline="0" dirty="0" smtClean="0">
                          <a:latin typeface="Calibri" charset="0"/>
                        </a:rPr>
                        <a:t> status in f</a:t>
                      </a:r>
                      <a:r>
                        <a:rPr lang="en-US" sz="1600" b="1" dirty="0" smtClean="0">
                          <a:latin typeface="Calibri" charset="0"/>
                        </a:rPr>
                        <a:t>ederally recognized corporations</a:t>
                      </a:r>
                      <a:r>
                        <a:rPr lang="en-US" sz="1600" b="1" baseline="0" dirty="0" smtClean="0">
                          <a:latin typeface="Calibri" charset="0"/>
                        </a:rPr>
                        <a:t> </a:t>
                      </a:r>
                      <a:endParaRPr lang="en-US" sz="1800" b="1" dirty="0" smtClean="0">
                        <a:latin typeface="Calibri" charset="0"/>
                      </a:endParaRPr>
                    </a:p>
                    <a:p>
                      <a:pPr marL="0" indent="0">
                        <a:spcBef>
                          <a:spcPct val="0"/>
                        </a:spcBef>
                        <a:buNone/>
                      </a:pPr>
                      <a:endParaRPr lang="en-US" sz="1600" b="1" dirty="0" smtClean="0">
                        <a:latin typeface="+mn-lt"/>
                      </a:endParaRPr>
                    </a:p>
                  </a:txBody>
                  <a:tcPr/>
                </a:tc>
              </a:tr>
              <a:tr h="1297189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Best Wording</a:t>
                      </a: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for an Enrollment Question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Calibri" charset="0"/>
                        </a:rPr>
                        <a:t>Simplicity, clarity, and directness were the most desired traits.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50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cs typeface="Arial" panose="020B0604020202020204" pitchFamily="34" charset="0"/>
              </a:rPr>
              <a:t>Results: Focus Groups</a:t>
            </a:r>
            <a:endParaRPr lang="en-US" sz="4000" dirty="0"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3451497"/>
              </p:ext>
            </p:extLst>
          </p:nvPr>
        </p:nvGraphicFramePr>
        <p:xfrm>
          <a:off x="0" y="1371600"/>
          <a:ext cx="91440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7086600"/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+mn-lt"/>
                        </a:rPr>
                        <a:t>Topic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+mn-lt"/>
                        </a:rPr>
                        <a:t>Finding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</a:tr>
              <a:tr h="30003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Should the Census Bureau Collect Enrollment Data?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latin typeface="+mn-lt"/>
                        </a:rPr>
                        <a:t>Views</a:t>
                      </a:r>
                      <a:r>
                        <a:rPr lang="en-US" sz="1800" b="1" baseline="0" dirty="0" smtClean="0">
                          <a:latin typeface="+mn-lt"/>
                        </a:rPr>
                        <a:t> were very mixed.</a:t>
                      </a:r>
                    </a:p>
                    <a:p>
                      <a:pPr algn="l"/>
                      <a:endParaRPr lang="en-US" sz="1800" b="1" baseline="0" dirty="0" smtClean="0">
                        <a:latin typeface="+mn-lt"/>
                      </a:endParaRPr>
                    </a:p>
                    <a:p>
                      <a:pPr algn="l"/>
                      <a:r>
                        <a:rPr lang="en-US" sz="1800" b="1" baseline="0" dirty="0" smtClean="0">
                          <a:solidFill>
                            <a:srgbClr val="00B050"/>
                          </a:solidFill>
                          <a:latin typeface="+mn-lt"/>
                        </a:rPr>
                        <a:t>Advantage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:</a:t>
                      </a:r>
                      <a:r>
                        <a:rPr lang="en-US" sz="1800" b="1" baseline="0" dirty="0" smtClean="0">
                          <a:latin typeface="+mn-lt"/>
                        </a:rPr>
                        <a:t> </a:t>
                      </a:r>
                    </a:p>
                    <a:p>
                      <a:pPr algn="l"/>
                      <a:r>
                        <a:rPr lang="en-US" sz="1800" b="1" baseline="0" dirty="0" smtClean="0">
                          <a:latin typeface="+mn-lt"/>
                        </a:rPr>
                        <a:t>1. Perceived as way to better identify the enrolled AIAN population</a:t>
                      </a:r>
                    </a:p>
                    <a:p>
                      <a:pPr algn="l"/>
                      <a:endParaRPr lang="en-US" sz="1800" b="1" baseline="0" dirty="0" smtClean="0">
                        <a:latin typeface="+mn-lt"/>
                      </a:endParaRPr>
                    </a:p>
                    <a:p>
                      <a:pPr algn="l"/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Disadvantages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:</a:t>
                      </a:r>
                      <a:r>
                        <a:rPr lang="en-US" sz="1800" b="1" baseline="0" dirty="0" smtClean="0">
                          <a:latin typeface="+mn-lt"/>
                        </a:rPr>
                        <a:t> </a:t>
                      </a:r>
                    </a:p>
                    <a:p>
                      <a:pPr algn="l"/>
                      <a:r>
                        <a:rPr lang="en-US" sz="1800" b="1" baseline="0" dirty="0" smtClean="0">
                          <a:latin typeface="+mn-lt"/>
                        </a:rPr>
                        <a:t>1. How data would be used is unclear and could incite fear.</a:t>
                      </a:r>
                    </a:p>
                    <a:p>
                      <a:pPr algn="l"/>
                      <a:endParaRPr lang="en-US" sz="1800" b="1" baseline="0" dirty="0" smtClean="0">
                        <a:latin typeface="+mn-lt"/>
                      </a:endParaRPr>
                    </a:p>
                    <a:p>
                      <a:pPr algn="l"/>
                      <a:r>
                        <a:rPr lang="en-US" sz="1800" b="1" baseline="0" dirty="0" smtClean="0">
                          <a:latin typeface="+mn-lt"/>
                        </a:rPr>
                        <a:t>2. Data would be based solely on self-identification.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7445829" y="6126163"/>
            <a:ext cx="1698171" cy="731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7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Enrollment Questions for Cognitive Testing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71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219" t="-860" r="-434" b="412"/>
          <a:stretch/>
        </p:blipFill>
        <p:spPr>
          <a:xfrm>
            <a:off x="990600" y="1828800"/>
            <a:ext cx="7239000" cy="286901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12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Arial" charset="0"/>
              </a:rPr>
              <a:t>Enrollment Question One for Cognitive Testing: One-Question Format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0" y="2057400"/>
            <a:ext cx="1905000" cy="381000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96000" y="2057400"/>
            <a:ext cx="533400" cy="381000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629400" y="3352800"/>
            <a:ext cx="1295400" cy="381000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43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rcRect l="-16402" r="-16402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13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Arial" charset="0"/>
              </a:rPr>
              <a:t>Enrollment Question Two for Cognitive Testing: Two-Question Format </a:t>
            </a:r>
          </a:p>
        </p:txBody>
      </p:sp>
      <p:sp>
        <p:nvSpPr>
          <p:cNvPr id="7" name="Rectangle 6"/>
          <p:cNvSpPr/>
          <p:nvPr/>
        </p:nvSpPr>
        <p:spPr>
          <a:xfrm>
            <a:off x="1905000" y="2133600"/>
            <a:ext cx="2743200" cy="304800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43600" y="1905000"/>
            <a:ext cx="838200" cy="304800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276600" y="4267200"/>
            <a:ext cx="2971800" cy="304800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73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Arial" charset="0"/>
              </a:rPr>
              <a:t>Enrollment Question Three for Cognitive Testing: Three-Question Format </a:t>
            </a: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rcRect l="-25401" r="-25401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14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28800" y="1600200"/>
            <a:ext cx="5486400" cy="2819400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28800" y="4495800"/>
            <a:ext cx="5486400" cy="533400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30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Cognitive Testing:</a:t>
            </a:r>
            <a:br>
              <a:rPr lang="en-US" dirty="0" smtClean="0"/>
            </a:br>
            <a:r>
              <a:rPr lang="en-US" dirty="0" smtClean="0"/>
              <a:t>Enrollment Question Refinement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7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80646" y="1327150"/>
            <a:ext cx="82296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sz="2800" dirty="0" smtClean="0">
                <a:ea typeface="ＭＳ Ｐゴシック" pitchFamily="34" charset="-128"/>
              </a:rPr>
              <a:t>Recruitment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sz="2400" dirty="0" smtClean="0">
                <a:ea typeface="ＭＳ Ｐゴシック" pitchFamily="34" charset="-128"/>
              </a:rPr>
              <a:t>64 total cognitive interviews</a:t>
            </a:r>
            <a:endParaRPr lang="en-US" altLang="en-US" sz="2000" dirty="0" smtClean="0">
              <a:ea typeface="ＭＳ Ｐゴシック" pitchFamily="34" charset="-128"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sz="2400" dirty="0" smtClean="0">
                <a:ea typeface="ＭＳ Ｐゴシック" pitchFamily="34" charset="-128"/>
              </a:rPr>
              <a:t>Recruitment diversity</a:t>
            </a:r>
            <a:endParaRPr lang="en-US" altLang="en-US" sz="2000" dirty="0" smtClean="0">
              <a:ea typeface="ＭＳ Ｐゴシック" pitchFamily="34" charset="-128"/>
            </a:endParaRP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sz="2000" dirty="0" smtClean="0">
                <a:ea typeface="ＭＳ Ｐゴシック" pitchFamily="34" charset="-128"/>
              </a:rPr>
              <a:t>Federal (n = 27), State (n = </a:t>
            </a:r>
            <a:r>
              <a:rPr lang="en-US" altLang="en-US" sz="2000" dirty="0">
                <a:ea typeface="ＭＳ Ｐゴシック" pitchFamily="34" charset="-128"/>
              </a:rPr>
              <a:t>9</a:t>
            </a:r>
            <a:r>
              <a:rPr lang="en-US" altLang="en-US" sz="2000" dirty="0" smtClean="0">
                <a:ea typeface="ＭＳ Ｐゴシック" pitchFamily="34" charset="-128"/>
              </a:rPr>
              <a:t>), Non-recognized (n = 10), </a:t>
            </a:r>
          </a:p>
          <a:p>
            <a:pPr marL="914400" lvl="2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en-US" sz="2000" dirty="0">
                <a:ea typeface="ＭＳ Ｐゴシック" pitchFamily="34" charset="-128"/>
              </a:rPr>
              <a:t> </a:t>
            </a:r>
            <a:r>
              <a:rPr lang="en-US" altLang="en-US" sz="2000" dirty="0" smtClean="0">
                <a:ea typeface="ＭＳ Ｐゴシック" pitchFamily="34" charset="-128"/>
              </a:rPr>
              <a:t>     Alaska Native (n = 12), Indigenous Central and South   </a:t>
            </a:r>
          </a:p>
          <a:p>
            <a:pPr marL="914400" lvl="2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en-US" sz="2000" dirty="0">
                <a:ea typeface="ＭＳ Ｐゴシック" pitchFamily="34" charset="-128"/>
              </a:rPr>
              <a:t> </a:t>
            </a:r>
            <a:r>
              <a:rPr lang="en-US" altLang="en-US" sz="2000" dirty="0" smtClean="0">
                <a:ea typeface="ＭＳ Ｐゴシック" pitchFamily="34" charset="-128"/>
              </a:rPr>
              <a:t>     American (n = 6)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sz="2000" dirty="0">
                <a:ea typeface="ＭＳ Ｐゴシック" pitchFamily="34" charset="-128"/>
              </a:rPr>
              <a:t>T</a:t>
            </a:r>
            <a:r>
              <a:rPr lang="en-US" altLang="en-US" sz="2000" dirty="0" smtClean="0">
                <a:ea typeface="ＭＳ Ｐゴシック" pitchFamily="34" charset="-128"/>
              </a:rPr>
              <a:t>ribes or villages represented (n = 82)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sz="2000" dirty="0">
                <a:ea typeface="ＭＳ Ｐゴシック" pitchFamily="34" charset="-128"/>
              </a:rPr>
              <a:t>Reservation </a:t>
            </a:r>
            <a:r>
              <a:rPr lang="en-US" altLang="en-US" sz="2000" dirty="0" smtClean="0">
                <a:ea typeface="ＭＳ Ｐゴシック" pitchFamily="34" charset="-128"/>
              </a:rPr>
              <a:t>residency (n = 12)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sz="2000" dirty="0" smtClean="0">
                <a:ea typeface="ＭＳ Ｐゴシック" pitchFamily="34" charset="-128"/>
              </a:rPr>
              <a:t>Tribal engagement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sz="2800" dirty="0" smtClean="0">
                <a:ea typeface="ＭＳ Ｐゴシック" pitchFamily="34" charset="-128"/>
              </a:rPr>
              <a:t>Cognitive interview </a:t>
            </a:r>
            <a:r>
              <a:rPr lang="en-US" altLang="en-US" sz="2800" dirty="0">
                <a:ea typeface="ＭＳ Ｐゴシック" pitchFamily="34" charset="-128"/>
              </a:rPr>
              <a:t>p</a:t>
            </a:r>
            <a:r>
              <a:rPr lang="en-US" altLang="en-US" sz="2800" dirty="0" smtClean="0">
                <a:ea typeface="ＭＳ Ｐゴシック" pitchFamily="34" charset="-128"/>
              </a:rPr>
              <a:t>rotocol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sz="2400" dirty="0" smtClean="0">
                <a:ea typeface="ＭＳ Ｐゴシック" pitchFamily="34" charset="-128"/>
              </a:rPr>
              <a:t>Designed to test how well each enrollment question format works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endParaRPr lang="en-US" altLang="en-US" sz="2400" dirty="0" smtClean="0">
              <a:ea typeface="ＭＳ Ｐゴシック" pitchFamily="34" charset="-128"/>
            </a:endParaRPr>
          </a:p>
          <a:p>
            <a:pPr marL="457200" lvl="1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altLang="en-US" sz="2400" dirty="0" smtClean="0">
              <a:ea typeface="ＭＳ Ｐゴシック" pitchFamily="34" charset="-128"/>
            </a:endParaRPr>
          </a:p>
        </p:txBody>
      </p:sp>
      <p:sp>
        <p:nvSpPr>
          <p:cNvPr id="5123" name="Slide Number Placeholder 3"/>
          <p:cNvSpPr txBox="1">
            <a:spLocks/>
          </p:cNvSpPr>
          <p:nvPr/>
        </p:nvSpPr>
        <p:spPr bwMode="auto">
          <a:xfrm>
            <a:off x="3505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Wingdings" charset="0"/>
              <a:buChar char="§"/>
              <a:defRPr sz="20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Wingdings" charset="0"/>
              <a:buChar char="§"/>
              <a:defRPr sz="20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Wingdings" charset="0"/>
              <a:buChar char="§"/>
              <a:defRPr sz="20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Wingdings" charset="0"/>
              <a:buChar char="§"/>
              <a:defRPr sz="20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fld id="{7F262E48-DFF4-5541-8EF7-AB43B9F0BEC6}" type="slidenum">
              <a:rPr lang="en-US" sz="1200" b="1">
                <a:solidFill>
                  <a:srgbClr val="FFFFFF"/>
                </a:solidFill>
              </a:rPr>
              <a:pPr algn="ctr"/>
              <a:t>16</a:t>
            </a:fld>
            <a:endParaRPr lang="en-US" sz="1200" b="1">
              <a:solidFill>
                <a:srgbClr val="FFFFFF"/>
              </a:solidFill>
            </a:endParaRPr>
          </a:p>
        </p:txBody>
      </p:sp>
      <p:sp>
        <p:nvSpPr>
          <p:cNvPr id="5124" name="Title 1"/>
          <p:cNvSpPr txBox="1">
            <a:spLocks/>
          </p:cNvSpPr>
          <p:nvPr/>
        </p:nvSpPr>
        <p:spPr bwMode="auto">
          <a:xfrm>
            <a:off x="3175" y="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320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28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2pPr>
            <a:lvl3pPr marL="1143000" indent="-228600" defTabSz="457200">
              <a:defRPr sz="24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3pPr>
            <a:lvl4pPr marL="1600200" indent="-228600" defTabSz="457200">
              <a:defRPr sz="20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4pPr>
            <a:lvl5pPr marL="2057400" indent="-228600" defTabSz="457200">
              <a:defRPr sz="20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5pPr>
            <a:lvl6pPr defTabSz="457200" eaLnBrk="0" fontAlgn="base" hangingPunct="0">
              <a:spcAft>
                <a:spcPct val="0"/>
              </a:spcAft>
              <a:buFont typeface="Wingdings" charset="0"/>
              <a:buChar char="§"/>
              <a:defRPr sz="20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6pPr>
            <a:lvl7pPr defTabSz="457200" eaLnBrk="0" fontAlgn="base" hangingPunct="0">
              <a:spcAft>
                <a:spcPct val="0"/>
              </a:spcAft>
              <a:buFont typeface="Wingdings" charset="0"/>
              <a:buChar char="§"/>
              <a:defRPr sz="20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7pPr>
            <a:lvl8pPr defTabSz="457200" eaLnBrk="0" fontAlgn="base" hangingPunct="0">
              <a:spcAft>
                <a:spcPct val="0"/>
              </a:spcAft>
              <a:buFont typeface="Wingdings" charset="0"/>
              <a:buChar char="§"/>
              <a:defRPr sz="20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8pPr>
            <a:lvl9pPr defTabSz="457200" eaLnBrk="0" fontAlgn="base" hangingPunct="0">
              <a:spcAft>
                <a:spcPct val="0"/>
              </a:spcAft>
              <a:buFont typeface="Wingdings" charset="0"/>
              <a:buChar char="§"/>
              <a:defRPr sz="20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endParaRPr lang="en-US" sz="2800" b="1" dirty="0">
              <a:latin typeface="Arial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cs typeface="Arial" panose="020B0604020202020204" pitchFamily="34" charset="0"/>
              </a:rPr>
              <a:t>Method: Cognitive Interviews</a:t>
            </a:r>
            <a:endParaRPr lang="en-US" sz="4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87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cs typeface="Arial" panose="020B0604020202020204" pitchFamily="34" charset="0"/>
              </a:rPr>
              <a:t>Cognitive Interview Results</a:t>
            </a:r>
            <a:endParaRPr lang="en-US" sz="4000" dirty="0"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7049019"/>
              </p:ext>
            </p:extLst>
          </p:nvPr>
        </p:nvGraphicFramePr>
        <p:xfrm>
          <a:off x="0" y="1295400"/>
          <a:ext cx="9144000" cy="4662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7239000"/>
              </a:tblGrid>
              <a:tr h="4181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+mn-lt"/>
                        </a:rPr>
                        <a:t>Topic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+mn-lt"/>
                        </a:rPr>
                        <a:t>Finding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</a:tr>
              <a:tr h="2926942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Form Comprehension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baseline="0" dirty="0" smtClean="0">
                          <a:latin typeface="+mn-lt"/>
                        </a:rPr>
                        <a:t>The Indigenous Central and South Americans misunderstood “enrolled” because it’s not relevant to their experience.</a:t>
                      </a:r>
                    </a:p>
                    <a:p>
                      <a:pPr algn="l"/>
                      <a:endParaRPr lang="en-US" sz="1600" b="1" baseline="0" dirty="0" smtClean="0"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baseline="0" dirty="0" smtClean="0">
                          <a:latin typeface="+mn-lt"/>
                        </a:rPr>
                        <a:t>Almost all did not understand the phrase “Alaska Native council, association, or community,” but it rarely resulted in false positives.</a:t>
                      </a:r>
                    </a:p>
                    <a:p>
                      <a:pPr algn="l"/>
                      <a:endParaRPr lang="en-US" sz="1600" b="1" baseline="0" dirty="0" smtClean="0">
                        <a:latin typeface="+mn-lt"/>
                      </a:endParaRPr>
                    </a:p>
                    <a:p>
                      <a:pPr algn="l"/>
                      <a:r>
                        <a:rPr lang="en-US" sz="1600" b="1" baseline="0" dirty="0" smtClean="0">
                          <a:latin typeface="+mn-lt"/>
                        </a:rPr>
                        <a:t>Alaska Natives understood corporation questions, but reported corporation relationships less often with the one-question format.</a:t>
                      </a:r>
                    </a:p>
                    <a:p>
                      <a:pPr algn="l"/>
                      <a:endParaRPr lang="en-US" sz="1600" b="1" baseline="0" dirty="0" smtClean="0">
                        <a:latin typeface="+mn-lt"/>
                      </a:endParaRPr>
                    </a:p>
                    <a:p>
                      <a:pPr algn="l"/>
                      <a:r>
                        <a:rPr lang="en-US" sz="1600" b="1" baseline="0" dirty="0" smtClean="0">
                          <a:latin typeface="+mn-lt"/>
                        </a:rPr>
                        <a:t>Alaska Natives thought younger Alaska Natives would be less familiar with the term “ANCSA Corporation.”</a:t>
                      </a:r>
                    </a:p>
                    <a:p>
                      <a:pPr algn="l"/>
                      <a:endParaRPr lang="en-US" sz="1600" b="1" baseline="0" dirty="0" smtClean="0">
                        <a:latin typeface="+mn-lt"/>
                      </a:endParaRPr>
                    </a:p>
                  </a:txBody>
                  <a:tcPr/>
                </a:tc>
              </a:tr>
              <a:tr h="1226925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Form Preferences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+mn-lt"/>
                        </a:rPr>
                        <a:t>American</a:t>
                      </a:r>
                      <a:r>
                        <a:rPr lang="en-US" sz="1600" b="1" baseline="0" dirty="0" smtClean="0">
                          <a:latin typeface="+mn-lt"/>
                        </a:rPr>
                        <a:t> Indian respondents preferred Format 1 and Format 3 the most.</a:t>
                      </a:r>
                      <a:endParaRPr lang="en-US" sz="1600" b="1" dirty="0" smtClean="0"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+mn-lt"/>
                        </a:rPr>
                        <a:t>Alaska</a:t>
                      </a:r>
                      <a:r>
                        <a:rPr lang="en-US" sz="1600" b="1" baseline="0" dirty="0" smtClean="0">
                          <a:latin typeface="+mn-lt"/>
                        </a:rPr>
                        <a:t> Native respondents preferred Format 2 and Format 3 the most. 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7445829" y="6126163"/>
            <a:ext cx="1698171" cy="731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17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charset="0"/>
                <a:ea typeface="ＭＳ Ｐゴシック" charset="0"/>
              </a:rPr>
              <a:t/>
            </a:r>
            <a:br>
              <a:rPr lang="en-US" dirty="0" smtClean="0">
                <a:latin typeface="Arial" charset="0"/>
                <a:ea typeface="ＭＳ Ｐゴシック" charset="0"/>
              </a:rPr>
            </a:br>
            <a:r>
              <a:rPr lang="en-US" dirty="0">
                <a:latin typeface="Arial" charset="0"/>
                <a:ea typeface="ＭＳ Ｐゴシック" charset="0"/>
              </a:rPr>
              <a:t/>
            </a:r>
            <a:br>
              <a:rPr lang="en-US" dirty="0">
                <a:latin typeface="Arial" charset="0"/>
                <a:ea typeface="ＭＳ Ｐゴシック" charset="0"/>
              </a:rPr>
            </a:br>
            <a:r>
              <a:rPr lang="en-US" dirty="0" smtClean="0">
                <a:latin typeface="Arial" charset="0"/>
                <a:ea typeface="ＭＳ Ｐゴシック" charset="0"/>
              </a:rPr>
              <a:t>Recommended </a:t>
            </a:r>
            <a:br>
              <a:rPr lang="en-US" dirty="0" smtClean="0">
                <a:latin typeface="Arial" charset="0"/>
                <a:ea typeface="ＭＳ Ｐゴシック" charset="0"/>
              </a:rPr>
            </a:br>
            <a:r>
              <a:rPr lang="en-US" dirty="0" smtClean="0">
                <a:latin typeface="Arial" charset="0"/>
                <a:ea typeface="ＭＳ Ｐゴシック" charset="0"/>
              </a:rPr>
              <a:t>Enrollment </a:t>
            </a:r>
            <a:r>
              <a:rPr lang="en-US" dirty="0">
                <a:latin typeface="Arial" charset="0"/>
                <a:ea typeface="ＭＳ Ｐゴシック" charset="0"/>
              </a:rPr>
              <a:t>Question </a:t>
            </a:r>
            <a:r>
              <a:rPr lang="en-US" dirty="0" smtClean="0">
                <a:latin typeface="Arial" charset="0"/>
                <a:ea typeface="ＭＳ Ｐゴシック" charset="0"/>
              </a:rPr>
              <a:t>Format</a:t>
            </a:r>
            <a:br>
              <a:rPr lang="en-US" dirty="0" smtClean="0">
                <a:latin typeface="Arial" charset="0"/>
                <a:ea typeface="ＭＳ Ｐゴシック" charset="0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9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0" y="20638"/>
            <a:ext cx="9144000" cy="11985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" charset="0"/>
                <a:ea typeface="ＭＳ Ｐゴシック" charset="0"/>
              </a:rPr>
              <a:t/>
            </a:r>
            <a:br>
              <a:rPr lang="en-US" sz="2800" dirty="0" smtClean="0">
                <a:latin typeface="Arial" charset="0"/>
                <a:ea typeface="ＭＳ Ｐゴシック" charset="0"/>
              </a:rPr>
            </a:br>
            <a:r>
              <a:rPr lang="en-US" sz="2800" dirty="0" smtClean="0">
                <a:latin typeface="Arial" charset="0"/>
                <a:ea typeface="ＭＳ Ｐゴシック" charset="0"/>
              </a:rPr>
              <a:t>Recommended</a:t>
            </a:r>
            <a:r>
              <a:rPr lang="en-US" sz="2800" dirty="0">
                <a:latin typeface="Arial" charset="0"/>
                <a:ea typeface="ＭＳ Ｐゴシック" charset="0"/>
              </a:rPr>
              <a:t/>
            </a:r>
            <a:br>
              <a:rPr lang="en-US" sz="2800" dirty="0">
                <a:latin typeface="Arial" charset="0"/>
                <a:ea typeface="ＭＳ Ｐゴシック" charset="0"/>
              </a:rPr>
            </a:br>
            <a:r>
              <a:rPr lang="en-US" sz="2800" dirty="0">
                <a:latin typeface="Arial" charset="0"/>
                <a:ea typeface="ＭＳ Ｐゴシック" charset="0"/>
              </a:rPr>
              <a:t>Enrollment Question </a:t>
            </a:r>
            <a:r>
              <a:rPr lang="en-US" sz="2800" dirty="0" smtClean="0">
                <a:latin typeface="Arial" charset="0"/>
                <a:ea typeface="ＭＳ Ｐゴシック" charset="0"/>
              </a:rPr>
              <a:t>Format </a:t>
            </a:r>
            <a:br>
              <a:rPr lang="en-US" sz="2800" dirty="0" smtClean="0">
                <a:latin typeface="Arial" charset="0"/>
                <a:ea typeface="ＭＳ Ｐゴシック" charset="0"/>
              </a:rPr>
            </a:br>
            <a:endParaRPr lang="en-US" sz="2800" dirty="0">
              <a:latin typeface="Arial" charset="0"/>
              <a:ea typeface="ＭＳ Ｐゴシック" charset="0"/>
            </a:endParaRP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6324600" cy="4419600"/>
          </a:xfrm>
          <a:solidFill>
            <a:schemeClr val="accent1">
              <a:lumMod val="20000"/>
              <a:lumOff val="80000"/>
              <a:alpha val="60000"/>
            </a:schemeClr>
          </a:solidFill>
          <a:ln w="22225">
            <a:noFill/>
          </a:ln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altLang="en-US" sz="1800" b="1" dirty="0" smtClean="0"/>
              <a:t>1.</a:t>
            </a:r>
            <a:r>
              <a:rPr lang="en-US" altLang="en-US" sz="1800" dirty="0" smtClean="0"/>
              <a:t> On April 1, </a:t>
            </a:r>
            <a:r>
              <a:rPr lang="is-IS" altLang="en-US" sz="1800" dirty="0" smtClean="0"/>
              <a:t>2017</a:t>
            </a:r>
            <a:r>
              <a:rPr lang="en-US" altLang="en-US" sz="1800" dirty="0" smtClean="0"/>
              <a:t>, was Person 1 enrolled in any American Indian tribe or Alaska Native tribe or village?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altLang="en-US" sz="1800" dirty="0" smtClean="0"/>
              <a:t>     </a:t>
            </a:r>
            <a:r>
              <a:rPr lang="en-US" altLang="en-US" sz="1800" b="1" dirty="0" smtClean="0"/>
              <a:t>☐ No, not enrolled</a:t>
            </a:r>
          </a:p>
          <a:p>
            <a:pPr marL="0" indent="0">
              <a:buNone/>
              <a:defRPr/>
            </a:pPr>
            <a:r>
              <a:rPr lang="en-US" altLang="en-US" sz="1800" dirty="0" smtClean="0"/>
              <a:t>     </a:t>
            </a:r>
            <a:r>
              <a:rPr lang="en-US" altLang="en-US" sz="1800" b="1" dirty="0" smtClean="0"/>
              <a:t>☐ Yes, enrolled </a:t>
            </a:r>
            <a:r>
              <a:rPr lang="en-US" altLang="en-US" sz="1800" dirty="0" smtClean="0">
                <a:latin typeface="Wingdings" pitchFamily="2" charset="2"/>
                <a:sym typeface="Wingdings" pitchFamily="2" charset="2"/>
              </a:rPr>
              <a:t></a:t>
            </a:r>
            <a:r>
              <a:rPr lang="en-US" altLang="en-US" sz="1800" dirty="0" smtClean="0"/>
              <a:t> Print enrolled tribe(s) or village(s) </a:t>
            </a:r>
            <a:r>
              <a:rPr lang="en-US" altLang="en-US" sz="1800" dirty="0"/>
              <a:t>below. </a:t>
            </a:r>
            <a:r>
              <a:rPr lang="en-US" altLang="en-US" sz="1800" dirty="0">
                <a:latin typeface="Wingdings"/>
                <a:ea typeface="Wingdings"/>
                <a:cs typeface="Wingdings"/>
                <a:sym typeface="Wingdings"/>
              </a:rPr>
              <a:t></a:t>
            </a:r>
            <a:endParaRPr lang="en-US" altLang="en-US" sz="1800" dirty="0"/>
          </a:p>
          <a:p>
            <a:pPr marL="0" indent="0">
              <a:buFont typeface="Wingdings" pitchFamily="2" charset="2"/>
              <a:buNone/>
              <a:defRPr/>
            </a:pPr>
            <a:r>
              <a:rPr lang="en-US" altLang="en-US" sz="1800" dirty="0" smtClean="0">
                <a:solidFill>
                  <a:schemeClr val="tx2">
                    <a:lumMod val="75000"/>
                  </a:schemeClr>
                </a:solidFill>
              </a:rPr>
              <a:t>     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altLang="en-US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altLang="en-US" sz="1800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                           </a:t>
            </a:r>
            <a:endParaRPr lang="en-US" alt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None/>
              <a:defRPr/>
            </a:pPr>
            <a:endParaRPr lang="en-US" altLang="en-US" sz="1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altLang="en-US" sz="1800" b="1" dirty="0" smtClean="0"/>
              <a:t>2</a:t>
            </a:r>
            <a:r>
              <a:rPr lang="en-US" altLang="en-US" sz="1800" b="1" dirty="0"/>
              <a:t>.</a:t>
            </a:r>
            <a:r>
              <a:rPr lang="en-US" altLang="en-US" sz="1800" dirty="0"/>
              <a:t> On April 1, </a:t>
            </a:r>
            <a:r>
              <a:rPr lang="is-IS" altLang="en-US" sz="1800" dirty="0" smtClean="0"/>
              <a:t>2017</a:t>
            </a:r>
            <a:r>
              <a:rPr lang="en-US" altLang="en-US" sz="1800" dirty="0" smtClean="0"/>
              <a:t>, </a:t>
            </a:r>
            <a:r>
              <a:rPr lang="en-US" altLang="en-US" sz="1800" dirty="0"/>
              <a:t>was Person 1 a shareholder </a:t>
            </a:r>
            <a:r>
              <a:rPr lang="en-US" altLang="en-US" sz="1800" dirty="0" smtClean="0"/>
              <a:t>of any Alaska</a:t>
            </a:r>
          </a:p>
          <a:p>
            <a:pPr>
              <a:buFont typeface="Wingdings" pitchFamily="2" charset="2"/>
              <a:buNone/>
              <a:defRPr/>
            </a:pPr>
            <a:r>
              <a:rPr lang="en-US" altLang="en-US" sz="1800" dirty="0" smtClean="0"/>
              <a:t>Native regional </a:t>
            </a:r>
            <a:r>
              <a:rPr lang="en-US" altLang="en-US" sz="1800" dirty="0"/>
              <a:t>or village </a:t>
            </a:r>
            <a:r>
              <a:rPr lang="en-US" altLang="en-US" sz="1800" dirty="0" smtClean="0"/>
              <a:t>corporation</a:t>
            </a:r>
            <a:r>
              <a:rPr lang="en-US" altLang="en-US" sz="1800" dirty="0"/>
              <a:t>? </a:t>
            </a:r>
          </a:p>
          <a:p>
            <a:pPr>
              <a:buFont typeface="Wingdings" pitchFamily="2" charset="2"/>
              <a:buNone/>
              <a:defRPr/>
            </a:pPr>
            <a:r>
              <a:rPr lang="en-US" altLang="en-US" sz="1800" dirty="0"/>
              <a:t>   </a:t>
            </a:r>
            <a:r>
              <a:rPr lang="en-US" altLang="en-US" sz="1800" b="1" dirty="0"/>
              <a:t>☐ No, not a shareholder</a:t>
            </a:r>
          </a:p>
          <a:p>
            <a:pPr>
              <a:buFont typeface="Wingdings" pitchFamily="2" charset="2"/>
              <a:buNone/>
              <a:defRPr/>
            </a:pPr>
            <a:r>
              <a:rPr lang="en-US" altLang="en-US" sz="1800" dirty="0"/>
              <a:t>   </a:t>
            </a:r>
            <a:r>
              <a:rPr lang="en-US" altLang="en-US" sz="1800" b="1" dirty="0"/>
              <a:t>☐ Yes, a shareholder </a:t>
            </a:r>
            <a:r>
              <a:rPr lang="en-US" altLang="en-US" sz="1800" dirty="0">
                <a:latin typeface="Wingdings" pitchFamily="2" charset="2"/>
                <a:sym typeface="Wingdings" pitchFamily="2" charset="2"/>
              </a:rPr>
              <a:t></a:t>
            </a:r>
            <a:r>
              <a:rPr lang="en-US" altLang="en-US" sz="1800" dirty="0"/>
              <a:t> Print Alaska  </a:t>
            </a:r>
            <a:r>
              <a:rPr lang="en-US" altLang="en-US" sz="1800" dirty="0" smtClean="0"/>
              <a:t>Native </a:t>
            </a:r>
            <a:r>
              <a:rPr lang="en-US" altLang="en-US" sz="1800" dirty="0"/>
              <a:t>regional or </a:t>
            </a:r>
            <a:r>
              <a:rPr lang="en-US" altLang="en-US" sz="1800" dirty="0" smtClean="0"/>
              <a:t>village    </a:t>
            </a:r>
          </a:p>
          <a:p>
            <a:pPr>
              <a:buFont typeface="Wingdings" pitchFamily="2" charset="2"/>
              <a:buNone/>
              <a:defRPr/>
            </a:pPr>
            <a:r>
              <a:rPr lang="en-US" altLang="en-US" sz="1800" dirty="0"/>
              <a:t> </a:t>
            </a:r>
            <a:r>
              <a:rPr lang="en-US" altLang="en-US" sz="1800" dirty="0" smtClean="0"/>
              <a:t>        corporation(s)</a:t>
            </a:r>
            <a:r>
              <a:rPr lang="en-US" altLang="en-US" sz="1800" dirty="0"/>
              <a:t> </a:t>
            </a:r>
            <a:r>
              <a:rPr lang="en-US" altLang="en-US" sz="1800" dirty="0" smtClean="0"/>
              <a:t>below. </a:t>
            </a:r>
            <a:r>
              <a:rPr lang="en-US" altLang="en-US" sz="1800" dirty="0" smtClean="0">
                <a:latin typeface="Wingdings" pitchFamily="2" charset="2"/>
                <a:sym typeface="Wingdings" pitchFamily="2" charset="2"/>
              </a:rPr>
              <a:t></a:t>
            </a:r>
            <a:endParaRPr lang="en-US" altLang="en-US" sz="1800" dirty="0" smtClean="0"/>
          </a:p>
          <a:p>
            <a:pPr marL="457200" lvl="1" indent="0">
              <a:buFont typeface="Wingdings" pitchFamily="2" charset="2"/>
              <a:buNone/>
              <a:defRPr/>
            </a:pPr>
            <a:endParaRPr lang="en-US" altLang="en-US" sz="2000" dirty="0" smtClean="0"/>
          </a:p>
          <a:p>
            <a:pPr marL="457200" lvl="1" indent="0">
              <a:buFont typeface="Wingdings" pitchFamily="2" charset="2"/>
              <a:buNone/>
              <a:defRPr/>
            </a:pPr>
            <a:endParaRPr lang="en-US" altLang="en-US" sz="2000" dirty="0" smtClean="0"/>
          </a:p>
          <a:p>
            <a:pPr lvl="1">
              <a:buFont typeface="Wingdings" pitchFamily="2" charset="2"/>
              <a:buChar char="§"/>
              <a:defRPr/>
            </a:pPr>
            <a:endParaRPr lang="en-US" altLang="en-US" sz="2000" dirty="0" smtClean="0"/>
          </a:p>
          <a:p>
            <a:pPr marL="457200" lvl="1" indent="0">
              <a:buFont typeface="Wingdings" pitchFamily="2" charset="2"/>
              <a:buNone/>
              <a:defRPr/>
            </a:pPr>
            <a:endParaRPr lang="en-US" altLang="en-US" sz="20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914400" y="2971800"/>
            <a:ext cx="5562600" cy="3048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053" name="Slide Number Placeholder 3"/>
          <p:cNvSpPr txBox="1">
            <a:spLocks/>
          </p:cNvSpPr>
          <p:nvPr/>
        </p:nvSpPr>
        <p:spPr bwMode="auto">
          <a:xfrm>
            <a:off x="3505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Wingdings" charset="0"/>
              <a:buChar char="§"/>
              <a:defRPr sz="20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Wingdings" charset="0"/>
              <a:buChar char="§"/>
              <a:defRPr sz="20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Wingdings" charset="0"/>
              <a:buChar char="§"/>
              <a:defRPr sz="20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Wingdings" charset="0"/>
              <a:buChar char="§"/>
              <a:defRPr sz="2000">
                <a:solidFill>
                  <a:schemeClr val="tx2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fld id="{BBDB90FD-71F4-E64A-B3E3-3FD4E8875764}" type="slidenum">
              <a:rPr lang="en-US" sz="1200" b="1">
                <a:solidFill>
                  <a:srgbClr val="FFFFFF"/>
                </a:solidFill>
              </a:rPr>
              <a:pPr algn="ctr"/>
              <a:t>19</a:t>
            </a:fld>
            <a:endParaRPr lang="en-US" sz="1200" b="1">
              <a:solidFill>
                <a:srgbClr val="FFFF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362200" y="1828800"/>
            <a:ext cx="1600200" cy="38100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990600" y="4114800"/>
            <a:ext cx="3048000" cy="38100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7467599" y="2362200"/>
            <a:ext cx="1524001" cy="1695450"/>
          </a:xfrm>
          <a:prstGeom prst="rect">
            <a:avLst/>
          </a:prstGeom>
          <a:ln w="25400">
            <a:solidFill>
              <a:srgbClr val="00B05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sz="1900" dirty="0" smtClean="0"/>
              <a:t>Separate Alaska Native tribe and corporation questions</a:t>
            </a:r>
            <a:endParaRPr lang="en-US" sz="1900" dirty="0"/>
          </a:p>
        </p:txBody>
      </p:sp>
      <p:cxnSp>
        <p:nvCxnSpPr>
          <p:cNvPr id="28" name="Straight Arrow Connector 27"/>
          <p:cNvCxnSpPr>
            <a:stCxn id="27" idx="1"/>
          </p:cNvCxnSpPr>
          <p:nvPr/>
        </p:nvCxnSpPr>
        <p:spPr>
          <a:xfrm flipH="1" flipV="1">
            <a:off x="6629401" y="1752601"/>
            <a:ext cx="838198" cy="1457324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7" idx="1"/>
          </p:cNvCxnSpPr>
          <p:nvPr/>
        </p:nvCxnSpPr>
        <p:spPr>
          <a:xfrm flipH="1">
            <a:off x="6629401" y="3209925"/>
            <a:ext cx="838198" cy="676275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914400" y="5486400"/>
            <a:ext cx="5562600" cy="3048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28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6" grpId="0" animBg="1"/>
      <p:bldP spid="26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cs typeface="Arial" panose="020B0604020202020204" pitchFamily="34" charset="0"/>
              </a:rPr>
              <a:t>Discussion</a:t>
            </a:r>
            <a:endParaRPr lang="en-US" sz="4000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4195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Implications for questionnaire design </a:t>
            </a:r>
          </a:p>
          <a:p>
            <a:pPr lvl="1"/>
            <a:r>
              <a:rPr lang="en-US" sz="2400" dirty="0" smtClean="0"/>
              <a:t>Simplicity and clarity are especially needed with designing a complex question targeted towards a diverse group of people.</a:t>
            </a:r>
          </a:p>
          <a:p>
            <a:pPr lvl="2"/>
            <a:r>
              <a:rPr lang="en-US" sz="1800" dirty="0" smtClean="0"/>
              <a:t>Find a design that can work for most rather than trying to account for every difference between groups.</a:t>
            </a:r>
          </a:p>
          <a:p>
            <a:pPr lvl="2"/>
            <a:r>
              <a:rPr lang="en-US" sz="1800" dirty="0" smtClean="0"/>
              <a:t>But, first find out what the differences are via diverse recruitment.</a:t>
            </a:r>
          </a:p>
          <a:p>
            <a:pPr marL="1371600" lvl="3" indent="0">
              <a:buNone/>
            </a:pPr>
            <a:r>
              <a:rPr lang="en-US" sz="1400" dirty="0" smtClean="0"/>
              <a:t> </a:t>
            </a:r>
          </a:p>
          <a:p>
            <a:pPr lvl="1"/>
            <a:endParaRPr lang="en-US" dirty="0" smtClean="0">
              <a:latin typeface="Lucida"/>
            </a:endParaRPr>
          </a:p>
          <a:p>
            <a:pPr lvl="2"/>
            <a:endParaRPr lang="en-US" dirty="0" smtClean="0">
              <a:latin typeface="Lucida"/>
            </a:endParaRPr>
          </a:p>
          <a:p>
            <a:pPr lvl="1"/>
            <a:endParaRPr lang="en-US" dirty="0">
              <a:latin typeface="Lucid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445829" y="6126163"/>
            <a:ext cx="1698171" cy="731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5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cs typeface="Arial" panose="020B0604020202020204" pitchFamily="34" charset="0"/>
              </a:rPr>
              <a:t>Discussion</a:t>
            </a:r>
            <a:endParaRPr lang="en-US" sz="4000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4195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Implications for collecting data on sensitive topics</a:t>
            </a:r>
          </a:p>
          <a:p>
            <a:pPr lvl="1"/>
            <a:r>
              <a:rPr lang="en-US" sz="2400" dirty="0" smtClean="0"/>
              <a:t>Social, political, and historical context must be fully appreciated.</a:t>
            </a:r>
          </a:p>
          <a:p>
            <a:pPr lvl="2"/>
            <a:r>
              <a:rPr lang="en-US" sz="1800" dirty="0"/>
              <a:t>C</a:t>
            </a:r>
            <a:r>
              <a:rPr lang="en-US" sz="1800" dirty="0" smtClean="0"/>
              <a:t>onsider the pros and cons of collecting sensitive data.</a:t>
            </a:r>
          </a:p>
          <a:p>
            <a:pPr lvl="2"/>
            <a:r>
              <a:rPr lang="en-US" sz="1800" dirty="0" smtClean="0"/>
              <a:t>Qualitative research and outreach to external stakeholders are vital.</a:t>
            </a:r>
          </a:p>
          <a:p>
            <a:r>
              <a:rPr lang="en-US" sz="2800" dirty="0" smtClean="0"/>
              <a:t>Next Steps</a:t>
            </a:r>
          </a:p>
          <a:p>
            <a:pPr lvl="1"/>
            <a:r>
              <a:rPr lang="en-US" sz="2400" dirty="0" smtClean="0"/>
              <a:t>2017 Census Test</a:t>
            </a:r>
          </a:p>
          <a:p>
            <a:pPr lvl="2"/>
            <a:r>
              <a:rPr lang="en-US" sz="1800" dirty="0" err="1" smtClean="0"/>
              <a:t>Reinterview</a:t>
            </a:r>
            <a:r>
              <a:rPr lang="en-US" sz="1800" dirty="0" smtClean="0"/>
              <a:t> component </a:t>
            </a:r>
          </a:p>
          <a:p>
            <a:pPr lvl="1"/>
            <a:endParaRPr lang="en-US" dirty="0" smtClean="0">
              <a:latin typeface="Lucida"/>
            </a:endParaRPr>
          </a:p>
          <a:p>
            <a:pPr lvl="2"/>
            <a:endParaRPr lang="en-US" dirty="0" smtClean="0">
              <a:latin typeface="Lucida"/>
            </a:endParaRPr>
          </a:p>
          <a:p>
            <a:pPr lvl="1"/>
            <a:endParaRPr lang="en-US" dirty="0">
              <a:latin typeface="Lucid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445829" y="6126163"/>
            <a:ext cx="1698171" cy="731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6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/>
          </a:bodyPr>
          <a:lstStyle/>
          <a:p>
            <a:r>
              <a:rPr lang="en-US" sz="3600" dirty="0" smtClean="0">
                <a:cs typeface="Arial" panose="020B0604020202020204" pitchFamily="34" charset="0"/>
              </a:rPr>
              <a:t>Thank you!</a:t>
            </a:r>
            <a:endParaRPr lang="en-US" sz="3600" dirty="0"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2800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70C0"/>
                </a:solidFill>
                <a:cs typeface="Arial" panose="020B0604020202020204" pitchFamily="34" charset="0"/>
              </a:rPr>
              <a:t>Research </a:t>
            </a:r>
            <a:r>
              <a:rPr lang="en-US" b="1" dirty="0">
                <a:solidFill>
                  <a:srgbClr val="0070C0"/>
                </a:solidFill>
                <a:cs typeface="Arial" panose="020B0604020202020204" pitchFamily="34" charset="0"/>
              </a:rPr>
              <a:t>to Develop and Pretest the </a:t>
            </a:r>
            <a:br>
              <a:rPr lang="en-US" b="1" dirty="0">
                <a:solidFill>
                  <a:srgbClr val="0070C0"/>
                </a:solidFill>
                <a:cs typeface="Arial" panose="020B0604020202020204" pitchFamily="34" charset="0"/>
              </a:rPr>
            </a:br>
            <a:r>
              <a:rPr lang="en-US" b="1" dirty="0">
                <a:solidFill>
                  <a:srgbClr val="0070C0"/>
                </a:solidFill>
                <a:cs typeface="Arial" panose="020B0604020202020204" pitchFamily="34" charset="0"/>
              </a:rPr>
              <a:t>Tribal Enrollment Question for </a:t>
            </a:r>
            <a:br>
              <a:rPr lang="en-US" b="1" dirty="0">
                <a:solidFill>
                  <a:srgbClr val="0070C0"/>
                </a:solidFill>
                <a:cs typeface="Arial" panose="020B0604020202020204" pitchFamily="34" charset="0"/>
              </a:rPr>
            </a:br>
            <a:r>
              <a:rPr lang="en-US" b="1" dirty="0">
                <a:solidFill>
                  <a:srgbClr val="0070C0"/>
                </a:solidFill>
                <a:cs typeface="Arial" panose="020B0604020202020204" pitchFamily="34" charset="0"/>
              </a:rPr>
              <a:t>American Indians and Alaska Natives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 smtClean="0"/>
          </a:p>
          <a:p>
            <a:pPr marL="0" indent="0" algn="ctr">
              <a:buNone/>
            </a:pPr>
            <a:r>
              <a:rPr lang="en-US" sz="2400" dirty="0" err="1" smtClean="0"/>
              <a:t>Rodney.Terry@census.gov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 err="1" smtClean="0"/>
              <a:t>Laurel.K.Schwede</a:t>
            </a:r>
            <a:r>
              <a:rPr lang="en-US" sz="2400" dirty="0" err="1"/>
              <a:t>@census.gov</a:t>
            </a: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Aleia.Yvonne.Clark.Fobia@census.gov</a:t>
            </a:r>
          </a:p>
          <a:p>
            <a:pPr marL="0" indent="0" algn="ctr">
              <a:buNone/>
            </a:pPr>
            <a:r>
              <a:rPr lang="en-US" sz="2400" dirty="0" err="1" smtClean="0"/>
              <a:t>Anna.b.sandoval.giron@census.gov</a:t>
            </a:r>
            <a:r>
              <a:rPr lang="en-US" sz="2400" dirty="0" smtClean="0"/>
              <a:t> </a:t>
            </a:r>
          </a:p>
          <a:p>
            <a:pPr marL="0" indent="0" algn="ctr">
              <a:buNone/>
            </a:pPr>
            <a:r>
              <a:rPr lang="en-US" sz="2400" dirty="0" err="1" smtClean="0"/>
              <a:t>Jessica.ellen.graber</a:t>
            </a:r>
            <a:r>
              <a:rPr lang="en-US" sz="2400" dirty="0" err="1"/>
              <a:t>@census.gov</a:t>
            </a:r>
            <a:endParaRPr lang="en-US" sz="2400" dirty="0"/>
          </a:p>
          <a:p>
            <a:pPr marL="0" indent="0" algn="ctr">
              <a:buNone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F21DA-1BFF-400A-8123-13841FCF2A2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52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REPORTCONTROLSVISIBLE" val="Empty"/>
  <p:tag name="_AMO_UNIQUEIDENTIFIER" val="828f96dc-af4f-4ccf-b9a4-5d0a5abddfa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3B1F9FA5B2E847971EAB42F3EC9A01" ma:contentTypeVersion="1" ma:contentTypeDescription="Create a new document." ma:contentTypeScope="" ma:versionID="1c5faaff316f9855ec4d2e1d55b0a4fe">
  <xsd:schema xmlns:xsd="http://www.w3.org/2001/XMLSchema" xmlns:xs="http://www.w3.org/2001/XMLSchema" xmlns:p="http://schemas.microsoft.com/office/2006/metadata/properties" xmlns:ns1="http://schemas.microsoft.com/sharepoint/v3" xmlns:ns2="8557a95a-962d-47e7-8af1-548f79049771" targetNamespace="http://schemas.microsoft.com/office/2006/metadata/properties" ma:root="true" ma:fieldsID="187551ad75eab5ea22da3d5cccd8299b" ns1:_="" ns2:_="">
    <xsd:import namespace="http://schemas.microsoft.com/sharepoint/v3"/>
    <xsd:import namespace="8557a95a-962d-47e7-8af1-548f79049771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57a95a-962d-47e7-8af1-548f7904977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8557a95a-962d-47e7-8af1-548f79049771">3J7TJ2AYAA5W-134-21</_dlc_DocId>
    <_dlc_DocIdUrl xmlns="8557a95a-962d-47e7-8af1-548f79049771">
      <Url>https://collab.ecm.census.gov/div/cnmp/intranet/CIDB/_layouts/DocIdRedir.aspx?ID=3J7TJ2AYAA5W-134-21</Url>
      <Description>3J7TJ2AYAA5W-134-21</Description>
    </_dlc_DocIdUrl>
  </documentManagement>
</p:properties>
</file>

<file path=customXml/itemProps1.xml><?xml version="1.0" encoding="utf-8"?>
<ds:datastoreItem xmlns:ds="http://schemas.openxmlformats.org/officeDocument/2006/customXml" ds:itemID="{053C7741-107D-4865-8819-B439B63AF6D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40278498-0D60-4A06-A4B2-427263C63F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557a95a-962d-47e7-8af1-548f790497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D770BD2-7701-4694-AEB1-06133FBEBD31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72D3B88-CCEA-4F6D-889A-B616AF56F912}">
  <ds:schemaRefs>
    <ds:schemaRef ds:uri="http://purl.org/dc/terms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8557a95a-962d-47e7-8af1-548f7904977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12868</TotalTime>
  <Words>1037</Words>
  <Application>Microsoft Office PowerPoint</Application>
  <PresentationFormat>On-screen Show (4:3)</PresentationFormat>
  <Paragraphs>208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   Research to Develop and Pretest the  Tribal Enrollment Question for  American Indians and Alaska Natives   </vt:lpstr>
      <vt:lpstr>Overview</vt:lpstr>
      <vt:lpstr>American Indian and Alaska Native Race and Tribe Measurement</vt:lpstr>
      <vt:lpstr>American Indian and Alaska Native Race and Tribe Measurement</vt:lpstr>
      <vt:lpstr>American Indian and Alaska Native Race and Tribe Measurement</vt:lpstr>
      <vt:lpstr>Purpose</vt:lpstr>
      <vt:lpstr>Focus Groups:   Enrollment Question Development</vt:lpstr>
      <vt:lpstr>Method: Focus Groups</vt:lpstr>
      <vt:lpstr>Results: Focus Groups</vt:lpstr>
      <vt:lpstr>Results: Focus Groups</vt:lpstr>
      <vt:lpstr>Enrollment Questions for Cognitive Testing</vt:lpstr>
      <vt:lpstr>Enrollment Question One for Cognitive Testing: One-Question Format</vt:lpstr>
      <vt:lpstr>Enrollment Question Two for Cognitive Testing: Two-Question Format </vt:lpstr>
      <vt:lpstr>Enrollment Question Three for Cognitive Testing: Three-Question Format </vt:lpstr>
      <vt:lpstr>Cognitive Testing: Enrollment Question Refinement</vt:lpstr>
      <vt:lpstr>PowerPoint Presentation</vt:lpstr>
      <vt:lpstr>Cognitive Interview Results</vt:lpstr>
      <vt:lpstr>  Recommended  Enrollment Question Format </vt:lpstr>
      <vt:lpstr> Recommended Enrollment Question Format  </vt:lpstr>
      <vt:lpstr>Discussion</vt:lpstr>
      <vt:lpstr>Discussion</vt:lpstr>
      <vt:lpstr>Thank you!</vt:lpstr>
    </vt:vector>
  </TitlesOfParts>
  <Company>U.S. Department of Commerce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Ileana Ruiz-Cruz</dc:creator>
  <cp:lastModifiedBy>Rodney Terry</cp:lastModifiedBy>
  <cp:revision>326</cp:revision>
  <cp:lastPrinted>2016-10-25T13:17:37Z</cp:lastPrinted>
  <dcterms:created xsi:type="dcterms:W3CDTF">2014-02-12T15:08:43Z</dcterms:created>
  <dcterms:modified xsi:type="dcterms:W3CDTF">2016-11-17T15:16:01Z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0x010100743B1F9FA5B2E847971EAB42F3EC9A01</vt:lpwstr>
  </property>
  <property fmtid="{D5CDD505-2E9C-101B-9397-08002B2CF9AE}" pid="3" name="_dlc_DocIdItemGuid">
    <vt:lpwstr>1a00d667-12be-4ce0-b855-fdb1f7ac8971</vt:lpwstr>
  </property>
</Properties>
</file>