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309" r:id="rId5"/>
    <p:sldId id="261" r:id="rId6"/>
    <p:sldId id="310" r:id="rId7"/>
    <p:sldId id="311" r:id="rId8"/>
    <p:sldId id="312" r:id="rId9"/>
    <p:sldId id="313" r:id="rId10"/>
    <p:sldId id="315" r:id="rId11"/>
    <p:sldId id="316" r:id="rId12"/>
    <p:sldId id="293" r:id="rId13"/>
    <p:sldId id="298" r:id="rId14"/>
    <p:sldId id="301" r:id="rId15"/>
    <p:sldId id="283" r:id="rId16"/>
    <p:sldId id="307" r:id="rId17"/>
    <p:sldId id="308" r:id="rId18"/>
    <p:sldId id="302" r:id="rId19"/>
    <p:sldId id="303" r:id="rId20"/>
    <p:sldId id="271" r:id="rId21"/>
  </p:sldIdLst>
  <p:sldSz cx="9144000" cy="6858000" type="screen4x3"/>
  <p:notesSz cx="7010400" cy="92964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044" autoAdjust="0"/>
  </p:normalViewPr>
  <p:slideViewPr>
    <p:cSldViewPr>
      <p:cViewPr varScale="1">
        <p:scale>
          <a:sx n="59" d="100"/>
          <a:sy n="59" d="100"/>
        </p:scale>
        <p:origin x="-211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0F751C-88B6-4020-83F7-0C0C8C24836E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F70266-7CC6-4FF7-A020-EC3795AB1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26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CBC59A1-B9F5-4AAD-AA00-3866349DA2D6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61DAB8-9199-477A-B76D-0176EA2E3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34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47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05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5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777E0-E00E-4463-8F59-B42A7EEDC89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91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461" indent="-228587" algn="ctr" defTabSz="45717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635" indent="-228587" algn="ctr" defTabSz="45717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8811" indent="-228587" algn="ctr" defTabSz="45717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5985" indent="-228587" algn="ctr" defTabSz="45717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9CB2F289-A7B2-45C9-9417-BDB9B7445781}" type="slidenum">
              <a:rPr lang="en-US" altLang="en-US" sz="1200">
                <a:solidFill>
                  <a:srgbClr val="000000"/>
                </a:solidFill>
              </a:rPr>
              <a:pPr eaLnBrk="1" hangingPunct="1">
                <a:defRPr/>
              </a:pPr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6"/>
            <a:ext cx="5608638" cy="41846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3971926" y="8831264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3244" tIns="46442" rIns="93244" bIns="46442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algn="r" eaLnBrk="1" hangingPunct="1">
              <a:buClrTx/>
              <a:buFontTx/>
              <a:buNone/>
              <a:defRPr/>
            </a:pPr>
            <a:fld id="{38DBED30-1B31-489F-B9B4-AB7B6B8C06B1}" type="slidenum">
              <a:rPr lang="en-US" altLang="en-US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  <a:defRPr/>
              </a:pPr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461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635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8811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5985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C745F593-39D9-47ED-8707-26BD67DB8732}" type="slidenum">
              <a:rPr lang="en-US" altLang="en-US" sz="1200">
                <a:solidFill>
                  <a:schemeClr val="tx1"/>
                </a:solidFill>
                <a:sym typeface="Gill Sans" charset="0"/>
              </a:rPr>
              <a:pPr eaLnBrk="1" hangingPunct="1">
                <a:defRPr/>
              </a:pPr>
              <a:t>13</a:t>
            </a:fld>
            <a:endParaRPr lang="en-US" altLang="en-US" sz="1200">
              <a:solidFill>
                <a:schemeClr val="tx1"/>
              </a:solidFill>
              <a:sym typeface="Gill Sans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9" y="4416425"/>
            <a:ext cx="5140325" cy="4183063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FontTx/>
              <a:buChar char="•"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defTabSz="930224" eaLnBrk="0" hangingPunct="0"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461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635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8811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5985" indent="-228587" algn="ctr" defTabSz="93022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350" algn="l"/>
                <a:tab pos="1828698" algn="l"/>
                <a:tab pos="2743048" algn="l"/>
                <a:tab pos="3657398" algn="l"/>
                <a:tab pos="4571748" algn="l"/>
                <a:tab pos="5486096" algn="l"/>
                <a:tab pos="6400446" algn="l"/>
                <a:tab pos="7314796" algn="l"/>
                <a:tab pos="8229144" algn="l"/>
                <a:tab pos="9143494" algn="l"/>
                <a:tab pos="10057844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33F45BA6-BCF1-49AF-9239-5F912A73E248}" type="slidenum">
              <a:rPr lang="en-US" altLang="en-US" sz="1200">
                <a:solidFill>
                  <a:schemeClr val="tx1"/>
                </a:solidFill>
                <a:sym typeface="Gill Sans" charset="0"/>
              </a:rPr>
              <a:pPr eaLnBrk="1" hangingPunct="1">
                <a:defRPr/>
              </a:pPr>
              <a:t>15</a:t>
            </a:fld>
            <a:endParaRPr lang="en-US" altLang="en-US" sz="1200">
              <a:solidFill>
                <a:schemeClr val="tx1"/>
              </a:solidFill>
              <a:sym typeface="Gill Sans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FontTx/>
              <a:buChar char="•"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dirty="0">
              <a:latin typeface="Times New Roman" charset="0"/>
              <a:ea typeface="MS PGothic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84293CBD-CE66-4F7A-B215-CF2BDE07049F}" type="slidenum">
              <a:rPr lang="en-US" altLang="en-US" sz="1200" smtClean="0">
                <a:solidFill>
                  <a:srgbClr val="000000"/>
                </a:solidFill>
              </a:rPr>
              <a:pPr eaLnBrk="1" hangingPunct="1">
                <a:defRPr/>
              </a:pPr>
              <a:t>16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lvl="0" indent="-171450">
              <a:buFont typeface="Arial" panose="020B0604020202020204" pitchFamily="34" charset="0"/>
              <a:buChar char="•"/>
              <a:defRPr/>
            </a:pPr>
            <a:endParaRPr lang="en-US" dirty="0" smtClean="0">
              <a:latin typeface="Times New Roman" charset="0"/>
              <a:ea typeface="MS PGothic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3FAA577A-DB35-4BD0-843A-C452D0EFB1C6}" type="slidenum">
              <a:rPr lang="en-US" altLang="en-US" sz="1200" smtClean="0">
                <a:solidFill>
                  <a:srgbClr val="000000"/>
                </a:solidFill>
              </a:rPr>
              <a:pPr eaLnBrk="1" hangingPunct="1">
                <a:defRPr/>
              </a:pPr>
              <a:t>17</a:t>
            </a:fld>
            <a:endParaRPr lang="en-US" altLang="en-US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1DAB8-9199-477A-B76D-0176EA2E39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0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3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0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549" y="609451"/>
            <a:ext cx="76962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549" y="1981275"/>
            <a:ext cx="7696275" cy="396254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86824" y="6095629"/>
            <a:ext cx="1904256" cy="457646"/>
          </a:xfrm>
        </p:spPr>
        <p:txBody>
          <a:bodyPr/>
          <a:lstStyle>
            <a:lvl1pPr>
              <a:defRPr/>
            </a:lvl1pPr>
          </a:lstStyle>
          <a:p>
            <a:fld id="{8E98D3E7-9312-48A7-BD4B-29714FD9E5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52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700"/>
            <a:ext cx="9144000" cy="622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6686F-BF15-44AB-8FAF-0D02BA10E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2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Microsoft_Excel_97-2003_Worksheet1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oleObject" Target="../embeddings/Microsoft_Excel_97-2003_Worksheet2.xls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Iterative, Small-Scale Studies to Redesign a Major Federal Government Survey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895600"/>
          </a:xfrm>
        </p:spPr>
        <p:txBody>
          <a:bodyPr>
            <a:normAutofit fontScale="47500" lnSpcReduction="20000"/>
          </a:bodyPr>
          <a:lstStyle/>
          <a:p>
            <a:r>
              <a:rPr lang="en-US" sz="6700" dirty="0" smtClean="0"/>
              <a:t>A Review of 15 Years of Research to Redesign the CPS ASEC Health Insurance Questions</a:t>
            </a:r>
          </a:p>
          <a:p>
            <a:endParaRPr lang="en-US" sz="4600" dirty="0" smtClean="0"/>
          </a:p>
          <a:p>
            <a:r>
              <a:rPr lang="en-US" sz="4400" dirty="0" smtClean="0"/>
              <a:t>Joanne Pascale</a:t>
            </a:r>
          </a:p>
          <a:p>
            <a:r>
              <a:rPr lang="en-US" sz="4400" dirty="0" smtClean="0"/>
              <a:t>US Census Bureau</a:t>
            </a:r>
          </a:p>
          <a:p>
            <a:endParaRPr lang="en-US" dirty="0"/>
          </a:p>
          <a:p>
            <a:r>
              <a:rPr lang="en-US" sz="2900" dirty="0" smtClean="0"/>
              <a:t>International Conference on Questionnaire Design, Development and Evaluation </a:t>
            </a:r>
          </a:p>
          <a:p>
            <a:r>
              <a:rPr lang="en-US" sz="2900" dirty="0" smtClean="0"/>
              <a:t>November 12, 2016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17539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Impetus for a Redesign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Real-world change </a:t>
            </a:r>
            <a:r>
              <a:rPr lang="en-US" dirty="0" smtClean="0">
                <a:sym typeface="Wingdings" panose="05000000000000000000" pitchFamily="2" charset="2"/>
              </a:rPr>
              <a:t> altered language and terms</a:t>
            </a:r>
            <a:endParaRPr lang="en-US" dirty="0" smtClean="0"/>
          </a:p>
          <a:p>
            <a:pPr lvl="1"/>
            <a:r>
              <a:rPr lang="en-US" dirty="0" smtClean="0"/>
              <a:t>Welfare reform of mid-1990s: “AFDC”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smtClean="0"/>
              <a:t>“TANF”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Measurement error</a:t>
            </a:r>
            <a:endParaRPr lang="en-US" dirty="0" smtClean="0"/>
          </a:p>
          <a:p>
            <a:pPr lvl="1"/>
            <a:r>
              <a:rPr lang="en-US" dirty="0" smtClean="0"/>
              <a:t>Inverse cultural lag: measurement tools do not keep pace with societal change; e.g. redesign of labor force survey to adjust for:</a:t>
            </a:r>
          </a:p>
          <a:p>
            <a:pPr lvl="2"/>
            <a:r>
              <a:rPr lang="en-US" dirty="0" smtClean="0"/>
              <a:t>Increased role of women in work force</a:t>
            </a:r>
          </a:p>
          <a:p>
            <a:pPr lvl="2"/>
            <a:r>
              <a:rPr lang="en-US" dirty="0" smtClean="0"/>
              <a:t>Shift from manufacturing to service sector jobs</a:t>
            </a:r>
          </a:p>
          <a:p>
            <a:pPr lvl="1"/>
            <a:r>
              <a:rPr lang="en-US" dirty="0" smtClean="0"/>
              <a:t>Mounting evidence of persistent, chronic errors</a:t>
            </a:r>
          </a:p>
          <a:p>
            <a:r>
              <a:rPr lang="en-US" dirty="0" smtClean="0"/>
              <a:t>Unexplained, unwelcome variation in estimate of same construct across multiple data sources; partly an artefact of decentralized statistical system in the U.S.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03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 in Health Insurance Estimates Across HH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surveys contain a module with questions on health insurance:</a:t>
            </a:r>
          </a:p>
          <a:p>
            <a:pPr lvl="1"/>
            <a:r>
              <a:rPr lang="en-US" dirty="0" smtClean="0"/>
              <a:t>Current Population Survey (CPS ASEC)</a:t>
            </a:r>
          </a:p>
          <a:p>
            <a:pPr lvl="1"/>
            <a:r>
              <a:rPr lang="en-US" dirty="0" smtClean="0"/>
              <a:t>National Health Interview Survey (NHIS)</a:t>
            </a:r>
          </a:p>
          <a:p>
            <a:pPr lvl="1"/>
            <a:r>
              <a:rPr lang="en-US" dirty="0" smtClean="0"/>
              <a:t>Medical Expenditure Panel Survey (MEPS)</a:t>
            </a:r>
          </a:p>
          <a:p>
            <a:pPr lvl="1"/>
            <a:r>
              <a:rPr lang="en-US" dirty="0" smtClean="0"/>
              <a:t>Survey of Income and Program Participation (SIPP)</a:t>
            </a:r>
          </a:p>
          <a:p>
            <a:pPr lvl="1"/>
            <a:r>
              <a:rPr lang="en-US" dirty="0" smtClean="0"/>
              <a:t>American Community Survey (ACS)</a:t>
            </a:r>
          </a:p>
          <a:p>
            <a:r>
              <a:rPr lang="en-US" dirty="0" smtClean="0"/>
              <a:t>Pre-Obamacare, estimates </a:t>
            </a:r>
            <a:r>
              <a:rPr lang="en-US" dirty="0"/>
              <a:t>of uninsured</a:t>
            </a:r>
            <a:r>
              <a:rPr lang="en-US" dirty="0" smtClean="0"/>
              <a:t> across these surveys varied from 8-18%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40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2BFFE-9211-4B12-837A-745F8E211FF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09451"/>
            <a:ext cx="8229599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dirty="0"/>
              <a:t>Different </a:t>
            </a:r>
            <a:r>
              <a:rPr lang="en-US" altLang="en-US" sz="3200" dirty="0" smtClean="0"/>
              <a:t>Surveys </a:t>
            </a:r>
            <a:r>
              <a:rPr lang="en-US" altLang="en-US" sz="3200" dirty="0" smtClean="0">
                <a:sym typeface="Wingdings" panose="05000000000000000000" pitchFamily="2" charset="2"/>
              </a:rPr>
              <a:t> </a:t>
            </a:r>
            <a:r>
              <a:rPr lang="en-US" altLang="en-US" sz="3200" dirty="0" smtClean="0"/>
              <a:t>Different </a:t>
            </a:r>
            <a:r>
              <a:rPr lang="en-US" altLang="en-US" sz="3200" dirty="0"/>
              <a:t>Estimates</a:t>
            </a:r>
          </a:p>
        </p:txBody>
      </p:sp>
      <p:graphicFrame>
        <p:nvGraphicFramePr>
          <p:cNvPr id="65541" name="Object 5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536898" y="1981275"/>
          <a:ext cx="7689577" cy="3962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Chart" r:id="rId4" imgW="10944225" imgH="5638705" progId="MSGraph.Chart.8">
                  <p:embed followColorScheme="full"/>
                </p:oleObj>
              </mc:Choice>
              <mc:Fallback>
                <p:oleObj name="Chart" r:id="rId4" imgW="10944225" imgH="563870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98" y="1981275"/>
                        <a:ext cx="7689577" cy="3962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38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Redesign Research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42900" lvl="1" indent="-342900"/>
            <a:r>
              <a:rPr lang="en-US" sz="3200" dirty="0" smtClean="0"/>
              <a:t>Phase I: </a:t>
            </a:r>
            <a:r>
              <a:rPr lang="en-US" sz="3200" dirty="0"/>
              <a:t>Independent </a:t>
            </a:r>
            <a:r>
              <a:rPr lang="en-US" sz="3200" dirty="0" smtClean="0"/>
              <a:t>research, 1999-2009</a:t>
            </a:r>
          </a:p>
          <a:p>
            <a:pPr lvl="1"/>
            <a:r>
              <a:rPr lang="en-US" dirty="0" smtClean="0"/>
              <a:t>General approach: </a:t>
            </a:r>
          </a:p>
          <a:p>
            <a:pPr lvl="2"/>
            <a:r>
              <a:rPr lang="en-US" dirty="0"/>
              <a:t>Inventory issues; keep up with relevant literature</a:t>
            </a:r>
          </a:p>
          <a:p>
            <a:pPr lvl="2"/>
            <a:r>
              <a:rPr lang="en-US" dirty="0" smtClean="0"/>
              <a:t>Isolate and </a:t>
            </a:r>
            <a:r>
              <a:rPr lang="en-US" dirty="0"/>
              <a:t>examine </a:t>
            </a:r>
            <a:r>
              <a:rPr lang="en-US" dirty="0" smtClean="0"/>
              <a:t>key </a:t>
            </a:r>
            <a:r>
              <a:rPr lang="en-US" dirty="0"/>
              <a:t>survey design features to </a:t>
            </a:r>
            <a:r>
              <a:rPr lang="en-US" dirty="0" smtClean="0"/>
              <a:t>identify drivers of measurement error; explore improvements</a:t>
            </a:r>
          </a:p>
          <a:p>
            <a:pPr lvl="2"/>
            <a:r>
              <a:rPr lang="en-US" dirty="0" smtClean="0"/>
              <a:t>Experimentally manipulate and test status quo against experimental version</a:t>
            </a:r>
          </a:p>
          <a:p>
            <a:pPr lvl="1"/>
            <a:r>
              <a:rPr lang="en-US" dirty="0" smtClean="0"/>
              <a:t>Methods</a:t>
            </a:r>
          </a:p>
          <a:p>
            <a:pPr lvl="2"/>
            <a:r>
              <a:rPr lang="en-US" dirty="0" smtClean="0"/>
              <a:t>Craft discrete tests; use results iteratively to hone in on design of next test</a:t>
            </a:r>
          </a:p>
          <a:p>
            <a:pPr lvl="2"/>
            <a:r>
              <a:rPr lang="en-US" dirty="0" smtClean="0"/>
              <a:t>Match research question to test method, blending as needed:</a:t>
            </a:r>
          </a:p>
          <a:p>
            <a:pPr lvl="3"/>
            <a:r>
              <a:rPr lang="en-US" dirty="0" smtClean="0"/>
              <a:t>Quantitative: mainly split-ballot field tests</a:t>
            </a:r>
          </a:p>
          <a:p>
            <a:pPr lvl="3"/>
            <a:r>
              <a:rPr lang="en-US" dirty="0" smtClean="0"/>
              <a:t>Qualitative: mainly cognitive testing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 Prototype of redesign</a:t>
            </a:r>
            <a:endParaRPr lang="en-US" dirty="0" smtClean="0"/>
          </a:p>
          <a:p>
            <a:r>
              <a:rPr lang="en-US" dirty="0" smtClean="0"/>
              <a:t>Phase II: Inter-divisional sponsored research (2009-2014) </a:t>
            </a:r>
          </a:p>
          <a:p>
            <a:pPr lvl="1"/>
            <a:r>
              <a:rPr lang="en-US" dirty="0" smtClean="0"/>
              <a:t>2009 pretest (n ~ 50)</a:t>
            </a:r>
          </a:p>
          <a:p>
            <a:pPr lvl="1"/>
            <a:r>
              <a:rPr lang="en-US" dirty="0" smtClean="0"/>
              <a:t>2010: split ballot field test (n ~ 8,500)</a:t>
            </a:r>
          </a:p>
          <a:p>
            <a:pPr lvl="1"/>
            <a:r>
              <a:rPr lang="en-US" dirty="0" smtClean="0"/>
              <a:t>2013: content test in production environment (n ~ 30,000) 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 Implemented in production in March, 2014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407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30187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  <p:sp>
        <p:nvSpPr>
          <p:cNvPr id="4" name="Oval 3"/>
          <p:cNvSpPr/>
          <p:nvPr/>
        </p:nvSpPr>
        <p:spPr>
          <a:xfrm>
            <a:off x="381000" y="1323474"/>
            <a:ext cx="32766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36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  <p:sp>
        <p:nvSpPr>
          <p:cNvPr id="4" name="Oval 3"/>
          <p:cNvSpPr/>
          <p:nvPr/>
        </p:nvSpPr>
        <p:spPr>
          <a:xfrm>
            <a:off x="3352800" y="1600200"/>
            <a:ext cx="32766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5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  <p:sp>
        <p:nvSpPr>
          <p:cNvPr id="4" name="Oval 3"/>
          <p:cNvSpPr/>
          <p:nvPr/>
        </p:nvSpPr>
        <p:spPr>
          <a:xfrm>
            <a:off x="5486400" y="1981200"/>
            <a:ext cx="2209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3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  <p:sp>
        <p:nvSpPr>
          <p:cNvPr id="4" name="Oval 3"/>
          <p:cNvSpPr/>
          <p:nvPr/>
        </p:nvSpPr>
        <p:spPr>
          <a:xfrm>
            <a:off x="7315200" y="1981200"/>
            <a:ext cx="1295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7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Health Insurance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[Asked in March each year]: 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At any time during [last year] was anyone in this household covered by…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provided through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their current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former employer 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union?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that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PURCHASED DIRECTLY FROM AN INSURANCE COMPANY, that is, not related to current or past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employment?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health insurance plan of someone who does not live in this household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Medicaid, which you may also know as [state-specific name]?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CHIP, that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helps families get health insurance for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TRICARE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CHAMPUS, CHAMPVA, VA, military health care, or Indian Health Service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 health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insurance plan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such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as the [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state name]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or any other type of 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plan?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è"/>
            </a:pPr>
            <a:endParaRPr lang="en-US" sz="23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è"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yes to any, ask:</a:t>
            </a:r>
          </a:p>
          <a:p>
            <a:pPr marL="0" indent="0">
              <a:buNone/>
            </a:pP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Who was covered? [display roster of all household member names]</a:t>
            </a:r>
            <a:endParaRPr lang="en-US" sz="2300" dirty="0"/>
          </a:p>
          <a:p>
            <a:pPr lvl="1"/>
            <a:endParaRPr lang="en-US" sz="1800" dirty="0"/>
          </a:p>
          <a:p>
            <a:endParaRPr lang="en-US" sz="1700" dirty="0"/>
          </a:p>
        </p:txBody>
      </p:sp>
      <p:sp>
        <p:nvSpPr>
          <p:cNvPr id="4" name="Oval 3"/>
          <p:cNvSpPr/>
          <p:nvPr/>
        </p:nvSpPr>
        <p:spPr>
          <a:xfrm>
            <a:off x="990600" y="2286000"/>
            <a:ext cx="1143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5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446539" y="386272"/>
            <a:ext cx="8229711" cy="144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1388" tIns="45821" rIns="91388" bIns="45821" anchor="ctr"/>
          <a:lstStyle>
            <a:lvl1pPr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46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1pPr>
            <a:lvl2pPr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40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2pPr>
            <a:lvl3pPr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34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3pPr>
            <a:lvl4pPr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4pPr>
            <a:lvl5pPr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5pPr>
            <a:lvl6pPr>
              <a:buFont typeface="Times New Roman" charset="0"/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6pPr>
            <a:lvl7pPr>
              <a:buFont typeface="Times New Roman" charset="0"/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7pPr>
            <a:lvl8pPr>
              <a:buFont typeface="Times New Roman" charset="0"/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8pPr>
            <a:lvl9pPr>
              <a:buFont typeface="Times New Roman" charset="0"/>
              <a:tabLst>
                <a:tab pos="0" algn="l"/>
                <a:tab pos="1298575" algn="l"/>
                <a:tab pos="2598738" algn="l"/>
                <a:tab pos="3898900" algn="l"/>
                <a:tab pos="5199063" algn="l"/>
                <a:tab pos="6499225" algn="l"/>
                <a:tab pos="7799388" algn="l"/>
                <a:tab pos="9099550" algn="l"/>
                <a:tab pos="10399713" algn="l"/>
                <a:tab pos="10858500" algn="l"/>
                <a:tab pos="11582400" algn="l"/>
              </a:tabLst>
              <a:defRPr sz="2800">
                <a:solidFill>
                  <a:srgbClr val="000000"/>
                </a:solidFill>
                <a:latin typeface="Calibri" charset="0"/>
                <a:ea typeface="Microsoft YaHei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en-US" sz="4400" b="1" dirty="0"/>
              <a:t>Inventory of Key Design Features that Vary Across Surveys</a:t>
            </a:r>
            <a:endParaRPr lang="en-US" sz="4400" b="1" dirty="0">
              <a:latin typeface="Arial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446539" y="2089887"/>
            <a:ext cx="8229711" cy="407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1388" tIns="45821" rIns="91388" bIns="45821"/>
          <a:lstStyle>
            <a:lvl1pPr marL="485775" indent="-485775" eaLnBrk="0" hangingPunct="0"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296988" algn="l"/>
                <a:tab pos="2597150" algn="l"/>
                <a:tab pos="3897313" algn="l"/>
                <a:tab pos="5197475" algn="l"/>
                <a:tab pos="6497638" algn="l"/>
                <a:tab pos="7797800" algn="l"/>
                <a:tab pos="9097963" algn="l"/>
                <a:tab pos="10398125" algn="l"/>
                <a:tab pos="10858500" algn="l"/>
                <a:tab pos="11582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ts val="809"/>
              </a:spcBef>
              <a:buFont typeface="Wingdings" pitchFamily="2" charset="2"/>
              <a:buChar char=""/>
              <a:defRPr/>
            </a:pPr>
            <a:endParaRPr lang="en-US" alt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809"/>
              </a:spcBef>
              <a:buFont typeface="Wingdings" pitchFamily="2" charset="2"/>
              <a:buChar char=""/>
              <a:defRPr/>
            </a:pPr>
            <a:r>
              <a:rPr lang="en-US" alt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Structure of Qs on </a:t>
            </a:r>
            <a:r>
              <a:rPr lang="en-US" altLang="en-US" sz="3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type of coverage</a:t>
            </a:r>
          </a:p>
          <a:p>
            <a:pPr eaLnBrk="1" hangingPunct="1">
              <a:spcBef>
                <a:spcPts val="809"/>
              </a:spcBef>
              <a:buFont typeface="Wingdings" pitchFamily="2" charset="2"/>
              <a:buChar char=""/>
              <a:defRPr/>
            </a:pPr>
            <a:endParaRPr lang="en-US" altLang="en-US" sz="3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809"/>
              </a:spcBef>
              <a:buFont typeface="Wingdings" pitchFamily="2" charset="2"/>
              <a:buChar char=""/>
              <a:defRPr/>
            </a:pPr>
            <a:r>
              <a:rPr lang="en-US" alt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Reference period</a:t>
            </a:r>
            <a:endParaRPr lang="en-US" altLang="en-US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809"/>
              </a:spcBef>
              <a:defRPr/>
            </a:pPr>
            <a:endParaRPr lang="en-US" altLang="en-US" sz="3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ts val="809"/>
              </a:spcBef>
              <a:buFont typeface="Wingdings" pitchFamily="2" charset="2"/>
              <a:buChar char=""/>
              <a:defRPr/>
            </a:pPr>
            <a:r>
              <a:rPr lang="en-US" altLang="en-US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Household- versus Person- level </a:t>
            </a:r>
            <a:r>
              <a:rPr lang="en-US" altLang="en-US" sz="3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design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554075" y="6357856"/>
            <a:ext cx="2133339" cy="3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1388" tIns="45821" rIns="91388" bIns="45821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3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algn="r" eaLnBrk="1" hangingPunct="1">
              <a:buClrTx/>
              <a:buFontTx/>
              <a:buNone/>
              <a:defRPr/>
            </a:pPr>
            <a:fld id="{8ADE1D17-3021-4DF5-A3E6-72421AB2827E}" type="slidenum">
              <a:rPr lang="en-US" altLang="en-US" sz="1200" b="1">
                <a:solidFill>
                  <a:srgbClr val="898989"/>
                </a:solidFill>
              </a:rPr>
              <a:pPr algn="r" eaLnBrk="1" hangingPunct="1">
                <a:buClrTx/>
                <a:buFontTx/>
                <a:buNone/>
                <a:defRPr/>
              </a:pPr>
              <a:t>12</a:t>
            </a:fld>
            <a:endParaRPr lang="en-US" altLang="en-US" sz="1200" b="1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397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526" y="304776"/>
            <a:ext cx="7696097" cy="1143186"/>
          </a:xfrm>
        </p:spPr>
        <p:txBody>
          <a:bodyPr/>
          <a:lstStyle/>
          <a:p>
            <a:pPr defTabSz="642877">
              <a:defRPr/>
            </a:pPr>
            <a:r>
              <a:rPr lang="en-US" sz="3400" dirty="0" smtClean="0"/>
              <a:t>Household- versus </a:t>
            </a:r>
            <a:br>
              <a:rPr lang="en-US" sz="3400" dirty="0" smtClean="0"/>
            </a:br>
            <a:r>
              <a:rPr lang="en-US" sz="3400" dirty="0" smtClean="0"/>
              <a:t>Person-Level </a:t>
            </a:r>
            <a:r>
              <a:rPr lang="en-US" sz="3400" dirty="0"/>
              <a:t>Design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533614" y="1600907"/>
            <a:ext cx="7696097" cy="4342767"/>
          </a:xfrm>
        </p:spPr>
        <p:txBody>
          <a:bodyPr>
            <a:normAutofit lnSpcReduction="10000"/>
          </a:bodyPr>
          <a:lstStyle/>
          <a:p>
            <a:pPr marL="0" indent="0" defTabSz="641890">
              <a:lnSpc>
                <a:spcPct val="80000"/>
              </a:lnSpc>
              <a:buNone/>
              <a:defRPr/>
            </a:pPr>
            <a:endParaRPr lang="en-US" altLang="en-US" sz="2700" dirty="0" smtClean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en-US" sz="2700" dirty="0" smtClean="0">
                <a:latin typeface="Arial" pitchFamily="34" charset="0"/>
              </a:rPr>
              <a:t>Household-level </a:t>
            </a:r>
            <a:r>
              <a:rPr lang="en-US" altLang="en-US" sz="2700" dirty="0">
                <a:latin typeface="Arial" pitchFamily="34" charset="0"/>
              </a:rPr>
              <a:t>Design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 smtClean="0">
                <a:latin typeface="Arial" pitchFamily="34" charset="0"/>
              </a:rPr>
              <a:t>	“</a:t>
            </a:r>
            <a:r>
              <a:rPr lang="en-US" altLang="ja-JP" sz="2000" dirty="0">
                <a:latin typeface="Arial" pitchFamily="34" charset="0"/>
              </a:rPr>
              <a:t>Was </a:t>
            </a:r>
            <a:r>
              <a:rPr lang="en-US" altLang="ja-JP" sz="2000" b="1" u="sng" dirty="0">
                <a:latin typeface="Arial" pitchFamily="34" charset="0"/>
              </a:rPr>
              <a:t>anyone in this household</a:t>
            </a:r>
            <a:r>
              <a:rPr lang="en-US" altLang="ja-JP" sz="2000" dirty="0">
                <a:latin typeface="Arial" pitchFamily="34" charset="0"/>
              </a:rPr>
              <a:t> covered by [plan 1]?</a:t>
            </a:r>
            <a:r>
              <a:rPr lang="ja-JP" altLang="en-US" sz="2000" dirty="0">
                <a:latin typeface="Arial" pitchFamily="34" charset="0"/>
              </a:rPr>
              <a:t>”</a:t>
            </a:r>
            <a:r>
              <a:rPr lang="en-US" altLang="ja-JP" sz="2000" dirty="0">
                <a:latin typeface="Arial" pitchFamily="34" charset="0"/>
              </a:rPr>
              <a:t> </a:t>
            </a:r>
            <a:r>
              <a:rPr lang="en-US" altLang="ja-JP" sz="2000" dirty="0" smtClean="0">
                <a:latin typeface="Arial" pitchFamily="34" charset="0"/>
              </a:rPr>
              <a:t>	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>
                <a:latin typeface="Arial" pitchFamily="34" charset="0"/>
              </a:rPr>
              <a:t>	</a:t>
            </a:r>
            <a:r>
              <a:rPr lang="en-US" altLang="ja-JP" sz="2000" dirty="0" smtClean="0">
                <a:latin typeface="Arial" pitchFamily="34" charset="0"/>
              </a:rPr>
              <a:t>[</a:t>
            </a:r>
            <a:r>
              <a:rPr lang="en-US" altLang="ja-JP" sz="2000" dirty="0">
                <a:latin typeface="Arial" pitchFamily="34" charset="0"/>
              </a:rPr>
              <a:t>if yes]: Who?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 smtClean="0">
                <a:latin typeface="Arial" pitchFamily="34" charset="0"/>
              </a:rPr>
              <a:t>	“</a:t>
            </a:r>
            <a:r>
              <a:rPr lang="en-US" altLang="ja-JP" sz="2000" dirty="0">
                <a:latin typeface="Arial" pitchFamily="34" charset="0"/>
              </a:rPr>
              <a:t>Was </a:t>
            </a:r>
            <a:r>
              <a:rPr lang="en-US" altLang="ja-JP" sz="2000" b="1" u="sng" dirty="0">
                <a:latin typeface="Arial" pitchFamily="34" charset="0"/>
              </a:rPr>
              <a:t>anyone in this household</a:t>
            </a:r>
            <a:r>
              <a:rPr lang="en-US" altLang="ja-JP" sz="2000" dirty="0">
                <a:latin typeface="Arial" pitchFamily="34" charset="0"/>
              </a:rPr>
              <a:t> covered by [plan 2</a:t>
            </a:r>
            <a:r>
              <a:rPr lang="en-US" altLang="ja-JP" sz="2000" dirty="0" smtClean="0">
                <a:latin typeface="Arial" pitchFamily="34" charset="0"/>
              </a:rPr>
              <a:t>]?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>
                <a:latin typeface="Arial" pitchFamily="34" charset="0"/>
              </a:rPr>
              <a:t>	</a:t>
            </a:r>
            <a:r>
              <a:rPr lang="en-US" altLang="ja-JP" sz="2000" dirty="0" smtClean="0">
                <a:latin typeface="Arial" pitchFamily="34" charset="0"/>
              </a:rPr>
              <a:t>[</a:t>
            </a:r>
            <a:r>
              <a:rPr lang="en-US" altLang="ja-JP" sz="2000" dirty="0">
                <a:latin typeface="Arial" pitchFamily="34" charset="0"/>
              </a:rPr>
              <a:t>if yes] Who</a:t>
            </a:r>
            <a:r>
              <a:rPr lang="en-US" altLang="ja-JP" sz="2000" dirty="0" smtClean="0">
                <a:latin typeface="Arial" pitchFamily="34" charset="0"/>
              </a:rPr>
              <a:t>?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>
                <a:latin typeface="Arial" pitchFamily="34" charset="0"/>
              </a:rPr>
              <a:t>	</a:t>
            </a:r>
            <a:r>
              <a:rPr lang="en-US" altLang="ja-JP" sz="2000" dirty="0" smtClean="0">
                <a:latin typeface="Arial" pitchFamily="34" charset="0"/>
              </a:rPr>
              <a:t>[repeat for plans 3-8]</a:t>
            </a:r>
            <a:endParaRPr lang="en-US" altLang="ja-JP" sz="2000" dirty="0">
              <a:latin typeface="Arial" pitchFamily="34" charset="0"/>
            </a:endParaRPr>
          </a:p>
          <a:p>
            <a:pPr marL="615098" indent="-615098" defTabSz="641890">
              <a:lnSpc>
                <a:spcPct val="80000"/>
              </a:lnSpc>
              <a:defRPr/>
            </a:pPr>
            <a:endParaRPr lang="en-US" altLang="en-US" sz="2700" dirty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endParaRPr lang="en-US" altLang="en-US" sz="2700" dirty="0" smtClean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en-US" sz="2700" dirty="0" smtClean="0">
                <a:latin typeface="Arial" pitchFamily="34" charset="0"/>
              </a:rPr>
              <a:t>Person-level </a:t>
            </a:r>
            <a:r>
              <a:rPr lang="en-US" altLang="en-US" sz="2700" dirty="0">
                <a:latin typeface="Arial" pitchFamily="34" charset="0"/>
              </a:rPr>
              <a:t>Design</a:t>
            </a: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 smtClean="0">
                <a:latin typeface="Arial" pitchFamily="34" charset="0"/>
              </a:rPr>
              <a:t>	“</a:t>
            </a:r>
            <a:r>
              <a:rPr lang="en-US" altLang="ja-JP" sz="2000" dirty="0">
                <a:latin typeface="Arial" pitchFamily="34" charset="0"/>
              </a:rPr>
              <a:t>Was </a:t>
            </a:r>
            <a:r>
              <a:rPr lang="en-US" altLang="ja-JP" sz="2000" b="1" dirty="0">
                <a:latin typeface="Arial" pitchFamily="34" charset="0"/>
              </a:rPr>
              <a:t>John</a:t>
            </a:r>
            <a:r>
              <a:rPr lang="en-US" altLang="ja-JP" sz="2000" dirty="0">
                <a:latin typeface="Arial" pitchFamily="34" charset="0"/>
              </a:rPr>
              <a:t> covered by [plan 1]?</a:t>
            </a:r>
            <a:r>
              <a:rPr lang="ja-JP" altLang="en-US" sz="2000" dirty="0">
                <a:latin typeface="Arial" pitchFamily="34" charset="0"/>
              </a:rPr>
              <a:t>”</a:t>
            </a:r>
            <a:r>
              <a:rPr lang="en-US" altLang="ja-JP" sz="2000" dirty="0">
                <a:latin typeface="Arial" pitchFamily="34" charset="0"/>
              </a:rPr>
              <a:t> </a:t>
            </a:r>
            <a:endParaRPr lang="en-US" altLang="ja-JP" sz="2000" dirty="0" smtClean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>
                <a:latin typeface="Arial" pitchFamily="34" charset="0"/>
              </a:rPr>
              <a:t>	</a:t>
            </a:r>
            <a:r>
              <a:rPr lang="en-US" altLang="ja-JP" sz="2000" dirty="0" smtClean="0">
                <a:latin typeface="Arial" pitchFamily="34" charset="0"/>
              </a:rPr>
              <a:t>[</a:t>
            </a:r>
            <a:r>
              <a:rPr lang="en-US" altLang="ja-JP" sz="2000" dirty="0">
                <a:latin typeface="Arial" pitchFamily="34" charset="0"/>
              </a:rPr>
              <a:t>repeat for plans </a:t>
            </a:r>
            <a:r>
              <a:rPr lang="en-US" altLang="ja-JP" sz="2000" dirty="0" smtClean="0">
                <a:latin typeface="Arial" pitchFamily="34" charset="0"/>
              </a:rPr>
              <a:t>2-8 for John] </a:t>
            </a:r>
            <a:endParaRPr lang="en-US" altLang="ja-JP" sz="2000" dirty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 smtClean="0">
                <a:latin typeface="Arial" pitchFamily="34" charset="0"/>
              </a:rPr>
              <a:t>	“</a:t>
            </a:r>
            <a:r>
              <a:rPr lang="en-US" altLang="ja-JP" sz="2000" dirty="0">
                <a:latin typeface="Arial" pitchFamily="34" charset="0"/>
              </a:rPr>
              <a:t>Was </a:t>
            </a:r>
            <a:r>
              <a:rPr lang="en-US" altLang="ja-JP" sz="2000" b="1" dirty="0">
                <a:latin typeface="Arial" pitchFamily="34" charset="0"/>
              </a:rPr>
              <a:t>Susan</a:t>
            </a:r>
            <a:r>
              <a:rPr lang="en-US" altLang="ja-JP" sz="2000" dirty="0">
                <a:latin typeface="Arial" pitchFamily="34" charset="0"/>
              </a:rPr>
              <a:t> covered by [plan 1]?</a:t>
            </a:r>
            <a:r>
              <a:rPr lang="ja-JP" altLang="en-US" sz="2000" dirty="0">
                <a:latin typeface="Arial" pitchFamily="34" charset="0"/>
              </a:rPr>
              <a:t>”</a:t>
            </a:r>
            <a:r>
              <a:rPr lang="en-US" altLang="ja-JP" sz="2000" dirty="0">
                <a:latin typeface="Arial" pitchFamily="34" charset="0"/>
              </a:rPr>
              <a:t> </a:t>
            </a:r>
            <a:endParaRPr lang="en-US" altLang="ja-JP" sz="2000" dirty="0" smtClean="0">
              <a:latin typeface="Arial" pitchFamily="34" charset="0"/>
            </a:endParaRPr>
          </a:p>
          <a:p>
            <a:pPr marL="0" indent="0" defTabSz="641890">
              <a:lnSpc>
                <a:spcPct val="80000"/>
              </a:lnSpc>
              <a:buNone/>
              <a:defRPr/>
            </a:pPr>
            <a:r>
              <a:rPr lang="en-US" altLang="ja-JP" sz="2000" dirty="0">
                <a:latin typeface="Arial" pitchFamily="34" charset="0"/>
              </a:rPr>
              <a:t>	</a:t>
            </a:r>
            <a:r>
              <a:rPr lang="en-US" altLang="ja-JP" sz="2000" dirty="0" smtClean="0">
                <a:latin typeface="Arial" pitchFamily="34" charset="0"/>
              </a:rPr>
              <a:t>[</a:t>
            </a:r>
            <a:r>
              <a:rPr lang="en-US" altLang="ja-JP" sz="2000" dirty="0">
                <a:latin typeface="Arial" pitchFamily="34" charset="0"/>
              </a:rPr>
              <a:t>repeat for plans </a:t>
            </a:r>
            <a:r>
              <a:rPr lang="en-US" altLang="ja-JP" sz="2000" dirty="0" smtClean="0">
                <a:latin typeface="Arial" pitchFamily="34" charset="0"/>
              </a:rPr>
              <a:t>2-8 for Susan] </a:t>
            </a:r>
            <a:endParaRPr lang="en-US" altLang="en-US" sz="2000" dirty="0">
              <a:latin typeface="Arial" pitchFamily="34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2958" y="6356740"/>
            <a:ext cx="2133340" cy="36506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4288" tIns="32144" rIns="64288" bIns="32144"/>
          <a:lstStyle>
            <a:lvl1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1768267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089770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2411273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2732776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6900F710-19E6-468C-8EE1-7F53CF917761}" type="slidenum">
              <a:rPr lang="en-US" altLang="en-US" sz="1200">
                <a:solidFill>
                  <a:schemeClr val="tx1"/>
                </a:solidFill>
                <a:latin typeface="Calibri" pitchFamily="34" charset="0"/>
                <a:sym typeface="Gill Sans" charset="0"/>
              </a:rPr>
              <a:pPr eaLnBrk="1" hangingPunct="1">
                <a:defRPr/>
              </a:pPr>
              <a:t>13</a:t>
            </a:fld>
            <a:endParaRPr lang="en-US" altLang="en-US" sz="1200">
              <a:solidFill>
                <a:schemeClr val="tx1"/>
              </a:solidFill>
              <a:latin typeface="Calibri" pitchFamily="34" charset="0"/>
              <a:sym typeface="Gill Sans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6200" y="1143000"/>
            <a:ext cx="7696200" cy="2895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with Household- and </a:t>
            </a:r>
            <a:r>
              <a:rPr lang="en-US" dirty="0"/>
              <a:t>Person-Level </a:t>
            </a:r>
            <a:r>
              <a:rPr lang="en-US" dirty="0" smtClean="0"/>
              <a:t>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Household-level does not “name names” 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	 evidence that some individual 		household members are forgotten 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Person-level “names </a:t>
            </a:r>
            <a:r>
              <a:rPr lang="en-US" dirty="0" err="1" smtClean="0">
                <a:sym typeface="Wingdings" panose="05000000000000000000" pitchFamily="2" charset="2"/>
              </a:rPr>
              <a:t>names</a:t>
            </a:r>
            <a:r>
              <a:rPr lang="en-US" dirty="0" smtClean="0">
                <a:sym typeface="Wingdings" panose="05000000000000000000" pitchFamily="2" charset="2"/>
              </a:rPr>
              <a:t>” but gets very tedious and repetitive in large households 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dirty="0" smtClean="0">
                <a:sym typeface="Wingdings" panose="05000000000000000000" pitchFamily="2" charset="2"/>
              </a:rPr>
              <a:t> evidence of respondent fatigue and under-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	reporting</a:t>
            </a:r>
          </a:p>
        </p:txBody>
      </p:sp>
    </p:spTree>
    <p:extLst>
      <p:ext uri="{BB962C8B-B14F-4D97-AF65-F5344CB8AC3E}">
        <p14:creationId xmlns:p14="http://schemas.microsoft.com/office/powerpoint/2010/main" val="3462965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35683">
            <a:normAutofit fontScale="90000"/>
          </a:bodyPr>
          <a:lstStyle/>
          <a:p>
            <a:pPr eaLnBrk="1" hangingPunct="1">
              <a:buFont typeface="Times New Roman" charset="0"/>
              <a:buNone/>
              <a:defRPr/>
            </a:pPr>
            <a:r>
              <a:rPr lang="en-US" sz="3800" dirty="0" smtClean="0"/>
              <a:t>Redesign of Household vs Person Level Questions </a:t>
            </a:r>
            <a:r>
              <a:rPr lang="en-US" sz="3800" dirty="0" smtClean="0">
                <a:sym typeface="Wingdings" panose="05000000000000000000" pitchFamily="2" charset="2"/>
              </a:rPr>
              <a:t> Hybrid Design</a:t>
            </a:r>
            <a:endParaRPr lang="en-US" sz="3800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idx="1"/>
          </p:nvPr>
        </p:nvSpPr>
        <p:spPr>
          <a:xfrm>
            <a:off x="381001" y="1523999"/>
            <a:ext cx="8382000" cy="5029201"/>
          </a:xfrm>
        </p:spPr>
        <p:txBody>
          <a:bodyPr rIns="35683" anchor="ctr">
            <a:normAutofit/>
          </a:bodyPr>
          <a:lstStyle/>
          <a:p>
            <a:pPr marL="625020" indent="-400683">
              <a:buSzPct val="171000"/>
              <a:buNone/>
              <a:defRPr/>
            </a:pPr>
            <a:r>
              <a:rPr lang="en-US" sz="2400" dirty="0">
                <a:latin typeface="Arial" charset="0"/>
              </a:rPr>
              <a:t>Person 1: Are you covered now? [if yes collect details]:</a:t>
            </a:r>
          </a:p>
          <a:p>
            <a:pPr marL="625020" indent="-400683">
              <a:buSzPct val="171000"/>
              <a:buFontTx/>
              <a:buChar char="•"/>
              <a:defRPr/>
            </a:pPr>
            <a:r>
              <a:rPr lang="en-US" sz="2000" dirty="0">
                <a:latin typeface="Arial" charset="0"/>
              </a:rPr>
              <a:t>Plan type (job, Medicaid, etc.)</a:t>
            </a:r>
          </a:p>
          <a:p>
            <a:pPr marL="625020" indent="-400683">
              <a:buSzPct val="171000"/>
              <a:buFontTx/>
              <a:buChar char="•"/>
              <a:defRPr/>
            </a:pPr>
            <a:r>
              <a:rPr lang="en-US" sz="2000" dirty="0">
                <a:latin typeface="Arial" charset="0"/>
              </a:rPr>
              <a:t>Months you were covered</a:t>
            </a:r>
          </a:p>
          <a:p>
            <a:pPr marL="625020" indent="-400683">
              <a:buSzPct val="171000"/>
              <a:buFontTx/>
              <a:buChar char="•"/>
              <a:defRPr/>
            </a:pPr>
            <a:r>
              <a:rPr lang="en-US" sz="2000" dirty="0">
                <a:latin typeface="Arial" charset="0"/>
              </a:rPr>
              <a:t>Any other household members covered by same plan/plan type?</a:t>
            </a:r>
          </a:p>
          <a:p>
            <a:pPr marL="625020" indent="-400683">
              <a:buSzPct val="171000"/>
              <a:buFontTx/>
              <a:buChar char="•"/>
              <a:defRPr/>
            </a:pPr>
            <a:r>
              <a:rPr lang="en-US" sz="2000" dirty="0">
                <a:latin typeface="Arial" charset="0"/>
              </a:rPr>
              <a:t>Others covered same months as you?</a:t>
            </a:r>
          </a:p>
          <a:p>
            <a:pPr marL="625020" indent="-400683">
              <a:buSzPct val="171000"/>
              <a:buFontTx/>
              <a:buChar char="•"/>
              <a:defRPr/>
            </a:pPr>
            <a:r>
              <a:rPr lang="en-US" sz="2000" dirty="0">
                <a:latin typeface="Arial" charset="0"/>
              </a:rPr>
              <a:t>(if not): What months were they covered?</a:t>
            </a:r>
          </a:p>
          <a:p>
            <a:pPr marL="224337" indent="0">
              <a:buSzPct val="171000"/>
              <a:buNone/>
              <a:defRPr/>
            </a:pPr>
            <a:r>
              <a:rPr lang="en-US" sz="2400" dirty="0" smtClean="0">
                <a:latin typeface="Arial" charset="0"/>
              </a:rPr>
              <a:t>Person </a:t>
            </a:r>
            <a:r>
              <a:rPr lang="en-US" sz="2400" dirty="0">
                <a:latin typeface="Arial" charset="0"/>
              </a:rPr>
              <a:t>2: </a:t>
            </a:r>
            <a:r>
              <a:rPr lang="en-US" sz="2400" dirty="0" smtClean="0">
                <a:latin typeface="Arial" charset="0"/>
              </a:rPr>
              <a:t>CHECK: Was </a:t>
            </a:r>
            <a:r>
              <a:rPr lang="en-US" sz="2400" dirty="0">
                <a:latin typeface="Arial" charset="0"/>
              </a:rPr>
              <a:t>Person 2 mentioned by Person 1 as </a:t>
            </a:r>
            <a:r>
              <a:rPr lang="en-US" sz="2400" dirty="0" smtClean="0">
                <a:latin typeface="Arial" charset="0"/>
              </a:rPr>
              <a:t>being covered</a:t>
            </a:r>
            <a:r>
              <a:rPr lang="en-US" sz="2400" dirty="0">
                <a:latin typeface="Arial" charset="0"/>
              </a:rPr>
              <a:t>?</a:t>
            </a:r>
          </a:p>
          <a:p>
            <a:pPr marL="626216" indent="-401879">
              <a:buSzPct val="171000"/>
              <a:buFont typeface="Arial"/>
              <a:buChar char="•"/>
              <a:defRPr/>
            </a:pPr>
            <a:r>
              <a:rPr lang="en-US" sz="2000" dirty="0">
                <a:latin typeface="Arial" charset="0"/>
              </a:rPr>
              <a:t>Yes </a:t>
            </a:r>
            <a:r>
              <a:rPr lang="en-US" sz="2000" dirty="0">
                <a:latin typeface="Arial" charset="0"/>
                <a:sym typeface="Wingdings"/>
              </a:rPr>
              <a:t> </a:t>
            </a:r>
            <a:r>
              <a:rPr lang="en-US" sz="2000" dirty="0" smtClean="0">
                <a:latin typeface="Arial" charset="0"/>
                <a:sym typeface="Wingdings"/>
              </a:rPr>
              <a:t>ASK: Does Person </a:t>
            </a:r>
            <a:r>
              <a:rPr lang="en-US" sz="2000" dirty="0">
                <a:latin typeface="Arial" charset="0"/>
                <a:sym typeface="Wingdings"/>
              </a:rPr>
              <a:t>2 have any other </a:t>
            </a:r>
            <a:r>
              <a:rPr lang="en-US" sz="2000" dirty="0" smtClean="0">
                <a:latin typeface="Arial" charset="0"/>
                <a:sym typeface="Wingdings"/>
              </a:rPr>
              <a:t>coverage?</a:t>
            </a:r>
            <a:endParaRPr lang="en-US" sz="2000" dirty="0">
              <a:latin typeface="Arial" charset="0"/>
              <a:sym typeface="Wingdings"/>
            </a:endParaRPr>
          </a:p>
          <a:p>
            <a:pPr marL="907531" lvl="1" indent="-401879">
              <a:buSzPct val="171000"/>
              <a:buFont typeface="Arial"/>
              <a:buChar char="•"/>
              <a:defRPr/>
            </a:pPr>
            <a:r>
              <a:rPr lang="en-US" sz="2000" dirty="0">
                <a:latin typeface="Arial" charset="0"/>
                <a:sym typeface="Wingdings"/>
              </a:rPr>
              <a:t>yes  collect details </a:t>
            </a:r>
            <a:r>
              <a:rPr lang="en-US" sz="2000" dirty="0" smtClean="0">
                <a:latin typeface="Arial" charset="0"/>
                <a:sym typeface="Wingdings"/>
              </a:rPr>
              <a:t>(same routine as above)</a:t>
            </a:r>
            <a:endParaRPr lang="en-US" sz="2000" dirty="0">
              <a:latin typeface="Arial" charset="0"/>
              <a:sym typeface="Wingdings"/>
            </a:endParaRPr>
          </a:p>
          <a:p>
            <a:pPr marL="907531" lvl="1" indent="-401879">
              <a:buSzPct val="171000"/>
              <a:buFont typeface="Arial"/>
              <a:buChar char="•"/>
              <a:defRPr/>
            </a:pPr>
            <a:r>
              <a:rPr lang="en-US" sz="2000" dirty="0">
                <a:latin typeface="Arial" charset="0"/>
                <a:sym typeface="Wingdings"/>
              </a:rPr>
              <a:t>no  </a:t>
            </a:r>
            <a:r>
              <a:rPr lang="en-US" sz="2000" dirty="0" smtClean="0">
                <a:latin typeface="Arial" charset="0"/>
                <a:sym typeface="Wingdings"/>
              </a:rPr>
              <a:t>go to Person 3</a:t>
            </a:r>
            <a:endParaRPr lang="en-US" sz="2000" dirty="0">
              <a:latin typeface="Arial" charset="0"/>
              <a:sym typeface="Wingdings"/>
            </a:endParaRPr>
          </a:p>
          <a:p>
            <a:pPr marL="626216" indent="-401879">
              <a:buSzPct val="171000"/>
              <a:buFont typeface="Arial"/>
              <a:buChar char="•"/>
              <a:defRPr/>
            </a:pPr>
            <a:r>
              <a:rPr lang="en-US" sz="2000" dirty="0">
                <a:latin typeface="Arial" charset="0"/>
                <a:sym typeface="Wingdings"/>
              </a:rPr>
              <a:t>No  Repeat Person 1-style question series for Person 2</a:t>
            </a:r>
            <a:endParaRPr lang="en-US" sz="2000" dirty="0">
              <a:latin typeface="Arial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2958" y="6356740"/>
            <a:ext cx="2133340" cy="36506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4288" tIns="32144" rIns="64288" bIns="32144"/>
          <a:lstStyle>
            <a:lvl1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1pPr>
            <a:lvl2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2pPr>
            <a:lvl3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3pPr>
            <a:lvl4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4pPr>
            <a:lvl5pPr defTabSz="913158" eaLnBrk="0" hangingPunct="0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5pPr>
            <a:lvl6pPr marL="1768267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6pPr>
            <a:lvl7pPr marL="2089770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7pPr>
            <a:lvl8pPr marL="2411273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8pPr>
            <a:lvl9pPr marL="2732776" indent="-160752" algn="ctr" defTabSz="9131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3" algn="l"/>
                <a:tab pos="5144049" algn="l"/>
                <a:tab pos="5787055" algn="l"/>
                <a:tab pos="6430061" algn="l"/>
                <a:tab pos="7073067" algn="l"/>
              </a:tabLst>
              <a:defRPr sz="3000">
                <a:solidFill>
                  <a:schemeClr val="bg1"/>
                </a:solidFill>
                <a:latin typeface="Gill Sans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20FB7DE0-7A6A-4A59-B8BF-395843A399C0}" type="slidenum">
              <a:rPr lang="en-US" altLang="en-US" sz="1200">
                <a:solidFill>
                  <a:schemeClr val="tx1"/>
                </a:solidFill>
                <a:latin typeface="Calibri" pitchFamily="34" charset="0"/>
                <a:sym typeface="Gill Sans" charset="0"/>
              </a:rPr>
              <a:pPr eaLnBrk="1" hangingPunct="1">
                <a:defRPr/>
              </a:pPr>
              <a:t>15</a:t>
            </a:fld>
            <a:endParaRPr lang="en-US" altLang="en-US" sz="1200">
              <a:solidFill>
                <a:schemeClr val="tx1"/>
              </a:solidFill>
              <a:latin typeface="Calibri" pitchFamily="34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30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3100" dirty="0"/>
              <a:t>2013 Test: Within Treatment</a:t>
            </a:r>
            <a:br>
              <a:rPr lang="en-US" sz="3100" dirty="0"/>
            </a:br>
            <a:r>
              <a:rPr lang="en-US" sz="3100" dirty="0"/>
              <a:t>Coverage Estimates by Household Size</a:t>
            </a:r>
          </a:p>
        </p:txBody>
      </p:sp>
      <p:graphicFrame>
        <p:nvGraphicFramePr>
          <p:cNvPr id="21507" name="Content Placeholder 4"/>
          <p:cNvGraphicFramePr>
            <a:graphicFrameLocks noGrp="1"/>
          </p:cNvGraphicFramePr>
          <p:nvPr>
            <p:ph idx="1"/>
          </p:nvPr>
        </p:nvGraphicFramePr>
        <p:xfrm>
          <a:off x="421979" y="1565182"/>
          <a:ext cx="8300042" cy="4596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Chart" r:id="rId4" imgW="11806976" imgH="6534372" progId="Excel.Chart.8">
                  <p:embed/>
                </p:oleObj>
              </mc:Choice>
              <mc:Fallback>
                <p:oleObj name="Chart" r:id="rId4" imgW="11806976" imgH="6534372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79" y="1565182"/>
                        <a:ext cx="8300042" cy="45961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063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3100" dirty="0"/>
              <a:t>2013 Test: Within Treatment</a:t>
            </a:r>
            <a:br>
              <a:rPr lang="en-US" sz="3100" dirty="0"/>
            </a:br>
            <a:r>
              <a:rPr lang="en-US" sz="3100" dirty="0"/>
              <a:t>Coverage Estimates by Self/Proxy </a:t>
            </a:r>
          </a:p>
        </p:txBody>
      </p:sp>
      <p:graphicFrame>
        <p:nvGraphicFramePr>
          <p:cNvPr id="22531" name="Content Placeholder 4"/>
          <p:cNvGraphicFramePr>
            <a:graphicFrameLocks noGrp="1"/>
          </p:cNvGraphicFramePr>
          <p:nvPr>
            <p:ph idx="1"/>
          </p:nvPr>
        </p:nvGraphicFramePr>
        <p:xfrm>
          <a:off x="421979" y="1565182"/>
          <a:ext cx="8300042" cy="4596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Chart" r:id="rId4" imgW="11806976" imgH="6534372" progId="Excel.Chart.8">
                  <p:embed/>
                </p:oleObj>
              </mc:Choice>
              <mc:Fallback>
                <p:oleObj name="Chart" r:id="rId4" imgW="11806976" imgH="6534372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79" y="1565182"/>
                        <a:ext cx="8300042" cy="45961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808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95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 Tests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749230"/>
              </p:ext>
            </p:extLst>
          </p:nvPr>
        </p:nvGraphicFramePr>
        <p:xfrm>
          <a:off x="457200" y="1371600"/>
          <a:ext cx="8229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1219200"/>
                <a:gridCol w="4343400"/>
                <a:gridCol w="198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Survey</a:t>
                      </a:r>
                      <a:r>
                        <a:rPr lang="en-US" baseline="0" dirty="0" smtClean="0"/>
                        <a:t> Design Feature Tested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Sample Size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1999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Split</a:t>
                      </a:r>
                      <a:r>
                        <a:rPr lang="en-US" sz="1600" baseline="0" dirty="0" smtClean="0"/>
                        <a:t>-ballot field test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Calendar</a:t>
                      </a:r>
                      <a:r>
                        <a:rPr lang="en-US" sz="1600" baseline="0" dirty="0" smtClean="0"/>
                        <a:t> year vs current reference period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HH vs person-level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1,291 </a:t>
                      </a:r>
                      <a:r>
                        <a:rPr lang="en-US" sz="1600" dirty="0" err="1" smtClean="0"/>
                        <a:t>hh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3,228 people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Split</a:t>
                      </a:r>
                      <a:r>
                        <a:rPr lang="en-US" sz="1600" baseline="0" dirty="0" smtClean="0"/>
                        <a:t>-ballot field test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Sequence</a:t>
                      </a:r>
                      <a:r>
                        <a:rPr lang="en-US" sz="1600" baseline="0" dirty="0" smtClean="0"/>
                        <a:t> of public and private plan type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1,862 </a:t>
                      </a:r>
                      <a:r>
                        <a:rPr lang="en-US" sz="1600" dirty="0" err="1" smtClean="0"/>
                        <a:t>hh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4,794</a:t>
                      </a:r>
                      <a:r>
                        <a:rPr lang="en-US" sz="1600" baseline="0" dirty="0" smtClean="0"/>
                        <a:t> people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Split</a:t>
                      </a:r>
                      <a:r>
                        <a:rPr lang="en-US" sz="1600" baseline="0" dirty="0" smtClean="0"/>
                        <a:t>-ballot field test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Sequence</a:t>
                      </a:r>
                      <a:r>
                        <a:rPr lang="en-US" sz="1600" baseline="0" dirty="0" smtClean="0"/>
                        <a:t> of Medicaid and Medicare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Definitions of Medicaid and Medicare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1,919 </a:t>
                      </a:r>
                      <a:r>
                        <a:rPr lang="en-US" sz="1600" dirty="0" err="1" smtClean="0"/>
                        <a:t>hh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4,805</a:t>
                      </a:r>
                      <a:r>
                        <a:rPr lang="en-US" sz="1600" baseline="0" dirty="0" smtClean="0"/>
                        <a:t> people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Cognitive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Hybrid </a:t>
                      </a:r>
                      <a:r>
                        <a:rPr lang="en-US" sz="1600" dirty="0" err="1" smtClean="0"/>
                        <a:t>hh</a:t>
                      </a:r>
                      <a:r>
                        <a:rPr lang="en-US" sz="1600" dirty="0" smtClean="0"/>
                        <a:t>-person level questions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General </a:t>
                      </a:r>
                      <a:r>
                        <a:rPr lang="en-US" sz="1600" dirty="0" smtClean="0">
                          <a:sym typeface="Wingdings" panose="05000000000000000000" pitchFamily="2" charset="2"/>
                        </a:rPr>
                        <a:t> specific Qs on plan</a:t>
                      </a:r>
                      <a:r>
                        <a:rPr lang="en-US" sz="1600" baseline="0" dirty="0" smtClean="0">
                          <a:sym typeface="Wingdings" panose="05000000000000000000" pitchFamily="2" charset="2"/>
                        </a:rPr>
                        <a:t> type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4 interviewers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20 respondents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Split</a:t>
                      </a:r>
                      <a:r>
                        <a:rPr lang="en-US" sz="1600" baseline="0" dirty="0" smtClean="0"/>
                        <a:t>-ballot field test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Calendar</a:t>
                      </a:r>
                      <a:r>
                        <a:rPr lang="en-US" sz="1600" baseline="0" dirty="0" smtClean="0"/>
                        <a:t> year vs current reference period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HH vs hybrid </a:t>
                      </a:r>
                      <a:r>
                        <a:rPr lang="en-US" sz="1600" dirty="0" err="1" smtClean="0"/>
                        <a:t>hh</a:t>
                      </a:r>
                      <a:r>
                        <a:rPr lang="en-US" sz="1600" dirty="0" smtClean="0"/>
                        <a:t>/person-level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4,344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hh</a:t>
                      </a:r>
                      <a:endParaRPr lang="en-US" sz="1600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10,929 people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Cognitive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Status quo CPS</a:t>
                      </a:r>
                      <a:r>
                        <a:rPr lang="en-US" sz="1600" baseline="0" dirty="0" smtClean="0"/>
                        <a:t> design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6 interviewers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27 respondents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Cognitive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Integrated calendar year/current Qs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Hybrid </a:t>
                      </a:r>
                      <a:r>
                        <a:rPr lang="en-US" sz="1600" dirty="0" err="1" smtClean="0"/>
                        <a:t>hh</a:t>
                      </a:r>
                      <a:r>
                        <a:rPr lang="en-US" sz="1600" dirty="0" smtClean="0"/>
                        <a:t>/person-level design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General </a:t>
                      </a:r>
                      <a:r>
                        <a:rPr lang="en-US" sz="1600" dirty="0" smtClean="0">
                          <a:sym typeface="Wingdings" panose="05000000000000000000" pitchFamily="2" charset="2"/>
                        </a:rPr>
                        <a:t> specific Qs on plan</a:t>
                      </a:r>
                      <a:r>
                        <a:rPr lang="en-US" sz="1600" baseline="0" dirty="0" smtClean="0">
                          <a:sym typeface="Wingdings" panose="05000000000000000000" pitchFamily="2" charset="2"/>
                        </a:rPr>
                        <a:t> type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8 interviewers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36 respondents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958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II Tests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748913"/>
              </p:ext>
            </p:extLst>
          </p:nvPr>
        </p:nvGraphicFramePr>
        <p:xfrm>
          <a:off x="457200" y="1371600"/>
          <a:ext cx="8229600" cy="488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1752600"/>
                <a:gridCol w="3810000"/>
                <a:gridCol w="198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Survey</a:t>
                      </a:r>
                      <a:r>
                        <a:rPr lang="en-US" baseline="0" dirty="0" smtClean="0"/>
                        <a:t> Design Feature Tested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Sample Size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Pretest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Prototype redesign: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Integrated calendar year/current Qs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Hybrid </a:t>
                      </a:r>
                      <a:r>
                        <a:rPr lang="en-US" sz="1600" dirty="0" err="1" smtClean="0"/>
                        <a:t>hh</a:t>
                      </a:r>
                      <a:r>
                        <a:rPr lang="en-US" sz="1600" dirty="0" smtClean="0"/>
                        <a:t>/person-level design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General </a:t>
                      </a:r>
                      <a:r>
                        <a:rPr lang="en-US" sz="1600" dirty="0" smtClean="0">
                          <a:sym typeface="Wingdings" panose="05000000000000000000" pitchFamily="2" charset="2"/>
                        </a:rPr>
                        <a:t> specific Qs on plan</a:t>
                      </a:r>
                      <a:r>
                        <a:rPr lang="en-US" sz="1600" baseline="0" dirty="0" smtClean="0">
                          <a:sym typeface="Wingdings" panose="05000000000000000000" pitchFamily="2" charset="2"/>
                        </a:rPr>
                        <a:t> type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5 interviewers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54 respondents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Split</a:t>
                      </a:r>
                      <a:r>
                        <a:rPr lang="en-US" sz="1600" baseline="0" dirty="0" smtClean="0"/>
                        <a:t>-ballot field test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 smtClean="0"/>
                        <a:t>Prototype redesign with</a:t>
                      </a:r>
                      <a:r>
                        <a:rPr lang="en-US" sz="1600" baseline="0" dirty="0" smtClean="0"/>
                        <a:t> RDD and Medicare enrollee sample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5,376 </a:t>
                      </a:r>
                      <a:r>
                        <a:rPr lang="en-US" sz="1600" dirty="0" err="1" smtClean="0"/>
                        <a:t>hh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12,743 people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2011-2012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Expert consultation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Focus groups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Cognitive</a:t>
                      </a:r>
                      <a:r>
                        <a:rPr lang="en-US" sz="1600" baseline="0" dirty="0" smtClean="0"/>
                        <a:t> testing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Background on Massachusetts</a:t>
                      </a:r>
                      <a:r>
                        <a:rPr lang="en-US" sz="1600" baseline="0" dirty="0" smtClean="0"/>
                        <a:t> version of Affordable Care Act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Testing with exchange/marketplace enrollees on terminology of eligibility and enrollment in new plans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6</a:t>
                      </a:r>
                      <a:r>
                        <a:rPr lang="en-US" sz="1600" baseline="0" dirty="0" smtClean="0"/>
                        <a:t> conference calls with 12 experts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4 focus groups; 39 participants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4 rounds of cognitive testing; 72 participants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Field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 smtClean="0"/>
                        <a:t>Prototype redesign in CPS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production environment with: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live CPS sample (control)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retired CPS sample (redesign)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13,228 people (control)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16,401 people</a:t>
                      </a:r>
                      <a:r>
                        <a:rPr lang="en-US" sz="1600" baseline="0" dirty="0" smtClean="0"/>
                        <a:t> (test)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04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CPS Health Insurance Module in Context with Other Redesigns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97363"/>
          </a:xfrm>
        </p:spPr>
        <p:txBody>
          <a:bodyPr/>
          <a:lstStyle/>
          <a:p>
            <a:r>
              <a:rPr lang="en-US" dirty="0" smtClean="0"/>
              <a:t>CPS Labor Force module: 10 years (mid-1980s to 1994)</a:t>
            </a:r>
          </a:p>
          <a:p>
            <a:r>
              <a:rPr lang="en-US" dirty="0" smtClean="0"/>
              <a:t>National Crime Victimization Survey: 20 years (mid-1970s to 1992)</a:t>
            </a:r>
          </a:p>
          <a:p>
            <a:r>
              <a:rPr lang="en-US" dirty="0" smtClean="0"/>
              <a:t>Consumer Expenditure Survey: 14 years (2009-2023</a:t>
            </a:r>
            <a:r>
              <a:rPr lang="en-US" dirty="0" smtClean="0"/>
              <a:t>)</a:t>
            </a:r>
          </a:p>
          <a:p>
            <a:r>
              <a:rPr lang="en-US" dirty="0" smtClean="0"/>
              <a:t>HHS effort launched in 2016 to bring their surveys and data sources into “alignment”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04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52b9734-b06f-4fa3-bb4d-a752506bc2dc"/>
  <p:tag name="_AMO_REPORTCONTROLSVISIBLE" val="Empty"/>
</p:tagLst>
</file>

<file path=ppt/theme/theme1.xml><?xml version="1.0" encoding="utf-8"?>
<a:theme xmlns:a="http://schemas.openxmlformats.org/drawingml/2006/main" name="External_General_Bas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template_2014</Template>
  <TotalTime>1063</TotalTime>
  <Words>1812</Words>
  <Application>Microsoft Office PowerPoint</Application>
  <PresentationFormat>On-screen Show (4:3)</PresentationFormat>
  <Paragraphs>277</Paragraphs>
  <Slides>20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External_General_Basic</vt:lpstr>
      <vt:lpstr>Chart</vt:lpstr>
      <vt:lpstr>Using Iterative, Small-Scale Studies to Redesign a Major Federal Government Survey</vt:lpstr>
      <vt:lpstr>Impetus for a Redesign</vt:lpstr>
      <vt:lpstr>Variation in Health Insurance Estimates Across HH Surveys</vt:lpstr>
      <vt:lpstr>Different Surveys  Different Estimates</vt:lpstr>
      <vt:lpstr>Redesign Research Phases</vt:lpstr>
      <vt:lpstr>CPS Health Insurance Module</vt:lpstr>
      <vt:lpstr>CPS Health Insurance Module</vt:lpstr>
      <vt:lpstr>CPS Health Insurance Module</vt:lpstr>
      <vt:lpstr>CPS Health Insurance Module</vt:lpstr>
      <vt:lpstr>CPS Health Insurance Module</vt:lpstr>
      <vt:lpstr>CPS Health Insurance Module</vt:lpstr>
      <vt:lpstr>PowerPoint Presentation</vt:lpstr>
      <vt:lpstr>Household- versus  Person-Level Design</vt:lpstr>
      <vt:lpstr>Issues with Household- and Person-Level Designs</vt:lpstr>
      <vt:lpstr>Redesign of Household vs Person Level Questions  Hybrid Design</vt:lpstr>
      <vt:lpstr>2013 Test: Within Treatment Coverage Estimates by Household Size</vt:lpstr>
      <vt:lpstr>2013 Test: Within Treatment Coverage Estimates by Self/Proxy </vt:lpstr>
      <vt:lpstr>Phase I Tests</vt:lpstr>
      <vt:lpstr>Phase II Tests</vt:lpstr>
      <vt:lpstr>CPS Health Insurance Module in Context with Other Redesigns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Iterative, Small-Scale Quantitative and Qualitative Studies: A Review of 15 Years of Research to Redesign a Major Federal Government Survey</dc:title>
  <dc:creator>Joanne Pascale (CENSUS/CSM FED)</dc:creator>
  <cp:lastModifiedBy>Joanne Pascale (CENSUS/CSM FED)</cp:lastModifiedBy>
  <cp:revision>103</cp:revision>
  <cp:lastPrinted>2016-11-03T16:59:42Z</cp:lastPrinted>
  <dcterms:created xsi:type="dcterms:W3CDTF">2016-11-02T19:57:06Z</dcterms:created>
  <dcterms:modified xsi:type="dcterms:W3CDTF">2016-11-22T21:21:11Z</dcterms:modified>
</cp:coreProperties>
</file>