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9"/>
  </p:notesMasterIdLst>
  <p:handoutMasterIdLst>
    <p:handoutMasterId r:id="rId30"/>
  </p:handoutMasterIdLst>
  <p:sldIdLst>
    <p:sldId id="256" r:id="rId4"/>
    <p:sldId id="316" r:id="rId5"/>
    <p:sldId id="334" r:id="rId6"/>
    <p:sldId id="335" r:id="rId7"/>
    <p:sldId id="381" r:id="rId8"/>
    <p:sldId id="382" r:id="rId9"/>
    <p:sldId id="383" r:id="rId10"/>
    <p:sldId id="336" r:id="rId11"/>
    <p:sldId id="333" r:id="rId12"/>
    <p:sldId id="357" r:id="rId13"/>
    <p:sldId id="315" r:id="rId14"/>
    <p:sldId id="361" r:id="rId15"/>
    <p:sldId id="362" r:id="rId16"/>
    <p:sldId id="364" r:id="rId17"/>
    <p:sldId id="366" r:id="rId18"/>
    <p:sldId id="367" r:id="rId19"/>
    <p:sldId id="369" r:id="rId20"/>
    <p:sldId id="380" r:id="rId21"/>
    <p:sldId id="372" r:id="rId22"/>
    <p:sldId id="374" r:id="rId23"/>
    <p:sldId id="373" r:id="rId24"/>
    <p:sldId id="355" r:id="rId25"/>
    <p:sldId id="306" r:id="rId26"/>
    <p:sldId id="379" r:id="rId27"/>
    <p:sldId id="384" r:id="rId28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00B0F0"/>
    <a:srgbClr val="FFC000"/>
    <a:srgbClr val="FF0000"/>
    <a:srgbClr val="00B05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1" autoAdjust="0"/>
    <p:restoredTop sz="91667" autoAdjust="0"/>
  </p:normalViewPr>
  <p:slideViewPr>
    <p:cSldViewPr snapToGrid="0" snapToObjects="1">
      <p:cViewPr varScale="1">
        <p:scale>
          <a:sx n="68" d="100"/>
          <a:sy n="68" d="100"/>
        </p:scale>
        <p:origin x="120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80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81752-C768-45C4-8986-13B5B2C2EA2D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A7096-FC8B-41F8-96E7-0140803F6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47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80F2939-EFE4-4B6B-8CA2-571299DD115B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35FA362-F39F-4D1F-AE17-93757F83D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43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91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each line one by one and at the end bold/color</a:t>
            </a:r>
            <a:r>
              <a:rPr lang="en-US" baseline="0" dirty="0" smtClean="0"/>
              <a:t> important key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29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each line one by one and at the end bold/color</a:t>
            </a:r>
            <a:r>
              <a:rPr lang="en-US" baseline="0" dirty="0" smtClean="0"/>
              <a:t> important key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70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each line one by one and at the end bold/color</a:t>
            </a:r>
            <a:r>
              <a:rPr lang="en-US" baseline="0" dirty="0" smtClean="0"/>
              <a:t> important key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676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each line one by one and at the end bold/color</a:t>
            </a:r>
            <a:r>
              <a:rPr lang="en-US" baseline="0" dirty="0" smtClean="0"/>
              <a:t> important key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42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each line one by one and at the end bold/color</a:t>
            </a:r>
            <a:r>
              <a:rPr lang="en-US" baseline="0" dirty="0" smtClean="0"/>
              <a:t> important key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22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each line one by one and at the end bold/color</a:t>
            </a:r>
            <a:r>
              <a:rPr lang="en-US" baseline="0" dirty="0" smtClean="0"/>
              <a:t> important key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56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each line one by one and at the end bold/color</a:t>
            </a:r>
            <a:r>
              <a:rPr lang="en-US" baseline="0" dirty="0" smtClean="0"/>
              <a:t> important key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46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each line one by one and at the end bold/color</a:t>
            </a:r>
            <a:r>
              <a:rPr lang="en-US" baseline="0" dirty="0" smtClean="0"/>
              <a:t> important key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58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13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01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02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FA362-F39F-4D1F-AE17-93757F83D1B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07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5736-878D-4173-923E-92F97F7CC93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26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8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b="16038"/>
          <a:stretch/>
        </p:blipFill>
        <p:spPr bwMode="auto">
          <a:xfrm>
            <a:off x="400522" y="6283066"/>
            <a:ext cx="581025" cy="53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0" y="6126163"/>
            <a:ext cx="9144000" cy="9053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356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b="16038"/>
          <a:stretch/>
        </p:blipFill>
        <p:spPr bwMode="auto">
          <a:xfrm>
            <a:off x="400522" y="6283066"/>
            <a:ext cx="581025" cy="53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 flipV="1">
            <a:off x="0" y="6126163"/>
            <a:ext cx="9144000" cy="9053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669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0" y="6126163"/>
            <a:ext cx="9144000" cy="9053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b="16038"/>
          <a:stretch/>
        </p:blipFill>
        <p:spPr bwMode="auto">
          <a:xfrm>
            <a:off x="400522" y="6283066"/>
            <a:ext cx="581025" cy="53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270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0" y="6126163"/>
            <a:ext cx="9144000" cy="9053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b="16038"/>
          <a:stretch/>
        </p:blipFill>
        <p:spPr bwMode="auto">
          <a:xfrm>
            <a:off x="400522" y="6283066"/>
            <a:ext cx="581025" cy="53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30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6356350"/>
            <a:ext cx="5562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0" y="6126163"/>
            <a:ext cx="9144000" cy="9053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b="16038"/>
          <a:stretch/>
        </p:blipFill>
        <p:spPr bwMode="auto">
          <a:xfrm>
            <a:off x="400522" y="6283066"/>
            <a:ext cx="581025" cy="53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008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7234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90600" y="6356350"/>
            <a:ext cx="556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90600" y="6356350"/>
            <a:ext cx="556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16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90600" y="6356350"/>
            <a:ext cx="556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85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90600" y="6356350"/>
            <a:ext cx="556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38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316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020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4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603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84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661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116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7338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075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835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77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1426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567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0982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841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73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204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356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7084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2094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770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87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11ACE-493C-EF4A-B906-47CB1E3E58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95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11ACE-493C-EF4A-B906-47CB1E3E5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76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CDDF2697-6483-42A4-86B3-E10705CF39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2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0.png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Ann.Arthur@huskers.unl.educal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ctrTitle"/>
          </p:nvPr>
        </p:nvSpPr>
        <p:spPr>
          <a:xfrm>
            <a:off x="637775" y="3169372"/>
            <a:ext cx="7891503" cy="110645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Advances in Survey and Instrument Design for Youth</a:t>
            </a:r>
            <a:br>
              <a:rPr lang="en-US" b="1" dirty="0"/>
            </a:br>
            <a:endParaRPr lang="en-US" b="1" dirty="0">
              <a:latin typeface="Arial"/>
              <a:cs typeface="Arial"/>
            </a:endParaRPr>
          </a:p>
        </p:txBody>
      </p:sp>
      <p:sp>
        <p:nvSpPr>
          <p:cNvPr id="5" name="Subtitle 6"/>
          <p:cNvSpPr>
            <a:spLocks noGrp="1"/>
          </p:cNvSpPr>
          <p:nvPr>
            <p:ph type="subTitle" idx="1"/>
          </p:nvPr>
        </p:nvSpPr>
        <p:spPr>
          <a:xfrm>
            <a:off x="533184" y="4354211"/>
            <a:ext cx="8077632" cy="176593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Arial"/>
                <a:cs typeface="Arial"/>
              </a:rPr>
              <a:t>Ann Arthur, M.S</a:t>
            </a:r>
            <a:r>
              <a:rPr lang="en-US" sz="2400" dirty="0" smtClean="0">
                <a:latin typeface="Arial"/>
                <a:cs typeface="Arial"/>
              </a:rPr>
              <a:t>.</a:t>
            </a:r>
          </a:p>
          <a:p>
            <a:r>
              <a:rPr lang="en-US" sz="2400" dirty="0">
                <a:latin typeface="Arial"/>
                <a:cs typeface="Arial"/>
              </a:rPr>
              <a:t>Michelle Howell Smith, Ph.D.</a:t>
            </a:r>
          </a:p>
          <a:p>
            <a:r>
              <a:rPr lang="en-US" sz="2400" dirty="0">
                <a:latin typeface="Arial"/>
                <a:cs typeface="Arial"/>
              </a:rPr>
              <a:t>Leslie R. Hawley, Ph.D.</a:t>
            </a:r>
          </a:p>
          <a:p>
            <a:r>
              <a:rPr lang="en-US" sz="2400" dirty="0" smtClean="0">
                <a:latin typeface="Arial"/>
                <a:cs typeface="Arial"/>
              </a:rPr>
              <a:t>Andrew </a:t>
            </a:r>
            <a:r>
              <a:rPr lang="en-US" sz="2400" dirty="0">
                <a:latin typeface="Arial"/>
                <a:cs typeface="Arial"/>
              </a:rPr>
              <a:t>White</a:t>
            </a:r>
          </a:p>
          <a:p>
            <a:r>
              <a:rPr lang="en-US" sz="2400" dirty="0" smtClean="0">
                <a:latin typeface="Arial"/>
                <a:cs typeface="Arial"/>
              </a:rPr>
              <a:t>Natalie Koziol, Ph.D.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34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Background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6000" dirty="0"/>
              <a:t>Children and youth are being surveyed more often</a:t>
            </a:r>
          </a:p>
          <a:p>
            <a:pPr lvl="1"/>
            <a:r>
              <a:rPr lang="en-US" sz="5000" dirty="0" smtClean="0"/>
              <a:t>National Assessment of Educational Progress (NAEP) </a:t>
            </a:r>
          </a:p>
          <a:p>
            <a:pPr lvl="1"/>
            <a:r>
              <a:rPr lang="en-US" sz="5000" dirty="0" smtClean="0"/>
              <a:t>Program for International Student Assessment (PISA)</a:t>
            </a:r>
          </a:p>
          <a:p>
            <a:pPr lvl="1"/>
            <a:r>
              <a:rPr lang="en-US" sz="5000" dirty="0" smtClean="0"/>
              <a:t>Trends in International Mathematics and Science Study (TIMSS)</a:t>
            </a:r>
          </a:p>
          <a:p>
            <a:pPr lvl="1"/>
            <a:endParaRPr lang="en-US" sz="5000" dirty="0"/>
          </a:p>
          <a:p>
            <a:r>
              <a:rPr lang="en-US" sz="6000" dirty="0"/>
              <a:t>We know very little about </a:t>
            </a:r>
            <a:r>
              <a:rPr lang="en-US" sz="6000" dirty="0" smtClean="0"/>
              <a:t>the </a:t>
            </a:r>
            <a:r>
              <a:rPr lang="en-US" sz="6000" dirty="0"/>
              <a:t>survey response process </a:t>
            </a:r>
            <a:r>
              <a:rPr lang="en-US" sz="6000" dirty="0" smtClean="0"/>
              <a:t>in youth</a:t>
            </a:r>
          </a:p>
          <a:p>
            <a:endParaRPr lang="en-US" sz="5000" dirty="0"/>
          </a:p>
          <a:p>
            <a:r>
              <a:rPr lang="en-US" sz="6000" dirty="0" smtClean="0"/>
              <a:t>Respondents’ ability and willingness to complete the task is a function of</a:t>
            </a:r>
          </a:p>
          <a:p>
            <a:pPr lvl="1"/>
            <a:r>
              <a:rPr lang="en-US" sz="5000" dirty="0" smtClean="0"/>
              <a:t>Respondent ability</a:t>
            </a:r>
          </a:p>
          <a:p>
            <a:pPr lvl="1"/>
            <a:r>
              <a:rPr lang="en-US" sz="5000" dirty="0" smtClean="0"/>
              <a:t>Respondent motivation </a:t>
            </a:r>
          </a:p>
          <a:p>
            <a:pPr lvl="1"/>
            <a:r>
              <a:rPr lang="en-US" sz="5000" dirty="0"/>
              <a:t>Q</a:t>
            </a:r>
            <a:r>
              <a:rPr lang="en-US" sz="5000" dirty="0" smtClean="0"/>
              <a:t>uestion difficulty </a:t>
            </a:r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</a:rPr>
              <a:t>(Krosnick, 1991)</a:t>
            </a:r>
            <a:endParaRPr lang="en-US" sz="40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3400" i="1" dirty="0" smtClean="0">
                <a:solidFill>
                  <a:schemeClr val="bg1"/>
                </a:solidFill>
              </a:rPr>
              <a:t>that </a:t>
            </a:r>
            <a:r>
              <a:rPr lang="en-US" sz="3400" i="1" dirty="0">
                <a:solidFill>
                  <a:schemeClr val="bg1"/>
                </a:solidFill>
              </a:rPr>
              <a:t>generate data </a:t>
            </a:r>
            <a:r>
              <a:rPr lang="en-US" sz="3400" i="1" dirty="0" smtClean="0">
                <a:solidFill>
                  <a:schemeClr val="bg1"/>
                </a:solidFill>
              </a:rPr>
              <a:t>grant</a:t>
            </a:r>
            <a:r>
              <a:rPr lang="en-US" sz="3400" i="1" dirty="0">
                <a:solidFill>
                  <a:schemeClr val="bg1"/>
                </a:solidFill>
              </a:rPr>
              <a:t>. However, we need evaluation data; we’ve taken heat from campus, so we need to ramp up our evaluation efforts</a:t>
            </a:r>
            <a:r>
              <a:rPr lang="en-US" sz="3400" i="1" dirty="0" smtClean="0">
                <a:solidFill>
                  <a:schemeClr val="bg1"/>
                </a:solidFill>
              </a:rPr>
              <a:t>.”</a:t>
            </a:r>
            <a:endParaRPr lang="en-US" sz="3400" dirty="0">
              <a:solidFill>
                <a:schemeClr val="bg1"/>
              </a:solidFill>
            </a:endParaRP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8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/>
              <a:t>The Survey Response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Four stages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(Tourangeau, Rips, &amp; Rasinki, 2000)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Comprehension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Retrieval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Judgment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Reporting</a:t>
            </a:r>
          </a:p>
          <a:p>
            <a:pPr lvl="1"/>
            <a:endParaRPr lang="en-US" sz="2200" dirty="0"/>
          </a:p>
          <a:p>
            <a:r>
              <a:rPr lang="en-US" sz="2400" dirty="0"/>
              <a:t>The quality of youths’ responses depends on their development in 3 domains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Cognitive ability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Language </a:t>
            </a:r>
            <a:r>
              <a:rPr lang="en-US" sz="2000" dirty="0" smtClean="0"/>
              <a:t>(and reading) ability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Social and </a:t>
            </a:r>
            <a:r>
              <a:rPr lang="en-US" sz="2000" dirty="0" smtClean="0"/>
              <a:t>moral ability</a:t>
            </a:r>
            <a:endParaRPr lang="en-US" sz="20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2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/>
              <a:t>Developmental </a:t>
            </a:r>
            <a:r>
              <a:rPr lang="en-US" sz="3600" b="1" dirty="0" smtClean="0"/>
              <a:t>Skills: Cognition</a:t>
            </a:r>
            <a:endParaRPr lang="en-US" sz="3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70420" b="-628"/>
          <a:stretch/>
        </p:blipFill>
        <p:spPr>
          <a:xfrm>
            <a:off x="457199" y="1593405"/>
            <a:ext cx="2648858" cy="377688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580226" y="1478222"/>
            <a:ext cx="4382087" cy="453275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 smtClean="0"/>
              <a:t>Classification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Ordering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Understanding of the world in “black and white”</a:t>
            </a:r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 smtClean="0"/>
              <a:t>Working memory capacity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Processing speed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Logical reasoning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760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/>
              <a:t>Developmental </a:t>
            </a:r>
            <a:r>
              <a:rPr lang="en-US" sz="3600" b="1" dirty="0" smtClean="0"/>
              <a:t>Skills: Language/Reading</a:t>
            </a:r>
            <a:endParaRPr lang="en-US" sz="3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93276"/>
          <a:stretch/>
        </p:blipFill>
        <p:spPr>
          <a:xfrm>
            <a:off x="515435" y="1593405"/>
            <a:ext cx="602165" cy="37532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5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80226" y="1478222"/>
            <a:ext cx="4382087" cy="453275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Limited reading comprehension</a:t>
            </a:r>
          </a:p>
          <a:p>
            <a:endParaRPr lang="en-US" sz="2000" dirty="0"/>
          </a:p>
          <a:p>
            <a:r>
              <a:rPr lang="en-US" sz="2000" dirty="0" smtClean="0"/>
              <a:t>Can focus on meaning rather than decoding</a:t>
            </a:r>
          </a:p>
          <a:p>
            <a:r>
              <a:rPr lang="en-US" sz="2000" dirty="0" smtClean="0"/>
              <a:t>Limited vocabulary</a:t>
            </a:r>
          </a:p>
          <a:p>
            <a:endParaRPr lang="en-US" sz="2000" dirty="0"/>
          </a:p>
          <a:p>
            <a:r>
              <a:rPr lang="en-US" sz="2000" dirty="0" smtClean="0"/>
              <a:t>Can understand multiple layers of meaning from multiple viewpoints</a:t>
            </a:r>
          </a:p>
          <a:p>
            <a:r>
              <a:rPr lang="en-US" sz="2000" dirty="0" smtClean="0"/>
              <a:t>Extensive vocabulary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9256" r="48215"/>
          <a:stretch/>
        </p:blipFill>
        <p:spPr>
          <a:xfrm>
            <a:off x="1089018" y="1593404"/>
            <a:ext cx="2017485" cy="37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8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/>
              <a:t>Developmental </a:t>
            </a:r>
            <a:r>
              <a:rPr lang="en-US" sz="3600" b="1" dirty="0" smtClean="0"/>
              <a:t>Skills: Social/Moral</a:t>
            </a:r>
            <a:endParaRPr lang="en-US" sz="3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93438"/>
          <a:stretch/>
        </p:blipFill>
        <p:spPr>
          <a:xfrm>
            <a:off x="558979" y="1593405"/>
            <a:ext cx="587650" cy="37532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2026"/>
          <a:stretch/>
        </p:blipFill>
        <p:spPr>
          <a:xfrm>
            <a:off x="1146629" y="1593404"/>
            <a:ext cx="4296049" cy="3753295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542671" y="1446888"/>
            <a:ext cx="3291840" cy="453275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0000"/>
              </a:lnSpc>
            </a:pPr>
            <a:endParaRPr lang="en-US" sz="2000" dirty="0" smtClean="0"/>
          </a:p>
          <a:p>
            <a:r>
              <a:rPr lang="en-US" sz="2000" dirty="0" smtClean="0"/>
              <a:t>Rule-based morality</a:t>
            </a:r>
          </a:p>
          <a:p>
            <a:r>
              <a:rPr lang="en-US" sz="2000" dirty="0" smtClean="0"/>
              <a:t>See others’ perspectives</a:t>
            </a:r>
          </a:p>
          <a:p>
            <a:r>
              <a:rPr lang="en-US" sz="2000" dirty="0" smtClean="0"/>
              <a:t>“Tit for tat” morality</a:t>
            </a:r>
          </a:p>
          <a:p>
            <a:endParaRPr lang="en-US" sz="2000" dirty="0"/>
          </a:p>
          <a:p>
            <a:r>
              <a:rPr lang="en-US" sz="2000" dirty="0" smtClean="0"/>
              <a:t>Sees multiple perspectives simultaneously but unable to apply to broader contexts</a:t>
            </a:r>
          </a:p>
          <a:p>
            <a:endParaRPr lang="en-US" sz="2000" dirty="0"/>
          </a:p>
          <a:p>
            <a:r>
              <a:rPr lang="en-US" sz="2000" dirty="0" smtClean="0"/>
              <a:t>Apply perspectives to broader social/legal contexts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372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/>
              <a:t>Developmental Skills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1" y="1593405"/>
            <a:ext cx="8954957" cy="37532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4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b="1" dirty="0"/>
              <a:t>Recommendations for Developmentally-Appropriate Instrument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For youth </a:t>
            </a:r>
            <a:r>
              <a:rPr lang="en-US" sz="2400" dirty="0"/>
              <a:t>ages 9 – 18 (grades 4 – 12</a:t>
            </a:r>
            <a:r>
              <a:rPr lang="en-US" sz="2400" dirty="0" smtClean="0"/>
              <a:t>)</a:t>
            </a:r>
          </a:p>
          <a:p>
            <a:pPr lvl="1"/>
            <a:r>
              <a:rPr lang="en-US" sz="2000" dirty="0" smtClean="0"/>
              <a:t>Wide variability in this range</a:t>
            </a:r>
            <a:endParaRPr lang="en-US" sz="2000" dirty="0"/>
          </a:p>
          <a:p>
            <a:r>
              <a:rPr lang="en-US" sz="2400" dirty="0" smtClean="0"/>
              <a:t>Build </a:t>
            </a:r>
            <a:r>
              <a:rPr lang="en-US" sz="2400" dirty="0"/>
              <a:t>on </a:t>
            </a:r>
            <a:r>
              <a:rPr lang="en-US" sz="2400" dirty="0" smtClean="0"/>
              <a:t>existing guidelines </a:t>
            </a:r>
            <a:r>
              <a:rPr lang="en-US" sz="2400" dirty="0"/>
              <a:t>for </a:t>
            </a:r>
            <a:r>
              <a:rPr lang="en-US" sz="2400" dirty="0" smtClean="0"/>
              <a:t>youth and adults</a:t>
            </a:r>
          </a:p>
          <a:p>
            <a:r>
              <a:rPr lang="en-US" sz="2400" dirty="0" smtClean="0"/>
              <a:t>Attempt to match youths’ abilities to complete the question-answer process</a:t>
            </a:r>
          </a:p>
          <a:p>
            <a:endParaRPr lang="en-US" sz="2400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6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02" y="222249"/>
            <a:ext cx="7933595" cy="591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algn="l"/>
            <a:r>
              <a:rPr lang="en-US" b="1" dirty="0" smtClean="0"/>
              <a:t>Testing the Recommendations</a:t>
            </a:r>
            <a:endParaRPr lang="en-US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560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Testing the Recommendations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Instruments for a youth development organization</a:t>
            </a:r>
          </a:p>
          <a:p>
            <a:r>
              <a:rPr lang="en-US" sz="2400" dirty="0" smtClean="0"/>
              <a:t>Participants</a:t>
            </a:r>
            <a:endParaRPr lang="en-US" sz="2400" dirty="0"/>
          </a:p>
          <a:p>
            <a:pPr lvl="1"/>
            <a:r>
              <a:rPr lang="en-US" sz="2000" dirty="0" smtClean="0"/>
              <a:t>180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youth </a:t>
            </a:r>
            <a:r>
              <a:rPr lang="en-US" sz="2000" dirty="0"/>
              <a:t>between the ages of </a:t>
            </a:r>
            <a:r>
              <a:rPr lang="en-US" sz="2000" dirty="0" smtClean="0"/>
              <a:t>9 </a:t>
            </a:r>
            <a:r>
              <a:rPr lang="en-US" sz="2000" dirty="0"/>
              <a:t>and </a:t>
            </a:r>
            <a:r>
              <a:rPr lang="en-US" sz="2000" dirty="0" smtClean="0"/>
              <a:t>18 (Grades 4 and 12)</a:t>
            </a:r>
          </a:p>
          <a:p>
            <a:pPr lvl="2"/>
            <a:r>
              <a:rPr lang="en-US" sz="1600" dirty="0" smtClean="0"/>
              <a:t>Diverse sample</a:t>
            </a:r>
          </a:p>
          <a:p>
            <a:pPr lvl="2"/>
            <a:r>
              <a:rPr lang="en-US" sz="1600" dirty="0" smtClean="0"/>
              <a:t>Some known disabilities (e.g., autism, hearing disability)</a:t>
            </a:r>
          </a:p>
          <a:p>
            <a:pPr lvl="1"/>
            <a:r>
              <a:rPr lang="en-US" sz="2000" dirty="0"/>
              <a:t>6 states (Pacific Northwest, Midwest, South, Northeast)</a:t>
            </a:r>
          </a:p>
          <a:p>
            <a:pPr lvl="2"/>
            <a:endParaRPr lang="en-US" sz="1600" dirty="0" smtClean="0"/>
          </a:p>
          <a:p>
            <a:r>
              <a:rPr lang="en-US" sz="2400" dirty="0" smtClean="0"/>
              <a:t>Procedures</a:t>
            </a:r>
            <a:endParaRPr lang="en-US" sz="2400" dirty="0"/>
          </a:p>
          <a:p>
            <a:pPr lvl="1"/>
            <a:r>
              <a:rPr lang="en-US" sz="2000" dirty="0" smtClean="0"/>
              <a:t>Teacher reviews</a:t>
            </a:r>
          </a:p>
          <a:p>
            <a:pPr lvl="1"/>
            <a:r>
              <a:rPr lang="en-US" sz="2000" dirty="0" smtClean="0"/>
              <a:t>6 rounds of pretesting </a:t>
            </a:r>
          </a:p>
          <a:p>
            <a:pPr lvl="2"/>
            <a:r>
              <a:rPr lang="en-US" sz="2000" dirty="0" smtClean="0"/>
              <a:t>Cognitive interviews</a:t>
            </a:r>
          </a:p>
          <a:p>
            <a:pPr lvl="2"/>
            <a:r>
              <a:rPr lang="en-US" sz="2000" dirty="0" smtClean="0"/>
              <a:t>Focus groups</a:t>
            </a:r>
          </a:p>
          <a:p>
            <a:pPr lvl="2"/>
            <a:r>
              <a:rPr lang="en-US" sz="2000" dirty="0" smtClean="0"/>
              <a:t>Retrospective </a:t>
            </a:r>
            <a:r>
              <a:rPr lang="en-US" sz="2000" dirty="0"/>
              <a:t>interviews</a:t>
            </a:r>
          </a:p>
          <a:p>
            <a:pPr lvl="2"/>
            <a:endParaRPr lang="en-US" sz="1600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Recommendation 3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7086"/>
            <a:ext cx="8229600" cy="3179763"/>
          </a:xfrm>
        </p:spPr>
        <p:txBody>
          <a:bodyPr/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/>
              <a:t>Yes. </a:t>
            </a:r>
            <a:endParaRPr lang="en-US" sz="2000" dirty="0" smtClean="0"/>
          </a:p>
          <a:p>
            <a:pPr lvl="2"/>
            <a:r>
              <a:rPr lang="en-US" sz="2000" dirty="0" smtClean="0"/>
              <a:t>Youth </a:t>
            </a:r>
            <a:r>
              <a:rPr lang="en-US" sz="2000" dirty="0"/>
              <a:t>in grades 4 – 6 took 1 ½ to 2 times longer to complete an instrument than youth in grades 7</a:t>
            </a:r>
            <a:r>
              <a:rPr lang="en-US" sz="2000" dirty="0" smtClean="0"/>
              <a:t>+.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7"/>
            <a:ext cx="8229600" cy="8563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8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Recommendation 4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14171"/>
            <a:ext cx="8229600" cy="3179763"/>
          </a:xfrm>
        </p:spPr>
        <p:txBody>
          <a:bodyPr/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/>
              <a:t>Yes </a:t>
            </a:r>
            <a:endParaRPr lang="en-US" sz="2000" dirty="0" smtClean="0"/>
          </a:p>
          <a:p>
            <a:pPr lvl="2"/>
            <a:r>
              <a:rPr lang="en-US" sz="2000" dirty="0"/>
              <a:t>Youth became dismissive if content was not directly relevant</a:t>
            </a:r>
          </a:p>
          <a:p>
            <a:pPr lvl="2"/>
            <a:r>
              <a:rPr lang="en-US" sz="2000" dirty="0"/>
              <a:t>Once you “lose” a respondent, it was difficult to get them </a:t>
            </a:r>
            <a:r>
              <a:rPr lang="en-US" sz="2000" dirty="0" smtClean="0"/>
              <a:t>back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229600" cy="8563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9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Recommendation 5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70629"/>
            <a:ext cx="8229600" cy="3179763"/>
          </a:xfrm>
        </p:spPr>
        <p:txBody>
          <a:bodyPr/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 smtClean="0"/>
              <a:t>Yes. Do not overestimate youths’ vocabulary. </a:t>
            </a:r>
            <a:endParaRPr lang="en-US" sz="1600" dirty="0"/>
          </a:p>
          <a:p>
            <a:r>
              <a:rPr lang="en-US" sz="2400" dirty="0" smtClean="0"/>
              <a:t>Original wording</a:t>
            </a:r>
          </a:p>
          <a:p>
            <a:endParaRPr lang="en-US" sz="2400" dirty="0"/>
          </a:p>
          <a:p>
            <a:r>
              <a:rPr lang="en-US" sz="2400" dirty="0" smtClean="0"/>
              <a:t>Revised wording</a:t>
            </a:r>
            <a:endParaRPr lang="en-US" sz="2400" dirty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229600" cy="856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4829" t="27531" r="63430" b="69922"/>
          <a:stretch/>
        </p:blipFill>
        <p:spPr>
          <a:xfrm>
            <a:off x="1117600" y="4736463"/>
            <a:ext cx="5631544" cy="3695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5145" t="27672" r="59089" b="69895"/>
          <a:stretch/>
        </p:blipFill>
        <p:spPr>
          <a:xfrm>
            <a:off x="1219200" y="3998117"/>
            <a:ext cx="6618513" cy="3501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199" y="6247083"/>
            <a:ext cx="79535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2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De Leeuw (2011)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Recommendation 7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87512"/>
            <a:ext cx="8229600" cy="3179763"/>
          </a:xfrm>
        </p:spPr>
        <p:txBody>
          <a:bodyPr/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 smtClean="0"/>
              <a:t>Yes. Overly long questions were burdensome for respondents to read.</a:t>
            </a:r>
            <a:endParaRPr lang="en-US" sz="1600" dirty="0"/>
          </a:p>
          <a:p>
            <a:r>
              <a:rPr lang="en-US" sz="2400" dirty="0" smtClean="0"/>
              <a:t>Example</a:t>
            </a:r>
          </a:p>
          <a:p>
            <a:endParaRPr lang="en-US" sz="2400" dirty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415483"/>
            <a:ext cx="8229600" cy="856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3872" t="21605" r="14355" b="67249"/>
          <a:stretch/>
        </p:blipFill>
        <p:spPr>
          <a:xfrm>
            <a:off x="871962" y="3904343"/>
            <a:ext cx="8272038" cy="16256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4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Recommendation 8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0638"/>
            <a:ext cx="8229600" cy="3179763"/>
          </a:xfrm>
        </p:spPr>
        <p:txBody>
          <a:bodyPr/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 smtClean="0"/>
              <a:t>Yes. Younger youth did not know how to answer these items.</a:t>
            </a:r>
            <a:endParaRPr lang="en-US" sz="1600" dirty="0"/>
          </a:p>
          <a:p>
            <a:r>
              <a:rPr lang="en-US" sz="2400" dirty="0" smtClean="0"/>
              <a:t>Example</a:t>
            </a:r>
          </a:p>
          <a:p>
            <a:endParaRPr lang="en-US" sz="2400" dirty="0"/>
          </a:p>
          <a:p>
            <a:pPr lv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638"/>
            <a:ext cx="8229600" cy="856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5066" t="44910" r="54718" b="42274"/>
          <a:stretch/>
        </p:blipFill>
        <p:spPr>
          <a:xfrm>
            <a:off x="1117599" y="3868058"/>
            <a:ext cx="7881257" cy="18723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0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53714" t="33739" r="15235" b="55114"/>
          <a:stretch/>
        </p:blipFill>
        <p:spPr>
          <a:xfrm>
            <a:off x="1135615" y="5239654"/>
            <a:ext cx="7275660" cy="14630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15382" t="67461" r="53951" b="23227"/>
          <a:stretch/>
        </p:blipFill>
        <p:spPr>
          <a:xfrm>
            <a:off x="1211815" y="3579004"/>
            <a:ext cx="7525782" cy="12801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646" y="176440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Calibri"/>
              </a:rPr>
              <a:t>Recommendation 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86009"/>
            <a:ext cx="7886700" cy="3987362"/>
          </a:xfrm>
        </p:spPr>
        <p:txBody>
          <a:bodyPr>
            <a:normAutofit/>
          </a:bodyPr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 smtClean="0"/>
              <a:t>No. Nonresponse is a challenge, but better instructions helped.</a:t>
            </a:r>
          </a:p>
          <a:p>
            <a:r>
              <a:rPr lang="en-US" sz="2400" dirty="0" smtClean="0"/>
              <a:t>Original instructions</a:t>
            </a:r>
          </a:p>
          <a:p>
            <a:endParaRPr lang="en-US" sz="2000" dirty="0"/>
          </a:p>
          <a:p>
            <a:endParaRPr lang="en-US" sz="1900" dirty="0"/>
          </a:p>
          <a:p>
            <a:endParaRPr lang="en-US" sz="1800" dirty="0"/>
          </a:p>
          <a:p>
            <a:endParaRPr lang="en-US" sz="450" dirty="0"/>
          </a:p>
          <a:p>
            <a:r>
              <a:rPr lang="en-US" sz="2400" dirty="0"/>
              <a:t>Revised instructions</a:t>
            </a:r>
          </a:p>
          <a:p>
            <a:endParaRPr lang="en-US" sz="18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74706" y="6043687"/>
            <a:ext cx="38387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2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Source: Levine, Huberman, &amp; Buckner (2002)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z="1200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sz="120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46" y="1268764"/>
            <a:ext cx="7933595" cy="825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t="66087" r="80769"/>
          <a:stretch/>
        </p:blipFill>
        <p:spPr>
          <a:xfrm>
            <a:off x="457199" y="1814728"/>
            <a:ext cx="1582616" cy="29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0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5341" t="48412" r="39725" b="37337"/>
          <a:stretch/>
        </p:blipFill>
        <p:spPr>
          <a:xfrm>
            <a:off x="1262742" y="5156685"/>
            <a:ext cx="5457371" cy="124704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86009"/>
            <a:ext cx="7886700" cy="3987362"/>
          </a:xfrm>
        </p:spPr>
        <p:txBody>
          <a:bodyPr>
            <a:normAutofit/>
          </a:bodyPr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/>
              <a:t>Yes. Youth preferred more natural, authentic wording.</a:t>
            </a:r>
            <a:endParaRPr lang="en-US" sz="1600" dirty="0"/>
          </a:p>
          <a:p>
            <a:r>
              <a:rPr lang="en-US" sz="2400" dirty="0" smtClean="0"/>
              <a:t>Original wording</a:t>
            </a:r>
          </a:p>
          <a:p>
            <a:endParaRPr lang="en-US" sz="2000" dirty="0"/>
          </a:p>
          <a:p>
            <a:endParaRPr lang="en-US" sz="1900" dirty="0"/>
          </a:p>
          <a:p>
            <a:endParaRPr lang="en-US" sz="700" dirty="0"/>
          </a:p>
          <a:p>
            <a:endParaRPr lang="en-US" sz="450" dirty="0"/>
          </a:p>
          <a:p>
            <a:r>
              <a:rPr lang="en-US" sz="2400" dirty="0"/>
              <a:t>Revised </a:t>
            </a:r>
            <a:r>
              <a:rPr lang="en-US" sz="2400" dirty="0" smtClean="0"/>
              <a:t>wording</a:t>
            </a:r>
            <a:endParaRPr lang="en-US" sz="2400" dirty="0"/>
          </a:p>
          <a:p>
            <a:endParaRPr lang="en-US" sz="18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646" y="176440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Calibri"/>
              </a:rPr>
              <a:t>Recommendation </a:t>
            </a:r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10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" y="1417638"/>
            <a:ext cx="8229600" cy="856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0340" t="29037" r="35924" b="53261"/>
          <a:stretch/>
        </p:blipFill>
        <p:spPr>
          <a:xfrm>
            <a:off x="1275921" y="3628321"/>
            <a:ext cx="5682343" cy="1240971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z="1200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 sz="12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07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86009"/>
            <a:ext cx="7886700" cy="3987362"/>
          </a:xfrm>
        </p:spPr>
        <p:txBody>
          <a:bodyPr>
            <a:normAutofit/>
          </a:bodyPr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 smtClean="0"/>
              <a:t>Yes. The reference period depends </a:t>
            </a:r>
            <a:r>
              <a:rPr lang="en-US" sz="2000" dirty="0"/>
              <a:t>on frequency and </a:t>
            </a:r>
            <a:r>
              <a:rPr lang="en-US" sz="2000" dirty="0" smtClean="0"/>
              <a:t>regularity.</a:t>
            </a:r>
            <a:endParaRPr lang="en-US" sz="1600" dirty="0"/>
          </a:p>
          <a:p>
            <a:r>
              <a:rPr lang="en-US" sz="2400" dirty="0" smtClean="0"/>
              <a:t>Examples</a:t>
            </a:r>
            <a:endParaRPr lang="en-US" sz="2400" dirty="0"/>
          </a:p>
          <a:p>
            <a:endParaRPr lang="en-US" sz="18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646" y="176440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Calibri"/>
              </a:rPr>
              <a:t>Recommendation </a:t>
            </a:r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11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385887"/>
            <a:ext cx="8229600" cy="856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53872" t="48694" r="18861" b="42840"/>
          <a:stretch/>
        </p:blipFill>
        <p:spPr>
          <a:xfrm>
            <a:off x="1204686" y="3614059"/>
            <a:ext cx="7358743" cy="12797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15145" t="81711" r="58141" b="9542"/>
          <a:stretch/>
        </p:blipFill>
        <p:spPr>
          <a:xfrm>
            <a:off x="1204686" y="4934859"/>
            <a:ext cx="7170057" cy="131521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z="1200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 sz="12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23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86009"/>
            <a:ext cx="7886700" cy="3987362"/>
          </a:xfrm>
        </p:spPr>
        <p:txBody>
          <a:bodyPr>
            <a:normAutofit/>
          </a:bodyPr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 smtClean="0"/>
              <a:t>No. In </a:t>
            </a:r>
            <a:r>
              <a:rPr lang="en-US" sz="2000" dirty="0"/>
              <a:t>most cases, youth tended to use an estimation </a:t>
            </a:r>
            <a:r>
              <a:rPr lang="en-US" sz="2000" dirty="0" smtClean="0"/>
              <a:t>strategy.</a:t>
            </a:r>
            <a:endParaRPr lang="en-US" sz="1600" dirty="0"/>
          </a:p>
          <a:p>
            <a:r>
              <a:rPr lang="en-US" sz="2400" dirty="0"/>
              <a:t>Original wording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Revised wording</a:t>
            </a:r>
          </a:p>
          <a:p>
            <a:endParaRPr lang="en-US" sz="18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646" y="176440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Calibri"/>
              </a:rPr>
              <a:t>Recommendation </a:t>
            </a:r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12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3872" t="48694" r="18861" b="42840"/>
          <a:stretch/>
        </p:blipFill>
        <p:spPr>
          <a:xfrm>
            <a:off x="1204687" y="3614060"/>
            <a:ext cx="7154660" cy="12442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385887"/>
            <a:ext cx="8229600" cy="8562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5066" t="27249" r="58141" b="63298"/>
          <a:stretch/>
        </p:blipFill>
        <p:spPr>
          <a:xfrm>
            <a:off x="1161144" y="5319260"/>
            <a:ext cx="7073125" cy="139793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F2697-6483-42A4-86B3-E10705CF39DF}" type="slidenum">
              <a:rPr lang="en-US" sz="1200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 sz="12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1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/>
              <a:t>Recommendation 13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0638"/>
            <a:ext cx="8229600" cy="3179763"/>
          </a:xfrm>
        </p:spPr>
        <p:txBody>
          <a:bodyPr/>
          <a:lstStyle/>
          <a:p>
            <a:r>
              <a:rPr lang="en-US" sz="2400" dirty="0"/>
              <a:t>Supported?</a:t>
            </a:r>
          </a:p>
          <a:p>
            <a:pPr lvl="1"/>
            <a:r>
              <a:rPr lang="en-US" sz="2000" dirty="0" smtClean="0"/>
              <a:t>Yes. Youth could complete these questions but at different levels.</a:t>
            </a:r>
          </a:p>
          <a:p>
            <a:r>
              <a:rPr lang="en-US" sz="2400" dirty="0" smtClean="0"/>
              <a:t>Example</a:t>
            </a:r>
          </a:p>
          <a:p>
            <a:pPr lvl="1"/>
            <a:endParaRPr lang="en-US" sz="1600" dirty="0"/>
          </a:p>
          <a:p>
            <a:endParaRPr lang="en-US" sz="2400" dirty="0"/>
          </a:p>
          <a:p>
            <a:pPr lvl="1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446470"/>
            <a:ext cx="8229600" cy="8563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15224" t="43898" r="56165" b="45520"/>
          <a:stretch/>
        </p:blipFill>
        <p:spPr>
          <a:xfrm>
            <a:off x="1190171" y="3889260"/>
            <a:ext cx="7288519" cy="15100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 algn="l"/>
            <a:r>
              <a:rPr lang="en-US" b="1" dirty="0" smtClean="0"/>
              <a:t>Conclusions</a:t>
            </a:r>
            <a:endParaRPr lang="en-US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860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4874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The three developmental domains all have implications for instrument design</a:t>
            </a:r>
          </a:p>
          <a:p>
            <a:pPr lvl="1"/>
            <a:r>
              <a:rPr lang="en-US" sz="2000" dirty="0" smtClean="0"/>
              <a:t>Ages listed are leading age at which these levels are reached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Age 12/Grade 7 seems to be a threshold</a:t>
            </a:r>
          </a:p>
          <a:p>
            <a:pPr lvl="1"/>
            <a:r>
              <a:rPr lang="en-US" sz="2000" dirty="0" smtClean="0"/>
              <a:t>At this age, abilities support survey research designed for adults</a:t>
            </a:r>
            <a:endParaRPr lang="en-US" sz="2000" dirty="0"/>
          </a:p>
          <a:p>
            <a:pPr lvl="2"/>
            <a:r>
              <a:rPr lang="en-US" sz="2000" dirty="0"/>
              <a:t>Working memory </a:t>
            </a:r>
            <a:r>
              <a:rPr lang="en-US" sz="2000" dirty="0" smtClean="0"/>
              <a:t>capacity is equivalent to adult levels</a:t>
            </a:r>
          </a:p>
          <a:p>
            <a:pPr lvl="2"/>
            <a:r>
              <a:rPr lang="en-US" sz="2000" dirty="0" smtClean="0"/>
              <a:t>Vocabulary is at a 5</a:t>
            </a:r>
            <a:r>
              <a:rPr lang="en-US" sz="2000" baseline="30000" dirty="0" smtClean="0"/>
              <a:t>th</a:t>
            </a:r>
            <a:r>
              <a:rPr lang="en-US" sz="2000" dirty="0"/>
              <a:t> grade reading level </a:t>
            </a:r>
            <a:r>
              <a:rPr lang="en-US" sz="2000" dirty="0" smtClean="0"/>
              <a:t>or higher</a:t>
            </a:r>
            <a:endParaRPr lang="en-US" sz="2000" dirty="0"/>
          </a:p>
          <a:p>
            <a:pPr lvl="1"/>
            <a:r>
              <a:rPr lang="en-US" sz="2000" dirty="0" smtClean="0"/>
              <a:t>Content must be appropriate and relevant for 12-year-olds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Not all of the recommendations were supported</a:t>
            </a:r>
          </a:p>
          <a:p>
            <a:pPr lvl="1"/>
            <a:r>
              <a:rPr lang="en-US" sz="2000" dirty="0" smtClean="0"/>
              <a:t>Older youth are able to do more than younger youth</a:t>
            </a:r>
          </a:p>
          <a:p>
            <a:pPr lvl="1"/>
            <a:r>
              <a:rPr lang="en-US" sz="2000" dirty="0" smtClean="0"/>
              <a:t>Further research </a:t>
            </a:r>
            <a:r>
              <a:rPr lang="en-US" sz="2000" smtClean="0"/>
              <a:t>is needed</a:t>
            </a:r>
            <a:endParaRPr lang="en-US" sz="2000" dirty="0" smtClean="0"/>
          </a:p>
          <a:p>
            <a:endParaRPr lang="en-US" sz="2800" dirty="0"/>
          </a:p>
          <a:p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Selected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227013" indent="-227013">
              <a:buNone/>
            </a:pPr>
            <a:r>
              <a:rPr lang="en-US" dirty="0"/>
              <a:t>Beebe, T. J., Harrison, P. A., </a:t>
            </a:r>
            <a:r>
              <a:rPr lang="en-US" dirty="0" err="1"/>
              <a:t>Mcrae</a:t>
            </a:r>
            <a:r>
              <a:rPr lang="en-US" dirty="0"/>
              <a:t>, J. A., Anderson, R. E., &amp; Fulkerson, J. A. (1998). An evaluation of computer-assisted self-interviews in a school setting. </a:t>
            </a:r>
            <a:r>
              <a:rPr lang="en-US" i="1" dirty="0"/>
              <a:t>The Public Opinion Quarterly</a:t>
            </a:r>
            <a:r>
              <a:rPr lang="en-US" dirty="0"/>
              <a:t>, </a:t>
            </a:r>
            <a:r>
              <a:rPr lang="en-US" i="1" dirty="0"/>
              <a:t>62</a:t>
            </a:r>
            <a:r>
              <a:rPr lang="en-US" dirty="0"/>
              <a:t>(4), 623-632</a:t>
            </a:r>
            <a:r>
              <a:rPr lang="en-US" dirty="0" smtClean="0"/>
              <a:t>.</a:t>
            </a:r>
          </a:p>
          <a:p>
            <a:pPr marL="227013" indent="-227013">
              <a:buNone/>
            </a:pPr>
            <a:r>
              <a:rPr lang="en-US" dirty="0" smtClean="0"/>
              <a:t>Chall</a:t>
            </a:r>
            <a:r>
              <a:rPr lang="en-US" dirty="0"/>
              <a:t>, J. S. (1983). </a:t>
            </a:r>
            <a:r>
              <a:rPr lang="en-US" i="1" dirty="0"/>
              <a:t>Stages of reading development. </a:t>
            </a:r>
            <a:r>
              <a:rPr lang="en-US" dirty="0"/>
              <a:t>New York, NY: McGraw-Hill Book Company.</a:t>
            </a:r>
          </a:p>
          <a:p>
            <a:pPr marL="227013" indent="-227013">
              <a:buNone/>
            </a:pPr>
            <a:r>
              <a:rPr lang="en-US" dirty="0"/>
              <a:t>De Leeuw, E. D. (2011, May). </a:t>
            </a:r>
            <a:r>
              <a:rPr lang="en-US" i="1" dirty="0"/>
              <a:t>Improving data quality when surveying children and adolescents: Cognitive and social development and its role in questionnaire construction and pretesting.</a:t>
            </a:r>
            <a:r>
              <a:rPr lang="en-US" dirty="0"/>
              <a:t> Report presented at the Annual Meeting of the Academy of Finland: Research Programs Public Health Challenges and Health and Welfare of Children and Young People, Naantali, Finland. Retrieved from http://www2.aka.fi/Tiedostot/Tiedostot/LAPSET/Presentations%20of%20the%20annual%20seminar%2010-12%20May%202011/Surveying%20Children%20and%20adolescents_de%20Leeuw.pdf</a:t>
            </a:r>
          </a:p>
          <a:p>
            <a:pPr marL="227013" indent="-227013">
              <a:buNone/>
            </a:pPr>
            <a:r>
              <a:rPr lang="en-US" dirty="0" smtClean="0"/>
              <a:t>Kohlberg</a:t>
            </a:r>
            <a:r>
              <a:rPr lang="en-US" dirty="0"/>
              <a:t>, L. (1976). Moral stages and moralization: the cognitive-developmental approach. In T. Lickona (Ed.), </a:t>
            </a:r>
            <a:r>
              <a:rPr lang="en-US" i="1" dirty="0"/>
              <a:t>Moral development and behavior.</a:t>
            </a:r>
            <a:r>
              <a:rPr lang="en-US" dirty="0"/>
              <a:t> New York: Holt, Rinehart &amp; Winston.</a:t>
            </a:r>
          </a:p>
          <a:p>
            <a:pPr marL="227013" indent="-227013">
              <a:buNone/>
            </a:pPr>
            <a:r>
              <a:rPr lang="en-US" dirty="0"/>
              <a:t>Krosnick, J. A. (1991). Response strategies for coping with the cognitive demands of attitude measures in surveys. </a:t>
            </a:r>
            <a:r>
              <a:rPr lang="en-US" i="1" dirty="0"/>
              <a:t>Applied cognitive psychology</a:t>
            </a:r>
            <a:r>
              <a:rPr lang="en-US" dirty="0"/>
              <a:t>, </a:t>
            </a:r>
            <a:r>
              <a:rPr lang="en-US" i="1" dirty="0"/>
              <a:t>5</a:t>
            </a:r>
            <a:r>
              <a:rPr lang="en-US" dirty="0"/>
              <a:t>(3), 213-236</a:t>
            </a:r>
            <a:r>
              <a:rPr lang="en-US" dirty="0" smtClean="0"/>
              <a:t>.</a:t>
            </a:r>
          </a:p>
          <a:p>
            <a:pPr marL="227013" indent="-227013">
              <a:buNone/>
            </a:pPr>
            <a:r>
              <a:rPr lang="en-US" dirty="0" smtClean="0"/>
              <a:t>Levine</a:t>
            </a:r>
            <a:r>
              <a:rPr lang="en-US" dirty="0"/>
              <a:t>, R., Huberman, M., &amp; Buckner, K. (2002). The Measurement of Instructional Background Indicators: Cognitive Laboratory Investigations of the Responses of Fourth and Eighth Grade Students and Teachers to Questionnaire Items. Working Paper </a:t>
            </a:r>
            <a:r>
              <a:rPr lang="en-US" dirty="0" smtClean="0"/>
              <a:t>Series.</a:t>
            </a:r>
          </a:p>
          <a:p>
            <a:pPr marL="227013" indent="-227013">
              <a:buNone/>
            </a:pPr>
            <a:r>
              <a:rPr lang="en-US" dirty="0" smtClean="0"/>
              <a:t>Selman</a:t>
            </a:r>
            <a:r>
              <a:rPr lang="en-US" dirty="0"/>
              <a:t>, R. L. (1980). </a:t>
            </a:r>
            <a:r>
              <a:rPr lang="en-US" i="1" dirty="0"/>
              <a:t>The growth of interpersonal understanding. </a:t>
            </a:r>
            <a:r>
              <a:rPr lang="en-US" dirty="0"/>
              <a:t>New York: Academic Press.</a:t>
            </a:r>
          </a:p>
          <a:p>
            <a:pPr marL="227013" indent="-227013">
              <a:buNone/>
            </a:pPr>
            <a:r>
              <a:rPr lang="en-US" dirty="0" smtClean="0"/>
              <a:t>Tourangeau</a:t>
            </a:r>
            <a:r>
              <a:rPr lang="en-US" dirty="0"/>
              <a:t>, R., Rips, L. J., &amp; Rasinski, K. (2000). </a:t>
            </a:r>
            <a:r>
              <a:rPr lang="en-US" i="1" dirty="0"/>
              <a:t>The psychology of survey response</a:t>
            </a:r>
            <a:r>
              <a:rPr lang="en-US" dirty="0"/>
              <a:t>. New York, NY: Cambridge University Press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0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580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Thank you!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>
                <a:hlinkClick r:id="rId2"/>
              </a:rPr>
              <a:t>Ann.Arthur@huskers.unl.edu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11ACE-493C-EF4A-B906-47CB1E3E586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9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3995</TotalTime>
  <Words>841</Words>
  <Application>Microsoft Office PowerPoint</Application>
  <PresentationFormat>On-screen Show (4:3)</PresentationFormat>
  <Paragraphs>218</Paragraphs>
  <Slides>25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1_Office Theme</vt:lpstr>
      <vt:lpstr>2_Office Theme</vt:lpstr>
      <vt:lpstr>Advances in Survey and Instrument Design for Youth </vt:lpstr>
      <vt:lpstr>Background</vt:lpstr>
      <vt:lpstr>The Survey Response Process</vt:lpstr>
      <vt:lpstr>Developmental Skills: Cognition</vt:lpstr>
      <vt:lpstr>Developmental Skills: Language/Reading</vt:lpstr>
      <vt:lpstr>Developmental Skills: Social/Moral</vt:lpstr>
      <vt:lpstr>Developmental Skills</vt:lpstr>
      <vt:lpstr>Recommendations for Developmentally-Appropriate Instrument Design</vt:lpstr>
      <vt:lpstr>PowerPoint Presentation</vt:lpstr>
      <vt:lpstr>Testing the Recommendations</vt:lpstr>
      <vt:lpstr>Testing the Recommendations</vt:lpstr>
      <vt:lpstr>Recommendation 3</vt:lpstr>
      <vt:lpstr>Recommendation 4</vt:lpstr>
      <vt:lpstr>Recommendation 5</vt:lpstr>
      <vt:lpstr>Recommendation 7</vt:lpstr>
      <vt:lpstr>Recommendation 8</vt:lpstr>
      <vt:lpstr>Recommendation 9</vt:lpstr>
      <vt:lpstr>Recommendation 10</vt:lpstr>
      <vt:lpstr>Recommendation 11</vt:lpstr>
      <vt:lpstr>Recommendation 12</vt:lpstr>
      <vt:lpstr>Recommendation 13</vt:lpstr>
      <vt:lpstr>Conclusions</vt:lpstr>
      <vt:lpstr>Conclusions</vt:lpstr>
      <vt:lpstr>Selected References</vt:lpstr>
      <vt:lpstr>Thank you!  Ann.Arthur@huskers.unl.edu </vt:lpstr>
    </vt:vector>
  </TitlesOfParts>
  <Company>CYFS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Seth Teager</dc:creator>
  <cp:lastModifiedBy>Ann Arthur</cp:lastModifiedBy>
  <cp:revision>148</cp:revision>
  <cp:lastPrinted>2015-09-17T19:31:31Z</cp:lastPrinted>
  <dcterms:created xsi:type="dcterms:W3CDTF">2013-10-24T18:25:22Z</dcterms:created>
  <dcterms:modified xsi:type="dcterms:W3CDTF">2016-11-22T19:03:21Z</dcterms:modified>
</cp:coreProperties>
</file>