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8" r:id="rId3"/>
    <p:sldId id="281" r:id="rId4"/>
    <p:sldId id="259" r:id="rId5"/>
    <p:sldId id="260" r:id="rId6"/>
    <p:sldId id="257" r:id="rId7"/>
    <p:sldId id="261" r:id="rId8"/>
    <p:sldId id="262" r:id="rId9"/>
    <p:sldId id="263" r:id="rId10"/>
    <p:sldId id="264" r:id="rId11"/>
    <p:sldId id="272" r:id="rId12"/>
    <p:sldId id="277" r:id="rId13"/>
    <p:sldId id="265" r:id="rId14"/>
    <p:sldId id="266" r:id="rId15"/>
    <p:sldId id="275" r:id="rId16"/>
    <p:sldId id="280" r:id="rId17"/>
    <p:sldId id="268" r:id="rId18"/>
    <p:sldId id="267" r:id="rId19"/>
    <p:sldId id="273" r:id="rId20"/>
    <p:sldId id="269" r:id="rId21"/>
    <p:sldId id="270" r:id="rId22"/>
    <p:sldId id="279" r:id="rId23"/>
    <p:sldId id="274" r:id="rId24"/>
    <p:sldId id="282" r:id="rId25"/>
    <p:sldId id="278" r:id="rId26"/>
    <p:sldId id="27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varScale="1">
        <p:scale>
          <a:sx n="118" d="100"/>
          <a:sy n="118" d="100"/>
        </p:scale>
        <p:origin x="1272" y="96"/>
      </p:cViewPr>
      <p:guideLst/>
    </p:cSldViewPr>
  </p:slideViewPr>
  <p:notesTextViewPr>
    <p:cViewPr>
      <p:scale>
        <a:sx n="1" d="1"/>
        <a:sy n="1" d="1"/>
      </p:scale>
      <p:origin x="0" y="0"/>
    </p:cViewPr>
  </p:notesTextViewPr>
  <p:sorterViewPr>
    <p:cViewPr>
      <p:scale>
        <a:sx n="122" d="100"/>
        <a:sy n="122" d="100"/>
      </p:scale>
      <p:origin x="0" y="-300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4861D-D2FB-4F21-B4D0-E9E1FC62A6AF}" type="datetimeFigureOut">
              <a:rPr lang="en-US" smtClean="0"/>
              <a:t>11/22/2016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232283-3BFE-46CB-9BA7-91E3025C425B}" type="slidenum">
              <a:rPr lang="en-US" smtClean="0"/>
              <a:t>‹#›</a:t>
            </a:fld>
            <a:endParaRPr lang="en-US"/>
          </a:p>
        </p:txBody>
      </p:sp>
    </p:spTree>
    <p:extLst>
      <p:ext uri="{BB962C8B-B14F-4D97-AF65-F5344CB8AC3E}">
        <p14:creationId xmlns:p14="http://schemas.microsoft.com/office/powerpoint/2010/main" val="3877152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a:t>* </a:t>
            </a:r>
            <a:r>
              <a:rPr lang="en-US" b="1" i="1" dirty="0" err="1"/>
              <a:t>Goshiki</a:t>
            </a:r>
            <a:r>
              <a:rPr lang="en-US" dirty="0"/>
              <a:t> (five colors): </a:t>
            </a:r>
            <a:r>
              <a:rPr lang="en-US" i="1" dirty="0"/>
              <a:t>aka</a:t>
            </a:r>
            <a:r>
              <a:rPr lang="en-US" dirty="0"/>
              <a:t>(red); </a:t>
            </a:r>
            <a:r>
              <a:rPr lang="en-US" i="1" dirty="0" err="1"/>
              <a:t>kiiro</a:t>
            </a:r>
            <a:r>
              <a:rPr lang="en-US" dirty="0"/>
              <a:t> (yellow); </a:t>
            </a:r>
            <a:r>
              <a:rPr lang="en-US" i="1" dirty="0" err="1"/>
              <a:t>ao</a:t>
            </a:r>
            <a:r>
              <a:rPr lang="en-US" dirty="0"/>
              <a:t> (green); </a:t>
            </a:r>
            <a:r>
              <a:rPr lang="en-US" i="1" dirty="0" err="1"/>
              <a:t>kuro</a:t>
            </a:r>
            <a:r>
              <a:rPr lang="en-US" dirty="0"/>
              <a:t> (black); </a:t>
            </a:r>
            <a:r>
              <a:rPr lang="en-US" i="1" dirty="0" err="1"/>
              <a:t>shiro</a:t>
            </a:r>
            <a:r>
              <a:rPr lang="en-US" dirty="0"/>
              <a:t> (white).</a:t>
            </a:r>
          </a:p>
          <a:p>
            <a:r>
              <a:rPr lang="en-US" dirty="0"/>
              <a:t>* </a:t>
            </a:r>
            <a:r>
              <a:rPr lang="en-US" b="1" i="1" dirty="0" err="1"/>
              <a:t>Goho</a:t>
            </a:r>
            <a:r>
              <a:rPr lang="en-US" dirty="0"/>
              <a:t> (five methods): </a:t>
            </a:r>
            <a:r>
              <a:rPr lang="en-US" i="1" dirty="0" err="1"/>
              <a:t>niru</a:t>
            </a:r>
            <a:r>
              <a:rPr lang="en-US" dirty="0"/>
              <a:t> (simmer); </a:t>
            </a:r>
            <a:r>
              <a:rPr lang="en-US" i="1" dirty="0" err="1"/>
              <a:t>musu</a:t>
            </a:r>
            <a:r>
              <a:rPr lang="en-US" dirty="0"/>
              <a:t> (steam); </a:t>
            </a:r>
            <a:r>
              <a:rPr lang="en-US" i="1" dirty="0" err="1"/>
              <a:t>yaku</a:t>
            </a:r>
            <a:r>
              <a:rPr lang="en-US" dirty="0"/>
              <a:t> (grill); </a:t>
            </a:r>
            <a:r>
              <a:rPr lang="en-US" i="1" dirty="0" err="1"/>
              <a:t>ageru</a:t>
            </a:r>
            <a:r>
              <a:rPr lang="en-US" dirty="0"/>
              <a:t> (fry); </a:t>
            </a:r>
            <a:r>
              <a:rPr lang="en-US" i="1" dirty="0" err="1"/>
              <a:t>tsukuru</a:t>
            </a:r>
            <a:r>
              <a:rPr lang="en-US" dirty="0"/>
              <a:t> (create). </a:t>
            </a:r>
          </a:p>
          <a:p>
            <a:r>
              <a:rPr lang="en-US" dirty="0"/>
              <a:t>* </a:t>
            </a:r>
            <a:r>
              <a:rPr lang="en-US" b="1" i="1" dirty="0" err="1"/>
              <a:t>Gomi</a:t>
            </a:r>
            <a:r>
              <a:rPr lang="en-US" dirty="0"/>
              <a:t> (five flavors): </a:t>
            </a:r>
            <a:r>
              <a:rPr lang="en-US" i="1" dirty="0" err="1"/>
              <a:t>shiokarai</a:t>
            </a:r>
            <a:r>
              <a:rPr lang="en-US" dirty="0"/>
              <a:t> (salty); </a:t>
            </a:r>
            <a:r>
              <a:rPr lang="en-US" i="1" dirty="0" err="1"/>
              <a:t>suppai</a:t>
            </a:r>
            <a:r>
              <a:rPr lang="en-US" dirty="0"/>
              <a:t> (sour); </a:t>
            </a:r>
            <a:r>
              <a:rPr lang="en-US" i="1" dirty="0" err="1"/>
              <a:t>amai</a:t>
            </a:r>
            <a:r>
              <a:rPr lang="en-US" dirty="0"/>
              <a:t> (sweet); </a:t>
            </a:r>
            <a:r>
              <a:rPr lang="en-US" i="1" dirty="0" err="1"/>
              <a:t>Nigai</a:t>
            </a:r>
            <a:r>
              <a:rPr lang="en-US" dirty="0"/>
              <a:t> (bitter); </a:t>
            </a:r>
            <a:r>
              <a:rPr lang="en-US" i="1" dirty="0" err="1"/>
              <a:t>karai</a:t>
            </a:r>
            <a:r>
              <a:rPr lang="en-US" dirty="0"/>
              <a:t> (spicy).</a:t>
            </a:r>
          </a:p>
          <a:p>
            <a:pPr>
              <a:buFont typeface="Arial" charset="0"/>
              <a:buChar char="•"/>
            </a:pPr>
            <a:r>
              <a:rPr lang="en-US" b="1" i="1" dirty="0" err="1"/>
              <a:t>Gokan</a:t>
            </a:r>
            <a:r>
              <a:rPr lang="en-US" dirty="0"/>
              <a:t> (five senses): </a:t>
            </a:r>
            <a:r>
              <a:rPr lang="en-US" i="1" dirty="0" err="1"/>
              <a:t>miru</a:t>
            </a:r>
            <a:r>
              <a:rPr lang="en-US" dirty="0"/>
              <a:t> (sight); </a:t>
            </a:r>
            <a:r>
              <a:rPr lang="en-US" i="1" dirty="0" err="1"/>
              <a:t>kiku</a:t>
            </a:r>
            <a:r>
              <a:rPr lang="en-US" dirty="0"/>
              <a:t> (hearing); </a:t>
            </a:r>
            <a:r>
              <a:rPr lang="en-US" i="1" dirty="0" err="1"/>
              <a:t>kaku</a:t>
            </a:r>
            <a:r>
              <a:rPr lang="en-US" dirty="0"/>
              <a:t> (smell); </a:t>
            </a:r>
            <a:r>
              <a:rPr lang="en-US" i="1" dirty="0" err="1"/>
              <a:t>ajiwau</a:t>
            </a:r>
            <a:r>
              <a:rPr lang="en-US" dirty="0"/>
              <a:t> (taste); </a:t>
            </a:r>
            <a:r>
              <a:rPr lang="en-US" i="1" dirty="0" err="1"/>
              <a:t>fureru</a:t>
            </a:r>
            <a:r>
              <a:rPr lang="en-US" dirty="0"/>
              <a:t> (touch).</a:t>
            </a:r>
          </a:p>
          <a:p>
            <a:pPr>
              <a:buFont typeface="Arial" charset="0"/>
              <a:buChar char="•"/>
            </a:pPr>
            <a:endParaRPr lang="en-US" dirty="0"/>
          </a:p>
          <a:p>
            <a:pPr>
              <a:buFont typeface="Arial" charset="0"/>
              <a:buChar char="•"/>
            </a:pPr>
            <a:r>
              <a:rPr lang="en-US" dirty="0"/>
              <a:t>Using these principles you can combine any ingredients and make balanced nutritious meals.</a:t>
            </a:r>
          </a:p>
          <a:p>
            <a:endParaRPr lang="en-US" dirty="0"/>
          </a:p>
        </p:txBody>
      </p:sp>
      <p:sp>
        <p:nvSpPr>
          <p:cNvPr id="4" name="Slide Number Placeholder 3"/>
          <p:cNvSpPr>
            <a:spLocks noGrp="1"/>
          </p:cNvSpPr>
          <p:nvPr>
            <p:ph type="sldNum" sz="quarter" idx="10"/>
          </p:nvPr>
        </p:nvSpPr>
        <p:spPr/>
        <p:txBody>
          <a:bodyPr/>
          <a:lstStyle/>
          <a:p>
            <a:fld id="{B0E58994-29E8-45F3-A8CB-E6B31A0E8FE4}" type="slidenum">
              <a:rPr lang="en-US" smtClean="0"/>
              <a:pPr/>
              <a:t>4</a:t>
            </a:fld>
            <a:endParaRPr lang="en-US"/>
          </a:p>
        </p:txBody>
      </p:sp>
    </p:spTree>
    <p:extLst>
      <p:ext uri="{BB962C8B-B14F-4D97-AF65-F5344CB8AC3E}">
        <p14:creationId xmlns:p14="http://schemas.microsoft.com/office/powerpoint/2010/main" val="1598884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7E46E9-86B5-4850-BEA1-2926DBA91B26}" type="slidenum">
              <a:rPr lang="en-US" smtClean="0"/>
              <a:t>12</a:t>
            </a:fld>
            <a:endParaRPr lang="en-US"/>
          </a:p>
        </p:txBody>
      </p:sp>
    </p:spTree>
    <p:extLst>
      <p:ext uri="{BB962C8B-B14F-4D97-AF65-F5344CB8AC3E}">
        <p14:creationId xmlns:p14="http://schemas.microsoft.com/office/powerpoint/2010/main" val="2403913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final set of fives is called the </a:t>
            </a:r>
            <a:r>
              <a:rPr lang="en-US" i="1" dirty="0" err="1"/>
              <a:t>gokan</a:t>
            </a:r>
            <a:r>
              <a:rPr lang="en-US" i="1" dirty="0"/>
              <a:t> no mon</a:t>
            </a:r>
            <a:r>
              <a:rPr lang="en-US" dirty="0"/>
              <a:t> — the five viewpoints or outlooks — a Buddhist doctrine referring to the state of mind to be maintained while partaking of the food. The first tenet is to ponder deep gratitude for the people who prepared the meal. Second is to perform deeds and have thoughts worthy of receiving such nourishment. Third is to partake of the food with no ire. Fourth is to realize that eating this food is feeding the soul as well as the body. And finally, the fifth consideration is to be seriously engaged on the road to enlightenment.</a:t>
            </a:r>
            <a:endParaRPr lang="en-US" dirty="0" smtClean="0"/>
          </a:p>
          <a:p>
            <a:endParaRPr lang="en-US" dirty="0"/>
          </a:p>
        </p:txBody>
      </p:sp>
      <p:sp>
        <p:nvSpPr>
          <p:cNvPr id="4" name="Slide Number Placeholder 3"/>
          <p:cNvSpPr>
            <a:spLocks noGrp="1"/>
          </p:cNvSpPr>
          <p:nvPr>
            <p:ph type="sldNum" sz="quarter" idx="10"/>
          </p:nvPr>
        </p:nvSpPr>
        <p:spPr/>
        <p:txBody>
          <a:bodyPr/>
          <a:lstStyle/>
          <a:p>
            <a:fld id="{657E46E9-86B5-4850-BEA1-2926DBA91B26}" type="slidenum">
              <a:rPr lang="en-US" smtClean="0"/>
              <a:t>24</a:t>
            </a:fld>
            <a:endParaRPr lang="en-US"/>
          </a:p>
        </p:txBody>
      </p:sp>
    </p:spTree>
    <p:extLst>
      <p:ext uri="{BB962C8B-B14F-4D97-AF65-F5344CB8AC3E}">
        <p14:creationId xmlns:p14="http://schemas.microsoft.com/office/powerpoint/2010/main" val="1184542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2"/>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432175"/>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0EF2E4-8F2A-49A7-BE32-4ADEE44ABFF7}"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15522808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696200" cy="8382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2296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0EF2E4-8F2A-49A7-BE32-4ADEE44ABFF7}"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3391884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719389"/>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1219200"/>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0EF2E4-8F2A-49A7-BE32-4ADEE44ABFF7}"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1190556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0EF2E4-8F2A-49A7-BE32-4ADEE44ABFF7}"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403030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7"/>
            <a:ext cx="4040188"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7"/>
            <a:ext cx="4041775"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0EF2E4-8F2A-49A7-BE32-4ADEE44ABFF7}" type="datetimeFigureOut">
              <a:rPr lang="en-US" smtClean="0"/>
              <a:t>11/22/2016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1468438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0EF2E4-8F2A-49A7-BE32-4ADEE44ABFF7}" type="datetimeFigureOut">
              <a:rPr lang="en-US" smtClean="0"/>
              <a:t>11/22/2016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306361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0EF2E4-8F2A-49A7-BE32-4ADEE44ABFF7}" type="datetimeFigureOut">
              <a:rPr lang="en-US" smtClean="0"/>
              <a:t>11/22/2016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603275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6200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762001"/>
            <a:ext cx="5111750" cy="48323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924051"/>
            <a:ext cx="3008313" cy="36703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0EF2E4-8F2A-49A7-BE32-4ADEE44ABFF7}"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3717849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495799"/>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533400"/>
            <a:ext cx="5486400" cy="38893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1792288" y="5062537"/>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0EF2E4-8F2A-49A7-BE32-4ADEE44ABFF7}"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1171203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371602"/>
            <a:ext cx="8229600" cy="4495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0EF2E4-8F2A-49A7-BE32-4ADEE44ABFF7}"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2734015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2"/>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2"/>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0EF2E4-8F2A-49A7-BE32-4ADEE44ABFF7}"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33A1E-20EC-4BCC-A5E6-59E2C3158F1D}" type="slidenum">
              <a:rPr lang="en-US" smtClean="0"/>
              <a:t>‹#›</a:t>
            </a:fld>
            <a:endParaRPr lang="en-US"/>
          </a:p>
        </p:txBody>
      </p:sp>
    </p:spTree>
    <p:extLst>
      <p:ext uri="{BB962C8B-B14F-4D97-AF65-F5344CB8AC3E}">
        <p14:creationId xmlns:p14="http://schemas.microsoft.com/office/powerpoint/2010/main" val="3356185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1" y="6017036"/>
            <a:ext cx="8989691" cy="840964"/>
            <a:chOff x="0" y="6017036"/>
            <a:chExt cx="8989691" cy="840964"/>
          </a:xfrm>
        </p:grpSpPr>
        <p:pic>
          <p:nvPicPr>
            <p:cNvPr id="8" name="Picture 7"/>
            <p:cNvPicPr>
              <a:picLocks noChangeAspect="1"/>
            </p:cNvPicPr>
            <p:nvPr userDrawn="1"/>
          </p:nvPicPr>
          <p:blipFill rotWithShape="1">
            <a:blip r:embed="rId13" cstate="print">
              <a:extLst>
                <a:ext uri="{28A0092B-C50C-407E-A947-70E740481C1C}">
                  <a14:useLocalDpi xmlns:a14="http://schemas.microsoft.com/office/drawing/2010/main" val="0"/>
                </a:ext>
              </a:extLst>
            </a:blip>
            <a:srcRect r="11940"/>
            <a:stretch/>
          </p:blipFill>
          <p:spPr>
            <a:xfrm>
              <a:off x="0" y="6017036"/>
              <a:ext cx="8052179" cy="840964"/>
            </a:xfrm>
            <a:prstGeom prst="rect">
              <a:avLst/>
            </a:prstGeom>
          </p:spPr>
        </p:pic>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382000" y="6172200"/>
              <a:ext cx="607691" cy="609600"/>
            </a:xfrm>
            <a:prstGeom prst="rect">
              <a:avLst/>
            </a:prstGeom>
          </p:spPr>
        </p:pic>
      </p:grpSp>
      <p:sp>
        <p:nvSpPr>
          <p:cNvPr id="2" name="Title Placeholder 1"/>
          <p:cNvSpPr>
            <a:spLocks noGrp="1"/>
          </p:cNvSpPr>
          <p:nvPr>
            <p:ph type="title"/>
          </p:nvPr>
        </p:nvSpPr>
        <p:spPr>
          <a:xfrm>
            <a:off x="990600" y="152400"/>
            <a:ext cx="76962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419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600" y="6356352"/>
            <a:ext cx="1600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C0EF2E4-8F2A-49A7-BE32-4ADEE44ABFF7}" type="datetimeFigureOut">
              <a:rPr lang="en-US" smtClean="0"/>
              <a:t>11/22/2016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2133A1E-20EC-4BCC-A5E6-59E2C3158F1D}" type="slidenum">
              <a:rPr lang="en-US" smtClean="0"/>
              <a:t>‹#›</a:t>
            </a:fld>
            <a:endParaRPr lang="en-US"/>
          </a:p>
        </p:txBody>
      </p:sp>
    </p:spTree>
    <p:extLst>
      <p:ext uri="{BB962C8B-B14F-4D97-AF65-F5344CB8AC3E}">
        <p14:creationId xmlns:p14="http://schemas.microsoft.com/office/powerpoint/2010/main" val="4562337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2099" y="825388"/>
            <a:ext cx="7768353" cy="3131958"/>
          </a:xfrm>
        </p:spPr>
        <p:txBody>
          <a:bodyPr>
            <a:normAutofit/>
          </a:bodyPr>
          <a:lstStyle/>
          <a:p>
            <a:r>
              <a:rPr lang="en-US" sz="4000" dirty="0"/>
              <a:t>Questionnaire Testing Bento Box: </a:t>
            </a:r>
            <a:r>
              <a:rPr lang="en-US" sz="4000" dirty="0" smtClean="0"/>
              <a:t/>
            </a:r>
            <a:br>
              <a:rPr lang="en-US" sz="4000" dirty="0" smtClean="0"/>
            </a:br>
            <a:r>
              <a:rPr lang="en-US" sz="3675" dirty="0"/>
              <a:t>Multi-method Testing for</a:t>
            </a:r>
            <a:br>
              <a:rPr lang="en-US" sz="3675" dirty="0"/>
            </a:br>
            <a:r>
              <a:rPr lang="en-US" sz="3675" dirty="0"/>
              <a:t>the 2017 Census of Agriculture</a:t>
            </a:r>
          </a:p>
        </p:txBody>
      </p:sp>
      <p:sp>
        <p:nvSpPr>
          <p:cNvPr id="3" name="Subtitle 2"/>
          <p:cNvSpPr>
            <a:spLocks noGrp="1"/>
          </p:cNvSpPr>
          <p:nvPr>
            <p:ph type="subTitle" idx="1"/>
          </p:nvPr>
        </p:nvSpPr>
        <p:spPr>
          <a:xfrm>
            <a:off x="1143000" y="4314241"/>
            <a:ext cx="6858000" cy="1406591"/>
          </a:xfrm>
        </p:spPr>
        <p:txBody>
          <a:bodyPr>
            <a:normAutofit/>
          </a:bodyPr>
          <a:lstStyle/>
          <a:p>
            <a:r>
              <a:rPr lang="en-US" dirty="0" smtClean="0"/>
              <a:t>Jaki S. McCarthy</a:t>
            </a:r>
          </a:p>
          <a:p>
            <a:r>
              <a:rPr lang="en-US" sz="1500" dirty="0"/>
              <a:t>The Second Questionnaire Design, Evaluation, and Testing Conference</a:t>
            </a:r>
          </a:p>
          <a:p>
            <a:r>
              <a:rPr lang="en-US" sz="1500" dirty="0"/>
              <a:t>November 2016</a:t>
            </a:r>
          </a:p>
          <a:p>
            <a:r>
              <a:rPr lang="en-US" sz="1500" dirty="0"/>
              <a:t>Miami, Florida</a:t>
            </a:r>
          </a:p>
        </p:txBody>
      </p:sp>
    </p:spTree>
    <p:extLst>
      <p:ext uri="{BB962C8B-B14F-4D97-AF65-F5344CB8AC3E}">
        <p14:creationId xmlns:p14="http://schemas.microsoft.com/office/powerpoint/2010/main" val="32136526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696200" cy="1525398"/>
          </a:xfrm>
        </p:spPr>
        <p:txBody>
          <a:bodyPr>
            <a:noAutofit/>
          </a:bodyPr>
          <a:lstStyle/>
          <a:p>
            <a:r>
              <a:rPr lang="en-US" sz="2700" dirty="0"/>
              <a:t>Questionnaire Redesign </a:t>
            </a:r>
            <a:r>
              <a:rPr lang="en-US" sz="2700" dirty="0" smtClean="0"/>
              <a:t>Bento Box </a:t>
            </a:r>
            <a:br>
              <a:rPr lang="en-US" sz="2700" dirty="0" smtClean="0"/>
            </a:br>
            <a:r>
              <a:rPr lang="en-US" sz="2700" dirty="0" smtClean="0"/>
              <a:t> </a:t>
            </a:r>
            <a:r>
              <a:rPr lang="en-US" sz="2700" dirty="0"/>
              <a:t>Testing for the 2017 Census of Agriculture (COA)</a:t>
            </a:r>
          </a:p>
        </p:txBody>
      </p:sp>
      <p:sp>
        <p:nvSpPr>
          <p:cNvPr id="3" name="Content Placeholder 2"/>
          <p:cNvSpPr>
            <a:spLocks noGrp="1"/>
          </p:cNvSpPr>
          <p:nvPr>
            <p:ph idx="1"/>
          </p:nvPr>
        </p:nvSpPr>
        <p:spPr>
          <a:xfrm>
            <a:off x="1016000" y="1764064"/>
            <a:ext cx="7099300" cy="4523448"/>
          </a:xfrm>
        </p:spPr>
        <p:txBody>
          <a:bodyPr>
            <a:normAutofit fontScale="92500" lnSpcReduction="10000"/>
          </a:bodyPr>
          <a:lstStyle/>
          <a:p>
            <a:r>
              <a:rPr lang="en-US" sz="2800" dirty="0" smtClean="0"/>
              <a:t>Multiple methods employed to:</a:t>
            </a:r>
          </a:p>
          <a:p>
            <a:pPr lvl="1"/>
            <a:r>
              <a:rPr lang="en-US" sz="2400" dirty="0" smtClean="0"/>
              <a:t>Improve Accuracy</a:t>
            </a:r>
          </a:p>
          <a:p>
            <a:pPr lvl="1"/>
            <a:r>
              <a:rPr lang="en-US" sz="2400" dirty="0" smtClean="0"/>
              <a:t>Reduce Burden</a:t>
            </a:r>
          </a:p>
          <a:p>
            <a:pPr lvl="1"/>
            <a:r>
              <a:rPr lang="en-US" sz="2400" dirty="0" smtClean="0"/>
              <a:t>Improve Response</a:t>
            </a:r>
          </a:p>
          <a:p>
            <a:endParaRPr lang="en-US" sz="2800" dirty="0" smtClean="0"/>
          </a:p>
          <a:p>
            <a:r>
              <a:rPr lang="en-US" sz="2800" dirty="0" smtClean="0"/>
              <a:t>Each method has its own strengths and weaknesses</a:t>
            </a:r>
          </a:p>
          <a:p>
            <a:endParaRPr lang="en-US" sz="2800" dirty="0" smtClean="0"/>
          </a:p>
          <a:p>
            <a:r>
              <a:rPr lang="en-US" sz="2800" dirty="0" smtClean="0"/>
              <a:t>Combining methods provides complementary information and strengthens overall redesign efforts</a:t>
            </a:r>
          </a:p>
          <a:p>
            <a:endParaRPr lang="en-US" dirty="0" smtClean="0"/>
          </a:p>
          <a:p>
            <a:pPr lvl="1"/>
            <a:endParaRPr lang="en-US" dirty="0"/>
          </a:p>
        </p:txBody>
      </p:sp>
      <p:sp>
        <p:nvSpPr>
          <p:cNvPr id="4" name="Slide Number Placeholder 3"/>
          <p:cNvSpPr>
            <a:spLocks noGrp="1"/>
          </p:cNvSpPr>
          <p:nvPr>
            <p:ph type="sldNum" sz="quarter" idx="12"/>
          </p:nvPr>
        </p:nvSpPr>
        <p:spPr/>
        <p:txBody>
          <a:bodyPr/>
          <a:lstStyle/>
          <a:p>
            <a:fld id="{481905B6-B74E-404D-B2C0-1C5B707958A0}" type="slidenum">
              <a:rPr lang="en-US" smtClean="0"/>
              <a:t>2</a:t>
            </a:fld>
            <a:endParaRPr lang="en-US"/>
          </a:p>
        </p:txBody>
      </p:sp>
    </p:spTree>
    <p:extLst>
      <p:ext uri="{BB962C8B-B14F-4D97-AF65-F5344CB8AC3E}">
        <p14:creationId xmlns:p14="http://schemas.microsoft.com/office/powerpoint/2010/main" val="25306740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Census of Agriculture (COA)</a:t>
            </a:r>
            <a:endParaRPr lang="en-US" dirty="0"/>
          </a:p>
        </p:txBody>
      </p:sp>
      <p:sp>
        <p:nvSpPr>
          <p:cNvPr id="3" name="Content Placeholder 2"/>
          <p:cNvSpPr>
            <a:spLocks noGrp="1"/>
          </p:cNvSpPr>
          <p:nvPr>
            <p:ph idx="1"/>
          </p:nvPr>
        </p:nvSpPr>
        <p:spPr>
          <a:xfrm>
            <a:off x="457200" y="1057013"/>
            <a:ext cx="8229600" cy="4810388"/>
          </a:xfrm>
        </p:spPr>
        <p:txBody>
          <a:bodyPr/>
          <a:lstStyle/>
          <a:p>
            <a:r>
              <a:rPr lang="en-US" dirty="0" smtClean="0"/>
              <a:t>Conducted every 5 years, for years ending in 2 and 7</a:t>
            </a:r>
          </a:p>
          <a:p>
            <a:r>
              <a:rPr lang="en-US" dirty="0" smtClean="0"/>
              <a:t>Includes all known and potential farms and ranches ($1000+ in sales)</a:t>
            </a:r>
          </a:p>
          <a:p>
            <a:r>
              <a:rPr lang="en-US" dirty="0" smtClean="0"/>
              <a:t>Long and complex form (24 pages) collecting land use, agricultural production and inventory, farm economics, farm practices, operator characteristics </a:t>
            </a:r>
          </a:p>
          <a:p>
            <a:r>
              <a:rPr lang="en-US" dirty="0" smtClean="0"/>
              <a:t>Primarily self </a:t>
            </a:r>
            <a:r>
              <a:rPr lang="en-US" dirty="0"/>
              <a:t>administered form mailed to ~3 </a:t>
            </a:r>
            <a:r>
              <a:rPr lang="en-US" dirty="0" smtClean="0"/>
              <a:t>million</a:t>
            </a:r>
          </a:p>
          <a:p>
            <a:r>
              <a:rPr lang="en-US" dirty="0" smtClean="0"/>
              <a:t>Multi-method testing used to improve 2017 COA forms</a:t>
            </a:r>
            <a:endParaRPr lang="en-US" dirty="0"/>
          </a:p>
          <a:p>
            <a:endParaRPr lang="en-US" dirty="0" smtClean="0"/>
          </a:p>
        </p:txBody>
      </p:sp>
      <p:pic>
        <p:nvPicPr>
          <p:cNvPr id="2050" name="Picture 2" descr="thumbn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2131" y="4585923"/>
            <a:ext cx="2890555" cy="206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0281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Traditional Japanese Bento Box</a:t>
            </a:r>
            <a:endParaRPr lang="en-US" dirty="0"/>
          </a:p>
        </p:txBody>
      </p:sp>
      <p:sp>
        <p:nvSpPr>
          <p:cNvPr id="7" name="Text Placeholder 6"/>
          <p:cNvSpPr>
            <a:spLocks noGrp="1"/>
          </p:cNvSpPr>
          <p:nvPr>
            <p:ph type="body" idx="1"/>
          </p:nvPr>
        </p:nvSpPr>
        <p:spPr>
          <a:xfrm>
            <a:off x="450384" y="1535113"/>
            <a:ext cx="3265939" cy="639762"/>
          </a:xfrm>
        </p:spPr>
        <p:txBody>
          <a:bodyPr>
            <a:normAutofit/>
          </a:bodyPr>
          <a:lstStyle/>
          <a:p>
            <a:r>
              <a:rPr lang="en-US" sz="2000" dirty="0" smtClean="0"/>
              <a:t>Five Principles of Balance</a:t>
            </a:r>
            <a:endParaRPr lang="en-US" sz="2000" dirty="0"/>
          </a:p>
        </p:txBody>
      </p:sp>
      <p:sp>
        <p:nvSpPr>
          <p:cNvPr id="13" name="Content Placeholder 12"/>
          <p:cNvSpPr>
            <a:spLocks noGrp="1"/>
          </p:cNvSpPr>
          <p:nvPr>
            <p:ph sz="half" idx="2"/>
          </p:nvPr>
        </p:nvSpPr>
        <p:spPr>
          <a:xfrm>
            <a:off x="450385" y="2348917"/>
            <a:ext cx="3381048" cy="3236725"/>
          </a:xfrm>
        </p:spPr>
        <p:txBody>
          <a:bodyPr>
            <a:normAutofit/>
          </a:bodyPr>
          <a:lstStyle/>
          <a:p>
            <a:r>
              <a:rPr lang="en-US" sz="2000" dirty="0" smtClean="0"/>
              <a:t>Method (</a:t>
            </a:r>
            <a:r>
              <a:rPr lang="en-US" sz="2000" dirty="0" err="1" smtClean="0"/>
              <a:t>Goho</a:t>
            </a:r>
            <a:r>
              <a:rPr lang="en-US" sz="2000" dirty="0" smtClean="0"/>
              <a:t>)</a:t>
            </a:r>
          </a:p>
          <a:p>
            <a:pPr lvl="1"/>
            <a:r>
              <a:rPr lang="en-US" sz="1600" dirty="0" smtClean="0"/>
              <a:t>Simmer, steam, grill, fry, raw</a:t>
            </a:r>
          </a:p>
          <a:p>
            <a:r>
              <a:rPr lang="en-US" sz="2000" dirty="0" smtClean="0"/>
              <a:t>Color (</a:t>
            </a:r>
            <a:r>
              <a:rPr lang="en-US" sz="2000" dirty="0" err="1" smtClean="0"/>
              <a:t>Goshiki</a:t>
            </a:r>
            <a:r>
              <a:rPr lang="en-US" sz="2000" dirty="0" smtClean="0"/>
              <a:t>)</a:t>
            </a:r>
          </a:p>
          <a:p>
            <a:pPr lvl="1"/>
            <a:r>
              <a:rPr lang="en-US" sz="1600" dirty="0" smtClean="0"/>
              <a:t>Red, yellow, green, black, white</a:t>
            </a:r>
          </a:p>
          <a:p>
            <a:r>
              <a:rPr lang="en-US" sz="2000" dirty="0" smtClean="0"/>
              <a:t>Flavor (</a:t>
            </a:r>
            <a:r>
              <a:rPr lang="en-US" sz="2000" dirty="0" err="1" smtClean="0"/>
              <a:t>Gomi</a:t>
            </a:r>
            <a:r>
              <a:rPr lang="en-US" sz="2000" dirty="0" smtClean="0"/>
              <a:t>)</a:t>
            </a:r>
          </a:p>
          <a:p>
            <a:pPr lvl="1"/>
            <a:r>
              <a:rPr lang="en-US" sz="1600" dirty="0" smtClean="0"/>
              <a:t>Salty, sour, sweet, bitter, spicy</a:t>
            </a:r>
          </a:p>
          <a:p>
            <a:r>
              <a:rPr lang="en-US" sz="2000" dirty="0" smtClean="0"/>
              <a:t>Senses (</a:t>
            </a:r>
            <a:r>
              <a:rPr lang="en-US" sz="2000" dirty="0" err="1" smtClean="0"/>
              <a:t>Gokan</a:t>
            </a:r>
            <a:r>
              <a:rPr lang="en-US" sz="2000" dirty="0" smtClean="0"/>
              <a:t>)</a:t>
            </a:r>
          </a:p>
          <a:p>
            <a:r>
              <a:rPr lang="en-US" sz="2000" dirty="0" smtClean="0"/>
              <a:t>Viewpoints (</a:t>
            </a:r>
            <a:r>
              <a:rPr lang="en-US" sz="2000" dirty="0" err="1" smtClean="0"/>
              <a:t>Gokan</a:t>
            </a:r>
            <a:r>
              <a:rPr lang="en-US" sz="2000" dirty="0" smtClean="0"/>
              <a:t> no Mon)</a:t>
            </a:r>
          </a:p>
          <a:p>
            <a:endParaRPr lang="en-US" sz="2000" dirty="0"/>
          </a:p>
        </p:txBody>
      </p:sp>
      <p:sp>
        <p:nvSpPr>
          <p:cNvPr id="8" name="Text Placeholder 7"/>
          <p:cNvSpPr>
            <a:spLocks noGrp="1"/>
          </p:cNvSpPr>
          <p:nvPr>
            <p:ph type="body" sz="quarter" idx="3"/>
          </p:nvPr>
        </p:nvSpPr>
        <p:spPr/>
        <p:txBody>
          <a:bodyPr/>
          <a:lstStyle/>
          <a:p>
            <a:endParaRPr lang="en-US"/>
          </a:p>
        </p:txBody>
      </p:sp>
      <p:sp>
        <p:nvSpPr>
          <p:cNvPr id="2" name="Slide Number Placeholder 1"/>
          <p:cNvSpPr>
            <a:spLocks noGrp="1"/>
          </p:cNvSpPr>
          <p:nvPr>
            <p:ph type="sldNum" sz="quarter" idx="12"/>
          </p:nvPr>
        </p:nvSpPr>
        <p:spPr/>
        <p:txBody>
          <a:bodyPr/>
          <a:lstStyle/>
          <a:p>
            <a:fld id="{481905B6-B74E-404D-B2C0-1C5B707958A0}" type="slidenum">
              <a:rPr lang="en-US" smtClean="0"/>
              <a:t>4</a:t>
            </a:fld>
            <a:endParaRPr lang="en-US"/>
          </a:p>
        </p:txBody>
      </p:sp>
      <p:sp>
        <p:nvSpPr>
          <p:cNvPr id="3" name="Content Placeholder 2"/>
          <p:cNvSpPr>
            <a:spLocks noGrp="1"/>
          </p:cNvSpPr>
          <p:nvPr>
            <p:ph sz="quarter" idx="4"/>
          </p:nvPr>
        </p:nvSpPr>
        <p:spPr/>
        <p:txBody>
          <a:bodyPr/>
          <a:lstStyle/>
          <a:p>
            <a:endParaRPr lang="en-US"/>
          </a:p>
        </p:txBody>
      </p:sp>
      <p:pic>
        <p:nvPicPr>
          <p:cNvPr id="9" name="Picture 2" descr="Image result for bento box"/>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8197" y="2261495"/>
            <a:ext cx="4427281" cy="2941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283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057400" y="1543050"/>
            <a:ext cx="5200650" cy="4629027"/>
          </a:xfrm>
          <a:prstGeom prst="rect">
            <a:avLst/>
          </a:prstGeom>
          <a:noFill/>
          <a:ln w="9525">
            <a:noFill/>
            <a:miter lim="800000"/>
            <a:headEnd/>
            <a:tailEnd/>
          </a:ln>
        </p:spPr>
      </p:pic>
      <p:sp>
        <p:nvSpPr>
          <p:cNvPr id="20" name="Title 19"/>
          <p:cNvSpPr>
            <a:spLocks noGrp="1"/>
          </p:cNvSpPr>
          <p:nvPr>
            <p:ph type="title"/>
          </p:nvPr>
        </p:nvSpPr>
        <p:spPr/>
        <p:txBody>
          <a:bodyPr>
            <a:normAutofit fontScale="90000"/>
          </a:bodyPr>
          <a:lstStyle/>
          <a:p>
            <a:r>
              <a:rPr lang="en-US" dirty="0" smtClean="0"/>
              <a:t>Our Testing Bento Box:</a:t>
            </a:r>
            <a:br>
              <a:rPr lang="en-US" dirty="0" smtClean="0"/>
            </a:br>
            <a:r>
              <a:rPr lang="en-US" dirty="0" smtClean="0"/>
              <a:t>5 Methods</a:t>
            </a:r>
            <a:endParaRPr lang="en-US" dirty="0"/>
          </a:p>
        </p:txBody>
      </p:sp>
      <p:sp>
        <p:nvSpPr>
          <p:cNvPr id="2" name="Slide Number Placeholder 1"/>
          <p:cNvSpPr>
            <a:spLocks noGrp="1"/>
          </p:cNvSpPr>
          <p:nvPr>
            <p:ph type="sldNum" sz="quarter" idx="12"/>
          </p:nvPr>
        </p:nvSpPr>
        <p:spPr/>
        <p:txBody>
          <a:bodyPr/>
          <a:lstStyle/>
          <a:p>
            <a:fld id="{481905B6-B74E-404D-B2C0-1C5B707958A0}" type="slidenum">
              <a:rPr lang="en-US" smtClean="0"/>
              <a:t>5</a:t>
            </a:fld>
            <a:endParaRPr lang="en-US"/>
          </a:p>
        </p:txBody>
      </p:sp>
      <p:sp>
        <p:nvSpPr>
          <p:cNvPr id="21" name="TextBox 20"/>
          <p:cNvSpPr txBox="1"/>
          <p:nvPr/>
        </p:nvSpPr>
        <p:spPr>
          <a:xfrm>
            <a:off x="4686300" y="2628901"/>
            <a:ext cx="1371600" cy="507831"/>
          </a:xfrm>
          <a:prstGeom prst="rect">
            <a:avLst/>
          </a:prstGeom>
          <a:noFill/>
        </p:spPr>
        <p:txBody>
          <a:bodyPr wrap="square" rtlCol="0">
            <a:spAutoFit/>
          </a:bodyPr>
          <a:lstStyle/>
          <a:p>
            <a:r>
              <a:rPr lang="en-US" sz="1350" b="1" dirty="0">
                <a:solidFill>
                  <a:srgbClr val="FFFF00"/>
                </a:solidFill>
              </a:rPr>
              <a:t>Evaluation of </a:t>
            </a:r>
          </a:p>
          <a:p>
            <a:r>
              <a:rPr lang="en-US" sz="1350" b="1" dirty="0">
                <a:solidFill>
                  <a:srgbClr val="FFFF00"/>
                </a:solidFill>
              </a:rPr>
              <a:t>Historical Data</a:t>
            </a:r>
          </a:p>
        </p:txBody>
      </p:sp>
      <p:sp>
        <p:nvSpPr>
          <p:cNvPr id="22" name="TextBox 21"/>
          <p:cNvSpPr txBox="1"/>
          <p:nvPr/>
        </p:nvSpPr>
        <p:spPr>
          <a:xfrm>
            <a:off x="4343400" y="3714751"/>
            <a:ext cx="1200150" cy="507831"/>
          </a:xfrm>
          <a:prstGeom prst="rect">
            <a:avLst/>
          </a:prstGeom>
          <a:noFill/>
        </p:spPr>
        <p:txBody>
          <a:bodyPr wrap="square" rtlCol="0">
            <a:spAutoFit/>
          </a:bodyPr>
          <a:lstStyle/>
          <a:p>
            <a:pPr algn="ctr"/>
            <a:r>
              <a:rPr lang="en-US" sz="1350" b="1" dirty="0">
                <a:solidFill>
                  <a:srgbClr val="FFFF00"/>
                </a:solidFill>
              </a:rPr>
              <a:t>Expert </a:t>
            </a:r>
          </a:p>
          <a:p>
            <a:pPr algn="ctr"/>
            <a:r>
              <a:rPr lang="en-US" sz="1350" b="1" dirty="0">
                <a:solidFill>
                  <a:srgbClr val="FFFF00"/>
                </a:solidFill>
              </a:rPr>
              <a:t>Review</a:t>
            </a:r>
          </a:p>
        </p:txBody>
      </p:sp>
      <p:sp>
        <p:nvSpPr>
          <p:cNvPr id="23" name="TextBox 22"/>
          <p:cNvSpPr txBox="1"/>
          <p:nvPr/>
        </p:nvSpPr>
        <p:spPr>
          <a:xfrm>
            <a:off x="5257800" y="4572001"/>
            <a:ext cx="857250" cy="507831"/>
          </a:xfrm>
          <a:prstGeom prst="rect">
            <a:avLst/>
          </a:prstGeom>
          <a:noFill/>
        </p:spPr>
        <p:txBody>
          <a:bodyPr wrap="square" rtlCol="0">
            <a:spAutoFit/>
          </a:bodyPr>
          <a:lstStyle/>
          <a:p>
            <a:r>
              <a:rPr lang="en-US" sz="1350" b="1" dirty="0">
                <a:solidFill>
                  <a:srgbClr val="FFFF00"/>
                </a:solidFill>
              </a:rPr>
              <a:t>Cognitive </a:t>
            </a:r>
          </a:p>
          <a:p>
            <a:r>
              <a:rPr lang="en-US" sz="1350" b="1" dirty="0">
                <a:solidFill>
                  <a:srgbClr val="FFFF00"/>
                </a:solidFill>
              </a:rPr>
              <a:t>Testing</a:t>
            </a:r>
          </a:p>
        </p:txBody>
      </p:sp>
      <p:sp>
        <p:nvSpPr>
          <p:cNvPr id="24" name="TextBox 23"/>
          <p:cNvSpPr txBox="1"/>
          <p:nvPr/>
        </p:nvSpPr>
        <p:spPr>
          <a:xfrm>
            <a:off x="3143250" y="2686050"/>
            <a:ext cx="1085850" cy="300082"/>
          </a:xfrm>
          <a:prstGeom prst="rect">
            <a:avLst/>
          </a:prstGeom>
          <a:noFill/>
        </p:spPr>
        <p:txBody>
          <a:bodyPr wrap="square" rtlCol="0">
            <a:spAutoFit/>
          </a:bodyPr>
          <a:lstStyle/>
          <a:p>
            <a:r>
              <a:rPr lang="en-US" sz="1350" b="1" dirty="0">
                <a:solidFill>
                  <a:srgbClr val="FFFF00"/>
                </a:solidFill>
              </a:rPr>
              <a:t>Field Testing</a:t>
            </a:r>
          </a:p>
        </p:txBody>
      </p:sp>
      <p:sp>
        <p:nvSpPr>
          <p:cNvPr id="25" name="TextBox 24"/>
          <p:cNvSpPr txBox="1"/>
          <p:nvPr/>
        </p:nvSpPr>
        <p:spPr>
          <a:xfrm>
            <a:off x="3257550" y="4343401"/>
            <a:ext cx="1314450" cy="507831"/>
          </a:xfrm>
          <a:prstGeom prst="rect">
            <a:avLst/>
          </a:prstGeom>
          <a:noFill/>
        </p:spPr>
        <p:txBody>
          <a:bodyPr wrap="square" rtlCol="0">
            <a:spAutoFit/>
          </a:bodyPr>
          <a:lstStyle/>
          <a:p>
            <a:r>
              <a:rPr lang="en-US" sz="1350" b="1" dirty="0">
                <a:solidFill>
                  <a:srgbClr val="FFFF00"/>
                </a:solidFill>
              </a:rPr>
              <a:t>Follow Up Interviews</a:t>
            </a:r>
          </a:p>
        </p:txBody>
      </p:sp>
    </p:spTree>
    <p:extLst>
      <p:ext uri="{BB962C8B-B14F-4D97-AF65-F5344CB8AC3E}">
        <p14:creationId xmlns:p14="http://schemas.microsoft.com/office/powerpoint/2010/main" val="79927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Each </a:t>
            </a:r>
            <a:r>
              <a:rPr lang="en-US" dirty="0"/>
              <a:t>m</a:t>
            </a:r>
            <a:r>
              <a:rPr lang="en-US" dirty="0" smtClean="0"/>
              <a:t>ethod is used in a different way and provides different information</a:t>
            </a:r>
            <a:endParaRPr lang="en-US" dirty="0"/>
          </a:p>
        </p:txBody>
      </p:sp>
      <p:sp>
        <p:nvSpPr>
          <p:cNvPr id="3" name="Content Placeholder 2"/>
          <p:cNvSpPr>
            <a:spLocks noGrp="1"/>
          </p:cNvSpPr>
          <p:nvPr>
            <p:ph idx="1"/>
          </p:nvPr>
        </p:nvSpPr>
        <p:spPr/>
        <p:txBody>
          <a:bodyPr/>
          <a:lstStyle/>
          <a:p>
            <a:pPr marL="0" indent="0">
              <a:buNone/>
            </a:pPr>
            <a:r>
              <a:rPr lang="en-US" dirty="0" smtClean="0"/>
              <a:t>Considerations:</a:t>
            </a:r>
          </a:p>
          <a:p>
            <a:r>
              <a:rPr lang="en-US" dirty="0" smtClean="0"/>
              <a:t>Quantitative </a:t>
            </a:r>
            <a:r>
              <a:rPr lang="en-US" dirty="0"/>
              <a:t>versus qualitative</a:t>
            </a:r>
          </a:p>
          <a:p>
            <a:r>
              <a:rPr lang="en-US" dirty="0" smtClean="0"/>
              <a:t>Early or late in schedule</a:t>
            </a:r>
          </a:p>
          <a:p>
            <a:r>
              <a:rPr lang="en-US" dirty="0" smtClean="0"/>
              <a:t>Targeted </a:t>
            </a:r>
            <a:r>
              <a:rPr lang="en-US" dirty="0"/>
              <a:t>versus general</a:t>
            </a:r>
          </a:p>
          <a:p>
            <a:r>
              <a:rPr lang="en-US" dirty="0" smtClean="0"/>
              <a:t>Subject matter expertise </a:t>
            </a:r>
          </a:p>
          <a:p>
            <a:r>
              <a:rPr lang="en-US" dirty="0" smtClean="0"/>
              <a:t>Consideration of operational procedures</a:t>
            </a:r>
          </a:p>
          <a:p>
            <a:r>
              <a:rPr lang="en-US" dirty="0" smtClean="0"/>
              <a:t>Costs</a:t>
            </a:r>
          </a:p>
          <a:p>
            <a:endParaRPr lang="en-US" dirty="0"/>
          </a:p>
        </p:txBody>
      </p:sp>
      <p:pic>
        <p:nvPicPr>
          <p:cNvPr id="2050" name="Picture 2" descr="Image result for be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468806"/>
            <a:ext cx="3617140" cy="2145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9191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04" y="260349"/>
            <a:ext cx="8369559" cy="994172"/>
          </a:xfrm>
        </p:spPr>
        <p:txBody>
          <a:bodyPr>
            <a:normAutofit fontScale="90000"/>
          </a:bodyPr>
          <a:lstStyle/>
          <a:p>
            <a:r>
              <a:rPr lang="en-US" dirty="0" smtClean="0"/>
              <a:t>Evaluation of Historical Data </a:t>
            </a:r>
            <a:br>
              <a:rPr lang="en-US" dirty="0" smtClean="0"/>
            </a:br>
            <a:r>
              <a:rPr lang="en-US" dirty="0" smtClean="0"/>
              <a:t>from Prior Data Collections</a:t>
            </a:r>
            <a:endParaRPr lang="en-US" dirty="0"/>
          </a:p>
        </p:txBody>
      </p:sp>
      <p:sp>
        <p:nvSpPr>
          <p:cNvPr id="8" name="Content Placeholder 7"/>
          <p:cNvSpPr>
            <a:spLocks noGrp="1"/>
          </p:cNvSpPr>
          <p:nvPr>
            <p:ph idx="1"/>
          </p:nvPr>
        </p:nvSpPr>
        <p:spPr>
          <a:xfrm>
            <a:off x="561975" y="1943101"/>
            <a:ext cx="6495386" cy="3508772"/>
          </a:xfrm>
        </p:spPr>
        <p:txBody>
          <a:bodyPr>
            <a:normAutofit fontScale="92500" lnSpcReduction="10000"/>
          </a:bodyPr>
          <a:lstStyle/>
          <a:p>
            <a:r>
              <a:rPr lang="en-US" dirty="0" smtClean="0"/>
              <a:t>Review existing data to identify potential problems</a:t>
            </a:r>
          </a:p>
          <a:p>
            <a:r>
              <a:rPr lang="en-US" dirty="0" smtClean="0"/>
              <a:t>2012 COA data reviewed item by item:</a:t>
            </a:r>
          </a:p>
          <a:p>
            <a:pPr lvl="1"/>
            <a:r>
              <a:rPr lang="en-US" dirty="0" smtClean="0"/>
              <a:t>Number of edits</a:t>
            </a:r>
          </a:p>
          <a:p>
            <a:pPr lvl="1"/>
            <a:r>
              <a:rPr lang="en-US" dirty="0" smtClean="0"/>
              <a:t>Number of item imputations</a:t>
            </a:r>
          </a:p>
          <a:p>
            <a:r>
              <a:rPr lang="en-US" dirty="0" smtClean="0"/>
              <a:t>Items rank ordered for priority</a:t>
            </a:r>
          </a:p>
          <a:p>
            <a:r>
              <a:rPr lang="en-US" dirty="0" smtClean="0"/>
              <a:t>Review of counts and comments to 2012 COA telephone help-line</a:t>
            </a:r>
          </a:p>
          <a:p>
            <a:pPr lvl="1"/>
            <a:r>
              <a:rPr lang="en-US" dirty="0" smtClean="0"/>
              <a:t>What sections did callers request help on?</a:t>
            </a:r>
          </a:p>
          <a:p>
            <a:pPr lvl="1"/>
            <a:r>
              <a:rPr lang="en-US" dirty="0" smtClean="0"/>
              <a:t>Why else did they call?</a:t>
            </a:r>
          </a:p>
          <a:p>
            <a:pPr lvl="1"/>
            <a:r>
              <a:rPr lang="en-US" dirty="0" smtClean="0"/>
              <a:t>Were requests for help decreased from 2007?</a:t>
            </a:r>
          </a:p>
          <a:p>
            <a:endParaRPr lang="en-US" dirty="0"/>
          </a:p>
        </p:txBody>
      </p:sp>
      <p:sp>
        <p:nvSpPr>
          <p:cNvPr id="3" name="Slide Number Placeholder 2"/>
          <p:cNvSpPr>
            <a:spLocks noGrp="1"/>
          </p:cNvSpPr>
          <p:nvPr>
            <p:ph type="sldNum" sz="quarter" idx="12"/>
          </p:nvPr>
        </p:nvSpPr>
        <p:spPr/>
        <p:txBody>
          <a:bodyPr/>
          <a:lstStyle/>
          <a:p>
            <a:fld id="{481905B6-B74E-404D-B2C0-1C5B707958A0}" type="slidenum">
              <a:rPr lang="en-US" smtClean="0"/>
              <a:t>7</a:t>
            </a:fld>
            <a:endParaRPr lang="en-US"/>
          </a:p>
        </p:txBody>
      </p:sp>
      <p:pic>
        <p:nvPicPr>
          <p:cNvPr id="5" name="Picture 4"/>
          <p:cNvPicPr>
            <a:picLocks noChangeAspect="1"/>
          </p:cNvPicPr>
          <p:nvPr/>
        </p:nvPicPr>
        <p:blipFill>
          <a:blip r:embed="rId2"/>
          <a:stretch>
            <a:fillRect/>
          </a:stretch>
        </p:blipFill>
        <p:spPr>
          <a:xfrm>
            <a:off x="7379494" y="2819599"/>
            <a:ext cx="1307306" cy="1971675"/>
          </a:xfrm>
          <a:prstGeom prst="rect">
            <a:avLst/>
          </a:prstGeom>
        </p:spPr>
      </p:pic>
    </p:spTree>
    <p:extLst>
      <p:ext uri="{BB962C8B-B14F-4D97-AF65-F5344CB8AC3E}">
        <p14:creationId xmlns:p14="http://schemas.microsoft.com/office/powerpoint/2010/main" val="3327598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Historical Data</a:t>
            </a:r>
            <a:endParaRPr lang="en-US" dirty="0"/>
          </a:p>
        </p:txBody>
      </p:sp>
      <p:sp>
        <p:nvSpPr>
          <p:cNvPr id="3" name="Content Placeholder 2"/>
          <p:cNvSpPr>
            <a:spLocks noGrp="1"/>
          </p:cNvSpPr>
          <p:nvPr>
            <p:ph idx="1"/>
          </p:nvPr>
        </p:nvSpPr>
        <p:spPr/>
        <p:txBody>
          <a:bodyPr>
            <a:normAutofit/>
          </a:bodyPr>
          <a:lstStyle/>
          <a:p>
            <a:r>
              <a:rPr lang="en-US" dirty="0" smtClean="0"/>
              <a:t>Type of information: quantitative </a:t>
            </a:r>
          </a:p>
          <a:p>
            <a:r>
              <a:rPr lang="en-US" dirty="0" smtClean="0"/>
              <a:t>When to use: early </a:t>
            </a:r>
          </a:p>
          <a:p>
            <a:r>
              <a:rPr lang="en-US" dirty="0" smtClean="0"/>
              <a:t>Population considered: can include full population</a:t>
            </a:r>
          </a:p>
          <a:p>
            <a:r>
              <a:rPr lang="en-US" dirty="0" smtClean="0"/>
              <a:t>Cost: Low</a:t>
            </a:r>
          </a:p>
          <a:p>
            <a:endParaRPr lang="en-US" dirty="0" smtClean="0"/>
          </a:p>
          <a:p>
            <a:r>
              <a:rPr lang="en-US" dirty="0" smtClean="0"/>
              <a:t>Strengths: </a:t>
            </a:r>
          </a:p>
          <a:p>
            <a:pPr lvl="1"/>
            <a:r>
              <a:rPr lang="en-US" dirty="0" smtClean="0"/>
              <a:t>Is based on actual data collection conditions</a:t>
            </a:r>
          </a:p>
          <a:p>
            <a:pPr lvl="1"/>
            <a:r>
              <a:rPr lang="en-US" dirty="0" smtClean="0"/>
              <a:t>Can be done as soon as data is available</a:t>
            </a:r>
            <a:endParaRPr lang="en-US" dirty="0"/>
          </a:p>
        </p:txBody>
      </p:sp>
      <p:pic>
        <p:nvPicPr>
          <p:cNvPr id="6" name="Picture 5"/>
          <p:cNvPicPr>
            <a:picLocks noChangeAspect="1"/>
          </p:cNvPicPr>
          <p:nvPr/>
        </p:nvPicPr>
        <p:blipFill>
          <a:blip r:embed="rId2"/>
          <a:stretch>
            <a:fillRect/>
          </a:stretch>
        </p:blipFill>
        <p:spPr>
          <a:xfrm>
            <a:off x="6218470" y="4119126"/>
            <a:ext cx="2143125" cy="2143125"/>
          </a:xfrm>
          <a:prstGeom prst="rect">
            <a:avLst/>
          </a:prstGeom>
        </p:spPr>
      </p:pic>
    </p:spTree>
    <p:extLst>
      <p:ext uri="{BB962C8B-B14F-4D97-AF65-F5344CB8AC3E}">
        <p14:creationId xmlns:p14="http://schemas.microsoft.com/office/powerpoint/2010/main" val="3515004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 Review</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Consult experts to identify potential problems or needed changes.  Experts can be from many areas:</a:t>
            </a:r>
          </a:p>
          <a:p>
            <a:pPr lvl="1"/>
            <a:r>
              <a:rPr lang="en-US" dirty="0" smtClean="0"/>
              <a:t>Topic area </a:t>
            </a:r>
          </a:p>
          <a:p>
            <a:pPr lvl="1"/>
            <a:r>
              <a:rPr lang="en-US" dirty="0" smtClean="0"/>
              <a:t>Data users</a:t>
            </a:r>
          </a:p>
          <a:p>
            <a:pPr lvl="1"/>
            <a:r>
              <a:rPr lang="en-US" dirty="0" smtClean="0"/>
              <a:t>Survey design</a:t>
            </a:r>
          </a:p>
          <a:p>
            <a:pPr lvl="1"/>
            <a:r>
              <a:rPr lang="en-US" dirty="0" smtClean="0"/>
              <a:t>Survey operations</a:t>
            </a:r>
          </a:p>
          <a:p>
            <a:pPr lvl="1"/>
            <a:endParaRPr lang="en-US" dirty="0"/>
          </a:p>
          <a:p>
            <a:r>
              <a:rPr lang="en-US" dirty="0" smtClean="0"/>
              <a:t>NASS has standing external advisory committee</a:t>
            </a:r>
          </a:p>
          <a:p>
            <a:r>
              <a:rPr lang="en-US" dirty="0" smtClean="0"/>
              <a:t>NASS convened expert panel to provide input on measuring women and beginning/younger farmers</a:t>
            </a:r>
          </a:p>
          <a:p>
            <a:r>
              <a:rPr lang="en-US" dirty="0" smtClean="0"/>
              <a:t>NASS collected feedback internally from field staff and subject matter experts on past problems and potential improvements</a:t>
            </a:r>
          </a:p>
          <a:p>
            <a:pPr lvl="1"/>
            <a:endParaRPr lang="en-US" dirty="0"/>
          </a:p>
          <a:p>
            <a:endParaRPr lang="en-US" dirty="0" smtClean="0"/>
          </a:p>
          <a:p>
            <a:pPr lvl="1"/>
            <a:endParaRPr lang="en-US" dirty="0"/>
          </a:p>
        </p:txBody>
      </p:sp>
      <p:pic>
        <p:nvPicPr>
          <p:cNvPr id="4" name="Picture 3"/>
          <p:cNvPicPr>
            <a:picLocks noChangeAspect="1"/>
          </p:cNvPicPr>
          <p:nvPr/>
        </p:nvPicPr>
        <p:blipFill>
          <a:blip r:embed="rId2"/>
          <a:stretch>
            <a:fillRect/>
          </a:stretch>
        </p:blipFill>
        <p:spPr>
          <a:xfrm>
            <a:off x="7342170" y="2814977"/>
            <a:ext cx="1013228" cy="928793"/>
          </a:xfrm>
          <a:prstGeom prst="rect">
            <a:avLst/>
          </a:prstGeom>
        </p:spPr>
      </p:pic>
    </p:spTree>
    <p:extLst>
      <p:ext uri="{BB962C8B-B14F-4D97-AF65-F5344CB8AC3E}">
        <p14:creationId xmlns:p14="http://schemas.microsoft.com/office/powerpoint/2010/main" val="3647716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 Review</a:t>
            </a:r>
            <a:endParaRPr lang="en-US" dirty="0"/>
          </a:p>
        </p:txBody>
      </p:sp>
      <p:sp>
        <p:nvSpPr>
          <p:cNvPr id="3" name="Content Placeholder 2"/>
          <p:cNvSpPr>
            <a:spLocks noGrp="1"/>
          </p:cNvSpPr>
          <p:nvPr>
            <p:ph idx="1"/>
          </p:nvPr>
        </p:nvSpPr>
        <p:spPr/>
        <p:txBody>
          <a:bodyPr>
            <a:normAutofit/>
          </a:bodyPr>
          <a:lstStyle/>
          <a:p>
            <a:r>
              <a:rPr lang="en-US" dirty="0" smtClean="0"/>
              <a:t>Type of information: usually qualitative and general</a:t>
            </a:r>
          </a:p>
          <a:p>
            <a:r>
              <a:rPr lang="en-US" dirty="0" smtClean="0"/>
              <a:t>When to use: early; suggestions may need additional time to operationalize and may not consider operational constraints </a:t>
            </a:r>
          </a:p>
          <a:p>
            <a:r>
              <a:rPr lang="en-US" dirty="0" smtClean="0"/>
              <a:t>Population considered: narrow perspective based on expertise</a:t>
            </a:r>
          </a:p>
          <a:p>
            <a:r>
              <a:rPr lang="en-US" dirty="0" smtClean="0"/>
              <a:t>Cost: Low</a:t>
            </a:r>
          </a:p>
          <a:p>
            <a:endParaRPr lang="en-US" dirty="0" smtClean="0"/>
          </a:p>
          <a:p>
            <a:r>
              <a:rPr lang="en-US" dirty="0" smtClean="0"/>
              <a:t>Strengths: </a:t>
            </a:r>
          </a:p>
          <a:p>
            <a:pPr lvl="1"/>
            <a:r>
              <a:rPr lang="en-US" dirty="0" smtClean="0"/>
              <a:t>Can provide insight and perspective not available to survey team</a:t>
            </a:r>
          </a:p>
          <a:p>
            <a:pPr lvl="1"/>
            <a:r>
              <a:rPr lang="en-US" dirty="0" smtClean="0"/>
              <a:t>More likely to suggest major or fundamental changes</a:t>
            </a:r>
          </a:p>
          <a:p>
            <a:endParaRPr lang="en-US" dirty="0"/>
          </a:p>
        </p:txBody>
      </p:sp>
      <p:pic>
        <p:nvPicPr>
          <p:cNvPr id="4" name="Picture 3"/>
          <p:cNvPicPr>
            <a:picLocks noChangeAspect="1"/>
          </p:cNvPicPr>
          <p:nvPr/>
        </p:nvPicPr>
        <p:blipFill>
          <a:blip r:embed="rId2"/>
          <a:stretch>
            <a:fillRect/>
          </a:stretch>
        </p:blipFill>
        <p:spPr>
          <a:xfrm>
            <a:off x="6344072" y="5455760"/>
            <a:ext cx="1816628" cy="1212078"/>
          </a:xfrm>
          <a:prstGeom prst="rect">
            <a:avLst/>
          </a:prstGeom>
        </p:spPr>
      </p:pic>
    </p:spTree>
    <p:extLst>
      <p:ext uri="{BB962C8B-B14F-4D97-AF65-F5344CB8AC3E}">
        <p14:creationId xmlns:p14="http://schemas.microsoft.com/office/powerpoint/2010/main" val="3495278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 Review example</a:t>
            </a:r>
            <a:endParaRPr lang="en-US" dirty="0"/>
          </a:p>
        </p:txBody>
      </p:sp>
      <p:sp>
        <p:nvSpPr>
          <p:cNvPr id="3" name="Content Placeholder 2"/>
          <p:cNvSpPr>
            <a:spLocks noGrp="1"/>
          </p:cNvSpPr>
          <p:nvPr>
            <p:ph idx="1"/>
          </p:nvPr>
        </p:nvSpPr>
        <p:spPr/>
        <p:txBody>
          <a:bodyPr/>
          <a:lstStyle/>
          <a:p>
            <a:r>
              <a:rPr lang="en-US" dirty="0" smtClean="0"/>
              <a:t>Expert panel on women and beginning farmers suggested:</a:t>
            </a:r>
          </a:p>
          <a:p>
            <a:pPr lvl="1"/>
            <a:r>
              <a:rPr lang="en-US" dirty="0" smtClean="0"/>
              <a:t>Broaden concept of “operator” beyond decision </a:t>
            </a:r>
            <a:r>
              <a:rPr lang="en-US" i="1" dirty="0" smtClean="0"/>
              <a:t>making</a:t>
            </a:r>
            <a:r>
              <a:rPr lang="en-US" dirty="0" smtClean="0"/>
              <a:t> to </a:t>
            </a:r>
            <a:r>
              <a:rPr lang="en-US" i="1" dirty="0" smtClean="0"/>
              <a:t>involvement</a:t>
            </a:r>
            <a:r>
              <a:rPr lang="en-US" dirty="0" smtClean="0"/>
              <a:t> in decisions</a:t>
            </a:r>
          </a:p>
          <a:p>
            <a:pPr lvl="1"/>
            <a:r>
              <a:rPr lang="en-US" dirty="0" smtClean="0"/>
              <a:t>collect new information on involvement in specific decisions</a:t>
            </a:r>
          </a:p>
          <a:p>
            <a:r>
              <a:rPr lang="en-US" dirty="0" smtClean="0"/>
              <a:t>Data users suggested new items for </a:t>
            </a:r>
          </a:p>
          <a:p>
            <a:pPr lvl="1"/>
            <a:r>
              <a:rPr lang="en-US" dirty="0" smtClean="0"/>
              <a:t>Veteran operators</a:t>
            </a:r>
          </a:p>
          <a:p>
            <a:pPr lvl="1"/>
            <a:r>
              <a:rPr lang="en-US" dirty="0" smtClean="0"/>
              <a:t>Value added products</a:t>
            </a:r>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2562909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630" y="171089"/>
            <a:ext cx="8124740" cy="1096566"/>
          </a:xfrm>
        </p:spPr>
        <p:txBody>
          <a:bodyPr>
            <a:normAutofit fontScale="90000"/>
          </a:bodyPr>
          <a:lstStyle/>
          <a:p>
            <a:r>
              <a:rPr lang="en-US" dirty="0" smtClean="0"/>
              <a:t>New Questions about Involvement in Decisions</a:t>
            </a:r>
            <a:endParaRPr lang="en-US" sz="2400" dirty="0"/>
          </a:p>
        </p:txBody>
      </p:sp>
      <p:sp>
        <p:nvSpPr>
          <p:cNvPr id="3" name="Slide Number Placeholder 2"/>
          <p:cNvSpPr>
            <a:spLocks noGrp="1"/>
          </p:cNvSpPr>
          <p:nvPr>
            <p:ph type="sldNum" sz="quarter" idx="12"/>
          </p:nvPr>
        </p:nvSpPr>
        <p:spPr/>
        <p:txBody>
          <a:bodyPr/>
          <a:lstStyle/>
          <a:p>
            <a:fld id="{481905B6-B74E-404D-B2C0-1C5B707958A0}" type="slidenum">
              <a:rPr lang="en-US" smtClean="0"/>
              <a:t>12</a:t>
            </a:fld>
            <a:endParaRPr lang="en-US"/>
          </a:p>
        </p:txBody>
      </p:sp>
      <p:sp>
        <p:nvSpPr>
          <p:cNvPr id="4" name="Content Placeholder 3"/>
          <p:cNvSpPr>
            <a:spLocks noGrp="1"/>
          </p:cNvSpPr>
          <p:nvPr>
            <p:ph idx="1"/>
          </p:nvPr>
        </p:nvSpPr>
        <p:spPr/>
        <p:txBody>
          <a:bodyPr/>
          <a:lstStyle/>
          <a:p>
            <a:endParaRPr lang="en-US" dirty="0"/>
          </a:p>
        </p:txBody>
      </p:sp>
      <p:pic>
        <p:nvPicPr>
          <p:cNvPr id="10" name="Picture 9"/>
          <p:cNvPicPr>
            <a:picLocks noChangeAspect="1"/>
          </p:cNvPicPr>
          <p:nvPr/>
        </p:nvPicPr>
        <p:blipFill>
          <a:blip r:embed="rId3"/>
          <a:stretch>
            <a:fillRect/>
          </a:stretch>
        </p:blipFill>
        <p:spPr>
          <a:xfrm>
            <a:off x="324887" y="1253227"/>
            <a:ext cx="6033595" cy="3178906"/>
          </a:xfrm>
          <a:prstGeom prst="rect">
            <a:avLst/>
          </a:prstGeom>
        </p:spPr>
      </p:pic>
      <p:pic>
        <p:nvPicPr>
          <p:cNvPr id="9" name="Picture 8"/>
          <p:cNvPicPr>
            <a:picLocks noChangeAspect="1"/>
          </p:cNvPicPr>
          <p:nvPr/>
        </p:nvPicPr>
        <p:blipFill>
          <a:blip r:embed="rId4"/>
          <a:stretch>
            <a:fillRect/>
          </a:stretch>
        </p:blipFill>
        <p:spPr>
          <a:xfrm>
            <a:off x="3376977" y="2216017"/>
            <a:ext cx="5274531" cy="4197090"/>
          </a:xfrm>
          <a:prstGeom prst="rect">
            <a:avLst/>
          </a:prstGeom>
        </p:spPr>
      </p:pic>
    </p:spTree>
    <p:extLst>
      <p:ext uri="{BB962C8B-B14F-4D97-AF65-F5344CB8AC3E}">
        <p14:creationId xmlns:p14="http://schemas.microsoft.com/office/powerpoint/2010/main" val="20234253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Interviews</a:t>
            </a:r>
            <a:endParaRPr lang="en-US" dirty="0"/>
          </a:p>
        </p:txBody>
      </p:sp>
      <p:sp>
        <p:nvSpPr>
          <p:cNvPr id="3" name="Content Placeholder 2"/>
          <p:cNvSpPr>
            <a:spLocks noGrp="1"/>
          </p:cNvSpPr>
          <p:nvPr>
            <p:ph idx="1"/>
          </p:nvPr>
        </p:nvSpPr>
        <p:spPr/>
        <p:txBody>
          <a:bodyPr/>
          <a:lstStyle/>
          <a:p>
            <a:r>
              <a:rPr lang="en-US" dirty="0" smtClean="0"/>
              <a:t>Respondents observed completing sections of the draft form followed with questions asked about their reporting process</a:t>
            </a:r>
          </a:p>
          <a:p>
            <a:r>
              <a:rPr lang="en-US" dirty="0" smtClean="0"/>
              <a:t>Multiple rounds conducted for subsets of COA form</a:t>
            </a:r>
          </a:p>
          <a:p>
            <a:r>
              <a:rPr lang="en-US" dirty="0" smtClean="0"/>
              <a:t>Included different types of respondents</a:t>
            </a:r>
            <a:endParaRPr lang="en-US" dirty="0"/>
          </a:p>
        </p:txBody>
      </p:sp>
      <p:sp>
        <p:nvSpPr>
          <p:cNvPr id="4" name="AutoShape 4" descr="Image result for california roll"/>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2056" name="Picture 8" descr="Image result for california rol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4730" y="3861347"/>
            <a:ext cx="2478783" cy="2147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14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Interviews</a:t>
            </a:r>
            <a:endParaRPr lang="en-US" dirty="0"/>
          </a:p>
        </p:txBody>
      </p:sp>
      <p:sp>
        <p:nvSpPr>
          <p:cNvPr id="3" name="Content Placeholder 2"/>
          <p:cNvSpPr>
            <a:spLocks noGrp="1"/>
          </p:cNvSpPr>
          <p:nvPr>
            <p:ph idx="1"/>
          </p:nvPr>
        </p:nvSpPr>
        <p:spPr/>
        <p:txBody>
          <a:bodyPr>
            <a:normAutofit lnSpcReduction="10000"/>
          </a:bodyPr>
          <a:lstStyle/>
          <a:p>
            <a:r>
              <a:rPr lang="en-US" dirty="0" smtClean="0"/>
              <a:t>Type of information: qualitative; information about reasons for potential problems</a:t>
            </a:r>
          </a:p>
          <a:p>
            <a:r>
              <a:rPr lang="en-US" dirty="0" smtClean="0"/>
              <a:t>When to use: when forms have been drafted</a:t>
            </a:r>
          </a:p>
          <a:p>
            <a:r>
              <a:rPr lang="en-US" dirty="0" smtClean="0"/>
              <a:t>Population considered: small n, no guarantee that all relevant types of respondents are included, artificial interview conditions</a:t>
            </a:r>
          </a:p>
          <a:p>
            <a:r>
              <a:rPr lang="en-US" dirty="0" smtClean="0"/>
              <a:t>Cost: Low overall if small samples, but high cost per interview; requires specially trained staff</a:t>
            </a:r>
          </a:p>
          <a:p>
            <a:endParaRPr lang="en-US" dirty="0"/>
          </a:p>
          <a:p>
            <a:r>
              <a:rPr lang="en-US" dirty="0" smtClean="0"/>
              <a:t>Strengths: provides direct evidence of problems and their source</a:t>
            </a:r>
            <a:endParaRPr lang="en-US" dirty="0"/>
          </a:p>
        </p:txBody>
      </p:sp>
    </p:spTree>
    <p:extLst>
      <p:ext uri="{BB962C8B-B14F-4D97-AF65-F5344CB8AC3E}">
        <p14:creationId xmlns:p14="http://schemas.microsoft.com/office/powerpoint/2010/main" val="13653382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 example</a:t>
            </a:r>
            <a:endParaRPr lang="en-US" dirty="0"/>
          </a:p>
        </p:txBody>
      </p:sp>
      <p:sp>
        <p:nvSpPr>
          <p:cNvPr id="3" name="Content Placeholder 2"/>
          <p:cNvSpPr>
            <a:spLocks noGrp="1"/>
          </p:cNvSpPr>
          <p:nvPr>
            <p:ph idx="1"/>
          </p:nvPr>
        </p:nvSpPr>
        <p:spPr>
          <a:xfrm>
            <a:off x="457200" y="1283516"/>
            <a:ext cx="8229600" cy="4583885"/>
          </a:xfrm>
        </p:spPr>
        <p:txBody>
          <a:bodyPr>
            <a:normAutofit/>
          </a:bodyPr>
          <a:lstStyle/>
          <a:p>
            <a:r>
              <a:rPr lang="en-US" dirty="0" smtClean="0"/>
              <a:t>Questions based on expert panel input were tested</a:t>
            </a:r>
          </a:p>
          <a:p>
            <a:r>
              <a:rPr lang="en-US" dirty="0" smtClean="0"/>
              <a:t>CI Respondents reported: </a:t>
            </a:r>
          </a:p>
          <a:p>
            <a:pPr lvl="1"/>
            <a:r>
              <a:rPr lang="en-US" dirty="0" smtClean="0"/>
              <a:t>Some decision questions were redundant</a:t>
            </a:r>
          </a:p>
          <a:p>
            <a:pPr lvl="1"/>
            <a:r>
              <a:rPr lang="en-US" dirty="0" smtClean="0"/>
              <a:t>Response format proposed was confusing</a:t>
            </a:r>
          </a:p>
          <a:p>
            <a:pPr lvl="1"/>
            <a:r>
              <a:rPr lang="en-US" dirty="0" smtClean="0"/>
              <a:t>More people were reported than with previous “decision making” question, but some women still omitted</a:t>
            </a:r>
          </a:p>
          <a:p>
            <a:pPr lvl="1"/>
            <a:endParaRPr lang="en-US" dirty="0" smtClean="0"/>
          </a:p>
          <a:p>
            <a:r>
              <a:rPr lang="en-US" dirty="0" smtClean="0"/>
              <a:t>All interviews not completed in time to analyze and make changes before field test</a:t>
            </a:r>
            <a:endParaRPr lang="en-US" dirty="0"/>
          </a:p>
        </p:txBody>
      </p:sp>
      <p:pic>
        <p:nvPicPr>
          <p:cNvPr id="4" name="Picture 2" descr="Image result for kyara b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5933" y="5028009"/>
            <a:ext cx="2315563" cy="1678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7157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 example</a:t>
            </a:r>
            <a:endParaRPr lang="en-US" dirty="0"/>
          </a:p>
        </p:txBody>
      </p:sp>
      <p:sp>
        <p:nvSpPr>
          <p:cNvPr id="3" name="Content Placeholder 2"/>
          <p:cNvSpPr>
            <a:spLocks noGrp="1"/>
          </p:cNvSpPr>
          <p:nvPr>
            <p:ph idx="1"/>
          </p:nvPr>
        </p:nvSpPr>
        <p:spPr>
          <a:xfrm>
            <a:off x="457200" y="1068445"/>
            <a:ext cx="8229600" cy="5508523"/>
          </a:xfrm>
        </p:spPr>
        <p:txBody>
          <a:bodyPr>
            <a:normAutofit lnSpcReduction="10000"/>
          </a:bodyPr>
          <a:lstStyle/>
          <a:p>
            <a:r>
              <a:rPr lang="en-US" dirty="0" smtClean="0"/>
              <a:t>A short form was developed and tested in CIs</a:t>
            </a:r>
          </a:p>
          <a:p>
            <a:r>
              <a:rPr lang="en-US" dirty="0" smtClean="0"/>
              <a:t>Short form was intended for </a:t>
            </a:r>
            <a:r>
              <a:rPr lang="en-US" dirty="0" err="1" smtClean="0"/>
              <a:t>Rs</a:t>
            </a:r>
            <a:r>
              <a:rPr lang="en-US" dirty="0" smtClean="0"/>
              <a:t> without certain types of commodities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Respondents able to answer appropriately </a:t>
            </a:r>
          </a:p>
          <a:p>
            <a:r>
              <a:rPr lang="en-US" dirty="0" smtClean="0"/>
              <a:t>Most respondents correctly excluded home gardens </a:t>
            </a:r>
            <a:endParaRPr lang="en-US" dirty="0"/>
          </a:p>
        </p:txBody>
      </p:sp>
      <p:pic>
        <p:nvPicPr>
          <p:cNvPr id="4" name="Picture 3"/>
          <p:cNvPicPr>
            <a:picLocks noChangeAspect="1"/>
          </p:cNvPicPr>
          <p:nvPr/>
        </p:nvPicPr>
        <p:blipFill>
          <a:blip r:embed="rId2"/>
          <a:stretch>
            <a:fillRect/>
          </a:stretch>
        </p:blipFill>
        <p:spPr>
          <a:xfrm>
            <a:off x="2985960" y="2039195"/>
            <a:ext cx="5472239" cy="3391586"/>
          </a:xfrm>
          <a:prstGeom prst="rect">
            <a:avLst/>
          </a:prstGeom>
        </p:spPr>
      </p:pic>
    </p:spTree>
    <p:extLst>
      <p:ext uri="{BB962C8B-B14F-4D97-AF65-F5344CB8AC3E}">
        <p14:creationId xmlns:p14="http://schemas.microsoft.com/office/powerpoint/2010/main" val="18015159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Testing</a:t>
            </a:r>
            <a:endParaRPr lang="en-US" dirty="0"/>
          </a:p>
        </p:txBody>
      </p:sp>
      <p:sp>
        <p:nvSpPr>
          <p:cNvPr id="3" name="Content Placeholder 2"/>
          <p:cNvSpPr>
            <a:spLocks noGrp="1"/>
          </p:cNvSpPr>
          <p:nvPr>
            <p:ph idx="1"/>
          </p:nvPr>
        </p:nvSpPr>
        <p:spPr>
          <a:xfrm>
            <a:off x="628650" y="1110872"/>
            <a:ext cx="6540353" cy="4379102"/>
          </a:xfrm>
        </p:spPr>
        <p:txBody>
          <a:bodyPr>
            <a:normAutofit/>
          </a:bodyPr>
          <a:lstStyle/>
          <a:p>
            <a:r>
              <a:rPr lang="en-US" dirty="0" err="1" smtClean="0"/>
              <a:t>Mailout</a:t>
            </a:r>
            <a:r>
              <a:rPr lang="en-US" dirty="0" smtClean="0"/>
              <a:t> test conducted with draft COA forms</a:t>
            </a:r>
          </a:p>
          <a:p>
            <a:r>
              <a:rPr lang="en-US" dirty="0" smtClean="0"/>
              <a:t>Sample approximately 30,000</a:t>
            </a:r>
          </a:p>
          <a:p>
            <a:r>
              <a:rPr lang="en-US" dirty="0" smtClean="0"/>
              <a:t>Split samples to test different formats and versions of forms</a:t>
            </a:r>
          </a:p>
          <a:p>
            <a:r>
              <a:rPr lang="en-US" dirty="0" smtClean="0"/>
              <a:t>Sample was targeted to include operations so all sections of form would be tested</a:t>
            </a:r>
          </a:p>
          <a:p>
            <a:r>
              <a:rPr lang="en-US" dirty="0" smtClean="0"/>
              <a:t>Procedures mimicked COA procedures (i.e. initial </a:t>
            </a:r>
            <a:r>
              <a:rPr lang="en-US" dirty="0" err="1" smtClean="0"/>
              <a:t>mailout</a:t>
            </a:r>
            <a:r>
              <a:rPr lang="en-US" dirty="0" smtClean="0"/>
              <a:t>, post card reminder, 2</a:t>
            </a:r>
            <a:r>
              <a:rPr lang="en-US" baseline="30000" dirty="0" smtClean="0"/>
              <a:t>nd</a:t>
            </a:r>
            <a:r>
              <a:rPr lang="en-US" dirty="0" smtClean="0"/>
              <a:t> mailing and limited CATI follow up)</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481905B6-B74E-404D-B2C0-1C5B707958A0}" type="slidenum">
              <a:rPr lang="en-US" smtClean="0"/>
              <a:t>17</a:t>
            </a:fld>
            <a:endParaRPr lang="en-US"/>
          </a:p>
        </p:txBody>
      </p:sp>
      <p:pic>
        <p:nvPicPr>
          <p:cNvPr id="7" name="Picture 6"/>
          <p:cNvPicPr>
            <a:picLocks noChangeAspect="1"/>
          </p:cNvPicPr>
          <p:nvPr/>
        </p:nvPicPr>
        <p:blipFill>
          <a:blip r:embed="rId2"/>
          <a:stretch>
            <a:fillRect/>
          </a:stretch>
        </p:blipFill>
        <p:spPr>
          <a:xfrm>
            <a:off x="5834358" y="4708776"/>
            <a:ext cx="2529615" cy="1830138"/>
          </a:xfrm>
          <a:prstGeom prst="rect">
            <a:avLst/>
          </a:prstGeom>
        </p:spPr>
      </p:pic>
    </p:spTree>
    <p:extLst>
      <p:ext uri="{BB962C8B-B14F-4D97-AF65-F5344CB8AC3E}">
        <p14:creationId xmlns:p14="http://schemas.microsoft.com/office/powerpoint/2010/main" val="42307710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Tests</a:t>
            </a:r>
            <a:endParaRPr lang="en-US" dirty="0"/>
          </a:p>
        </p:txBody>
      </p:sp>
      <p:sp>
        <p:nvSpPr>
          <p:cNvPr id="3" name="Content Placeholder 2"/>
          <p:cNvSpPr>
            <a:spLocks noGrp="1"/>
          </p:cNvSpPr>
          <p:nvPr>
            <p:ph idx="1"/>
          </p:nvPr>
        </p:nvSpPr>
        <p:spPr/>
        <p:txBody>
          <a:bodyPr>
            <a:normAutofit lnSpcReduction="10000"/>
          </a:bodyPr>
          <a:lstStyle/>
          <a:p>
            <a:r>
              <a:rPr lang="en-US" dirty="0" smtClean="0"/>
              <a:t>Type of information: quantitative, insight into potential operational issues</a:t>
            </a:r>
          </a:p>
          <a:p>
            <a:r>
              <a:rPr lang="en-US" dirty="0" smtClean="0"/>
              <a:t>When to use: when forms and procedures are near final</a:t>
            </a:r>
          </a:p>
          <a:p>
            <a:r>
              <a:rPr lang="en-US" dirty="0" smtClean="0"/>
              <a:t>Population considered: depends on design, but can include broad range</a:t>
            </a:r>
          </a:p>
          <a:p>
            <a:r>
              <a:rPr lang="en-US" dirty="0" smtClean="0"/>
              <a:t>Cost: High</a:t>
            </a:r>
          </a:p>
          <a:p>
            <a:endParaRPr lang="en-US" dirty="0"/>
          </a:p>
          <a:p>
            <a:r>
              <a:rPr lang="en-US" dirty="0" smtClean="0"/>
              <a:t>Strengths: </a:t>
            </a:r>
          </a:p>
          <a:p>
            <a:pPr lvl="1"/>
            <a:r>
              <a:rPr lang="en-US" dirty="0"/>
              <a:t>C</a:t>
            </a:r>
            <a:r>
              <a:rPr lang="en-US" dirty="0" smtClean="0"/>
              <a:t>an provide “dry run” of operational procedures</a:t>
            </a:r>
          </a:p>
          <a:p>
            <a:pPr lvl="1"/>
            <a:r>
              <a:rPr lang="en-US" dirty="0" smtClean="0"/>
              <a:t>Can include much broader sample</a:t>
            </a:r>
          </a:p>
          <a:p>
            <a:pPr lvl="1"/>
            <a:r>
              <a:rPr lang="en-US" dirty="0" smtClean="0"/>
              <a:t>Can allow direct comparisons of alternatives</a:t>
            </a:r>
          </a:p>
          <a:p>
            <a:pPr lvl="1"/>
            <a:endParaRPr lang="en-US" dirty="0" smtClean="0"/>
          </a:p>
          <a:p>
            <a:endParaRPr lang="en-US" dirty="0"/>
          </a:p>
        </p:txBody>
      </p:sp>
      <p:pic>
        <p:nvPicPr>
          <p:cNvPr id="4" name="Picture 6" descr="Image result for bento box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4025" y="3836347"/>
            <a:ext cx="1956956" cy="1956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391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Test examples</a:t>
            </a:r>
            <a:endParaRPr lang="en-US" dirty="0"/>
          </a:p>
        </p:txBody>
      </p:sp>
      <p:sp>
        <p:nvSpPr>
          <p:cNvPr id="3" name="Content Placeholder 2"/>
          <p:cNvSpPr>
            <a:spLocks noGrp="1"/>
          </p:cNvSpPr>
          <p:nvPr>
            <p:ph idx="1"/>
          </p:nvPr>
        </p:nvSpPr>
        <p:spPr/>
        <p:txBody>
          <a:bodyPr>
            <a:normAutofit/>
          </a:bodyPr>
          <a:lstStyle/>
          <a:p>
            <a:r>
              <a:rPr lang="en-US" dirty="0" smtClean="0"/>
              <a:t>For questions about operators:</a:t>
            </a:r>
          </a:p>
          <a:p>
            <a:pPr lvl="1"/>
            <a:r>
              <a:rPr lang="en-US" dirty="0" smtClean="0"/>
              <a:t>Confirmed that some decision questions were highly correlated</a:t>
            </a:r>
          </a:p>
          <a:p>
            <a:r>
              <a:rPr lang="en-US" dirty="0" smtClean="0"/>
              <a:t>Test of Short Form </a:t>
            </a:r>
          </a:p>
          <a:p>
            <a:pPr lvl="1"/>
            <a:r>
              <a:rPr lang="en-US" dirty="0" smtClean="0"/>
              <a:t>6% of respondents reported vegetables, when none expected</a:t>
            </a:r>
          </a:p>
          <a:p>
            <a:endParaRPr lang="en-US" dirty="0" smtClean="0"/>
          </a:p>
          <a:p>
            <a:r>
              <a:rPr lang="en-US" dirty="0" smtClean="0"/>
              <a:t>Tested a pre-survey contact to see if predictive of response:</a:t>
            </a:r>
          </a:p>
          <a:p>
            <a:pPr lvl="1"/>
            <a:r>
              <a:rPr lang="en-US" dirty="0" smtClean="0"/>
              <a:t>Actual response rates for those responding/not responding to pre-survey contact could be measured</a:t>
            </a:r>
          </a:p>
          <a:p>
            <a:pPr lvl="1"/>
            <a:r>
              <a:rPr lang="en-US" dirty="0" smtClean="0"/>
              <a:t>Return of pre-survey contact predictive of response (70% vs 45% RR)</a:t>
            </a:r>
          </a:p>
          <a:p>
            <a:pPr lvl="1"/>
            <a:r>
              <a:rPr lang="en-US" dirty="0" smtClean="0"/>
              <a:t>Could be used in COA to accelerate NR follow up </a:t>
            </a:r>
            <a:endParaRPr lang="en-US" dirty="0"/>
          </a:p>
        </p:txBody>
      </p:sp>
    </p:spTree>
    <p:extLst>
      <p:ext uri="{BB962C8B-B14F-4D97-AF65-F5344CB8AC3E}">
        <p14:creationId xmlns:p14="http://schemas.microsoft.com/office/powerpoint/2010/main" val="9362745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Follow up Interviews</a:t>
            </a:r>
            <a:endParaRPr lang="en-US" dirty="0"/>
          </a:p>
        </p:txBody>
      </p:sp>
      <p:sp>
        <p:nvSpPr>
          <p:cNvPr id="3" name="Content Placeholder 2"/>
          <p:cNvSpPr>
            <a:spLocks noGrp="1"/>
          </p:cNvSpPr>
          <p:nvPr>
            <p:ph idx="1"/>
          </p:nvPr>
        </p:nvSpPr>
        <p:spPr>
          <a:xfrm>
            <a:off x="628650" y="1560352"/>
            <a:ext cx="6243346" cy="3929621"/>
          </a:xfrm>
        </p:spPr>
        <p:txBody>
          <a:bodyPr/>
          <a:lstStyle/>
          <a:p>
            <a:r>
              <a:rPr lang="en-US" dirty="0" smtClean="0"/>
              <a:t>Small sample of field test </a:t>
            </a:r>
            <a:r>
              <a:rPr lang="en-US" dirty="0" err="1" smtClean="0"/>
              <a:t>Rs</a:t>
            </a:r>
            <a:r>
              <a:rPr lang="en-US" dirty="0" smtClean="0"/>
              <a:t> with potential problems identified and </a:t>
            </a:r>
            <a:r>
              <a:rPr lang="en-US" dirty="0" err="1" smtClean="0"/>
              <a:t>recontacted</a:t>
            </a:r>
            <a:r>
              <a:rPr lang="en-US" dirty="0" smtClean="0"/>
              <a:t> by phone</a:t>
            </a:r>
          </a:p>
          <a:p>
            <a:r>
              <a:rPr lang="en-US" dirty="0" smtClean="0"/>
              <a:t>Similar to cognitive interviews, respondents asked about their field test data and how/why they answered as they did</a:t>
            </a:r>
          </a:p>
          <a:p>
            <a:r>
              <a:rPr lang="en-US" dirty="0" smtClean="0"/>
              <a:t>Can provide explanation for unusual data</a:t>
            </a:r>
            <a:endParaRPr lang="en-US" dirty="0"/>
          </a:p>
        </p:txBody>
      </p:sp>
      <p:pic>
        <p:nvPicPr>
          <p:cNvPr id="4" name="Picture 8" descr="Image result for bento box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9495" y="3360800"/>
            <a:ext cx="2124812" cy="27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6667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Follow up interviews</a:t>
            </a:r>
            <a:endParaRPr lang="en-US" dirty="0"/>
          </a:p>
        </p:txBody>
      </p:sp>
      <p:sp>
        <p:nvSpPr>
          <p:cNvPr id="3" name="Content Placeholder 2"/>
          <p:cNvSpPr>
            <a:spLocks noGrp="1"/>
          </p:cNvSpPr>
          <p:nvPr>
            <p:ph idx="1"/>
          </p:nvPr>
        </p:nvSpPr>
        <p:spPr/>
        <p:txBody>
          <a:bodyPr>
            <a:normAutofit/>
          </a:bodyPr>
          <a:lstStyle/>
          <a:p>
            <a:r>
              <a:rPr lang="en-US" dirty="0" smtClean="0"/>
              <a:t>Type of information: qualitative and can target specific issues</a:t>
            </a:r>
          </a:p>
          <a:p>
            <a:r>
              <a:rPr lang="en-US" dirty="0" smtClean="0"/>
              <a:t>When to use: as follow on debriefings to field data collection</a:t>
            </a:r>
          </a:p>
          <a:p>
            <a:r>
              <a:rPr lang="en-US" dirty="0" smtClean="0"/>
              <a:t>Population considered: limited</a:t>
            </a:r>
          </a:p>
          <a:p>
            <a:r>
              <a:rPr lang="en-US" dirty="0" smtClean="0"/>
              <a:t>Cost: Low, but varies depending on number of interviews</a:t>
            </a:r>
            <a:r>
              <a:rPr lang="en-US" dirty="0"/>
              <a:t> </a:t>
            </a:r>
            <a:r>
              <a:rPr lang="en-US" dirty="0" smtClean="0"/>
              <a:t>and whether specially trained interviewers needed, mode</a:t>
            </a:r>
          </a:p>
          <a:p>
            <a:endParaRPr lang="en-US" dirty="0"/>
          </a:p>
          <a:p>
            <a:r>
              <a:rPr lang="en-US" dirty="0" smtClean="0"/>
              <a:t>Strengths: </a:t>
            </a:r>
          </a:p>
          <a:p>
            <a:pPr lvl="1"/>
            <a:r>
              <a:rPr lang="en-US" dirty="0"/>
              <a:t>C</a:t>
            </a:r>
            <a:r>
              <a:rPr lang="en-US" dirty="0" smtClean="0"/>
              <a:t>an target respondents with specific errors or data</a:t>
            </a:r>
          </a:p>
          <a:p>
            <a:pPr lvl="1"/>
            <a:r>
              <a:rPr lang="en-US" dirty="0" smtClean="0"/>
              <a:t>Provides information on reasons for unusual data</a:t>
            </a:r>
            <a:endParaRPr lang="en-US" dirty="0"/>
          </a:p>
        </p:txBody>
      </p:sp>
      <p:pic>
        <p:nvPicPr>
          <p:cNvPr id="5" name="Picture 4"/>
          <p:cNvPicPr>
            <a:picLocks noChangeAspect="1"/>
          </p:cNvPicPr>
          <p:nvPr/>
        </p:nvPicPr>
        <p:blipFill>
          <a:blip r:embed="rId2"/>
          <a:stretch>
            <a:fillRect/>
          </a:stretch>
        </p:blipFill>
        <p:spPr>
          <a:xfrm>
            <a:off x="6727972" y="5337839"/>
            <a:ext cx="2337434" cy="1456781"/>
          </a:xfrm>
          <a:prstGeom prst="rect">
            <a:avLst/>
          </a:prstGeom>
        </p:spPr>
      </p:pic>
    </p:spTree>
    <p:extLst>
      <p:ext uri="{BB962C8B-B14F-4D97-AF65-F5344CB8AC3E}">
        <p14:creationId xmlns:p14="http://schemas.microsoft.com/office/powerpoint/2010/main" val="17825660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Follow Up Interview Example</a:t>
            </a:r>
            <a:endParaRPr lang="en-US" dirty="0"/>
          </a:p>
        </p:txBody>
      </p:sp>
      <p:sp>
        <p:nvSpPr>
          <p:cNvPr id="3" name="Content Placeholder 2"/>
          <p:cNvSpPr>
            <a:spLocks noGrp="1"/>
          </p:cNvSpPr>
          <p:nvPr>
            <p:ph idx="1"/>
          </p:nvPr>
        </p:nvSpPr>
        <p:spPr/>
        <p:txBody>
          <a:bodyPr/>
          <a:lstStyle/>
          <a:p>
            <a:r>
              <a:rPr lang="en-US" dirty="0" smtClean="0"/>
              <a:t>Respondents reporting unexpected commodities on short form re-contacted and asked to explain</a:t>
            </a:r>
          </a:p>
          <a:p>
            <a:r>
              <a:rPr lang="en-US" dirty="0" smtClean="0"/>
              <a:t>Most reporting vegetables said that they were home gardens for personal consumption; these should not have been included</a:t>
            </a:r>
          </a:p>
          <a:p>
            <a:endParaRPr lang="en-US" dirty="0"/>
          </a:p>
          <a:p>
            <a:r>
              <a:rPr lang="en-US" dirty="0" smtClean="0"/>
              <a:t>Recommendation to include instruction to exclude home gardens and collect acreage instead of YES/NO</a:t>
            </a:r>
            <a:endParaRPr lang="en-US" dirty="0"/>
          </a:p>
        </p:txBody>
      </p:sp>
    </p:spTree>
    <p:extLst>
      <p:ext uri="{BB962C8B-B14F-4D97-AF65-F5344CB8AC3E}">
        <p14:creationId xmlns:p14="http://schemas.microsoft.com/office/powerpoint/2010/main" val="19595037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2434"/>
            <a:ext cx="7886700" cy="994172"/>
          </a:xfrm>
        </p:spPr>
        <p:txBody>
          <a:bodyPr/>
          <a:lstStyle/>
          <a:p>
            <a:r>
              <a:rPr lang="en-US" dirty="0"/>
              <a:t>C</a:t>
            </a:r>
            <a:r>
              <a:rPr lang="en-US" dirty="0" smtClean="0"/>
              <a:t>onclusion</a:t>
            </a:r>
            <a:endParaRPr lang="en-US" dirty="0"/>
          </a:p>
        </p:txBody>
      </p:sp>
      <p:sp>
        <p:nvSpPr>
          <p:cNvPr id="3" name="Content Placeholder 2"/>
          <p:cNvSpPr>
            <a:spLocks noGrp="1"/>
          </p:cNvSpPr>
          <p:nvPr>
            <p:ph idx="1"/>
          </p:nvPr>
        </p:nvSpPr>
        <p:spPr>
          <a:xfrm>
            <a:off x="628650" y="1173346"/>
            <a:ext cx="6047279" cy="4316628"/>
          </a:xfrm>
        </p:spPr>
        <p:txBody>
          <a:bodyPr>
            <a:noAutofit/>
          </a:bodyPr>
          <a:lstStyle/>
          <a:p>
            <a:r>
              <a:rPr lang="en-US" dirty="0" smtClean="0"/>
              <a:t>Using multiple </a:t>
            </a:r>
            <a:r>
              <a:rPr lang="en-US" dirty="0" smtClean="0"/>
              <a:t>methods has </a:t>
            </a:r>
            <a:r>
              <a:rPr lang="en-US" dirty="0" smtClean="0"/>
              <a:t>lots of advantages, but also requires more planning</a:t>
            </a:r>
          </a:p>
          <a:p>
            <a:r>
              <a:rPr lang="en-US" dirty="0" smtClean="0"/>
              <a:t>Think about:</a:t>
            </a:r>
          </a:p>
          <a:p>
            <a:pPr lvl="1"/>
            <a:r>
              <a:rPr lang="en-US" sz="2000" dirty="0" smtClean="0"/>
              <a:t>when to use, </a:t>
            </a:r>
          </a:p>
          <a:p>
            <a:pPr lvl="1"/>
            <a:r>
              <a:rPr lang="en-US" sz="2000" dirty="0" smtClean="0"/>
              <a:t>type of info you will get, </a:t>
            </a:r>
          </a:p>
          <a:p>
            <a:pPr lvl="1"/>
            <a:r>
              <a:rPr lang="en-US" sz="2000" dirty="0" smtClean="0"/>
              <a:t>how to combine it</a:t>
            </a:r>
          </a:p>
          <a:p>
            <a:r>
              <a:rPr lang="en-US" dirty="0" smtClean="0"/>
              <a:t>Multi mode requires more analysis and time in schedule but gives more confidence in results</a:t>
            </a:r>
          </a:p>
          <a:p>
            <a:r>
              <a:rPr lang="en-US" dirty="0" smtClean="0"/>
              <a:t>For ongoing data collections, start as soon as previous is done</a:t>
            </a:r>
            <a:endParaRPr lang="en-US" dirty="0"/>
          </a:p>
        </p:txBody>
      </p:sp>
      <p:pic>
        <p:nvPicPr>
          <p:cNvPr id="1026" name="Picture 2" descr="Image result for be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552" y="1971546"/>
            <a:ext cx="1906266" cy="285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0606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Five Principles</a:t>
            </a:r>
            <a:endParaRPr lang="en-US" dirty="0"/>
          </a:p>
        </p:txBody>
      </p:sp>
      <p:sp>
        <p:nvSpPr>
          <p:cNvPr id="3" name="Content Placeholder 2"/>
          <p:cNvSpPr>
            <a:spLocks noGrp="1"/>
          </p:cNvSpPr>
          <p:nvPr>
            <p:ph idx="1"/>
          </p:nvPr>
        </p:nvSpPr>
        <p:spPr/>
        <p:txBody>
          <a:bodyPr/>
          <a:lstStyle/>
          <a:p>
            <a:r>
              <a:rPr lang="en-US" dirty="0" smtClean="0"/>
              <a:t>Ponder </a:t>
            </a:r>
            <a:r>
              <a:rPr lang="en-US" dirty="0"/>
              <a:t>deep gratitude for the people who prepared the </a:t>
            </a:r>
            <a:r>
              <a:rPr lang="en-US" dirty="0" smtClean="0"/>
              <a:t>meal</a:t>
            </a:r>
          </a:p>
          <a:p>
            <a:r>
              <a:rPr lang="en-US" dirty="0" smtClean="0"/>
              <a:t>Perform </a:t>
            </a:r>
            <a:r>
              <a:rPr lang="en-US" dirty="0"/>
              <a:t>deeds and have thoughts worthy of receiving such </a:t>
            </a:r>
            <a:r>
              <a:rPr lang="en-US" dirty="0" smtClean="0"/>
              <a:t>nourishment</a:t>
            </a:r>
          </a:p>
          <a:p>
            <a:r>
              <a:rPr lang="en-US" dirty="0" smtClean="0"/>
              <a:t>Partake </a:t>
            </a:r>
            <a:r>
              <a:rPr lang="en-US" dirty="0"/>
              <a:t>of the food with no </a:t>
            </a:r>
            <a:r>
              <a:rPr lang="en-US" dirty="0" smtClean="0"/>
              <a:t>ire</a:t>
            </a:r>
          </a:p>
          <a:p>
            <a:r>
              <a:rPr lang="en-US" dirty="0" smtClean="0"/>
              <a:t>Realize </a:t>
            </a:r>
            <a:r>
              <a:rPr lang="en-US" dirty="0"/>
              <a:t>that </a:t>
            </a:r>
            <a:r>
              <a:rPr lang="en-US" dirty="0" smtClean="0"/>
              <a:t>you are </a:t>
            </a:r>
            <a:r>
              <a:rPr lang="en-US" dirty="0"/>
              <a:t>feeding the soul as well as the </a:t>
            </a:r>
            <a:r>
              <a:rPr lang="en-US" dirty="0" smtClean="0"/>
              <a:t>body</a:t>
            </a:r>
          </a:p>
          <a:p>
            <a:r>
              <a:rPr lang="en-US" dirty="0" smtClean="0"/>
              <a:t>Be </a:t>
            </a:r>
            <a:r>
              <a:rPr lang="en-US" dirty="0"/>
              <a:t>seriously engaged on the road to </a:t>
            </a:r>
            <a:r>
              <a:rPr lang="en-US" dirty="0" smtClean="0"/>
              <a:t>enlightenment</a:t>
            </a:r>
            <a:endParaRPr lang="en-US" dirty="0"/>
          </a:p>
        </p:txBody>
      </p:sp>
      <p:sp>
        <p:nvSpPr>
          <p:cNvPr id="4" name="Slide Number Placeholder 3"/>
          <p:cNvSpPr>
            <a:spLocks noGrp="1"/>
          </p:cNvSpPr>
          <p:nvPr>
            <p:ph type="sldNum" sz="quarter" idx="12"/>
          </p:nvPr>
        </p:nvSpPr>
        <p:spPr/>
        <p:txBody>
          <a:bodyPr/>
          <a:lstStyle/>
          <a:p>
            <a:fld id="{481905B6-B74E-404D-B2C0-1C5B707958A0}" type="slidenum">
              <a:rPr lang="en-US" smtClean="0"/>
              <a:t>24</a:t>
            </a:fld>
            <a:endParaRPr lang="en-US"/>
          </a:p>
        </p:txBody>
      </p:sp>
      <p:pic>
        <p:nvPicPr>
          <p:cNvPr id="5" name="Picture 4"/>
          <p:cNvPicPr>
            <a:picLocks noChangeAspect="1"/>
          </p:cNvPicPr>
          <p:nvPr/>
        </p:nvPicPr>
        <p:blipFill>
          <a:blip r:embed="rId3"/>
          <a:stretch>
            <a:fillRect/>
          </a:stretch>
        </p:blipFill>
        <p:spPr>
          <a:xfrm>
            <a:off x="3850911" y="4960589"/>
            <a:ext cx="2021884" cy="1516413"/>
          </a:xfrm>
          <a:prstGeom prst="rect">
            <a:avLst/>
          </a:prstGeom>
        </p:spPr>
      </p:pic>
    </p:spTree>
    <p:extLst>
      <p:ext uri="{BB962C8B-B14F-4D97-AF65-F5344CB8AC3E}">
        <p14:creationId xmlns:p14="http://schemas.microsoft.com/office/powerpoint/2010/main" val="196953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questionnaire testing meal</a:t>
            </a:r>
            <a:endParaRPr lang="en-US" dirty="0"/>
          </a:p>
        </p:txBody>
      </p:sp>
      <p:pic>
        <p:nvPicPr>
          <p:cNvPr id="4" name="Content Placeholder 3"/>
          <p:cNvPicPr>
            <a:picLocks noGrp="1" noChangeAspect="1"/>
          </p:cNvPicPr>
          <p:nvPr>
            <p:ph idx="1"/>
          </p:nvPr>
        </p:nvPicPr>
        <p:blipFill>
          <a:blip r:embed="rId2"/>
          <a:stretch>
            <a:fillRect/>
          </a:stretch>
        </p:blipFill>
        <p:spPr>
          <a:xfrm>
            <a:off x="2775569" y="2329685"/>
            <a:ext cx="3212045" cy="2137471"/>
          </a:xfrm>
          <a:prstGeom prst="rect">
            <a:avLst/>
          </a:prstGeom>
        </p:spPr>
      </p:pic>
      <p:pic>
        <p:nvPicPr>
          <p:cNvPr id="5" name="Picture 6"/>
          <p:cNvPicPr>
            <a:picLocks noChangeAspect="1" noChangeArrowheads="1"/>
          </p:cNvPicPr>
          <p:nvPr/>
        </p:nvPicPr>
        <p:blipFill>
          <a:blip r:embed="rId3" cstate="print"/>
          <a:srcRect/>
          <a:stretch>
            <a:fillRect/>
          </a:stretch>
        </p:blipFill>
        <p:spPr bwMode="auto">
          <a:xfrm>
            <a:off x="2630419" y="1801150"/>
            <a:ext cx="3717896" cy="3592915"/>
          </a:xfrm>
          <a:prstGeom prst="rect">
            <a:avLst/>
          </a:prstGeom>
          <a:noFill/>
          <a:ln w="9525">
            <a:noFill/>
            <a:miter lim="800000"/>
            <a:headEnd/>
            <a:tailEnd/>
          </a:ln>
        </p:spPr>
      </p:pic>
    </p:spTree>
    <p:extLst>
      <p:ext uri="{BB962C8B-B14F-4D97-AF65-F5344CB8AC3E}">
        <p14:creationId xmlns:p14="http://schemas.microsoft.com/office/powerpoint/2010/main" val="117425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pic>
        <p:nvPicPr>
          <p:cNvPr id="1028" name="Picture 4" descr="Image result for bento box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3606" y="1831246"/>
            <a:ext cx="3078689" cy="3078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338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heme goo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 good'</Template>
  <TotalTime>954</TotalTime>
  <Words>1310</Words>
  <Application>Microsoft Office PowerPoint</Application>
  <PresentationFormat>On-screen Show (4:3)</PresentationFormat>
  <Paragraphs>204</Paragraphs>
  <Slides>26</Slides>
  <Notes>3</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Theme good'</vt:lpstr>
      <vt:lpstr>Questionnaire Testing Bento Box:  Multi-method Testing for the 2017 Census of Agriculture</vt:lpstr>
      <vt:lpstr>Questionnaire Redesign Bento Box   Testing for the 2017 Census of Agriculture (COA)</vt:lpstr>
      <vt:lpstr>U.S. Census of Agriculture (COA)</vt:lpstr>
      <vt:lpstr>Traditional Japanese Bento Box</vt:lpstr>
      <vt:lpstr>Our Testing Bento Box: 5 Methods</vt:lpstr>
      <vt:lpstr>Each method is used in a different way and provides different information</vt:lpstr>
      <vt:lpstr>Evaluation of Historical Data  from Prior Data Collections</vt:lpstr>
      <vt:lpstr>Evaluation of Historical Data</vt:lpstr>
      <vt:lpstr>Expert Review</vt:lpstr>
      <vt:lpstr>Expert Review</vt:lpstr>
      <vt:lpstr>Expert Review example</vt:lpstr>
      <vt:lpstr>New Questions about Involvement in Decisions</vt:lpstr>
      <vt:lpstr>Cognitive Interviews</vt:lpstr>
      <vt:lpstr>Cognitive Interviews</vt:lpstr>
      <vt:lpstr>CI example</vt:lpstr>
      <vt:lpstr>CI example</vt:lpstr>
      <vt:lpstr>Field Testing</vt:lpstr>
      <vt:lpstr>Field Tests</vt:lpstr>
      <vt:lpstr>Field Test examples</vt:lpstr>
      <vt:lpstr>Follow up Interviews</vt:lpstr>
      <vt:lpstr>Follow up interviews</vt:lpstr>
      <vt:lpstr>Follow Up Interview Example</vt:lpstr>
      <vt:lpstr>Conclusion</vt:lpstr>
      <vt:lpstr>The Five Principles</vt:lpstr>
      <vt:lpstr>Our questionnaire testing meal</vt:lpstr>
      <vt:lpstr>PowerPoint Presentation</vt:lpstr>
    </vt:vector>
  </TitlesOfParts>
  <Company>NASS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Questionnaire Testing Bento Box: Results from the 2017 Census of Agriculture Multi-method Questionnaire Testing</dc:title>
  <dc:creator>Mccarthy, Jaki - NASS</dc:creator>
  <cp:lastModifiedBy>Mccarthy, Jaki - NASS</cp:lastModifiedBy>
  <cp:revision>41</cp:revision>
  <dcterms:created xsi:type="dcterms:W3CDTF">2016-10-11T16:24:00Z</dcterms:created>
  <dcterms:modified xsi:type="dcterms:W3CDTF">2016-11-22T20:39:46Z</dcterms:modified>
</cp:coreProperties>
</file>