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2"/>
  </p:notesMasterIdLst>
  <p:sldIdLst>
    <p:sldId id="256" r:id="rId6"/>
    <p:sldId id="258" r:id="rId7"/>
    <p:sldId id="280" r:id="rId8"/>
    <p:sldId id="260" r:id="rId9"/>
    <p:sldId id="281" r:id="rId10"/>
    <p:sldId id="283" r:id="rId11"/>
    <p:sldId id="282" r:id="rId12"/>
    <p:sldId id="284" r:id="rId13"/>
    <p:sldId id="285" r:id="rId14"/>
    <p:sldId id="286" r:id="rId15"/>
    <p:sldId id="287" r:id="rId16"/>
    <p:sldId id="288" r:id="rId17"/>
    <p:sldId id="289" r:id="rId18"/>
    <p:sldId id="291" r:id="rId19"/>
    <p:sldId id="292" r:id="rId20"/>
    <p:sldId id="293" r:id="rId21"/>
  </p:sldIdLst>
  <p:sldSz cx="9144000" cy="6858000" type="screen4x3"/>
  <p:notesSz cx="7010400" cy="92964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5" autoAdjust="0"/>
    <p:restoredTop sz="87779" autoAdjust="0"/>
  </p:normalViewPr>
  <p:slideViewPr>
    <p:cSldViewPr>
      <p:cViewPr varScale="1">
        <p:scale>
          <a:sx n="77" d="100"/>
          <a:sy n="77" d="100"/>
        </p:scale>
        <p:origin x="-16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B4830A3-96C2-4FB9-8BBD-0374C7FF53FB}" type="datetimeFigureOut">
              <a:rPr lang="en-US" smtClean="0"/>
              <a:t>10/21/2016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BF144E1-C143-42CF-A176-88855B78B9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16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144E1-C143-42CF-A176-88855B78B9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97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144E1-C143-42CF-A176-88855B78B9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23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144E1-C143-42CF-A176-88855B78B9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23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an identifying assumption?  Not</a:t>
            </a:r>
            <a:r>
              <a:rPr lang="en-US" baseline="0" dirty="0" smtClean="0"/>
              <a:t> economists at this conference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144E1-C143-42CF-A176-88855B78B9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56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C905-FF40-4437-BDDD-7BDE312C7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9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C905-FF40-4437-BDDD-7BDE312C7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C905-FF40-4437-BDDD-7BDE312C7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85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C905-FF40-4437-BDDD-7BDE312C7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00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C905-FF40-4437-BDDD-7BDE312C7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fld id="{5212C905-FF40-4437-BDDD-7BDE312C73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6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i="0" kern="1200" baseline="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lori.beth.reeder@census.gov" TargetMode="External"/><Relationship Id="rId2" Type="http://schemas.openxmlformats.org/officeDocument/2006/relationships/hyperlink" Target="mailto:jonathan.s.eggleston@census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2362199"/>
          </a:xfrm>
        </p:spPr>
        <p:txBody>
          <a:bodyPr>
            <a:normAutofit/>
          </a:bodyPr>
          <a:lstStyle/>
          <a:p>
            <a:r>
              <a:rPr lang="en-US" sz="3600" dirty="0"/>
              <a:t>­­Does Encouraging Record Use for Financial Assets Improve Data Accuracy? </a:t>
            </a:r>
            <a:r>
              <a:rPr lang="en-US" sz="3600" b="0" i="1" dirty="0" smtClean="0"/>
              <a:t>Evidence </a:t>
            </a:r>
            <a:r>
              <a:rPr lang="en-US" sz="3600" b="0" i="1" dirty="0"/>
              <a:t>from Administrative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Jonathan Eggleston and Lori Reeder</a:t>
            </a:r>
          </a:p>
          <a:p>
            <a:r>
              <a:rPr lang="en-US" dirty="0" smtClean="0"/>
              <a:t>U.S. Census Bureau</a:t>
            </a:r>
          </a:p>
          <a:p>
            <a:r>
              <a:rPr lang="en-US" dirty="0" smtClean="0"/>
              <a:t>November</a:t>
            </a:r>
            <a:r>
              <a:rPr lang="en-US" dirty="0" smtClean="0"/>
              <a:t> </a:t>
            </a:r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, 2016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542038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views expressed are those of the </a:t>
            </a:r>
            <a:r>
              <a:rPr lang="en-US" sz="1400" dirty="0" smtClean="0"/>
              <a:t>authors </a:t>
            </a:r>
            <a:r>
              <a:rPr lang="en-US" sz="1400" dirty="0"/>
              <a:t>and not necessarily those of the U.S. Census Bureau</a:t>
            </a:r>
            <a:r>
              <a:rPr lang="en-US" sz="1400" dirty="0" smtClean="0"/>
              <a:t>.  All results have been disclosure reviewed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407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 smtClean="0"/>
              <a:t>Audience Question #1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Raise your hand if you have any of the following types of bank accounts:</a:t>
            </a:r>
          </a:p>
          <a:p>
            <a:pPr lvl="1"/>
            <a:r>
              <a:rPr lang="en-US" dirty="0" smtClean="0"/>
              <a:t>Savings Account</a:t>
            </a:r>
          </a:p>
          <a:p>
            <a:pPr lvl="1"/>
            <a:r>
              <a:rPr lang="en-US" dirty="0" smtClean="0"/>
              <a:t>Interest-Earning Checking Account</a:t>
            </a:r>
          </a:p>
          <a:p>
            <a:pPr lvl="1"/>
            <a:r>
              <a:rPr lang="en-US" dirty="0" smtClean="0"/>
              <a:t>Money Market Account</a:t>
            </a:r>
          </a:p>
          <a:p>
            <a:pPr lvl="1"/>
            <a:r>
              <a:rPr lang="en-US" dirty="0"/>
              <a:t>Certificate Of Deposit </a:t>
            </a:r>
            <a:r>
              <a:rPr lang="en-US" dirty="0" smtClean="0"/>
              <a:t>(CDs)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44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 smtClean="0"/>
              <a:t>Audience Question #2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Keep your hand raised if you know the answer to this question:</a:t>
            </a:r>
            <a:endParaRPr lang="en-US" dirty="0"/>
          </a:p>
          <a:p>
            <a:pPr lvl="1"/>
            <a:r>
              <a:rPr lang="en-US" i="1" dirty="0" smtClean="0"/>
              <a:t>How much interest income did you receive from your bank account between July 1</a:t>
            </a:r>
            <a:r>
              <a:rPr lang="en-US" i="1" baseline="30000" dirty="0" smtClean="0"/>
              <a:t>st</a:t>
            </a:r>
            <a:r>
              <a:rPr lang="en-US" i="1" dirty="0" smtClean="0"/>
              <a:t>, 2016 and October 31</a:t>
            </a:r>
            <a:r>
              <a:rPr lang="en-US" i="1" baseline="30000" dirty="0" smtClean="0"/>
              <a:t>st</a:t>
            </a:r>
            <a:r>
              <a:rPr lang="en-US" i="1" dirty="0" smtClean="0"/>
              <a:t>, 2016?</a:t>
            </a:r>
          </a:p>
          <a:p>
            <a:pPr marL="457200" lvl="1" indent="0">
              <a:buNone/>
            </a:pP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38873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 smtClean="0"/>
              <a:t>Assets &amp; Measurement Error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Problem: Many people are unaware of how much income they receive from their assets</a:t>
            </a:r>
          </a:p>
          <a:p>
            <a:r>
              <a:rPr lang="en-US" dirty="0" smtClean="0"/>
              <a:t>Problem could cause</a:t>
            </a:r>
          </a:p>
          <a:p>
            <a:pPr lvl="1"/>
            <a:r>
              <a:rPr lang="en-US" dirty="0" smtClean="0"/>
              <a:t>Inaccurate data</a:t>
            </a:r>
          </a:p>
          <a:p>
            <a:pPr lvl="1"/>
            <a:r>
              <a:rPr lang="en-US" dirty="0" smtClean="0"/>
              <a:t>Inaccurate measurement of income equality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79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 smtClean="0"/>
              <a:t>Assets &amp; Measurement Error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solutions</a:t>
            </a:r>
          </a:p>
          <a:p>
            <a:pPr lvl="1"/>
            <a:r>
              <a:rPr lang="en-US" dirty="0" smtClean="0"/>
              <a:t>Conduct interviews around tax season</a:t>
            </a:r>
          </a:p>
          <a:p>
            <a:pPr lvl="1"/>
            <a:r>
              <a:rPr lang="en-US" b="1" dirty="0" smtClean="0"/>
              <a:t>Encourage respondents to consult financial records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 smtClean="0"/>
              <a:t>Record Use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Benefits of encouraging record use unclear</a:t>
            </a:r>
            <a:endParaRPr lang="en-US" dirty="0"/>
          </a:p>
          <a:p>
            <a:pPr lvl="1"/>
            <a:r>
              <a:rPr lang="en-US" dirty="0"/>
              <a:t>Respondents who use records may already be aware of their finances</a:t>
            </a:r>
          </a:p>
          <a:p>
            <a:pPr lvl="1"/>
            <a:r>
              <a:rPr lang="en-US" dirty="0"/>
              <a:t>Experimental studies (Cooper et al. 2013, Murphy et al. 2015): No </a:t>
            </a:r>
            <a:r>
              <a:rPr lang="en-US" dirty="0" smtClean="0"/>
              <a:t>effect of record use on measurement error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4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 Limitations of Previous Experimental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indicators of measurement error, such as rounding, which may or may not be associated with actual measurement error</a:t>
            </a:r>
          </a:p>
          <a:p>
            <a:r>
              <a:rPr lang="en-US" dirty="0" smtClean="0"/>
              <a:t>Effect of experimental manipulation on record use was relatively small</a:t>
            </a:r>
          </a:p>
          <a:p>
            <a:pPr lvl="1"/>
            <a:r>
              <a:rPr lang="en-US" dirty="0" smtClean="0"/>
              <a:t>Effect size may be too small to detect change in data 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49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survey to administrative data: more direct indicator of measurement error</a:t>
            </a:r>
          </a:p>
          <a:p>
            <a:r>
              <a:rPr lang="en-US" dirty="0" smtClean="0"/>
              <a:t>No experimental manipulation, but use proxy variables to control for </a:t>
            </a:r>
            <a:r>
              <a:rPr lang="en-US" dirty="0" err="1" smtClean="0"/>
              <a:t>unobservables</a:t>
            </a:r>
            <a:endParaRPr lang="en-US" dirty="0" smtClean="0"/>
          </a:p>
          <a:p>
            <a:r>
              <a:rPr lang="en-US" dirty="0" smtClean="0"/>
              <a:t>Findings</a:t>
            </a:r>
          </a:p>
          <a:p>
            <a:pPr lvl="1"/>
            <a:r>
              <a:rPr lang="en-US" dirty="0" smtClean="0"/>
              <a:t>Record use associated with an 18 </a:t>
            </a:r>
            <a:r>
              <a:rPr lang="en-US" dirty="0"/>
              <a:t>to </a:t>
            </a:r>
            <a:r>
              <a:rPr lang="en-US" dirty="0" smtClean="0"/>
              <a:t>50 percent decrease in measurement error</a:t>
            </a:r>
          </a:p>
          <a:p>
            <a:pPr lvl="1"/>
            <a:r>
              <a:rPr lang="en-US" dirty="0" smtClean="0"/>
              <a:t>Record use increases interview length by </a:t>
            </a:r>
            <a:r>
              <a:rPr lang="en-US" dirty="0"/>
              <a:t>2.6%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5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Administrative Data: IRS 1040 Tax Returns</a:t>
            </a:r>
          </a:p>
          <a:p>
            <a:r>
              <a:rPr lang="en-US" dirty="0" smtClean="0"/>
              <a:t>Survey Data: 2014 Panel of the Survey of Income and Program Participation</a:t>
            </a:r>
          </a:p>
          <a:p>
            <a:r>
              <a:rPr lang="en-US" dirty="0" smtClean="0"/>
              <a:t>Variables on income from assets</a:t>
            </a:r>
          </a:p>
          <a:p>
            <a:pPr lvl="1"/>
            <a:r>
              <a:rPr lang="en-US" dirty="0" smtClean="0"/>
              <a:t>Interest Income </a:t>
            </a:r>
          </a:p>
          <a:p>
            <a:pPr lvl="1"/>
            <a:r>
              <a:rPr lang="en-US" dirty="0" smtClean="0"/>
              <a:t>Dividend Income </a:t>
            </a:r>
          </a:p>
          <a:p>
            <a:pPr lvl="1"/>
            <a:r>
              <a:rPr lang="en-US" dirty="0" smtClean="0"/>
              <a:t>Gross Rental Income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92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Explanatory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variable: Indicator of consulting records for asset questions</a:t>
            </a:r>
          </a:p>
          <a:p>
            <a:pPr lvl="1"/>
            <a:r>
              <a:rPr lang="en-US" dirty="0" smtClean="0"/>
              <a:t>Issue: respondents who consult records may be more engaged respondents who given accurate data, even if they didn’t consult records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49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Explanatory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Proxy variables for overall data accuracy</a:t>
            </a:r>
          </a:p>
          <a:p>
            <a:pPr lvl="1"/>
            <a:r>
              <a:rPr lang="en-US" dirty="0" smtClean="0"/>
              <a:t>Respondent’s average time per question</a:t>
            </a:r>
          </a:p>
          <a:p>
            <a:pPr lvl="1"/>
            <a:r>
              <a:rPr lang="en-US" dirty="0" smtClean="0"/>
              <a:t>Interviewer’s average time per question</a:t>
            </a:r>
          </a:p>
          <a:p>
            <a:pPr lvl="1"/>
            <a:r>
              <a:rPr lang="en-US" dirty="0" smtClean="0"/>
              <a:t>Respondent’s item nonresponse rate for financial questions</a:t>
            </a:r>
          </a:p>
          <a:p>
            <a:pPr lvl="1"/>
            <a:r>
              <a:rPr lang="en-US" dirty="0" smtClean="0"/>
              <a:t>Respondent’s average amount of rounding for financial questions</a:t>
            </a:r>
          </a:p>
          <a:p>
            <a:r>
              <a:rPr lang="en-US" dirty="0" smtClean="0"/>
              <a:t>Key assumption: Proxy variables account for confounding factors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2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190501"/>
              </p:ext>
            </p:extLst>
          </p:nvPr>
        </p:nvGraphicFramePr>
        <p:xfrm>
          <a:off x="228599" y="222447"/>
          <a:ext cx="8686802" cy="5718804"/>
        </p:xfrm>
        <a:graphic>
          <a:graphicData uri="http://schemas.openxmlformats.org/drawingml/2006/table">
            <a:tbl>
              <a:tblPr firstRow="1" firstCol="1" bandRow="1"/>
              <a:tblGrid>
                <a:gridCol w="2115545"/>
                <a:gridCol w="1095836"/>
                <a:gridCol w="1095836"/>
                <a:gridCol w="1095836"/>
                <a:gridCol w="1095836"/>
                <a:gridCol w="1095836"/>
                <a:gridCol w="1092077"/>
              </a:tblGrid>
              <a:tr h="691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Inverse Hyperbolic Sine (IHS) of </a:t>
                      </a:r>
                      <a:endParaRPr lang="en-US" sz="2000" b="1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Absolute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Difference in Asset Income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Interest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Dividend 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Rental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Record Use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***-0.291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***-0.184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***-0.404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**-0.246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***-0.692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**-0.500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(0.045)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(0.049)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(0.093)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(0.096)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(0.225)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(0.238)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Time Per Question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-0.002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-0.008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-0.001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(0.005)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(0.008)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(0.016)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Interviewer's Time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0.003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-0.011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-0.051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Per Question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(0.007)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(0.013)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(0.034)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Item Nonrespone Rate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0.158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0.019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-0.225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(0.111)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(0.194)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(0.563)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Rounding Average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***1.054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***1.104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***2.440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(0.141)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(0.255)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(0.844)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Proxy Variables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N.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Observations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7713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7445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2954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2899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1280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1262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760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Source: 2014 SIPP panel and 2013 IRS 1040 dataset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82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Record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Previous results: Potential benefit on data accuracy </a:t>
            </a:r>
          </a:p>
          <a:p>
            <a:r>
              <a:rPr lang="en-US" dirty="0" smtClean="0"/>
              <a:t>Cost: Record users may spend more time per question</a:t>
            </a:r>
          </a:p>
          <a:p>
            <a:pPr lvl="1"/>
            <a:r>
              <a:rPr lang="en-US" dirty="0" smtClean="0"/>
              <a:t>Increase in respondent burden</a:t>
            </a:r>
          </a:p>
          <a:p>
            <a:pPr lvl="1"/>
            <a:r>
              <a:rPr lang="en-US" dirty="0" smtClean="0"/>
              <a:t>Monetary cost for interviewer time</a:t>
            </a:r>
          </a:p>
          <a:p>
            <a:r>
              <a:rPr lang="en-US" dirty="0" smtClean="0"/>
              <a:t>Question: Does record use increase interview time, after controlling for other respondent characteristics?</a:t>
            </a:r>
          </a:p>
        </p:txBody>
      </p:sp>
    </p:spTree>
    <p:extLst>
      <p:ext uri="{BB962C8B-B14F-4D97-AF65-F5344CB8AC3E}">
        <p14:creationId xmlns:p14="http://schemas.microsoft.com/office/powerpoint/2010/main" val="309860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/>
              <a:t>Regression for Seconds Spent Per Question for the Asset Income and Value </a:t>
            </a:r>
            <a:r>
              <a:rPr lang="en-US" sz="3100" dirty="0" smtClean="0"/>
              <a:t>Section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517864"/>
              </p:ext>
            </p:extLst>
          </p:nvPr>
        </p:nvGraphicFramePr>
        <p:xfrm>
          <a:off x="2057400" y="1371600"/>
          <a:ext cx="5029199" cy="4241639"/>
        </p:xfrm>
        <a:graphic>
          <a:graphicData uri="http://schemas.openxmlformats.org/drawingml/2006/table">
            <a:tbl>
              <a:tblPr firstRow="1" firstCol="1" bandRow="1"/>
              <a:tblGrid>
                <a:gridCol w="3261104"/>
                <a:gridCol w="1768095"/>
              </a:tblGrid>
              <a:tr h="6667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Seconds Per Question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Record Use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***4.03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(0.10)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Time Per Question in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***0.59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Other Sections (Seconds)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(0.01)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Interviewer's Time Per Question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***0.33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in Other Sections (Seconds)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(0.02)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Item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Nonrespone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Rate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***-3.45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(0.18)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Rounding Average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***-2.61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(0.19)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0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Source: 2014 SIPP panel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20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/>
            <a:r>
              <a:rPr lang="en-US" dirty="0" smtClean="0"/>
              <a:t>Our Study: </a:t>
            </a:r>
            <a:r>
              <a:rPr lang="en-US" dirty="0"/>
              <a:t>F</a:t>
            </a:r>
            <a:r>
              <a:rPr lang="en-US" dirty="0" smtClean="0"/>
              <a:t>irst </a:t>
            </a:r>
            <a:r>
              <a:rPr lang="en-US" dirty="0"/>
              <a:t>large scale comparison of survey to administrative data to determine whether record use is associated with improved data </a:t>
            </a:r>
            <a:r>
              <a:rPr lang="en-US" dirty="0" smtClean="0"/>
              <a:t>quality</a:t>
            </a:r>
          </a:p>
          <a:p>
            <a:pPr marL="342900" lvl="1" indent="-342900"/>
            <a:r>
              <a:rPr lang="en-US" dirty="0" smtClean="0"/>
              <a:t>Record </a:t>
            </a:r>
            <a:r>
              <a:rPr lang="en-US" dirty="0"/>
              <a:t>use associated with </a:t>
            </a:r>
            <a:r>
              <a:rPr lang="en-US" dirty="0" smtClean="0"/>
              <a:t>an </a:t>
            </a:r>
            <a:r>
              <a:rPr lang="en-US" dirty="0"/>
              <a:t>18 to 50 percent decrease in measurement error</a:t>
            </a:r>
          </a:p>
          <a:p>
            <a:r>
              <a:rPr lang="en-US" sz="2800" dirty="0" smtClean="0"/>
              <a:t>Record </a:t>
            </a:r>
            <a:r>
              <a:rPr lang="en-US" sz="2800" dirty="0"/>
              <a:t>use </a:t>
            </a:r>
            <a:r>
              <a:rPr lang="en-US" sz="2800" dirty="0" smtClean="0"/>
              <a:t>associated </a:t>
            </a:r>
            <a:r>
              <a:rPr lang="en-US" sz="2800" dirty="0"/>
              <a:t>with spending an extra 4.03 seconds on each asset </a:t>
            </a:r>
            <a:r>
              <a:rPr lang="en-US" sz="2800" dirty="0" smtClean="0"/>
              <a:t>question</a:t>
            </a:r>
          </a:p>
          <a:p>
            <a:pPr lvl="1"/>
            <a:r>
              <a:rPr lang="en-US" sz="2400" dirty="0"/>
              <a:t>Record use increases interview length by 2.6</a:t>
            </a:r>
            <a:r>
              <a:rPr lang="en-US" sz="2400" dirty="0" smtClean="0"/>
              <a:t>%</a:t>
            </a:r>
          </a:p>
          <a:p>
            <a:endParaRPr lang="en-US" dirty="0" smtClean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506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/>
              <a:t>Jonathan </a:t>
            </a:r>
            <a:r>
              <a:rPr lang="en-US" b="1" dirty="0" smtClean="0"/>
              <a:t>Eggleston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/>
              <a:t>Economist</a:t>
            </a:r>
            <a:endParaRPr lang="en-US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Labor Force Statistics </a:t>
            </a:r>
            <a:r>
              <a:rPr lang="en-US" dirty="0" smtClean="0"/>
              <a:t>Branch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Social, Economic, and Housing Statistics Division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U.S. Census Bureau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Office: 301.763.2357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err="1" smtClean="0">
                <a:hlinkClick r:id="rId2"/>
              </a:rPr>
              <a:t>jonathan.s.eggleston</a:t>
            </a:r>
            <a:endParaRPr lang="en-US" dirty="0" smtClean="0">
              <a:hlinkClick r:id="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>
                <a:hlinkClick r:id=""/>
              </a:rPr>
              <a:t>@census.gov</a:t>
            </a:r>
            <a:endParaRPr lang="en-US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 smtClean="0"/>
              <a:t>Lori Reeder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/>
              <a:t>Survey Statistician </a:t>
            </a:r>
            <a:endParaRPr lang="en-US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Survey Improvement Research </a:t>
            </a:r>
            <a:r>
              <a:rPr lang="en-US" dirty="0" smtClean="0"/>
              <a:t>Branch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Social, Economic, and Housing Statistics Division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/>
              <a:t>U.S</a:t>
            </a:r>
            <a:r>
              <a:rPr lang="en-US" dirty="0"/>
              <a:t>. Census Bureau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Office: </a:t>
            </a:r>
            <a:r>
              <a:rPr lang="en-US" dirty="0" smtClean="0"/>
              <a:t>301.763.9787</a:t>
            </a:r>
            <a:endParaRPr lang="en-US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>
                <a:hlinkClick r:id="rId3"/>
              </a:rPr>
              <a:t>lori.beth.reeder@census.gov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34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f479e571-9d2f-444b-9f2f-d7c852a0897d"/>
</p:tagLst>
</file>

<file path=ppt/theme/theme1.xml><?xml version="1.0" encoding="utf-8"?>
<a:theme xmlns:a="http://schemas.openxmlformats.org/drawingml/2006/main" name="External_General_Futurist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3B1F9FA5B2E847971EAB42F3EC9A01" ma:contentTypeVersion="1" ma:contentTypeDescription="Create a new document." ma:contentTypeScope="" ma:versionID="1c5faaff316f9855ec4d2e1d55b0a4fe">
  <xsd:schema xmlns:xsd="http://www.w3.org/2001/XMLSchema" xmlns:xs="http://www.w3.org/2001/XMLSchema" xmlns:p="http://schemas.microsoft.com/office/2006/metadata/properties" xmlns:ns1="http://schemas.microsoft.com/sharepoint/v3" xmlns:ns2="8557a95a-962d-47e7-8af1-548f79049771" targetNamespace="http://schemas.microsoft.com/office/2006/metadata/properties" ma:root="true" ma:fieldsID="187551ad75eab5ea22da3d5cccd8299b" ns1:_="" ns2:_="">
    <xsd:import namespace="http://schemas.microsoft.com/sharepoint/v3"/>
    <xsd:import namespace="8557a95a-962d-47e7-8af1-548f7904977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7a95a-962d-47e7-8af1-548f7904977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StartDate xmlns="http://schemas.microsoft.com/sharepoint/v3" xsi:nil="true"/>
    <PublishingExpirationDate xmlns="http://schemas.microsoft.com/sharepoint/v3" xsi:nil="true"/>
    <_dlc_DocId xmlns="8557a95a-962d-47e7-8af1-548f79049771">3J7TJ2AYAA5W-134-24</_dlc_DocId>
    <_dlc_DocIdUrl xmlns="8557a95a-962d-47e7-8af1-548f79049771">
      <Url>https://collab.ecm.census.gov/div/cnmp/intranet/CIDB/_layouts/DocIdRedir.aspx?ID=3J7TJ2AYAA5W-134-24</Url>
      <Description>3J7TJ2AYAA5W-134-24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431DD2-2EFA-4E4D-9886-FDED081774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557a95a-962d-47e7-8af1-548f790497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E0F877-7E3E-43F6-9B02-9DDFB93E71A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0A4A22AC-E205-48FC-BF15-E646A6743161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  <ds:schemaRef ds:uri="http://schemas.microsoft.com/office/2006/metadata/properties"/>
    <ds:schemaRef ds:uri="8557a95a-962d-47e7-8af1-548f79049771"/>
    <ds:schemaRef ds:uri="http://schemas.microsoft.com/sharepoint/v3"/>
  </ds:schemaRefs>
</ds:datastoreItem>
</file>

<file path=customXml/itemProps4.xml><?xml version="1.0" encoding="utf-8"?>
<ds:datastoreItem xmlns:ds="http://schemas.openxmlformats.org/officeDocument/2006/customXml" ds:itemID="{77786BCB-DE9F-4DFC-8265-993C8C44F9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External_General_Futuristic</Template>
  <TotalTime>883</TotalTime>
  <Words>780</Words>
  <Application>Microsoft Office PowerPoint</Application>
  <PresentationFormat>On-screen Show (4:3)</PresentationFormat>
  <Paragraphs>198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External_General_Futuristic</vt:lpstr>
      <vt:lpstr>­­Does Encouraging Record Use for Financial Assets Improve Data Accuracy? Evidence from Administrative Data</vt:lpstr>
      <vt:lpstr>Audience Question #1</vt:lpstr>
      <vt:lpstr>Audience Question #2</vt:lpstr>
      <vt:lpstr>Assets &amp; Measurement Error </vt:lpstr>
      <vt:lpstr>Assets &amp; Measurement Error </vt:lpstr>
      <vt:lpstr>Record Use</vt:lpstr>
      <vt:lpstr>Potential Limitations of Previous Experimental Studies</vt:lpstr>
      <vt:lpstr>Our Study</vt:lpstr>
      <vt:lpstr>Data</vt:lpstr>
      <vt:lpstr>Key Explanatory Variables</vt:lpstr>
      <vt:lpstr>Key Explanatory Variables</vt:lpstr>
      <vt:lpstr>PowerPoint Presentation</vt:lpstr>
      <vt:lpstr>Cost of Record Use</vt:lpstr>
      <vt:lpstr>Regression for Seconds Spent Per Question for the Asset Income and Value Section</vt:lpstr>
      <vt:lpstr>Conclusion</vt:lpstr>
      <vt:lpstr>Contact Information</vt:lpstr>
    </vt:vector>
  </TitlesOfParts>
  <Company>U.S. Department of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Haskins (CENSUS/CNMP FED)</dc:creator>
  <cp:lastModifiedBy>Jonathan S Eggleston</cp:lastModifiedBy>
  <cp:revision>90</cp:revision>
  <cp:lastPrinted>2015-11-16T15:25:57Z</cp:lastPrinted>
  <dcterms:created xsi:type="dcterms:W3CDTF">2015-09-23T19:49:02Z</dcterms:created>
  <dcterms:modified xsi:type="dcterms:W3CDTF">2016-10-21T16:30:28Z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aa8563b1-d6a8-4f06-b205-87d480689cda</vt:lpwstr>
  </property>
  <property fmtid="{D5CDD505-2E9C-101B-9397-08002B2CF9AE}" pid="3" name="ContentTypeId">
    <vt:lpwstr>0x010100743B1F9FA5B2E847971EAB42F3EC9A01</vt:lpwstr>
  </property>
</Properties>
</file>