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8" r:id="rId3"/>
    <p:sldId id="261" r:id="rId4"/>
    <p:sldId id="262" r:id="rId5"/>
    <p:sldId id="263" r:id="rId6"/>
    <p:sldId id="265" r:id="rId7"/>
    <p:sldId id="266" r:id="rId8"/>
    <p:sldId id="267" r:id="rId9"/>
    <p:sldId id="270" r:id="rId10"/>
    <p:sldId id="271" r:id="rId11"/>
    <p:sldId id="280" r:id="rId12"/>
    <p:sldId id="272" r:id="rId13"/>
    <p:sldId id="273" r:id="rId14"/>
    <p:sldId id="274" r:id="rId15"/>
    <p:sldId id="281" r:id="rId16"/>
    <p:sldId id="275" r:id="rId17"/>
    <p:sldId id="276" r:id="rId18"/>
    <p:sldId id="277" r:id="rId19"/>
    <p:sldId id="278" r:id="rId20"/>
    <p:sldId id="282" r:id="rId21"/>
    <p:sldId id="283" r:id="rId22"/>
    <p:sldId id="284" r:id="rId23"/>
    <p:sldId id="285" r:id="rId24"/>
    <p:sldId id="286" r:id="rId25"/>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03EB"/>
    <a:srgbClr val="2809E5"/>
    <a:srgbClr val="1024DE"/>
    <a:srgbClr val="030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3979" autoAdjust="0"/>
  </p:normalViewPr>
  <p:slideViewPr>
    <p:cSldViewPr snapToGrid="0">
      <p:cViewPr varScale="1">
        <p:scale>
          <a:sx n="54" d="100"/>
          <a:sy n="54" d="100"/>
        </p:scale>
        <p:origin x="14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DF305424-104F-4DEC-8D12-10AF4003FC82}" type="datetimeFigureOut">
              <a:rPr lang="en-US" smtClean="0"/>
              <a:t>11/14/2016</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2527324E-CADE-4D48-8246-5BB26C673789}" type="slidenum">
              <a:rPr lang="en-US" smtClean="0"/>
              <a:t>‹#›</a:t>
            </a:fld>
            <a:endParaRPr lang="en-US"/>
          </a:p>
        </p:txBody>
      </p:sp>
    </p:spTree>
    <p:extLst>
      <p:ext uri="{BB962C8B-B14F-4D97-AF65-F5344CB8AC3E}">
        <p14:creationId xmlns:p14="http://schemas.microsoft.com/office/powerpoint/2010/main" val="3727191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8BE2C257-D2BA-4049-BE77-099758F45581}" type="datetimeFigureOut">
              <a:rPr lang="en-US" smtClean="0"/>
              <a:t>11/14/2016</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E7C787A0-7045-4DD4-8948-0190AB4BBA5D}" type="slidenum">
              <a:rPr lang="en-US" smtClean="0"/>
              <a:t>‹#›</a:t>
            </a:fld>
            <a:endParaRPr lang="en-US"/>
          </a:p>
        </p:txBody>
      </p:sp>
    </p:spTree>
    <p:extLst>
      <p:ext uri="{BB962C8B-B14F-4D97-AF65-F5344CB8AC3E}">
        <p14:creationId xmlns:p14="http://schemas.microsoft.com/office/powerpoint/2010/main" val="1794750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BA4C75-44D9-4FE1-85AC-DF88B971E97A}" type="slidenum">
              <a:rPr lang="en-US" smtClean="0"/>
              <a:pPr/>
              <a:t>12</a:t>
            </a:fld>
            <a:endParaRPr lang="en-US" dirty="0"/>
          </a:p>
        </p:txBody>
      </p:sp>
    </p:spTree>
    <p:extLst>
      <p:ext uri="{BB962C8B-B14F-4D97-AF65-F5344CB8AC3E}">
        <p14:creationId xmlns:p14="http://schemas.microsoft.com/office/powerpoint/2010/main" val="2950227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F8988E72-1F51-453C-A994-AACAC788FB05}" type="slidenum">
              <a:rPr lang="en-US" altLang="en-US"/>
              <a:pPr/>
              <a:t>16</a:t>
            </a:fld>
            <a:endParaRPr lang="en-US" altLang="en-US"/>
          </a:p>
        </p:txBody>
      </p:sp>
      <p:sp>
        <p:nvSpPr>
          <p:cNvPr id="332802" name="Rectangle 2"/>
          <p:cNvSpPr>
            <a:spLocks noGrp="1" noRot="1" noChangeAspect="1" noChangeArrowheads="1" noTextEdit="1"/>
          </p:cNvSpPr>
          <p:nvPr>
            <p:ph type="sldImg"/>
          </p:nvPr>
        </p:nvSpPr>
        <p:spPr>
          <a:xfrm>
            <a:off x="406400" y="696913"/>
            <a:ext cx="6194425" cy="3484562"/>
          </a:xfrm>
          <a:ln/>
        </p:spPr>
      </p:sp>
      <p:sp>
        <p:nvSpPr>
          <p:cNvPr id="332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091226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BEF501CB-8A63-414D-8885-88EED7A9D932}" type="slidenum">
              <a:rPr lang="en-US" altLang="en-US"/>
              <a:pPr/>
              <a:t>17</a:t>
            </a:fld>
            <a:endParaRPr lang="en-US" altLang="en-US"/>
          </a:p>
        </p:txBody>
      </p:sp>
      <p:sp>
        <p:nvSpPr>
          <p:cNvPr id="333826" name="Rectangle 2"/>
          <p:cNvSpPr>
            <a:spLocks noGrp="1" noRot="1" noChangeAspect="1" noChangeArrowheads="1" noTextEdit="1"/>
          </p:cNvSpPr>
          <p:nvPr>
            <p:ph type="sldImg"/>
          </p:nvPr>
        </p:nvSpPr>
        <p:spPr>
          <a:xfrm>
            <a:off x="406400" y="696913"/>
            <a:ext cx="6194425" cy="3484562"/>
          </a:xfrm>
          <a:ln/>
        </p:spPr>
      </p:sp>
      <p:sp>
        <p:nvSpPr>
          <p:cNvPr id="33382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753264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E1F247B8-CDE6-40BA-98B9-897D09F44DFC}" type="slidenum">
              <a:rPr lang="en-US" altLang="en-US"/>
              <a:pPr/>
              <a:t>18</a:t>
            </a:fld>
            <a:endParaRPr lang="en-US" altLang="en-US"/>
          </a:p>
        </p:txBody>
      </p:sp>
      <p:sp>
        <p:nvSpPr>
          <p:cNvPr id="334850" name="Rectangle 2"/>
          <p:cNvSpPr>
            <a:spLocks noGrp="1" noRot="1" noChangeAspect="1" noChangeArrowheads="1" noTextEdit="1"/>
          </p:cNvSpPr>
          <p:nvPr>
            <p:ph type="sldImg"/>
          </p:nvPr>
        </p:nvSpPr>
        <p:spPr>
          <a:xfrm>
            <a:off x="406400" y="696913"/>
            <a:ext cx="6194425" cy="3484562"/>
          </a:xfrm>
          <a:ln/>
        </p:spPr>
      </p:sp>
      <p:sp>
        <p:nvSpPr>
          <p:cNvPr id="33485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66342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E764A685-3854-4125-8004-7B158EAD6796}" type="slidenum">
              <a:rPr lang="en-US" altLang="en-US"/>
              <a:pPr/>
              <a:t>19</a:t>
            </a:fld>
            <a:endParaRPr lang="en-US" altLang="en-US"/>
          </a:p>
        </p:txBody>
      </p:sp>
      <p:sp>
        <p:nvSpPr>
          <p:cNvPr id="336898" name="Rectangle 2"/>
          <p:cNvSpPr>
            <a:spLocks noGrp="1" noRot="1" noChangeAspect="1" noChangeArrowheads="1" noTextEdit="1"/>
          </p:cNvSpPr>
          <p:nvPr>
            <p:ph type="sldImg"/>
          </p:nvPr>
        </p:nvSpPr>
        <p:spPr>
          <a:xfrm>
            <a:off x="406400" y="696913"/>
            <a:ext cx="6194425" cy="3484562"/>
          </a:xfrm>
          <a:ln/>
        </p:spPr>
      </p:sp>
      <p:sp>
        <p:nvSpPr>
          <p:cNvPr id="3368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392640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01611C-81FB-4E08-8DED-69CEEB28F811}"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3933824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01611C-81FB-4E08-8DED-69CEEB28F811}"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1959083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01611C-81FB-4E08-8DED-69CEEB28F811}"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230392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01611C-81FB-4E08-8DED-69CEEB28F811}" type="datetimeFigureOut">
              <a:rPr lang="en-US" smtClean="0"/>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2809310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01611C-81FB-4E08-8DED-69CEEB28F811}" type="datetimeFigureOut">
              <a:rPr lang="en-US" smtClean="0"/>
              <a:t>11/14/2016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2031571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01611C-81FB-4E08-8DED-69CEEB28F811}" type="datetimeFigureOut">
              <a:rPr lang="en-US" smtClean="0"/>
              <a:t>11/14/2016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2715891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1611C-81FB-4E08-8DED-69CEEB28F811}" type="datetimeFigureOut">
              <a:rPr lang="en-US" smtClean="0"/>
              <a:t>11/14/2016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2666817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01611C-81FB-4E08-8DED-69CEEB28F811}" type="datetimeFigureOut">
              <a:rPr lang="en-US" smtClean="0"/>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360051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01611C-81FB-4E08-8DED-69CEEB28F811}" type="datetimeFigureOut">
              <a:rPr lang="en-US" smtClean="0"/>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260874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01611C-81FB-4E08-8DED-69CEEB28F811}"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1107463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01611C-81FB-4E08-8DED-69CEEB28F811}"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1CBC5-E63B-4DEB-B2AB-964FCBB35501}" type="slidenum">
              <a:rPr lang="en-US" smtClean="0"/>
              <a:t>‹#›</a:t>
            </a:fld>
            <a:endParaRPr lang="en-US"/>
          </a:p>
        </p:txBody>
      </p:sp>
    </p:spTree>
    <p:extLst>
      <p:ext uri="{BB962C8B-B14F-4D97-AF65-F5344CB8AC3E}">
        <p14:creationId xmlns:p14="http://schemas.microsoft.com/office/powerpoint/2010/main" val="1000488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01611C-81FB-4E08-8DED-69CEEB28F811}" type="datetimeFigureOut">
              <a:rPr lang="en-US" smtClean="0"/>
              <a:t>11/14/2016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1CBC5-E63B-4DEB-B2AB-964FCBB35501}" type="slidenum">
              <a:rPr lang="en-US" smtClean="0"/>
              <a:t>‹#›</a:t>
            </a:fld>
            <a:endParaRPr lang="en-US"/>
          </a:p>
        </p:txBody>
      </p:sp>
    </p:spTree>
    <p:extLst>
      <p:ext uri="{BB962C8B-B14F-4D97-AF65-F5344CB8AC3E}">
        <p14:creationId xmlns:p14="http://schemas.microsoft.com/office/powerpoint/2010/main" val="1915205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5.xml"/><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emf"/><Relationship Id="rId10" Type="http://schemas.openxmlformats.org/officeDocument/2006/relationships/image" Target="../media/image8.jpeg"/><Relationship Id="rId4" Type="http://schemas.openxmlformats.org/officeDocument/2006/relationships/oleObject" Target="../embeddings/oleObject1.bin"/><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dillman@wsu.edu"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70933"/>
            <a:ext cx="9144000" cy="3239030"/>
          </a:xfrm>
        </p:spPr>
        <p:txBody>
          <a:bodyPr>
            <a:normAutofit/>
          </a:bodyPr>
          <a:lstStyle/>
          <a:p>
            <a:r>
              <a:rPr lang="en-US" sz="4400" b="1" dirty="0" smtClean="0">
                <a:solidFill>
                  <a:srgbClr val="1403EB"/>
                </a:solidFill>
                <a:latin typeface="+mn-lt"/>
              </a:rPr>
              <a:t>How</a:t>
            </a:r>
            <a:r>
              <a:rPr lang="en-US" sz="4400" b="1" dirty="0" smtClean="0">
                <a:solidFill>
                  <a:srgbClr val="2809E5"/>
                </a:solidFill>
                <a:latin typeface="+mn-lt"/>
              </a:rPr>
              <a:t> </a:t>
            </a:r>
            <a:r>
              <a:rPr lang="en-US" sz="4400" b="1" dirty="0" smtClean="0">
                <a:solidFill>
                  <a:srgbClr val="1024DE"/>
                </a:solidFill>
                <a:latin typeface="+mn-lt"/>
              </a:rPr>
              <a:t>the shift from interviews to web-mail self-administration requires changing how we design and test questionnaires</a:t>
            </a:r>
            <a:r>
              <a:rPr lang="en-US" sz="4400" b="1" dirty="0" smtClean="0">
                <a:solidFill>
                  <a:srgbClr val="1024DE"/>
                </a:solidFill>
              </a:rPr>
              <a:t/>
            </a:r>
            <a:br>
              <a:rPr lang="en-US" sz="4400" b="1" dirty="0" smtClean="0">
                <a:solidFill>
                  <a:srgbClr val="1024DE"/>
                </a:solidFill>
              </a:rPr>
            </a:br>
            <a:endParaRPr lang="en-US" sz="4400" b="1" dirty="0">
              <a:solidFill>
                <a:srgbClr val="1024DE"/>
              </a:solidFill>
            </a:endParaRPr>
          </a:p>
        </p:txBody>
      </p:sp>
      <p:sp>
        <p:nvSpPr>
          <p:cNvPr id="5" name="Subtitle 4"/>
          <p:cNvSpPr>
            <a:spLocks noGrp="1"/>
          </p:cNvSpPr>
          <p:nvPr>
            <p:ph type="subTitle" idx="1"/>
          </p:nvPr>
        </p:nvSpPr>
        <p:spPr>
          <a:xfrm>
            <a:off x="1612491" y="2920181"/>
            <a:ext cx="9144000" cy="3240548"/>
          </a:xfrm>
        </p:spPr>
        <p:txBody>
          <a:bodyPr>
            <a:normAutofit fontScale="62500" lnSpcReduction="20000"/>
          </a:bodyPr>
          <a:lstStyle/>
          <a:p>
            <a:r>
              <a:rPr lang="en-US" sz="3600" b="1" dirty="0" smtClean="0"/>
              <a:t>For</a:t>
            </a:r>
          </a:p>
          <a:p>
            <a:r>
              <a:rPr lang="en-US" sz="4400" b="1" dirty="0" smtClean="0"/>
              <a:t>QDET2—Miami Florida, November 11, 2016</a:t>
            </a:r>
            <a:endParaRPr lang="en-US" sz="4000" b="1" dirty="0" smtClean="0"/>
          </a:p>
          <a:p>
            <a:r>
              <a:rPr lang="en-US" sz="3400" b="1" dirty="0" smtClean="0"/>
              <a:t>by</a:t>
            </a:r>
          </a:p>
          <a:p>
            <a:r>
              <a:rPr lang="en-US" sz="4000" b="1" dirty="0" smtClean="0"/>
              <a:t>Don A. Dillman</a:t>
            </a:r>
          </a:p>
          <a:p>
            <a:r>
              <a:rPr lang="en-US" sz="4000" b="1" dirty="0" smtClean="0"/>
              <a:t>Regents Professor</a:t>
            </a:r>
          </a:p>
          <a:p>
            <a:r>
              <a:rPr lang="en-US" sz="4000" b="1" dirty="0" smtClean="0"/>
              <a:t>Washington State University</a:t>
            </a:r>
          </a:p>
          <a:p>
            <a:r>
              <a:rPr lang="en-US" sz="4000" b="1" dirty="0" smtClean="0"/>
              <a:t>Pullman, WA  99164-4014</a:t>
            </a:r>
          </a:p>
          <a:p>
            <a:r>
              <a:rPr lang="en-US" sz="4000" b="1" dirty="0" smtClean="0"/>
              <a:t>Dillman @wsu.edu </a:t>
            </a:r>
            <a:endParaRPr lang="en-US" sz="4000" b="1" dirty="0"/>
          </a:p>
        </p:txBody>
      </p:sp>
    </p:spTree>
    <p:extLst>
      <p:ext uri="{BB962C8B-B14F-4D97-AF65-F5344CB8AC3E}">
        <p14:creationId xmlns:p14="http://schemas.microsoft.com/office/powerpoint/2010/main" val="37813098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0045" y="365125"/>
            <a:ext cx="10515600" cy="1325563"/>
          </a:xfrm>
        </p:spPr>
        <p:txBody>
          <a:bodyPr/>
          <a:lstStyle/>
          <a:p>
            <a:pPr algn="ctr"/>
            <a:r>
              <a:rPr lang="en-US" b="1" dirty="0" smtClean="0">
                <a:solidFill>
                  <a:srgbClr val="1024DE"/>
                </a:solidFill>
                <a:latin typeface="+mn-lt"/>
              </a:rPr>
              <a:t>A departure from my normal style</a:t>
            </a:r>
            <a:br>
              <a:rPr lang="en-US" b="1" dirty="0" smtClean="0">
                <a:solidFill>
                  <a:srgbClr val="1024DE"/>
                </a:solidFill>
                <a:latin typeface="+mn-lt"/>
              </a:rPr>
            </a:br>
            <a:r>
              <a:rPr lang="en-US" b="1" dirty="0" smtClean="0">
                <a:solidFill>
                  <a:srgbClr val="1024DE"/>
                </a:solidFill>
                <a:latin typeface="+mn-lt"/>
              </a:rPr>
              <a:t>and two confessions</a:t>
            </a:r>
            <a:endParaRPr lang="en-US" b="1" dirty="0">
              <a:solidFill>
                <a:srgbClr val="1024DE"/>
              </a:solidFill>
              <a:latin typeface="+mn-lt"/>
            </a:endParaRPr>
          </a:p>
        </p:txBody>
      </p:sp>
      <p:sp>
        <p:nvSpPr>
          <p:cNvPr id="3" name="Content Placeholder 2"/>
          <p:cNvSpPr>
            <a:spLocks noGrp="1"/>
          </p:cNvSpPr>
          <p:nvPr>
            <p:ph idx="1"/>
          </p:nvPr>
        </p:nvSpPr>
        <p:spPr/>
        <p:txBody>
          <a:bodyPr>
            <a:normAutofit fontScale="92500" lnSpcReduction="20000"/>
          </a:bodyPr>
          <a:lstStyle/>
          <a:p>
            <a:r>
              <a:rPr lang="en-US" dirty="0" smtClean="0"/>
              <a:t>This is not my usual style of presentation focus on experimental results. </a:t>
            </a:r>
          </a:p>
          <a:p>
            <a:r>
              <a:rPr lang="en-US" dirty="0" smtClean="0"/>
              <a:t>My focus is </a:t>
            </a:r>
            <a:r>
              <a:rPr lang="en-US" u="sng" dirty="0" smtClean="0"/>
              <a:t>five suggestions</a:t>
            </a:r>
            <a:r>
              <a:rPr lang="en-US" dirty="0" smtClean="0"/>
              <a:t> for changes in emphasis for questionnaire testing and evaluation. </a:t>
            </a:r>
          </a:p>
          <a:p>
            <a:r>
              <a:rPr lang="en-US" dirty="0" smtClean="0"/>
              <a:t>Confession 1. I have had an uneasy relationship with questionnaire testing methods for many years, despite being most frequent user of my department’s social-psychology laboratory.</a:t>
            </a:r>
          </a:p>
          <a:p>
            <a:r>
              <a:rPr lang="en-US" dirty="0" smtClean="0">
                <a:solidFill>
                  <a:srgbClr val="FF0000"/>
                </a:solidFill>
              </a:rPr>
              <a:t>Confession 2. </a:t>
            </a:r>
            <a:r>
              <a:rPr lang="en-US" dirty="0" smtClean="0"/>
              <a:t> In 2002 I left QDET 1 feeling uncertain whether I had picked up ideas that I would use.</a:t>
            </a:r>
          </a:p>
          <a:p>
            <a:pPr lvl="1"/>
            <a:r>
              <a:rPr lang="en-US" dirty="0" smtClean="0"/>
              <a:t>The techniques seemed incomplete and isolated from one another, and often specific to certain questions, certain populations and certain data collection situations (A Pogo moment perhaps.) </a:t>
            </a:r>
          </a:p>
          <a:p>
            <a:pPr lvl="1"/>
            <a:r>
              <a:rPr lang="en-US" dirty="0" smtClean="0"/>
              <a:t>Let me begin by sharing </a:t>
            </a:r>
            <a:r>
              <a:rPr lang="en-US" u="sng" dirty="0" smtClean="0"/>
              <a:t>three personal stories </a:t>
            </a:r>
            <a:r>
              <a:rPr lang="en-US" dirty="0" smtClean="0"/>
              <a:t>about what I was dealing with at the time of that conference.</a:t>
            </a:r>
          </a:p>
          <a:p>
            <a:pPr lvl="1"/>
            <a:endParaRPr lang="en-US" dirty="0" smtClean="0"/>
          </a:p>
          <a:p>
            <a:endParaRPr lang="en-US" dirty="0" smtClean="0"/>
          </a:p>
        </p:txBody>
      </p:sp>
    </p:spTree>
    <p:extLst>
      <p:ext uri="{BB962C8B-B14F-4D97-AF65-F5344CB8AC3E}">
        <p14:creationId xmlns:p14="http://schemas.microsoft.com/office/powerpoint/2010/main" val="41907508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1024DE"/>
                </a:solidFill>
                <a:latin typeface="+mn-lt"/>
              </a:rPr>
              <a:t>Personal story 1. “It is </a:t>
            </a:r>
            <a:r>
              <a:rPr lang="en-US" b="1" u="sng" dirty="0" smtClean="0">
                <a:solidFill>
                  <a:srgbClr val="1024DE"/>
                </a:solidFill>
                <a:latin typeface="+mn-lt"/>
              </a:rPr>
              <a:t>not </a:t>
            </a:r>
            <a:r>
              <a:rPr lang="en-US" b="1" dirty="0" smtClean="0">
                <a:solidFill>
                  <a:srgbClr val="1024DE"/>
                </a:solidFill>
                <a:latin typeface="+mn-lt"/>
              </a:rPr>
              <a:t>all about words”</a:t>
            </a:r>
            <a:endParaRPr lang="en-US" b="1" dirty="0">
              <a:solidFill>
                <a:srgbClr val="1024DE"/>
              </a:solidFill>
              <a:latin typeface="+mn-lt"/>
            </a:endParaRPr>
          </a:p>
        </p:txBody>
      </p:sp>
      <p:sp>
        <p:nvSpPr>
          <p:cNvPr id="3" name="Content Placeholder 2"/>
          <p:cNvSpPr>
            <a:spLocks noGrp="1"/>
          </p:cNvSpPr>
          <p:nvPr>
            <p:ph idx="1"/>
          </p:nvPr>
        </p:nvSpPr>
        <p:spPr/>
        <p:txBody>
          <a:bodyPr>
            <a:normAutofit fontScale="77500" lnSpcReduction="20000"/>
          </a:bodyPr>
          <a:lstStyle/>
          <a:p>
            <a:r>
              <a:rPr lang="en-US" dirty="0" smtClean="0"/>
              <a:t>My introduction to cognitive interviewing at Census in 1991 was getting people to “think out-loud” about what was going through their minds after reading a question.                                 </a:t>
            </a:r>
          </a:p>
          <a:p>
            <a:r>
              <a:rPr lang="en-US" dirty="0" smtClean="0"/>
              <a:t>The anthem seemed to be, “what does this question mean to you.” But, my charge was to improve Decennial Census response rates.</a:t>
            </a:r>
          </a:p>
          <a:p>
            <a:r>
              <a:rPr lang="en-US" dirty="0" smtClean="0"/>
              <a:t>I was also learning that there are four languages used on visual questionnaires—</a:t>
            </a:r>
            <a:r>
              <a:rPr lang="en-US" u="sng" dirty="0" smtClean="0"/>
              <a:t>words, symbols, numbers and graphics</a:t>
            </a:r>
            <a:r>
              <a:rPr lang="en-US" dirty="0" smtClean="0"/>
              <a:t>. </a:t>
            </a:r>
          </a:p>
          <a:p>
            <a:r>
              <a:rPr lang="en-US" dirty="0" smtClean="0"/>
              <a:t>I starting using </a:t>
            </a:r>
            <a:r>
              <a:rPr lang="en-US" u="sng" dirty="0" smtClean="0"/>
              <a:t>retrospective</a:t>
            </a:r>
            <a:r>
              <a:rPr lang="en-US" dirty="0" smtClean="0"/>
              <a:t> methods where I could watch a questionnaire being filled out and debrief to find out why </a:t>
            </a:r>
            <a:r>
              <a:rPr lang="en-US" u="sng" dirty="0" smtClean="0"/>
              <a:t>hesitations</a:t>
            </a:r>
            <a:r>
              <a:rPr lang="en-US" dirty="0" smtClean="0"/>
              <a:t>, </a:t>
            </a:r>
            <a:r>
              <a:rPr lang="en-US" u="sng" dirty="0" smtClean="0"/>
              <a:t>misunderstandings</a:t>
            </a:r>
            <a:r>
              <a:rPr lang="en-US" dirty="0" smtClean="0"/>
              <a:t>, </a:t>
            </a:r>
            <a:r>
              <a:rPr lang="en-US" u="sng" dirty="0" smtClean="0"/>
              <a:t>branching errors </a:t>
            </a:r>
            <a:r>
              <a:rPr lang="en-US" dirty="0" smtClean="0"/>
              <a:t>and other undesired behavioral responses were occurring.  </a:t>
            </a:r>
          </a:p>
          <a:p>
            <a:r>
              <a:rPr lang="en-US" dirty="0" smtClean="0"/>
              <a:t>A conclusion. The meaning of cognitive needed to be expanded to included “perceiving and navigating” as well as trying to understand motivation.  </a:t>
            </a:r>
          </a:p>
          <a:p>
            <a:r>
              <a:rPr lang="en-US" dirty="0" smtClean="0"/>
              <a:t>My role of cognitive interviewer changed to do more listening while using my theoretical knowledge to recognize vision layout problems and their role in creating response errors. </a:t>
            </a:r>
          </a:p>
          <a:p>
            <a:endParaRPr lang="en-US" dirty="0"/>
          </a:p>
        </p:txBody>
      </p:sp>
    </p:spTree>
    <p:extLst>
      <p:ext uri="{BB962C8B-B14F-4D97-AF65-F5344CB8AC3E}">
        <p14:creationId xmlns:p14="http://schemas.microsoft.com/office/powerpoint/2010/main" val="2735219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1024DE"/>
                </a:solidFill>
                <a:latin typeface="+mn-lt"/>
              </a:rPr>
              <a:t>Personal story 2. Focus groups provided </a:t>
            </a:r>
            <a:br>
              <a:rPr lang="en-US" b="1" dirty="0" smtClean="0">
                <a:solidFill>
                  <a:srgbClr val="1024DE"/>
                </a:solidFill>
                <a:latin typeface="+mn-lt"/>
              </a:rPr>
            </a:br>
            <a:r>
              <a:rPr lang="en-US" b="1" dirty="0" smtClean="0">
                <a:solidFill>
                  <a:srgbClr val="1024DE"/>
                </a:solidFill>
                <a:latin typeface="+mn-lt"/>
              </a:rPr>
              <a:t>insufficient evidence for an envelope change.</a:t>
            </a:r>
            <a:endParaRPr lang="en-US" b="1" dirty="0">
              <a:solidFill>
                <a:srgbClr val="1024DE"/>
              </a:solidFill>
              <a:latin typeface="+mn-lt"/>
            </a:endParaRPr>
          </a:p>
        </p:txBody>
      </p:sp>
      <p:sp>
        <p:nvSpPr>
          <p:cNvPr id="3" name="Content Placeholder 2"/>
          <p:cNvSpPr>
            <a:spLocks noGrp="1"/>
          </p:cNvSpPr>
          <p:nvPr>
            <p:ph idx="1"/>
          </p:nvPr>
        </p:nvSpPr>
        <p:spPr/>
        <p:txBody>
          <a:bodyPr>
            <a:normAutofit fontScale="77500" lnSpcReduction="20000"/>
          </a:bodyPr>
          <a:lstStyle/>
          <a:p>
            <a:r>
              <a:rPr lang="en-US" dirty="0" smtClean="0"/>
              <a:t>Census policy: “All changes in Census questionnaires must be tested.”  </a:t>
            </a:r>
          </a:p>
          <a:p>
            <a:r>
              <a:rPr lang="en-US" dirty="0" smtClean="0"/>
              <a:t>An excellent statistician said to me, “Why don’t you do a few cognitive interviews so we’ll have it tested.”</a:t>
            </a:r>
          </a:p>
          <a:p>
            <a:r>
              <a:rPr lang="en-US" dirty="0" smtClean="0"/>
              <a:t>I objected. A good friend brought me down from the rafters. “Well, Don, in the past questions were changed in meetings without any testing, so this is an improvement.</a:t>
            </a:r>
          </a:p>
          <a:p>
            <a:r>
              <a:rPr lang="en-US" dirty="0" smtClean="0"/>
              <a:t>We then tested a mandatory response message for 2000 Census questionnaires. We did focus groups in Omaha, New York and elsewhere to test two envelope messages: </a:t>
            </a:r>
          </a:p>
          <a:p>
            <a:pPr lvl="1"/>
            <a:r>
              <a:rPr lang="en-US" b="1" dirty="0" smtClean="0">
                <a:solidFill>
                  <a:srgbClr val="FF0000"/>
                </a:solidFill>
              </a:rPr>
              <a:t>“Your response is required by Law: U.S. Census Form enclosed”</a:t>
            </a:r>
          </a:p>
          <a:p>
            <a:pPr lvl="1"/>
            <a:r>
              <a:rPr lang="en-US" b="1" dirty="0" smtClean="0">
                <a:solidFill>
                  <a:schemeClr val="accent6">
                    <a:lumMod val="75000"/>
                  </a:schemeClr>
                </a:solidFill>
              </a:rPr>
              <a:t>“It pays to be counted in the U.S. Census: U.S. Census form enclosed”</a:t>
            </a:r>
          </a:p>
          <a:p>
            <a:r>
              <a:rPr lang="en-US" dirty="0" smtClean="0"/>
              <a:t>The groups were unanimous, “Don’t do it”. </a:t>
            </a:r>
          </a:p>
          <a:p>
            <a:r>
              <a:rPr lang="en-US" dirty="0" smtClean="0"/>
              <a:t>We went ahead with an experimental test, and it improved response rates by 8-10 percentage points, more than any other single stimulus to that we tested.</a:t>
            </a:r>
          </a:p>
          <a:p>
            <a:r>
              <a:rPr lang="en-US" dirty="0" smtClean="0"/>
              <a:t>Had we not also done the experiment I believe the marketing forms would have been adopted.</a:t>
            </a:r>
          </a:p>
        </p:txBody>
      </p:sp>
    </p:spTree>
    <p:extLst>
      <p:ext uri="{BB962C8B-B14F-4D97-AF65-F5344CB8AC3E}">
        <p14:creationId xmlns:p14="http://schemas.microsoft.com/office/powerpoint/2010/main" val="23710815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1024DE"/>
                </a:solidFill>
                <a:latin typeface="+mn-lt"/>
              </a:rPr>
              <a:t>Personal story 3. We considered not publishing QDET paper from 2002. </a:t>
            </a:r>
            <a:br>
              <a:rPr lang="en-US" b="1" dirty="0" smtClean="0">
                <a:solidFill>
                  <a:srgbClr val="1024DE"/>
                </a:solidFill>
                <a:latin typeface="+mn-lt"/>
              </a:rPr>
            </a:br>
            <a:r>
              <a:rPr lang="en-US" sz="2400" b="1" dirty="0" smtClean="0">
                <a:solidFill>
                  <a:srgbClr val="1024DE"/>
                </a:solidFill>
                <a:latin typeface="+mn-lt"/>
              </a:rPr>
              <a:t>(Dillman and Redline, pages 299-317, Presser et al.)</a:t>
            </a:r>
            <a:endParaRPr lang="en-US" b="1" dirty="0">
              <a:solidFill>
                <a:srgbClr val="1024DE"/>
              </a:solidFill>
              <a:latin typeface="+mn-lt"/>
            </a:endParaRPr>
          </a:p>
        </p:txBody>
      </p:sp>
      <p:sp>
        <p:nvSpPr>
          <p:cNvPr id="3" name="Content Placeholder 2"/>
          <p:cNvSpPr>
            <a:spLocks noGrp="1"/>
          </p:cNvSpPr>
          <p:nvPr>
            <p:ph idx="1"/>
          </p:nvPr>
        </p:nvSpPr>
        <p:spPr/>
        <p:txBody>
          <a:bodyPr>
            <a:noAutofit/>
          </a:bodyPr>
          <a:lstStyle/>
          <a:p>
            <a:r>
              <a:rPr lang="en-US" sz="2000" dirty="0" smtClean="0"/>
              <a:t>We compared cognitive interview vs. experimental tests for </a:t>
            </a:r>
            <a:r>
              <a:rPr lang="en-US" sz="2000" u="sng" dirty="0" smtClean="0"/>
              <a:t>three studies</a:t>
            </a:r>
            <a:r>
              <a:rPr lang="en-US" sz="2000" dirty="0" smtClean="0"/>
              <a:t>. </a:t>
            </a:r>
          </a:p>
          <a:p>
            <a:pPr lvl="1"/>
            <a:r>
              <a:rPr lang="en-US" sz="2000" dirty="0" smtClean="0"/>
              <a:t>Why does the “absence of a number” and numbering first item as a “0” on “Gallup Q12” inventory produce a high item nonresponse.</a:t>
            </a:r>
          </a:p>
          <a:p>
            <a:pPr lvl="1"/>
            <a:r>
              <a:rPr lang="en-US" sz="2000" dirty="0" smtClean="0"/>
              <a:t>An “improved” set of branching instructions.</a:t>
            </a:r>
            <a:endParaRPr lang="en-US" sz="2000" dirty="0"/>
          </a:p>
          <a:p>
            <a:pPr lvl="1"/>
            <a:r>
              <a:rPr lang="en-US" sz="2000" dirty="0" smtClean="0"/>
              <a:t>Marketing </a:t>
            </a:r>
            <a:r>
              <a:rPr lang="en-US" sz="2000" dirty="0"/>
              <a:t>vs. Official Census approach to data collection</a:t>
            </a:r>
            <a:endParaRPr lang="en-US" sz="2000" dirty="0" smtClean="0"/>
          </a:p>
          <a:p>
            <a:r>
              <a:rPr lang="en-US" sz="2000" dirty="0" smtClean="0"/>
              <a:t>Results were consistent between experiment and cognitive interviews for all three comparisons.</a:t>
            </a:r>
          </a:p>
          <a:p>
            <a:r>
              <a:rPr lang="en-US" sz="2000" dirty="0" smtClean="0"/>
              <a:t>Our worry was that this was the article that would get cited as cognitive interviews alone provide a sufficient test for making huge decisions.</a:t>
            </a:r>
          </a:p>
          <a:p>
            <a:r>
              <a:rPr lang="en-US" sz="2000" dirty="0" smtClean="0"/>
              <a:t>We resolved this by focusing on how we learn </a:t>
            </a:r>
            <a:r>
              <a:rPr lang="en-US" sz="2000" u="sng" dirty="0" smtClean="0"/>
              <a:t>different things </a:t>
            </a:r>
            <a:r>
              <a:rPr lang="en-US" sz="2000" dirty="0" smtClean="0"/>
              <a:t>from each approach--quantitative estimates of the magnitude of certain impacts from the field tests and the gaining of </a:t>
            </a:r>
            <a:r>
              <a:rPr lang="en-US" sz="2000" u="sng" dirty="0" smtClean="0"/>
              <a:t>hypotheses </a:t>
            </a:r>
            <a:r>
              <a:rPr lang="en-US" sz="2000" dirty="0" smtClean="0"/>
              <a:t> from cognitive interviews that might explain those differences.  </a:t>
            </a:r>
          </a:p>
          <a:p>
            <a:r>
              <a:rPr lang="en-US" sz="2000" dirty="0" smtClean="0"/>
              <a:t>Stated conclusion: “Used in tandem, cognitive interviews and field experiments are a powerful means of testing and refining procedures for conduct of self-administered surveys.” </a:t>
            </a:r>
            <a:endParaRPr lang="en-US" sz="2000" dirty="0"/>
          </a:p>
        </p:txBody>
      </p:sp>
    </p:spTree>
    <p:extLst>
      <p:ext uri="{BB962C8B-B14F-4D97-AF65-F5344CB8AC3E}">
        <p14:creationId xmlns:p14="http://schemas.microsoft.com/office/powerpoint/2010/main" val="33803956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058" y="237306"/>
            <a:ext cx="10515600" cy="1325563"/>
          </a:xfrm>
        </p:spPr>
        <p:txBody>
          <a:bodyPr/>
          <a:lstStyle/>
          <a:p>
            <a:pPr algn="ctr"/>
            <a:r>
              <a:rPr lang="en-US" b="1" dirty="0" smtClean="0">
                <a:solidFill>
                  <a:srgbClr val="1024DE"/>
                </a:solidFill>
                <a:latin typeface="+mn-lt"/>
              </a:rPr>
              <a:t>Transition from personal stories </a:t>
            </a:r>
            <a:br>
              <a:rPr lang="en-US" b="1" dirty="0" smtClean="0">
                <a:solidFill>
                  <a:srgbClr val="1024DE"/>
                </a:solidFill>
                <a:latin typeface="+mn-lt"/>
              </a:rPr>
            </a:br>
            <a:r>
              <a:rPr lang="en-US" b="1" dirty="0" smtClean="0">
                <a:solidFill>
                  <a:srgbClr val="1024DE"/>
                </a:solidFill>
                <a:latin typeface="+mn-lt"/>
              </a:rPr>
              <a:t>to 2016 Issues</a:t>
            </a:r>
            <a:endParaRPr lang="en-US" b="1" dirty="0">
              <a:solidFill>
                <a:srgbClr val="1024DE"/>
              </a:solidFill>
              <a:latin typeface="+mn-lt"/>
            </a:endParaRPr>
          </a:p>
        </p:txBody>
      </p:sp>
      <p:sp>
        <p:nvSpPr>
          <p:cNvPr id="3" name="Content Placeholder 2"/>
          <p:cNvSpPr>
            <a:spLocks noGrp="1"/>
          </p:cNvSpPr>
          <p:nvPr>
            <p:ph idx="1"/>
          </p:nvPr>
        </p:nvSpPr>
        <p:spPr/>
        <p:txBody>
          <a:bodyPr>
            <a:normAutofit/>
          </a:bodyPr>
          <a:lstStyle/>
          <a:p>
            <a:r>
              <a:rPr lang="en-US" dirty="0" smtClean="0"/>
              <a:t>These experiences perhaps help explain the angst I was feeling about cognitive and other qualitative means of testing.</a:t>
            </a:r>
          </a:p>
          <a:p>
            <a:r>
              <a:rPr lang="en-US" dirty="0" smtClean="0"/>
              <a:t>That angst has been amplified by the shift in my personal research towards trying to develop effective web-push methods for surveying during the last decade. </a:t>
            </a:r>
          </a:p>
          <a:p>
            <a:r>
              <a:rPr lang="en-US" dirty="0" smtClean="0"/>
              <a:t>I want to suggest </a:t>
            </a:r>
            <a:r>
              <a:rPr lang="en-US" u="sng" dirty="0" smtClean="0"/>
              <a:t>five changes </a:t>
            </a:r>
            <a:r>
              <a:rPr lang="en-US" dirty="0" smtClean="0"/>
              <a:t> in testing approaches that I hope survey methodologists will contemplate.</a:t>
            </a:r>
          </a:p>
          <a:p>
            <a:r>
              <a:rPr lang="en-US" dirty="0" smtClean="0"/>
              <a:t>I will start with how our data collection methods are undergoing substantial change. </a:t>
            </a:r>
          </a:p>
        </p:txBody>
      </p:sp>
    </p:spTree>
    <p:extLst>
      <p:ext uri="{BB962C8B-B14F-4D97-AF65-F5344CB8AC3E}">
        <p14:creationId xmlns:p14="http://schemas.microsoft.com/office/powerpoint/2010/main" val="19431819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333" y="342107"/>
            <a:ext cx="9787467" cy="1143000"/>
          </a:xfrm>
        </p:spPr>
        <p:txBody>
          <a:bodyPr>
            <a:noAutofit/>
          </a:bodyPr>
          <a:lstStyle/>
          <a:p>
            <a:pPr algn="ctr"/>
            <a:r>
              <a:rPr lang="en-US" sz="4000" b="1" dirty="0" smtClean="0">
                <a:solidFill>
                  <a:srgbClr val="1024DE"/>
                </a:solidFill>
                <a:latin typeface="+mn-lt"/>
              </a:rPr>
              <a:t>The </a:t>
            </a:r>
            <a:r>
              <a:rPr lang="en-US" sz="4000" b="1" u="sng" dirty="0" smtClean="0">
                <a:solidFill>
                  <a:srgbClr val="1024DE"/>
                </a:solidFill>
                <a:latin typeface="+mn-lt"/>
              </a:rPr>
              <a:t>voice </a:t>
            </a:r>
            <a:r>
              <a:rPr lang="en-US" sz="4000" b="1" dirty="0">
                <a:solidFill>
                  <a:srgbClr val="1024DE"/>
                </a:solidFill>
                <a:latin typeface="+mn-lt"/>
              </a:rPr>
              <a:t>telephone era of RDD </a:t>
            </a:r>
            <a:r>
              <a:rPr lang="en-US" sz="4000" b="1" dirty="0" smtClean="0">
                <a:solidFill>
                  <a:srgbClr val="1024DE"/>
                </a:solidFill>
                <a:latin typeface="+mn-lt"/>
              </a:rPr>
              <a:t/>
            </a:r>
            <a:br>
              <a:rPr lang="en-US" sz="4000" b="1" dirty="0" smtClean="0">
                <a:solidFill>
                  <a:srgbClr val="1024DE"/>
                </a:solidFill>
                <a:latin typeface="+mn-lt"/>
              </a:rPr>
            </a:br>
            <a:r>
              <a:rPr lang="en-US" sz="4000" b="1" dirty="0" smtClean="0">
                <a:solidFill>
                  <a:srgbClr val="1024DE"/>
                </a:solidFill>
                <a:latin typeface="+mn-lt"/>
              </a:rPr>
              <a:t>household surveys  is mostly over!</a:t>
            </a:r>
            <a:endParaRPr lang="en-US" sz="4000" b="1" dirty="0">
              <a:solidFill>
                <a:srgbClr val="1024DE"/>
              </a:solidFill>
              <a:latin typeface="+mn-lt"/>
            </a:endParaRPr>
          </a:p>
        </p:txBody>
      </p:sp>
      <p:sp>
        <p:nvSpPr>
          <p:cNvPr id="3" name="Content Placeholder 2"/>
          <p:cNvSpPr>
            <a:spLocks noGrp="1"/>
          </p:cNvSpPr>
          <p:nvPr>
            <p:ph idx="1"/>
          </p:nvPr>
        </p:nvSpPr>
        <p:spPr>
          <a:xfrm>
            <a:off x="694267" y="1825625"/>
            <a:ext cx="10659533" cy="4351338"/>
          </a:xfrm>
        </p:spPr>
        <p:txBody>
          <a:bodyPr>
            <a:normAutofit fontScale="92500" lnSpcReduction="10000"/>
          </a:bodyPr>
          <a:lstStyle/>
          <a:p>
            <a:r>
              <a:rPr lang="en-US" dirty="0" smtClean="0"/>
              <a:t>The presenting problems for RDD surveys are:</a:t>
            </a:r>
          </a:p>
          <a:p>
            <a:pPr lvl="1"/>
            <a:r>
              <a:rPr lang="en-US" dirty="0" smtClean="0"/>
              <a:t>Very low response rates—now in single digits .</a:t>
            </a:r>
          </a:p>
          <a:p>
            <a:pPr lvl="1"/>
            <a:r>
              <a:rPr lang="en-US" dirty="0" smtClean="0"/>
              <a:t>People answered phone only once, so that it is becoming a “one chance to persuade” (in 5 seconds or less) methodology </a:t>
            </a:r>
          </a:p>
          <a:p>
            <a:pPr lvl="1"/>
            <a:r>
              <a:rPr lang="en-US" dirty="0" smtClean="0"/>
              <a:t>Need to combine individual (cell) and household (land) lines for coverage.</a:t>
            </a:r>
          </a:p>
          <a:p>
            <a:pPr lvl="1"/>
            <a:r>
              <a:rPr lang="en-US" dirty="0" smtClean="0"/>
              <a:t>Need to devote </a:t>
            </a:r>
            <a:r>
              <a:rPr lang="en-US" dirty="0"/>
              <a:t>questions to correcting for </a:t>
            </a:r>
            <a:r>
              <a:rPr lang="en-US" dirty="0" smtClean="0"/>
              <a:t>area code transportability, ownership of cell/landline access, not driving a vehicle, age of respondent.</a:t>
            </a:r>
          </a:p>
          <a:p>
            <a:pPr lvl="1"/>
            <a:r>
              <a:rPr lang="en-US" dirty="0" smtClean="0"/>
              <a:t>These additional questions compete for precious space in a questionnaire that already needs to be short.</a:t>
            </a:r>
          </a:p>
          <a:p>
            <a:r>
              <a:rPr lang="en-US" dirty="0" smtClean="0"/>
              <a:t>However, </a:t>
            </a:r>
            <a:r>
              <a:rPr lang="en-US" b="1" dirty="0" smtClean="0"/>
              <a:t>cultural </a:t>
            </a:r>
            <a:r>
              <a:rPr lang="en-US" dirty="0" smtClean="0"/>
              <a:t>change is the biggest problem; the telephone is no longer used for ordinary conversations. </a:t>
            </a:r>
          </a:p>
          <a:p>
            <a:r>
              <a:rPr lang="en-US" dirty="0" smtClean="0"/>
              <a:t>Most telephone communication is asynchronous; texts and emails.</a:t>
            </a:r>
          </a:p>
          <a:p>
            <a:endParaRPr lang="en-US" dirty="0" smtClean="0"/>
          </a:p>
          <a:p>
            <a:endParaRPr lang="en-US" dirty="0" smtClean="0"/>
          </a:p>
          <a:p>
            <a:endParaRPr lang="en-US" dirty="0" smtClean="0"/>
          </a:p>
          <a:p>
            <a:endParaRPr lang="en-US" dirty="0"/>
          </a:p>
          <a:p>
            <a:endParaRPr lang="en-US" dirty="0"/>
          </a:p>
        </p:txBody>
      </p:sp>
      <p:sp>
        <p:nvSpPr>
          <p:cNvPr id="4" name="Footer Placeholder 3"/>
          <p:cNvSpPr>
            <a:spLocks noGrp="1"/>
          </p:cNvSpPr>
          <p:nvPr>
            <p:ph type="ftr" sz="quarter" idx="11"/>
          </p:nvPr>
        </p:nvSpPr>
        <p:spPr/>
        <p:txBody>
          <a:bodyPr/>
          <a:lstStyle/>
          <a:p>
            <a:r>
              <a:rPr lang="en-US" smtClean="0"/>
              <a:t>c Don A. Dillman, September 1, 2016</a:t>
            </a:r>
            <a:endParaRPr lang="en-US" dirty="0"/>
          </a:p>
        </p:txBody>
      </p:sp>
      <p:sp>
        <p:nvSpPr>
          <p:cNvPr id="5" name="Slide Number Placeholder 4"/>
          <p:cNvSpPr>
            <a:spLocks noGrp="1"/>
          </p:cNvSpPr>
          <p:nvPr>
            <p:ph type="sldNum" sz="quarter" idx="12"/>
          </p:nvPr>
        </p:nvSpPr>
        <p:spPr/>
        <p:txBody>
          <a:bodyPr/>
          <a:lstStyle/>
          <a:p>
            <a:fld id="{9F73D509-35AB-4D16-BAFE-D86EB349683C}" type="slidenum">
              <a:rPr lang="en-US" smtClean="0"/>
              <a:pPr/>
              <a:t>7</a:t>
            </a:fld>
            <a:endParaRPr lang="en-US" dirty="0"/>
          </a:p>
        </p:txBody>
      </p:sp>
    </p:spTree>
    <p:extLst>
      <p:ext uri="{BB962C8B-B14F-4D97-AF65-F5344CB8AC3E}">
        <p14:creationId xmlns:p14="http://schemas.microsoft.com/office/powerpoint/2010/main" val="36708574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0791"/>
            <a:ext cx="9882116" cy="1752600"/>
          </a:xfrm>
        </p:spPr>
        <p:txBody>
          <a:bodyPr>
            <a:normAutofit fontScale="90000"/>
          </a:bodyPr>
          <a:lstStyle/>
          <a:p>
            <a:pPr algn="ctr"/>
            <a:r>
              <a:rPr lang="en-US" b="1" dirty="0" smtClean="0">
                <a:solidFill>
                  <a:srgbClr val="1024DE"/>
                </a:solidFill>
                <a:latin typeface="+mn-lt"/>
              </a:rPr>
              <a:t>The hoped for </a:t>
            </a:r>
            <a:r>
              <a:rPr lang="en-US" b="1" u="sng" dirty="0" smtClean="0">
                <a:solidFill>
                  <a:srgbClr val="1024DE"/>
                </a:solidFill>
                <a:latin typeface="+mn-lt"/>
              </a:rPr>
              <a:t>Email only contact/web response</a:t>
            </a:r>
            <a:r>
              <a:rPr lang="en-US" b="1" dirty="0" smtClean="0">
                <a:solidFill>
                  <a:srgbClr val="1024DE"/>
                </a:solidFill>
                <a:latin typeface="+mn-lt"/>
              </a:rPr>
              <a:t> replacement, is not yet working well</a:t>
            </a:r>
            <a:endParaRPr lang="en-US" b="1" dirty="0">
              <a:solidFill>
                <a:srgbClr val="1024DE"/>
              </a:solidFill>
              <a:latin typeface="+mn-lt"/>
            </a:endParaRPr>
          </a:p>
        </p:txBody>
      </p:sp>
      <p:sp>
        <p:nvSpPr>
          <p:cNvPr id="3" name="Content Placeholder 2"/>
          <p:cNvSpPr>
            <a:spLocks noGrp="1"/>
          </p:cNvSpPr>
          <p:nvPr>
            <p:ph idx="1"/>
          </p:nvPr>
        </p:nvSpPr>
        <p:spPr>
          <a:xfrm>
            <a:off x="399449" y="1959106"/>
            <a:ext cx="9787467" cy="4297363"/>
          </a:xfrm>
        </p:spPr>
        <p:txBody>
          <a:bodyPr>
            <a:normAutofit fontScale="85000" lnSpcReduction="10000"/>
          </a:bodyPr>
          <a:lstStyle/>
          <a:p>
            <a:r>
              <a:rPr lang="en-US" dirty="0" smtClean="0"/>
              <a:t>Coverage </a:t>
            </a:r>
            <a:r>
              <a:rPr lang="en-US" dirty="0"/>
              <a:t>for household populations </a:t>
            </a:r>
            <a:r>
              <a:rPr lang="en-US" dirty="0" smtClean="0"/>
              <a:t>is pretty good (80% +).</a:t>
            </a:r>
          </a:p>
          <a:p>
            <a:r>
              <a:rPr lang="en-US" dirty="0" smtClean="0"/>
              <a:t>Individual </a:t>
            </a:r>
            <a:r>
              <a:rPr lang="en-US" dirty="0"/>
              <a:t>internet skills </a:t>
            </a:r>
            <a:r>
              <a:rPr lang="en-US" dirty="0" smtClean="0"/>
              <a:t>are limited among some adults. </a:t>
            </a:r>
          </a:p>
          <a:p>
            <a:r>
              <a:rPr lang="en-US" dirty="0" smtClean="0"/>
              <a:t>No email sample frame for household selection comparable to telephone RDD.</a:t>
            </a:r>
          </a:p>
          <a:p>
            <a:r>
              <a:rPr lang="en-US" dirty="0"/>
              <a:t>Lack of </a:t>
            </a:r>
            <a:r>
              <a:rPr lang="en-US" u="sng" dirty="0"/>
              <a:t>TRUST</a:t>
            </a:r>
            <a:r>
              <a:rPr lang="en-US" dirty="0"/>
              <a:t> on multiple levels; sponsorship, misrepresentation of purpose, threat of malware, and consequences of making a mistake.</a:t>
            </a:r>
          </a:p>
          <a:p>
            <a:r>
              <a:rPr lang="en-US" dirty="0" smtClean="0"/>
              <a:t>Moving from </a:t>
            </a:r>
            <a:r>
              <a:rPr lang="en-US" dirty="0"/>
              <a:t>age of desktops, to laptops, (and now) </a:t>
            </a:r>
            <a:r>
              <a:rPr lang="en-US" u="sng" dirty="0" smtClean="0"/>
              <a:t>devices</a:t>
            </a:r>
            <a:r>
              <a:rPr lang="en-US" dirty="0"/>
              <a:t>, which are not optimally designed for answering surveys—screen size affects when and how they get used.</a:t>
            </a:r>
          </a:p>
          <a:p>
            <a:r>
              <a:rPr lang="en-US" dirty="0"/>
              <a:t>The “purse and pocket” problem combined with the smartphone response situation of people being “on the move” from one task to another makes getting lengthy and thoughtful survey responses very difficult.</a:t>
            </a:r>
          </a:p>
          <a:p>
            <a:endParaRPr lang="en-US" dirty="0"/>
          </a:p>
        </p:txBody>
      </p:sp>
      <p:sp>
        <p:nvSpPr>
          <p:cNvPr id="4" name="Footer Placeholder 3"/>
          <p:cNvSpPr>
            <a:spLocks noGrp="1"/>
          </p:cNvSpPr>
          <p:nvPr>
            <p:ph type="ftr" sz="quarter" idx="11"/>
          </p:nvPr>
        </p:nvSpPr>
        <p:spPr/>
        <p:txBody>
          <a:bodyPr/>
          <a:lstStyle/>
          <a:p>
            <a:r>
              <a:rPr lang="en-US" smtClean="0"/>
              <a:t>c Don A. Dillman, September 1, 2016</a:t>
            </a:r>
            <a:endParaRPr lang="en-US" dirty="0"/>
          </a:p>
        </p:txBody>
      </p:sp>
      <p:sp>
        <p:nvSpPr>
          <p:cNvPr id="5" name="Slide Number Placeholder 4"/>
          <p:cNvSpPr>
            <a:spLocks noGrp="1"/>
          </p:cNvSpPr>
          <p:nvPr>
            <p:ph type="sldNum" sz="quarter" idx="12"/>
          </p:nvPr>
        </p:nvSpPr>
        <p:spPr/>
        <p:txBody>
          <a:bodyPr/>
          <a:lstStyle/>
          <a:p>
            <a:fld id="{9F73D509-35AB-4D16-BAFE-D86EB349683C}" type="slidenum">
              <a:rPr lang="en-US" smtClean="0"/>
              <a:pPr/>
              <a:t>8</a:t>
            </a:fld>
            <a:endParaRPr lang="en-US" dirty="0"/>
          </a:p>
        </p:txBody>
      </p:sp>
    </p:spTree>
    <p:extLst>
      <p:ext uri="{BB962C8B-B14F-4D97-AF65-F5344CB8AC3E}">
        <p14:creationId xmlns:p14="http://schemas.microsoft.com/office/powerpoint/2010/main" val="2299015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7" y="152401"/>
            <a:ext cx="9795933" cy="1751012"/>
          </a:xfrm>
        </p:spPr>
        <p:txBody>
          <a:bodyPr>
            <a:normAutofit fontScale="90000"/>
          </a:bodyPr>
          <a:lstStyle/>
          <a:p>
            <a:pPr algn="ctr"/>
            <a:r>
              <a:rPr lang="en-US" b="1" dirty="0" smtClean="0">
                <a:solidFill>
                  <a:srgbClr val="1024DE"/>
                </a:solidFill>
                <a:latin typeface="+mn-lt"/>
              </a:rPr>
              <a:t>Postal addresses emerged as sample frame with most complete household coverage</a:t>
            </a:r>
            <a:endParaRPr lang="en-US" b="1" dirty="0">
              <a:solidFill>
                <a:srgbClr val="1024DE"/>
              </a:solidFill>
              <a:latin typeface="+mn-lt"/>
            </a:endParaRPr>
          </a:p>
        </p:txBody>
      </p:sp>
      <p:sp>
        <p:nvSpPr>
          <p:cNvPr id="3" name="Content Placeholder 2"/>
          <p:cNvSpPr>
            <a:spLocks noGrp="1"/>
          </p:cNvSpPr>
          <p:nvPr>
            <p:ph idx="1"/>
          </p:nvPr>
        </p:nvSpPr>
        <p:spPr>
          <a:xfrm>
            <a:off x="626533" y="1981201"/>
            <a:ext cx="9584267" cy="4297363"/>
          </a:xfrm>
        </p:spPr>
        <p:txBody>
          <a:bodyPr>
            <a:normAutofit/>
          </a:bodyPr>
          <a:lstStyle/>
          <a:p>
            <a:r>
              <a:rPr lang="en-US" dirty="0" smtClean="0"/>
              <a:t>~98 %, in the U.S. Postal Service “Delivery Sequence File” available as addresses without names.</a:t>
            </a:r>
          </a:p>
          <a:p>
            <a:r>
              <a:rPr lang="en-US" dirty="0" smtClean="0"/>
              <a:t>Why mail contact is interesting:</a:t>
            </a:r>
          </a:p>
          <a:p>
            <a:pPr lvl="1"/>
            <a:r>
              <a:rPr lang="en-US" dirty="0" smtClean="0"/>
              <a:t>Can provide incentives with the survey request.</a:t>
            </a:r>
          </a:p>
          <a:p>
            <a:pPr lvl="1"/>
            <a:r>
              <a:rPr lang="en-US" dirty="0" smtClean="0"/>
              <a:t>Can deliver follow-up contacts in different forms to offer additional arguments for responding.</a:t>
            </a:r>
          </a:p>
          <a:p>
            <a:pPr lvl="1"/>
            <a:r>
              <a:rPr lang="en-US" dirty="0" smtClean="0"/>
              <a:t>I could try to “push” people to the web instead of asking for a paper response.</a:t>
            </a:r>
          </a:p>
          <a:p>
            <a:pPr lvl="1"/>
            <a:endParaRPr lang="en-US" dirty="0"/>
          </a:p>
        </p:txBody>
      </p:sp>
      <p:sp>
        <p:nvSpPr>
          <p:cNvPr id="4" name="Footer Placeholder 3"/>
          <p:cNvSpPr>
            <a:spLocks noGrp="1"/>
          </p:cNvSpPr>
          <p:nvPr>
            <p:ph type="ftr" sz="quarter" idx="11"/>
          </p:nvPr>
        </p:nvSpPr>
        <p:spPr/>
        <p:txBody>
          <a:bodyPr/>
          <a:lstStyle/>
          <a:p>
            <a:r>
              <a:rPr lang="en-US" smtClean="0"/>
              <a:t>c Don A. Dillman, September 1, 2016</a:t>
            </a:r>
            <a:endParaRPr lang="en-US" dirty="0"/>
          </a:p>
        </p:txBody>
      </p:sp>
      <p:sp>
        <p:nvSpPr>
          <p:cNvPr id="5" name="Slide Number Placeholder 4"/>
          <p:cNvSpPr>
            <a:spLocks noGrp="1"/>
          </p:cNvSpPr>
          <p:nvPr>
            <p:ph type="sldNum" sz="quarter" idx="12"/>
          </p:nvPr>
        </p:nvSpPr>
        <p:spPr/>
        <p:txBody>
          <a:bodyPr/>
          <a:lstStyle/>
          <a:p>
            <a:fld id="{9F73D509-35AB-4D16-BAFE-D86EB349683C}" type="slidenum">
              <a:rPr lang="en-US" smtClean="0"/>
              <a:pPr/>
              <a:t>9</a:t>
            </a:fld>
            <a:endParaRPr lang="en-US" dirty="0"/>
          </a:p>
        </p:txBody>
      </p:sp>
    </p:spTree>
    <p:extLst>
      <p:ext uri="{BB962C8B-B14F-4D97-AF65-F5344CB8AC3E}">
        <p14:creationId xmlns:p14="http://schemas.microsoft.com/office/powerpoint/2010/main" val="4886582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1024DE"/>
                </a:solidFill>
                <a:latin typeface="+mn-lt"/>
              </a:rPr>
              <a:t>Some consequences of trying to replace telephone with a web-push methodology…</a:t>
            </a:r>
            <a:endParaRPr lang="en-US" b="1" dirty="0">
              <a:solidFill>
                <a:srgbClr val="1024DE"/>
              </a:solidFill>
              <a:latin typeface="+mn-lt"/>
            </a:endParaRPr>
          </a:p>
        </p:txBody>
      </p:sp>
      <p:sp>
        <p:nvSpPr>
          <p:cNvPr id="3" name="Content Placeholder 2"/>
          <p:cNvSpPr>
            <a:spLocks noGrp="1"/>
          </p:cNvSpPr>
          <p:nvPr>
            <p:ph idx="1"/>
          </p:nvPr>
        </p:nvSpPr>
        <p:spPr/>
        <p:txBody>
          <a:bodyPr>
            <a:normAutofit/>
          </a:bodyPr>
          <a:lstStyle/>
          <a:p>
            <a:r>
              <a:rPr lang="en-US" dirty="0" smtClean="0"/>
              <a:t>Using postal addresses requires mixing survey modes:</a:t>
            </a:r>
          </a:p>
          <a:p>
            <a:pPr lvl="1"/>
            <a:r>
              <a:rPr lang="en-US" dirty="0" smtClean="0"/>
              <a:t>a different contact mode than response mode. </a:t>
            </a:r>
          </a:p>
          <a:p>
            <a:pPr lvl="1"/>
            <a:r>
              <a:rPr lang="en-US" dirty="0" smtClean="0"/>
              <a:t>May involve obtaining responses from more than one mode (e.g. mail or telephone)</a:t>
            </a:r>
          </a:p>
          <a:p>
            <a:pPr lvl="1"/>
            <a:r>
              <a:rPr lang="en-US" dirty="0" smtClean="0"/>
              <a:t>Mixing modes introduces measurement issues</a:t>
            </a:r>
          </a:p>
          <a:p>
            <a:r>
              <a:rPr lang="en-US" dirty="0" smtClean="0"/>
              <a:t>Potential cost savings provided a powerful motivation. </a:t>
            </a:r>
          </a:p>
          <a:p>
            <a:r>
              <a:rPr lang="en-US" dirty="0" smtClean="0"/>
              <a:t>Acceptance by the survey methodology community would be a challenge because of losing “interviewer assistance”.</a:t>
            </a:r>
          </a:p>
          <a:p>
            <a:endParaRPr lang="en-US" dirty="0"/>
          </a:p>
        </p:txBody>
      </p:sp>
      <p:sp>
        <p:nvSpPr>
          <p:cNvPr id="4" name="Footer Placeholder 3"/>
          <p:cNvSpPr>
            <a:spLocks noGrp="1"/>
          </p:cNvSpPr>
          <p:nvPr>
            <p:ph type="ftr" sz="quarter" idx="11"/>
          </p:nvPr>
        </p:nvSpPr>
        <p:spPr/>
        <p:txBody>
          <a:bodyPr/>
          <a:lstStyle/>
          <a:p>
            <a:r>
              <a:rPr lang="en-US" smtClean="0"/>
              <a:t>c Don A. Dillman, September 1, 2016</a:t>
            </a:r>
            <a:endParaRPr lang="en-US" dirty="0"/>
          </a:p>
        </p:txBody>
      </p:sp>
      <p:sp>
        <p:nvSpPr>
          <p:cNvPr id="5" name="Slide Number Placeholder 4"/>
          <p:cNvSpPr>
            <a:spLocks noGrp="1"/>
          </p:cNvSpPr>
          <p:nvPr>
            <p:ph type="sldNum" sz="quarter" idx="12"/>
          </p:nvPr>
        </p:nvSpPr>
        <p:spPr/>
        <p:txBody>
          <a:bodyPr/>
          <a:lstStyle/>
          <a:p>
            <a:fld id="{9F73D509-35AB-4D16-BAFE-D86EB349683C}" type="slidenum">
              <a:rPr lang="en-US" smtClean="0"/>
              <a:pPr/>
              <a:t>10</a:t>
            </a:fld>
            <a:endParaRPr lang="en-US" dirty="0"/>
          </a:p>
        </p:txBody>
      </p:sp>
    </p:spTree>
    <p:extLst>
      <p:ext uri="{BB962C8B-B14F-4D97-AF65-F5344CB8AC3E}">
        <p14:creationId xmlns:p14="http://schemas.microsoft.com/office/powerpoint/2010/main" val="3914741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1024DE"/>
                </a:solidFill>
                <a:latin typeface="+mn-lt"/>
              </a:rPr>
              <a:t>Questionnaire evaluation and testing </a:t>
            </a:r>
            <a:br>
              <a:rPr lang="en-US" b="1" dirty="0" smtClean="0">
                <a:solidFill>
                  <a:srgbClr val="1024DE"/>
                </a:solidFill>
                <a:latin typeface="+mn-lt"/>
              </a:rPr>
            </a:br>
            <a:r>
              <a:rPr lang="en-US" b="1" dirty="0" smtClean="0">
                <a:solidFill>
                  <a:srgbClr val="1024DE"/>
                </a:solidFill>
                <a:latin typeface="+mn-lt"/>
              </a:rPr>
              <a:t>is about more than words</a:t>
            </a:r>
            <a:endParaRPr lang="en-US" b="1" dirty="0">
              <a:solidFill>
                <a:srgbClr val="1024DE"/>
              </a:solidFill>
              <a:latin typeface="+mn-lt"/>
            </a:endParaRPr>
          </a:p>
        </p:txBody>
      </p:sp>
      <p:sp>
        <p:nvSpPr>
          <p:cNvPr id="3" name="Content Placeholder 2"/>
          <p:cNvSpPr>
            <a:spLocks noGrp="1"/>
          </p:cNvSpPr>
          <p:nvPr>
            <p:ph idx="1"/>
          </p:nvPr>
        </p:nvSpPr>
        <p:spPr/>
        <p:txBody>
          <a:bodyPr>
            <a:normAutofit/>
          </a:bodyPr>
          <a:lstStyle/>
          <a:p>
            <a:r>
              <a:rPr lang="en-US" dirty="0" smtClean="0"/>
              <a:t>One of the megatrends influencing survey design as we near 2020 is greater reliance on self-administration—from banking and travel to buying “everything”.</a:t>
            </a:r>
          </a:p>
          <a:p>
            <a:r>
              <a:rPr lang="en-US" dirty="0" smtClean="0"/>
              <a:t>It’s hard to see surveying as an “exception”</a:t>
            </a:r>
          </a:p>
          <a:p>
            <a:r>
              <a:rPr lang="en-US" dirty="0" smtClean="0"/>
              <a:t>One of the self-administration methodologies for doing that is web-push, whereby we are using mail contact to request Internet responses, with other responses modes being used for follow-up requests.</a:t>
            </a:r>
          </a:p>
          <a:p>
            <a:r>
              <a:rPr lang="en-US" dirty="0" smtClean="0"/>
              <a:t>From 2007-2014  my research team did multiple tests on a wide variety of topics.</a:t>
            </a:r>
          </a:p>
        </p:txBody>
      </p:sp>
    </p:spTree>
    <p:extLst>
      <p:ext uri="{BB962C8B-B14F-4D97-AF65-F5344CB8AC3E}">
        <p14:creationId xmlns:p14="http://schemas.microsoft.com/office/powerpoint/2010/main" val="37964983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7087"/>
            <a:ext cx="10515600" cy="1603602"/>
          </a:xfrm>
        </p:spPr>
        <p:txBody>
          <a:bodyPr>
            <a:noAutofit/>
          </a:bodyPr>
          <a:lstStyle/>
          <a:p>
            <a:pPr algn="ctr"/>
            <a:r>
              <a:rPr lang="en-US" sz="2800" b="1" dirty="0" smtClean="0">
                <a:solidFill>
                  <a:srgbClr val="1024DE"/>
                </a:solidFill>
                <a:latin typeface="+mn-lt"/>
              </a:rPr>
              <a:t>Results from 10 Washington State University general public comparisons: Web-push response </a:t>
            </a:r>
            <a:r>
              <a:rPr lang="en-US" sz="2800" b="1" dirty="0">
                <a:solidFill>
                  <a:srgbClr val="1024DE"/>
                </a:solidFill>
                <a:latin typeface="+mn-lt"/>
              </a:rPr>
              <a:t>rates </a:t>
            </a:r>
            <a:r>
              <a:rPr lang="en-US" sz="2800" b="1" dirty="0" smtClean="0">
                <a:solidFill>
                  <a:srgbClr val="1024DE"/>
                </a:solidFill>
                <a:latin typeface="+mn-lt"/>
              </a:rPr>
              <a:t>(mean response, </a:t>
            </a:r>
            <a:r>
              <a:rPr lang="en-US" sz="2800" b="1" dirty="0">
                <a:solidFill>
                  <a:srgbClr val="1024DE"/>
                </a:solidFill>
                <a:latin typeface="+mn-lt"/>
              </a:rPr>
              <a:t>43%, with 62% over the web) vs. mail out/mail back (mean, 53%) surveys, 2007-2012 </a:t>
            </a:r>
            <a:r>
              <a:rPr lang="en-US" sz="2800" b="1" dirty="0" smtClean="0">
                <a:solidFill>
                  <a:srgbClr val="1024DE"/>
                </a:solidFill>
              </a:rPr>
              <a:t/>
            </a:r>
            <a:br>
              <a:rPr lang="en-US" sz="2800" b="1" dirty="0" smtClean="0">
                <a:solidFill>
                  <a:srgbClr val="1024DE"/>
                </a:solidFill>
              </a:rPr>
            </a:br>
            <a:r>
              <a:rPr lang="en-US" sz="2000" b="1" dirty="0" smtClean="0">
                <a:solidFill>
                  <a:srgbClr val="1024DE"/>
                </a:solidFill>
              </a:rPr>
              <a:t>(</a:t>
            </a:r>
            <a:r>
              <a:rPr lang="en-US" sz="2000" b="1" dirty="0">
                <a:solidFill>
                  <a:srgbClr val="1024DE"/>
                </a:solidFill>
              </a:rPr>
              <a:t>Dillman, Smyth and Christian, 2014, Chapter 11).</a:t>
            </a:r>
          </a:p>
        </p:txBody>
      </p:sp>
      <p:sp>
        <p:nvSpPr>
          <p:cNvPr id="4" name="Footer Placeholder 3"/>
          <p:cNvSpPr>
            <a:spLocks noGrp="1"/>
          </p:cNvSpPr>
          <p:nvPr>
            <p:ph type="ftr" sz="quarter" idx="11"/>
          </p:nvPr>
        </p:nvSpPr>
        <p:spPr/>
        <p:txBody>
          <a:bodyPr/>
          <a:lstStyle/>
          <a:p>
            <a:r>
              <a:rPr lang="en-US" smtClean="0"/>
              <a:t>c Don A. Dillman, September 1, 2016</a:t>
            </a:r>
            <a:endParaRPr lang="en-US" dirty="0"/>
          </a:p>
        </p:txBody>
      </p:sp>
      <p:sp>
        <p:nvSpPr>
          <p:cNvPr id="5" name="Slide Number Placeholder 4"/>
          <p:cNvSpPr>
            <a:spLocks noGrp="1"/>
          </p:cNvSpPr>
          <p:nvPr>
            <p:ph type="sldNum" sz="quarter" idx="12"/>
          </p:nvPr>
        </p:nvSpPr>
        <p:spPr/>
        <p:txBody>
          <a:bodyPr/>
          <a:lstStyle/>
          <a:p>
            <a:fld id="{9F73D509-35AB-4D16-BAFE-D86EB349683C}" type="slidenum">
              <a:rPr lang="en-US" smtClean="0"/>
              <a:pPr/>
              <a:t>12</a:t>
            </a:fld>
            <a:endParaRPr lang="en-US" dirty="0"/>
          </a:p>
        </p:txBody>
      </p:sp>
      <p:sp>
        <p:nvSpPr>
          <p:cNvPr id="6" name="Content Placeholder 5"/>
          <p:cNvSpPr>
            <a:spLocks noGrp="1"/>
          </p:cNvSpPr>
          <p:nvPr>
            <p:ph idx="1"/>
          </p:nvPr>
        </p:nvSpPr>
        <p:spPr>
          <a:xfrm flipH="1">
            <a:off x="15011399" y="506642"/>
            <a:ext cx="178149" cy="102959"/>
          </a:xfrm>
        </p:spPr>
        <p:txBody>
          <a:bodyPr>
            <a:normAutofit fontScale="25000" lnSpcReduction="20000"/>
          </a:bodyPr>
          <a:lstStyle/>
          <a:p>
            <a:endParaRPr lang="en-US" dirty="0"/>
          </a:p>
        </p:txBody>
      </p:sp>
      <p:pic>
        <p:nvPicPr>
          <p:cNvPr id="1028" name="9268E0E2-C25C-4089-BB0A-963F8BA214FF" descr="6639C3A3-B8D7-4D49-B71D-E4E46BA9BB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1" y="1789114"/>
            <a:ext cx="684524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1068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52165"/>
          </a:xfrm>
        </p:spPr>
        <p:txBody>
          <a:bodyPr>
            <a:normAutofit fontScale="90000"/>
          </a:bodyPr>
          <a:lstStyle/>
          <a:p>
            <a:pPr algn="ctr"/>
            <a:r>
              <a:rPr lang="en-US" b="1" dirty="0" smtClean="0">
                <a:solidFill>
                  <a:srgbClr val="1024DE"/>
                </a:solidFill>
                <a:latin typeface="+mn-lt"/>
              </a:rPr>
              <a:t>Web-push from mail start has been accepted</a:t>
            </a:r>
            <a:br>
              <a:rPr lang="en-US" b="1" dirty="0" smtClean="0">
                <a:solidFill>
                  <a:srgbClr val="1024DE"/>
                </a:solidFill>
                <a:latin typeface="+mn-lt"/>
              </a:rPr>
            </a:br>
            <a:r>
              <a:rPr lang="en-US" b="1" dirty="0" smtClean="0">
                <a:solidFill>
                  <a:srgbClr val="1024DE"/>
                </a:solidFill>
                <a:latin typeface="+mn-lt"/>
              </a:rPr>
              <a:t> for a variety of survey situations </a:t>
            </a:r>
            <a:br>
              <a:rPr lang="en-US" b="1" dirty="0" smtClean="0">
                <a:solidFill>
                  <a:srgbClr val="1024DE"/>
                </a:solidFill>
                <a:latin typeface="+mn-lt"/>
              </a:rPr>
            </a:br>
            <a:r>
              <a:rPr lang="en-US" b="1" dirty="0" smtClean="0">
                <a:solidFill>
                  <a:srgbClr val="1024DE"/>
                </a:solidFill>
                <a:latin typeface="+mn-lt"/>
              </a:rPr>
              <a:t>and the list is growing rapidly</a:t>
            </a:r>
            <a:endParaRPr lang="en-US" b="1" dirty="0">
              <a:solidFill>
                <a:srgbClr val="1024DE"/>
              </a:solidFill>
              <a:latin typeface="+mn-lt"/>
            </a:endParaRPr>
          </a:p>
        </p:txBody>
      </p:sp>
      <p:sp>
        <p:nvSpPr>
          <p:cNvPr id="3" name="Content Placeholder 2"/>
          <p:cNvSpPr>
            <a:spLocks noGrp="1"/>
          </p:cNvSpPr>
          <p:nvPr>
            <p:ph idx="1"/>
          </p:nvPr>
        </p:nvSpPr>
        <p:spPr>
          <a:xfrm>
            <a:off x="838200" y="1986115"/>
            <a:ext cx="10515600" cy="4190847"/>
          </a:xfrm>
        </p:spPr>
        <p:txBody>
          <a:bodyPr>
            <a:normAutofit fontScale="92500" lnSpcReduction="20000"/>
          </a:bodyPr>
          <a:lstStyle/>
          <a:p>
            <a:r>
              <a:rPr lang="en-US" dirty="0" smtClean="0"/>
              <a:t>American Community survey </a:t>
            </a:r>
            <a:r>
              <a:rPr lang="en-US" sz="2000" dirty="0" smtClean="0"/>
              <a:t>(</a:t>
            </a:r>
            <a:r>
              <a:rPr lang="en-US" sz="2000" dirty="0" err="1" smtClean="0"/>
              <a:t>web→mail→telephone→in-person</a:t>
            </a:r>
            <a:r>
              <a:rPr lang="en-US" sz="2000" dirty="0" smtClean="0"/>
              <a:t>)</a:t>
            </a:r>
          </a:p>
          <a:p>
            <a:r>
              <a:rPr lang="en-US" dirty="0" smtClean="0"/>
              <a:t>2016 Canada Census </a:t>
            </a:r>
            <a:r>
              <a:rPr lang="en-US" sz="2000" dirty="0" smtClean="0"/>
              <a:t>(</a:t>
            </a:r>
            <a:r>
              <a:rPr lang="en-US" sz="2000" dirty="0" err="1" smtClean="0"/>
              <a:t>web→mail→in-person</a:t>
            </a:r>
            <a:r>
              <a:rPr lang="en-US" sz="2000" dirty="0" smtClean="0"/>
              <a:t>)</a:t>
            </a:r>
          </a:p>
          <a:p>
            <a:r>
              <a:rPr lang="en-US" dirty="0" smtClean="0"/>
              <a:t>National Survey of College Graduates </a:t>
            </a:r>
            <a:r>
              <a:rPr lang="en-US" sz="2000" dirty="0" smtClean="0"/>
              <a:t>(</a:t>
            </a:r>
            <a:r>
              <a:rPr lang="en-US" sz="2000" dirty="0" err="1" smtClean="0"/>
              <a:t>web→mail→telephone</a:t>
            </a:r>
            <a:r>
              <a:rPr lang="en-US" sz="2000" dirty="0" smtClean="0"/>
              <a:t>)</a:t>
            </a:r>
          </a:p>
          <a:p>
            <a:r>
              <a:rPr lang="en-US" dirty="0" smtClean="0"/>
              <a:t>National Child Health Survey </a:t>
            </a:r>
            <a:r>
              <a:rPr lang="en-US" sz="2000" dirty="0" smtClean="0"/>
              <a:t>(phase 1, </a:t>
            </a:r>
            <a:r>
              <a:rPr lang="en-US" sz="2000" dirty="0" err="1" smtClean="0"/>
              <a:t>web+mail→Phase</a:t>
            </a:r>
            <a:r>
              <a:rPr lang="en-US" sz="2000" dirty="0" smtClean="0"/>
              <a:t> 2 </a:t>
            </a:r>
            <a:r>
              <a:rPr lang="en-US" sz="2000" dirty="0" err="1" smtClean="0"/>
              <a:t>web+mail</a:t>
            </a:r>
            <a:r>
              <a:rPr lang="en-US" sz="2000" dirty="0" smtClean="0"/>
              <a:t>)</a:t>
            </a:r>
          </a:p>
          <a:p>
            <a:r>
              <a:rPr lang="en-US" dirty="0" err="1" smtClean="0"/>
              <a:t>Nexant</a:t>
            </a:r>
            <a:r>
              <a:rPr lang="en-US" dirty="0" smtClean="0"/>
              <a:t> gas and electric surveys </a:t>
            </a:r>
            <a:r>
              <a:rPr lang="en-US" sz="2000" dirty="0" smtClean="0"/>
              <a:t>(</a:t>
            </a:r>
            <a:r>
              <a:rPr lang="en-US" sz="2000" dirty="0" err="1" smtClean="0"/>
              <a:t>web→mail</a:t>
            </a:r>
            <a:r>
              <a:rPr lang="en-US" sz="2000" dirty="0" smtClean="0"/>
              <a:t> and telephone)</a:t>
            </a:r>
          </a:p>
          <a:p>
            <a:r>
              <a:rPr lang="en-US" dirty="0" smtClean="0"/>
              <a:t>2016 Australian Census (</a:t>
            </a:r>
            <a:r>
              <a:rPr lang="en-US" dirty="0" err="1" smtClean="0"/>
              <a:t>web→mail→in-person</a:t>
            </a:r>
            <a:r>
              <a:rPr lang="en-US" dirty="0" smtClean="0"/>
              <a:t>)</a:t>
            </a:r>
          </a:p>
          <a:p>
            <a:r>
              <a:rPr lang="en-US" dirty="0" smtClean="0"/>
              <a:t>2015 Japanese Census (</a:t>
            </a:r>
            <a:r>
              <a:rPr lang="en-US" dirty="0" err="1" smtClean="0"/>
              <a:t>web→mail→in-person</a:t>
            </a:r>
            <a:r>
              <a:rPr lang="en-US" dirty="0" smtClean="0"/>
              <a:t>)</a:t>
            </a:r>
          </a:p>
          <a:p>
            <a:r>
              <a:rPr lang="en-US" dirty="0" smtClean="0"/>
              <a:t>…and there are others.</a:t>
            </a:r>
          </a:p>
          <a:p>
            <a:pPr marL="0" indent="0">
              <a:buNone/>
            </a:pPr>
            <a:r>
              <a:rPr lang="en-US" dirty="0" smtClean="0"/>
              <a:t>These changes require rethinking some of our testing methods and doing things we have done too little of in the past.</a:t>
            </a:r>
            <a:endParaRPr lang="en-US" dirty="0"/>
          </a:p>
        </p:txBody>
      </p:sp>
    </p:spTree>
    <p:extLst>
      <p:ext uri="{BB962C8B-B14F-4D97-AF65-F5344CB8AC3E}">
        <p14:creationId xmlns:p14="http://schemas.microsoft.com/office/powerpoint/2010/main" val="4278600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latin typeface="+mn-lt"/>
              </a:rPr>
              <a:t>Change 1</a:t>
            </a:r>
            <a:r>
              <a:rPr lang="en-US" b="1" dirty="0" smtClean="0">
                <a:solidFill>
                  <a:srgbClr val="1024DE"/>
                </a:solidFill>
                <a:latin typeface="+mn-lt"/>
              </a:rPr>
              <a:t>. We need a greater focus on measurement differences across modes.  </a:t>
            </a:r>
            <a:endParaRPr lang="en-US" b="1" dirty="0">
              <a:solidFill>
                <a:srgbClr val="1024DE"/>
              </a:solidFill>
              <a:latin typeface="+mn-lt"/>
            </a:endParaRPr>
          </a:p>
        </p:txBody>
      </p:sp>
      <p:sp>
        <p:nvSpPr>
          <p:cNvPr id="3" name="Content Placeholder 2"/>
          <p:cNvSpPr>
            <a:spLocks noGrp="1"/>
          </p:cNvSpPr>
          <p:nvPr>
            <p:ph idx="1"/>
          </p:nvPr>
        </p:nvSpPr>
        <p:spPr/>
        <p:txBody>
          <a:bodyPr/>
          <a:lstStyle/>
          <a:p>
            <a:r>
              <a:rPr lang="en-US" dirty="0" smtClean="0"/>
              <a:t>The main reason for web-push and other mixed-mode surveys is to improve coverage and response.</a:t>
            </a:r>
          </a:p>
          <a:p>
            <a:r>
              <a:rPr lang="en-US" dirty="0" smtClean="0"/>
              <a:t>Focusing predominately on only one survey mode is not sufficient.</a:t>
            </a:r>
          </a:p>
          <a:p>
            <a:r>
              <a:rPr lang="en-US" dirty="0" smtClean="0"/>
              <a:t>The great divide in measurement is between </a:t>
            </a:r>
            <a:r>
              <a:rPr lang="en-US" u="sng" dirty="0" smtClean="0"/>
              <a:t>aural</a:t>
            </a:r>
            <a:r>
              <a:rPr lang="en-US" dirty="0" smtClean="0"/>
              <a:t> (word only plus interviewer) and </a:t>
            </a:r>
            <a:r>
              <a:rPr lang="en-US" u="sng" dirty="0" smtClean="0"/>
              <a:t>visual</a:t>
            </a:r>
            <a:r>
              <a:rPr lang="en-US" dirty="0" smtClean="0"/>
              <a:t> self-administered methods.</a:t>
            </a:r>
            <a:endParaRPr lang="en-US" dirty="0"/>
          </a:p>
        </p:txBody>
      </p:sp>
    </p:spTree>
    <p:extLst>
      <p:ext uri="{BB962C8B-B14F-4D97-AF65-F5344CB8AC3E}">
        <p14:creationId xmlns:p14="http://schemas.microsoft.com/office/powerpoint/2010/main" val="2190793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2">
                    <a:lumMod val="75000"/>
                  </a:schemeClr>
                </a:solidFill>
                <a:latin typeface="+mn-lt"/>
              </a:rPr>
              <a:t>Change 2</a:t>
            </a:r>
            <a:r>
              <a:rPr lang="en-US" b="1" dirty="0" smtClean="0">
                <a:solidFill>
                  <a:srgbClr val="1024DE"/>
                </a:solidFill>
                <a:latin typeface="+mn-lt"/>
              </a:rPr>
              <a:t>. Reliance on web and mail requires evaluating much more than question wording.</a:t>
            </a:r>
            <a:endParaRPr lang="en-US" b="1" dirty="0">
              <a:solidFill>
                <a:srgbClr val="1024DE"/>
              </a:solidFill>
              <a:latin typeface="+mn-lt"/>
            </a:endParaRPr>
          </a:p>
        </p:txBody>
      </p:sp>
      <p:sp>
        <p:nvSpPr>
          <p:cNvPr id="3" name="Content Placeholder 2"/>
          <p:cNvSpPr>
            <a:spLocks noGrp="1"/>
          </p:cNvSpPr>
          <p:nvPr>
            <p:ph idx="1"/>
          </p:nvPr>
        </p:nvSpPr>
        <p:spPr/>
        <p:txBody>
          <a:bodyPr/>
          <a:lstStyle/>
          <a:p>
            <a:r>
              <a:rPr lang="en-US" dirty="0" smtClean="0"/>
              <a:t>Four languages contribute to question meaning:</a:t>
            </a:r>
          </a:p>
          <a:p>
            <a:pPr lvl="1"/>
            <a:r>
              <a:rPr lang="en-US" dirty="0" smtClean="0"/>
              <a:t>Numbers (</a:t>
            </a:r>
            <a:r>
              <a:rPr lang="en-US" dirty="0" err="1" smtClean="0"/>
              <a:t>e.g</a:t>
            </a:r>
            <a:r>
              <a:rPr lang="en-US" dirty="0" smtClean="0"/>
              <a:t> 1,2, 3)</a:t>
            </a:r>
          </a:p>
          <a:p>
            <a:pPr lvl="1"/>
            <a:r>
              <a:rPr lang="en-US" dirty="0" smtClean="0"/>
              <a:t>Symbols (e.g. →)</a:t>
            </a:r>
          </a:p>
          <a:p>
            <a:pPr lvl="1"/>
            <a:r>
              <a:rPr lang="en-US" dirty="0" smtClean="0"/>
              <a:t>Graphical display (size, shape, consistency, etc.)</a:t>
            </a:r>
          </a:p>
          <a:p>
            <a:pPr lvl="1"/>
            <a:r>
              <a:rPr lang="en-US" dirty="0" smtClean="0"/>
              <a:t>(and) words</a:t>
            </a:r>
          </a:p>
          <a:p>
            <a:r>
              <a:rPr lang="en-US" dirty="0" smtClean="0"/>
              <a:t>We have to evaluate all four!</a:t>
            </a:r>
          </a:p>
          <a:p>
            <a:r>
              <a:rPr lang="en-US" dirty="0" smtClean="0"/>
              <a:t>Doing this requires understanding a language of concepts and theoretical concepts.</a:t>
            </a:r>
          </a:p>
          <a:p>
            <a:r>
              <a:rPr lang="en-US" dirty="0" smtClean="0"/>
              <a:t>An example from an earlier time:</a:t>
            </a:r>
          </a:p>
          <a:p>
            <a:pPr marL="0" indent="0">
              <a:buNone/>
            </a:pPr>
            <a:endParaRPr lang="en-US" dirty="0"/>
          </a:p>
        </p:txBody>
      </p:sp>
    </p:spTree>
    <p:extLst>
      <p:ext uri="{BB962C8B-B14F-4D97-AF65-F5344CB8AC3E}">
        <p14:creationId xmlns:p14="http://schemas.microsoft.com/office/powerpoint/2010/main" val="2344203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ltLang="en-US"/>
              <a:t>Copyight  Don A. Dillman, 2008</a:t>
            </a:r>
          </a:p>
        </p:txBody>
      </p:sp>
      <p:sp>
        <p:nvSpPr>
          <p:cNvPr id="6" name="Slide Number Placeholder 4"/>
          <p:cNvSpPr>
            <a:spLocks noGrp="1"/>
          </p:cNvSpPr>
          <p:nvPr>
            <p:ph type="sldNum" sz="quarter" idx="11"/>
          </p:nvPr>
        </p:nvSpPr>
        <p:spPr/>
        <p:txBody>
          <a:bodyPr/>
          <a:lstStyle/>
          <a:p>
            <a:fld id="{C81AE23E-8E81-49BD-A421-1C7B4AD60BB1}" type="slidenum">
              <a:rPr lang="en-US" altLang="en-US"/>
              <a:pPr/>
              <a:t>16</a:t>
            </a:fld>
            <a:endParaRPr lang="en-US" altLang="en-US"/>
          </a:p>
        </p:txBody>
      </p:sp>
      <p:sp>
        <p:nvSpPr>
          <p:cNvPr id="68610" name="Rectangle 2"/>
          <p:cNvSpPr>
            <a:spLocks noGrp="1" noChangeArrowheads="1"/>
          </p:cNvSpPr>
          <p:nvPr>
            <p:ph type="title"/>
          </p:nvPr>
        </p:nvSpPr>
        <p:spPr>
          <a:xfrm>
            <a:off x="838200" y="556154"/>
            <a:ext cx="10515600" cy="1404408"/>
          </a:xfrm>
        </p:spPr>
        <p:txBody>
          <a:bodyPr/>
          <a:lstStyle/>
          <a:p>
            <a:pPr algn="ctr"/>
            <a:r>
              <a:rPr lang="en-US" altLang="en-US" b="1" dirty="0">
                <a:solidFill>
                  <a:srgbClr val="1024DE"/>
                </a:solidFill>
                <a:latin typeface="+mn-lt"/>
              </a:rPr>
              <a:t>NSF National Earned Doctorate Survey (web prototype</a:t>
            </a:r>
            <a:r>
              <a:rPr lang="en-US" altLang="en-US" b="1" dirty="0" smtClean="0">
                <a:solidFill>
                  <a:srgbClr val="1024DE"/>
                </a:solidFill>
                <a:latin typeface="+mn-lt"/>
              </a:rPr>
              <a:t>); a web item that did not work</a:t>
            </a:r>
            <a:endParaRPr lang="en-US" altLang="en-US" b="1" dirty="0">
              <a:solidFill>
                <a:srgbClr val="1024DE"/>
              </a:solidFill>
              <a:latin typeface="+mn-lt"/>
            </a:endParaRPr>
          </a:p>
        </p:txBody>
      </p:sp>
      <p:sp>
        <p:nvSpPr>
          <p:cNvPr id="68611" name="Rectangle 3"/>
          <p:cNvSpPr>
            <a:spLocks noGrp="1" noChangeArrowheads="1"/>
          </p:cNvSpPr>
          <p:nvPr>
            <p:ph type="body" idx="1"/>
          </p:nvPr>
        </p:nvSpPr>
        <p:spPr>
          <a:xfrm>
            <a:off x="2363787" y="2751667"/>
            <a:ext cx="7845425" cy="3969808"/>
          </a:xfrm>
        </p:spPr>
        <p:txBody>
          <a:bodyPr/>
          <a:lstStyle/>
          <a:p>
            <a:pPr>
              <a:lnSpc>
                <a:spcPct val="90000"/>
              </a:lnSpc>
              <a:spcBef>
                <a:spcPct val="50000"/>
              </a:spcBef>
            </a:pPr>
            <a:r>
              <a:rPr lang="en-US" altLang="en-US" dirty="0"/>
              <a:t>Some respondents tried to enter alphabetic abbreviations for the month (e.g., Aug.) or to report the year using only two digits, instead of the required </a:t>
            </a:r>
            <a:r>
              <a:rPr lang="en-US" altLang="en-US" dirty="0" smtClean="0"/>
              <a:t>four.</a:t>
            </a:r>
            <a:endParaRPr lang="en-US" altLang="en-US" dirty="0"/>
          </a:p>
          <a:p>
            <a:pPr>
              <a:lnSpc>
                <a:spcPct val="90000"/>
              </a:lnSpc>
              <a:spcBef>
                <a:spcPct val="50000"/>
              </a:spcBef>
            </a:pPr>
            <a:r>
              <a:rPr lang="en-US" altLang="en-US" dirty="0"/>
              <a:t>Respondents indicated signs of frustration after receiving error messages that their answer was not in the desired format.  </a:t>
            </a:r>
          </a:p>
        </p:txBody>
      </p:sp>
      <p:pic>
        <p:nvPicPr>
          <p:cNvPr id="686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879600"/>
            <a:ext cx="40386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456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a:t>Copyight  Don A. Dillman, 2008</a:t>
            </a:r>
          </a:p>
        </p:txBody>
      </p:sp>
      <p:sp>
        <p:nvSpPr>
          <p:cNvPr id="5" name="Slide Number Placeholder 4"/>
          <p:cNvSpPr>
            <a:spLocks noGrp="1"/>
          </p:cNvSpPr>
          <p:nvPr>
            <p:ph type="sldNum" sz="quarter" idx="11"/>
          </p:nvPr>
        </p:nvSpPr>
        <p:spPr/>
        <p:txBody>
          <a:bodyPr/>
          <a:lstStyle/>
          <a:p>
            <a:fld id="{F5D78B61-A889-4016-A686-3C63FFF32352}" type="slidenum">
              <a:rPr lang="en-US" altLang="en-US"/>
              <a:pPr/>
              <a:t>17</a:t>
            </a:fld>
            <a:endParaRPr lang="en-US" altLang="en-US"/>
          </a:p>
        </p:txBody>
      </p:sp>
      <p:sp>
        <p:nvSpPr>
          <p:cNvPr id="69634" name="Rectangle 2"/>
          <p:cNvSpPr>
            <a:spLocks noGrp="1" noChangeArrowheads="1"/>
          </p:cNvSpPr>
          <p:nvPr>
            <p:ph type="title"/>
          </p:nvPr>
        </p:nvSpPr>
        <p:spPr>
          <a:xfrm>
            <a:off x="643468" y="431800"/>
            <a:ext cx="9465732" cy="1337733"/>
          </a:xfrm>
        </p:spPr>
        <p:txBody>
          <a:bodyPr>
            <a:normAutofit fontScale="90000"/>
          </a:bodyPr>
          <a:lstStyle/>
          <a:p>
            <a:pPr algn="ctr"/>
            <a:r>
              <a:rPr lang="en-US" altLang="en-US" sz="4900" b="1" dirty="0">
                <a:solidFill>
                  <a:srgbClr val="1024DE"/>
                </a:solidFill>
                <a:latin typeface="+mn-lt"/>
              </a:rPr>
              <a:t>Some Mechanisms by </a:t>
            </a:r>
            <a:r>
              <a:rPr lang="en-US" altLang="en-US" sz="4900" b="1" dirty="0" smtClean="0">
                <a:solidFill>
                  <a:srgbClr val="1024DE"/>
                </a:solidFill>
                <a:latin typeface="+mn-lt"/>
              </a:rPr>
              <a:t>which visual </a:t>
            </a:r>
            <a:r>
              <a:rPr lang="en-US" altLang="en-US" sz="4900" b="1" dirty="0">
                <a:solidFill>
                  <a:srgbClr val="1024DE"/>
                </a:solidFill>
                <a:latin typeface="+mn-lt"/>
              </a:rPr>
              <a:t>Layout </a:t>
            </a:r>
            <a:r>
              <a:rPr lang="en-US" altLang="en-US" sz="4900" b="1" dirty="0" smtClean="0">
                <a:solidFill>
                  <a:srgbClr val="1024DE"/>
                </a:solidFill>
                <a:latin typeface="+mn-lt"/>
              </a:rPr>
              <a:t>influences answers </a:t>
            </a:r>
            <a:r>
              <a:rPr lang="en-US" altLang="en-US" sz="4900" b="1" dirty="0">
                <a:solidFill>
                  <a:srgbClr val="1024DE"/>
                </a:solidFill>
                <a:latin typeface="+mn-lt"/>
              </a:rPr>
              <a:t>to </a:t>
            </a:r>
            <a:r>
              <a:rPr lang="en-US" altLang="en-US" sz="4900" b="1" dirty="0" smtClean="0">
                <a:solidFill>
                  <a:srgbClr val="1024DE"/>
                </a:solidFill>
                <a:latin typeface="+mn-lt"/>
              </a:rPr>
              <a:t>questionnaires </a:t>
            </a:r>
            <a:r>
              <a:rPr lang="en-US" altLang="en-US" sz="3000" b="1" dirty="0">
                <a:solidFill>
                  <a:srgbClr val="2809E5"/>
                </a:solidFill>
              </a:rPr>
              <a:t/>
            </a:r>
            <a:br>
              <a:rPr lang="en-US" altLang="en-US" sz="3000" b="1" dirty="0">
                <a:solidFill>
                  <a:srgbClr val="2809E5"/>
                </a:solidFill>
              </a:rPr>
            </a:br>
            <a:endParaRPr lang="en-US" altLang="en-US" sz="2400" b="1" dirty="0">
              <a:solidFill>
                <a:srgbClr val="2809E5"/>
              </a:solidFill>
            </a:endParaRPr>
          </a:p>
        </p:txBody>
      </p:sp>
      <p:sp>
        <p:nvSpPr>
          <p:cNvPr id="69635" name="Rectangle 3"/>
          <p:cNvSpPr>
            <a:spLocks noGrp="1" noChangeArrowheads="1"/>
          </p:cNvSpPr>
          <p:nvPr>
            <p:ph type="body" idx="1"/>
          </p:nvPr>
        </p:nvSpPr>
        <p:spPr>
          <a:xfrm>
            <a:off x="1981200" y="2133601"/>
            <a:ext cx="8229600" cy="4411663"/>
          </a:xfrm>
        </p:spPr>
        <p:txBody>
          <a:bodyPr/>
          <a:lstStyle/>
          <a:p>
            <a:pPr>
              <a:spcAft>
                <a:spcPct val="35000"/>
              </a:spcAft>
            </a:pPr>
            <a:r>
              <a:rPr lang="en-US" altLang="en-US"/>
              <a:t>Pattern recognition (how we navigate pages of information, e.g., top left to lower right).</a:t>
            </a:r>
          </a:p>
          <a:p>
            <a:pPr>
              <a:spcAft>
                <a:spcPct val="35000"/>
              </a:spcAft>
            </a:pPr>
            <a:r>
              <a:rPr lang="en-US" altLang="en-US"/>
              <a:t>The limits of attentive processing (e.g., 8-10 character limit of foveal view).</a:t>
            </a:r>
          </a:p>
          <a:p>
            <a:pPr>
              <a:spcAft>
                <a:spcPct val="35000"/>
              </a:spcAft>
            </a:pPr>
            <a:r>
              <a:rPr lang="en-US" altLang="en-US"/>
              <a:t>Gestalt Laws of Pragnanz, Proximity, Simplicity, Continuation.</a:t>
            </a:r>
          </a:p>
          <a:p>
            <a:pPr>
              <a:spcAft>
                <a:spcPct val="35000"/>
              </a:spcAft>
            </a:pPr>
            <a:r>
              <a:rPr lang="en-US" altLang="en-US"/>
              <a:t>Composition of visual elements: e.g., size, location, brightness, and shape.</a:t>
            </a:r>
            <a:r>
              <a:rPr lang="en-US" altLang="en-US" b="1"/>
              <a:t> </a:t>
            </a:r>
            <a:endParaRPr lang="en-US" altLang="en-US"/>
          </a:p>
        </p:txBody>
      </p:sp>
    </p:spTree>
    <p:extLst>
      <p:ext uri="{BB962C8B-B14F-4D97-AF65-F5344CB8AC3E}">
        <p14:creationId xmlns:p14="http://schemas.microsoft.com/office/powerpoint/2010/main" val="36698625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a:t>Copyight  Don A. Dillman, 2008</a:t>
            </a:r>
          </a:p>
        </p:txBody>
      </p:sp>
      <p:sp>
        <p:nvSpPr>
          <p:cNvPr id="5" name="Slide Number Placeholder 4"/>
          <p:cNvSpPr>
            <a:spLocks noGrp="1"/>
          </p:cNvSpPr>
          <p:nvPr>
            <p:ph type="sldNum" sz="quarter" idx="11"/>
          </p:nvPr>
        </p:nvSpPr>
        <p:spPr/>
        <p:txBody>
          <a:bodyPr/>
          <a:lstStyle/>
          <a:p>
            <a:fld id="{A0695788-8413-4381-A79C-C68A2B657FA5}" type="slidenum">
              <a:rPr lang="en-US" altLang="en-US"/>
              <a:pPr/>
              <a:t>18</a:t>
            </a:fld>
            <a:endParaRPr lang="en-US" altLang="en-US"/>
          </a:p>
        </p:txBody>
      </p:sp>
      <p:sp>
        <p:nvSpPr>
          <p:cNvPr id="70658" name="Rectangle 2"/>
          <p:cNvSpPr>
            <a:spLocks noGrp="1" noChangeArrowheads="1"/>
          </p:cNvSpPr>
          <p:nvPr>
            <p:ph type="title"/>
          </p:nvPr>
        </p:nvSpPr>
        <p:spPr>
          <a:xfrm>
            <a:off x="838200" y="457199"/>
            <a:ext cx="9118599" cy="1295401"/>
          </a:xfrm>
        </p:spPr>
        <p:txBody>
          <a:bodyPr>
            <a:noAutofit/>
          </a:bodyPr>
          <a:lstStyle/>
          <a:p>
            <a:pPr algn="ctr"/>
            <a:r>
              <a:rPr lang="en-US" altLang="en-US" sz="4000" b="1" dirty="0">
                <a:solidFill>
                  <a:srgbClr val="1024DE"/>
                </a:solidFill>
              </a:rPr>
              <a:t>How Can We Get People to Report Right the First Time?  Multiple Manipulations in Successive Experiments </a:t>
            </a:r>
            <a:r>
              <a:rPr lang="en-US" altLang="en-US" sz="3200" b="1" dirty="0">
                <a:solidFill>
                  <a:srgbClr val="2809E5"/>
                </a:solidFill>
              </a:rPr>
              <a:t/>
            </a:r>
            <a:br>
              <a:rPr lang="en-US" altLang="en-US" sz="3200" b="1" dirty="0">
                <a:solidFill>
                  <a:srgbClr val="2809E5"/>
                </a:solidFill>
              </a:rPr>
            </a:br>
            <a:endParaRPr lang="en-US" altLang="en-US" sz="3200" b="1" dirty="0">
              <a:solidFill>
                <a:srgbClr val="2809E5"/>
              </a:solidFill>
            </a:endParaRPr>
          </a:p>
        </p:txBody>
      </p:sp>
      <p:sp>
        <p:nvSpPr>
          <p:cNvPr id="70659" name="Rectangle 3"/>
          <p:cNvSpPr>
            <a:spLocks noGrp="1" noChangeArrowheads="1"/>
          </p:cNvSpPr>
          <p:nvPr>
            <p:ph type="body" idx="1"/>
          </p:nvPr>
        </p:nvSpPr>
        <p:spPr>
          <a:xfrm>
            <a:off x="1981200" y="1981201"/>
            <a:ext cx="8229600" cy="4411663"/>
          </a:xfrm>
        </p:spPr>
        <p:txBody>
          <a:bodyPr/>
          <a:lstStyle/>
          <a:p>
            <a:r>
              <a:rPr lang="en-US" altLang="en-US" sz="2600" dirty="0">
                <a:solidFill>
                  <a:schemeClr val="accent2">
                    <a:lumMod val="75000"/>
                  </a:schemeClr>
                </a:solidFill>
              </a:rPr>
              <a:t>Size</a:t>
            </a:r>
            <a:r>
              <a:rPr lang="en-US" altLang="en-US" sz="2600" dirty="0"/>
              <a:t> of month box relative to year box (a graphic element).</a:t>
            </a:r>
          </a:p>
          <a:p>
            <a:r>
              <a:rPr lang="en-US" altLang="en-US" sz="2600" dirty="0"/>
              <a:t>Use of </a:t>
            </a:r>
            <a:r>
              <a:rPr lang="en-US" altLang="en-US" sz="2600" dirty="0">
                <a:solidFill>
                  <a:schemeClr val="accent2">
                    <a:lumMod val="75000"/>
                  </a:schemeClr>
                </a:solidFill>
              </a:rPr>
              <a:t>words (month/year) vs. symbols </a:t>
            </a:r>
            <a:r>
              <a:rPr lang="en-US" altLang="en-US" sz="2600" dirty="0"/>
              <a:t>with imbedded numeracy (MM/YYYY).</a:t>
            </a:r>
          </a:p>
          <a:p>
            <a:r>
              <a:rPr lang="en-US" altLang="en-US" sz="2600" dirty="0">
                <a:solidFill>
                  <a:schemeClr val="accent2">
                    <a:lumMod val="75000"/>
                  </a:schemeClr>
                </a:solidFill>
              </a:rPr>
              <a:t>Separation</a:t>
            </a:r>
            <a:r>
              <a:rPr lang="en-US" altLang="en-US" sz="2600" dirty="0"/>
              <a:t> of month and year box (Gestalt laws of proximity and similarity).</a:t>
            </a:r>
          </a:p>
          <a:p>
            <a:r>
              <a:rPr lang="en-US" altLang="en-US" sz="2600" dirty="0"/>
              <a:t>Changes in </a:t>
            </a:r>
            <a:r>
              <a:rPr lang="en-US" altLang="en-US" sz="2600" dirty="0">
                <a:solidFill>
                  <a:srgbClr val="C00000"/>
                </a:solidFill>
              </a:rPr>
              <a:t>wording</a:t>
            </a:r>
            <a:r>
              <a:rPr lang="en-US" altLang="en-US" sz="2600" dirty="0"/>
              <a:t> of the </a:t>
            </a:r>
            <a:r>
              <a:rPr lang="en-US" altLang="en-US" sz="2600" dirty="0">
                <a:solidFill>
                  <a:srgbClr val="A50021"/>
                </a:solidFill>
              </a:rPr>
              <a:t>question stem</a:t>
            </a:r>
            <a:r>
              <a:rPr lang="en-US" altLang="en-US" sz="2600" dirty="0"/>
              <a:t>.</a:t>
            </a:r>
          </a:p>
          <a:p>
            <a:r>
              <a:rPr lang="en-US" altLang="en-US" sz="2600" dirty="0">
                <a:solidFill>
                  <a:schemeClr val="accent2">
                    <a:lumMod val="75000"/>
                  </a:schemeClr>
                </a:solidFill>
              </a:rPr>
              <a:t>Location</a:t>
            </a:r>
            <a:r>
              <a:rPr lang="en-US" altLang="en-US" sz="2600" dirty="0"/>
              <a:t> of symbols in relation to answer space (foveal view and natural reading order).</a:t>
            </a:r>
          </a:p>
        </p:txBody>
      </p:sp>
    </p:spTree>
    <p:extLst>
      <p:ext uri="{BB962C8B-B14F-4D97-AF65-F5344CB8AC3E}">
        <p14:creationId xmlns:p14="http://schemas.microsoft.com/office/powerpoint/2010/main" val="3552378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3"/>
          <p:cNvSpPr>
            <a:spLocks noGrp="1"/>
          </p:cNvSpPr>
          <p:nvPr>
            <p:ph type="ftr" sz="quarter" idx="10"/>
          </p:nvPr>
        </p:nvSpPr>
        <p:spPr/>
        <p:txBody>
          <a:bodyPr/>
          <a:lstStyle/>
          <a:p>
            <a:r>
              <a:rPr lang="en-US" altLang="en-US"/>
              <a:t>Copyight  Don A. Dillman, 2008</a:t>
            </a:r>
          </a:p>
        </p:txBody>
      </p:sp>
      <p:sp>
        <p:nvSpPr>
          <p:cNvPr id="30" name="Slide Number Placeholder 4"/>
          <p:cNvSpPr>
            <a:spLocks noGrp="1"/>
          </p:cNvSpPr>
          <p:nvPr>
            <p:ph type="sldNum" sz="quarter" idx="11"/>
          </p:nvPr>
        </p:nvSpPr>
        <p:spPr/>
        <p:txBody>
          <a:bodyPr/>
          <a:lstStyle/>
          <a:p>
            <a:fld id="{5224FBFD-F947-40DC-9178-7D2CFC8784C2}" type="slidenum">
              <a:rPr lang="en-US" altLang="en-US"/>
              <a:pPr/>
              <a:t>19</a:t>
            </a:fld>
            <a:endParaRPr lang="en-US" altLang="en-US"/>
          </a:p>
        </p:txBody>
      </p:sp>
      <p:sp>
        <p:nvSpPr>
          <p:cNvPr id="72706" name="Rectangle 2"/>
          <p:cNvSpPr>
            <a:spLocks noGrp="1" noChangeArrowheads="1"/>
          </p:cNvSpPr>
          <p:nvPr>
            <p:ph type="title"/>
          </p:nvPr>
        </p:nvSpPr>
        <p:spPr>
          <a:xfrm>
            <a:off x="728133" y="457200"/>
            <a:ext cx="8796867" cy="731838"/>
          </a:xfrm>
        </p:spPr>
        <p:txBody>
          <a:bodyPr>
            <a:normAutofit/>
          </a:bodyPr>
          <a:lstStyle/>
          <a:p>
            <a:pPr algn="ctr"/>
            <a:r>
              <a:rPr lang="en-US" altLang="en-US" b="1" dirty="0">
                <a:solidFill>
                  <a:srgbClr val="1024DE"/>
                </a:solidFill>
                <a:latin typeface="+mn-lt"/>
              </a:rPr>
              <a:t>Summary of </a:t>
            </a:r>
            <a:r>
              <a:rPr lang="en-US" altLang="en-US" b="1" dirty="0" smtClean="0">
                <a:solidFill>
                  <a:srgbClr val="1024DE"/>
                </a:solidFill>
                <a:latin typeface="+mn-lt"/>
              </a:rPr>
              <a:t>Experimental Results</a:t>
            </a:r>
            <a:endParaRPr lang="en-US" altLang="en-US" b="1" dirty="0">
              <a:solidFill>
                <a:srgbClr val="1024DE"/>
              </a:solidFill>
              <a:latin typeface="+mn-lt"/>
            </a:endParaRPr>
          </a:p>
        </p:txBody>
      </p:sp>
      <p:grpSp>
        <p:nvGrpSpPr>
          <p:cNvPr id="72734" name="Group 30"/>
          <p:cNvGrpSpPr>
            <a:grpSpLocks/>
          </p:cNvGrpSpPr>
          <p:nvPr/>
        </p:nvGrpSpPr>
        <p:grpSpPr bwMode="auto">
          <a:xfrm>
            <a:off x="1905000" y="1371601"/>
            <a:ext cx="8305800" cy="5072063"/>
            <a:chOff x="0" y="528"/>
            <a:chExt cx="5479" cy="3533"/>
          </a:xfrm>
        </p:grpSpPr>
        <p:graphicFrame>
          <p:nvGraphicFramePr>
            <p:cNvPr id="72735" name="Object 31"/>
            <p:cNvGraphicFramePr>
              <a:graphicFrameLocks noChangeAspect="1"/>
            </p:cNvGraphicFramePr>
            <p:nvPr/>
          </p:nvGraphicFramePr>
          <p:xfrm>
            <a:off x="423" y="528"/>
            <a:ext cx="4899" cy="3226"/>
          </p:xfrm>
          <a:graphic>
            <a:graphicData uri="http://schemas.openxmlformats.org/presentationml/2006/ole">
              <mc:AlternateContent xmlns:mc="http://schemas.openxmlformats.org/markup-compatibility/2006">
                <mc:Choice xmlns:v="urn:schemas-microsoft-com:vml" Requires="v">
                  <p:oleObj spid="_x0000_s1045" name="Chart" r:id="rId4" imgW="7667541" imgH="4781536" progId="MSGraph.Chart.8">
                    <p:embed followColorScheme="full"/>
                  </p:oleObj>
                </mc:Choice>
                <mc:Fallback>
                  <p:oleObj name="Chart" r:id="rId4" imgW="7667541" imgH="4781536" progId="MSGraph.Chart.8">
                    <p:embed followColorScheme="full"/>
                    <p:pic>
                      <p:nvPicPr>
                        <p:cNvPr id="0" name=""/>
                        <p:cNvPicPr>
                          <a:picLocks noChangeAspect="1" noChangeArrowheads="1"/>
                        </p:cNvPicPr>
                        <p:nvPr/>
                      </p:nvPicPr>
                      <p:blipFill>
                        <a:blip r:embed="rId5"/>
                        <a:srcRect/>
                        <a:stretch>
                          <a:fillRect/>
                        </a:stretch>
                      </p:blipFill>
                      <p:spPr bwMode="auto">
                        <a:xfrm>
                          <a:off x="423" y="528"/>
                          <a:ext cx="4899" cy="3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2736" name="Group 32"/>
            <p:cNvGrpSpPr>
              <a:grpSpLocks/>
            </p:cNvGrpSpPr>
            <p:nvPr/>
          </p:nvGrpSpPr>
          <p:grpSpPr bwMode="auto">
            <a:xfrm>
              <a:off x="1303" y="3792"/>
              <a:ext cx="4176" cy="269"/>
              <a:chOff x="1296" y="4074"/>
              <a:chExt cx="4176" cy="269"/>
            </a:xfrm>
          </p:grpSpPr>
          <p:sp>
            <p:nvSpPr>
              <p:cNvPr id="72737" name="Line 33"/>
              <p:cNvSpPr>
                <a:spLocks noChangeShapeType="1"/>
              </p:cNvSpPr>
              <p:nvPr/>
            </p:nvSpPr>
            <p:spPr bwMode="auto">
              <a:xfrm>
                <a:off x="3360" y="4074"/>
                <a:ext cx="0" cy="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8" name="Line 34"/>
              <p:cNvSpPr>
                <a:spLocks noChangeShapeType="1"/>
              </p:cNvSpPr>
              <p:nvPr/>
            </p:nvSpPr>
            <p:spPr bwMode="auto">
              <a:xfrm>
                <a:off x="1440" y="4074"/>
                <a:ext cx="0" cy="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9" name="Line 35"/>
              <p:cNvSpPr>
                <a:spLocks noChangeShapeType="1"/>
              </p:cNvSpPr>
              <p:nvPr/>
            </p:nvSpPr>
            <p:spPr bwMode="auto">
              <a:xfrm>
                <a:off x="5280" y="4080"/>
                <a:ext cx="0" cy="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2740" name="Group 36"/>
              <p:cNvGrpSpPr>
                <a:grpSpLocks/>
              </p:cNvGrpSpPr>
              <p:nvPr/>
            </p:nvGrpSpPr>
            <p:grpSpPr bwMode="auto">
              <a:xfrm>
                <a:off x="1296" y="4074"/>
                <a:ext cx="4176" cy="269"/>
                <a:chOff x="1296" y="4074"/>
                <a:chExt cx="4176" cy="269"/>
              </a:xfrm>
            </p:grpSpPr>
            <p:sp>
              <p:nvSpPr>
                <p:cNvPr id="72741" name="Line 37"/>
                <p:cNvSpPr>
                  <a:spLocks noChangeShapeType="1"/>
                </p:cNvSpPr>
                <p:nvPr/>
              </p:nvSpPr>
              <p:spPr bwMode="auto">
                <a:xfrm>
                  <a:off x="1440" y="4074"/>
                  <a:ext cx="382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42" name="Text Box 38"/>
                <p:cNvSpPr txBox="1">
                  <a:spLocks noChangeArrowheads="1"/>
                </p:cNvSpPr>
                <p:nvPr/>
              </p:nvSpPr>
              <p:spPr bwMode="auto">
                <a:xfrm>
                  <a:off x="1296" y="4108"/>
                  <a:ext cx="288" cy="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600" b="1">
                      <a:latin typeface="Times" panose="02020603050405020304" pitchFamily="18" charset="0"/>
                    </a:rPr>
                    <a:t>0</a:t>
                  </a:r>
                </a:p>
              </p:txBody>
            </p:sp>
            <p:sp>
              <p:nvSpPr>
                <p:cNvPr id="72743" name="Text Box 39"/>
                <p:cNvSpPr txBox="1">
                  <a:spLocks noChangeArrowheads="1"/>
                </p:cNvSpPr>
                <p:nvPr/>
              </p:nvSpPr>
              <p:spPr bwMode="auto">
                <a:xfrm>
                  <a:off x="5088" y="4108"/>
                  <a:ext cx="384" cy="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600" b="1">
                      <a:latin typeface="Times" panose="02020603050405020304" pitchFamily="18" charset="0"/>
                    </a:rPr>
                    <a:t>100</a:t>
                  </a:r>
                </a:p>
              </p:txBody>
            </p:sp>
            <p:sp>
              <p:nvSpPr>
                <p:cNvPr id="72744" name="Text Box 40"/>
                <p:cNvSpPr txBox="1">
                  <a:spLocks noChangeArrowheads="1"/>
                </p:cNvSpPr>
                <p:nvPr/>
              </p:nvSpPr>
              <p:spPr bwMode="auto">
                <a:xfrm>
                  <a:off x="3216" y="4108"/>
                  <a:ext cx="288" cy="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en-US" sz="1600" b="1">
                      <a:latin typeface="Times" panose="02020603050405020304" pitchFamily="18" charset="0"/>
                    </a:rPr>
                    <a:t>50</a:t>
                  </a:r>
                </a:p>
              </p:txBody>
            </p:sp>
          </p:grpSp>
        </p:grpSp>
        <p:grpSp>
          <p:nvGrpSpPr>
            <p:cNvPr id="72745" name="Group 41"/>
            <p:cNvGrpSpPr>
              <a:grpSpLocks/>
            </p:cNvGrpSpPr>
            <p:nvPr/>
          </p:nvGrpSpPr>
          <p:grpSpPr bwMode="auto">
            <a:xfrm>
              <a:off x="0" y="816"/>
              <a:ext cx="1397" cy="2928"/>
              <a:chOff x="0" y="1152"/>
              <a:chExt cx="1397" cy="2928"/>
            </a:xfrm>
          </p:grpSpPr>
          <p:pic>
            <p:nvPicPr>
              <p:cNvPr id="72746" name="Picture 42" descr="Q2 V3"/>
              <p:cNvPicPr>
                <a:picLocks noChangeAspect="1" noChangeArrowheads="1"/>
              </p:cNvPicPr>
              <p:nvPr/>
            </p:nvPicPr>
            <p:blipFill>
              <a:blip r:embed="rId6">
                <a:grayscl/>
                <a:extLst>
                  <a:ext uri="{28A0092B-C50C-407E-A947-70E740481C1C}">
                    <a14:useLocalDpi xmlns:a14="http://schemas.microsoft.com/office/drawing/2010/main" val="0"/>
                  </a:ext>
                </a:extLst>
              </a:blip>
              <a:srcRect l="9991" t="22624" r="74397" b="41580"/>
              <a:stretch>
                <a:fillRect/>
              </a:stretch>
            </p:blipFill>
            <p:spPr bwMode="auto">
              <a:xfrm>
                <a:off x="720" y="1152"/>
                <a:ext cx="668" cy="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47" name="Picture 43" descr="Q2 V4"/>
              <p:cNvPicPr>
                <a:picLocks noChangeAspect="1" noChangeArrowheads="1"/>
              </p:cNvPicPr>
              <p:nvPr/>
            </p:nvPicPr>
            <p:blipFill>
              <a:blip r:embed="rId7">
                <a:grayscl/>
                <a:extLst>
                  <a:ext uri="{28A0092B-C50C-407E-A947-70E740481C1C}">
                    <a14:useLocalDpi xmlns:a14="http://schemas.microsoft.com/office/drawing/2010/main" val="0"/>
                  </a:ext>
                </a:extLst>
              </a:blip>
              <a:srcRect l="8643" t="26483" r="75391" b="39172"/>
              <a:stretch>
                <a:fillRect/>
              </a:stretch>
            </p:blipFill>
            <p:spPr bwMode="auto">
              <a:xfrm>
                <a:off x="720" y="1584"/>
                <a:ext cx="672"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48" name="Picture 44"/>
              <p:cNvPicPr>
                <a:picLocks noChangeAspect="1" noChangeArrowheads="1"/>
              </p:cNvPicPr>
              <p:nvPr/>
            </p:nvPicPr>
            <p:blipFill>
              <a:blip r:embed="rId8">
                <a:grayscl/>
                <a:extLst>
                  <a:ext uri="{28A0092B-C50C-407E-A947-70E740481C1C}">
                    <a14:useLocalDpi xmlns:a14="http://schemas.microsoft.com/office/drawing/2010/main" val="0"/>
                  </a:ext>
                </a:extLst>
              </a:blip>
              <a:srcRect l="8064" t="46005" r="73697" b="45755"/>
              <a:stretch>
                <a:fillRect/>
              </a:stretch>
            </p:blipFill>
            <p:spPr bwMode="auto">
              <a:xfrm>
                <a:off x="720" y="2016"/>
                <a:ext cx="671" cy="384"/>
              </a:xfrm>
              <a:prstGeom prst="rect">
                <a:avLst/>
              </a:prstGeom>
              <a:noFill/>
              <a:ln>
                <a:noFill/>
              </a:ln>
              <a:effectLst/>
              <a:extLst>
                <a:ext uri="{909E8E84-426E-40DD-AFC4-6F175D3DCCD1}">
                  <a14:hiddenFill xmlns:a14="http://schemas.microsoft.com/office/drawing/2010/main">
                    <a:solidFill>
                      <a:srgbClr val="CCCC99"/>
                    </a:solidFill>
                  </a14:hiddenFill>
                </a:ext>
                <a:ext uri="{91240B29-F687-4F45-9708-019B960494DF}">
                  <a14:hiddenLine xmlns:a14="http://schemas.microsoft.com/office/drawing/2010/main" w="9525">
                    <a:solidFill>
                      <a:srgbClr val="003366"/>
                    </a:solidFill>
                    <a:miter lim="800000"/>
                    <a:headEnd/>
                    <a:tailEnd/>
                  </a14:hiddenLine>
                </a:ext>
                <a:ext uri="{AF507438-7753-43E0-B8FC-AC1667EBCBE1}">
                  <a14:hiddenEffects xmlns:a14="http://schemas.microsoft.com/office/drawing/2010/main">
                    <a:effectLst>
                      <a:outerShdw dist="35921" dir="2700000" algn="ctr" rotWithShape="0">
                        <a:srgbClr val="E3E2C7"/>
                      </a:outerShdw>
                    </a:effectLst>
                  </a14:hiddenEffects>
                </a:ext>
              </a:extLst>
            </p:spPr>
          </p:pic>
          <p:pic>
            <p:nvPicPr>
              <p:cNvPr id="72749" name="Picture 45"/>
              <p:cNvPicPr>
                <a:picLocks noChangeAspect="1" noChangeArrowheads="1"/>
              </p:cNvPicPr>
              <p:nvPr/>
            </p:nvPicPr>
            <p:blipFill>
              <a:blip r:embed="rId9">
                <a:grayscl/>
                <a:extLst>
                  <a:ext uri="{28A0092B-C50C-407E-A947-70E740481C1C}">
                    <a14:useLocalDpi xmlns:a14="http://schemas.microsoft.com/office/drawing/2010/main" val="0"/>
                  </a:ext>
                </a:extLst>
              </a:blip>
              <a:srcRect l="7689" t="46255" r="74728" b="46255"/>
              <a:stretch>
                <a:fillRect/>
              </a:stretch>
            </p:blipFill>
            <p:spPr bwMode="auto">
              <a:xfrm>
                <a:off x="720" y="2448"/>
                <a:ext cx="673" cy="382"/>
              </a:xfrm>
              <a:prstGeom prst="rect">
                <a:avLst/>
              </a:prstGeom>
              <a:noFill/>
              <a:ln>
                <a:noFill/>
              </a:ln>
              <a:effectLst/>
              <a:extLst>
                <a:ext uri="{909E8E84-426E-40DD-AFC4-6F175D3DCCD1}">
                  <a14:hiddenFill xmlns:a14="http://schemas.microsoft.com/office/drawing/2010/main">
                    <a:solidFill>
                      <a:srgbClr val="CCCC99"/>
                    </a:solidFill>
                  </a14:hiddenFill>
                </a:ext>
                <a:ext uri="{91240B29-F687-4F45-9708-019B960494DF}">
                  <a14:hiddenLine xmlns:a14="http://schemas.microsoft.com/office/drawing/2010/main" w="9525">
                    <a:solidFill>
                      <a:srgbClr val="003366"/>
                    </a:solidFill>
                    <a:miter lim="800000"/>
                    <a:headEnd/>
                    <a:tailEnd/>
                  </a14:hiddenLine>
                </a:ext>
                <a:ext uri="{AF507438-7753-43E0-B8FC-AC1667EBCBE1}">
                  <a14:hiddenEffects xmlns:a14="http://schemas.microsoft.com/office/drawing/2010/main">
                    <a:effectLst>
                      <a:outerShdw dist="35921" dir="2700000" algn="ctr" rotWithShape="0">
                        <a:srgbClr val="E3E2C7"/>
                      </a:outerShdw>
                    </a:effectLst>
                  </a14:hiddenEffects>
                </a:ext>
              </a:extLst>
            </p:spPr>
          </p:pic>
          <p:pic>
            <p:nvPicPr>
              <p:cNvPr id="72750" name="Picture 46" descr="Q2 V1"/>
              <p:cNvPicPr>
                <a:picLocks noChangeAspect="1" noChangeArrowheads="1"/>
              </p:cNvPicPr>
              <p:nvPr/>
            </p:nvPicPr>
            <p:blipFill>
              <a:blip r:embed="rId10">
                <a:grayscl/>
                <a:extLst>
                  <a:ext uri="{28A0092B-C50C-407E-A947-70E740481C1C}">
                    <a14:useLocalDpi xmlns:a14="http://schemas.microsoft.com/office/drawing/2010/main" val="0"/>
                  </a:ext>
                </a:extLst>
              </a:blip>
              <a:srcRect l="9825" t="23830" r="66655" b="41531"/>
              <a:stretch>
                <a:fillRect/>
              </a:stretch>
            </p:blipFill>
            <p:spPr bwMode="auto">
              <a:xfrm>
                <a:off x="336" y="2880"/>
                <a:ext cx="1061"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51" name="Picture 47" descr="Q2 V2"/>
              <p:cNvPicPr>
                <a:picLocks noChangeAspect="1" noChangeArrowheads="1"/>
              </p:cNvPicPr>
              <p:nvPr/>
            </p:nvPicPr>
            <p:blipFill>
              <a:blip r:embed="rId11">
                <a:grayscl/>
                <a:extLst>
                  <a:ext uri="{28A0092B-C50C-407E-A947-70E740481C1C}">
                    <a14:useLocalDpi xmlns:a14="http://schemas.microsoft.com/office/drawing/2010/main" val="0"/>
                  </a:ext>
                </a:extLst>
              </a:blip>
              <a:srcRect l="10262" t="26764" r="73991" b="40146"/>
              <a:stretch>
                <a:fillRect/>
              </a:stretch>
            </p:blipFill>
            <p:spPr bwMode="auto">
              <a:xfrm>
                <a:off x="720" y="3264"/>
                <a:ext cx="672"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52" name="Picture 48"/>
              <p:cNvPicPr>
                <a:picLocks noChangeAspect="1" noChangeArrowheads="1"/>
              </p:cNvPicPr>
              <p:nvPr/>
            </p:nvPicPr>
            <p:blipFill>
              <a:blip r:embed="rId12">
                <a:grayscl/>
                <a:extLst>
                  <a:ext uri="{28A0092B-C50C-407E-A947-70E740481C1C}">
                    <a14:useLocalDpi xmlns:a14="http://schemas.microsoft.com/office/drawing/2010/main" val="0"/>
                  </a:ext>
                </a:extLst>
              </a:blip>
              <a:srcRect l="8443" t="40251" r="70242" b="52115"/>
              <a:stretch>
                <a:fillRect/>
              </a:stretch>
            </p:blipFill>
            <p:spPr bwMode="auto">
              <a:xfrm>
                <a:off x="336" y="3696"/>
                <a:ext cx="1055"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53" name="Text Box 49"/>
              <p:cNvSpPr txBox="1">
                <a:spLocks noChangeArrowheads="1"/>
              </p:cNvSpPr>
              <p:nvPr/>
            </p:nvSpPr>
            <p:spPr bwMode="auto">
              <a:xfrm>
                <a:off x="0" y="1200"/>
                <a:ext cx="72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en-US" sz="1600" b="1">
                    <a:latin typeface="Times New Roman" panose="02020603050405020304" pitchFamily="18" charset="0"/>
                  </a:rPr>
                  <a:t>Survey #1</a:t>
                </a:r>
                <a:endParaRPr lang="en-US" altLang="en-US" sz="2400">
                  <a:latin typeface="Times" panose="02020603050405020304" pitchFamily="18" charset="0"/>
                </a:endParaRPr>
              </a:p>
            </p:txBody>
          </p:sp>
          <p:sp>
            <p:nvSpPr>
              <p:cNvPr id="72754" name="Text Box 50"/>
              <p:cNvSpPr txBox="1">
                <a:spLocks noChangeArrowheads="1"/>
              </p:cNvSpPr>
              <p:nvPr/>
            </p:nvSpPr>
            <p:spPr bwMode="auto">
              <a:xfrm>
                <a:off x="336" y="1632"/>
                <a:ext cx="384"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en-US" sz="1600" b="1">
                    <a:latin typeface="Times New Roman" panose="02020603050405020304" pitchFamily="18" charset="0"/>
                  </a:rPr>
                  <a:t>#1</a:t>
                </a:r>
                <a:endParaRPr lang="en-US" altLang="en-US" sz="2400">
                  <a:latin typeface="Times" panose="02020603050405020304" pitchFamily="18" charset="0"/>
                </a:endParaRPr>
              </a:p>
            </p:txBody>
          </p:sp>
          <p:sp>
            <p:nvSpPr>
              <p:cNvPr id="72755" name="Text Box 51"/>
              <p:cNvSpPr txBox="1">
                <a:spLocks noChangeArrowheads="1"/>
              </p:cNvSpPr>
              <p:nvPr/>
            </p:nvSpPr>
            <p:spPr bwMode="auto">
              <a:xfrm>
                <a:off x="0" y="2928"/>
                <a:ext cx="336"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en-US" sz="1600" b="1">
                    <a:latin typeface="Times New Roman" panose="02020603050405020304" pitchFamily="18" charset="0"/>
                  </a:rPr>
                  <a:t>#1</a:t>
                </a:r>
                <a:endParaRPr lang="en-US" altLang="en-US" sz="2400">
                  <a:latin typeface="Times New Roman" panose="02020603050405020304" pitchFamily="18" charset="0"/>
                </a:endParaRPr>
              </a:p>
            </p:txBody>
          </p:sp>
          <p:sp>
            <p:nvSpPr>
              <p:cNvPr id="72756" name="Text Box 52"/>
              <p:cNvSpPr txBox="1">
                <a:spLocks noChangeArrowheads="1"/>
              </p:cNvSpPr>
              <p:nvPr/>
            </p:nvSpPr>
            <p:spPr bwMode="auto">
              <a:xfrm>
                <a:off x="384" y="3312"/>
                <a:ext cx="336"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en-US" sz="1600" b="1">
                    <a:latin typeface="Times New Roman" panose="02020603050405020304" pitchFamily="18" charset="0"/>
                  </a:rPr>
                  <a:t>#1</a:t>
                </a:r>
                <a:endParaRPr lang="en-US" altLang="en-US" sz="2400">
                  <a:latin typeface="Times" panose="02020603050405020304" pitchFamily="18" charset="0"/>
                </a:endParaRPr>
              </a:p>
            </p:txBody>
          </p:sp>
          <p:sp>
            <p:nvSpPr>
              <p:cNvPr id="72757" name="Text Box 53"/>
              <p:cNvSpPr txBox="1">
                <a:spLocks noChangeArrowheads="1"/>
              </p:cNvSpPr>
              <p:nvPr/>
            </p:nvSpPr>
            <p:spPr bwMode="auto">
              <a:xfrm>
                <a:off x="384" y="2064"/>
                <a:ext cx="336" cy="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en-US" sz="1600" b="1">
                    <a:latin typeface="Times New Roman" panose="02020603050405020304" pitchFamily="18" charset="0"/>
                  </a:rPr>
                  <a:t>#2</a:t>
                </a:r>
                <a:endParaRPr lang="en-US" altLang="en-US" sz="2400">
                  <a:latin typeface="Times New Roman" panose="02020603050405020304" pitchFamily="18" charset="0"/>
                </a:endParaRPr>
              </a:p>
            </p:txBody>
          </p:sp>
          <p:sp>
            <p:nvSpPr>
              <p:cNvPr id="72758" name="Text Box 54"/>
              <p:cNvSpPr txBox="1">
                <a:spLocks noChangeArrowheads="1"/>
              </p:cNvSpPr>
              <p:nvPr/>
            </p:nvSpPr>
            <p:spPr bwMode="auto">
              <a:xfrm>
                <a:off x="384" y="2495"/>
                <a:ext cx="336" cy="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en-US" sz="1600" b="1">
                    <a:latin typeface="Times New Roman" panose="02020603050405020304" pitchFamily="18" charset="0"/>
                  </a:rPr>
                  <a:t>#2</a:t>
                </a:r>
                <a:endParaRPr lang="en-US" altLang="en-US" sz="2400">
                  <a:latin typeface="Times" panose="02020603050405020304" pitchFamily="18" charset="0"/>
                </a:endParaRPr>
              </a:p>
            </p:txBody>
          </p:sp>
          <p:sp>
            <p:nvSpPr>
              <p:cNvPr id="72759" name="Text Box 55"/>
              <p:cNvSpPr txBox="1">
                <a:spLocks noChangeArrowheads="1"/>
              </p:cNvSpPr>
              <p:nvPr/>
            </p:nvSpPr>
            <p:spPr bwMode="auto">
              <a:xfrm>
                <a:off x="0" y="3744"/>
                <a:ext cx="336"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en-US" sz="1600" b="1">
                    <a:latin typeface="Times New Roman" panose="02020603050405020304" pitchFamily="18" charset="0"/>
                  </a:rPr>
                  <a:t>#3</a:t>
                </a:r>
                <a:endParaRPr lang="en-US" altLang="en-US" sz="2400">
                  <a:latin typeface="Times New Roman" panose="02020603050405020304" pitchFamily="18" charset="0"/>
                </a:endParaRPr>
              </a:p>
            </p:txBody>
          </p:sp>
        </p:grpSp>
      </p:grpSp>
    </p:spTree>
    <p:extLst>
      <p:ext uri="{BB962C8B-B14F-4D97-AF65-F5344CB8AC3E}">
        <p14:creationId xmlns:p14="http://schemas.microsoft.com/office/powerpoint/2010/main" val="17133666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2">
                    <a:lumMod val="75000"/>
                  </a:schemeClr>
                </a:solidFill>
                <a:latin typeface="+mn-lt"/>
              </a:rPr>
              <a:t>Change 3</a:t>
            </a:r>
            <a:r>
              <a:rPr lang="en-US" b="1" dirty="0" smtClean="0">
                <a:solidFill>
                  <a:srgbClr val="1024DE"/>
                </a:solidFill>
                <a:latin typeface="+mn-lt"/>
              </a:rPr>
              <a:t>. Unified mode construction needs to replace maximizing question design </a:t>
            </a:r>
            <a:br>
              <a:rPr lang="en-US" b="1" dirty="0" smtClean="0">
                <a:solidFill>
                  <a:srgbClr val="1024DE"/>
                </a:solidFill>
                <a:latin typeface="+mn-lt"/>
              </a:rPr>
            </a:br>
            <a:r>
              <a:rPr lang="en-US" b="1" dirty="0" smtClean="0">
                <a:solidFill>
                  <a:srgbClr val="1024DE"/>
                </a:solidFill>
                <a:latin typeface="+mn-lt"/>
              </a:rPr>
              <a:t>for each mode.</a:t>
            </a:r>
            <a:endParaRPr lang="en-US" b="1" dirty="0">
              <a:solidFill>
                <a:srgbClr val="1024DE"/>
              </a:solidFill>
              <a:latin typeface="+mn-lt"/>
            </a:endParaRPr>
          </a:p>
        </p:txBody>
      </p:sp>
      <p:sp>
        <p:nvSpPr>
          <p:cNvPr id="3" name="Content Placeholder 2"/>
          <p:cNvSpPr>
            <a:spLocks noGrp="1"/>
          </p:cNvSpPr>
          <p:nvPr>
            <p:ph idx="1"/>
          </p:nvPr>
        </p:nvSpPr>
        <p:spPr/>
        <p:txBody>
          <a:bodyPr>
            <a:normAutofit fontScale="92500" lnSpcReduction="10000"/>
          </a:bodyPr>
          <a:lstStyle/>
          <a:p>
            <a:r>
              <a:rPr lang="en-US" dirty="0" smtClean="0"/>
              <a:t>There are two major sources of measurement differences between modes: </a:t>
            </a:r>
            <a:r>
              <a:rPr lang="en-US" u="sng" dirty="0" smtClean="0"/>
              <a:t>wording</a:t>
            </a:r>
            <a:r>
              <a:rPr lang="en-US" dirty="0" smtClean="0"/>
              <a:t> and </a:t>
            </a:r>
            <a:r>
              <a:rPr lang="en-US" u="sng" dirty="0" smtClean="0"/>
              <a:t>question structure</a:t>
            </a:r>
            <a:r>
              <a:rPr lang="en-US" dirty="0" smtClean="0"/>
              <a:t>.</a:t>
            </a:r>
          </a:p>
          <a:p>
            <a:r>
              <a:rPr lang="en-US" dirty="0" smtClean="0"/>
              <a:t>In single mode studies, we maximized BOTH for each mode.</a:t>
            </a:r>
          </a:p>
          <a:p>
            <a:r>
              <a:rPr lang="en-US" dirty="0" smtClean="0"/>
              <a:t>Examples:</a:t>
            </a:r>
          </a:p>
          <a:p>
            <a:pPr lvl="1"/>
            <a:r>
              <a:rPr lang="en-US" dirty="0" smtClean="0"/>
              <a:t>Check-all that apply (mail and web) vs. forced individual choices (telephone)</a:t>
            </a:r>
          </a:p>
          <a:p>
            <a:pPr lvl="1"/>
            <a:r>
              <a:rPr lang="en-US" dirty="0" smtClean="0"/>
              <a:t>Withheld categories (e.g. no opinion) </a:t>
            </a:r>
          </a:p>
          <a:p>
            <a:pPr lvl="1"/>
            <a:r>
              <a:rPr lang="en-US" dirty="0" smtClean="0"/>
              <a:t>Grids on mail and laptops vs. individual items on smartphones.</a:t>
            </a:r>
          </a:p>
          <a:p>
            <a:pPr lvl="1"/>
            <a:r>
              <a:rPr lang="en-US" dirty="0" smtClean="0"/>
              <a:t>Long fully labeled scales (interviews)  vs. short scales (smartphones)</a:t>
            </a:r>
          </a:p>
          <a:p>
            <a:pPr lvl="1"/>
            <a:r>
              <a:rPr lang="en-US" dirty="0" smtClean="0"/>
              <a:t>Drop down menus (web) vs. full display of choices (mail)</a:t>
            </a:r>
          </a:p>
          <a:p>
            <a:r>
              <a:rPr lang="en-US" dirty="0" smtClean="0"/>
              <a:t>Increasingly, we need to </a:t>
            </a:r>
            <a:r>
              <a:rPr lang="en-US" u="sng" dirty="0" smtClean="0"/>
              <a:t>build same structures and wording </a:t>
            </a:r>
            <a:r>
              <a:rPr lang="en-US" dirty="0" smtClean="0"/>
              <a:t>across modes and evaluate to find the most adequate. Smartphones will drive this.</a:t>
            </a:r>
          </a:p>
          <a:p>
            <a:endParaRPr lang="en-US" u="sng" dirty="0"/>
          </a:p>
        </p:txBody>
      </p:sp>
    </p:spTree>
    <p:extLst>
      <p:ext uri="{BB962C8B-B14F-4D97-AF65-F5344CB8AC3E}">
        <p14:creationId xmlns:p14="http://schemas.microsoft.com/office/powerpoint/2010/main" val="1470944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2">
                    <a:lumMod val="75000"/>
                  </a:schemeClr>
                </a:solidFill>
                <a:latin typeface="+mn-lt"/>
              </a:rPr>
              <a:t>Change 4</a:t>
            </a:r>
            <a:r>
              <a:rPr lang="en-US" b="1" dirty="0" smtClean="0">
                <a:solidFill>
                  <a:srgbClr val="1024DE"/>
                </a:solidFill>
                <a:latin typeface="+mn-lt"/>
              </a:rPr>
              <a:t>. Evaluation needs to be from a motivational as well as cognitive perspective </a:t>
            </a:r>
            <a:endParaRPr lang="en-US" b="1" dirty="0">
              <a:solidFill>
                <a:srgbClr val="1024DE"/>
              </a:solidFill>
              <a:latin typeface="+mn-lt"/>
            </a:endParaRPr>
          </a:p>
        </p:txBody>
      </p:sp>
      <p:sp>
        <p:nvSpPr>
          <p:cNvPr id="3" name="Content Placeholder 2"/>
          <p:cNvSpPr>
            <a:spLocks noGrp="1"/>
          </p:cNvSpPr>
          <p:nvPr>
            <p:ph idx="1"/>
          </p:nvPr>
        </p:nvSpPr>
        <p:spPr/>
        <p:txBody>
          <a:bodyPr/>
          <a:lstStyle/>
          <a:p>
            <a:r>
              <a:rPr lang="en-US" dirty="0" smtClean="0"/>
              <a:t>Another big difference between interviews and self-administration of web and mail is motivation has to be built into our questionnaires.</a:t>
            </a:r>
          </a:p>
          <a:p>
            <a:r>
              <a:rPr lang="en-US" dirty="0" smtClean="0"/>
              <a:t>Traditionally, motivation was left to the interviewer and the training they received.  </a:t>
            </a:r>
          </a:p>
          <a:p>
            <a:r>
              <a:rPr lang="en-US" dirty="0" smtClean="0"/>
              <a:t>Motivation can stem from questionnaire content, question wording, question order, visual layout, clarity of navigational path, etc.</a:t>
            </a:r>
            <a:endParaRPr lang="en-US" dirty="0"/>
          </a:p>
        </p:txBody>
      </p:sp>
    </p:spTree>
    <p:extLst>
      <p:ext uri="{BB962C8B-B14F-4D97-AF65-F5344CB8AC3E}">
        <p14:creationId xmlns:p14="http://schemas.microsoft.com/office/powerpoint/2010/main" val="785187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2">
                    <a:lumMod val="75000"/>
                  </a:schemeClr>
                </a:solidFill>
                <a:latin typeface="+mn-lt"/>
              </a:rPr>
              <a:t>Change 5</a:t>
            </a:r>
            <a:r>
              <a:rPr lang="en-US" b="1" dirty="0" smtClean="0">
                <a:solidFill>
                  <a:srgbClr val="1024DE"/>
                </a:solidFill>
                <a:latin typeface="+mn-lt"/>
              </a:rPr>
              <a:t>. Communications designed to secure responses need to be included in our </a:t>
            </a:r>
            <a:br>
              <a:rPr lang="en-US" b="1" dirty="0" smtClean="0">
                <a:solidFill>
                  <a:srgbClr val="1024DE"/>
                </a:solidFill>
                <a:latin typeface="+mn-lt"/>
              </a:rPr>
            </a:br>
            <a:r>
              <a:rPr lang="en-US" b="1" dirty="0" smtClean="0">
                <a:solidFill>
                  <a:srgbClr val="1024DE"/>
                </a:solidFill>
                <a:latin typeface="+mn-lt"/>
              </a:rPr>
              <a:t>question evaluation processes</a:t>
            </a:r>
            <a:endParaRPr lang="en-US" b="1" dirty="0">
              <a:solidFill>
                <a:srgbClr val="1024DE"/>
              </a:solidFill>
              <a:latin typeface="+mn-lt"/>
            </a:endParaRPr>
          </a:p>
        </p:txBody>
      </p:sp>
      <p:sp>
        <p:nvSpPr>
          <p:cNvPr id="3" name="Content Placeholder 2"/>
          <p:cNvSpPr>
            <a:spLocks noGrp="1"/>
          </p:cNvSpPr>
          <p:nvPr>
            <p:ph idx="1"/>
          </p:nvPr>
        </p:nvSpPr>
        <p:spPr/>
        <p:txBody>
          <a:bodyPr/>
          <a:lstStyle/>
          <a:p>
            <a:r>
              <a:rPr lang="en-US" dirty="0" smtClean="0"/>
              <a:t>One of the biggest differences the web-push era brings with it is that we are able to use multiple contacts, often by different modes.</a:t>
            </a:r>
          </a:p>
          <a:p>
            <a:r>
              <a:rPr lang="en-US" dirty="0" smtClean="0"/>
              <a:t>That improves response rates by legitimizing studies, and provides the opportunity to tailor follow-up efforts to under-represented groups.</a:t>
            </a:r>
          </a:p>
          <a:p>
            <a:r>
              <a:rPr lang="en-US" dirty="0" smtClean="0"/>
              <a:t>It also raises the question about how these multiple contacts influence answers to individual questions.</a:t>
            </a:r>
          </a:p>
          <a:p>
            <a:endParaRPr lang="en-US" dirty="0" smtClean="0"/>
          </a:p>
          <a:p>
            <a:pPr marL="0" indent="0">
              <a:buNone/>
            </a:pPr>
            <a:endParaRPr lang="en-US" dirty="0"/>
          </a:p>
        </p:txBody>
      </p:sp>
    </p:spTree>
    <p:extLst>
      <p:ext uri="{BB962C8B-B14F-4D97-AF65-F5344CB8AC3E}">
        <p14:creationId xmlns:p14="http://schemas.microsoft.com/office/powerpoint/2010/main" val="1439622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1024DE"/>
                </a:solidFill>
                <a:latin typeface="+mn-lt"/>
              </a:rPr>
              <a:t>Conclusion</a:t>
            </a:r>
            <a:endParaRPr lang="en-US" b="1" dirty="0">
              <a:solidFill>
                <a:srgbClr val="1024DE"/>
              </a:solidFill>
              <a:latin typeface="+mn-lt"/>
            </a:endParaRPr>
          </a:p>
        </p:txBody>
      </p:sp>
      <p:sp>
        <p:nvSpPr>
          <p:cNvPr id="3" name="Content Placeholder 2"/>
          <p:cNvSpPr>
            <a:spLocks noGrp="1"/>
          </p:cNvSpPr>
          <p:nvPr>
            <p:ph idx="1"/>
          </p:nvPr>
        </p:nvSpPr>
        <p:spPr/>
        <p:txBody>
          <a:bodyPr>
            <a:normAutofit fontScale="92500" lnSpcReduction="10000"/>
          </a:bodyPr>
          <a:lstStyle/>
          <a:p>
            <a:r>
              <a:rPr lang="en-US" dirty="0" smtClean="0"/>
              <a:t>The survey design era we now live in is quite different from the one that persisted for QDET1.</a:t>
            </a:r>
          </a:p>
          <a:p>
            <a:r>
              <a:rPr lang="en-US" dirty="0" smtClean="0"/>
              <a:t>We need to think in quite different ways about questionnaire design and testing that mostly existed in 2002.</a:t>
            </a:r>
          </a:p>
          <a:p>
            <a:pPr lvl="1"/>
            <a:r>
              <a:rPr lang="en-US" dirty="0" smtClean="0"/>
              <a:t>Issue 1. A greater focus on measurement differences across modes.</a:t>
            </a:r>
          </a:p>
          <a:p>
            <a:pPr lvl="1"/>
            <a:r>
              <a:rPr lang="en-US" dirty="0" smtClean="0"/>
              <a:t>Issue 2. Evaluation of more than question wording.</a:t>
            </a:r>
          </a:p>
          <a:p>
            <a:pPr lvl="1"/>
            <a:r>
              <a:rPr lang="en-US" dirty="0" smtClean="0"/>
              <a:t>Issue 3. Giving attention to unified mode construction instead of maximizing    	design for individual modes.</a:t>
            </a:r>
          </a:p>
          <a:p>
            <a:pPr lvl="1"/>
            <a:r>
              <a:rPr lang="en-US" dirty="0" smtClean="0"/>
              <a:t>Issue 4. Motivational as well as cognitive evaluation</a:t>
            </a:r>
          </a:p>
          <a:p>
            <a:pPr lvl="1"/>
            <a:r>
              <a:rPr lang="en-US" dirty="0" smtClean="0"/>
              <a:t>Issue 5.A focus on communications designed to secure responses as part of 	our questionnaire evaluation process.</a:t>
            </a:r>
          </a:p>
          <a:p>
            <a:r>
              <a:rPr lang="en-US" dirty="0" smtClean="0"/>
              <a:t>Thank you!  For questions or comments contact, </a:t>
            </a:r>
            <a:r>
              <a:rPr lang="en-US" dirty="0" smtClean="0">
                <a:hlinkClick r:id="rId2"/>
              </a:rPr>
              <a:t>dillman@wsu.edu</a:t>
            </a:r>
            <a:r>
              <a:rPr lang="en-US" dirty="0" smtClean="0"/>
              <a:t> </a:t>
            </a:r>
          </a:p>
          <a:p>
            <a:endParaRPr lang="en-US" dirty="0"/>
          </a:p>
        </p:txBody>
      </p:sp>
    </p:spTree>
    <p:extLst>
      <p:ext uri="{BB962C8B-B14F-4D97-AF65-F5344CB8AC3E}">
        <p14:creationId xmlns:p14="http://schemas.microsoft.com/office/powerpoint/2010/main" val="3071053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1403EB"/>
                </a:solidFill>
                <a:latin typeface="+mn-lt"/>
              </a:rPr>
              <a:t>Selected References</a:t>
            </a:r>
            <a:endParaRPr lang="en-US" b="1" dirty="0">
              <a:solidFill>
                <a:srgbClr val="1403EB"/>
              </a:solidFill>
              <a:latin typeface="+mn-lt"/>
            </a:endParaRPr>
          </a:p>
        </p:txBody>
      </p:sp>
      <p:sp>
        <p:nvSpPr>
          <p:cNvPr id="3" name="Content Placeholder 2"/>
          <p:cNvSpPr>
            <a:spLocks noGrp="1"/>
          </p:cNvSpPr>
          <p:nvPr>
            <p:ph idx="1"/>
          </p:nvPr>
        </p:nvSpPr>
        <p:spPr/>
        <p:txBody>
          <a:bodyPr>
            <a:normAutofit/>
          </a:bodyPr>
          <a:lstStyle/>
          <a:p>
            <a:r>
              <a:rPr lang="en-US" sz="2000" dirty="0"/>
              <a:t>Dillman, Don A. and Cleo D. Redline. 2004.  "Testing Paper Self-Administered Questionnaires:  Cognitive Interview and Field Test Comparisons."  In Presser, Stanley et al. (eds.), </a:t>
            </a:r>
            <a:r>
              <a:rPr lang="en-US" sz="2000" u="sng" dirty="0"/>
              <a:t>Methods for Testing and Evaluating Survey Questionnaires.</a:t>
            </a:r>
            <a:r>
              <a:rPr lang="en-US" sz="2000" dirty="0"/>
              <a:t> New York : Wiley-</a:t>
            </a:r>
            <a:r>
              <a:rPr lang="en-US" sz="2000" dirty="0" err="1"/>
              <a:t>Interscience</a:t>
            </a:r>
            <a:r>
              <a:rPr lang="en-US" sz="2000" dirty="0"/>
              <a:t>.  </a:t>
            </a:r>
            <a:r>
              <a:rPr lang="en-US" sz="2000" dirty="0" smtClean="0"/>
              <a:t>Pp.299-317.</a:t>
            </a:r>
          </a:p>
          <a:p>
            <a:r>
              <a:rPr lang="en-US" sz="2000" dirty="0"/>
              <a:t>Dillman, Don A. Forthcoming.  Promises and Perils of Pushing Respondents to the web in mixed-mode surveys.  Survey Methodology. </a:t>
            </a:r>
          </a:p>
          <a:p>
            <a:r>
              <a:rPr lang="en-US" sz="2000" dirty="0"/>
              <a:t>Dillman, Don A. </a:t>
            </a:r>
            <a:r>
              <a:rPr lang="en-US" sz="2000" dirty="0" err="1"/>
              <a:t>Hao</a:t>
            </a:r>
            <a:r>
              <a:rPr lang="en-US" sz="2000" dirty="0"/>
              <a:t>, Feng, and Edwards, Michelle.  In Press. Improving the effectiveness of online data collection by mixing survey modes.  </a:t>
            </a:r>
            <a:r>
              <a:rPr lang="en-US" sz="2000" dirty="0" err="1"/>
              <a:t>Firelding</a:t>
            </a:r>
            <a:r>
              <a:rPr lang="en-US" sz="2000" dirty="0"/>
              <a:t> et al. Online Research Methods.  Sage publications.</a:t>
            </a:r>
          </a:p>
          <a:p>
            <a:r>
              <a:rPr lang="en-US" sz="2000" dirty="0"/>
              <a:t>Dillman, Don A. Jolene D. Smyth and Leah </a:t>
            </a:r>
            <a:r>
              <a:rPr lang="en-US" sz="2000" dirty="0" err="1"/>
              <a:t>Melani</a:t>
            </a:r>
            <a:r>
              <a:rPr lang="en-US" sz="2000" dirty="0"/>
              <a:t> Christian. 2014 Internet, Phone, Mail and Mixed-Mode Surveys: The Tailored Design Method, 4</a:t>
            </a:r>
            <a:r>
              <a:rPr lang="en-US" sz="2000" baseline="30000" dirty="0"/>
              <a:t>th</a:t>
            </a:r>
            <a:r>
              <a:rPr lang="en-US" sz="2000" dirty="0"/>
              <a:t> edition.  John Wiley: Hoboken, NJ</a:t>
            </a:r>
          </a:p>
          <a:p>
            <a:r>
              <a:rPr lang="en-US" sz="2000" dirty="0" smtClean="0"/>
              <a:t>Christian, Leah </a:t>
            </a:r>
            <a:r>
              <a:rPr lang="en-US" sz="2000" dirty="0" err="1" smtClean="0"/>
              <a:t>Melani</a:t>
            </a:r>
            <a:r>
              <a:rPr lang="en-US" sz="2000" dirty="0" smtClean="0"/>
              <a:t>, Don A./ Dillman and Jolene D. Smyth. 2007. “Helping Respondents Get it Right the First Time:  The influence of words, symbols, and Graphics in web surveys. Public opinion Quarterly  71(1):113-125.</a:t>
            </a:r>
          </a:p>
        </p:txBody>
      </p:sp>
    </p:spTree>
    <p:extLst>
      <p:ext uri="{BB962C8B-B14F-4D97-AF65-F5344CB8AC3E}">
        <p14:creationId xmlns:p14="http://schemas.microsoft.com/office/powerpoint/2010/main" val="366303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3028</TotalTime>
  <Words>2496</Words>
  <Application>Microsoft Office PowerPoint</Application>
  <PresentationFormat>Widescreen</PresentationFormat>
  <Paragraphs>189</Paragraphs>
  <Slides>24</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1" baseType="lpstr">
      <vt:lpstr>Arial</vt:lpstr>
      <vt:lpstr>Calibri</vt:lpstr>
      <vt:lpstr>Calibri Light</vt:lpstr>
      <vt:lpstr>Times</vt:lpstr>
      <vt:lpstr>Times New Roman</vt:lpstr>
      <vt:lpstr>Office Theme</vt:lpstr>
      <vt:lpstr>Chart</vt:lpstr>
      <vt:lpstr>How the shift from interviews to web-mail self-administration requires changing how we design and test questionnaires </vt:lpstr>
      <vt:lpstr>A departure from my normal style and two confessions</vt:lpstr>
      <vt:lpstr>Personal story 1. “It is not all about words”</vt:lpstr>
      <vt:lpstr>Personal story 2. Focus groups provided  insufficient evidence for an envelope change.</vt:lpstr>
      <vt:lpstr>Personal story 3. We considered not publishing QDET paper from 2002.  (Dillman and Redline, pages 299-317, Presser et al.)</vt:lpstr>
      <vt:lpstr>Transition from personal stories  to 2016 Issues</vt:lpstr>
      <vt:lpstr>The voice telephone era of RDD  household surveys  is mostly over!</vt:lpstr>
      <vt:lpstr>The hoped for Email only contact/web response replacement, is not yet working well</vt:lpstr>
      <vt:lpstr>Postal addresses emerged as sample frame with most complete household coverage</vt:lpstr>
      <vt:lpstr>Some consequences of trying to replace telephone with a web-push methodology…</vt:lpstr>
      <vt:lpstr>Questionnaire evaluation and testing  is about more than words</vt:lpstr>
      <vt:lpstr>Results from 10 Washington State University general public comparisons: Web-push response rates (mean response, 43%, with 62% over the web) vs. mail out/mail back (mean, 53%) surveys, 2007-2012  (Dillman, Smyth and Christian, 2014, Chapter 11).</vt:lpstr>
      <vt:lpstr>Web-push from mail start has been accepted  for a variety of survey situations  and the list is growing rapidly</vt:lpstr>
      <vt:lpstr>Change 1. We need a greater focus on measurement differences across modes.  </vt:lpstr>
      <vt:lpstr>Change 2. Reliance on web and mail requires evaluating much more than question wording.</vt:lpstr>
      <vt:lpstr>NSF National Earned Doctorate Survey (web prototype); a web item that did not work</vt:lpstr>
      <vt:lpstr>Some Mechanisms by which visual Layout influences answers to questionnaires  </vt:lpstr>
      <vt:lpstr>How Can We Get People to Report Right the First Time?  Multiple Manipulations in Successive Experiments  </vt:lpstr>
      <vt:lpstr>Summary of Experimental Results</vt:lpstr>
      <vt:lpstr>Change 3. Unified mode construction needs to replace maximizing question design  for each mode.</vt:lpstr>
      <vt:lpstr>Change 4. Evaluation needs to be from a motivational as well as cognitive perspective </vt:lpstr>
      <vt:lpstr>Change 5. Communications designed to secure responses need to be included in our  question evaluation processes</vt:lpstr>
      <vt:lpstr>Conclusion</vt:lpstr>
      <vt:lpstr>Selected 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shift from interviews to web-mail self-administration requires changing how we design questionnaires</dc:title>
  <dc:creator>Don Dillman</dc:creator>
  <cp:lastModifiedBy>Don Dillman</cp:lastModifiedBy>
  <cp:revision>60</cp:revision>
  <cp:lastPrinted>2016-11-08T22:09:48Z</cp:lastPrinted>
  <dcterms:created xsi:type="dcterms:W3CDTF">2016-11-06T17:27:19Z</dcterms:created>
  <dcterms:modified xsi:type="dcterms:W3CDTF">2016-11-15T04:53:36Z</dcterms:modified>
</cp:coreProperties>
</file>