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</p:sldMasterIdLst>
  <p:notesMasterIdLst>
    <p:notesMasterId r:id="rId29"/>
  </p:notesMasterIdLst>
  <p:handoutMasterIdLst>
    <p:handoutMasterId r:id="rId30"/>
  </p:handoutMasterIdLst>
  <p:sldIdLst>
    <p:sldId id="257" r:id="rId2"/>
    <p:sldId id="305" r:id="rId3"/>
    <p:sldId id="315" r:id="rId4"/>
    <p:sldId id="314" r:id="rId5"/>
    <p:sldId id="316" r:id="rId6"/>
    <p:sldId id="318" r:id="rId7"/>
    <p:sldId id="325" r:id="rId8"/>
    <p:sldId id="319" r:id="rId9"/>
    <p:sldId id="323" r:id="rId10"/>
    <p:sldId id="324" r:id="rId11"/>
    <p:sldId id="307" r:id="rId12"/>
    <p:sldId id="321" r:id="rId13"/>
    <p:sldId id="335" r:id="rId14"/>
    <p:sldId id="306" r:id="rId15"/>
    <p:sldId id="326" r:id="rId16"/>
    <p:sldId id="334" r:id="rId17"/>
    <p:sldId id="327" r:id="rId18"/>
    <p:sldId id="320" r:id="rId19"/>
    <p:sldId id="329" r:id="rId20"/>
    <p:sldId id="332" r:id="rId21"/>
    <p:sldId id="331" r:id="rId22"/>
    <p:sldId id="333" r:id="rId23"/>
    <p:sldId id="308" r:id="rId24"/>
    <p:sldId id="310" r:id="rId25"/>
    <p:sldId id="317" r:id="rId26"/>
    <p:sldId id="304" r:id="rId27"/>
    <p:sldId id="301" r:id="rId28"/>
  </p:sldIdLst>
  <p:sldSz cx="9144000" cy="5143500" type="screen16x9"/>
  <p:notesSz cx="7315200" cy="96012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Myriad Web Pro" panose="020B0604020202020204" charset="0"/>
      <p:regular r:id="rId35"/>
      <p:bold r:id="rId36"/>
      <p:italic r:id="rId3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E543421F-8172-4DD1-ABA6-3B19978653A7}">
          <p14:sldIdLst>
            <p14:sldId id="257"/>
          </p14:sldIdLst>
        </p14:section>
        <p14:section name="Project description" id="{180FBE14-2093-4960-B0B7-DD13BF46A654}">
          <p14:sldIdLst>
            <p14:sldId id="305"/>
            <p14:sldId id="315"/>
            <p14:sldId id="314"/>
            <p14:sldId id="316"/>
            <p14:sldId id="318"/>
          </p14:sldIdLst>
        </p14:section>
        <p14:section name="Questionnaire management" id="{1783B223-55A5-4C00-9C2F-CD66FB493A5A}">
          <p14:sldIdLst>
            <p14:sldId id="325"/>
            <p14:sldId id="319"/>
            <p14:sldId id="323"/>
            <p14:sldId id="324"/>
          </p14:sldIdLst>
        </p14:section>
        <p14:section name="Survey topic information" id="{1EF794E4-AA30-4402-BF20-0732C9C03D1F}">
          <p14:sldIdLst>
            <p14:sldId id="307"/>
            <p14:sldId id="321"/>
            <p14:sldId id="335"/>
          </p14:sldIdLst>
        </p14:section>
        <p14:section name="Question design" id="{3633DD12-C7FB-4B38-AE0E-0370EFC48AE3}">
          <p14:sldIdLst>
            <p14:sldId id="306"/>
            <p14:sldId id="326"/>
            <p14:sldId id="334"/>
            <p14:sldId id="327"/>
          </p14:sldIdLst>
        </p14:section>
        <p14:section name="Questionnaire creation" id="{2454E192-5BDF-4E72-B015-72EFC1F773EC}">
          <p14:sldIdLst>
            <p14:sldId id="320"/>
            <p14:sldId id="329"/>
            <p14:sldId id="332"/>
            <p14:sldId id="331"/>
            <p14:sldId id="333"/>
          </p14:sldIdLst>
        </p14:section>
        <p14:section name="Discussion &amp; conclusion" id="{D1F6549B-F311-4D48-BCB0-C41F3C0DFBA3}">
          <p14:sldIdLst>
            <p14:sldId id="308"/>
            <p14:sldId id="310"/>
          </p14:sldIdLst>
        </p14:section>
        <p14:section name="Completion" id="{6B5D5D56-7F67-41FC-A7D0-22EA1FE94381}">
          <p14:sldIdLst>
            <p14:sldId id="317"/>
            <p14:sldId id="30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edman, Mark S. (CDC/OID/NCHHSTP)" initials="FMS(" lastIdx="3" clrIdx="0">
    <p:extLst>
      <p:ext uri="{19B8F6BF-5375-455C-9EA6-DF929625EA0E}">
        <p15:presenceInfo xmlns:p15="http://schemas.microsoft.com/office/powerpoint/2012/main" userId="S-1-5-21-1207783550-2075000910-922709458-195402" providerId="AD"/>
      </p:ext>
    </p:extLst>
  </p:cmAuthor>
  <p:cmAuthor id="2" name="CDC User" initials="CU" lastIdx="11" clrIdx="1">
    <p:extLst>
      <p:ext uri="{19B8F6BF-5375-455C-9EA6-DF929625EA0E}">
        <p15:presenceInfo xmlns:p15="http://schemas.microsoft.com/office/powerpoint/2012/main" userId="CDC User" providerId="None"/>
      </p:ext>
    </p:extLst>
  </p:cmAuthor>
  <p:cmAuthor id="3" name="Amy Baugher" initials="AB" lastIdx="6" clrIdx="2">
    <p:extLst>
      <p:ext uri="{19B8F6BF-5375-455C-9EA6-DF929625EA0E}">
        <p15:presenceInfo xmlns:p15="http://schemas.microsoft.com/office/powerpoint/2012/main" userId="Amy Baugh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B2D8"/>
    <a:srgbClr val="F6A01A"/>
    <a:srgbClr val="000000"/>
    <a:srgbClr val="00788A"/>
    <a:srgbClr val="D6C184"/>
    <a:srgbClr val="5F5F5F"/>
    <a:srgbClr val="9A4E9E"/>
    <a:srgbClr val="FFFFFF"/>
    <a:srgbClr val="006166"/>
    <a:srgbClr val="618E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9" autoAdjust="0"/>
    <p:restoredTop sz="83917" autoAdjust="0"/>
  </p:normalViewPr>
  <p:slideViewPr>
    <p:cSldViewPr snapToGrid="0">
      <p:cViewPr varScale="1">
        <p:scale>
          <a:sx n="109" d="100"/>
          <a:sy n="109" d="100"/>
        </p:scale>
        <p:origin x="533" y="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howGuides="1">
      <p:cViewPr varScale="1">
        <p:scale>
          <a:sx n="49" d="100"/>
          <a:sy n="49" d="100"/>
        </p:scale>
        <p:origin x="283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93380B-E91D-45C7-9660-501A8B65A8A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3B8D18-37AE-4185-AC9A-961A92507596}">
      <dgm:prSet phldrT="[Text]"/>
      <dgm:spPr>
        <a:gradFill flip="none" rotWithShape="0">
          <a:gsLst>
            <a:gs pos="0">
              <a:srgbClr val="00928F">
                <a:tint val="66000"/>
                <a:satMod val="160000"/>
              </a:srgbClr>
            </a:gs>
            <a:gs pos="50000">
              <a:srgbClr val="00928F">
                <a:tint val="44500"/>
                <a:satMod val="160000"/>
              </a:srgbClr>
            </a:gs>
            <a:gs pos="100000">
              <a:srgbClr val="00928F">
                <a:tint val="23500"/>
                <a:satMod val="160000"/>
              </a:srgbClr>
            </a:gs>
          </a:gsLst>
          <a:lin ang="0" scaled="1"/>
          <a:tileRect/>
        </a:gradFill>
        <a:ln>
          <a:solidFill>
            <a:srgbClr val="002060"/>
          </a:solidFill>
        </a:ln>
      </dgm:spPr>
      <dgm:t>
        <a:bodyPr/>
        <a:lstStyle/>
        <a:p>
          <a:r>
            <a:rPr lang="es-AR" dirty="0" smtClean="0">
              <a:solidFill>
                <a:schemeClr val="accent6"/>
              </a:solidFill>
            </a:rPr>
            <a:t>CDC/DHAP </a:t>
          </a:r>
          <a:r>
            <a:rPr lang="en-US" noProof="0" dirty="0" smtClean="0">
              <a:solidFill>
                <a:schemeClr val="accent6"/>
              </a:solidFill>
            </a:rPr>
            <a:t>Clinical Outcomes Team</a:t>
          </a:r>
          <a:endParaRPr lang="en-US" noProof="0" dirty="0">
            <a:solidFill>
              <a:schemeClr val="accent6"/>
            </a:solidFill>
          </a:endParaRPr>
        </a:p>
      </dgm:t>
    </dgm:pt>
    <dgm:pt modelId="{CDE457BD-69E8-486C-B1FC-8F9F43A91A35}" type="parTrans" cxnId="{3114B5BC-760F-4E71-9B5D-DEED9A2ADDE7}">
      <dgm:prSet/>
      <dgm:spPr/>
      <dgm:t>
        <a:bodyPr/>
        <a:lstStyle/>
        <a:p>
          <a:endParaRPr lang="en-US"/>
        </a:p>
      </dgm:t>
    </dgm:pt>
    <dgm:pt modelId="{C4BBEE09-40BF-4545-8EB5-4646EB776B0C}" type="sibTrans" cxnId="{3114B5BC-760F-4E71-9B5D-DEED9A2ADDE7}">
      <dgm:prSet/>
      <dgm:spPr/>
      <dgm:t>
        <a:bodyPr/>
        <a:lstStyle/>
        <a:p>
          <a:endParaRPr lang="en-US"/>
        </a:p>
      </dgm:t>
    </dgm:pt>
    <dgm:pt modelId="{1A7F99E5-6540-4732-9295-EE238D37AB2F}">
      <dgm:prSet phldrT="[Text]"/>
      <dgm:spPr>
        <a:gradFill flip="none" rotWithShape="0">
          <a:gsLst>
            <a:gs pos="0">
              <a:srgbClr val="00928F">
                <a:tint val="66000"/>
                <a:satMod val="160000"/>
              </a:srgbClr>
            </a:gs>
            <a:gs pos="50000">
              <a:srgbClr val="00928F">
                <a:tint val="44500"/>
                <a:satMod val="160000"/>
              </a:srgbClr>
            </a:gs>
            <a:gs pos="100000">
              <a:srgbClr val="00928F">
                <a:tint val="23500"/>
                <a:satMod val="160000"/>
              </a:srgbClr>
            </a:gs>
          </a:gsLst>
          <a:lin ang="0" scaled="1"/>
          <a:tileRect/>
        </a:gradFill>
        <a:ln>
          <a:solidFill>
            <a:srgbClr val="002060"/>
          </a:solidFill>
        </a:ln>
      </dgm:spPr>
      <dgm:t>
        <a:bodyPr/>
        <a:lstStyle/>
        <a:p>
          <a:r>
            <a:rPr lang="es-AR" dirty="0" smtClean="0">
              <a:solidFill>
                <a:schemeClr val="accent6"/>
              </a:solidFill>
            </a:rPr>
            <a:t>MMP </a:t>
          </a:r>
          <a:r>
            <a:rPr lang="en-US" noProof="0" dirty="0" smtClean="0">
              <a:solidFill>
                <a:schemeClr val="accent6"/>
              </a:solidFill>
            </a:rPr>
            <a:t>project area </a:t>
          </a:r>
          <a:r>
            <a:rPr lang="es-AR" dirty="0" smtClean="0">
              <a:solidFill>
                <a:schemeClr val="accent6"/>
              </a:solidFill>
            </a:rPr>
            <a:t>staff*   </a:t>
          </a:r>
          <a:endParaRPr lang="en-US" dirty="0">
            <a:solidFill>
              <a:schemeClr val="accent6"/>
            </a:solidFill>
          </a:endParaRPr>
        </a:p>
      </dgm:t>
    </dgm:pt>
    <dgm:pt modelId="{2C0DCCC4-C23C-4DD2-928B-0984EE829F25}" type="parTrans" cxnId="{AD5309A8-3CFD-4C5C-9E4E-CC95B9565186}">
      <dgm:prSet/>
      <dgm:spPr/>
      <dgm:t>
        <a:bodyPr/>
        <a:lstStyle/>
        <a:p>
          <a:endParaRPr lang="en-US"/>
        </a:p>
      </dgm:t>
    </dgm:pt>
    <dgm:pt modelId="{52E18578-663D-4096-A0A4-3AD23BE41485}" type="sibTrans" cxnId="{AD5309A8-3CFD-4C5C-9E4E-CC95B9565186}">
      <dgm:prSet/>
      <dgm:spPr/>
      <dgm:t>
        <a:bodyPr/>
        <a:lstStyle/>
        <a:p>
          <a:endParaRPr lang="en-US"/>
        </a:p>
      </dgm:t>
    </dgm:pt>
    <dgm:pt modelId="{D13738A6-F84D-4FC7-A07D-D96FE4A9345E}">
      <dgm:prSet phldrT="[Text]"/>
      <dgm:spPr>
        <a:gradFill flip="none" rotWithShape="0">
          <a:gsLst>
            <a:gs pos="0">
              <a:srgbClr val="00928F">
                <a:tint val="66000"/>
                <a:satMod val="160000"/>
              </a:srgbClr>
            </a:gs>
            <a:gs pos="50000">
              <a:srgbClr val="00928F">
                <a:tint val="44500"/>
                <a:satMod val="160000"/>
              </a:srgbClr>
            </a:gs>
            <a:gs pos="100000">
              <a:srgbClr val="00928F">
                <a:tint val="23500"/>
                <a:satMod val="160000"/>
              </a:srgbClr>
            </a:gs>
          </a:gsLst>
          <a:lin ang="0" scaled="1"/>
          <a:tileRect/>
        </a:gradFill>
        <a:ln>
          <a:solidFill>
            <a:srgbClr val="002060"/>
          </a:solidFill>
        </a:ln>
      </dgm:spPr>
      <dgm:t>
        <a:bodyPr/>
        <a:lstStyle/>
        <a:p>
          <a:r>
            <a:rPr lang="en-US" dirty="0" smtClean="0">
              <a:solidFill>
                <a:schemeClr val="accent6"/>
              </a:solidFill>
            </a:rPr>
            <a:t>People living with HIV who participate in the MMP interview</a:t>
          </a:r>
          <a:endParaRPr lang="en-US" dirty="0">
            <a:solidFill>
              <a:schemeClr val="accent6"/>
            </a:solidFill>
          </a:endParaRPr>
        </a:p>
      </dgm:t>
    </dgm:pt>
    <dgm:pt modelId="{A8247AE0-670D-478B-82F2-9AE95CD679DF}" type="parTrans" cxnId="{EC02105B-43EE-41E3-BF41-AAB9A036348E}">
      <dgm:prSet/>
      <dgm:spPr/>
      <dgm:t>
        <a:bodyPr/>
        <a:lstStyle/>
        <a:p>
          <a:endParaRPr lang="en-US"/>
        </a:p>
      </dgm:t>
    </dgm:pt>
    <dgm:pt modelId="{34181BFB-E718-4A8E-8837-9795DF04E098}" type="sibTrans" cxnId="{EC02105B-43EE-41E3-BF41-AAB9A036348E}">
      <dgm:prSet/>
      <dgm:spPr/>
      <dgm:t>
        <a:bodyPr/>
        <a:lstStyle/>
        <a:p>
          <a:endParaRPr lang="en-US"/>
        </a:p>
      </dgm:t>
    </dgm:pt>
    <dgm:pt modelId="{1AEC974E-2E54-4E10-9139-9B7D1ACDDC68}" type="pres">
      <dgm:prSet presAssocID="{C893380B-E91D-45C7-9660-501A8B65A8A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8D93843F-0854-46A0-9659-C4DEF2ABEBB9}" type="pres">
      <dgm:prSet presAssocID="{C893380B-E91D-45C7-9660-501A8B65A8AA}" presName="Name1" presStyleCnt="0"/>
      <dgm:spPr/>
    </dgm:pt>
    <dgm:pt modelId="{51751FFC-FFA9-4996-BF16-E60234155183}" type="pres">
      <dgm:prSet presAssocID="{C893380B-E91D-45C7-9660-501A8B65A8AA}" presName="cycle" presStyleCnt="0"/>
      <dgm:spPr/>
    </dgm:pt>
    <dgm:pt modelId="{0D9C2285-C745-435B-8CA3-E6E528EE72A9}" type="pres">
      <dgm:prSet presAssocID="{C893380B-E91D-45C7-9660-501A8B65A8AA}" presName="srcNode" presStyleLbl="node1" presStyleIdx="0" presStyleCnt="3"/>
      <dgm:spPr/>
    </dgm:pt>
    <dgm:pt modelId="{D12BD26A-0B80-474E-AB71-33655E48E328}" type="pres">
      <dgm:prSet presAssocID="{C893380B-E91D-45C7-9660-501A8B65A8AA}" presName="conn" presStyleLbl="parChTrans1D2" presStyleIdx="0" presStyleCnt="1"/>
      <dgm:spPr/>
      <dgm:t>
        <a:bodyPr/>
        <a:lstStyle/>
        <a:p>
          <a:endParaRPr lang="en-US"/>
        </a:p>
      </dgm:t>
    </dgm:pt>
    <dgm:pt modelId="{33D5493A-4F56-4B67-98FC-35C4F4A19ACF}" type="pres">
      <dgm:prSet presAssocID="{C893380B-E91D-45C7-9660-501A8B65A8AA}" presName="extraNode" presStyleLbl="node1" presStyleIdx="0" presStyleCnt="3"/>
      <dgm:spPr/>
    </dgm:pt>
    <dgm:pt modelId="{B0D363F4-A37B-4024-9006-78635D0768A5}" type="pres">
      <dgm:prSet presAssocID="{C893380B-E91D-45C7-9660-501A8B65A8AA}" presName="dstNode" presStyleLbl="node1" presStyleIdx="0" presStyleCnt="3"/>
      <dgm:spPr/>
    </dgm:pt>
    <dgm:pt modelId="{DFCE8F0D-7497-4819-A2AB-E6E4C69B0740}" type="pres">
      <dgm:prSet presAssocID="{043B8D18-37AE-4185-AC9A-961A9250759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2B217-7D39-4761-A7C1-95DD2884662F}" type="pres">
      <dgm:prSet presAssocID="{043B8D18-37AE-4185-AC9A-961A92507596}" presName="accent_1" presStyleCnt="0"/>
      <dgm:spPr/>
    </dgm:pt>
    <dgm:pt modelId="{B106F689-1097-485D-9413-FD497802A848}" type="pres">
      <dgm:prSet presAssocID="{043B8D18-37AE-4185-AC9A-961A92507596}" presName="accentRepeatNode" presStyleLbl="solidFgAcc1" presStyleIdx="0" presStyleCnt="3" custScaleX="94046" custScaleY="79934" custLinFactNeighborX="4737" custLinFactNeighborY="-157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C3B678C-7E82-4DAE-8EEB-7735E908B07C}" type="pres">
      <dgm:prSet presAssocID="{1A7F99E5-6540-4732-9295-EE238D37AB2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4B0C6-6AA4-4950-ABA8-212B0D1F450C}" type="pres">
      <dgm:prSet presAssocID="{1A7F99E5-6540-4732-9295-EE238D37AB2F}" presName="accent_2" presStyleCnt="0"/>
      <dgm:spPr/>
    </dgm:pt>
    <dgm:pt modelId="{E7B99ED0-4ECD-43A4-BEF7-B8F236B86957}" type="pres">
      <dgm:prSet presAssocID="{1A7F99E5-6540-4732-9295-EE238D37AB2F}" presName="accentRepeatNode" presStyleLbl="solidFgAcc1" presStyleIdx="1" presStyleCnt="3" custScaleX="97440" custScaleY="8913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26EDA30-DA64-44A3-B01E-04156FA67E0B}" type="pres">
      <dgm:prSet presAssocID="{D13738A6-F84D-4FC7-A07D-D96FE4A9345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0BEC46-3BA0-4E87-953C-D71CB6F50184}" type="pres">
      <dgm:prSet presAssocID="{D13738A6-F84D-4FC7-A07D-D96FE4A9345E}" presName="accent_3" presStyleCnt="0"/>
      <dgm:spPr/>
    </dgm:pt>
    <dgm:pt modelId="{B700F63C-6FF9-43F2-AF80-CD71D528606D}" type="pres">
      <dgm:prSet presAssocID="{D13738A6-F84D-4FC7-A07D-D96FE4A9345E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AD5309A8-3CFD-4C5C-9E4E-CC95B9565186}" srcId="{C893380B-E91D-45C7-9660-501A8B65A8AA}" destId="{1A7F99E5-6540-4732-9295-EE238D37AB2F}" srcOrd="1" destOrd="0" parTransId="{2C0DCCC4-C23C-4DD2-928B-0984EE829F25}" sibTransId="{52E18578-663D-4096-A0A4-3AD23BE41485}"/>
    <dgm:cxn modelId="{9E0C252F-23F8-47A3-AAC5-E047C1E67D85}" type="presOf" srcId="{1A7F99E5-6540-4732-9295-EE238D37AB2F}" destId="{CC3B678C-7E82-4DAE-8EEB-7735E908B07C}" srcOrd="0" destOrd="0" presId="urn:microsoft.com/office/officeart/2008/layout/VerticalCurvedList"/>
    <dgm:cxn modelId="{5AC79DDF-029E-450F-A8E9-EC5CA8BCC325}" type="presOf" srcId="{043B8D18-37AE-4185-AC9A-961A92507596}" destId="{DFCE8F0D-7497-4819-A2AB-E6E4C69B0740}" srcOrd="0" destOrd="0" presId="urn:microsoft.com/office/officeart/2008/layout/VerticalCurvedList"/>
    <dgm:cxn modelId="{EC02105B-43EE-41E3-BF41-AAB9A036348E}" srcId="{C893380B-E91D-45C7-9660-501A8B65A8AA}" destId="{D13738A6-F84D-4FC7-A07D-D96FE4A9345E}" srcOrd="2" destOrd="0" parTransId="{A8247AE0-670D-478B-82F2-9AE95CD679DF}" sibTransId="{34181BFB-E718-4A8E-8837-9795DF04E098}"/>
    <dgm:cxn modelId="{3114B5BC-760F-4E71-9B5D-DEED9A2ADDE7}" srcId="{C893380B-E91D-45C7-9660-501A8B65A8AA}" destId="{043B8D18-37AE-4185-AC9A-961A92507596}" srcOrd="0" destOrd="0" parTransId="{CDE457BD-69E8-486C-B1FC-8F9F43A91A35}" sibTransId="{C4BBEE09-40BF-4545-8EB5-4646EB776B0C}"/>
    <dgm:cxn modelId="{F2177E3F-9E58-48FD-A105-A7AA8B66225C}" type="presOf" srcId="{C4BBEE09-40BF-4545-8EB5-4646EB776B0C}" destId="{D12BD26A-0B80-474E-AB71-33655E48E328}" srcOrd="0" destOrd="0" presId="urn:microsoft.com/office/officeart/2008/layout/VerticalCurvedList"/>
    <dgm:cxn modelId="{E7CEF2D0-ACA2-41DD-9CCA-EFAFC1BA0977}" type="presOf" srcId="{C893380B-E91D-45C7-9660-501A8B65A8AA}" destId="{1AEC974E-2E54-4E10-9139-9B7D1ACDDC68}" srcOrd="0" destOrd="0" presId="urn:microsoft.com/office/officeart/2008/layout/VerticalCurvedList"/>
    <dgm:cxn modelId="{7D4FFC93-261C-4811-9F49-11AE1D10689C}" type="presOf" srcId="{D13738A6-F84D-4FC7-A07D-D96FE4A9345E}" destId="{726EDA30-DA64-44A3-B01E-04156FA67E0B}" srcOrd="0" destOrd="0" presId="urn:microsoft.com/office/officeart/2008/layout/VerticalCurvedList"/>
    <dgm:cxn modelId="{9695D335-6074-4510-A056-783D62D938CB}" type="presParOf" srcId="{1AEC974E-2E54-4E10-9139-9B7D1ACDDC68}" destId="{8D93843F-0854-46A0-9659-C4DEF2ABEBB9}" srcOrd="0" destOrd="0" presId="urn:microsoft.com/office/officeart/2008/layout/VerticalCurvedList"/>
    <dgm:cxn modelId="{EB6151D1-2690-462E-A10A-14184C486CD4}" type="presParOf" srcId="{8D93843F-0854-46A0-9659-C4DEF2ABEBB9}" destId="{51751FFC-FFA9-4996-BF16-E60234155183}" srcOrd="0" destOrd="0" presId="urn:microsoft.com/office/officeart/2008/layout/VerticalCurvedList"/>
    <dgm:cxn modelId="{575FCEF0-60B9-49B0-9593-10ED340EF6C2}" type="presParOf" srcId="{51751FFC-FFA9-4996-BF16-E60234155183}" destId="{0D9C2285-C745-435B-8CA3-E6E528EE72A9}" srcOrd="0" destOrd="0" presId="urn:microsoft.com/office/officeart/2008/layout/VerticalCurvedList"/>
    <dgm:cxn modelId="{A2354EAD-7D95-4618-9912-E6C9692AD807}" type="presParOf" srcId="{51751FFC-FFA9-4996-BF16-E60234155183}" destId="{D12BD26A-0B80-474E-AB71-33655E48E328}" srcOrd="1" destOrd="0" presId="urn:microsoft.com/office/officeart/2008/layout/VerticalCurvedList"/>
    <dgm:cxn modelId="{4208C64D-2516-47BD-A099-DD3E2FF02235}" type="presParOf" srcId="{51751FFC-FFA9-4996-BF16-E60234155183}" destId="{33D5493A-4F56-4B67-98FC-35C4F4A19ACF}" srcOrd="2" destOrd="0" presId="urn:microsoft.com/office/officeart/2008/layout/VerticalCurvedList"/>
    <dgm:cxn modelId="{051F8408-DB22-4015-A7C5-63FB56E4C5E6}" type="presParOf" srcId="{51751FFC-FFA9-4996-BF16-E60234155183}" destId="{B0D363F4-A37B-4024-9006-78635D0768A5}" srcOrd="3" destOrd="0" presId="urn:microsoft.com/office/officeart/2008/layout/VerticalCurvedList"/>
    <dgm:cxn modelId="{4D3D4587-4857-4CEA-AC66-390BBD9FD01D}" type="presParOf" srcId="{8D93843F-0854-46A0-9659-C4DEF2ABEBB9}" destId="{DFCE8F0D-7497-4819-A2AB-E6E4C69B0740}" srcOrd="1" destOrd="0" presId="urn:microsoft.com/office/officeart/2008/layout/VerticalCurvedList"/>
    <dgm:cxn modelId="{58A97ADD-6F61-4352-B536-033155FFF168}" type="presParOf" srcId="{8D93843F-0854-46A0-9659-C4DEF2ABEBB9}" destId="{A952B217-7D39-4761-A7C1-95DD2884662F}" srcOrd="2" destOrd="0" presId="urn:microsoft.com/office/officeart/2008/layout/VerticalCurvedList"/>
    <dgm:cxn modelId="{F4B0D113-C4B0-4B19-9CB7-A663A51F820E}" type="presParOf" srcId="{A952B217-7D39-4761-A7C1-95DD2884662F}" destId="{B106F689-1097-485D-9413-FD497802A848}" srcOrd="0" destOrd="0" presId="urn:microsoft.com/office/officeart/2008/layout/VerticalCurvedList"/>
    <dgm:cxn modelId="{AD788FE2-8D98-4206-B0A8-7D2CC19B533F}" type="presParOf" srcId="{8D93843F-0854-46A0-9659-C4DEF2ABEBB9}" destId="{CC3B678C-7E82-4DAE-8EEB-7735E908B07C}" srcOrd="3" destOrd="0" presId="urn:microsoft.com/office/officeart/2008/layout/VerticalCurvedList"/>
    <dgm:cxn modelId="{43D33E16-A1FC-49A9-9EB9-69143B336BBF}" type="presParOf" srcId="{8D93843F-0854-46A0-9659-C4DEF2ABEBB9}" destId="{5024B0C6-6AA4-4950-ABA8-212B0D1F450C}" srcOrd="4" destOrd="0" presId="urn:microsoft.com/office/officeart/2008/layout/VerticalCurvedList"/>
    <dgm:cxn modelId="{8B41E8A5-63EF-438A-8B14-C3D4297B5382}" type="presParOf" srcId="{5024B0C6-6AA4-4950-ABA8-212B0D1F450C}" destId="{E7B99ED0-4ECD-43A4-BEF7-B8F236B86957}" srcOrd="0" destOrd="0" presId="urn:microsoft.com/office/officeart/2008/layout/VerticalCurvedList"/>
    <dgm:cxn modelId="{3357DCDA-6347-4361-A391-31499FD75021}" type="presParOf" srcId="{8D93843F-0854-46A0-9659-C4DEF2ABEBB9}" destId="{726EDA30-DA64-44A3-B01E-04156FA67E0B}" srcOrd="5" destOrd="0" presId="urn:microsoft.com/office/officeart/2008/layout/VerticalCurvedList"/>
    <dgm:cxn modelId="{A118E88D-A872-4E5C-9FBB-A68464EEF90C}" type="presParOf" srcId="{8D93843F-0854-46A0-9659-C4DEF2ABEBB9}" destId="{010BEC46-3BA0-4E87-953C-D71CB6F50184}" srcOrd="6" destOrd="0" presId="urn:microsoft.com/office/officeart/2008/layout/VerticalCurvedList"/>
    <dgm:cxn modelId="{61BD6DEC-FC12-47BE-B084-1348042F6BF2}" type="presParOf" srcId="{010BEC46-3BA0-4E87-953C-D71CB6F50184}" destId="{B700F63C-6FF9-43F2-AF80-CD71D52860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9D4F3-1CB6-4E57-BC6A-8FDD6DF1AC39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9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2C7E1-5E17-4B76-93F9-C135FF019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25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1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15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52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3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43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Focus is on the</a:t>
            </a:r>
            <a:r>
              <a:rPr lang="en-US" baseline="0" dirty="0" smtClean="0"/>
              <a:t> MMP interview.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68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91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15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21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07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98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82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41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35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77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78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04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75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14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260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62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756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67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88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7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HHST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1"/>
          <a:stretch/>
        </p:blipFill>
        <p:spPr>
          <a:xfrm>
            <a:off x="0" y="0"/>
            <a:ext cx="9144000" cy="90796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1039553"/>
            <a:ext cx="8408977" cy="885728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788A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1445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788A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9595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788A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HIV/AIDS, Viral Hepatitis, STD, and TB Prevention</a:t>
            </a:r>
          </a:p>
        </p:txBody>
      </p:sp>
    </p:spTree>
    <p:extLst>
      <p:ext uri="{BB962C8B-B14F-4D97-AF65-F5344CB8AC3E}">
        <p14:creationId xmlns:p14="http://schemas.microsoft.com/office/powerpoint/2010/main" val="6609020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788A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NCHHSTP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5015564"/>
            <a:ext cx="9144000" cy="134374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788A"/>
              </a:buClr>
              <a:buFont typeface="Wingdings" panose="05000000000000000000" pitchFamily="2" charset="2"/>
              <a:buChar char="§"/>
              <a:defRPr sz="2400" b="1">
                <a:solidFill>
                  <a:srgbClr val="00788A"/>
                </a:solidFill>
              </a:defRPr>
            </a:lvl1pPr>
            <a:lvl2pPr>
              <a:buClr>
                <a:srgbClr val="9A4E9E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C0000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7376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788A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5F5F5F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rgbClr val="5F5F5F"/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5F5F5F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5F5F5F"/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rgbClr val="5F5F5F"/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49"/>
          <a:stretch/>
        </p:blipFill>
        <p:spPr>
          <a:xfrm>
            <a:off x="0" y="5029200"/>
            <a:ext cx="9143196" cy="12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13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61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067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0" y="4259855"/>
            <a:ext cx="9148928" cy="883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5028536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2" r:id="rId3"/>
    <p:sldLayoutId id="2147483823" r:id="rId4"/>
    <p:sldLayoutId id="2147483849" r:id="rId5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hiv/statistics/systems/mmp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jfagan@cdc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57200" y="1039553"/>
            <a:ext cx="8243456" cy="885728"/>
          </a:xfrm>
        </p:spPr>
        <p:txBody>
          <a:bodyPr/>
          <a:lstStyle/>
          <a:p>
            <a:r>
              <a:rPr lang="en-US" dirty="0"/>
              <a:t>Managing Questionnaire Development for a National HIV Surveillance Survey, Medical Monitoring Project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2232974"/>
            <a:ext cx="8243456" cy="1239449"/>
          </a:xfrm>
          <a:gradFill flip="none" rotWithShape="1">
            <a:gsLst>
              <a:gs pos="0">
                <a:srgbClr val="F6A01A">
                  <a:tint val="66000"/>
                  <a:satMod val="160000"/>
                </a:srgbClr>
              </a:gs>
              <a:gs pos="50000">
                <a:srgbClr val="F6A01A">
                  <a:tint val="44500"/>
                  <a:satMod val="160000"/>
                </a:srgbClr>
              </a:gs>
              <a:gs pos="100000">
                <a:srgbClr val="F6A01A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</a:rPr>
              <a:t>Jennifer L </a:t>
            </a:r>
            <a:r>
              <a:rPr lang="en-US" sz="2400" dirty="0">
                <a:solidFill>
                  <a:srgbClr val="000000"/>
                </a:solidFill>
              </a:rPr>
              <a:t>Fagan, Health Scientist/Interview Lead</a:t>
            </a:r>
          </a:p>
          <a:p>
            <a:pPr lvl="0"/>
            <a:r>
              <a:rPr lang="en-US" b="0" dirty="0" smtClean="0">
                <a:solidFill>
                  <a:srgbClr val="000000"/>
                </a:solidFill>
              </a:rPr>
              <a:t>for Amy Baugher, Alejandro </a:t>
            </a:r>
            <a:r>
              <a:rPr lang="es-AR" b="0" dirty="0" smtClean="0">
                <a:solidFill>
                  <a:srgbClr val="000000"/>
                </a:solidFill>
              </a:rPr>
              <a:t>Pérez, Mark Freedman, Mabel Padilla, and R. Luke Shouse </a:t>
            </a:r>
            <a:endParaRPr lang="en-US" b="0" dirty="0">
              <a:solidFill>
                <a:srgbClr val="000000"/>
              </a:solidFill>
            </a:endParaRPr>
          </a:p>
          <a:p>
            <a:pPr lvl="0"/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199" y="3869049"/>
            <a:ext cx="8243456" cy="1017276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/>
              <a:t>International Conference on Questionnaire Design, </a:t>
            </a:r>
            <a:r>
              <a:rPr lang="en-US" b="1" dirty="0" smtClean="0"/>
              <a:t>Development</a:t>
            </a:r>
            <a:r>
              <a:rPr lang="en-US" b="1" dirty="0"/>
              <a:t>, Evaluation, and Testing (QDET2</a:t>
            </a:r>
            <a:r>
              <a:rPr lang="en-US" b="1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n-US" b="1" dirty="0" smtClean="0"/>
              <a:t>Saturday, November 12, 2016</a:t>
            </a:r>
          </a:p>
        </p:txBody>
      </p:sp>
      <p:pic>
        <p:nvPicPr>
          <p:cNvPr id="7172" name="Picture 6" descr="Logos of the United States Department of Health and Human Services and Centers for Disease Control and Preven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86325"/>
            <a:ext cx="190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362528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Division of HIV/AIDS</a:t>
            </a:r>
          </a:p>
        </p:txBody>
      </p:sp>
    </p:spTree>
    <p:extLst>
      <p:ext uri="{BB962C8B-B14F-4D97-AF65-F5344CB8AC3E}">
        <p14:creationId xmlns:p14="http://schemas.microsoft.com/office/powerpoint/2010/main" val="3522782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Description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2" y="2124250"/>
            <a:ext cx="1507121" cy="1226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18140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Monitoring Project (MMP)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363062"/>
            <a:ext cx="8229600" cy="3341688"/>
          </a:xfrm>
          <a:noFill/>
        </p:spPr>
        <p:txBody>
          <a:bodyPr/>
          <a:lstStyle/>
          <a:p>
            <a:r>
              <a:rPr lang="en-US" dirty="0" smtClean="0"/>
              <a:t>National surveillance </a:t>
            </a:r>
            <a:r>
              <a:rPr lang="en-US" dirty="0"/>
              <a:t>system f</a:t>
            </a:r>
            <a:r>
              <a:rPr lang="en-US" dirty="0" smtClean="0"/>
              <a:t>ocusing on adults </a:t>
            </a:r>
            <a:r>
              <a:rPr lang="en-US" dirty="0"/>
              <a:t>living with HIV</a:t>
            </a:r>
          </a:p>
          <a:p>
            <a:r>
              <a:rPr lang="en-US" dirty="0"/>
              <a:t>Collaboration between Centers for Disease Control (CDC) and state and local health departments </a:t>
            </a:r>
          </a:p>
          <a:p>
            <a:r>
              <a:rPr lang="en-US" dirty="0" smtClean="0"/>
              <a:t>Personal </a:t>
            </a:r>
            <a:r>
              <a:rPr lang="en-US" dirty="0"/>
              <a:t>interview and corresponding medical </a:t>
            </a:r>
            <a:r>
              <a:rPr lang="en-US" dirty="0" smtClean="0"/>
              <a:t>record abstraction </a:t>
            </a:r>
            <a:endParaRPr lang="en-US" dirty="0"/>
          </a:p>
          <a:p>
            <a:pPr lvl="1"/>
            <a:r>
              <a:rPr lang="en-US" dirty="0" smtClean="0"/>
              <a:t>Behavioral and demographic characteristics</a:t>
            </a:r>
          </a:p>
          <a:p>
            <a:pPr lvl="1"/>
            <a:r>
              <a:rPr lang="en-US" dirty="0" smtClean="0"/>
              <a:t>Clinical outcomes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687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600" y="89495"/>
            <a:ext cx="6331995" cy="489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5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MMP Interview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45-minute </a:t>
            </a:r>
            <a:r>
              <a:rPr lang="en-US" dirty="0" smtClean="0"/>
              <a:t>structured, computer-assisted personal interview </a:t>
            </a:r>
          </a:p>
          <a:p>
            <a:r>
              <a:rPr lang="en-US" dirty="0" smtClean="0"/>
              <a:t>Face-to-face </a:t>
            </a:r>
            <a:r>
              <a:rPr lang="en-US" dirty="0"/>
              <a:t>or </a:t>
            </a:r>
            <a:r>
              <a:rPr lang="en-US" dirty="0" smtClean="0"/>
              <a:t>by telephone</a:t>
            </a:r>
            <a:endParaRPr lang="en-US" dirty="0" smtClean="0"/>
          </a:p>
          <a:p>
            <a:r>
              <a:rPr lang="en-US" dirty="0" smtClean="0"/>
              <a:t>English and Spanish </a:t>
            </a:r>
            <a:r>
              <a:rPr lang="en-US" dirty="0" smtClean="0"/>
              <a:t>versions of the questionnaire</a:t>
            </a:r>
            <a:endParaRPr lang="en-US" dirty="0" smtClean="0"/>
          </a:p>
          <a:p>
            <a:pPr lvl="1"/>
            <a:r>
              <a:rPr lang="en-US" dirty="0"/>
              <a:t>A</a:t>
            </a:r>
            <a:r>
              <a:rPr lang="en-US" dirty="0" smtClean="0"/>
              <a:t>dministered in </a:t>
            </a:r>
            <a:r>
              <a:rPr lang="en-US" dirty="0" smtClean="0"/>
              <a:t>most languages </a:t>
            </a:r>
            <a:r>
              <a:rPr lang="en-US" dirty="0" smtClean="0"/>
              <a:t>via an interpreter</a:t>
            </a:r>
          </a:p>
          <a:p>
            <a:r>
              <a:rPr lang="en-US" dirty="0" smtClean="0"/>
              <a:t>Referrals to HIV medical care and HIV-related ancillary services and prevention messages</a:t>
            </a:r>
          </a:p>
        </p:txBody>
      </p:sp>
    </p:spTree>
    <p:extLst>
      <p:ext uri="{BB962C8B-B14F-4D97-AF65-F5344CB8AC3E}">
        <p14:creationId xmlns:p14="http://schemas.microsoft.com/office/powerpoint/2010/main" val="1170890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about MMP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Additional information about MMP such as sampling</a:t>
            </a:r>
            <a:r>
              <a:rPr lang="en-US" dirty="0"/>
              <a:t>, weighting, and publications </a:t>
            </a:r>
            <a:r>
              <a:rPr lang="en-US" dirty="0" smtClean="0"/>
              <a:t>may be found at: </a:t>
            </a:r>
            <a:r>
              <a:rPr lang="en-US" dirty="0">
                <a:hlinkClick r:id="rId3"/>
              </a:rPr>
              <a:t>http://www.cdc.gov/hiv/statistics/systems/mmp/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94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Management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78" y="2123183"/>
            <a:ext cx="1508433" cy="1227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943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MMP Interview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Different questionnaires for each annual data collection cycle</a:t>
            </a:r>
          </a:p>
          <a:p>
            <a:pPr lvl="1"/>
            <a:r>
              <a:rPr lang="en-US" dirty="0"/>
              <a:t>English </a:t>
            </a:r>
            <a:r>
              <a:rPr lang="en-US" dirty="0" smtClean="0"/>
              <a:t>and </a:t>
            </a:r>
            <a:r>
              <a:rPr lang="en-US" dirty="0"/>
              <a:t>Spanish </a:t>
            </a:r>
            <a:r>
              <a:rPr lang="en-US" dirty="0" smtClean="0"/>
              <a:t>versions</a:t>
            </a:r>
          </a:p>
          <a:p>
            <a:pPr lvl="1"/>
            <a:r>
              <a:rPr lang="en-US" dirty="0" smtClean="0"/>
              <a:t>Standard, proxy, and short versions in English and Spanish for previous cycles</a:t>
            </a:r>
          </a:p>
          <a:p>
            <a:pPr lvl="1"/>
            <a:r>
              <a:rPr lang="en-US" dirty="0" smtClean="0"/>
              <a:t>2015–current, variables renamed the same, but coding and translations were modified </a:t>
            </a:r>
          </a:p>
          <a:p>
            <a:r>
              <a:rPr lang="en-US" dirty="0" smtClean="0"/>
              <a:t>Detailed information on a wide-range of health topics</a:t>
            </a:r>
          </a:p>
          <a:p>
            <a:pPr lvl="1"/>
            <a:r>
              <a:rPr lang="en-US" dirty="0" smtClean="0"/>
              <a:t>2015–2017, 23 modules and 876 variables</a:t>
            </a:r>
          </a:p>
          <a:p>
            <a:pPr lvl="1"/>
            <a:r>
              <a:rPr lang="en-US" dirty="0" smtClean="0"/>
              <a:t>Extensive skip logic and edit checks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6888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</a:t>
            </a:r>
            <a:r>
              <a:rPr lang="en-US" dirty="0"/>
              <a:t>M</a:t>
            </a:r>
            <a:r>
              <a:rPr lang="en-US" dirty="0" smtClean="0"/>
              <a:t>anagement </a:t>
            </a:r>
            <a:r>
              <a:rPr lang="en-US" dirty="0"/>
              <a:t>N</a:t>
            </a:r>
            <a:r>
              <a:rPr lang="en-US" dirty="0" smtClean="0"/>
              <a:t>eeds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81" y="1517519"/>
            <a:ext cx="3032420" cy="3032420"/>
          </a:xfrm>
        </p:spPr>
      </p:pic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3770722" y="1200151"/>
            <a:ext cx="5194169" cy="3670300"/>
          </a:xfrm>
        </p:spPr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anage comprehensive metadata related to questionnaire development</a:t>
            </a:r>
          </a:p>
          <a:p>
            <a:r>
              <a:rPr lang="en-US" dirty="0" smtClean="0"/>
              <a:t>Develop a system that is easily adaptable </a:t>
            </a:r>
          </a:p>
          <a:p>
            <a:r>
              <a:rPr lang="en-US" dirty="0" smtClean="0"/>
              <a:t>Use materials or software that are readily available and do not require extensive informatics and programming knowledge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33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1" y="215451"/>
            <a:ext cx="8229600" cy="857250"/>
          </a:xfrm>
        </p:spPr>
        <p:txBody>
          <a:bodyPr/>
          <a:lstStyle/>
          <a:p>
            <a:r>
              <a:rPr lang="en-US" dirty="0" smtClean="0"/>
              <a:t>Questionnaire Management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51" y="1164910"/>
            <a:ext cx="4178056" cy="1618377"/>
          </a:xfrm>
        </p:spPr>
      </p:pic>
      <p:sp>
        <p:nvSpPr>
          <p:cNvPr id="6" name="Content Placeholder 5"/>
          <p:cNvSpPr>
            <a:spLocks noGrp="1"/>
          </p:cNvSpPr>
          <p:nvPr>
            <p:ph idx="10"/>
          </p:nvPr>
        </p:nvSpPr>
        <p:spPr>
          <a:xfrm>
            <a:off x="457201" y="2875496"/>
            <a:ext cx="8229600" cy="1745673"/>
          </a:xfrm>
        </p:spPr>
        <p:txBody>
          <a:bodyPr/>
          <a:lstStyle/>
          <a:p>
            <a:r>
              <a:rPr lang="en-US" dirty="0"/>
              <a:t>Capture survey topic information</a:t>
            </a:r>
          </a:p>
          <a:p>
            <a:r>
              <a:rPr lang="en-US" dirty="0" smtClean="0"/>
              <a:t>Manage and document questionnaire design process</a:t>
            </a:r>
          </a:p>
          <a:p>
            <a:r>
              <a:rPr lang="en-US" dirty="0" smtClean="0"/>
              <a:t>Create audience-specific questionnaires using the report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01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</a:t>
            </a:r>
            <a:r>
              <a:rPr lang="en-US" dirty="0" smtClean="0"/>
              <a:t>Topic </a:t>
            </a:r>
            <a:r>
              <a:rPr lang="en-US" dirty="0"/>
              <a:t>I</a:t>
            </a:r>
            <a:r>
              <a:rPr lang="en-US" dirty="0" smtClean="0"/>
              <a:t>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01" y="1997651"/>
            <a:ext cx="1662740" cy="1352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2829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Topic </a:t>
            </a:r>
            <a:r>
              <a:rPr lang="en-US" dirty="0"/>
              <a:t>I</a:t>
            </a:r>
            <a:r>
              <a:rPr lang="en-US" dirty="0" smtClean="0"/>
              <a:t>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655172"/>
          </a:xfrm>
        </p:spPr>
        <p:txBody>
          <a:bodyPr/>
          <a:lstStyle/>
          <a:p>
            <a:r>
              <a:rPr lang="en-US" dirty="0"/>
              <a:t>Capture background information related to each topic or variable</a:t>
            </a:r>
          </a:p>
          <a:p>
            <a:pPr lvl="1"/>
            <a:r>
              <a:rPr lang="en-US" dirty="0"/>
              <a:t>Research </a:t>
            </a:r>
            <a:r>
              <a:rPr lang="en-US" dirty="0" smtClean="0"/>
              <a:t>questions and justification </a:t>
            </a:r>
            <a:r>
              <a:rPr lang="en-US" dirty="0"/>
              <a:t>for inclusion</a:t>
            </a:r>
          </a:p>
          <a:p>
            <a:pPr lvl="2"/>
            <a:r>
              <a:rPr lang="en-US" dirty="0" smtClean="0"/>
              <a:t>Whether </a:t>
            </a:r>
            <a:r>
              <a:rPr lang="en-US" dirty="0"/>
              <a:t>the topic is used as a performance measure or key indicator</a:t>
            </a:r>
          </a:p>
          <a:p>
            <a:pPr lvl="1"/>
            <a:r>
              <a:rPr lang="en-US" dirty="0"/>
              <a:t>Question source and link to relevant articles</a:t>
            </a:r>
          </a:p>
          <a:p>
            <a:pPr lvl="1"/>
            <a:r>
              <a:rPr lang="en-US" dirty="0"/>
              <a:t>Whether cognitive testing or other pre-testing was completed with a link to findings</a:t>
            </a:r>
          </a:p>
          <a:p>
            <a:r>
              <a:rPr lang="en-US" dirty="0" smtClean="0"/>
              <a:t>Generate reports for internal and external use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514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81527"/>
          </a:xfrm>
        </p:spPr>
        <p:txBody>
          <a:bodyPr/>
          <a:lstStyle/>
          <a:p>
            <a:r>
              <a:rPr lang="en-US" dirty="0" smtClean="0"/>
              <a:t>Sample Background Information Form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2" y="983458"/>
            <a:ext cx="8565776" cy="390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07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Design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73" y="2234839"/>
            <a:ext cx="1493966" cy="1215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564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Suggested Edits for Questionnaire </a:t>
            </a:r>
            <a:r>
              <a:rPr lang="en-US" dirty="0"/>
              <a:t>R</a:t>
            </a:r>
            <a:r>
              <a:rPr lang="en-US" dirty="0" smtClean="0"/>
              <a:t>evisions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465127" cy="3629570"/>
          </a:xfrm>
        </p:spPr>
        <p:txBody>
          <a:bodyPr/>
          <a:lstStyle/>
          <a:p>
            <a:r>
              <a:rPr lang="en-US" dirty="0" smtClean="0"/>
              <a:t>Receive ongoing stakeholder input from over 200 stakeholders via SurveyMonkey® and export into Access®</a:t>
            </a:r>
          </a:p>
          <a:p>
            <a:pPr lvl="1"/>
            <a:r>
              <a:rPr lang="en-US" dirty="0" smtClean="0"/>
              <a:t>Nearly 900 suggestions for the 2018 cycle</a:t>
            </a:r>
          </a:p>
          <a:p>
            <a:r>
              <a:rPr lang="en-US" dirty="0" smtClean="0"/>
              <a:t>Capture details related to a suggested edit</a:t>
            </a:r>
          </a:p>
          <a:p>
            <a:pPr lvl="1"/>
            <a:r>
              <a:rPr lang="en-US" dirty="0" smtClean="0"/>
              <a:t>Person suggesting edit and their affiliation</a:t>
            </a:r>
          </a:p>
          <a:p>
            <a:pPr lvl="1"/>
            <a:r>
              <a:rPr lang="en-US" dirty="0" smtClean="0"/>
              <a:t>Type of edit, description of edit, related document links</a:t>
            </a:r>
          </a:p>
          <a:p>
            <a:pPr lvl="1"/>
            <a:r>
              <a:rPr lang="en-US" dirty="0" smtClean="0"/>
              <a:t>Information about final decisions and date edits were made </a:t>
            </a:r>
          </a:p>
          <a:p>
            <a:r>
              <a:rPr lang="en-US" dirty="0" smtClean="0"/>
              <a:t>Run reports to ensure all suggested edits are addressed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974" y="1824384"/>
            <a:ext cx="1952585" cy="1706606"/>
          </a:xfrm>
        </p:spPr>
      </p:pic>
    </p:spTree>
    <p:extLst>
      <p:ext uri="{BB962C8B-B14F-4D97-AF65-F5344CB8AC3E}">
        <p14:creationId xmlns:p14="http://schemas.microsoft.com/office/powerpoint/2010/main" val="42247921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94974"/>
          </a:xfrm>
        </p:spPr>
        <p:txBody>
          <a:bodyPr/>
          <a:lstStyle/>
          <a:p>
            <a:r>
              <a:rPr lang="en-US" dirty="0" smtClean="0"/>
              <a:t>Sample Suggested Edits Form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3229"/>
            <a:ext cx="8686800" cy="388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71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43250"/>
          </a:xfrm>
        </p:spPr>
        <p:txBody>
          <a:bodyPr/>
          <a:lstStyle/>
          <a:p>
            <a:r>
              <a:rPr lang="en-US" dirty="0" smtClean="0"/>
              <a:t>Use for design, programming, and data management</a:t>
            </a:r>
          </a:p>
          <a:p>
            <a:pPr lvl="1"/>
            <a:r>
              <a:rPr lang="en-US" dirty="0" smtClean="0"/>
              <a:t>Variable name and label</a:t>
            </a:r>
          </a:p>
          <a:p>
            <a:pPr lvl="1"/>
            <a:r>
              <a:rPr lang="en-US" dirty="0" smtClean="0"/>
              <a:t>Questions, response options, and response range </a:t>
            </a:r>
          </a:p>
          <a:p>
            <a:pPr lvl="1"/>
            <a:r>
              <a:rPr lang="en-US" dirty="0" smtClean="0"/>
              <a:t>Hard edit and soft edit error checks</a:t>
            </a:r>
          </a:p>
          <a:p>
            <a:pPr lvl="1"/>
            <a:r>
              <a:rPr lang="en-US" dirty="0" smtClean="0"/>
              <a:t>Skip logic</a:t>
            </a:r>
          </a:p>
          <a:p>
            <a:pPr lvl="1"/>
            <a:r>
              <a:rPr lang="en-US" dirty="0" smtClean="0"/>
              <a:t>Calculations</a:t>
            </a:r>
            <a:endParaRPr lang="en-US" dirty="0"/>
          </a:p>
          <a:p>
            <a:r>
              <a:rPr lang="en-US" dirty="0" smtClean="0"/>
              <a:t>Run reports to identify erroneous or missing information and to generate questionnaires</a:t>
            </a:r>
          </a:p>
        </p:txBody>
      </p:sp>
    </p:spTree>
    <p:extLst>
      <p:ext uri="{BB962C8B-B14F-4D97-AF65-F5344CB8AC3E}">
        <p14:creationId xmlns:p14="http://schemas.microsoft.com/office/powerpoint/2010/main" val="2523534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Creation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05" y="2276648"/>
            <a:ext cx="1541650" cy="1254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09995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94566"/>
          </a:xfrm>
        </p:spPr>
        <p:txBody>
          <a:bodyPr/>
          <a:lstStyle/>
          <a:p>
            <a:r>
              <a:rPr lang="en-US" dirty="0" smtClean="0"/>
              <a:t>Audience-Specific Questionnaires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900545"/>
            <a:ext cx="8229600" cy="3939599"/>
          </a:xfrm>
        </p:spPr>
        <p:txBody>
          <a:bodyPr/>
          <a:lstStyle/>
          <a:p>
            <a:r>
              <a:rPr lang="en-US" dirty="0" smtClean="0"/>
              <a:t>Interviewer: for </a:t>
            </a:r>
            <a:r>
              <a:rPr lang="en-US" dirty="0"/>
              <a:t>field use </a:t>
            </a:r>
            <a:r>
              <a:rPr lang="en-US" dirty="0" smtClean="0"/>
              <a:t>if electronic survey device is unavailable</a:t>
            </a:r>
            <a:endParaRPr lang="en-US" dirty="0"/>
          </a:p>
          <a:p>
            <a:pPr lvl="1"/>
            <a:r>
              <a:rPr lang="en-US" dirty="0" smtClean="0"/>
              <a:t>E.g., intro </a:t>
            </a:r>
            <a:r>
              <a:rPr lang="en-US" dirty="0"/>
              <a:t>statements, questions, skip logic, </a:t>
            </a:r>
            <a:r>
              <a:rPr lang="en-US" dirty="0" smtClean="0"/>
              <a:t>interviewer guidance</a:t>
            </a:r>
            <a:endParaRPr lang="en-US" dirty="0"/>
          </a:p>
          <a:p>
            <a:r>
              <a:rPr lang="en-US" dirty="0" smtClean="0"/>
              <a:t>Programmer: for electronic </a:t>
            </a:r>
            <a:r>
              <a:rPr lang="en-US" dirty="0"/>
              <a:t>survey application</a:t>
            </a:r>
          </a:p>
          <a:p>
            <a:pPr lvl="1"/>
            <a:r>
              <a:rPr lang="en-US" dirty="0" smtClean="0"/>
              <a:t>E.g., calculated variables, hard edit and soft edit logic, and skip patterns</a:t>
            </a:r>
            <a:endParaRPr lang="en-US" dirty="0"/>
          </a:p>
          <a:p>
            <a:r>
              <a:rPr lang="en-US" dirty="0" smtClean="0"/>
              <a:t>Office of Management and Budget (OMB): to assess burden</a:t>
            </a:r>
          </a:p>
          <a:p>
            <a:pPr lvl="1"/>
            <a:r>
              <a:rPr lang="en-US" dirty="0" smtClean="0"/>
              <a:t>E.g., all elements read to a respondent, justification for questions </a:t>
            </a:r>
          </a:p>
          <a:p>
            <a:r>
              <a:rPr lang="en-US" dirty="0" smtClean="0"/>
              <a:t>Data analyst: for analysis</a:t>
            </a:r>
          </a:p>
          <a:p>
            <a:pPr lvl="1"/>
            <a:r>
              <a:rPr lang="en-US" dirty="0" smtClean="0"/>
              <a:t>E.g., variable names, response codes, research questions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5335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1421"/>
          </a:xfrm>
        </p:spPr>
        <p:txBody>
          <a:bodyPr/>
          <a:lstStyle/>
          <a:p>
            <a:r>
              <a:rPr lang="en-US" dirty="0" smtClean="0"/>
              <a:t>Sample Question for Field Use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6" y="1282700"/>
            <a:ext cx="8438987" cy="180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2506" y="2184400"/>
            <a:ext cx="3863894" cy="228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5300" y="1778000"/>
            <a:ext cx="1955800" cy="5207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09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46" y="787400"/>
            <a:ext cx="7559908" cy="40131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1421"/>
          </a:xfrm>
        </p:spPr>
        <p:txBody>
          <a:bodyPr/>
          <a:lstStyle/>
          <a:p>
            <a:r>
              <a:rPr lang="en-US" dirty="0" smtClean="0"/>
              <a:t>Sample Question for Programming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2046" y="1206500"/>
            <a:ext cx="3805354" cy="3937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046" y="4406900"/>
            <a:ext cx="7577254" cy="406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4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40"/>
            <a:ext cx="8229600" cy="857250"/>
          </a:xfrm>
        </p:spPr>
        <p:txBody>
          <a:bodyPr/>
          <a:lstStyle/>
          <a:p>
            <a:r>
              <a:rPr lang="en-US" dirty="0" smtClean="0"/>
              <a:t>Version Control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58874"/>
            <a:ext cx="3771900" cy="3565525"/>
          </a:xfrm>
        </p:spPr>
        <p:txBody>
          <a:bodyPr/>
          <a:lstStyle/>
          <a:p>
            <a:r>
              <a:rPr lang="en-US" dirty="0" smtClean="0"/>
              <a:t>Database to create different questionnaires ensures version control</a:t>
            </a:r>
          </a:p>
          <a:p>
            <a:pPr lvl="1"/>
            <a:r>
              <a:rPr lang="en-US" dirty="0" smtClean="0"/>
              <a:t>A cover page with the most recent version number in Access </a:t>
            </a:r>
          </a:p>
          <a:p>
            <a:r>
              <a:rPr lang="en-US" dirty="0" smtClean="0"/>
              <a:t>Every data collection cycle has a distinguishable cover page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463847" y="322730"/>
            <a:ext cx="4222953" cy="4547008"/>
            <a:chOff x="4289035" y="37255"/>
            <a:chExt cx="4457106" cy="489971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1819" y="457167"/>
              <a:ext cx="1564256" cy="204779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8549" y="37255"/>
              <a:ext cx="1580417" cy="204779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1291" y="634604"/>
              <a:ext cx="1564850" cy="206637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9035" y="2787148"/>
              <a:ext cx="1617634" cy="208893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9789" y="2196564"/>
              <a:ext cx="1561502" cy="203231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455" y="2924876"/>
              <a:ext cx="1538242" cy="2012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258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3" y="2182379"/>
            <a:ext cx="1616390" cy="1314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2284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35315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941294"/>
            <a:ext cx="8229600" cy="3859306"/>
          </a:xfrm>
        </p:spPr>
        <p:txBody>
          <a:bodyPr/>
          <a:lstStyle/>
          <a:p>
            <a:r>
              <a:rPr lang="en-US" dirty="0" smtClean="0"/>
              <a:t>A database addressed our needs to 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esign and create questionnaires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ystematically capture questionnaire metadata </a:t>
            </a:r>
          </a:p>
          <a:p>
            <a:r>
              <a:rPr lang="en-US" dirty="0" smtClean="0"/>
              <a:t>Solutions may not be generalizable to all surveys</a:t>
            </a:r>
          </a:p>
          <a:p>
            <a:pPr lvl="1"/>
            <a:r>
              <a:rPr lang="en-US" dirty="0" smtClean="0"/>
              <a:t>MMP questionnaires are comprehensive and complex </a:t>
            </a:r>
          </a:p>
          <a:p>
            <a:pPr lvl="1"/>
            <a:r>
              <a:rPr lang="en-US" dirty="0" smtClean="0"/>
              <a:t>Questionnaires are finalized prior to programming due to OMB review; some surveys may program directly into a survey software application </a:t>
            </a:r>
          </a:p>
          <a:p>
            <a:r>
              <a:rPr lang="en-US" dirty="0"/>
              <a:t>Surveillance and other large survey-based studies may consider using a database to improve survey development.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66435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47415462"/>
              </p:ext>
            </p:extLst>
          </p:nvPr>
        </p:nvGraphicFramePr>
        <p:xfrm>
          <a:off x="2216728" y="1008743"/>
          <a:ext cx="6121730" cy="3341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5018" y="4492172"/>
            <a:ext cx="7813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Staff names may be found at: http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://www.cdc.gov/hiv/statistics/systems/mmp/projectareas.html</a:t>
            </a:r>
            <a:endParaRPr lang="en-US" sz="1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463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of interest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The authors have no real or apparent conflicts of interest to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8797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059" y="421342"/>
            <a:ext cx="845371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Additional questions? </a:t>
            </a:r>
            <a:endParaRPr lang="en-US" sz="3600" dirty="0" smtClean="0">
              <a:solidFill>
                <a:schemeClr val="accent5"/>
              </a:solidFill>
              <a:latin typeface="Calibri" panose="020F0502020204030204" pitchFamily="34" charset="0"/>
            </a:endParaRPr>
          </a:p>
          <a:p>
            <a:endParaRPr lang="en-US" sz="2800" b="1" dirty="0" smtClean="0">
              <a:solidFill>
                <a:schemeClr val="accent5"/>
              </a:solidFill>
              <a:latin typeface="Calibri" panose="020F0502020204030204" pitchFamily="34" charset="0"/>
            </a:endParaRPr>
          </a:p>
          <a:p>
            <a:r>
              <a:rPr lang="en-US" sz="2800" b="1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Jennifer Fagan</a:t>
            </a:r>
          </a:p>
          <a:p>
            <a:r>
              <a:rPr lang="en-US" sz="2800" b="1" dirty="0" smtClean="0">
                <a:solidFill>
                  <a:schemeClr val="accent5"/>
                </a:solidFill>
                <a:latin typeface="Calibri" panose="020F0502020204030204" pitchFamily="34" charset="0"/>
                <a:hlinkClick r:id="rId3"/>
              </a:rPr>
              <a:t>jfagan@cdc.gov</a:t>
            </a:r>
            <a:endParaRPr lang="en-US" sz="2800" b="1" dirty="0" smtClean="0">
              <a:solidFill>
                <a:schemeClr val="accent5"/>
              </a:solidFill>
              <a:latin typeface="Calibri" panose="020F0502020204030204" pitchFamily="34" charset="0"/>
            </a:endParaRPr>
          </a:p>
          <a:p>
            <a:endParaRPr lang="en-US" sz="3600" b="1" dirty="0" smtClean="0">
              <a:solidFill>
                <a:schemeClr val="accent5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0079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13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4342</TotalTime>
  <Words>750</Words>
  <Application>Microsoft Office PowerPoint</Application>
  <PresentationFormat>On-screen Show (16:9)</PresentationFormat>
  <Paragraphs>136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Wingdings</vt:lpstr>
      <vt:lpstr>Courier New</vt:lpstr>
      <vt:lpstr>Calibri</vt:lpstr>
      <vt:lpstr>Myriad Web Pro</vt:lpstr>
      <vt:lpstr>NCEH_ATSDR_combined</vt:lpstr>
      <vt:lpstr>Managing Questionnaire Development for a National HIV Surveillance Survey, Medical Monitoring Project</vt:lpstr>
      <vt:lpstr>Project Description</vt:lpstr>
      <vt:lpstr>Medical Monitoring Project (MMP)</vt:lpstr>
      <vt:lpstr>PowerPoint Presentation</vt:lpstr>
      <vt:lpstr>MMP Interview</vt:lpstr>
      <vt:lpstr>Details about MMP </vt:lpstr>
      <vt:lpstr>Questionnaire Management</vt:lpstr>
      <vt:lpstr>Complexity of MMP Interview</vt:lpstr>
      <vt:lpstr>Questionnaire Management Needs</vt:lpstr>
      <vt:lpstr>Questionnaire Management</vt:lpstr>
      <vt:lpstr>Survey Topic Information</vt:lpstr>
      <vt:lpstr>Survey Topic Information</vt:lpstr>
      <vt:lpstr>Sample Background Information Form</vt:lpstr>
      <vt:lpstr>Questionnaire Design</vt:lpstr>
      <vt:lpstr>Suggested Edits for Questionnaire Revisions</vt:lpstr>
      <vt:lpstr>Sample Suggested Edits Form </vt:lpstr>
      <vt:lpstr>Variable Metadata</vt:lpstr>
      <vt:lpstr>Questionnaire Creation</vt:lpstr>
      <vt:lpstr>Audience-Specific Questionnaires</vt:lpstr>
      <vt:lpstr>Sample Question for Field Use</vt:lpstr>
      <vt:lpstr>Sample Question for Programming</vt:lpstr>
      <vt:lpstr>Version Control</vt:lpstr>
      <vt:lpstr>Discussion</vt:lpstr>
      <vt:lpstr>Discussion</vt:lpstr>
      <vt:lpstr>Acknowledgements</vt:lpstr>
      <vt:lpstr>Conflict of interest</vt:lpstr>
      <vt:lpstr>PowerPoint Presentation</vt:lpstr>
    </vt:vector>
  </TitlesOfParts>
  <Company>CDC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jfagan</cp:lastModifiedBy>
  <cp:revision>332</cp:revision>
  <dcterms:created xsi:type="dcterms:W3CDTF">2011-03-17T17:43:16Z</dcterms:created>
  <dcterms:modified xsi:type="dcterms:W3CDTF">2016-10-26T13:38:38Z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