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3" r:id="rId2"/>
  </p:sldMasterIdLst>
  <p:notesMasterIdLst>
    <p:notesMasterId r:id="rId27"/>
  </p:notesMasterIdLst>
  <p:handoutMasterIdLst>
    <p:handoutMasterId r:id="rId28"/>
  </p:handoutMasterIdLst>
  <p:sldIdLst>
    <p:sldId id="256" r:id="rId3"/>
    <p:sldId id="258" r:id="rId4"/>
    <p:sldId id="264" r:id="rId5"/>
    <p:sldId id="259" r:id="rId6"/>
    <p:sldId id="260" r:id="rId7"/>
    <p:sldId id="261" r:id="rId8"/>
    <p:sldId id="265" r:id="rId9"/>
    <p:sldId id="262" r:id="rId10"/>
    <p:sldId id="263" r:id="rId11"/>
    <p:sldId id="274" r:id="rId12"/>
    <p:sldId id="266" r:id="rId13"/>
    <p:sldId id="275" r:id="rId14"/>
    <p:sldId id="268" r:id="rId15"/>
    <p:sldId id="267" r:id="rId16"/>
    <p:sldId id="270" r:id="rId17"/>
    <p:sldId id="282" r:id="rId18"/>
    <p:sldId id="276" r:id="rId19"/>
    <p:sldId id="273" r:id="rId20"/>
    <p:sldId id="277" r:id="rId21"/>
    <p:sldId id="278" r:id="rId22"/>
    <p:sldId id="284" r:id="rId23"/>
    <p:sldId id="279" r:id="rId24"/>
    <p:sldId id="283" r:id="rId25"/>
    <p:sldId id="281"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3F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591" autoAdjust="0"/>
    <p:restoredTop sz="55146" autoAdjust="0"/>
  </p:normalViewPr>
  <p:slideViewPr>
    <p:cSldViewPr snapToGrid="0">
      <p:cViewPr varScale="1">
        <p:scale>
          <a:sx n="43" d="100"/>
          <a:sy n="43" d="100"/>
        </p:scale>
        <p:origin x="840" y="72"/>
      </p:cViewPr>
      <p:guideLst>
        <p:guide orient="horz" pos="2160"/>
        <p:guide pos="2880"/>
      </p:guideLst>
    </p:cSldViewPr>
  </p:slideViewPr>
  <p:notesTextViewPr>
    <p:cViewPr>
      <p:scale>
        <a:sx n="3" d="2"/>
        <a:sy n="3" d="2"/>
      </p:scale>
      <p:origin x="0" y="-326"/>
    </p:cViewPr>
  </p:notesTextViewPr>
  <p:notesViewPr>
    <p:cSldViewPr snapToGrid="0">
      <p:cViewPr varScale="1">
        <p:scale>
          <a:sx n="51" d="100"/>
          <a:sy n="51" d="100"/>
        </p:scale>
        <p:origin x="2213"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105D8B7-ACE4-491E-A9D5-AB1811E9B832}" type="datetimeFigureOut">
              <a:rPr lang="en-US" smtClean="0"/>
              <a:t>11/2/2016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6EBA4FB-B598-493F-82B7-A4E6BBBD5F75}" type="slidenum">
              <a:rPr lang="en-US" smtClean="0"/>
              <a:t>‹#›</a:t>
            </a:fld>
            <a:endParaRPr lang="en-US"/>
          </a:p>
        </p:txBody>
      </p:sp>
    </p:spTree>
    <p:extLst>
      <p:ext uri="{BB962C8B-B14F-4D97-AF65-F5344CB8AC3E}">
        <p14:creationId xmlns:p14="http://schemas.microsoft.com/office/powerpoint/2010/main" val="479374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E9B417-5F6F-4734-A233-4AD7A3B0EE60}" type="datetimeFigureOut">
              <a:rPr lang="en-US" smtClean="0"/>
              <a:t>11/2/2016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3E3EB24-2ABD-4A23-9D97-7AC42FF40784}" type="slidenum">
              <a:rPr lang="en-US" smtClean="0"/>
              <a:t>‹#›</a:t>
            </a:fld>
            <a:endParaRPr lang="en-US" dirty="0"/>
          </a:p>
        </p:txBody>
      </p:sp>
    </p:spTree>
    <p:extLst>
      <p:ext uri="{BB962C8B-B14F-4D97-AF65-F5344CB8AC3E}">
        <p14:creationId xmlns:p14="http://schemas.microsoft.com/office/powerpoint/2010/main" val="2511022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a:t>
            </a:fld>
            <a:endParaRPr lang="en-US" dirty="0"/>
          </a:p>
        </p:txBody>
      </p:sp>
    </p:spTree>
    <p:extLst>
      <p:ext uri="{BB962C8B-B14F-4D97-AF65-F5344CB8AC3E}">
        <p14:creationId xmlns:p14="http://schemas.microsoft.com/office/powerpoint/2010/main" val="28128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Research has shown that privacy </a:t>
            </a:r>
            <a:r>
              <a:rPr lang="en-US" sz="1200" kern="1200" dirty="0" smtClean="0">
                <a:solidFill>
                  <a:schemeClr val="tx1"/>
                </a:solidFill>
                <a:effectLst/>
                <a:latin typeface="+mn-lt"/>
                <a:ea typeface="+mn-ea"/>
                <a:cs typeface="+mn-cs"/>
              </a:rPr>
              <a:t>and confidentiality </a:t>
            </a:r>
            <a:r>
              <a:rPr lang="en-US" sz="1200" kern="1200" dirty="0" smtClean="0">
                <a:solidFill>
                  <a:schemeClr val="tx1"/>
                </a:solidFill>
                <a:effectLst/>
                <a:latin typeface="+mn-lt"/>
                <a:ea typeface="+mn-ea"/>
                <a:cs typeface="+mn-cs"/>
              </a:rPr>
              <a:t>can play a role when respondents decide to respond</a:t>
            </a:r>
            <a:r>
              <a:rPr lang="en-US" sz="1200" kern="1200" baseline="0" dirty="0" smtClean="0">
                <a:solidFill>
                  <a:schemeClr val="tx1"/>
                </a:solidFill>
                <a:effectLst/>
                <a:latin typeface="+mn-lt"/>
                <a:ea typeface="+mn-ea"/>
                <a:cs typeface="+mn-cs"/>
              </a:rPr>
              <a:t> to a survey or not</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How we communicate our assurances to respondents therefore, is important - with the goal of promoting survey response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Most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For the government particularly, there is often legal language – and names of laws – included in confidentiality pledges, language we know can be unclear, and likely not meaningful as most people don’t know what CIPSEA or Title 5 or 13 are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smtClean="0">
                <a:solidFill>
                  <a:schemeClr val="tx1"/>
                </a:solidFill>
                <a:effectLst/>
                <a:latin typeface="+mn-lt"/>
                <a:ea typeface="+mn-ea"/>
                <a:cs typeface="+mn-cs"/>
              </a:rPr>
              <a:t>The general goal of this language is to tell respondents that we have to keep their information confidential under law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Despite these potentially</a:t>
            </a:r>
            <a:r>
              <a:rPr lang="en-US" sz="1200" kern="1200" baseline="0" dirty="0" smtClean="0">
                <a:solidFill>
                  <a:schemeClr val="tx1"/>
                </a:solidFill>
                <a:effectLst/>
                <a:latin typeface="+mn-lt"/>
                <a:ea typeface="+mn-ea"/>
                <a:cs typeface="+mn-cs"/>
              </a:rPr>
              <a:t> problematic pledges, and known variations in trust in the government</a:t>
            </a:r>
            <a:r>
              <a:rPr lang="en-US" sz="1200" kern="1200" dirty="0" smtClean="0">
                <a:solidFill>
                  <a:schemeClr val="tx1"/>
                </a:solidFill>
                <a:effectLst/>
                <a:latin typeface="+mn-lt"/>
                <a:ea typeface="+mn-ea"/>
                <a:cs typeface="+mn-cs"/>
              </a:rPr>
              <a:t>, federal surveys </a:t>
            </a:r>
            <a:r>
              <a:rPr lang="en-US" sz="1200" kern="1200" dirty="0" smtClean="0">
                <a:solidFill>
                  <a:schemeClr val="tx1"/>
                </a:solidFill>
                <a:effectLst/>
                <a:latin typeface="+mn-lt"/>
                <a:ea typeface="+mn-ea"/>
                <a:cs typeface="+mn-cs"/>
              </a:rPr>
              <a:t>are known for high response </a:t>
            </a:r>
            <a:r>
              <a:rPr lang="en-US" sz="1200" kern="1200" dirty="0" smtClean="0">
                <a:solidFill>
                  <a:schemeClr val="tx1"/>
                </a:solidFill>
                <a:effectLst/>
                <a:latin typeface="+mn-lt"/>
                <a:ea typeface="+mn-ea"/>
                <a:cs typeface="+mn-cs"/>
              </a:rPr>
              <a:t>rates,</a:t>
            </a:r>
            <a:r>
              <a:rPr lang="en-US" sz="1200" kern="1200" baseline="0" dirty="0" smtClean="0">
                <a:solidFill>
                  <a:schemeClr val="tx1"/>
                </a:solidFill>
                <a:effectLst/>
                <a:latin typeface="+mn-lt"/>
                <a:ea typeface="+mn-ea"/>
                <a:cs typeface="+mn-cs"/>
              </a:rPr>
              <a:t> something we are all working hard to maintain!</a:t>
            </a:r>
            <a:r>
              <a:rPr lang="en-US" sz="1200" kern="1200" dirty="0" smtClean="0">
                <a:solidFill>
                  <a:schemeClr val="tx1"/>
                </a:solidFill>
                <a:effectLst/>
                <a:latin typeface="+mn-lt"/>
                <a:ea typeface="+mn-ea"/>
                <a:cs typeface="+mn-cs"/>
              </a:rPr>
              <a:t> </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2</a:t>
            </a:fld>
            <a:endParaRPr lang="en-US" dirty="0"/>
          </a:p>
        </p:txBody>
      </p:sp>
    </p:spTree>
    <p:extLst>
      <p:ext uri="{BB962C8B-B14F-4D97-AF65-F5344CB8AC3E}">
        <p14:creationId xmlns:p14="http://schemas.microsoft.com/office/powerpoint/2010/main" val="4132979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a:t>
            </a:r>
            <a:r>
              <a:rPr lang="en-US" baseline="0" dirty="0" smtClean="0"/>
              <a:t> won’t bore you with the details of the laws or department negotiations, but</a:t>
            </a:r>
          </a:p>
          <a:p>
            <a:pPr marL="171450" indent="-171450">
              <a:buFont typeface="Arial" panose="020B0604020202020204" pitchFamily="34" charset="0"/>
              <a:buChar char="•"/>
            </a:pPr>
            <a:r>
              <a:rPr lang="en-US" baseline="0" dirty="0" smtClean="0"/>
              <a:t>In 2015 the Cybersecurity Enhancement act was passed</a:t>
            </a:r>
          </a:p>
          <a:p>
            <a:pPr marL="171450" indent="-171450">
              <a:buFont typeface="Arial" panose="020B0604020202020204" pitchFamily="34" charset="0"/>
              <a:buChar char="•"/>
            </a:pPr>
            <a:r>
              <a:rPr lang="en-US" baseline="0" dirty="0" smtClean="0"/>
              <a:t>It’s complicated, but the bottom line is that IT systems within federal agencies will be monitored by the Department of Homeland Security</a:t>
            </a:r>
          </a:p>
          <a:p>
            <a:pPr marL="171450" indent="-171450">
              <a:buFont typeface="Arial" panose="020B0604020202020204" pitchFamily="34" charset="0"/>
              <a:buChar char="•"/>
            </a:pPr>
            <a:r>
              <a:rPr lang="en-US" baseline="0" dirty="0" smtClean="0"/>
              <a:t>The goal is to identify cybersecurity threats coming in from the outside</a:t>
            </a:r>
          </a:p>
          <a:p>
            <a:pPr marL="171450" indent="-171450">
              <a:buFont typeface="Arial" panose="020B0604020202020204" pitchFamily="34" charset="0"/>
              <a:buChar char="•"/>
            </a:pPr>
            <a:r>
              <a:rPr lang="en-US" baseline="0" dirty="0" smtClean="0"/>
              <a:t>The result is that DHS may be able to see survey data that we’ve assured respondents will be kept confidential and seen only by agency employees</a:t>
            </a:r>
          </a:p>
        </p:txBody>
      </p:sp>
      <p:sp>
        <p:nvSpPr>
          <p:cNvPr id="4" name="Slide Number Placeholder 3"/>
          <p:cNvSpPr>
            <a:spLocks noGrp="1"/>
          </p:cNvSpPr>
          <p:nvPr>
            <p:ph type="sldNum" sz="quarter" idx="10"/>
          </p:nvPr>
        </p:nvSpPr>
        <p:spPr/>
        <p:txBody>
          <a:bodyPr/>
          <a:lstStyle/>
          <a:p>
            <a:fld id="{D3E3EB24-2ABD-4A23-9D97-7AC42FF40784}" type="slidenum">
              <a:rPr lang="en-US" smtClean="0"/>
              <a:t>3</a:t>
            </a:fld>
            <a:endParaRPr lang="en-US" dirty="0"/>
          </a:p>
        </p:txBody>
      </p:sp>
    </p:spTree>
    <p:extLst>
      <p:ext uri="{BB962C8B-B14F-4D97-AF65-F5344CB8AC3E}">
        <p14:creationId xmlns:p14="http://schemas.microsoft.com/office/powerpoint/2010/main" val="4241763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The Confidential Information Protection and Statistical Efficiency Act, or CIPSEA, is the legal protection many statistical agencies collect data under</a:t>
            </a:r>
          </a:p>
          <a:p>
            <a:pPr marL="171450" indent="-171450">
              <a:buFont typeface="Arial" panose="020B0604020202020204" pitchFamily="34" charset="0"/>
              <a:buChar char="•"/>
            </a:pPr>
            <a:r>
              <a:rPr lang="en-US" baseline="0" dirty="0" smtClean="0"/>
              <a:t>It specifies that only the statistical agencies, it’s employees and contractors, can see the information given by respondents</a:t>
            </a:r>
          </a:p>
          <a:p>
            <a:pPr marL="171450" indent="-171450">
              <a:buFont typeface="Arial" panose="020B0604020202020204" pitchFamily="34" charset="0"/>
              <a:buChar char="•"/>
            </a:pPr>
            <a:r>
              <a:rPr lang="en-US" baseline="0" dirty="0" smtClean="0"/>
              <a:t>And that the information can only be used for statistical purposes – we can’t go after them for legal or other reasons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The new law changes some things</a:t>
            </a:r>
          </a:p>
          <a:p>
            <a:pPr marL="171450" indent="-171450">
              <a:buFont typeface="Arial" panose="020B0604020202020204" pitchFamily="34" charset="0"/>
              <a:buChar char="•"/>
            </a:pPr>
            <a:r>
              <a:rPr lang="en-US" baseline="0" dirty="0" smtClean="0"/>
              <a:t>The new cybersecurity law has a provision in it that it supersedes all other laws, so it ‘trumps’ CIPSEA</a:t>
            </a:r>
          </a:p>
          <a:p>
            <a:pPr marL="171450" indent="-171450">
              <a:buFont typeface="Arial" panose="020B0604020202020204" pitchFamily="34" charset="0"/>
              <a:buChar char="•"/>
            </a:pPr>
            <a:r>
              <a:rPr lang="en-US" baseline="0" dirty="0" smtClean="0"/>
              <a:t>If information is flagged during monitoring, DHS staff will be able to see it</a:t>
            </a:r>
          </a:p>
          <a:p>
            <a:pPr marL="171450" indent="-171450">
              <a:buFont typeface="Arial" panose="020B0604020202020204" pitchFamily="34" charset="0"/>
              <a:buChar char="•"/>
            </a:pPr>
            <a:r>
              <a:rPr lang="en-US" baseline="0" dirty="0" smtClean="0"/>
              <a:t>The flagged information can then be used for non-statistical purposes, to identify and mitigate threats</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4</a:t>
            </a:fld>
            <a:endParaRPr lang="en-US" dirty="0"/>
          </a:p>
        </p:txBody>
      </p:sp>
    </p:spTree>
    <p:extLst>
      <p:ext uri="{BB962C8B-B14F-4D97-AF65-F5344CB8AC3E}">
        <p14:creationId xmlns:p14="http://schemas.microsoft.com/office/powerpoint/2010/main" val="2589429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Therefore, our current pledge which</a:t>
            </a:r>
            <a:r>
              <a:rPr lang="en-US" sz="1200" kern="1200" baseline="0" dirty="0" smtClean="0">
                <a:solidFill>
                  <a:schemeClr val="tx1"/>
                </a:solidFill>
                <a:effectLst/>
                <a:latin typeface="+mn-lt"/>
                <a:ea typeface="+mn-ea"/>
                <a:cs typeface="+mn-cs"/>
              </a:rPr>
              <a:t> invokes CIPSEA has to be changed</a:t>
            </a: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needed to work towards a balance, being truthful and truly informing respondents of who will have access to their data and what could be done with it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smtClean="0">
                <a:solidFill>
                  <a:schemeClr val="tx1"/>
                </a:solidFill>
                <a:effectLst/>
                <a:latin typeface="+mn-lt"/>
                <a:ea typeface="+mn-ea"/>
                <a:cs typeface="+mn-cs"/>
              </a:rPr>
              <a:t>While not alarming respondents – you could imagine the first time we heard “DHS will be watching you,” we were pretty concerned about respondent reactions! </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5</a:t>
            </a:fld>
            <a:endParaRPr lang="en-US" dirty="0"/>
          </a:p>
        </p:txBody>
      </p:sp>
    </p:spTree>
    <p:extLst>
      <p:ext uri="{BB962C8B-B14F-4D97-AF65-F5344CB8AC3E}">
        <p14:creationId xmlns:p14="http://schemas.microsoft.com/office/powerpoint/2010/main" val="2899364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Working</a:t>
            </a:r>
            <a:r>
              <a:rPr lang="en-US" baseline="0" dirty="0" smtClean="0"/>
              <a:t> through the different groups was challenging.  We had to balance </a:t>
            </a:r>
          </a:p>
          <a:p>
            <a:pPr marL="171450" indent="-171450">
              <a:buFontTx/>
              <a:buChar char="-"/>
            </a:pPr>
            <a:r>
              <a:rPr lang="en-US" baseline="0" dirty="0" smtClean="0"/>
              <a:t>Accurately representing the IT changes that would come about as a result of the law</a:t>
            </a:r>
          </a:p>
          <a:p>
            <a:pPr marL="171450" indent="-171450">
              <a:buFontTx/>
              <a:buChar char="-"/>
            </a:pPr>
            <a:r>
              <a:rPr lang="en-US" baseline="0" dirty="0" smtClean="0"/>
              <a:t>the needs of the BLS policy makers, who were focused on informed consent</a:t>
            </a:r>
          </a:p>
          <a:p>
            <a:pPr marL="171450" indent="-171450">
              <a:buFontTx/>
              <a:buChar char="-"/>
            </a:pPr>
            <a:r>
              <a:rPr lang="en-US" baseline="0" dirty="0" smtClean="0"/>
              <a:t>Interests of the economists who were focused on response rates and data quality</a:t>
            </a:r>
          </a:p>
          <a:p>
            <a:pPr marL="171450" indent="-171450">
              <a:buFontTx/>
              <a:buChar char="-"/>
            </a:pPr>
            <a:r>
              <a:rPr lang="en-US" baseline="0" dirty="0" smtClean="0"/>
              <a:t>And there really wasn’t much research on the effect of this type of change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6</a:t>
            </a:fld>
            <a:endParaRPr lang="en-US" dirty="0"/>
          </a:p>
        </p:txBody>
      </p:sp>
    </p:spTree>
    <p:extLst>
      <p:ext uri="{BB962C8B-B14F-4D97-AF65-F5344CB8AC3E}">
        <p14:creationId xmlns:p14="http://schemas.microsoft.com/office/powerpoint/2010/main" val="2708246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After much discussion, BLS</a:t>
            </a:r>
            <a:r>
              <a:rPr lang="en-US" baseline="0" dirty="0" smtClean="0"/>
              <a:t> ended up with this language, which was hoped to meet the needs of all the groups (at one point there were 8 versions being floated, I can’t emphasize what a victory it was to arrive at this one pledge  </a:t>
            </a:r>
            <a:r>
              <a:rPr lang="en-US" baseline="0" dirty="0" smtClean="0"/>
              <a:t>version!)</a:t>
            </a:r>
            <a:endParaRPr lang="en-US" baseline="0" dirty="0" smtClean="0"/>
          </a:p>
          <a:p>
            <a:pPr marL="171450" indent="-171450">
              <a:buFontTx/>
              <a:buChar char="-"/>
            </a:pPr>
            <a:r>
              <a:rPr lang="en-US" baseline="0" dirty="0" smtClean="0"/>
              <a:t>At the same time, other statistical agencies were engaged in similar discussions, adding to the number of voices being heard</a:t>
            </a:r>
          </a:p>
          <a:p>
            <a:pPr marL="628650" lvl="1" indent="-171450">
              <a:buFontTx/>
              <a:buChar char="-"/>
            </a:pPr>
            <a:r>
              <a:rPr lang="en-US" baseline="0" dirty="0" smtClean="0"/>
              <a:t>An interagency group worked together to coordinate language and </a:t>
            </a:r>
            <a:r>
              <a:rPr lang="en-US" baseline="0" dirty="0" smtClean="0"/>
              <a:t>a lot of great research</a:t>
            </a:r>
            <a:r>
              <a:rPr lang="en-US" baseline="0" dirty="0" smtClean="0"/>
              <a:t>, happy to tell you more about that if you’re </a:t>
            </a:r>
            <a:r>
              <a:rPr lang="en-US" baseline="0" dirty="0" smtClean="0"/>
              <a:t>interested, and hopefully there’ll be an AAPOR panel to share the research findings </a:t>
            </a:r>
            <a:endParaRPr lang="en-US" baseline="0" dirty="0"/>
          </a:p>
          <a:p>
            <a:endParaRPr lang="en-US" baseline="0" dirty="0" smtClean="0"/>
          </a:p>
        </p:txBody>
      </p:sp>
      <p:sp>
        <p:nvSpPr>
          <p:cNvPr id="4" name="Slide Number Placeholder 3"/>
          <p:cNvSpPr>
            <a:spLocks noGrp="1"/>
          </p:cNvSpPr>
          <p:nvPr>
            <p:ph type="sldNum" sz="quarter" idx="10"/>
          </p:nvPr>
        </p:nvSpPr>
        <p:spPr/>
        <p:txBody>
          <a:bodyPr/>
          <a:lstStyle/>
          <a:p>
            <a:fld id="{D3E3EB24-2ABD-4A23-9D97-7AC42FF40784}" type="slidenum">
              <a:rPr lang="en-US" smtClean="0"/>
              <a:t>7</a:t>
            </a:fld>
            <a:endParaRPr lang="en-US" dirty="0"/>
          </a:p>
        </p:txBody>
      </p:sp>
    </p:spTree>
    <p:extLst>
      <p:ext uri="{BB962C8B-B14F-4D97-AF65-F5344CB8AC3E}">
        <p14:creationId xmlns:p14="http://schemas.microsoft.com/office/powerpoint/2010/main" val="1036253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But</a:t>
            </a:r>
            <a:r>
              <a:rPr lang="en-US" baseline="0" dirty="0" smtClean="0"/>
              <a:t> as a statistical agency, we weren’t going to move forward without doing some research of our own!</a:t>
            </a:r>
          </a:p>
          <a:p>
            <a:pPr marL="171450" indent="-171450">
              <a:buFontTx/>
              <a:buChar char="-"/>
            </a:pPr>
            <a:r>
              <a:rPr lang="en-US" baseline="0" dirty="0" smtClean="0"/>
              <a:t>We took the draft language out to get feedback on it from the relevant parties</a:t>
            </a:r>
          </a:p>
          <a:p>
            <a:pPr marL="171450" indent="-171450">
              <a:buFontTx/>
              <a:buChar char="-"/>
            </a:pPr>
            <a:r>
              <a:rPr lang="en-US" baseline="0" dirty="0" smtClean="0"/>
              <a:t>I’ll talk about each of these efforts, and what we learned from them</a:t>
            </a:r>
          </a:p>
        </p:txBody>
      </p:sp>
      <p:sp>
        <p:nvSpPr>
          <p:cNvPr id="4" name="Slide Number Placeholder 3"/>
          <p:cNvSpPr>
            <a:spLocks noGrp="1"/>
          </p:cNvSpPr>
          <p:nvPr>
            <p:ph type="sldNum" sz="quarter" idx="10"/>
          </p:nvPr>
        </p:nvSpPr>
        <p:spPr/>
        <p:txBody>
          <a:bodyPr/>
          <a:lstStyle/>
          <a:p>
            <a:fld id="{D3E3EB24-2ABD-4A23-9D97-7AC42FF40784}" type="slidenum">
              <a:rPr lang="en-US" smtClean="0"/>
              <a:t>8</a:t>
            </a:fld>
            <a:endParaRPr lang="en-US" dirty="0"/>
          </a:p>
        </p:txBody>
      </p:sp>
    </p:spTree>
    <p:extLst>
      <p:ext uri="{BB962C8B-B14F-4D97-AF65-F5344CB8AC3E}">
        <p14:creationId xmlns:p14="http://schemas.microsoft.com/office/powerpoint/2010/main" val="3367033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started with the people who know most</a:t>
            </a:r>
            <a:r>
              <a:rPr lang="en-US" baseline="0" dirty="0" smtClean="0"/>
              <a:t> about respondent reactions</a:t>
            </a:r>
          </a:p>
          <a:p>
            <a:pPr marL="171450" indent="-171450">
              <a:buFont typeface="Arial" panose="020B0604020202020204" pitchFamily="34" charset="0"/>
              <a:buChar char="•"/>
            </a:pPr>
            <a:r>
              <a:rPr lang="en-US" dirty="0" smtClean="0"/>
              <a:t>Eight</a:t>
            </a:r>
            <a:r>
              <a:rPr lang="en-US" baseline="0" dirty="0" smtClean="0"/>
              <a:t> focus groups in two regional offices, one for each of the major BLS surveys</a:t>
            </a:r>
          </a:p>
          <a:p>
            <a:pPr marL="171450" indent="-171450">
              <a:buFont typeface="Arial" panose="020B0604020202020204" pitchFamily="34" charset="0"/>
              <a:buChar char="•"/>
            </a:pPr>
            <a:r>
              <a:rPr lang="en-US" baseline="0" dirty="0" smtClean="0"/>
              <a:t>To begin, we had to understand how respondents currently get the information</a:t>
            </a:r>
          </a:p>
          <a:p>
            <a:pPr marL="628650" lvl="1" indent="-171450">
              <a:buFont typeface="Arial" panose="020B0604020202020204" pitchFamily="34" charset="0"/>
              <a:buChar char="•"/>
            </a:pPr>
            <a:r>
              <a:rPr lang="en-US" baseline="0" dirty="0" smtClean="0"/>
              <a:t>We know it’s in all our advance materials, on the forms and website, but what do actually data collectors say when talking to </a:t>
            </a:r>
            <a:r>
              <a:rPr lang="en-US" baseline="0" dirty="0" err="1" smtClean="0"/>
              <a:t>Rs</a:t>
            </a:r>
            <a:r>
              <a:rPr lang="en-US" baseline="0" dirty="0" smtClean="0"/>
              <a:t>– if anything?</a:t>
            </a:r>
          </a:p>
          <a:p>
            <a:pPr marL="171450" indent="-171450">
              <a:buFont typeface="Arial" panose="020B0604020202020204" pitchFamily="34" charset="0"/>
              <a:buChar char="•"/>
            </a:pPr>
            <a:r>
              <a:rPr lang="en-US" baseline="0" dirty="0" smtClean="0"/>
              <a:t>We asked how respondents currently react to the pledge, </a:t>
            </a:r>
          </a:p>
          <a:p>
            <a:pPr marL="628650" lvl="1" indent="-171450">
              <a:buFont typeface="Arial" panose="020B0604020202020204" pitchFamily="34" charset="0"/>
              <a:buChar char="•"/>
            </a:pPr>
            <a:r>
              <a:rPr lang="en-US" baseline="0" dirty="0" smtClean="0"/>
              <a:t>How often they hear concerns about confidentiality </a:t>
            </a:r>
          </a:p>
          <a:p>
            <a:pPr marL="171450" lvl="0" indent="-171450">
              <a:buFont typeface="Arial" panose="020B0604020202020204" pitchFamily="34" charset="0"/>
              <a:buChar char="•"/>
            </a:pPr>
            <a:r>
              <a:rPr lang="en-US" dirty="0" smtClean="0"/>
              <a:t>Got</a:t>
            </a:r>
            <a:r>
              <a:rPr lang="en-US" baseline="0" dirty="0" smtClean="0"/>
              <a:t> their feedback on the revised pledge </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9</a:t>
            </a:fld>
            <a:endParaRPr lang="en-US" dirty="0"/>
          </a:p>
        </p:txBody>
      </p:sp>
    </p:spTree>
    <p:extLst>
      <p:ext uri="{BB962C8B-B14F-4D97-AF65-F5344CB8AC3E}">
        <p14:creationId xmlns:p14="http://schemas.microsoft.com/office/powerpoint/2010/main" val="295896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found, perhaps not surprisingly, that the data </a:t>
            </a:r>
            <a:r>
              <a:rPr lang="en-US" dirty="0" err="1" smtClean="0"/>
              <a:t>colletors</a:t>
            </a:r>
            <a:r>
              <a:rPr lang="en-US" dirty="0" smtClean="0"/>
              <a:t> rarely – if ever – read</a:t>
            </a:r>
            <a:r>
              <a:rPr lang="en-US" baseline="0" dirty="0" smtClean="0"/>
              <a:t> the full pledge to Respondents</a:t>
            </a:r>
          </a:p>
          <a:p>
            <a:pPr marL="171450" indent="-171450">
              <a:buFont typeface="Arial" panose="020B0604020202020204" pitchFamily="34" charset="0"/>
              <a:buChar char="•"/>
            </a:pPr>
            <a:r>
              <a:rPr lang="en-US" dirty="0" smtClean="0"/>
              <a:t>They</a:t>
            </a:r>
            <a:r>
              <a:rPr lang="en-US" baseline="0" dirty="0" smtClean="0"/>
              <a:t> do use it as part of their “sales pitch,” saying something like “your data will be kept confidential” or “the information will be used just for statistics”</a:t>
            </a:r>
          </a:p>
          <a:p>
            <a:pPr marL="171450" indent="-171450">
              <a:buFont typeface="Arial" panose="020B0604020202020204" pitchFamily="34" charset="0"/>
              <a:buChar char="•"/>
            </a:pPr>
            <a:r>
              <a:rPr lang="en-US" baseline="0" dirty="0" err="1" smtClean="0"/>
              <a:t>Confidentialy</a:t>
            </a:r>
            <a:r>
              <a:rPr lang="en-US" baseline="0" dirty="0" smtClean="0"/>
              <a:t> was not reported to be the main concern of </a:t>
            </a:r>
            <a:r>
              <a:rPr lang="en-US" baseline="0" dirty="0" err="1" smtClean="0"/>
              <a:t>respndents</a:t>
            </a:r>
            <a:endParaRPr lang="en-US" baseline="0" dirty="0" smtClean="0"/>
          </a:p>
          <a:p>
            <a:pPr marL="628650" lvl="1" indent="-171450">
              <a:buFont typeface="Arial" panose="020B0604020202020204" pitchFamily="34" charset="0"/>
              <a:buChar char="•"/>
            </a:pPr>
            <a:r>
              <a:rPr lang="en-US" baseline="0" dirty="0" smtClean="0"/>
              <a:t>They more often ask if the survey is mandatory and how long it will take</a:t>
            </a:r>
          </a:p>
          <a:p>
            <a:pPr marL="171450" lvl="0" indent="-171450">
              <a:buFont typeface="Arial" panose="020B0604020202020204" pitchFamily="34" charset="0"/>
              <a:buChar char="•"/>
            </a:pPr>
            <a:r>
              <a:rPr lang="en-US" baseline="0" dirty="0" smtClean="0"/>
              <a:t>These concerns vary by the type of information they are being asked to report though</a:t>
            </a:r>
          </a:p>
          <a:p>
            <a:pPr marL="628650" lvl="1" indent="-171450">
              <a:buFont typeface="Arial" panose="020B0604020202020204" pitchFamily="34" charset="0"/>
              <a:buChar char="•"/>
            </a:pPr>
            <a:r>
              <a:rPr lang="en-US" baseline="0" dirty="0" err="1" smtClean="0"/>
              <a:t>Rs</a:t>
            </a:r>
            <a:r>
              <a:rPr lang="en-US" baseline="0" dirty="0" smtClean="0"/>
              <a:t> giving information about import and export prices are more interested in confidentiality – wanting to be sure their competitors can’t get the information, or that it’s not going to be used for regulatory purposes</a:t>
            </a:r>
          </a:p>
          <a:p>
            <a:pPr marL="171450" lvl="0" indent="-171450">
              <a:buFont typeface="Arial" panose="020B0604020202020204" pitchFamily="34" charset="0"/>
              <a:buChar char="•"/>
            </a:pPr>
            <a:r>
              <a:rPr lang="en-US" dirty="0" smtClean="0"/>
              <a:t>Concerns</a:t>
            </a:r>
            <a:r>
              <a:rPr lang="en-US" baseline="0" dirty="0" smtClean="0"/>
              <a:t> also vary by size of company, with the extremely large and small companies having the most concerns</a:t>
            </a:r>
          </a:p>
          <a:p>
            <a:pPr marL="628650" lvl="1" indent="-171450">
              <a:buFont typeface="Arial" panose="020B0604020202020204" pitchFamily="34" charset="0"/>
              <a:buChar char="•"/>
            </a:pPr>
            <a:r>
              <a:rPr lang="en-US" baseline="0" dirty="0" smtClean="0"/>
              <a:t>The big guys have legal teams, and our fine print can trigger their review</a:t>
            </a:r>
          </a:p>
          <a:p>
            <a:pPr marL="628650" lvl="1" indent="-171450">
              <a:buFont typeface="Arial" panose="020B0604020202020204" pitchFamily="34" charset="0"/>
              <a:buChar char="•"/>
            </a:pPr>
            <a:r>
              <a:rPr lang="en-US" baseline="0" dirty="0" smtClean="0"/>
              <a:t>The small guys are worried about giving out information about their employees as they feel a deep sense of responsibility, often family owned companies</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10</a:t>
            </a:fld>
            <a:endParaRPr lang="en-US" dirty="0"/>
          </a:p>
        </p:txBody>
      </p:sp>
    </p:spTree>
    <p:extLst>
      <p:ext uri="{BB962C8B-B14F-4D97-AF65-F5344CB8AC3E}">
        <p14:creationId xmlns:p14="http://schemas.microsoft.com/office/powerpoint/2010/main" val="2856371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also did cognitive interviews with prior BLS respondents</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11</a:t>
            </a:fld>
            <a:endParaRPr lang="en-US" dirty="0"/>
          </a:p>
        </p:txBody>
      </p:sp>
    </p:spTree>
    <p:extLst>
      <p:ext uri="{BB962C8B-B14F-4D97-AF65-F5344CB8AC3E}">
        <p14:creationId xmlns:p14="http://schemas.microsoft.com/office/powerpoint/2010/main" val="1388043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a:t>
            </a:r>
            <a:r>
              <a:rPr lang="en-US" baseline="0" dirty="0" smtClean="0"/>
              <a:t> first thing we asked was if they remembered being in a BLS survey</a:t>
            </a:r>
          </a:p>
          <a:p>
            <a:pPr marL="628650" lvl="1" indent="-171450">
              <a:buFont typeface="Arial" panose="020B0604020202020204" pitchFamily="34" charset="0"/>
              <a:buChar char="•"/>
            </a:pPr>
            <a:r>
              <a:rPr lang="en-US" baseline="0" dirty="0" smtClean="0"/>
              <a:t>Most didn’t remember much – with only half remembering what type of information we asked for</a:t>
            </a:r>
          </a:p>
          <a:p>
            <a:pPr marL="171450" lvl="0" indent="-171450">
              <a:buFont typeface="Arial" panose="020B0604020202020204" pitchFamily="34" charset="0"/>
              <a:buChar char="•"/>
            </a:pPr>
            <a:r>
              <a:rPr lang="en-US" dirty="0" smtClean="0"/>
              <a:t>Very</a:t>
            </a:r>
            <a:r>
              <a:rPr lang="en-US" baseline="0" dirty="0" smtClean="0"/>
              <a:t> few remembered anything about our confidentiality assurances</a:t>
            </a:r>
          </a:p>
          <a:p>
            <a:pPr marL="628650" lvl="1" indent="-171450">
              <a:buFont typeface="Arial" panose="020B0604020202020204" pitchFamily="34" charset="0"/>
              <a:buChar char="•"/>
            </a:pPr>
            <a:r>
              <a:rPr lang="en-US" dirty="0" smtClean="0"/>
              <a:t>Most</a:t>
            </a:r>
            <a:r>
              <a:rPr lang="en-US" baseline="0" dirty="0" smtClean="0"/>
              <a:t> said they had a general sense of comfort with how BLS would protect their data</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12</a:t>
            </a:fld>
            <a:endParaRPr lang="en-US" dirty="0"/>
          </a:p>
        </p:txBody>
      </p:sp>
    </p:spTree>
    <p:extLst>
      <p:ext uri="{BB962C8B-B14F-4D97-AF65-F5344CB8AC3E}">
        <p14:creationId xmlns:p14="http://schemas.microsoft.com/office/powerpoint/2010/main" val="3851404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When asked</a:t>
            </a:r>
            <a:r>
              <a:rPr lang="en-US" baseline="0" dirty="0" smtClean="0"/>
              <a:t> for participant feedback to the current pledge and got neutral responses</a:t>
            </a:r>
          </a:p>
          <a:p>
            <a:pPr marL="171450" indent="-171450">
              <a:buFont typeface="Arial" panose="020B0604020202020204" pitchFamily="34" charset="0"/>
              <a:buChar char="•"/>
            </a:pPr>
            <a:r>
              <a:rPr lang="en-US" baseline="0" dirty="0" smtClean="0"/>
              <a:t>Relatively neutral responses to the new pledge as well</a:t>
            </a:r>
          </a:p>
          <a:p>
            <a:pPr marL="171450" indent="-171450">
              <a:buFont typeface="Arial" panose="020B0604020202020204" pitchFamily="34" charset="0"/>
              <a:buChar char="•"/>
            </a:pPr>
            <a:r>
              <a:rPr lang="en-US" baseline="0" dirty="0" smtClean="0"/>
              <a:t>Across both we found that participants weren’t clear as to </a:t>
            </a:r>
            <a:r>
              <a:rPr lang="en-US" i="1" baseline="0" dirty="0" smtClean="0"/>
              <a:t>who</a:t>
            </a:r>
            <a:r>
              <a:rPr lang="en-US" i="0" baseline="0" dirty="0" smtClean="0"/>
              <a:t> would have access to their information and </a:t>
            </a:r>
            <a:r>
              <a:rPr lang="en-US" i="1" baseline="0" dirty="0" smtClean="0"/>
              <a:t>what</a:t>
            </a:r>
            <a:r>
              <a:rPr lang="en-US" i="0" baseline="0" dirty="0" smtClean="0"/>
              <a:t> could be done with it </a:t>
            </a:r>
          </a:p>
          <a:p>
            <a:pPr marL="628650" lvl="1" indent="-171450">
              <a:buFont typeface="Arial" panose="020B0604020202020204" pitchFamily="34" charset="0"/>
              <a:buChar char="•"/>
            </a:pPr>
            <a:r>
              <a:rPr lang="en-US" i="0" baseline="0" dirty="0" smtClean="0"/>
              <a:t>Interestingly, this did not seem to impact their immediate reactions to the language!</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13</a:t>
            </a:fld>
            <a:endParaRPr lang="en-US" dirty="0"/>
          </a:p>
        </p:txBody>
      </p:sp>
    </p:spTree>
    <p:extLst>
      <p:ext uri="{BB962C8B-B14F-4D97-AF65-F5344CB8AC3E}">
        <p14:creationId xmlns:p14="http://schemas.microsoft.com/office/powerpoint/2010/main" val="486710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Conducted</a:t>
            </a:r>
            <a:r>
              <a:rPr lang="en-US" baseline="0" dirty="0" smtClean="0"/>
              <a:t> an online survey with 864 participants from Amazon’s Mechanical Turk</a:t>
            </a:r>
          </a:p>
          <a:p>
            <a:pPr marL="628650" lvl="1" indent="-171450">
              <a:buFont typeface="Arial" panose="020B0604020202020204" pitchFamily="34" charset="0"/>
              <a:buChar char="•"/>
            </a:pPr>
            <a:r>
              <a:rPr lang="en-US" baseline="0" dirty="0" smtClean="0"/>
              <a:t>Groups were demographically equal, with distributions similar to those found in other surveys with </a:t>
            </a:r>
            <a:r>
              <a:rPr lang="en-US" baseline="0" dirty="0" err="1" smtClean="0"/>
              <a:t>MTurkers</a:t>
            </a:r>
            <a:endParaRPr lang="en-US" baseline="0" dirty="0" smtClean="0"/>
          </a:p>
          <a:p>
            <a:pPr marL="171450" indent="-171450">
              <a:buFont typeface="Arial" panose="020B0604020202020204" pitchFamily="34" charset="0"/>
              <a:buChar char="•"/>
            </a:pPr>
            <a:r>
              <a:rPr lang="en-US" baseline="0" dirty="0" smtClean="0"/>
              <a:t>Randomly assigned them to receive either the current pledge or the pledge with new language </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14</a:t>
            </a:fld>
            <a:endParaRPr lang="en-US" dirty="0"/>
          </a:p>
        </p:txBody>
      </p:sp>
    </p:spTree>
    <p:extLst>
      <p:ext uri="{BB962C8B-B14F-4D97-AF65-F5344CB8AC3E}">
        <p14:creationId xmlns:p14="http://schemas.microsoft.com/office/powerpoint/2010/main" val="3239533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a:t>
            </a:r>
            <a:r>
              <a:rPr lang="en-US" baseline="0" dirty="0" smtClean="0"/>
              <a:t> pledge version had no statistical impact on survey response, either overall survey response </a:t>
            </a:r>
          </a:p>
          <a:p>
            <a:pPr marL="171450" indent="-171450">
              <a:buFont typeface="Arial" panose="020B0604020202020204" pitchFamily="34" charset="0"/>
              <a:buChar char="•"/>
            </a:pPr>
            <a:r>
              <a:rPr lang="en-US" baseline="0" dirty="0" smtClean="0"/>
              <a:t>Most participants completed the survey once they started it</a:t>
            </a:r>
          </a:p>
          <a:p>
            <a:pPr marL="171450" indent="-171450">
              <a:buFont typeface="Arial" panose="020B0604020202020204" pitchFamily="34" charset="0"/>
              <a:buChar char="•"/>
            </a:pPr>
            <a:r>
              <a:rPr lang="en-US" baseline="0" dirty="0" smtClean="0"/>
              <a:t>And answered almost all of the questions, including those we included because they could be seen as sensitive, such as income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15</a:t>
            </a:fld>
            <a:endParaRPr lang="en-US" dirty="0"/>
          </a:p>
        </p:txBody>
      </p:sp>
    </p:spTree>
    <p:extLst>
      <p:ext uri="{BB962C8B-B14F-4D97-AF65-F5344CB8AC3E}">
        <p14:creationId xmlns:p14="http://schemas.microsoft.com/office/powerpoint/2010/main" val="3329494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During the debriefing, we also saw no differences between the groups</a:t>
            </a:r>
          </a:p>
          <a:p>
            <a:pPr marL="171450" indent="-171450">
              <a:buFont typeface="Arial" panose="020B0604020202020204" pitchFamily="34" charset="0"/>
              <a:buChar char="•"/>
            </a:pPr>
            <a:r>
              <a:rPr lang="en-US" dirty="0" smtClean="0"/>
              <a:t>Most</a:t>
            </a:r>
            <a:r>
              <a:rPr lang="en-US" baseline="0" dirty="0" smtClean="0"/>
              <a:t> participants said they had no concerns about how BLS would keep their information confidential</a:t>
            </a:r>
          </a:p>
          <a:p>
            <a:pPr marL="171450" indent="-171450">
              <a:buFont typeface="Arial" panose="020B0604020202020204" pitchFamily="34" charset="0"/>
              <a:buChar char="•"/>
            </a:pPr>
            <a:r>
              <a:rPr lang="en-US" dirty="0" smtClean="0"/>
              <a:t>Sixty</a:t>
            </a:r>
            <a:r>
              <a:rPr lang="en-US" baseline="0" dirty="0" smtClean="0"/>
              <a:t> percent said that confidentiality would play a role in their response decision (this differed from what actual BLS survey respondents and data collectors said, so this is likely inflated </a:t>
            </a:r>
          </a:p>
          <a:p>
            <a:pPr marL="628650" lvl="1" indent="-171450">
              <a:buFont typeface="Arial" panose="020B0604020202020204" pitchFamily="34" charset="0"/>
              <a:buChar char="•"/>
            </a:pPr>
            <a:r>
              <a:rPr lang="en-US" baseline="0" dirty="0" smtClean="0"/>
              <a:t>we know that what people say they’ll do or think in testing is often different from what we actually see them do or think in reality </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16</a:t>
            </a:fld>
            <a:endParaRPr lang="en-US" dirty="0"/>
          </a:p>
        </p:txBody>
      </p:sp>
    </p:spTree>
    <p:extLst>
      <p:ext uri="{BB962C8B-B14F-4D97-AF65-F5344CB8AC3E}">
        <p14:creationId xmlns:p14="http://schemas.microsoft.com/office/powerpoint/2010/main" val="1904618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2600" dirty="0" smtClean="0"/>
              <a:t>Asked</a:t>
            </a:r>
            <a:r>
              <a:rPr lang="en-US" sz="2600" baseline="0" dirty="0" smtClean="0"/>
              <a:t> participants to list words they remembered from the pledge </a:t>
            </a:r>
            <a:endParaRPr lang="en-US" sz="2600" dirty="0" smtClean="0"/>
          </a:p>
          <a:p>
            <a:pPr marL="0" indent="0">
              <a:buFont typeface="Arial" panose="020B0604020202020204" pitchFamily="34" charset="0"/>
              <a:buNone/>
            </a:pPr>
            <a:r>
              <a:rPr lang="en-US" sz="2600" dirty="0" smtClean="0"/>
              <a:t>No </a:t>
            </a:r>
            <a:r>
              <a:rPr lang="en-US" sz="2600" dirty="0" smtClean="0"/>
              <a:t>difference in number of words by version </a:t>
            </a:r>
          </a:p>
          <a:p>
            <a:pPr marL="914400" lvl="1" indent="-457200">
              <a:buFont typeface="Arial" panose="020B0604020202020204" pitchFamily="34" charset="0"/>
              <a:buChar char="•"/>
            </a:pPr>
            <a:r>
              <a:rPr lang="en-US" sz="2600" dirty="0" smtClean="0"/>
              <a:t>Average 5.8 words</a:t>
            </a:r>
          </a:p>
          <a:p>
            <a:pPr marL="914400" lvl="1" indent="-457200">
              <a:buFont typeface="Arial" panose="020B0604020202020204" pitchFamily="34" charset="0"/>
              <a:buChar char="•"/>
            </a:pPr>
            <a:r>
              <a:rPr lang="en-US" sz="2600" dirty="0" smtClean="0"/>
              <a:t>More than 20 participants said they couldn’t recall any </a:t>
            </a:r>
            <a:r>
              <a:rPr lang="en-US" sz="2600" dirty="0" smtClean="0"/>
              <a:t>words at all </a:t>
            </a:r>
            <a:endParaRPr lang="en-US" sz="2600" dirty="0" smtClean="0"/>
          </a:p>
          <a:p>
            <a:pPr marL="914400" lvl="1" indent="-457200">
              <a:buFont typeface="Arial" panose="020B0604020202020204" pitchFamily="34" charset="0"/>
              <a:buChar char="•"/>
            </a:pPr>
            <a:r>
              <a:rPr lang="en-US" sz="2600" dirty="0" smtClean="0"/>
              <a:t>These were the most commonly recalled words, and</a:t>
            </a:r>
            <a:r>
              <a:rPr lang="en-US" sz="2600" baseline="0" dirty="0" smtClean="0"/>
              <a:t> you can see that even these weren’t recalled by most people, only 2.5 percent of participants recalled confidential </a:t>
            </a:r>
          </a:p>
          <a:p>
            <a:pPr marL="914400" lvl="1" indent="-457200">
              <a:buFont typeface="Arial" panose="020B0604020202020204" pitchFamily="34" charset="0"/>
              <a:buChar char="•"/>
            </a:pPr>
            <a:endParaRPr lang="en-US" sz="2600" baseline="0" dirty="0" smtClean="0"/>
          </a:p>
          <a:p>
            <a:pPr marL="457200" lvl="0" indent="-457200">
              <a:buFont typeface="Arial" panose="020B0604020202020204" pitchFamily="34" charset="0"/>
              <a:buChar char="•"/>
            </a:pPr>
            <a:r>
              <a:rPr lang="en-US" sz="2600" baseline="0" dirty="0" smtClean="0"/>
              <a:t>Interestingly, participants </a:t>
            </a:r>
            <a:r>
              <a:rPr lang="en-US" sz="2600" dirty="0" smtClean="0"/>
              <a:t>recalled </a:t>
            </a:r>
            <a:r>
              <a:rPr lang="en-US" sz="2600" dirty="0" smtClean="0"/>
              <a:t>words were not in either version of the </a:t>
            </a:r>
            <a:r>
              <a:rPr lang="en-US" sz="2600" dirty="0" smtClean="0"/>
              <a:t>pledge!</a:t>
            </a:r>
          </a:p>
          <a:p>
            <a:pPr marL="457200" lvl="0" indent="-457200">
              <a:buFont typeface="Arial" panose="020B0604020202020204" pitchFamily="34" charset="0"/>
              <a:buChar char="•"/>
            </a:pPr>
            <a:endParaRPr lang="en-US" sz="2600" dirty="0" smtClean="0"/>
          </a:p>
          <a:p>
            <a:pPr marL="457200" indent="-457200">
              <a:buFont typeface="Arial" panose="020B0604020202020204" pitchFamily="34" charset="0"/>
              <a:buChar char="•"/>
            </a:pPr>
            <a:r>
              <a:rPr lang="en-US" sz="2600" dirty="0" smtClean="0"/>
              <a:t>Participants getting new pledge did recall significantly more words from new pledge than participants who didn’t see it</a:t>
            </a:r>
          </a:p>
          <a:p>
            <a:pPr marL="914400" lvl="1" indent="-457200">
              <a:buFont typeface="Arial" panose="020B0604020202020204" pitchFamily="34" charset="0"/>
              <a:buChar char="•"/>
            </a:pPr>
            <a:r>
              <a:rPr lang="en-US" sz="2600" dirty="0" smtClean="0"/>
              <a:t>Some participants who didn’t get the new pledge recalled words from it (e.g. cybersecurity)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17</a:t>
            </a:fld>
            <a:endParaRPr lang="en-US" dirty="0"/>
          </a:p>
        </p:txBody>
      </p:sp>
    </p:spTree>
    <p:extLst>
      <p:ext uri="{BB962C8B-B14F-4D97-AF65-F5344CB8AC3E}">
        <p14:creationId xmlns:p14="http://schemas.microsoft.com/office/powerpoint/2010/main" val="4131501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Then</a:t>
            </a:r>
            <a:r>
              <a:rPr lang="en-US" sz="1200" baseline="0" dirty="0" smtClean="0"/>
              <a:t> showed participants a list of words and asked them to mark words they recognized</a:t>
            </a:r>
          </a:p>
          <a:p>
            <a:pPr marL="171450" indent="-171450">
              <a:buFont typeface="Arial" panose="020B0604020202020204" pitchFamily="34" charset="0"/>
              <a:buChar char="•"/>
            </a:pPr>
            <a:r>
              <a:rPr lang="en-US" sz="1200" dirty="0" smtClean="0"/>
              <a:t>Most</a:t>
            </a:r>
            <a:r>
              <a:rPr lang="en-US" sz="1200" baseline="0" dirty="0" smtClean="0"/>
              <a:t> people correctly identified these words, present in both versions of the pledge </a:t>
            </a:r>
          </a:p>
          <a:p>
            <a:pPr marL="171450" indent="-171450">
              <a:buFont typeface="Arial" panose="020B0604020202020204" pitchFamily="34" charset="0"/>
              <a:buChar char="•"/>
            </a:pPr>
            <a:r>
              <a:rPr lang="en-US" sz="1200" baseline="0" dirty="0" smtClean="0"/>
              <a:t>So this is more reassuring</a:t>
            </a:r>
          </a:p>
          <a:p>
            <a:pPr marL="171450" indent="-171450">
              <a:buFont typeface="Arial" panose="020B0604020202020204" pitchFamily="34" charset="0"/>
              <a:buChar char="•"/>
            </a:pPr>
            <a:endParaRPr lang="en-US" sz="1200" dirty="0" smtClean="0"/>
          </a:p>
          <a:p>
            <a:endParaRPr lang="en-US" sz="1200" dirty="0" smtClean="0"/>
          </a:p>
          <a:p>
            <a:endParaRPr lang="en-US" sz="1200" dirty="0" smtClean="0"/>
          </a:p>
          <a:p>
            <a:endParaRPr lang="en-US" sz="1200" dirty="0" smtClean="0"/>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18</a:t>
            </a:fld>
            <a:endParaRPr lang="en-US" dirty="0"/>
          </a:p>
        </p:txBody>
      </p:sp>
    </p:spTree>
    <p:extLst>
      <p:ext uri="{BB962C8B-B14F-4D97-AF65-F5344CB8AC3E}">
        <p14:creationId xmlns:p14="http://schemas.microsoft.com/office/powerpoint/2010/main" val="749115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However, we also found that participants recognized words that weren’t in either version of the pledge</a:t>
            </a:r>
          </a:p>
          <a:p>
            <a:pPr marL="171450" indent="-171450">
              <a:buFont typeface="Arial" panose="020B0604020202020204" pitchFamily="34" charset="0"/>
              <a:buChar char="•"/>
            </a:pPr>
            <a:r>
              <a:rPr lang="en-US" dirty="0" smtClean="0"/>
              <a:t>About</a:t>
            </a:r>
            <a:r>
              <a:rPr lang="en-US" baseline="0" dirty="0" smtClean="0"/>
              <a:t> a third thought that the pledge said Voluntary </a:t>
            </a:r>
          </a:p>
          <a:p>
            <a:pPr marL="171450" indent="-171450">
              <a:buFont typeface="Arial" panose="020B0604020202020204" pitchFamily="34" charset="0"/>
              <a:buChar char="•"/>
            </a:pPr>
            <a:r>
              <a:rPr lang="en-US" baseline="0" dirty="0" smtClean="0"/>
              <a:t>And there were some people who thought the pledge referred to the IRS or DHS – which may suggest some general uncertainty about federal agencies </a:t>
            </a: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19</a:t>
            </a:fld>
            <a:endParaRPr lang="en-US" dirty="0"/>
          </a:p>
        </p:txBody>
      </p:sp>
    </p:spTree>
    <p:extLst>
      <p:ext uri="{BB962C8B-B14F-4D97-AF65-F5344CB8AC3E}">
        <p14:creationId xmlns:p14="http://schemas.microsoft.com/office/powerpoint/2010/main" val="4283014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Looking</a:t>
            </a:r>
            <a:r>
              <a:rPr lang="en-US" baseline="0" dirty="0" smtClean="0"/>
              <a:t> at the ideas that were only present in the new language</a:t>
            </a:r>
          </a:p>
          <a:p>
            <a:pPr marL="171450" indent="-171450">
              <a:buFont typeface="Arial" panose="020B0604020202020204" pitchFamily="34" charset="0"/>
              <a:buChar char="•"/>
            </a:pPr>
            <a:r>
              <a:rPr lang="en-US" baseline="0" dirty="0" smtClean="0"/>
              <a:t>We see that more than a third of participants who didn’t see the new sentence thought they saw the word “security” even though they didn’t</a:t>
            </a:r>
          </a:p>
          <a:p>
            <a:pPr marL="171450" indent="-171450">
              <a:buFont typeface="Arial" panose="020B0604020202020204" pitchFamily="34" charset="0"/>
              <a:buChar char="•"/>
            </a:pPr>
            <a:r>
              <a:rPr lang="en-US" baseline="0" dirty="0" smtClean="0"/>
              <a:t>Just over half of participants who actually did see the word security recognized it though</a:t>
            </a:r>
          </a:p>
          <a:p>
            <a:pPr marL="171450" indent="-171450">
              <a:buFont typeface="Arial" panose="020B0604020202020204" pitchFamily="34" charset="0"/>
              <a:buChar char="•"/>
            </a:pPr>
            <a:r>
              <a:rPr lang="en-US" dirty="0" smtClean="0"/>
              <a:t>And</a:t>
            </a:r>
            <a:r>
              <a:rPr lang="en-US" baseline="0" dirty="0" smtClean="0"/>
              <a:t> the words Risk, Threat and Terrorist were recognized by participants in both groups, even though those words never appeared</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20</a:t>
            </a:fld>
            <a:endParaRPr lang="en-US" dirty="0"/>
          </a:p>
        </p:txBody>
      </p:sp>
    </p:spTree>
    <p:extLst>
      <p:ext uri="{BB962C8B-B14F-4D97-AF65-F5344CB8AC3E}">
        <p14:creationId xmlns:p14="http://schemas.microsoft.com/office/powerpoint/2010/main" val="494987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21</a:t>
            </a:fld>
            <a:endParaRPr lang="en-US" dirty="0"/>
          </a:p>
        </p:txBody>
      </p:sp>
    </p:spTree>
    <p:extLst>
      <p:ext uri="{BB962C8B-B14F-4D97-AF65-F5344CB8AC3E}">
        <p14:creationId xmlns:p14="http://schemas.microsoft.com/office/powerpoint/2010/main" val="1861286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22</a:t>
            </a:fld>
            <a:endParaRPr lang="en-US" dirty="0"/>
          </a:p>
        </p:txBody>
      </p:sp>
    </p:spTree>
    <p:extLst>
      <p:ext uri="{BB962C8B-B14F-4D97-AF65-F5344CB8AC3E}">
        <p14:creationId xmlns:p14="http://schemas.microsoft.com/office/powerpoint/2010/main" val="3604279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3EB24-2ABD-4A23-9D97-7AC42FF40784}" type="slidenum">
              <a:rPr lang="en-US" smtClean="0"/>
              <a:t>23</a:t>
            </a:fld>
            <a:endParaRPr lang="en-US" dirty="0"/>
          </a:p>
        </p:txBody>
      </p:sp>
    </p:spTree>
    <p:extLst>
      <p:ext uri="{BB962C8B-B14F-4D97-AF65-F5344CB8AC3E}">
        <p14:creationId xmlns:p14="http://schemas.microsoft.com/office/powerpoint/2010/main" val="1849131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 found this and thought it was a nice</a:t>
            </a:r>
            <a:r>
              <a:rPr lang="en-US" baseline="0" dirty="0" smtClean="0"/>
              <a:t> illustration</a:t>
            </a:r>
          </a:p>
          <a:p>
            <a:pPr marL="171450" indent="-171450">
              <a:buFont typeface="Arial" panose="020B0604020202020204" pitchFamily="34" charset="0"/>
              <a:buChar char="•"/>
            </a:pPr>
            <a:r>
              <a:rPr lang="en-US" baseline="0" dirty="0" smtClean="0"/>
              <a:t>We all probably get the point of what the fine print on the back of a gift card is saying, </a:t>
            </a:r>
          </a:p>
          <a:p>
            <a:pPr marL="171450" indent="-171450">
              <a:buFont typeface="Arial" panose="020B0604020202020204" pitchFamily="34" charset="0"/>
              <a:buChar char="•"/>
            </a:pPr>
            <a:r>
              <a:rPr lang="en-US" baseline="0" dirty="0" smtClean="0"/>
              <a:t>And, even if we don’t spend much time reading it we are concerned with how we can use the card and what restrictions there are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Survey respondents are likely the same way – they may not focus on it the actual pledge language we use, but they do want to have a general sense of what we’re doing</a:t>
            </a:r>
          </a:p>
          <a:p>
            <a:pPr marL="171450" indent="-171450">
              <a:buFont typeface="Arial" panose="020B0604020202020204" pitchFamily="34" charset="0"/>
              <a:buChar char="•"/>
            </a:pPr>
            <a:r>
              <a:rPr lang="en-US" baseline="0" dirty="0" smtClean="0"/>
              <a:t>It’s important that we all do our best to communicate in a way that is clear </a:t>
            </a:r>
            <a:r>
              <a:rPr lang="en-US" baseline="0" smtClean="0"/>
              <a:t>and honest </a:t>
            </a:r>
            <a:endParaRPr lang="en-US" baseline="0" dirty="0" smtClean="0"/>
          </a:p>
        </p:txBody>
      </p:sp>
      <p:sp>
        <p:nvSpPr>
          <p:cNvPr id="4" name="Slide Number Placeholder 3"/>
          <p:cNvSpPr>
            <a:spLocks noGrp="1"/>
          </p:cNvSpPr>
          <p:nvPr>
            <p:ph type="sldNum" sz="quarter" idx="10"/>
          </p:nvPr>
        </p:nvSpPr>
        <p:spPr/>
        <p:txBody>
          <a:bodyPr/>
          <a:lstStyle/>
          <a:p>
            <a:fld id="{D3E3EB24-2ABD-4A23-9D97-7AC42FF40784}" type="slidenum">
              <a:rPr lang="en-US" smtClean="0"/>
              <a:t>24</a:t>
            </a:fld>
            <a:endParaRPr lang="en-US" dirty="0"/>
          </a:p>
        </p:txBody>
      </p:sp>
    </p:spTree>
    <p:extLst>
      <p:ext uri="{BB962C8B-B14F-4D97-AF65-F5344CB8AC3E}">
        <p14:creationId xmlns:p14="http://schemas.microsoft.com/office/powerpoint/2010/main" val="358204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914400" y="1722437"/>
            <a:ext cx="7772400" cy="4525963"/>
          </a:xfrm>
        </p:spPr>
        <p:txBody>
          <a:bodyPr/>
          <a:lstStyle>
            <a:lvl1pPr>
              <a:defRPr baseline="0">
                <a:solidFill>
                  <a:srgbClr val="192168"/>
                </a:solidFill>
                <a:latin typeface="Tahoma" pitchFamily="34" charset="0"/>
                <a:cs typeface="Tahoma" pitchFamily="34" charset="0"/>
              </a:defRPr>
            </a:lvl1pPr>
            <a:lvl2pPr>
              <a:defRPr>
                <a:solidFill>
                  <a:srgbClr val="192168"/>
                </a:solidFill>
                <a:latin typeface="Tahoma" pitchFamily="34" charset="0"/>
                <a:cs typeface="Tahoma" pitchFamily="34" charset="0"/>
              </a:defRPr>
            </a:lvl2pPr>
            <a:lvl3pPr>
              <a:defRPr>
                <a:solidFill>
                  <a:srgbClr val="192168"/>
                </a:solidFill>
                <a:latin typeface="Tahoma" pitchFamily="34" charset="0"/>
                <a:cs typeface="Tahoma" pitchFamily="34" charset="0"/>
              </a:defRPr>
            </a:lvl3pPr>
            <a:lvl4pPr>
              <a:defRPr>
                <a:solidFill>
                  <a:srgbClr val="192168"/>
                </a:solidFill>
                <a:latin typeface="Tahoma" pitchFamily="34" charset="0"/>
                <a:cs typeface="Tahoma" pitchFamily="34" charset="0"/>
              </a:defRPr>
            </a:lvl4pPr>
            <a:lvl5pPr>
              <a:buClr>
                <a:srgbClr val="CE1126"/>
              </a:buCl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11"/>
          </p:nvPr>
        </p:nvSpPr>
        <p:spPr>
          <a:xfrm>
            <a:off x="914400" y="6324600"/>
            <a:ext cx="7772400" cy="365125"/>
          </a:xfrm>
          <a:prstGeom prst="rect">
            <a:avLst/>
          </a:prstGeom>
        </p:spPr>
        <p:txBody>
          <a:bodyPr/>
          <a:lstStyle>
            <a:lvl1pPr>
              <a:defRPr/>
            </a:lvl1pPr>
          </a:lstStyle>
          <a:p>
            <a:endParaRPr lang="en-US" dirty="0"/>
          </a:p>
        </p:txBody>
      </p:sp>
      <p:sp>
        <p:nvSpPr>
          <p:cNvPr id="6" name="Slide Number Placeholder 5"/>
          <p:cNvSpPr>
            <a:spLocks noGrp="1"/>
          </p:cNvSpPr>
          <p:nvPr>
            <p:ph type="sldNum" sz="quarter" idx="12"/>
          </p:nvPr>
        </p:nvSpPr>
        <p:spPr>
          <a:xfrm>
            <a:off x="914400" y="6324600"/>
            <a:ext cx="7696200" cy="365125"/>
          </a:xfrm>
        </p:spPr>
        <p:txBody>
          <a:bodyPr/>
          <a:lstStyle>
            <a:lvl1pPr algn="ctr">
              <a:defRPr/>
            </a:lvl1pPr>
          </a:lstStyle>
          <a:p>
            <a:fld id="{61DD8C0F-7F85-4A96-933A-F8318269B241}" type="slidenum">
              <a:rPr lang="en-US" smtClean="0"/>
              <a:pPr/>
              <a:t>‹#›</a:t>
            </a:fld>
            <a:endParaRPr lang="en-US" dirty="0"/>
          </a:p>
        </p:txBody>
      </p:sp>
    </p:spTree>
    <p:extLst>
      <p:ext uri="{BB962C8B-B14F-4D97-AF65-F5344CB8AC3E}">
        <p14:creationId xmlns:p14="http://schemas.microsoft.com/office/powerpoint/2010/main" val="83079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2"/>
          </p:nvPr>
        </p:nvSpPr>
        <p:spPr>
          <a:xfrm>
            <a:off x="914400" y="6324600"/>
            <a:ext cx="7772400" cy="365125"/>
          </a:xfrm>
        </p:spPr>
        <p:txBody>
          <a:bodyPr/>
          <a:lstStyle>
            <a:lvl1pPr algn="ctr">
              <a:defRPr/>
            </a:lvl1pPr>
          </a:lstStyle>
          <a:p>
            <a:fld id="{61DD8C0F-7F85-4A96-933A-F8318269B241}" type="slidenum">
              <a:rPr lang="en-US" smtClean="0"/>
              <a:pPr/>
              <a:t>‹#›</a:t>
            </a:fld>
            <a:endParaRPr lang="en-US" dirty="0"/>
          </a:p>
        </p:txBody>
      </p:sp>
    </p:spTree>
    <p:extLst>
      <p:ext uri="{BB962C8B-B14F-4D97-AF65-F5344CB8AC3E}">
        <p14:creationId xmlns:p14="http://schemas.microsoft.com/office/powerpoint/2010/main" val="3584757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914400" y="1722437"/>
            <a:ext cx="3657600" cy="4525963"/>
          </a:xfrm>
        </p:spPr>
        <p:txBody>
          <a:bodyPr>
            <a:normAutofit/>
          </a:bodyPr>
          <a:lstStyle>
            <a:lvl1pPr>
              <a:defRPr sz="2800">
                <a:solidFill>
                  <a:srgbClr val="192168"/>
                </a:solidFill>
              </a:defRPr>
            </a:lvl1pPr>
            <a:lvl2pPr>
              <a:defRPr sz="2400">
                <a:solidFill>
                  <a:srgbClr val="192168"/>
                </a:solidFill>
              </a:defRPr>
            </a:lvl2pPr>
            <a:lvl3pPr marL="1143000" marR="0" indent="-228600" algn="l" defTabSz="914400" rtl="0" eaLnBrk="1" fontAlgn="auto" latinLnBrk="0" hangingPunct="1">
              <a:lnSpc>
                <a:spcPct val="100000"/>
              </a:lnSpc>
              <a:spcBef>
                <a:spcPct val="20000"/>
              </a:spcBef>
              <a:spcAft>
                <a:spcPts val="0"/>
              </a:spcAft>
              <a:buClr>
                <a:srgbClr val="CE1126"/>
              </a:buClr>
              <a:buSzTx/>
              <a:buFont typeface="Calibri" pitchFamily="34" charset="0"/>
              <a:buChar char="–"/>
              <a:tabLst/>
              <a:defRPr sz="2000">
                <a:solidFill>
                  <a:srgbClr val="192168"/>
                </a:solidFill>
              </a:defRPr>
            </a:lvl3pPr>
            <a:lvl4pPr>
              <a:buFont typeface="Arial" pitchFamily="34" charset="0"/>
              <a:buChar char="•"/>
              <a:defRPr sz="1800">
                <a:solidFill>
                  <a:srgbClr val="192168"/>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5029200" y="1722437"/>
            <a:ext cx="3642360" cy="4525963"/>
          </a:xfrm>
        </p:spPr>
        <p:txBody>
          <a:bodyPr/>
          <a:lstStyle>
            <a:lvl1pPr>
              <a:defRPr sz="2800">
                <a:solidFill>
                  <a:srgbClr val="192168"/>
                </a:solidFill>
              </a:defRPr>
            </a:lvl1pPr>
            <a:lvl2pPr>
              <a:defRPr sz="2400">
                <a:solidFill>
                  <a:srgbClr val="192168"/>
                </a:solidFill>
              </a:defRPr>
            </a:lvl2pPr>
            <a:lvl3pPr>
              <a:defRPr sz="2000">
                <a:solidFill>
                  <a:srgbClr val="192168"/>
                </a:solidFill>
              </a:defRPr>
            </a:lvl3pPr>
            <a:lvl4pPr>
              <a:buFont typeface="Arial" pitchFamily="34" charset="0"/>
              <a:buChar char="•"/>
              <a:defRPr sz="1800">
                <a:solidFill>
                  <a:srgbClr val="192168"/>
                </a:solidFill>
              </a:defRPr>
            </a:lvl4pPr>
            <a:lvl5pPr>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Slide Number Placeholder 5"/>
          <p:cNvSpPr>
            <a:spLocks noGrp="1"/>
          </p:cNvSpPr>
          <p:nvPr>
            <p:ph type="sldNum" sz="quarter" idx="12"/>
          </p:nvPr>
        </p:nvSpPr>
        <p:spPr>
          <a:xfrm>
            <a:off x="914400" y="6324600"/>
            <a:ext cx="7772400" cy="365125"/>
          </a:xfrm>
        </p:spPr>
        <p:txBody>
          <a:bodyPr/>
          <a:lstStyle>
            <a:lvl1pPr algn="ctr">
              <a:defRPr/>
            </a:lvl1pPr>
          </a:lstStyle>
          <a:p>
            <a:fld id="{61DD8C0F-7F85-4A96-933A-F8318269B241}" type="slidenum">
              <a:rPr lang="en-US" smtClean="0"/>
              <a:pPr/>
              <a:t>‹#›</a:t>
            </a:fld>
            <a:endParaRPr lang="en-US" dirty="0"/>
          </a:p>
        </p:txBody>
      </p:sp>
    </p:spTree>
    <p:extLst>
      <p:ext uri="{BB962C8B-B14F-4D97-AF65-F5344CB8AC3E}">
        <p14:creationId xmlns:p14="http://schemas.microsoft.com/office/powerpoint/2010/main" val="212222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14400" y="1646238"/>
            <a:ext cx="3657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4400" y="2285999"/>
            <a:ext cx="3657600" cy="3840163"/>
          </a:xfrm>
        </p:spPr>
        <p:txBody>
          <a:bodyPr/>
          <a:lstStyle>
            <a:lvl1pPr>
              <a:defRPr sz="2400"/>
            </a:lvl1pPr>
            <a:lvl2pPr>
              <a:defRPr sz="2000"/>
            </a:lvl2pPr>
            <a:lvl3pPr marL="1143000" marR="0" indent="-228600" algn="l" defTabSz="914400" rtl="0" eaLnBrk="0" fontAlgn="base" latinLnBrk="0" hangingPunct="0">
              <a:lnSpc>
                <a:spcPct val="100000"/>
              </a:lnSpc>
              <a:spcBef>
                <a:spcPct val="20000"/>
              </a:spcBef>
              <a:spcAft>
                <a:spcPct val="0"/>
              </a:spcAft>
              <a:buClr>
                <a:srgbClr val="CE1126"/>
              </a:buClr>
              <a:buSzTx/>
              <a:buFont typeface="Calibri" pitchFamily="34" charset="0"/>
              <a:buChar char="–"/>
              <a:tabLst/>
              <a:defRPr sz="1800" baseline="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5029200" y="1646238"/>
            <a:ext cx="3657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85999"/>
            <a:ext cx="3657600" cy="3840163"/>
          </a:xfrm>
        </p:spPr>
        <p:txBody>
          <a:bodyPr/>
          <a:lstStyle>
            <a:lvl1pPr>
              <a:defRPr sz="2400"/>
            </a:lvl1pPr>
            <a:lvl2pPr marL="742950" marR="0" indent="-285750" algn="l" defTabSz="914400" rtl="0" eaLnBrk="1" fontAlgn="auto" latinLnBrk="0" hangingPunct="1">
              <a:lnSpc>
                <a:spcPct val="100000"/>
              </a:lnSpc>
              <a:spcBef>
                <a:spcPct val="20000"/>
              </a:spcBef>
              <a:spcAft>
                <a:spcPts val="0"/>
              </a:spcAft>
              <a:buClr>
                <a:srgbClr val="CE1126"/>
              </a:buClr>
              <a:buSzTx/>
              <a:buFont typeface="Wingdings 3" pitchFamily="18" charset="2"/>
              <a:buChar char=""/>
              <a:tabLst/>
              <a:defRPr sz="2000"/>
            </a:lvl2pPr>
            <a:lvl3pPr>
              <a:buFont typeface="Tahoma" pitchFamily="34" charset="0"/>
              <a:buChar cha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Slide Number Placeholder 5"/>
          <p:cNvSpPr>
            <a:spLocks noGrp="1"/>
          </p:cNvSpPr>
          <p:nvPr>
            <p:ph type="sldNum" sz="quarter" idx="12"/>
          </p:nvPr>
        </p:nvSpPr>
        <p:spPr>
          <a:xfrm>
            <a:off x="914400" y="6324600"/>
            <a:ext cx="7772400" cy="365125"/>
          </a:xfrm>
        </p:spPr>
        <p:txBody>
          <a:bodyPr/>
          <a:lstStyle>
            <a:lvl1pPr algn="ctr">
              <a:defRPr/>
            </a:lvl1pPr>
          </a:lstStyle>
          <a:p>
            <a:fld id="{61DD8C0F-7F85-4A96-933A-F8318269B241}" type="slidenum">
              <a:rPr lang="en-US" smtClean="0"/>
              <a:pPr/>
              <a:t>‹#›</a:t>
            </a:fld>
            <a:endParaRPr lang="en-US" dirty="0"/>
          </a:p>
        </p:txBody>
      </p:sp>
    </p:spTree>
    <p:extLst>
      <p:ext uri="{BB962C8B-B14F-4D97-AF65-F5344CB8AC3E}">
        <p14:creationId xmlns:p14="http://schemas.microsoft.com/office/powerpoint/2010/main" val="3683710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3160713" cy="1162050"/>
          </a:xfrm>
        </p:spPr>
        <p:txBody>
          <a:bodyPr>
            <a:noAutofit/>
          </a:bodyPr>
          <a:lstStyle>
            <a:lvl1pPr algn="l">
              <a:defRPr sz="3600" b="1"/>
            </a:lvl1pPr>
          </a:lstStyle>
          <a:p>
            <a:r>
              <a:rPr lang="en-US" smtClean="0"/>
              <a:t>Click to edit Master title style</a:t>
            </a:r>
            <a:endParaRPr lang="en-US" dirty="0"/>
          </a:p>
        </p:txBody>
      </p:sp>
      <p:sp>
        <p:nvSpPr>
          <p:cNvPr id="3" name="Content Placeholder 2"/>
          <p:cNvSpPr>
            <a:spLocks noGrp="1"/>
          </p:cNvSpPr>
          <p:nvPr>
            <p:ph idx="1"/>
          </p:nvPr>
        </p:nvSpPr>
        <p:spPr>
          <a:xfrm>
            <a:off x="4038600" y="273050"/>
            <a:ext cx="4648200" cy="5853113"/>
          </a:xfrm>
        </p:spPr>
        <p:txBody>
          <a:bodyPr/>
          <a:lstStyle>
            <a:lvl1pPr>
              <a:defRPr sz="3200">
                <a:solidFill>
                  <a:srgbClr val="192168"/>
                </a:solidFill>
              </a:defRPr>
            </a:lvl1pPr>
            <a:lvl2pPr>
              <a:defRPr sz="2800">
                <a:solidFill>
                  <a:srgbClr val="192168"/>
                </a:solidFill>
              </a:defRPr>
            </a:lvl2pPr>
            <a:lvl3pPr>
              <a:defRPr sz="2400">
                <a:solidFill>
                  <a:srgbClr val="192168"/>
                </a:solidFill>
              </a:defRPr>
            </a:lvl3pPr>
            <a:lvl4pPr>
              <a:defRPr sz="2000">
                <a:solidFill>
                  <a:srgbClr val="192168"/>
                </a:solidFill>
              </a:defRPr>
            </a:lvl4pPr>
            <a:lvl5pPr>
              <a:buClr>
                <a:srgbClr val="CE1126"/>
              </a:buClr>
              <a:defRPr sz="2000" baseline="0">
                <a:solidFill>
                  <a:srgbClr val="000000"/>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914400" y="1435100"/>
            <a:ext cx="3160713" cy="4691063"/>
          </a:xfrm>
        </p:spPr>
        <p:txBody>
          <a:bodyPr>
            <a:normAutofit/>
          </a:bodyPr>
          <a:lstStyle>
            <a:lvl1pPr marL="0" indent="0">
              <a:buNone/>
              <a:defRPr sz="2000">
                <a:solidFill>
                  <a:srgbClr val="19216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a:xfrm>
            <a:off x="6858000" y="6324600"/>
            <a:ext cx="1143000" cy="365125"/>
          </a:xfrm>
          <a:prstGeom prst="rect">
            <a:avLst/>
          </a:prstGeom>
        </p:spPr>
        <p:txBody>
          <a:bodyPr/>
          <a:lstStyle>
            <a:lvl1pPr>
              <a:defRPr/>
            </a:lvl1pPr>
          </a:lstStyle>
          <a:p>
            <a:endParaRPr lang="en-US" dirty="0"/>
          </a:p>
        </p:txBody>
      </p:sp>
      <p:sp>
        <p:nvSpPr>
          <p:cNvPr id="9" name="Footer Placeholder 5"/>
          <p:cNvSpPr>
            <a:spLocks noGrp="1"/>
          </p:cNvSpPr>
          <p:nvPr>
            <p:ph type="ftr" sz="quarter" idx="11"/>
          </p:nvPr>
        </p:nvSpPr>
        <p:spPr>
          <a:xfrm>
            <a:off x="914400" y="6324600"/>
            <a:ext cx="5943600" cy="365125"/>
          </a:xfrm>
          <a:prstGeom prst="rect">
            <a:avLst/>
          </a:prstGeom>
        </p:spPr>
        <p:txBody>
          <a:bodyPr/>
          <a:lstStyle>
            <a:lvl1pPr>
              <a:defRPr/>
            </a:lvl1pPr>
          </a:lstStyle>
          <a:p>
            <a:endParaRPr lang="en-US" dirty="0"/>
          </a:p>
        </p:txBody>
      </p:sp>
      <p:sp>
        <p:nvSpPr>
          <p:cNvPr id="10" name="Slide Number Placeholder 6"/>
          <p:cNvSpPr>
            <a:spLocks noGrp="1"/>
          </p:cNvSpPr>
          <p:nvPr>
            <p:ph type="sldNum" sz="quarter" idx="12"/>
          </p:nvPr>
        </p:nvSpPr>
        <p:spPr/>
        <p:txBody>
          <a:bodyPr/>
          <a:lstStyle>
            <a:lvl1pPr>
              <a:defRPr/>
            </a:lvl1pPr>
          </a:lstStyle>
          <a:p>
            <a:fld id="{61DD8C0F-7F85-4A96-933A-F8318269B241}" type="slidenum">
              <a:rPr lang="en-US" smtClean="0"/>
              <a:t>‹#›</a:t>
            </a:fld>
            <a:endParaRPr lang="en-US" dirty="0"/>
          </a:p>
        </p:txBody>
      </p:sp>
      <p:pic>
        <p:nvPicPr>
          <p:cNvPr id="4100" name="Picture 4" descr="C:\WINNT\Profiles\Himes_D\Desktop\logo_tall.png"/>
          <p:cNvPicPr>
            <a:picLocks noChangeAspect="1" noChangeArrowheads="1"/>
          </p:cNvPicPr>
          <p:nvPr/>
        </p:nvPicPr>
        <p:blipFill>
          <a:blip r:embed="rId2"/>
          <a:srcRect/>
          <a:stretch>
            <a:fillRect/>
          </a:stretch>
        </p:blipFill>
        <p:spPr bwMode="auto">
          <a:xfrm>
            <a:off x="-152400" y="6350"/>
            <a:ext cx="927100" cy="7080250"/>
          </a:xfrm>
          <a:prstGeom prst="rect">
            <a:avLst/>
          </a:prstGeom>
          <a:noFill/>
        </p:spPr>
      </p:pic>
    </p:spTree>
    <p:extLst>
      <p:ext uri="{BB962C8B-B14F-4D97-AF65-F5344CB8AC3E}">
        <p14:creationId xmlns:p14="http://schemas.microsoft.com/office/powerpoint/2010/main" val="1315104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Presentation Title">
    <p:bg>
      <p:bgPr>
        <a:gradFill rotWithShape="1">
          <a:gsLst>
            <a:gs pos="0">
              <a:srgbClr val="192168"/>
            </a:gs>
            <a:gs pos="54000">
              <a:srgbClr val="192168">
                <a:alpha val="89000"/>
              </a:srgbClr>
            </a:gs>
            <a:gs pos="100000">
              <a:srgbClr val="969EE6">
                <a:alpha val="50000"/>
              </a:srgbClr>
            </a:gs>
          </a:gsLst>
          <a:lin ang="5400000" scaled="1"/>
        </a:gradFill>
        <a:effectLst/>
      </p:bgPr>
    </p:bg>
    <p:spTree>
      <p:nvGrpSpPr>
        <p:cNvPr id="1" name=""/>
        <p:cNvGrpSpPr/>
        <p:nvPr/>
      </p:nvGrpSpPr>
      <p:grpSpPr>
        <a:xfrm>
          <a:off x="0" y="0"/>
          <a:ext cx="0" cy="0"/>
          <a:chOff x="0" y="0"/>
          <a:chExt cx="0" cy="0"/>
        </a:xfrm>
      </p:grpSpPr>
      <p:sp>
        <p:nvSpPr>
          <p:cNvPr id="4" name="Line 4"/>
          <p:cNvSpPr>
            <a:spLocks noChangeShapeType="1"/>
          </p:cNvSpPr>
          <p:nvPr userDrawn="1"/>
        </p:nvSpPr>
        <p:spPr bwMode="auto">
          <a:xfrm>
            <a:off x="685800" y="2895600"/>
            <a:ext cx="7797800" cy="0"/>
          </a:xfrm>
          <a:prstGeom prst="line">
            <a:avLst/>
          </a:prstGeom>
          <a:noFill/>
          <a:ln w="76200">
            <a:solidFill>
              <a:srgbClr val="CE1126"/>
            </a:solidFill>
            <a:round/>
            <a:headEnd/>
            <a:tailEnd/>
          </a:ln>
        </p:spPr>
        <p:txBody>
          <a:bodyPr anchor="ctr"/>
          <a:lstStyle/>
          <a:p>
            <a:pPr>
              <a:defRPr/>
            </a:pPr>
            <a:endParaRPr lang="en-US" dirty="0"/>
          </a:p>
        </p:txBody>
      </p:sp>
      <p:sp>
        <p:nvSpPr>
          <p:cNvPr id="3074" name="Rectangle 2"/>
          <p:cNvSpPr>
            <a:spLocks noGrp="1" noChangeArrowheads="1"/>
          </p:cNvSpPr>
          <p:nvPr>
            <p:ph type="ctrTitle"/>
          </p:nvPr>
        </p:nvSpPr>
        <p:spPr>
          <a:xfrm>
            <a:off x="685800" y="914400"/>
            <a:ext cx="7772400" cy="1828800"/>
          </a:xfrm>
          <a:prstGeom prst="rect">
            <a:avLst/>
          </a:prstGeom>
        </p:spPr>
        <p:txBody>
          <a:bodyPr anchor="b"/>
          <a:lstStyle>
            <a:lvl1pPr>
              <a:spcBef>
                <a:spcPts val="0"/>
              </a:spcBef>
              <a:defRPr sz="4400" baseline="0">
                <a:solidFill>
                  <a:schemeClr val="bg1"/>
                </a:solidFill>
                <a:latin typeface="Tahoma" pitchFamily="34" charset="0"/>
                <a:cs typeface="Tahoma" pitchFamily="34" charset="0"/>
              </a:defRPr>
            </a:lvl1pPr>
          </a:lstStyle>
          <a:p>
            <a:r>
              <a:rPr lang="en-US" smtClean="0"/>
              <a:t>Click to edit Master title style</a:t>
            </a:r>
            <a:endParaRPr lang="en-US" dirty="0"/>
          </a:p>
        </p:txBody>
      </p:sp>
      <p:sp>
        <p:nvSpPr>
          <p:cNvPr id="3075" name="Rectangle 3"/>
          <p:cNvSpPr>
            <a:spLocks noGrp="1" noChangeArrowheads="1"/>
          </p:cNvSpPr>
          <p:nvPr>
            <p:ph type="subTitle" idx="1"/>
          </p:nvPr>
        </p:nvSpPr>
        <p:spPr>
          <a:xfrm>
            <a:off x="1371600" y="3124200"/>
            <a:ext cx="6400800" cy="3581400"/>
          </a:xfrm>
          <a:prstGeom prst="rect">
            <a:avLst/>
          </a:prstGeom>
        </p:spPr>
        <p:txBody>
          <a:bodyPr/>
          <a:lstStyle>
            <a:lvl1pPr marL="0" indent="0" algn="ctr">
              <a:spcBef>
                <a:spcPts val="0"/>
              </a:spcBef>
              <a:buFont typeface="Wingdings" pitchFamily="2" charset="2"/>
              <a:buNone/>
              <a:defRPr sz="3600" b="1">
                <a:solidFill>
                  <a:schemeClr val="bg1"/>
                </a:solidFill>
                <a:latin typeface="Tahoma" pitchFamily="34" charset="0"/>
                <a:cs typeface="Tahoma" pitchFamily="34" charset="0"/>
              </a:defRPr>
            </a:lvl1pPr>
          </a:lstStyle>
          <a:p>
            <a:r>
              <a:rPr lang="en-US" smtClean="0"/>
              <a:t>Click to edit Master subtitle style</a:t>
            </a:r>
            <a:endParaRPr lang="en-US" dirty="0" smtClean="0"/>
          </a:p>
        </p:txBody>
      </p:sp>
    </p:spTree>
    <p:extLst>
      <p:ext uri="{BB962C8B-B14F-4D97-AF65-F5344CB8AC3E}">
        <p14:creationId xmlns:p14="http://schemas.microsoft.com/office/powerpoint/2010/main" val="2717962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p:bg>
      <p:bgPr>
        <a:gradFill rotWithShape="1">
          <a:gsLst>
            <a:gs pos="0">
              <a:srgbClr val="192168"/>
            </a:gs>
            <a:gs pos="54000">
              <a:srgbClr val="192168">
                <a:alpha val="89000"/>
              </a:srgbClr>
            </a:gs>
            <a:gs pos="100000">
              <a:srgbClr val="969EE6">
                <a:alpha val="50000"/>
              </a:srgbClr>
            </a:gs>
          </a:gsLst>
          <a:lin ang="5400000" scaled="1"/>
        </a:gradFill>
        <a:effectLst/>
      </p:bgPr>
    </p:bg>
    <p:spTree>
      <p:nvGrpSpPr>
        <p:cNvPr id="1" name=""/>
        <p:cNvGrpSpPr/>
        <p:nvPr/>
      </p:nvGrpSpPr>
      <p:grpSpPr>
        <a:xfrm>
          <a:off x="0" y="0"/>
          <a:ext cx="0" cy="0"/>
          <a:chOff x="0" y="0"/>
          <a:chExt cx="0" cy="0"/>
        </a:xfrm>
      </p:grpSpPr>
      <p:sp>
        <p:nvSpPr>
          <p:cNvPr id="3" name="Line 4"/>
          <p:cNvSpPr>
            <a:spLocks noChangeShapeType="1"/>
          </p:cNvSpPr>
          <p:nvPr userDrawn="1"/>
        </p:nvSpPr>
        <p:spPr bwMode="auto">
          <a:xfrm>
            <a:off x="685800" y="1828800"/>
            <a:ext cx="7797800" cy="0"/>
          </a:xfrm>
          <a:prstGeom prst="line">
            <a:avLst/>
          </a:prstGeom>
          <a:noFill/>
          <a:ln w="76200">
            <a:solidFill>
              <a:srgbClr val="CE1126"/>
            </a:solidFill>
            <a:round/>
            <a:headEnd/>
            <a:tailEnd/>
          </a:ln>
        </p:spPr>
        <p:txBody>
          <a:bodyPr anchor="ctr"/>
          <a:lstStyle/>
          <a:p>
            <a:pPr>
              <a:defRPr/>
            </a:pPr>
            <a:endParaRPr lang="en-US" dirty="0"/>
          </a:p>
        </p:txBody>
      </p:sp>
      <p:sp>
        <p:nvSpPr>
          <p:cNvPr id="4" name="Rectangle 2"/>
          <p:cNvSpPr txBox="1">
            <a:spLocks noChangeArrowheads="1"/>
          </p:cNvSpPr>
          <p:nvPr userDrawn="1"/>
        </p:nvSpPr>
        <p:spPr bwMode="auto">
          <a:xfrm>
            <a:off x="762000" y="762000"/>
            <a:ext cx="7772400" cy="914400"/>
          </a:xfrm>
          <a:prstGeom prst="rect">
            <a:avLst/>
          </a:prstGeom>
          <a:noFill/>
          <a:ln w="9525">
            <a:noFill/>
            <a:miter lim="800000"/>
            <a:headEnd/>
            <a:tailEnd/>
          </a:ln>
        </p:spPr>
        <p:txBody>
          <a:bodyPr anchor="ctr"/>
          <a:lstStyle/>
          <a:p>
            <a:pPr algn="ctr">
              <a:defRPr/>
            </a:pPr>
            <a:r>
              <a:rPr lang="en-US" sz="4400" b="1" kern="0" dirty="0">
                <a:solidFill>
                  <a:schemeClr val="bg1"/>
                </a:solidFill>
                <a:latin typeface="Verdana" pitchFamily="34" charset="0"/>
                <a:ea typeface="+mj-ea"/>
                <a:cs typeface="+mj-cs"/>
              </a:rPr>
              <a:t>Contact Information</a:t>
            </a:r>
          </a:p>
        </p:txBody>
      </p:sp>
      <p:sp>
        <p:nvSpPr>
          <p:cNvPr id="3074" name="Rectangle 2"/>
          <p:cNvSpPr>
            <a:spLocks noGrp="1" noChangeArrowheads="1"/>
          </p:cNvSpPr>
          <p:nvPr>
            <p:ph type="ctrTitle"/>
          </p:nvPr>
        </p:nvSpPr>
        <p:spPr>
          <a:xfrm>
            <a:off x="685800" y="2057400"/>
            <a:ext cx="7772400" cy="3810000"/>
          </a:xfrm>
          <a:prstGeom prst="rect">
            <a:avLst/>
          </a:prstGeom>
        </p:spPr>
        <p:txBody>
          <a:bodyPr anchor="t">
            <a:normAutofit/>
          </a:bodyPr>
          <a:lstStyle>
            <a:lvl1pPr>
              <a:lnSpc>
                <a:spcPct val="100000"/>
              </a:lnSpc>
              <a:spcBef>
                <a:spcPts val="600"/>
              </a:spcBef>
              <a:defRPr sz="4000">
                <a:solidFill>
                  <a:schemeClr val="bg1"/>
                </a:solidFill>
                <a:latin typeface="Verdan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393731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096962"/>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914400" y="1722437"/>
            <a:ext cx="7772400" cy="4525963"/>
          </a:xfrm>
          <a:prstGeom prst="rect">
            <a:avLst/>
          </a:prstGeom>
        </p:spPr>
        <p:txBody>
          <a:bodyPr/>
          <a:lstStyle>
            <a:lvl1pPr>
              <a:defRPr baseline="0">
                <a:solidFill>
                  <a:srgbClr val="192168"/>
                </a:solidFill>
                <a:latin typeface="Tahoma" pitchFamily="34" charset="0"/>
                <a:cs typeface="Tahoma" pitchFamily="34" charset="0"/>
              </a:defRPr>
            </a:lvl1pPr>
            <a:lvl2pPr>
              <a:defRPr>
                <a:solidFill>
                  <a:srgbClr val="192168"/>
                </a:solidFill>
                <a:latin typeface="Tahoma" pitchFamily="34" charset="0"/>
                <a:cs typeface="Tahoma" pitchFamily="34" charset="0"/>
              </a:defRPr>
            </a:lvl2pPr>
            <a:lvl3pPr>
              <a:defRPr>
                <a:solidFill>
                  <a:srgbClr val="192168"/>
                </a:solidFill>
                <a:latin typeface="Tahoma" pitchFamily="34" charset="0"/>
                <a:cs typeface="Tahoma" pitchFamily="34" charset="0"/>
              </a:defRPr>
            </a:lvl3pPr>
            <a:lvl4pPr>
              <a:defRPr>
                <a:solidFill>
                  <a:srgbClr val="192168"/>
                </a:solidFill>
                <a:latin typeface="Tahoma" pitchFamily="34" charset="0"/>
                <a:cs typeface="Tahoma" pitchFamily="34" charset="0"/>
              </a:defRPr>
            </a:lvl4pPr>
            <a:lvl5pPr>
              <a:buClr>
                <a:srgbClr val="CE1126"/>
              </a:buCl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a:xfrm>
            <a:off x="6858000" y="6324600"/>
            <a:ext cx="1143000" cy="365125"/>
          </a:xfrm>
          <a:prstGeom prst="rect">
            <a:avLst/>
          </a:prstGeom>
        </p:spPr>
        <p:txBody>
          <a:bodyPr/>
          <a:lstStyle>
            <a:lvl1pPr>
              <a:defRPr/>
            </a:lvl1pPr>
          </a:lstStyle>
          <a:p>
            <a:endParaRPr lang="en-US" dirty="0"/>
          </a:p>
        </p:txBody>
      </p:sp>
      <p:sp>
        <p:nvSpPr>
          <p:cNvPr id="5" name="Footer Placeholder 4"/>
          <p:cNvSpPr>
            <a:spLocks noGrp="1"/>
          </p:cNvSpPr>
          <p:nvPr>
            <p:ph type="ftr" sz="quarter" idx="11"/>
          </p:nvPr>
        </p:nvSpPr>
        <p:spPr>
          <a:xfrm>
            <a:off x="914400" y="6324600"/>
            <a:ext cx="5943600" cy="365125"/>
          </a:xfrm>
          <a:prstGeom prst="rect">
            <a:avLst/>
          </a:prstGeom>
        </p:spPr>
        <p:txBody>
          <a:bodyPr/>
          <a:lstStyle>
            <a:lvl1pPr>
              <a:defRPr/>
            </a:lvl1pPr>
          </a:lstStyle>
          <a:p>
            <a:endParaRPr lang="en-US" dirty="0"/>
          </a:p>
        </p:txBody>
      </p:sp>
      <p:sp>
        <p:nvSpPr>
          <p:cNvPr id="6" name="Slide Number Placeholder 5"/>
          <p:cNvSpPr>
            <a:spLocks noGrp="1"/>
          </p:cNvSpPr>
          <p:nvPr>
            <p:ph type="sldNum" sz="quarter" idx="12"/>
          </p:nvPr>
        </p:nvSpPr>
        <p:spPr>
          <a:xfrm>
            <a:off x="8001000" y="6324600"/>
            <a:ext cx="685800" cy="365125"/>
          </a:xfrm>
          <a:prstGeom prst="rect">
            <a:avLst/>
          </a:prstGeom>
        </p:spPr>
        <p:txBody>
          <a:bodyPr/>
          <a:lstStyle>
            <a:lvl1pPr>
              <a:defRPr/>
            </a:lvl1pPr>
          </a:lstStyle>
          <a:p>
            <a:fld id="{61DD8C0F-7F85-4A96-933A-F8318269B241}" type="slidenum">
              <a:rPr lang="en-US" smtClean="0"/>
              <a:t>‹#›</a:t>
            </a:fld>
            <a:endParaRPr lang="en-US" dirty="0"/>
          </a:p>
        </p:txBody>
      </p:sp>
    </p:spTree>
    <p:extLst>
      <p:ext uri="{BB962C8B-B14F-4D97-AF65-F5344CB8AC3E}">
        <p14:creationId xmlns:p14="http://schemas.microsoft.com/office/powerpoint/2010/main" val="3630462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14400" y="274638"/>
            <a:ext cx="7772400" cy="1096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title</a:t>
            </a:r>
          </a:p>
        </p:txBody>
      </p:sp>
      <p:sp>
        <p:nvSpPr>
          <p:cNvPr id="1027" name="Text Placeholder 2"/>
          <p:cNvSpPr>
            <a:spLocks noGrp="1"/>
          </p:cNvSpPr>
          <p:nvPr>
            <p:ph type="body" idx="1"/>
          </p:nvPr>
        </p:nvSpPr>
        <p:spPr bwMode="auto">
          <a:xfrm>
            <a:off x="914400" y="1752600"/>
            <a:ext cx="77724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text</a:t>
            </a:r>
          </a:p>
          <a:p>
            <a:pPr lvl="1"/>
            <a:r>
              <a:rPr lang="en-US" smtClean="0"/>
              <a:t>Second level</a:t>
            </a:r>
          </a:p>
          <a:p>
            <a:pPr lvl="2"/>
            <a:r>
              <a:rPr lang="en-US" smtClean="0"/>
              <a:t>Third level</a:t>
            </a:r>
          </a:p>
          <a:p>
            <a:pPr lvl="3"/>
            <a:r>
              <a:rPr lang="en-US" smtClean="0"/>
              <a:t>Fourth level (not recommended)</a:t>
            </a:r>
          </a:p>
          <a:p>
            <a:pPr lvl="4"/>
            <a:endParaRPr lang="en-US" smtClean="0"/>
          </a:p>
          <a:p>
            <a:pPr lvl="3"/>
            <a:endParaRPr lang="en-US" smtClean="0"/>
          </a:p>
        </p:txBody>
      </p:sp>
      <p:sp>
        <p:nvSpPr>
          <p:cNvPr id="6" name="Slide Number Placeholder 5"/>
          <p:cNvSpPr>
            <a:spLocks noGrp="1"/>
          </p:cNvSpPr>
          <p:nvPr>
            <p:ph type="sldNum" sz="quarter" idx="4"/>
          </p:nvPr>
        </p:nvSpPr>
        <p:spPr>
          <a:xfrm>
            <a:off x="914400" y="6324600"/>
            <a:ext cx="7772400" cy="365125"/>
          </a:xfrm>
          <a:prstGeom prst="rect">
            <a:avLst/>
          </a:prstGeom>
        </p:spPr>
        <p:txBody>
          <a:bodyPr vert="horz" lIns="91440" tIns="45720" rIns="91440" bIns="45720" rtlCol="0" anchor="ctr"/>
          <a:lstStyle>
            <a:lvl1pPr algn="ctr" fontAlgn="auto">
              <a:spcBef>
                <a:spcPts val="0"/>
              </a:spcBef>
              <a:spcAft>
                <a:spcPts val="0"/>
              </a:spcAft>
              <a:defRPr sz="1200">
                <a:solidFill>
                  <a:srgbClr val="192168"/>
                </a:solidFill>
                <a:latin typeface="Verdana" pitchFamily="34" charset="0"/>
                <a:cs typeface="Tahoma" pitchFamily="34" charset="0"/>
              </a:defRPr>
            </a:lvl1pPr>
          </a:lstStyle>
          <a:p>
            <a:fld id="{61DD8C0F-7F85-4A96-933A-F8318269B241}" type="slidenum">
              <a:rPr lang="en-US" smtClean="0"/>
              <a:pPr/>
              <a:t>‹#›</a:t>
            </a:fld>
            <a:endParaRPr lang="en-US" dirty="0"/>
          </a:p>
        </p:txBody>
      </p:sp>
      <p:sp>
        <p:nvSpPr>
          <p:cNvPr id="10" name="Text Box 26"/>
          <p:cNvSpPr txBox="1">
            <a:spLocks noChangeArrowheads="1"/>
          </p:cNvSpPr>
          <p:nvPr/>
        </p:nvSpPr>
        <p:spPr bwMode="auto">
          <a:xfrm>
            <a:off x="126" y="0"/>
            <a:ext cx="761989" cy="6857394"/>
          </a:xfrm>
          <a:prstGeom prst="rect">
            <a:avLst/>
          </a:prstGeom>
          <a:gradFill>
            <a:gsLst>
              <a:gs pos="0">
                <a:srgbClr val="192168"/>
              </a:gs>
              <a:gs pos="26000">
                <a:srgbClr val="192168">
                  <a:alpha val="79000"/>
                </a:srgbClr>
              </a:gs>
              <a:gs pos="78000">
                <a:srgbClr val="969EE6">
                  <a:alpha val="68000"/>
                </a:srgbClr>
              </a:gs>
              <a:gs pos="100000">
                <a:srgbClr val="CACEF2">
                  <a:alpha val="61000"/>
                </a:srgbClr>
              </a:gs>
            </a:gsLst>
            <a:lin ang="5400000" scaled="1"/>
          </a:gradFill>
          <a:ln w="9525">
            <a:noFill/>
            <a:miter lim="800000"/>
            <a:headEnd/>
            <a:tailEnd/>
          </a:ln>
        </p:spPr>
        <p:txBody>
          <a:bodyPr lIns="18288" rIns="18288"/>
          <a:lstStyle/>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2000" b="1" dirty="0">
              <a:solidFill>
                <a:srgbClr val="0000FF"/>
              </a:solidFill>
              <a:latin typeface="AvantGarde" pitchFamily="34" charset="0"/>
            </a:endParaRPr>
          </a:p>
          <a:p>
            <a:pPr>
              <a:defRPr/>
            </a:pPr>
            <a:endParaRPr lang="en-US" sz="20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3600" b="1" dirty="0">
              <a:solidFill>
                <a:srgbClr val="0000FF"/>
              </a:solidFill>
              <a:latin typeface="AvantGarde" pitchFamily="34" charset="0"/>
            </a:endParaRPr>
          </a:p>
          <a:p>
            <a:pPr>
              <a:defRPr/>
            </a:pPr>
            <a:endParaRPr lang="en-US" sz="2000" b="1" dirty="0">
              <a:solidFill>
                <a:srgbClr val="0000FF"/>
              </a:solidFill>
              <a:latin typeface="AvantGarde" pitchFamily="34" charset="0"/>
            </a:endParaRPr>
          </a:p>
          <a:p>
            <a:pPr algn="ctr">
              <a:defRPr/>
            </a:pPr>
            <a:endParaRPr lang="en-US" sz="900" b="1" dirty="0">
              <a:solidFill>
                <a:schemeClr val="bg1"/>
              </a:solidFill>
              <a:latin typeface="Bookman" pitchFamily="18" charset="0"/>
            </a:endParaRPr>
          </a:p>
          <a:p>
            <a:pPr algn="ctr">
              <a:defRPr/>
            </a:pPr>
            <a:endParaRPr lang="en-US" sz="1000" b="1" i="1" dirty="0">
              <a:solidFill>
                <a:schemeClr val="bg1"/>
              </a:solidFill>
            </a:endParaRPr>
          </a:p>
        </p:txBody>
      </p:sp>
      <p:sp>
        <p:nvSpPr>
          <p:cNvPr id="11" name="Line 15"/>
          <p:cNvSpPr>
            <a:spLocks noChangeShapeType="1"/>
          </p:cNvSpPr>
          <p:nvPr/>
        </p:nvSpPr>
        <p:spPr bwMode="auto">
          <a:xfrm flipV="1">
            <a:off x="0" y="1524000"/>
            <a:ext cx="8686800" cy="0"/>
          </a:xfrm>
          <a:prstGeom prst="line">
            <a:avLst/>
          </a:prstGeom>
          <a:noFill/>
          <a:ln w="76200">
            <a:solidFill>
              <a:srgbClr val="CE1126"/>
            </a:solidFill>
            <a:round/>
            <a:headEnd/>
            <a:tailEnd/>
          </a:ln>
          <a:effectLst/>
        </p:spPr>
        <p:txBody>
          <a:bodyPr anchor="ctr"/>
          <a:lstStyle/>
          <a:p>
            <a:pPr>
              <a:defRPr/>
            </a:pPr>
            <a:endParaRPr lang="en-US" dirty="0"/>
          </a:p>
        </p:txBody>
      </p:sp>
      <p:pic>
        <p:nvPicPr>
          <p:cNvPr id="2" name="Picture 2" descr="C:\WINNT\Profiles\Himes_D\Desktop\logo_vert.png"/>
          <p:cNvPicPr>
            <a:picLocks noChangeAspect="1" noChangeArrowheads="1"/>
          </p:cNvPicPr>
          <p:nvPr/>
        </p:nvPicPr>
        <p:blipFill>
          <a:blip r:embed="rId7"/>
          <a:srcRect/>
          <a:stretch>
            <a:fillRect/>
          </a:stretch>
        </p:blipFill>
        <p:spPr bwMode="auto">
          <a:xfrm>
            <a:off x="0" y="5993504"/>
            <a:ext cx="717550" cy="864496"/>
          </a:xfrm>
          <a:prstGeom prst="rect">
            <a:avLst/>
          </a:prstGeom>
          <a:noFill/>
        </p:spPr>
      </p:pic>
    </p:spTree>
    <p:extLst>
      <p:ext uri="{BB962C8B-B14F-4D97-AF65-F5344CB8AC3E}">
        <p14:creationId xmlns:p14="http://schemas.microsoft.com/office/powerpoint/2010/main" val="37732341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91" r:id="rId5"/>
  </p:sldLayoutIdLst>
  <p:hf hdr="0" ftr="0" dt="0"/>
  <p:txStyles>
    <p:titleStyle>
      <a:lvl1pPr algn="ctr" rtl="0" eaLnBrk="1" fontAlgn="base" hangingPunct="1">
        <a:spcBef>
          <a:spcPct val="0"/>
        </a:spcBef>
        <a:spcAft>
          <a:spcPct val="0"/>
        </a:spcAft>
        <a:defRPr sz="4400" b="1" kern="1200">
          <a:solidFill>
            <a:srgbClr val="192168"/>
          </a:solidFill>
          <a:latin typeface="Tahoma" pitchFamily="34" charset="0"/>
          <a:ea typeface="+mj-ea"/>
          <a:cs typeface="Tahoma" pitchFamily="34" charset="0"/>
        </a:defRPr>
      </a:lvl1pPr>
      <a:lvl2pPr algn="ctr" rtl="0" eaLnBrk="1" fontAlgn="base" hangingPunct="1">
        <a:spcBef>
          <a:spcPct val="0"/>
        </a:spcBef>
        <a:spcAft>
          <a:spcPct val="0"/>
        </a:spcAft>
        <a:defRPr sz="4400" b="1">
          <a:solidFill>
            <a:srgbClr val="192168"/>
          </a:solidFill>
          <a:latin typeface="Tahoma" pitchFamily="34" charset="0"/>
          <a:cs typeface="Tahoma" pitchFamily="34" charset="0"/>
        </a:defRPr>
      </a:lvl2pPr>
      <a:lvl3pPr algn="ctr" rtl="0" eaLnBrk="1" fontAlgn="base" hangingPunct="1">
        <a:spcBef>
          <a:spcPct val="0"/>
        </a:spcBef>
        <a:spcAft>
          <a:spcPct val="0"/>
        </a:spcAft>
        <a:defRPr sz="4400" b="1">
          <a:solidFill>
            <a:srgbClr val="192168"/>
          </a:solidFill>
          <a:latin typeface="Tahoma" pitchFamily="34" charset="0"/>
          <a:cs typeface="Tahoma" pitchFamily="34" charset="0"/>
        </a:defRPr>
      </a:lvl3pPr>
      <a:lvl4pPr algn="ctr" rtl="0" eaLnBrk="1" fontAlgn="base" hangingPunct="1">
        <a:spcBef>
          <a:spcPct val="0"/>
        </a:spcBef>
        <a:spcAft>
          <a:spcPct val="0"/>
        </a:spcAft>
        <a:defRPr sz="4400" b="1">
          <a:solidFill>
            <a:srgbClr val="192168"/>
          </a:solidFill>
          <a:latin typeface="Tahoma" pitchFamily="34" charset="0"/>
          <a:cs typeface="Tahoma" pitchFamily="34" charset="0"/>
        </a:defRPr>
      </a:lvl4pPr>
      <a:lvl5pPr algn="ctr" rtl="0" eaLnBrk="1" fontAlgn="base" hangingPunct="1">
        <a:spcBef>
          <a:spcPct val="0"/>
        </a:spcBef>
        <a:spcAft>
          <a:spcPct val="0"/>
        </a:spcAft>
        <a:defRPr sz="4400" b="1">
          <a:solidFill>
            <a:srgbClr val="192168"/>
          </a:solidFill>
          <a:latin typeface="Tahoma" pitchFamily="34" charset="0"/>
          <a:cs typeface="Tahoma" pitchFamily="34" charset="0"/>
        </a:defRPr>
      </a:lvl5pPr>
      <a:lvl6pPr marL="457200" algn="ctr" rtl="0" eaLnBrk="1" fontAlgn="base" hangingPunct="1">
        <a:spcBef>
          <a:spcPct val="0"/>
        </a:spcBef>
        <a:spcAft>
          <a:spcPct val="0"/>
        </a:spcAft>
        <a:defRPr sz="4400" b="1">
          <a:solidFill>
            <a:schemeClr val="bg1"/>
          </a:solidFill>
          <a:latin typeface="Tahoma" pitchFamily="34" charset="0"/>
          <a:cs typeface="Tahoma" pitchFamily="34" charset="0"/>
        </a:defRPr>
      </a:lvl6pPr>
      <a:lvl7pPr marL="914400" algn="ctr" rtl="0" eaLnBrk="1" fontAlgn="base" hangingPunct="1">
        <a:spcBef>
          <a:spcPct val="0"/>
        </a:spcBef>
        <a:spcAft>
          <a:spcPct val="0"/>
        </a:spcAft>
        <a:defRPr sz="4400" b="1">
          <a:solidFill>
            <a:schemeClr val="bg1"/>
          </a:solidFill>
          <a:latin typeface="Tahoma" pitchFamily="34" charset="0"/>
          <a:cs typeface="Tahoma" pitchFamily="34" charset="0"/>
        </a:defRPr>
      </a:lvl7pPr>
      <a:lvl8pPr marL="1371600" algn="ctr" rtl="0" eaLnBrk="1" fontAlgn="base" hangingPunct="1">
        <a:spcBef>
          <a:spcPct val="0"/>
        </a:spcBef>
        <a:spcAft>
          <a:spcPct val="0"/>
        </a:spcAft>
        <a:defRPr sz="4400" b="1">
          <a:solidFill>
            <a:schemeClr val="bg1"/>
          </a:solidFill>
          <a:latin typeface="Tahoma" pitchFamily="34" charset="0"/>
          <a:cs typeface="Tahoma" pitchFamily="34" charset="0"/>
        </a:defRPr>
      </a:lvl8pPr>
      <a:lvl9pPr marL="1828800" algn="ctr" rtl="0" eaLnBrk="1" fontAlgn="base" hangingPunct="1">
        <a:spcBef>
          <a:spcPct val="0"/>
        </a:spcBef>
        <a:spcAft>
          <a:spcPct val="0"/>
        </a:spcAft>
        <a:defRPr sz="4400" b="1">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Clr>
          <a:srgbClr val="CE1126"/>
        </a:buClr>
        <a:buSzPct val="80000"/>
        <a:buFont typeface="Wingdings" pitchFamily="2" charset="2"/>
        <a:buChar char=""/>
        <a:defRPr sz="3200" kern="1200">
          <a:solidFill>
            <a:srgbClr val="192168"/>
          </a:solidFill>
          <a:latin typeface="Tahoma" pitchFamily="34" charset="0"/>
          <a:ea typeface="+mn-ea"/>
          <a:cs typeface="Tahoma" pitchFamily="34" charset="0"/>
        </a:defRPr>
      </a:lvl1pPr>
      <a:lvl2pPr marL="742950" indent="-285750" algn="l" rtl="0" eaLnBrk="1" fontAlgn="base" hangingPunct="1">
        <a:spcBef>
          <a:spcPct val="20000"/>
        </a:spcBef>
        <a:spcAft>
          <a:spcPct val="0"/>
        </a:spcAft>
        <a:buClr>
          <a:srgbClr val="CE1126"/>
        </a:buClr>
        <a:buFont typeface="Wingdings 3" pitchFamily="18" charset="2"/>
        <a:buChar char=""/>
        <a:defRPr sz="2800" kern="1200">
          <a:solidFill>
            <a:srgbClr val="192168"/>
          </a:solidFill>
          <a:latin typeface="Tahoma" pitchFamily="34" charset="0"/>
          <a:ea typeface="+mn-ea"/>
          <a:cs typeface="Tahoma" pitchFamily="34" charset="0"/>
        </a:defRPr>
      </a:lvl2pPr>
      <a:lvl3pPr marL="1143000" indent="-228600" algn="l" rtl="0" eaLnBrk="1" fontAlgn="base" hangingPunct="1">
        <a:spcBef>
          <a:spcPct val="20000"/>
        </a:spcBef>
        <a:spcAft>
          <a:spcPct val="0"/>
        </a:spcAft>
        <a:buClr>
          <a:srgbClr val="CE1126"/>
        </a:buClr>
        <a:buFont typeface="Calibri" pitchFamily="34" charset="0"/>
        <a:buChar char="–"/>
        <a:defRPr sz="2400" kern="1200">
          <a:solidFill>
            <a:srgbClr val="192168"/>
          </a:solidFill>
          <a:latin typeface="Tahoma" pitchFamily="34" charset="0"/>
          <a:ea typeface="+mn-ea"/>
          <a:cs typeface="Tahoma" pitchFamily="34" charset="0"/>
        </a:defRPr>
      </a:lvl3pPr>
      <a:lvl4pPr marL="1600200" indent="-228600" algn="l" rtl="0" eaLnBrk="1" fontAlgn="base" hangingPunct="1">
        <a:spcBef>
          <a:spcPct val="20000"/>
        </a:spcBef>
        <a:spcAft>
          <a:spcPct val="0"/>
        </a:spcAft>
        <a:buClr>
          <a:srgbClr val="CE1126"/>
        </a:buClr>
        <a:buSzPct val="125000"/>
        <a:buFont typeface="Arial" charset="0"/>
        <a:buChar char="•"/>
        <a:defRPr sz="2000" kern="1200">
          <a:solidFill>
            <a:srgbClr val="192168"/>
          </a:solidFill>
          <a:latin typeface="Tahoma" pitchFamily="34" charset="0"/>
          <a:ea typeface="+mn-ea"/>
          <a:cs typeface="Tahoma" pitchFamily="34" charset="0"/>
        </a:defRPr>
      </a:lvl4pPr>
      <a:lvl5pPr marL="2057400" indent="-228600" algn="l" rtl="0" eaLnBrk="1" fontAlgn="base" hangingPunct="1">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192168"/>
            </a:gs>
            <a:gs pos="54000">
              <a:srgbClr val="192168">
                <a:alpha val="89000"/>
              </a:srgbClr>
            </a:gs>
            <a:gs pos="100000">
              <a:srgbClr val="969EE6">
                <a:alpha val="50000"/>
              </a:srgbClr>
            </a:gs>
          </a:gsLst>
          <a:lin ang="5400000" scaled="1"/>
        </a:gradFill>
        <a:effectLst/>
      </p:bgPr>
    </p:bg>
    <p:spTree>
      <p:nvGrpSpPr>
        <p:cNvPr id="1" name=""/>
        <p:cNvGrpSpPr/>
        <p:nvPr/>
      </p:nvGrpSpPr>
      <p:grpSpPr>
        <a:xfrm>
          <a:off x="0" y="0"/>
          <a:ext cx="0" cy="0"/>
          <a:chOff x="0" y="0"/>
          <a:chExt cx="0" cy="0"/>
        </a:xfrm>
      </p:grpSpPr>
      <p:pic>
        <p:nvPicPr>
          <p:cNvPr id="3074" name="Picture 2" descr="C:\WINNT\Profiles\Himes_D\Desktop\logo_wide.png"/>
          <p:cNvPicPr>
            <a:picLocks noChangeAspect="1" noChangeArrowheads="1"/>
          </p:cNvPicPr>
          <p:nvPr/>
        </p:nvPicPr>
        <p:blipFill>
          <a:blip r:embed="rId5"/>
          <a:srcRect/>
          <a:stretch>
            <a:fillRect/>
          </a:stretch>
        </p:blipFill>
        <p:spPr bwMode="auto">
          <a:xfrm>
            <a:off x="0" y="5370512"/>
            <a:ext cx="9144000" cy="1487488"/>
          </a:xfrm>
          <a:prstGeom prst="rect">
            <a:avLst/>
          </a:prstGeom>
          <a:noFill/>
        </p:spPr>
      </p:pic>
    </p:spTree>
    <p:extLst>
      <p:ext uri="{BB962C8B-B14F-4D97-AF65-F5344CB8AC3E}">
        <p14:creationId xmlns:p14="http://schemas.microsoft.com/office/powerpoint/2010/main" val="336384399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hdr="0" ftr="0" dt="0"/>
  <p:txStyles>
    <p:titleStyle>
      <a:lvl1pPr algn="ctr" rtl="0" eaLnBrk="1" fontAlgn="base" hangingPunct="1">
        <a:spcBef>
          <a:spcPct val="0"/>
        </a:spcBef>
        <a:spcAft>
          <a:spcPct val="0"/>
        </a:spcAft>
        <a:defRPr sz="4400" kern="1200">
          <a:solidFill>
            <a:schemeClr val="tx1"/>
          </a:solidFill>
          <a:latin typeface="Tahoma" pitchFamily="34" charset="0"/>
          <a:ea typeface="+mj-ea"/>
          <a:cs typeface="Tahoma" pitchFamily="34" charset="0"/>
        </a:defRPr>
      </a:lvl1pPr>
      <a:lvl2pPr algn="ctr" rtl="0" eaLnBrk="1" fontAlgn="base" hangingPunct="1">
        <a:spcBef>
          <a:spcPct val="0"/>
        </a:spcBef>
        <a:spcAft>
          <a:spcPct val="0"/>
        </a:spcAft>
        <a:defRPr sz="4400">
          <a:solidFill>
            <a:schemeClr val="tx1"/>
          </a:solidFill>
          <a:latin typeface="Tahoma" pitchFamily="34" charset="0"/>
          <a:cs typeface="Tahoma" pitchFamily="34" charset="0"/>
        </a:defRPr>
      </a:lvl2pPr>
      <a:lvl3pPr algn="ctr" rtl="0" eaLnBrk="1" fontAlgn="base" hangingPunct="1">
        <a:spcBef>
          <a:spcPct val="0"/>
        </a:spcBef>
        <a:spcAft>
          <a:spcPct val="0"/>
        </a:spcAft>
        <a:defRPr sz="4400">
          <a:solidFill>
            <a:schemeClr val="tx1"/>
          </a:solidFill>
          <a:latin typeface="Tahoma" pitchFamily="34" charset="0"/>
          <a:cs typeface="Tahoma" pitchFamily="34" charset="0"/>
        </a:defRPr>
      </a:lvl3pPr>
      <a:lvl4pPr algn="ctr" rtl="0" eaLnBrk="1" fontAlgn="base" hangingPunct="1">
        <a:spcBef>
          <a:spcPct val="0"/>
        </a:spcBef>
        <a:spcAft>
          <a:spcPct val="0"/>
        </a:spcAft>
        <a:defRPr sz="4400">
          <a:solidFill>
            <a:schemeClr val="tx1"/>
          </a:solidFill>
          <a:latin typeface="Tahoma" pitchFamily="34" charset="0"/>
          <a:cs typeface="Tahoma" pitchFamily="34" charset="0"/>
        </a:defRPr>
      </a:lvl4pPr>
      <a:lvl5pPr algn="ctr" rtl="0" eaLnBrk="1" fontAlgn="base" hangingPunct="1">
        <a:spcBef>
          <a:spcPct val="0"/>
        </a:spcBef>
        <a:spcAft>
          <a:spcPct val="0"/>
        </a:spcAft>
        <a:defRPr sz="4400">
          <a:solidFill>
            <a:schemeClr val="tx1"/>
          </a:solidFill>
          <a:latin typeface="Tahoma" pitchFamily="34" charset="0"/>
          <a:cs typeface="Tahoma" pitchFamily="34" charset="0"/>
        </a:defRPr>
      </a:lvl5pPr>
      <a:lvl6pPr marL="457200" algn="ctr" rtl="0" eaLnBrk="1" fontAlgn="base" hangingPunct="1">
        <a:spcBef>
          <a:spcPct val="0"/>
        </a:spcBef>
        <a:spcAft>
          <a:spcPct val="0"/>
        </a:spcAft>
        <a:defRPr sz="4400">
          <a:solidFill>
            <a:schemeClr val="tx1"/>
          </a:solidFill>
          <a:latin typeface="Tahoma" pitchFamily="34" charset="0"/>
          <a:cs typeface="Tahoma" pitchFamily="34" charset="0"/>
        </a:defRPr>
      </a:lvl6pPr>
      <a:lvl7pPr marL="914400" algn="ctr" rtl="0" eaLnBrk="1" fontAlgn="base" hangingPunct="1">
        <a:spcBef>
          <a:spcPct val="0"/>
        </a:spcBef>
        <a:spcAft>
          <a:spcPct val="0"/>
        </a:spcAft>
        <a:defRPr sz="4400">
          <a:solidFill>
            <a:schemeClr val="tx1"/>
          </a:solidFill>
          <a:latin typeface="Tahoma" pitchFamily="34" charset="0"/>
          <a:cs typeface="Tahoma" pitchFamily="34" charset="0"/>
        </a:defRPr>
      </a:lvl7pPr>
      <a:lvl8pPr marL="1371600" algn="ctr" rtl="0" eaLnBrk="1" fontAlgn="base" hangingPunct="1">
        <a:spcBef>
          <a:spcPct val="0"/>
        </a:spcBef>
        <a:spcAft>
          <a:spcPct val="0"/>
        </a:spcAft>
        <a:defRPr sz="4400">
          <a:solidFill>
            <a:schemeClr val="tx1"/>
          </a:solidFill>
          <a:latin typeface="Tahoma" pitchFamily="34" charset="0"/>
          <a:cs typeface="Tahoma" pitchFamily="34" charset="0"/>
        </a:defRPr>
      </a:lvl8pPr>
      <a:lvl9pPr marL="1828800" algn="ctr" rtl="0" eaLnBrk="1" fontAlgn="base" hangingPunct="1">
        <a:spcBef>
          <a:spcPct val="0"/>
        </a:spcBef>
        <a:spcAft>
          <a:spcPct val="0"/>
        </a:spcAft>
        <a:defRPr sz="4400">
          <a:solidFill>
            <a:schemeClr val="tx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Tahoma" pitchFamily="34" charset="0"/>
          <a:ea typeface="+mn-ea"/>
          <a:cs typeface="Tahoma"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Tahoma" pitchFamily="34" charset="0"/>
          <a:ea typeface="+mn-ea"/>
          <a:cs typeface="Tahoma"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Tahoma" pitchFamily="34" charset="0"/>
          <a:ea typeface="+mn-ea"/>
          <a:cs typeface="Tahoma"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Tahoma" pitchFamily="34" charset="0"/>
          <a:ea typeface="+mn-ea"/>
          <a:cs typeface="Tahoma"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census.gov/srd/papers/pdf/rsm2002-01.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www.surveypractice.org/index.php/SurveyPractice/article/view/314/html_38" TargetMode="External"/><Relationship Id="rId5" Type="http://schemas.openxmlformats.org/officeDocument/2006/relationships/hyperlink" Target="https://www.census.gov/srd/papers/pdf/rsm2008-04.pdf" TargetMode="External"/><Relationship Id="rId4" Type="http://schemas.openxmlformats.org/officeDocument/2006/relationships/hyperlink" Target="http://www.census.gov/pred/www/rpts/PRED%20Privacy%2012_29.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47255" y="2001298"/>
            <a:ext cx="8139545" cy="1690842"/>
          </a:xfrm>
          <a:prstGeom prst="rect">
            <a:avLst/>
          </a:prstGeom>
        </p:spPr>
        <p:txBody>
          <a:bodyPr>
            <a:noAutofit/>
          </a:bodyPr>
          <a:lstStyle>
            <a:lvl1pPr algn="ctr" rtl="0" eaLnBrk="1" fontAlgn="base" hangingPunct="1">
              <a:spcBef>
                <a:spcPct val="0"/>
              </a:spcBef>
              <a:spcAft>
                <a:spcPct val="0"/>
              </a:spcAft>
              <a:defRPr sz="4400" kern="1200">
                <a:solidFill>
                  <a:schemeClr val="tx1"/>
                </a:solidFill>
                <a:latin typeface="Tahoma" pitchFamily="34" charset="0"/>
                <a:ea typeface="+mj-ea"/>
                <a:cs typeface="Tahoma" pitchFamily="34" charset="0"/>
              </a:defRPr>
            </a:lvl1pPr>
            <a:lvl2pPr algn="ctr" rtl="0" eaLnBrk="1" fontAlgn="base" hangingPunct="1">
              <a:spcBef>
                <a:spcPct val="0"/>
              </a:spcBef>
              <a:spcAft>
                <a:spcPct val="0"/>
              </a:spcAft>
              <a:defRPr sz="4400">
                <a:solidFill>
                  <a:schemeClr val="tx1"/>
                </a:solidFill>
                <a:latin typeface="Tahoma" pitchFamily="34" charset="0"/>
                <a:cs typeface="Tahoma" pitchFamily="34" charset="0"/>
              </a:defRPr>
            </a:lvl2pPr>
            <a:lvl3pPr algn="ctr" rtl="0" eaLnBrk="1" fontAlgn="base" hangingPunct="1">
              <a:spcBef>
                <a:spcPct val="0"/>
              </a:spcBef>
              <a:spcAft>
                <a:spcPct val="0"/>
              </a:spcAft>
              <a:defRPr sz="4400">
                <a:solidFill>
                  <a:schemeClr val="tx1"/>
                </a:solidFill>
                <a:latin typeface="Tahoma" pitchFamily="34" charset="0"/>
                <a:cs typeface="Tahoma" pitchFamily="34" charset="0"/>
              </a:defRPr>
            </a:lvl3pPr>
            <a:lvl4pPr algn="ctr" rtl="0" eaLnBrk="1" fontAlgn="base" hangingPunct="1">
              <a:spcBef>
                <a:spcPct val="0"/>
              </a:spcBef>
              <a:spcAft>
                <a:spcPct val="0"/>
              </a:spcAft>
              <a:defRPr sz="4400">
                <a:solidFill>
                  <a:schemeClr val="tx1"/>
                </a:solidFill>
                <a:latin typeface="Tahoma" pitchFamily="34" charset="0"/>
                <a:cs typeface="Tahoma" pitchFamily="34" charset="0"/>
              </a:defRPr>
            </a:lvl4pPr>
            <a:lvl5pPr algn="ctr" rtl="0" eaLnBrk="1" fontAlgn="base" hangingPunct="1">
              <a:spcBef>
                <a:spcPct val="0"/>
              </a:spcBef>
              <a:spcAft>
                <a:spcPct val="0"/>
              </a:spcAft>
              <a:defRPr sz="4400">
                <a:solidFill>
                  <a:schemeClr val="tx1"/>
                </a:solidFill>
                <a:latin typeface="Tahoma" pitchFamily="34" charset="0"/>
                <a:cs typeface="Tahoma" pitchFamily="34" charset="0"/>
              </a:defRPr>
            </a:lvl5pPr>
            <a:lvl6pPr marL="457200" algn="ctr" rtl="0" eaLnBrk="1" fontAlgn="base" hangingPunct="1">
              <a:spcBef>
                <a:spcPct val="0"/>
              </a:spcBef>
              <a:spcAft>
                <a:spcPct val="0"/>
              </a:spcAft>
              <a:defRPr sz="4400">
                <a:solidFill>
                  <a:schemeClr val="tx1"/>
                </a:solidFill>
                <a:latin typeface="Tahoma" pitchFamily="34" charset="0"/>
                <a:cs typeface="Tahoma" pitchFamily="34" charset="0"/>
              </a:defRPr>
            </a:lvl6pPr>
            <a:lvl7pPr marL="914400" algn="ctr" rtl="0" eaLnBrk="1" fontAlgn="base" hangingPunct="1">
              <a:spcBef>
                <a:spcPct val="0"/>
              </a:spcBef>
              <a:spcAft>
                <a:spcPct val="0"/>
              </a:spcAft>
              <a:defRPr sz="4400">
                <a:solidFill>
                  <a:schemeClr val="tx1"/>
                </a:solidFill>
                <a:latin typeface="Tahoma" pitchFamily="34" charset="0"/>
                <a:cs typeface="Tahoma" pitchFamily="34" charset="0"/>
              </a:defRPr>
            </a:lvl7pPr>
            <a:lvl8pPr marL="1371600" algn="ctr" rtl="0" eaLnBrk="1" fontAlgn="base" hangingPunct="1">
              <a:spcBef>
                <a:spcPct val="0"/>
              </a:spcBef>
              <a:spcAft>
                <a:spcPct val="0"/>
              </a:spcAft>
              <a:defRPr sz="4400">
                <a:solidFill>
                  <a:schemeClr val="tx1"/>
                </a:solidFill>
                <a:latin typeface="Tahoma" pitchFamily="34" charset="0"/>
                <a:cs typeface="Tahoma" pitchFamily="34" charset="0"/>
              </a:defRPr>
            </a:lvl8pPr>
            <a:lvl9pPr marL="1828800" algn="ctr" rtl="0" eaLnBrk="1" fontAlgn="base" hangingPunct="1">
              <a:spcBef>
                <a:spcPct val="0"/>
              </a:spcBef>
              <a:spcAft>
                <a:spcPct val="0"/>
              </a:spcAft>
              <a:defRPr sz="4400">
                <a:solidFill>
                  <a:schemeClr val="tx1"/>
                </a:solidFill>
                <a:latin typeface="Tahoma" pitchFamily="34" charset="0"/>
                <a:cs typeface="Tahoma" pitchFamily="34" charset="0"/>
              </a:defRPr>
            </a:lvl9pPr>
          </a:lstStyle>
          <a:p>
            <a:pPr>
              <a:lnSpc>
                <a:spcPct val="120000"/>
              </a:lnSpc>
            </a:pPr>
            <a:r>
              <a:rPr lang="en-US" sz="3800" dirty="0" smtClean="0">
                <a:solidFill>
                  <a:schemeClr val="bg1"/>
                </a:solidFill>
              </a:rPr>
              <a:t>Adding Cybersecurity to Confidentiality Pledges</a:t>
            </a:r>
          </a:p>
        </p:txBody>
      </p:sp>
      <p:sp>
        <p:nvSpPr>
          <p:cNvPr id="9" name="Subtitle 2"/>
          <p:cNvSpPr txBox="1">
            <a:spLocks/>
          </p:cNvSpPr>
          <p:nvPr/>
        </p:nvSpPr>
        <p:spPr>
          <a:xfrm>
            <a:off x="1188027" y="3954276"/>
            <a:ext cx="6400800" cy="1752600"/>
          </a:xfrm>
          <a:prstGeom prst="rect">
            <a:avLst/>
          </a:prstGeom>
        </p:spPr>
        <p:txBody>
          <a:bodyPr>
            <a:normAutofit/>
          </a:bodyPr>
          <a:lstStyle>
            <a:lvl1pPr marL="342900" indent="-342900" algn="l" rtl="0" eaLnBrk="1" fontAlgn="base" hangingPunct="1">
              <a:spcBef>
                <a:spcPct val="20000"/>
              </a:spcBef>
              <a:spcAft>
                <a:spcPct val="0"/>
              </a:spcAft>
              <a:buFont typeface="Arial" charset="0"/>
              <a:buChar char="•"/>
              <a:defRPr sz="3200" kern="1200" baseline="0">
                <a:solidFill>
                  <a:srgbClr val="192168"/>
                </a:solidFill>
                <a:latin typeface="Tahoma" pitchFamily="34" charset="0"/>
                <a:ea typeface="+mn-ea"/>
                <a:cs typeface="Tahoma" pitchFamily="34" charset="0"/>
              </a:defRPr>
            </a:lvl1pPr>
            <a:lvl2pPr marL="742950" indent="-285750" algn="l" rtl="0" eaLnBrk="1" fontAlgn="base" hangingPunct="1">
              <a:spcBef>
                <a:spcPct val="20000"/>
              </a:spcBef>
              <a:spcAft>
                <a:spcPct val="0"/>
              </a:spcAft>
              <a:buFont typeface="Arial" charset="0"/>
              <a:buChar char="–"/>
              <a:defRPr sz="2800" kern="1200">
                <a:solidFill>
                  <a:srgbClr val="192168"/>
                </a:solidFill>
                <a:latin typeface="Tahoma" pitchFamily="34" charset="0"/>
                <a:ea typeface="+mn-ea"/>
                <a:cs typeface="Tahoma" pitchFamily="34" charset="0"/>
              </a:defRPr>
            </a:lvl2pPr>
            <a:lvl3pPr marL="1143000" indent="-228600" algn="l" rtl="0" eaLnBrk="1" fontAlgn="base" hangingPunct="1">
              <a:spcBef>
                <a:spcPct val="20000"/>
              </a:spcBef>
              <a:spcAft>
                <a:spcPct val="0"/>
              </a:spcAft>
              <a:buFont typeface="Arial" charset="0"/>
              <a:buChar char="•"/>
              <a:defRPr sz="2400" kern="1200">
                <a:solidFill>
                  <a:srgbClr val="192168"/>
                </a:solidFill>
                <a:latin typeface="Tahoma" pitchFamily="34" charset="0"/>
                <a:ea typeface="+mn-ea"/>
                <a:cs typeface="Tahoma" pitchFamily="34" charset="0"/>
              </a:defRPr>
            </a:lvl3pPr>
            <a:lvl4pPr marL="1600200" indent="-228600" algn="l" rtl="0" eaLnBrk="1" fontAlgn="base" hangingPunct="1">
              <a:spcBef>
                <a:spcPct val="20000"/>
              </a:spcBef>
              <a:spcAft>
                <a:spcPct val="0"/>
              </a:spcAft>
              <a:buFont typeface="Arial" charset="0"/>
              <a:buChar char="–"/>
              <a:defRPr sz="2000" kern="1200">
                <a:solidFill>
                  <a:srgbClr val="192168"/>
                </a:solidFill>
                <a:latin typeface="Tahoma" pitchFamily="34" charset="0"/>
                <a:ea typeface="+mn-ea"/>
                <a:cs typeface="Tahoma" pitchFamily="34" charset="0"/>
              </a:defRPr>
            </a:lvl4pPr>
            <a:lvl5pPr marL="2057400" indent="-228600" algn="l" rtl="0" eaLnBrk="1" fontAlgn="base" hangingPunct="1">
              <a:spcBef>
                <a:spcPct val="20000"/>
              </a:spcBef>
              <a:spcAft>
                <a:spcPct val="0"/>
              </a:spcAft>
              <a:buClr>
                <a:srgbClr val="CE1126"/>
              </a:buClr>
              <a:buFont typeface="Arial" charset="0"/>
              <a:buChar char="»"/>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3000" dirty="0" smtClean="0">
                <a:solidFill>
                  <a:schemeClr val="bg1"/>
                </a:solidFill>
              </a:rPr>
              <a:t>Jennifer Edgar</a:t>
            </a:r>
          </a:p>
          <a:p>
            <a:pPr marL="0" indent="0" algn="ctr">
              <a:buNone/>
            </a:pPr>
            <a:r>
              <a:rPr lang="en-US" sz="3000" dirty="0" smtClean="0">
                <a:solidFill>
                  <a:schemeClr val="bg1"/>
                </a:solidFill>
              </a:rPr>
              <a:t>Bureau of Labor Statistics</a:t>
            </a:r>
          </a:p>
        </p:txBody>
      </p:sp>
      <p:sp>
        <p:nvSpPr>
          <p:cNvPr id="2" name="Slide Number Placeholder 1"/>
          <p:cNvSpPr>
            <a:spLocks noGrp="1"/>
          </p:cNvSpPr>
          <p:nvPr>
            <p:ph type="sldNum" sz="quarter" idx="12"/>
          </p:nvPr>
        </p:nvSpPr>
        <p:spPr/>
        <p:txBody>
          <a:bodyPr/>
          <a:lstStyle/>
          <a:p>
            <a:fld id="{61DD8C0F-7F85-4A96-933A-F8318269B241}" type="slidenum">
              <a:rPr lang="en-US" smtClean="0"/>
              <a:t>1</a:t>
            </a:fld>
            <a:endParaRPr lang="en-US" dirty="0"/>
          </a:p>
        </p:txBody>
      </p:sp>
    </p:spTree>
    <p:extLst>
      <p:ext uri="{BB962C8B-B14F-4D97-AF65-F5344CB8AC3E}">
        <p14:creationId xmlns:p14="http://schemas.microsoft.com/office/powerpoint/2010/main" val="3801720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914399" y="1722437"/>
            <a:ext cx="7915275" cy="4525963"/>
          </a:xfrm>
        </p:spPr>
        <p:txBody>
          <a:bodyPr/>
          <a:lstStyle/>
          <a:p>
            <a:r>
              <a:rPr lang="en-US" sz="2800" dirty="0" smtClean="0"/>
              <a:t>Confidentiality can play a role in the respondents response decision </a:t>
            </a:r>
            <a:r>
              <a:rPr lang="en-US" sz="2000" dirty="0" smtClean="0"/>
              <a:t>(</a:t>
            </a:r>
            <a:r>
              <a:rPr lang="en-US" sz="2000" dirty="0" smtClean="0">
                <a:hlinkClick r:id="rId3"/>
              </a:rPr>
              <a:t>Mayer, 2002</a:t>
            </a:r>
            <a:r>
              <a:rPr lang="en-US" sz="2000" dirty="0" smtClean="0">
                <a:solidFill>
                  <a:schemeClr val="tx1"/>
                </a:solidFill>
              </a:rPr>
              <a:t>)</a:t>
            </a:r>
          </a:p>
          <a:p>
            <a:r>
              <a:rPr lang="en-US" sz="2800" dirty="0" smtClean="0">
                <a:solidFill>
                  <a:schemeClr val="tx1"/>
                </a:solidFill>
              </a:rPr>
              <a:t>Pledges often contain legal language that’s unclear to respondents </a:t>
            </a:r>
            <a:r>
              <a:rPr lang="en-US" sz="2000" dirty="0" smtClean="0">
                <a:solidFill>
                  <a:schemeClr val="tx1"/>
                </a:solidFill>
              </a:rPr>
              <a:t>(</a:t>
            </a:r>
            <a:r>
              <a:rPr lang="en-US" sz="2000" dirty="0" smtClean="0">
                <a:solidFill>
                  <a:schemeClr val="tx1"/>
                </a:solidFill>
                <a:hlinkClick r:id="rId4"/>
              </a:rPr>
              <a:t>Gerber, 2003</a:t>
            </a:r>
            <a:r>
              <a:rPr lang="en-US" sz="2000" dirty="0" smtClean="0">
                <a:solidFill>
                  <a:schemeClr val="tx1"/>
                </a:solidFill>
              </a:rPr>
              <a:t>; </a:t>
            </a:r>
            <a:r>
              <a:rPr lang="en-US" sz="2000" dirty="0" err="1" smtClean="0">
                <a:solidFill>
                  <a:schemeClr val="tx1"/>
                </a:solidFill>
                <a:hlinkClick r:id="rId5"/>
              </a:rPr>
              <a:t>Landreth</a:t>
            </a:r>
            <a:r>
              <a:rPr lang="en-US" sz="2000" dirty="0" smtClean="0">
                <a:solidFill>
                  <a:schemeClr val="tx1"/>
                </a:solidFill>
                <a:hlinkClick r:id="rId5"/>
              </a:rPr>
              <a:t>, 2008</a:t>
            </a:r>
            <a:r>
              <a:rPr lang="en-US" sz="2000" dirty="0" smtClean="0">
                <a:solidFill>
                  <a:schemeClr val="tx1"/>
                </a:solidFill>
              </a:rPr>
              <a:t>)</a:t>
            </a:r>
          </a:p>
          <a:p>
            <a:r>
              <a:rPr lang="en-US" sz="2800" dirty="0" smtClean="0">
                <a:solidFill>
                  <a:schemeClr val="tx1"/>
                </a:solidFill>
              </a:rPr>
              <a:t>Most government pledges invoke a statute ensuring confidentiality and only statistical uses of data provided </a:t>
            </a:r>
            <a:endParaRPr lang="en-US" sz="2800" dirty="0" smtClean="0"/>
          </a:p>
          <a:p>
            <a:r>
              <a:rPr lang="en-US" sz="2800" dirty="0" smtClean="0">
                <a:solidFill>
                  <a:schemeClr val="tx1"/>
                </a:solidFill>
              </a:rPr>
              <a:t>Despite </a:t>
            </a:r>
            <a:r>
              <a:rPr lang="en-US" sz="2800" dirty="0" smtClean="0">
                <a:solidFill>
                  <a:schemeClr val="tx1"/>
                </a:solidFill>
              </a:rPr>
              <a:t>some variations in trust of the federal statistical system, government surveys are known for high response rates </a:t>
            </a:r>
            <a:r>
              <a:rPr lang="en-US" sz="2000" dirty="0" smtClean="0">
                <a:solidFill>
                  <a:schemeClr val="tx1"/>
                </a:solidFill>
              </a:rPr>
              <a:t>(</a:t>
            </a:r>
            <a:r>
              <a:rPr lang="en-US" sz="2000" dirty="0" smtClean="0">
                <a:solidFill>
                  <a:schemeClr val="tx1"/>
                </a:solidFill>
                <a:hlinkClick r:id="rId6"/>
              </a:rPr>
              <a:t>Childs, 201</a:t>
            </a:r>
            <a:r>
              <a:rPr lang="en-US" sz="2000" u="sng" dirty="0">
                <a:solidFill>
                  <a:schemeClr val="tx1"/>
                </a:solidFill>
              </a:rPr>
              <a:t>5</a:t>
            </a:r>
            <a:r>
              <a:rPr lang="en-US" sz="2000" dirty="0" smtClean="0">
                <a:solidFill>
                  <a:schemeClr val="tx1"/>
                </a:solidFill>
              </a:rPr>
              <a:t>)</a:t>
            </a:r>
            <a:endParaRPr lang="en-US" sz="2000" dirty="0" smtClean="0">
              <a:solidFill>
                <a:schemeClr val="tx1"/>
              </a:solidFill>
            </a:endParaRPr>
          </a:p>
        </p:txBody>
      </p:sp>
      <p:sp>
        <p:nvSpPr>
          <p:cNvPr id="4" name="Slide Number Placeholder 3"/>
          <p:cNvSpPr>
            <a:spLocks noGrp="1"/>
          </p:cNvSpPr>
          <p:nvPr>
            <p:ph type="sldNum" sz="quarter" idx="12"/>
          </p:nvPr>
        </p:nvSpPr>
        <p:spPr/>
        <p:txBody>
          <a:bodyPr/>
          <a:lstStyle/>
          <a:p>
            <a:fld id="{61DD8C0F-7F85-4A96-933A-F8318269B241}" type="slidenum">
              <a:rPr lang="en-US" smtClean="0"/>
              <a:pPr/>
              <a:t>2</a:t>
            </a:fld>
            <a:endParaRPr lang="en-US" dirty="0"/>
          </a:p>
        </p:txBody>
      </p:sp>
    </p:spTree>
    <p:extLst>
      <p:ext uri="{BB962C8B-B14F-4D97-AF65-F5344CB8AC3E}">
        <p14:creationId xmlns:p14="http://schemas.microsoft.com/office/powerpoint/2010/main" val="2217804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Cybersecurity </a:t>
            </a:r>
            <a:r>
              <a:rPr lang="en-US" dirty="0" smtClean="0"/>
              <a:t>Enhancement Act</a:t>
            </a:r>
            <a:endParaRPr lang="en-US" dirty="0"/>
          </a:p>
        </p:txBody>
      </p:sp>
      <p:sp>
        <p:nvSpPr>
          <p:cNvPr id="3" name="Content Placeholder 2"/>
          <p:cNvSpPr>
            <a:spLocks noGrp="1"/>
          </p:cNvSpPr>
          <p:nvPr>
            <p:ph idx="1"/>
          </p:nvPr>
        </p:nvSpPr>
        <p:spPr>
          <a:xfrm>
            <a:off x="914399" y="1722437"/>
            <a:ext cx="7981407" cy="4967288"/>
          </a:xfrm>
        </p:spPr>
        <p:txBody>
          <a:bodyPr/>
          <a:lstStyle/>
          <a:p>
            <a:pPr marL="0" indent="0">
              <a:buNone/>
            </a:pPr>
            <a:r>
              <a:rPr lang="en-US" sz="2500" dirty="0" smtClean="0"/>
              <a:t>Big law, lots of fine print, complicated IT specifications</a:t>
            </a:r>
          </a:p>
          <a:p>
            <a:endParaRPr lang="en-US" sz="2800" dirty="0" smtClean="0"/>
          </a:p>
          <a:p>
            <a:endParaRPr lang="en-US" sz="2800" dirty="0"/>
          </a:p>
          <a:p>
            <a:endParaRPr lang="en-US" sz="2800" dirty="0" smtClean="0"/>
          </a:p>
          <a:p>
            <a:endParaRPr lang="en-US" sz="2800" dirty="0"/>
          </a:p>
          <a:p>
            <a:pPr marL="0" indent="0">
              <a:buNone/>
            </a:pPr>
            <a:endParaRPr lang="en-US" sz="2800" dirty="0" smtClean="0"/>
          </a:p>
          <a:p>
            <a:pPr marL="0" indent="0" algn="ctr">
              <a:buNone/>
            </a:pPr>
            <a:r>
              <a:rPr lang="en-US" sz="2800" dirty="0" smtClean="0">
                <a:solidFill>
                  <a:schemeClr val="tx1"/>
                </a:solidFill>
              </a:rPr>
              <a:t>Requires </a:t>
            </a:r>
            <a:r>
              <a:rPr lang="en-US" sz="2800" dirty="0">
                <a:solidFill>
                  <a:schemeClr val="tx1"/>
                </a:solidFill>
              </a:rPr>
              <a:t>the installation of the Department of Homeland Security’s </a:t>
            </a:r>
            <a:r>
              <a:rPr lang="en-US" sz="2800" dirty="0" smtClean="0">
                <a:solidFill>
                  <a:schemeClr val="tx1"/>
                </a:solidFill>
              </a:rPr>
              <a:t>EINSTEIN </a:t>
            </a:r>
            <a:r>
              <a:rPr lang="en-US" sz="2800" dirty="0">
                <a:solidFill>
                  <a:schemeClr val="tx1"/>
                </a:solidFill>
              </a:rPr>
              <a:t>cybersecurity protection system on all Federal civilian information technology systems. </a:t>
            </a:r>
            <a:endParaRPr lang="en-US" sz="2800"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3</a:t>
            </a:fld>
            <a:endParaRPr lang="en-US" dirty="0"/>
          </a:p>
        </p:txBody>
      </p:sp>
      <p:cxnSp>
        <p:nvCxnSpPr>
          <p:cNvPr id="6" name="Straight Connector 5"/>
          <p:cNvCxnSpPr/>
          <p:nvPr/>
        </p:nvCxnSpPr>
        <p:spPr>
          <a:xfrm>
            <a:off x="962891" y="4765964"/>
            <a:ext cx="7647709"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107" y="2586966"/>
            <a:ext cx="3520786" cy="1981571"/>
          </a:xfrm>
          <a:prstGeom prst="rect">
            <a:avLst/>
          </a:prstGeom>
        </p:spPr>
      </p:pic>
    </p:spTree>
    <p:extLst>
      <p:ext uri="{BB962C8B-B14F-4D97-AF65-F5344CB8AC3E}">
        <p14:creationId xmlns:p14="http://schemas.microsoft.com/office/powerpoint/2010/main" val="638254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p:txBody>
          <a:bodyPr>
            <a:normAutofit lnSpcReduction="10000"/>
          </a:bodyPr>
          <a:lstStyle/>
          <a:p>
            <a:r>
              <a:rPr lang="en-US" dirty="0" smtClean="0"/>
              <a:t>Current legislation protecting BLS Data</a:t>
            </a:r>
          </a:p>
          <a:p>
            <a:endParaRPr lang="en-US" dirty="0" smtClean="0"/>
          </a:p>
          <a:p>
            <a:r>
              <a:rPr lang="en-US" dirty="0" smtClean="0"/>
              <a:t>Only BLS, agents and partners can access BLS data </a:t>
            </a:r>
          </a:p>
          <a:p>
            <a:endParaRPr lang="en-US" dirty="0" smtClean="0"/>
          </a:p>
          <a:p>
            <a:r>
              <a:rPr lang="en-US" dirty="0" smtClean="0"/>
              <a:t>Data can only be used for statistical purposes </a:t>
            </a:r>
            <a:endParaRPr lang="en-US" dirty="0"/>
          </a:p>
        </p:txBody>
      </p:sp>
      <p:sp>
        <p:nvSpPr>
          <p:cNvPr id="10" name="Content Placeholder 9"/>
          <p:cNvSpPr>
            <a:spLocks noGrp="1"/>
          </p:cNvSpPr>
          <p:nvPr>
            <p:ph sz="half" idx="2"/>
          </p:nvPr>
        </p:nvSpPr>
        <p:spPr/>
        <p:txBody>
          <a:bodyPr/>
          <a:lstStyle/>
          <a:p>
            <a:r>
              <a:rPr lang="en-US" dirty="0" smtClean="0"/>
              <a:t>New cybersecurity </a:t>
            </a:r>
            <a:r>
              <a:rPr lang="en-US" dirty="0" smtClean="0"/>
              <a:t>technology</a:t>
            </a:r>
            <a:r>
              <a:rPr lang="en-US" dirty="0"/>
              <a:t> </a:t>
            </a:r>
            <a:r>
              <a:rPr lang="en-US" dirty="0" smtClean="0"/>
              <a:t>‘trumps’ CIPSEA</a:t>
            </a:r>
            <a:endParaRPr lang="en-US" dirty="0" smtClean="0"/>
          </a:p>
          <a:p>
            <a:r>
              <a:rPr lang="en-US" dirty="0" smtClean="0"/>
              <a:t>DHS can access BLS information if </a:t>
            </a:r>
            <a:r>
              <a:rPr lang="en-US" dirty="0" smtClean="0"/>
              <a:t>flagged</a:t>
            </a:r>
            <a:endParaRPr lang="en-US" dirty="0" smtClean="0"/>
          </a:p>
          <a:p>
            <a:r>
              <a:rPr lang="en-US" dirty="0" smtClean="0"/>
              <a:t>Information can be used to identify and mitigate cybersecurity threats </a:t>
            </a:r>
          </a:p>
          <a:p>
            <a:endParaRPr lang="en-US"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4</a:t>
            </a:fld>
            <a:endParaRPr lang="en-US" dirty="0"/>
          </a:p>
        </p:txBody>
      </p:sp>
      <p:sp>
        <p:nvSpPr>
          <p:cNvPr id="5" name="TextBox 4"/>
          <p:cNvSpPr txBox="1"/>
          <p:nvPr/>
        </p:nvSpPr>
        <p:spPr>
          <a:xfrm>
            <a:off x="1281953" y="310496"/>
            <a:ext cx="2922494" cy="1195574"/>
          </a:xfrm>
          <a:prstGeom prst="rect">
            <a:avLst/>
          </a:prstGeom>
        </p:spPr>
        <p:txBody>
          <a:bodyPr vert="horz" wrap="square" lIns="91440" tIns="45720" rIns="91440" bIns="45720" rtlCol="0" anchor="ctr">
            <a:normAutofit/>
          </a:bodyPr>
          <a:lstStyle/>
          <a:p>
            <a:pPr algn="ctr">
              <a:spcBef>
                <a:spcPct val="0"/>
              </a:spcBef>
            </a:pPr>
            <a:r>
              <a:rPr lang="en-US" sz="3800" b="1" dirty="0" smtClean="0"/>
              <a:t>CIPSEA</a:t>
            </a:r>
            <a:endParaRPr kumimoji="0" lang="en-US" sz="3800" b="1"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extBox 5"/>
          <p:cNvSpPr txBox="1"/>
          <p:nvPr/>
        </p:nvSpPr>
        <p:spPr>
          <a:xfrm>
            <a:off x="3953435" y="451083"/>
            <a:ext cx="914400" cy="914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3600" b="1" dirty="0">
                <a:solidFill>
                  <a:srgbClr val="3E3F67"/>
                </a:solidFill>
                <a:latin typeface="Tahoma" pitchFamily="34" charset="0"/>
                <a:ea typeface="+mj-ea"/>
                <a:cs typeface="Tahoma" pitchFamily="34" charset="0"/>
              </a:rPr>
              <a:t>v</a:t>
            </a:r>
            <a:r>
              <a:rPr kumimoji="0" lang="en-US" sz="3600" b="1" i="0" u="none" strike="noStrike" kern="1200" cap="none" spc="0" normalizeH="0" baseline="0" noProof="0" dirty="0" smtClean="0">
                <a:ln>
                  <a:noFill/>
                </a:ln>
                <a:solidFill>
                  <a:srgbClr val="3E3F67"/>
                </a:solidFill>
                <a:effectLst/>
                <a:uLnTx/>
                <a:uFillTx/>
                <a:latin typeface="Tahoma" pitchFamily="34" charset="0"/>
                <a:ea typeface="+mj-ea"/>
                <a:cs typeface="Tahoma" pitchFamily="34" charset="0"/>
              </a:rPr>
              <a:t>s.</a:t>
            </a:r>
            <a:endParaRPr kumimoji="0" lang="en-US" sz="3600" b="1" i="0" u="none" strike="noStrike" kern="1200" cap="none" spc="0" normalizeH="0" baseline="0" noProof="0" dirty="0" smtClean="0">
              <a:ln>
                <a:noFill/>
              </a:ln>
              <a:solidFill>
                <a:srgbClr val="3E3F67"/>
              </a:solidFill>
              <a:effectLst/>
              <a:uLnTx/>
              <a:uFillTx/>
              <a:latin typeface="Tahoma" pitchFamily="34" charset="0"/>
              <a:ea typeface="+mj-ea"/>
              <a:cs typeface="Tahoma" pitchFamily="34" charset="0"/>
            </a:endParaRPr>
          </a:p>
        </p:txBody>
      </p:sp>
      <p:sp>
        <p:nvSpPr>
          <p:cNvPr id="7" name="TextBox 6"/>
          <p:cNvSpPr txBox="1"/>
          <p:nvPr/>
        </p:nvSpPr>
        <p:spPr>
          <a:xfrm>
            <a:off x="5298141" y="364284"/>
            <a:ext cx="3388659" cy="1087998"/>
          </a:xfrm>
          <a:prstGeom prst="rect">
            <a:avLst/>
          </a:prstGeom>
        </p:spPr>
        <p:txBody>
          <a:bodyPr vert="horz" wrap="none" lIns="91440" tIns="45720" rIns="91440" bIns="45720" rtlCol="0" anchor="ctr">
            <a:normAutofit lnSpcReduction="10000"/>
          </a:bodyPr>
          <a:lstStyle/>
          <a:p>
            <a:pPr algn="ctr">
              <a:spcBef>
                <a:spcPct val="0"/>
              </a:spcBef>
            </a:pPr>
            <a:r>
              <a:rPr lang="en-US" sz="3600" b="1" dirty="0"/>
              <a:t>Cybersecurity </a:t>
            </a:r>
            <a:endParaRPr lang="en-US" sz="3600" b="1" dirty="0" smtClean="0"/>
          </a:p>
          <a:p>
            <a:pPr algn="ctr">
              <a:spcBef>
                <a:spcPct val="0"/>
              </a:spcBef>
            </a:pPr>
            <a:r>
              <a:rPr lang="en-US" sz="3600" b="1" dirty="0" smtClean="0"/>
              <a:t>Enhancement </a:t>
            </a:r>
            <a:r>
              <a:rPr lang="en-US" sz="3600" b="1" dirty="0"/>
              <a:t>Act</a:t>
            </a:r>
            <a:endParaRPr kumimoji="0" lang="en-US" sz="3600" b="1"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3968507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Pledge Language</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2181" y="2935176"/>
            <a:ext cx="5380637" cy="3479479"/>
          </a:xfrm>
        </p:spPr>
      </p:pic>
      <p:sp>
        <p:nvSpPr>
          <p:cNvPr id="4" name="Slide Number Placeholder 3"/>
          <p:cNvSpPr>
            <a:spLocks noGrp="1"/>
          </p:cNvSpPr>
          <p:nvPr>
            <p:ph type="sldNum" sz="quarter" idx="12"/>
          </p:nvPr>
        </p:nvSpPr>
        <p:spPr/>
        <p:txBody>
          <a:bodyPr/>
          <a:lstStyle/>
          <a:p>
            <a:fld id="{61DD8C0F-7F85-4A96-933A-F8318269B241}" type="slidenum">
              <a:rPr lang="en-US" smtClean="0"/>
              <a:pPr/>
              <a:t>5</a:t>
            </a:fld>
            <a:endParaRPr lang="en-US" dirty="0"/>
          </a:p>
        </p:txBody>
      </p:sp>
      <p:sp>
        <p:nvSpPr>
          <p:cNvPr id="6" name="TextBox 5"/>
          <p:cNvSpPr txBox="1"/>
          <p:nvPr/>
        </p:nvSpPr>
        <p:spPr>
          <a:xfrm>
            <a:off x="609599" y="1717964"/>
            <a:ext cx="2632363" cy="1773381"/>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Informed </a:t>
            </a:r>
          </a:p>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Consent</a:t>
            </a:r>
          </a:p>
        </p:txBody>
      </p:sp>
      <p:sp>
        <p:nvSpPr>
          <p:cNvPr id="7" name="TextBox 6"/>
          <p:cNvSpPr txBox="1"/>
          <p:nvPr/>
        </p:nvSpPr>
        <p:spPr>
          <a:xfrm>
            <a:off x="6511637" y="2882741"/>
            <a:ext cx="2632363" cy="1773381"/>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Alarming</a:t>
            </a:r>
            <a:r>
              <a:rPr kumimoji="0" lang="en-US" sz="3600" b="0" i="0" u="none" strike="noStrike" kern="1200" cap="none" spc="0" normalizeH="0" noProof="0" dirty="0" smtClean="0">
                <a:ln>
                  <a:noFill/>
                </a:ln>
                <a:effectLst/>
                <a:uLnTx/>
                <a:uFillTx/>
                <a:latin typeface="Tahoma" pitchFamily="34" charset="0"/>
                <a:ea typeface="+mj-ea"/>
                <a:cs typeface="Tahoma" pitchFamily="34" charset="0"/>
              </a:rPr>
              <a:t> </a:t>
            </a:r>
          </a:p>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noProof="0" dirty="0" smtClean="0">
                <a:ln>
                  <a:noFill/>
                </a:ln>
                <a:effectLst/>
                <a:uLnTx/>
                <a:uFillTx/>
                <a:latin typeface="Tahoma" pitchFamily="34" charset="0"/>
                <a:ea typeface="+mj-ea"/>
                <a:cs typeface="Tahoma" pitchFamily="34" charset="0"/>
              </a:rPr>
              <a:t>Respondents</a:t>
            </a:r>
            <a:endParaRPr kumimoji="0" lang="en-US" sz="3600" b="0" i="0" u="none" strike="noStrike" kern="1200" cap="none" spc="0" normalizeH="0" baseline="0" noProof="0" dirty="0" smtClean="0">
              <a:ln>
                <a:noFill/>
              </a:ln>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3530585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DD8C0F-7F85-4A96-933A-F8318269B241}" type="slidenum">
              <a:rPr lang="en-US" smtClean="0"/>
              <a:pPr/>
              <a:t>6</a:t>
            </a:fld>
            <a:endParaRPr lang="en-US" dirty="0"/>
          </a:p>
        </p:txBody>
      </p:sp>
      <p:sp>
        <p:nvSpPr>
          <p:cNvPr id="5" name="Title 1"/>
          <p:cNvSpPr>
            <a:spLocks noGrp="1"/>
          </p:cNvSpPr>
          <p:nvPr>
            <p:ph type="title"/>
          </p:nvPr>
        </p:nvSpPr>
        <p:spPr/>
        <p:txBody>
          <a:bodyPr/>
          <a:lstStyle/>
          <a:p>
            <a:r>
              <a:rPr lang="en-US" dirty="0" smtClean="0"/>
              <a:t>Updating Pledge Language</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341" y="3461977"/>
            <a:ext cx="3091506" cy="3396023"/>
          </a:xfrm>
          <a:prstGeom prst="rect">
            <a:avLst/>
          </a:prstGeom>
        </p:spPr>
      </p:pic>
      <p:grpSp>
        <p:nvGrpSpPr>
          <p:cNvPr id="19" name="Group 18"/>
          <p:cNvGrpSpPr/>
          <p:nvPr/>
        </p:nvGrpSpPr>
        <p:grpSpPr>
          <a:xfrm>
            <a:off x="6450596" y="4130849"/>
            <a:ext cx="2537529" cy="2539894"/>
            <a:chOff x="6131859" y="1694329"/>
            <a:chExt cx="2537529" cy="2539894"/>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7666" y="1873460"/>
              <a:ext cx="1888640" cy="2297846"/>
            </a:xfrm>
            <a:prstGeom prst="rect">
              <a:avLst/>
            </a:prstGeom>
          </p:spPr>
        </p:pic>
        <p:sp>
          <p:nvSpPr>
            <p:cNvPr id="14" name="Oval 13"/>
            <p:cNvSpPr/>
            <p:nvPr/>
          </p:nvSpPr>
          <p:spPr>
            <a:xfrm>
              <a:off x="6131859" y="1694329"/>
              <a:ext cx="2537529" cy="253989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6457666" y="2092605"/>
              <a:ext cx="2006992" cy="165781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6" name="Content Placeholder 5"/>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67402" y="1616329"/>
            <a:ext cx="2822964" cy="2117224"/>
          </a:xfrm>
          <a:prstGeom prst="roundRect">
            <a:avLst>
              <a:gd name="adj" fmla="val 50000"/>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8462" y="1622034"/>
            <a:ext cx="2111519" cy="2111519"/>
          </a:xfrm>
          <a:prstGeom prst="rect">
            <a:avLst/>
          </a:prstGeom>
        </p:spPr>
      </p:pic>
    </p:spTree>
    <p:extLst>
      <p:ext uri="{BB962C8B-B14F-4D97-AF65-F5344CB8AC3E}">
        <p14:creationId xmlns:p14="http://schemas.microsoft.com/office/powerpoint/2010/main" val="421538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DD8C0F-7F85-4A96-933A-F8318269B241}" type="slidenum">
              <a:rPr lang="en-US" smtClean="0"/>
              <a:pPr/>
              <a:t>7</a:t>
            </a:fld>
            <a:endParaRPr lang="en-US" dirty="0"/>
          </a:p>
        </p:txBody>
      </p:sp>
      <p:sp>
        <p:nvSpPr>
          <p:cNvPr id="5" name="Title 1"/>
          <p:cNvSpPr>
            <a:spLocks noGrp="1"/>
          </p:cNvSpPr>
          <p:nvPr>
            <p:ph type="title"/>
          </p:nvPr>
        </p:nvSpPr>
        <p:spPr/>
        <p:txBody>
          <a:bodyPr/>
          <a:lstStyle/>
          <a:p>
            <a:r>
              <a:rPr lang="en-US" dirty="0" smtClean="0"/>
              <a:t>Updating Pledge Language</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341" y="3461977"/>
            <a:ext cx="3091506" cy="3396023"/>
          </a:xfrm>
          <a:prstGeom prst="rect">
            <a:avLst/>
          </a:prstGeom>
        </p:spPr>
      </p:pic>
      <p:grpSp>
        <p:nvGrpSpPr>
          <p:cNvPr id="19" name="Group 18"/>
          <p:cNvGrpSpPr/>
          <p:nvPr/>
        </p:nvGrpSpPr>
        <p:grpSpPr>
          <a:xfrm>
            <a:off x="6450596" y="4130849"/>
            <a:ext cx="2537529" cy="2539894"/>
            <a:chOff x="6131859" y="1694329"/>
            <a:chExt cx="2537529" cy="2539894"/>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7666" y="1873460"/>
              <a:ext cx="1888640" cy="2297846"/>
            </a:xfrm>
            <a:prstGeom prst="rect">
              <a:avLst/>
            </a:prstGeom>
          </p:spPr>
        </p:pic>
        <p:sp>
          <p:nvSpPr>
            <p:cNvPr id="14" name="Oval 13"/>
            <p:cNvSpPr/>
            <p:nvPr/>
          </p:nvSpPr>
          <p:spPr>
            <a:xfrm>
              <a:off x="6131859" y="1694329"/>
              <a:ext cx="2537529" cy="253989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6457666" y="2092605"/>
              <a:ext cx="2006992" cy="165781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6" name="Content Placeholder 5"/>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67402" y="1616329"/>
            <a:ext cx="2822964" cy="2117224"/>
          </a:xfrm>
          <a:prstGeom prst="roundRect">
            <a:avLst>
              <a:gd name="adj" fmla="val 50000"/>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8462" y="1622034"/>
            <a:ext cx="2111519" cy="2111519"/>
          </a:xfrm>
          <a:prstGeom prst="rect">
            <a:avLst/>
          </a:prstGeom>
        </p:spPr>
      </p:pic>
      <p:sp>
        <p:nvSpPr>
          <p:cNvPr id="12" name="Rounded Rectangle 11"/>
          <p:cNvSpPr/>
          <p:nvPr/>
        </p:nvSpPr>
        <p:spPr>
          <a:xfrm>
            <a:off x="1311088" y="2093887"/>
            <a:ext cx="6979024" cy="3717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dirty="0" smtClean="0"/>
              <a:t>Per the Cybersecurity Enhancement Act of 2015, </a:t>
            </a:r>
            <a:r>
              <a:rPr lang="en-US" sz="2600" dirty="0"/>
              <a:t>Federal information systems are protected from malicious activities through cybersecurity screening of transmitted data. </a:t>
            </a:r>
          </a:p>
        </p:txBody>
      </p:sp>
    </p:spTree>
    <p:extLst>
      <p:ext uri="{BB962C8B-B14F-4D97-AF65-F5344CB8AC3E}">
        <p14:creationId xmlns:p14="http://schemas.microsoft.com/office/powerpoint/2010/main" val="717563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Methods</a:t>
            </a:r>
            <a:endParaRPr lang="en-US" dirty="0"/>
          </a:p>
        </p:txBody>
      </p:sp>
      <p:sp>
        <p:nvSpPr>
          <p:cNvPr id="3" name="Content Placeholder 2"/>
          <p:cNvSpPr>
            <a:spLocks noGrp="1"/>
          </p:cNvSpPr>
          <p:nvPr>
            <p:ph idx="1"/>
          </p:nvPr>
        </p:nvSpPr>
        <p:spPr>
          <a:xfrm>
            <a:off x="914399" y="1710714"/>
            <a:ext cx="7915275" cy="4525963"/>
          </a:xfrm>
        </p:spPr>
        <p:txBody>
          <a:bodyPr/>
          <a:lstStyle/>
          <a:p>
            <a:r>
              <a:rPr lang="en-US" sz="2800" dirty="0" smtClean="0"/>
              <a:t>Understand R reactions to current pledge</a:t>
            </a:r>
          </a:p>
          <a:p>
            <a:r>
              <a:rPr lang="en-US" sz="2800" dirty="0" smtClean="0"/>
              <a:t>Explore understanding and reaction to new language</a:t>
            </a:r>
          </a:p>
          <a:p>
            <a:pPr>
              <a:spcBef>
                <a:spcPts val="0"/>
              </a:spcBef>
            </a:pPr>
            <a:r>
              <a:rPr lang="en-US" sz="2800" dirty="0" smtClean="0"/>
              <a:t>Predict potential impact on survey response</a:t>
            </a:r>
            <a:br>
              <a:rPr lang="en-US" sz="2800" dirty="0" smtClean="0"/>
            </a:br>
            <a:endParaRPr lang="en-US" sz="2800" dirty="0" smtClean="0"/>
          </a:p>
          <a:p>
            <a:pPr>
              <a:spcBef>
                <a:spcPts val="0"/>
              </a:spcBef>
            </a:pPr>
            <a:endParaRPr lang="en-US" sz="900" dirty="0" smtClean="0"/>
          </a:p>
          <a:p>
            <a:pPr lvl="1"/>
            <a:r>
              <a:rPr lang="en-US" dirty="0" smtClean="0"/>
              <a:t>Data Collector Focus Groups </a:t>
            </a:r>
          </a:p>
          <a:p>
            <a:pPr lvl="1"/>
            <a:r>
              <a:rPr lang="en-US" dirty="0" smtClean="0"/>
              <a:t>Respondent Cognitive Interviews </a:t>
            </a:r>
          </a:p>
          <a:p>
            <a:pPr lvl="1"/>
            <a:r>
              <a:rPr lang="en-US" dirty="0" smtClean="0"/>
              <a:t>Online Survey Experiment </a:t>
            </a:r>
            <a:r>
              <a:rPr lang="en-US" sz="900" dirty="0"/>
              <a:t/>
            </a:r>
            <a:br>
              <a:rPr lang="en-US" sz="900" dirty="0"/>
            </a:br>
            <a:endParaRPr lang="en-US" sz="900" dirty="0" smtClean="0"/>
          </a:p>
        </p:txBody>
      </p:sp>
      <p:sp>
        <p:nvSpPr>
          <p:cNvPr id="4" name="Slide Number Placeholder 3"/>
          <p:cNvSpPr>
            <a:spLocks noGrp="1"/>
          </p:cNvSpPr>
          <p:nvPr>
            <p:ph type="sldNum" sz="quarter" idx="12"/>
          </p:nvPr>
        </p:nvSpPr>
        <p:spPr/>
        <p:txBody>
          <a:bodyPr/>
          <a:lstStyle/>
          <a:p>
            <a:fld id="{61DD8C0F-7F85-4A96-933A-F8318269B241}" type="slidenum">
              <a:rPr lang="en-US" smtClean="0"/>
              <a:pPr/>
              <a:t>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394" y="4821382"/>
            <a:ext cx="2099606" cy="2036618"/>
          </a:xfrm>
          <a:prstGeom prst="rect">
            <a:avLst/>
          </a:prstGeom>
        </p:spPr>
      </p:pic>
    </p:spTree>
    <p:extLst>
      <p:ext uri="{BB962C8B-B14F-4D97-AF65-F5344CB8AC3E}">
        <p14:creationId xmlns:p14="http://schemas.microsoft.com/office/powerpoint/2010/main" val="1090228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915274" cy="1096962"/>
          </a:xfrm>
        </p:spPr>
        <p:txBody>
          <a:bodyPr/>
          <a:lstStyle/>
          <a:p>
            <a:r>
              <a:rPr lang="en-US" sz="4200" dirty="0" smtClean="0"/>
              <a:t>Data Collector Focus Groups</a:t>
            </a:r>
            <a:endParaRPr lang="en-US" sz="4200" dirty="0"/>
          </a:p>
        </p:txBody>
      </p:sp>
      <p:sp>
        <p:nvSpPr>
          <p:cNvPr id="3" name="Content Placeholder 2"/>
          <p:cNvSpPr>
            <a:spLocks noGrp="1"/>
          </p:cNvSpPr>
          <p:nvPr>
            <p:ph idx="1"/>
          </p:nvPr>
        </p:nvSpPr>
        <p:spPr>
          <a:xfrm>
            <a:off x="914399" y="1722437"/>
            <a:ext cx="7915275" cy="4525963"/>
          </a:xfrm>
        </p:spPr>
        <p:txBody>
          <a:bodyPr/>
          <a:lstStyle/>
          <a:p>
            <a:r>
              <a:rPr lang="en-US" sz="2800" dirty="0" smtClean="0"/>
              <a:t>Eight focus groups </a:t>
            </a:r>
          </a:p>
          <a:p>
            <a:r>
              <a:rPr lang="en-US" sz="2800" dirty="0" smtClean="0"/>
              <a:t>Two regional offices</a:t>
            </a:r>
          </a:p>
          <a:p>
            <a:r>
              <a:rPr lang="en-US" sz="2800" dirty="0" smtClean="0"/>
              <a:t>Represented all the major </a:t>
            </a:r>
            <a:r>
              <a:rPr lang="en-US" sz="2800" dirty="0" smtClean="0"/>
              <a:t>surveys</a:t>
            </a:r>
          </a:p>
          <a:p>
            <a:r>
              <a:rPr lang="en-US" sz="2800" dirty="0" smtClean="0"/>
              <a:t>How the pledge is communicated </a:t>
            </a:r>
            <a:endParaRPr lang="en-US" sz="2800" dirty="0" smtClean="0"/>
          </a:p>
          <a:p>
            <a:r>
              <a:rPr lang="en-US" sz="2800" dirty="0" smtClean="0"/>
              <a:t>Respondent reactions to current pledge </a:t>
            </a:r>
          </a:p>
          <a:p>
            <a:r>
              <a:rPr lang="en-US" sz="2800" dirty="0" smtClean="0"/>
              <a:t>Feedback to proposed versions </a:t>
            </a:r>
          </a:p>
          <a:p>
            <a:endParaRPr lang="en-US" sz="2800" dirty="0"/>
          </a:p>
          <a:p>
            <a:pPr marL="0" indent="0">
              <a:buNone/>
            </a:pPr>
            <a:endParaRPr lang="en-US" sz="2800"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9</a:t>
            </a:fld>
            <a:endParaRPr lang="en-US" dirty="0"/>
          </a:p>
        </p:txBody>
      </p:sp>
    </p:spTree>
    <p:extLst>
      <p:ext uri="{BB962C8B-B14F-4D97-AF65-F5344CB8AC3E}">
        <p14:creationId xmlns:p14="http://schemas.microsoft.com/office/powerpoint/2010/main" val="155982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Group Results </a:t>
            </a:r>
            <a:endParaRPr lang="en-US" dirty="0"/>
          </a:p>
        </p:txBody>
      </p:sp>
      <p:sp>
        <p:nvSpPr>
          <p:cNvPr id="3" name="Content Placeholder 2"/>
          <p:cNvSpPr>
            <a:spLocks noGrp="1"/>
          </p:cNvSpPr>
          <p:nvPr>
            <p:ph idx="1"/>
          </p:nvPr>
        </p:nvSpPr>
        <p:spPr>
          <a:xfrm>
            <a:off x="914399" y="1722437"/>
            <a:ext cx="7915275" cy="4525963"/>
          </a:xfrm>
        </p:spPr>
        <p:txBody>
          <a:bodyPr/>
          <a:lstStyle/>
          <a:p>
            <a:r>
              <a:rPr lang="en-US" sz="2800" dirty="0" smtClean="0"/>
              <a:t>Pledge language is rarely read verbatim</a:t>
            </a:r>
          </a:p>
          <a:p>
            <a:r>
              <a:rPr lang="en-US" sz="2800" dirty="0" smtClean="0"/>
              <a:t>Confidentiality is not the primary concern</a:t>
            </a:r>
          </a:p>
          <a:p>
            <a:r>
              <a:rPr lang="en-US" sz="2800" dirty="0" smtClean="0"/>
              <a:t>Frequency of concerns vary by survey topic</a:t>
            </a:r>
          </a:p>
          <a:p>
            <a:pPr marL="457200" lvl="1" indent="0">
              <a:buNone/>
            </a:pPr>
            <a:r>
              <a:rPr lang="en-US" dirty="0" smtClean="0"/>
              <a:t> 	Import/Export prices </a:t>
            </a:r>
          </a:p>
          <a:p>
            <a:pPr marL="457200" lvl="1" indent="0">
              <a:buNone/>
            </a:pPr>
            <a:r>
              <a:rPr lang="en-US" dirty="0" smtClean="0"/>
              <a:t>    Compensation, Employment </a:t>
            </a:r>
          </a:p>
          <a:p>
            <a:r>
              <a:rPr lang="en-US" sz="2800" dirty="0" smtClean="0"/>
              <a:t>Concerns vary by establishment size</a:t>
            </a:r>
          </a:p>
          <a:p>
            <a:pPr lvl="1"/>
            <a:r>
              <a:rPr lang="en-US" dirty="0" smtClean="0"/>
              <a:t>Larger firms = lawyers </a:t>
            </a:r>
          </a:p>
          <a:p>
            <a:pPr lvl="1"/>
            <a:r>
              <a:rPr lang="en-US" dirty="0" smtClean="0"/>
              <a:t>Smaller firms = concerns about sharing employee information </a:t>
            </a:r>
          </a:p>
          <a:p>
            <a:pPr lvl="1"/>
            <a:endParaRPr lang="en-US"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10</a:t>
            </a:fld>
            <a:endParaRPr lang="en-US" dirty="0"/>
          </a:p>
        </p:txBody>
      </p:sp>
      <p:sp>
        <p:nvSpPr>
          <p:cNvPr id="5" name="Plus 4"/>
          <p:cNvSpPr/>
          <p:nvPr/>
        </p:nvSpPr>
        <p:spPr>
          <a:xfrm>
            <a:off x="1399312" y="3306544"/>
            <a:ext cx="457200" cy="443345"/>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a:off x="1399311" y="3839939"/>
            <a:ext cx="457200" cy="415636"/>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684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Interviews</a:t>
            </a:r>
            <a:endParaRPr lang="en-US" dirty="0"/>
          </a:p>
        </p:txBody>
      </p:sp>
      <p:sp>
        <p:nvSpPr>
          <p:cNvPr id="3" name="Content Placeholder 2"/>
          <p:cNvSpPr>
            <a:spLocks noGrp="1"/>
          </p:cNvSpPr>
          <p:nvPr>
            <p:ph idx="1"/>
          </p:nvPr>
        </p:nvSpPr>
        <p:spPr>
          <a:xfrm>
            <a:off x="914399" y="1722437"/>
            <a:ext cx="7915275" cy="4525963"/>
          </a:xfrm>
        </p:spPr>
        <p:txBody>
          <a:bodyPr/>
          <a:lstStyle/>
          <a:p>
            <a:r>
              <a:rPr lang="en-US" sz="2800" dirty="0" smtClean="0"/>
              <a:t>23 telephone interviews</a:t>
            </a:r>
          </a:p>
          <a:p>
            <a:r>
              <a:rPr lang="en-US" sz="2800" dirty="0" smtClean="0"/>
              <a:t>Prior BLS respondents, from three surveys</a:t>
            </a:r>
          </a:p>
          <a:p>
            <a:pPr lvl="1"/>
            <a:r>
              <a:rPr lang="en-US" dirty="0" smtClean="0"/>
              <a:t>Last participant ranged from a few months to a few years </a:t>
            </a:r>
          </a:p>
          <a:p>
            <a:r>
              <a:rPr lang="en-US" sz="2800" dirty="0" smtClean="0"/>
              <a:t>Varied establishment size and industry</a:t>
            </a:r>
            <a:endParaRPr lang="en-US" sz="2800"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11</a:t>
            </a:fld>
            <a:endParaRPr lang="en-US" dirty="0"/>
          </a:p>
        </p:txBody>
      </p:sp>
    </p:spTree>
    <p:extLst>
      <p:ext uri="{BB962C8B-B14F-4D97-AF65-F5344CB8AC3E}">
        <p14:creationId xmlns:p14="http://schemas.microsoft.com/office/powerpoint/2010/main" val="3717932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CI Results: Recall Pledge?</a:t>
            </a:r>
            <a:endParaRPr lang="en-US" sz="4000" dirty="0"/>
          </a:p>
        </p:txBody>
      </p:sp>
      <p:sp>
        <p:nvSpPr>
          <p:cNvPr id="3" name="Content Placeholder 2"/>
          <p:cNvSpPr>
            <a:spLocks noGrp="1"/>
          </p:cNvSpPr>
          <p:nvPr>
            <p:ph idx="1"/>
          </p:nvPr>
        </p:nvSpPr>
        <p:spPr>
          <a:xfrm>
            <a:off x="914399" y="1722437"/>
            <a:ext cx="7915275" cy="4525963"/>
          </a:xfrm>
        </p:spPr>
        <p:txBody>
          <a:bodyPr/>
          <a:lstStyle/>
          <a:p>
            <a:r>
              <a:rPr lang="en-US" sz="2800" dirty="0" smtClean="0"/>
              <a:t>Ps didn’t remember much about the survey</a:t>
            </a:r>
          </a:p>
          <a:p>
            <a:pPr lvl="1"/>
            <a:r>
              <a:rPr lang="en-US" dirty="0" smtClean="0"/>
              <a:t>About half recalled general topic (some incorrectly!)</a:t>
            </a:r>
          </a:p>
          <a:p>
            <a:pPr lvl="1"/>
            <a:r>
              <a:rPr lang="en-US" dirty="0" smtClean="0"/>
              <a:t>None recalled the survey title</a:t>
            </a:r>
          </a:p>
          <a:p>
            <a:r>
              <a:rPr lang="en-US" sz="2800" dirty="0" smtClean="0"/>
              <a:t>Few recalled the pledge</a:t>
            </a:r>
          </a:p>
          <a:p>
            <a:pPr lvl="1"/>
            <a:r>
              <a:rPr lang="en-US" dirty="0" smtClean="0"/>
              <a:t>Most said they were generally comfortable with the BLS and how their information would be handled</a:t>
            </a:r>
          </a:p>
          <a:p>
            <a:pPr lvl="1"/>
            <a:r>
              <a:rPr lang="en-US" dirty="0" smtClean="0"/>
              <a:t>“</a:t>
            </a:r>
            <a:r>
              <a:rPr lang="en-US" dirty="0" smtClean="0"/>
              <a:t>The interviewer said something about privacy”</a:t>
            </a:r>
          </a:p>
          <a:p>
            <a:pPr marL="457200" lvl="1" indent="0">
              <a:buNone/>
            </a:pPr>
            <a:endParaRPr lang="en-US" dirty="0" smtClean="0"/>
          </a:p>
        </p:txBody>
      </p:sp>
      <p:sp>
        <p:nvSpPr>
          <p:cNvPr id="4" name="Slide Number Placeholder 3"/>
          <p:cNvSpPr>
            <a:spLocks noGrp="1"/>
          </p:cNvSpPr>
          <p:nvPr>
            <p:ph type="sldNum" sz="quarter" idx="12"/>
          </p:nvPr>
        </p:nvSpPr>
        <p:spPr/>
        <p:txBody>
          <a:bodyPr/>
          <a:lstStyle/>
          <a:p>
            <a:fld id="{61DD8C0F-7F85-4A96-933A-F8318269B241}" type="slidenum">
              <a:rPr lang="en-US" smtClean="0"/>
              <a:pPr/>
              <a:t>12</a:t>
            </a:fld>
            <a:endParaRPr lang="en-US" dirty="0"/>
          </a:p>
        </p:txBody>
      </p:sp>
    </p:spTree>
    <p:extLst>
      <p:ext uri="{BB962C8B-B14F-4D97-AF65-F5344CB8AC3E}">
        <p14:creationId xmlns:p14="http://schemas.microsoft.com/office/powerpoint/2010/main" val="22320968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CI Results: Reactions  </a:t>
            </a:r>
            <a:endParaRPr lang="en-US" dirty="0"/>
          </a:p>
        </p:txBody>
      </p:sp>
      <p:sp>
        <p:nvSpPr>
          <p:cNvPr id="9" name="Text Placeholder 8"/>
          <p:cNvSpPr>
            <a:spLocks noGrp="1"/>
          </p:cNvSpPr>
          <p:nvPr>
            <p:ph type="body" idx="1"/>
          </p:nvPr>
        </p:nvSpPr>
        <p:spPr/>
        <p:txBody>
          <a:bodyPr/>
          <a:lstStyle/>
          <a:p>
            <a:r>
              <a:rPr lang="en-US" dirty="0" smtClean="0"/>
              <a:t>Current Pledge	</a:t>
            </a:r>
            <a:endParaRPr lang="en-US" dirty="0"/>
          </a:p>
        </p:txBody>
      </p:sp>
      <p:sp>
        <p:nvSpPr>
          <p:cNvPr id="10" name="Content Placeholder 9"/>
          <p:cNvSpPr>
            <a:spLocks noGrp="1"/>
          </p:cNvSpPr>
          <p:nvPr>
            <p:ph sz="half" idx="2"/>
          </p:nvPr>
        </p:nvSpPr>
        <p:spPr/>
        <p:txBody>
          <a:bodyPr/>
          <a:lstStyle/>
          <a:p>
            <a:r>
              <a:rPr lang="en-US" dirty="0"/>
              <a:t>Boilerplate stuff</a:t>
            </a:r>
            <a:endParaRPr lang="en-US" dirty="0" smtClean="0"/>
          </a:p>
          <a:p>
            <a:endParaRPr lang="en-US" dirty="0" smtClean="0"/>
          </a:p>
          <a:p>
            <a:endParaRPr lang="en-US" dirty="0" smtClean="0"/>
          </a:p>
          <a:p>
            <a:r>
              <a:rPr lang="en-US" dirty="0"/>
              <a:t>“It’s fine”</a:t>
            </a:r>
          </a:p>
          <a:p>
            <a:endParaRPr lang="en-US" dirty="0" smtClean="0"/>
          </a:p>
          <a:p>
            <a:r>
              <a:rPr lang="en-US" dirty="0" smtClean="0"/>
              <a:t>Wouldn’t impact response decision either way </a:t>
            </a:r>
            <a:endParaRPr lang="en-US" dirty="0"/>
          </a:p>
        </p:txBody>
      </p:sp>
      <p:sp>
        <p:nvSpPr>
          <p:cNvPr id="11" name="Text Placeholder 10"/>
          <p:cNvSpPr>
            <a:spLocks noGrp="1"/>
          </p:cNvSpPr>
          <p:nvPr>
            <p:ph type="body" sz="quarter" idx="3"/>
          </p:nvPr>
        </p:nvSpPr>
        <p:spPr/>
        <p:txBody>
          <a:bodyPr/>
          <a:lstStyle/>
          <a:p>
            <a:r>
              <a:rPr lang="en-US" dirty="0" smtClean="0"/>
              <a:t>New </a:t>
            </a:r>
            <a:r>
              <a:rPr lang="en-US" dirty="0" smtClean="0"/>
              <a:t>Language</a:t>
            </a:r>
            <a:endParaRPr lang="en-US" dirty="0"/>
          </a:p>
        </p:txBody>
      </p:sp>
      <p:sp>
        <p:nvSpPr>
          <p:cNvPr id="12" name="Content Placeholder 11"/>
          <p:cNvSpPr>
            <a:spLocks noGrp="1"/>
          </p:cNvSpPr>
          <p:nvPr>
            <p:ph sz="quarter" idx="4"/>
          </p:nvPr>
        </p:nvSpPr>
        <p:spPr/>
        <p:txBody>
          <a:bodyPr/>
          <a:lstStyle/>
          <a:p>
            <a:r>
              <a:rPr lang="en-US" dirty="0" smtClean="0"/>
              <a:t>Looks like standard ‘fine print’</a:t>
            </a:r>
          </a:p>
          <a:p>
            <a:endParaRPr lang="en-US" dirty="0" smtClean="0"/>
          </a:p>
          <a:p>
            <a:r>
              <a:rPr lang="en-US" dirty="0" smtClean="0"/>
              <a:t>Assumed data already screened, a good thing</a:t>
            </a:r>
          </a:p>
          <a:p>
            <a:endParaRPr lang="en-US" dirty="0" smtClean="0"/>
          </a:p>
          <a:p>
            <a:r>
              <a:rPr lang="en-US" dirty="0" smtClean="0"/>
              <a:t>Wouldn’t impact response decision</a:t>
            </a:r>
          </a:p>
          <a:p>
            <a:endParaRPr lang="en-US" dirty="0"/>
          </a:p>
        </p:txBody>
      </p:sp>
      <p:sp>
        <p:nvSpPr>
          <p:cNvPr id="13" name="Rectangle 12"/>
          <p:cNvSpPr/>
          <p:nvPr/>
        </p:nvSpPr>
        <p:spPr>
          <a:xfrm>
            <a:off x="1519737" y="5766340"/>
            <a:ext cx="6802582" cy="954107"/>
          </a:xfrm>
          <a:prstGeom prst="rect">
            <a:avLst/>
          </a:prstGeom>
        </p:spPr>
        <p:txBody>
          <a:bodyPr wrap="square">
            <a:spAutoFit/>
          </a:bodyPr>
          <a:lstStyle/>
          <a:p>
            <a:pPr algn="ctr"/>
            <a:r>
              <a:rPr lang="en-US" sz="2800" dirty="0"/>
              <a:t>Inconsistent </a:t>
            </a:r>
            <a:r>
              <a:rPr lang="en-US" sz="2800" dirty="0" smtClean="0"/>
              <a:t>interpretation </a:t>
            </a:r>
            <a:r>
              <a:rPr lang="en-US" sz="2800" dirty="0"/>
              <a:t>of data access and usage </a:t>
            </a:r>
          </a:p>
        </p:txBody>
      </p:sp>
    </p:spTree>
    <p:extLst>
      <p:ext uri="{BB962C8B-B14F-4D97-AF65-F5344CB8AC3E}">
        <p14:creationId xmlns:p14="http://schemas.microsoft.com/office/powerpoint/2010/main" val="1658625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Survey</a:t>
            </a:r>
            <a:endParaRPr lang="en-US" dirty="0"/>
          </a:p>
        </p:txBody>
      </p:sp>
      <p:sp>
        <p:nvSpPr>
          <p:cNvPr id="3" name="Content Placeholder 2"/>
          <p:cNvSpPr>
            <a:spLocks noGrp="1"/>
          </p:cNvSpPr>
          <p:nvPr>
            <p:ph idx="1"/>
          </p:nvPr>
        </p:nvSpPr>
        <p:spPr>
          <a:xfrm>
            <a:off x="914399" y="1722437"/>
            <a:ext cx="7915275" cy="4525963"/>
          </a:xfrm>
        </p:spPr>
        <p:txBody>
          <a:bodyPr/>
          <a:lstStyle/>
          <a:p>
            <a:r>
              <a:rPr lang="en-US" sz="2800" dirty="0" smtClean="0"/>
              <a:t>864 MT</a:t>
            </a:r>
            <a:r>
              <a:rPr lang="en-US" sz="2800" dirty="0" smtClean="0"/>
              <a:t>urk </a:t>
            </a:r>
            <a:r>
              <a:rPr lang="en-US" sz="2800" dirty="0" smtClean="0"/>
              <a:t>participants randomly assigned to pledge with or without new language </a:t>
            </a:r>
          </a:p>
          <a:p>
            <a:r>
              <a:rPr lang="en-US" sz="2800" dirty="0" smtClean="0"/>
              <a:t>Demographics statistically equal between groups</a:t>
            </a:r>
          </a:p>
          <a:p>
            <a:endParaRPr lang="en-US" sz="2800" dirty="0"/>
          </a:p>
        </p:txBody>
      </p:sp>
      <p:sp>
        <p:nvSpPr>
          <p:cNvPr id="4" name="Slide Number Placeholder 3"/>
          <p:cNvSpPr>
            <a:spLocks noGrp="1"/>
          </p:cNvSpPr>
          <p:nvPr>
            <p:ph type="sldNum" sz="quarter" idx="12"/>
          </p:nvPr>
        </p:nvSpPr>
        <p:spPr/>
        <p:txBody>
          <a:bodyPr/>
          <a:lstStyle/>
          <a:p>
            <a:fld id="{61DD8C0F-7F85-4A96-933A-F8318269B241}" type="slidenum">
              <a:rPr lang="en-US" smtClean="0"/>
              <a:pPr/>
              <a:t>14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493169227"/>
              </p:ext>
            </p:extLst>
          </p:nvPr>
        </p:nvGraphicFramePr>
        <p:xfrm>
          <a:off x="1691756" y="3678931"/>
          <a:ext cx="6360560" cy="2743200"/>
        </p:xfrm>
        <a:graphic>
          <a:graphicData uri="http://schemas.openxmlformats.org/drawingml/2006/table">
            <a:tbl>
              <a:tblPr firstRow="1" firstCol="1" bandRow="1">
                <a:tableStyleId>{D7AC3CCA-C797-4891-BE02-D94E43425B78}</a:tableStyleId>
              </a:tblPr>
              <a:tblGrid>
                <a:gridCol w="4453848"/>
                <a:gridCol w="1906712"/>
              </a:tblGrid>
              <a:tr h="457200">
                <a:tc>
                  <a:txBody>
                    <a:bodyPr/>
                    <a:lstStyle/>
                    <a:p>
                      <a:pPr marL="0" marR="0" algn="l">
                        <a:lnSpc>
                          <a:spcPct val="115000"/>
                        </a:lnSpc>
                        <a:spcBef>
                          <a:spcPts val="0"/>
                        </a:spcBef>
                        <a:spcAft>
                          <a:spcPts val="0"/>
                        </a:spcAft>
                      </a:pPr>
                      <a:r>
                        <a:rPr lang="en-US" sz="2400" b="0" dirty="0" smtClean="0">
                          <a:effectLst/>
                        </a:rPr>
                        <a:t>Average Age</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smtClean="0">
                          <a:effectLst/>
                        </a:rPr>
                        <a:t>36 </a:t>
                      </a:r>
                      <a:r>
                        <a:rPr lang="en-US" sz="2400" b="0" dirty="0">
                          <a:effectLst/>
                        </a:rPr>
                        <a:t>years</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457200">
                <a:tc>
                  <a:txBody>
                    <a:bodyPr/>
                    <a:lstStyle/>
                    <a:p>
                      <a:pPr marL="0" marR="0" algn="l">
                        <a:lnSpc>
                          <a:spcPct val="115000"/>
                        </a:lnSpc>
                        <a:spcBef>
                          <a:spcPts val="0"/>
                        </a:spcBef>
                        <a:spcAft>
                          <a:spcPts val="0"/>
                        </a:spcAft>
                      </a:pPr>
                      <a:r>
                        <a:rPr lang="en-US" sz="2400" b="0" dirty="0" smtClean="0">
                          <a:effectLst/>
                        </a:rPr>
                        <a:t>Average Annual Income</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a:effectLst/>
                        </a:rPr>
                        <a:t>$</a:t>
                      </a:r>
                      <a:r>
                        <a:rPr lang="en-US" sz="2400" b="0" dirty="0" smtClean="0">
                          <a:effectLst/>
                        </a:rPr>
                        <a:t>31,346</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457200">
                <a:tc>
                  <a:txBody>
                    <a:bodyPr/>
                    <a:lstStyle/>
                    <a:p>
                      <a:pPr marL="0" marR="0" algn="l">
                        <a:lnSpc>
                          <a:spcPct val="115000"/>
                        </a:lnSpc>
                        <a:spcBef>
                          <a:spcPts val="0"/>
                        </a:spcBef>
                        <a:spcAft>
                          <a:spcPts val="0"/>
                        </a:spcAft>
                      </a:pPr>
                      <a:r>
                        <a:rPr lang="en-US" sz="2400" b="0" dirty="0" smtClean="0">
                          <a:effectLst/>
                        </a:rPr>
                        <a:t>Average</a:t>
                      </a:r>
                      <a:r>
                        <a:rPr lang="en-US" sz="2400" b="0" baseline="0" dirty="0" smtClean="0">
                          <a:effectLst/>
                        </a:rPr>
                        <a:t> </a:t>
                      </a:r>
                      <a:r>
                        <a:rPr lang="en-US" sz="2400" b="0" dirty="0" smtClean="0">
                          <a:effectLst/>
                        </a:rPr>
                        <a:t>Household Size</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smtClean="0">
                          <a:effectLst/>
                        </a:rPr>
                        <a:t>2.8 </a:t>
                      </a:r>
                      <a:r>
                        <a:rPr lang="en-US" sz="2400" b="0" dirty="0">
                          <a:effectLst/>
                        </a:rPr>
                        <a:t>people</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r>
              <a:tr h="457200">
                <a:tc>
                  <a:txBody>
                    <a:bodyPr/>
                    <a:lstStyle/>
                    <a:p>
                      <a:pPr marL="0" marR="0" algn="l">
                        <a:lnSpc>
                          <a:spcPct val="115000"/>
                        </a:lnSpc>
                        <a:spcBef>
                          <a:spcPts val="0"/>
                        </a:spcBef>
                        <a:spcAft>
                          <a:spcPts val="0"/>
                        </a:spcAft>
                      </a:pPr>
                      <a:r>
                        <a:rPr lang="en-US" sz="2400" b="0" dirty="0" smtClean="0">
                          <a:effectLst/>
                        </a:rPr>
                        <a:t>College Degree or Higher</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smtClean="0">
                          <a:effectLst/>
                        </a:rPr>
                        <a:t>63%</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r>
              <a:tr h="457200">
                <a:tc>
                  <a:txBody>
                    <a:bodyPr/>
                    <a:lstStyle/>
                    <a:p>
                      <a:pPr marL="0" marR="0" algn="l">
                        <a:lnSpc>
                          <a:spcPct val="115000"/>
                        </a:lnSpc>
                        <a:spcBef>
                          <a:spcPts val="0"/>
                        </a:spcBef>
                        <a:spcAft>
                          <a:spcPts val="0"/>
                        </a:spcAft>
                      </a:pPr>
                      <a:r>
                        <a:rPr lang="en-US" sz="2400" b="0" dirty="0" smtClean="0">
                          <a:effectLst/>
                        </a:rPr>
                        <a:t>Employed</a:t>
                      </a:r>
                      <a:r>
                        <a:rPr lang="en-US" sz="2400" b="0" baseline="0" dirty="0" smtClean="0">
                          <a:effectLst/>
                        </a:rPr>
                        <a:t> Full Time</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smtClean="0">
                          <a:effectLst/>
                        </a:rPr>
                        <a:t>57%</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r>
              <a:tr h="457200">
                <a:tc>
                  <a:txBody>
                    <a:bodyPr/>
                    <a:lstStyle/>
                    <a:p>
                      <a:pPr marL="0" marR="0" algn="l">
                        <a:lnSpc>
                          <a:spcPct val="115000"/>
                        </a:lnSpc>
                        <a:spcBef>
                          <a:spcPts val="0"/>
                        </a:spcBef>
                        <a:spcAft>
                          <a:spcPts val="0"/>
                        </a:spcAft>
                      </a:pPr>
                      <a:r>
                        <a:rPr lang="en-US" sz="2400" b="0" dirty="0" smtClean="0">
                          <a:effectLst/>
                        </a:rPr>
                        <a:t>White</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0" dirty="0" smtClean="0">
                          <a:effectLst/>
                        </a:rPr>
                        <a:t>78%</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054427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382000" cy="1096962"/>
          </a:xfrm>
        </p:spPr>
        <p:txBody>
          <a:bodyPr/>
          <a:lstStyle/>
          <a:p>
            <a:r>
              <a:rPr lang="en-US" sz="4100" dirty="0" smtClean="0"/>
              <a:t>Impact </a:t>
            </a:r>
            <a:r>
              <a:rPr lang="en-US" sz="4100" dirty="0"/>
              <a:t>of </a:t>
            </a:r>
            <a:r>
              <a:rPr lang="en-US" sz="4100" dirty="0" smtClean="0"/>
              <a:t>Version on Response </a:t>
            </a:r>
            <a:endParaRPr lang="en-US" sz="41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61029849"/>
              </p:ext>
            </p:extLst>
          </p:nvPr>
        </p:nvGraphicFramePr>
        <p:xfrm>
          <a:off x="914400" y="2359449"/>
          <a:ext cx="7915275" cy="2938074"/>
        </p:xfrm>
        <a:graphic>
          <a:graphicData uri="http://schemas.openxmlformats.org/drawingml/2006/table">
            <a:tbl>
              <a:tblPr firstRow="1" bandRow="1">
                <a:tableStyleId>{5C22544A-7EE6-4342-B048-85BDC9FD1C3A}</a:tableStyleId>
              </a:tblPr>
              <a:tblGrid>
                <a:gridCol w="2638425"/>
                <a:gridCol w="2638425"/>
                <a:gridCol w="2638425"/>
              </a:tblGrid>
              <a:tr h="763724">
                <a:tc>
                  <a:txBody>
                    <a:bodyPr/>
                    <a:lstStyle/>
                    <a:p>
                      <a:pPr algn="ctr"/>
                      <a:endParaRPr lang="en-US" sz="2600" dirty="0"/>
                    </a:p>
                  </a:txBody>
                  <a:tcPr/>
                </a:tc>
                <a:tc>
                  <a:txBody>
                    <a:bodyPr/>
                    <a:lstStyle/>
                    <a:p>
                      <a:pPr algn="ctr"/>
                      <a:r>
                        <a:rPr lang="en-US" sz="2600" dirty="0" smtClean="0"/>
                        <a:t>Current</a:t>
                      </a:r>
                      <a:endParaRPr lang="en-US" sz="2600" dirty="0"/>
                    </a:p>
                  </a:txBody>
                  <a:tcPr anchor="ctr"/>
                </a:tc>
                <a:tc>
                  <a:txBody>
                    <a:bodyPr/>
                    <a:lstStyle/>
                    <a:p>
                      <a:pPr algn="ctr"/>
                      <a:r>
                        <a:rPr lang="en-US" sz="2600" dirty="0" smtClean="0"/>
                        <a:t>Current +</a:t>
                      </a:r>
                      <a:r>
                        <a:rPr lang="en-US" sz="2600" baseline="0" dirty="0" smtClean="0"/>
                        <a:t>  New</a:t>
                      </a:r>
                      <a:endParaRPr lang="en-US" sz="2600" dirty="0"/>
                    </a:p>
                  </a:txBody>
                  <a:tcPr anchor="ctr"/>
                </a:tc>
              </a:tr>
              <a:tr h="1027077">
                <a:tc>
                  <a:txBody>
                    <a:bodyPr/>
                    <a:lstStyle/>
                    <a:p>
                      <a:r>
                        <a:rPr lang="en-US" sz="2400" baseline="0" dirty="0" smtClean="0"/>
                        <a:t>Attrition once started</a:t>
                      </a:r>
                      <a:endParaRPr lang="en-US" sz="2400" dirty="0"/>
                    </a:p>
                  </a:txBody>
                  <a:tcPr anchor="ctr"/>
                </a:tc>
                <a:tc>
                  <a:txBody>
                    <a:bodyPr/>
                    <a:lstStyle/>
                    <a:p>
                      <a:pPr algn="ctr"/>
                      <a:r>
                        <a:rPr lang="en-US" sz="2400" dirty="0" smtClean="0"/>
                        <a:t>18%</a:t>
                      </a:r>
                      <a:endParaRPr lang="en-US" sz="2400" dirty="0"/>
                    </a:p>
                  </a:txBody>
                  <a:tcPr anchor="ctr"/>
                </a:tc>
                <a:tc>
                  <a:txBody>
                    <a:bodyPr/>
                    <a:lstStyle/>
                    <a:p>
                      <a:pPr algn="ctr"/>
                      <a:r>
                        <a:rPr lang="en-US" sz="2400" dirty="0" smtClean="0"/>
                        <a:t>20%</a:t>
                      </a:r>
                      <a:endParaRPr lang="en-US" sz="2400" dirty="0"/>
                    </a:p>
                  </a:txBody>
                  <a:tcPr anchor="ctr"/>
                </a:tc>
              </a:tr>
              <a:tr h="1027077">
                <a:tc>
                  <a:txBody>
                    <a:bodyPr/>
                    <a:lstStyle/>
                    <a:p>
                      <a:r>
                        <a:rPr lang="en-US" sz="2400" dirty="0" smtClean="0"/>
                        <a:t>Item</a:t>
                      </a:r>
                      <a:r>
                        <a:rPr lang="en-US" sz="2400" baseline="0" dirty="0" smtClean="0"/>
                        <a:t> non-response rate</a:t>
                      </a:r>
                      <a:endParaRPr lang="en-US" sz="2400" dirty="0"/>
                    </a:p>
                  </a:txBody>
                  <a:tcPr anchor="ctr"/>
                </a:tc>
                <a:tc>
                  <a:txBody>
                    <a:bodyPr/>
                    <a:lstStyle/>
                    <a:p>
                      <a:pPr algn="ctr"/>
                      <a:r>
                        <a:rPr lang="en-US" sz="2400" dirty="0" smtClean="0"/>
                        <a:t>1% to 3%</a:t>
                      </a:r>
                      <a:endParaRPr lang="en-US" sz="2400" dirty="0"/>
                    </a:p>
                  </a:txBody>
                  <a:tcPr anchor="ctr"/>
                </a:tc>
                <a:tc>
                  <a:txBody>
                    <a:bodyPr/>
                    <a:lstStyle/>
                    <a:p>
                      <a:pPr algn="ctr"/>
                      <a:r>
                        <a:rPr lang="en-US" sz="2400" dirty="0" smtClean="0"/>
                        <a:t>0% to 2%</a:t>
                      </a:r>
                      <a:endParaRPr lang="en-US" sz="2400" dirty="0"/>
                    </a:p>
                  </a:txBody>
                  <a:tcPr anchor="ctr"/>
                </a:tc>
              </a:tr>
            </a:tbl>
          </a:graphicData>
        </a:graphic>
      </p:graphicFrame>
      <p:sp>
        <p:nvSpPr>
          <p:cNvPr id="4" name="Slide Number Placeholder 3"/>
          <p:cNvSpPr>
            <a:spLocks noGrp="1"/>
          </p:cNvSpPr>
          <p:nvPr>
            <p:ph type="sldNum" sz="quarter" idx="12"/>
          </p:nvPr>
        </p:nvSpPr>
        <p:spPr/>
        <p:txBody>
          <a:bodyPr/>
          <a:lstStyle/>
          <a:p>
            <a:fld id="{61DD8C0F-7F85-4A96-933A-F8318269B241}" type="slidenum">
              <a:rPr lang="en-US" smtClean="0"/>
              <a:pPr/>
              <a:t>15</a:t>
            </a:fld>
            <a:endParaRPr lang="en-US" dirty="0"/>
          </a:p>
        </p:txBody>
      </p:sp>
      <p:sp>
        <p:nvSpPr>
          <p:cNvPr id="6" name="TextBox 5"/>
          <p:cNvSpPr txBox="1"/>
          <p:nvPr/>
        </p:nvSpPr>
        <p:spPr>
          <a:xfrm>
            <a:off x="914400" y="1731818"/>
            <a:ext cx="7772399" cy="475550"/>
          </a:xfrm>
          <a:prstGeom prst="rect">
            <a:avLst/>
          </a:prstGeom>
        </p:spPr>
        <p:txBody>
          <a:bodyPr vert="horz" wrap="none" lIns="91440" tIns="45720" rIns="91440" bIns="45720" rtlCol="0" anchor="ctr">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200" b="0" i="0" u="none" strike="noStrike" kern="1200" cap="none" spc="0" normalizeH="0" baseline="0" noProof="0" dirty="0" smtClean="0">
                <a:ln>
                  <a:noFill/>
                </a:ln>
                <a:effectLst/>
                <a:uLnTx/>
                <a:uFillTx/>
                <a:latin typeface="Tahoma" pitchFamily="34" charset="0"/>
                <a:ea typeface="+mj-ea"/>
                <a:cs typeface="Tahoma" pitchFamily="34" charset="0"/>
              </a:rPr>
              <a:t>No statistically </a:t>
            </a:r>
            <a:r>
              <a:rPr lang="en-US" sz="3200" dirty="0" smtClean="0">
                <a:latin typeface="Tahoma" pitchFamily="34" charset="0"/>
                <a:ea typeface="+mj-ea"/>
                <a:cs typeface="Tahoma" pitchFamily="34" charset="0"/>
              </a:rPr>
              <a:t>significant differences</a:t>
            </a:r>
            <a:endParaRPr kumimoji="0" lang="en-US" sz="3200" b="0" i="0" u="none" strike="noStrike" kern="1200" cap="none" spc="0" normalizeH="0" baseline="0" noProof="0" dirty="0" smtClean="0">
              <a:ln>
                <a:noFill/>
              </a:ln>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26332577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Reactions</a:t>
            </a:r>
            <a:endParaRPr lang="en-US" dirty="0"/>
          </a:p>
        </p:txBody>
      </p:sp>
      <p:sp>
        <p:nvSpPr>
          <p:cNvPr id="4" name="Content Placeholder 3"/>
          <p:cNvSpPr>
            <a:spLocks noGrp="1"/>
          </p:cNvSpPr>
          <p:nvPr>
            <p:ph idx="1"/>
          </p:nvPr>
        </p:nvSpPr>
        <p:spPr/>
        <p:txBody>
          <a:bodyPr/>
          <a:lstStyle/>
          <a:p>
            <a:r>
              <a:rPr lang="en-US" sz="2800" dirty="0" smtClean="0"/>
              <a:t>No group differences </a:t>
            </a:r>
          </a:p>
          <a:p>
            <a:r>
              <a:rPr lang="en-US" sz="2800" dirty="0" smtClean="0"/>
              <a:t>Most </a:t>
            </a:r>
            <a:r>
              <a:rPr lang="en-US" sz="2800" dirty="0" smtClean="0"/>
              <a:t>participants (79%) said they had no concerns about how BLS would keep their information confidential </a:t>
            </a:r>
          </a:p>
          <a:p>
            <a:r>
              <a:rPr lang="en-US" sz="2800" dirty="0" smtClean="0"/>
              <a:t>60</a:t>
            </a:r>
            <a:r>
              <a:rPr lang="en-US" sz="2800" dirty="0" smtClean="0"/>
              <a:t>% said that the confidentiality information would play a role in their decision to complete a BLS </a:t>
            </a:r>
            <a:r>
              <a:rPr lang="en-US" sz="2800" dirty="0" smtClean="0"/>
              <a:t>survey</a:t>
            </a:r>
            <a:endParaRPr lang="en-US" sz="2800" dirty="0" smtClean="0"/>
          </a:p>
        </p:txBody>
      </p:sp>
      <p:sp>
        <p:nvSpPr>
          <p:cNvPr id="3" name="Slide Number Placeholder 2"/>
          <p:cNvSpPr>
            <a:spLocks noGrp="1"/>
          </p:cNvSpPr>
          <p:nvPr>
            <p:ph type="sldNum" sz="quarter" idx="12"/>
          </p:nvPr>
        </p:nvSpPr>
        <p:spPr/>
        <p:txBody>
          <a:bodyPr/>
          <a:lstStyle/>
          <a:p>
            <a:fld id="{61DD8C0F-7F85-4A96-933A-F8318269B241}" type="slidenum">
              <a:rPr lang="en-US" smtClean="0"/>
              <a:pPr/>
              <a:t>16</a:t>
            </a:fld>
            <a:endParaRPr lang="en-US" dirty="0"/>
          </a:p>
        </p:txBody>
      </p:sp>
    </p:spTree>
    <p:extLst>
      <p:ext uri="{BB962C8B-B14F-4D97-AF65-F5344CB8AC3E}">
        <p14:creationId xmlns:p14="http://schemas.microsoft.com/office/powerpoint/2010/main" val="1330534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100" dirty="0"/>
              <a:t>Free Recall of Pledge Words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01265123"/>
              </p:ext>
            </p:extLst>
          </p:nvPr>
        </p:nvGraphicFramePr>
        <p:xfrm>
          <a:off x="914400" y="1815214"/>
          <a:ext cx="7772400" cy="2543939"/>
        </p:xfrm>
        <a:graphic>
          <a:graphicData uri="http://schemas.openxmlformats.org/drawingml/2006/table">
            <a:tbl>
              <a:tblPr firstRow="1" bandRow="1">
                <a:tableStyleId>{5C22544A-7EE6-4342-B048-85BDC9FD1C3A}</a:tableStyleId>
              </a:tblPr>
              <a:tblGrid>
                <a:gridCol w="2377440"/>
                <a:gridCol w="2651760"/>
                <a:gridCol w="2743200"/>
              </a:tblGrid>
              <a:tr h="822960">
                <a:tc>
                  <a:txBody>
                    <a:bodyPr/>
                    <a:lstStyle/>
                    <a:p>
                      <a:pPr marL="0" marR="0" algn="ctr">
                        <a:lnSpc>
                          <a:spcPct val="107000"/>
                        </a:lnSpc>
                        <a:spcBef>
                          <a:spcPts val="0"/>
                        </a:spcBef>
                        <a:spcAft>
                          <a:spcPts val="0"/>
                        </a:spcAft>
                      </a:pPr>
                      <a:r>
                        <a:rPr lang="en-US" sz="2600" b="1" dirty="0">
                          <a:solidFill>
                            <a:schemeClr val="bg1"/>
                          </a:solidFill>
                          <a:effectLst/>
                          <a:latin typeface="+mj-lt"/>
                          <a:ea typeface="Times New Roman" panose="02020603050405020304" pitchFamily="18" charset="0"/>
                          <a:cs typeface="Times New Roman" panose="02020603050405020304" pitchFamily="18" charset="0"/>
                        </a:rPr>
                        <a:t>Recalled Word</a:t>
                      </a:r>
                      <a:endParaRPr lang="en-US" sz="26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600" b="1" dirty="0" smtClean="0">
                          <a:solidFill>
                            <a:schemeClr val="bg1"/>
                          </a:solidFill>
                          <a:effectLst/>
                          <a:latin typeface="+mj-lt"/>
                          <a:ea typeface="Times New Roman" panose="02020603050405020304" pitchFamily="18" charset="0"/>
                          <a:cs typeface="Times New Roman" panose="02020603050405020304" pitchFamily="18" charset="0"/>
                        </a:rPr>
                        <a:t>% Participants</a:t>
                      </a:r>
                      <a:r>
                        <a:rPr lang="en-US" sz="2600" b="1" baseline="0" dirty="0" smtClean="0">
                          <a:solidFill>
                            <a:schemeClr val="bg1"/>
                          </a:solidFill>
                          <a:effectLst/>
                          <a:latin typeface="+mj-lt"/>
                          <a:ea typeface="Times New Roman" panose="02020603050405020304" pitchFamily="18" charset="0"/>
                          <a:cs typeface="Times New Roman" panose="02020603050405020304" pitchFamily="18" charset="0"/>
                        </a:rPr>
                        <a:t> Recalling</a:t>
                      </a:r>
                      <a:endParaRPr lang="en-US" sz="26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b="1" dirty="0" smtClean="0">
                          <a:solidFill>
                            <a:schemeClr val="bg1"/>
                          </a:solidFill>
                          <a:effectLst/>
                          <a:latin typeface="+mj-lt"/>
                          <a:ea typeface="Times New Roman" panose="02020603050405020304" pitchFamily="18" charset="0"/>
                          <a:cs typeface="Times New Roman" panose="02020603050405020304" pitchFamily="18" charset="0"/>
                        </a:rPr>
                        <a:t>% of All Words Recalled</a:t>
                      </a:r>
                      <a:endParaRPr lang="en-US" sz="26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tc>
              </a:tr>
              <a:tr h="370840">
                <a:tc>
                  <a:txBody>
                    <a:bodyPr/>
                    <a:lstStyle/>
                    <a:p>
                      <a:pPr marL="0" marR="0">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Confidential</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2.5</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a:solidFill>
                            <a:srgbClr val="000000"/>
                          </a:solidFill>
                          <a:effectLst/>
                          <a:latin typeface="+mj-lt"/>
                          <a:ea typeface="Times New Roman" panose="02020603050405020304" pitchFamily="18" charset="0"/>
                          <a:cs typeface="Times New Roman" panose="02020603050405020304" pitchFamily="18" charset="0"/>
                        </a:rPr>
                        <a:t>6.4</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r>
              <a:tr h="370840">
                <a:tc>
                  <a:txBody>
                    <a:bodyPr/>
                    <a:lstStyle/>
                    <a:p>
                      <a:pPr marL="0" marR="0">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Information</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1.4</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a:solidFill>
                            <a:srgbClr val="000000"/>
                          </a:solidFill>
                          <a:effectLst/>
                          <a:latin typeface="+mj-lt"/>
                          <a:ea typeface="Times New Roman" panose="02020603050405020304" pitchFamily="18" charset="0"/>
                          <a:cs typeface="Times New Roman" panose="02020603050405020304" pitchFamily="18" charset="0"/>
                        </a:rPr>
                        <a:t>3.6</a:t>
                      </a:r>
                      <a:endParaRPr lang="en-US" sz="2600">
                        <a:effectLst/>
                        <a:latin typeface="+mj-lt"/>
                        <a:ea typeface="Calibri" panose="020F0502020204030204" pitchFamily="34" charset="0"/>
                        <a:cs typeface="Times New Roman" panose="02020603050405020304" pitchFamily="18" charset="0"/>
                      </a:endParaRPr>
                    </a:p>
                  </a:txBody>
                  <a:tcPr marL="68580" marR="68580" marT="0" marB="0" anchor="ctr"/>
                </a:tc>
              </a:tr>
              <a:tr h="370840">
                <a:tc>
                  <a:txBody>
                    <a:bodyPr/>
                    <a:lstStyle/>
                    <a:p>
                      <a:pPr marL="0" marR="0">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Law</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1.2</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a:solidFill>
                            <a:srgbClr val="000000"/>
                          </a:solidFill>
                          <a:effectLst/>
                          <a:latin typeface="+mj-lt"/>
                          <a:ea typeface="Times New Roman" panose="02020603050405020304" pitchFamily="18" charset="0"/>
                          <a:cs typeface="Times New Roman" panose="02020603050405020304" pitchFamily="18" charset="0"/>
                        </a:rPr>
                        <a:t>3.2</a:t>
                      </a:r>
                      <a:endParaRPr lang="en-US" sz="2600">
                        <a:effectLst/>
                        <a:latin typeface="+mj-lt"/>
                        <a:ea typeface="Calibri" panose="020F0502020204030204" pitchFamily="34" charset="0"/>
                        <a:cs typeface="Times New Roman" panose="02020603050405020304" pitchFamily="18" charset="0"/>
                      </a:endParaRPr>
                    </a:p>
                  </a:txBody>
                  <a:tcPr marL="68580" marR="68580" marT="0" marB="0" anchor="ctr"/>
                </a:tc>
              </a:tr>
              <a:tr h="368054">
                <a:tc>
                  <a:txBody>
                    <a:bodyPr/>
                    <a:lstStyle/>
                    <a:p>
                      <a:pPr marL="0" marR="0">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Consent</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smtClean="0">
                          <a:solidFill>
                            <a:srgbClr val="000000"/>
                          </a:solidFill>
                          <a:effectLst/>
                          <a:latin typeface="+mj-lt"/>
                          <a:ea typeface="Times New Roman" panose="02020603050405020304" pitchFamily="18" charset="0"/>
                          <a:cs typeface="Times New Roman" panose="02020603050405020304" pitchFamily="18" charset="0"/>
                        </a:rPr>
                        <a:t>0.9</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600" dirty="0">
                          <a:solidFill>
                            <a:srgbClr val="000000"/>
                          </a:solidFill>
                          <a:effectLst/>
                          <a:latin typeface="+mj-lt"/>
                          <a:ea typeface="Times New Roman" panose="02020603050405020304" pitchFamily="18" charset="0"/>
                          <a:cs typeface="Times New Roman" panose="02020603050405020304" pitchFamily="18" charset="0"/>
                        </a:rPr>
                        <a:t>2.4</a:t>
                      </a:r>
                      <a:endParaRPr lang="en-US" sz="2600" dirty="0">
                        <a:effectLst/>
                        <a:latin typeface="+mj-lt"/>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3" name="Slide Number Placeholder 2"/>
          <p:cNvSpPr>
            <a:spLocks noGrp="1"/>
          </p:cNvSpPr>
          <p:nvPr>
            <p:ph type="sldNum" sz="quarter" idx="12"/>
          </p:nvPr>
        </p:nvSpPr>
        <p:spPr/>
        <p:txBody>
          <a:bodyPr/>
          <a:lstStyle/>
          <a:p>
            <a:fld id="{61DD8C0F-7F85-4A96-933A-F8318269B241}" type="slidenum">
              <a:rPr lang="en-US" smtClean="0"/>
              <a:pPr/>
              <a:t>17</a:t>
            </a:fld>
            <a:endParaRPr lang="en-US" dirty="0"/>
          </a:p>
        </p:txBody>
      </p:sp>
      <p:sp>
        <p:nvSpPr>
          <p:cNvPr id="7" name="TextBox 6"/>
          <p:cNvSpPr txBox="1"/>
          <p:nvPr/>
        </p:nvSpPr>
        <p:spPr>
          <a:xfrm>
            <a:off x="3182390" y="5195455"/>
            <a:ext cx="45719" cy="96981"/>
          </a:xfrm>
          <a:prstGeom prst="rect">
            <a:avLst/>
          </a:prstGeom>
        </p:spPr>
        <p:txBody>
          <a:bodyPr vert="horz" wrap="square" lIns="91440" tIns="45720" rIns="91440" bIns="45720" rtlCol="0" anchor="ctr">
            <a:normAutofit fontScale="25000" lnSpcReduction="20000"/>
          </a:bodyPr>
          <a:lstStyle/>
          <a:p>
            <a:pPr marL="0" marR="0" indent="0" algn="ctr" defTabSz="914400" rtl="0" eaLnBrk="1" fontAlgn="auto" latinLnBrk="0" hangingPunct="1">
              <a:lnSpc>
                <a:spcPct val="100000"/>
              </a:lnSpc>
              <a:spcBef>
                <a:spcPct val="0"/>
              </a:spcBef>
              <a:spcAft>
                <a:spcPts val="0"/>
              </a:spcAft>
              <a:buClrTx/>
              <a:buSzTx/>
              <a:buFontTx/>
              <a:buNone/>
              <a:tabLst/>
            </a:pPr>
            <a:endParaRPr kumimoji="0" lang="en-US"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9" name="TextBox 8"/>
          <p:cNvSpPr txBox="1"/>
          <p:nvPr/>
        </p:nvSpPr>
        <p:spPr>
          <a:xfrm>
            <a:off x="1235828" y="4605193"/>
            <a:ext cx="1510145" cy="855518"/>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“Fine”</a:t>
            </a:r>
          </a:p>
        </p:txBody>
      </p:sp>
      <p:sp>
        <p:nvSpPr>
          <p:cNvPr id="10" name="TextBox 9"/>
          <p:cNvSpPr txBox="1"/>
          <p:nvPr/>
        </p:nvSpPr>
        <p:spPr>
          <a:xfrm>
            <a:off x="1873137" y="5209597"/>
            <a:ext cx="1911927" cy="9525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“Penalty”</a:t>
            </a:r>
          </a:p>
        </p:txBody>
      </p:sp>
      <p:sp>
        <p:nvSpPr>
          <p:cNvPr id="11" name="TextBox 10"/>
          <p:cNvSpPr txBox="1"/>
          <p:nvPr/>
        </p:nvSpPr>
        <p:spPr>
          <a:xfrm>
            <a:off x="3771208" y="4575752"/>
            <a:ext cx="3107574" cy="914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“International”</a:t>
            </a:r>
          </a:p>
        </p:txBody>
      </p:sp>
      <p:sp>
        <p:nvSpPr>
          <p:cNvPr id="12" name="TextBox 11"/>
          <p:cNvSpPr txBox="1"/>
          <p:nvPr/>
        </p:nvSpPr>
        <p:spPr>
          <a:xfrm>
            <a:off x="5975462" y="5360267"/>
            <a:ext cx="2711337" cy="9525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“Anonymous”</a:t>
            </a:r>
          </a:p>
        </p:txBody>
      </p:sp>
      <p:sp>
        <p:nvSpPr>
          <p:cNvPr id="13" name="&quot;No&quot; Symbol 12"/>
          <p:cNvSpPr/>
          <p:nvPr/>
        </p:nvSpPr>
        <p:spPr>
          <a:xfrm>
            <a:off x="1817719" y="4605192"/>
            <a:ext cx="5735781" cy="2252807"/>
          </a:xfrm>
          <a:prstGeom prst="noSmoking">
            <a:avLst>
              <a:gd name="adj" fmla="val 558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3840482" y="5802601"/>
            <a:ext cx="1510145" cy="855518"/>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effectLst/>
                <a:uLnTx/>
                <a:uFillTx/>
                <a:latin typeface="Tahoma" pitchFamily="34" charset="0"/>
                <a:ea typeface="+mj-ea"/>
                <a:cs typeface="Tahoma" pitchFamily="34" charset="0"/>
              </a:rPr>
              <a:t>“Secret”</a:t>
            </a:r>
          </a:p>
        </p:txBody>
      </p:sp>
    </p:spTree>
    <p:extLst>
      <p:ext uri="{BB962C8B-B14F-4D97-AF65-F5344CB8AC3E}">
        <p14:creationId xmlns:p14="http://schemas.microsoft.com/office/powerpoint/2010/main" val="9745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dirty="0"/>
              <a:t>Recognition of Pledge Words</a:t>
            </a:r>
          </a:p>
        </p:txBody>
      </p:sp>
      <p:sp>
        <p:nvSpPr>
          <p:cNvPr id="4" name="Slide Number Placeholder 3"/>
          <p:cNvSpPr>
            <a:spLocks noGrp="1"/>
          </p:cNvSpPr>
          <p:nvPr>
            <p:ph type="sldNum" sz="quarter" idx="12"/>
          </p:nvPr>
        </p:nvSpPr>
        <p:spPr/>
        <p:txBody>
          <a:bodyPr/>
          <a:lstStyle/>
          <a:p>
            <a:fld id="{61DD8C0F-7F85-4A96-933A-F8318269B241}" type="slidenum">
              <a:rPr lang="en-US" smtClean="0"/>
              <a:pPr/>
              <a:t>18</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090163657"/>
              </p:ext>
            </p:extLst>
          </p:nvPr>
        </p:nvGraphicFramePr>
        <p:xfrm>
          <a:off x="914399" y="1898074"/>
          <a:ext cx="7981406" cy="4158963"/>
        </p:xfrm>
        <a:graphic>
          <a:graphicData uri="http://schemas.openxmlformats.org/drawingml/2006/table">
            <a:tbl>
              <a:tblPr firstRow="1" firstCol="1" bandRow="1">
                <a:tableStyleId>{5C22544A-7EE6-4342-B048-85BDC9FD1C3A}</a:tableStyleId>
              </a:tblPr>
              <a:tblGrid>
                <a:gridCol w="3291840"/>
                <a:gridCol w="1580606"/>
                <a:gridCol w="1554480"/>
                <a:gridCol w="1554480"/>
              </a:tblGrid>
              <a:tr h="719315">
                <a:tc rowSpan="2">
                  <a:txBody>
                    <a:bodyPr/>
                    <a:lstStyle/>
                    <a:p>
                      <a:pPr marL="0" marR="0">
                        <a:lnSpc>
                          <a:spcPct val="107000"/>
                        </a:lnSpc>
                        <a:spcBef>
                          <a:spcPts val="0"/>
                        </a:spcBef>
                        <a:spcAft>
                          <a:spcPts val="0"/>
                        </a:spcAft>
                      </a:pPr>
                      <a:r>
                        <a:rPr lang="en-US" sz="2200" dirty="0" smtClean="0">
                          <a:effectLst/>
                        </a:rPr>
                        <a:t>Phrase</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rowSpan="2">
                  <a:txBody>
                    <a:bodyPr/>
                    <a:lstStyle/>
                    <a:p>
                      <a:pPr marL="0" marR="0" algn="ctr">
                        <a:lnSpc>
                          <a:spcPct val="107000"/>
                        </a:lnSpc>
                        <a:spcBef>
                          <a:spcPts val="0"/>
                        </a:spcBef>
                        <a:spcAft>
                          <a:spcPts val="0"/>
                        </a:spcAft>
                      </a:pPr>
                      <a:r>
                        <a:rPr lang="en-US" sz="2200" dirty="0">
                          <a:effectLst/>
                        </a:rPr>
                        <a:t>In </a:t>
                      </a:r>
                      <a:r>
                        <a:rPr lang="en-US" sz="2200" dirty="0" smtClean="0">
                          <a:effectLst/>
                        </a:rPr>
                        <a:t>Either Pledge?</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gridSpan="2">
                  <a:txBody>
                    <a:bodyPr/>
                    <a:lstStyle/>
                    <a:p>
                      <a:pPr marL="0" marR="0" algn="ctr">
                        <a:lnSpc>
                          <a:spcPct val="107000"/>
                        </a:lnSpc>
                        <a:spcBef>
                          <a:spcPts val="0"/>
                        </a:spcBef>
                        <a:spcAft>
                          <a:spcPts val="0"/>
                        </a:spcAft>
                      </a:pPr>
                      <a:r>
                        <a:rPr lang="en-US" sz="2400" dirty="0">
                          <a:effectLst/>
                        </a:rPr>
                        <a:t>Percent </a:t>
                      </a:r>
                      <a:r>
                        <a:rPr lang="en-US" sz="2400" dirty="0" smtClean="0">
                          <a:effectLst/>
                        </a:rPr>
                        <a:t>Recognizing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r>
              <a:tr h="561547">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2200" dirty="0" smtClean="0">
                          <a:solidFill>
                            <a:schemeClr val="bg1"/>
                          </a:solidFill>
                          <a:effectLst/>
                        </a:rPr>
                        <a:t>Current</a:t>
                      </a:r>
                      <a:endPar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solidFill>
                      <a:srgbClr val="3E3F67"/>
                    </a:solidFill>
                  </a:tcPr>
                </a:tc>
                <a:tc>
                  <a:txBody>
                    <a:bodyPr/>
                    <a:lstStyle/>
                    <a:p>
                      <a:pPr marL="0" marR="0" algn="ctr">
                        <a:lnSpc>
                          <a:spcPct val="107000"/>
                        </a:lnSpc>
                        <a:spcBef>
                          <a:spcPts val="0"/>
                        </a:spcBef>
                        <a:spcAft>
                          <a:spcPts val="0"/>
                        </a:spcAft>
                      </a:pPr>
                      <a:r>
                        <a:rPr lang="en-US" sz="2200" dirty="0" smtClean="0">
                          <a:solidFill>
                            <a:schemeClr val="bg1"/>
                          </a:solidFill>
                          <a:effectLst/>
                        </a:rPr>
                        <a:t>New</a:t>
                      </a:r>
                      <a:endPar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solidFill>
                      <a:srgbClr val="3E3F67"/>
                    </a:solidFill>
                  </a:tcPr>
                </a:tc>
              </a:tr>
              <a:tr h="562943">
                <a:tc>
                  <a:txBody>
                    <a:bodyPr/>
                    <a:lstStyle/>
                    <a:p>
                      <a:pPr marL="0" marR="0">
                        <a:lnSpc>
                          <a:spcPct val="107000"/>
                        </a:lnSpc>
                        <a:spcBef>
                          <a:spcPts val="0"/>
                        </a:spcBef>
                        <a:spcAft>
                          <a:spcPts val="0"/>
                        </a:spcAft>
                      </a:pPr>
                      <a:r>
                        <a:rPr lang="en-US" sz="2200" b="0" dirty="0">
                          <a:effectLst/>
                        </a:rPr>
                        <a:t>Bureau of Labor </a:t>
                      </a:r>
                      <a:r>
                        <a:rPr lang="en-US" sz="2200" b="0" dirty="0" smtClean="0">
                          <a:effectLst/>
                        </a:rPr>
                        <a:t>Statistics</a:t>
                      </a:r>
                      <a:endParaRPr lang="en-US" sz="2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a:effectLst/>
                        </a:rPr>
                        <a:t>Yes</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79%</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77</a:t>
                      </a:r>
                      <a:r>
                        <a:rPr lang="en-US" sz="2200" dirty="0">
                          <a:effectLst/>
                        </a:rPr>
                        <a:t>%</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200" b="0">
                          <a:effectLst/>
                        </a:rPr>
                        <a:t>Law</a:t>
                      </a:r>
                      <a:endParaRPr lang="en-US" sz="22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a:effectLst/>
                        </a:rPr>
                        <a:t>Yes</a:t>
                      </a:r>
                      <a:endParaRPr lang="en-US"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49%</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51%</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200" b="0">
                          <a:effectLst/>
                        </a:rPr>
                        <a:t>Statistical</a:t>
                      </a:r>
                      <a:endParaRPr lang="en-US" sz="22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a:effectLst/>
                        </a:rPr>
                        <a:t>Yes</a:t>
                      </a:r>
                      <a:endParaRPr lang="en-US"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55%</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55%</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200" b="0" dirty="0">
                          <a:effectLst/>
                        </a:rPr>
                        <a:t>Consent</a:t>
                      </a:r>
                      <a:endParaRPr lang="en-US" sz="2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a:effectLst/>
                        </a:rPr>
                        <a:t>Yes</a:t>
                      </a:r>
                      <a:endParaRPr lang="en-US"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61%</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56%</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200" b="0" dirty="0">
                          <a:effectLst/>
                        </a:rPr>
                        <a:t>Confidential</a:t>
                      </a:r>
                      <a:endParaRPr lang="en-US" sz="2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a:effectLst/>
                        </a:rPr>
                        <a:t>Yes</a:t>
                      </a:r>
                      <a:endParaRPr lang="en-US"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77%</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200" dirty="0" smtClean="0">
                          <a:effectLst/>
                        </a:rPr>
                        <a:t>75%</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80339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dirty="0"/>
              <a:t>Recognition of Pledge Words</a:t>
            </a:r>
          </a:p>
        </p:txBody>
      </p:sp>
      <p:sp>
        <p:nvSpPr>
          <p:cNvPr id="4" name="Slide Number Placeholder 3"/>
          <p:cNvSpPr>
            <a:spLocks noGrp="1"/>
          </p:cNvSpPr>
          <p:nvPr>
            <p:ph type="sldNum" sz="quarter" idx="12"/>
          </p:nvPr>
        </p:nvSpPr>
        <p:spPr/>
        <p:txBody>
          <a:bodyPr/>
          <a:lstStyle/>
          <a:p>
            <a:fld id="{61DD8C0F-7F85-4A96-933A-F8318269B241}" type="slidenum">
              <a:rPr lang="en-US" smtClean="0"/>
              <a:pPr/>
              <a:t>19</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229981968"/>
              </p:ext>
            </p:extLst>
          </p:nvPr>
        </p:nvGraphicFramePr>
        <p:xfrm>
          <a:off x="836022" y="1942108"/>
          <a:ext cx="7929155" cy="4279195"/>
        </p:xfrm>
        <a:graphic>
          <a:graphicData uri="http://schemas.openxmlformats.org/drawingml/2006/table">
            <a:tbl>
              <a:tblPr firstRow="1" firstCol="1" bandRow="1">
                <a:tableStyleId>{5C22544A-7EE6-4342-B048-85BDC9FD1C3A}</a:tableStyleId>
              </a:tblPr>
              <a:tblGrid>
                <a:gridCol w="3931920"/>
                <a:gridCol w="1449977"/>
                <a:gridCol w="1273629"/>
                <a:gridCol w="1273629"/>
              </a:tblGrid>
              <a:tr h="719315">
                <a:tc rowSpan="2">
                  <a:txBody>
                    <a:bodyPr/>
                    <a:lstStyle/>
                    <a:p>
                      <a:pPr marL="0" marR="0">
                        <a:lnSpc>
                          <a:spcPct val="107000"/>
                        </a:lnSpc>
                        <a:spcBef>
                          <a:spcPts val="0"/>
                        </a:spcBef>
                        <a:spcAft>
                          <a:spcPts val="0"/>
                        </a:spcAft>
                      </a:pPr>
                      <a:r>
                        <a:rPr lang="en-US" sz="2200" dirty="0" smtClean="0">
                          <a:effectLst/>
                        </a:rPr>
                        <a:t>Phrase</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rowSpan="2">
                  <a:txBody>
                    <a:bodyPr/>
                    <a:lstStyle/>
                    <a:p>
                      <a:pPr marL="0" marR="0" algn="ctr">
                        <a:lnSpc>
                          <a:spcPct val="107000"/>
                        </a:lnSpc>
                        <a:spcBef>
                          <a:spcPts val="0"/>
                        </a:spcBef>
                        <a:spcAft>
                          <a:spcPts val="0"/>
                        </a:spcAft>
                      </a:pPr>
                      <a:r>
                        <a:rPr lang="en-US" sz="2200" dirty="0" smtClean="0">
                          <a:effectLst/>
                        </a:rPr>
                        <a:t>In Either Pledge?</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gridSpan="2">
                  <a:txBody>
                    <a:bodyPr/>
                    <a:lstStyle/>
                    <a:p>
                      <a:pPr marL="0" marR="0" algn="ctr">
                        <a:lnSpc>
                          <a:spcPct val="107000"/>
                        </a:lnSpc>
                        <a:spcBef>
                          <a:spcPts val="0"/>
                        </a:spcBef>
                        <a:spcAft>
                          <a:spcPts val="0"/>
                        </a:spcAft>
                      </a:pPr>
                      <a:r>
                        <a:rPr lang="en-US" sz="2400" dirty="0">
                          <a:effectLst/>
                        </a:rPr>
                        <a:t>Percent </a:t>
                      </a:r>
                      <a:r>
                        <a:rPr lang="en-US" sz="2400" dirty="0" smtClean="0">
                          <a:effectLst/>
                        </a:rPr>
                        <a:t>Recognizing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r>
              <a:tr h="68177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2200" dirty="0" smtClean="0">
                          <a:solidFill>
                            <a:schemeClr val="bg1"/>
                          </a:solidFill>
                          <a:effectLst/>
                        </a:rPr>
                        <a:t>Current</a:t>
                      </a:r>
                      <a:endPar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solidFill>
                      <a:srgbClr val="3E3F67"/>
                    </a:solidFill>
                  </a:tcPr>
                </a:tc>
                <a:tc>
                  <a:txBody>
                    <a:bodyPr/>
                    <a:lstStyle/>
                    <a:p>
                      <a:pPr marL="0" marR="0" algn="ctr">
                        <a:lnSpc>
                          <a:spcPct val="107000"/>
                        </a:lnSpc>
                        <a:spcBef>
                          <a:spcPts val="0"/>
                        </a:spcBef>
                        <a:spcAft>
                          <a:spcPts val="0"/>
                        </a:spcAft>
                      </a:pPr>
                      <a:r>
                        <a:rPr lang="en-US" sz="2200" dirty="0" smtClean="0">
                          <a:solidFill>
                            <a:schemeClr val="bg1"/>
                          </a:solidFill>
                          <a:effectLst/>
                        </a:rPr>
                        <a:t>New</a:t>
                      </a:r>
                      <a:endPar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solidFill>
                      <a:srgbClr val="3E3F67"/>
                    </a:solidFill>
                  </a:tcPr>
                </a:tc>
              </a:tr>
              <a:tr h="562943">
                <a:tc>
                  <a:txBody>
                    <a:bodyPr/>
                    <a:lstStyle/>
                    <a:p>
                      <a:pPr marL="0" marR="0">
                        <a:lnSpc>
                          <a:spcPct val="107000"/>
                        </a:lnSpc>
                        <a:spcBef>
                          <a:spcPts val="0"/>
                        </a:spcBef>
                        <a:spcAft>
                          <a:spcPts val="0"/>
                        </a:spcAft>
                      </a:pPr>
                      <a:r>
                        <a:rPr lang="en-US" sz="2400" b="0" dirty="0">
                          <a:effectLst/>
                          <a:latin typeface="+mj-lt"/>
                          <a:ea typeface="Calibri" panose="020F0502020204030204" pitchFamily="34" charset="0"/>
                          <a:cs typeface="Times New Roman" panose="02020603050405020304" pitchFamily="18" charset="0"/>
                        </a:rPr>
                        <a:t>Voluntary</a:t>
                      </a:r>
                    </a:p>
                  </a:txBody>
                  <a:tcPr marL="68580" marR="68580" marT="0" marB="0" anchor="ctr"/>
                </a:tc>
                <a:tc>
                  <a:txBody>
                    <a:bodyPr/>
                    <a:lstStyle/>
                    <a:p>
                      <a:pPr marL="0" marR="0" algn="ctr">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No</a:t>
                      </a: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32%</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29%</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400" b="0" dirty="0">
                          <a:effectLst/>
                          <a:latin typeface="+mj-lt"/>
                          <a:ea typeface="Calibri" panose="020F0502020204030204" pitchFamily="34" charset="0"/>
                          <a:cs typeface="Times New Roman" panose="02020603050405020304" pitchFamily="18" charset="0"/>
                        </a:rPr>
                        <a:t>Department of </a:t>
                      </a:r>
                      <a:r>
                        <a:rPr lang="en-US" sz="2400" b="0" dirty="0" smtClean="0">
                          <a:effectLst/>
                          <a:latin typeface="+mj-lt"/>
                          <a:ea typeface="Calibri" panose="020F0502020204030204" pitchFamily="34" charset="0"/>
                          <a:cs typeface="Times New Roman" panose="02020603050405020304" pitchFamily="18" charset="0"/>
                        </a:rPr>
                        <a:t>Labor</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No</a:t>
                      </a: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10%</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13%</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400" b="0" dirty="0">
                          <a:effectLst/>
                          <a:latin typeface="+mj-lt"/>
                          <a:ea typeface="Calibri" panose="020F0502020204030204" pitchFamily="34" charset="0"/>
                          <a:cs typeface="Times New Roman" panose="02020603050405020304" pitchFamily="18" charset="0"/>
                        </a:rPr>
                        <a:t>Mandatory</a:t>
                      </a:r>
                    </a:p>
                  </a:txBody>
                  <a:tcPr marL="68580" marR="68580" marT="0" marB="0" anchor="ctr"/>
                </a:tc>
                <a:tc>
                  <a:txBody>
                    <a:bodyPr/>
                    <a:lstStyle/>
                    <a:p>
                      <a:pPr marL="0" marR="0" algn="ctr">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No</a:t>
                      </a: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8%</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10%</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400" b="0" dirty="0">
                          <a:effectLst/>
                          <a:latin typeface="+mj-lt"/>
                          <a:ea typeface="Calibri" panose="020F0502020204030204" pitchFamily="34" charset="0"/>
                          <a:cs typeface="Times New Roman" panose="02020603050405020304" pitchFamily="18" charset="0"/>
                        </a:rPr>
                        <a:t>Internal Revenue </a:t>
                      </a:r>
                      <a:r>
                        <a:rPr lang="en-US" sz="2400" b="0" dirty="0" smtClean="0">
                          <a:effectLst/>
                          <a:latin typeface="+mj-lt"/>
                          <a:ea typeface="Calibri" panose="020F0502020204030204" pitchFamily="34" charset="0"/>
                          <a:cs typeface="Times New Roman" panose="02020603050405020304" pitchFamily="18" charset="0"/>
                        </a:rPr>
                        <a:t>Service</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latin typeface="+mj-lt"/>
                          <a:ea typeface="Calibri" panose="020F0502020204030204" pitchFamily="34" charset="0"/>
                          <a:cs typeface="Times New Roman" panose="02020603050405020304" pitchFamily="18" charset="0"/>
                        </a:rPr>
                        <a:t>No</a:t>
                      </a: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2%</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2%</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r>
              <a:tr h="562943">
                <a:tc>
                  <a:txBody>
                    <a:bodyPr/>
                    <a:lstStyle/>
                    <a:p>
                      <a:pPr marL="0" marR="0">
                        <a:lnSpc>
                          <a:spcPct val="107000"/>
                        </a:lnSpc>
                        <a:spcBef>
                          <a:spcPts val="0"/>
                        </a:spcBef>
                        <a:spcAft>
                          <a:spcPts val="0"/>
                        </a:spcAft>
                      </a:pPr>
                      <a:r>
                        <a:rPr lang="en-US" sz="2400" b="0" dirty="0" smtClean="0">
                          <a:effectLst/>
                          <a:latin typeface="+mj-lt"/>
                          <a:ea typeface="Calibri" panose="020F0502020204030204" pitchFamily="34" charset="0"/>
                          <a:cs typeface="Times New Roman" panose="02020603050405020304" pitchFamily="18" charset="0"/>
                        </a:rPr>
                        <a:t>Dept. </a:t>
                      </a:r>
                      <a:r>
                        <a:rPr lang="en-US" sz="2400" b="0" dirty="0">
                          <a:effectLst/>
                          <a:latin typeface="+mj-lt"/>
                          <a:ea typeface="Calibri" panose="020F0502020204030204" pitchFamily="34" charset="0"/>
                          <a:cs typeface="Times New Roman" panose="02020603050405020304" pitchFamily="18" charset="0"/>
                        </a:rPr>
                        <a:t>of Homeland </a:t>
                      </a:r>
                      <a:r>
                        <a:rPr lang="en-US" sz="2400" b="0" dirty="0" smtClean="0">
                          <a:effectLst/>
                          <a:latin typeface="+mj-lt"/>
                          <a:ea typeface="Calibri" panose="020F0502020204030204" pitchFamily="34" charset="0"/>
                          <a:cs typeface="Times New Roman" panose="02020603050405020304" pitchFamily="18" charset="0"/>
                        </a:rPr>
                        <a:t>Security</a:t>
                      </a:r>
                      <a:endParaRPr lang="en-US" sz="2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latin typeface="+mj-lt"/>
                          <a:ea typeface="Calibri" panose="020F0502020204030204" pitchFamily="34" charset="0"/>
                          <a:cs typeface="Times New Roman" panose="02020603050405020304" pitchFamily="18" charset="0"/>
                        </a:rPr>
                        <a:t>No</a:t>
                      </a: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1%</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smtClean="0">
                          <a:effectLst/>
                          <a:latin typeface="+mj-lt"/>
                          <a:ea typeface="Calibri" panose="020F0502020204030204" pitchFamily="34" charset="0"/>
                          <a:cs typeface="Times New Roman" panose="02020603050405020304" pitchFamily="18" charset="0"/>
                        </a:rPr>
                        <a:t>3%</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796854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dirty="0"/>
              <a:t>Recognition of Pledge Words</a:t>
            </a:r>
          </a:p>
        </p:txBody>
      </p:sp>
      <p:sp>
        <p:nvSpPr>
          <p:cNvPr id="4" name="Slide Number Placeholder 3"/>
          <p:cNvSpPr>
            <a:spLocks noGrp="1"/>
          </p:cNvSpPr>
          <p:nvPr>
            <p:ph type="sldNum" sz="quarter" idx="12"/>
          </p:nvPr>
        </p:nvSpPr>
        <p:spPr/>
        <p:txBody>
          <a:bodyPr/>
          <a:lstStyle/>
          <a:p>
            <a:fld id="{61DD8C0F-7F85-4A96-933A-F8318269B241}" type="slidenum">
              <a:rPr lang="en-US" smtClean="0"/>
              <a:pPr/>
              <a:t>20</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685594411"/>
              </p:ext>
            </p:extLst>
          </p:nvPr>
        </p:nvGraphicFramePr>
        <p:xfrm>
          <a:off x="1146973" y="2045509"/>
          <a:ext cx="7307254" cy="4104640"/>
        </p:xfrm>
        <a:graphic>
          <a:graphicData uri="http://schemas.openxmlformats.org/drawingml/2006/table">
            <a:tbl>
              <a:tblPr firstRow="1" firstCol="1" bandRow="1">
                <a:tableStyleId>{5C22544A-7EE6-4342-B048-85BDC9FD1C3A}</a:tableStyleId>
              </a:tblPr>
              <a:tblGrid>
                <a:gridCol w="2735254"/>
                <a:gridCol w="1645920"/>
                <a:gridCol w="1463040"/>
                <a:gridCol w="1463040"/>
              </a:tblGrid>
              <a:tr h="632392">
                <a:tc rowSpan="2">
                  <a:txBody>
                    <a:bodyPr/>
                    <a:lstStyle/>
                    <a:p>
                      <a:pPr marL="0" marR="0">
                        <a:lnSpc>
                          <a:spcPct val="107000"/>
                        </a:lnSpc>
                        <a:spcBef>
                          <a:spcPts val="0"/>
                        </a:spcBef>
                        <a:spcAft>
                          <a:spcPts val="800"/>
                        </a:spcAft>
                      </a:pPr>
                      <a:r>
                        <a:rPr lang="en-US" sz="2200" dirty="0">
                          <a:effectLst/>
                          <a:latin typeface="+mj-lt"/>
                        </a:rPr>
                        <a:t>Phrase</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b"/>
                </a:tc>
                <a:tc rowSpan="2">
                  <a:txBody>
                    <a:bodyPr/>
                    <a:lstStyle/>
                    <a:p>
                      <a:pPr marL="0" marR="0" algn="ctr">
                        <a:lnSpc>
                          <a:spcPct val="107000"/>
                        </a:lnSpc>
                        <a:spcBef>
                          <a:spcPts val="0"/>
                        </a:spcBef>
                        <a:spcAft>
                          <a:spcPts val="800"/>
                        </a:spcAft>
                      </a:pPr>
                      <a:r>
                        <a:rPr lang="en-US" sz="2200" dirty="0">
                          <a:effectLst/>
                          <a:latin typeface="+mj-lt"/>
                        </a:rPr>
                        <a:t>In </a:t>
                      </a:r>
                      <a:r>
                        <a:rPr lang="en-US" sz="2200" dirty="0" smtClean="0">
                          <a:effectLst/>
                          <a:latin typeface="+mj-lt"/>
                        </a:rPr>
                        <a:t>NEW?</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b"/>
                </a:tc>
                <a:tc gridSpan="2">
                  <a:txBody>
                    <a:bodyPr/>
                    <a:lstStyle/>
                    <a:p>
                      <a:pPr marL="0" marR="0" algn="ctr">
                        <a:lnSpc>
                          <a:spcPct val="107000"/>
                        </a:lnSpc>
                        <a:spcBef>
                          <a:spcPts val="0"/>
                        </a:spcBef>
                        <a:spcAft>
                          <a:spcPts val="800"/>
                        </a:spcAft>
                      </a:pPr>
                      <a:r>
                        <a:rPr lang="en-US" sz="2200" dirty="0">
                          <a:effectLst/>
                          <a:latin typeface="+mj-lt"/>
                        </a:rPr>
                        <a:t>Percent Recognizing</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hMerge="1">
                  <a:txBody>
                    <a:bodyPr/>
                    <a:lstStyle/>
                    <a:p>
                      <a:endParaRPr lang="en-US"/>
                    </a:p>
                  </a:txBody>
                  <a:tcPr/>
                </a:tc>
              </a:tr>
              <a:tr h="561340">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800"/>
                        </a:spcAft>
                      </a:pPr>
                      <a:r>
                        <a:rPr lang="en-US" sz="2200" dirty="0">
                          <a:solidFill>
                            <a:schemeClr val="bg1"/>
                          </a:solidFill>
                          <a:effectLst/>
                          <a:latin typeface="+mj-lt"/>
                        </a:rPr>
                        <a:t>Current</a:t>
                      </a:r>
                      <a:endParaRPr lang="en-US" sz="22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9525" marB="0" anchor="b">
                    <a:solidFill>
                      <a:srgbClr val="3E3F67"/>
                    </a:solidFill>
                  </a:tcPr>
                </a:tc>
                <a:tc>
                  <a:txBody>
                    <a:bodyPr/>
                    <a:lstStyle/>
                    <a:p>
                      <a:pPr marL="0" marR="0" algn="ctr">
                        <a:lnSpc>
                          <a:spcPct val="107000"/>
                        </a:lnSpc>
                        <a:spcBef>
                          <a:spcPts val="0"/>
                        </a:spcBef>
                        <a:spcAft>
                          <a:spcPts val="800"/>
                        </a:spcAft>
                      </a:pPr>
                      <a:r>
                        <a:rPr lang="en-US" sz="2200" dirty="0">
                          <a:solidFill>
                            <a:schemeClr val="bg1"/>
                          </a:solidFill>
                          <a:effectLst/>
                          <a:latin typeface="+mj-lt"/>
                        </a:rPr>
                        <a:t>New</a:t>
                      </a:r>
                      <a:endParaRPr lang="en-US" sz="22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9525" marB="0" anchor="b">
                    <a:solidFill>
                      <a:srgbClr val="3E3F67"/>
                    </a:solidFill>
                  </a:tcPr>
                </a:tc>
              </a:tr>
              <a:tr h="563245">
                <a:tc>
                  <a:txBody>
                    <a:bodyPr/>
                    <a:lstStyle/>
                    <a:p>
                      <a:pPr marL="0" marR="0">
                        <a:lnSpc>
                          <a:spcPct val="107000"/>
                        </a:lnSpc>
                        <a:spcBef>
                          <a:spcPts val="0"/>
                        </a:spcBef>
                        <a:spcAft>
                          <a:spcPts val="800"/>
                        </a:spcAft>
                      </a:pPr>
                      <a:r>
                        <a:rPr lang="en-US" sz="2200">
                          <a:effectLst/>
                          <a:latin typeface="+mj-lt"/>
                        </a:rPr>
                        <a:t>Security</a:t>
                      </a:r>
                      <a:endParaRPr lang="en-US" sz="220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Yes</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37%</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a:effectLst/>
                          <a:latin typeface="+mj-lt"/>
                        </a:rPr>
                        <a:t>56%</a:t>
                      </a:r>
                      <a:endParaRPr lang="en-US" sz="2200">
                        <a:effectLst/>
                        <a:latin typeface="+mj-lt"/>
                        <a:ea typeface="Calibri" panose="020F0502020204030204" pitchFamily="34" charset="0"/>
                        <a:cs typeface="Times New Roman" panose="02020603050405020304" pitchFamily="18" charset="0"/>
                      </a:endParaRPr>
                    </a:p>
                  </a:txBody>
                  <a:tcPr marL="68580" marR="68580" marT="9525" marB="0" anchor="ctr"/>
                </a:tc>
              </a:tr>
              <a:tr h="563245">
                <a:tc>
                  <a:txBody>
                    <a:bodyPr/>
                    <a:lstStyle/>
                    <a:p>
                      <a:pPr marL="0" marR="0">
                        <a:lnSpc>
                          <a:spcPct val="107000"/>
                        </a:lnSpc>
                        <a:spcBef>
                          <a:spcPts val="0"/>
                        </a:spcBef>
                        <a:spcAft>
                          <a:spcPts val="800"/>
                        </a:spcAft>
                      </a:pPr>
                      <a:r>
                        <a:rPr lang="en-US" sz="2200" dirty="0">
                          <a:effectLst/>
                          <a:latin typeface="+mj-lt"/>
                        </a:rPr>
                        <a:t>Cybersecurity</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Yes</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200" dirty="0">
                          <a:effectLst/>
                          <a:latin typeface="+mj-lt"/>
                        </a:rPr>
                        <a:t>3%</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200" dirty="0">
                          <a:effectLst/>
                          <a:latin typeface="+mj-lt"/>
                        </a:rPr>
                        <a:t>53%</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lnB w="12700" cap="flat" cmpd="sng" algn="ctr">
                      <a:solidFill>
                        <a:schemeClr val="tx1"/>
                      </a:solidFill>
                      <a:prstDash val="solid"/>
                      <a:round/>
                      <a:headEnd type="none" w="med" len="med"/>
                      <a:tailEnd type="none" w="med" len="med"/>
                    </a:lnB>
                  </a:tcPr>
                </a:tc>
              </a:tr>
              <a:tr h="563245">
                <a:tc>
                  <a:txBody>
                    <a:bodyPr/>
                    <a:lstStyle/>
                    <a:p>
                      <a:pPr marL="0" marR="0">
                        <a:lnSpc>
                          <a:spcPct val="107000"/>
                        </a:lnSpc>
                        <a:spcBef>
                          <a:spcPts val="0"/>
                        </a:spcBef>
                        <a:spcAft>
                          <a:spcPts val="800"/>
                        </a:spcAft>
                      </a:pPr>
                      <a:r>
                        <a:rPr lang="en-US" sz="2200">
                          <a:effectLst/>
                          <a:latin typeface="+mj-lt"/>
                        </a:rPr>
                        <a:t>Risk</a:t>
                      </a:r>
                      <a:endParaRPr lang="en-US" sz="2200">
                        <a:effectLst/>
                        <a:latin typeface="+mj-lt"/>
                        <a:ea typeface="Calibri" panose="020F0502020204030204" pitchFamily="34" charset="0"/>
                        <a:cs typeface="Times New Roman" panose="02020603050405020304" pitchFamily="18" charset="0"/>
                      </a:endParaRPr>
                    </a:p>
                  </a:txBody>
                  <a:tcPr marL="68580" marR="68580" marT="9525" marB="0"/>
                </a:tc>
                <a:tc>
                  <a:txBody>
                    <a:bodyPr/>
                    <a:lstStyle/>
                    <a:p>
                      <a:pPr marL="0" marR="0" algn="ctr">
                        <a:lnSpc>
                          <a:spcPct val="107000"/>
                        </a:lnSpc>
                        <a:spcBef>
                          <a:spcPts val="0"/>
                        </a:spcBef>
                        <a:spcAft>
                          <a:spcPts val="800"/>
                        </a:spcAft>
                      </a:pPr>
                      <a:r>
                        <a:rPr lang="en-US" sz="2200">
                          <a:effectLst/>
                          <a:latin typeface="+mj-lt"/>
                        </a:rPr>
                        <a:t>No</a:t>
                      </a:r>
                      <a:endParaRPr lang="en-US" sz="2200">
                        <a:effectLst/>
                        <a:latin typeface="+mj-lt"/>
                        <a:ea typeface="Calibri" panose="020F0502020204030204" pitchFamily="34" charset="0"/>
                        <a:cs typeface="Times New Roman" panose="02020603050405020304" pitchFamily="18" charset="0"/>
                      </a:endParaRPr>
                    </a:p>
                  </a:txBody>
                  <a:tcPr marL="68580" marR="68580" marT="9525" marB="0" anchor="ctr">
                    <a:lnT w="12700" cap="flat" cmpd="sng" algn="ctr">
                      <a:solidFill>
                        <a:schemeClr val="tx1"/>
                      </a:solidFill>
                      <a:prstDash val="solid"/>
                      <a:round/>
                      <a:headEnd type="none" w="med" len="med"/>
                      <a:tailEnd type="none" w="med" len="med"/>
                    </a:lnT>
                  </a:tcPr>
                </a:tc>
                <a:tc>
                  <a:txBody>
                    <a:bodyPr/>
                    <a:lstStyle/>
                    <a:p>
                      <a:pPr marL="0" marR="0" algn="ctr">
                        <a:lnSpc>
                          <a:spcPct val="107000"/>
                        </a:lnSpc>
                        <a:spcBef>
                          <a:spcPts val="0"/>
                        </a:spcBef>
                        <a:spcAft>
                          <a:spcPts val="800"/>
                        </a:spcAft>
                      </a:pPr>
                      <a:r>
                        <a:rPr lang="en-US" sz="2200" dirty="0">
                          <a:effectLst/>
                          <a:latin typeface="+mj-lt"/>
                        </a:rPr>
                        <a:t>12%</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lnT w="12700" cap="flat" cmpd="sng" algn="ctr">
                      <a:solidFill>
                        <a:schemeClr val="tx1"/>
                      </a:solidFill>
                      <a:prstDash val="solid"/>
                      <a:round/>
                      <a:headEnd type="none" w="med" len="med"/>
                      <a:tailEnd type="none" w="med" len="med"/>
                    </a:lnT>
                  </a:tcPr>
                </a:tc>
                <a:tc>
                  <a:txBody>
                    <a:bodyPr/>
                    <a:lstStyle/>
                    <a:p>
                      <a:pPr marL="0" marR="0" algn="ctr">
                        <a:lnSpc>
                          <a:spcPct val="107000"/>
                        </a:lnSpc>
                        <a:spcBef>
                          <a:spcPts val="0"/>
                        </a:spcBef>
                        <a:spcAft>
                          <a:spcPts val="800"/>
                        </a:spcAft>
                      </a:pPr>
                      <a:r>
                        <a:rPr lang="en-US" sz="2200" dirty="0">
                          <a:effectLst/>
                          <a:latin typeface="+mj-lt"/>
                        </a:rPr>
                        <a:t>17%</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lnT w="12700" cap="flat" cmpd="sng" algn="ctr">
                      <a:solidFill>
                        <a:schemeClr val="tx1"/>
                      </a:solidFill>
                      <a:prstDash val="solid"/>
                      <a:round/>
                      <a:headEnd type="none" w="med" len="med"/>
                      <a:tailEnd type="none" w="med" len="med"/>
                    </a:lnT>
                  </a:tcPr>
                </a:tc>
              </a:tr>
              <a:tr h="563245">
                <a:tc>
                  <a:txBody>
                    <a:bodyPr/>
                    <a:lstStyle/>
                    <a:p>
                      <a:pPr marL="0" marR="0">
                        <a:lnSpc>
                          <a:spcPct val="107000"/>
                        </a:lnSpc>
                        <a:spcBef>
                          <a:spcPts val="0"/>
                        </a:spcBef>
                        <a:spcAft>
                          <a:spcPts val="800"/>
                        </a:spcAft>
                      </a:pPr>
                      <a:r>
                        <a:rPr lang="en-US" sz="2200">
                          <a:effectLst/>
                          <a:latin typeface="+mj-lt"/>
                        </a:rPr>
                        <a:t>Threat</a:t>
                      </a:r>
                      <a:endParaRPr lang="en-US" sz="2200">
                        <a:effectLst/>
                        <a:latin typeface="+mj-lt"/>
                        <a:ea typeface="Calibri" panose="020F0502020204030204" pitchFamily="34" charset="0"/>
                        <a:cs typeface="Times New Roman" panose="02020603050405020304" pitchFamily="18" charset="0"/>
                      </a:endParaRPr>
                    </a:p>
                  </a:txBody>
                  <a:tcPr marL="68580" marR="68580" marT="9525" marB="0"/>
                </a:tc>
                <a:tc>
                  <a:txBody>
                    <a:bodyPr/>
                    <a:lstStyle/>
                    <a:p>
                      <a:pPr marL="0" marR="0" algn="ctr">
                        <a:lnSpc>
                          <a:spcPct val="107000"/>
                        </a:lnSpc>
                        <a:spcBef>
                          <a:spcPts val="0"/>
                        </a:spcBef>
                        <a:spcAft>
                          <a:spcPts val="800"/>
                        </a:spcAft>
                      </a:pPr>
                      <a:r>
                        <a:rPr lang="en-US" sz="2200">
                          <a:effectLst/>
                          <a:latin typeface="+mj-lt"/>
                        </a:rPr>
                        <a:t>No</a:t>
                      </a:r>
                      <a:endParaRPr lang="en-US" sz="220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2%</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7%</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r>
              <a:tr h="563245">
                <a:tc>
                  <a:txBody>
                    <a:bodyPr/>
                    <a:lstStyle/>
                    <a:p>
                      <a:pPr marL="0" marR="0">
                        <a:lnSpc>
                          <a:spcPct val="107000"/>
                        </a:lnSpc>
                        <a:spcBef>
                          <a:spcPts val="0"/>
                        </a:spcBef>
                        <a:spcAft>
                          <a:spcPts val="800"/>
                        </a:spcAft>
                      </a:pPr>
                      <a:r>
                        <a:rPr lang="en-US" sz="2200">
                          <a:effectLst/>
                          <a:latin typeface="+mj-lt"/>
                        </a:rPr>
                        <a:t>Terrorist</a:t>
                      </a:r>
                      <a:endParaRPr lang="en-US" sz="2200">
                        <a:effectLst/>
                        <a:latin typeface="+mj-lt"/>
                        <a:ea typeface="Calibri" panose="020F0502020204030204" pitchFamily="34" charset="0"/>
                        <a:cs typeface="Times New Roman" panose="02020603050405020304" pitchFamily="18" charset="0"/>
                      </a:endParaRPr>
                    </a:p>
                  </a:txBody>
                  <a:tcPr marL="68580" marR="68580" marT="9525" marB="0"/>
                </a:tc>
                <a:tc>
                  <a:txBody>
                    <a:bodyPr/>
                    <a:lstStyle/>
                    <a:p>
                      <a:pPr marL="0" marR="0" algn="ctr">
                        <a:lnSpc>
                          <a:spcPct val="107000"/>
                        </a:lnSpc>
                        <a:spcBef>
                          <a:spcPts val="0"/>
                        </a:spcBef>
                        <a:spcAft>
                          <a:spcPts val="800"/>
                        </a:spcAft>
                      </a:pPr>
                      <a:r>
                        <a:rPr lang="en-US" sz="2200">
                          <a:effectLst/>
                          <a:latin typeface="+mj-lt"/>
                        </a:rPr>
                        <a:t>No</a:t>
                      </a:r>
                      <a:endParaRPr lang="en-US" sz="220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&lt;1%</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c>
                  <a:txBody>
                    <a:bodyPr/>
                    <a:lstStyle/>
                    <a:p>
                      <a:pPr marL="0" marR="0" algn="ctr">
                        <a:lnSpc>
                          <a:spcPct val="107000"/>
                        </a:lnSpc>
                        <a:spcBef>
                          <a:spcPts val="0"/>
                        </a:spcBef>
                        <a:spcAft>
                          <a:spcPts val="800"/>
                        </a:spcAft>
                      </a:pPr>
                      <a:r>
                        <a:rPr lang="en-US" sz="2200" dirty="0">
                          <a:effectLst/>
                          <a:latin typeface="+mj-lt"/>
                        </a:rPr>
                        <a:t>1%</a:t>
                      </a:r>
                      <a:endParaRPr lang="en-US" sz="2200" dirty="0">
                        <a:effectLst/>
                        <a:latin typeface="+mj-lt"/>
                        <a:ea typeface="Calibri" panose="020F0502020204030204" pitchFamily="34" charset="0"/>
                        <a:cs typeface="Times New Roman" panose="02020603050405020304" pitchFamily="18" charset="0"/>
                      </a:endParaRPr>
                    </a:p>
                  </a:txBody>
                  <a:tcPr marL="68580" marR="68580" marT="9525" marB="0" anchor="ctr"/>
                </a:tc>
              </a:tr>
            </a:tbl>
          </a:graphicData>
        </a:graphic>
      </p:graphicFrame>
    </p:spTree>
    <p:extLst>
      <p:ext uri="{BB962C8B-B14F-4D97-AF65-F5344CB8AC3E}">
        <p14:creationId xmlns:p14="http://schemas.microsoft.com/office/powerpoint/2010/main" val="1219191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Mturk</a:t>
            </a:r>
            <a:r>
              <a:rPr lang="en-US" dirty="0" smtClean="0"/>
              <a:t> Findings Summary</a:t>
            </a:r>
            <a:endParaRPr lang="en-US" dirty="0"/>
          </a:p>
        </p:txBody>
      </p:sp>
      <p:sp>
        <p:nvSpPr>
          <p:cNvPr id="5" name="Content Placeholder 4"/>
          <p:cNvSpPr>
            <a:spLocks noGrp="1"/>
          </p:cNvSpPr>
          <p:nvPr>
            <p:ph idx="1"/>
          </p:nvPr>
        </p:nvSpPr>
        <p:spPr/>
        <p:txBody>
          <a:bodyPr/>
          <a:lstStyle/>
          <a:p>
            <a:pPr marL="171450" indent="-171450">
              <a:buFont typeface="Arial" panose="020B0604020202020204" pitchFamily="34" charset="0"/>
              <a:buChar char="•"/>
            </a:pPr>
            <a:r>
              <a:rPr lang="en-US" sz="2800" dirty="0"/>
              <a:t>Both the recall and recognition results suggest that </a:t>
            </a:r>
            <a:r>
              <a:rPr lang="en-US" sz="2800" dirty="0" smtClean="0"/>
              <a:t>participants </a:t>
            </a:r>
            <a:r>
              <a:rPr lang="en-US" sz="2800" dirty="0"/>
              <a:t>may not be entirely clear about the exact </a:t>
            </a:r>
            <a:r>
              <a:rPr lang="en-US" sz="2800" dirty="0" smtClean="0"/>
              <a:t>meaning</a:t>
            </a:r>
          </a:p>
          <a:p>
            <a:pPr marL="171450" indent="-171450">
              <a:buFont typeface="Arial" panose="020B0604020202020204" pitchFamily="34" charset="0"/>
              <a:buChar char="•"/>
            </a:pPr>
            <a:r>
              <a:rPr lang="en-US" sz="2800" dirty="0" smtClean="0"/>
              <a:t>They </a:t>
            </a:r>
            <a:r>
              <a:rPr lang="en-US" sz="2800" dirty="0"/>
              <a:t>are probably getting the gist of it </a:t>
            </a:r>
          </a:p>
          <a:p>
            <a:pPr marL="628650" lvl="1" indent="-171450">
              <a:buFont typeface="Arial" panose="020B0604020202020204" pitchFamily="34" charset="0"/>
              <a:buChar char="•"/>
            </a:pPr>
            <a:r>
              <a:rPr lang="en-US" dirty="0" smtClean="0"/>
              <a:t>They </a:t>
            </a:r>
            <a:r>
              <a:rPr lang="en-US" dirty="0"/>
              <a:t>know it’s about laws and confidentiality and </a:t>
            </a:r>
            <a:r>
              <a:rPr lang="en-US" dirty="0" smtClean="0"/>
              <a:t>security</a:t>
            </a:r>
            <a:endParaRPr lang="en-US" dirty="0"/>
          </a:p>
          <a:p>
            <a:r>
              <a:rPr lang="en-US" sz="2800" dirty="0" smtClean="0"/>
              <a:t>Additional data about demographic and attitudinal differences, page timings, demographic differences and other debriefings may shed more light</a:t>
            </a:r>
            <a:endParaRPr lang="en-US" sz="2800" dirty="0"/>
          </a:p>
        </p:txBody>
      </p:sp>
      <p:sp>
        <p:nvSpPr>
          <p:cNvPr id="3" name="Slide Number Placeholder 2"/>
          <p:cNvSpPr>
            <a:spLocks noGrp="1"/>
          </p:cNvSpPr>
          <p:nvPr>
            <p:ph type="sldNum" sz="quarter" idx="12"/>
          </p:nvPr>
        </p:nvSpPr>
        <p:spPr/>
        <p:txBody>
          <a:bodyPr/>
          <a:lstStyle/>
          <a:p>
            <a:fld id="{61DD8C0F-7F85-4A96-933A-F8318269B241}" type="slidenum">
              <a:rPr lang="en-US" smtClean="0"/>
              <a:pPr/>
              <a:t>21</a:t>
            </a:fld>
            <a:endParaRPr lang="en-US" dirty="0"/>
          </a:p>
        </p:txBody>
      </p:sp>
    </p:spTree>
    <p:extLst>
      <p:ext uri="{BB962C8B-B14F-4D97-AF65-F5344CB8AC3E}">
        <p14:creationId xmlns:p14="http://schemas.microsoft.com/office/powerpoint/2010/main" val="138946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4" name="Content Placeholder 3"/>
          <p:cNvSpPr>
            <a:spLocks noGrp="1"/>
          </p:cNvSpPr>
          <p:nvPr>
            <p:ph idx="1"/>
          </p:nvPr>
        </p:nvSpPr>
        <p:spPr/>
        <p:txBody>
          <a:bodyPr/>
          <a:lstStyle/>
          <a:p>
            <a:r>
              <a:rPr lang="en-US" sz="2600" dirty="0" smtClean="0"/>
              <a:t>Confidentiality wasn’t a key concern for these BLS establishment and online respondents</a:t>
            </a:r>
          </a:p>
          <a:p>
            <a:pPr lvl="1"/>
            <a:r>
              <a:rPr lang="en-US" sz="2600" dirty="0" smtClean="0"/>
              <a:t>As reported by data collectors and past respondents </a:t>
            </a:r>
          </a:p>
          <a:p>
            <a:r>
              <a:rPr lang="en-US" sz="2600" dirty="0" smtClean="0"/>
              <a:t>The new language didn’t stand out or alarm respondents, though there was some misunderstanding of its implications</a:t>
            </a:r>
          </a:p>
          <a:p>
            <a:pPr lvl="1"/>
            <a:r>
              <a:rPr lang="en-US" sz="2600" dirty="0" smtClean="0"/>
              <a:t>True with current language that has been in place since 2002</a:t>
            </a:r>
          </a:p>
          <a:p>
            <a:r>
              <a:rPr lang="en-US" sz="2600" dirty="0" smtClean="0"/>
              <a:t>Agencies have to make their own decisions about ethical and legal obligations</a:t>
            </a:r>
            <a:endParaRPr lang="en-US" sz="2600" dirty="0"/>
          </a:p>
        </p:txBody>
      </p:sp>
      <p:sp>
        <p:nvSpPr>
          <p:cNvPr id="3" name="Slide Number Placeholder 2"/>
          <p:cNvSpPr>
            <a:spLocks noGrp="1"/>
          </p:cNvSpPr>
          <p:nvPr>
            <p:ph type="sldNum" sz="quarter" idx="12"/>
          </p:nvPr>
        </p:nvSpPr>
        <p:spPr>
          <a:xfrm>
            <a:off x="927463" y="6492875"/>
            <a:ext cx="7696200" cy="365125"/>
          </a:xfrm>
        </p:spPr>
        <p:txBody>
          <a:bodyPr/>
          <a:lstStyle/>
          <a:p>
            <a:fld id="{61DD8C0F-7F85-4A96-933A-F8318269B241}" type="slidenum">
              <a:rPr lang="en-US" smtClean="0"/>
              <a:pPr/>
              <a:t>22</a:t>
            </a:fld>
            <a:endParaRPr lang="en-US" dirty="0"/>
          </a:p>
        </p:txBody>
      </p:sp>
    </p:spTree>
    <p:extLst>
      <p:ext uri="{BB962C8B-B14F-4D97-AF65-F5344CB8AC3E}">
        <p14:creationId xmlns:p14="http://schemas.microsoft.com/office/powerpoint/2010/main" val="14292788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Methods</a:t>
            </a:r>
            <a:endParaRPr lang="en-US" dirty="0"/>
          </a:p>
        </p:txBody>
      </p:sp>
      <p:sp>
        <p:nvSpPr>
          <p:cNvPr id="4" name="Content Placeholder 3"/>
          <p:cNvSpPr>
            <a:spLocks noGrp="1"/>
          </p:cNvSpPr>
          <p:nvPr>
            <p:ph idx="1"/>
          </p:nvPr>
        </p:nvSpPr>
        <p:spPr/>
        <p:txBody>
          <a:bodyPr/>
          <a:lstStyle/>
          <a:p>
            <a:r>
              <a:rPr lang="en-US" sz="2800" dirty="0" smtClean="0"/>
              <a:t>Focus Groups</a:t>
            </a:r>
          </a:p>
          <a:p>
            <a:pPr lvl="1"/>
            <a:r>
              <a:rPr lang="en-US" dirty="0" smtClean="0"/>
              <a:t>Understand experiences </a:t>
            </a:r>
          </a:p>
          <a:p>
            <a:pPr lvl="1"/>
            <a:r>
              <a:rPr lang="en-US" dirty="0" smtClean="0"/>
              <a:t>Current state of affairs </a:t>
            </a:r>
          </a:p>
          <a:p>
            <a:r>
              <a:rPr lang="en-US" sz="2800" dirty="0" smtClean="0"/>
              <a:t>Cognitive Interviews</a:t>
            </a:r>
          </a:p>
          <a:p>
            <a:pPr lvl="1"/>
            <a:r>
              <a:rPr lang="en-US" dirty="0" smtClean="0"/>
              <a:t>Explore comprehension and individual reactions </a:t>
            </a:r>
          </a:p>
          <a:p>
            <a:r>
              <a:rPr lang="en-US" sz="2800" dirty="0" smtClean="0"/>
              <a:t>Online Surveys</a:t>
            </a:r>
          </a:p>
          <a:p>
            <a:pPr lvl="1"/>
            <a:r>
              <a:rPr lang="en-US" dirty="0" smtClean="0"/>
              <a:t>Observe actual response behaviors</a:t>
            </a:r>
          </a:p>
          <a:p>
            <a:pPr lvl="1"/>
            <a:r>
              <a:rPr lang="en-US" dirty="0" smtClean="0"/>
              <a:t>Group comparisons </a:t>
            </a:r>
            <a:endParaRPr lang="en-US" dirty="0"/>
          </a:p>
        </p:txBody>
      </p:sp>
      <p:sp>
        <p:nvSpPr>
          <p:cNvPr id="3" name="Slide Number Placeholder 2"/>
          <p:cNvSpPr>
            <a:spLocks noGrp="1"/>
          </p:cNvSpPr>
          <p:nvPr>
            <p:ph type="sldNum" sz="quarter" idx="12"/>
          </p:nvPr>
        </p:nvSpPr>
        <p:spPr/>
        <p:txBody>
          <a:bodyPr/>
          <a:lstStyle/>
          <a:p>
            <a:fld id="{61DD8C0F-7F85-4A96-933A-F8318269B241}" type="slidenum">
              <a:rPr lang="en-US" smtClean="0"/>
              <a:pPr/>
              <a:t>23</a:t>
            </a:fld>
            <a:endParaRPr lang="en-US" dirty="0"/>
          </a:p>
        </p:txBody>
      </p:sp>
    </p:spTree>
    <p:extLst>
      <p:ext uri="{BB962C8B-B14F-4D97-AF65-F5344CB8AC3E}">
        <p14:creationId xmlns:p14="http://schemas.microsoft.com/office/powerpoint/2010/main" val="2481995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can’t be sure what they’ll read </a:t>
            </a:r>
            <a:r>
              <a:rPr lang="en-US" dirty="0" smtClean="0"/>
              <a:t>or remember...</a:t>
            </a:r>
            <a:endParaRPr lang="en-US" dirty="0"/>
          </a:p>
        </p:txBody>
      </p:sp>
      <p:sp>
        <p:nvSpPr>
          <p:cNvPr id="3" name="Slide Number Placeholder 2"/>
          <p:cNvSpPr>
            <a:spLocks noGrp="1"/>
          </p:cNvSpPr>
          <p:nvPr>
            <p:ph type="sldNum" sz="quarter" idx="12"/>
          </p:nvPr>
        </p:nvSpPr>
        <p:spPr/>
        <p:txBody>
          <a:bodyPr/>
          <a:lstStyle/>
          <a:p>
            <a:fld id="{61DD8C0F-7F85-4A96-933A-F8318269B241}" type="slidenum">
              <a:rPr lang="en-US" smtClean="0"/>
              <a:pPr/>
              <a:t>24</a:t>
            </a:fld>
            <a:endParaRPr lang="en-US" dirty="0"/>
          </a:p>
        </p:txBody>
      </p:sp>
      <p:sp>
        <p:nvSpPr>
          <p:cNvPr id="5" name="Rectangle 2"/>
          <p:cNvSpPr>
            <a:spLocks noChangeArrowheads="1"/>
          </p:cNvSpPr>
          <p:nvPr/>
        </p:nvSpPr>
        <p:spPr bwMode="auto">
          <a:xfrm>
            <a:off x="1306285" y="1983099"/>
            <a:ext cx="7132320" cy="2954655"/>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2400" dirty="0" smtClean="0">
                <a:solidFill>
                  <a:srgbClr val="222222"/>
                </a:solidFill>
                <a:latin typeface="Times New Roman" panose="02020603050405020304" pitchFamily="18" charset="0"/>
                <a:cs typeface="Times New Roman" panose="02020603050405020304" pitchFamily="18" charset="0"/>
              </a:rPr>
              <a:t>…..</a:t>
            </a:r>
            <a:r>
              <a:rPr kumimoji="0" lang="en-US" altLang="en-US" sz="2400" b="0" i="0" u="none" strike="noStrike" cap="none" normalizeH="0" baseline="0" dirty="0" smtClean="0">
                <a:ln>
                  <a:noFill/>
                </a:ln>
                <a:solidFill>
                  <a:srgbClr val="222222"/>
                </a:solidFill>
                <a:effectLst/>
                <a:latin typeface="Times New Roman" panose="02020603050405020304" pitchFamily="18" charset="0"/>
                <a:cs typeface="Times New Roman" panose="02020603050405020304" pitchFamily="18" charset="0"/>
              </a:rPr>
              <a:t>Treat your Chipotle gift card like cash. Cash that may only be used for making purchases at Chipotle restaurants. You can try and use it someplace else, but it wont be accepted, and they’ll probably laugh at you. It cannot be redeemed for cash or applied as payment to any account unless required by law. It cannot be used to purchase other Chipotle gift cards, that’s like wishing for more wishes…..</a:t>
            </a:r>
            <a:endPar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986245" y="5364798"/>
            <a:ext cx="7772400" cy="1096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sz="4400" b="1" kern="1200">
                <a:solidFill>
                  <a:srgbClr val="192168"/>
                </a:solidFill>
                <a:latin typeface="Tahoma" pitchFamily="34" charset="0"/>
                <a:ea typeface="+mj-ea"/>
                <a:cs typeface="Tahoma" pitchFamily="34" charset="0"/>
              </a:defRPr>
            </a:lvl1pPr>
            <a:lvl2pPr algn="ctr" rtl="0" eaLnBrk="1" fontAlgn="base" hangingPunct="1">
              <a:spcBef>
                <a:spcPct val="0"/>
              </a:spcBef>
              <a:spcAft>
                <a:spcPct val="0"/>
              </a:spcAft>
              <a:defRPr sz="4400" b="1">
                <a:solidFill>
                  <a:srgbClr val="192168"/>
                </a:solidFill>
                <a:latin typeface="Tahoma" pitchFamily="34" charset="0"/>
                <a:cs typeface="Tahoma" pitchFamily="34" charset="0"/>
              </a:defRPr>
            </a:lvl2pPr>
            <a:lvl3pPr algn="ctr" rtl="0" eaLnBrk="1" fontAlgn="base" hangingPunct="1">
              <a:spcBef>
                <a:spcPct val="0"/>
              </a:spcBef>
              <a:spcAft>
                <a:spcPct val="0"/>
              </a:spcAft>
              <a:defRPr sz="4400" b="1">
                <a:solidFill>
                  <a:srgbClr val="192168"/>
                </a:solidFill>
                <a:latin typeface="Tahoma" pitchFamily="34" charset="0"/>
                <a:cs typeface="Tahoma" pitchFamily="34" charset="0"/>
              </a:defRPr>
            </a:lvl3pPr>
            <a:lvl4pPr algn="ctr" rtl="0" eaLnBrk="1" fontAlgn="base" hangingPunct="1">
              <a:spcBef>
                <a:spcPct val="0"/>
              </a:spcBef>
              <a:spcAft>
                <a:spcPct val="0"/>
              </a:spcAft>
              <a:defRPr sz="4400" b="1">
                <a:solidFill>
                  <a:srgbClr val="192168"/>
                </a:solidFill>
                <a:latin typeface="Tahoma" pitchFamily="34" charset="0"/>
                <a:cs typeface="Tahoma" pitchFamily="34" charset="0"/>
              </a:defRPr>
            </a:lvl4pPr>
            <a:lvl5pPr algn="ctr" rtl="0" eaLnBrk="1" fontAlgn="base" hangingPunct="1">
              <a:spcBef>
                <a:spcPct val="0"/>
              </a:spcBef>
              <a:spcAft>
                <a:spcPct val="0"/>
              </a:spcAft>
              <a:defRPr sz="4400" b="1">
                <a:solidFill>
                  <a:srgbClr val="192168"/>
                </a:solidFill>
                <a:latin typeface="Tahoma" pitchFamily="34" charset="0"/>
                <a:cs typeface="Tahoma" pitchFamily="34" charset="0"/>
              </a:defRPr>
            </a:lvl5pPr>
            <a:lvl6pPr marL="457200" algn="ctr" rtl="0" eaLnBrk="1" fontAlgn="base" hangingPunct="1">
              <a:spcBef>
                <a:spcPct val="0"/>
              </a:spcBef>
              <a:spcAft>
                <a:spcPct val="0"/>
              </a:spcAft>
              <a:defRPr sz="4400" b="1">
                <a:solidFill>
                  <a:schemeClr val="bg1"/>
                </a:solidFill>
                <a:latin typeface="Tahoma" pitchFamily="34" charset="0"/>
                <a:cs typeface="Tahoma" pitchFamily="34" charset="0"/>
              </a:defRPr>
            </a:lvl6pPr>
            <a:lvl7pPr marL="914400" algn="ctr" rtl="0" eaLnBrk="1" fontAlgn="base" hangingPunct="1">
              <a:spcBef>
                <a:spcPct val="0"/>
              </a:spcBef>
              <a:spcAft>
                <a:spcPct val="0"/>
              </a:spcAft>
              <a:defRPr sz="4400" b="1">
                <a:solidFill>
                  <a:schemeClr val="bg1"/>
                </a:solidFill>
                <a:latin typeface="Tahoma" pitchFamily="34" charset="0"/>
                <a:cs typeface="Tahoma" pitchFamily="34" charset="0"/>
              </a:defRPr>
            </a:lvl7pPr>
            <a:lvl8pPr marL="1371600" algn="ctr" rtl="0" eaLnBrk="1" fontAlgn="base" hangingPunct="1">
              <a:spcBef>
                <a:spcPct val="0"/>
              </a:spcBef>
              <a:spcAft>
                <a:spcPct val="0"/>
              </a:spcAft>
              <a:defRPr sz="4400" b="1">
                <a:solidFill>
                  <a:schemeClr val="bg1"/>
                </a:solidFill>
                <a:latin typeface="Tahoma" pitchFamily="34" charset="0"/>
                <a:cs typeface="Tahoma" pitchFamily="34" charset="0"/>
              </a:defRPr>
            </a:lvl8pPr>
            <a:lvl9pPr marL="1828800" algn="ctr" rtl="0" eaLnBrk="1" fontAlgn="base" hangingPunct="1">
              <a:spcBef>
                <a:spcPct val="0"/>
              </a:spcBef>
              <a:spcAft>
                <a:spcPct val="0"/>
              </a:spcAft>
              <a:defRPr sz="4400" b="1">
                <a:solidFill>
                  <a:schemeClr val="bg1"/>
                </a:solidFill>
                <a:latin typeface="Tahoma" pitchFamily="34" charset="0"/>
                <a:cs typeface="Tahoma" pitchFamily="34" charset="0"/>
              </a:defRPr>
            </a:lvl9pPr>
          </a:lstStyle>
          <a:p>
            <a:r>
              <a:rPr lang="en-US" dirty="0" smtClean="0"/>
              <a:t>…but we should be sure we stand behind it.</a:t>
            </a:r>
            <a:endParaRPr lang="en-US" dirty="0"/>
          </a:p>
        </p:txBody>
      </p:sp>
    </p:spTree>
    <p:extLst>
      <p:ext uri="{BB962C8B-B14F-4D97-AF65-F5344CB8AC3E}">
        <p14:creationId xmlns:p14="http://schemas.microsoft.com/office/powerpoint/2010/main" val="3775173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S White CONTENT slides">
  <a:themeElements>
    <a:clrScheme name="Custom 2">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2060"/>
      </a:hlink>
      <a:folHlink>
        <a:srgbClr val="7030A0"/>
      </a:folHlink>
    </a:clrScheme>
    <a:fontScheme name="BLS Font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defRPr>
        </a:defPPr>
      </a:lstStyle>
    </a:txDef>
  </a:objectDefaults>
  <a:extraClrSchemeLst/>
  <a:extLst>
    <a:ext uri="{05A4C25C-085E-4340-85A3-A5531E510DB2}">
      <thm15:themeFamily xmlns:thm15="http://schemas.microsoft.com/office/thememl/2012/main" name="White07_BLS_Template.potx [Read-Only]" id="{278348B9-568B-4BC1-9619-662E75A1DF2D}" vid="{A48F9533-AB3C-4D4E-95BD-289885615BC3}"/>
    </a:ext>
  </a:extLst>
</a:theme>
</file>

<file path=ppt/theme/theme2.xml><?xml version="1.0" encoding="utf-8"?>
<a:theme xmlns:a="http://schemas.openxmlformats.org/drawingml/2006/main" name="BLS CORE slides (use w/ either White or Blue 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White07_BLS_Template.potx [Read-Only]" id="{278348B9-568B-4BC1-9619-662E75A1DF2D}" vid="{CF98100B-68A2-4A21-B908-9BD532D60E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White07_BLS_Template</Template>
  <TotalTime>1377</TotalTime>
  <Words>2613</Words>
  <Application>Microsoft Office PowerPoint</Application>
  <PresentationFormat>On-screen Show (4:3)</PresentationFormat>
  <Paragraphs>384</Paragraphs>
  <Slides>24</Slides>
  <Notes>24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Arial</vt:lpstr>
      <vt:lpstr>AvantGarde</vt:lpstr>
      <vt:lpstr>Bookman</vt:lpstr>
      <vt:lpstr>Calibri</vt:lpstr>
      <vt:lpstr>Tahoma</vt:lpstr>
      <vt:lpstr>Times New Roman</vt:lpstr>
      <vt:lpstr>Verdana</vt:lpstr>
      <vt:lpstr>Wingdings</vt:lpstr>
      <vt:lpstr>Wingdings 3</vt:lpstr>
      <vt:lpstr>BLS White CONTENT slides</vt:lpstr>
      <vt:lpstr>BLS CORE slides (use w/ either White or Blue CONTENT Slides)</vt:lpstr>
      <vt:lpstr>PowerPoint Presentation</vt:lpstr>
      <vt:lpstr>Background</vt:lpstr>
      <vt:lpstr>2015 Cybersecurity Enhancement Act</vt:lpstr>
      <vt:lpstr>PowerPoint Presentation</vt:lpstr>
      <vt:lpstr>Updating Pledge Language</vt:lpstr>
      <vt:lpstr>Updating Pledge Language</vt:lpstr>
      <vt:lpstr>Updating Pledge Language</vt:lpstr>
      <vt:lpstr>Study Methods</vt:lpstr>
      <vt:lpstr>Data Collector Focus Groups</vt:lpstr>
      <vt:lpstr>Focus Group Results </vt:lpstr>
      <vt:lpstr>Cognitive Interviews</vt:lpstr>
      <vt:lpstr>CI Results: Recall Pledge?</vt:lpstr>
      <vt:lpstr>CI Results: Reactions  </vt:lpstr>
      <vt:lpstr>Online Survey</vt:lpstr>
      <vt:lpstr>Impact of Version on Response </vt:lpstr>
      <vt:lpstr>General Reactions</vt:lpstr>
      <vt:lpstr>Free Recall of Pledge Words</vt:lpstr>
      <vt:lpstr>Recognition of Pledge Words</vt:lpstr>
      <vt:lpstr>Recognition of Pledge Words</vt:lpstr>
      <vt:lpstr>Recognition of Pledge Words</vt:lpstr>
      <vt:lpstr>Mturk Findings Summary</vt:lpstr>
      <vt:lpstr>Conclusions</vt:lpstr>
      <vt:lpstr>Evaluation Methods</vt:lpstr>
      <vt:lpstr>We can’t be sure what they’ll read or remember...</vt:lpstr>
    </vt:vector>
  </TitlesOfParts>
  <Company>Bureau of Labor Statistics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Edgar, Jennifer - BLS</dc:creator>
  <cp:lastModifiedBy>Edgar, Jennifer - BLS</cp:lastModifiedBy>
  <cp:revision>134</cp:revision>
  <cp:lastPrinted>2016-11-02T12:34:05Z</cp:lastPrinted>
  <dcterms:created xsi:type="dcterms:W3CDTF">2015-07-01T14:24:18Z</dcterms:created>
  <dcterms:modified xsi:type="dcterms:W3CDTF">2016-11-02T12:49:44Z</dcterms:modified>
</cp:coreProperties>
</file>