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16"/>
  </p:notesMasterIdLst>
  <p:handoutMasterIdLst>
    <p:handoutMasterId r:id="rId17"/>
  </p:handoutMasterIdLst>
  <p:sldIdLst>
    <p:sldId id="346" r:id="rId2"/>
    <p:sldId id="352" r:id="rId3"/>
    <p:sldId id="354" r:id="rId4"/>
    <p:sldId id="353" r:id="rId5"/>
    <p:sldId id="355" r:id="rId6"/>
    <p:sldId id="356" r:id="rId7"/>
    <p:sldId id="357" r:id="rId8"/>
    <p:sldId id="358" r:id="rId9"/>
    <p:sldId id="361" r:id="rId10"/>
    <p:sldId id="362" r:id="rId11"/>
    <p:sldId id="363" r:id="rId12"/>
    <p:sldId id="364" r:id="rId13"/>
    <p:sldId id="365" r:id="rId14"/>
    <p:sldId id="351" r:id="rId15"/>
  </p:sldIdLst>
  <p:sldSz cx="9144000" cy="6858000" type="screen4x3"/>
  <p:notesSz cx="6794500" cy="9906000"/>
  <p:kinsoku lang="ja-JP" invalStChars="、。，．・：；？！゛゜ヽヾゝゞ々ー’”）〕］｝〉》」』】°‰′″℃￠％ぁぃぅぇぉっゃゅょゎァィゥェォッャュョヮヵヶ!%),.:;?]}｡｣､･ｧｨｩｪｫｬｭｮｯｰﾞﾟ" invalEndChars="‘“（〔［｛〈《「『【￥＄$([\{｢￡"/>
  <p:defaultTextStyle>
    <a:defPPr>
      <a:defRPr lang="sv-SE"/>
    </a:defPPr>
    <a:lvl1pPr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E3E808"/>
    <a:srgbClr val="000000"/>
    <a:srgbClr val="FF0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333" autoAdjust="0"/>
    <p:restoredTop sz="70224" autoAdjust="0"/>
  </p:normalViewPr>
  <p:slideViewPr>
    <p:cSldViewPr>
      <p:cViewPr varScale="1">
        <p:scale>
          <a:sx n="71" d="100"/>
          <a:sy n="71" d="100"/>
        </p:scale>
        <p:origin x="1229"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5" d="100"/>
          <a:sy n="95" d="100"/>
        </p:scale>
        <p:origin x="368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782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ph type="sldImg" idx="2"/>
          </p:nvPr>
        </p:nvSpPr>
        <p:spPr bwMode="auto">
          <a:xfrm>
            <a:off x="1090613" y="869950"/>
            <a:ext cx="4613275" cy="3460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p:cNvSpPr>
            <a:spLocks noGrp="1" noChangeArrowheads="1"/>
          </p:cNvSpPr>
          <p:nvPr>
            <p:ph type="body" sz="quarter" idx="3"/>
          </p:nvPr>
        </p:nvSpPr>
        <p:spPr bwMode="auto">
          <a:xfrm>
            <a:off x="906463" y="4703763"/>
            <a:ext cx="5057775" cy="4460875"/>
          </a:xfrm>
          <a:prstGeom prst="rect">
            <a:avLst/>
          </a:prstGeom>
          <a:noFill/>
          <a:ln w="12700">
            <a:noFill/>
            <a:miter lim="800000"/>
            <a:headEnd/>
            <a:tailEnd/>
          </a:ln>
          <a:effectLst/>
        </p:spPr>
        <p:txBody>
          <a:bodyPr vert="horz" wrap="square" lIns="91357" tIns="44878" rIns="91357" bIns="44878" numCol="1" anchor="t" anchorCtr="0" compatLnSpc="1">
            <a:prstTxWarp prst="textNoShape">
              <a:avLst/>
            </a:prstTxWarp>
          </a:bodyPr>
          <a:lstStyle/>
          <a:p>
            <a:pPr lvl="0"/>
            <a:r>
              <a:rPr lang="sv-SE" noProof="0"/>
              <a:t>Klicken Sie, um die Textformatierung des Masters zu bearbeiten.</a:t>
            </a:r>
          </a:p>
          <a:p>
            <a:pPr lvl="1"/>
            <a:r>
              <a:rPr lang="sv-SE" noProof="0"/>
              <a:t>Zweite Ebene</a:t>
            </a:r>
          </a:p>
          <a:p>
            <a:pPr lvl="2"/>
            <a:r>
              <a:rPr lang="sv-SE" noProof="0"/>
              <a:t>Dritte Ebene</a:t>
            </a:r>
          </a:p>
          <a:p>
            <a:pPr lvl="3"/>
            <a:r>
              <a:rPr lang="sv-SE" noProof="0"/>
              <a:t>Vierte Ebene</a:t>
            </a:r>
          </a:p>
          <a:p>
            <a:pPr lvl="4"/>
            <a:r>
              <a:rPr lang="sv-SE" noProof="0"/>
              <a:t>Fünfte Ebene</a:t>
            </a:r>
          </a:p>
        </p:txBody>
      </p:sp>
    </p:spTree>
    <p:extLst>
      <p:ext uri="{BB962C8B-B14F-4D97-AF65-F5344CB8AC3E}">
        <p14:creationId xmlns:p14="http://schemas.microsoft.com/office/powerpoint/2010/main" val="11196831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Tree>
    <p:extLst>
      <p:ext uri="{BB962C8B-B14F-4D97-AF65-F5344CB8AC3E}">
        <p14:creationId xmlns:p14="http://schemas.microsoft.com/office/powerpoint/2010/main" val="1393429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Tree>
    <p:extLst>
      <p:ext uri="{BB962C8B-B14F-4D97-AF65-F5344CB8AC3E}">
        <p14:creationId xmlns:p14="http://schemas.microsoft.com/office/powerpoint/2010/main" val="3670908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err="1" smtClean="0"/>
              <a:t>Considerable</a:t>
            </a:r>
            <a:r>
              <a:rPr lang="sv-SE" baseline="0" dirty="0" smtClean="0"/>
              <a:t> </a:t>
            </a:r>
            <a:r>
              <a:rPr lang="sv-SE" baseline="0" dirty="0" err="1" smtClean="0"/>
              <a:t>differences</a:t>
            </a:r>
            <a:endParaRPr lang="sv-SE" dirty="0" smtClean="0"/>
          </a:p>
          <a:p>
            <a:r>
              <a:rPr lang="sv-SE" dirty="0" smtClean="0"/>
              <a:t>EU,</a:t>
            </a:r>
            <a:r>
              <a:rPr lang="sv-SE" baseline="0" dirty="0" smtClean="0"/>
              <a:t> FRA </a:t>
            </a:r>
            <a:r>
              <a:rPr lang="sv-SE" baseline="0" dirty="0" err="1" smtClean="0"/>
              <a:t>very</a:t>
            </a:r>
            <a:r>
              <a:rPr lang="sv-SE" baseline="0" dirty="0" smtClean="0"/>
              <a:t> </a:t>
            </a:r>
            <a:r>
              <a:rPr lang="sv-SE" baseline="0" dirty="0" err="1" smtClean="0"/>
              <a:t>low</a:t>
            </a:r>
            <a:r>
              <a:rPr lang="sv-SE" baseline="0" dirty="0" smtClean="0"/>
              <a:t> </a:t>
            </a:r>
            <a:r>
              <a:rPr lang="sv-SE" baseline="0" dirty="0" err="1" smtClean="0"/>
              <a:t>response</a:t>
            </a:r>
            <a:r>
              <a:rPr lang="sv-SE" baseline="0" dirty="0" smtClean="0"/>
              <a:t> rate, 19,7%</a:t>
            </a:r>
            <a:endParaRPr lang="sv-SE" dirty="0"/>
          </a:p>
        </p:txBody>
      </p:sp>
    </p:spTree>
    <p:extLst>
      <p:ext uri="{BB962C8B-B14F-4D97-AF65-F5344CB8AC3E}">
        <p14:creationId xmlns:p14="http://schemas.microsoft.com/office/powerpoint/2010/main" val="465528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a:t>Various</a:t>
            </a:r>
            <a:r>
              <a:rPr lang="sv-SE" dirty="0"/>
              <a:t> definitions: </a:t>
            </a:r>
            <a:r>
              <a:rPr lang="en-GB" dirty="0"/>
              <a:t>i.e. what sorts of violent </a:t>
            </a:r>
            <a:r>
              <a:rPr lang="en-GB" dirty="0" err="1"/>
              <a:t>behavior</a:t>
            </a:r>
            <a:r>
              <a:rPr lang="en-GB" dirty="0"/>
              <a:t>, in what specific social relations, constitute intimate partner violence. Domestic</a:t>
            </a:r>
            <a:r>
              <a:rPr lang="en-GB" baseline="0" dirty="0"/>
              <a:t> violence: broader, includes e.g. violence against children and spouse. Men’s violence against women excludes men as victims, misses differences in prevalence and severity of IPV.</a:t>
            </a:r>
          </a:p>
          <a:p>
            <a:endParaRPr lang="en-GB" baseline="0" dirty="0"/>
          </a:p>
          <a:p>
            <a:r>
              <a:rPr lang="en-GB" baseline="0" dirty="0"/>
              <a:t>Time frames: life-time prevalence, last year prevalence, twelve month prevalence. Prevalence for last-year: most studies show that the prevalence is highest amongst young persons. If life-time prevalence is measure, factors such as memory effects and normalization can influence the life-time prevalence measured.</a:t>
            </a:r>
          </a:p>
          <a:p>
            <a:endParaRPr lang="en-GB" baseline="0" dirty="0"/>
          </a:p>
          <a:p>
            <a:r>
              <a:rPr lang="en-GB" baseline="0" dirty="0"/>
              <a:t>Operationalization: </a:t>
            </a:r>
            <a:r>
              <a:rPr lang="en-GB" sz="1200" baseline="0" dirty="0">
                <a:latin typeface="Times New Roman" panose="02020603050405020304" pitchFamily="18" charset="0"/>
                <a:cs typeface="Times New Roman" panose="02020603050405020304" pitchFamily="18" charset="0"/>
              </a:rPr>
              <a:t>enabling the </a:t>
            </a:r>
            <a:r>
              <a:rPr lang="en-GB" sz="1200" dirty="0">
                <a:latin typeface="Times New Roman" panose="02020603050405020304" pitchFamily="18" charset="0"/>
                <a:cs typeface="Times New Roman" panose="02020603050405020304" pitchFamily="18" charset="0"/>
              </a:rPr>
              <a:t>respondents to identify and recount different events as instances of intimate partner violence</a:t>
            </a:r>
          </a:p>
          <a:p>
            <a:endParaRPr lang="sv-SE" sz="1200"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sv-SE" dirty="0"/>
              <a:t>Methods</a:t>
            </a:r>
            <a:r>
              <a:rPr lang="sv-SE" baseline="0" dirty="0"/>
              <a:t> </a:t>
            </a:r>
            <a:r>
              <a:rPr lang="sv-SE" baseline="0" dirty="0" err="1"/>
              <a:t>of</a:t>
            </a:r>
            <a:r>
              <a:rPr lang="sv-SE" baseline="0" dirty="0"/>
              <a:t> data </a:t>
            </a:r>
            <a:r>
              <a:rPr lang="sv-SE" baseline="0" dirty="0" err="1"/>
              <a:t>collection</a:t>
            </a:r>
            <a:r>
              <a:rPr lang="sv-SE" baseline="0" dirty="0"/>
              <a:t>: </a:t>
            </a:r>
            <a:r>
              <a:rPr lang="sv-SE" baseline="0" dirty="0" err="1"/>
              <a:t>especially</a:t>
            </a:r>
            <a:r>
              <a:rPr lang="sv-SE" baseline="0" dirty="0"/>
              <a:t> </a:t>
            </a:r>
            <a:r>
              <a:rPr lang="sv-SE" baseline="0" dirty="0" err="1"/>
              <a:t>important</a:t>
            </a:r>
            <a:r>
              <a:rPr lang="sv-SE" baseline="0" dirty="0"/>
              <a:t> </a:t>
            </a:r>
            <a:r>
              <a:rPr lang="sv-SE" baseline="0" dirty="0" err="1"/>
              <a:t>since</a:t>
            </a:r>
            <a:r>
              <a:rPr lang="sv-SE" baseline="0" dirty="0"/>
              <a:t> IPV is a </a:t>
            </a:r>
            <a:r>
              <a:rPr lang="sv-SE" baseline="0" dirty="0" err="1"/>
              <a:t>very</a:t>
            </a:r>
            <a:r>
              <a:rPr lang="sv-SE" baseline="0" dirty="0"/>
              <a:t> </a:t>
            </a:r>
            <a:r>
              <a:rPr lang="en-GB" sz="1200" i="1" kern="1200" baseline="0" dirty="0">
                <a:solidFill>
                  <a:schemeClr val="tx1"/>
                </a:solidFill>
                <a:effectLst/>
                <a:latin typeface="Times" pitchFamily="18" charset="0"/>
                <a:ea typeface="+mn-ea"/>
                <a:cs typeface="+mn-cs"/>
              </a:rPr>
              <a:t>s</a:t>
            </a:r>
            <a:r>
              <a:rPr lang="en-GB" sz="1200" i="1" kern="1200" dirty="0">
                <a:solidFill>
                  <a:schemeClr val="tx1"/>
                </a:solidFill>
                <a:effectLst/>
                <a:latin typeface="Times" pitchFamily="18" charset="0"/>
                <a:ea typeface="+mn-ea"/>
                <a:cs typeface="+mn-cs"/>
              </a:rPr>
              <a:t>ensitive topic to talk about with interviewers or to respond to in a survey</a:t>
            </a:r>
            <a:endParaRPr lang="en-GB" sz="1200" kern="1200" dirty="0">
              <a:solidFill>
                <a:schemeClr val="tx1"/>
              </a:solidFill>
              <a:effectLst/>
              <a:latin typeface="Times" pitchFamily="18" charset="0"/>
              <a:ea typeface="+mn-ea"/>
              <a:cs typeface="+mn-cs"/>
            </a:endParaRPr>
          </a:p>
          <a:p>
            <a:endParaRPr lang="sv-SE" dirty="0"/>
          </a:p>
        </p:txBody>
      </p:sp>
    </p:spTree>
    <p:extLst>
      <p:ext uri="{BB962C8B-B14F-4D97-AF65-F5344CB8AC3E}">
        <p14:creationId xmlns:p14="http://schemas.microsoft.com/office/powerpoint/2010/main" val="2168527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IPV: </a:t>
            </a:r>
            <a:r>
              <a:rPr lang="sv-SE" dirty="0" err="1"/>
              <a:t>violence</a:t>
            </a:r>
            <a:r>
              <a:rPr lang="sv-SE" baseline="0" dirty="0"/>
              <a:t> </a:t>
            </a:r>
            <a:r>
              <a:rPr lang="sv-SE" baseline="0" dirty="0" err="1"/>
              <a:t>embedded</a:t>
            </a:r>
            <a:r>
              <a:rPr lang="sv-SE" baseline="0" dirty="0"/>
              <a:t> in an </a:t>
            </a:r>
            <a:r>
              <a:rPr lang="sv-SE" baseline="0" dirty="0" err="1"/>
              <a:t>intimate</a:t>
            </a:r>
            <a:r>
              <a:rPr lang="sv-SE" baseline="0" dirty="0"/>
              <a:t> relationship is still  </a:t>
            </a:r>
            <a:r>
              <a:rPr lang="sv-SE" baseline="0" dirty="0" err="1"/>
              <a:t>grey</a:t>
            </a:r>
            <a:r>
              <a:rPr lang="sv-SE" baseline="0" dirty="0"/>
              <a:t> area, for </a:t>
            </a:r>
            <a:r>
              <a:rPr lang="sv-SE" baseline="0" dirty="0" err="1"/>
              <a:t>example</a:t>
            </a:r>
            <a:r>
              <a:rPr lang="sv-SE" baseline="0" dirty="0"/>
              <a:t> </a:t>
            </a:r>
            <a:r>
              <a:rPr lang="sv-SE" baseline="0" dirty="0" err="1"/>
              <a:t>rape</a:t>
            </a:r>
            <a:r>
              <a:rPr lang="sv-SE" baseline="0" dirty="0"/>
              <a:t> in </a:t>
            </a:r>
            <a:r>
              <a:rPr lang="sv-SE" baseline="0" dirty="0" err="1"/>
              <a:t>marriage</a:t>
            </a:r>
            <a:r>
              <a:rPr lang="sv-SE" baseline="0" dirty="0"/>
              <a:t> </a:t>
            </a:r>
            <a:r>
              <a:rPr lang="sv-SE" baseline="0" dirty="0" err="1"/>
              <a:t>which</a:t>
            </a:r>
            <a:r>
              <a:rPr lang="sv-SE" baseline="0" dirty="0"/>
              <a:t> </a:t>
            </a:r>
            <a:r>
              <a:rPr lang="sv-SE" baseline="0" dirty="0" err="1"/>
              <a:t>was</a:t>
            </a:r>
            <a:r>
              <a:rPr lang="sv-SE" baseline="0" dirty="0"/>
              <a:t> not </a:t>
            </a:r>
            <a:r>
              <a:rPr lang="sv-SE" baseline="0" dirty="0" err="1"/>
              <a:t>criminalized</a:t>
            </a:r>
            <a:r>
              <a:rPr lang="sv-SE" baseline="0" dirty="0"/>
              <a:t> </a:t>
            </a:r>
            <a:r>
              <a:rPr lang="sv-SE" baseline="0" dirty="0" err="1"/>
              <a:t>until</a:t>
            </a:r>
            <a:r>
              <a:rPr lang="sv-SE" baseline="0" dirty="0"/>
              <a:t> 1965 in Sweden. </a:t>
            </a:r>
            <a:r>
              <a:rPr lang="sv-SE" baseline="0" dirty="0" err="1"/>
              <a:t>One</a:t>
            </a:r>
            <a:r>
              <a:rPr lang="sv-SE" baseline="0" dirty="0"/>
              <a:t> area </a:t>
            </a:r>
            <a:r>
              <a:rPr lang="sv-SE" baseline="0" dirty="0" err="1"/>
              <a:t>where</a:t>
            </a:r>
            <a:r>
              <a:rPr lang="sv-SE" baseline="0" dirty="0"/>
              <a:t> the </a:t>
            </a:r>
            <a:r>
              <a:rPr lang="sv-SE" baseline="0" dirty="0" err="1"/>
              <a:t>framing</a:t>
            </a:r>
            <a:r>
              <a:rPr lang="sv-SE" baseline="0" dirty="0"/>
              <a:t> is </a:t>
            </a:r>
            <a:r>
              <a:rPr lang="sv-SE" baseline="0" dirty="0" err="1"/>
              <a:t>obvoious</a:t>
            </a:r>
            <a:r>
              <a:rPr lang="sv-SE" baseline="0" dirty="0"/>
              <a:t> is the legal system:</a:t>
            </a:r>
          </a:p>
          <a:p>
            <a:pPr marL="0" marR="0" lvl="0" indent="0" algn="l" defTabSz="914400" rtl="0" eaLnBrk="0" fontAlgn="base" latinLnBrk="0" hangingPunct="0">
              <a:lnSpc>
                <a:spcPct val="100000"/>
              </a:lnSpc>
              <a:spcBef>
                <a:spcPct val="30000"/>
              </a:spcBef>
              <a:spcAft>
                <a:spcPct val="0"/>
              </a:spcAft>
              <a:buClrTx/>
              <a:buSzTx/>
              <a:buFontTx/>
              <a:buNone/>
              <a:tabLst/>
              <a:defRPr/>
            </a:pPr>
            <a:r>
              <a:rPr lang="sv-SE" sz="1200" i="0" kern="1200" baseline="0" dirty="0">
                <a:solidFill>
                  <a:schemeClr val="tx1"/>
                </a:solidFill>
                <a:effectLst/>
                <a:latin typeface="Times" pitchFamily="18" charset="0"/>
                <a:ea typeface="+mn-ea"/>
                <a:cs typeface="+mn-cs"/>
              </a:rPr>
              <a:t> - </a:t>
            </a:r>
            <a:r>
              <a:rPr lang="en-GB" sz="1200" i="1" kern="1200" dirty="0">
                <a:solidFill>
                  <a:schemeClr val="tx1"/>
                </a:solidFill>
                <a:effectLst/>
                <a:latin typeface="Times" pitchFamily="18" charset="0"/>
                <a:ea typeface="+mn-ea"/>
                <a:cs typeface="+mn-cs"/>
              </a:rPr>
              <a:t>Legal systems and cultural norms do still</a:t>
            </a:r>
            <a:r>
              <a:rPr lang="en-GB" sz="1200" i="1" kern="1200" baseline="0" dirty="0">
                <a:solidFill>
                  <a:schemeClr val="tx1"/>
                </a:solidFill>
                <a:effectLst/>
                <a:latin typeface="Times" pitchFamily="18" charset="0"/>
                <a:ea typeface="+mn-ea"/>
                <a:cs typeface="+mn-cs"/>
              </a:rPr>
              <a:t> </a:t>
            </a:r>
            <a:r>
              <a:rPr lang="en-GB" sz="1200" i="1" kern="1200" dirty="0">
                <a:solidFill>
                  <a:schemeClr val="tx1"/>
                </a:solidFill>
                <a:effectLst/>
                <a:latin typeface="Times" pitchFamily="18" charset="0"/>
                <a:ea typeface="+mn-ea"/>
                <a:cs typeface="+mn-cs"/>
              </a:rPr>
              <a:t>not treat IPV as a crime in some societies, but rather as a 'private' family matter, or a normal part of a relationship</a:t>
            </a:r>
            <a:endParaRPr lang="en-GB" sz="1200" kern="1200" dirty="0">
              <a:solidFill>
                <a:schemeClr val="tx1"/>
              </a:solidFill>
              <a:effectLst/>
              <a:latin typeface="Times" pitchFamily="18" charset="0"/>
              <a:ea typeface="+mn-ea"/>
              <a:cs typeface="+mn-cs"/>
            </a:endParaRPr>
          </a:p>
          <a:p>
            <a:pPr marL="171450" indent="-171450">
              <a:buFontTx/>
              <a:buChar char="-"/>
            </a:pPr>
            <a:r>
              <a:rPr lang="en-GB" sz="1200" i="1" kern="1200" dirty="0">
                <a:solidFill>
                  <a:schemeClr val="tx1"/>
                </a:solidFill>
                <a:effectLst/>
                <a:latin typeface="Times" pitchFamily="18" charset="0"/>
                <a:ea typeface="+mn-ea"/>
                <a:cs typeface="+mn-cs"/>
              </a:rPr>
              <a:t>One recent</a:t>
            </a:r>
            <a:r>
              <a:rPr lang="en-GB" sz="1200" i="1" kern="1200" baseline="0" dirty="0">
                <a:solidFill>
                  <a:schemeClr val="tx1"/>
                </a:solidFill>
                <a:effectLst/>
                <a:latin typeface="Times" pitchFamily="18" charset="0"/>
                <a:ea typeface="+mn-ea"/>
                <a:cs typeface="+mn-cs"/>
              </a:rPr>
              <a:t> studies shows that in Sweden, v</a:t>
            </a:r>
            <a:r>
              <a:rPr lang="en-GB" sz="1200" i="1" kern="1200" dirty="0">
                <a:solidFill>
                  <a:schemeClr val="tx1"/>
                </a:solidFill>
                <a:effectLst/>
                <a:latin typeface="Times" pitchFamily="18" charset="0"/>
                <a:ea typeface="+mn-ea"/>
                <a:cs typeface="+mn-cs"/>
              </a:rPr>
              <a:t>iolence is generally deemed as less severe when between partners (</a:t>
            </a:r>
            <a:r>
              <a:rPr lang="en-GB" sz="1200" kern="1200" dirty="0" err="1">
                <a:solidFill>
                  <a:schemeClr val="tx1"/>
                </a:solidFill>
                <a:effectLst/>
                <a:latin typeface="Times" pitchFamily="18" charset="0"/>
                <a:ea typeface="+mn-ea"/>
                <a:cs typeface="+mn-cs"/>
              </a:rPr>
              <a:t>Mouzos</a:t>
            </a:r>
            <a:r>
              <a:rPr lang="en-GB" sz="1200" kern="1200" dirty="0">
                <a:solidFill>
                  <a:schemeClr val="tx1"/>
                </a:solidFill>
                <a:effectLst/>
                <a:latin typeface="Times" pitchFamily="18" charset="0"/>
                <a:ea typeface="+mn-ea"/>
                <a:cs typeface="+mn-cs"/>
              </a:rPr>
              <a:t> &amp; </a:t>
            </a:r>
            <a:r>
              <a:rPr lang="en-GB" sz="1200" kern="1200" dirty="0" err="1">
                <a:solidFill>
                  <a:schemeClr val="tx1"/>
                </a:solidFill>
                <a:effectLst/>
                <a:latin typeface="Times" pitchFamily="18" charset="0"/>
                <a:ea typeface="+mn-ea"/>
                <a:cs typeface="+mn-cs"/>
              </a:rPr>
              <a:t>Makkai</a:t>
            </a:r>
            <a:r>
              <a:rPr lang="en-GB" sz="1200" kern="1200" dirty="0">
                <a:solidFill>
                  <a:schemeClr val="tx1"/>
                </a:solidFill>
                <a:effectLst/>
                <a:latin typeface="Times" pitchFamily="18" charset="0"/>
                <a:ea typeface="+mn-ea"/>
                <a:cs typeface="+mn-cs"/>
              </a:rPr>
              <a:t> 2004)</a:t>
            </a:r>
          </a:p>
          <a:p>
            <a:pPr marL="0" indent="0">
              <a:buFontTx/>
              <a:buNone/>
            </a:pPr>
            <a:endParaRPr lang="sv-SE" sz="1200" i="0" kern="1200" dirty="0">
              <a:solidFill>
                <a:schemeClr val="tx1"/>
              </a:solidFill>
              <a:effectLst/>
              <a:latin typeface="Times" pitchFamily="18" charset="0"/>
              <a:ea typeface="+mn-ea"/>
              <a:cs typeface="+mn-cs"/>
            </a:endParaRPr>
          </a:p>
          <a:p>
            <a:pPr marL="0" indent="0">
              <a:buFontTx/>
              <a:buNone/>
            </a:pPr>
            <a:r>
              <a:rPr lang="sv-SE" sz="1200" i="0" kern="1200" dirty="0" err="1">
                <a:solidFill>
                  <a:schemeClr val="tx1"/>
                </a:solidFill>
                <a:effectLst/>
                <a:latin typeface="Times" pitchFamily="18" charset="0"/>
                <a:ea typeface="+mn-ea"/>
                <a:cs typeface="+mn-cs"/>
              </a:rPr>
              <a:t>Context</a:t>
            </a:r>
            <a:r>
              <a:rPr lang="sv-SE" sz="1200" i="0" kern="1200" baseline="0" dirty="0">
                <a:solidFill>
                  <a:schemeClr val="tx1"/>
                </a:solidFill>
                <a:effectLst/>
                <a:latin typeface="Times" pitchFamily="18" charset="0"/>
                <a:ea typeface="+mn-ea"/>
                <a:cs typeface="+mn-cs"/>
              </a:rPr>
              <a:t> </a:t>
            </a:r>
            <a:r>
              <a:rPr lang="sv-SE" sz="1200" i="0" kern="1200" baseline="0" dirty="0" err="1">
                <a:solidFill>
                  <a:schemeClr val="tx1"/>
                </a:solidFill>
                <a:effectLst/>
                <a:latin typeface="Times" pitchFamily="18" charset="0"/>
                <a:ea typeface="+mn-ea"/>
                <a:cs typeface="+mn-cs"/>
              </a:rPr>
              <a:t>of</a:t>
            </a:r>
            <a:r>
              <a:rPr lang="sv-SE" sz="1200" i="0" kern="1200" baseline="0" dirty="0">
                <a:solidFill>
                  <a:schemeClr val="tx1"/>
                </a:solidFill>
                <a:effectLst/>
                <a:latin typeface="Times" pitchFamily="18" charset="0"/>
                <a:ea typeface="+mn-ea"/>
                <a:cs typeface="+mn-cs"/>
              </a:rPr>
              <a:t> </a:t>
            </a:r>
            <a:r>
              <a:rPr lang="sv-SE" sz="1200" i="0" kern="1200" baseline="0" dirty="0" err="1">
                <a:solidFill>
                  <a:schemeClr val="tx1"/>
                </a:solidFill>
                <a:effectLst/>
                <a:latin typeface="Times" pitchFamily="18" charset="0"/>
                <a:ea typeface="+mn-ea"/>
                <a:cs typeface="+mn-cs"/>
              </a:rPr>
              <a:t>specifc</a:t>
            </a:r>
            <a:r>
              <a:rPr lang="sv-SE" sz="1200" i="0" kern="1200" baseline="0" dirty="0">
                <a:solidFill>
                  <a:schemeClr val="tx1"/>
                </a:solidFill>
                <a:effectLst/>
                <a:latin typeface="Times" pitchFamily="18" charset="0"/>
                <a:ea typeface="+mn-ea"/>
                <a:cs typeface="+mn-cs"/>
              </a:rPr>
              <a:t> </a:t>
            </a:r>
            <a:r>
              <a:rPr lang="sv-SE" sz="1200" i="0" kern="1200" baseline="0" dirty="0" err="1">
                <a:solidFill>
                  <a:schemeClr val="tx1"/>
                </a:solidFill>
                <a:effectLst/>
                <a:latin typeface="Times" pitchFamily="18" charset="0"/>
                <a:ea typeface="+mn-ea"/>
                <a:cs typeface="+mn-cs"/>
              </a:rPr>
              <a:t>study</a:t>
            </a:r>
            <a:r>
              <a:rPr lang="sv-SE" sz="1200" i="0" kern="1200" baseline="0" dirty="0">
                <a:solidFill>
                  <a:schemeClr val="tx1"/>
                </a:solidFill>
                <a:effectLst/>
                <a:latin typeface="Times" pitchFamily="18" charset="0"/>
                <a:ea typeface="+mn-ea"/>
                <a:cs typeface="+mn-cs"/>
              </a:rPr>
              <a:t>: </a:t>
            </a:r>
            <a:r>
              <a:rPr lang="en-GB" sz="1200" i="1" kern="1200" dirty="0">
                <a:solidFill>
                  <a:schemeClr val="tx1"/>
                </a:solidFill>
                <a:effectLst/>
                <a:latin typeface="Times" pitchFamily="18" charset="0"/>
                <a:ea typeface="+mn-ea"/>
                <a:cs typeface="+mn-cs"/>
              </a:rPr>
              <a:t>obtaining a good measurement of IPV can be difficult if the survey is conducted in the context of a more general crime survey. </a:t>
            </a:r>
          </a:p>
          <a:p>
            <a:pPr marL="0" indent="0">
              <a:buFontTx/>
              <a:buNone/>
            </a:pPr>
            <a:endParaRPr lang="sv-SE" sz="1200" i="1" kern="1200" dirty="0">
              <a:solidFill>
                <a:schemeClr val="tx1"/>
              </a:solidFill>
              <a:effectLst/>
              <a:latin typeface="Times" pitchFamily="18" charset="0"/>
              <a:ea typeface="+mn-ea"/>
              <a:cs typeface="+mn-cs"/>
            </a:endParaRPr>
          </a:p>
          <a:p>
            <a:pPr marL="0" indent="0">
              <a:buFontTx/>
              <a:buNone/>
            </a:pPr>
            <a:r>
              <a:rPr lang="en-GB" sz="1200" i="1" kern="1200" dirty="0">
                <a:solidFill>
                  <a:schemeClr val="tx1"/>
                </a:solidFill>
                <a:effectLst/>
                <a:latin typeface="Times" pitchFamily="18" charset="0"/>
                <a:ea typeface="+mn-ea"/>
                <a:cs typeface="+mn-cs"/>
              </a:rPr>
              <a:t>Framing effect; as compared to for example theft or personal injury by a stranger due to the involvement of personal or familiar relations</a:t>
            </a:r>
          </a:p>
          <a:p>
            <a:pPr marL="0" indent="0">
              <a:buFontTx/>
              <a:buNone/>
            </a:pPr>
            <a:endParaRPr lang="en-GB" sz="1200" i="1" kern="1200" dirty="0">
              <a:solidFill>
                <a:schemeClr val="tx1"/>
              </a:solidFill>
              <a:effectLst/>
              <a:latin typeface="Times" pitchFamily="18" charset="0"/>
              <a:ea typeface="+mn-ea"/>
              <a:cs typeface="+mn-cs"/>
            </a:endParaRPr>
          </a:p>
          <a:p>
            <a:pPr marL="0" indent="0">
              <a:buFontTx/>
              <a:buNone/>
            </a:pPr>
            <a:r>
              <a:rPr lang="en-GB" sz="1200" i="1" kern="1200" dirty="0">
                <a:solidFill>
                  <a:schemeClr val="tx1"/>
                </a:solidFill>
                <a:effectLst/>
                <a:latin typeface="Times" pitchFamily="18" charset="0"/>
                <a:ea typeface="+mn-ea"/>
                <a:cs typeface="+mn-cs"/>
              </a:rPr>
              <a:t>This conceptual placement of IPV in a grey area (criminal/not criminal </a:t>
            </a:r>
            <a:r>
              <a:rPr lang="en-GB" sz="1200" i="1" kern="1200" dirty="0" err="1">
                <a:solidFill>
                  <a:schemeClr val="tx1"/>
                </a:solidFill>
                <a:effectLst/>
                <a:latin typeface="Times" pitchFamily="18" charset="0"/>
                <a:ea typeface="+mn-ea"/>
                <a:cs typeface="+mn-cs"/>
              </a:rPr>
              <a:t>behavior</a:t>
            </a:r>
            <a:r>
              <a:rPr lang="en-GB" sz="1200" i="1" kern="1200" dirty="0">
                <a:solidFill>
                  <a:schemeClr val="tx1"/>
                </a:solidFill>
                <a:effectLst/>
                <a:latin typeface="Times" pitchFamily="18" charset="0"/>
                <a:ea typeface="+mn-ea"/>
                <a:cs typeface="+mn-cs"/>
              </a:rPr>
              <a:t>) can lead to an underrepresentation of the actual prevalence to IPV if the questions are framed by the larger context of a crime survey where the majority of questions concern exposure to obvious crimes (i.e. theft…..). </a:t>
            </a:r>
            <a:endParaRPr lang="en-GB" dirty="0"/>
          </a:p>
        </p:txBody>
      </p:sp>
    </p:spTree>
    <p:extLst>
      <p:ext uri="{BB962C8B-B14F-4D97-AF65-F5344CB8AC3E}">
        <p14:creationId xmlns:p14="http://schemas.microsoft.com/office/powerpoint/2010/main" val="2636949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Times" pitchFamily="18" charset="0"/>
                <a:ea typeface="+mn-ea"/>
                <a:cs typeface="+mn-cs"/>
              </a:rPr>
              <a:t>The data collection was carried out by Statistics Sweden, for the most part by means of telephone interviews. Shorter questionnaires were sent to members of the sample who could not be reached, and to those who did not wish to be interviewed, by telephone. Only those who were interviewed by phone where given the follow-up questions.</a:t>
            </a:r>
          </a:p>
          <a:p>
            <a:endParaRPr lang="en-GB" dirty="0"/>
          </a:p>
        </p:txBody>
      </p:sp>
    </p:spTree>
    <p:extLst>
      <p:ext uri="{BB962C8B-B14F-4D97-AF65-F5344CB8AC3E}">
        <p14:creationId xmlns:p14="http://schemas.microsoft.com/office/powerpoint/2010/main" val="2889213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sz="1200" kern="1200" dirty="0">
                <a:solidFill>
                  <a:schemeClr val="tx1"/>
                </a:solidFill>
                <a:effectLst/>
                <a:latin typeface="Times" pitchFamily="18" charset="0"/>
                <a:ea typeface="+mn-ea"/>
                <a:cs typeface="+mn-cs"/>
              </a:rPr>
              <a:t>Firstly, the measurement was made using the same questions as had been employed in previous surveys. These </a:t>
            </a:r>
            <a:r>
              <a:rPr lang="en-GB" sz="1200" b="1" kern="1200" dirty="0">
                <a:solidFill>
                  <a:schemeClr val="tx1"/>
                </a:solidFill>
                <a:effectLst/>
                <a:latin typeface="Times" pitchFamily="18" charset="0"/>
                <a:ea typeface="+mn-ea"/>
                <a:cs typeface="+mn-cs"/>
              </a:rPr>
              <a:t>focus primarily on incidents of violence, with the relationship between respondent and perpetrator being explored in follow-up questions.</a:t>
            </a:r>
          </a:p>
          <a:p>
            <a:endParaRPr lang="sv-SE" sz="1200" b="1" kern="1200" dirty="0">
              <a:solidFill>
                <a:schemeClr val="tx1"/>
              </a:solidFill>
              <a:effectLst/>
              <a:latin typeface="Times" pitchFamily="18" charset="0"/>
              <a:ea typeface="+mn-ea"/>
              <a:cs typeface="+mn-cs"/>
            </a:endParaRPr>
          </a:p>
          <a:p>
            <a:r>
              <a:rPr lang="en-GB" sz="1200" dirty="0">
                <a:latin typeface="Times New Roman" panose="02020603050405020304" pitchFamily="18" charset="0"/>
                <a:cs typeface="Times New Roman" panose="02020603050405020304" pitchFamily="18" charset="0"/>
              </a:rPr>
              <a:t>This offers a unique opportunity to directly compare two different measurements of the prevalence of intimate partner violence in the same sample.</a:t>
            </a:r>
            <a:endParaRPr lang="en-GB" b="1" dirty="0"/>
          </a:p>
        </p:txBody>
      </p:sp>
    </p:spTree>
    <p:extLst>
      <p:ext uri="{BB962C8B-B14F-4D97-AF65-F5344CB8AC3E}">
        <p14:creationId xmlns:p14="http://schemas.microsoft.com/office/powerpoint/2010/main" val="1856418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sv-SE" sz="1200" dirty="0">
                <a:latin typeface="Times New Roman" panose="02020603050405020304" pitchFamily="18" charset="0"/>
                <a:cs typeface="Times New Roman" panose="02020603050405020304" pitchFamily="18" charset="0"/>
              </a:rPr>
              <a:t>The</a:t>
            </a:r>
            <a:r>
              <a:rPr lang="sv-SE" sz="1200" baseline="0" dirty="0">
                <a:latin typeface="Times New Roman" panose="02020603050405020304" pitchFamily="18" charset="0"/>
                <a:cs typeface="Times New Roman" panose="02020603050405020304" pitchFamily="18" charset="0"/>
              </a:rPr>
              <a:t> survey </a:t>
            </a:r>
            <a:r>
              <a:rPr lang="sv-SE" sz="1200" baseline="0" dirty="0" err="1">
                <a:latin typeface="Times New Roman" panose="02020603050405020304" pitchFamily="18" charset="0"/>
                <a:cs typeface="Times New Roman" panose="02020603050405020304" pitchFamily="18" charset="0"/>
              </a:rPr>
              <a:t>was</a:t>
            </a:r>
            <a:r>
              <a:rPr lang="sv-SE" sz="1200" baseline="0" dirty="0">
                <a:latin typeface="Times New Roman" panose="02020603050405020304" pitchFamily="18" charset="0"/>
                <a:cs typeface="Times New Roman" panose="02020603050405020304" pitchFamily="18" charset="0"/>
              </a:rPr>
              <a:t> </a:t>
            </a:r>
            <a:r>
              <a:rPr lang="sv-SE" sz="1200" baseline="0" dirty="0" err="1">
                <a:latin typeface="Times New Roman" panose="02020603050405020304" pitchFamily="18" charset="0"/>
                <a:cs typeface="Times New Roman" panose="02020603050405020304" pitchFamily="18" charset="0"/>
              </a:rPr>
              <a:t>also</a:t>
            </a:r>
            <a:r>
              <a:rPr lang="sv-SE" sz="1200" baseline="0" dirty="0">
                <a:latin typeface="Times New Roman" panose="02020603050405020304" pitchFamily="18" charset="0"/>
                <a:cs typeface="Times New Roman" panose="02020603050405020304" pitchFamily="18" charset="0"/>
              </a:rPr>
              <a:t> </a:t>
            </a:r>
            <a:r>
              <a:rPr lang="sv-SE" sz="1200" baseline="0" dirty="0" err="1">
                <a:latin typeface="Times New Roman" panose="02020603050405020304" pitchFamily="18" charset="0"/>
                <a:cs typeface="Times New Roman" panose="02020603050405020304" pitchFamily="18" charset="0"/>
              </a:rPr>
              <a:t>conducted</a:t>
            </a:r>
            <a:r>
              <a:rPr lang="sv-SE" sz="1200" baseline="0" dirty="0">
                <a:latin typeface="Times New Roman" panose="02020603050405020304" pitchFamily="18" charset="0"/>
                <a:cs typeface="Times New Roman" panose="02020603050405020304" pitchFamily="18" charset="0"/>
              </a:rPr>
              <a:t> in English for respondents </a:t>
            </a:r>
            <a:r>
              <a:rPr lang="sv-SE" sz="1200" baseline="0" dirty="0" err="1">
                <a:latin typeface="Times New Roman" panose="02020603050405020304" pitchFamily="18" charset="0"/>
                <a:cs typeface="Times New Roman" panose="02020603050405020304" pitchFamily="18" charset="0"/>
              </a:rPr>
              <a:t>wishing</a:t>
            </a:r>
            <a:r>
              <a:rPr lang="sv-SE" sz="1200" baseline="0" dirty="0">
                <a:latin typeface="Times New Roman" panose="02020603050405020304" pitchFamily="18" charset="0"/>
                <a:cs typeface="Times New Roman" panose="02020603050405020304" pitchFamily="18" charset="0"/>
              </a:rPr>
              <a:t> to be </a:t>
            </a:r>
            <a:r>
              <a:rPr lang="sv-SE" sz="1200" baseline="0" dirty="0" err="1">
                <a:latin typeface="Times New Roman" panose="02020603050405020304" pitchFamily="18" charset="0"/>
                <a:cs typeface="Times New Roman" panose="02020603050405020304" pitchFamily="18" charset="0"/>
              </a:rPr>
              <a:t>interviewed</a:t>
            </a:r>
            <a:r>
              <a:rPr lang="sv-SE" sz="1200" baseline="0" dirty="0">
                <a:latin typeface="Times New Roman" panose="02020603050405020304" pitchFamily="18" charset="0"/>
                <a:cs typeface="Times New Roman" panose="02020603050405020304" pitchFamily="18" charset="0"/>
              </a:rPr>
              <a:t> in English (</a:t>
            </a:r>
            <a:r>
              <a:rPr lang="sv-SE" sz="1200" baseline="0" dirty="0" err="1">
                <a:latin typeface="Times New Roman" panose="02020603050405020304" pitchFamily="18" charset="0"/>
                <a:cs typeface="Times New Roman" panose="02020603050405020304" pitchFamily="18" charset="0"/>
              </a:rPr>
              <a:t>approximately</a:t>
            </a:r>
            <a:r>
              <a:rPr lang="sv-SE" sz="1200" baseline="0" dirty="0">
                <a:latin typeface="Times New Roman" panose="02020603050405020304" pitchFamily="18" charset="0"/>
                <a:cs typeface="Times New Roman" panose="02020603050405020304" pitchFamily="18" charset="0"/>
              </a:rPr>
              <a:t> 100 persons).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sv-SE" sz="1200"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sv-SE" sz="1200" dirty="0">
                <a:latin typeface="Times New Roman" panose="02020603050405020304" pitchFamily="18" charset="0"/>
                <a:cs typeface="Times New Roman" panose="02020603050405020304" pitchFamily="18" charset="0"/>
              </a:rPr>
              <a:t>In order to </a:t>
            </a:r>
            <a:r>
              <a:rPr lang="sv-SE" sz="1200" dirty="0" err="1">
                <a:latin typeface="Times New Roman" panose="02020603050405020304" pitchFamily="18" charset="0"/>
                <a:cs typeface="Times New Roman" panose="02020603050405020304" pitchFamily="18" charset="0"/>
              </a:rPr>
              <a:t>distance</a:t>
            </a:r>
            <a:r>
              <a:rPr lang="sv-SE" sz="1200" dirty="0">
                <a:latin typeface="Times New Roman" panose="02020603050405020304" pitchFamily="18" charset="0"/>
                <a:cs typeface="Times New Roman" panose="02020603050405020304" pitchFamily="18" charset="0"/>
              </a:rPr>
              <a:t> the </a:t>
            </a:r>
            <a:r>
              <a:rPr lang="sv-SE" sz="1200" dirty="0" err="1">
                <a:latin typeface="Times New Roman" panose="02020603050405020304" pitchFamily="18" charset="0"/>
                <a:cs typeface="Times New Roman" panose="02020603050405020304" pitchFamily="18" charset="0"/>
              </a:rPr>
              <a:t>questions</a:t>
            </a:r>
            <a:r>
              <a:rPr lang="sv-SE" sz="1200" dirty="0">
                <a:latin typeface="Times New Roman" panose="02020603050405020304" pitchFamily="18" charset="0"/>
                <a:cs typeface="Times New Roman" panose="02020603050405020304" pitchFamily="18" charset="0"/>
              </a:rPr>
              <a:t> from a </a:t>
            </a:r>
            <a:r>
              <a:rPr lang="sv-SE" sz="1200" dirty="0" err="1">
                <a:latin typeface="Times New Roman" panose="02020603050405020304" pitchFamily="18" charset="0"/>
                <a:cs typeface="Times New Roman" panose="02020603050405020304" pitchFamily="18" charset="0"/>
              </a:rPr>
              <a:t>context</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of</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crime</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they</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were</a:t>
            </a:r>
            <a:r>
              <a:rPr lang="sv-SE" sz="1200" dirty="0">
                <a:latin typeface="Times New Roman" panose="02020603050405020304" pitchFamily="18" charset="0"/>
                <a:cs typeface="Times New Roman" panose="02020603050405020304" pitchFamily="18" charset="0"/>
              </a:rPr>
              <a:t> given a different </a:t>
            </a:r>
            <a:r>
              <a:rPr lang="sv-SE" sz="1200" dirty="0" err="1">
                <a:latin typeface="Times New Roman" panose="02020603050405020304" pitchFamily="18" charset="0"/>
                <a:cs typeface="Times New Roman" panose="02020603050405020304" pitchFamily="18" charset="0"/>
              </a:rPr>
              <a:t>framing</a:t>
            </a:r>
            <a:r>
              <a:rPr lang="sv-SE" sz="1200" dirty="0">
                <a:latin typeface="Times New Roman" panose="02020603050405020304" pitchFamily="18" charset="0"/>
                <a:cs typeface="Times New Roman" panose="02020603050405020304" pitchFamily="18" charset="0"/>
              </a:rPr>
              <a:t> by </a:t>
            </a:r>
            <a:r>
              <a:rPr lang="sv-SE" sz="1200" dirty="0" err="1">
                <a:latin typeface="Times New Roman" panose="02020603050405020304" pitchFamily="18" charset="0"/>
                <a:cs typeface="Times New Roman" panose="02020603050405020304" pitchFamily="18" charset="0"/>
              </a:rPr>
              <a:t>introducing</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them</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focusing</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upon</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conflicts</a:t>
            </a:r>
            <a:r>
              <a:rPr lang="sv-SE" sz="1200" dirty="0">
                <a:latin typeface="Times New Roman" panose="02020603050405020304" pitchFamily="18" charset="0"/>
                <a:cs typeface="Times New Roman" panose="02020603050405020304" pitchFamily="18" charset="0"/>
              </a:rPr>
              <a:t> in </a:t>
            </a:r>
            <a:r>
              <a:rPr lang="sv-SE" sz="1200" dirty="0" err="1">
                <a:latin typeface="Times New Roman" panose="02020603050405020304" pitchFamily="18" charset="0"/>
                <a:cs typeface="Times New Roman" panose="02020603050405020304" pitchFamily="18" charset="0"/>
              </a:rPr>
              <a:t>relationsships</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Introduction</a:t>
            </a:r>
            <a:r>
              <a:rPr lang="sv-SE" sz="1200" dirty="0">
                <a:latin typeface="Times New Roman" panose="02020603050405020304" pitchFamily="18" charset="0"/>
                <a:cs typeface="Times New Roman" panose="02020603050405020304" pitchFamily="18" charset="0"/>
              </a:rPr>
              <a:t> to the new set </a:t>
            </a:r>
            <a:r>
              <a:rPr lang="sv-SE" sz="1200" dirty="0" err="1">
                <a:latin typeface="Times New Roman" panose="02020603050405020304" pitchFamily="18" charset="0"/>
                <a:cs typeface="Times New Roman" panose="02020603050405020304" pitchFamily="18" charset="0"/>
              </a:rPr>
              <a:t>of</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questions</a:t>
            </a:r>
            <a:r>
              <a:rPr lang="sv-SE" sz="1200" dirty="0">
                <a:latin typeface="Times New Roman" panose="02020603050405020304" pitchFamily="18" charset="0"/>
                <a:cs typeface="Times New Roman" panose="02020603050405020304" pitchFamily="18" charset="0"/>
              </a:rPr>
              <a:t>:</a:t>
            </a:r>
          </a:p>
          <a:p>
            <a:endParaRPr lang="en-GB" dirty="0"/>
          </a:p>
        </p:txBody>
      </p:sp>
    </p:spTree>
    <p:extLst>
      <p:ext uri="{BB962C8B-B14F-4D97-AF65-F5344CB8AC3E}">
        <p14:creationId xmlns:p14="http://schemas.microsoft.com/office/powerpoint/2010/main" val="3124424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sv-SE" sz="1200" dirty="0">
                <a:latin typeface="Times New Roman" panose="02020603050405020304" pitchFamily="18" charset="0"/>
                <a:cs typeface="Times New Roman" panose="02020603050405020304" pitchFamily="18" charset="0"/>
              </a:rPr>
              <a:t>The</a:t>
            </a:r>
            <a:r>
              <a:rPr lang="sv-SE" sz="1200" baseline="0" dirty="0">
                <a:latin typeface="Times New Roman" panose="02020603050405020304" pitchFamily="18" charset="0"/>
                <a:cs typeface="Times New Roman" panose="02020603050405020304" pitchFamily="18" charset="0"/>
              </a:rPr>
              <a:t> survey </a:t>
            </a:r>
            <a:r>
              <a:rPr lang="sv-SE" sz="1200" baseline="0" dirty="0" err="1">
                <a:latin typeface="Times New Roman" panose="02020603050405020304" pitchFamily="18" charset="0"/>
                <a:cs typeface="Times New Roman" panose="02020603050405020304" pitchFamily="18" charset="0"/>
              </a:rPr>
              <a:t>was</a:t>
            </a:r>
            <a:r>
              <a:rPr lang="sv-SE" sz="1200" baseline="0" dirty="0">
                <a:latin typeface="Times New Roman" panose="02020603050405020304" pitchFamily="18" charset="0"/>
                <a:cs typeface="Times New Roman" panose="02020603050405020304" pitchFamily="18" charset="0"/>
              </a:rPr>
              <a:t> </a:t>
            </a:r>
            <a:r>
              <a:rPr lang="sv-SE" sz="1200" baseline="0" dirty="0" err="1">
                <a:latin typeface="Times New Roman" panose="02020603050405020304" pitchFamily="18" charset="0"/>
                <a:cs typeface="Times New Roman" panose="02020603050405020304" pitchFamily="18" charset="0"/>
              </a:rPr>
              <a:t>also</a:t>
            </a:r>
            <a:r>
              <a:rPr lang="sv-SE" sz="1200" baseline="0" dirty="0">
                <a:latin typeface="Times New Roman" panose="02020603050405020304" pitchFamily="18" charset="0"/>
                <a:cs typeface="Times New Roman" panose="02020603050405020304" pitchFamily="18" charset="0"/>
              </a:rPr>
              <a:t> </a:t>
            </a:r>
            <a:r>
              <a:rPr lang="sv-SE" sz="1200" baseline="0" dirty="0" err="1">
                <a:latin typeface="Times New Roman" panose="02020603050405020304" pitchFamily="18" charset="0"/>
                <a:cs typeface="Times New Roman" panose="02020603050405020304" pitchFamily="18" charset="0"/>
              </a:rPr>
              <a:t>conducted</a:t>
            </a:r>
            <a:r>
              <a:rPr lang="sv-SE" sz="1200" baseline="0" dirty="0">
                <a:latin typeface="Times New Roman" panose="02020603050405020304" pitchFamily="18" charset="0"/>
                <a:cs typeface="Times New Roman" panose="02020603050405020304" pitchFamily="18" charset="0"/>
              </a:rPr>
              <a:t> in English for respondents </a:t>
            </a:r>
            <a:r>
              <a:rPr lang="sv-SE" sz="1200" baseline="0" dirty="0" err="1">
                <a:latin typeface="Times New Roman" panose="02020603050405020304" pitchFamily="18" charset="0"/>
                <a:cs typeface="Times New Roman" panose="02020603050405020304" pitchFamily="18" charset="0"/>
              </a:rPr>
              <a:t>wishing</a:t>
            </a:r>
            <a:r>
              <a:rPr lang="sv-SE" sz="1200" baseline="0" dirty="0">
                <a:latin typeface="Times New Roman" panose="02020603050405020304" pitchFamily="18" charset="0"/>
                <a:cs typeface="Times New Roman" panose="02020603050405020304" pitchFamily="18" charset="0"/>
              </a:rPr>
              <a:t> to be </a:t>
            </a:r>
            <a:r>
              <a:rPr lang="sv-SE" sz="1200" baseline="0" dirty="0" err="1">
                <a:latin typeface="Times New Roman" panose="02020603050405020304" pitchFamily="18" charset="0"/>
                <a:cs typeface="Times New Roman" panose="02020603050405020304" pitchFamily="18" charset="0"/>
              </a:rPr>
              <a:t>interviewed</a:t>
            </a:r>
            <a:r>
              <a:rPr lang="sv-SE" sz="1200" baseline="0" dirty="0">
                <a:latin typeface="Times New Roman" panose="02020603050405020304" pitchFamily="18" charset="0"/>
                <a:cs typeface="Times New Roman" panose="02020603050405020304" pitchFamily="18" charset="0"/>
              </a:rPr>
              <a:t> in English (</a:t>
            </a:r>
            <a:r>
              <a:rPr lang="sv-SE" sz="1200" baseline="0" dirty="0" err="1">
                <a:latin typeface="Times New Roman" panose="02020603050405020304" pitchFamily="18" charset="0"/>
                <a:cs typeface="Times New Roman" panose="02020603050405020304" pitchFamily="18" charset="0"/>
              </a:rPr>
              <a:t>approximately</a:t>
            </a:r>
            <a:r>
              <a:rPr lang="sv-SE" sz="1200" baseline="0" dirty="0">
                <a:latin typeface="Times New Roman" panose="02020603050405020304" pitchFamily="18" charset="0"/>
                <a:cs typeface="Times New Roman" panose="02020603050405020304" pitchFamily="18" charset="0"/>
              </a:rPr>
              <a:t> 100 persons).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sv-SE" sz="1200"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sv-SE" sz="1200" dirty="0">
                <a:latin typeface="Times New Roman" panose="02020603050405020304" pitchFamily="18" charset="0"/>
                <a:cs typeface="Times New Roman" panose="02020603050405020304" pitchFamily="18" charset="0"/>
              </a:rPr>
              <a:t>In order to </a:t>
            </a:r>
            <a:r>
              <a:rPr lang="sv-SE" sz="1200" dirty="0" err="1">
                <a:latin typeface="Times New Roman" panose="02020603050405020304" pitchFamily="18" charset="0"/>
                <a:cs typeface="Times New Roman" panose="02020603050405020304" pitchFamily="18" charset="0"/>
              </a:rPr>
              <a:t>distance</a:t>
            </a:r>
            <a:r>
              <a:rPr lang="sv-SE" sz="1200" dirty="0">
                <a:latin typeface="Times New Roman" panose="02020603050405020304" pitchFamily="18" charset="0"/>
                <a:cs typeface="Times New Roman" panose="02020603050405020304" pitchFamily="18" charset="0"/>
              </a:rPr>
              <a:t> the </a:t>
            </a:r>
            <a:r>
              <a:rPr lang="sv-SE" sz="1200" dirty="0" err="1">
                <a:latin typeface="Times New Roman" panose="02020603050405020304" pitchFamily="18" charset="0"/>
                <a:cs typeface="Times New Roman" panose="02020603050405020304" pitchFamily="18" charset="0"/>
              </a:rPr>
              <a:t>questions</a:t>
            </a:r>
            <a:r>
              <a:rPr lang="sv-SE" sz="1200" dirty="0">
                <a:latin typeface="Times New Roman" panose="02020603050405020304" pitchFamily="18" charset="0"/>
                <a:cs typeface="Times New Roman" panose="02020603050405020304" pitchFamily="18" charset="0"/>
              </a:rPr>
              <a:t> from a </a:t>
            </a:r>
            <a:r>
              <a:rPr lang="sv-SE" sz="1200" dirty="0" err="1">
                <a:latin typeface="Times New Roman" panose="02020603050405020304" pitchFamily="18" charset="0"/>
                <a:cs typeface="Times New Roman" panose="02020603050405020304" pitchFamily="18" charset="0"/>
              </a:rPr>
              <a:t>context</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of</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crime</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they</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were</a:t>
            </a:r>
            <a:r>
              <a:rPr lang="sv-SE" sz="1200" dirty="0">
                <a:latin typeface="Times New Roman" panose="02020603050405020304" pitchFamily="18" charset="0"/>
                <a:cs typeface="Times New Roman" panose="02020603050405020304" pitchFamily="18" charset="0"/>
              </a:rPr>
              <a:t> given a different </a:t>
            </a:r>
            <a:r>
              <a:rPr lang="sv-SE" sz="1200" dirty="0" err="1">
                <a:latin typeface="Times New Roman" panose="02020603050405020304" pitchFamily="18" charset="0"/>
                <a:cs typeface="Times New Roman" panose="02020603050405020304" pitchFamily="18" charset="0"/>
              </a:rPr>
              <a:t>framing</a:t>
            </a:r>
            <a:r>
              <a:rPr lang="sv-SE" sz="1200" dirty="0">
                <a:latin typeface="Times New Roman" panose="02020603050405020304" pitchFamily="18" charset="0"/>
                <a:cs typeface="Times New Roman" panose="02020603050405020304" pitchFamily="18" charset="0"/>
              </a:rPr>
              <a:t> by </a:t>
            </a:r>
            <a:r>
              <a:rPr lang="sv-SE" sz="1200" dirty="0" err="1">
                <a:latin typeface="Times New Roman" panose="02020603050405020304" pitchFamily="18" charset="0"/>
                <a:cs typeface="Times New Roman" panose="02020603050405020304" pitchFamily="18" charset="0"/>
              </a:rPr>
              <a:t>introducing</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them</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focusing</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upon</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conflicts</a:t>
            </a:r>
            <a:r>
              <a:rPr lang="sv-SE" sz="1200" dirty="0">
                <a:latin typeface="Times New Roman" panose="02020603050405020304" pitchFamily="18" charset="0"/>
                <a:cs typeface="Times New Roman" panose="02020603050405020304" pitchFamily="18" charset="0"/>
              </a:rPr>
              <a:t> in </a:t>
            </a:r>
            <a:r>
              <a:rPr lang="sv-SE" sz="1200" dirty="0" err="1">
                <a:latin typeface="Times New Roman" panose="02020603050405020304" pitchFamily="18" charset="0"/>
                <a:cs typeface="Times New Roman" panose="02020603050405020304" pitchFamily="18" charset="0"/>
              </a:rPr>
              <a:t>relationsships</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Introduction</a:t>
            </a:r>
            <a:r>
              <a:rPr lang="sv-SE" sz="1200" dirty="0">
                <a:latin typeface="Times New Roman" panose="02020603050405020304" pitchFamily="18" charset="0"/>
                <a:cs typeface="Times New Roman" panose="02020603050405020304" pitchFamily="18" charset="0"/>
              </a:rPr>
              <a:t> to the new set </a:t>
            </a:r>
            <a:r>
              <a:rPr lang="sv-SE" sz="1200" dirty="0" err="1">
                <a:latin typeface="Times New Roman" panose="02020603050405020304" pitchFamily="18" charset="0"/>
                <a:cs typeface="Times New Roman" panose="02020603050405020304" pitchFamily="18" charset="0"/>
              </a:rPr>
              <a:t>of</a:t>
            </a:r>
            <a:r>
              <a:rPr lang="sv-SE" sz="1200" dirty="0">
                <a:latin typeface="Times New Roman" panose="02020603050405020304" pitchFamily="18" charset="0"/>
                <a:cs typeface="Times New Roman" panose="02020603050405020304" pitchFamily="18" charset="0"/>
              </a:rPr>
              <a:t> </a:t>
            </a:r>
            <a:r>
              <a:rPr lang="sv-SE" sz="1200" dirty="0" err="1">
                <a:latin typeface="Times New Roman" panose="02020603050405020304" pitchFamily="18" charset="0"/>
                <a:cs typeface="Times New Roman" panose="02020603050405020304" pitchFamily="18" charset="0"/>
              </a:rPr>
              <a:t>questions</a:t>
            </a:r>
            <a:r>
              <a:rPr lang="sv-SE" sz="1200" dirty="0">
                <a:latin typeface="Times New Roman" panose="02020603050405020304" pitchFamily="18" charset="0"/>
                <a:cs typeface="Times New Roman" panose="02020603050405020304" pitchFamily="18" charset="0"/>
              </a:rPr>
              <a:t>:</a:t>
            </a:r>
          </a:p>
          <a:p>
            <a:endParaRPr lang="en-GB" dirty="0"/>
          </a:p>
        </p:txBody>
      </p:sp>
    </p:spTree>
    <p:extLst>
      <p:ext uri="{BB962C8B-B14F-4D97-AF65-F5344CB8AC3E}">
        <p14:creationId xmlns:p14="http://schemas.microsoft.com/office/powerpoint/2010/main" val="4263608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Tree>
    <p:extLst>
      <p:ext uri="{BB962C8B-B14F-4D97-AF65-F5344CB8AC3E}">
        <p14:creationId xmlns:p14="http://schemas.microsoft.com/office/powerpoint/2010/main" val="412880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Men: gamla SCS_</a:t>
            </a:r>
            <a:r>
              <a:rPr lang="sv-SE" baseline="0" dirty="0"/>
              <a:t> 0.048</a:t>
            </a:r>
            <a:endParaRPr lang="en-GB" dirty="0"/>
          </a:p>
        </p:txBody>
      </p:sp>
    </p:spTree>
    <p:extLst>
      <p:ext uri="{BB962C8B-B14F-4D97-AF65-F5344CB8AC3E}">
        <p14:creationId xmlns:p14="http://schemas.microsoft.com/office/powerpoint/2010/main" val="1445287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Men: gamla SCS_</a:t>
            </a:r>
            <a:r>
              <a:rPr lang="sv-SE" baseline="0" dirty="0"/>
              <a:t> 0.048</a:t>
            </a:r>
            <a:endParaRPr lang="en-GB" dirty="0"/>
          </a:p>
        </p:txBody>
      </p:sp>
    </p:spTree>
    <p:extLst>
      <p:ext uri="{BB962C8B-B14F-4D97-AF65-F5344CB8AC3E}">
        <p14:creationId xmlns:p14="http://schemas.microsoft.com/office/powerpoint/2010/main" val="540706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a:t>Higher</a:t>
            </a:r>
            <a:r>
              <a:rPr lang="sv-SE" baseline="0" dirty="0"/>
              <a:t> </a:t>
            </a:r>
            <a:r>
              <a:rPr lang="sv-SE" baseline="0" dirty="0" err="1"/>
              <a:t>prevalence</a:t>
            </a:r>
            <a:r>
              <a:rPr lang="sv-SE" baseline="0" dirty="0"/>
              <a:t> for </a:t>
            </a:r>
            <a:r>
              <a:rPr lang="sv-SE" baseline="0" dirty="0" err="1"/>
              <a:t>assault</a:t>
            </a:r>
            <a:r>
              <a:rPr lang="sv-SE" baseline="0" dirty="0"/>
              <a:t>, </a:t>
            </a:r>
            <a:r>
              <a:rPr lang="sv-SE" baseline="0" dirty="0" err="1"/>
              <a:t>explanation</a:t>
            </a:r>
            <a:r>
              <a:rPr lang="sv-SE" baseline="0" dirty="0"/>
              <a:t>: </a:t>
            </a:r>
            <a:r>
              <a:rPr lang="sv-SE" baseline="0" dirty="0" err="1"/>
              <a:t>Due</a:t>
            </a:r>
            <a:r>
              <a:rPr lang="sv-SE" baseline="0" dirty="0"/>
              <a:t> to </a:t>
            </a:r>
            <a:r>
              <a:rPr lang="sv-SE" baseline="0" dirty="0" err="1"/>
              <a:t>using</a:t>
            </a:r>
            <a:r>
              <a:rPr lang="sv-SE" baseline="0" dirty="0"/>
              <a:t> </a:t>
            </a:r>
            <a:r>
              <a:rPr lang="sv-SE" baseline="0" dirty="0" err="1"/>
              <a:t>two</a:t>
            </a:r>
            <a:r>
              <a:rPr lang="sv-SE" baseline="0" dirty="0"/>
              <a:t> </a:t>
            </a:r>
            <a:r>
              <a:rPr lang="sv-SE" baseline="0" dirty="0" err="1"/>
              <a:t>questions</a:t>
            </a:r>
            <a:r>
              <a:rPr lang="sv-SE" baseline="0" dirty="0"/>
              <a:t> </a:t>
            </a:r>
            <a:r>
              <a:rPr lang="sv-SE" baseline="0" dirty="0" err="1"/>
              <a:t>graded</a:t>
            </a:r>
            <a:r>
              <a:rPr lang="sv-SE" baseline="0" dirty="0"/>
              <a:t> in order </a:t>
            </a:r>
            <a:r>
              <a:rPr lang="sv-SE" baseline="0" dirty="0" err="1"/>
              <a:t>of</a:t>
            </a:r>
            <a:r>
              <a:rPr lang="sv-SE" baseline="0" dirty="0"/>
              <a:t> the </a:t>
            </a:r>
            <a:r>
              <a:rPr lang="sv-SE" baseline="0" dirty="0" err="1"/>
              <a:t>severity</a:t>
            </a:r>
            <a:r>
              <a:rPr lang="sv-SE" baseline="0" dirty="0"/>
              <a:t> </a:t>
            </a:r>
            <a:r>
              <a:rPr lang="sv-SE" baseline="0" dirty="0" err="1"/>
              <a:t>of</a:t>
            </a:r>
            <a:r>
              <a:rPr lang="sv-SE" baseline="0" dirty="0"/>
              <a:t> </a:t>
            </a:r>
            <a:r>
              <a:rPr lang="sv-SE" baseline="0" dirty="0" err="1"/>
              <a:t>assault</a:t>
            </a:r>
            <a:r>
              <a:rPr lang="sv-SE" baseline="0" dirty="0"/>
              <a:t>, </a:t>
            </a:r>
            <a:r>
              <a:rPr lang="sv-SE" baseline="0" dirty="0" err="1"/>
              <a:t>we</a:t>
            </a:r>
            <a:r>
              <a:rPr lang="sv-SE" baseline="0" dirty="0"/>
              <a:t> </a:t>
            </a:r>
            <a:r>
              <a:rPr lang="sv-SE" baseline="0" dirty="0" err="1"/>
              <a:t>measure</a:t>
            </a:r>
            <a:r>
              <a:rPr lang="sv-SE" baseline="0" dirty="0"/>
              <a:t> a </a:t>
            </a:r>
            <a:r>
              <a:rPr lang="sv-SE" baseline="0" dirty="0" err="1"/>
              <a:t>higher</a:t>
            </a:r>
            <a:r>
              <a:rPr lang="sv-SE" baseline="0" dirty="0"/>
              <a:t> </a:t>
            </a:r>
            <a:r>
              <a:rPr lang="sv-SE" baseline="0" dirty="0" err="1"/>
              <a:t>prevalence</a:t>
            </a:r>
            <a:r>
              <a:rPr lang="sv-SE" baseline="0" dirty="0"/>
              <a:t> </a:t>
            </a:r>
            <a:r>
              <a:rPr lang="sv-SE" baseline="0" dirty="0" err="1"/>
              <a:t>with</a:t>
            </a:r>
            <a:r>
              <a:rPr lang="sv-SE" baseline="0" dirty="0"/>
              <a:t> the new set </a:t>
            </a:r>
            <a:r>
              <a:rPr lang="sv-SE" baseline="0" dirty="0" err="1"/>
              <a:t>of</a:t>
            </a:r>
            <a:r>
              <a:rPr lang="sv-SE" baseline="0" dirty="0"/>
              <a:t> </a:t>
            </a:r>
            <a:r>
              <a:rPr lang="sv-SE" baseline="0" dirty="0" err="1"/>
              <a:t>questions</a:t>
            </a:r>
            <a:r>
              <a:rPr lang="sv-SE" baseline="0" dirty="0"/>
              <a:t> in </a:t>
            </a:r>
            <a:r>
              <a:rPr lang="sv-SE" baseline="0" dirty="0" err="1"/>
              <a:t>comparison</a:t>
            </a:r>
            <a:r>
              <a:rPr lang="sv-SE" baseline="0" dirty="0"/>
              <a:t> to the </a:t>
            </a:r>
            <a:r>
              <a:rPr lang="sv-SE" baseline="0" dirty="0" err="1"/>
              <a:t>ordinary</a:t>
            </a:r>
            <a:r>
              <a:rPr lang="sv-SE" baseline="0" dirty="0"/>
              <a:t> </a:t>
            </a:r>
            <a:r>
              <a:rPr lang="sv-SE" baseline="0" dirty="0" err="1"/>
              <a:t>questipons</a:t>
            </a:r>
            <a:r>
              <a:rPr lang="sv-SE" baseline="0" dirty="0"/>
              <a:t> in the SCS.</a:t>
            </a:r>
            <a:endParaRPr lang="en-GB" dirty="0"/>
          </a:p>
        </p:txBody>
      </p:sp>
    </p:spTree>
    <p:extLst>
      <p:ext uri="{BB962C8B-B14F-4D97-AF65-F5344CB8AC3E}">
        <p14:creationId xmlns:p14="http://schemas.microsoft.com/office/powerpoint/2010/main" val="1007206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a:xfrm>
            <a:off x="3848645" y="9408981"/>
            <a:ext cx="2944283" cy="497019"/>
          </a:xfrm>
          <a:prstGeom prst="rect">
            <a:avLst/>
          </a:prstGeom>
        </p:spPr>
        <p:txBody>
          <a:bodyPr/>
          <a:lstStyle/>
          <a:p>
            <a:fld id="{9D405E9C-70E1-477F-B040-1190BBA0D88A}" type="slidenum">
              <a:rPr lang="sv-SE" smtClean="0"/>
              <a:pPr/>
              <a:t>14</a:t>
            </a:fld>
            <a:endParaRPr lang="sv-SE"/>
          </a:p>
        </p:txBody>
      </p:sp>
    </p:spTree>
    <p:extLst>
      <p:ext uri="{BB962C8B-B14F-4D97-AF65-F5344CB8AC3E}">
        <p14:creationId xmlns:p14="http://schemas.microsoft.com/office/powerpoint/2010/main" val="1535725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626386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3574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40891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2362200"/>
            <a:ext cx="35814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57800" y="2362200"/>
            <a:ext cx="35814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0024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4951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36650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268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63886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60831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6262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0400" y="609600"/>
            <a:ext cx="18288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0" y="609600"/>
            <a:ext cx="53340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3756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609600"/>
            <a:ext cx="7315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ctr" anchorCtr="0" compatLnSpc="1">
            <a:prstTxWarp prst="textNoShape">
              <a:avLst/>
            </a:prstTxWarp>
          </a:bodyPr>
          <a:lstStyle/>
          <a:p>
            <a:pPr lvl="0"/>
            <a:r>
              <a:rPr lang="sv-SE" altLang="sv-SE" dirty="0"/>
              <a:t>Klicka här för att ändra format på bakgrundsrubriken</a:t>
            </a:r>
          </a:p>
        </p:txBody>
      </p:sp>
      <p:sp>
        <p:nvSpPr>
          <p:cNvPr id="1027" name="Rectangle 3"/>
          <p:cNvSpPr>
            <a:spLocks noGrp="1" noChangeArrowheads="1"/>
          </p:cNvSpPr>
          <p:nvPr>
            <p:ph type="body" idx="1"/>
          </p:nvPr>
        </p:nvSpPr>
        <p:spPr bwMode="auto">
          <a:xfrm>
            <a:off x="1524000" y="2362200"/>
            <a:ext cx="7315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t" anchorCtr="0" compatLnSpc="1">
            <a:prstTxWarp prst="textNoShape">
              <a:avLst/>
            </a:prstTxWarp>
          </a:bodyPr>
          <a:lstStyle/>
          <a:p>
            <a:pPr lvl="0"/>
            <a:r>
              <a:rPr lang="sv-SE" altLang="sv-SE" dirty="0"/>
              <a:t>Klicka här för att ändra format på bakgrundstexten</a:t>
            </a:r>
          </a:p>
          <a:p>
            <a:pPr lvl="1"/>
            <a:r>
              <a:rPr lang="sv-SE" altLang="sv-SE" dirty="0"/>
              <a:t>Nivå två</a:t>
            </a:r>
          </a:p>
          <a:p>
            <a:pPr lvl="2"/>
            <a:r>
              <a:rPr lang="sv-SE" altLang="sv-SE" dirty="0"/>
              <a:t>Nivå tre</a:t>
            </a:r>
          </a:p>
          <a:p>
            <a:pPr lvl="3"/>
            <a:r>
              <a:rPr lang="sv-SE" altLang="sv-SE" dirty="0"/>
              <a:t>Nivå fyra</a:t>
            </a:r>
          </a:p>
          <a:p>
            <a:pPr lvl="4"/>
            <a:r>
              <a:rPr lang="sv-SE" altLang="sv-SE" dirty="0"/>
              <a:t>Nivå fem</a:t>
            </a:r>
          </a:p>
        </p:txBody>
      </p:sp>
      <p:pic>
        <p:nvPicPr>
          <p:cNvPr id="1028" name="Picture 9" descr="gul remsa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71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24" descr="https://ssd03.web.sh.se/p3/int/res.nsf/vRes/kommunikationsavdelningen_1467639036103__logo_2_sve_rgb_png/$File/_Logo_2_sve_rgb.png"/>
          <p:cNvSpPr>
            <a:spLocks noChangeAspect="1" noChangeArrowheads="1"/>
          </p:cNvSpPr>
          <p:nvPr userDrawn="1"/>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pic>
        <p:nvPicPr>
          <p:cNvPr id="18" name="Bildobjekt 17"/>
          <p:cNvPicPr>
            <a:picLocks noChangeAspect="1"/>
          </p:cNvPicPr>
          <p:nvPr userDrawn="1"/>
        </p:nvPicPr>
        <p:blipFill>
          <a:blip r:embed="rId14"/>
          <a:stretch>
            <a:fillRect/>
          </a:stretch>
        </p:blipFill>
        <p:spPr>
          <a:xfrm>
            <a:off x="6948264" y="5372100"/>
            <a:ext cx="2095500" cy="1295400"/>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charset="0"/>
        </a:defRPr>
      </a:lvl2pPr>
      <a:lvl3pPr algn="l" rtl="0" eaLnBrk="0" fontAlgn="base" hangingPunct="0">
        <a:spcBef>
          <a:spcPct val="0"/>
        </a:spcBef>
        <a:spcAft>
          <a:spcPct val="0"/>
        </a:spcAft>
        <a:defRPr sz="4400">
          <a:solidFill>
            <a:schemeClr val="tx2"/>
          </a:solidFill>
          <a:latin typeface="Arial" charset="0"/>
        </a:defRPr>
      </a:lvl3pPr>
      <a:lvl4pPr algn="l" rtl="0" eaLnBrk="0" fontAlgn="base" hangingPunct="0">
        <a:spcBef>
          <a:spcPct val="0"/>
        </a:spcBef>
        <a:spcAft>
          <a:spcPct val="0"/>
        </a:spcAft>
        <a:defRPr sz="4400">
          <a:solidFill>
            <a:schemeClr val="tx2"/>
          </a:solidFill>
          <a:latin typeface="Arial" charset="0"/>
        </a:defRPr>
      </a:lvl4pPr>
      <a:lvl5pPr algn="l" rtl="0" eaLnBrk="0" fontAlgn="base" hangingPunct="0">
        <a:spcBef>
          <a:spcPct val="0"/>
        </a:spcBef>
        <a:spcAft>
          <a:spcPct val="0"/>
        </a:spcAft>
        <a:defRPr sz="4400">
          <a:solidFill>
            <a:schemeClr val="tx2"/>
          </a:solidFill>
          <a:latin typeface="Arial" charset="0"/>
        </a:defRPr>
      </a:lvl5pPr>
      <a:lvl6pPr marL="457200" algn="l" rtl="0" eaLnBrk="0" fontAlgn="base" hangingPunct="0">
        <a:spcBef>
          <a:spcPct val="0"/>
        </a:spcBef>
        <a:spcAft>
          <a:spcPct val="0"/>
        </a:spcAft>
        <a:defRPr sz="4400">
          <a:solidFill>
            <a:schemeClr val="tx2"/>
          </a:solidFill>
          <a:latin typeface="Arial" charset="0"/>
        </a:defRPr>
      </a:lvl6pPr>
      <a:lvl7pPr marL="914400" algn="l" rtl="0" eaLnBrk="0" fontAlgn="base" hangingPunct="0">
        <a:spcBef>
          <a:spcPct val="0"/>
        </a:spcBef>
        <a:spcAft>
          <a:spcPct val="0"/>
        </a:spcAft>
        <a:defRPr sz="4400">
          <a:solidFill>
            <a:schemeClr val="tx2"/>
          </a:solidFill>
          <a:latin typeface="Arial" charset="0"/>
        </a:defRPr>
      </a:lvl7pPr>
      <a:lvl8pPr marL="1371600" algn="l" rtl="0" eaLnBrk="0" fontAlgn="base" hangingPunct="0">
        <a:spcBef>
          <a:spcPct val="0"/>
        </a:spcBef>
        <a:spcAft>
          <a:spcPct val="0"/>
        </a:spcAft>
        <a:defRPr sz="4400">
          <a:solidFill>
            <a:schemeClr val="tx2"/>
          </a:solidFill>
          <a:latin typeface="Arial" charset="0"/>
        </a:defRPr>
      </a:lvl8pPr>
      <a:lvl9pPr marL="1828800" algn="l" rtl="0" eaLnBrk="0" fontAlgn="base" hangingPunct="0">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10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100000"/>
        <a:buChar char="–"/>
        <a:defRPr sz="2800">
          <a:solidFill>
            <a:schemeClr val="tx1"/>
          </a:solidFill>
          <a:latin typeface="+mn-lt"/>
        </a:defRPr>
      </a:lvl2pPr>
      <a:lvl3pPr marL="1143000" indent="-228600" algn="l" rtl="0" eaLnBrk="0" fontAlgn="base" hangingPunct="0">
        <a:spcBef>
          <a:spcPct val="20000"/>
        </a:spcBef>
        <a:spcAft>
          <a:spcPct val="0"/>
        </a:spcAft>
        <a:buClr>
          <a:schemeClr val="tx2"/>
        </a:buClr>
        <a:buSzPct val="100000"/>
        <a:buChar char="•"/>
        <a:defRPr sz="2400">
          <a:solidFill>
            <a:schemeClr val="tx1"/>
          </a:solidFill>
          <a:latin typeface="+mn-lt"/>
        </a:defRPr>
      </a:lvl3pPr>
      <a:lvl4pPr marL="1600200" indent="-228600" algn="l" rtl="0" eaLnBrk="0" fontAlgn="base" hangingPunct="0">
        <a:spcBef>
          <a:spcPct val="20000"/>
        </a:spcBef>
        <a:spcAft>
          <a:spcPct val="0"/>
        </a:spcAft>
        <a:buClr>
          <a:schemeClr val="tx2"/>
        </a:buClr>
        <a:buSzPct val="100000"/>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SzPct val="100000"/>
        <a:buChar char="»"/>
        <a:defRPr sz="2000">
          <a:solidFill>
            <a:schemeClr val="tx1"/>
          </a:solidFill>
          <a:latin typeface="+mn-lt"/>
        </a:defRPr>
      </a:lvl5pPr>
      <a:lvl6pPr marL="2514600" indent="-228600" algn="l" rtl="0" eaLnBrk="0" fontAlgn="base" hangingPunct="0">
        <a:spcBef>
          <a:spcPct val="20000"/>
        </a:spcBef>
        <a:spcAft>
          <a:spcPct val="0"/>
        </a:spcAft>
        <a:buClr>
          <a:schemeClr val="tx2"/>
        </a:buClr>
        <a:buSzPct val="100000"/>
        <a:buChar char="»"/>
        <a:defRPr sz="2000">
          <a:solidFill>
            <a:schemeClr val="tx1"/>
          </a:solidFill>
          <a:latin typeface="+mn-lt"/>
        </a:defRPr>
      </a:lvl6pPr>
      <a:lvl7pPr marL="2971800" indent="-228600" algn="l" rtl="0" eaLnBrk="0" fontAlgn="base" hangingPunct="0">
        <a:spcBef>
          <a:spcPct val="20000"/>
        </a:spcBef>
        <a:spcAft>
          <a:spcPct val="0"/>
        </a:spcAft>
        <a:buClr>
          <a:schemeClr val="tx2"/>
        </a:buClr>
        <a:buSzPct val="100000"/>
        <a:buChar char="»"/>
        <a:defRPr sz="2000">
          <a:solidFill>
            <a:schemeClr val="tx1"/>
          </a:solidFill>
          <a:latin typeface="+mn-lt"/>
        </a:defRPr>
      </a:lvl7pPr>
      <a:lvl8pPr marL="3429000" indent="-228600" algn="l" rtl="0" eaLnBrk="0" fontAlgn="base" hangingPunct="0">
        <a:spcBef>
          <a:spcPct val="20000"/>
        </a:spcBef>
        <a:spcAft>
          <a:spcPct val="0"/>
        </a:spcAft>
        <a:buClr>
          <a:schemeClr val="tx2"/>
        </a:buClr>
        <a:buSzPct val="100000"/>
        <a:buChar char="»"/>
        <a:defRPr sz="2000">
          <a:solidFill>
            <a:schemeClr val="tx1"/>
          </a:solidFill>
          <a:latin typeface="+mn-lt"/>
        </a:defRPr>
      </a:lvl8pPr>
      <a:lvl9pPr marL="3886200" indent="-228600" algn="l" rtl="0" eaLnBrk="0" fontAlgn="base" hangingPunct="0">
        <a:spcBef>
          <a:spcPct val="20000"/>
        </a:spcBef>
        <a:spcAft>
          <a:spcPct val="0"/>
        </a:spcAft>
        <a:buClr>
          <a:schemeClr val="tx2"/>
        </a:buClr>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p:cNvSpPr txBox="1"/>
          <p:nvPr/>
        </p:nvSpPr>
        <p:spPr>
          <a:xfrm>
            <a:off x="824601" y="836712"/>
            <a:ext cx="7920880" cy="2062103"/>
          </a:xfrm>
          <a:prstGeom prst="rect">
            <a:avLst/>
          </a:prstGeom>
          <a:noFill/>
        </p:spPr>
        <p:txBody>
          <a:bodyPr wrap="square" rtlCol="0">
            <a:spAutoFit/>
          </a:bodyPr>
          <a:lstStyle/>
          <a:p>
            <a:pPr algn="ctr"/>
            <a:r>
              <a:rPr lang="en-GB" sz="3200" b="1" dirty="0">
                <a:latin typeface="+mn-lt"/>
              </a:rPr>
              <a:t>Detecting the silent victims. A comparison of two different measures of intimate partner violence in the Swedish Crime Survey (NTU) 2013.</a:t>
            </a:r>
            <a:endParaRPr lang="sv-SE" sz="3200" dirty="0">
              <a:latin typeface="+mn-lt"/>
            </a:endParaRPr>
          </a:p>
        </p:txBody>
      </p:sp>
      <p:sp>
        <p:nvSpPr>
          <p:cNvPr id="6" name="textruta 5"/>
          <p:cNvSpPr txBox="1"/>
          <p:nvPr/>
        </p:nvSpPr>
        <p:spPr>
          <a:xfrm>
            <a:off x="2046027" y="3068960"/>
            <a:ext cx="7097973" cy="1200329"/>
          </a:xfrm>
          <a:prstGeom prst="rect">
            <a:avLst/>
          </a:prstGeom>
          <a:noFill/>
        </p:spPr>
        <p:txBody>
          <a:bodyPr wrap="square" rtlCol="0">
            <a:spAutoFit/>
          </a:bodyPr>
          <a:lstStyle/>
          <a:p>
            <a:pPr>
              <a:spcBef>
                <a:spcPts val="1200"/>
              </a:spcBef>
              <a:spcAft>
                <a:spcPts val="1200"/>
              </a:spcAft>
            </a:pPr>
            <a:r>
              <a:rPr lang="sv-SE" sz="2400" b="1" dirty="0">
                <a:cs typeface="Times New Roman" panose="02020603050405020304" pitchFamily="18" charset="0"/>
              </a:rPr>
              <a:t>Paul Fuehrer</a:t>
            </a:r>
            <a:r>
              <a:rPr lang="sv-SE" sz="2400" dirty="0">
                <a:cs typeface="Times New Roman" panose="02020603050405020304" pitchFamily="18" charset="0"/>
              </a:rPr>
              <a:t>, </a:t>
            </a:r>
            <a:r>
              <a:rPr lang="sv-SE" sz="2400" dirty="0" err="1" smtClean="0">
                <a:cs typeface="Times New Roman" panose="02020603050405020304" pitchFamily="18" charset="0"/>
              </a:rPr>
              <a:t>Associate</a:t>
            </a:r>
            <a:r>
              <a:rPr lang="sv-SE" sz="2400" dirty="0" smtClean="0">
                <a:cs typeface="Times New Roman" panose="02020603050405020304" pitchFamily="18" charset="0"/>
              </a:rPr>
              <a:t> Professor, Södertörn </a:t>
            </a:r>
            <a:r>
              <a:rPr lang="sv-SE" sz="2400" dirty="0" err="1">
                <a:cs typeface="Times New Roman" panose="02020603050405020304" pitchFamily="18" charset="0"/>
              </a:rPr>
              <a:t>university</a:t>
            </a:r>
            <a:r>
              <a:rPr lang="sv-SE" sz="2400" dirty="0">
                <a:cs typeface="Times New Roman" panose="02020603050405020304" pitchFamily="18" charset="0"/>
              </a:rPr>
              <a:t/>
            </a:r>
            <a:br>
              <a:rPr lang="sv-SE" sz="2400" dirty="0">
                <a:cs typeface="Times New Roman" panose="02020603050405020304" pitchFamily="18" charset="0"/>
              </a:rPr>
            </a:br>
            <a:r>
              <a:rPr lang="sv-SE" sz="2400" b="1" dirty="0" smtClean="0">
                <a:cs typeface="Times New Roman" panose="02020603050405020304" pitchFamily="18" charset="0"/>
              </a:rPr>
              <a:t>Thomas </a:t>
            </a:r>
            <a:r>
              <a:rPr lang="sv-SE" sz="2400" b="1" dirty="0">
                <a:cs typeface="Times New Roman" panose="02020603050405020304" pitchFamily="18" charset="0"/>
              </a:rPr>
              <a:t>Hvitfeldt</a:t>
            </a:r>
            <a:r>
              <a:rPr lang="sv-SE" sz="2400" dirty="0">
                <a:cs typeface="Times New Roman" panose="02020603050405020304" pitchFamily="18" charset="0"/>
              </a:rPr>
              <a:t>, </a:t>
            </a:r>
            <a:r>
              <a:rPr lang="sv-SE" sz="2400" dirty="0" smtClean="0">
                <a:cs typeface="Times New Roman" panose="02020603050405020304" pitchFamily="18" charset="0"/>
              </a:rPr>
              <a:t>Researcher, </a:t>
            </a:r>
            <a:r>
              <a:rPr lang="en-US" sz="2400" dirty="0" smtClean="0">
                <a:cs typeface="Times New Roman" panose="02020603050405020304" pitchFamily="18" charset="0"/>
              </a:rPr>
              <a:t>The </a:t>
            </a:r>
            <a:r>
              <a:rPr lang="en-US" sz="2400" dirty="0">
                <a:cs typeface="Times New Roman" panose="02020603050405020304" pitchFamily="18" charset="0"/>
              </a:rPr>
              <a:t>Swedish National Council </a:t>
            </a:r>
            <a:r>
              <a:rPr lang="en-US" sz="2400" dirty="0" smtClean="0">
                <a:cs typeface="Times New Roman" panose="02020603050405020304" pitchFamily="18" charset="0"/>
              </a:rPr>
              <a:t>for </a:t>
            </a:r>
            <a:r>
              <a:rPr lang="en-US" sz="2400" dirty="0">
                <a:cs typeface="Times New Roman" panose="02020603050405020304" pitchFamily="18" charset="0"/>
              </a:rPr>
              <a:t>Crime Prevention (</a:t>
            </a:r>
            <a:r>
              <a:rPr lang="en-US" sz="2400" dirty="0" err="1">
                <a:cs typeface="Times New Roman" panose="02020603050405020304" pitchFamily="18" charset="0"/>
              </a:rPr>
              <a:t>Brå</a:t>
            </a:r>
            <a:r>
              <a:rPr lang="en-US" sz="2400" dirty="0">
                <a:cs typeface="Times New Roman" panose="02020603050405020304" pitchFamily="18" charset="0"/>
              </a:rPr>
              <a:t>)</a:t>
            </a:r>
            <a:endParaRPr lang="sv-SE" sz="2400" dirty="0"/>
          </a:p>
        </p:txBody>
      </p:sp>
      <p:pic>
        <p:nvPicPr>
          <p:cNvPr id="3076" name="Picture 4" descr="Bildresulta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632" y="5085184"/>
            <a:ext cx="1572790" cy="15727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15616" y="19147"/>
            <a:ext cx="7920880" cy="1524000"/>
          </a:xfrm>
        </p:spPr>
        <p:txBody>
          <a:bodyPr/>
          <a:lstStyle/>
          <a:p>
            <a:pPr algn="ctr"/>
            <a:r>
              <a:rPr lang="en-GB" sz="3200" b="1" dirty="0">
                <a:latin typeface="+mn-lt"/>
              </a:rPr>
              <a:t>Measuring the nature and prevalence of intimate partner violence (IPV)</a:t>
            </a:r>
            <a:endParaRPr lang="sv-SE" sz="3200" b="1" dirty="0">
              <a:latin typeface="+mn-lt"/>
            </a:endParaRPr>
          </a:p>
        </p:txBody>
      </p:sp>
      <p:sp>
        <p:nvSpPr>
          <p:cNvPr id="3" name="Platshållare för innehåll 2"/>
          <p:cNvSpPr>
            <a:spLocks noGrp="1"/>
          </p:cNvSpPr>
          <p:nvPr>
            <p:ph idx="1"/>
          </p:nvPr>
        </p:nvSpPr>
        <p:spPr>
          <a:xfrm>
            <a:off x="971600" y="1543147"/>
            <a:ext cx="8064896" cy="3830069"/>
          </a:xfrm>
        </p:spPr>
        <p:txBody>
          <a:bodyPr/>
          <a:lstStyle/>
          <a:p>
            <a:r>
              <a:rPr lang="en-GB" sz="2400" dirty="0">
                <a:latin typeface="Times New Roman" panose="02020603050405020304" pitchFamily="18" charset="0"/>
                <a:cs typeface="Times New Roman" panose="02020603050405020304" pitchFamily="18" charset="0"/>
              </a:rPr>
              <a:t>Over recent decades advances have been made in the recognition and framing of IPV as a serious social problem</a:t>
            </a:r>
          </a:p>
          <a:p>
            <a:r>
              <a:rPr lang="en-GB" sz="2400" dirty="0">
                <a:latin typeface="Times New Roman" panose="02020603050405020304" pitchFamily="18" charset="0"/>
                <a:cs typeface="Times New Roman" panose="02020603050405020304" pitchFamily="18" charset="0"/>
              </a:rPr>
              <a:t>Different methods of conducting criminal victimization surveys have different strengths and limitations</a:t>
            </a:r>
          </a:p>
          <a:p>
            <a:r>
              <a:rPr lang="en-GB" sz="2400" dirty="0">
                <a:latin typeface="Times New Roman" panose="02020603050405020304" pitchFamily="18" charset="0"/>
                <a:cs typeface="Times New Roman" panose="02020603050405020304" pitchFamily="18" charset="0"/>
              </a:rPr>
              <a:t>Even though advances have been made when it comes to the measurement of the prevalence of IPV there is still little consensus amongst researchers as to the best way to measure the prevalence and severity of IPV</a:t>
            </a:r>
          </a:p>
          <a:p>
            <a:endParaRPr lang="en-GB" sz="2000" dirty="0">
              <a:latin typeface="Times New Roman" panose="02020603050405020304" pitchFamily="18" charset="0"/>
              <a:cs typeface="Times New Roman" panose="02020603050405020304" pitchFamily="18" charset="0"/>
            </a:endParaRPr>
          </a:p>
          <a:p>
            <a:endParaRPr lang="sv-S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4197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259632" y="260648"/>
            <a:ext cx="7315200" cy="936104"/>
          </a:xfrm>
        </p:spPr>
        <p:txBody>
          <a:bodyPr/>
          <a:lstStyle/>
          <a:p>
            <a:pPr algn="ctr"/>
            <a:r>
              <a:rPr lang="sv-SE" sz="3200" b="1" dirty="0" err="1">
                <a:latin typeface="+mn-lt"/>
              </a:rPr>
              <a:t>Measurements</a:t>
            </a:r>
            <a:r>
              <a:rPr lang="sv-SE" sz="3200" b="1" dirty="0">
                <a:latin typeface="+mn-lt"/>
              </a:rPr>
              <a:t> </a:t>
            </a:r>
            <a:r>
              <a:rPr lang="sv-SE" sz="3200" b="1" dirty="0" err="1">
                <a:latin typeface="+mn-lt"/>
              </a:rPr>
              <a:t>of</a:t>
            </a:r>
            <a:r>
              <a:rPr lang="sv-SE" sz="3200" b="1" dirty="0">
                <a:latin typeface="+mn-lt"/>
              </a:rPr>
              <a:t> the </a:t>
            </a:r>
            <a:r>
              <a:rPr lang="sv-SE" sz="3200" b="1" dirty="0" err="1">
                <a:latin typeface="+mn-lt"/>
              </a:rPr>
              <a:t>prevalence</a:t>
            </a:r>
            <a:r>
              <a:rPr lang="sv-SE" sz="3200" b="1" dirty="0">
                <a:latin typeface="+mn-lt"/>
              </a:rPr>
              <a:t> </a:t>
            </a:r>
            <a:r>
              <a:rPr lang="sv-SE" sz="3200" b="1" dirty="0" err="1">
                <a:latin typeface="+mn-lt"/>
              </a:rPr>
              <a:t>of</a:t>
            </a:r>
            <a:r>
              <a:rPr lang="sv-SE" sz="3200" b="1" dirty="0">
                <a:latin typeface="+mn-lt"/>
              </a:rPr>
              <a:t> IPV in Sweden</a:t>
            </a:r>
          </a:p>
        </p:txBody>
      </p:sp>
      <p:sp>
        <p:nvSpPr>
          <p:cNvPr id="3" name="Platshållare för innehåll 2"/>
          <p:cNvSpPr>
            <a:spLocks noGrp="1"/>
          </p:cNvSpPr>
          <p:nvPr>
            <p:ph idx="1"/>
          </p:nvPr>
        </p:nvSpPr>
        <p:spPr>
          <a:xfrm>
            <a:off x="899592" y="1412776"/>
            <a:ext cx="8244408" cy="4464496"/>
          </a:xfrm>
        </p:spPr>
        <p:txBody>
          <a:bodyPr/>
          <a:lstStyle/>
          <a:p>
            <a:pPr marL="0" indent="0">
              <a:buNone/>
            </a:pPr>
            <a:r>
              <a:rPr lang="sv-SE" sz="2400" dirty="0" err="1">
                <a:latin typeface="Times New Roman" panose="02020603050405020304" pitchFamily="18" charset="0"/>
                <a:cs typeface="Times New Roman" panose="02020603050405020304" pitchFamily="18" charset="0"/>
              </a:rPr>
              <a:t>Several</a:t>
            </a:r>
            <a:r>
              <a:rPr lang="sv-SE" sz="2400" dirty="0">
                <a:latin typeface="Times New Roman" panose="02020603050405020304" pitchFamily="18" charset="0"/>
                <a:cs typeface="Times New Roman" panose="02020603050405020304" pitchFamily="18" charset="0"/>
              </a:rPr>
              <a:t> studies </a:t>
            </a:r>
            <a:r>
              <a:rPr lang="sv-SE" sz="2400" dirty="0" err="1">
                <a:latin typeface="Times New Roman" panose="02020603050405020304" pitchFamily="18" charset="0"/>
                <a:cs typeface="Times New Roman" panose="02020603050405020304" pitchFamily="18" charset="0"/>
              </a:rPr>
              <a:t>conducted</a:t>
            </a:r>
            <a:r>
              <a:rPr lang="sv-SE" sz="2400" dirty="0">
                <a:latin typeface="Times New Roman" panose="02020603050405020304" pitchFamily="18" charset="0"/>
                <a:cs typeface="Times New Roman" panose="02020603050405020304" pitchFamily="18" charset="0"/>
              </a:rPr>
              <a:t> in Sweden </a:t>
            </a:r>
            <a:r>
              <a:rPr lang="sv-SE" sz="2400" dirty="0" err="1">
                <a:latin typeface="Times New Roman" panose="02020603050405020304" pitchFamily="18" charset="0"/>
                <a:cs typeface="Times New Roman" panose="02020603050405020304" pitchFamily="18" charset="0"/>
              </a:rPr>
              <a:t>during</a:t>
            </a:r>
            <a:r>
              <a:rPr lang="sv-SE" sz="2400" dirty="0">
                <a:latin typeface="Times New Roman" panose="02020603050405020304" pitchFamily="18" charset="0"/>
                <a:cs typeface="Times New Roman" panose="02020603050405020304" pitchFamily="18" charset="0"/>
              </a:rPr>
              <a:t> the last </a:t>
            </a:r>
            <a:r>
              <a:rPr lang="sv-SE" sz="2400" dirty="0" err="1">
                <a:latin typeface="Times New Roman" panose="02020603050405020304" pitchFamily="18" charset="0"/>
                <a:cs typeface="Times New Roman" panose="02020603050405020304" pitchFamily="18" charset="0"/>
              </a:rPr>
              <a:t>two</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decades</a:t>
            </a:r>
            <a:r>
              <a:rPr lang="sv-SE" sz="2400" dirty="0">
                <a:latin typeface="Times New Roman" panose="02020603050405020304" pitchFamily="18" charset="0"/>
                <a:cs typeface="Times New Roman" panose="02020603050405020304" pitchFamily="18" charset="0"/>
              </a:rPr>
              <a:t> show </a:t>
            </a:r>
            <a:r>
              <a:rPr lang="sv-SE" sz="2400" dirty="0" err="1">
                <a:latin typeface="Times New Roman" panose="02020603050405020304" pitchFamily="18" charset="0"/>
                <a:cs typeface="Times New Roman" panose="02020603050405020304" pitchFamily="18" charset="0"/>
              </a:rPr>
              <a:t>vastly</a:t>
            </a:r>
            <a:r>
              <a:rPr lang="sv-SE" sz="2400" dirty="0">
                <a:latin typeface="Times New Roman" panose="02020603050405020304" pitchFamily="18" charset="0"/>
                <a:cs typeface="Times New Roman" panose="02020603050405020304" pitchFamily="18" charset="0"/>
              </a:rPr>
              <a:t> different </a:t>
            </a:r>
            <a:r>
              <a:rPr lang="sv-SE" sz="2400" dirty="0" err="1">
                <a:latin typeface="Times New Roman" panose="02020603050405020304" pitchFamily="18" charset="0"/>
                <a:cs typeface="Times New Roman" panose="02020603050405020304" pitchFamily="18" charset="0"/>
              </a:rPr>
              <a:t>results</a:t>
            </a:r>
            <a:r>
              <a:rPr lang="sv-SE" sz="2400" dirty="0">
                <a:latin typeface="Times New Roman" panose="02020603050405020304" pitchFamily="18" charset="0"/>
                <a:cs typeface="Times New Roman" panose="02020603050405020304" pitchFamily="18" charset="0"/>
              </a:rPr>
              <a:t> for the </a:t>
            </a:r>
            <a:r>
              <a:rPr lang="sv-SE" sz="2400" dirty="0" err="1">
                <a:latin typeface="Times New Roman" panose="02020603050405020304" pitchFamily="18" charset="0"/>
                <a:cs typeface="Times New Roman" panose="02020603050405020304" pitchFamily="18" charset="0"/>
              </a:rPr>
              <a:t>prevalence</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of</a:t>
            </a:r>
            <a:r>
              <a:rPr lang="sv-SE" sz="2400" dirty="0">
                <a:latin typeface="Times New Roman" panose="02020603050405020304" pitchFamily="18" charset="0"/>
                <a:cs typeface="Times New Roman" panose="02020603050405020304" pitchFamily="18" charset="0"/>
              </a:rPr>
              <a:t> IPV</a:t>
            </a:r>
            <a:r>
              <a:rPr lang="sv-SE" sz="2400" dirty="0" smtClean="0">
                <a:latin typeface="Times New Roman" panose="02020603050405020304" pitchFamily="18" charset="0"/>
                <a:cs typeface="Times New Roman" panose="02020603050405020304" pitchFamily="18" charset="0"/>
              </a:rPr>
              <a:t>:</a:t>
            </a:r>
          </a:p>
          <a:p>
            <a:pPr lvl="1">
              <a:buFont typeface="Arial" panose="020B0604020202020204" pitchFamily="34" charset="0"/>
              <a:buChar char="•"/>
            </a:pPr>
            <a:r>
              <a:rPr lang="sv-SE" sz="2000" b="1" dirty="0" smtClean="0">
                <a:latin typeface="Times New Roman" panose="02020603050405020304" pitchFamily="18" charset="0"/>
                <a:cs typeface="Times New Roman" panose="02020603050405020304" pitchFamily="18" charset="0"/>
              </a:rPr>
              <a:t>Lundgren 2001: 5% for </a:t>
            </a:r>
            <a:r>
              <a:rPr lang="sv-SE" sz="2000" b="1" dirty="0" err="1" smtClean="0">
                <a:latin typeface="Times New Roman" panose="02020603050405020304" pitchFamily="18" charset="0"/>
                <a:cs typeface="Times New Roman" panose="02020603050405020304" pitchFamily="18" charset="0"/>
              </a:rPr>
              <a:t>women</a:t>
            </a:r>
            <a:r>
              <a:rPr lang="sv-SE" sz="2000" b="1" dirty="0" smtClean="0">
                <a:latin typeface="Times New Roman" panose="02020603050405020304" pitchFamily="18" charset="0"/>
                <a:cs typeface="Times New Roman" panose="02020603050405020304" pitchFamily="18" charset="0"/>
              </a:rPr>
              <a:t> </a:t>
            </a:r>
            <a:r>
              <a:rPr lang="sv-SE" sz="2000" dirty="0" smtClean="0">
                <a:latin typeface="Times New Roman" panose="02020603050405020304" pitchFamily="18" charset="0"/>
                <a:cs typeface="Times New Roman" panose="02020603050405020304" pitchFamily="18" charset="0"/>
              </a:rPr>
              <a:t>(last 12 </a:t>
            </a:r>
            <a:r>
              <a:rPr lang="sv-SE" sz="2000" dirty="0" err="1" smtClean="0">
                <a:latin typeface="Times New Roman" panose="02020603050405020304" pitchFamily="18" charset="0"/>
                <a:cs typeface="Times New Roman" panose="02020603050405020304" pitchFamily="18" charset="0"/>
              </a:rPr>
              <a:t>months</a:t>
            </a:r>
            <a:r>
              <a:rPr lang="sv-SE" sz="2000" dirty="0" smtClean="0">
                <a:latin typeface="Times New Roman" panose="02020603050405020304" pitchFamily="18" charset="0"/>
                <a:cs typeface="Times New Roman" panose="02020603050405020304" pitchFamily="18" charset="0"/>
              </a:rPr>
              <a:t> 1999-2000, </a:t>
            </a:r>
            <a:r>
              <a:rPr lang="sv-SE" sz="2000" dirty="0" err="1" smtClean="0">
                <a:latin typeface="Times New Roman" panose="02020603050405020304" pitchFamily="18" charset="0"/>
                <a:cs typeface="Times New Roman" panose="02020603050405020304" pitchFamily="18" charset="0"/>
              </a:rPr>
              <a:t>men’s</a:t>
            </a:r>
            <a:r>
              <a:rPr lang="sv-SE" sz="2000" dirty="0" smtClean="0">
                <a:latin typeface="Times New Roman" panose="02020603050405020304" pitchFamily="18" charset="0"/>
                <a:cs typeface="Times New Roman" panose="02020603050405020304" pitchFamily="18" charset="0"/>
              </a:rPr>
              <a:t> </a:t>
            </a:r>
            <a:r>
              <a:rPr lang="sv-SE" sz="2000" dirty="0" err="1" smtClean="0">
                <a:latin typeface="Times New Roman" panose="02020603050405020304" pitchFamily="18" charset="0"/>
                <a:cs typeface="Times New Roman" panose="02020603050405020304" pitchFamily="18" charset="0"/>
              </a:rPr>
              <a:t>violence</a:t>
            </a:r>
            <a:r>
              <a:rPr lang="sv-SE" sz="2000" dirty="0" smtClean="0">
                <a:latin typeface="Times New Roman" panose="02020603050405020304" pitchFamily="18" charset="0"/>
                <a:cs typeface="Times New Roman" panose="02020603050405020304" pitchFamily="18" charset="0"/>
              </a:rPr>
              <a:t>)</a:t>
            </a:r>
          </a:p>
          <a:p>
            <a:pPr lvl="1">
              <a:buFont typeface="Arial" panose="020B0604020202020204" pitchFamily="34" charset="0"/>
              <a:buChar char="•"/>
            </a:pPr>
            <a:r>
              <a:rPr lang="sv-SE" sz="2000" b="1" dirty="0" smtClean="0">
                <a:latin typeface="Times New Roman" panose="02020603050405020304" pitchFamily="18" charset="0"/>
                <a:cs typeface="Times New Roman" panose="02020603050405020304" pitchFamily="18" charset="0"/>
              </a:rPr>
              <a:t>Brå 2002: 0,9% for </a:t>
            </a:r>
            <a:r>
              <a:rPr lang="sv-SE" sz="2000" b="1" dirty="0" err="1" smtClean="0">
                <a:latin typeface="Times New Roman" panose="02020603050405020304" pitchFamily="18" charset="0"/>
                <a:cs typeface="Times New Roman" panose="02020603050405020304" pitchFamily="18" charset="0"/>
              </a:rPr>
              <a:t>women</a:t>
            </a:r>
            <a:r>
              <a:rPr lang="sv-SE" sz="2000" b="1" dirty="0" smtClean="0">
                <a:latin typeface="Times New Roman" panose="02020603050405020304" pitchFamily="18" charset="0"/>
                <a:cs typeface="Times New Roman" panose="02020603050405020304" pitchFamily="18" charset="0"/>
              </a:rPr>
              <a:t> </a:t>
            </a:r>
            <a:r>
              <a:rPr lang="sv-SE" sz="2000" dirty="0" smtClean="0">
                <a:latin typeface="Times New Roman" panose="02020603050405020304" pitchFamily="18" charset="0"/>
                <a:cs typeface="Times New Roman" panose="02020603050405020304" pitchFamily="18" charset="0"/>
              </a:rPr>
              <a:t>(last </a:t>
            </a:r>
            <a:r>
              <a:rPr lang="sv-SE" sz="2000" dirty="0">
                <a:latin typeface="Times New Roman" panose="02020603050405020304" pitchFamily="18" charset="0"/>
                <a:cs typeface="Times New Roman" panose="02020603050405020304" pitchFamily="18" charset="0"/>
              </a:rPr>
              <a:t>12 </a:t>
            </a:r>
            <a:r>
              <a:rPr lang="sv-SE" sz="2000" dirty="0" err="1" smtClean="0">
                <a:latin typeface="Times New Roman" panose="02020603050405020304" pitchFamily="18" charset="0"/>
                <a:cs typeface="Times New Roman" panose="02020603050405020304" pitchFamily="18" charset="0"/>
              </a:rPr>
              <a:t>months</a:t>
            </a:r>
            <a:r>
              <a:rPr lang="sv-SE" sz="2000" dirty="0" smtClean="0">
                <a:latin typeface="Times New Roman" panose="02020603050405020304" pitchFamily="18" charset="0"/>
                <a:cs typeface="Times New Roman" panose="02020603050405020304" pitchFamily="18" charset="0"/>
              </a:rPr>
              <a:t>, 2000-2001, </a:t>
            </a:r>
            <a:r>
              <a:rPr lang="sv-SE" sz="2000" dirty="0" err="1">
                <a:latin typeface="Times New Roman" panose="02020603050405020304" pitchFamily="18" charset="0"/>
                <a:cs typeface="Times New Roman" panose="02020603050405020304" pitchFamily="18" charset="0"/>
              </a:rPr>
              <a:t>men’s</a:t>
            </a:r>
            <a:r>
              <a:rPr lang="sv-SE" sz="2000" dirty="0">
                <a:latin typeface="Times New Roman" panose="02020603050405020304" pitchFamily="18" charset="0"/>
                <a:cs typeface="Times New Roman" panose="02020603050405020304" pitchFamily="18" charset="0"/>
              </a:rPr>
              <a:t> </a:t>
            </a:r>
            <a:r>
              <a:rPr lang="sv-SE" sz="2000" dirty="0" err="1" smtClean="0">
                <a:latin typeface="Times New Roman" panose="02020603050405020304" pitchFamily="18" charset="0"/>
                <a:cs typeface="Times New Roman" panose="02020603050405020304" pitchFamily="18" charset="0"/>
              </a:rPr>
              <a:t>violence</a:t>
            </a:r>
            <a:r>
              <a:rPr lang="sv-SE" sz="2000" dirty="0" smtClean="0">
                <a:latin typeface="Times New Roman" panose="02020603050405020304" pitchFamily="18" charset="0"/>
                <a:cs typeface="Times New Roman" panose="02020603050405020304" pitchFamily="18" charset="0"/>
              </a:rPr>
              <a:t>)</a:t>
            </a:r>
          </a:p>
          <a:p>
            <a:pPr lvl="1">
              <a:buFont typeface="Arial" panose="020B0604020202020204" pitchFamily="34" charset="0"/>
              <a:buChar char="•"/>
            </a:pPr>
            <a:r>
              <a:rPr lang="sv-SE" sz="2000" b="1" dirty="0" smtClean="0">
                <a:latin typeface="Times New Roman" panose="02020603050405020304" pitchFamily="18" charset="0"/>
                <a:cs typeface="Times New Roman" panose="02020603050405020304" pitchFamily="18" charset="0"/>
              </a:rPr>
              <a:t>SCB 2007 (ULF): 2% for </a:t>
            </a:r>
            <a:r>
              <a:rPr lang="sv-SE" sz="2000" b="1" dirty="0" err="1" smtClean="0">
                <a:latin typeface="Times New Roman" panose="02020603050405020304" pitchFamily="18" charset="0"/>
                <a:cs typeface="Times New Roman" panose="02020603050405020304" pitchFamily="18" charset="0"/>
              </a:rPr>
              <a:t>women</a:t>
            </a:r>
            <a:r>
              <a:rPr lang="sv-SE" sz="2000" b="1" dirty="0" smtClean="0">
                <a:latin typeface="Times New Roman" panose="02020603050405020304" pitchFamily="18" charset="0"/>
                <a:cs typeface="Times New Roman" panose="02020603050405020304" pitchFamily="18" charset="0"/>
              </a:rPr>
              <a:t> </a:t>
            </a:r>
            <a:r>
              <a:rPr lang="sv-SE" sz="2000" dirty="0" smtClean="0">
                <a:latin typeface="Times New Roman" panose="02020603050405020304" pitchFamily="18" charset="0"/>
                <a:cs typeface="Times New Roman" panose="02020603050405020304" pitchFamily="18" charset="0"/>
              </a:rPr>
              <a:t>(last </a:t>
            </a:r>
            <a:r>
              <a:rPr lang="sv-SE" sz="2000" dirty="0">
                <a:latin typeface="Times New Roman" panose="02020603050405020304" pitchFamily="18" charset="0"/>
                <a:cs typeface="Times New Roman" panose="02020603050405020304" pitchFamily="18" charset="0"/>
              </a:rPr>
              <a:t>12 </a:t>
            </a:r>
            <a:r>
              <a:rPr lang="sv-SE" sz="2000" dirty="0" err="1">
                <a:latin typeface="Times New Roman" panose="02020603050405020304" pitchFamily="18" charset="0"/>
                <a:cs typeface="Times New Roman" panose="02020603050405020304" pitchFamily="18" charset="0"/>
              </a:rPr>
              <a:t>months</a:t>
            </a:r>
            <a:r>
              <a:rPr lang="sv-SE" sz="2000" dirty="0">
                <a:latin typeface="Times New Roman" panose="02020603050405020304" pitchFamily="18" charset="0"/>
                <a:cs typeface="Times New Roman" panose="02020603050405020304" pitchFamily="18" charset="0"/>
              </a:rPr>
              <a:t>, </a:t>
            </a:r>
            <a:r>
              <a:rPr lang="sv-SE" sz="2000" dirty="0" smtClean="0">
                <a:latin typeface="Times New Roman" panose="02020603050405020304" pitchFamily="18" charset="0"/>
                <a:cs typeface="Times New Roman" panose="02020603050405020304" pitchFamily="18" charset="0"/>
              </a:rPr>
              <a:t>2006, </a:t>
            </a:r>
            <a:r>
              <a:rPr lang="sv-SE" sz="2000" dirty="0" err="1">
                <a:latin typeface="Times New Roman" panose="02020603050405020304" pitchFamily="18" charset="0"/>
                <a:cs typeface="Times New Roman" panose="02020603050405020304" pitchFamily="18" charset="0"/>
              </a:rPr>
              <a:t>men’s</a:t>
            </a:r>
            <a:r>
              <a:rPr lang="sv-SE" sz="2000" dirty="0">
                <a:latin typeface="Times New Roman" panose="02020603050405020304" pitchFamily="18" charset="0"/>
                <a:cs typeface="Times New Roman" panose="02020603050405020304" pitchFamily="18" charset="0"/>
              </a:rPr>
              <a:t> </a:t>
            </a:r>
            <a:r>
              <a:rPr lang="sv-SE" sz="2000" dirty="0" err="1">
                <a:latin typeface="Times New Roman" panose="02020603050405020304" pitchFamily="18" charset="0"/>
                <a:cs typeface="Times New Roman" panose="02020603050405020304" pitchFamily="18" charset="0"/>
              </a:rPr>
              <a:t>violence</a:t>
            </a:r>
            <a:r>
              <a:rPr lang="sv-SE" sz="2000" dirty="0" smtClean="0">
                <a:latin typeface="Times New Roman" panose="02020603050405020304" pitchFamily="18" charset="0"/>
                <a:cs typeface="Times New Roman" panose="02020603050405020304" pitchFamily="18" charset="0"/>
              </a:rPr>
              <a:t>)</a:t>
            </a:r>
          </a:p>
          <a:p>
            <a:pPr lvl="1">
              <a:buFont typeface="Arial" panose="020B0604020202020204" pitchFamily="34" charset="0"/>
              <a:buChar char="•"/>
            </a:pPr>
            <a:r>
              <a:rPr lang="sv-SE" sz="2000" b="1" dirty="0">
                <a:latin typeface="Times New Roman" panose="02020603050405020304" pitchFamily="18" charset="0"/>
                <a:cs typeface="Times New Roman" panose="02020603050405020304" pitchFamily="18" charset="0"/>
              </a:rPr>
              <a:t>Brå 2009: </a:t>
            </a:r>
            <a:r>
              <a:rPr lang="sv-SE" sz="2000" b="1" dirty="0" smtClean="0">
                <a:latin typeface="Times New Roman" panose="02020603050405020304" pitchFamily="18" charset="0"/>
                <a:cs typeface="Times New Roman" panose="02020603050405020304" pitchFamily="18" charset="0"/>
              </a:rPr>
              <a:t>1.2% for </a:t>
            </a:r>
            <a:r>
              <a:rPr lang="sv-SE" sz="2000" b="1" dirty="0" err="1" smtClean="0">
                <a:latin typeface="Times New Roman" panose="02020603050405020304" pitchFamily="18" charset="0"/>
                <a:cs typeface="Times New Roman" panose="02020603050405020304" pitchFamily="18" charset="0"/>
              </a:rPr>
              <a:t>women</a:t>
            </a:r>
            <a:r>
              <a:rPr lang="sv-SE" sz="2000" b="1" dirty="0" smtClean="0">
                <a:latin typeface="Times New Roman" panose="02020603050405020304" pitchFamily="18" charset="0"/>
                <a:cs typeface="Times New Roman" panose="02020603050405020304" pitchFamily="18" charset="0"/>
              </a:rPr>
              <a:t>, 0.3% for men </a:t>
            </a:r>
            <a:r>
              <a:rPr lang="sv-SE" sz="2000" dirty="0" smtClean="0">
                <a:latin typeface="Times New Roman" panose="02020603050405020304" pitchFamily="18" charset="0"/>
                <a:cs typeface="Times New Roman" panose="02020603050405020304" pitchFamily="18" charset="0"/>
              </a:rPr>
              <a:t>(</a:t>
            </a:r>
            <a:r>
              <a:rPr lang="sv-SE" sz="2000" dirty="0" err="1" smtClean="0">
                <a:latin typeface="Times New Roman" panose="02020603050405020304" pitchFamily="18" charset="0"/>
                <a:cs typeface="Times New Roman" panose="02020603050405020304" pitchFamily="18" charset="0"/>
              </a:rPr>
              <a:t>year</a:t>
            </a:r>
            <a:r>
              <a:rPr lang="sv-SE" sz="2000" dirty="0" smtClean="0">
                <a:latin typeface="Times New Roman" panose="02020603050405020304" pitchFamily="18" charset="0"/>
                <a:cs typeface="Times New Roman" panose="02020603050405020304" pitchFamily="18" charset="0"/>
              </a:rPr>
              <a:t> </a:t>
            </a:r>
            <a:r>
              <a:rPr lang="sv-SE" sz="2000" dirty="0" err="1">
                <a:latin typeface="Times New Roman" panose="02020603050405020304" pitchFamily="18" charset="0"/>
                <a:cs typeface="Times New Roman" panose="02020603050405020304" pitchFamily="18" charset="0"/>
              </a:rPr>
              <a:t>prevalence</a:t>
            </a:r>
            <a:r>
              <a:rPr lang="sv-SE" sz="2000" dirty="0">
                <a:latin typeface="Times New Roman" panose="02020603050405020304" pitchFamily="18" charset="0"/>
                <a:cs typeface="Times New Roman" panose="02020603050405020304" pitchFamily="18" charset="0"/>
              </a:rPr>
              <a:t> </a:t>
            </a:r>
            <a:r>
              <a:rPr lang="sv-SE" sz="2000" dirty="0" smtClean="0">
                <a:latin typeface="Times New Roman" panose="02020603050405020304" pitchFamily="18" charset="0"/>
                <a:cs typeface="Times New Roman" panose="02020603050405020304" pitchFamily="18" charset="0"/>
              </a:rPr>
              <a:t>2008)</a:t>
            </a:r>
          </a:p>
          <a:p>
            <a:pPr lvl="1">
              <a:buFont typeface="Arial" panose="020B0604020202020204" pitchFamily="34" charset="0"/>
              <a:buChar char="•"/>
            </a:pPr>
            <a:r>
              <a:rPr lang="sv-SE" sz="2000" b="1" dirty="0" smtClean="0">
                <a:latin typeface="Times New Roman" panose="02020603050405020304" pitchFamily="18" charset="0"/>
                <a:cs typeface="Times New Roman" panose="02020603050405020304" pitchFamily="18" charset="0"/>
              </a:rPr>
              <a:t>NCK 2014: 1,8% for </a:t>
            </a:r>
            <a:r>
              <a:rPr lang="sv-SE" sz="2000" b="1" dirty="0" err="1" smtClean="0">
                <a:latin typeface="Times New Roman" panose="02020603050405020304" pitchFamily="18" charset="0"/>
                <a:cs typeface="Times New Roman" panose="02020603050405020304" pitchFamily="18" charset="0"/>
              </a:rPr>
              <a:t>women</a:t>
            </a:r>
            <a:r>
              <a:rPr lang="sv-SE" sz="2000" b="1" dirty="0" smtClean="0">
                <a:latin typeface="Times New Roman" panose="02020603050405020304" pitchFamily="18" charset="0"/>
                <a:cs typeface="Times New Roman" panose="02020603050405020304" pitchFamily="18" charset="0"/>
              </a:rPr>
              <a:t>, 1.2% for men </a:t>
            </a:r>
            <a:r>
              <a:rPr lang="sv-SE" sz="2000" dirty="0">
                <a:latin typeface="Times New Roman" panose="02020603050405020304" pitchFamily="18" charset="0"/>
                <a:cs typeface="Times New Roman" panose="02020603050405020304" pitchFamily="18" charset="0"/>
              </a:rPr>
              <a:t>(</a:t>
            </a:r>
            <a:r>
              <a:rPr lang="sv-SE" sz="2000" dirty="0" err="1">
                <a:latin typeface="Times New Roman" panose="02020603050405020304" pitchFamily="18" charset="0"/>
                <a:cs typeface="Times New Roman" panose="02020603050405020304" pitchFamily="18" charset="0"/>
              </a:rPr>
              <a:t>year</a:t>
            </a:r>
            <a:r>
              <a:rPr lang="sv-SE" sz="2000" dirty="0">
                <a:latin typeface="Times New Roman" panose="02020603050405020304" pitchFamily="18" charset="0"/>
                <a:cs typeface="Times New Roman" panose="02020603050405020304" pitchFamily="18" charset="0"/>
              </a:rPr>
              <a:t> </a:t>
            </a:r>
            <a:r>
              <a:rPr lang="sv-SE" sz="2000" dirty="0" err="1">
                <a:latin typeface="Times New Roman" panose="02020603050405020304" pitchFamily="18" charset="0"/>
                <a:cs typeface="Times New Roman" panose="02020603050405020304" pitchFamily="18" charset="0"/>
              </a:rPr>
              <a:t>prevalence</a:t>
            </a:r>
            <a:r>
              <a:rPr lang="sv-SE" sz="2000" dirty="0">
                <a:latin typeface="Times New Roman" panose="02020603050405020304" pitchFamily="18" charset="0"/>
                <a:cs typeface="Times New Roman" panose="02020603050405020304" pitchFamily="18" charset="0"/>
              </a:rPr>
              <a:t> </a:t>
            </a:r>
            <a:r>
              <a:rPr lang="sv-SE" sz="2000" dirty="0" smtClean="0">
                <a:latin typeface="Times New Roman" panose="02020603050405020304" pitchFamily="18" charset="0"/>
                <a:cs typeface="Times New Roman" panose="02020603050405020304" pitchFamily="18" charset="0"/>
              </a:rPr>
              <a:t>2013)</a:t>
            </a:r>
          </a:p>
          <a:p>
            <a:pPr lvl="1">
              <a:buFont typeface="Arial" panose="020B0604020202020204" pitchFamily="34" charset="0"/>
              <a:buChar char="•"/>
            </a:pPr>
            <a:r>
              <a:rPr lang="sv-SE" sz="2000" b="1" dirty="0" smtClean="0">
                <a:latin typeface="Times New Roman" panose="02020603050405020304" pitchFamily="18" charset="0"/>
                <a:cs typeface="Times New Roman" panose="02020603050405020304" pitchFamily="18" charset="0"/>
              </a:rPr>
              <a:t>EU, FRA 2014: 5% </a:t>
            </a:r>
            <a:r>
              <a:rPr lang="sv-SE" sz="2000" b="1" dirty="0">
                <a:latin typeface="Times New Roman" panose="02020603050405020304" pitchFamily="18" charset="0"/>
                <a:cs typeface="Times New Roman" panose="02020603050405020304" pitchFamily="18" charset="0"/>
              </a:rPr>
              <a:t>for </a:t>
            </a:r>
            <a:r>
              <a:rPr lang="sv-SE" sz="2000" b="1" dirty="0" err="1" smtClean="0">
                <a:latin typeface="Times New Roman" panose="02020603050405020304" pitchFamily="18" charset="0"/>
                <a:cs typeface="Times New Roman" panose="02020603050405020304" pitchFamily="18" charset="0"/>
              </a:rPr>
              <a:t>women</a:t>
            </a:r>
            <a:r>
              <a:rPr lang="sv-SE" sz="2000" b="1" dirty="0" smtClean="0">
                <a:latin typeface="Times New Roman" panose="02020603050405020304" pitchFamily="18" charset="0"/>
                <a:cs typeface="Times New Roman" panose="02020603050405020304" pitchFamily="18" charset="0"/>
              </a:rPr>
              <a:t> (</a:t>
            </a:r>
            <a:r>
              <a:rPr lang="sv-SE" sz="2000" dirty="0">
                <a:latin typeface="Times New Roman" panose="02020603050405020304" pitchFamily="18" charset="0"/>
                <a:cs typeface="Times New Roman" panose="02020603050405020304" pitchFamily="18" charset="0"/>
              </a:rPr>
              <a:t>last 12 </a:t>
            </a:r>
            <a:r>
              <a:rPr lang="sv-SE" sz="2000" dirty="0" err="1">
                <a:latin typeface="Times New Roman" panose="02020603050405020304" pitchFamily="18" charset="0"/>
                <a:cs typeface="Times New Roman" panose="02020603050405020304" pitchFamily="18" charset="0"/>
              </a:rPr>
              <a:t>months</a:t>
            </a:r>
            <a:r>
              <a:rPr lang="sv-SE" sz="2000" dirty="0">
                <a:latin typeface="Times New Roman" panose="02020603050405020304" pitchFamily="18" charset="0"/>
                <a:cs typeface="Times New Roman" panose="02020603050405020304" pitchFamily="18" charset="0"/>
              </a:rPr>
              <a:t>, 2011-12, </a:t>
            </a:r>
            <a:r>
              <a:rPr lang="sv-SE" sz="2000" dirty="0" err="1">
                <a:latin typeface="Times New Roman" panose="02020603050405020304" pitchFamily="18" charset="0"/>
                <a:cs typeface="Times New Roman" panose="02020603050405020304" pitchFamily="18" charset="0"/>
              </a:rPr>
              <a:t>men’s</a:t>
            </a:r>
            <a:r>
              <a:rPr lang="sv-SE" sz="2000" dirty="0">
                <a:latin typeface="Times New Roman" panose="02020603050405020304" pitchFamily="18" charset="0"/>
                <a:cs typeface="Times New Roman" panose="02020603050405020304" pitchFamily="18" charset="0"/>
              </a:rPr>
              <a:t> </a:t>
            </a:r>
            <a:r>
              <a:rPr lang="sv-SE" sz="2000" dirty="0" err="1">
                <a:latin typeface="Times New Roman" panose="02020603050405020304" pitchFamily="18" charset="0"/>
                <a:cs typeface="Times New Roman" panose="02020603050405020304" pitchFamily="18" charset="0"/>
              </a:rPr>
              <a:t>violence</a:t>
            </a:r>
            <a:r>
              <a:rPr lang="sv-SE" sz="2000" dirty="0">
                <a:latin typeface="Times New Roman" panose="02020603050405020304" pitchFamily="18" charset="0"/>
                <a:cs typeface="Times New Roman" panose="02020603050405020304" pitchFamily="18" charset="0"/>
              </a:rPr>
              <a:t>)</a:t>
            </a:r>
            <a:endParaRPr lang="sv-SE" sz="2000" b="1"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endParaRPr lang="sv-SE" sz="20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endParaRPr lang="sv-SE" sz="20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endParaRPr lang="sv-SE" sz="2000" dirty="0" smtClean="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endParaRPr lang="sv-SE" sz="20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endParaRPr lang="sv-SE" sz="2000" dirty="0">
              <a:latin typeface="Times New Roman" panose="02020603050405020304" pitchFamily="18" charset="0"/>
              <a:cs typeface="Times New Roman" panose="02020603050405020304" pitchFamily="18" charset="0"/>
            </a:endParaRPr>
          </a:p>
          <a:p>
            <a:pPr marL="457200" lvl="1" indent="0">
              <a:buNone/>
            </a:pPr>
            <a:endParaRPr lang="sv-SE" sz="2000" dirty="0">
              <a:latin typeface="Times New Roman" panose="02020603050405020304" pitchFamily="18" charset="0"/>
              <a:cs typeface="Times New Roman" panose="02020603050405020304" pitchFamily="18" charset="0"/>
            </a:endParaRPr>
          </a:p>
          <a:p>
            <a:pPr marL="457200" lvl="1" indent="0">
              <a:buNone/>
            </a:pPr>
            <a:endParaRPr lang="sv-S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7858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1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1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71600" y="0"/>
            <a:ext cx="7992888" cy="1340768"/>
          </a:xfrm>
        </p:spPr>
        <p:txBody>
          <a:bodyPr/>
          <a:lstStyle/>
          <a:p>
            <a:pPr algn="ctr"/>
            <a:r>
              <a:rPr lang="sv-SE" sz="3200" b="1" dirty="0" err="1">
                <a:latin typeface="+mn-lt"/>
              </a:rPr>
              <a:t>Difficulties</a:t>
            </a:r>
            <a:r>
              <a:rPr lang="sv-SE" sz="3200" b="1" dirty="0">
                <a:latin typeface="+mn-lt"/>
              </a:rPr>
              <a:t> inherent to </a:t>
            </a:r>
            <a:r>
              <a:rPr lang="sv-SE" sz="3200" b="1" dirty="0" err="1">
                <a:latin typeface="+mn-lt"/>
              </a:rPr>
              <a:t>measuring</a:t>
            </a:r>
            <a:r>
              <a:rPr lang="sv-SE" sz="3200" b="1" dirty="0">
                <a:latin typeface="+mn-lt"/>
              </a:rPr>
              <a:t> IPV</a:t>
            </a:r>
          </a:p>
        </p:txBody>
      </p:sp>
      <p:sp>
        <p:nvSpPr>
          <p:cNvPr id="3" name="Platshållare för innehåll 2"/>
          <p:cNvSpPr>
            <a:spLocks noGrp="1"/>
          </p:cNvSpPr>
          <p:nvPr>
            <p:ph idx="1"/>
          </p:nvPr>
        </p:nvSpPr>
        <p:spPr>
          <a:xfrm>
            <a:off x="1205880" y="1340768"/>
            <a:ext cx="7524328" cy="3600400"/>
          </a:xfrm>
        </p:spPr>
        <p:txBody>
          <a:bodyPr/>
          <a:lstStyle/>
          <a:p>
            <a:r>
              <a:rPr lang="en-GB" sz="2400" dirty="0">
                <a:latin typeface="Times New Roman" panose="02020603050405020304" pitchFamily="18" charset="0"/>
                <a:cs typeface="Times New Roman" panose="02020603050405020304" pitchFamily="18" charset="0"/>
              </a:rPr>
              <a:t>Different </a:t>
            </a:r>
            <a:r>
              <a:rPr lang="en-GB" sz="2400" b="1" dirty="0">
                <a:latin typeface="Times New Roman" panose="02020603050405020304" pitchFamily="18" charset="0"/>
                <a:cs typeface="Times New Roman" panose="02020603050405020304" pitchFamily="18" charset="0"/>
              </a:rPr>
              <a:t>time frames</a:t>
            </a:r>
          </a:p>
          <a:p>
            <a:pPr marL="0" indent="0">
              <a:buNone/>
            </a:pPr>
            <a:endParaRPr lang="en-GB" sz="2400" b="1"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Different </a:t>
            </a:r>
            <a:r>
              <a:rPr lang="en-GB" sz="2400" b="1" dirty="0">
                <a:latin typeface="Times New Roman" panose="02020603050405020304" pitchFamily="18" charset="0"/>
                <a:cs typeface="Times New Roman" panose="02020603050405020304" pitchFamily="18" charset="0"/>
              </a:rPr>
              <a:t>definitions</a:t>
            </a:r>
            <a:r>
              <a:rPr lang="en-GB" sz="2400" dirty="0">
                <a:latin typeface="Times New Roman" panose="02020603050405020304" pitchFamily="18" charset="0"/>
                <a:cs typeface="Times New Roman" panose="02020603050405020304" pitchFamily="18" charset="0"/>
              </a:rPr>
              <a:t> of IPV</a:t>
            </a:r>
          </a:p>
          <a:p>
            <a:pPr marL="0" indent="0">
              <a:buNone/>
            </a:pPr>
            <a:endParaRPr lang="en-GB"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Different </a:t>
            </a:r>
            <a:r>
              <a:rPr lang="en-GB" sz="2400" b="1" dirty="0">
                <a:latin typeface="Times New Roman" panose="02020603050405020304" pitchFamily="18" charset="0"/>
                <a:cs typeface="Times New Roman" panose="02020603050405020304" pitchFamily="18" charset="0"/>
              </a:rPr>
              <a:t>operationalization of IPV </a:t>
            </a:r>
            <a:r>
              <a:rPr lang="en-GB" sz="2400" dirty="0">
                <a:latin typeface="Times New Roman" panose="02020603050405020304" pitchFamily="18" charset="0"/>
                <a:cs typeface="Times New Roman" panose="02020603050405020304" pitchFamily="18" charset="0"/>
              </a:rPr>
              <a:t>taking into account the special characteristics of IPV</a:t>
            </a:r>
            <a:endParaRPr lang="en-GB" sz="2400" b="1" dirty="0">
              <a:latin typeface="Times New Roman" panose="02020603050405020304" pitchFamily="18" charset="0"/>
              <a:cs typeface="Times New Roman" panose="02020603050405020304" pitchFamily="18" charset="0"/>
            </a:endParaRPr>
          </a:p>
          <a:p>
            <a:pPr marL="0" indent="0">
              <a:buNone/>
            </a:pPr>
            <a:endParaRPr lang="en-GB" sz="2400" dirty="0">
              <a:latin typeface="Times New Roman" panose="02020603050405020304" pitchFamily="18" charset="0"/>
              <a:cs typeface="Times New Roman" panose="02020603050405020304" pitchFamily="18" charset="0"/>
            </a:endParaRPr>
          </a:p>
          <a:p>
            <a:r>
              <a:rPr lang="sv-SE" sz="2400" dirty="0">
                <a:latin typeface="Times New Roman" panose="02020603050405020304" pitchFamily="18" charset="0"/>
                <a:cs typeface="Times New Roman" panose="02020603050405020304" pitchFamily="18" charset="0"/>
              </a:rPr>
              <a:t>Different </a:t>
            </a:r>
            <a:r>
              <a:rPr lang="sv-SE" sz="2400" b="1" dirty="0" err="1">
                <a:latin typeface="Times New Roman" panose="02020603050405020304" pitchFamily="18" charset="0"/>
                <a:cs typeface="Times New Roman" panose="02020603050405020304" pitchFamily="18" charset="0"/>
              </a:rPr>
              <a:t>methods</a:t>
            </a:r>
            <a:r>
              <a:rPr lang="sv-SE" sz="2400" b="1" dirty="0">
                <a:latin typeface="Times New Roman" panose="02020603050405020304" pitchFamily="18" charset="0"/>
                <a:cs typeface="Times New Roman" panose="02020603050405020304" pitchFamily="18" charset="0"/>
              </a:rPr>
              <a:t> </a:t>
            </a:r>
            <a:r>
              <a:rPr lang="sv-SE" sz="2400" b="1" dirty="0" err="1">
                <a:latin typeface="Times New Roman" panose="02020603050405020304" pitchFamily="18" charset="0"/>
                <a:cs typeface="Times New Roman" panose="02020603050405020304" pitchFamily="18" charset="0"/>
              </a:rPr>
              <a:t>of</a:t>
            </a:r>
            <a:r>
              <a:rPr lang="sv-SE" sz="2400" b="1" dirty="0">
                <a:latin typeface="Times New Roman" panose="02020603050405020304" pitchFamily="18" charset="0"/>
                <a:cs typeface="Times New Roman" panose="02020603050405020304" pitchFamily="18" charset="0"/>
              </a:rPr>
              <a:t> data </a:t>
            </a:r>
            <a:r>
              <a:rPr lang="sv-SE" sz="2400" b="1" dirty="0" err="1">
                <a:latin typeface="Times New Roman" panose="02020603050405020304" pitchFamily="18" charset="0"/>
                <a:cs typeface="Times New Roman" panose="02020603050405020304" pitchFamily="18" charset="0"/>
              </a:rPr>
              <a:t>collection</a:t>
            </a:r>
            <a:r>
              <a:rPr lang="sv-SE" sz="2400" b="1" dirty="0">
                <a:latin typeface="Times New Roman" panose="02020603050405020304" pitchFamily="18" charset="0"/>
                <a:cs typeface="Times New Roman" panose="02020603050405020304" pitchFamily="18" charset="0"/>
              </a:rPr>
              <a:t> </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e.g</a:t>
            </a:r>
            <a:r>
              <a:rPr lang="sv-SE" sz="2400" dirty="0">
                <a:latin typeface="Times New Roman" panose="02020603050405020304" pitchFamily="18" charset="0"/>
                <a:cs typeface="Times New Roman" panose="02020603050405020304" pitchFamily="18" charset="0"/>
              </a:rPr>
              <a:t>. survey vs. </a:t>
            </a:r>
            <a:r>
              <a:rPr lang="sv-SE" sz="2400" dirty="0" err="1">
                <a:latin typeface="Times New Roman" panose="02020603050405020304" pitchFamily="18" charset="0"/>
                <a:cs typeface="Times New Roman" panose="02020603050405020304" pitchFamily="18" charset="0"/>
              </a:rPr>
              <a:t>interviews</a:t>
            </a:r>
            <a:r>
              <a:rPr lang="sv-SE" sz="2400" dirty="0">
                <a:latin typeface="Times New Roman" panose="02020603050405020304" pitchFamily="18" charset="0"/>
                <a:cs typeface="Times New Roman" panose="02020603050405020304" pitchFamily="18" charset="0"/>
              </a:rPr>
              <a:t> or CAPI vs. CATI.</a:t>
            </a:r>
            <a:endParaRPr lang="en-GB" sz="2400" dirty="0">
              <a:latin typeface="Times New Roman" panose="02020603050405020304" pitchFamily="18" charset="0"/>
              <a:cs typeface="Times New Roman" panose="02020603050405020304" pitchFamily="18" charset="0"/>
            </a:endParaRPr>
          </a:p>
          <a:p>
            <a:endParaRPr lang="sv-S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184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1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259632" y="188640"/>
            <a:ext cx="7315200" cy="1008112"/>
          </a:xfrm>
        </p:spPr>
        <p:txBody>
          <a:bodyPr/>
          <a:lstStyle/>
          <a:p>
            <a:pPr algn="ctr"/>
            <a:r>
              <a:rPr lang="sv-SE" sz="3200" b="1" dirty="0" err="1">
                <a:latin typeface="+mn-lt"/>
              </a:rPr>
              <a:t>Framing</a:t>
            </a:r>
            <a:r>
              <a:rPr lang="sv-SE" sz="3200" b="1" dirty="0">
                <a:latin typeface="+mn-lt"/>
              </a:rPr>
              <a:t> </a:t>
            </a:r>
            <a:r>
              <a:rPr lang="sv-SE" sz="3200" b="1" dirty="0" err="1">
                <a:latin typeface="+mn-lt"/>
              </a:rPr>
              <a:t>of</a:t>
            </a:r>
            <a:r>
              <a:rPr lang="sv-SE" sz="3200" b="1" dirty="0">
                <a:latin typeface="+mn-lt"/>
              </a:rPr>
              <a:t> IPV</a:t>
            </a:r>
            <a:endParaRPr lang="en-GB" sz="3200" b="1" dirty="0">
              <a:latin typeface="+mn-lt"/>
            </a:endParaRPr>
          </a:p>
        </p:txBody>
      </p:sp>
      <p:sp>
        <p:nvSpPr>
          <p:cNvPr id="3" name="Platshållare för innehåll 2"/>
          <p:cNvSpPr>
            <a:spLocks noGrp="1"/>
          </p:cNvSpPr>
          <p:nvPr>
            <p:ph idx="1"/>
          </p:nvPr>
        </p:nvSpPr>
        <p:spPr>
          <a:xfrm>
            <a:off x="971600" y="1196752"/>
            <a:ext cx="8172400" cy="4464496"/>
          </a:xfrm>
        </p:spPr>
        <p:txBody>
          <a:bodyPr/>
          <a:lstStyle/>
          <a:p>
            <a:r>
              <a:rPr lang="sv-SE" sz="2400" dirty="0">
                <a:latin typeface="Times New Roman" panose="02020603050405020304" pitchFamily="18" charset="0"/>
                <a:cs typeface="Times New Roman" panose="02020603050405020304" pitchFamily="18" charset="0"/>
              </a:rPr>
              <a:t>The </a:t>
            </a:r>
            <a:r>
              <a:rPr lang="sv-SE" sz="2400" dirty="0" err="1">
                <a:latin typeface="Times New Roman" panose="02020603050405020304" pitchFamily="18" charset="0"/>
                <a:cs typeface="Times New Roman" panose="02020603050405020304" pitchFamily="18" charset="0"/>
              </a:rPr>
              <a:t>main</a:t>
            </a:r>
            <a:r>
              <a:rPr lang="sv-SE" sz="2400" dirty="0">
                <a:latin typeface="Times New Roman" panose="02020603050405020304" pitchFamily="18" charset="0"/>
                <a:cs typeface="Times New Roman" panose="02020603050405020304" pitchFamily="18" charset="0"/>
              </a:rPr>
              <a:t> focus </a:t>
            </a:r>
            <a:r>
              <a:rPr lang="sv-SE" sz="2400" dirty="0" err="1">
                <a:latin typeface="Times New Roman" panose="02020603050405020304" pitchFamily="18" charset="0"/>
                <a:cs typeface="Times New Roman" panose="02020603050405020304" pitchFamily="18" charset="0"/>
              </a:rPr>
              <a:t>of</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our</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study</a:t>
            </a:r>
            <a:r>
              <a:rPr lang="sv-SE" sz="2400" dirty="0">
                <a:latin typeface="Times New Roman" panose="02020603050405020304" pitchFamily="18" charset="0"/>
                <a:cs typeface="Times New Roman" panose="02020603050405020304" pitchFamily="18" charset="0"/>
              </a:rPr>
              <a:t> is the </a:t>
            </a:r>
            <a:r>
              <a:rPr lang="sv-SE" sz="2400" dirty="0" err="1">
                <a:latin typeface="Times New Roman" panose="02020603050405020304" pitchFamily="18" charset="0"/>
                <a:cs typeface="Times New Roman" panose="02020603050405020304" pitchFamily="18" charset="0"/>
              </a:rPr>
              <a:t>importance</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of</a:t>
            </a:r>
            <a:r>
              <a:rPr lang="sv-SE" sz="2400" dirty="0">
                <a:latin typeface="Times New Roman" panose="02020603050405020304" pitchFamily="18" charset="0"/>
                <a:cs typeface="Times New Roman" panose="02020603050405020304" pitchFamily="18" charset="0"/>
              </a:rPr>
              <a:t> the </a:t>
            </a:r>
            <a:r>
              <a:rPr lang="en-GB" sz="2400" b="1" dirty="0">
                <a:latin typeface="Times New Roman" panose="02020603050405020304" pitchFamily="18" charset="0"/>
                <a:cs typeface="Times New Roman" panose="02020603050405020304" pitchFamily="18" charset="0"/>
              </a:rPr>
              <a:t>ambiguous conceptual framing </a:t>
            </a:r>
            <a:r>
              <a:rPr lang="en-GB" sz="2400" dirty="0">
                <a:latin typeface="Times New Roman" panose="02020603050405020304" pitchFamily="18" charset="0"/>
                <a:cs typeface="Times New Roman" panose="02020603050405020304" pitchFamily="18" charset="0"/>
              </a:rPr>
              <a:t>of IPV in our society for the measurement of its prevalence.</a:t>
            </a:r>
          </a:p>
          <a:p>
            <a:r>
              <a:rPr lang="sv-SE" sz="2400" dirty="0" err="1">
                <a:latin typeface="Times New Roman" panose="02020603050405020304" pitchFamily="18" charset="0"/>
                <a:cs typeface="Times New Roman" panose="02020603050405020304" pitchFamily="18" charset="0"/>
              </a:rPr>
              <a:t>Framing</a:t>
            </a:r>
            <a:r>
              <a:rPr lang="sv-SE" sz="2400" dirty="0">
                <a:latin typeface="Times New Roman" panose="02020603050405020304" pitchFamily="18" charset="0"/>
                <a:cs typeface="Times New Roman" panose="02020603050405020304" pitchFamily="18" charset="0"/>
              </a:rPr>
              <a:t> </a:t>
            </a:r>
            <a:r>
              <a:rPr lang="sv-SE" sz="2400" dirty="0" err="1" smtClean="0">
                <a:latin typeface="Times New Roman" panose="02020603050405020304" pitchFamily="18" charset="0"/>
                <a:cs typeface="Times New Roman" panose="02020603050405020304" pitchFamily="18" charset="0"/>
              </a:rPr>
              <a:t>effects</a:t>
            </a:r>
            <a:r>
              <a:rPr lang="sv-SE" sz="2400" dirty="0" smtClean="0">
                <a:latin typeface="Times New Roman" panose="02020603050405020304" pitchFamily="18" charset="0"/>
                <a:cs typeface="Times New Roman" panose="02020603050405020304" pitchFamily="18" charset="0"/>
              </a:rPr>
              <a:t> </a:t>
            </a:r>
            <a:r>
              <a:rPr lang="sv-SE" sz="2400" dirty="0" err="1" smtClean="0">
                <a:latin typeface="Times New Roman" panose="02020603050405020304" pitchFamily="18" charset="0"/>
                <a:cs typeface="Times New Roman" panose="02020603050405020304" pitchFamily="18" charset="0"/>
              </a:rPr>
              <a:t>are</a:t>
            </a:r>
            <a:r>
              <a:rPr lang="sv-SE" sz="2400" dirty="0" smtClean="0">
                <a:latin typeface="Times New Roman" panose="02020603050405020304" pitchFamily="18" charset="0"/>
                <a:cs typeface="Times New Roman" panose="02020603050405020304" pitchFamily="18" charset="0"/>
              </a:rPr>
              <a:t> </a:t>
            </a:r>
            <a:r>
              <a:rPr lang="sv-SE" sz="2400" dirty="0" err="1" smtClean="0">
                <a:latin typeface="Times New Roman" panose="02020603050405020304" pitchFamily="18" charset="0"/>
                <a:cs typeface="Times New Roman" panose="02020603050405020304" pitchFamily="18" charset="0"/>
              </a:rPr>
              <a:t>important</a:t>
            </a:r>
            <a:r>
              <a:rPr lang="sv-SE" sz="2400" dirty="0" smtClean="0">
                <a:latin typeface="Times New Roman" panose="02020603050405020304" pitchFamily="18" charset="0"/>
                <a:cs typeface="Times New Roman" panose="02020603050405020304" pitchFamily="18" charset="0"/>
              </a:rPr>
              <a:t> </a:t>
            </a:r>
            <a:r>
              <a:rPr lang="sv-SE" sz="2400" dirty="0">
                <a:latin typeface="Times New Roman" panose="02020603050405020304" pitchFamily="18" charset="0"/>
                <a:cs typeface="Times New Roman" panose="02020603050405020304" pitchFamily="18" charset="0"/>
              </a:rPr>
              <a:t>for the </a:t>
            </a:r>
            <a:r>
              <a:rPr lang="sv-SE" sz="2400" b="1" dirty="0" err="1">
                <a:latin typeface="Times New Roman" panose="02020603050405020304" pitchFamily="18" charset="0"/>
                <a:cs typeface="Times New Roman" panose="02020603050405020304" pitchFamily="18" charset="0"/>
              </a:rPr>
              <a:t>context</a:t>
            </a:r>
            <a:r>
              <a:rPr lang="sv-SE" sz="2400" b="1" dirty="0">
                <a:latin typeface="Times New Roman" panose="02020603050405020304" pitchFamily="18" charset="0"/>
                <a:cs typeface="Times New Roman" panose="02020603050405020304" pitchFamily="18" charset="0"/>
              </a:rPr>
              <a:t> </a:t>
            </a:r>
            <a:r>
              <a:rPr lang="sv-SE" sz="2400" b="1" dirty="0" err="1">
                <a:latin typeface="Times New Roman" panose="02020603050405020304" pitchFamily="18" charset="0"/>
                <a:cs typeface="Times New Roman" panose="02020603050405020304" pitchFamily="18" charset="0"/>
              </a:rPr>
              <a:t>of</a:t>
            </a:r>
            <a:r>
              <a:rPr lang="sv-SE" sz="2400" b="1" dirty="0">
                <a:latin typeface="Times New Roman" panose="02020603050405020304" pitchFamily="18" charset="0"/>
                <a:cs typeface="Times New Roman" panose="02020603050405020304" pitchFamily="18" charset="0"/>
              </a:rPr>
              <a:t> a </a:t>
            </a:r>
            <a:r>
              <a:rPr lang="sv-SE" sz="2400" b="1" dirty="0" err="1">
                <a:latin typeface="Times New Roman" panose="02020603050405020304" pitchFamily="18" charset="0"/>
                <a:cs typeface="Times New Roman" panose="02020603050405020304" pitchFamily="18" charset="0"/>
              </a:rPr>
              <a:t>specific</a:t>
            </a:r>
            <a:r>
              <a:rPr lang="sv-SE" sz="2400" b="1" dirty="0">
                <a:latin typeface="Times New Roman" panose="02020603050405020304" pitchFamily="18" charset="0"/>
                <a:cs typeface="Times New Roman" panose="02020603050405020304" pitchFamily="18" charset="0"/>
              </a:rPr>
              <a:t> </a:t>
            </a:r>
            <a:r>
              <a:rPr lang="sv-SE" sz="2400" b="1" dirty="0" err="1">
                <a:latin typeface="Times New Roman" panose="02020603050405020304" pitchFamily="18" charset="0"/>
                <a:cs typeface="Times New Roman" panose="02020603050405020304" pitchFamily="18" charset="0"/>
              </a:rPr>
              <a:t>study</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especially</a:t>
            </a:r>
            <a:r>
              <a:rPr lang="sv-SE" sz="2400" dirty="0">
                <a:latin typeface="Times New Roman" panose="02020603050405020304" pitchFamily="18" charset="0"/>
                <a:cs typeface="Times New Roman" panose="02020603050405020304" pitchFamily="18" charset="0"/>
              </a:rPr>
              <a:t> </a:t>
            </a:r>
            <a:r>
              <a:rPr lang="en-GB" sz="2400" kern="1200" dirty="0">
                <a:latin typeface="Times New Roman" panose="02020603050405020304" pitchFamily="18" charset="0"/>
                <a:cs typeface="Times New Roman" panose="02020603050405020304" pitchFamily="18" charset="0"/>
              </a:rPr>
              <a:t>if the </a:t>
            </a:r>
            <a:r>
              <a:rPr lang="en-GB" sz="2400" kern="1200" dirty="0" smtClean="0">
                <a:latin typeface="Times New Roman" panose="02020603050405020304" pitchFamily="18" charset="0"/>
                <a:cs typeface="Times New Roman" panose="02020603050405020304" pitchFamily="18" charset="0"/>
              </a:rPr>
              <a:t>study is </a:t>
            </a:r>
            <a:r>
              <a:rPr lang="en-GB" sz="2400" kern="1200" dirty="0">
                <a:latin typeface="Times New Roman" panose="02020603050405020304" pitchFamily="18" charset="0"/>
                <a:cs typeface="Times New Roman" panose="02020603050405020304" pitchFamily="18" charset="0"/>
              </a:rPr>
              <a:t>conducted in the context of a general crime survey.</a:t>
            </a:r>
          </a:p>
          <a:p>
            <a:r>
              <a:rPr lang="en-GB" sz="2400" dirty="0">
                <a:latin typeface="Times New Roman" panose="02020603050405020304" pitchFamily="18" charset="0"/>
                <a:cs typeface="Times New Roman" panose="02020603050405020304" pitchFamily="18" charset="0"/>
              </a:rPr>
              <a:t>The measurement of the prevalence of IPV differs from the measurement of other types of crime because many respondents due to the effect of socio-cultural framing do not conceptualize IPV as an obvious crime.</a:t>
            </a:r>
          </a:p>
          <a:p>
            <a:pPr marL="0" indent="0">
              <a:buNone/>
            </a:pP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7268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257164" y="27856"/>
            <a:ext cx="7848872" cy="1240904"/>
          </a:xfrm>
        </p:spPr>
        <p:txBody>
          <a:bodyPr/>
          <a:lstStyle/>
          <a:p>
            <a:pPr algn="ctr"/>
            <a:r>
              <a:rPr lang="en-GB" sz="3200" b="1" i="1" dirty="0">
                <a:latin typeface="+mn-lt"/>
              </a:rPr>
              <a:t>Swedish Crime Survey (SCS)</a:t>
            </a:r>
          </a:p>
        </p:txBody>
      </p:sp>
      <p:sp>
        <p:nvSpPr>
          <p:cNvPr id="3" name="Platshållare för innehåll 2"/>
          <p:cNvSpPr>
            <a:spLocks noGrp="1"/>
          </p:cNvSpPr>
          <p:nvPr>
            <p:ph idx="1"/>
          </p:nvPr>
        </p:nvSpPr>
        <p:spPr>
          <a:xfrm>
            <a:off x="971600" y="1124744"/>
            <a:ext cx="8134436" cy="4895056"/>
          </a:xfrm>
        </p:spPr>
        <p:txBody>
          <a:bodyPr/>
          <a:lstStyle/>
          <a:p>
            <a:r>
              <a:rPr lang="en-GB" sz="2400" dirty="0">
                <a:latin typeface="Times New Roman" panose="02020603050405020304" pitchFamily="18" charset="0"/>
                <a:cs typeface="Times New Roman" panose="02020603050405020304" pitchFamily="18" charset="0"/>
              </a:rPr>
              <a:t>(SCS) is conducted annually, mainly based on  telephone interviews  with  a nationally representative, random sample  of 20 000 respondents aged  16–79.</a:t>
            </a:r>
          </a:p>
          <a:p>
            <a:r>
              <a:rPr lang="en-GB" sz="2400" dirty="0">
                <a:latin typeface="Times New Roman" panose="02020603050405020304" pitchFamily="18" charset="0"/>
                <a:cs typeface="Times New Roman" panose="02020603050405020304" pitchFamily="18" charset="0"/>
              </a:rPr>
              <a:t>SCS measures the proportion of the population exposed to different  crimes (e.g. thefts, burglaries, threats, assaults and sexual offences) over the course of the last year.</a:t>
            </a:r>
            <a:r>
              <a:rPr lang="sv-SE" sz="2400" dirty="0">
                <a:latin typeface="Times New Roman" panose="02020603050405020304" pitchFamily="18" charset="0"/>
                <a:cs typeface="Times New Roman" panose="02020603050405020304" pitchFamily="18" charset="0"/>
              </a:rPr>
              <a:t>	</a:t>
            </a:r>
            <a:endParaRPr lang="en-GB" sz="2400" b="1"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a:p>
            <a:pPr marL="0" indent="0">
              <a:buNone/>
            </a:pPr>
            <a:endParaRPr lang="en-GB" sz="2400" dirty="0">
              <a:latin typeface="Times New Roman" panose="02020603050405020304" pitchFamily="18" charset="0"/>
              <a:cs typeface="Times New Roman" panose="02020603050405020304" pitchFamily="18" charset="0"/>
            </a:endParaRPr>
          </a:p>
        </p:txBody>
      </p:sp>
      <p:graphicFrame>
        <p:nvGraphicFramePr>
          <p:cNvPr id="4" name="Tabell 3"/>
          <p:cNvGraphicFramePr>
            <a:graphicFrameLocks noGrp="1"/>
          </p:cNvGraphicFramePr>
          <p:nvPr>
            <p:extLst>
              <p:ext uri="{D42A27DB-BD31-4B8C-83A1-F6EECF244321}">
                <p14:modId xmlns:p14="http://schemas.microsoft.com/office/powerpoint/2010/main" val="2398962466"/>
              </p:ext>
            </p:extLst>
          </p:nvPr>
        </p:nvGraphicFramePr>
        <p:xfrm>
          <a:off x="1475656" y="3573016"/>
          <a:ext cx="5400600" cy="2789936"/>
        </p:xfrm>
        <a:graphic>
          <a:graphicData uri="http://schemas.openxmlformats.org/drawingml/2006/table">
            <a:tbl>
              <a:tblPr firstRow="1" firstCol="1" bandRow="1"/>
              <a:tblGrid>
                <a:gridCol w="2637871">
                  <a:extLst>
                    <a:ext uri="{9D8B030D-6E8A-4147-A177-3AD203B41FA5}">
                      <a16:colId xmlns:a16="http://schemas.microsoft.com/office/drawing/2014/main" xmlns="" val="4223103219"/>
                    </a:ext>
                  </a:extLst>
                </a:gridCol>
                <a:gridCol w="1516352">
                  <a:extLst>
                    <a:ext uri="{9D8B030D-6E8A-4147-A177-3AD203B41FA5}">
                      <a16:colId xmlns:a16="http://schemas.microsoft.com/office/drawing/2014/main" xmlns="" val="2858923561"/>
                    </a:ext>
                  </a:extLst>
                </a:gridCol>
                <a:gridCol w="1246377">
                  <a:extLst>
                    <a:ext uri="{9D8B030D-6E8A-4147-A177-3AD203B41FA5}">
                      <a16:colId xmlns:a16="http://schemas.microsoft.com/office/drawing/2014/main" xmlns="" val="2457294668"/>
                    </a:ext>
                  </a:extLst>
                </a:gridCol>
              </a:tblGrid>
              <a:tr h="348742">
                <a:tc>
                  <a:txBody>
                    <a:bodyPr/>
                    <a:lstStyle/>
                    <a:p>
                      <a:pPr>
                        <a:lnSpc>
                          <a:spcPct val="107000"/>
                        </a:lnSpc>
                      </a:pPr>
                      <a:r>
                        <a:rPr lang="sv-SE" sz="1100" b="1" dirty="0" err="1">
                          <a:latin typeface="Times New Roman" panose="02020603050405020304" pitchFamily="18" charset="0"/>
                          <a:cs typeface="Times New Roman" panose="02020603050405020304" pitchFamily="18" charset="0"/>
                        </a:rPr>
                        <a:t>Response</a:t>
                      </a:r>
                      <a:r>
                        <a:rPr lang="sv-SE" sz="1100" b="1" dirty="0">
                          <a:latin typeface="Times New Roman" panose="02020603050405020304" pitchFamily="18" charset="0"/>
                          <a:cs typeface="Times New Roman" panose="02020603050405020304" pitchFamily="18" charset="0"/>
                        </a:rPr>
                        <a:t> rates SCS 2013</a:t>
                      </a:r>
                      <a:endParaRPr lang="en-GB" sz="1100" dirty="0">
                        <a:effectLst/>
                        <a:latin typeface="Calibri" panose="020F0502020204030204" pitchFamily="34"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n-GB"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n-GB"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53444540"/>
                  </a:ext>
                </a:extLst>
              </a:tr>
              <a:tr h="348742">
                <a:tc>
                  <a:txBody>
                    <a:bodyPr/>
                    <a:lstStyle/>
                    <a:p>
                      <a:pPr>
                        <a:lnSpc>
                          <a:spcPct val="107000"/>
                        </a:lnSpc>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 sample</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20 000</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GB" sz="1100">
                        <a:effectLst/>
                        <a:latin typeface="Calibri" panose="020F0502020204030204" pitchFamily="34"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12613015"/>
                  </a:ext>
                </a:extLst>
              </a:tr>
              <a:tr h="348742">
                <a:tc>
                  <a:txBody>
                    <a:bodyPr/>
                    <a:lstStyle/>
                    <a:p>
                      <a:pPr>
                        <a:lnSpc>
                          <a:spcPct val="107000"/>
                        </a:lnSpc>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Net sample</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n-GB"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19 740</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80458623"/>
                  </a:ext>
                </a:extLst>
              </a:tr>
              <a:tr h="348742">
                <a:tc>
                  <a:txBody>
                    <a:bodyPr/>
                    <a:lstStyle/>
                    <a:p>
                      <a:pPr>
                        <a:lnSpc>
                          <a:spcPct val="107000"/>
                        </a:lnSpc>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Respondents (total)</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12 671</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64,2</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8596686"/>
                  </a:ext>
                </a:extLst>
              </a:tr>
              <a:tr h="348742">
                <a:tc>
                  <a:txBody>
                    <a:bodyPr/>
                    <a:lstStyle/>
                    <a:p>
                      <a:pPr>
                        <a:lnSpc>
                          <a:spcPct val="107000"/>
                        </a:lnSpc>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of which</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GB" sz="1100">
                        <a:effectLst/>
                        <a:latin typeface="Calibri" panose="020F0502020204030204" pitchFamily="34"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GB" sz="1100">
                        <a:effectLst/>
                        <a:latin typeface="Calibri" panose="020F0502020204030204" pitchFamily="34"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30793345"/>
                  </a:ext>
                </a:extLst>
              </a:tr>
              <a:tr h="348742">
                <a:tc>
                  <a:txBody>
                    <a:bodyPr/>
                    <a:lstStyle/>
                    <a:p>
                      <a:pPr marL="177800">
                        <a:lnSpc>
                          <a:spcPct val="107000"/>
                        </a:lnSpc>
                        <a:spcAft>
                          <a:spcPts val="0"/>
                        </a:spcAft>
                      </a:pPr>
                      <a:r>
                        <a:rPr lang="en-GB"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via phone</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n-GB"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11 023</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n-GB"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55,8</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13870644"/>
                  </a:ext>
                </a:extLst>
              </a:tr>
              <a:tr h="348742">
                <a:tc>
                  <a:txBody>
                    <a:bodyPr/>
                    <a:lstStyle/>
                    <a:p>
                      <a:pPr marL="177800">
                        <a:lnSpc>
                          <a:spcPct val="107000"/>
                        </a:lnSpc>
                        <a:spcAft>
                          <a:spcPts val="0"/>
                        </a:spcAft>
                      </a:pPr>
                      <a:r>
                        <a:rPr lang="en-GB"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via questionnaires</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n-GB"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1 648</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n-GB"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3305589"/>
                  </a:ext>
                </a:extLst>
              </a:tr>
              <a:tr h="348742">
                <a:tc>
                  <a:txBody>
                    <a:bodyPr/>
                    <a:lstStyle/>
                    <a:p>
                      <a:pPr>
                        <a:lnSpc>
                          <a:spcPct val="107000"/>
                        </a:lnSpc>
                        <a:spcAft>
                          <a:spcPts val="0"/>
                        </a:spcAft>
                      </a:pPr>
                      <a:r>
                        <a:rPr lang="en-GB"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Non-response (total)</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7 069</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n-GB"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35,8</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675" marR="66675" marT="66675" marB="66675"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58404343"/>
                  </a:ext>
                </a:extLst>
              </a:tr>
            </a:tbl>
          </a:graphicData>
        </a:graphic>
      </p:graphicFrame>
    </p:spTree>
    <p:extLst>
      <p:ext uri="{BB962C8B-B14F-4D97-AF65-F5344CB8AC3E}">
        <p14:creationId xmlns:p14="http://schemas.microsoft.com/office/powerpoint/2010/main" val="1952918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31404" y="0"/>
            <a:ext cx="8100392" cy="1524000"/>
          </a:xfrm>
        </p:spPr>
        <p:txBody>
          <a:bodyPr/>
          <a:lstStyle/>
          <a:p>
            <a:pPr algn="ctr"/>
            <a:r>
              <a:rPr lang="sv-SE" sz="3200" b="1" dirty="0" err="1"/>
              <a:t>Two</a:t>
            </a:r>
            <a:r>
              <a:rPr lang="sv-SE" sz="3200" b="1" dirty="0"/>
              <a:t> different </a:t>
            </a:r>
            <a:r>
              <a:rPr lang="sv-SE" sz="3200" b="1" dirty="0" err="1"/>
              <a:t>measurements</a:t>
            </a:r>
            <a:r>
              <a:rPr lang="sv-SE" sz="3200" b="1" dirty="0"/>
              <a:t> </a:t>
            </a:r>
            <a:r>
              <a:rPr lang="sv-SE" sz="3200" b="1" dirty="0" err="1"/>
              <a:t>of</a:t>
            </a:r>
            <a:r>
              <a:rPr lang="sv-SE" sz="3200" b="1" dirty="0"/>
              <a:t> IPV in the </a:t>
            </a:r>
            <a:r>
              <a:rPr lang="en-GB" sz="3200" b="1" i="1" dirty="0"/>
              <a:t>Swedish Crime Survey (SCS) 2013</a:t>
            </a:r>
            <a:endParaRPr lang="en-GB" sz="3200" dirty="0"/>
          </a:p>
        </p:txBody>
      </p:sp>
      <p:sp>
        <p:nvSpPr>
          <p:cNvPr id="3" name="Platshållare för innehåll 2"/>
          <p:cNvSpPr>
            <a:spLocks noGrp="1"/>
          </p:cNvSpPr>
          <p:nvPr>
            <p:ph idx="1"/>
          </p:nvPr>
        </p:nvSpPr>
        <p:spPr>
          <a:xfrm>
            <a:off x="971600" y="1340768"/>
            <a:ext cx="8172400" cy="4679032"/>
          </a:xfrm>
        </p:spPr>
        <p:txBody>
          <a:bodyPr/>
          <a:lstStyle/>
          <a:p>
            <a:r>
              <a:rPr lang="sv-SE" sz="2400" dirty="0">
                <a:latin typeface="Times New Roman" panose="02020603050405020304" pitchFamily="18" charset="0"/>
                <a:cs typeface="Times New Roman" panose="02020603050405020304" pitchFamily="18" charset="0"/>
              </a:rPr>
              <a:t>In the SCS 2013, </a:t>
            </a:r>
            <a:r>
              <a:rPr lang="en-GB" sz="2400" dirty="0">
                <a:latin typeface="Times New Roman" panose="02020603050405020304" pitchFamily="18" charset="0"/>
                <a:cs typeface="Times New Roman" panose="02020603050405020304" pitchFamily="18" charset="0"/>
              </a:rPr>
              <a:t>IPV was for the first time measured using </a:t>
            </a:r>
            <a:r>
              <a:rPr lang="en-GB" sz="2400" b="1" dirty="0">
                <a:latin typeface="Times New Roman" panose="02020603050405020304" pitchFamily="18" charset="0"/>
                <a:cs typeface="Times New Roman" panose="02020603050405020304" pitchFamily="18" charset="0"/>
              </a:rPr>
              <a:t>two different sets of questions in the same survey</a:t>
            </a:r>
            <a:r>
              <a:rPr lang="en-GB" sz="2400" dirty="0">
                <a:latin typeface="Times New Roman" panose="02020603050405020304" pitchFamily="18" charset="0"/>
                <a:cs typeface="Times New Roman" panose="02020603050405020304" pitchFamily="18" charset="0"/>
              </a:rPr>
              <a:t>. </a:t>
            </a:r>
          </a:p>
          <a:p>
            <a:pPr lvl="1"/>
            <a:r>
              <a:rPr lang="en-GB" sz="2400" dirty="0">
                <a:latin typeface="Times New Roman" panose="02020603050405020304" pitchFamily="18" charset="0"/>
                <a:cs typeface="Times New Roman" panose="02020603050405020304" pitchFamily="18" charset="0"/>
              </a:rPr>
              <a:t>Firstly, the measurement was made using the same questions as had been employed in previous surveys.</a:t>
            </a:r>
          </a:p>
          <a:p>
            <a:pPr lvl="1"/>
            <a:r>
              <a:rPr lang="en-GB" sz="2400" dirty="0">
                <a:latin typeface="Times New Roman" panose="02020603050405020304" pitchFamily="18" charset="0"/>
                <a:cs typeface="Times New Roman" panose="02020603050405020304" pitchFamily="18" charset="0"/>
              </a:rPr>
              <a:t>Secondly, IPV was measured using a newly developed set of questions loosely based upon the </a:t>
            </a:r>
            <a:r>
              <a:rPr lang="en-GB" sz="2400" b="1" dirty="0">
                <a:latin typeface="Times New Roman" panose="02020603050405020304" pitchFamily="18" charset="0"/>
                <a:cs typeface="Times New Roman" panose="02020603050405020304" pitchFamily="18" charset="0"/>
              </a:rPr>
              <a:t>revised conflict tactics scale </a:t>
            </a:r>
            <a:r>
              <a:rPr lang="en-GB" sz="2400" dirty="0">
                <a:latin typeface="Times New Roman" panose="02020603050405020304" pitchFamily="18" charset="0"/>
                <a:cs typeface="Times New Roman" panose="02020603050405020304" pitchFamily="18" charset="0"/>
              </a:rPr>
              <a:t>by Straus et al. (1996). </a:t>
            </a:r>
          </a:p>
          <a:p>
            <a:r>
              <a:rPr lang="sv-SE" sz="2400" dirty="0">
                <a:latin typeface="Times New Roman" panose="02020603050405020304" pitchFamily="18" charset="0"/>
                <a:cs typeface="Times New Roman" panose="02020603050405020304" pitchFamily="18" charset="0"/>
              </a:rPr>
              <a:t>The new set </a:t>
            </a:r>
            <a:r>
              <a:rPr lang="sv-SE" sz="2400" dirty="0" err="1">
                <a:latin typeface="Times New Roman" panose="02020603050405020304" pitchFamily="18" charset="0"/>
                <a:cs typeface="Times New Roman" panose="02020603050405020304" pitchFamily="18" charset="0"/>
              </a:rPr>
              <a:t>of</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questions</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was</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placed</a:t>
            </a:r>
            <a:r>
              <a:rPr lang="sv-SE" sz="2400" dirty="0">
                <a:latin typeface="Times New Roman" panose="02020603050405020304" pitchFamily="18" charset="0"/>
                <a:cs typeface="Times New Roman" panose="02020603050405020304" pitchFamily="18" charset="0"/>
              </a:rPr>
              <a:t> in a special </a:t>
            </a:r>
            <a:r>
              <a:rPr lang="sv-SE" sz="2400" dirty="0" err="1">
                <a:latin typeface="Times New Roman" panose="02020603050405020304" pitchFamily="18" charset="0"/>
                <a:cs typeface="Times New Roman" panose="02020603050405020304" pitchFamily="18" charset="0"/>
              </a:rPr>
              <a:t>unit</a:t>
            </a:r>
            <a:r>
              <a:rPr lang="sv-SE" sz="2400" dirty="0">
                <a:latin typeface="Times New Roman" panose="02020603050405020304" pitchFamily="18" charset="0"/>
                <a:cs typeface="Times New Roman" panose="02020603050405020304" pitchFamily="18" charset="0"/>
              </a:rPr>
              <a:t> at the end </a:t>
            </a:r>
            <a:r>
              <a:rPr lang="sv-SE" sz="2400" dirty="0" err="1">
                <a:latin typeface="Times New Roman" panose="02020603050405020304" pitchFamily="18" charset="0"/>
                <a:cs typeface="Times New Roman" panose="02020603050405020304" pitchFamily="18" charset="0"/>
              </a:rPr>
              <a:t>of</a:t>
            </a:r>
            <a:r>
              <a:rPr lang="sv-SE" sz="2400" dirty="0">
                <a:latin typeface="Times New Roman" panose="02020603050405020304" pitchFamily="18" charset="0"/>
                <a:cs typeface="Times New Roman" panose="02020603050405020304" pitchFamily="18" charset="0"/>
              </a:rPr>
              <a:t> the </a:t>
            </a:r>
            <a:r>
              <a:rPr lang="sv-SE" sz="2400" dirty="0" err="1">
                <a:latin typeface="Times New Roman" panose="02020603050405020304" pitchFamily="18" charset="0"/>
                <a:cs typeface="Times New Roman" panose="02020603050405020304" pitchFamily="18" charset="0"/>
              </a:rPr>
              <a:t>interview</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only</a:t>
            </a:r>
            <a:r>
              <a:rPr lang="sv-SE" sz="2400" dirty="0">
                <a:latin typeface="Times New Roman" panose="02020603050405020304" pitchFamily="18" charset="0"/>
                <a:cs typeface="Times New Roman" panose="02020603050405020304" pitchFamily="18" charset="0"/>
              </a:rPr>
              <a:t> to be </a:t>
            </a:r>
            <a:r>
              <a:rPr lang="sv-SE" sz="2400" dirty="0" err="1">
                <a:latin typeface="Times New Roman" panose="02020603050405020304" pitchFamily="18" charset="0"/>
                <a:cs typeface="Times New Roman" panose="02020603050405020304" pitchFamily="18" charset="0"/>
              </a:rPr>
              <a:t>answered</a:t>
            </a:r>
            <a:r>
              <a:rPr lang="sv-SE" sz="2400" dirty="0">
                <a:latin typeface="Times New Roman" panose="02020603050405020304" pitchFamily="18" charset="0"/>
                <a:cs typeface="Times New Roman" panose="02020603050405020304" pitchFamily="18" charset="0"/>
              </a:rPr>
              <a:t> by respondents </a:t>
            </a:r>
            <a:r>
              <a:rPr lang="sv-SE" sz="2400" dirty="0" err="1">
                <a:latin typeface="Times New Roman" panose="02020603050405020304" pitchFamily="18" charset="0"/>
                <a:cs typeface="Times New Roman" panose="02020603050405020304" pitchFamily="18" charset="0"/>
              </a:rPr>
              <a:t>who</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were</a:t>
            </a:r>
            <a:r>
              <a:rPr lang="sv-SE" sz="2400" dirty="0">
                <a:latin typeface="Times New Roman" panose="02020603050405020304" pitchFamily="18" charset="0"/>
                <a:cs typeface="Times New Roman" panose="02020603050405020304" pitchFamily="18" charset="0"/>
              </a:rPr>
              <a:t>, or </a:t>
            </a:r>
            <a:r>
              <a:rPr lang="sv-SE" sz="2400" dirty="0" err="1">
                <a:latin typeface="Times New Roman" panose="02020603050405020304" pitchFamily="18" charset="0"/>
                <a:cs typeface="Times New Roman" panose="02020603050405020304" pitchFamily="18" charset="0"/>
              </a:rPr>
              <a:t>had</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been</a:t>
            </a:r>
            <a:r>
              <a:rPr lang="sv-SE" sz="2400" dirty="0">
                <a:latin typeface="Times New Roman" panose="02020603050405020304" pitchFamily="18" charset="0"/>
                <a:cs typeface="Times New Roman" panose="02020603050405020304" pitchFamily="18" charset="0"/>
              </a:rPr>
              <a:t>, in an </a:t>
            </a:r>
            <a:r>
              <a:rPr lang="sv-SE" sz="2400" dirty="0" err="1">
                <a:latin typeface="Times New Roman" panose="02020603050405020304" pitchFamily="18" charset="0"/>
                <a:cs typeface="Times New Roman" panose="02020603050405020304" pitchFamily="18" charset="0"/>
              </a:rPr>
              <a:t>intimate</a:t>
            </a:r>
            <a:r>
              <a:rPr lang="sv-SE" sz="2400" dirty="0">
                <a:latin typeface="Times New Roman" panose="02020603050405020304" pitchFamily="18" charset="0"/>
                <a:cs typeface="Times New Roman" panose="02020603050405020304" pitchFamily="18" charset="0"/>
              </a:rPr>
              <a:t> relationship (</a:t>
            </a:r>
            <a:r>
              <a:rPr lang="sv-SE" sz="2400" dirty="0" err="1">
                <a:latin typeface="Times New Roman" panose="02020603050405020304" pitchFamily="18" charset="0"/>
                <a:cs typeface="Times New Roman" panose="02020603050405020304" pitchFamily="18" charset="0"/>
              </a:rPr>
              <a:t>that</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lasted</a:t>
            </a:r>
            <a:r>
              <a:rPr lang="sv-SE" sz="2400" dirty="0">
                <a:latin typeface="Times New Roman" panose="02020603050405020304" pitchFamily="18" charset="0"/>
                <a:cs typeface="Times New Roman" panose="02020603050405020304" pitchFamily="18" charset="0"/>
              </a:rPr>
              <a:t> at </a:t>
            </a:r>
            <a:r>
              <a:rPr lang="sv-SE" sz="2400" dirty="0" err="1">
                <a:latin typeface="Times New Roman" panose="02020603050405020304" pitchFamily="18" charset="0"/>
                <a:cs typeface="Times New Roman" panose="02020603050405020304" pitchFamily="18" charset="0"/>
              </a:rPr>
              <a:t>least</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one</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month</a:t>
            </a:r>
            <a:r>
              <a:rPr lang="sv-SE" sz="2400" dirty="0">
                <a:latin typeface="Times New Roman" panose="02020603050405020304" pitchFamily="18" charset="0"/>
                <a:cs typeface="Times New Roman" panose="02020603050405020304" pitchFamily="18" charset="0"/>
              </a:rPr>
              <a:t>) at the </a:t>
            </a:r>
            <a:r>
              <a:rPr lang="sv-SE" sz="2400" dirty="0" err="1">
                <a:latin typeface="Times New Roman" panose="02020603050405020304" pitchFamily="18" charset="0"/>
                <a:cs typeface="Times New Roman" panose="02020603050405020304" pitchFamily="18" charset="0"/>
              </a:rPr>
              <a:t>time</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of</a:t>
            </a:r>
            <a:r>
              <a:rPr lang="sv-SE" sz="2400" dirty="0">
                <a:latin typeface="Times New Roman" panose="02020603050405020304" pitchFamily="18" charset="0"/>
                <a:cs typeface="Times New Roman" panose="02020603050405020304" pitchFamily="18" charset="0"/>
              </a:rPr>
              <a:t> the </a:t>
            </a:r>
            <a:r>
              <a:rPr lang="sv-SE" sz="2400" dirty="0" err="1">
                <a:latin typeface="Times New Roman" panose="02020603050405020304" pitchFamily="18" charset="0"/>
                <a:cs typeface="Times New Roman" panose="02020603050405020304" pitchFamily="18" charset="0"/>
              </a:rPr>
              <a:t>interview</a:t>
            </a:r>
            <a:r>
              <a:rPr lang="sv-SE" sz="2400" dirty="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4756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15616" y="-111224"/>
            <a:ext cx="8028384" cy="1524000"/>
          </a:xfrm>
        </p:spPr>
        <p:txBody>
          <a:bodyPr/>
          <a:lstStyle/>
          <a:p>
            <a:pPr algn="ctr"/>
            <a:r>
              <a:rPr lang="sv-SE" sz="3200" b="1" dirty="0" err="1">
                <a:latin typeface="+mn-lt"/>
              </a:rPr>
              <a:t>Framing</a:t>
            </a:r>
            <a:r>
              <a:rPr lang="sv-SE" sz="3200" b="1" dirty="0">
                <a:latin typeface="+mn-lt"/>
              </a:rPr>
              <a:t> the </a:t>
            </a:r>
            <a:r>
              <a:rPr lang="sv-SE" sz="3200" b="1" dirty="0" err="1">
                <a:latin typeface="+mn-lt"/>
              </a:rPr>
              <a:t>questions</a:t>
            </a:r>
            <a:r>
              <a:rPr lang="sv-SE" sz="3200" b="1" dirty="0">
                <a:latin typeface="+mn-lt"/>
              </a:rPr>
              <a:t> in the new set </a:t>
            </a:r>
            <a:r>
              <a:rPr lang="sv-SE" sz="3200" b="1" dirty="0" err="1">
                <a:latin typeface="+mn-lt"/>
              </a:rPr>
              <a:t>of</a:t>
            </a:r>
            <a:r>
              <a:rPr lang="sv-SE" sz="3200" b="1" dirty="0">
                <a:latin typeface="+mn-lt"/>
              </a:rPr>
              <a:t> </a:t>
            </a:r>
            <a:r>
              <a:rPr lang="sv-SE" sz="3200" b="1" dirty="0" err="1">
                <a:latin typeface="+mn-lt"/>
              </a:rPr>
              <a:t>questions</a:t>
            </a:r>
            <a:r>
              <a:rPr lang="sv-SE" sz="3200" b="1" dirty="0">
                <a:latin typeface="+mn-lt"/>
              </a:rPr>
              <a:t> </a:t>
            </a:r>
            <a:r>
              <a:rPr lang="sv-SE" sz="3200" b="1" dirty="0" err="1">
                <a:latin typeface="+mn-lt"/>
              </a:rPr>
              <a:t>concerning</a:t>
            </a:r>
            <a:r>
              <a:rPr lang="sv-SE" sz="3200" b="1" dirty="0">
                <a:latin typeface="+mn-lt"/>
              </a:rPr>
              <a:t> IPV (I)</a:t>
            </a:r>
            <a:endParaRPr lang="en-GB" sz="3200" b="1" dirty="0">
              <a:latin typeface="+mn-lt"/>
            </a:endParaRPr>
          </a:p>
        </p:txBody>
      </p:sp>
      <p:sp>
        <p:nvSpPr>
          <p:cNvPr id="3" name="Platshållare för innehåll 2"/>
          <p:cNvSpPr>
            <a:spLocks noGrp="1"/>
          </p:cNvSpPr>
          <p:nvPr>
            <p:ph idx="1"/>
          </p:nvPr>
        </p:nvSpPr>
        <p:spPr>
          <a:xfrm>
            <a:off x="971600" y="1412776"/>
            <a:ext cx="8172400" cy="4607024"/>
          </a:xfrm>
        </p:spPr>
        <p:txBody>
          <a:bodyPr/>
          <a:lstStyle/>
          <a:p>
            <a:pPr marL="0" indent="0">
              <a:buNone/>
            </a:pPr>
            <a:r>
              <a:rPr lang="sv-SE" sz="2400" b="1" dirty="0" err="1">
                <a:latin typeface="Times New Roman" panose="02020603050405020304" pitchFamily="18" charset="0"/>
                <a:cs typeface="Times New Roman" panose="02020603050405020304" pitchFamily="18" charset="0"/>
              </a:rPr>
              <a:t>Introduction</a:t>
            </a:r>
            <a:r>
              <a:rPr lang="sv-SE" sz="2400" b="1" dirty="0">
                <a:latin typeface="Times New Roman" panose="02020603050405020304" pitchFamily="18" charset="0"/>
                <a:cs typeface="Times New Roman" panose="02020603050405020304" pitchFamily="18" charset="0"/>
              </a:rPr>
              <a:t> to the new set </a:t>
            </a:r>
            <a:r>
              <a:rPr lang="sv-SE" sz="2400" b="1" dirty="0" err="1">
                <a:latin typeface="Times New Roman" panose="02020603050405020304" pitchFamily="18" charset="0"/>
                <a:cs typeface="Times New Roman" panose="02020603050405020304" pitchFamily="18" charset="0"/>
              </a:rPr>
              <a:t>of</a:t>
            </a:r>
            <a:r>
              <a:rPr lang="sv-SE" sz="2400" b="1" dirty="0">
                <a:latin typeface="Times New Roman" panose="02020603050405020304" pitchFamily="18" charset="0"/>
                <a:cs typeface="Times New Roman" panose="02020603050405020304" pitchFamily="18" charset="0"/>
              </a:rPr>
              <a:t> </a:t>
            </a:r>
            <a:r>
              <a:rPr lang="sv-SE" sz="2400" b="1" dirty="0" err="1">
                <a:latin typeface="Times New Roman" panose="02020603050405020304" pitchFamily="18" charset="0"/>
                <a:cs typeface="Times New Roman" panose="02020603050405020304" pitchFamily="18" charset="0"/>
              </a:rPr>
              <a:t>questions</a:t>
            </a:r>
            <a:r>
              <a:rPr lang="sv-SE" sz="2400" b="1" dirty="0">
                <a:latin typeface="Times New Roman" panose="02020603050405020304" pitchFamily="18" charset="0"/>
                <a:cs typeface="Times New Roman" panose="02020603050405020304" pitchFamily="18" charset="0"/>
              </a:rPr>
              <a:t>:</a:t>
            </a:r>
          </a:p>
          <a:p>
            <a:pPr marL="0" indent="0">
              <a:buNone/>
            </a:pPr>
            <a:endParaRPr lang="sv-SE" sz="2400" dirty="0">
              <a:latin typeface="Times New Roman" panose="02020603050405020304" pitchFamily="18" charset="0"/>
              <a:cs typeface="Times New Roman" panose="02020603050405020304" pitchFamily="18" charset="0"/>
            </a:endParaRPr>
          </a:p>
          <a:p>
            <a:pPr marL="0" indent="0">
              <a:buNone/>
            </a:pPr>
            <a:r>
              <a:rPr lang="en-GB" sz="2400" i="1" dirty="0">
                <a:latin typeface="Times New Roman" panose="02020603050405020304" pitchFamily="18" charset="0"/>
                <a:cs typeface="Times New Roman" panose="02020603050405020304" pitchFamily="18" charset="0"/>
              </a:rPr>
              <a:t>“In this next section of the interview I will be asking a number of questions that you may find sensitive or difficult to answer. </a:t>
            </a:r>
            <a:r>
              <a:rPr lang="en-GB" sz="2400" b="1" i="1" dirty="0">
                <a:latin typeface="Times New Roman" panose="02020603050405020304" pitchFamily="18" charset="0"/>
                <a:cs typeface="Times New Roman" panose="02020603050405020304" pitchFamily="18" charset="0"/>
              </a:rPr>
              <a:t>These questions focus on conflicts in relationships with a partner. </a:t>
            </a:r>
            <a:r>
              <a:rPr lang="en-GB" sz="2400" i="1" dirty="0">
                <a:latin typeface="Times New Roman" panose="02020603050405020304" pitchFamily="18" charset="0"/>
                <a:cs typeface="Times New Roman" panose="02020603050405020304" pitchFamily="18" charset="0"/>
              </a:rPr>
              <a:t>Conflicts can be dealt with in different ways, and people can sometimes go too far. </a:t>
            </a:r>
            <a:r>
              <a:rPr lang="en-GB" sz="2400" b="1" i="1" dirty="0">
                <a:latin typeface="Times New Roman" panose="02020603050405020304" pitchFamily="18" charset="0"/>
                <a:cs typeface="Times New Roman" panose="02020603050405020304" pitchFamily="18" charset="0"/>
              </a:rPr>
              <a:t>The questions relate to a number of things that can happen and I am interested to know how things have been in your own current or former relationships</a:t>
            </a:r>
            <a:r>
              <a:rPr lang="en-GB" sz="2400" i="1" dirty="0">
                <a:latin typeface="Times New Roman" panose="02020603050405020304" pitchFamily="18" charset="0"/>
                <a:cs typeface="Times New Roman" panose="02020603050405020304" pitchFamily="18" charset="0"/>
              </a:rPr>
              <a:t>. The incidents may have occurred in the context of an ongoing relationship or after a relationship had ended.”</a:t>
            </a:r>
            <a:endParaRPr lang="sv-SE"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0134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15616" y="-111224"/>
            <a:ext cx="8028384" cy="1524000"/>
          </a:xfrm>
        </p:spPr>
        <p:txBody>
          <a:bodyPr/>
          <a:lstStyle/>
          <a:p>
            <a:pPr algn="ctr"/>
            <a:r>
              <a:rPr lang="sv-SE" sz="3200" b="1" dirty="0" err="1">
                <a:latin typeface="+mn-lt"/>
              </a:rPr>
              <a:t>Framing</a:t>
            </a:r>
            <a:r>
              <a:rPr lang="sv-SE" sz="3200" b="1" dirty="0">
                <a:latin typeface="+mn-lt"/>
              </a:rPr>
              <a:t> the </a:t>
            </a:r>
            <a:r>
              <a:rPr lang="sv-SE" sz="3200" b="1" dirty="0" err="1">
                <a:latin typeface="+mn-lt"/>
              </a:rPr>
              <a:t>questions</a:t>
            </a:r>
            <a:r>
              <a:rPr lang="sv-SE" sz="3200" b="1" dirty="0">
                <a:latin typeface="+mn-lt"/>
              </a:rPr>
              <a:t> in the new set </a:t>
            </a:r>
            <a:r>
              <a:rPr lang="sv-SE" sz="3200" b="1" dirty="0" err="1">
                <a:latin typeface="+mn-lt"/>
              </a:rPr>
              <a:t>of</a:t>
            </a:r>
            <a:r>
              <a:rPr lang="sv-SE" sz="3200" b="1" dirty="0">
                <a:latin typeface="+mn-lt"/>
              </a:rPr>
              <a:t> </a:t>
            </a:r>
            <a:r>
              <a:rPr lang="sv-SE" sz="3200" b="1" dirty="0" err="1">
                <a:latin typeface="+mn-lt"/>
              </a:rPr>
              <a:t>questions</a:t>
            </a:r>
            <a:r>
              <a:rPr lang="sv-SE" sz="3200" b="1" dirty="0">
                <a:latin typeface="+mn-lt"/>
              </a:rPr>
              <a:t> </a:t>
            </a:r>
            <a:r>
              <a:rPr lang="sv-SE" sz="3200" b="1" dirty="0" err="1">
                <a:latin typeface="+mn-lt"/>
              </a:rPr>
              <a:t>concerning</a:t>
            </a:r>
            <a:r>
              <a:rPr lang="sv-SE" sz="3200" b="1" dirty="0">
                <a:latin typeface="+mn-lt"/>
              </a:rPr>
              <a:t> IPV (II)</a:t>
            </a:r>
            <a:endParaRPr lang="en-GB" sz="3200" b="1" dirty="0">
              <a:latin typeface="+mn-lt"/>
            </a:endParaRPr>
          </a:p>
        </p:txBody>
      </p:sp>
      <p:sp>
        <p:nvSpPr>
          <p:cNvPr id="3" name="Platshållare för innehåll 2"/>
          <p:cNvSpPr>
            <a:spLocks noGrp="1"/>
          </p:cNvSpPr>
          <p:nvPr>
            <p:ph idx="1"/>
          </p:nvPr>
        </p:nvSpPr>
        <p:spPr>
          <a:xfrm>
            <a:off x="971600" y="1412776"/>
            <a:ext cx="8172400" cy="4607024"/>
          </a:xfrm>
        </p:spPr>
        <p:txBody>
          <a:bodyPr/>
          <a:lstStyle/>
          <a:p>
            <a:pPr marL="0" indent="0">
              <a:buNone/>
            </a:pPr>
            <a:r>
              <a:rPr lang="sv-SE" sz="2400" b="1" dirty="0">
                <a:latin typeface="Times New Roman" panose="02020603050405020304" pitchFamily="18" charset="0"/>
                <a:cs typeface="Times New Roman" panose="02020603050405020304" pitchFamily="18" charset="0"/>
              </a:rPr>
              <a:t>Order </a:t>
            </a:r>
            <a:r>
              <a:rPr lang="sv-SE" sz="2400" b="1" dirty="0" err="1">
                <a:latin typeface="Times New Roman" panose="02020603050405020304" pitchFamily="18" charset="0"/>
                <a:cs typeface="Times New Roman" panose="02020603050405020304" pitchFamily="18" charset="0"/>
              </a:rPr>
              <a:t>of</a:t>
            </a:r>
            <a:r>
              <a:rPr lang="sv-SE" sz="2400" b="1" dirty="0">
                <a:latin typeface="Times New Roman" panose="02020603050405020304" pitchFamily="18" charset="0"/>
                <a:cs typeface="Times New Roman" panose="02020603050405020304" pitchFamily="18" charset="0"/>
              </a:rPr>
              <a:t> </a:t>
            </a:r>
            <a:r>
              <a:rPr lang="sv-SE" sz="2400" b="1" dirty="0" err="1">
                <a:latin typeface="Times New Roman" panose="02020603050405020304" pitchFamily="18" charset="0"/>
                <a:cs typeface="Times New Roman" panose="02020603050405020304" pitchFamily="18" charset="0"/>
              </a:rPr>
              <a:t>questions</a:t>
            </a:r>
            <a:endParaRPr lang="sv-SE" sz="2400" b="1" dirty="0">
              <a:latin typeface="Times New Roman" panose="02020603050405020304" pitchFamily="18" charset="0"/>
              <a:cs typeface="Times New Roman" panose="02020603050405020304" pitchFamily="18" charset="0"/>
            </a:endParaRPr>
          </a:p>
          <a:p>
            <a:r>
              <a:rPr lang="sv-SE" sz="2400" dirty="0" err="1">
                <a:latin typeface="Times New Roman" panose="02020603050405020304" pitchFamily="18" charset="0"/>
                <a:cs typeface="Times New Roman" panose="02020603050405020304" pitchFamily="18" charset="0"/>
              </a:rPr>
              <a:t>Following</a:t>
            </a:r>
            <a:r>
              <a:rPr lang="sv-SE" sz="2400" dirty="0">
                <a:latin typeface="Times New Roman" panose="02020603050405020304" pitchFamily="18" charset="0"/>
                <a:cs typeface="Times New Roman" panose="02020603050405020304" pitchFamily="18" charset="0"/>
              </a:rPr>
              <a:t> the </a:t>
            </a:r>
            <a:r>
              <a:rPr lang="sv-SE" sz="2400" dirty="0" err="1">
                <a:latin typeface="Times New Roman" panose="02020603050405020304" pitchFamily="18" charset="0"/>
                <a:cs typeface="Times New Roman" panose="02020603050405020304" pitchFamily="18" charset="0"/>
              </a:rPr>
              <a:t>logic</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of</a:t>
            </a:r>
            <a:r>
              <a:rPr lang="sv-SE" sz="2400" dirty="0">
                <a:latin typeface="Times New Roman" panose="02020603050405020304" pitchFamily="18" charset="0"/>
                <a:cs typeface="Times New Roman" panose="02020603050405020304" pitchFamily="18" charset="0"/>
              </a:rPr>
              <a:t> the </a:t>
            </a:r>
            <a:r>
              <a:rPr lang="sv-SE" sz="2400" i="1" dirty="0" err="1">
                <a:latin typeface="Times New Roman" panose="02020603050405020304" pitchFamily="18" charset="0"/>
                <a:cs typeface="Times New Roman" panose="02020603050405020304" pitchFamily="18" charset="0"/>
              </a:rPr>
              <a:t>revised</a:t>
            </a:r>
            <a:r>
              <a:rPr lang="sv-SE" sz="2400" i="1" dirty="0">
                <a:latin typeface="Times New Roman" panose="02020603050405020304" pitchFamily="18" charset="0"/>
                <a:cs typeface="Times New Roman" panose="02020603050405020304" pitchFamily="18" charset="0"/>
              </a:rPr>
              <a:t> </a:t>
            </a:r>
            <a:r>
              <a:rPr lang="sv-SE" sz="2400" i="1" dirty="0" err="1">
                <a:latin typeface="Times New Roman" panose="02020603050405020304" pitchFamily="18" charset="0"/>
                <a:cs typeface="Times New Roman" panose="02020603050405020304" pitchFamily="18" charset="0"/>
              </a:rPr>
              <a:t>conflict</a:t>
            </a:r>
            <a:r>
              <a:rPr lang="sv-SE" sz="2400" i="1" dirty="0">
                <a:latin typeface="Times New Roman" panose="02020603050405020304" pitchFamily="18" charset="0"/>
                <a:cs typeface="Times New Roman" panose="02020603050405020304" pitchFamily="18" charset="0"/>
              </a:rPr>
              <a:t> </a:t>
            </a:r>
            <a:r>
              <a:rPr lang="sv-SE" sz="2400" i="1" dirty="0" err="1">
                <a:latin typeface="Times New Roman" panose="02020603050405020304" pitchFamily="18" charset="0"/>
                <a:cs typeface="Times New Roman" panose="02020603050405020304" pitchFamily="18" charset="0"/>
              </a:rPr>
              <a:t>tactics</a:t>
            </a:r>
            <a:r>
              <a:rPr lang="sv-SE" sz="2400" i="1" dirty="0">
                <a:latin typeface="Times New Roman" panose="02020603050405020304" pitchFamily="18" charset="0"/>
                <a:cs typeface="Times New Roman" panose="02020603050405020304" pitchFamily="18" charset="0"/>
              </a:rPr>
              <a:t> </a:t>
            </a:r>
            <a:r>
              <a:rPr lang="sv-SE" sz="2400" i="1" dirty="0" err="1">
                <a:latin typeface="Times New Roman" panose="02020603050405020304" pitchFamily="18" charset="0"/>
                <a:cs typeface="Times New Roman" panose="02020603050405020304" pitchFamily="18" charset="0"/>
              </a:rPr>
              <a:t>scale</a:t>
            </a:r>
            <a:r>
              <a:rPr lang="sv-SE" sz="2400" dirty="0">
                <a:latin typeface="Times New Roman" panose="02020603050405020304" pitchFamily="18" charset="0"/>
                <a:cs typeface="Times New Roman" panose="02020603050405020304" pitchFamily="18" charset="0"/>
              </a:rPr>
              <a:t>, the </a:t>
            </a:r>
            <a:r>
              <a:rPr lang="sv-SE" sz="2400" dirty="0" err="1">
                <a:latin typeface="Times New Roman" panose="02020603050405020304" pitchFamily="18" charset="0"/>
                <a:cs typeface="Times New Roman" panose="02020603050405020304" pitchFamily="18" charset="0"/>
              </a:rPr>
              <a:t>questions</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were</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ordered</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according</a:t>
            </a:r>
            <a:r>
              <a:rPr lang="sv-SE" sz="2400" dirty="0">
                <a:latin typeface="Times New Roman" panose="02020603050405020304" pitchFamily="18" charset="0"/>
                <a:cs typeface="Times New Roman" panose="02020603050405020304" pitchFamily="18" charset="0"/>
              </a:rPr>
              <a:t> to the </a:t>
            </a:r>
            <a:r>
              <a:rPr lang="sv-SE" sz="2400" dirty="0" err="1">
                <a:latin typeface="Times New Roman" panose="02020603050405020304" pitchFamily="18" charset="0"/>
                <a:cs typeface="Times New Roman" panose="02020603050405020304" pitchFamily="18" charset="0"/>
              </a:rPr>
              <a:t>severity</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of</a:t>
            </a:r>
            <a:r>
              <a:rPr lang="sv-SE" sz="2400" dirty="0">
                <a:latin typeface="Times New Roman" panose="02020603050405020304" pitchFamily="18" charset="0"/>
                <a:cs typeface="Times New Roman" panose="02020603050405020304" pitchFamily="18" charset="0"/>
              </a:rPr>
              <a:t> the </a:t>
            </a:r>
            <a:r>
              <a:rPr lang="sv-SE" sz="2400" dirty="0" err="1">
                <a:latin typeface="Times New Roman" panose="02020603050405020304" pitchFamily="18" charset="0"/>
                <a:cs typeface="Times New Roman" panose="02020603050405020304" pitchFamily="18" charset="0"/>
              </a:rPr>
              <a:t>criminal</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behavior</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with</a:t>
            </a:r>
            <a:r>
              <a:rPr lang="sv-SE" sz="2400" dirty="0">
                <a:latin typeface="Times New Roman" panose="02020603050405020304" pitchFamily="18" charset="0"/>
                <a:cs typeface="Times New Roman" panose="02020603050405020304" pitchFamily="18" charset="0"/>
              </a:rPr>
              <a:t> less </a:t>
            </a:r>
            <a:r>
              <a:rPr lang="sv-SE" sz="2400" dirty="0" err="1">
                <a:latin typeface="Times New Roman" panose="02020603050405020304" pitchFamily="18" charset="0"/>
                <a:cs typeface="Times New Roman" panose="02020603050405020304" pitchFamily="18" charset="0"/>
              </a:rPr>
              <a:t>severe</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behavior</a:t>
            </a:r>
            <a:r>
              <a:rPr lang="sv-SE" sz="2400" dirty="0">
                <a:latin typeface="Times New Roman" panose="02020603050405020304" pitchFamily="18" charset="0"/>
                <a:cs typeface="Times New Roman" panose="02020603050405020304" pitchFamily="18" charset="0"/>
              </a:rPr>
              <a:t> coming </a:t>
            </a:r>
            <a:r>
              <a:rPr lang="sv-SE" sz="2400" dirty="0" err="1">
                <a:latin typeface="Times New Roman" panose="02020603050405020304" pitchFamily="18" charset="0"/>
                <a:cs typeface="Times New Roman" panose="02020603050405020304" pitchFamily="18" charset="0"/>
              </a:rPr>
              <a:t>first</a:t>
            </a:r>
            <a:r>
              <a:rPr lang="sv-SE" sz="2400" dirty="0">
                <a:latin typeface="Times New Roman" panose="02020603050405020304" pitchFamily="18" charset="0"/>
                <a:cs typeface="Times New Roman" panose="02020603050405020304" pitchFamily="18" charset="0"/>
              </a:rPr>
              <a:t>.</a:t>
            </a:r>
          </a:p>
          <a:p>
            <a:pPr marL="0" indent="0">
              <a:buNone/>
            </a:pPr>
            <a:endParaRPr lang="sv-SE" sz="2400" dirty="0">
              <a:latin typeface="Times New Roman" panose="02020603050405020304" pitchFamily="18" charset="0"/>
              <a:cs typeface="Times New Roman" panose="02020603050405020304" pitchFamily="18" charset="0"/>
            </a:endParaRPr>
          </a:p>
          <a:p>
            <a:pPr marL="0" indent="0">
              <a:buNone/>
            </a:pPr>
            <a:r>
              <a:rPr lang="sv-SE" sz="2400" b="1" dirty="0" err="1">
                <a:latin typeface="Times New Roman" panose="02020603050405020304" pitchFamily="18" charset="0"/>
                <a:cs typeface="Times New Roman" panose="02020603050405020304" pitchFamily="18" charset="0"/>
              </a:rPr>
              <a:t>More</a:t>
            </a:r>
            <a:r>
              <a:rPr lang="sv-SE" sz="2400" b="1" dirty="0">
                <a:latin typeface="Times New Roman" panose="02020603050405020304" pitchFamily="18" charset="0"/>
                <a:cs typeface="Times New Roman" panose="02020603050405020304" pitchFamily="18" charset="0"/>
              </a:rPr>
              <a:t> </a:t>
            </a:r>
            <a:r>
              <a:rPr lang="sv-SE" sz="2400" b="1" dirty="0" err="1">
                <a:latin typeface="Times New Roman" panose="02020603050405020304" pitchFamily="18" charset="0"/>
                <a:cs typeface="Times New Roman" panose="02020603050405020304" pitchFamily="18" charset="0"/>
              </a:rPr>
              <a:t>specific</a:t>
            </a:r>
            <a:r>
              <a:rPr lang="sv-SE" sz="2400" b="1" dirty="0">
                <a:latin typeface="Times New Roman" panose="02020603050405020304" pitchFamily="18" charset="0"/>
                <a:cs typeface="Times New Roman" panose="02020603050405020304" pitchFamily="18" charset="0"/>
              </a:rPr>
              <a:t> </a:t>
            </a:r>
            <a:r>
              <a:rPr lang="sv-SE" sz="2400" b="1" dirty="0" err="1">
                <a:latin typeface="Times New Roman" panose="02020603050405020304" pitchFamily="18" charset="0"/>
                <a:cs typeface="Times New Roman" panose="02020603050405020304" pitchFamily="18" charset="0"/>
              </a:rPr>
              <a:t>questions</a:t>
            </a:r>
            <a:r>
              <a:rPr lang="sv-SE" sz="2400" b="1" dirty="0">
                <a:latin typeface="Times New Roman" panose="02020603050405020304" pitchFamily="18" charset="0"/>
                <a:cs typeface="Times New Roman" panose="02020603050405020304" pitchFamily="18" charset="0"/>
              </a:rPr>
              <a:t> for </a:t>
            </a:r>
            <a:r>
              <a:rPr lang="sv-SE" sz="2400" b="1" dirty="0" err="1">
                <a:latin typeface="Times New Roman" panose="02020603050405020304" pitchFamily="18" charset="0"/>
                <a:cs typeface="Times New Roman" panose="02020603050405020304" pitchFamily="18" charset="0"/>
              </a:rPr>
              <a:t>some</a:t>
            </a:r>
            <a:r>
              <a:rPr lang="sv-SE" sz="2400" b="1" dirty="0">
                <a:latin typeface="Times New Roman" panose="02020603050405020304" pitchFamily="18" charset="0"/>
                <a:cs typeface="Times New Roman" panose="02020603050405020304" pitchFamily="18" charset="0"/>
              </a:rPr>
              <a:t> </a:t>
            </a:r>
            <a:r>
              <a:rPr lang="sv-SE" sz="2400" b="1" dirty="0" err="1">
                <a:latin typeface="Times New Roman" panose="02020603050405020304" pitchFamily="18" charset="0"/>
                <a:cs typeface="Times New Roman" panose="02020603050405020304" pitchFamily="18" charset="0"/>
              </a:rPr>
              <a:t>crimes</a:t>
            </a:r>
            <a:endParaRPr lang="sv-SE" sz="2400" b="1" dirty="0">
              <a:latin typeface="Times New Roman" panose="02020603050405020304" pitchFamily="18" charset="0"/>
              <a:cs typeface="Times New Roman" panose="02020603050405020304" pitchFamily="18" charset="0"/>
            </a:endParaRPr>
          </a:p>
          <a:p>
            <a:r>
              <a:rPr lang="sv-SE" sz="2400" dirty="0">
                <a:latin typeface="Times New Roman" panose="02020603050405020304" pitchFamily="18" charset="0"/>
                <a:cs typeface="Times New Roman" panose="02020603050405020304" pitchFamily="18" charset="0"/>
              </a:rPr>
              <a:t>In the new set </a:t>
            </a:r>
            <a:r>
              <a:rPr lang="sv-SE" sz="2400" dirty="0" err="1">
                <a:latin typeface="Times New Roman" panose="02020603050405020304" pitchFamily="18" charset="0"/>
                <a:cs typeface="Times New Roman" panose="02020603050405020304" pitchFamily="18" charset="0"/>
              </a:rPr>
              <a:t>of</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questions</a:t>
            </a:r>
            <a:r>
              <a:rPr lang="sv-SE" sz="2400" dirty="0">
                <a:latin typeface="Times New Roman" panose="02020603050405020304" pitchFamily="18" charset="0"/>
                <a:cs typeface="Times New Roman" panose="02020603050405020304" pitchFamily="18" charset="0"/>
              </a:rPr>
              <a:t>, in order to </a:t>
            </a:r>
            <a:r>
              <a:rPr lang="sv-SE" sz="2400" dirty="0" err="1">
                <a:latin typeface="Times New Roman" panose="02020603050405020304" pitchFamily="18" charset="0"/>
                <a:cs typeface="Times New Roman" panose="02020603050405020304" pitchFamily="18" charset="0"/>
              </a:rPr>
              <a:t>distinguish</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between</a:t>
            </a:r>
            <a:r>
              <a:rPr lang="sv-SE" sz="2400" dirty="0">
                <a:latin typeface="Times New Roman" panose="02020603050405020304" pitchFamily="18" charset="0"/>
                <a:cs typeface="Times New Roman" panose="02020603050405020304" pitchFamily="18" charset="0"/>
              </a:rPr>
              <a:t> less and </a:t>
            </a:r>
            <a:r>
              <a:rPr lang="sv-SE" sz="2400" dirty="0" err="1">
                <a:latin typeface="Times New Roman" panose="02020603050405020304" pitchFamily="18" charset="0"/>
                <a:cs typeface="Times New Roman" panose="02020603050405020304" pitchFamily="18" charset="0"/>
              </a:rPr>
              <a:t>more</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severe</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incedences</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of</a:t>
            </a:r>
            <a:r>
              <a:rPr lang="sv-SE" sz="2400" dirty="0">
                <a:latin typeface="Times New Roman" panose="02020603050405020304" pitchFamily="18" charset="0"/>
                <a:cs typeface="Times New Roman" panose="02020603050405020304" pitchFamily="18" charset="0"/>
              </a:rPr>
              <a:t> </a:t>
            </a:r>
            <a:r>
              <a:rPr lang="sv-SE" sz="2400" b="1" dirty="0" err="1">
                <a:latin typeface="Times New Roman" panose="02020603050405020304" pitchFamily="18" charset="0"/>
                <a:cs typeface="Times New Roman" panose="02020603050405020304" pitchFamily="18" charset="0"/>
              </a:rPr>
              <a:t>assault</a:t>
            </a:r>
            <a:r>
              <a:rPr lang="sv-SE" sz="2400" dirty="0">
                <a:latin typeface="Times New Roman" panose="02020603050405020304" pitchFamily="18" charset="0"/>
                <a:cs typeface="Times New Roman" panose="02020603050405020304" pitchFamily="18" charset="0"/>
              </a:rPr>
              <a:t> and </a:t>
            </a:r>
            <a:r>
              <a:rPr lang="sv-SE" sz="2400" b="1" dirty="0">
                <a:latin typeface="Times New Roman" panose="02020603050405020304" pitchFamily="18" charset="0"/>
                <a:cs typeface="Times New Roman" panose="02020603050405020304" pitchFamily="18" charset="0"/>
              </a:rPr>
              <a:t>sexual </a:t>
            </a:r>
            <a:r>
              <a:rPr lang="sv-SE" sz="2400" b="1" dirty="0" err="1">
                <a:latin typeface="Times New Roman" panose="02020603050405020304" pitchFamily="18" charset="0"/>
                <a:cs typeface="Times New Roman" panose="02020603050405020304" pitchFamily="18" charset="0"/>
              </a:rPr>
              <a:t>offences</a:t>
            </a:r>
            <a:r>
              <a:rPr lang="sv-SE" sz="2400" b="1"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two</a:t>
            </a:r>
            <a:r>
              <a:rPr lang="sv-SE" sz="2400" dirty="0">
                <a:latin typeface="Times New Roman" panose="02020603050405020304" pitchFamily="18" charset="0"/>
                <a:cs typeface="Times New Roman" panose="02020603050405020304" pitchFamily="18" charset="0"/>
              </a:rPr>
              <a:t> pairs </a:t>
            </a:r>
            <a:r>
              <a:rPr lang="sv-SE" sz="2400" dirty="0" err="1">
                <a:latin typeface="Times New Roman" panose="02020603050405020304" pitchFamily="18" charset="0"/>
                <a:cs typeface="Times New Roman" panose="02020603050405020304" pitchFamily="18" charset="0"/>
              </a:rPr>
              <a:t>of</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question</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were</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posed</a:t>
            </a:r>
            <a:r>
              <a:rPr lang="sv-SE" sz="2400" dirty="0">
                <a:latin typeface="Times New Roman" panose="02020603050405020304" pitchFamily="18" charset="0"/>
                <a:cs typeface="Times New Roman" panose="02020603050405020304" pitchFamily="18" charset="0"/>
              </a:rPr>
              <a:t>.</a:t>
            </a:r>
          </a:p>
          <a:p>
            <a:endParaRPr lang="sv-SE" sz="2400" dirty="0">
              <a:latin typeface="Times New Roman" panose="02020603050405020304" pitchFamily="18" charset="0"/>
              <a:cs typeface="Times New Roman" panose="02020603050405020304" pitchFamily="18" charset="0"/>
            </a:endParaRPr>
          </a:p>
          <a:p>
            <a:pPr marL="0" indent="0">
              <a:buNone/>
            </a:pPr>
            <a:endParaRPr lang="sv-S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066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331640" y="17929"/>
            <a:ext cx="7315200" cy="1178823"/>
          </a:xfrm>
        </p:spPr>
        <p:txBody>
          <a:bodyPr/>
          <a:lstStyle/>
          <a:p>
            <a:pPr algn="ctr"/>
            <a:r>
              <a:rPr lang="sv-SE" sz="3200" b="1" dirty="0" err="1">
                <a:latin typeface="+mn-lt"/>
              </a:rPr>
              <a:t>Results</a:t>
            </a:r>
            <a:r>
              <a:rPr lang="sv-SE" sz="3200" b="1" dirty="0">
                <a:latin typeface="+mn-lt"/>
              </a:rPr>
              <a:t>, </a:t>
            </a:r>
            <a:r>
              <a:rPr lang="sv-SE" sz="3200" b="1" dirty="0" err="1">
                <a:latin typeface="+mn-lt"/>
              </a:rPr>
              <a:t>prevalence</a:t>
            </a:r>
            <a:r>
              <a:rPr lang="sv-SE" sz="3200" b="1" dirty="0">
                <a:latin typeface="+mn-lt"/>
              </a:rPr>
              <a:t> </a:t>
            </a:r>
            <a:r>
              <a:rPr lang="sv-SE" sz="3200" b="1" dirty="0" err="1">
                <a:latin typeface="+mn-lt"/>
              </a:rPr>
              <a:t>of</a:t>
            </a:r>
            <a:r>
              <a:rPr lang="sv-SE" sz="3200" b="1" dirty="0">
                <a:latin typeface="+mn-lt"/>
              </a:rPr>
              <a:t> </a:t>
            </a:r>
            <a:r>
              <a:rPr lang="sv-SE" sz="3200" b="1" dirty="0" err="1">
                <a:latin typeface="+mn-lt"/>
              </a:rPr>
              <a:t>threats</a:t>
            </a:r>
            <a:r>
              <a:rPr lang="sv-SE" sz="3200" b="1" dirty="0">
                <a:latin typeface="+mn-lt"/>
              </a:rPr>
              <a:t> 2012</a:t>
            </a:r>
            <a:endParaRPr lang="en-GB" sz="3200" b="1" dirty="0">
              <a:latin typeface="+mn-lt"/>
            </a:endParaRPr>
          </a:p>
        </p:txBody>
      </p:sp>
      <p:graphicFrame>
        <p:nvGraphicFramePr>
          <p:cNvPr id="5" name="Platshållare för innehåll 4"/>
          <p:cNvGraphicFramePr>
            <a:graphicFrameLocks noGrp="1"/>
          </p:cNvGraphicFramePr>
          <p:nvPr>
            <p:ph idx="1"/>
            <p:extLst>
              <p:ext uri="{D42A27DB-BD31-4B8C-83A1-F6EECF244321}">
                <p14:modId xmlns:p14="http://schemas.microsoft.com/office/powerpoint/2010/main" val="1249916511"/>
              </p:ext>
            </p:extLst>
          </p:nvPr>
        </p:nvGraphicFramePr>
        <p:xfrm>
          <a:off x="1115616" y="1175175"/>
          <a:ext cx="6579378" cy="4198041"/>
        </p:xfrm>
        <a:graphic>
          <a:graphicData uri="http://schemas.openxmlformats.org/drawingml/2006/table">
            <a:tbl>
              <a:tblPr/>
              <a:tblGrid>
                <a:gridCol w="841312">
                  <a:extLst>
                    <a:ext uri="{9D8B030D-6E8A-4147-A177-3AD203B41FA5}">
                      <a16:colId xmlns:a16="http://schemas.microsoft.com/office/drawing/2014/main" xmlns="" val="1746707152"/>
                    </a:ext>
                  </a:extLst>
                </a:gridCol>
                <a:gridCol w="2641722">
                  <a:extLst>
                    <a:ext uri="{9D8B030D-6E8A-4147-A177-3AD203B41FA5}">
                      <a16:colId xmlns:a16="http://schemas.microsoft.com/office/drawing/2014/main" xmlns="" val="2737034390"/>
                    </a:ext>
                  </a:extLst>
                </a:gridCol>
                <a:gridCol w="3096344">
                  <a:extLst>
                    <a:ext uri="{9D8B030D-6E8A-4147-A177-3AD203B41FA5}">
                      <a16:colId xmlns:a16="http://schemas.microsoft.com/office/drawing/2014/main" xmlns="" val="3187067801"/>
                    </a:ext>
                  </a:extLst>
                </a:gridCol>
              </a:tblGrid>
              <a:tr h="466449">
                <a:tc>
                  <a:txBody>
                    <a:bodyPr/>
                    <a:lstStyle/>
                    <a:p>
                      <a:pPr rtl="0" fontAlgn="b"/>
                      <a:endParaRPr lang="en-GB" dirty="0">
                        <a:effectLst/>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b="1" dirty="0">
                          <a:solidFill>
                            <a:srgbClr val="000000"/>
                          </a:solidFill>
                          <a:effectLst/>
                          <a:latin typeface="Calibri" panose="020F0502020204030204" pitchFamily="34" charset="0"/>
                        </a:rPr>
                        <a:t>SCS, ordinary (%)</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b="1" dirty="0">
                          <a:solidFill>
                            <a:srgbClr val="000000"/>
                          </a:solidFill>
                          <a:effectLst/>
                          <a:latin typeface="Calibri" panose="020F0502020204030204" pitchFamily="34" charset="0"/>
                        </a:rPr>
                        <a:t>SCS, new questions (%)</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274347312"/>
                  </a:ext>
                </a:extLst>
              </a:tr>
              <a:tr h="466449">
                <a:tc>
                  <a:txBody>
                    <a:bodyPr/>
                    <a:lstStyle/>
                    <a:p>
                      <a:pPr rtl="0" fontAlgn="b"/>
                      <a:r>
                        <a:rPr lang="en-GB" dirty="0">
                          <a:solidFill>
                            <a:srgbClr val="000000"/>
                          </a:solidFill>
                          <a:effectLst/>
                          <a:latin typeface="Calibri" panose="020F0502020204030204" pitchFamily="34" charset="0"/>
                        </a:rPr>
                        <a:t>Men</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0.1</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smtClean="0">
                          <a:solidFill>
                            <a:srgbClr val="000000"/>
                          </a:solidFill>
                          <a:effectLst/>
                          <a:latin typeface="Calibri" panose="020F0502020204030204" pitchFamily="34" charset="0"/>
                        </a:rPr>
                        <a:t>2.1***</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885729802"/>
                  </a:ext>
                </a:extLst>
              </a:tr>
              <a:tr h="466449">
                <a:tc>
                  <a:txBody>
                    <a:bodyPr/>
                    <a:lstStyle/>
                    <a:p>
                      <a:pPr rtl="0" fontAlgn="b"/>
                      <a:r>
                        <a:rPr lang="en-GB" dirty="0">
                          <a:solidFill>
                            <a:srgbClr val="000000"/>
                          </a:solidFill>
                          <a:effectLst/>
                          <a:latin typeface="Calibri" panose="020F0502020204030204" pitchFamily="34" charset="0"/>
                        </a:rPr>
                        <a:t>Women</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0.6</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smtClean="0">
                          <a:solidFill>
                            <a:srgbClr val="000000"/>
                          </a:solidFill>
                          <a:effectLst/>
                          <a:latin typeface="Calibri" panose="020F0502020204030204" pitchFamily="34" charset="0"/>
                        </a:rPr>
                        <a:t>1.6***</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418384112"/>
                  </a:ext>
                </a:extLst>
              </a:tr>
              <a:tr h="466449">
                <a:tc>
                  <a:txBody>
                    <a:bodyPr/>
                    <a:lstStyle/>
                    <a:p>
                      <a:pPr rtl="0" fontAlgn="b"/>
                      <a:r>
                        <a:rPr lang="en-GB" dirty="0">
                          <a:solidFill>
                            <a:srgbClr val="000000"/>
                          </a:solidFill>
                          <a:effectLst/>
                          <a:latin typeface="Calibri" panose="020F0502020204030204" pitchFamily="34" charset="0"/>
                        </a:rPr>
                        <a:t>Total</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0.4</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smtClean="0">
                          <a:solidFill>
                            <a:srgbClr val="000000"/>
                          </a:solidFill>
                          <a:effectLst/>
                          <a:latin typeface="Calibri" panose="020F0502020204030204" pitchFamily="34" charset="0"/>
                        </a:rPr>
                        <a:t>0.9***</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246839330"/>
                  </a:ext>
                </a:extLst>
              </a:tr>
              <a:tr h="466449">
                <a:tc>
                  <a:txBody>
                    <a:bodyPr/>
                    <a:lstStyle/>
                    <a:p>
                      <a:pPr algn="r" rtl="0" fontAlgn="b"/>
                      <a:r>
                        <a:rPr lang="en-GB" b="1" dirty="0">
                          <a:effectLst/>
                        </a:rPr>
                        <a:t>Age</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GB" dirty="0">
                        <a:effectLst/>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GB" dirty="0">
                        <a:effectLst/>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440165742"/>
                  </a:ext>
                </a:extLst>
              </a:tr>
              <a:tr h="466449">
                <a:tc>
                  <a:txBody>
                    <a:bodyPr/>
                    <a:lstStyle/>
                    <a:p>
                      <a:pPr algn="r" rtl="0" fontAlgn="b"/>
                      <a:r>
                        <a:rPr lang="en-GB">
                          <a:solidFill>
                            <a:srgbClr val="000000"/>
                          </a:solidFill>
                          <a:effectLst/>
                          <a:latin typeface="Calibri" panose="020F0502020204030204" pitchFamily="34" charset="0"/>
                        </a:rPr>
                        <a:t>16–24</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0.7</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smtClean="0">
                          <a:solidFill>
                            <a:srgbClr val="000000"/>
                          </a:solidFill>
                          <a:effectLst/>
                          <a:latin typeface="Calibri" panose="020F0502020204030204" pitchFamily="34" charset="0"/>
                        </a:rPr>
                        <a:t>3.9***</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578798822"/>
                  </a:ext>
                </a:extLst>
              </a:tr>
              <a:tr h="466449">
                <a:tc>
                  <a:txBody>
                    <a:bodyPr/>
                    <a:lstStyle/>
                    <a:p>
                      <a:pPr algn="r" rtl="0" fontAlgn="b"/>
                      <a:r>
                        <a:rPr lang="en-GB">
                          <a:solidFill>
                            <a:srgbClr val="000000"/>
                          </a:solidFill>
                          <a:effectLst/>
                          <a:latin typeface="Calibri" panose="020F0502020204030204" pitchFamily="34" charset="0"/>
                        </a:rPr>
                        <a:t>25–44</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0.6</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smtClean="0">
                          <a:solidFill>
                            <a:srgbClr val="000000"/>
                          </a:solidFill>
                          <a:effectLst/>
                          <a:latin typeface="Calibri" panose="020F0502020204030204" pitchFamily="34" charset="0"/>
                        </a:rPr>
                        <a:t>1.8***</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023926864"/>
                  </a:ext>
                </a:extLst>
              </a:tr>
              <a:tr h="466449">
                <a:tc>
                  <a:txBody>
                    <a:bodyPr/>
                    <a:lstStyle/>
                    <a:p>
                      <a:pPr algn="r" rtl="0" fontAlgn="b"/>
                      <a:r>
                        <a:rPr lang="en-GB">
                          <a:solidFill>
                            <a:srgbClr val="000000"/>
                          </a:solidFill>
                          <a:effectLst/>
                          <a:latin typeface="Calibri" panose="020F0502020204030204" pitchFamily="34" charset="0"/>
                        </a:rPr>
                        <a:t>45–64</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0.3</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smtClean="0">
                          <a:solidFill>
                            <a:srgbClr val="000000"/>
                          </a:solidFill>
                          <a:effectLst/>
                          <a:latin typeface="Calibri" panose="020F0502020204030204" pitchFamily="34" charset="0"/>
                        </a:rPr>
                        <a:t>1.2***</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48045548"/>
                  </a:ext>
                </a:extLst>
              </a:tr>
              <a:tr h="466449">
                <a:tc>
                  <a:txBody>
                    <a:bodyPr/>
                    <a:lstStyle/>
                    <a:p>
                      <a:pPr algn="r" rtl="0" fontAlgn="b"/>
                      <a:r>
                        <a:rPr lang="en-GB" dirty="0">
                          <a:solidFill>
                            <a:srgbClr val="000000"/>
                          </a:solidFill>
                          <a:effectLst/>
                          <a:latin typeface="Calibri" panose="020F0502020204030204" pitchFamily="34" charset="0"/>
                        </a:rPr>
                        <a:t>65–79</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0.0</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r" rtl="0" fontAlgn="b"/>
                      <a:r>
                        <a:rPr lang="en-GB" dirty="0" smtClean="0">
                          <a:solidFill>
                            <a:srgbClr val="000000"/>
                          </a:solidFill>
                          <a:effectLst/>
                          <a:latin typeface="Calibri" panose="020F0502020204030204" pitchFamily="34" charset="0"/>
                        </a:rPr>
                        <a:t>0.4**</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03950445"/>
                  </a:ext>
                </a:extLst>
              </a:tr>
            </a:tbl>
          </a:graphicData>
        </a:graphic>
      </p:graphicFrame>
      <p:sp>
        <p:nvSpPr>
          <p:cNvPr id="3" name="TextBox 2"/>
          <p:cNvSpPr txBox="1"/>
          <p:nvPr/>
        </p:nvSpPr>
        <p:spPr>
          <a:xfrm>
            <a:off x="1115616" y="5517233"/>
            <a:ext cx="2232248" cy="646331"/>
          </a:xfrm>
          <a:prstGeom prst="rect">
            <a:avLst/>
          </a:prstGeom>
          <a:noFill/>
        </p:spPr>
        <p:txBody>
          <a:bodyPr wrap="square" rtlCol="0">
            <a:spAutoFit/>
          </a:bodyPr>
          <a:lstStyle/>
          <a:p>
            <a:r>
              <a:rPr lang="sv-SE" sz="1800" dirty="0" smtClean="0">
                <a:latin typeface="Calibri" panose="020F0502020204030204" pitchFamily="34" charset="0"/>
              </a:rPr>
              <a:t>** p&lt;0.01</a:t>
            </a:r>
          </a:p>
          <a:p>
            <a:r>
              <a:rPr lang="sv-SE" sz="1800" dirty="0" smtClean="0">
                <a:latin typeface="Calibri" panose="020F0502020204030204" pitchFamily="34" charset="0"/>
              </a:rPr>
              <a:t>*** p&lt;0.001</a:t>
            </a:r>
            <a:endParaRPr lang="sv-SE" sz="1800" dirty="0">
              <a:latin typeface="Calibri" panose="020F0502020204030204" pitchFamily="34" charset="0"/>
            </a:endParaRPr>
          </a:p>
        </p:txBody>
      </p:sp>
    </p:spTree>
    <p:extLst>
      <p:ext uri="{BB962C8B-B14F-4D97-AF65-F5344CB8AC3E}">
        <p14:creationId xmlns:p14="http://schemas.microsoft.com/office/powerpoint/2010/main" val="569966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331640" y="17929"/>
            <a:ext cx="7315200" cy="1178823"/>
          </a:xfrm>
        </p:spPr>
        <p:txBody>
          <a:bodyPr/>
          <a:lstStyle/>
          <a:p>
            <a:pPr algn="ctr"/>
            <a:r>
              <a:rPr lang="sv-SE" sz="3200" b="1" dirty="0" err="1">
                <a:latin typeface="+mn-lt"/>
              </a:rPr>
              <a:t>Results</a:t>
            </a:r>
            <a:r>
              <a:rPr lang="sv-SE" sz="3200" b="1" dirty="0">
                <a:latin typeface="+mn-lt"/>
              </a:rPr>
              <a:t>, </a:t>
            </a:r>
            <a:r>
              <a:rPr lang="sv-SE" sz="3200" b="1" dirty="0" err="1">
                <a:latin typeface="+mn-lt"/>
              </a:rPr>
              <a:t>prevalence</a:t>
            </a:r>
            <a:r>
              <a:rPr lang="sv-SE" sz="3200" b="1" dirty="0">
                <a:latin typeface="+mn-lt"/>
              </a:rPr>
              <a:t> </a:t>
            </a:r>
            <a:r>
              <a:rPr lang="sv-SE" sz="3200" b="1" dirty="0" err="1">
                <a:latin typeface="+mn-lt"/>
              </a:rPr>
              <a:t>of</a:t>
            </a:r>
            <a:r>
              <a:rPr lang="sv-SE" sz="3200" b="1" dirty="0">
                <a:latin typeface="+mn-lt"/>
              </a:rPr>
              <a:t> </a:t>
            </a:r>
            <a:r>
              <a:rPr lang="sv-SE" sz="3200" b="1" dirty="0" err="1">
                <a:latin typeface="+mn-lt"/>
              </a:rPr>
              <a:t>assault</a:t>
            </a:r>
            <a:r>
              <a:rPr lang="sv-SE" sz="3200" b="1" dirty="0">
                <a:latin typeface="+mn-lt"/>
              </a:rPr>
              <a:t> 2012</a:t>
            </a:r>
            <a:endParaRPr lang="en-GB" sz="3200" b="1" dirty="0">
              <a:latin typeface="+mn-lt"/>
            </a:endParaRPr>
          </a:p>
        </p:txBody>
      </p:sp>
      <p:graphicFrame>
        <p:nvGraphicFramePr>
          <p:cNvPr id="5" name="Platshållare för innehåll 4"/>
          <p:cNvGraphicFramePr>
            <a:graphicFrameLocks noGrp="1"/>
          </p:cNvGraphicFramePr>
          <p:nvPr>
            <p:ph idx="1"/>
            <p:extLst>
              <p:ext uri="{D42A27DB-BD31-4B8C-83A1-F6EECF244321}">
                <p14:modId xmlns:p14="http://schemas.microsoft.com/office/powerpoint/2010/main" val="2790497701"/>
              </p:ext>
            </p:extLst>
          </p:nvPr>
        </p:nvGraphicFramePr>
        <p:xfrm>
          <a:off x="1115616" y="1175175"/>
          <a:ext cx="6579378" cy="4198041"/>
        </p:xfrm>
        <a:graphic>
          <a:graphicData uri="http://schemas.openxmlformats.org/drawingml/2006/table">
            <a:tbl>
              <a:tblPr/>
              <a:tblGrid>
                <a:gridCol w="841312">
                  <a:extLst>
                    <a:ext uri="{9D8B030D-6E8A-4147-A177-3AD203B41FA5}">
                      <a16:colId xmlns:a16="http://schemas.microsoft.com/office/drawing/2014/main" xmlns="" val="1746707152"/>
                    </a:ext>
                  </a:extLst>
                </a:gridCol>
                <a:gridCol w="2641722">
                  <a:extLst>
                    <a:ext uri="{9D8B030D-6E8A-4147-A177-3AD203B41FA5}">
                      <a16:colId xmlns:a16="http://schemas.microsoft.com/office/drawing/2014/main" xmlns="" val="2737034390"/>
                    </a:ext>
                  </a:extLst>
                </a:gridCol>
                <a:gridCol w="3096344">
                  <a:extLst>
                    <a:ext uri="{9D8B030D-6E8A-4147-A177-3AD203B41FA5}">
                      <a16:colId xmlns:a16="http://schemas.microsoft.com/office/drawing/2014/main" xmlns="" val="3187067801"/>
                    </a:ext>
                  </a:extLst>
                </a:gridCol>
              </a:tblGrid>
              <a:tr h="466449">
                <a:tc>
                  <a:txBody>
                    <a:bodyPr/>
                    <a:lstStyle/>
                    <a:p>
                      <a:pPr rtl="0" fontAlgn="b"/>
                      <a:endParaRPr lang="en-GB" dirty="0">
                        <a:effectLst/>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b="1" dirty="0">
                          <a:solidFill>
                            <a:srgbClr val="000000"/>
                          </a:solidFill>
                          <a:effectLst/>
                          <a:latin typeface="Calibri" panose="020F0502020204030204" pitchFamily="34" charset="0"/>
                        </a:rPr>
                        <a:t>SCS, ordinary (%)</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b="1" dirty="0">
                          <a:solidFill>
                            <a:srgbClr val="000000"/>
                          </a:solidFill>
                          <a:effectLst/>
                          <a:latin typeface="Calibri" panose="020F0502020204030204" pitchFamily="34" charset="0"/>
                        </a:rPr>
                        <a:t>SCS, new questions (%)</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274347312"/>
                  </a:ext>
                </a:extLst>
              </a:tr>
              <a:tr h="466449">
                <a:tc>
                  <a:txBody>
                    <a:bodyPr/>
                    <a:lstStyle/>
                    <a:p>
                      <a:pPr rtl="0" fontAlgn="b"/>
                      <a:r>
                        <a:rPr lang="en-GB" dirty="0">
                          <a:solidFill>
                            <a:srgbClr val="000000"/>
                          </a:solidFill>
                          <a:effectLst/>
                          <a:latin typeface="Calibri" panose="020F0502020204030204" pitchFamily="34" charset="0"/>
                        </a:rPr>
                        <a:t>Men</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0.0</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smtClean="0">
                          <a:solidFill>
                            <a:srgbClr val="000000"/>
                          </a:solidFill>
                          <a:effectLst/>
                          <a:latin typeface="Calibri" panose="020F0502020204030204" pitchFamily="34" charset="0"/>
                        </a:rPr>
                        <a:t>2.4***</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885729802"/>
                  </a:ext>
                </a:extLst>
              </a:tr>
              <a:tr h="466449">
                <a:tc>
                  <a:txBody>
                    <a:bodyPr/>
                    <a:lstStyle/>
                    <a:p>
                      <a:pPr rtl="0" fontAlgn="b"/>
                      <a:r>
                        <a:rPr lang="en-GB" dirty="0">
                          <a:solidFill>
                            <a:srgbClr val="000000"/>
                          </a:solidFill>
                          <a:effectLst/>
                          <a:latin typeface="Calibri" panose="020F0502020204030204" pitchFamily="34" charset="0"/>
                        </a:rPr>
                        <a:t>Women</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0.4</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sv-SE" dirty="0" smtClean="0">
                          <a:solidFill>
                            <a:srgbClr val="000000"/>
                          </a:solidFill>
                          <a:effectLst/>
                          <a:latin typeface="Calibri" panose="020F0502020204030204" pitchFamily="34" charset="0"/>
                        </a:rPr>
                        <a:t>2.4***</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418384112"/>
                  </a:ext>
                </a:extLst>
              </a:tr>
              <a:tr h="466449">
                <a:tc>
                  <a:txBody>
                    <a:bodyPr/>
                    <a:lstStyle/>
                    <a:p>
                      <a:pPr rtl="0" fontAlgn="b"/>
                      <a:r>
                        <a:rPr lang="en-GB" dirty="0">
                          <a:solidFill>
                            <a:srgbClr val="000000"/>
                          </a:solidFill>
                          <a:effectLst/>
                          <a:latin typeface="Calibri" panose="020F0502020204030204" pitchFamily="34" charset="0"/>
                        </a:rPr>
                        <a:t>Total</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0.2</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smtClean="0">
                          <a:solidFill>
                            <a:srgbClr val="000000"/>
                          </a:solidFill>
                          <a:effectLst/>
                          <a:latin typeface="Calibri" panose="020F0502020204030204" pitchFamily="34" charset="0"/>
                        </a:rPr>
                        <a:t>2.4***</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246839330"/>
                  </a:ext>
                </a:extLst>
              </a:tr>
              <a:tr h="466449">
                <a:tc>
                  <a:txBody>
                    <a:bodyPr/>
                    <a:lstStyle/>
                    <a:p>
                      <a:pPr algn="r" rtl="0" fontAlgn="b"/>
                      <a:r>
                        <a:rPr lang="en-GB" b="1" dirty="0">
                          <a:effectLst/>
                        </a:rPr>
                        <a:t>Age</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GB" dirty="0">
                        <a:effectLst/>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GB" dirty="0">
                        <a:effectLst/>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440165742"/>
                  </a:ext>
                </a:extLst>
              </a:tr>
              <a:tr h="466449">
                <a:tc>
                  <a:txBody>
                    <a:bodyPr/>
                    <a:lstStyle/>
                    <a:p>
                      <a:pPr algn="r" rtl="0" fontAlgn="b"/>
                      <a:r>
                        <a:rPr lang="en-GB">
                          <a:solidFill>
                            <a:srgbClr val="000000"/>
                          </a:solidFill>
                          <a:effectLst/>
                          <a:latin typeface="Calibri" panose="020F0502020204030204" pitchFamily="34" charset="0"/>
                        </a:rPr>
                        <a:t>16–24</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0.6</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sv-SE" dirty="0" smtClean="0">
                          <a:solidFill>
                            <a:srgbClr val="000000"/>
                          </a:solidFill>
                          <a:effectLst/>
                          <a:latin typeface="Calibri" panose="020F0502020204030204" pitchFamily="34" charset="0"/>
                        </a:rPr>
                        <a:t>6.7***</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578798822"/>
                  </a:ext>
                </a:extLst>
              </a:tr>
              <a:tr h="466449">
                <a:tc>
                  <a:txBody>
                    <a:bodyPr/>
                    <a:lstStyle/>
                    <a:p>
                      <a:pPr algn="r" rtl="0" fontAlgn="b"/>
                      <a:r>
                        <a:rPr lang="en-GB">
                          <a:solidFill>
                            <a:srgbClr val="000000"/>
                          </a:solidFill>
                          <a:effectLst/>
                          <a:latin typeface="Calibri" panose="020F0502020204030204" pitchFamily="34" charset="0"/>
                        </a:rPr>
                        <a:t>25–44</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0.3</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sv-SE" dirty="0" smtClean="0">
                          <a:solidFill>
                            <a:srgbClr val="000000"/>
                          </a:solidFill>
                          <a:effectLst/>
                          <a:latin typeface="Calibri" panose="020F0502020204030204" pitchFamily="34" charset="0"/>
                        </a:rPr>
                        <a:t>3.3***</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023926864"/>
                  </a:ext>
                </a:extLst>
              </a:tr>
              <a:tr h="466449">
                <a:tc>
                  <a:txBody>
                    <a:bodyPr/>
                    <a:lstStyle/>
                    <a:p>
                      <a:pPr algn="r" rtl="0" fontAlgn="b"/>
                      <a:r>
                        <a:rPr lang="en-GB">
                          <a:solidFill>
                            <a:srgbClr val="000000"/>
                          </a:solidFill>
                          <a:effectLst/>
                          <a:latin typeface="Calibri" panose="020F0502020204030204" pitchFamily="34" charset="0"/>
                        </a:rPr>
                        <a:t>45–64</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0.2</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sv-SE" dirty="0" smtClean="0">
                          <a:solidFill>
                            <a:srgbClr val="000000"/>
                          </a:solidFill>
                          <a:effectLst/>
                          <a:latin typeface="Calibri" panose="020F0502020204030204" pitchFamily="34" charset="0"/>
                        </a:rPr>
                        <a:t>1.0***</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48045548"/>
                  </a:ext>
                </a:extLst>
              </a:tr>
              <a:tr h="466449">
                <a:tc>
                  <a:txBody>
                    <a:bodyPr/>
                    <a:lstStyle/>
                    <a:p>
                      <a:pPr algn="r" rtl="0" fontAlgn="b"/>
                      <a:r>
                        <a:rPr lang="en-GB" dirty="0">
                          <a:solidFill>
                            <a:srgbClr val="000000"/>
                          </a:solidFill>
                          <a:effectLst/>
                          <a:latin typeface="Calibri" panose="020F0502020204030204" pitchFamily="34" charset="0"/>
                        </a:rPr>
                        <a:t>65–79</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0.0</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r" rtl="0" fontAlgn="b"/>
                      <a:r>
                        <a:rPr lang="en-GB" dirty="0" smtClean="0">
                          <a:solidFill>
                            <a:srgbClr val="000000"/>
                          </a:solidFill>
                          <a:effectLst/>
                          <a:latin typeface="Calibri" panose="020F0502020204030204" pitchFamily="34" charset="0"/>
                        </a:rPr>
                        <a:t>0.4**</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03950445"/>
                  </a:ext>
                </a:extLst>
              </a:tr>
            </a:tbl>
          </a:graphicData>
        </a:graphic>
      </p:graphicFrame>
      <p:sp>
        <p:nvSpPr>
          <p:cNvPr id="6" name="TextBox 5"/>
          <p:cNvSpPr txBox="1"/>
          <p:nvPr/>
        </p:nvSpPr>
        <p:spPr>
          <a:xfrm>
            <a:off x="1115616" y="5517233"/>
            <a:ext cx="2232248" cy="646331"/>
          </a:xfrm>
          <a:prstGeom prst="rect">
            <a:avLst/>
          </a:prstGeom>
          <a:noFill/>
        </p:spPr>
        <p:txBody>
          <a:bodyPr wrap="square" rtlCol="0">
            <a:spAutoFit/>
          </a:bodyPr>
          <a:lstStyle/>
          <a:p>
            <a:r>
              <a:rPr lang="sv-SE" sz="1800" dirty="0" smtClean="0">
                <a:latin typeface="Calibri" panose="020F0502020204030204" pitchFamily="34" charset="0"/>
              </a:rPr>
              <a:t>** p&lt;0.01</a:t>
            </a:r>
          </a:p>
          <a:p>
            <a:r>
              <a:rPr lang="sv-SE" sz="1800" dirty="0" smtClean="0">
                <a:latin typeface="Calibri" panose="020F0502020204030204" pitchFamily="34" charset="0"/>
              </a:rPr>
              <a:t>*** p&lt;0.001</a:t>
            </a:r>
            <a:endParaRPr lang="sv-SE" sz="1800" dirty="0">
              <a:latin typeface="Calibri" panose="020F0502020204030204" pitchFamily="34" charset="0"/>
            </a:endParaRPr>
          </a:p>
        </p:txBody>
      </p:sp>
    </p:spTree>
    <p:extLst>
      <p:ext uri="{BB962C8B-B14F-4D97-AF65-F5344CB8AC3E}">
        <p14:creationId xmlns:p14="http://schemas.microsoft.com/office/powerpoint/2010/main" val="26840422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55576" y="17929"/>
            <a:ext cx="8388424" cy="1178823"/>
          </a:xfrm>
        </p:spPr>
        <p:txBody>
          <a:bodyPr/>
          <a:lstStyle/>
          <a:p>
            <a:pPr algn="ctr"/>
            <a:r>
              <a:rPr lang="sv-SE" sz="3000" b="1" dirty="0" err="1">
                <a:latin typeface="+mn-lt"/>
              </a:rPr>
              <a:t>Results</a:t>
            </a:r>
            <a:r>
              <a:rPr lang="sv-SE" sz="3000" b="1" dirty="0">
                <a:latin typeface="+mn-lt"/>
              </a:rPr>
              <a:t>, </a:t>
            </a:r>
            <a:r>
              <a:rPr lang="sv-SE" sz="3000" b="1" dirty="0" err="1">
                <a:latin typeface="+mn-lt"/>
              </a:rPr>
              <a:t>prevalence</a:t>
            </a:r>
            <a:r>
              <a:rPr lang="sv-SE" sz="3000" b="1" dirty="0">
                <a:latin typeface="+mn-lt"/>
              </a:rPr>
              <a:t> </a:t>
            </a:r>
            <a:r>
              <a:rPr lang="sv-SE" sz="3000" b="1" dirty="0" err="1">
                <a:latin typeface="+mn-lt"/>
              </a:rPr>
              <a:t>of</a:t>
            </a:r>
            <a:r>
              <a:rPr lang="sv-SE" sz="3000" b="1" dirty="0">
                <a:latin typeface="+mn-lt"/>
              </a:rPr>
              <a:t> sexual </a:t>
            </a:r>
            <a:r>
              <a:rPr lang="sv-SE" sz="3000" b="1" dirty="0" err="1">
                <a:latin typeface="+mn-lt"/>
              </a:rPr>
              <a:t>offence</a:t>
            </a:r>
            <a:r>
              <a:rPr lang="sv-SE" sz="3000" b="1" dirty="0">
                <a:latin typeface="+mn-lt"/>
              </a:rPr>
              <a:t> 2012</a:t>
            </a:r>
            <a:endParaRPr lang="en-GB" sz="3000" b="1" dirty="0">
              <a:latin typeface="+mn-lt"/>
            </a:endParaRPr>
          </a:p>
        </p:txBody>
      </p:sp>
      <p:graphicFrame>
        <p:nvGraphicFramePr>
          <p:cNvPr id="5" name="Platshållare för innehåll 4"/>
          <p:cNvGraphicFramePr>
            <a:graphicFrameLocks noGrp="1"/>
          </p:cNvGraphicFramePr>
          <p:nvPr>
            <p:ph idx="1"/>
            <p:extLst>
              <p:ext uri="{D42A27DB-BD31-4B8C-83A1-F6EECF244321}">
                <p14:modId xmlns:p14="http://schemas.microsoft.com/office/powerpoint/2010/main" val="1410892797"/>
              </p:ext>
            </p:extLst>
          </p:nvPr>
        </p:nvGraphicFramePr>
        <p:xfrm>
          <a:off x="1115616" y="1175175"/>
          <a:ext cx="6579378" cy="4198041"/>
        </p:xfrm>
        <a:graphic>
          <a:graphicData uri="http://schemas.openxmlformats.org/drawingml/2006/table">
            <a:tbl>
              <a:tblPr/>
              <a:tblGrid>
                <a:gridCol w="841312">
                  <a:extLst>
                    <a:ext uri="{9D8B030D-6E8A-4147-A177-3AD203B41FA5}">
                      <a16:colId xmlns:a16="http://schemas.microsoft.com/office/drawing/2014/main" xmlns="" val="1746707152"/>
                    </a:ext>
                  </a:extLst>
                </a:gridCol>
                <a:gridCol w="2641722">
                  <a:extLst>
                    <a:ext uri="{9D8B030D-6E8A-4147-A177-3AD203B41FA5}">
                      <a16:colId xmlns:a16="http://schemas.microsoft.com/office/drawing/2014/main" xmlns="" val="2737034390"/>
                    </a:ext>
                  </a:extLst>
                </a:gridCol>
                <a:gridCol w="3096344">
                  <a:extLst>
                    <a:ext uri="{9D8B030D-6E8A-4147-A177-3AD203B41FA5}">
                      <a16:colId xmlns:a16="http://schemas.microsoft.com/office/drawing/2014/main" xmlns="" val="3187067801"/>
                    </a:ext>
                  </a:extLst>
                </a:gridCol>
              </a:tblGrid>
              <a:tr h="466449">
                <a:tc>
                  <a:txBody>
                    <a:bodyPr/>
                    <a:lstStyle/>
                    <a:p>
                      <a:pPr rtl="0" fontAlgn="b"/>
                      <a:endParaRPr lang="en-GB" dirty="0">
                        <a:effectLst/>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b="1" dirty="0">
                          <a:solidFill>
                            <a:srgbClr val="000000"/>
                          </a:solidFill>
                          <a:effectLst/>
                          <a:latin typeface="Calibri" panose="020F0502020204030204" pitchFamily="34" charset="0"/>
                        </a:rPr>
                        <a:t>SCS, ordinary (%)</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b="1" dirty="0">
                          <a:solidFill>
                            <a:srgbClr val="000000"/>
                          </a:solidFill>
                          <a:effectLst/>
                          <a:latin typeface="Calibri" panose="020F0502020204030204" pitchFamily="34" charset="0"/>
                        </a:rPr>
                        <a:t>SCS, new questions (%)</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274347312"/>
                  </a:ext>
                </a:extLst>
              </a:tr>
              <a:tr h="466449">
                <a:tc>
                  <a:txBody>
                    <a:bodyPr/>
                    <a:lstStyle/>
                    <a:p>
                      <a:pPr rtl="0" fontAlgn="b"/>
                      <a:r>
                        <a:rPr lang="en-GB" dirty="0">
                          <a:solidFill>
                            <a:srgbClr val="000000"/>
                          </a:solidFill>
                          <a:effectLst/>
                          <a:latin typeface="Calibri" panose="020F0502020204030204" pitchFamily="34" charset="0"/>
                        </a:rPr>
                        <a:t>Men</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0.0</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sv-SE" dirty="0" smtClean="0">
                          <a:solidFill>
                            <a:srgbClr val="000000"/>
                          </a:solidFill>
                          <a:effectLst/>
                          <a:latin typeface="Calibri" panose="020F0502020204030204" pitchFamily="34" charset="0"/>
                        </a:rPr>
                        <a:t>0.3**</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885729802"/>
                  </a:ext>
                </a:extLst>
              </a:tr>
              <a:tr h="466449">
                <a:tc>
                  <a:txBody>
                    <a:bodyPr/>
                    <a:lstStyle/>
                    <a:p>
                      <a:pPr rtl="0" fontAlgn="b"/>
                      <a:r>
                        <a:rPr lang="en-GB" dirty="0">
                          <a:solidFill>
                            <a:srgbClr val="000000"/>
                          </a:solidFill>
                          <a:effectLst/>
                          <a:latin typeface="Calibri" panose="020F0502020204030204" pitchFamily="34" charset="0"/>
                        </a:rPr>
                        <a:t>Women</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0.2</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sv-SE" dirty="0" smtClean="0">
                          <a:solidFill>
                            <a:srgbClr val="000000"/>
                          </a:solidFill>
                          <a:effectLst/>
                          <a:latin typeface="Calibri" panose="020F0502020204030204" pitchFamily="34" charset="0"/>
                        </a:rPr>
                        <a:t>0.7***</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418384112"/>
                  </a:ext>
                </a:extLst>
              </a:tr>
              <a:tr h="466449">
                <a:tc>
                  <a:txBody>
                    <a:bodyPr/>
                    <a:lstStyle/>
                    <a:p>
                      <a:pPr rtl="0" fontAlgn="b"/>
                      <a:r>
                        <a:rPr lang="en-GB" dirty="0">
                          <a:solidFill>
                            <a:srgbClr val="000000"/>
                          </a:solidFill>
                          <a:effectLst/>
                          <a:latin typeface="Calibri" panose="020F0502020204030204" pitchFamily="34" charset="0"/>
                        </a:rPr>
                        <a:t>Total</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0.1</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sv-SE" dirty="0" smtClean="0">
                          <a:solidFill>
                            <a:srgbClr val="000000"/>
                          </a:solidFill>
                          <a:effectLst/>
                          <a:latin typeface="Calibri" panose="020F0502020204030204" pitchFamily="34" charset="0"/>
                        </a:rPr>
                        <a:t>0.5***</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246839330"/>
                  </a:ext>
                </a:extLst>
              </a:tr>
              <a:tr h="466449">
                <a:tc>
                  <a:txBody>
                    <a:bodyPr/>
                    <a:lstStyle/>
                    <a:p>
                      <a:pPr algn="r" rtl="0" fontAlgn="b"/>
                      <a:r>
                        <a:rPr lang="en-GB" b="1" dirty="0">
                          <a:effectLst/>
                        </a:rPr>
                        <a:t>Age</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GB" dirty="0">
                        <a:effectLst/>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GB">
                        <a:effectLst/>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440165742"/>
                  </a:ext>
                </a:extLst>
              </a:tr>
              <a:tr h="466449">
                <a:tc>
                  <a:txBody>
                    <a:bodyPr/>
                    <a:lstStyle/>
                    <a:p>
                      <a:pPr algn="r" rtl="0" fontAlgn="b"/>
                      <a:r>
                        <a:rPr lang="en-GB">
                          <a:solidFill>
                            <a:srgbClr val="000000"/>
                          </a:solidFill>
                          <a:effectLst/>
                          <a:latin typeface="Calibri" panose="020F0502020204030204" pitchFamily="34" charset="0"/>
                        </a:rPr>
                        <a:t>16–24</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0.4</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sv-SE" dirty="0" smtClean="0">
                          <a:solidFill>
                            <a:srgbClr val="000000"/>
                          </a:solidFill>
                          <a:effectLst/>
                          <a:latin typeface="Calibri" panose="020F0502020204030204" pitchFamily="34" charset="0"/>
                        </a:rPr>
                        <a:t>1.7***</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578798822"/>
                  </a:ext>
                </a:extLst>
              </a:tr>
              <a:tr h="466449">
                <a:tc>
                  <a:txBody>
                    <a:bodyPr/>
                    <a:lstStyle/>
                    <a:p>
                      <a:pPr algn="r" rtl="0" fontAlgn="b"/>
                      <a:r>
                        <a:rPr lang="en-GB" dirty="0">
                          <a:solidFill>
                            <a:srgbClr val="000000"/>
                          </a:solidFill>
                          <a:effectLst/>
                          <a:latin typeface="Calibri" panose="020F0502020204030204" pitchFamily="34" charset="0"/>
                        </a:rPr>
                        <a:t>25–44</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0.1</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sv-SE" dirty="0" smtClean="0">
                          <a:solidFill>
                            <a:srgbClr val="000000"/>
                          </a:solidFill>
                          <a:effectLst/>
                          <a:latin typeface="Calibri" panose="020F0502020204030204" pitchFamily="34" charset="0"/>
                        </a:rPr>
                        <a:t>0.6**</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023926864"/>
                  </a:ext>
                </a:extLst>
              </a:tr>
              <a:tr h="466449">
                <a:tc>
                  <a:txBody>
                    <a:bodyPr/>
                    <a:lstStyle/>
                    <a:p>
                      <a:pPr algn="r" rtl="0" fontAlgn="b"/>
                      <a:r>
                        <a:rPr lang="en-GB">
                          <a:solidFill>
                            <a:srgbClr val="000000"/>
                          </a:solidFill>
                          <a:effectLst/>
                          <a:latin typeface="Calibri" panose="020F0502020204030204" pitchFamily="34" charset="0"/>
                        </a:rPr>
                        <a:t>45–64</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0.1</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sv-SE" dirty="0">
                          <a:solidFill>
                            <a:srgbClr val="000000"/>
                          </a:solidFill>
                          <a:effectLst/>
                          <a:latin typeface="Calibri" panose="020F0502020204030204" pitchFamily="34" charset="0"/>
                        </a:rPr>
                        <a:t>0.2</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248045548"/>
                  </a:ext>
                </a:extLst>
              </a:tr>
              <a:tr h="466449">
                <a:tc>
                  <a:txBody>
                    <a:bodyPr/>
                    <a:lstStyle/>
                    <a:p>
                      <a:pPr algn="r" rtl="0" fontAlgn="b"/>
                      <a:r>
                        <a:rPr lang="en-GB" dirty="0">
                          <a:solidFill>
                            <a:srgbClr val="000000"/>
                          </a:solidFill>
                          <a:effectLst/>
                          <a:latin typeface="Calibri" panose="020F0502020204030204" pitchFamily="34" charset="0"/>
                        </a:rPr>
                        <a:t>65–79</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r" rtl="0" fontAlgn="b"/>
                      <a:r>
                        <a:rPr lang="en-GB" dirty="0">
                          <a:solidFill>
                            <a:srgbClr val="000000"/>
                          </a:solidFill>
                          <a:effectLst/>
                          <a:latin typeface="Calibri" panose="020F0502020204030204" pitchFamily="34" charset="0"/>
                        </a:rPr>
                        <a:t>0.0</a:t>
                      </a: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r" rtl="0" fontAlgn="b"/>
                      <a:r>
                        <a:rPr lang="sv-SE" dirty="0">
                          <a:solidFill>
                            <a:srgbClr val="000000"/>
                          </a:solidFill>
                          <a:effectLst/>
                          <a:latin typeface="Calibri" panose="020F0502020204030204" pitchFamily="34" charset="0"/>
                        </a:rPr>
                        <a:t>0.1</a:t>
                      </a:r>
                      <a:endParaRPr lang="en-GB" dirty="0">
                        <a:solidFill>
                          <a:srgbClr val="000000"/>
                        </a:solidFill>
                        <a:effectLst/>
                        <a:latin typeface="Calibri" panose="020F0502020204030204" pitchFamily="34" charset="0"/>
                      </a:endParaRPr>
                    </a:p>
                  </a:txBody>
                  <a:tcPr marL="28575" marR="28575"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03950445"/>
                  </a:ext>
                </a:extLst>
              </a:tr>
            </a:tbl>
          </a:graphicData>
        </a:graphic>
      </p:graphicFrame>
      <p:sp>
        <p:nvSpPr>
          <p:cNvPr id="4" name="TextBox 3"/>
          <p:cNvSpPr txBox="1"/>
          <p:nvPr/>
        </p:nvSpPr>
        <p:spPr>
          <a:xfrm>
            <a:off x="1115616" y="5517233"/>
            <a:ext cx="2232248" cy="646331"/>
          </a:xfrm>
          <a:prstGeom prst="rect">
            <a:avLst/>
          </a:prstGeom>
          <a:noFill/>
        </p:spPr>
        <p:txBody>
          <a:bodyPr wrap="square" rtlCol="0">
            <a:spAutoFit/>
          </a:bodyPr>
          <a:lstStyle/>
          <a:p>
            <a:r>
              <a:rPr lang="sv-SE" sz="1800" dirty="0" smtClean="0">
                <a:latin typeface="Calibri" panose="020F0502020204030204" pitchFamily="34" charset="0"/>
              </a:rPr>
              <a:t>** p&lt;0.01</a:t>
            </a:r>
          </a:p>
          <a:p>
            <a:r>
              <a:rPr lang="sv-SE" sz="1800" dirty="0" smtClean="0">
                <a:latin typeface="Calibri" panose="020F0502020204030204" pitchFamily="34" charset="0"/>
              </a:rPr>
              <a:t>*** p&lt;0.001</a:t>
            </a:r>
            <a:endParaRPr lang="sv-SE" sz="1800" dirty="0">
              <a:latin typeface="Calibri" panose="020F0502020204030204" pitchFamily="34" charset="0"/>
            </a:endParaRPr>
          </a:p>
        </p:txBody>
      </p:sp>
    </p:spTree>
    <p:extLst>
      <p:ext uri="{BB962C8B-B14F-4D97-AF65-F5344CB8AC3E}">
        <p14:creationId xmlns:p14="http://schemas.microsoft.com/office/powerpoint/2010/main" val="25473846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43608" y="29017"/>
            <a:ext cx="8100392" cy="807695"/>
          </a:xfrm>
        </p:spPr>
        <p:txBody>
          <a:bodyPr/>
          <a:lstStyle/>
          <a:p>
            <a:pPr algn="ctr"/>
            <a:r>
              <a:rPr lang="sv-SE" sz="3200" b="1" dirty="0" err="1">
                <a:latin typeface="+mn-lt"/>
              </a:rPr>
              <a:t>Conclusions</a:t>
            </a:r>
            <a:endParaRPr lang="en-GB" sz="3200" b="1" dirty="0">
              <a:latin typeface="+mn-lt"/>
            </a:endParaRPr>
          </a:p>
        </p:txBody>
      </p:sp>
      <p:sp>
        <p:nvSpPr>
          <p:cNvPr id="3" name="Platshållare för innehåll 2"/>
          <p:cNvSpPr>
            <a:spLocks noGrp="1"/>
          </p:cNvSpPr>
          <p:nvPr>
            <p:ph idx="1"/>
          </p:nvPr>
        </p:nvSpPr>
        <p:spPr>
          <a:xfrm>
            <a:off x="971600" y="692696"/>
            <a:ext cx="8172400" cy="4464496"/>
          </a:xfrm>
        </p:spPr>
        <p:txBody>
          <a:bodyPr/>
          <a:lstStyle/>
          <a:p>
            <a:r>
              <a:rPr lang="en-GB" sz="2400" dirty="0">
                <a:latin typeface="Times New Roman" panose="02020603050405020304" pitchFamily="18" charset="0"/>
                <a:cs typeface="Times New Roman" panose="02020603050405020304" pitchFamily="18" charset="0"/>
              </a:rPr>
              <a:t>Our results indicate a </a:t>
            </a:r>
            <a:r>
              <a:rPr lang="en-GB" sz="2400" dirty="0" smtClean="0">
                <a:latin typeface="Times New Roman" panose="02020603050405020304" pitchFamily="18" charset="0"/>
                <a:cs typeface="Times New Roman" panose="02020603050405020304" pitchFamily="18" charset="0"/>
              </a:rPr>
              <a:t>significantly higher </a:t>
            </a:r>
            <a:r>
              <a:rPr lang="en-GB" sz="2400" dirty="0">
                <a:latin typeface="Times New Roman" panose="02020603050405020304" pitchFamily="18" charset="0"/>
                <a:cs typeface="Times New Roman" panose="02020603050405020304" pitchFamily="18" charset="0"/>
              </a:rPr>
              <a:t>prevalence of exposure to IPV for both men and women, and </a:t>
            </a:r>
            <a:r>
              <a:rPr lang="en-GB" sz="2400" dirty="0" smtClean="0">
                <a:latin typeface="Times New Roman" panose="02020603050405020304" pitchFamily="18" charset="0"/>
                <a:cs typeface="Times New Roman" panose="02020603050405020304" pitchFamily="18" charset="0"/>
              </a:rPr>
              <a:t>most age </a:t>
            </a:r>
            <a:r>
              <a:rPr lang="en-GB" sz="2400" dirty="0">
                <a:latin typeface="Times New Roman" panose="02020603050405020304" pitchFamily="18" charset="0"/>
                <a:cs typeface="Times New Roman" panose="02020603050405020304" pitchFamily="18" charset="0"/>
              </a:rPr>
              <a:t>groups, when using the measure based on the revised conflict tactics scale </a:t>
            </a:r>
            <a:r>
              <a:rPr lang="en-GB" sz="2400" b="1" dirty="0">
                <a:latin typeface="Times New Roman" panose="02020603050405020304" pitchFamily="18" charset="0"/>
                <a:cs typeface="Times New Roman" panose="02020603050405020304" pitchFamily="18" charset="0"/>
              </a:rPr>
              <a:t>framing IPV in a way that distances IPV from crime.</a:t>
            </a:r>
          </a:p>
          <a:p>
            <a:r>
              <a:rPr lang="sv-SE" sz="2400" dirty="0">
                <a:latin typeface="Times New Roman" panose="02020603050405020304" pitchFamily="18" charset="0"/>
                <a:cs typeface="Times New Roman" panose="02020603050405020304" pitchFamily="18" charset="0"/>
              </a:rPr>
              <a:t>The </a:t>
            </a:r>
            <a:r>
              <a:rPr lang="sv-SE" sz="2400" dirty="0" err="1">
                <a:latin typeface="Times New Roman" panose="02020603050405020304" pitchFamily="18" charset="0"/>
                <a:cs typeface="Times New Roman" panose="02020603050405020304" pitchFamily="18" charset="0"/>
              </a:rPr>
              <a:t>higher</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prevalences</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of</a:t>
            </a:r>
            <a:r>
              <a:rPr lang="sv-SE" sz="2400" dirty="0">
                <a:latin typeface="Times New Roman" panose="02020603050405020304" pitchFamily="18" charset="0"/>
                <a:cs typeface="Times New Roman" panose="02020603050405020304" pitchFamily="18" charset="0"/>
              </a:rPr>
              <a:t> IPV for the new set </a:t>
            </a:r>
            <a:r>
              <a:rPr lang="sv-SE" sz="2400" dirty="0" err="1">
                <a:latin typeface="Times New Roman" panose="02020603050405020304" pitchFamily="18" charset="0"/>
                <a:cs typeface="Times New Roman" panose="02020603050405020304" pitchFamily="18" charset="0"/>
              </a:rPr>
              <a:t>of</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questions</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are</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considerably</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more</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pronounced</a:t>
            </a:r>
            <a:r>
              <a:rPr lang="sv-SE" sz="2400" dirty="0">
                <a:latin typeface="Times New Roman" panose="02020603050405020304" pitchFamily="18" charset="0"/>
                <a:cs typeface="Times New Roman" panose="02020603050405020304" pitchFamily="18" charset="0"/>
              </a:rPr>
              <a:t> for men (as </a:t>
            </a:r>
            <a:r>
              <a:rPr lang="sv-SE" sz="2400" dirty="0" err="1">
                <a:latin typeface="Times New Roman" panose="02020603050405020304" pitchFamily="18" charset="0"/>
                <a:cs typeface="Times New Roman" panose="02020603050405020304" pitchFamily="18" charset="0"/>
              </a:rPr>
              <a:t>compared</a:t>
            </a:r>
            <a:r>
              <a:rPr lang="sv-SE" sz="2400" dirty="0">
                <a:latin typeface="Times New Roman" panose="02020603050405020304" pitchFamily="18" charset="0"/>
                <a:cs typeface="Times New Roman" panose="02020603050405020304" pitchFamily="18" charset="0"/>
              </a:rPr>
              <a:t> to </a:t>
            </a:r>
            <a:r>
              <a:rPr lang="sv-SE" sz="2400" dirty="0" err="1">
                <a:latin typeface="Times New Roman" panose="02020603050405020304" pitchFamily="18" charset="0"/>
                <a:cs typeface="Times New Roman" panose="02020603050405020304" pitchFamily="18" charset="0"/>
              </a:rPr>
              <a:t>women</a:t>
            </a:r>
            <a:r>
              <a:rPr lang="sv-SE" sz="2400" dirty="0">
                <a:latin typeface="Times New Roman" panose="02020603050405020304" pitchFamily="18" charset="0"/>
                <a:cs typeface="Times New Roman" panose="02020603050405020304" pitchFamily="18" charset="0"/>
              </a:rPr>
              <a:t>), for </a:t>
            </a:r>
            <a:r>
              <a:rPr lang="sv-SE" sz="2400" dirty="0" err="1">
                <a:latin typeface="Times New Roman" panose="02020603050405020304" pitchFamily="18" charset="0"/>
                <a:cs typeface="Times New Roman" panose="02020603050405020304" pitchFamily="18" charset="0"/>
              </a:rPr>
              <a:t>example</a:t>
            </a:r>
            <a:r>
              <a:rPr lang="sv-SE" sz="2400" dirty="0">
                <a:latin typeface="Times New Roman" panose="02020603050405020304" pitchFamily="18" charset="0"/>
                <a:cs typeface="Times New Roman" panose="02020603050405020304" pitchFamily="18" charset="0"/>
              </a:rPr>
              <a:t> </a:t>
            </a:r>
            <a:r>
              <a:rPr lang="sv-SE" sz="2400" b="1" dirty="0" err="1">
                <a:latin typeface="Times New Roman" panose="02020603050405020304" pitchFamily="18" charset="0"/>
                <a:cs typeface="Times New Roman" panose="02020603050405020304" pitchFamily="18" charset="0"/>
              </a:rPr>
              <a:t>assault</a:t>
            </a:r>
            <a:r>
              <a:rPr lang="sv-SE" sz="2400" dirty="0">
                <a:latin typeface="Times New Roman" panose="02020603050405020304" pitchFamily="18" charset="0"/>
                <a:cs typeface="Times New Roman" panose="02020603050405020304" pitchFamily="18" charset="0"/>
              </a:rPr>
              <a:t>:  </a:t>
            </a:r>
            <a:r>
              <a:rPr lang="sv-SE" sz="2400" b="1" i="1" dirty="0">
                <a:latin typeface="Times New Roman" panose="02020603050405020304" pitchFamily="18" charset="0"/>
                <a:cs typeface="Times New Roman" panose="02020603050405020304" pitchFamily="18" charset="0"/>
              </a:rPr>
              <a:t>6 </a:t>
            </a:r>
            <a:r>
              <a:rPr lang="sv-SE" sz="2400" b="1" i="1" dirty="0" err="1">
                <a:latin typeface="Times New Roman" panose="02020603050405020304" pitchFamily="18" charset="0"/>
                <a:cs typeface="Times New Roman" panose="02020603050405020304" pitchFamily="18" charset="0"/>
              </a:rPr>
              <a:t>times</a:t>
            </a:r>
            <a:r>
              <a:rPr lang="sv-SE" sz="2400" b="1" i="1"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higher</a:t>
            </a:r>
            <a:r>
              <a:rPr lang="sv-SE" sz="2400"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prevalence</a:t>
            </a:r>
            <a:r>
              <a:rPr lang="sv-SE" sz="2400" dirty="0">
                <a:latin typeface="Times New Roman" panose="02020603050405020304" pitchFamily="18" charset="0"/>
                <a:cs typeface="Times New Roman" panose="02020603050405020304" pitchFamily="18" charset="0"/>
              </a:rPr>
              <a:t> for </a:t>
            </a:r>
            <a:r>
              <a:rPr lang="sv-SE" sz="2400" dirty="0" err="1">
                <a:latin typeface="Times New Roman" panose="02020603050405020304" pitchFamily="18" charset="0"/>
                <a:cs typeface="Times New Roman" panose="02020603050405020304" pitchFamily="18" charset="0"/>
              </a:rPr>
              <a:t>women</a:t>
            </a:r>
            <a:r>
              <a:rPr lang="sv-SE" sz="2400" dirty="0">
                <a:latin typeface="Times New Roman" panose="02020603050405020304" pitchFamily="18" charset="0"/>
                <a:cs typeface="Times New Roman" panose="02020603050405020304" pitchFamily="18" charset="0"/>
              </a:rPr>
              <a:t>, </a:t>
            </a:r>
            <a:r>
              <a:rPr lang="sv-SE" sz="2400" b="1" i="1" dirty="0">
                <a:latin typeface="Times New Roman" panose="02020603050405020304" pitchFamily="18" charset="0"/>
                <a:cs typeface="Times New Roman" panose="02020603050405020304" pitchFamily="18" charset="0"/>
              </a:rPr>
              <a:t>50 </a:t>
            </a:r>
            <a:r>
              <a:rPr lang="sv-SE" sz="2400" b="1" i="1" dirty="0" err="1">
                <a:latin typeface="Times New Roman" panose="02020603050405020304" pitchFamily="18" charset="0"/>
                <a:cs typeface="Times New Roman" panose="02020603050405020304" pitchFamily="18" charset="0"/>
              </a:rPr>
              <a:t>times</a:t>
            </a:r>
            <a:r>
              <a:rPr lang="sv-SE" sz="2400" b="1" i="1" dirty="0">
                <a:latin typeface="Times New Roman" panose="02020603050405020304" pitchFamily="18" charset="0"/>
                <a:cs typeface="Times New Roman" panose="02020603050405020304" pitchFamily="18" charset="0"/>
              </a:rPr>
              <a:t> </a:t>
            </a:r>
            <a:r>
              <a:rPr lang="sv-SE" sz="2400" dirty="0" err="1">
                <a:latin typeface="Times New Roman" panose="02020603050405020304" pitchFamily="18" charset="0"/>
                <a:cs typeface="Times New Roman" panose="02020603050405020304" pitchFamily="18" charset="0"/>
              </a:rPr>
              <a:t>higher</a:t>
            </a:r>
            <a:r>
              <a:rPr lang="sv-SE" sz="2400" dirty="0">
                <a:latin typeface="Times New Roman" panose="02020603050405020304" pitchFamily="18" charset="0"/>
                <a:cs typeface="Times New Roman" panose="02020603050405020304" pitchFamily="18" charset="0"/>
              </a:rPr>
              <a:t> for men.</a:t>
            </a:r>
            <a:endParaRPr lang="en-GB"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Overall, the findings presented, show the complexity involved in measuring IPV and the </a:t>
            </a:r>
            <a:r>
              <a:rPr lang="en-GB" sz="2400" b="1" dirty="0">
                <a:latin typeface="Times New Roman" panose="02020603050405020304" pitchFamily="18" charset="0"/>
                <a:cs typeface="Times New Roman" panose="02020603050405020304" pitchFamily="18" charset="0"/>
              </a:rPr>
              <a:t>importance of adapting and adjusting</a:t>
            </a:r>
            <a:r>
              <a:rPr lang="en-GB" sz="2400" dirty="0">
                <a:latin typeface="Times New Roman" panose="02020603050405020304" pitchFamily="18" charset="0"/>
                <a:cs typeface="Times New Roman" panose="02020603050405020304" pitchFamily="18" charset="0"/>
              </a:rPr>
              <a:t> the measuring methods with regard to the relationship between victim and </a:t>
            </a:r>
            <a:r>
              <a:rPr lang="en-GB" sz="2400" dirty="0" smtClean="0">
                <a:latin typeface="Times New Roman" panose="02020603050405020304" pitchFamily="18" charset="0"/>
                <a:cs typeface="Times New Roman" panose="02020603050405020304" pitchFamily="18" charset="0"/>
              </a:rPr>
              <a:t>perpetrator and the framing of the questions.</a:t>
            </a:r>
            <a:endParaRPr lang="en-GB" sz="2400" dirty="0">
              <a:latin typeface="Times New Roman" panose="02020603050405020304" pitchFamily="18" charset="0"/>
              <a:cs typeface="Times New Roman" panose="02020603050405020304" pitchFamily="18" charset="0"/>
            </a:endParaRPr>
          </a:p>
          <a:p>
            <a:pPr marL="0" indent="0">
              <a:buNone/>
            </a:pP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2620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524000" y="460772"/>
            <a:ext cx="7010400" cy="914400"/>
          </a:xfrm>
        </p:spPr>
        <p:txBody>
          <a:bodyPr>
            <a:normAutofit fontScale="90000"/>
          </a:bodyPr>
          <a:lstStyle/>
          <a:p>
            <a:pPr algn="ctr"/>
            <a:r>
              <a:rPr lang="sv-SE" dirty="0" err="1">
                <a:solidFill>
                  <a:schemeClr val="tx1"/>
                </a:solidFill>
              </a:rPr>
              <a:t>Thank</a:t>
            </a:r>
            <a:r>
              <a:rPr lang="sv-SE" dirty="0">
                <a:solidFill>
                  <a:schemeClr val="tx1"/>
                </a:solidFill>
              </a:rPr>
              <a:t> </a:t>
            </a:r>
            <a:r>
              <a:rPr lang="sv-SE" dirty="0" err="1">
                <a:solidFill>
                  <a:schemeClr val="tx1"/>
                </a:solidFill>
              </a:rPr>
              <a:t>you</a:t>
            </a:r>
            <a:r>
              <a:rPr lang="sv-SE" dirty="0">
                <a:solidFill>
                  <a:schemeClr val="tx1"/>
                </a:solidFill>
              </a:rPr>
              <a:t> for </a:t>
            </a:r>
            <a:r>
              <a:rPr lang="sv-SE" dirty="0" err="1">
                <a:solidFill>
                  <a:schemeClr val="tx1"/>
                </a:solidFill>
              </a:rPr>
              <a:t>your</a:t>
            </a:r>
            <a:r>
              <a:rPr lang="sv-SE" dirty="0">
                <a:solidFill>
                  <a:schemeClr val="tx1"/>
                </a:solidFill>
              </a:rPr>
              <a:t> attention! </a:t>
            </a:r>
            <a:endParaRPr lang="sv-SE" dirty="0"/>
          </a:p>
        </p:txBody>
      </p:sp>
      <p:sp>
        <p:nvSpPr>
          <p:cNvPr id="3" name="Platshållare för innehåll 2"/>
          <p:cNvSpPr>
            <a:spLocks noGrp="1"/>
          </p:cNvSpPr>
          <p:nvPr>
            <p:ph idx="1"/>
          </p:nvPr>
        </p:nvSpPr>
        <p:spPr/>
        <p:txBody>
          <a:bodyPr/>
          <a:lstStyle/>
          <a:p>
            <a:pPr algn="ctr">
              <a:buNone/>
            </a:pPr>
            <a:endParaRPr lang="sv-SE" sz="2400" dirty="0"/>
          </a:p>
          <a:p>
            <a:pPr algn="ctr">
              <a:buNone/>
            </a:pPr>
            <a:endParaRPr lang="sv-SE" sz="2400" dirty="0"/>
          </a:p>
          <a:p>
            <a:pPr algn="ctr">
              <a:buNone/>
            </a:pPr>
            <a:endParaRPr lang="sv-SE" sz="2400" dirty="0"/>
          </a:p>
          <a:p>
            <a:pPr algn="ctr">
              <a:buNone/>
            </a:pPr>
            <a:endParaRPr lang="sv-SE" sz="2400" dirty="0"/>
          </a:p>
          <a:p>
            <a:pPr algn="ctr">
              <a:buNone/>
            </a:pPr>
            <a:endParaRPr lang="sv-SE" sz="2400" dirty="0"/>
          </a:p>
        </p:txBody>
      </p:sp>
      <p:sp>
        <p:nvSpPr>
          <p:cNvPr id="6" name="AutoShape 4" descr="data:image/jpeg;base64,/9j/4AAQSkZJRgABAQAAAQABAAD/2wCEAAkGBxQTEhUUExQWFhUXGBgaGBgYFxgYHBgYGBoaGhgYGhoaHCggGBolHBcXIjEhJSkrLi4uFx8zODMsNygtLisBCgoKDg0OGhAQGiwkHCQsLCwsLCwsLCwsLCwsLCwsLCwsLCwsLCwsLCwsLCwsLCwsLCwsLCwsLCwsLCwsLCwsLP/AABEIAQEAxAMBIgACEQEDEQH/xAAbAAACAgMBAAAAAAAAAAAAAAAEBQMGAAIHAf/EAEAQAAECBAQDBQcCBgEDBAMAAAECEQADITEEBRJBUWFxBiKBkbETMkKhwdHwUuEHFCNykvFigqLCJFOy0hUWM//EABkBAAMBAQEAAAAAAAAAAAAAAAABAgMEBf/EACQRAAICAgICAgIDAAAAAAAAAAABAhEhMQMSQVEiYROhBBSR/9oADAMBAAIRAxEAPwDpAfneDUQDJXxggTTGLdFtExEeARqFkxvAnY7MBjwqMbR5rEMRoSYxKzzjTETkpr6RAcWm4UGb5QikSzJrQuzbNkyJSpq3YCwuTskcSSWjbHZkhKSoqAAd7Ry3tF2iOJx8mWFPJTNlsP1FxXnEtBRdsPiFTC82qiO8HOlL/AkWo1zUs/ABpkExQn6NSvZlJIBL6VAjjWoPyitYTFO9dzqPjtz+0WjKR3kkMCHpwpbrEQvZcvRY1HnEa42Co8UmOgxI3MbJVGqox4Cj1S+caVMbJEaaohugoHzCcUhhECTpQ7x7OOtb7CFPaPMNCWFz6xKeRlczSaqfO0glga1MFT5RSlnPmYMyTLWTqNzUxNj5UUMoucamPePmYoGarWD76/8AI/eOlZxKvFDzbD1MUiWQ5BiFmWp1q94/EeCYyNsjlMhX959ExkWZnVz249jNKJ8lSEv71WZ78xFqyjPpOIDylg8nr5RWsyZWpJSlYc0UzHiOTxVsT2YY+0wkxUiYD7pLp6PtXeovHK37N2js0tcRz8Q1do5Lge3WNwbDGySpILaxvdmUO6bQNnv8UFKDSEtzUNqbbl3jREaZ0jHdqZEkFS1gAcDw6s9KxTM5/imiokp1VuxAI41Yj5xyzFY+ZNVqmKJBNRanAbDeIwkm1dgPSkV1JssWP7d4ldNTB6CpI4B+AheO1eKYtNLHbZ70gGbg2Skqo/J3BNCPO3KJMVgWWoUqToagFdwbBj8jFUgyeKxk9d1KIo/ep3mbwqPwRvhFTEzEq0nUghRG4AUmvRyPONpaVJWoBi7vwq4dhuCfXjBuCXdK9JWFANUEJoVMrh3Q9XBTvqMJjRfZeNSJlKpOkjmCNQA8D84tWTThrBCnJUTxYBz+dRHJf5xUoaeAJSpqaCQlKhwGoafDhD3sxm6ypIDskOXpqINQDvVvFJjJKi9nZZc8Oz9YnK3imdlc6M+bMFAxA6Cr+oEXBMWmTR7ppGIjFGNSYoD1RgbFTGFN4IVYEwEE6l9IylsZudKEEqio6TiZ2o+4k0ht2mxhJEpFz+EwRlWBEtIpAInkymEAY5FIY4qeEpcmKlm2bLDlMtxX4q+XG8LuULc3Q7xSs3lRapuYJmJGk7sRuDuCNoSZjKd40iSxPlMvuq/uPoIyDsskd1X9x9BHsaWTRe8ylqJLEgEnb6wHNwEw1Ci4DUKmLcaxYZU0JmKSsBnLUeD9IUKKAB5D6tGVG7wUyXjlgaVJCxZQUPfDWqPefjeEeZ5HhZp7ifZrpQWNCacD8jyi357gAQQrV10nyYeEVadgSHqSaMRvShtQ0HjEtVoRT8RgkhWkEsaVFUqHqKRHPwRllG+ou+xIZvJ7Q4m4U6+8NzX/AHu+0TJTrlmWoFSgSw3BUAoEdQAkt+gcTFKZDiQ4UpmBI1MpLABXefVpTpbgHUXenhGYjBalUISyEk1dwlDS12dyoElt184VrkTJRKqs1FNuQ7dWHhDrIcSmdKMr42LbE2JAL3GgHzihAa8rKFJUtQNlEA/ALpJe7FH+R4VGVhlJAWFq1uXAOpwGS3I2rZm3iyzsApcpKACQEllFRCiQkrBZqpZM0h+QPwugw2HdKjUrRMIW5NUkKAWQWdllL1uUneCwolmyDNlJBCQbJUDZlODc90uoEbU5RNlc0pKgokKQWIs9SlNN2Br1pV4jwskBZSR/UQVJISXHdCUgP+sqNOYDmsT4qQZeL94f1UhmrYlINRulj4xD9DRYexOcIw04iapgsatVd7B26no3GOrYbEhQHOvgY4Xi5oVMWkAoYsXH6XASK1LC3I82uH8Pu0jqVh5ivc90vVQ5niISGzpa1xiRAcmc5aDfaACKiyTycqjQFjMSJMsk0pBKT8RtFXxmI/mZ+kf/AM0GvM8PCCWwCMkkFRM1dVKs+whqstfxiPUAGoAwhBnmbMClN/8AflaJbGkaZxmWo6U7cPzpCrEA/aPMuJU6jvzgwySbQ4w9llMm/wBPEhR9yaNJ5LFj4gQxxcmBu0sj+nMa6RrTyUmrwbhu/KSv9SQfMQ0S0A4KTRX930EZDPBSQx6/QRkUSXGZJTqUFh/zaDMLh9Pelqpwpq/y3gTtJO9kQs1QSx2Zzd4VTle6qXMUl6g0NDWoFx049HzutmqdjDOidAIcOoUSQmr+6Qp3e3jtAOFwp0lSyEuD13BB21BvFo9yzMitpeIUn2oUQ5ZIXwZRDAs16HlsvxuPUEqSC2kqFRzqn3q+HoIbBlezRYK1aWfmNLlx7z7EFiYFlywlRMu6gAbtQXbYs+9ybNBiE6iSWLuwFnqPdI5F/CJ04UqIcAgDcEts4iaoQvxA1hWpLhWok+6K3AbjdzyhDOy8S1lUtQJSKAFi+ktX9QIHzHB70cDqA4+Afwhdi8sFyC4WC4arH53ilaJYu7N9pHAlqAKqpUk/GlSCjSjgxcs4oANoIxsoIM1SlUITrZyBLSspUpw7TAqWg0u46xWM8y9UuYlViFCoIINaqpet7X2hjmEmfIlzCAlUmYGJclita1CrUA4/28YYgMzNE1z3tMxKy6jQd1klW5GkF2Z4Jn4gzp69N5csez4apZ1EcCQlRS/INtC2aFrlOVN3KpCanSWU+4PfTU070NMlwIRqnl6BV6EpIUKC4JOjoyuMN0hFiwfspkqVOSW1gAhgzp0hSiDuWcvdttNadisSuTP1hOllBibkPz4j1jrmRdnUSMMrWzIBnzNtAWCRKDbmtmYHmluP57jVYha1kv3nTZg5JDNYAekJDZ0Vfb1IA9mHcJPoWHzEaL/iGrUCJZKFVAJG7WG4rblHP5I1ITQgar1J+JiOTHjcCC8alRCCkuXKkksClJ0kKbgwNNmMPqhItue/xEmKT7KSgpUpALqIcO7u29AfrFQwfaLFSS6Vkgu5KTQnrvT5xvl6X1zQA6vcJFQwCQkjgzfI8oLwGCQRpU5T7oG+7ngW4wnJIOtlpyXOZ06X7SbQH3QDUgOHfhUN4xi8WFzGe5bmbEty+8ay8GrQCguEBmFBR97N+0Q4fDgTSsAgOGfjz5OT8r0iFnJdUWhGEOkMKW8d942Qg1ekE4BD3PhTb/fSPc0DMnjUnlvG6wrGUvPj/Smn/gtvKJMjR/6ST/Yl/KPe0qpfsZoNAUsB4xF2NJVhUP06DaMxS2McIih6/QRkFyZbP1+gjyKJLN2ny328haRQ3FqERz7LsasAyVlil2FCCeT8bx1QFwYqfabBoKgtgFWpSnOIaHRXMbiQsh0kFxp1XpUWtcjyhhJkP3iKtf7wPIwB1vUjblyZqwdiJ4SlmLtztGcvSKQmXIqTw8X4PSw8InkFNA7s71oOZ9Iiw+JVMUrTLcDdxGy1S5fvMOp/A8K2OkFzsw0I4uKAsLRW8RjJs59AA4vWvlDOVj5IUVFSa3B3HTpDzB4rDqS6Jes2eWBfgHN6cxFqTE0iqYlKZ8syTScEuAWZTUcHjypDHsOQuWrDzkB0CjgeIIN2p4QzOXSaKOAxaiSC4Ql341Ww8zDHL850qChlWIcMNZCNTc3PDmYp6JRX8Zk8tJACQlQStCXDPqKS3MAsYRYlHs0qSmoIp0T7zc2BpWptHUc/zPCYjDKmpUlC5T91TJUFChQRsRTyEJJeTy5iQpADh9gARYi3ADhaM5OikrAZnbWTMlTsKNKdUwL1XCwUAgGtSCEi9gL2jmGORrnlLuVqJLcCeL7na1OUOe1GSpkzUqSNKVKqz0J3fhy4iM7H5AcUvEPRQSkS+CXNy3DSzcVGNYyVWRJNOjfLtMvvO4SNhb3aVpcA8vXbKkGY61A6SSEpsyQUqJ8QQn/KLXmXZwYXCpQkFc+cpKBwUtQIru255CJV9klJAk6tKUJqtqzFFyQOCXPz5vCch0VyXKBA0gaTZND4npSJZuGVVt3sLPcjm7HqIdK7OJkqJCqEME+t/wArEJl8xR+V/VhGbeSqFeBx6pRbS6dwzOH/ACv3h7IUJqA19QU9t+8zcnryHSFq8Pqo1fp+PGYORMSruqIuATUDnav7w1KgLLgp60gINVkgPuxUSokPZh4+smPnKKiNyw8yS48oq+bzlo0lD90uqlhW4bmaCGy8zBCV6gSrazhqFizU9Yvtgdld7VAuqwABbxDfSPP4eZk8tUlV0VBpUGFnavMCqYUhm9aRP2DwTLmLIsAAYa0R5L5h9+v2jI0wxLHr9BGRQFtwkxwfGFWeSiUmw5mnraCMHMZSgeJ9YnxiARWJbGc7m5qZZYny+8eTsX7VBGkgm6jYDk+0a9osMNZNAz2fw5PC6ThTPTpK1Dk4rCaRNmk3PkyU+zlJcjd4r+JmzJlVkl4tmGwEqV78kqH6ndvE0P5WHRm4chASQliCym+UK0vA6souXZEqaQ7gRbsvmDBABKQVebNu7fKLZhsZgiAy5YNidQd/H0ED5vJQtlJnSNPFTHpvEuTY0ip5t28x2ruzNCegZ7tWvJhEJ7f41CQPaqUqjuEq6XD1DbtHmYYFMxZSMR7WpBEpDjgxWAQD0jdXZ/2SHWq1e6AGuW01717w7QqKbnmKmTcRqUGUshSgKB+IHwxe+zGfKI9moFJAG70+m8JZEiYJqCmQsssAqUhXKnuh6dKR0OV2dGLlakPJmuQApIBYcUkktz5wTpqqKhh2IO1nslSiV2Iu1iP3aDP4VZefbL1Du+zkO9A/9Q14q0qF/wBQhTjuyKpM9H8xOE2XRw5J1CyGYhINK3Z4hzfOFokTUSn1LU61NQk0PQAADoIlR64Kk+2Tpud9oZT/ANASz7NwZy30SzYhLDVMU3wp8SIp8/tVLJIUJ856GYHkh2+GXKZWl/1KJhBIkT5smUlNgigFO85KjzJflaNJ2ExMlDj2QTxIUhQb9T09YblZHWhl2ky5M+U8ta0Lbup1r8RUkk2rHP5uJxOGUQSaca/6joWX4KbikhKsVKf9AYl+Lirc4eL7BylStMx1qbi7f2mBS9g0Ujs5niZ7gpaZuOPCG88LlkLdwbpFaRSu0+QLy+elSSdD0Lh+lN/tDeT2uRMOiY6Uke8OOxhOHlaGpVhlqm4pN3PeFiB4fSFmOS9UqL8AKHqfoGhaM0X7pAKa6Vir8yfvBUnGkB1ahxqGMOKJZV86f2hKqW/BF57IYIowqdVCXPnFDzDGLVOCwgKSlT8Xbj+0WzBdsETEhBGhVh/uNRIssjfr9oyPcvl93x+0ZDKHK1Ms9YNmF0wBPNT1ifDzHDRLQir9pU0Zg3T67xXZawGej7VtfjFwz6S4LXO7OwihalLWJegqNQPseF+V4ESyzycSC6aqBHFqWo1hGn/62hfeBqfhdjy2c7QJPymchIOoA7AmgJvyhphxNQsPUP3tNeZr4in/ABiWvQ0xOvI/ZKCjqYGgFai9bgf6h5hEpOnWNnAIAJ6A7UuW6xDl+ZTCFLUoJKiwDDugKolI5Bg/UsCTHgWtYABKNdCp+8oKqSmm7B9qnpCr2VZa8LjpSUsUsf0pDqNtqAM4ckkC9o2mrkqq2kId1BnqHI1NpG1gxhT/ACiZcmtkCz0JSbk3V1Pg0RZzi1LlskASwjUSdwQ5HVoLEN/5aRM0lZSoWCVAEFjR3ex2hkjFSZaClC0i7szkk94lmDmOc4HMVYiaEadKWLkUcinkYdSK1avW8NUhPIrx07FYrHKkITLSlBNVgnRzUARqJ22YxY89yZSJeiTo1LBSpSlJSxa4SQX4t6wqwmYrXOVNkgGclkzUamUqWmiVJLEEpcULUMW+TnaAAJh0E7qpXmWZ/GCUWzVOkU7szls6WwOJw6w2oDvKUasWYig48/GOgYCXqBCigngALbXJjWRmCVuELCm2SX9KREtc8HTJkJY/EssHN6DxiejuyXLAZisvTpISNJ4gJHjQRzvMcfi8AXKlTEE0clXmEynHnvHVcPKOkamdqt9IRZ/gfaDSVUPwuQ/Qw5JLJKfgoWImScekgpJ1VLiYGUN3KQ3+ogxHZjCGVpOkkbi/zPSFeddmjJnBaZjJIN2BHQ8YR4lSiohBJJJFD+GBfQwaehUklMuYSl6hgGhlhsDMWka1KKTxcPyA4fnVpk2DRLRrWNS+Km7vFgpw/p6FJnpPCm5avjUeFIbJFowiUJKWDGxNBWv0Pyit5jhEhJ0OGsTQnpxi15hjKHUbXDM/McKDaEigVuhIv4sN+kFjLR2PzArwySs1ci3BoyNciy/RKYcfoI8jShWXVZqepjSUpjGsy56mNImx2SYtDiK1hsvSZs0AmukuOILs/C3jFlVUNFWzrGfy60LTcGvT4n4wAxvikpKQlYdmPiDf84wKpaj057/ODcJPE1AmM2quxf8AxvEUyTX1jJ2NAuLkU1XbUWNrBzyt+bKxiVGaFPZbHoLhhbu1b/jFhlzEOxIL8TQcogkZdLWSEFmfpW4fgzikNSrYmjJSFzUkTCAg6u6HdgEqb/tV5wB2ozF0eyl/GwbiHIbyPyg7GYdSU6QS4UVV+IMXD/2tCjJsGSRMmV0q3uD8Xp6RWNi+hjLw6cPKQhPvqT3vD8vCfNs7KED2ZdVg3GzwFnmaH2izqowrwAJDdWCzT/jEXZDB+1nal2TUA/L0hpVkL8D3sjlE5CxOUWVXxe4O1mjoUjEyld2YkA/Ekih6QnGLRJTWwYHlzio9r+0R0kOWcpLGzdPCEm2x3R0zC5lg5R0IXKSb6QU86sPGDJ+fSkBysUjgmRZgoT++R7r1YcW4MWiw5/iCuQdwpvnYDnttcdYptpi2dFzDttKloUtlKYEhhduHF4ruO7U+2SJiVFKaMAwIPEvzip4pAnYbSKkCmzFIFXFXb82iqyMdPkH2ZJcFwbuH24nrziWnIadFizvOVTJns5qSXIqHG24+140n4NPdUhIB2LAClwSCQQPGGOGlJmpT7RA42G9G6W8fn7OkaCNBLA+7qpxPyem0JDBpGJWoaVAggHZzQX7o+o50gb+bYFybH4tTHe4sH5EcI1xc2oJHd68LEKHPgzeqHGzlqISHY2e5q+/Dj6RRIwUTNOhLku4v3R6RY8k7MlAJUs6iOVIF/h1hkqCyfeCiD15+EWbNMfpOhLvuQxbkHNC1Xjj5OSXbrEpLAlw+WaNQ9pq7xrpfYUJdNegjIe5Xlry3O9fkIyOj+7P6/wAM/wAEQ5Uyp6mMUqkCqV3j1MbhcWy6J5a4q/auQ6VHlD9MxvtCjPMDMmVLBAqQ9SAxb18olzS2yoxsqeR5xMlUdw/unfiQGp1i8YDMRMTXqHp5OPm28cxng6i3l02gnL8VPlnUHAuXN23O5vGlJmd0XXHSFgFZdiSEgV4B6XsbvBOULWE6gkgv8XJ7BhaAMlzZE3SZqR3RRTUL8Nnh3jZKlMlPdSLlyDYMA9oljRph8RMKu+UEF6bt0NvGBMRpQF6Vu7nizggv8o2xGBYaQS7V6c9971MJZq5OHVXUpSrtz4wkNlZzxDkqDkFQYcmBJPzpyMN+w2IImK3SxY8wk18x84DxqP5iZ/RB0JIPIlmIf6/eDMpnew0oZlEl3BoKcqsAT48q6+CPIz7V5rp/tKS4uSLGnGwhDlclU+WnWxCiVEtYpYAjqAPkYVZ9jDMWQ9ADV7gEHp+GGXZnGlKCg7bnhQft4wVSC8izP539Y6WBAbq3qKkdGh/2ZzNE5HsVmotzG7c7hvHaIc9wiT31JD0HAmrXe7MfOA+yGVzVTgtHui+pxqAuOu4g2g0x3lOGmSpi5ag8oqcHr3TvbU56EWhTnUsGaSVOaBrVsxTbT9jwpdMXJ0hQJctQ+FBTye1X2it5nhZftEqLEkCp4pIDEW262EShhmEJTIAN/he7M29iCrxGobRriFqIB3e5rsfl04R5i5qiAEMpJYkjZRZvBi1YSy8TUp3cAioCg7lJ/SsOki9QH4QUFkM4zCSG7oJsxINwaX/LvWNUvUpBBCUn3tXuvxpVt36jhEmJQlT6C4IUU0IIII34sCCLX6gHCy1DEoCiSNbkH1pxtFYQRy1ZY8qw+JlTScKUr1N7RKUK0hiBdTFJY7s9Lx0SRllyqqjUxHkOWypQ1gDWUhOrcpHu6tnFqcOsMcTihtHl/wAjk7S+KOmSgn8dG8hgG5x5AMmeS/WPIIxwZ2L5xZR2qYwYh6JrAy0OouXqfWDMMgCN58taEkT4eS1TUx5mbezU9m84mCoX53M/pK6blhHNlvJRzmcppiiAzV4+PWDpEt5RfcVJa/OFMjUdbKudt2r9IYy9ehIIZIblXbwf6R6cVgxMlYJUtSQksCAVKLP+27NFqyLOFaVahpDsKmpPuhn6bi/milzwhWpQKklNX+220HYlaXSzAuVU42HzhsFgtiJTgqDBxyDjzLnf7RRc6OGTMc65iy9GHeLcHokVFvMw6M9kFIUdRSKvxI322tEPZ3AoQSuYApZU+o1JAarm1aNy3vCodizCompTqUnSFKGlDNwbxqPOM7ZzgZCNLhSVAFT26AXtxgvtfmYStKRV7sasaEgdDAXaPCNhZSk0Zj0JHr5w0vImybAZHLnSkmZSYRegcixPHwhll+WYbDqPtEsNJcqNGp5OGPnwgXC44JkJWGdAAbqzMBwoW3eHWY6Z2FKj8KSdjYHheo+RgyBtmGElTk/02apZgd3fmTUePSFEnOwlLANpf/KpNuQLnrFe7OZwUzRVkA6dI3fS3jT5Q3nYWWJiyXdQUWejglx1KSfKKqgsKy3Fy1kuqwY9NRoOQSBBeJwcqZJOkA/EHrUW9GioqIQXGp7lq0qD8/QXjWbmUySO4rgpjZnoG4MPnDoVkSJUzDkoIezOTYGx5HzcbVfdc/2iWSWdrirjusSDxI2saWrmYYoTGWqoLvd9FavxbjuOUA4XvJIdr1HGjDzF9naChGuGxQlkkEkUFrEFn6M/l0MS5aVTcQhnJAdTGhA3F9q+YbaF+YVqCXNS1j4cXFf3iy/w3kf+rJIoE36xnzS6wbHFWzoWXYh0gHhxgqaQ0DYrCezV3aA1HDpEf8yRQx5rV5RsRzp8xyES5pAuUq0h77jvUIr4bR5BeHU4NBfcRkd/HzwUUuv7OeXE27sXk949T6xKmcAWcPEEw95XUxqZoFC3rHElbOhp+BkuZYcoUdo5h9kq1jzgleJc0rYU4wuzr2mhmAegc/SGl8hFAwKCa1oq+3Rt/tFowcwaQFtRix2d28d4ryZK0TChxq4PQceQv6Q1kpQXSo7340qfXyEegsozHyJaCFAkEVHmP3gSdhUh1u4Yi/6qJ/8AiYBmWDFrk+AYDm7fjwDhZizLU/u1bqLebw6FY3wUxDjUaFgDwbY/Iw3kYtBOjdiC2/D85wjkyUFI1FnYkcG/cn/KDcGZSFAqL16bOWPgDCAixWUqmYhKtJSxq7FwK/P6Qw7QTkmSpKh8LgGzgW+TwbPXqcCzEv0ZiOoJjZWCTMTpWpJJ7rFuDfeCx0Uns3O/pqQWIIJc8j9y3/TBvZrNVH2ktZbSSG2IDg35v5wwmdmzh0lQNC4Hzp1s3SK4MItE9SnYMX3d6n5mLtMkizyQJU0FFCSFU4gm3ifnB38w6Hsaml7FKvF9Q/6ecLsXjBcupSTQtRifo0DoxjVa78eAt5lUMQRIzApAq6bsRV6/LVp+UDZlN11AqEgUFCDUcju0ACfSgHF60d6ER4rEEnu912tYEfv9IYBmFmDSkKq2q3IP42gVU5RcANw9afPzjMKNRYOLN1DhvHUfODjMSlnBart1uIVgAyMSHdQd384adlM0VKxQH62A5HYdKwnUgVV6c/ThEuVLfEoIIqsNqpXZz8oiaTixp5O3Lxzp0zkqQeJFORChSFs3EghtQf1h1hZ2qWkkMSLG/WB5+Hlm6EnwEeQpV4OirF2CxFD1+gjyGWEwcpj3Rf7R5G6mq0Q0ytzsQVYjTLLjUdW4Fdmhx/KJZwPPhE0vDIlOEpDklzuam53j3HHuad1bct/t4xjKScklo3k1WDeQnSA4/tH1hTPwqpk9XtD3EAKPQWA8YcSU7m/GFfaLNky0Ho3M8o14OTrJ0tozZz3tHOKcQVJAA2DfMxAJuthqbwbbl6QnzXM1TZhUaNYcI2kT99xHoQi4xSZzt5LJhZpIUlwAwAF9/mb+J6RJiUlJAFiz7sxB/wDGAcNOQzElJNH4dPMxooqDHU/XkwaGMORP1SzVnqOjkN1o/hDLAy0qHeNPsTX5iFuEWko7yQwDH824wyyyenW4sKs1efp5mAEWOXLDGrWYPSwofL0gzD5ET/UUz3udvSK0nFKCgTQEuft1i1ZfjgoCsZstAuY5uDLKCnl5XqevrCFDrSSE6jZ+H4WgbtfNacjQaAEsOZAPyeJsPmploSCAUmgI+sWtECfH4DukpD1Di1HduX7QunZYs/M8g37ERYzj5ajXjTmWj3FzilTs6W86H/6xSbEVWXlJCQpfdGzi4dnI6gQSrL9BDBg6S5DOD/poae3SttVg+z7OAPIQN/PJUDqBIDbb7hv8jDAWBGhT3BD/AF+gjeZNC00cJURW7Eio84nxWIEwjSydO/zHkyj4QBOIQ6RUOaCxG44Ag1f12KEBTZIDgKsWfjwMDpVpIUa1cwTiJxoygwdqVahrtsPLnAC1OPzyh0B2LJM31yknVqoKm/jzhmcTSOV9ls4IPs1EAbH6H7xbEYp6GPO5OHrI2jPBbcJiKHr9BGQny6anSa7/AKuQ5xkCjgXYeSxqWSeJ9YHmzNaydhQfWJZ69CTxJPrAaFaUxxxWTZkmYY8SkEmjCKThMSqcqZMmIJCh/TJsB9SYkz/Eqnq0pLS0nvf8j+n7xukFQAAZI8o7uNR44ZWX+jCTcmULN5GiYREEpTQ67RYFWsqagEJDLjuhJOKM2qYxk4huBpQHfaCpU8G6S/ysP2hLLmEfnnB0md+D86Q2gQ7wksFRABZqjpFgwBSKhF79fwWiq4Cep3f/AFFmwoZiVONunCIYw6dKpxFA31jXWUBnLcR0/aJUTQoUMK8ymkq02CiPExDopE0zA+0KiA6lXUa0Gw4CPcRgPZAUdLN9IfYSRoQBuBeAsxxQogkF9xfy4RlDl7SoGqE+MwcpSksWarDmPlBowoQkAqcCldnZzzvAc7DKSSRYnh1aBQVqOlSjpdv3+kdBJLiMzlpJQ1qqYWYgQFiJxKjpQPDchQF9xdvGCJ0qWk6ixDKfxNjyaBZ2aJSwQKEKb1bxPrDAExKFLSCzJN2ppb6VgJWHZNSzb2LH8EHTp0wgosGBbkdwb2NuvJlOLbjWlLWvT8oYoQJNZ6efH94gUqCFkkWHTh0eBlRQhn2aA9unVaOhT8MGdIcbiOcZEHnIHPaLpIzdnCh7tzQ+bEiOXn4pylcVdFqaWGOMrQNJp8XTYcoyJsAtJBcF34chGRingdDXMZ3frxLRXs+zNmlpPeV/2jjBeY9oUDUCku5Z24xX0I1qK1XN/wA+kYwh1zJGknejaRJBCaskfCBVXMnnDZKqWYQClQFhEqVE3MEm5AlRtPwCZiSTYCvWKLjMOylBLs9I6CmYGZ4V4zL0KdvzjG/FzUqaJkrKGuQY8QljDLMsAtBdwQ/jARVxjtUrVoyprYZgVXq0NZUxTpCdzFflCoZzFiyWWVGu1R1eJkNDiXh5mzP1iTD5fMEwTFgKA90PvxtBEuYzRtMzACkZNWWeY6fMLd7SBsDfqYSTMQpKgd+JraCsTi3esKcfi6MDuD47iHFUqEywYTHhSNqesQLmUNYrkrFs7cPx4k//ACDs771/NouibDps4FJCgDQlxxo3yBELxpSzNvvY+MRrxpqSC7gAi1C9fzaA55DMA/OzFyfrFIVhyp51FKizU5EfTeAMalixuKdfziIiUXalqEcYjC9odCI32iJUSzREKooDfCJdaQ7ObxbkZeogDYkJFXp8S1GwYOw5+aLs/gDMmAtQH5xdZmH0gEW4RjP+U+KVRB8SmsliwM0EE/8AI/SMhbla+4ev0EZHF1Nit4iYnWp76jfqY3lYgPfwixzpSSpTpBqducQnK5R+AeFI63xWZdmKE4jgIwzzDRWRS9ioeMQryAt3V15iF+FLwHdgIm84mROMBzZK0FlJI5t9Y8MxolwQd2b5hhfaEEECjQrxeSEJKnrcw4lrBjaYqjAw7ktPBT5E1kqMiWp2dqw/w2N0OkJHAF4Bx0koL7GIk1aNdkplgSokPq8o8RKQWJWeY3gTBTA140xitJCk7RJY3TgUGyVHnaNJ2UAglkjetY8wOPCw6VE+MHJXqooOKxg5TGJcNg8OtWkzk6nqm3rD6Rk0hNkg9axUc57Omq5fH3ftCzAZ3PkFgokC6VVH7RT43NXGQlKto6HOy6UQwSOUV7FdmWBJUEi/TmeJaBU9tVf+0H6mBcVnMycO8oN+kQuPi5YvYOURdNk95kqJbfj0iM4dTxMifWn5yhlg8BMmB9LDYx1Sko7I2KJstjUxJhcrXMKQEkajTpx6Q9weWy/ahC3Jp0dnaLToSmwA6Rz8vP10afja2C5ZlyZQYD8FBBEw+UarniIJmIHGOHMnZeg/L5ACSz+99BGQPlmYJ0mvxH0EZHQozom0EKPeV1PrEqDA5nMVilVeIY7QRJxDBmBd/npP/h8zHoGBMDG6TGonBm0jzPnEqZw/SKO1TuX41u0AzGBgHE5FKWXDpPKGcqeBYDa9bMfoPnxjdc7VsB06AfTzJhNICrYjs9MT7hCh5GAJuGmI95Ch4RdgY9eJ6Co59iAFJIMLES1GgHjHSMZlUqZ7yR4U9IVzezCPgWR1rCUWhrBUUYIhJL97aNVKUsMxeLJOyCaLaVeLQLMy2aLoPhX0gyFsByzDCWGepMEKmrdgr8ER6CDwPOPE35wBF/YQnEqsS8AY/AImFzTiQImXNIpb83jUDcl4nrTtB3YtVkP6VP1ibD5IpRYENxtFhy/K1TGKqJ+Zh2jAS02SIdSa2O0Icv7NS0kKJcjbaGcxICQ0Fqw4HulvmIFny1M1/GOWfFyXnJopIV4PKz7YzFKpqKgPR4ZYieBR68IgVOKQXSY0TL3FCbn6CJcZSeS5cl7AcwxjUqITzsQVXiw4rCIUlj57xXMbhig1tseMdUONRRzyY3yRXcP930EZEGRK7hr8R35JjI0Fg6ebnqYlRHkZGgEyY3EZGQDNxG4jIyADaPRGRkAHsZGRkAGRkZGRLAU5peF+8ZGRJPk8XePU3HURkZDGPk2jDGRkWhmpjRUZGQCI1REqPYyJ8gQqgTG+74x7GQwIsFY9ftHkZGQAf//Z"/>
          <p:cNvSpPr>
            <a:spLocks noChangeAspect="1" noChangeArrowheads="1"/>
          </p:cNvSpPr>
          <p:nvPr/>
        </p:nvSpPr>
        <p:spPr bwMode="auto">
          <a:xfrm>
            <a:off x="116682" y="-485775"/>
            <a:ext cx="2150269" cy="280749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sv-SE" sz="2100"/>
          </a:p>
        </p:txBody>
      </p:sp>
      <p:pic>
        <p:nvPicPr>
          <p:cNvPr id="5" name="Picture 2" descr="http://lovemeow.com/wp-content/uploads/2011/04/tumblr_ljcjuibCcU1qg6jfzo1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1360082"/>
            <a:ext cx="5616624" cy="4659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307241"/>
      </p:ext>
    </p:extLst>
  </p:cSld>
  <p:clrMapOvr>
    <a:masterClrMapping/>
  </p:clrMapOvr>
  <p:timing>
    <p:tnLst>
      <p:par>
        <p:cTn id="1" dur="indefinite" restart="never" nodeType="tmRoot"/>
      </p:par>
    </p:tnLst>
  </p:timing>
</p:sld>
</file>

<file path=ppt/theme/theme1.xml><?xml version="1.0" encoding="utf-8"?>
<a:theme xmlns:a="http://schemas.openxmlformats.org/drawingml/2006/main" name="SH_PPT_081016">
  <a:themeElements>
    <a:clrScheme name="SH_PPT_081016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H_PPT_08101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altLang="sv-SE" sz="2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altLang="sv-SE" sz="2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H_PPT_081016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H_PPT_081016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H_PPT_081016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H_PPT_081016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H_PPT_081016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H_PPT_081016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H_PPT_081016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H:\Blanketter\SH_PPT_081016.pot</Template>
  <TotalTime>3363</TotalTime>
  <Words>1698</Words>
  <Application>Microsoft Office PowerPoint</Application>
  <PresentationFormat>On-screen Show (4:3)</PresentationFormat>
  <Paragraphs>191</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Times New Roman</vt:lpstr>
      <vt:lpstr>SH_PPT_081016</vt:lpstr>
      <vt:lpstr>PowerPoint Presentation</vt:lpstr>
      <vt:lpstr>Measuring the nature and prevalence of intimate partner violence (IPV)</vt:lpstr>
      <vt:lpstr>Measurements of the prevalence of IPV in Sweden</vt:lpstr>
      <vt:lpstr>Difficulties inherent to measuring IPV</vt:lpstr>
      <vt:lpstr>Framing of IPV</vt:lpstr>
      <vt:lpstr>Swedish Crime Survey (SCS)</vt:lpstr>
      <vt:lpstr>Two different measurements of IPV in the Swedish Crime Survey (SCS) 2013</vt:lpstr>
      <vt:lpstr>Framing the questions in the new set of questions concerning IPV (I)</vt:lpstr>
      <vt:lpstr>Framing the questions in the new set of questions concerning IPV (II)</vt:lpstr>
      <vt:lpstr>Results, prevalence of threats 2012</vt:lpstr>
      <vt:lpstr>Results, prevalence of assault 2012</vt:lpstr>
      <vt:lpstr>Results, prevalence of sexual offence 2012</vt:lpstr>
      <vt:lpstr>Conclusions</vt:lpstr>
      <vt:lpstr>Thank you for your attention! </vt:lpstr>
    </vt:vector>
  </TitlesOfParts>
  <Company>Södertörns högskola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Rubrik</dc:title>
  <dc:subject>version 6 2006-12-21</dc:subject>
  <dc:creator>"Paul Fuehrer" &lt;shplfr14@suni.se&gt;</dc:creator>
  <cp:lastModifiedBy>Paul Fuehrer</cp:lastModifiedBy>
  <cp:revision>507</cp:revision>
  <cp:lastPrinted>2016-11-01T08:23:41Z</cp:lastPrinted>
  <dcterms:created xsi:type="dcterms:W3CDTF">2008-11-19T10:22:56Z</dcterms:created>
  <dcterms:modified xsi:type="dcterms:W3CDTF">2016-11-01T08:28:32Z</dcterms:modified>
</cp:coreProperties>
</file>