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rawings/drawing3.xml" ContentType="application/vnd.openxmlformats-officedocument.drawingml.chartshap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315" r:id="rId3"/>
    <p:sldId id="316" r:id="rId4"/>
    <p:sldId id="317" r:id="rId5"/>
    <p:sldId id="318" r:id="rId6"/>
    <p:sldId id="302" r:id="rId7"/>
    <p:sldId id="319" r:id="rId8"/>
    <p:sldId id="332" r:id="rId9"/>
    <p:sldId id="348" r:id="rId10"/>
    <p:sldId id="347" r:id="rId11"/>
    <p:sldId id="323" r:id="rId12"/>
    <p:sldId id="329" r:id="rId13"/>
    <p:sldId id="330" r:id="rId14"/>
    <p:sldId id="336" r:id="rId15"/>
    <p:sldId id="338" r:id="rId16"/>
    <p:sldId id="322" r:id="rId17"/>
    <p:sldId id="343" r:id="rId18"/>
    <p:sldId id="344" r:id="rId19"/>
    <p:sldId id="340" r:id="rId20"/>
    <p:sldId id="341" r:id="rId21"/>
    <p:sldId id="350" r:id="rId22"/>
    <p:sldId id="342" r:id="rId23"/>
    <p:sldId id="349" r:id="rId24"/>
    <p:sldId id="339" r:id="rId25"/>
    <p:sldId id="326" r:id="rId26"/>
    <p:sldId id="351" r:id="rId27"/>
  </p:sldIdLst>
  <p:sldSz cx="9144000" cy="6858000" type="screen4x3"/>
  <p:notesSz cx="6810375" cy="9942513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runa Tabanella" initials="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7F142A"/>
    <a:srgbClr val="A50021"/>
    <a:srgbClr val="CC3300"/>
    <a:srgbClr val="50515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Stile chiaro 1 - Color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87709" autoAdjust="0"/>
  </p:normalViewPr>
  <p:slideViewPr>
    <p:cSldViewPr snapToGrid="0" snapToObjects="1">
      <p:cViewPr>
        <p:scale>
          <a:sx n="90" d="100"/>
          <a:sy n="90" d="100"/>
        </p:scale>
        <p:origin x="-504" y="786"/>
      </p:cViewPr>
      <p:guideLst>
        <p:guide orient="horz" pos="1335"/>
        <p:guide pos="575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81" d="100"/>
          <a:sy n="81" d="100"/>
        </p:scale>
        <p:origin x="-3960" y="-96"/>
      </p:cViewPr>
      <p:guideLst>
        <p:guide orient="horz" pos="3131"/>
        <p:guide pos="2145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nas-rava\MSS-C\Test_Bancaditalia\QDET_2016\freq_completo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-rava\MSS-C\Test_Bancaditalia\analisi\Interr_ultima_var.xlsx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-rava\MSS-C\Test_Bancaditalia\analisi\Interr_ultima_var.xlsx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-rava\MSS-C\Test_Bancaditalia\analisi\dontknow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-rava\MSS-C\Test_Bancaditalia\QDET_2016\dontknow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-rava\MSS-C\Test_Bancaditalia\QDET_2016\SCALA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nas-rava\MSS-C\Test_Bancaditalia\QDET_2016\SCALA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nas-rava\MSS-C\Test_Bancaditalia\BDR\differenze_precnetuali_redditi_web_bdr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plotArea>
      <c:layout/>
      <c:barChart>
        <c:barDir val="col"/>
        <c:grouping val="clustered"/>
        <c:ser>
          <c:idx val="0"/>
          <c:order val="0"/>
          <c:tx>
            <c:strRef>
              <c:f>freq_completo!$J$20</c:f>
              <c:strCache>
                <c:ptCount val="1"/>
                <c:pt idx="0">
                  <c:v>No incentive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</c:spPr>
          <c:dLbls>
            <c:txPr>
              <a:bodyPr/>
              <a:lstStyle/>
              <a:p>
                <a:pPr>
                  <a:defRPr b="1"/>
                </a:pPr>
                <a:endParaRPr lang="it-IT"/>
              </a:p>
            </c:txPr>
            <c:showVal val="1"/>
          </c:dLbls>
          <c:cat>
            <c:strRef>
              <c:f>freq_completo!$I$21:$I$22</c:f>
              <c:strCache>
                <c:ptCount val="2"/>
                <c:pt idx="0">
                  <c:v>Completed</c:v>
                </c:pt>
                <c:pt idx="1">
                  <c:v>Break-off</c:v>
                </c:pt>
              </c:strCache>
            </c:strRef>
          </c:cat>
          <c:val>
            <c:numRef>
              <c:f>freq_completo!$J$21:$J$22</c:f>
              <c:numCache>
                <c:formatCode>0.0</c:formatCode>
                <c:ptCount val="2"/>
                <c:pt idx="0">
                  <c:v>68.53</c:v>
                </c:pt>
                <c:pt idx="1">
                  <c:v>31.47</c:v>
                </c:pt>
              </c:numCache>
            </c:numRef>
          </c:val>
        </c:ser>
        <c:ser>
          <c:idx val="1"/>
          <c:order val="1"/>
          <c:tx>
            <c:strRef>
              <c:f>freq_completo!$K$20</c:f>
              <c:strCache>
                <c:ptCount val="1"/>
                <c:pt idx="0">
                  <c:v>Incentive</c:v>
                </c:pt>
              </c:strCache>
            </c:strRef>
          </c:tx>
          <c:dLbls>
            <c:txPr>
              <a:bodyPr/>
              <a:lstStyle/>
              <a:p>
                <a:pPr>
                  <a:defRPr b="1"/>
                </a:pPr>
                <a:endParaRPr lang="it-IT"/>
              </a:p>
            </c:txPr>
            <c:showVal val="1"/>
          </c:dLbls>
          <c:cat>
            <c:strRef>
              <c:f>freq_completo!$I$21:$I$22</c:f>
              <c:strCache>
                <c:ptCount val="2"/>
                <c:pt idx="0">
                  <c:v>Completed</c:v>
                </c:pt>
                <c:pt idx="1">
                  <c:v>Break-off</c:v>
                </c:pt>
              </c:strCache>
            </c:strRef>
          </c:cat>
          <c:val>
            <c:numRef>
              <c:f>freq_completo!$K$21:$K$22</c:f>
              <c:numCache>
                <c:formatCode>0.0</c:formatCode>
                <c:ptCount val="2"/>
                <c:pt idx="0">
                  <c:v>72.95</c:v>
                </c:pt>
                <c:pt idx="1">
                  <c:v>27.05</c:v>
                </c:pt>
              </c:numCache>
            </c:numRef>
          </c:val>
        </c:ser>
        <c:axId val="73606272"/>
        <c:axId val="73607808"/>
      </c:barChart>
      <c:catAx>
        <c:axId val="73606272"/>
        <c:scaling>
          <c:orientation val="minMax"/>
        </c:scaling>
        <c:axPos val="b"/>
        <c:tickLblPos val="nextTo"/>
        <c:crossAx val="73607808"/>
        <c:crosses val="autoZero"/>
        <c:auto val="1"/>
        <c:lblAlgn val="ctr"/>
        <c:lblOffset val="100"/>
      </c:catAx>
      <c:valAx>
        <c:axId val="73607808"/>
        <c:scaling>
          <c:orientation val="minMax"/>
        </c:scaling>
        <c:axPos val="l"/>
        <c:majorGridlines/>
        <c:numFmt formatCode="0" sourceLinked="0"/>
        <c:tickLblPos val="nextTo"/>
        <c:crossAx val="73606272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plotArea>
      <c:layout>
        <c:manualLayout>
          <c:layoutTarget val="inner"/>
          <c:xMode val="edge"/>
          <c:yMode val="edge"/>
          <c:x val="4.9738316981027667E-2"/>
          <c:y val="7.407407407407407E-2"/>
          <c:w val="0.91276900580749021"/>
          <c:h val="0.73281532516768733"/>
        </c:manualLayout>
      </c:layout>
      <c:barChart>
        <c:barDir val="col"/>
        <c:grouping val="clustered"/>
        <c:ser>
          <c:idx val="0"/>
          <c:order val="0"/>
          <c:dLbls>
            <c:showVal val="1"/>
          </c:dLbls>
          <c:cat>
            <c:strRef>
              <c:f>sezioni_interrotte!$F$49:$F$54</c:f>
              <c:strCache>
                <c:ptCount val="6"/>
                <c:pt idx="0">
                  <c:v>Section A: Household</c:v>
                </c:pt>
                <c:pt idx="1">
                  <c:v>Section B: Income</c:v>
                </c:pt>
                <c:pt idx="2">
                  <c:v>Section C: Debts</c:v>
                </c:pt>
                <c:pt idx="3">
                  <c:v>Section D: House</c:v>
                </c:pt>
                <c:pt idx="4">
                  <c:v>Section E: Consumption</c:v>
                </c:pt>
                <c:pt idx="5">
                  <c:v>Section F: Randomized (last section)</c:v>
                </c:pt>
              </c:strCache>
            </c:strRef>
          </c:cat>
          <c:val>
            <c:numRef>
              <c:f>sezioni_interrotte!$G$49:$G$54</c:f>
              <c:numCache>
                <c:formatCode>0.0</c:formatCode>
                <c:ptCount val="6"/>
                <c:pt idx="0">
                  <c:v>23.4375</c:v>
                </c:pt>
                <c:pt idx="1">
                  <c:v>46.25</c:v>
                </c:pt>
                <c:pt idx="2">
                  <c:v>5.6249999999999973</c:v>
                </c:pt>
                <c:pt idx="3">
                  <c:v>11.875000000000004</c:v>
                </c:pt>
                <c:pt idx="4">
                  <c:v>6.25</c:v>
                </c:pt>
                <c:pt idx="5">
                  <c:v>6.5624999999999982</c:v>
                </c:pt>
              </c:numCache>
            </c:numRef>
          </c:val>
        </c:ser>
        <c:axId val="73976832"/>
        <c:axId val="85550208"/>
      </c:barChart>
      <c:catAx>
        <c:axId val="73976832"/>
        <c:scaling>
          <c:orientation val="minMax"/>
        </c:scaling>
        <c:axPos val="b"/>
        <c:numFmt formatCode="General" sourceLinked="1"/>
        <c:tickLblPos val="nextTo"/>
        <c:crossAx val="85550208"/>
        <c:crosses val="autoZero"/>
        <c:auto val="1"/>
        <c:lblAlgn val="ctr"/>
        <c:lblOffset val="100"/>
      </c:catAx>
      <c:valAx>
        <c:axId val="85550208"/>
        <c:scaling>
          <c:orientation val="minMax"/>
        </c:scaling>
        <c:axPos val="l"/>
        <c:majorGridlines/>
        <c:numFmt formatCode="0" sourceLinked="0"/>
        <c:tickLblPos val="nextTo"/>
        <c:crossAx val="73976832"/>
        <c:crosses val="autoZero"/>
        <c:crossBetween val="between"/>
      </c:valAx>
    </c:plotArea>
    <c:plotVisOnly val="1"/>
    <c:dispBlanksAs val="gap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plotArea>
      <c:layout/>
      <c:lineChart>
        <c:grouping val="standard"/>
        <c:ser>
          <c:idx val="0"/>
          <c:order val="0"/>
          <c:dLbls>
            <c:showVal val="1"/>
          </c:dLbls>
          <c:cat>
            <c:strRef>
              <c:f>sezioni_interrotte!$F$16:$F$22</c:f>
              <c:strCache>
                <c:ptCount val="7"/>
                <c:pt idx="0">
                  <c:v>Registered</c:v>
                </c:pt>
                <c:pt idx="1">
                  <c:v>Section A: Household</c:v>
                </c:pt>
                <c:pt idx="2">
                  <c:v>Section B: Income</c:v>
                </c:pt>
                <c:pt idx="3">
                  <c:v>Section C: Debts</c:v>
                </c:pt>
                <c:pt idx="4">
                  <c:v>Section D: House</c:v>
                </c:pt>
                <c:pt idx="5">
                  <c:v>Section E: Consumption</c:v>
                </c:pt>
                <c:pt idx="6">
                  <c:v>Section F: Randomized (last section)</c:v>
                </c:pt>
              </c:strCache>
            </c:strRef>
          </c:cat>
          <c:val>
            <c:numRef>
              <c:f>sezioni_interrotte!$G$16:$G$22</c:f>
              <c:numCache>
                <c:formatCode>0.0</c:formatCode>
                <c:ptCount val="7"/>
                <c:pt idx="0">
                  <c:v>11.415752741774677</c:v>
                </c:pt>
                <c:pt idx="1">
                  <c:v>10.667996011964112</c:v>
                </c:pt>
                <c:pt idx="2">
                  <c:v>9.1924227318045872</c:v>
                </c:pt>
                <c:pt idx="3">
                  <c:v>9.0129611166500485</c:v>
                </c:pt>
                <c:pt idx="4">
                  <c:v>8.634097706879361</c:v>
                </c:pt>
                <c:pt idx="5">
                  <c:v>8.4346959122632139</c:v>
                </c:pt>
                <c:pt idx="6">
                  <c:v>8.2253240279162512</c:v>
                </c:pt>
              </c:numCache>
            </c:numRef>
          </c:val>
        </c:ser>
        <c:marker val="1"/>
        <c:axId val="73919488"/>
        <c:axId val="73995008"/>
      </c:lineChart>
      <c:catAx>
        <c:axId val="73919488"/>
        <c:scaling>
          <c:orientation val="minMax"/>
        </c:scaling>
        <c:axPos val="b"/>
        <c:numFmt formatCode="General" sourceLinked="1"/>
        <c:tickLblPos val="nextTo"/>
        <c:crossAx val="73995008"/>
        <c:crosses val="autoZero"/>
        <c:auto val="1"/>
        <c:lblAlgn val="ctr"/>
        <c:lblOffset val="100"/>
      </c:catAx>
      <c:valAx>
        <c:axId val="73995008"/>
        <c:scaling>
          <c:orientation val="minMax"/>
        </c:scaling>
        <c:axPos val="l"/>
        <c:majorGridlines/>
        <c:numFmt formatCode="0" sourceLinked="0"/>
        <c:tickLblPos val="nextTo"/>
        <c:crossAx val="73919488"/>
        <c:crosses val="autoZero"/>
        <c:crossBetween val="between"/>
      </c:valAx>
    </c:plotArea>
    <c:plotVisOnly val="1"/>
    <c:dispBlanksAs val="gap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plotArea>
      <c:layout>
        <c:manualLayout>
          <c:layoutTarget val="inner"/>
          <c:xMode val="edge"/>
          <c:yMode val="edge"/>
          <c:x val="0.10210858780778638"/>
          <c:y val="5.0486559105833363E-2"/>
          <c:w val="0.89789130017284424"/>
          <c:h val="0.85309224719864341"/>
        </c:manualLayout>
      </c:layout>
      <c:barChart>
        <c:barDir val="col"/>
        <c:grouping val="clustered"/>
        <c:ser>
          <c:idx val="0"/>
          <c:order val="0"/>
          <c:tx>
            <c:strRef>
              <c:f>Foglio1!$J$5</c:f>
              <c:strCache>
                <c:ptCount val="1"/>
                <c:pt idx="0">
                  <c:v>Web1 </c:v>
                </c:pt>
              </c:strCache>
            </c:strRef>
          </c:tx>
          <c:spPr>
            <a:solidFill>
              <a:srgbClr val="A50021"/>
            </a:solidFill>
          </c:spPr>
          <c:dLbls>
            <c:dLbl>
              <c:idx val="0"/>
              <c:layout>
                <c:manualLayout>
                  <c:x val="-7.874015748031496E-3"/>
                  <c:y val="7.5097259973225965E-17"/>
                </c:manualLayout>
              </c:layout>
              <c:showVal val="1"/>
            </c:dLbl>
            <c:dLbl>
              <c:idx val="1"/>
              <c:layout>
                <c:manualLayout>
                  <c:x val="-1.8372703412073491E-2"/>
                  <c:y val="0"/>
                </c:manualLayout>
              </c:layout>
              <c:showVal val="1"/>
            </c:dLbl>
            <c:showVal val="1"/>
          </c:dLbls>
          <c:cat>
            <c:strRef>
              <c:f>Foglio1!$I$6:$I$10</c:f>
              <c:strCache>
                <c:ptCount val="5"/>
                <c:pt idx="0">
                  <c:v>Higher</c:v>
                </c:pt>
                <c:pt idx="1">
                  <c:v>Equal</c:v>
                </c:pt>
                <c:pt idx="2">
                  <c:v>Lower</c:v>
                </c:pt>
                <c:pt idx="3">
                  <c:v>Don't know</c:v>
                </c:pt>
                <c:pt idx="4">
                  <c:v>No answer</c:v>
                </c:pt>
              </c:strCache>
            </c:strRef>
          </c:cat>
          <c:val>
            <c:numRef>
              <c:f>Foglio1!$J$6:$J$10</c:f>
              <c:numCache>
                <c:formatCode>0.0</c:formatCode>
                <c:ptCount val="5"/>
                <c:pt idx="0">
                  <c:v>11.44</c:v>
                </c:pt>
                <c:pt idx="1">
                  <c:v>69.59</c:v>
                </c:pt>
                <c:pt idx="2">
                  <c:v>18.979999999999993</c:v>
                </c:pt>
              </c:numCache>
            </c:numRef>
          </c:val>
        </c:ser>
        <c:ser>
          <c:idx val="1"/>
          <c:order val="1"/>
          <c:tx>
            <c:strRef>
              <c:f>Foglio1!$K$5</c:f>
              <c:strCache>
                <c:ptCount val="1"/>
                <c:pt idx="0">
                  <c:v>Web2</c:v>
                </c:pt>
              </c:strCache>
            </c:strRef>
          </c:tx>
          <c:spPr>
            <a:solidFill>
              <a:srgbClr val="0070C0"/>
            </a:solidFill>
          </c:spPr>
          <c:dLbls>
            <c:dLbl>
              <c:idx val="0"/>
              <c:layout>
                <c:manualLayout>
                  <c:x val="1.5748031496063027E-2"/>
                  <c:y val="7.5097259973225965E-17"/>
                </c:manualLayout>
              </c:layout>
              <c:showVal val="1"/>
            </c:dLbl>
            <c:dLbl>
              <c:idx val="1"/>
              <c:layout>
                <c:manualLayout>
                  <c:x val="1.5748031496062999E-2"/>
                  <c:y val="0"/>
                </c:manualLayout>
              </c:layout>
              <c:showVal val="1"/>
            </c:dLbl>
            <c:dLbl>
              <c:idx val="2"/>
              <c:layout>
                <c:manualLayout>
                  <c:x val="2.3622047244094488E-2"/>
                  <c:y val="0"/>
                </c:manualLayout>
              </c:layout>
              <c:showVal val="1"/>
            </c:dLbl>
            <c:showVal val="1"/>
          </c:dLbls>
          <c:cat>
            <c:strRef>
              <c:f>Foglio1!$I$6:$I$10</c:f>
              <c:strCache>
                <c:ptCount val="5"/>
                <c:pt idx="0">
                  <c:v>Higher</c:v>
                </c:pt>
                <c:pt idx="1">
                  <c:v>Equal</c:v>
                </c:pt>
                <c:pt idx="2">
                  <c:v>Lower</c:v>
                </c:pt>
                <c:pt idx="3">
                  <c:v>Don't know</c:v>
                </c:pt>
                <c:pt idx="4">
                  <c:v>No answer</c:v>
                </c:pt>
              </c:strCache>
            </c:strRef>
          </c:cat>
          <c:val>
            <c:numRef>
              <c:f>Foglio1!$K$6:$K$10</c:f>
              <c:numCache>
                <c:formatCode>0.0</c:formatCode>
                <c:ptCount val="5"/>
                <c:pt idx="0">
                  <c:v>12.8</c:v>
                </c:pt>
                <c:pt idx="1">
                  <c:v>61.84</c:v>
                </c:pt>
                <c:pt idx="2">
                  <c:v>20.05</c:v>
                </c:pt>
                <c:pt idx="3">
                  <c:v>4.59</c:v>
                </c:pt>
                <c:pt idx="4">
                  <c:v>0.7200000000000002</c:v>
                </c:pt>
              </c:numCache>
            </c:numRef>
          </c:val>
        </c:ser>
        <c:axId val="74045696"/>
        <c:axId val="85393408"/>
      </c:barChart>
      <c:catAx>
        <c:axId val="74045696"/>
        <c:scaling>
          <c:orientation val="minMax"/>
        </c:scaling>
        <c:axPos val="b"/>
        <c:tickLblPos val="nextTo"/>
        <c:crossAx val="85393408"/>
        <c:crosses val="autoZero"/>
        <c:auto val="1"/>
        <c:lblAlgn val="ctr"/>
        <c:lblOffset val="100"/>
      </c:catAx>
      <c:valAx>
        <c:axId val="85393408"/>
        <c:scaling>
          <c:orientation val="minMax"/>
        </c:scaling>
        <c:axPos val="l"/>
        <c:majorGridlines/>
        <c:numFmt formatCode="0" sourceLinked="0"/>
        <c:tickLblPos val="nextTo"/>
        <c:crossAx val="74045696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200"/>
      </a:pPr>
      <a:endParaRPr lang="it-IT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plotArea>
      <c:layout>
        <c:manualLayout>
          <c:layoutTarget val="inner"/>
          <c:xMode val="edge"/>
          <c:yMode val="edge"/>
          <c:x val="9.2213661697827312E-2"/>
          <c:y val="7.4860478394162072E-2"/>
          <c:w val="0.80840484527858414"/>
          <c:h val="0.79045178072228239"/>
        </c:manualLayout>
      </c:layout>
      <c:barChart>
        <c:barDir val="col"/>
        <c:grouping val="clustered"/>
        <c:ser>
          <c:idx val="0"/>
          <c:order val="0"/>
          <c:tx>
            <c:strRef>
              <c:f>Foglio1!$J$42</c:f>
              <c:strCache>
                <c:ptCount val="1"/>
                <c:pt idx="0">
                  <c:v>Web1 </c:v>
                </c:pt>
              </c:strCache>
            </c:strRef>
          </c:tx>
          <c:spPr>
            <a:solidFill>
              <a:srgbClr val="A50021"/>
            </a:solidFill>
          </c:spPr>
          <c:dLbls>
            <c:dLbl>
              <c:idx val="1"/>
              <c:layout>
                <c:manualLayout>
                  <c:x val="3.7191138902226955E-3"/>
                  <c:y val="-2.8044282320847404E-2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-6.8965529724957864E-3"/>
                  <c:y val="0"/>
                </c:manualLayout>
              </c:layout>
              <c:dLblPos val="outEnd"/>
              <c:showVal val="1"/>
            </c:dLbl>
            <c:dLblPos val="outEnd"/>
            <c:showVal val="1"/>
          </c:dLbls>
          <c:cat>
            <c:strRef>
              <c:f>Foglio1!$I$43:$I$47</c:f>
              <c:strCache>
                <c:ptCount val="5"/>
                <c:pt idx="0">
                  <c:v>Higher</c:v>
                </c:pt>
                <c:pt idx="1">
                  <c:v>Equal</c:v>
                </c:pt>
                <c:pt idx="2">
                  <c:v>Lower</c:v>
                </c:pt>
                <c:pt idx="3">
                  <c:v>Don't know</c:v>
                </c:pt>
                <c:pt idx="4">
                  <c:v>No answer</c:v>
                </c:pt>
              </c:strCache>
            </c:strRef>
          </c:cat>
          <c:val>
            <c:numRef>
              <c:f>Foglio1!$J$43:$J$47</c:f>
              <c:numCache>
                <c:formatCode>0.0</c:formatCode>
                <c:ptCount val="5"/>
                <c:pt idx="0">
                  <c:v>4.3499999999999996</c:v>
                </c:pt>
                <c:pt idx="1">
                  <c:v>76.33</c:v>
                </c:pt>
                <c:pt idx="2">
                  <c:v>19.32</c:v>
                </c:pt>
              </c:numCache>
            </c:numRef>
          </c:val>
        </c:ser>
        <c:ser>
          <c:idx val="1"/>
          <c:order val="1"/>
          <c:tx>
            <c:strRef>
              <c:f>Foglio1!$K$42</c:f>
              <c:strCache>
                <c:ptCount val="1"/>
                <c:pt idx="0">
                  <c:v>Web2</c:v>
                </c:pt>
              </c:strCache>
            </c:strRef>
          </c:tx>
          <c:spPr>
            <a:solidFill>
              <a:srgbClr val="0070C0"/>
            </a:solidFill>
          </c:spPr>
          <c:dLbls>
            <c:dLbl>
              <c:idx val="1"/>
              <c:layout>
                <c:manualLayout>
                  <c:x val="1.5075432804570958E-2"/>
                  <c:y val="-1.7107648402777201E-3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1.458919623299778E-2"/>
                  <c:y val="0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4.5977019816638614E-3"/>
                  <c:y val="1.320132356262144E-2"/>
                </c:manualLayout>
              </c:layout>
              <c:dLblPos val="outEnd"/>
              <c:showVal val="1"/>
            </c:dLbl>
            <c:dLblPos val="outEnd"/>
            <c:showVal val="1"/>
          </c:dLbls>
          <c:cat>
            <c:strRef>
              <c:f>Foglio1!$I$43:$I$47</c:f>
              <c:strCache>
                <c:ptCount val="5"/>
                <c:pt idx="0">
                  <c:v>Higher</c:v>
                </c:pt>
                <c:pt idx="1">
                  <c:v>Equal</c:v>
                </c:pt>
                <c:pt idx="2">
                  <c:v>Lower</c:v>
                </c:pt>
                <c:pt idx="3">
                  <c:v>Don't know</c:v>
                </c:pt>
                <c:pt idx="4">
                  <c:v>No answer</c:v>
                </c:pt>
              </c:strCache>
            </c:strRef>
          </c:cat>
          <c:val>
            <c:numRef>
              <c:f>Foglio1!$K$43:$K$47</c:f>
              <c:numCache>
                <c:formatCode>0.0</c:formatCode>
                <c:ptCount val="5"/>
                <c:pt idx="0">
                  <c:v>3.8899999999999997</c:v>
                </c:pt>
                <c:pt idx="1">
                  <c:v>54.74</c:v>
                </c:pt>
                <c:pt idx="2">
                  <c:v>22.14</c:v>
                </c:pt>
                <c:pt idx="3">
                  <c:v>16.059999999999999</c:v>
                </c:pt>
                <c:pt idx="4">
                  <c:v>3.16</c:v>
                </c:pt>
              </c:numCache>
            </c:numRef>
          </c:val>
        </c:ser>
        <c:dLbls>
          <c:showVal val="1"/>
        </c:dLbls>
        <c:axId val="74261248"/>
        <c:axId val="74262784"/>
      </c:barChart>
      <c:catAx>
        <c:axId val="74261248"/>
        <c:scaling>
          <c:orientation val="minMax"/>
        </c:scaling>
        <c:axPos val="b"/>
        <c:tickLblPos val="nextTo"/>
        <c:crossAx val="74262784"/>
        <c:crosses val="autoZero"/>
        <c:auto val="1"/>
        <c:lblAlgn val="ctr"/>
        <c:lblOffset val="100"/>
      </c:catAx>
      <c:valAx>
        <c:axId val="74262784"/>
        <c:scaling>
          <c:orientation val="minMax"/>
          <c:max val="80"/>
        </c:scaling>
        <c:axPos val="l"/>
        <c:majorGridlines/>
        <c:numFmt formatCode="0" sourceLinked="0"/>
        <c:tickLblPos val="nextTo"/>
        <c:crossAx val="7426124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200"/>
      </a:pPr>
      <a:endParaRPr lang="it-IT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plotArea>
      <c:layout/>
      <c:barChart>
        <c:barDir val="col"/>
        <c:grouping val="clustered"/>
        <c:ser>
          <c:idx val="0"/>
          <c:order val="0"/>
          <c:dLbls>
            <c:showVal val="1"/>
          </c:dLbls>
          <c:cat>
            <c:strRef>
              <c:f>SCALA!$A$28:$A$33</c:f>
              <c:strCache>
                <c:ptCount val="6"/>
                <c:pt idx="0">
                  <c:v>with great difficulty</c:v>
                </c:pt>
                <c:pt idx="1">
                  <c:v>with difficulty</c:v>
                </c:pt>
                <c:pt idx="2">
                  <c:v>with some difficulty</c:v>
                </c:pt>
                <c:pt idx="3">
                  <c:v>quite easily</c:v>
                </c:pt>
                <c:pt idx="4">
                  <c:v>easily</c:v>
                </c:pt>
                <c:pt idx="5">
                  <c:v>very easily</c:v>
                </c:pt>
              </c:strCache>
            </c:strRef>
          </c:cat>
          <c:val>
            <c:numRef>
              <c:f>SCALA!$B$28:$B$33</c:f>
              <c:numCache>
                <c:formatCode>0.0</c:formatCode>
                <c:ptCount val="6"/>
                <c:pt idx="0">
                  <c:v>12.41</c:v>
                </c:pt>
                <c:pt idx="1">
                  <c:v>10.220000000000001</c:v>
                </c:pt>
                <c:pt idx="2">
                  <c:v>27.74</c:v>
                </c:pt>
                <c:pt idx="3">
                  <c:v>32.36</c:v>
                </c:pt>
                <c:pt idx="4">
                  <c:v>13.38</c:v>
                </c:pt>
                <c:pt idx="5">
                  <c:v>3.8899999999999997</c:v>
                </c:pt>
              </c:numCache>
            </c:numRef>
          </c:val>
        </c:ser>
        <c:axId val="74295552"/>
        <c:axId val="85394944"/>
      </c:barChart>
      <c:catAx>
        <c:axId val="74295552"/>
        <c:scaling>
          <c:orientation val="minMax"/>
        </c:scaling>
        <c:axPos val="b"/>
        <c:tickLblPos val="nextTo"/>
        <c:crossAx val="85394944"/>
        <c:crosses val="autoZero"/>
        <c:auto val="1"/>
        <c:lblAlgn val="ctr"/>
        <c:lblOffset val="100"/>
      </c:catAx>
      <c:valAx>
        <c:axId val="85394944"/>
        <c:scaling>
          <c:orientation val="minMax"/>
        </c:scaling>
        <c:axPos val="l"/>
        <c:majorGridlines/>
        <c:numFmt formatCode="0" sourceLinked="0"/>
        <c:tickLblPos val="nextTo"/>
        <c:crossAx val="74295552"/>
        <c:crosses val="autoZero"/>
        <c:crossBetween val="between"/>
      </c:valAx>
    </c:plotArea>
    <c:plotVisOnly val="1"/>
    <c:dispBlanksAs val="gap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plotArea>
      <c:layout/>
      <c:barChart>
        <c:barDir val="col"/>
        <c:grouping val="clustered"/>
        <c:ser>
          <c:idx val="0"/>
          <c:order val="0"/>
          <c:spPr>
            <a:solidFill>
              <a:srgbClr val="C00000"/>
            </a:solidFill>
          </c:spPr>
          <c:dLbls>
            <c:showVal val="1"/>
          </c:dLbls>
          <c:cat>
            <c:strRef>
              <c:f>SCALA!$A$37:$A$42</c:f>
              <c:strCache>
                <c:ptCount val="6"/>
                <c:pt idx="0">
                  <c:v>with great difficulty</c:v>
                </c:pt>
                <c:pt idx="1">
                  <c:v>with difficulty</c:v>
                </c:pt>
                <c:pt idx="2">
                  <c:v>with some difficulty</c:v>
                </c:pt>
                <c:pt idx="3">
                  <c:v>quite easily</c:v>
                </c:pt>
                <c:pt idx="4">
                  <c:v>easily</c:v>
                </c:pt>
                <c:pt idx="5">
                  <c:v>very easily</c:v>
                </c:pt>
              </c:strCache>
            </c:strRef>
          </c:cat>
          <c:val>
            <c:numRef>
              <c:f>SCALA!$B$37:$B$42</c:f>
              <c:numCache>
                <c:formatCode>0.0</c:formatCode>
                <c:ptCount val="6"/>
                <c:pt idx="0">
                  <c:v>15.22</c:v>
                </c:pt>
                <c:pt idx="1">
                  <c:v>10.39</c:v>
                </c:pt>
                <c:pt idx="2">
                  <c:v>21.5</c:v>
                </c:pt>
                <c:pt idx="3">
                  <c:v>23.91</c:v>
                </c:pt>
                <c:pt idx="4">
                  <c:v>15.46</c:v>
                </c:pt>
                <c:pt idx="5">
                  <c:v>13.53</c:v>
                </c:pt>
              </c:numCache>
            </c:numRef>
          </c:val>
        </c:ser>
        <c:axId val="73823744"/>
        <c:axId val="73825280"/>
      </c:barChart>
      <c:catAx>
        <c:axId val="73823744"/>
        <c:scaling>
          <c:orientation val="minMax"/>
        </c:scaling>
        <c:axPos val="b"/>
        <c:tickLblPos val="nextTo"/>
        <c:crossAx val="73825280"/>
        <c:crosses val="autoZero"/>
        <c:auto val="1"/>
        <c:lblAlgn val="ctr"/>
        <c:lblOffset val="100"/>
      </c:catAx>
      <c:valAx>
        <c:axId val="73825280"/>
        <c:scaling>
          <c:orientation val="minMax"/>
          <c:max val="35"/>
        </c:scaling>
        <c:axPos val="l"/>
        <c:majorGridlines/>
        <c:numFmt formatCode="0" sourceLinked="0"/>
        <c:tickLblPos val="nextTo"/>
        <c:crossAx val="73823744"/>
        <c:crosses val="autoZero"/>
        <c:crossBetween val="between"/>
      </c:valAx>
    </c:plotArea>
    <c:plotVisOnly val="1"/>
    <c:dispBlanksAs val="gap"/>
  </c:chart>
  <c:externalData r:id="rId1"/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plotArea>
      <c:layout>
        <c:manualLayout>
          <c:layoutTarget val="inner"/>
          <c:xMode val="edge"/>
          <c:yMode val="edge"/>
          <c:x val="7.6068094563160507E-2"/>
          <c:y val="3.3670033670033683E-2"/>
          <c:w val="0.92393190543683945"/>
          <c:h val="0.673714838675469"/>
        </c:manualLayout>
      </c:layout>
      <c:barChart>
        <c:barDir val="col"/>
        <c:grouping val="clustered"/>
        <c:ser>
          <c:idx val="0"/>
          <c:order val="0"/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dLbl>
              <c:idx val="15"/>
              <c:delete val="1"/>
            </c:dLbl>
            <c:dLbl>
              <c:idx val="16"/>
              <c:delete val="1"/>
            </c:dLbl>
            <c:dLbl>
              <c:idx val="17"/>
              <c:delete val="1"/>
            </c:dLbl>
            <c:dLbl>
              <c:idx val="18"/>
              <c:delete val="1"/>
            </c:dLbl>
            <c:dLbl>
              <c:idx val="19"/>
              <c:delete val="1"/>
            </c:dLbl>
            <c:dLbl>
              <c:idx val="20"/>
              <c:delete val="1"/>
            </c:dLbl>
            <c:dLbl>
              <c:idx val="21"/>
              <c:delete val="1"/>
            </c:dLbl>
            <c:dLbl>
              <c:idx val="22"/>
              <c:delete val="1"/>
            </c:dLbl>
            <c:dLbl>
              <c:idx val="23"/>
              <c:delete val="1"/>
            </c:dLbl>
            <c:dLbl>
              <c:idx val="24"/>
              <c:delete val="1"/>
            </c:dLbl>
            <c:dLbl>
              <c:idx val="25"/>
              <c:delete val="1"/>
            </c:dLbl>
            <c:dLbl>
              <c:idx val="26"/>
              <c:delete val="1"/>
            </c:dLbl>
            <c:dLbl>
              <c:idx val="27"/>
              <c:delete val="1"/>
            </c:dLbl>
            <c:dLbl>
              <c:idx val="28"/>
              <c:delete val="1"/>
            </c:dLbl>
            <c:dLbl>
              <c:idx val="29"/>
              <c:delete val="1"/>
            </c:dLbl>
            <c:numFmt formatCode="#,##0.0" sourceLinked="0"/>
            <c:txPr>
              <a:bodyPr/>
              <a:lstStyle/>
              <a:p>
                <a:pPr>
                  <a:defRPr sz="800"/>
                </a:pPr>
                <a:endParaRPr lang="it-IT"/>
              </a:p>
            </c:txPr>
            <c:showVal val="1"/>
          </c:dLbls>
          <c:cat>
            <c:strRef>
              <c:f>Foglio1!$G$3:$G$32</c:f>
              <c:strCache>
                <c:ptCount val="30"/>
                <c:pt idx="0">
                  <c:v> -90% to -95%</c:v>
                </c:pt>
                <c:pt idx="1">
                  <c:v> -85% to -90%</c:v>
                </c:pt>
                <c:pt idx="2">
                  <c:v> -60% to -65%</c:v>
                </c:pt>
                <c:pt idx="3">
                  <c:v> -55% to -60%</c:v>
                </c:pt>
                <c:pt idx="4">
                  <c:v> -50% to -55%</c:v>
                </c:pt>
                <c:pt idx="5">
                  <c:v> -45% to -50%</c:v>
                </c:pt>
                <c:pt idx="6">
                  <c:v> -40% to -45%</c:v>
                </c:pt>
                <c:pt idx="7">
                  <c:v> -35% to -40%</c:v>
                </c:pt>
                <c:pt idx="8">
                  <c:v> -30% to -35%</c:v>
                </c:pt>
                <c:pt idx="9">
                  <c:v> -25% to -30%</c:v>
                </c:pt>
                <c:pt idx="10">
                  <c:v> -20% to -25%</c:v>
                </c:pt>
                <c:pt idx="11">
                  <c:v> -15% to -20%</c:v>
                </c:pt>
                <c:pt idx="12">
                  <c:v> -10% to -15%</c:v>
                </c:pt>
                <c:pt idx="13">
                  <c:v> -5% to -10%</c:v>
                </c:pt>
                <c:pt idx="14">
                  <c:v> 0 to -5%</c:v>
                </c:pt>
                <c:pt idx="15">
                  <c:v> 0 to 5%</c:v>
                </c:pt>
                <c:pt idx="16">
                  <c:v> 5% to 10%</c:v>
                </c:pt>
                <c:pt idx="17">
                  <c:v> 10% to 15%</c:v>
                </c:pt>
                <c:pt idx="18">
                  <c:v> 15% to 20%</c:v>
                </c:pt>
                <c:pt idx="19">
                  <c:v> 20% to 25%</c:v>
                </c:pt>
                <c:pt idx="20">
                  <c:v> 25% to 30%</c:v>
                </c:pt>
                <c:pt idx="21">
                  <c:v> 30% to 35%</c:v>
                </c:pt>
                <c:pt idx="22">
                  <c:v> 35% to 40%</c:v>
                </c:pt>
                <c:pt idx="23">
                  <c:v> 40% to 45%</c:v>
                </c:pt>
                <c:pt idx="24">
                  <c:v> 45% to 50%</c:v>
                </c:pt>
                <c:pt idx="25">
                  <c:v> 50% to 55%</c:v>
                </c:pt>
                <c:pt idx="26">
                  <c:v> 55% to 60%</c:v>
                </c:pt>
                <c:pt idx="27">
                  <c:v> 70% to 75%</c:v>
                </c:pt>
                <c:pt idx="28">
                  <c:v> 85% to 90%</c:v>
                </c:pt>
                <c:pt idx="29">
                  <c:v>More than 100%</c:v>
                </c:pt>
              </c:strCache>
            </c:strRef>
          </c:cat>
          <c:val>
            <c:numRef>
              <c:f>Foglio1!$H$3:$H$32</c:f>
              <c:numCache>
                <c:formatCode>General</c:formatCode>
                <c:ptCount val="30"/>
                <c:pt idx="0">
                  <c:v>0.75000000000000022</c:v>
                </c:pt>
                <c:pt idx="1">
                  <c:v>0.25</c:v>
                </c:pt>
                <c:pt idx="2">
                  <c:v>0.5</c:v>
                </c:pt>
                <c:pt idx="3">
                  <c:v>0.25</c:v>
                </c:pt>
                <c:pt idx="4">
                  <c:v>0.5</c:v>
                </c:pt>
                <c:pt idx="5">
                  <c:v>0.75000000000000022</c:v>
                </c:pt>
                <c:pt idx="6">
                  <c:v>1.75</c:v>
                </c:pt>
                <c:pt idx="7">
                  <c:v>1</c:v>
                </c:pt>
                <c:pt idx="8">
                  <c:v>1</c:v>
                </c:pt>
                <c:pt idx="9">
                  <c:v>3.9899999999999998</c:v>
                </c:pt>
                <c:pt idx="10">
                  <c:v>4.24</c:v>
                </c:pt>
                <c:pt idx="11">
                  <c:v>7.48</c:v>
                </c:pt>
                <c:pt idx="12">
                  <c:v>12.22</c:v>
                </c:pt>
                <c:pt idx="13">
                  <c:v>17.71</c:v>
                </c:pt>
                <c:pt idx="14">
                  <c:v>11.72</c:v>
                </c:pt>
                <c:pt idx="15">
                  <c:v>9.48</c:v>
                </c:pt>
                <c:pt idx="16">
                  <c:v>5.24</c:v>
                </c:pt>
                <c:pt idx="17">
                  <c:v>2.2400000000000002</c:v>
                </c:pt>
                <c:pt idx="18">
                  <c:v>3.4899999999999998</c:v>
                </c:pt>
                <c:pt idx="19">
                  <c:v>2.74</c:v>
                </c:pt>
                <c:pt idx="20">
                  <c:v>1.5</c:v>
                </c:pt>
                <c:pt idx="21">
                  <c:v>2</c:v>
                </c:pt>
                <c:pt idx="22">
                  <c:v>0.75000000000000022</c:v>
                </c:pt>
                <c:pt idx="23">
                  <c:v>0.5</c:v>
                </c:pt>
                <c:pt idx="24">
                  <c:v>2</c:v>
                </c:pt>
                <c:pt idx="25">
                  <c:v>1</c:v>
                </c:pt>
                <c:pt idx="26">
                  <c:v>0.25</c:v>
                </c:pt>
                <c:pt idx="27">
                  <c:v>0.5</c:v>
                </c:pt>
                <c:pt idx="28">
                  <c:v>0.25</c:v>
                </c:pt>
                <c:pt idx="29">
                  <c:v>3.9899999999999998</c:v>
                </c:pt>
              </c:numCache>
            </c:numRef>
          </c:val>
        </c:ser>
        <c:axId val="74408704"/>
        <c:axId val="74410240"/>
      </c:barChart>
      <c:catAx>
        <c:axId val="74408704"/>
        <c:scaling>
          <c:orientation val="minMax"/>
        </c:scaling>
        <c:axPos val="b"/>
        <c:tickLblPos val="nextTo"/>
        <c:crossAx val="74410240"/>
        <c:crosses val="autoZero"/>
        <c:auto val="1"/>
        <c:lblAlgn val="ctr"/>
        <c:lblOffset val="100"/>
      </c:catAx>
      <c:valAx>
        <c:axId val="74410240"/>
        <c:scaling>
          <c:orientation val="minMax"/>
        </c:scaling>
        <c:axPos val="l"/>
        <c:majorGridlines/>
        <c:numFmt formatCode="General" sourceLinked="1"/>
        <c:tickLblPos val="nextTo"/>
        <c:crossAx val="74408704"/>
        <c:crosses val="autoZero"/>
        <c:crossBetween val="between"/>
      </c:valAx>
    </c:plotArea>
    <c:plotVisOnly val="1"/>
    <c:dispBlanksAs val="gap"/>
  </c:chart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0.23836</cdr:x>
      <cdr:y>0.03182</cdr:y>
    </cdr:from>
    <cdr:to>
      <cdr:x>0.33619</cdr:x>
      <cdr:y>0.12202</cdr:y>
    </cdr:to>
    <cdr:sp macro="" textlink="">
      <cdr:nvSpPr>
        <cdr:cNvPr id="2" name="Ovale 1"/>
        <cdr:cNvSpPr/>
      </cdr:nvSpPr>
      <cdr:spPr>
        <a:xfrm xmlns:a="http://schemas.openxmlformats.org/drawingml/2006/main">
          <a:off x="1164683" y="95222"/>
          <a:ext cx="478072" cy="269903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>
          <a:solidFill>
            <a:srgbClr val="7F142A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it-IT"/>
          </a:defPPr>
          <a:lvl1pPr algn="l" defTabSz="457200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457200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457200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457200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457200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it-IT"/>
        </a:p>
      </cdr:txBody>
    </cdr:sp>
  </cdr:relSizeAnchor>
  <cdr:relSizeAnchor xmlns:cdr="http://schemas.openxmlformats.org/drawingml/2006/chartDrawing">
    <cdr:from>
      <cdr:x>0.59222</cdr:x>
      <cdr:y>0.51828</cdr:y>
    </cdr:from>
    <cdr:to>
      <cdr:x>0.69006</cdr:x>
      <cdr:y>0.60848</cdr:y>
    </cdr:to>
    <cdr:sp macro="" textlink="">
      <cdr:nvSpPr>
        <cdr:cNvPr id="3" name="Ovale 2"/>
        <cdr:cNvSpPr/>
      </cdr:nvSpPr>
      <cdr:spPr>
        <a:xfrm xmlns:a="http://schemas.openxmlformats.org/drawingml/2006/main">
          <a:off x="2893778" y="1550895"/>
          <a:ext cx="478072" cy="269903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>
          <a:solidFill>
            <a:srgbClr val="7F142A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it-IT"/>
          </a:defPPr>
          <a:lvl1pPr algn="l" defTabSz="457200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457200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457200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457200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457200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it-IT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0.83841</cdr:x>
      <cdr:y>0.41741</cdr:y>
    </cdr:from>
    <cdr:to>
      <cdr:x>0.94283</cdr:x>
      <cdr:y>0.52978</cdr:y>
    </cdr:to>
    <cdr:sp macro="" textlink="">
      <cdr:nvSpPr>
        <cdr:cNvPr id="2" name="Ovale 1"/>
        <cdr:cNvSpPr/>
      </cdr:nvSpPr>
      <cdr:spPr>
        <a:xfrm xmlns:a="http://schemas.openxmlformats.org/drawingml/2006/main">
          <a:off x="3585668" y="1105786"/>
          <a:ext cx="446567" cy="297712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7F142A"/>
          </a:solidFill>
          <a:prstDash val="solid"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it-IT"/>
          </a:defPPr>
          <a:lvl1pPr algn="l" defTabSz="457200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/>
            </a:defRPr>
          </a:lvl1pPr>
          <a:lvl2pPr marL="457200" algn="l" defTabSz="457200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/>
            </a:defRPr>
          </a:lvl2pPr>
          <a:lvl3pPr marL="914400" algn="l" defTabSz="457200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/>
            </a:defRPr>
          </a:lvl3pPr>
          <a:lvl4pPr marL="1371600" algn="l" defTabSz="457200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/>
            </a:defRPr>
          </a:lvl4pPr>
          <a:lvl5pPr marL="1828800" algn="l" defTabSz="457200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Arial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Arial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Arial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Arial"/>
            </a:defRPr>
          </a:lvl9pPr>
        </a:lstStyle>
        <a:p xmlns:a="http://schemas.openxmlformats.org/drawingml/2006/main">
          <a:pPr algn="ctr"/>
          <a:endParaRPr lang="it-IT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0.61354</cdr:x>
      <cdr:y>0.08412</cdr:y>
    </cdr:from>
    <cdr:to>
      <cdr:x>0.94764</cdr:x>
      <cdr:y>0.18203</cdr:y>
    </cdr:to>
    <cdr:sp macro="" textlink="">
      <cdr:nvSpPr>
        <cdr:cNvPr id="2" name="CasellaDiTesto 8"/>
        <cdr:cNvSpPr txBox="1"/>
      </cdr:nvSpPr>
      <cdr:spPr>
        <a:xfrm xmlns:a="http://schemas.openxmlformats.org/drawingml/2006/main">
          <a:off x="3813175" y="317275"/>
          <a:ext cx="2076450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it-IT"/>
          </a:defPPr>
          <a:lvl1pPr algn="l" defTabSz="457200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defTabSz="457200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defTabSz="457200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defTabSz="457200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defTabSz="457200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it-IT" sz="1800" b="1" i="1" dirty="0" smtClean="0">
              <a:solidFill>
                <a:srgbClr val="0070C0"/>
              </a:solidFill>
            </a:rPr>
            <a:t>Over </a:t>
          </a:r>
          <a:r>
            <a:rPr lang="en-US" sz="1800" b="1" i="1" dirty="0" smtClean="0">
              <a:solidFill>
                <a:srgbClr val="0070C0"/>
              </a:solidFill>
            </a:rPr>
            <a:t>estimation</a:t>
          </a:r>
          <a:endParaRPr lang="en-US" sz="1800" b="1" i="1" dirty="0">
            <a:solidFill>
              <a:srgbClr val="0070C0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7625" y="0"/>
            <a:ext cx="29511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83119F1-C9F0-4DDE-B841-0A690FDEB538}" type="datetimeFigureOut">
              <a:rPr lang="it-IT"/>
              <a:pPr>
                <a:defRPr/>
              </a:pPr>
              <a:t>07/11/2016</a:t>
            </a:fld>
            <a:endParaRPr lang="it-IT"/>
          </a:p>
        </p:txBody>
      </p:sp>
      <p:sp>
        <p:nvSpPr>
          <p:cNvPr id="849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4038"/>
            <a:ext cx="29511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49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7625" y="9444038"/>
            <a:ext cx="29511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67DEC31-0373-445C-8A58-B86D6AD002C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6225046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7625" y="0"/>
            <a:ext cx="29511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3D37D09-F6E4-4A61-9362-CB31BB7DAE96}" type="datetimeFigureOut">
              <a:rPr lang="it-IT"/>
              <a:pPr>
                <a:defRPr/>
              </a:pPr>
              <a:t>07/11/2016</a:t>
            </a:fld>
            <a:endParaRPr lang="it-IT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6125"/>
            <a:ext cx="4970463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22813"/>
            <a:ext cx="5448300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4038"/>
            <a:ext cx="29511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7625" y="9444038"/>
            <a:ext cx="29511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E3D6816-1689-42A6-9F53-A7ED570FEBB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4644422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E3D6816-1689-42A6-9F53-A7ED570FEBB7}" type="slidenum">
              <a:rPr lang="it-IT" smtClean="0"/>
              <a:pPr>
                <a:defRPr/>
              </a:pPr>
              <a:t>1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1475318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E3D6816-1689-42A6-9F53-A7ED570FEBB7}" type="slidenum">
              <a:rPr lang="it-IT" smtClean="0"/>
              <a:pPr>
                <a:defRPr/>
              </a:pPr>
              <a:t>8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64927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E3D6816-1689-42A6-9F53-A7ED570FEBB7}" type="slidenum">
              <a:rPr lang="it-IT" smtClean="0"/>
              <a:pPr>
                <a:defRPr/>
              </a:pPr>
              <a:t>9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3000978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E3D6816-1689-42A6-9F53-A7ED570FEBB7}" type="slidenum">
              <a:rPr lang="it-IT" smtClean="0"/>
              <a:pPr>
                <a:defRPr/>
              </a:pPr>
              <a:t>21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4334253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43D8C64D-CF36-47D7-B739-3A4F5545EAFC}" type="datetimeFigureOut">
              <a:rPr lang="it-IT"/>
              <a:pPr>
                <a:defRPr/>
              </a:pPr>
              <a:t>07/11/2016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1A3975A-4C14-408B-B699-7A7FA620315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38548F5-7D0E-4E06-918C-CD3F648D730C}" type="datetimeFigureOut">
              <a:rPr lang="it-IT"/>
              <a:pPr>
                <a:defRPr/>
              </a:pPr>
              <a:t>07/11/2016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D855FDC1-5AA8-4F98-A6AB-AEF65600ED8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55F85B0-F3F8-4C15-B0EE-D75D30F34EEB}" type="datetimeFigureOut">
              <a:rPr lang="it-IT"/>
              <a:pPr>
                <a:defRPr/>
              </a:pPr>
              <a:t>07/11/2016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22630169-FFD8-4E79-A1C2-D0305FBE573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AFEE0E67-C50F-4252-A825-20763EC02EFD}" type="datetimeFigureOut">
              <a:rPr lang="it-IT"/>
              <a:pPr>
                <a:defRPr/>
              </a:pPr>
              <a:t>07/11/2016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9322CCFF-B078-4774-B053-2B5B3A69F8A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DB5E69B-A535-4284-95A1-81442317277D}" type="datetimeFigureOut">
              <a:rPr lang="it-IT"/>
              <a:pPr>
                <a:defRPr/>
              </a:pPr>
              <a:t>07/11/2016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A762EC0-962F-40F3-B2E9-10CD29EF7DF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775BDECE-0C95-4C41-9142-8554C1390B8D}" type="datetimeFigureOut">
              <a:rPr lang="it-IT"/>
              <a:pPr>
                <a:defRPr/>
              </a:pPr>
              <a:t>07/11/2016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94344E3E-27A6-4C9E-B479-5E2B452F771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A064FB6E-F817-47E5-B931-DF907EBADDD4}" type="datetimeFigureOut">
              <a:rPr lang="it-IT"/>
              <a:pPr>
                <a:defRPr/>
              </a:pPr>
              <a:t>07/11/2016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D7674A5-A901-4708-9FF0-2C3A65442C5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4C5E8B67-AFF8-4129-A688-774457418DCC}" type="datetimeFigureOut">
              <a:rPr lang="it-IT"/>
              <a:pPr>
                <a:defRPr/>
              </a:pPr>
              <a:t>07/11/2016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77AE8ACA-5FB6-420B-8A80-F82D547BB78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80F4F5A-F6C4-4B2D-AFE7-C2FA40C6A4A4}" type="datetimeFigureOut">
              <a:rPr lang="it-IT"/>
              <a:pPr>
                <a:defRPr/>
              </a:pPr>
              <a:t>07/11/2016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A18E1C4F-185B-4E81-B0D9-93CE5939CDB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5645CB5-7904-4D49-B82F-91D2825ED38E}" type="datetimeFigureOut">
              <a:rPr lang="it-IT"/>
              <a:pPr>
                <a:defRPr/>
              </a:pPr>
              <a:t>07/11/2016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62B615B-56EC-401C-B3FA-C882887528C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08B6A80-ABE4-48B9-9B34-4C85DCEE6D41}" type="datetimeFigureOut">
              <a:rPr lang="it-IT"/>
              <a:pPr>
                <a:defRPr/>
              </a:pPr>
              <a:t>07/11/2016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5F1CE8B-C54F-4667-B68B-50193D4DC63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/>
          <p:nvPr/>
        </p:nvSpPr>
        <p:spPr>
          <a:xfrm>
            <a:off x="777875" y="0"/>
            <a:ext cx="7543800" cy="381000"/>
          </a:xfrm>
          <a:prstGeom prst="rect">
            <a:avLst/>
          </a:prstGeom>
          <a:solidFill>
            <a:srgbClr val="7F1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Times New Roman" pitchFamily="-28" charset="0"/>
              <a:buNone/>
              <a:defRPr/>
            </a:pPr>
            <a:endParaRPr lang="en-US"/>
          </a:p>
        </p:txBody>
      </p:sp>
      <p:cxnSp>
        <p:nvCxnSpPr>
          <p:cNvPr id="9" name="Connettore 1 8"/>
          <p:cNvCxnSpPr/>
          <p:nvPr/>
        </p:nvCxnSpPr>
        <p:spPr>
          <a:xfrm>
            <a:off x="777875" y="6070600"/>
            <a:ext cx="7543800" cy="0"/>
          </a:xfrm>
          <a:prstGeom prst="line">
            <a:avLst/>
          </a:prstGeom>
          <a:ln>
            <a:solidFill>
              <a:srgbClr val="7F142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28" name="Immagine 10" descr="marchio 2.jp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558088" y="6253163"/>
            <a:ext cx="8064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3812" y="6268933"/>
            <a:ext cx="9810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1" name="CasellaDiTesto 4"/>
          <p:cNvSpPr txBox="1">
            <a:spLocks noChangeArrowheads="1"/>
          </p:cNvSpPr>
          <p:nvPr/>
        </p:nvSpPr>
        <p:spPr bwMode="auto">
          <a:xfrm>
            <a:off x="305977" y="671830"/>
            <a:ext cx="8395854" cy="5547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it-IT" sz="3200" b="1" dirty="0">
                <a:solidFill>
                  <a:srgbClr val="7F142A"/>
                </a:solidFill>
              </a:rPr>
              <a:t>Testing the web mode </a:t>
            </a:r>
            <a:endParaRPr lang="en-US" altLang="it-IT" sz="3200" b="1" dirty="0" smtClean="0">
              <a:solidFill>
                <a:srgbClr val="7F142A"/>
              </a:solidFill>
            </a:endParaRPr>
          </a:p>
          <a:p>
            <a:pPr algn="ctr"/>
            <a:r>
              <a:rPr lang="en-US" altLang="it-IT" sz="3200" b="1" dirty="0" smtClean="0">
                <a:solidFill>
                  <a:srgbClr val="7F142A"/>
                </a:solidFill>
              </a:rPr>
              <a:t>for </a:t>
            </a:r>
            <a:r>
              <a:rPr lang="en-US" altLang="it-IT" sz="3200" b="1" dirty="0">
                <a:solidFill>
                  <a:srgbClr val="7F142A"/>
                </a:solidFill>
              </a:rPr>
              <a:t>collecting data on income and wealth </a:t>
            </a:r>
            <a:endParaRPr lang="en-US" altLang="it-IT" sz="3200" b="1" dirty="0" smtClean="0">
              <a:solidFill>
                <a:srgbClr val="7F142A"/>
              </a:solidFill>
            </a:endParaRPr>
          </a:p>
          <a:p>
            <a:pPr algn="ctr"/>
            <a:r>
              <a:rPr lang="en-US" altLang="it-IT" sz="3200" b="1" dirty="0" smtClean="0">
                <a:solidFill>
                  <a:srgbClr val="7F142A"/>
                </a:solidFill>
              </a:rPr>
              <a:t>in </a:t>
            </a:r>
            <a:r>
              <a:rPr lang="en-US" altLang="it-IT" sz="3200" b="1" dirty="0">
                <a:solidFill>
                  <a:srgbClr val="7F142A"/>
                </a:solidFill>
              </a:rPr>
              <a:t>the Italian Household Budget </a:t>
            </a:r>
            <a:r>
              <a:rPr lang="en-US" altLang="it-IT" sz="3200" b="1" dirty="0" smtClean="0">
                <a:solidFill>
                  <a:srgbClr val="7F142A"/>
                </a:solidFill>
              </a:rPr>
              <a:t>Survey</a:t>
            </a:r>
          </a:p>
          <a:p>
            <a:endParaRPr lang="it-IT" sz="2200" dirty="0" smtClean="0">
              <a:solidFill>
                <a:srgbClr val="505150"/>
              </a:solidFill>
            </a:endParaRPr>
          </a:p>
          <a:p>
            <a:endParaRPr lang="it-IT" sz="2200" dirty="0">
              <a:solidFill>
                <a:srgbClr val="505150"/>
              </a:solidFill>
            </a:endParaRPr>
          </a:p>
          <a:p>
            <a:endParaRPr lang="it-IT" sz="2200" dirty="0" smtClean="0">
              <a:solidFill>
                <a:srgbClr val="505150"/>
              </a:solidFill>
            </a:endParaRPr>
          </a:p>
          <a:p>
            <a:endParaRPr lang="it-IT" sz="2200" dirty="0" smtClean="0">
              <a:solidFill>
                <a:srgbClr val="505150"/>
              </a:solidFill>
            </a:endParaRPr>
          </a:p>
          <a:p>
            <a:pPr algn="ctr">
              <a:spcBef>
                <a:spcPts val="1200"/>
              </a:spcBef>
              <a:spcAft>
                <a:spcPts val="300"/>
              </a:spcAft>
            </a:pPr>
            <a:r>
              <a:rPr lang="it-IT" sz="2000" i="1" dirty="0" smtClean="0"/>
              <a:t>Manuela </a:t>
            </a:r>
            <a:r>
              <a:rPr lang="it-IT" sz="2000" i="1" dirty="0"/>
              <a:t>Murgia</a:t>
            </a:r>
          </a:p>
          <a:p>
            <a:pPr algn="ctr"/>
            <a:r>
              <a:rPr lang="it-IT" sz="2000" i="1" dirty="0"/>
              <a:t>(Istat, </a:t>
            </a:r>
            <a:r>
              <a:rPr lang="it-IT" sz="2000" i="1" dirty="0" err="1"/>
              <a:t>Directorate</a:t>
            </a:r>
            <a:r>
              <a:rPr lang="it-IT" sz="2000" i="1" dirty="0"/>
              <a:t> of Data Collection) </a:t>
            </a:r>
            <a:endParaRPr lang="it-IT" sz="2800" i="1" dirty="0">
              <a:solidFill>
                <a:srgbClr val="7F142A"/>
              </a:solidFill>
            </a:endParaRPr>
          </a:p>
          <a:p>
            <a:pPr algn="ctr"/>
            <a:endParaRPr lang="it-IT" sz="2400" b="1" dirty="0" smtClean="0">
              <a:solidFill>
                <a:srgbClr val="9E0000"/>
              </a:solidFill>
            </a:endParaRPr>
          </a:p>
          <a:p>
            <a:pPr lvl="1"/>
            <a:endParaRPr lang="it-IT" sz="1400" b="1" dirty="0" smtClean="0">
              <a:solidFill>
                <a:srgbClr val="505150"/>
              </a:solidFill>
            </a:endParaRPr>
          </a:p>
          <a:p>
            <a:pPr lvl="1"/>
            <a:r>
              <a:rPr lang="it-IT" sz="1400" b="1" dirty="0" smtClean="0">
                <a:solidFill>
                  <a:srgbClr val="505150"/>
                </a:solidFill>
              </a:rPr>
              <a:t>Romina </a:t>
            </a:r>
            <a:r>
              <a:rPr lang="it-IT" sz="1400" b="1" dirty="0">
                <a:solidFill>
                  <a:srgbClr val="505150"/>
                </a:solidFill>
              </a:rPr>
              <a:t>Gambacorta, Andrea Neri</a:t>
            </a:r>
            <a:r>
              <a:rPr lang="it-IT" sz="1400" b="1" dirty="0" smtClean="0">
                <a:solidFill>
                  <a:srgbClr val="505150"/>
                </a:solidFill>
              </a:rPr>
              <a:t>, </a:t>
            </a:r>
            <a:r>
              <a:rPr lang="it-IT" sz="1400" b="1" dirty="0">
                <a:solidFill>
                  <a:srgbClr val="505150"/>
                </a:solidFill>
              </a:rPr>
              <a:t>Giuseppina </a:t>
            </a:r>
            <a:r>
              <a:rPr lang="it-IT" sz="1400" b="1" dirty="0" err="1">
                <a:solidFill>
                  <a:srgbClr val="505150"/>
                </a:solidFill>
              </a:rPr>
              <a:t>Papadia</a:t>
            </a:r>
            <a:r>
              <a:rPr lang="it-IT" sz="1400" b="1" dirty="0" smtClean="0">
                <a:solidFill>
                  <a:srgbClr val="505150"/>
                </a:solidFill>
              </a:rPr>
              <a:t>,</a:t>
            </a:r>
            <a:r>
              <a:rPr lang="it-IT" sz="1400" b="1" dirty="0">
                <a:solidFill>
                  <a:srgbClr val="505150"/>
                </a:solidFill>
              </a:rPr>
              <a:t> Francesca Zanichelli</a:t>
            </a:r>
          </a:p>
          <a:p>
            <a:pPr lvl="1"/>
            <a:r>
              <a:rPr lang="it-IT" sz="1400" dirty="0" err="1" smtClean="0">
                <a:solidFill>
                  <a:srgbClr val="505150"/>
                </a:solidFill>
              </a:rPr>
              <a:t>Bank</a:t>
            </a:r>
            <a:r>
              <a:rPr lang="it-IT" sz="1400" dirty="0" smtClean="0">
                <a:solidFill>
                  <a:srgbClr val="505150"/>
                </a:solidFill>
              </a:rPr>
              <a:t> of </a:t>
            </a:r>
            <a:r>
              <a:rPr lang="it-IT" sz="1400" dirty="0" err="1" smtClean="0">
                <a:solidFill>
                  <a:srgbClr val="505150"/>
                </a:solidFill>
              </a:rPr>
              <a:t>Italy</a:t>
            </a:r>
            <a:endParaRPr lang="it-IT" sz="1400" dirty="0">
              <a:solidFill>
                <a:srgbClr val="505150"/>
              </a:solidFill>
            </a:endParaRPr>
          </a:p>
          <a:p>
            <a:pPr lvl="1"/>
            <a:endParaRPr lang="it-IT" sz="1400" b="1" dirty="0" smtClean="0">
              <a:solidFill>
                <a:srgbClr val="505150"/>
              </a:solidFill>
            </a:endParaRPr>
          </a:p>
          <a:p>
            <a:pPr lvl="1"/>
            <a:r>
              <a:rPr lang="it-IT" sz="1400" b="1" dirty="0" smtClean="0">
                <a:solidFill>
                  <a:srgbClr val="505150"/>
                </a:solidFill>
              </a:rPr>
              <a:t>Laura </a:t>
            </a:r>
            <a:r>
              <a:rPr lang="it-IT" sz="1400" b="1" dirty="0" err="1">
                <a:solidFill>
                  <a:srgbClr val="505150"/>
                </a:solidFill>
              </a:rPr>
              <a:t>Capparucci</a:t>
            </a:r>
            <a:r>
              <a:rPr lang="it-IT" sz="1400" b="1" dirty="0">
                <a:solidFill>
                  <a:srgbClr val="505150"/>
                </a:solidFill>
              </a:rPr>
              <a:t>, Massimiliano </a:t>
            </a:r>
            <a:r>
              <a:rPr lang="it-IT" sz="1400" b="1" dirty="0" err="1">
                <a:solidFill>
                  <a:srgbClr val="505150"/>
                </a:solidFill>
              </a:rPr>
              <a:t>Degortes</a:t>
            </a:r>
            <a:r>
              <a:rPr lang="it-IT" sz="1400" b="1" dirty="0">
                <a:solidFill>
                  <a:srgbClr val="505150"/>
                </a:solidFill>
              </a:rPr>
              <a:t>,  </a:t>
            </a:r>
            <a:r>
              <a:rPr lang="it-IT" sz="1400" b="1" dirty="0" smtClean="0">
                <a:solidFill>
                  <a:srgbClr val="505150"/>
                </a:solidFill>
              </a:rPr>
              <a:t>Martina </a:t>
            </a:r>
            <a:r>
              <a:rPr lang="it-IT" sz="1400" b="1" dirty="0">
                <a:solidFill>
                  <a:srgbClr val="505150"/>
                </a:solidFill>
              </a:rPr>
              <a:t>Lo Conte, Loredana </a:t>
            </a:r>
            <a:r>
              <a:rPr lang="it-IT" sz="1400" b="1" dirty="0" smtClean="0">
                <a:solidFill>
                  <a:srgbClr val="505150"/>
                </a:solidFill>
              </a:rPr>
              <a:t>Mazza</a:t>
            </a:r>
          </a:p>
          <a:p>
            <a:pPr lvl="1"/>
            <a:r>
              <a:rPr lang="it-IT" sz="1400" b="1" dirty="0" smtClean="0">
                <a:solidFill>
                  <a:srgbClr val="505150"/>
                </a:solidFill>
              </a:rPr>
              <a:t>Manuela Murgia </a:t>
            </a:r>
            <a:r>
              <a:rPr lang="it-IT" sz="1400" dirty="0" smtClean="0">
                <a:solidFill>
                  <a:srgbClr val="505150"/>
                </a:solidFill>
              </a:rPr>
              <a:t>ISTAT </a:t>
            </a:r>
            <a:r>
              <a:rPr lang="it-IT" sz="1400" dirty="0">
                <a:solidFill>
                  <a:srgbClr val="505150"/>
                </a:solidFill>
              </a:rPr>
              <a:t>– </a:t>
            </a:r>
            <a:r>
              <a:rPr lang="it-IT" sz="1400" dirty="0" err="1">
                <a:solidFill>
                  <a:srgbClr val="505150"/>
                </a:solidFill>
              </a:rPr>
              <a:t>Italian</a:t>
            </a:r>
            <a:r>
              <a:rPr lang="it-IT" sz="1400" dirty="0">
                <a:solidFill>
                  <a:srgbClr val="505150"/>
                </a:solidFill>
              </a:rPr>
              <a:t> </a:t>
            </a:r>
            <a:r>
              <a:rPr lang="it-IT" sz="1400" dirty="0" err="1">
                <a:solidFill>
                  <a:srgbClr val="505150"/>
                </a:solidFill>
              </a:rPr>
              <a:t>Statistics</a:t>
            </a:r>
            <a:r>
              <a:rPr lang="it-IT" sz="1400" dirty="0">
                <a:solidFill>
                  <a:srgbClr val="505150"/>
                </a:solidFill>
              </a:rPr>
              <a:t> </a:t>
            </a:r>
            <a:r>
              <a:rPr lang="it-IT" sz="1400" dirty="0" err="1">
                <a:solidFill>
                  <a:srgbClr val="505150"/>
                </a:solidFill>
              </a:rPr>
              <a:t>Institute</a:t>
            </a:r>
            <a:r>
              <a:rPr lang="it-IT" sz="1400" dirty="0">
                <a:solidFill>
                  <a:srgbClr val="505150"/>
                </a:solidFill>
              </a:rPr>
              <a:t> </a:t>
            </a:r>
            <a:endParaRPr lang="it-IT" sz="1400" dirty="0" smtClean="0">
              <a:solidFill>
                <a:srgbClr val="505150"/>
              </a:solidFill>
            </a:endParaRPr>
          </a:p>
          <a:p>
            <a:endParaRPr lang="it-IT" sz="1000" dirty="0">
              <a:solidFill>
                <a:srgbClr val="505150"/>
              </a:solidFill>
            </a:endParaRPr>
          </a:p>
        </p:txBody>
      </p:sp>
      <p:pic>
        <p:nvPicPr>
          <p:cNvPr id="3" name="Immagine 2"/>
          <p:cNvPicPr/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6337" y="6293304"/>
            <a:ext cx="1229492" cy="451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8591" y="2793815"/>
            <a:ext cx="1514475" cy="141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asellaDiTesto 3"/>
          <p:cNvSpPr txBox="1"/>
          <p:nvPr/>
        </p:nvSpPr>
        <p:spPr>
          <a:xfrm>
            <a:off x="666750" y="6131379"/>
            <a:ext cx="51054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1400" dirty="0"/>
              <a:t>QDET2 – Questionnaire Design for </a:t>
            </a:r>
            <a:r>
              <a:rPr lang="en-US" sz="1400" dirty="0" smtClean="0"/>
              <a:t>Sensitive Topics and Confidentiality </a:t>
            </a:r>
            <a:r>
              <a:rPr lang="en-US" sz="1400" i="1" dirty="0" smtClean="0"/>
              <a:t>Miami</a:t>
            </a:r>
            <a:r>
              <a:rPr lang="en-US" sz="1400" i="1" dirty="0"/>
              <a:t>, Florida - November </a:t>
            </a:r>
            <a:r>
              <a:rPr lang="en-US" sz="1400" i="1" dirty="0" smtClean="0"/>
              <a:t>12, </a:t>
            </a:r>
            <a:r>
              <a:rPr lang="en-US" sz="1400" i="1" dirty="0"/>
              <a:t>2016</a:t>
            </a:r>
            <a:endParaRPr lang="it-IT" sz="1400" i="1" dirty="0"/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/>
          <p:cNvSpPr>
            <a:spLocks noGrp="1"/>
          </p:cNvSpPr>
          <p:nvPr>
            <p:ph type="title"/>
          </p:nvPr>
        </p:nvSpPr>
        <p:spPr>
          <a:xfrm>
            <a:off x="847189" y="737769"/>
            <a:ext cx="5399231" cy="544764"/>
          </a:xfrm>
        </p:spPr>
        <p:txBody>
          <a:bodyPr/>
          <a:lstStyle/>
          <a:p>
            <a:pPr algn="l"/>
            <a:r>
              <a:rPr kumimoji="1" lang="en-US" altLang="it-IT" sz="2800" b="1" dirty="0" smtClean="0">
                <a:solidFill>
                  <a:srgbClr val="7F142A"/>
                </a:solidFill>
                <a:latin typeface="Arial" pitchFamily="34" charset="0"/>
                <a:cs typeface="Arial" pitchFamily="34" charset="0"/>
              </a:rPr>
              <a:t>Outline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235022" y="1746168"/>
            <a:ext cx="6234546" cy="389892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it-IT" sz="2400" b="1" dirty="0" err="1">
                <a:solidFill>
                  <a:srgbClr val="505150"/>
                </a:solidFill>
              </a:rPr>
              <a:t>Istat</a:t>
            </a:r>
            <a:r>
              <a:rPr lang="en-US" altLang="it-IT" sz="2400" b="1" dirty="0">
                <a:solidFill>
                  <a:srgbClr val="505150"/>
                </a:solidFill>
              </a:rPr>
              <a:t> - Bank of Italy research project</a:t>
            </a:r>
          </a:p>
          <a:p>
            <a:pPr>
              <a:lnSpc>
                <a:spcPct val="150000"/>
              </a:lnSpc>
            </a:pPr>
            <a:r>
              <a:rPr lang="en-US" altLang="it-IT" sz="2400" b="1" dirty="0">
                <a:solidFill>
                  <a:schemeClr val="bg1">
                    <a:lumMod val="50000"/>
                  </a:schemeClr>
                </a:solidFill>
              </a:rPr>
              <a:t>The Web Survey on Italian Households </a:t>
            </a:r>
          </a:p>
          <a:p>
            <a:pPr>
              <a:lnSpc>
                <a:spcPct val="150000"/>
              </a:lnSpc>
            </a:pPr>
            <a:r>
              <a:rPr lang="en-US" altLang="it-IT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Research questions</a:t>
            </a:r>
          </a:p>
          <a:p>
            <a:pPr>
              <a:lnSpc>
                <a:spcPct val="150000"/>
              </a:lnSpc>
            </a:pPr>
            <a:r>
              <a:rPr lang="en-US" altLang="it-IT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Some results</a:t>
            </a:r>
          </a:p>
          <a:p>
            <a:pPr>
              <a:lnSpc>
                <a:spcPct val="150000"/>
              </a:lnSpc>
            </a:pPr>
            <a:r>
              <a:rPr lang="en-US" altLang="it-IT" sz="2400" b="1" dirty="0" smtClean="0">
                <a:solidFill>
                  <a:srgbClr val="505150"/>
                </a:solidFill>
              </a:rPr>
              <a:t>Conclusions and next steps</a:t>
            </a:r>
            <a:endParaRPr lang="en-US" altLang="it-IT" sz="2000" b="1" dirty="0" smtClean="0">
              <a:solidFill>
                <a:srgbClr val="50515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38376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3772" y="469540"/>
            <a:ext cx="7552706" cy="496888"/>
          </a:xfrm>
          <a:prstGeom prst="rect">
            <a:avLst/>
          </a:prstGeom>
        </p:spPr>
        <p:txBody>
          <a:bodyPr/>
          <a:lstStyle/>
          <a:p>
            <a:pPr algn="l"/>
            <a:r>
              <a:rPr kumimoji="1" lang="en-US" altLang="it-IT" sz="2800" b="1" dirty="0" err="1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Istat</a:t>
            </a:r>
            <a: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- Bank of Italy research project</a:t>
            </a:r>
            <a:endParaRPr kumimoji="1" lang="it-IT" altLang="it-IT" sz="2800" b="1" dirty="0" smtClean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736260" y="1097053"/>
            <a:ext cx="8146473" cy="4932491"/>
          </a:xfrm>
          <a:prstGeom prst="rect">
            <a:avLst/>
          </a:prstGeom>
        </p:spPr>
        <p:txBody>
          <a:bodyPr/>
          <a:lstStyle/>
          <a:p>
            <a:r>
              <a:rPr lang="en-US" sz="2200" dirty="0" smtClean="0">
                <a:solidFill>
                  <a:srgbClr val="505150"/>
                </a:solidFill>
              </a:rPr>
              <a:t>The research project aims at evaluating whether the adoption of CAWI can enhance respondents cooperation and improve data quality.  </a:t>
            </a:r>
          </a:p>
          <a:p>
            <a:pPr marL="0" indent="0">
              <a:buNone/>
            </a:pPr>
            <a:endParaRPr lang="en-US" sz="900" dirty="0" smtClean="0">
              <a:solidFill>
                <a:srgbClr val="505150"/>
              </a:solidFill>
            </a:endParaRPr>
          </a:p>
          <a:p>
            <a:r>
              <a:rPr lang="en-US" sz="2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Bank </a:t>
            </a:r>
            <a:r>
              <a:rPr lang="en-US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of </a:t>
            </a:r>
            <a:r>
              <a:rPr lang="en-US" sz="2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Italy carries out the Survey of </a:t>
            </a:r>
            <a:r>
              <a:rPr lang="en-US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Italian Household Income and Wealth (</a:t>
            </a:r>
            <a:r>
              <a:rPr lang="en-US" sz="2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SHIW</a:t>
            </a:r>
            <a:r>
              <a:rPr lang="en-US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 </a:t>
            </a:r>
            <a:r>
              <a:rPr lang="en-US" sz="2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since </a:t>
            </a:r>
            <a:r>
              <a:rPr lang="en-US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 Sixties </a:t>
            </a:r>
            <a:r>
              <a:rPr lang="en-US" sz="2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using face </a:t>
            </a:r>
            <a:r>
              <a:rPr lang="en-US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to face </a:t>
            </a:r>
            <a:r>
              <a:rPr lang="en-US" sz="2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interviews (CAPI technique).</a:t>
            </a:r>
          </a:p>
          <a:p>
            <a:pPr marL="0" indent="0">
              <a:buNone/>
            </a:pPr>
            <a:endParaRPr lang="it-IT" sz="9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2200" dirty="0" smtClean="0">
                <a:solidFill>
                  <a:srgbClr val="505150"/>
                </a:solidFill>
              </a:rPr>
              <a:t>It </a:t>
            </a:r>
            <a:r>
              <a:rPr lang="en-US" sz="2200" dirty="0">
                <a:solidFill>
                  <a:srgbClr val="505150"/>
                </a:solidFill>
              </a:rPr>
              <a:t>is well known how the presence of an interviewer can affect the propensity to respond to a survey, especially when dealing with sensitive topics such as income and wealth. </a:t>
            </a:r>
            <a:endParaRPr lang="en-US" sz="2200" dirty="0" smtClean="0">
              <a:solidFill>
                <a:srgbClr val="505150"/>
              </a:solidFill>
            </a:endParaRPr>
          </a:p>
          <a:p>
            <a:pPr marL="0" indent="0">
              <a:buNone/>
            </a:pPr>
            <a:endParaRPr lang="en-US" sz="900" dirty="0" smtClean="0">
              <a:solidFill>
                <a:srgbClr val="505150"/>
              </a:solidFill>
            </a:endParaRPr>
          </a:p>
          <a:p>
            <a:r>
              <a:rPr lang="en-US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For this reason, </a:t>
            </a:r>
            <a:r>
              <a:rPr lang="en-US" sz="2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Istat</a:t>
            </a:r>
            <a:r>
              <a:rPr lang="en-US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and Bank of Italy carried out a web survey on households’ economic situation using a short form of the SHIW questionnaire. </a:t>
            </a:r>
            <a:endParaRPr lang="it-IT" altLang="it-IT" sz="2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19654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3772" y="588294"/>
            <a:ext cx="7552706" cy="496888"/>
          </a:xfrm>
          <a:prstGeom prst="rect">
            <a:avLst/>
          </a:prstGeom>
        </p:spPr>
        <p:txBody>
          <a:bodyPr/>
          <a:lstStyle/>
          <a:p>
            <a:pPr algn="l"/>
            <a:r>
              <a:rPr kumimoji="1" lang="en-US" altLang="it-IT" sz="2800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The Web Survey on Italian </a:t>
            </a:r>
            <a: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Households</a:t>
            </a:r>
            <a:endParaRPr kumimoji="1" lang="it-IT" altLang="it-IT" sz="2800" b="1" dirty="0" smtClean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890650" y="1226976"/>
            <a:ext cx="7148945" cy="4532559"/>
          </a:xfrm>
          <a:prstGeom prst="rect">
            <a:avLst/>
          </a:prstGeom>
        </p:spPr>
        <p:txBody>
          <a:bodyPr/>
          <a:lstStyle/>
          <a:p>
            <a:pPr algn="just"/>
            <a:r>
              <a:rPr lang="en-US" sz="2400" dirty="0">
                <a:solidFill>
                  <a:srgbClr val="505150"/>
                </a:solidFill>
              </a:rPr>
              <a:t>A sample of </a:t>
            </a:r>
            <a:r>
              <a:rPr lang="en-US" sz="2400" dirty="0">
                <a:solidFill>
                  <a:srgbClr val="7F142A"/>
                </a:solidFill>
              </a:rPr>
              <a:t>10,030</a:t>
            </a:r>
            <a:r>
              <a:rPr lang="en-US" sz="2400" dirty="0">
                <a:solidFill>
                  <a:srgbClr val="505150"/>
                </a:solidFill>
              </a:rPr>
              <a:t> households was selected from </a:t>
            </a:r>
            <a:r>
              <a:rPr lang="en-US" sz="2400" dirty="0" smtClean="0">
                <a:solidFill>
                  <a:srgbClr val="505150"/>
                </a:solidFill>
              </a:rPr>
              <a:t>the population register </a:t>
            </a:r>
            <a:r>
              <a:rPr lang="en-US" sz="2400" dirty="0">
                <a:solidFill>
                  <a:srgbClr val="505150"/>
                </a:solidFill>
              </a:rPr>
              <a:t>in the same municipalities used for the SHIW CAPI survey</a:t>
            </a:r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  <a:endParaRPr lang="en-US" sz="24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en-US" sz="24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/>
            <a:r>
              <a:rPr lang="en-US" sz="2400" dirty="0">
                <a:solidFill>
                  <a:srgbClr val="505150"/>
                </a:solidFill>
              </a:rPr>
              <a:t>An </a:t>
            </a:r>
            <a:r>
              <a:rPr lang="en-US" sz="2400" dirty="0">
                <a:solidFill>
                  <a:srgbClr val="7F142A"/>
                </a:solidFill>
              </a:rPr>
              <a:t>incentive</a:t>
            </a:r>
            <a:r>
              <a:rPr lang="en-US" sz="2400" dirty="0">
                <a:solidFill>
                  <a:srgbClr val="505150"/>
                </a:solidFill>
              </a:rPr>
              <a:t> to respond was given to about 80% of the sample, in order to assess the effect on survey participation: 	</a:t>
            </a:r>
            <a:endParaRPr lang="en-US" sz="2400" dirty="0" smtClean="0">
              <a:solidFill>
                <a:srgbClr val="505150"/>
              </a:solidFill>
            </a:endParaRPr>
          </a:p>
          <a:p>
            <a:pPr lvl="1" algn="just"/>
            <a:r>
              <a:rPr lang="en-US" sz="2400" dirty="0" smtClean="0">
                <a:solidFill>
                  <a:srgbClr val="505150"/>
                </a:solidFill>
              </a:rPr>
              <a:t>to </a:t>
            </a:r>
            <a:r>
              <a:rPr lang="en-US" sz="2400" dirty="0">
                <a:solidFill>
                  <a:srgbClr val="505150"/>
                </a:solidFill>
              </a:rPr>
              <a:t>8,024 households </a:t>
            </a:r>
            <a:r>
              <a:rPr lang="en-US" sz="2400" dirty="0" smtClean="0">
                <a:solidFill>
                  <a:srgbClr val="505150"/>
                </a:solidFill>
              </a:rPr>
              <a:t>was proposed to </a:t>
            </a:r>
            <a:r>
              <a:rPr lang="en-US" sz="2400" dirty="0">
                <a:solidFill>
                  <a:srgbClr val="505150"/>
                </a:solidFill>
              </a:rPr>
              <a:t>enter a competition to win an </a:t>
            </a:r>
            <a:r>
              <a:rPr lang="en-US" sz="2400" dirty="0" smtClean="0">
                <a:solidFill>
                  <a:srgbClr val="505150"/>
                </a:solidFill>
              </a:rPr>
              <a:t>iPad (five iPads);</a:t>
            </a:r>
          </a:p>
          <a:p>
            <a:pPr lvl="1" algn="just"/>
            <a:r>
              <a:rPr lang="en-US" sz="2400" dirty="0" smtClean="0">
                <a:solidFill>
                  <a:srgbClr val="505150"/>
                </a:solidFill>
              </a:rPr>
              <a:t>the remaining households was not given any incentive</a:t>
            </a:r>
            <a:endParaRPr lang="en-US" sz="2400" dirty="0">
              <a:solidFill>
                <a:srgbClr val="505150"/>
              </a:solidFill>
            </a:endParaRPr>
          </a:p>
          <a:p>
            <a:pPr marL="0" indent="0">
              <a:buNone/>
            </a:pPr>
            <a:r>
              <a:rPr lang="en-US" sz="2400" dirty="0"/>
              <a:t>	</a:t>
            </a:r>
            <a:endParaRPr lang="en-US" sz="2400" dirty="0" smtClean="0"/>
          </a:p>
          <a:p>
            <a:pPr marL="0" lvl="0" indent="0">
              <a:buNone/>
            </a:pPr>
            <a:endParaRPr lang="it-IT" sz="2400" dirty="0"/>
          </a:p>
          <a:p>
            <a:pPr marL="0" indent="0">
              <a:buNone/>
            </a:pPr>
            <a:endParaRPr lang="it-IT" altLang="it-IT" sz="2400" dirty="0" smtClean="0">
              <a:solidFill>
                <a:srgbClr val="50515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it-IT" altLang="it-IT" sz="2400" dirty="0" smtClean="0">
                <a:solidFill>
                  <a:srgbClr val="505150"/>
                </a:solidFill>
              </a:rPr>
              <a:t> </a:t>
            </a:r>
          </a:p>
          <a:p>
            <a:pPr marL="268288" lvl="1" indent="0"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endParaRPr lang="it-IT" altLang="it-IT" sz="2400" dirty="0" smtClean="0">
              <a:solidFill>
                <a:srgbClr val="50515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511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3772" y="588294"/>
            <a:ext cx="7552706" cy="496888"/>
          </a:xfrm>
          <a:prstGeom prst="rect">
            <a:avLst/>
          </a:prstGeom>
        </p:spPr>
        <p:txBody>
          <a:bodyPr/>
          <a:lstStyle/>
          <a:p>
            <a:pPr algn="l"/>
            <a: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The Web Survey on Italian Households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866899" y="1250725"/>
            <a:ext cx="8122722" cy="4388075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 the web survey we also included some experiments:</a:t>
            </a:r>
          </a:p>
          <a:p>
            <a:pPr marL="0" indent="0">
              <a:buNone/>
            </a:pPr>
            <a:endParaRPr lang="en-US" sz="2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The presence/absence of ‘don’t know’ option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Inverse order for long list of items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Different scale presentation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Different question wording for the same question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 usability test for an automatic coding system for the variable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Occupation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None/>
            </a:pPr>
            <a:endParaRPr lang="en-US" sz="2400" dirty="0" smtClean="0"/>
          </a:p>
          <a:p>
            <a:pPr lvl="0"/>
            <a:endParaRPr lang="en-US" sz="2400" dirty="0" smtClean="0"/>
          </a:p>
          <a:p>
            <a:pPr marL="0" indent="0">
              <a:buNone/>
            </a:pPr>
            <a:endParaRPr lang="en-US" altLang="it-IT" sz="2400" dirty="0" smtClean="0">
              <a:solidFill>
                <a:srgbClr val="50515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US" altLang="it-IT" sz="2400" dirty="0" smtClean="0">
                <a:solidFill>
                  <a:srgbClr val="505150"/>
                </a:solidFill>
              </a:rPr>
              <a:t> </a:t>
            </a:r>
          </a:p>
          <a:p>
            <a:pPr marL="268288" lvl="1" indent="0"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endParaRPr lang="en-US" altLang="it-IT" sz="2400" dirty="0" smtClean="0">
              <a:solidFill>
                <a:srgbClr val="50515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75568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3772" y="588294"/>
            <a:ext cx="7552706" cy="496888"/>
          </a:xfrm>
          <a:prstGeom prst="rect">
            <a:avLst/>
          </a:prstGeom>
        </p:spPr>
        <p:txBody>
          <a:bodyPr/>
          <a:lstStyle/>
          <a:p>
            <a: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Aim of the presentation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795648" y="1381356"/>
            <a:ext cx="7861465" cy="4532559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solidFill>
                  <a:srgbClr val="505150"/>
                </a:solidFill>
              </a:rPr>
              <a:t>In this presentation we will address 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three research questions</a:t>
            </a:r>
            <a:r>
              <a:rPr lang="en-US" sz="2400" dirty="0" smtClean="0">
                <a:solidFill>
                  <a:srgbClr val="505150"/>
                </a:solidFill>
              </a:rPr>
              <a:t>:</a:t>
            </a:r>
          </a:p>
          <a:p>
            <a:pPr marL="0" indent="0">
              <a:buNone/>
            </a:pPr>
            <a:endParaRPr lang="en-US" sz="900" dirty="0" smtClean="0">
              <a:solidFill>
                <a:srgbClr val="505150"/>
              </a:solidFill>
            </a:endParaRPr>
          </a:p>
          <a:p>
            <a:pPr marL="457200" indent="-457200">
              <a:buFont typeface="+mj-lt"/>
              <a:buAutoNum type="arabicParenR"/>
            </a:pPr>
            <a:r>
              <a:rPr lang="en-US" sz="2400" dirty="0" smtClean="0">
                <a:solidFill>
                  <a:srgbClr val="505150"/>
                </a:solidFill>
              </a:rPr>
              <a:t>Has the 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incentive</a:t>
            </a:r>
            <a:r>
              <a:rPr lang="en-US" sz="2400" dirty="0" smtClean="0">
                <a:solidFill>
                  <a:srgbClr val="505150"/>
                </a:solidFill>
              </a:rPr>
              <a:t> an effect in boosting survey participation?</a:t>
            </a:r>
          </a:p>
          <a:p>
            <a:pPr marL="457200" lvl="0" indent="-457200">
              <a:buFont typeface="+mj-lt"/>
              <a:buAutoNum type="arabicParenR"/>
            </a:pPr>
            <a:endParaRPr lang="en-US" sz="2400" dirty="0" smtClean="0">
              <a:solidFill>
                <a:srgbClr val="505150"/>
              </a:solidFill>
            </a:endParaRPr>
          </a:p>
          <a:p>
            <a:pPr marL="457200" lvl="0" indent="-457200">
              <a:buFont typeface="+mj-lt"/>
              <a:buAutoNum type="arabicParenR"/>
            </a:pPr>
            <a:r>
              <a:rPr lang="en-US" sz="2400" dirty="0" smtClean="0">
                <a:solidFill>
                  <a:srgbClr val="505150"/>
                </a:solidFill>
              </a:rPr>
              <a:t>Have the “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don’t know</a:t>
            </a:r>
            <a:r>
              <a:rPr lang="en-US" sz="2400" dirty="0" smtClean="0">
                <a:solidFill>
                  <a:srgbClr val="505150"/>
                </a:solidFill>
              </a:rPr>
              <a:t>” option, the 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items order</a:t>
            </a:r>
            <a:r>
              <a:rPr lang="en-US" sz="2400" dirty="0" smtClean="0">
                <a:solidFill>
                  <a:srgbClr val="505150"/>
                </a:solidFill>
              </a:rPr>
              <a:t> and the 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scale presentation </a:t>
            </a:r>
            <a:r>
              <a:rPr lang="en-US" sz="2400" dirty="0" smtClean="0">
                <a:solidFill>
                  <a:srgbClr val="505150"/>
                </a:solidFill>
              </a:rPr>
              <a:t>an effect on responses?</a:t>
            </a:r>
          </a:p>
          <a:p>
            <a:pPr marL="457200" lvl="0" indent="-457200">
              <a:buFont typeface="+mj-lt"/>
              <a:buAutoNum type="arabicParenR"/>
            </a:pPr>
            <a:endParaRPr lang="en-US" sz="2400" dirty="0" smtClean="0">
              <a:solidFill>
                <a:srgbClr val="505150"/>
              </a:solidFill>
            </a:endParaRPr>
          </a:p>
          <a:p>
            <a:pPr marL="457200" lvl="0" indent="-457200">
              <a:buFont typeface="+mj-lt"/>
              <a:buAutoNum type="arabicParenR"/>
            </a:pPr>
            <a:r>
              <a:rPr lang="en-US" sz="2400" dirty="0" smtClean="0">
                <a:solidFill>
                  <a:srgbClr val="505150"/>
                </a:solidFill>
              </a:rPr>
              <a:t>Does response behavior relating to sensitive topics 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differ in the CAPI and CAWI</a:t>
            </a:r>
            <a:r>
              <a:rPr lang="en-US" sz="2400" dirty="0" smtClean="0">
                <a:solidFill>
                  <a:srgbClr val="505150"/>
                </a:solidFill>
              </a:rPr>
              <a:t> surveys? </a:t>
            </a:r>
          </a:p>
          <a:p>
            <a:pPr marL="457200" lvl="0" indent="-457200">
              <a:buFont typeface="+mj-lt"/>
              <a:buAutoNum type="arabicParenR"/>
            </a:pPr>
            <a:endParaRPr lang="en-US" sz="2400" dirty="0" smtClean="0">
              <a:solidFill>
                <a:srgbClr val="505150"/>
              </a:solidFill>
            </a:endParaRPr>
          </a:p>
          <a:p>
            <a:pPr marL="0" indent="0">
              <a:buNone/>
            </a:pPr>
            <a:endParaRPr lang="en-US" altLang="it-IT" sz="2400" dirty="0" smtClean="0">
              <a:solidFill>
                <a:srgbClr val="50515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US" altLang="it-IT" sz="2400" dirty="0" smtClean="0">
                <a:solidFill>
                  <a:srgbClr val="505150"/>
                </a:solidFill>
              </a:rPr>
              <a:t> </a:t>
            </a:r>
          </a:p>
          <a:p>
            <a:pPr marL="268288" lvl="1" indent="0"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endParaRPr lang="en-US" altLang="it-IT" sz="2400" dirty="0" smtClean="0">
              <a:solidFill>
                <a:srgbClr val="50515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45961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3772" y="594697"/>
            <a:ext cx="7552706" cy="496888"/>
          </a:xfrm>
          <a:prstGeom prst="rect">
            <a:avLst/>
          </a:prstGeom>
        </p:spPr>
        <p:txBody>
          <a:bodyPr/>
          <a:lstStyle/>
          <a:p>
            <a:pPr marL="457200" indent="-457200" algn="l"/>
            <a: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Research Question 1</a:t>
            </a:r>
            <a:b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kumimoji="1" lang="en-US" altLang="it-IT" sz="2800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kumimoji="1" lang="en-US" altLang="it-IT" sz="2800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2800" dirty="0" smtClean="0">
                <a:solidFill>
                  <a:srgbClr val="7F142A"/>
                </a:solidFill>
              </a:rPr>
              <a:t>Has </a:t>
            </a:r>
            <a:r>
              <a:rPr lang="en-US" sz="2800" dirty="0">
                <a:solidFill>
                  <a:srgbClr val="7F142A"/>
                </a:solidFill>
              </a:rPr>
              <a:t>the incentive an effect in boosting survey </a:t>
            </a:r>
            <a:r>
              <a:rPr lang="en-US" sz="2800" dirty="0" smtClean="0">
                <a:solidFill>
                  <a:srgbClr val="7F142A"/>
                </a:solidFill>
              </a:rPr>
              <a:t>participation?</a:t>
            </a:r>
            <a:endParaRPr lang="en-US" sz="2800" dirty="0">
              <a:solidFill>
                <a:srgbClr val="7F142A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54859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14438" y="366097"/>
            <a:ext cx="7552706" cy="496888"/>
          </a:xfrm>
          <a:prstGeom prst="rect">
            <a:avLst/>
          </a:prstGeom>
        </p:spPr>
        <p:txBody>
          <a:bodyPr/>
          <a:lstStyle/>
          <a:p>
            <a:pPr algn="l"/>
            <a: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Research Question 1: Incentive</a:t>
            </a:r>
            <a:endParaRPr kumimoji="1" lang="it-IT" altLang="it-IT" sz="2800" b="1" dirty="0" smtClean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441428" y="1522315"/>
            <a:ext cx="1544293" cy="462438"/>
          </a:xfrm>
          <a:prstGeom prst="rect">
            <a:avLst/>
          </a:prstGeom>
          <a:ln>
            <a:solidFill>
              <a:srgbClr val="7F142A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it-IT" sz="2000" b="1" dirty="0" smtClean="0"/>
              <a:t>Total  8.2</a:t>
            </a:r>
            <a:endParaRPr lang="it-IT" sz="2000" b="1" dirty="0"/>
          </a:p>
          <a:p>
            <a:pPr marL="0" indent="0">
              <a:buNone/>
            </a:pPr>
            <a:endParaRPr lang="it-IT" altLang="it-IT" sz="2000" b="1" dirty="0" smtClean="0">
              <a:solidFill>
                <a:srgbClr val="50515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it-IT" altLang="it-IT" sz="2000" b="1" dirty="0" smtClean="0">
                <a:solidFill>
                  <a:srgbClr val="505150"/>
                </a:solidFill>
              </a:rPr>
              <a:t> </a:t>
            </a:r>
          </a:p>
          <a:p>
            <a:pPr marL="268288" lvl="1" indent="0"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endParaRPr lang="it-IT" altLang="it-IT" sz="2000" b="1" dirty="0" smtClean="0">
              <a:solidFill>
                <a:srgbClr val="505150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814438" y="1866901"/>
            <a:ext cx="2177021" cy="407453"/>
          </a:xfrm>
          <a:prstGeom prst="rect">
            <a:avLst/>
          </a:prstGeom>
          <a:ln>
            <a:solidFill>
              <a:srgbClr val="7F142A"/>
            </a:solidFill>
          </a:ln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sz="2000" b="1" dirty="0" smtClean="0"/>
              <a:t>Incentive   8.3</a:t>
            </a:r>
          </a:p>
          <a:p>
            <a:pPr marL="0" indent="0">
              <a:buFont typeface="Arial" charset="0"/>
              <a:buNone/>
            </a:pPr>
            <a:endParaRPr lang="it-IT" altLang="it-IT" sz="2000" b="1" dirty="0" smtClean="0">
              <a:solidFill>
                <a:srgbClr val="50515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it-IT" altLang="it-IT" sz="2000" b="1" dirty="0" smtClean="0">
                <a:solidFill>
                  <a:srgbClr val="505150"/>
                </a:solidFill>
              </a:rPr>
              <a:t> </a:t>
            </a:r>
          </a:p>
          <a:p>
            <a:pPr marL="268288" lvl="1" indent="0"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endParaRPr lang="it-IT" altLang="it-IT" sz="2000" b="1" dirty="0" smtClean="0">
              <a:solidFill>
                <a:srgbClr val="505150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5481329" y="1847851"/>
            <a:ext cx="2614921" cy="407453"/>
          </a:xfrm>
          <a:prstGeom prst="rect">
            <a:avLst/>
          </a:prstGeom>
          <a:ln>
            <a:solidFill>
              <a:srgbClr val="7F142A"/>
            </a:solidFill>
          </a:ln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sz="2000" b="1" dirty="0" smtClean="0"/>
              <a:t>No incentive   7.9</a:t>
            </a:r>
          </a:p>
          <a:p>
            <a:endParaRPr lang="it-IT" sz="2000" b="1" dirty="0" smtClean="0"/>
          </a:p>
          <a:p>
            <a:pPr marL="0" indent="0">
              <a:buFont typeface="Arial" charset="0"/>
              <a:buNone/>
            </a:pPr>
            <a:endParaRPr lang="it-IT" altLang="it-IT" sz="2000" b="1" dirty="0" smtClean="0">
              <a:solidFill>
                <a:srgbClr val="50515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it-IT" altLang="it-IT" sz="2000" b="1" dirty="0" smtClean="0">
                <a:solidFill>
                  <a:srgbClr val="505150"/>
                </a:solidFill>
              </a:rPr>
              <a:t> </a:t>
            </a:r>
          </a:p>
          <a:p>
            <a:pPr marL="268288" lvl="1" indent="0"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endParaRPr lang="it-IT" altLang="it-IT" sz="2000" b="1" dirty="0" smtClean="0">
              <a:solidFill>
                <a:srgbClr val="505150"/>
              </a:solidFill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3200399" y="961480"/>
            <a:ext cx="234699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rgbClr val="7F142A"/>
                </a:solidFill>
              </a:rPr>
              <a:t>Response Rates</a:t>
            </a:r>
            <a:endParaRPr lang="en-US" sz="2000" b="1" dirty="0">
              <a:solidFill>
                <a:srgbClr val="7F142A"/>
              </a:solidFill>
            </a:endParaRPr>
          </a:p>
        </p:txBody>
      </p:sp>
      <p:sp>
        <p:nvSpPr>
          <p:cNvPr id="3" name="Freccia in giù 2"/>
          <p:cNvSpPr/>
          <p:nvPr/>
        </p:nvSpPr>
        <p:spPr>
          <a:xfrm rot="3916922">
            <a:off x="2952749" y="1833414"/>
            <a:ext cx="495300" cy="302679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Freccia in giù 9"/>
          <p:cNvSpPr/>
          <p:nvPr/>
        </p:nvSpPr>
        <p:spPr>
          <a:xfrm rot="18915171">
            <a:off x="4951253" y="1806366"/>
            <a:ext cx="495300" cy="302679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aphicFrame>
        <p:nvGraphicFramePr>
          <p:cNvPr id="21" name="Grafico 20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927952552"/>
              </p:ext>
            </p:extLst>
          </p:nvPr>
        </p:nvGraphicFramePr>
        <p:xfrm>
          <a:off x="3642944" y="2971800"/>
          <a:ext cx="4886325" cy="29923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885735" y="2482701"/>
            <a:ext cx="7951645" cy="595384"/>
          </a:xfrm>
          <a:prstGeom prst="rect">
            <a:avLst/>
          </a:prstGeom>
        </p:spPr>
        <p:txBody>
          <a:bodyPr/>
          <a:lstStyle/>
          <a:p>
            <a:r>
              <a:rPr lang="en-US" sz="2000" b="1" dirty="0">
                <a:solidFill>
                  <a:srgbClr val="7F142A"/>
                </a:solidFill>
                <a:latin typeface="Arial" charset="0"/>
                <a:ea typeface="+mn-ea"/>
                <a:cs typeface="+mn-cs"/>
              </a:rPr>
              <a:t>Questionnaires compilation </a:t>
            </a:r>
            <a:r>
              <a:rPr lang="en-US" sz="2200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en-US" sz="2200" dirty="0" smtClean="0">
                <a:solidFill>
                  <a:schemeClr val="bg1">
                    <a:lumMod val="50000"/>
                  </a:schemeClr>
                </a:solidFill>
              </a:rPr>
            </a:br>
            <a:endParaRPr kumimoji="1" lang="en-US" altLang="it-IT" sz="2200" b="1" dirty="0" smtClean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9065" y="2971800"/>
            <a:ext cx="2993339" cy="2818642"/>
          </a:xfrm>
          <a:prstGeom prst="rect">
            <a:avLst/>
          </a:prstGeom>
        </p:spPr>
        <p:txBody>
          <a:bodyPr/>
          <a:lstStyle/>
          <a:p>
            <a:pPr lvl="0" algn="l"/>
            <a:r>
              <a:rPr kumimoji="1" lang="en-US" altLang="it-IT" sz="20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Answer to research Question 1</a:t>
            </a:r>
            <a:br>
              <a:rPr kumimoji="1" lang="en-US" altLang="it-IT" sz="20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kumimoji="1" lang="en-US" altLang="it-IT" sz="20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kumimoji="1" lang="en-US" altLang="it-IT" sz="20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dirty="0" smtClean="0">
                <a:solidFill>
                  <a:srgbClr val="7F142A"/>
                </a:solidFill>
              </a:rPr>
              <a:t>The </a:t>
            </a:r>
            <a:r>
              <a:rPr lang="en-US" sz="2000" dirty="0">
                <a:solidFill>
                  <a:srgbClr val="7F142A"/>
                </a:solidFill>
              </a:rPr>
              <a:t>incentive </a:t>
            </a:r>
            <a:r>
              <a:rPr lang="en-US" sz="2000" dirty="0" smtClean="0">
                <a:solidFill>
                  <a:srgbClr val="7F142A"/>
                </a:solidFill>
              </a:rPr>
              <a:t>has a moderate effect </a:t>
            </a:r>
            <a:r>
              <a:rPr lang="en-US" sz="2000" dirty="0">
                <a:solidFill>
                  <a:srgbClr val="7F142A"/>
                </a:solidFill>
              </a:rPr>
              <a:t>in boosting survey </a:t>
            </a:r>
            <a:r>
              <a:rPr lang="en-US" sz="2000" dirty="0" smtClean="0">
                <a:solidFill>
                  <a:srgbClr val="7F142A"/>
                </a:solidFill>
              </a:rPr>
              <a:t>participation and in reducing break-offs.</a:t>
            </a:r>
            <a:r>
              <a:rPr lang="en-US" sz="2000" dirty="0">
                <a:solidFill>
                  <a:srgbClr val="505150"/>
                </a:solidFill>
              </a:rPr>
              <a:t/>
            </a:r>
            <a:br>
              <a:rPr lang="en-US" sz="2000" dirty="0">
                <a:solidFill>
                  <a:srgbClr val="505150"/>
                </a:solidFill>
              </a:rPr>
            </a:br>
            <a:endParaRPr lang="en-US" sz="2000" dirty="0">
              <a:solidFill>
                <a:srgbClr val="7F142A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97738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43472" y="3761803"/>
            <a:ext cx="1956828" cy="528709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Break-offs happened mostly in income section</a:t>
            </a:r>
            <a:endParaRPr kumimoji="1" lang="en-US" altLang="it-IT" sz="2200" b="1" dirty="0" smtClean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00646" y="338130"/>
            <a:ext cx="7517081" cy="496888"/>
          </a:xfrm>
          <a:prstGeom prst="rect">
            <a:avLst/>
          </a:prstGeom>
        </p:spPr>
        <p:txBody>
          <a:bodyPr/>
          <a:lstStyle/>
          <a:p>
            <a:pPr algn="l"/>
            <a:r>
              <a:rPr kumimoji="1" lang="en-US" altLang="it-IT" sz="24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Focus on response rate and break-offs</a:t>
            </a:r>
            <a:endParaRPr kumimoji="1" lang="it-IT" altLang="it-IT" sz="2400" b="1" dirty="0" smtClean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458260" y="1112044"/>
            <a:ext cx="3518933" cy="964406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Response rate per sections</a:t>
            </a:r>
            <a:br>
              <a:rPr 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kumimoji="1" lang="en-US" altLang="it-IT" sz="2200" b="1" dirty="0" smtClean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" name="Grafico 10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745576952"/>
              </p:ext>
            </p:extLst>
          </p:nvPr>
        </p:nvGraphicFramePr>
        <p:xfrm>
          <a:off x="2419350" y="3352800"/>
          <a:ext cx="541972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Grafico 11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480823122"/>
              </p:ext>
            </p:extLst>
          </p:nvPr>
        </p:nvGraphicFramePr>
        <p:xfrm>
          <a:off x="443472" y="784212"/>
          <a:ext cx="5947803" cy="29178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="" xmlns:p14="http://schemas.microsoft.com/office/powerpoint/2010/main" val="3900347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3772" y="594697"/>
            <a:ext cx="7552706" cy="496888"/>
          </a:xfrm>
          <a:prstGeom prst="rect">
            <a:avLst/>
          </a:prstGeom>
        </p:spPr>
        <p:txBody>
          <a:bodyPr/>
          <a:lstStyle/>
          <a:p>
            <a:pPr marL="457200" lvl="0" indent="-457200" algn="l"/>
            <a: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Research Question 2</a:t>
            </a:r>
            <a:b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kumimoji="1" lang="en-US" altLang="it-IT" sz="2800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kumimoji="1" lang="en-US" altLang="it-IT" sz="2800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2800" dirty="0">
                <a:solidFill>
                  <a:srgbClr val="7F142A"/>
                </a:solidFill>
              </a:rPr>
              <a:t>Have the “don’t know” </a:t>
            </a:r>
            <a:r>
              <a:rPr lang="en-US" sz="2800" dirty="0" smtClean="0">
                <a:solidFill>
                  <a:srgbClr val="7F142A"/>
                </a:solidFill>
              </a:rPr>
              <a:t>option, the item order, the scale presentation an </a:t>
            </a:r>
            <a:r>
              <a:rPr lang="en-US" sz="2800" dirty="0">
                <a:solidFill>
                  <a:srgbClr val="7F142A"/>
                </a:solidFill>
              </a:rPr>
              <a:t>effect on </a:t>
            </a:r>
            <a:r>
              <a:rPr lang="en-US" sz="2800" dirty="0" smtClean="0">
                <a:solidFill>
                  <a:srgbClr val="7F142A"/>
                </a:solidFill>
              </a:rPr>
              <a:t>responses</a:t>
            </a:r>
            <a:r>
              <a:rPr lang="en-US" sz="2800" dirty="0">
                <a:solidFill>
                  <a:srgbClr val="7F142A"/>
                </a:solidFill>
              </a:rPr>
              <a:t>?</a:t>
            </a:r>
            <a:r>
              <a:rPr lang="en-US" sz="2800" dirty="0">
                <a:solidFill>
                  <a:srgbClr val="505150"/>
                </a:solidFill>
              </a:rPr>
              <a:t/>
            </a:r>
            <a:br>
              <a:rPr lang="en-US" sz="2800" dirty="0">
                <a:solidFill>
                  <a:srgbClr val="505150"/>
                </a:solidFill>
              </a:rPr>
            </a:br>
            <a:endParaRPr lang="en-US" sz="2800" dirty="0">
              <a:solidFill>
                <a:srgbClr val="7F142A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67180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27660" y="879250"/>
            <a:ext cx="8259165" cy="1017032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18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“Q. Referring to </a:t>
            </a:r>
            <a:r>
              <a:rPr lang="en-US" sz="18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total income of </a:t>
            </a:r>
            <a:r>
              <a:rPr lang="en-US" sz="18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your household, would </a:t>
            </a:r>
            <a:r>
              <a:rPr lang="en-US" sz="18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you say that </a:t>
            </a:r>
            <a:endParaRPr lang="en-US" sz="1800" b="1" i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en-US" sz="18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at </a:t>
            </a:r>
            <a:r>
              <a:rPr lang="en-US" sz="18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end of 2015 </a:t>
            </a:r>
            <a:r>
              <a:rPr lang="en-US" sz="18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it was higher, </a:t>
            </a:r>
            <a:r>
              <a:rPr lang="en-US" sz="18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lower or substantially equal </a:t>
            </a:r>
            <a:endParaRPr lang="en-US" sz="1800" b="1" i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en-US" sz="18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to the one </a:t>
            </a:r>
            <a:r>
              <a:rPr lang="en-US" sz="18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of the end of 2014</a:t>
            </a:r>
            <a:r>
              <a:rPr lang="en-US" sz="18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?”</a:t>
            </a:r>
            <a:endParaRPr lang="it-IT" sz="1800" b="1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 algn="ctr"/>
            <a:endParaRPr lang="it-IT" altLang="it-IT" sz="2400" dirty="0" smtClean="0">
              <a:solidFill>
                <a:srgbClr val="505150"/>
              </a:solidFill>
            </a:endParaRPr>
          </a:p>
          <a:p>
            <a:pPr algn="ctr">
              <a:buFont typeface="Wingdings" pitchFamily="2" charset="2"/>
              <a:buNone/>
            </a:pPr>
            <a:r>
              <a:rPr lang="it-IT" altLang="it-IT" sz="2400" dirty="0" smtClean="0">
                <a:solidFill>
                  <a:srgbClr val="505150"/>
                </a:solidFill>
              </a:rPr>
              <a:t> </a:t>
            </a:r>
          </a:p>
          <a:p>
            <a:pPr marL="268288" lvl="1" indent="0" algn="ctr"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endParaRPr lang="it-IT" altLang="it-IT" sz="2400" dirty="0" smtClean="0">
              <a:solidFill>
                <a:srgbClr val="505150"/>
              </a:solidFill>
            </a:endParaRPr>
          </a:p>
          <a:p>
            <a:pPr marL="268288" lvl="1" indent="0" algn="ctr"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endParaRPr lang="it-IT" altLang="it-IT" sz="2400" dirty="0">
              <a:solidFill>
                <a:srgbClr val="505150"/>
              </a:solidFill>
            </a:endParaRPr>
          </a:p>
          <a:p>
            <a:pPr marL="268288" lvl="1" indent="0" algn="ctr"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endParaRPr lang="it-IT" altLang="it-IT" sz="2400" dirty="0" smtClean="0">
              <a:solidFill>
                <a:srgbClr val="505150"/>
              </a:solidFill>
            </a:endParaRPr>
          </a:p>
          <a:p>
            <a:pPr marL="268288" lvl="1" indent="0" algn="ctr"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endParaRPr lang="it-IT" altLang="it-IT" sz="2400" dirty="0">
              <a:solidFill>
                <a:srgbClr val="505150"/>
              </a:solidFill>
            </a:endParaRPr>
          </a:p>
          <a:p>
            <a:pPr marL="268288" lvl="1" indent="0" algn="ctr"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endParaRPr lang="it-IT" altLang="it-IT" sz="2400" dirty="0">
              <a:solidFill>
                <a:srgbClr val="505150"/>
              </a:solidFill>
            </a:endParaRPr>
          </a:p>
          <a:p>
            <a:pPr marL="0" indent="0" algn="ctr">
              <a:buNone/>
            </a:pPr>
            <a:endParaRPr lang="it-IT" altLang="it-IT" sz="24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it-IT" altLang="it-IT" sz="2200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41269" y="385712"/>
            <a:ext cx="7552706" cy="496888"/>
          </a:xfrm>
          <a:prstGeom prst="rect">
            <a:avLst/>
          </a:prstGeom>
        </p:spPr>
        <p:txBody>
          <a:bodyPr/>
          <a:lstStyle/>
          <a:p>
            <a:pPr algn="l"/>
            <a: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Research Question 2: “Don’t know”</a:t>
            </a:r>
            <a:endParaRPr kumimoji="1" lang="it-IT" altLang="it-IT" sz="2800" b="1" dirty="0" smtClean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6406738" y="2105538"/>
            <a:ext cx="273726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>
              <a:buNone/>
            </a:pPr>
            <a:r>
              <a:rPr lang="en-US" b="1" dirty="0" smtClean="0">
                <a:solidFill>
                  <a:srgbClr val="7F142A"/>
                </a:solidFill>
              </a:rPr>
              <a:t>WEB1</a:t>
            </a:r>
            <a:r>
              <a:rPr lang="en-US" dirty="0" smtClean="0"/>
              <a:t>: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Compulsory question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Absence of ‘</a:t>
            </a:r>
            <a:r>
              <a:rPr lang="en-US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Don’t know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’ item</a:t>
            </a:r>
          </a:p>
          <a:p>
            <a:pPr marL="0" lv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>
                <a:solidFill>
                  <a:srgbClr val="0070C0"/>
                </a:solidFill>
              </a:rPr>
              <a:t>WEB2</a:t>
            </a:r>
            <a:r>
              <a:rPr lang="en-US" b="1" dirty="0" smtClean="0">
                <a:solidFill>
                  <a:srgbClr val="7F142A"/>
                </a:solidFill>
              </a:rPr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Compulsory question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Presence of ‘</a:t>
            </a:r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</a:t>
            </a:r>
            <a:r>
              <a:rPr lang="en-US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on’t know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’ and ‘</a:t>
            </a:r>
            <a:r>
              <a:rPr lang="en-US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No answer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’ items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8" name="Grafico 7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4271985691"/>
              </p:ext>
            </p:extLst>
          </p:nvPr>
        </p:nvGraphicFramePr>
        <p:xfrm>
          <a:off x="303562" y="1818689"/>
          <a:ext cx="5868762" cy="42755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Connettore 2 3"/>
          <p:cNvCxnSpPr/>
          <p:nvPr/>
        </p:nvCxnSpPr>
        <p:spPr>
          <a:xfrm>
            <a:off x="2409825" y="2300544"/>
            <a:ext cx="523875" cy="204531"/>
          </a:xfrm>
          <a:prstGeom prst="straightConnector1">
            <a:avLst/>
          </a:prstGeom>
          <a:ln w="19050">
            <a:solidFill>
              <a:srgbClr val="7F142A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asellaDiTesto 1"/>
          <p:cNvSpPr txBox="1"/>
          <p:nvPr/>
        </p:nvSpPr>
        <p:spPr>
          <a:xfrm>
            <a:off x="2947988" y="2419606"/>
            <a:ext cx="828675" cy="304287"/>
          </a:xfrm>
          <a:prstGeom prst="rect">
            <a:avLst/>
          </a:prstGeom>
          <a:ln>
            <a:solidFill>
              <a:srgbClr val="7F142A"/>
            </a:solidFill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100" dirty="0" smtClean="0"/>
              <a:t>- 7,8 p.p.</a:t>
            </a:r>
            <a:endParaRPr lang="it-IT" sz="1100" dirty="0"/>
          </a:p>
        </p:txBody>
      </p:sp>
      <p:cxnSp>
        <p:nvCxnSpPr>
          <p:cNvPr id="10" name="Connettore 2 9"/>
          <p:cNvCxnSpPr/>
          <p:nvPr/>
        </p:nvCxnSpPr>
        <p:spPr>
          <a:xfrm>
            <a:off x="3644899" y="2723893"/>
            <a:ext cx="2054225" cy="2454275"/>
          </a:xfrm>
          <a:prstGeom prst="straightConnector1">
            <a:avLst/>
          </a:prstGeom>
          <a:ln w="15875">
            <a:solidFill>
              <a:srgbClr val="7F142A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2 10"/>
          <p:cNvCxnSpPr/>
          <p:nvPr/>
        </p:nvCxnSpPr>
        <p:spPr>
          <a:xfrm>
            <a:off x="3644899" y="2939793"/>
            <a:ext cx="1152525" cy="2238375"/>
          </a:xfrm>
          <a:prstGeom prst="straightConnector1">
            <a:avLst/>
          </a:prstGeom>
          <a:ln w="15875">
            <a:solidFill>
              <a:srgbClr val="7F142A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083452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41244" y="1025476"/>
            <a:ext cx="7514606" cy="603300"/>
          </a:xfrm>
          <a:prstGeom prst="rect">
            <a:avLst/>
          </a:prstGeom>
        </p:spPr>
        <p:txBody>
          <a:bodyPr/>
          <a:lstStyle/>
          <a:p>
            <a:pPr marL="268288" lvl="1" indent="0"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altLang="it-IT" sz="1800" b="1" i="1" dirty="0" smtClean="0">
                <a:solidFill>
                  <a:srgbClr val="505150"/>
                </a:solidFill>
              </a:rPr>
              <a:t>“Q. In </a:t>
            </a:r>
            <a:r>
              <a:rPr lang="en-US" altLang="it-IT" sz="1800" b="1" i="1" dirty="0">
                <a:solidFill>
                  <a:srgbClr val="505150"/>
                </a:solidFill>
              </a:rPr>
              <a:t>your opinion, at the end of </a:t>
            </a:r>
            <a:r>
              <a:rPr lang="en-US" altLang="it-IT" sz="1800" b="1" i="1" dirty="0" smtClean="0">
                <a:solidFill>
                  <a:srgbClr val="505150"/>
                </a:solidFill>
              </a:rPr>
              <a:t>2016, </a:t>
            </a:r>
            <a:r>
              <a:rPr lang="en-US" altLang="it-IT" sz="1800" b="1" i="1" dirty="0">
                <a:solidFill>
                  <a:srgbClr val="505150"/>
                </a:solidFill>
              </a:rPr>
              <a:t>the value of </a:t>
            </a:r>
            <a:r>
              <a:rPr lang="en-US" altLang="it-IT" sz="1800" b="1" i="1" dirty="0" smtClean="0">
                <a:solidFill>
                  <a:srgbClr val="505150"/>
                </a:solidFill>
              </a:rPr>
              <a:t>your house </a:t>
            </a:r>
          </a:p>
          <a:p>
            <a:pPr marL="268288" lvl="1" indent="0"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altLang="it-IT" sz="1800" b="1" i="1" dirty="0">
                <a:solidFill>
                  <a:srgbClr val="505150"/>
                </a:solidFill>
              </a:rPr>
              <a:t> </a:t>
            </a:r>
            <a:r>
              <a:rPr lang="en-US" altLang="it-IT" sz="1800" b="1" i="1" dirty="0" smtClean="0">
                <a:solidFill>
                  <a:srgbClr val="505150"/>
                </a:solidFill>
              </a:rPr>
              <a:t>     will be.. Higher, </a:t>
            </a:r>
            <a:r>
              <a:rPr lang="en-US" altLang="it-IT" sz="1800" b="1" i="1" dirty="0">
                <a:solidFill>
                  <a:srgbClr val="505150"/>
                </a:solidFill>
              </a:rPr>
              <a:t>E</a:t>
            </a:r>
            <a:r>
              <a:rPr lang="en-US" altLang="it-IT" sz="1800" b="1" i="1" dirty="0" smtClean="0">
                <a:solidFill>
                  <a:srgbClr val="505150"/>
                </a:solidFill>
              </a:rPr>
              <a:t>qual or Lower?”</a:t>
            </a:r>
            <a:endParaRPr lang="it-IT" altLang="it-IT" sz="1800" b="1" i="1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41269" y="385712"/>
            <a:ext cx="7552706" cy="496888"/>
          </a:xfrm>
          <a:prstGeom prst="rect">
            <a:avLst/>
          </a:prstGeom>
        </p:spPr>
        <p:txBody>
          <a:bodyPr/>
          <a:lstStyle/>
          <a:p>
            <a:pPr algn="l"/>
            <a: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Research Question 2: “Don’t know”</a:t>
            </a:r>
            <a:endParaRPr kumimoji="1" lang="it-IT" altLang="it-IT" sz="2800" b="1" dirty="0" smtClean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Grafico 6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967761422"/>
              </p:ext>
            </p:extLst>
          </p:nvPr>
        </p:nvGraphicFramePr>
        <p:xfrm>
          <a:off x="679369" y="1794485"/>
          <a:ext cx="6020789" cy="43226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ttangolo 5"/>
          <p:cNvSpPr/>
          <p:nvPr/>
        </p:nvSpPr>
        <p:spPr>
          <a:xfrm>
            <a:off x="6406738" y="2105538"/>
            <a:ext cx="273726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>
              <a:buNone/>
            </a:pPr>
            <a:r>
              <a:rPr lang="en-US" b="1" dirty="0" smtClean="0">
                <a:solidFill>
                  <a:srgbClr val="7F142A"/>
                </a:solidFill>
              </a:rPr>
              <a:t>WEB1</a:t>
            </a:r>
            <a:r>
              <a:rPr lang="en-US" dirty="0" smtClean="0">
                <a:solidFill>
                  <a:srgbClr val="7F142A"/>
                </a:solidFill>
              </a:rPr>
              <a:t>:</a:t>
            </a:r>
            <a:r>
              <a:rPr lang="en-US" dirty="0" smtClean="0"/>
              <a:t>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Compulsory question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Absence of ‘</a:t>
            </a:r>
            <a:r>
              <a:rPr lang="en-US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Don’t know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’ item</a:t>
            </a:r>
          </a:p>
          <a:p>
            <a:pPr marL="0" lv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>
                <a:solidFill>
                  <a:srgbClr val="0070C0"/>
                </a:solidFill>
              </a:rPr>
              <a:t>WEB2: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Compulsory question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Presence of ‘</a:t>
            </a:r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</a:t>
            </a:r>
            <a:r>
              <a:rPr lang="en-US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on’t know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’ and ‘</a:t>
            </a:r>
            <a:r>
              <a:rPr lang="en-US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No answer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’ items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8" name="Connettore 2 7"/>
          <p:cNvCxnSpPr/>
          <p:nvPr/>
        </p:nvCxnSpPr>
        <p:spPr>
          <a:xfrm>
            <a:off x="2771775" y="2200275"/>
            <a:ext cx="385750" cy="409566"/>
          </a:xfrm>
          <a:prstGeom prst="straightConnector1">
            <a:avLst/>
          </a:prstGeom>
          <a:ln w="19050">
            <a:solidFill>
              <a:srgbClr val="7F142A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2 8"/>
          <p:cNvCxnSpPr/>
          <p:nvPr/>
        </p:nvCxnSpPr>
        <p:spPr>
          <a:xfrm>
            <a:off x="3948125" y="3091435"/>
            <a:ext cx="1657350" cy="1876425"/>
          </a:xfrm>
          <a:prstGeom prst="straightConnector1">
            <a:avLst/>
          </a:prstGeom>
          <a:ln w="15875">
            <a:solidFill>
              <a:srgbClr val="7F142A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2 9"/>
          <p:cNvCxnSpPr/>
          <p:nvPr/>
        </p:nvCxnSpPr>
        <p:spPr>
          <a:xfrm>
            <a:off x="3948125" y="3187443"/>
            <a:ext cx="647700" cy="1289307"/>
          </a:xfrm>
          <a:prstGeom prst="straightConnector1">
            <a:avLst/>
          </a:prstGeom>
          <a:ln w="15875">
            <a:solidFill>
              <a:srgbClr val="7F142A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"/>
          <p:cNvSpPr txBox="1"/>
          <p:nvPr/>
        </p:nvSpPr>
        <p:spPr>
          <a:xfrm>
            <a:off x="3157525" y="2609841"/>
            <a:ext cx="923950" cy="276216"/>
          </a:xfrm>
          <a:prstGeom prst="rect">
            <a:avLst/>
          </a:prstGeom>
          <a:ln w="12700">
            <a:solidFill>
              <a:srgbClr val="7F142A"/>
            </a:solidFill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100" dirty="0" smtClean="0"/>
              <a:t>-21,6 </a:t>
            </a:r>
            <a:r>
              <a:rPr lang="it-IT" sz="1100" dirty="0" err="1" smtClean="0"/>
              <a:t>p.p</a:t>
            </a:r>
            <a:endParaRPr lang="it-IT" sz="1100" dirty="0"/>
          </a:p>
        </p:txBody>
      </p:sp>
    </p:spTree>
    <p:extLst>
      <p:ext uri="{BB962C8B-B14F-4D97-AF65-F5344CB8AC3E}">
        <p14:creationId xmlns="" xmlns:p14="http://schemas.microsoft.com/office/powerpoint/2010/main" val="3266175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714424" y="1046121"/>
            <a:ext cx="7648526" cy="691377"/>
          </a:xfrm>
          <a:prstGeom prst="rect">
            <a:avLst/>
          </a:prstGeom>
        </p:spPr>
        <p:txBody>
          <a:bodyPr/>
          <a:lstStyle/>
          <a:p>
            <a:pPr marL="1588" lvl="1" indent="0"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altLang="it-IT" sz="1800" b="1" i="1" dirty="0" smtClean="0">
                <a:solidFill>
                  <a:srgbClr val="505150"/>
                </a:solidFill>
              </a:rPr>
              <a:t>Q. Can </a:t>
            </a:r>
            <a:r>
              <a:rPr lang="en-US" altLang="it-IT" sz="1800" b="1" i="1" dirty="0">
                <a:solidFill>
                  <a:srgbClr val="505150"/>
                </a:solidFill>
              </a:rPr>
              <a:t>you specify the main reason of the </a:t>
            </a:r>
            <a:r>
              <a:rPr lang="en-US" altLang="it-IT" sz="1800" b="1" i="1" u="sng" dirty="0">
                <a:solidFill>
                  <a:srgbClr val="505150"/>
                </a:solidFill>
              </a:rPr>
              <a:t>increase</a:t>
            </a:r>
            <a:r>
              <a:rPr lang="en-US" altLang="it-IT" sz="1800" b="1" i="1" dirty="0">
                <a:solidFill>
                  <a:srgbClr val="505150"/>
                </a:solidFill>
              </a:rPr>
              <a:t> in total </a:t>
            </a:r>
            <a:r>
              <a:rPr lang="en-US" altLang="it-IT" sz="1800" b="1" i="1" dirty="0" err="1" smtClean="0">
                <a:solidFill>
                  <a:srgbClr val="505150"/>
                </a:solidFill>
              </a:rPr>
              <a:t>hh</a:t>
            </a:r>
            <a:r>
              <a:rPr lang="en-US" altLang="it-IT" sz="1800" b="1" i="1" dirty="0" smtClean="0">
                <a:solidFill>
                  <a:srgbClr val="505150"/>
                </a:solidFill>
              </a:rPr>
              <a:t> </a:t>
            </a:r>
          </a:p>
          <a:p>
            <a:pPr marL="1588" lvl="1" indent="0"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altLang="it-IT" sz="1800" b="1" i="1" dirty="0">
                <a:solidFill>
                  <a:srgbClr val="505150"/>
                </a:solidFill>
              </a:rPr>
              <a:t> </a:t>
            </a:r>
            <a:r>
              <a:rPr lang="en-US" altLang="it-IT" sz="1800" b="1" i="1" dirty="0" smtClean="0">
                <a:solidFill>
                  <a:srgbClr val="505150"/>
                </a:solidFill>
              </a:rPr>
              <a:t>    income </a:t>
            </a:r>
            <a:r>
              <a:rPr lang="en-US" altLang="it-IT" sz="1800" b="1" i="1" dirty="0">
                <a:solidFill>
                  <a:srgbClr val="505150"/>
                </a:solidFill>
              </a:rPr>
              <a:t>in 2015 (compared to 2014)?</a:t>
            </a:r>
            <a:endParaRPr lang="it-IT" altLang="it-IT" sz="1800" b="1" i="1" dirty="0">
              <a:solidFill>
                <a:srgbClr val="505150"/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41269" y="385712"/>
            <a:ext cx="7552706" cy="496888"/>
          </a:xfrm>
          <a:prstGeom prst="rect">
            <a:avLst/>
          </a:prstGeom>
        </p:spPr>
        <p:txBody>
          <a:bodyPr/>
          <a:lstStyle/>
          <a:p>
            <a:pPr algn="l"/>
            <a: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Research Question 2: Item Order</a:t>
            </a:r>
            <a:endParaRPr kumimoji="1" lang="it-IT" altLang="it-IT" sz="2800" b="1" dirty="0" smtClean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147" y="1990725"/>
            <a:ext cx="5478414" cy="3590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ttangolo 1"/>
          <p:cNvSpPr/>
          <p:nvPr/>
        </p:nvSpPr>
        <p:spPr>
          <a:xfrm>
            <a:off x="779147" y="1990725"/>
            <a:ext cx="1992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it-IT" b="1" i="1" dirty="0" smtClean="0">
                <a:solidFill>
                  <a:srgbClr val="505150"/>
                </a:solidFill>
              </a:rPr>
              <a:t>Original variable</a:t>
            </a:r>
            <a:endParaRPr lang="it-IT" dirty="0"/>
          </a:p>
        </p:txBody>
      </p:sp>
      <p:sp>
        <p:nvSpPr>
          <p:cNvPr id="10" name="Rettangolo 9"/>
          <p:cNvSpPr/>
          <p:nvPr/>
        </p:nvSpPr>
        <p:spPr>
          <a:xfrm>
            <a:off x="6406738" y="2105538"/>
            <a:ext cx="273726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>
              <a:buNone/>
            </a:pPr>
            <a:r>
              <a:rPr lang="en-US" b="1" dirty="0" smtClean="0">
                <a:solidFill>
                  <a:srgbClr val="7F142A"/>
                </a:solidFill>
              </a:rPr>
              <a:t>WEB1: (n=47)</a:t>
            </a:r>
            <a:endParaRPr lang="en-US" dirty="0" smtClean="0">
              <a:solidFill>
                <a:srgbClr val="7F142A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Items are ordered as shown</a:t>
            </a:r>
          </a:p>
          <a:p>
            <a:pPr marL="0" indent="0">
              <a:buNone/>
            </a:pPr>
            <a:endParaRPr lang="en-US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70C0"/>
                </a:solidFill>
              </a:rPr>
              <a:t>WEB2: (n=53)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Inverse item order </a:t>
            </a:r>
            <a:r>
              <a:rPr lang="en-US" sz="16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(“other, that is..”  always last position)</a:t>
            </a:r>
            <a:endParaRPr lang="en-US" sz="16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Ovale 2"/>
          <p:cNvSpPr/>
          <p:nvPr/>
        </p:nvSpPr>
        <p:spPr>
          <a:xfrm>
            <a:off x="4705350" y="2247900"/>
            <a:ext cx="1419225" cy="638175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Ovale 11"/>
          <p:cNvSpPr/>
          <p:nvPr/>
        </p:nvSpPr>
        <p:spPr>
          <a:xfrm>
            <a:off x="3518354" y="4657725"/>
            <a:ext cx="1419225" cy="638175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CasellaDiTesto 3"/>
          <p:cNvSpPr txBox="1"/>
          <p:nvPr/>
        </p:nvSpPr>
        <p:spPr>
          <a:xfrm>
            <a:off x="2695799" y="2790825"/>
            <a:ext cx="5712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solidFill>
                  <a:schemeClr val="tx2">
                    <a:lumMod val="75000"/>
                  </a:schemeClr>
                </a:solidFill>
              </a:rPr>
              <a:t>(*)</a:t>
            </a:r>
            <a:endParaRPr lang="it-IT" sz="14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0782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502" y="1266825"/>
            <a:ext cx="4381648" cy="2871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41269" y="385712"/>
            <a:ext cx="7552706" cy="496888"/>
          </a:xfrm>
          <a:prstGeom prst="rect">
            <a:avLst/>
          </a:prstGeom>
        </p:spPr>
        <p:txBody>
          <a:bodyPr/>
          <a:lstStyle/>
          <a:p>
            <a:pPr algn="l"/>
            <a: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Research Question 2: Item Order</a:t>
            </a:r>
            <a:endParaRPr kumimoji="1" lang="it-IT" altLang="it-IT" sz="2800" b="1" dirty="0" smtClean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0697" y="2351502"/>
            <a:ext cx="4796678" cy="3063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ttangolo 6"/>
          <p:cNvSpPr/>
          <p:nvPr/>
        </p:nvSpPr>
        <p:spPr>
          <a:xfrm>
            <a:off x="3902887" y="2303877"/>
            <a:ext cx="18822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it-IT" sz="1600" b="1" i="1" dirty="0" smtClean="0">
                <a:solidFill>
                  <a:srgbClr val="505150"/>
                </a:solidFill>
              </a:rPr>
              <a:t>Recoded variable</a:t>
            </a:r>
            <a:endParaRPr lang="it-IT" sz="1600" dirty="0"/>
          </a:p>
        </p:txBody>
      </p:sp>
      <p:sp>
        <p:nvSpPr>
          <p:cNvPr id="13" name="Rettangolo 12"/>
          <p:cNvSpPr/>
          <p:nvPr/>
        </p:nvSpPr>
        <p:spPr>
          <a:xfrm>
            <a:off x="641269" y="1247775"/>
            <a:ext cx="21908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it-IT" sz="1600" b="1" i="1" dirty="0" smtClean="0">
                <a:solidFill>
                  <a:srgbClr val="505150"/>
                </a:solidFill>
              </a:rPr>
              <a:t>Original variable</a:t>
            </a:r>
            <a:endParaRPr lang="it-IT" sz="1600" dirty="0"/>
          </a:p>
        </p:txBody>
      </p:sp>
      <p:sp>
        <p:nvSpPr>
          <p:cNvPr id="4" name="Ovale 3"/>
          <p:cNvSpPr/>
          <p:nvPr/>
        </p:nvSpPr>
        <p:spPr>
          <a:xfrm>
            <a:off x="6443336" y="4867275"/>
            <a:ext cx="595639" cy="219075"/>
          </a:xfrm>
          <a:prstGeom prst="ellipse">
            <a:avLst/>
          </a:prstGeom>
          <a:noFill/>
          <a:ln>
            <a:solidFill>
              <a:srgbClr val="7F1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6" name="Connettore 2 15"/>
          <p:cNvCxnSpPr>
            <a:stCxn id="4" idx="7"/>
          </p:cNvCxnSpPr>
          <p:nvPr/>
        </p:nvCxnSpPr>
        <p:spPr>
          <a:xfrm flipV="1">
            <a:off x="6951746" y="2886075"/>
            <a:ext cx="1239754" cy="2013283"/>
          </a:xfrm>
          <a:prstGeom prst="straightConnector1">
            <a:avLst/>
          </a:prstGeom>
          <a:ln w="12700">
            <a:solidFill>
              <a:srgbClr val="7F142A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e 19"/>
          <p:cNvSpPr/>
          <p:nvPr/>
        </p:nvSpPr>
        <p:spPr>
          <a:xfrm>
            <a:off x="3351563" y="3571875"/>
            <a:ext cx="595639" cy="219075"/>
          </a:xfrm>
          <a:prstGeom prst="ellipse">
            <a:avLst/>
          </a:prstGeom>
          <a:noFill/>
          <a:ln>
            <a:solidFill>
              <a:srgbClr val="7F1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8" name="Connettore 2 17"/>
          <p:cNvCxnSpPr>
            <a:stCxn id="20" idx="5"/>
          </p:cNvCxnSpPr>
          <p:nvPr/>
        </p:nvCxnSpPr>
        <p:spPr>
          <a:xfrm>
            <a:off x="3859973" y="3758867"/>
            <a:ext cx="2583363" cy="1140491"/>
          </a:xfrm>
          <a:prstGeom prst="straightConnector1">
            <a:avLst/>
          </a:prstGeom>
          <a:ln w="12700">
            <a:solidFill>
              <a:srgbClr val="7F142A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383020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24024" y="339850"/>
            <a:ext cx="7552706" cy="496888"/>
          </a:xfrm>
          <a:prstGeom prst="rect">
            <a:avLst/>
          </a:prstGeom>
        </p:spPr>
        <p:txBody>
          <a:bodyPr/>
          <a:lstStyle/>
          <a:p>
            <a:pPr algn="l"/>
            <a:r>
              <a:rPr kumimoji="1" lang="en-US" altLang="it-IT" sz="2800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Research Question 2: Scale </a:t>
            </a:r>
            <a: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presentation</a:t>
            </a:r>
            <a:endParaRPr kumimoji="1" lang="it-IT" altLang="it-IT" sz="2800" b="1" dirty="0" smtClean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748145" y="857006"/>
            <a:ext cx="7469579" cy="732207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1800" b="1" i="1" dirty="0" smtClean="0">
                <a:solidFill>
                  <a:srgbClr val="505150"/>
                </a:solidFill>
              </a:rPr>
              <a:t>Q. The </a:t>
            </a:r>
            <a:r>
              <a:rPr lang="en-US" sz="1800" b="1" i="1" dirty="0">
                <a:solidFill>
                  <a:srgbClr val="505150"/>
                </a:solidFill>
              </a:rPr>
              <a:t>disposable </a:t>
            </a:r>
            <a:r>
              <a:rPr lang="en-US" sz="1800" b="1" i="1" dirty="0" smtClean="0">
                <a:solidFill>
                  <a:srgbClr val="505150"/>
                </a:solidFill>
              </a:rPr>
              <a:t>income </a:t>
            </a:r>
            <a:r>
              <a:rPr lang="en-US" sz="1800" b="1" i="1" dirty="0">
                <a:solidFill>
                  <a:srgbClr val="505150"/>
                </a:solidFill>
              </a:rPr>
              <a:t>of your household, allows to get to the end of the </a:t>
            </a:r>
            <a:r>
              <a:rPr lang="en-US" sz="1800" b="1" i="1" dirty="0" smtClean="0">
                <a:solidFill>
                  <a:srgbClr val="505150"/>
                </a:solidFill>
              </a:rPr>
              <a:t>month … (degree of difficulty)?</a:t>
            </a:r>
            <a:endParaRPr lang="it-IT" sz="1800" b="1" i="1" dirty="0">
              <a:solidFill>
                <a:srgbClr val="505150"/>
              </a:solidFill>
            </a:endParaRPr>
          </a:p>
          <a:p>
            <a:pPr marL="0" lvl="0" indent="0">
              <a:buNone/>
            </a:pPr>
            <a:endParaRPr lang="it-IT" sz="2400" dirty="0"/>
          </a:p>
          <a:p>
            <a:pPr marL="0" indent="0">
              <a:buNone/>
            </a:pPr>
            <a:endParaRPr lang="it-IT" altLang="it-IT" sz="2400" dirty="0" smtClean="0">
              <a:solidFill>
                <a:srgbClr val="50515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it-IT" altLang="it-IT" sz="2400" dirty="0" smtClean="0">
                <a:solidFill>
                  <a:srgbClr val="505150"/>
                </a:solidFill>
              </a:rPr>
              <a:t> </a:t>
            </a:r>
          </a:p>
          <a:p>
            <a:pPr marL="268288" lvl="1" indent="0"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endParaRPr lang="it-IT" altLang="it-IT" sz="2400" dirty="0" smtClean="0">
              <a:solidFill>
                <a:srgbClr val="505150"/>
              </a:solidFill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546264" y="4718163"/>
            <a:ext cx="7671460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563" lvl="1"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Using the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vertical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scale, fewer people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choose the last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item, while with the horizontal scale, the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distribution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seems smoother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it-IT" altLang="it-IT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10" name="Grafico 9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808533967"/>
              </p:ext>
            </p:extLst>
          </p:nvPr>
        </p:nvGraphicFramePr>
        <p:xfrm>
          <a:off x="285750" y="1922813"/>
          <a:ext cx="4298125" cy="2582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Grafico 10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140361586"/>
              </p:ext>
            </p:extLst>
          </p:nvPr>
        </p:nvGraphicFramePr>
        <p:xfrm>
          <a:off x="4691062" y="1922813"/>
          <a:ext cx="4276725" cy="26491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CasellaDiTesto 2"/>
          <p:cNvSpPr txBox="1"/>
          <p:nvPr/>
        </p:nvSpPr>
        <p:spPr>
          <a:xfrm>
            <a:off x="533400" y="2032516"/>
            <a:ext cx="1828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latin typeface="+mn-lt"/>
              </a:rPr>
              <a:t>Vertical</a:t>
            </a:r>
            <a:r>
              <a:rPr lang="it-IT" sz="1600" dirty="0" smtClean="0"/>
              <a:t> </a:t>
            </a:r>
            <a:r>
              <a:rPr lang="it-IT" sz="1600" b="1" dirty="0">
                <a:latin typeface="+mn-lt"/>
              </a:rPr>
              <a:t>scale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5000625" y="2032516"/>
            <a:ext cx="1828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+mn-lt"/>
              </a:rPr>
              <a:t>Horizontal</a:t>
            </a:r>
            <a:r>
              <a:rPr lang="en-US" sz="1600" dirty="0" smtClean="0"/>
              <a:t> </a:t>
            </a:r>
            <a:r>
              <a:rPr lang="en-US" sz="1600" b="1" dirty="0" smtClean="0">
                <a:latin typeface="+mn-lt"/>
              </a:rPr>
              <a:t>scale</a:t>
            </a:r>
            <a:endParaRPr lang="en-US" sz="1600" b="1" dirty="0">
              <a:latin typeface="+mn-lt"/>
            </a:endParaRPr>
          </a:p>
        </p:txBody>
      </p:sp>
      <p:sp>
        <p:nvSpPr>
          <p:cNvPr id="9" name="Ovale 8"/>
          <p:cNvSpPr/>
          <p:nvPr/>
        </p:nvSpPr>
        <p:spPr>
          <a:xfrm>
            <a:off x="3923414" y="3551274"/>
            <a:ext cx="446567" cy="297712"/>
          </a:xfrm>
          <a:prstGeom prst="ellipse">
            <a:avLst/>
          </a:prstGeom>
          <a:noFill/>
          <a:ln>
            <a:solidFill>
              <a:srgbClr val="7F1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096290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3772" y="594696"/>
            <a:ext cx="7552706" cy="1053129"/>
          </a:xfrm>
          <a:prstGeom prst="rect">
            <a:avLst/>
          </a:prstGeom>
        </p:spPr>
        <p:txBody>
          <a:bodyPr/>
          <a:lstStyle/>
          <a:p>
            <a:pPr algn="l"/>
            <a: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Answers </a:t>
            </a:r>
            <a:r>
              <a:rPr kumimoji="1" lang="en-US" altLang="it-IT" sz="2800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 </a:t>
            </a:r>
            <a: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research Question 2 </a:t>
            </a:r>
            <a:b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en-US" sz="2800" dirty="0">
              <a:solidFill>
                <a:srgbClr val="00B050"/>
              </a:solidFill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783772" y="1647825"/>
            <a:ext cx="755332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it-IT" sz="2200" dirty="0" smtClean="0">
                <a:solidFill>
                  <a:srgbClr val="7F142A"/>
                </a:solidFill>
              </a:rPr>
              <a:t>Don’t know: when there is not the </a:t>
            </a:r>
            <a:r>
              <a:rPr lang="en-US" altLang="it-IT" sz="2200" dirty="0">
                <a:solidFill>
                  <a:srgbClr val="7F142A"/>
                </a:solidFill>
              </a:rPr>
              <a:t>possibility to answer don’t know, </a:t>
            </a:r>
            <a:r>
              <a:rPr lang="en-US" altLang="it-IT" sz="2200" dirty="0" smtClean="0">
                <a:solidFill>
                  <a:srgbClr val="7F142A"/>
                </a:solidFill>
              </a:rPr>
              <a:t>respondents seem to choose </a:t>
            </a:r>
            <a:r>
              <a:rPr lang="en-US" altLang="it-IT" sz="2200" dirty="0">
                <a:solidFill>
                  <a:srgbClr val="7F142A"/>
                </a:solidFill>
              </a:rPr>
              <a:t>the «neutral» item</a:t>
            </a:r>
            <a:r>
              <a:rPr lang="en-US" altLang="it-IT" sz="2200" dirty="0" smtClean="0">
                <a:solidFill>
                  <a:srgbClr val="7F142A"/>
                </a:solidFill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it-IT" sz="900" dirty="0" smtClean="0">
              <a:solidFill>
                <a:srgbClr val="7F142A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it-IT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Items order: </a:t>
            </a:r>
            <a:r>
              <a:rPr kumimoji="1" lang="en-US" altLang="it-IT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when </a:t>
            </a:r>
            <a:r>
              <a:rPr kumimoji="1" lang="en-US" altLang="it-IT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the main item is the last, many respondents choose «Other». It seems they don’t read all the items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it-IT" sz="9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it-IT" sz="2200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kumimoji="1" lang="en-US" altLang="it-IT" sz="2200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different scale layout seems to make the distribution smoother and to give the last item a higher chance to be </a:t>
            </a:r>
            <a:r>
              <a:rPr kumimoji="1" lang="en-US" altLang="it-IT" sz="2200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selected.</a:t>
            </a:r>
            <a:endParaRPr lang="it-IT" sz="2200" dirty="0"/>
          </a:p>
        </p:txBody>
      </p:sp>
    </p:spTree>
    <p:extLst>
      <p:ext uri="{BB962C8B-B14F-4D97-AF65-F5344CB8AC3E}">
        <p14:creationId xmlns="" xmlns:p14="http://schemas.microsoft.com/office/powerpoint/2010/main" val="1021108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3772" y="594697"/>
            <a:ext cx="7552706" cy="496888"/>
          </a:xfrm>
          <a:prstGeom prst="rect">
            <a:avLst/>
          </a:prstGeom>
        </p:spPr>
        <p:txBody>
          <a:bodyPr/>
          <a:lstStyle/>
          <a:p>
            <a:pPr marL="457200" indent="-457200" algn="l"/>
            <a: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Research Question 3</a:t>
            </a:r>
            <a:b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kumimoji="1" lang="en-US" altLang="it-IT" sz="2800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kumimoji="1" lang="en-US" altLang="it-IT" sz="2800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2800" dirty="0" smtClean="0">
                <a:solidFill>
                  <a:srgbClr val="7F142A"/>
                </a:solidFill>
              </a:rPr>
              <a:t>Does </a:t>
            </a:r>
            <a:r>
              <a:rPr lang="en-US" sz="2800" dirty="0">
                <a:solidFill>
                  <a:srgbClr val="7F142A"/>
                </a:solidFill>
              </a:rPr>
              <a:t>response behavior relating to sensitive topics differ in the CAPI and CAWI surveys? </a:t>
            </a:r>
            <a:br>
              <a:rPr lang="en-US" sz="2800" dirty="0">
                <a:solidFill>
                  <a:srgbClr val="7F142A"/>
                </a:solidFill>
              </a:rPr>
            </a:br>
            <a:endParaRPr lang="en-US" sz="2800" dirty="0">
              <a:solidFill>
                <a:srgbClr val="7F142A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51303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3772" y="594697"/>
            <a:ext cx="7552706" cy="496888"/>
          </a:xfrm>
          <a:prstGeom prst="rect">
            <a:avLst/>
          </a:prstGeom>
        </p:spPr>
        <p:txBody>
          <a:bodyPr/>
          <a:lstStyle/>
          <a:p>
            <a:pPr marL="457200" indent="-457200" algn="l"/>
            <a: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Research Question 3</a:t>
            </a:r>
            <a:b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kumimoji="1" lang="en-US" altLang="it-IT" sz="2800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kumimoji="1" lang="en-US" altLang="it-IT" sz="2800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2800" dirty="0">
                <a:solidFill>
                  <a:srgbClr val="7F142A"/>
                </a:solidFill>
              </a:rPr>
              <a:t/>
            </a:r>
            <a:br>
              <a:rPr lang="en-US" sz="2800" dirty="0">
                <a:solidFill>
                  <a:srgbClr val="7F142A"/>
                </a:solidFill>
              </a:rPr>
            </a:br>
            <a:endParaRPr lang="en-US" sz="2800" dirty="0">
              <a:solidFill>
                <a:srgbClr val="7F142A"/>
              </a:solidFill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783772" y="1632466"/>
            <a:ext cx="743160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it-IT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Among sensitive topics we choose those that might have been affected by the </a:t>
            </a:r>
            <a:r>
              <a:rPr kumimoji="1" lang="en-US" altLang="it-IT" sz="2400" dirty="0" smtClean="0">
                <a:solidFill>
                  <a:srgbClr val="7F142A"/>
                </a:solidFill>
                <a:latin typeface="Arial" pitchFamily="34" charset="0"/>
                <a:cs typeface="Arial" pitchFamily="34" charset="0"/>
              </a:rPr>
              <a:t>social desirability </a:t>
            </a:r>
            <a:r>
              <a:rPr kumimoji="1" lang="en-US" altLang="it-IT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effect. Two examples are shown in this presentation:</a:t>
            </a:r>
          </a:p>
          <a:p>
            <a:endParaRPr kumimoji="1" lang="en-US" sz="2400" dirty="0" smtClean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7F142A"/>
                </a:solidFill>
              </a:rPr>
              <a:t>Bonus Renzi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(a monthly amount of money – 80 euros - the Italian Government gives to people with low income – from 8,000 to 26,000 gross annual income)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7F142A"/>
                </a:solidFill>
              </a:rPr>
              <a:t>Employment Income</a:t>
            </a:r>
            <a:endParaRPr lang="en-US" sz="2400" dirty="0">
              <a:solidFill>
                <a:srgbClr val="7F142A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27183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3772" y="588294"/>
            <a:ext cx="7552706" cy="1097631"/>
          </a:xfrm>
          <a:prstGeom prst="rect">
            <a:avLst/>
          </a:prstGeom>
        </p:spPr>
        <p:txBody>
          <a:bodyPr/>
          <a:lstStyle/>
          <a:p>
            <a:pPr algn="l"/>
            <a: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Research question 3:</a:t>
            </a:r>
            <a:b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kumimoji="1" lang="en-US" altLang="it-IT" sz="2800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Comparing CAPI </a:t>
            </a:r>
            <a: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and </a:t>
            </a:r>
            <a:r>
              <a:rPr kumimoji="1" lang="en-US" altLang="it-IT" sz="2800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CAWI </a:t>
            </a:r>
            <a: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data on sensitive topics</a:t>
            </a:r>
            <a:endParaRPr kumimoji="1" lang="it-IT" altLang="it-IT" sz="2800" b="1" dirty="0" smtClean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866899" y="2155600"/>
            <a:ext cx="7695210" cy="4532559"/>
          </a:xfrm>
          <a:prstGeom prst="rect">
            <a:avLst/>
          </a:prstGeom>
        </p:spPr>
        <p:txBody>
          <a:bodyPr/>
          <a:lstStyle/>
          <a:p>
            <a:endParaRPr lang="en-US" sz="2400" dirty="0" smtClean="0"/>
          </a:p>
          <a:p>
            <a:pPr marL="0" lvl="0" indent="0">
              <a:buNone/>
            </a:pPr>
            <a:endParaRPr lang="it-IT" sz="2400" dirty="0"/>
          </a:p>
          <a:p>
            <a:pPr marL="0" indent="0">
              <a:buNone/>
            </a:pPr>
            <a:endParaRPr lang="it-IT" altLang="it-IT" sz="2400" dirty="0" smtClean="0">
              <a:solidFill>
                <a:srgbClr val="50515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it-IT" altLang="it-IT" sz="2400" dirty="0" smtClean="0">
                <a:solidFill>
                  <a:srgbClr val="505150"/>
                </a:solidFill>
              </a:rPr>
              <a:t> </a:t>
            </a:r>
          </a:p>
          <a:p>
            <a:pPr marL="268288" lvl="1" indent="0"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endParaRPr lang="it-IT" altLang="it-IT" sz="2400" dirty="0" smtClean="0">
              <a:solidFill>
                <a:srgbClr val="505150"/>
              </a:solidFill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866899" y="2285998"/>
            <a:ext cx="7162676" cy="373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The two surveys show different results</a:t>
            </a:r>
          </a:p>
          <a:p>
            <a:endParaRPr kumimoji="1" lang="en-US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kumimoji="1"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Potential causes: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Selection effect		</a:t>
            </a:r>
            <a:endParaRPr kumimoji="1"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Technique effect</a:t>
            </a:r>
          </a:p>
          <a:p>
            <a:endParaRPr kumimoji="1" lang="en-US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kumimoji="1" lang="en-US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kumimoji="1"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First stage: to try to understand differences, </a:t>
            </a:r>
            <a:r>
              <a:rPr kumimoji="1"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a sub-group of potential CAWI respondents has been selected </a:t>
            </a:r>
            <a:r>
              <a:rPr kumimoji="1"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among CAPI respondents: those that use a computer or a smartphone</a:t>
            </a:r>
          </a:p>
          <a:p>
            <a:endParaRPr lang="it-IT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Parentesi graffa chiusa 2"/>
          <p:cNvSpPr/>
          <p:nvPr/>
        </p:nvSpPr>
        <p:spPr>
          <a:xfrm>
            <a:off x="3581337" y="3190875"/>
            <a:ext cx="352487" cy="828675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CasellaDiTesto 3"/>
          <p:cNvSpPr txBox="1"/>
          <p:nvPr/>
        </p:nvSpPr>
        <p:spPr>
          <a:xfrm>
            <a:off x="4162424" y="3295650"/>
            <a:ext cx="31146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7" defTabSz="45720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Not </a:t>
            </a:r>
            <a:r>
              <a:rPr kumimoji="1"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disentangled </a:t>
            </a:r>
            <a:r>
              <a:rPr kumimoji="1"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yet</a:t>
            </a:r>
          </a:p>
          <a:p>
            <a:endParaRPr lang="it-IT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65223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3771" y="361606"/>
            <a:ext cx="8122103" cy="1097631"/>
          </a:xfrm>
          <a:prstGeom prst="rect">
            <a:avLst/>
          </a:prstGeom>
        </p:spPr>
        <p:txBody>
          <a:bodyPr/>
          <a:lstStyle/>
          <a:p>
            <a:pPr algn="l"/>
            <a: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Research question 3: Comparing </a:t>
            </a:r>
            <a:r>
              <a:rPr kumimoji="1" lang="en-US" altLang="it-IT" sz="2800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CAPI </a:t>
            </a:r>
            <a: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and </a:t>
            </a:r>
            <a:r>
              <a:rPr kumimoji="1" lang="en-US" altLang="it-IT" sz="2800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CAWI data on </a:t>
            </a:r>
            <a:r>
              <a:rPr kumimoji="1" lang="en-US" altLang="it-IT" sz="2800" b="1" u="sng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Bonus Renzi</a:t>
            </a:r>
            <a:endParaRPr kumimoji="1" lang="it-IT" altLang="it-IT" sz="2800" b="1" u="sng" dirty="0" smtClean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866899" y="2155600"/>
            <a:ext cx="7695210" cy="4532559"/>
          </a:xfrm>
          <a:prstGeom prst="rect">
            <a:avLst/>
          </a:prstGeom>
        </p:spPr>
        <p:txBody>
          <a:bodyPr/>
          <a:lstStyle/>
          <a:p>
            <a:endParaRPr lang="en-US" sz="2400" dirty="0" smtClean="0"/>
          </a:p>
          <a:p>
            <a:pPr marL="0" lvl="0" indent="0">
              <a:buNone/>
            </a:pPr>
            <a:endParaRPr lang="it-IT" sz="2400" dirty="0"/>
          </a:p>
          <a:p>
            <a:pPr marL="0" indent="0">
              <a:buNone/>
            </a:pPr>
            <a:endParaRPr lang="it-IT" altLang="it-IT" sz="2400" dirty="0" smtClean="0">
              <a:solidFill>
                <a:srgbClr val="50515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it-IT" altLang="it-IT" sz="2400" dirty="0" smtClean="0">
                <a:solidFill>
                  <a:srgbClr val="505150"/>
                </a:solidFill>
              </a:rPr>
              <a:t> </a:t>
            </a:r>
          </a:p>
          <a:p>
            <a:pPr marL="268288" lvl="1" indent="0"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endParaRPr lang="it-IT" altLang="it-IT" sz="2400" dirty="0" smtClean="0">
              <a:solidFill>
                <a:srgbClr val="505150"/>
              </a:solidFill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866899" y="1581148"/>
            <a:ext cx="6543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 smtClean="0"/>
          </a:p>
          <a:p>
            <a:endParaRPr lang="it-IT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904873" y="1423393"/>
            <a:ext cx="7469579" cy="73220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z="1800" b="1" i="1" dirty="0" smtClean="0">
                <a:solidFill>
                  <a:srgbClr val="505150"/>
                </a:solidFill>
              </a:rPr>
              <a:t>Q. Did someone of your family receive the Bonus Renzi in 2015? And which was the total monthly amount?</a:t>
            </a:r>
            <a:endParaRPr lang="it-IT" sz="2400" dirty="0" smtClean="0"/>
          </a:p>
          <a:p>
            <a:pPr marL="0" indent="0">
              <a:buFont typeface="Arial" charset="0"/>
              <a:buNone/>
            </a:pPr>
            <a:endParaRPr lang="it-IT" altLang="it-IT" sz="2400" dirty="0" smtClean="0">
              <a:solidFill>
                <a:srgbClr val="50515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it-IT" altLang="it-IT" sz="2400" dirty="0" smtClean="0">
                <a:solidFill>
                  <a:srgbClr val="505150"/>
                </a:solidFill>
              </a:rPr>
              <a:t> </a:t>
            </a:r>
          </a:p>
          <a:p>
            <a:pPr marL="268288" lvl="1" indent="0"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endParaRPr lang="it-IT" altLang="it-IT" sz="2400" dirty="0" smtClean="0">
              <a:solidFill>
                <a:srgbClr val="505150"/>
              </a:solidFill>
            </a:endParaRPr>
          </a:p>
        </p:txBody>
      </p: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12454626"/>
              </p:ext>
            </p:extLst>
          </p:nvPr>
        </p:nvGraphicFramePr>
        <p:xfrm>
          <a:off x="1295400" y="2047875"/>
          <a:ext cx="5762626" cy="32956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36261"/>
                <a:gridCol w="1336261"/>
                <a:gridCol w="1753843"/>
                <a:gridCol w="1336261"/>
              </a:tblGrid>
              <a:tr h="50482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i="1" u="none" strike="noStrike" noProof="0" dirty="0" smtClean="0">
                          <a:effectLst/>
                        </a:rPr>
                        <a:t> </a:t>
                      </a:r>
                      <a:endParaRPr lang="en-US" sz="1400" b="0" i="1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noProof="0" dirty="0" smtClean="0">
                          <a:effectLst/>
                        </a:rPr>
                        <a:t>CAWI</a:t>
                      </a:r>
                      <a:endParaRPr lang="en-US" sz="2000" b="1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noProof="0" dirty="0" smtClean="0">
                          <a:effectLst/>
                        </a:rPr>
                        <a:t>CAPI Eligible*</a:t>
                      </a:r>
                      <a:endParaRPr lang="en-US" sz="2000" b="1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noProof="0" dirty="0" smtClean="0">
                          <a:effectLst/>
                        </a:rPr>
                        <a:t>CAPI</a:t>
                      </a:r>
                      <a:endParaRPr lang="en-US" sz="2000" b="1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</a:tr>
              <a:tr h="28673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noProof="0" dirty="0" smtClean="0">
                          <a:effectLst/>
                        </a:rPr>
                        <a:t>Yes</a:t>
                      </a:r>
                      <a:endParaRPr lang="en-US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noProof="0" dirty="0" smtClean="0">
                          <a:solidFill>
                            <a:srgbClr val="7F142A"/>
                          </a:solidFill>
                          <a:effectLst/>
                        </a:rPr>
                        <a:t>40,4%</a:t>
                      </a:r>
                      <a:endParaRPr lang="en-US" sz="2000" b="0" i="0" u="none" strike="noStrike" noProof="0" dirty="0">
                        <a:solidFill>
                          <a:srgbClr val="7F142A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noProof="0" dirty="0" smtClean="0">
                          <a:solidFill>
                            <a:srgbClr val="7F142A"/>
                          </a:solidFill>
                          <a:effectLst/>
                        </a:rPr>
                        <a:t>32,2%</a:t>
                      </a:r>
                      <a:endParaRPr lang="en-US" sz="2000" b="0" i="0" u="none" strike="noStrike" noProof="0" dirty="0">
                        <a:solidFill>
                          <a:srgbClr val="7F142A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noProof="0" dirty="0" smtClean="0">
                          <a:solidFill>
                            <a:srgbClr val="7F142A"/>
                          </a:solidFill>
                          <a:effectLst/>
                        </a:rPr>
                        <a:t>23,7%</a:t>
                      </a:r>
                      <a:endParaRPr lang="en-US" sz="2000" b="0" i="0" u="none" strike="noStrike" noProof="0" dirty="0">
                        <a:solidFill>
                          <a:srgbClr val="7F142A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</a:tr>
              <a:tr h="24372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noProof="0" dirty="0" smtClean="0">
                          <a:effectLst/>
                        </a:rPr>
                        <a:t>No</a:t>
                      </a:r>
                      <a:endParaRPr lang="en-US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noProof="0" dirty="0" smtClean="0">
                          <a:effectLst/>
                        </a:rPr>
                        <a:t>59,6%</a:t>
                      </a:r>
                      <a:endParaRPr lang="en-US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noProof="0" dirty="0" smtClean="0">
                          <a:effectLst/>
                        </a:rPr>
                        <a:t>67,8%</a:t>
                      </a:r>
                      <a:endParaRPr lang="en-US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noProof="0" dirty="0" smtClean="0">
                          <a:effectLst/>
                        </a:rPr>
                        <a:t>76,3%</a:t>
                      </a:r>
                      <a:endParaRPr lang="en-US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</a:tr>
              <a:tr h="24372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noProof="0" dirty="0" smtClean="0">
                          <a:effectLst/>
                        </a:rPr>
                        <a:t>Total</a:t>
                      </a:r>
                      <a:endParaRPr lang="en-US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noProof="0" dirty="0" smtClean="0">
                          <a:effectLst/>
                        </a:rPr>
                        <a:t>100%</a:t>
                      </a:r>
                      <a:endParaRPr lang="en-US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noProof="0" dirty="0" smtClean="0">
                          <a:effectLst/>
                        </a:rPr>
                        <a:t>100%</a:t>
                      </a:r>
                      <a:endParaRPr lang="en-US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noProof="0" dirty="0" smtClean="0">
                          <a:effectLst/>
                        </a:rPr>
                        <a:t>100%</a:t>
                      </a:r>
                      <a:endParaRPr lang="en-US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</a:tr>
              <a:tr h="258059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noProof="0" dirty="0" smtClean="0">
                          <a:effectLst/>
                        </a:rPr>
                        <a:t> </a:t>
                      </a:r>
                      <a:endParaRPr lang="en-US" sz="2000" b="1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noProof="0" dirty="0" smtClean="0">
                          <a:effectLst/>
                        </a:rPr>
                        <a:t> </a:t>
                      </a:r>
                      <a:endParaRPr lang="en-US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noProof="0" dirty="0" smtClean="0">
                          <a:effectLst/>
                        </a:rPr>
                        <a:t> </a:t>
                      </a:r>
                      <a:endParaRPr lang="en-US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noProof="0" dirty="0" smtClean="0">
                          <a:effectLst/>
                        </a:rPr>
                        <a:t> </a:t>
                      </a:r>
                      <a:endParaRPr lang="en-US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</a:tr>
              <a:tr h="258059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noProof="0" dirty="0" smtClean="0">
                          <a:effectLst/>
                        </a:rPr>
                        <a:t> </a:t>
                      </a:r>
                      <a:r>
                        <a:rPr lang="en-US" sz="2000" b="1" u="none" strike="noStrike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Amount</a:t>
                      </a:r>
                    </a:p>
                    <a:p>
                      <a:pPr algn="l" fontAlgn="b"/>
                      <a:r>
                        <a:rPr lang="en-US" sz="1400" i="1" u="none" strike="noStrike" noProof="0" dirty="0" smtClean="0">
                          <a:effectLst/>
                          <a:latin typeface="+mn-lt"/>
                        </a:rPr>
                        <a:t>(euros values)</a:t>
                      </a:r>
                      <a:endParaRPr lang="en-US" sz="1400" b="0" i="1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noProof="0" dirty="0" smtClean="0">
                          <a:effectLst/>
                        </a:rPr>
                        <a:t> </a:t>
                      </a:r>
                      <a:endParaRPr lang="en-US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noProof="0" dirty="0" smtClean="0">
                          <a:effectLst/>
                        </a:rPr>
                        <a:t> </a:t>
                      </a:r>
                      <a:endParaRPr lang="en-US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noProof="0" dirty="0" smtClean="0">
                          <a:effectLst/>
                        </a:rPr>
                        <a:t> </a:t>
                      </a:r>
                      <a:endParaRPr lang="en-US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</a:tr>
              <a:tr h="29146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noProof="0" dirty="0" smtClean="0">
                          <a:effectLst/>
                        </a:rPr>
                        <a:t>Mean</a:t>
                      </a:r>
                      <a:endParaRPr lang="en-US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noProof="0" dirty="0" smtClean="0">
                          <a:solidFill>
                            <a:srgbClr val="7F142A"/>
                          </a:solidFill>
                          <a:effectLst/>
                        </a:rPr>
                        <a:t>124</a:t>
                      </a:r>
                      <a:endParaRPr lang="en-US" sz="2000" b="0" i="0" u="none" strike="noStrike" noProof="0" dirty="0">
                        <a:solidFill>
                          <a:srgbClr val="7F142A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noProof="0" dirty="0" smtClean="0">
                          <a:solidFill>
                            <a:srgbClr val="7F142A"/>
                          </a:solidFill>
                          <a:effectLst/>
                        </a:rPr>
                        <a:t>86</a:t>
                      </a:r>
                      <a:endParaRPr lang="en-US" sz="2000" b="0" i="0" u="none" strike="noStrike" noProof="0" dirty="0">
                        <a:solidFill>
                          <a:srgbClr val="7F142A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noProof="0" dirty="0" smtClean="0">
                          <a:solidFill>
                            <a:srgbClr val="7F142A"/>
                          </a:solidFill>
                          <a:effectLst/>
                        </a:rPr>
                        <a:t>86</a:t>
                      </a:r>
                      <a:endParaRPr lang="en-US" sz="2000" b="0" i="0" u="none" strike="noStrike" noProof="0" dirty="0">
                        <a:solidFill>
                          <a:srgbClr val="7F142A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</a:tr>
              <a:tr h="36766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noProof="0" dirty="0" smtClean="0">
                          <a:effectLst/>
                        </a:rPr>
                        <a:t>Median v.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noProof="0" dirty="0" smtClean="0">
                          <a:effectLst/>
                        </a:rPr>
                        <a:t>80</a:t>
                      </a:r>
                      <a:endParaRPr lang="en-US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noProof="0" dirty="0" smtClean="0">
                          <a:effectLst/>
                        </a:rPr>
                        <a:t>80</a:t>
                      </a:r>
                      <a:endParaRPr lang="en-US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noProof="0" dirty="0" smtClean="0">
                          <a:effectLst/>
                        </a:rPr>
                        <a:t>80</a:t>
                      </a:r>
                      <a:endParaRPr lang="en-US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</a:tr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noProof="0" dirty="0" smtClean="0">
                          <a:effectLst/>
                        </a:rPr>
                        <a:t>Modal v.</a:t>
                      </a:r>
                      <a:endParaRPr lang="en-US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noProof="0" dirty="0" smtClean="0">
                          <a:effectLst/>
                        </a:rPr>
                        <a:t>80</a:t>
                      </a:r>
                      <a:endParaRPr lang="en-US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noProof="0" dirty="0" smtClean="0">
                          <a:effectLst/>
                        </a:rPr>
                        <a:t>80</a:t>
                      </a:r>
                      <a:endParaRPr lang="en-US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noProof="0" dirty="0" smtClean="0">
                          <a:effectLst/>
                        </a:rPr>
                        <a:t>80</a:t>
                      </a:r>
                      <a:endParaRPr lang="en-US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sp>
        <p:nvSpPr>
          <p:cNvPr id="7" name="CasellaDiTesto 6"/>
          <p:cNvSpPr txBox="1"/>
          <p:nvPr/>
        </p:nvSpPr>
        <p:spPr>
          <a:xfrm>
            <a:off x="942847" y="5363812"/>
            <a:ext cx="74316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it-IT" sz="2000" dirty="0" smtClean="0">
                <a:solidFill>
                  <a:srgbClr val="7F142A"/>
                </a:solidFill>
                <a:latin typeface="Arial" pitchFamily="34" charset="0"/>
                <a:cs typeface="Arial" pitchFamily="34" charset="0"/>
              </a:rPr>
              <a:t>CAPI survey: fewer people declare they received the Bonus Renzi and with lower amounts. </a:t>
            </a:r>
            <a:endParaRPr kumimoji="1" 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866899" y="6142970"/>
            <a:ext cx="55194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en-US" dirty="0" smtClean="0"/>
              <a:t>*Respondents who use a computer or a smartphone</a:t>
            </a:r>
            <a:endParaRPr lang="en-US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9559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3772" y="588294"/>
            <a:ext cx="7552706" cy="1097631"/>
          </a:xfrm>
          <a:prstGeom prst="rect">
            <a:avLst/>
          </a:prstGeom>
        </p:spPr>
        <p:txBody>
          <a:bodyPr/>
          <a:lstStyle/>
          <a:p>
            <a:pPr algn="l"/>
            <a: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Research question 3:</a:t>
            </a:r>
            <a:b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kumimoji="1" lang="en-US" altLang="it-IT" sz="2800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Comparing CAPI </a:t>
            </a:r>
            <a: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and </a:t>
            </a:r>
            <a:r>
              <a:rPr kumimoji="1" lang="en-US" altLang="it-IT" sz="2800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CAWI data on </a:t>
            </a:r>
            <a:r>
              <a:rPr kumimoji="1" lang="en-US" altLang="it-IT" sz="2800" b="1" u="sng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income</a:t>
            </a:r>
            <a:endParaRPr kumimoji="1" lang="it-IT" altLang="it-IT" sz="2800" b="1" u="sng" dirty="0" smtClean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866899" y="2155601"/>
            <a:ext cx="7695210" cy="3091913"/>
          </a:xfrm>
          <a:prstGeom prst="rect">
            <a:avLst/>
          </a:prstGeom>
        </p:spPr>
        <p:txBody>
          <a:bodyPr/>
          <a:lstStyle/>
          <a:p>
            <a:endParaRPr lang="en-US" sz="2400" dirty="0" smtClean="0"/>
          </a:p>
          <a:p>
            <a:pPr marL="0" lvl="0" indent="0">
              <a:buNone/>
            </a:pPr>
            <a:endParaRPr lang="it-IT" sz="2400" dirty="0"/>
          </a:p>
          <a:p>
            <a:pPr marL="0" indent="0">
              <a:buNone/>
            </a:pPr>
            <a:endParaRPr lang="it-IT" altLang="it-IT" sz="2400" dirty="0" smtClean="0">
              <a:solidFill>
                <a:srgbClr val="50515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it-IT" altLang="it-IT" sz="2400" dirty="0" smtClean="0">
                <a:solidFill>
                  <a:srgbClr val="505150"/>
                </a:solidFill>
              </a:rPr>
              <a:t> </a:t>
            </a:r>
          </a:p>
          <a:p>
            <a:pPr marL="268288" lvl="1" indent="0"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endParaRPr lang="it-IT" altLang="it-IT" sz="2400" dirty="0" smtClean="0">
              <a:solidFill>
                <a:srgbClr val="50515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866897" y="1646663"/>
            <a:ext cx="74316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it-IT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Employment Yearly Net Income (Head of the family)</a:t>
            </a:r>
            <a:endParaRPr kumimoji="1" 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62215913"/>
              </p:ext>
            </p:extLst>
          </p:nvPr>
        </p:nvGraphicFramePr>
        <p:xfrm>
          <a:off x="956275" y="2246798"/>
          <a:ext cx="6648448" cy="28160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30995"/>
                <a:gridCol w="1627653"/>
                <a:gridCol w="2208958"/>
                <a:gridCol w="1080842"/>
              </a:tblGrid>
              <a:tr h="44129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noProof="0" dirty="0" smtClean="0">
                          <a:effectLst/>
                          <a:latin typeface="+mn-lt"/>
                        </a:rPr>
                        <a:t> </a:t>
                      </a:r>
                      <a:r>
                        <a:rPr lang="en-US" sz="1600" i="1" u="none" strike="noStrike" noProof="0" dirty="0" smtClean="0">
                          <a:effectLst/>
                          <a:latin typeface="+mn-lt"/>
                        </a:rPr>
                        <a:t>euro values</a:t>
                      </a:r>
                      <a:endParaRPr lang="en-US" sz="1600" b="0" i="1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1" u="none" strike="noStrike" noProof="0" dirty="0" smtClean="0">
                        <a:effectLst/>
                        <a:latin typeface="+mn-lt"/>
                      </a:endParaRPr>
                    </a:p>
                    <a:p>
                      <a:pPr algn="ctr" fontAlgn="b"/>
                      <a:r>
                        <a:rPr lang="en-US" sz="2000" b="1" u="none" strike="noStrike" noProof="0" dirty="0" smtClean="0">
                          <a:effectLst/>
                          <a:latin typeface="+mn-lt"/>
                        </a:rPr>
                        <a:t>CAWI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noProof="0" dirty="0" smtClean="0">
                          <a:effectLst/>
                          <a:latin typeface="+mn-lt"/>
                        </a:rPr>
                        <a:t>CAPI </a:t>
                      </a:r>
                      <a:r>
                        <a:rPr lang="en-US" sz="2000" b="1" i="1" u="none" strike="noStrike" noProof="0" dirty="0" smtClean="0">
                          <a:effectLst/>
                          <a:latin typeface="+mn-lt"/>
                        </a:rPr>
                        <a:t>eligible*</a:t>
                      </a:r>
                      <a:endParaRPr lang="en-US" sz="2000" b="1" i="1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noProof="0" dirty="0" smtClean="0">
                          <a:effectLst/>
                          <a:latin typeface="+mn-lt"/>
                        </a:rPr>
                        <a:t>CAPI</a:t>
                      </a:r>
                      <a:endParaRPr lang="en-US" sz="2000" b="1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</a:tr>
              <a:tr h="88258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noProof="0" dirty="0" smtClean="0">
                          <a:effectLst/>
                          <a:latin typeface="+mn-lt"/>
                        </a:rPr>
                        <a:t>Mean</a:t>
                      </a:r>
                      <a:endParaRPr lang="en-US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u="none" strike="noStrike" noProof="0" dirty="0" smtClean="0">
                          <a:effectLst/>
                          <a:latin typeface="+mn-lt"/>
                        </a:rPr>
                        <a:t>24,825</a:t>
                      </a:r>
                      <a:endParaRPr lang="en-US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u="none" strike="noStrike" noProof="0" dirty="0" smtClean="0">
                          <a:effectLst/>
                          <a:latin typeface="+mn-lt"/>
                        </a:rPr>
                        <a:t>18,324</a:t>
                      </a:r>
                      <a:endParaRPr lang="en-US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u="none" strike="noStrike" noProof="0" dirty="0" smtClean="0">
                          <a:effectLst/>
                          <a:latin typeface="+mn-lt"/>
                        </a:rPr>
                        <a:t>18,005</a:t>
                      </a:r>
                      <a:endParaRPr lang="en-US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88258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noProof="0" dirty="0" smtClean="0">
                          <a:effectLst/>
                          <a:latin typeface="+mn-lt"/>
                        </a:rPr>
                        <a:t>Median value</a:t>
                      </a:r>
                      <a:endParaRPr lang="en-US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u="none" strike="noStrike" noProof="0" dirty="0" smtClean="0">
                          <a:effectLst/>
                          <a:latin typeface="+mn-lt"/>
                        </a:rPr>
                        <a:t>21,357</a:t>
                      </a:r>
                      <a:endParaRPr lang="en-US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u="none" strike="noStrike" noProof="0" dirty="0" smtClean="0">
                          <a:effectLst/>
                          <a:latin typeface="+mn-lt"/>
                        </a:rPr>
                        <a:t>18,000</a:t>
                      </a:r>
                      <a:endParaRPr lang="en-US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u="none" strike="noStrike" noProof="0" dirty="0" smtClean="0">
                          <a:effectLst/>
                          <a:latin typeface="+mn-lt"/>
                        </a:rPr>
                        <a:t>18,000</a:t>
                      </a:r>
                      <a:endParaRPr lang="en-US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44129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noProof="0" dirty="0" smtClean="0">
                          <a:effectLst/>
                          <a:latin typeface="+mn-lt"/>
                        </a:rPr>
                        <a:t>Modal value</a:t>
                      </a:r>
                      <a:endParaRPr lang="en-US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u="none" strike="noStrike" noProof="0" dirty="0" smtClean="0">
                          <a:effectLst/>
                          <a:latin typeface="+mn-lt"/>
                        </a:rPr>
                        <a:t>20,000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u="none" strike="noStrike" noProof="0" dirty="0" smtClean="0">
                          <a:effectLst/>
                          <a:latin typeface="+mn-lt"/>
                        </a:rPr>
                        <a:t>15,000</a:t>
                      </a:r>
                      <a:endParaRPr lang="en-US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u="none" strike="noStrike" noProof="0" dirty="0" smtClean="0">
                          <a:effectLst/>
                          <a:latin typeface="+mn-lt"/>
                        </a:rPr>
                        <a:t>15,000</a:t>
                      </a:r>
                      <a:endParaRPr lang="en-US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9" name="CasellaDiTesto 8"/>
          <p:cNvSpPr txBox="1"/>
          <p:nvPr/>
        </p:nvSpPr>
        <p:spPr>
          <a:xfrm>
            <a:off x="783772" y="5619750"/>
            <a:ext cx="74316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it-IT" sz="2000" b="1" dirty="0" smtClean="0">
                <a:solidFill>
                  <a:srgbClr val="7F142A"/>
                </a:solidFill>
                <a:latin typeface="Arial" pitchFamily="34" charset="0"/>
                <a:cs typeface="Arial" pitchFamily="34" charset="0"/>
              </a:rPr>
              <a:t>CAPI survey shows lower levels of income </a:t>
            </a:r>
          </a:p>
          <a:p>
            <a:endParaRPr kumimoji="1" 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956275" y="5062848"/>
            <a:ext cx="55194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en-US" dirty="0" smtClean="0"/>
              <a:t>*Respondents who use a computer or a smartphone</a:t>
            </a:r>
            <a:endParaRPr lang="en-US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24884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3771" y="588294"/>
            <a:ext cx="7950653" cy="496888"/>
          </a:xfrm>
          <a:prstGeom prst="rect">
            <a:avLst/>
          </a:prstGeom>
        </p:spPr>
        <p:txBody>
          <a:bodyPr/>
          <a:lstStyle/>
          <a:p>
            <a:pPr algn="l"/>
            <a: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Research question 3: Income Admin Archive (IAD) as a benchmark</a:t>
            </a:r>
            <a:b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kumimoji="1" lang="it-IT" altLang="it-IT" sz="2800" b="1" dirty="0" smtClean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866899" y="1793650"/>
            <a:ext cx="7695210" cy="2787875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endParaRPr lang="it-IT" sz="2400" dirty="0"/>
          </a:p>
          <a:p>
            <a:pPr lvl="0"/>
            <a:endParaRPr lang="it-IT" sz="2400" dirty="0"/>
          </a:p>
          <a:p>
            <a:pPr marL="0" indent="0">
              <a:buNone/>
            </a:pPr>
            <a:endParaRPr lang="it-IT" altLang="it-IT" sz="2400" dirty="0" smtClean="0">
              <a:solidFill>
                <a:srgbClr val="50515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it-IT" altLang="it-IT" sz="2400" dirty="0" smtClean="0">
                <a:solidFill>
                  <a:srgbClr val="505150"/>
                </a:solidFill>
              </a:rPr>
              <a:t> </a:t>
            </a:r>
          </a:p>
          <a:p>
            <a:pPr marL="268288" lvl="1" indent="0"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endParaRPr lang="it-IT" altLang="it-IT" sz="2400" dirty="0" smtClean="0">
              <a:solidFill>
                <a:srgbClr val="505150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010762" y="5285690"/>
            <a:ext cx="70675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7F142A"/>
                </a:solidFill>
              </a:rPr>
              <a:t>Web respondents seem confident with the web mode: low level of income </a:t>
            </a:r>
            <a:r>
              <a:rPr lang="en-US" sz="2000" b="1" dirty="0">
                <a:solidFill>
                  <a:srgbClr val="7F142A"/>
                </a:solidFill>
              </a:rPr>
              <a:t>under reporting</a:t>
            </a:r>
            <a:endParaRPr lang="en-US" sz="2000" b="1" dirty="0" smtClean="0">
              <a:solidFill>
                <a:srgbClr val="7F142A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809749" y="1518109"/>
            <a:ext cx="74695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Are respondents confident with the web mode? </a:t>
            </a:r>
          </a:p>
          <a:p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Do they feel comfortable in declaring their income?</a:t>
            </a:r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149071189"/>
              </p:ext>
            </p:extLst>
          </p:nvPr>
        </p:nvGraphicFramePr>
        <p:xfrm>
          <a:off x="1000123" y="2278743"/>
          <a:ext cx="6657977" cy="2916192"/>
        </p:xfrm>
        <a:graphic>
          <a:graphicData uri="http://schemas.openxmlformats.org/drawingml/2006/table">
            <a:tbl>
              <a:tblPr/>
              <a:tblGrid>
                <a:gridCol w="2562792"/>
                <a:gridCol w="1730545"/>
                <a:gridCol w="1545603"/>
                <a:gridCol w="819037"/>
              </a:tblGrid>
              <a:tr h="27868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noProof="0" dirty="0" smtClean="0">
                          <a:solidFill>
                            <a:srgbClr val="7F142A"/>
                          </a:solidFill>
                          <a:effectLst/>
                          <a:latin typeface="Arial"/>
                        </a:rPr>
                        <a:t>Employment income</a:t>
                      </a:r>
                      <a:endParaRPr lang="en-US" sz="1800" b="1" i="0" u="none" strike="noStrike" noProof="0" dirty="0">
                        <a:solidFill>
                          <a:srgbClr val="7F142A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7868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CAWI</a:t>
                      </a:r>
                      <a:endParaRPr lang="en-US" sz="1800" b="1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55736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IAD</a:t>
                      </a:r>
                      <a:endParaRPr lang="en-US" sz="1800" b="1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Don’t declare an income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Declare an income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7868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Don’t declare an income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216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53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269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7868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Declare an income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noProof="0" dirty="0" smtClean="0">
                          <a:solidFill>
                            <a:srgbClr val="7F142A"/>
                          </a:solidFill>
                          <a:effectLst/>
                          <a:latin typeface="Arial"/>
                        </a:rPr>
                        <a:t>33</a:t>
                      </a:r>
                      <a:endParaRPr lang="en-US" sz="1800" b="1" i="0" u="none" strike="noStrike" noProof="0" dirty="0">
                        <a:solidFill>
                          <a:srgbClr val="7F142A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403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436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016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</a:t>
                      </a:r>
                      <a:endParaRPr lang="en-US" sz="1800" b="1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249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456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705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42521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noProof="0" dirty="0" smtClean="0">
                          <a:solidFill>
                            <a:srgbClr val="7F142A"/>
                          </a:solidFill>
                          <a:effectLst/>
                          <a:latin typeface="Arial"/>
                        </a:rPr>
                        <a:t>4,7</a:t>
                      </a:r>
                      <a:endParaRPr lang="en-US" sz="1800" b="1" i="0" u="none" strike="noStrike" noProof="0" dirty="0">
                        <a:solidFill>
                          <a:srgbClr val="7F142A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800" b="1" i="1" u="none" strike="noStrike" noProof="0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b"/>
                      <a:r>
                        <a:rPr lang="en-US" sz="1800" b="1" i="1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Potential</a:t>
                      </a:r>
                      <a:r>
                        <a:rPr lang="en-US" sz="1800" b="1" i="1" u="none" strike="noStrike" baseline="0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800" b="1" i="1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Under reporting</a:t>
                      </a:r>
                      <a:endParaRPr lang="en-US" sz="1800" b="1" i="1" u="none" strike="noStrike" noProof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Rettangolo 1"/>
          <p:cNvSpPr/>
          <p:nvPr/>
        </p:nvSpPr>
        <p:spPr>
          <a:xfrm>
            <a:off x="1000123" y="2164441"/>
            <a:ext cx="6657977" cy="3030494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4174006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3772" y="588294"/>
            <a:ext cx="7552706" cy="496888"/>
          </a:xfrm>
          <a:prstGeom prst="rect">
            <a:avLst/>
          </a:prstGeom>
        </p:spPr>
        <p:txBody>
          <a:bodyPr/>
          <a:lstStyle/>
          <a:p>
            <a:pPr algn="l"/>
            <a: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Research question 3: Income Admin Archive (IAD) as a benchmark</a:t>
            </a:r>
            <a:b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kumimoji="1" lang="en-US" altLang="it-IT" sz="24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Comparison of income distributions</a:t>
            </a:r>
            <a:br>
              <a:rPr kumimoji="1" lang="en-US" altLang="it-IT" sz="24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kumimoji="1" lang="it-IT" altLang="it-IT" sz="2400" b="1" dirty="0" smtClean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866899" y="1793650"/>
            <a:ext cx="7695210" cy="4532559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endParaRPr lang="it-IT" sz="2400" dirty="0"/>
          </a:p>
          <a:p>
            <a:pPr lvl="0"/>
            <a:endParaRPr lang="it-IT" sz="2400" dirty="0"/>
          </a:p>
          <a:p>
            <a:pPr marL="0" indent="0">
              <a:buNone/>
            </a:pPr>
            <a:endParaRPr lang="it-IT" altLang="it-IT" sz="2400" dirty="0" smtClean="0">
              <a:solidFill>
                <a:srgbClr val="50515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it-IT" altLang="it-IT" sz="2400" dirty="0" smtClean="0">
                <a:solidFill>
                  <a:srgbClr val="505150"/>
                </a:solidFill>
              </a:rPr>
              <a:t> </a:t>
            </a:r>
          </a:p>
          <a:p>
            <a:pPr marL="268288" lvl="1" indent="0"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endParaRPr lang="it-IT" altLang="it-IT" sz="2400" dirty="0" smtClean="0">
              <a:solidFill>
                <a:srgbClr val="505150"/>
              </a:solidFill>
            </a:endParaRPr>
          </a:p>
        </p:txBody>
      </p:sp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9023876"/>
              </p:ext>
            </p:extLst>
          </p:nvPr>
        </p:nvGraphicFramePr>
        <p:xfrm>
          <a:off x="1362199" y="2365153"/>
          <a:ext cx="6257924" cy="20730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18881"/>
                <a:gridCol w="2182996"/>
                <a:gridCol w="2156047"/>
              </a:tblGrid>
              <a:tr h="660074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 dirty="0">
                          <a:effectLst/>
                        </a:rPr>
                        <a:t> </a:t>
                      </a:r>
                      <a:r>
                        <a:rPr lang="en-US" sz="1600" i="1" u="none" strike="noStrike" noProof="0" dirty="0" smtClean="0">
                          <a:effectLst/>
                          <a:latin typeface="+mn-lt"/>
                        </a:rPr>
                        <a:t>euro values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000" b="1" u="none" strike="noStrike" dirty="0" smtClean="0">
                          <a:effectLst/>
                        </a:rPr>
                        <a:t>CAWI</a:t>
                      </a:r>
                      <a:endParaRPr lang="it-IT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000" b="1" u="none" strike="noStrike" dirty="0" smtClean="0">
                          <a:effectLst/>
                        </a:rPr>
                        <a:t>IAD</a:t>
                      </a:r>
                      <a:endParaRPr lang="it-IT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330037">
                <a:tc>
                  <a:txBody>
                    <a:bodyPr/>
                    <a:lstStyle/>
                    <a:p>
                      <a:pPr algn="l" fontAlgn="b"/>
                      <a:r>
                        <a:rPr lang="it-IT" sz="2000" u="none" strike="noStrike" dirty="0">
                          <a:effectLst/>
                        </a:rPr>
                        <a:t> 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it-IT" sz="20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60978">
                <a:tc>
                  <a:txBody>
                    <a:bodyPr/>
                    <a:lstStyle/>
                    <a:p>
                      <a:pPr algn="l" fontAlgn="ctr"/>
                      <a:r>
                        <a:rPr lang="it-IT" sz="2000" b="0" u="none" strike="noStrike" dirty="0" err="1">
                          <a:effectLst/>
                        </a:rPr>
                        <a:t>Mean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 noProof="0" dirty="0" smtClean="0">
                          <a:effectLst/>
                          <a:latin typeface="+mn-lt"/>
                        </a:rPr>
                        <a:t>24,825</a:t>
                      </a:r>
                      <a:endParaRPr lang="en-US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2000" u="none" strike="noStrike" dirty="0" smtClean="0">
                          <a:effectLst/>
                        </a:rPr>
                        <a:t>25,395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360978">
                <a:tc>
                  <a:txBody>
                    <a:bodyPr/>
                    <a:lstStyle/>
                    <a:p>
                      <a:pPr algn="l" fontAlgn="ctr"/>
                      <a:r>
                        <a:rPr lang="it-IT" sz="2000" b="0" u="none" strike="noStrike" dirty="0" err="1" smtClean="0">
                          <a:effectLst/>
                        </a:rPr>
                        <a:t>Median</a:t>
                      </a:r>
                      <a:r>
                        <a:rPr lang="it-IT" sz="2000" b="0" u="none" strike="noStrike" dirty="0" smtClean="0">
                          <a:effectLst/>
                        </a:rPr>
                        <a:t> </a:t>
                      </a:r>
                      <a:r>
                        <a:rPr lang="it-IT" sz="2000" b="0" u="none" strike="noStrike" dirty="0" err="1" smtClean="0">
                          <a:effectLst/>
                        </a:rPr>
                        <a:t>value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 noProof="0" dirty="0" smtClean="0">
                          <a:effectLst/>
                          <a:latin typeface="+mn-lt"/>
                        </a:rPr>
                        <a:t>21,357</a:t>
                      </a:r>
                      <a:endParaRPr lang="en-US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2000" u="none" strike="noStrike" dirty="0" smtClean="0">
                          <a:effectLst/>
                        </a:rPr>
                        <a:t>22,688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360978">
                <a:tc>
                  <a:txBody>
                    <a:bodyPr/>
                    <a:lstStyle/>
                    <a:p>
                      <a:pPr algn="l" fontAlgn="ctr"/>
                      <a:r>
                        <a:rPr lang="it-IT" sz="2000" b="0" u="none" strike="noStrike" dirty="0" err="1">
                          <a:effectLst/>
                        </a:rPr>
                        <a:t>Modal</a:t>
                      </a:r>
                      <a:r>
                        <a:rPr lang="it-IT" sz="2000" b="0" u="none" strike="noStrike" dirty="0">
                          <a:effectLst/>
                        </a:rPr>
                        <a:t> </a:t>
                      </a:r>
                      <a:r>
                        <a:rPr lang="it-IT" sz="2000" b="0" u="none" strike="noStrike" dirty="0" err="1" smtClean="0">
                          <a:effectLst/>
                        </a:rPr>
                        <a:t>value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u="none" strike="noStrike" noProof="0" dirty="0" smtClean="0">
                          <a:effectLst/>
                          <a:latin typeface="+mn-lt"/>
                        </a:rPr>
                        <a:t>20,000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2000" u="none" strike="noStrike" dirty="0" smtClean="0">
                          <a:effectLst/>
                        </a:rPr>
                        <a:t>20,939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2" name="Rettangolo 1"/>
          <p:cNvSpPr/>
          <p:nvPr/>
        </p:nvSpPr>
        <p:spPr>
          <a:xfrm>
            <a:off x="866898" y="4667935"/>
            <a:ext cx="75913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rgbClr val="7F142A"/>
                </a:solidFill>
              </a:rPr>
              <a:t>CAWI seems </a:t>
            </a:r>
            <a:r>
              <a:rPr lang="en-US" sz="2000" b="1" dirty="0">
                <a:solidFill>
                  <a:srgbClr val="7F142A"/>
                </a:solidFill>
              </a:rPr>
              <a:t>to slightly underestimate the </a:t>
            </a:r>
            <a:r>
              <a:rPr lang="en-US" sz="2000" b="1" dirty="0" smtClean="0">
                <a:solidFill>
                  <a:srgbClr val="7F142A"/>
                </a:solidFill>
              </a:rPr>
              <a:t>employment  income</a:t>
            </a:r>
          </a:p>
        </p:txBody>
      </p:sp>
    </p:spTree>
    <p:extLst>
      <p:ext uri="{BB962C8B-B14F-4D97-AF65-F5344CB8AC3E}">
        <p14:creationId xmlns="" xmlns:p14="http://schemas.microsoft.com/office/powerpoint/2010/main" val="3558314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59972" y="407319"/>
            <a:ext cx="7552706" cy="496888"/>
          </a:xfrm>
          <a:prstGeom prst="rect">
            <a:avLst/>
          </a:prstGeom>
        </p:spPr>
        <p:txBody>
          <a:bodyPr/>
          <a:lstStyle/>
          <a:p>
            <a:pPr algn="l"/>
            <a: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Research question 3: Income Admin Archive (IAD) as a benchmark</a:t>
            </a:r>
            <a:b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kumimoji="1" lang="en-US" altLang="it-IT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kumimoji="1" lang="it-IT" altLang="it-IT" sz="2800" b="1" dirty="0" smtClean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859973" y="5466666"/>
            <a:ext cx="8417378" cy="476249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1800" dirty="0" smtClean="0">
                <a:solidFill>
                  <a:srgbClr val="7F142A"/>
                </a:solidFill>
                <a:latin typeface="Arial" charset="0"/>
              </a:rPr>
              <a:t>If </a:t>
            </a:r>
            <a:r>
              <a:rPr lang="en-US" sz="1800" dirty="0">
                <a:solidFill>
                  <a:srgbClr val="7F142A"/>
                </a:solidFill>
                <a:latin typeface="Arial" charset="0"/>
              </a:rPr>
              <a:t>IAD </a:t>
            </a:r>
            <a:r>
              <a:rPr lang="en-US" sz="1800" dirty="0" smtClean="0">
                <a:solidFill>
                  <a:srgbClr val="7F142A"/>
                </a:solidFill>
                <a:latin typeface="Arial" charset="0"/>
              </a:rPr>
              <a:t>as benchmark   	     CAPI might underestimate </a:t>
            </a:r>
            <a:r>
              <a:rPr lang="en-US" sz="1800" dirty="0">
                <a:solidFill>
                  <a:srgbClr val="7F142A"/>
                </a:solidFill>
                <a:latin typeface="Arial" charset="0"/>
              </a:rPr>
              <a:t>income even more </a:t>
            </a:r>
            <a:endParaRPr lang="it-IT" sz="1800" dirty="0">
              <a:solidFill>
                <a:srgbClr val="7F142A"/>
              </a:solidFill>
              <a:latin typeface="Arial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854589" y="4820334"/>
            <a:ext cx="7629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F142A"/>
                </a:solidFill>
              </a:rPr>
              <a:t>CAWI seems </a:t>
            </a:r>
            <a:r>
              <a:rPr lang="en-US" dirty="0">
                <a:solidFill>
                  <a:srgbClr val="7F142A"/>
                </a:solidFill>
              </a:rPr>
              <a:t>to slightly underestimate the </a:t>
            </a:r>
            <a:r>
              <a:rPr lang="en-US" dirty="0" smtClean="0">
                <a:solidFill>
                  <a:srgbClr val="7F142A"/>
                </a:solidFill>
              </a:rPr>
              <a:t>households’ income. Under estimation is mostly between 0 and 15%.</a:t>
            </a:r>
          </a:p>
        </p:txBody>
      </p:sp>
      <p:graphicFrame>
        <p:nvGraphicFramePr>
          <p:cNvPr id="8" name="Grafico 7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73962762"/>
              </p:ext>
            </p:extLst>
          </p:nvPr>
        </p:nvGraphicFramePr>
        <p:xfrm>
          <a:off x="1242733" y="1323975"/>
          <a:ext cx="6215063" cy="3771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" name="Connettore 1 5"/>
          <p:cNvCxnSpPr/>
          <p:nvPr/>
        </p:nvCxnSpPr>
        <p:spPr>
          <a:xfrm>
            <a:off x="4562475" y="1390650"/>
            <a:ext cx="9525" cy="2714625"/>
          </a:xfrm>
          <a:prstGeom prst="line">
            <a:avLst/>
          </a:prstGeom>
          <a:ln>
            <a:solidFill>
              <a:srgbClr val="7F14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asellaDiTesto 8"/>
          <p:cNvSpPr txBox="1"/>
          <p:nvPr/>
        </p:nvSpPr>
        <p:spPr>
          <a:xfrm>
            <a:off x="1792802" y="1615625"/>
            <a:ext cx="2076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rgbClr val="7F142A"/>
                </a:solidFill>
              </a:rPr>
              <a:t>Under estimation</a:t>
            </a:r>
            <a:endParaRPr lang="en-US" b="1" i="1" dirty="0">
              <a:solidFill>
                <a:srgbClr val="7F142A"/>
              </a:solidFill>
            </a:endParaRPr>
          </a:p>
        </p:txBody>
      </p:sp>
      <p:sp>
        <p:nvSpPr>
          <p:cNvPr id="2" name="Ovale 1"/>
          <p:cNvSpPr/>
          <p:nvPr/>
        </p:nvSpPr>
        <p:spPr>
          <a:xfrm>
            <a:off x="3764477" y="1531210"/>
            <a:ext cx="904875" cy="112871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Freccia a destra 3"/>
          <p:cNvSpPr/>
          <p:nvPr/>
        </p:nvSpPr>
        <p:spPr>
          <a:xfrm>
            <a:off x="3096676" y="5580965"/>
            <a:ext cx="359848" cy="13335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986135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3772" y="483519"/>
            <a:ext cx="7552706" cy="496888"/>
          </a:xfrm>
          <a:prstGeom prst="rect">
            <a:avLst/>
          </a:prstGeom>
        </p:spPr>
        <p:txBody>
          <a:bodyPr/>
          <a:lstStyle/>
          <a:p>
            <a:pPr algn="l"/>
            <a:r>
              <a:rPr kumimoji="1" lang="en-US" altLang="it-IT" sz="2800" b="1" dirty="0" smtClean="0">
                <a:solidFill>
                  <a:srgbClr val="7F142A"/>
                </a:solidFill>
                <a:latin typeface="Arial" pitchFamily="34" charset="0"/>
                <a:cs typeface="Arial" pitchFamily="34" charset="0"/>
              </a:rPr>
              <a:t>Conclusions and next steps</a:t>
            </a:r>
            <a:endParaRPr kumimoji="1" lang="it-IT" altLang="it-IT" sz="2800" b="1" dirty="0" smtClean="0">
              <a:solidFill>
                <a:srgbClr val="7F142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783772" y="992214"/>
            <a:ext cx="7576457" cy="5179318"/>
          </a:xfrm>
          <a:prstGeom prst="rect">
            <a:avLst/>
          </a:prstGeom>
        </p:spPr>
        <p:txBody>
          <a:bodyPr/>
          <a:lstStyle/>
          <a:p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Incentive seems slightly help in improving response rate and break-offs, but other forms of incentive should be evaluated;</a:t>
            </a:r>
          </a:p>
          <a:p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The ways questions are asked do influence responses: a test should always been run when any changes occur in questionnaires: </a:t>
            </a:r>
          </a:p>
          <a:p>
            <a:pPr lvl="1"/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The </a:t>
            </a:r>
            <a:r>
              <a:rPr lang="en-US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‘Don’t know’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option should be used for ‘difficult’ questions;</a:t>
            </a:r>
          </a:p>
          <a:p>
            <a:pPr lvl="1"/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Q: The item order should be “rotated” or reflect  the importance of each item in explaining a phenomenon?;</a:t>
            </a:r>
          </a:p>
          <a:p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Next steps:</a:t>
            </a:r>
          </a:p>
          <a:p>
            <a:pPr lvl="1"/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To disentangle selection effect from mode effect;</a:t>
            </a:r>
          </a:p>
          <a:p>
            <a:pPr lvl="1"/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To measure the mode effect for sensitive topics;</a:t>
            </a:r>
          </a:p>
          <a:p>
            <a:pPr lvl="0">
              <a:buNone/>
            </a:pPr>
            <a:endParaRPr lang="en-US" sz="2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endParaRPr lang="en-US" altLang="it-IT" sz="2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US" altLang="it-IT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 </a:t>
            </a:r>
          </a:p>
          <a:p>
            <a:pPr marL="268288" lvl="1" indent="0"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endParaRPr lang="en-US" altLang="it-IT" sz="2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2808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933699" y="1955575"/>
            <a:ext cx="4867151" cy="163535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8800" dirty="0" smtClean="0">
                <a:solidFill>
                  <a:srgbClr val="7F142A"/>
                </a:solidFill>
                <a:latin typeface="Albany AMT" panose="020B0604020202020204" pitchFamily="34" charset="0"/>
                <a:cs typeface="Albany AMT" panose="020B0604020202020204" pitchFamily="34" charset="0"/>
              </a:rPr>
              <a:t>THANKS</a:t>
            </a:r>
          </a:p>
          <a:p>
            <a:pPr lvl="0"/>
            <a:endParaRPr lang="en-US" sz="8800" dirty="0" smtClean="0">
              <a:solidFill>
                <a:srgbClr val="7F142A"/>
              </a:solidFill>
              <a:latin typeface="Albany AMT" panose="020B0604020202020204" pitchFamily="34" charset="0"/>
              <a:cs typeface="Albany AMT" panose="020B0604020202020204" pitchFamily="34" charset="0"/>
            </a:endParaRPr>
          </a:p>
          <a:p>
            <a:pPr marL="0" indent="0">
              <a:buNone/>
            </a:pPr>
            <a:endParaRPr lang="en-US" altLang="it-IT" sz="8800" dirty="0" smtClean="0">
              <a:solidFill>
                <a:srgbClr val="7F142A"/>
              </a:solidFill>
              <a:latin typeface="Albany AMT" panose="020B0604020202020204" pitchFamily="34" charset="0"/>
              <a:cs typeface="Albany AMT" panose="020B0604020202020204" pitchFamily="34" charset="0"/>
            </a:endParaRPr>
          </a:p>
          <a:p>
            <a:pPr>
              <a:buFont typeface="Wingdings" pitchFamily="2" charset="2"/>
              <a:buNone/>
            </a:pPr>
            <a:r>
              <a:rPr lang="en-US" altLang="it-IT" sz="8800" dirty="0" smtClean="0">
                <a:solidFill>
                  <a:srgbClr val="7F142A"/>
                </a:solidFill>
                <a:latin typeface="Albany AMT" panose="020B0604020202020204" pitchFamily="34" charset="0"/>
                <a:cs typeface="Albany AMT" panose="020B0604020202020204" pitchFamily="34" charset="0"/>
              </a:rPr>
              <a:t> </a:t>
            </a:r>
          </a:p>
          <a:p>
            <a:pPr marL="268288" lvl="1" indent="0"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endParaRPr lang="en-US" altLang="it-IT" sz="8800" dirty="0" smtClean="0">
              <a:solidFill>
                <a:srgbClr val="7F142A"/>
              </a:solidFill>
              <a:latin typeface="Albany AMT" panose="020B0604020202020204" pitchFamily="34" charset="0"/>
              <a:cs typeface="Albany AMT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26512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pertina">
  <a:themeElements>
    <a:clrScheme name="Impostazioni personalizzate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8183</TotalTime>
  <Words>1271</Words>
  <Application>Microsoft Office PowerPoint</Application>
  <PresentationFormat>Presentazione su schermo (4:3)</PresentationFormat>
  <Paragraphs>316</Paragraphs>
  <Slides>26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26</vt:i4>
      </vt:variant>
    </vt:vector>
  </HeadingPairs>
  <TitlesOfParts>
    <vt:vector size="27" baseType="lpstr">
      <vt:lpstr>copertina</vt:lpstr>
      <vt:lpstr>Diapositiva 1</vt:lpstr>
      <vt:lpstr>Outline</vt:lpstr>
      <vt:lpstr>Istat - Bank of Italy research project</vt:lpstr>
      <vt:lpstr>The Web Survey on Italian Households</vt:lpstr>
      <vt:lpstr>The Web Survey on Italian Households</vt:lpstr>
      <vt:lpstr>Aim of the presentation</vt:lpstr>
      <vt:lpstr>Research Question 1    Has the incentive an effect in boosting survey participation?</vt:lpstr>
      <vt:lpstr>Research Question 1: Incentive</vt:lpstr>
      <vt:lpstr>Break-offs happened mostly in income section</vt:lpstr>
      <vt:lpstr>Research Question 2    Have the “don’t know” option, the item order, the scale presentation an effect on responses? </vt:lpstr>
      <vt:lpstr>Research Question 2: “Don’t know”</vt:lpstr>
      <vt:lpstr>Research Question 2: “Don’t know”</vt:lpstr>
      <vt:lpstr>Research Question 2: Item Order</vt:lpstr>
      <vt:lpstr>Research Question 2: Item Order</vt:lpstr>
      <vt:lpstr>Research Question 2: Scale presentation</vt:lpstr>
      <vt:lpstr>Answers to research Question 2   </vt:lpstr>
      <vt:lpstr>Research Question 3    Does response behavior relating to sensitive topics differ in the CAPI and CAWI surveys?  </vt:lpstr>
      <vt:lpstr>Research Question 3     </vt:lpstr>
      <vt:lpstr>Research question 3: Comparing CAPI and CAWI data on sensitive topics</vt:lpstr>
      <vt:lpstr>Research question 3: Comparing CAPI and CAWI data on Bonus Renzi</vt:lpstr>
      <vt:lpstr>Research question 3: Comparing CAPI and CAWI data on income</vt:lpstr>
      <vt:lpstr>Research question 3: Income Admin Archive (IAD) as a benchmark </vt:lpstr>
      <vt:lpstr>Research question 3: Income Admin Archive (IAD) as a benchmark  Comparison of income distributions </vt:lpstr>
      <vt:lpstr>Research question 3: Income Admin Archive (IAD) as a benchmark  </vt:lpstr>
      <vt:lpstr>Conclusions and next steps</vt:lpstr>
      <vt:lpstr>Diapositiva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Bruna Tabanella</dc:creator>
  <cp:lastModifiedBy>edoardo</cp:lastModifiedBy>
  <cp:revision>370</cp:revision>
  <cp:lastPrinted>2016-09-26T09:37:41Z</cp:lastPrinted>
  <dcterms:created xsi:type="dcterms:W3CDTF">2012-12-11T11:00:35Z</dcterms:created>
  <dcterms:modified xsi:type="dcterms:W3CDTF">2016-11-07T16:21:57Z</dcterms:modified>
</cp:coreProperties>
</file>