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69" r:id="rId1"/>
  </p:sldMasterIdLst>
  <p:notesMasterIdLst>
    <p:notesMasterId r:id="rId28"/>
  </p:notesMasterIdLst>
  <p:handoutMasterIdLst>
    <p:handoutMasterId r:id="rId29"/>
  </p:handoutMasterIdLst>
  <p:sldIdLst>
    <p:sldId id="256" r:id="rId2"/>
    <p:sldId id="316" r:id="rId3"/>
    <p:sldId id="262" r:id="rId4"/>
    <p:sldId id="264" r:id="rId5"/>
    <p:sldId id="263" r:id="rId6"/>
    <p:sldId id="306" r:id="rId7"/>
    <p:sldId id="288" r:id="rId8"/>
    <p:sldId id="279" r:id="rId9"/>
    <p:sldId id="265" r:id="rId10"/>
    <p:sldId id="303" r:id="rId11"/>
    <p:sldId id="290" r:id="rId12"/>
    <p:sldId id="293" r:id="rId13"/>
    <p:sldId id="309" r:id="rId14"/>
    <p:sldId id="270" r:id="rId15"/>
    <p:sldId id="296" r:id="rId16"/>
    <p:sldId id="295" r:id="rId17"/>
    <p:sldId id="297" r:id="rId18"/>
    <p:sldId id="311" r:id="rId19"/>
    <p:sldId id="272" r:id="rId20"/>
    <p:sldId id="307" r:id="rId21"/>
    <p:sldId id="310" r:id="rId22"/>
    <p:sldId id="299" r:id="rId23"/>
    <p:sldId id="308" r:id="rId24"/>
    <p:sldId id="301" r:id="rId25"/>
    <p:sldId id="314" r:id="rId26"/>
    <p:sldId id="274" r:id="rId27"/>
  </p:sldIdLst>
  <p:sldSz cx="9144000" cy="6858000" type="screen4x3"/>
  <p:notesSz cx="6805613" cy="99441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82045E"/>
    <a:srgbClr val="ECECEC"/>
    <a:srgbClr val="271D6C"/>
    <a:srgbClr val="B23D02"/>
    <a:srgbClr val="488225"/>
    <a:srgbClr val="00A1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0050" autoAdjust="0"/>
  </p:normalViewPr>
  <p:slideViewPr>
    <p:cSldViewPr showGuides="1">
      <p:cViewPr>
        <p:scale>
          <a:sx n="100" d="100"/>
          <a:sy n="100" d="100"/>
        </p:scale>
        <p:origin x="-1944" y="-5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81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Tnfh1f\software1\Advies\Vragenlab\Enqu&#234;tes_Projecten\Enqu&#234;tes\OViN-OVG\2015\Analyse\Respondenten2014%20tbv%20Fietsbezit_selectie%20rvc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Tnfh1f\software1\Advies\Vragenlab\Enqu&#234;tes_Projecten\Enqu&#234;tes\OViN-OVG\2015\Analyse\Respondenten2014%20tbv%20Fietsbezit_selectie%20rvc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Tnfh1f\software1\Advies\Vragenlab\Enqu&#234;tes_Projecten\Enqu&#234;tes\OViN-OVG\2015\Analyse\Respondenten2014%20tbv%20Fietsbezit_selectie%20rvc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Blad3!$B$1</c:f>
              <c:strCache>
                <c:ptCount val="1"/>
                <c:pt idx="0">
                  <c:v>Alternative A - December</c:v>
                </c:pt>
              </c:strCache>
            </c:strRef>
          </c:tx>
          <c:invertIfNegative val="0"/>
          <c:cat>
            <c:strRef>
              <c:f>Blad3!$A$2:$A$6</c:f>
              <c:strCache>
                <c:ptCount val="5"/>
                <c:pt idx="0">
                  <c:v>Nr Bicycles</c:v>
                </c:pt>
                <c:pt idx="1">
                  <c:v>Own Bicycle</c:v>
                </c:pt>
                <c:pt idx="2">
                  <c:v>Nr E-bike</c:v>
                </c:pt>
                <c:pt idx="3">
                  <c:v>Own E-bike</c:v>
                </c:pt>
                <c:pt idx="4">
                  <c:v>Total nr bicycles in HH</c:v>
                </c:pt>
              </c:strCache>
            </c:strRef>
          </c:cat>
          <c:val>
            <c:numRef>
              <c:f>Blad3!$B$2:$B$6</c:f>
              <c:numCache>
                <c:formatCode>General</c:formatCode>
                <c:ptCount val="5"/>
                <c:pt idx="0">
                  <c:v>69</c:v>
                </c:pt>
                <c:pt idx="1">
                  <c:v>25</c:v>
                </c:pt>
                <c:pt idx="2">
                  <c:v>47</c:v>
                </c:pt>
                <c:pt idx="3">
                  <c:v>25</c:v>
                </c:pt>
                <c:pt idx="4">
                  <c:v>116</c:v>
                </c:pt>
              </c:numCache>
            </c:numRef>
          </c:val>
        </c:ser>
        <c:ser>
          <c:idx val="1"/>
          <c:order val="1"/>
          <c:tx>
            <c:strRef>
              <c:f>Blad3!$C$1</c:f>
              <c:strCache>
                <c:ptCount val="1"/>
                <c:pt idx="0">
                  <c:v>Alternative A - Test</c:v>
                </c:pt>
              </c:strCache>
            </c:strRef>
          </c:tx>
          <c:invertIfNegative val="0"/>
          <c:cat>
            <c:strRef>
              <c:f>Blad3!$A$2:$A$6</c:f>
              <c:strCache>
                <c:ptCount val="5"/>
                <c:pt idx="0">
                  <c:v>Nr Bicycles</c:v>
                </c:pt>
                <c:pt idx="1">
                  <c:v>Own Bicycle</c:v>
                </c:pt>
                <c:pt idx="2">
                  <c:v>Nr E-bike</c:v>
                </c:pt>
                <c:pt idx="3">
                  <c:v>Own E-bike</c:v>
                </c:pt>
                <c:pt idx="4">
                  <c:v>Total nr bicycles in HH</c:v>
                </c:pt>
              </c:strCache>
            </c:strRef>
          </c:cat>
          <c:val>
            <c:numRef>
              <c:f>Blad3!$C$2:$C$6</c:f>
              <c:numCache>
                <c:formatCode>General</c:formatCode>
                <c:ptCount val="5"/>
                <c:pt idx="0">
                  <c:v>106</c:v>
                </c:pt>
                <c:pt idx="1">
                  <c:v>29</c:v>
                </c:pt>
                <c:pt idx="2">
                  <c:v>48</c:v>
                </c:pt>
                <c:pt idx="3">
                  <c:v>25</c:v>
                </c:pt>
                <c:pt idx="4">
                  <c:v>154</c:v>
                </c:pt>
              </c:numCache>
            </c:numRef>
          </c:val>
        </c:ser>
        <c:ser>
          <c:idx val="2"/>
          <c:order val="2"/>
          <c:tx>
            <c:strRef>
              <c:f>Blad3!$D$1</c:f>
              <c:strCache>
                <c:ptCount val="1"/>
                <c:pt idx="0">
                  <c:v>Alternative A - Open int</c:v>
                </c:pt>
              </c:strCache>
            </c:strRef>
          </c:tx>
          <c:invertIfNegative val="0"/>
          <c:cat>
            <c:strRef>
              <c:f>Blad3!$A$2:$A$6</c:f>
              <c:strCache>
                <c:ptCount val="5"/>
                <c:pt idx="0">
                  <c:v>Nr Bicycles</c:v>
                </c:pt>
                <c:pt idx="1">
                  <c:v>Own Bicycle</c:v>
                </c:pt>
                <c:pt idx="2">
                  <c:v>Nr E-bike</c:v>
                </c:pt>
                <c:pt idx="3">
                  <c:v>Own E-bike</c:v>
                </c:pt>
                <c:pt idx="4">
                  <c:v>Total nr bicycles in HH</c:v>
                </c:pt>
              </c:strCache>
            </c:strRef>
          </c:cat>
          <c:val>
            <c:numRef>
              <c:f>Blad3!$D$2:$D$6</c:f>
              <c:numCache>
                <c:formatCode>General</c:formatCode>
                <c:ptCount val="5"/>
                <c:pt idx="0">
                  <c:v>72</c:v>
                </c:pt>
                <c:pt idx="1">
                  <c:v>24</c:v>
                </c:pt>
                <c:pt idx="2">
                  <c:v>48</c:v>
                </c:pt>
                <c:pt idx="3">
                  <c:v>25</c:v>
                </c:pt>
                <c:pt idx="4">
                  <c:v>120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497152"/>
        <c:axId val="108498944"/>
      </c:barChart>
      <c:catAx>
        <c:axId val="108497152"/>
        <c:scaling>
          <c:orientation val="minMax"/>
        </c:scaling>
        <c:delete val="0"/>
        <c:axPos val="b"/>
        <c:majorTickMark val="out"/>
        <c:minorTickMark val="none"/>
        <c:tickLblPos val="nextTo"/>
        <c:crossAx val="108498944"/>
        <c:crosses val="autoZero"/>
        <c:auto val="1"/>
        <c:lblAlgn val="ctr"/>
        <c:lblOffset val="100"/>
        <c:noMultiLvlLbl val="0"/>
      </c:catAx>
      <c:valAx>
        <c:axId val="108498944"/>
        <c:scaling>
          <c:orientation val="minMax"/>
          <c:max val="16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8497152"/>
        <c:crosses val="autoZero"/>
        <c:crossBetween val="between"/>
        <c:majorUnit val="10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Blad3!$B$8</c:f>
              <c:strCache>
                <c:ptCount val="1"/>
                <c:pt idx="0">
                  <c:v>Alternative B - December</c:v>
                </c:pt>
              </c:strCache>
            </c:strRef>
          </c:tx>
          <c:invertIfNegative val="0"/>
          <c:cat>
            <c:strRef>
              <c:f>Blad3!$A$9:$A$13</c:f>
              <c:strCache>
                <c:ptCount val="5"/>
                <c:pt idx="0">
                  <c:v>Nr Bicycles</c:v>
                </c:pt>
                <c:pt idx="1">
                  <c:v>Own Bicycle</c:v>
                </c:pt>
                <c:pt idx="2">
                  <c:v>Nr E-bike</c:v>
                </c:pt>
                <c:pt idx="3">
                  <c:v>Own E-bike</c:v>
                </c:pt>
                <c:pt idx="4">
                  <c:v>Total nr bicycles in HH</c:v>
                </c:pt>
              </c:strCache>
            </c:strRef>
          </c:cat>
          <c:val>
            <c:numRef>
              <c:f>Blad3!$B$9:$B$13</c:f>
              <c:numCache>
                <c:formatCode>General</c:formatCode>
                <c:ptCount val="5"/>
                <c:pt idx="0">
                  <c:v>47</c:v>
                </c:pt>
                <c:pt idx="1">
                  <c:v>11</c:v>
                </c:pt>
                <c:pt idx="2">
                  <c:v>17</c:v>
                </c:pt>
                <c:pt idx="3">
                  <c:v>8</c:v>
                </c:pt>
                <c:pt idx="4">
                  <c:v>64</c:v>
                </c:pt>
              </c:numCache>
            </c:numRef>
          </c:val>
        </c:ser>
        <c:ser>
          <c:idx val="1"/>
          <c:order val="1"/>
          <c:tx>
            <c:strRef>
              <c:f>Blad3!$C$8</c:f>
              <c:strCache>
                <c:ptCount val="1"/>
                <c:pt idx="0">
                  <c:v>Alternative B - Test</c:v>
                </c:pt>
              </c:strCache>
            </c:strRef>
          </c:tx>
          <c:invertIfNegative val="0"/>
          <c:cat>
            <c:strRef>
              <c:f>Blad3!$A$9:$A$13</c:f>
              <c:strCache>
                <c:ptCount val="5"/>
                <c:pt idx="0">
                  <c:v>Nr Bicycles</c:v>
                </c:pt>
                <c:pt idx="1">
                  <c:v>Own Bicycle</c:v>
                </c:pt>
                <c:pt idx="2">
                  <c:v>Nr E-bike</c:v>
                </c:pt>
                <c:pt idx="3">
                  <c:v>Own E-bike</c:v>
                </c:pt>
                <c:pt idx="4">
                  <c:v>Total nr bicycles in HH</c:v>
                </c:pt>
              </c:strCache>
            </c:strRef>
          </c:cat>
          <c:val>
            <c:numRef>
              <c:f>Blad3!$C$9:$C$13</c:f>
              <c:numCache>
                <c:formatCode>General</c:formatCode>
                <c:ptCount val="5"/>
                <c:pt idx="0">
                  <c:v>51</c:v>
                </c:pt>
                <c:pt idx="1">
                  <c:v>11</c:v>
                </c:pt>
                <c:pt idx="2">
                  <c:v>18</c:v>
                </c:pt>
                <c:pt idx="3">
                  <c:v>8</c:v>
                </c:pt>
                <c:pt idx="4">
                  <c:v>69</c:v>
                </c:pt>
              </c:numCache>
            </c:numRef>
          </c:val>
        </c:ser>
        <c:ser>
          <c:idx val="2"/>
          <c:order val="2"/>
          <c:tx>
            <c:strRef>
              <c:f>Blad3!$D$8</c:f>
              <c:strCache>
                <c:ptCount val="1"/>
                <c:pt idx="0">
                  <c:v>Alternative B - Open int</c:v>
                </c:pt>
              </c:strCache>
            </c:strRef>
          </c:tx>
          <c:invertIfNegative val="0"/>
          <c:cat>
            <c:strRef>
              <c:f>Blad3!$A$9:$A$13</c:f>
              <c:strCache>
                <c:ptCount val="5"/>
                <c:pt idx="0">
                  <c:v>Nr Bicycles</c:v>
                </c:pt>
                <c:pt idx="1">
                  <c:v>Own Bicycle</c:v>
                </c:pt>
                <c:pt idx="2">
                  <c:v>Nr E-bike</c:v>
                </c:pt>
                <c:pt idx="3">
                  <c:v>Own E-bike</c:v>
                </c:pt>
                <c:pt idx="4">
                  <c:v>Total nr bicycles in HH</c:v>
                </c:pt>
              </c:strCache>
            </c:strRef>
          </c:cat>
          <c:val>
            <c:numRef>
              <c:f>Blad3!$D$9:$D$13</c:f>
              <c:numCache>
                <c:formatCode>General</c:formatCode>
                <c:ptCount val="5"/>
                <c:pt idx="0">
                  <c:v>50</c:v>
                </c:pt>
                <c:pt idx="1">
                  <c:v>11</c:v>
                </c:pt>
                <c:pt idx="2">
                  <c:v>18</c:v>
                </c:pt>
                <c:pt idx="3">
                  <c:v>9</c:v>
                </c:pt>
                <c:pt idx="4">
                  <c:v>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681472"/>
        <c:axId val="108683264"/>
      </c:barChart>
      <c:catAx>
        <c:axId val="108681472"/>
        <c:scaling>
          <c:orientation val="minMax"/>
        </c:scaling>
        <c:delete val="0"/>
        <c:axPos val="b"/>
        <c:majorTickMark val="out"/>
        <c:minorTickMark val="none"/>
        <c:tickLblPos val="nextTo"/>
        <c:crossAx val="108683264"/>
        <c:crosses val="autoZero"/>
        <c:auto val="1"/>
        <c:lblAlgn val="ctr"/>
        <c:lblOffset val="100"/>
        <c:noMultiLvlLbl val="0"/>
      </c:catAx>
      <c:valAx>
        <c:axId val="108683264"/>
        <c:scaling>
          <c:orientation val="minMax"/>
          <c:max val="1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8681472"/>
        <c:crosses val="autoZero"/>
        <c:crossBetween val="between"/>
        <c:majorUnit val="10"/>
        <c:minorUnit val="4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Blad3!$B$15</c:f>
              <c:strCache>
                <c:ptCount val="1"/>
                <c:pt idx="0">
                  <c:v>Alternative C - December</c:v>
                </c:pt>
              </c:strCache>
            </c:strRef>
          </c:tx>
          <c:invertIfNegative val="0"/>
          <c:cat>
            <c:strRef>
              <c:f>Blad3!$A$16:$A$20</c:f>
              <c:strCache>
                <c:ptCount val="5"/>
                <c:pt idx="0">
                  <c:v>Nr Bicycles</c:v>
                </c:pt>
                <c:pt idx="1">
                  <c:v>Own Bicycle</c:v>
                </c:pt>
                <c:pt idx="2">
                  <c:v>Nr E-bike</c:v>
                </c:pt>
                <c:pt idx="3">
                  <c:v>Own E-bike</c:v>
                </c:pt>
                <c:pt idx="4">
                  <c:v>Total nr bicycles in HH</c:v>
                </c:pt>
              </c:strCache>
            </c:strRef>
          </c:cat>
          <c:val>
            <c:numRef>
              <c:f>Blad3!$B$16:$B$20</c:f>
              <c:numCache>
                <c:formatCode>General</c:formatCode>
                <c:ptCount val="5"/>
                <c:pt idx="0">
                  <c:v>100</c:v>
                </c:pt>
                <c:pt idx="1">
                  <c:v>10</c:v>
                </c:pt>
                <c:pt idx="2">
                  <c:v>38</c:v>
                </c:pt>
                <c:pt idx="3">
                  <c:v>23</c:v>
                </c:pt>
                <c:pt idx="4">
                  <c:v>138</c:v>
                </c:pt>
              </c:numCache>
            </c:numRef>
          </c:val>
        </c:ser>
        <c:ser>
          <c:idx val="1"/>
          <c:order val="1"/>
          <c:tx>
            <c:strRef>
              <c:f>Blad3!$C$15</c:f>
              <c:strCache>
                <c:ptCount val="1"/>
                <c:pt idx="0">
                  <c:v>Alternative C - Test</c:v>
                </c:pt>
              </c:strCache>
            </c:strRef>
          </c:tx>
          <c:invertIfNegative val="0"/>
          <c:cat>
            <c:strRef>
              <c:f>Blad3!$A$16:$A$20</c:f>
              <c:strCache>
                <c:ptCount val="5"/>
                <c:pt idx="0">
                  <c:v>Nr Bicycles</c:v>
                </c:pt>
                <c:pt idx="1">
                  <c:v>Own Bicycle</c:v>
                </c:pt>
                <c:pt idx="2">
                  <c:v>Nr E-bike</c:v>
                </c:pt>
                <c:pt idx="3">
                  <c:v>Own E-bike</c:v>
                </c:pt>
                <c:pt idx="4">
                  <c:v>Total nr bicycles in HH</c:v>
                </c:pt>
              </c:strCache>
            </c:strRef>
          </c:cat>
          <c:val>
            <c:numRef>
              <c:f>Blad3!$C$16:$C$20</c:f>
              <c:numCache>
                <c:formatCode>General</c:formatCode>
                <c:ptCount val="5"/>
                <c:pt idx="0">
                  <c:v>110</c:v>
                </c:pt>
                <c:pt idx="1">
                  <c:v>22</c:v>
                </c:pt>
                <c:pt idx="2">
                  <c:v>38</c:v>
                </c:pt>
                <c:pt idx="3">
                  <c:v>23</c:v>
                </c:pt>
                <c:pt idx="4">
                  <c:v>148</c:v>
                </c:pt>
              </c:numCache>
            </c:numRef>
          </c:val>
        </c:ser>
        <c:ser>
          <c:idx val="2"/>
          <c:order val="2"/>
          <c:tx>
            <c:strRef>
              <c:f>Blad3!$D$15</c:f>
              <c:strCache>
                <c:ptCount val="1"/>
                <c:pt idx="0">
                  <c:v>Alternative C - Open int</c:v>
                </c:pt>
              </c:strCache>
            </c:strRef>
          </c:tx>
          <c:invertIfNegative val="0"/>
          <c:cat>
            <c:strRef>
              <c:f>Blad3!$A$16:$A$20</c:f>
              <c:strCache>
                <c:ptCount val="5"/>
                <c:pt idx="0">
                  <c:v>Nr Bicycles</c:v>
                </c:pt>
                <c:pt idx="1">
                  <c:v>Own Bicycle</c:v>
                </c:pt>
                <c:pt idx="2">
                  <c:v>Nr E-bike</c:v>
                </c:pt>
                <c:pt idx="3">
                  <c:v>Own E-bike</c:v>
                </c:pt>
                <c:pt idx="4">
                  <c:v>Total nr bicycles in HH</c:v>
                </c:pt>
              </c:strCache>
            </c:strRef>
          </c:cat>
          <c:val>
            <c:numRef>
              <c:f>Blad3!$D$16:$D$20</c:f>
              <c:numCache>
                <c:formatCode>General</c:formatCode>
                <c:ptCount val="5"/>
                <c:pt idx="0">
                  <c:v>110</c:v>
                </c:pt>
                <c:pt idx="1">
                  <c:v>23</c:v>
                </c:pt>
                <c:pt idx="2">
                  <c:v>38</c:v>
                </c:pt>
                <c:pt idx="3">
                  <c:v>23</c:v>
                </c:pt>
                <c:pt idx="4">
                  <c:v>148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710144"/>
        <c:axId val="91750400"/>
      </c:barChart>
      <c:catAx>
        <c:axId val="108710144"/>
        <c:scaling>
          <c:orientation val="minMax"/>
        </c:scaling>
        <c:delete val="0"/>
        <c:axPos val="b"/>
        <c:majorTickMark val="out"/>
        <c:minorTickMark val="none"/>
        <c:tickLblPos val="nextTo"/>
        <c:crossAx val="91750400"/>
        <c:crosses val="autoZero"/>
        <c:auto val="1"/>
        <c:lblAlgn val="ctr"/>
        <c:lblOffset val="100"/>
        <c:noMultiLvlLbl val="0"/>
      </c:catAx>
      <c:valAx>
        <c:axId val="91750400"/>
        <c:scaling>
          <c:orientation val="minMax"/>
          <c:max val="16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8710144"/>
        <c:crosses val="autoZero"/>
        <c:crossBetween val="between"/>
        <c:majorUnit val="10"/>
        <c:minorUnit val="4"/>
      </c:valAx>
    </c:plotArea>
    <c:legend>
      <c:legendPos val="b"/>
      <c:layout/>
      <c:overlay val="0"/>
    </c:legend>
    <c:plotVisOnly val="1"/>
    <c:dispBlanksAs val="gap"/>
    <c:showDLblsOverMax val="0"/>
  </c:chart>
  <c:spPr>
    <a:effectLst>
      <a:glow rad="127000">
        <a:schemeClr val="accent1"/>
      </a:glow>
    </a:effectLst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4EF89-DDD8-45E5-AB64-750E69BD06A7}" type="datetimeFigureOut">
              <a:rPr lang="nl-NL" smtClean="0"/>
              <a:t>2-12-2016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AFCA55-E941-463F-8567-23C86D320B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5792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AE180-6544-43C2-B32F-23307011F640}" type="datetimeFigureOut">
              <a:rPr lang="nl-NL" smtClean="0"/>
              <a:t>2-12-2016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2A34C-D2C2-434F-B3C4-15FBF8DA41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024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buNone/>
            </a:pPr>
            <a:endParaRPr lang="nl-NL" sz="12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2A34C-D2C2-434F-B3C4-15FBF8DA41E3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1056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0" y="0"/>
            <a:ext cx="877904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grpSp>
        <p:nvGrpSpPr>
          <p:cNvPr id="10" name="Groep 9"/>
          <p:cNvGrpSpPr/>
          <p:nvPr userDrawn="1"/>
        </p:nvGrpSpPr>
        <p:grpSpPr>
          <a:xfrm>
            <a:off x="810000" y="3024000"/>
            <a:ext cx="7974000" cy="3383999"/>
            <a:chOff x="810000" y="3024000"/>
            <a:chExt cx="7974000" cy="3383999"/>
          </a:xfrm>
        </p:grpSpPr>
        <p:sp>
          <p:nvSpPr>
            <p:cNvPr id="12" name="Rond hoek zelfde zijde rechthoek 11"/>
            <p:cNvSpPr/>
            <p:nvPr userDrawn="1"/>
          </p:nvSpPr>
          <p:spPr>
            <a:xfrm rot="16200000">
              <a:off x="3966520" y="-132520"/>
              <a:ext cx="1656000" cy="7969040"/>
            </a:xfrm>
            <a:prstGeom prst="round2SameRect">
              <a:avLst>
                <a:gd name="adj1" fmla="val 476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3" name="Rond hoek zelfde zijde rechthoek 12"/>
            <p:cNvSpPr/>
            <p:nvPr userDrawn="1"/>
          </p:nvSpPr>
          <p:spPr>
            <a:xfrm rot="16200000">
              <a:off x="4770000" y="1530000"/>
              <a:ext cx="864000" cy="7164000"/>
            </a:xfrm>
            <a:prstGeom prst="round2SameRect">
              <a:avLst>
                <a:gd name="adj1" fmla="val 8674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Rond hoek zelfde zijde rechthoek 13"/>
            <p:cNvSpPr/>
            <p:nvPr userDrawn="1"/>
          </p:nvSpPr>
          <p:spPr>
            <a:xfrm rot="16200000">
              <a:off x="7429384" y="5058341"/>
              <a:ext cx="864002" cy="1835313"/>
            </a:xfrm>
            <a:prstGeom prst="round2SameRect">
              <a:avLst>
                <a:gd name="adj1" fmla="val 476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800" y="5634000"/>
            <a:ext cx="1433468" cy="5868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54000" y="4679999"/>
            <a:ext cx="6943344" cy="864001"/>
          </a:xfrm>
        </p:spPr>
        <p:txBody>
          <a:bodyPr tIns="18000" anchor="ctr" anchorCtr="0">
            <a:noAutofit/>
          </a:bodyPr>
          <a:lstStyle>
            <a:lvl1pPr marL="0" indent="0" algn="l">
              <a:lnSpc>
                <a:spcPts val="3000"/>
              </a:lnSpc>
              <a:buNone/>
              <a:defRPr sz="30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 bewerken</a:t>
            </a:r>
            <a:endParaRPr lang="en-US" dirty="0"/>
          </a:p>
        </p:txBody>
      </p:sp>
      <p:sp>
        <p:nvSpPr>
          <p:cNvPr id="25" name="Tijdelijke aanduiding voor tekst 24"/>
          <p:cNvSpPr>
            <a:spLocks noGrp="1"/>
          </p:cNvSpPr>
          <p:nvPr>
            <p:ph type="body" sz="quarter" idx="10"/>
          </p:nvPr>
        </p:nvSpPr>
        <p:spPr>
          <a:xfrm>
            <a:off x="1035050" y="3023999"/>
            <a:ext cx="7743990" cy="1475401"/>
          </a:xfrm>
        </p:spPr>
        <p:txBody>
          <a:bodyPr tIns="108000">
            <a:noAutofit/>
          </a:bodyPr>
          <a:lstStyle>
            <a:lvl1pPr marL="0" indent="0">
              <a:lnSpc>
                <a:spcPts val="5400"/>
              </a:lnSpc>
              <a:buFontTx/>
              <a:buNone/>
              <a:defRPr sz="4400" b="1">
                <a:solidFill>
                  <a:schemeClr val="accent1"/>
                </a:solidFill>
                <a:latin typeface="+mj-lt"/>
              </a:defRPr>
            </a:lvl1pPr>
            <a:lvl2pPr marL="32004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2pPr>
            <a:lvl3pPr marL="64008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3pPr>
            <a:lvl4pPr marL="91440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4pPr>
            <a:lvl5pPr marL="114300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ep 9"/>
          <p:cNvGrpSpPr/>
          <p:nvPr userDrawn="1"/>
        </p:nvGrpSpPr>
        <p:grpSpPr>
          <a:xfrm>
            <a:off x="810000" y="3024000"/>
            <a:ext cx="7974000" cy="3383999"/>
            <a:chOff x="810000" y="3024000"/>
            <a:chExt cx="7974000" cy="3383999"/>
          </a:xfrm>
        </p:grpSpPr>
        <p:sp>
          <p:nvSpPr>
            <p:cNvPr id="12" name="Rond hoek zelfde zijde rechthoek 11"/>
            <p:cNvSpPr/>
            <p:nvPr userDrawn="1"/>
          </p:nvSpPr>
          <p:spPr>
            <a:xfrm rot="16200000">
              <a:off x="3966520" y="-132520"/>
              <a:ext cx="1656000" cy="7969040"/>
            </a:xfrm>
            <a:prstGeom prst="round2SameRect">
              <a:avLst>
                <a:gd name="adj1" fmla="val 476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3" name="Rond hoek zelfde zijde rechthoek 12"/>
            <p:cNvSpPr/>
            <p:nvPr userDrawn="1"/>
          </p:nvSpPr>
          <p:spPr>
            <a:xfrm rot="16200000">
              <a:off x="4770000" y="1530000"/>
              <a:ext cx="864000" cy="7164000"/>
            </a:xfrm>
            <a:prstGeom prst="round2SameRect">
              <a:avLst>
                <a:gd name="adj1" fmla="val 8674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Rond hoek zelfde zijde rechthoek 13"/>
            <p:cNvSpPr/>
            <p:nvPr userDrawn="1"/>
          </p:nvSpPr>
          <p:spPr>
            <a:xfrm rot="16200000">
              <a:off x="7429384" y="5058341"/>
              <a:ext cx="864002" cy="1835313"/>
            </a:xfrm>
            <a:prstGeom prst="round2SameRect">
              <a:avLst>
                <a:gd name="adj1" fmla="val 476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800" y="5634000"/>
            <a:ext cx="1433468" cy="5868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54000" y="4679999"/>
            <a:ext cx="6943344" cy="864001"/>
          </a:xfrm>
        </p:spPr>
        <p:txBody>
          <a:bodyPr tIns="18000" anchor="ctr" anchorCtr="0">
            <a:noAutofit/>
          </a:bodyPr>
          <a:lstStyle>
            <a:lvl1pPr marL="0" indent="0" algn="l">
              <a:lnSpc>
                <a:spcPts val="3000"/>
              </a:lnSpc>
              <a:buNone/>
              <a:defRPr sz="30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 bewerken</a:t>
            </a:r>
            <a:endParaRPr lang="en-US" dirty="0"/>
          </a:p>
        </p:txBody>
      </p:sp>
      <p:sp>
        <p:nvSpPr>
          <p:cNvPr id="25" name="Tijdelijke aanduiding voor tekst 24"/>
          <p:cNvSpPr>
            <a:spLocks noGrp="1"/>
          </p:cNvSpPr>
          <p:nvPr>
            <p:ph type="body" sz="quarter" idx="10"/>
          </p:nvPr>
        </p:nvSpPr>
        <p:spPr>
          <a:xfrm>
            <a:off x="1035050" y="3023999"/>
            <a:ext cx="7743990" cy="1475401"/>
          </a:xfrm>
        </p:spPr>
        <p:txBody>
          <a:bodyPr tIns="108000">
            <a:noAutofit/>
          </a:bodyPr>
          <a:lstStyle>
            <a:lvl1pPr marL="0" indent="0">
              <a:lnSpc>
                <a:spcPts val="5400"/>
              </a:lnSpc>
              <a:buFontTx/>
              <a:buNone/>
              <a:defRPr sz="4400" b="1">
                <a:solidFill>
                  <a:schemeClr val="accent1"/>
                </a:solidFill>
                <a:latin typeface="+mj-lt"/>
              </a:defRPr>
            </a:lvl1pPr>
            <a:lvl2pPr marL="32004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2pPr>
            <a:lvl3pPr marL="64008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3pPr>
            <a:lvl4pPr marL="91440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4pPr>
            <a:lvl5pPr marL="1143000" indent="0">
              <a:buFontTx/>
              <a:buNone/>
              <a:defRPr sz="4400" b="1">
                <a:solidFill>
                  <a:srgbClr val="00A1CD"/>
                </a:solidFill>
                <a:latin typeface="+mj-lt"/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8774604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377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fgeronde rechthoek 6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000" y="1566000"/>
            <a:ext cx="7596000" cy="4467600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fld id="{845CA951-4815-4987-9CD6-BB5D6648C0B5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Afgeronde rechthoek 7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12" name="Afgeronde rechthoek 11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16" name="Afgeronde rechthoek 15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20" name="Afgeronde rechthoek 19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24" name="Afgeronde rechthoek 23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  <a:latin typeface="+mj-lt"/>
            </a:endParaRPr>
          </a:p>
        </p:txBody>
      </p:sp>
      <p:sp>
        <p:nvSpPr>
          <p:cNvPr id="28" name="Afgeronde rechthoek 27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n>
                <a:noFill/>
              </a:ln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fgeronde rechthoek 6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000" y="450000"/>
            <a:ext cx="8298480" cy="1260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000" y="2070000"/>
            <a:ext cx="7596000" cy="3951288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8" name="Afgeronde rechthoek 7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2" name="Afgeronde rechthoek 11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6" name="Afgeronde rechthoek 15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0" name="Afgeronde rechthoek 19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4" name="Afgeronde rechthoek 23"/>
          <p:cNvSpPr/>
          <p:nvPr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8" name="Afgeronde rechthoek 27"/>
          <p:cNvSpPr/>
          <p:nvPr userDrawn="1"/>
        </p:nvSpPr>
        <p:spPr>
          <a:xfrm>
            <a:off x="450000" y="450000"/>
            <a:ext cx="8586496" cy="1260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n>
                <a:noFill/>
              </a:ln>
              <a:latin typeface="+mj-lt"/>
            </a:endParaRPr>
          </a:p>
        </p:txBody>
      </p:sp>
      <p:sp>
        <p:nvSpPr>
          <p:cNvPr id="29" name="Date Placeholder 3"/>
          <p:cNvSpPr>
            <a:spLocks noGrp="1"/>
          </p:cNvSpPr>
          <p:nvPr>
            <p:ph type="dt" sz="half" idx="2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9463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fgeronde rechthoek 28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n>
                <a:noFill/>
              </a:ln>
              <a:latin typeface="+mj-lt"/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566000"/>
            <a:ext cx="3657600" cy="4383280"/>
          </a:xfrm>
        </p:spPr>
        <p:txBody>
          <a:bodyPr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66000"/>
            <a:ext cx="3657600" cy="4383280"/>
          </a:xfrm>
        </p:spPr>
        <p:txBody>
          <a:bodyPr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9" name="Afgeronde rechthoek 8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3" name="Afgeronde rechthoek 12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7" name="Afgeronde rechthoek 16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1" name="Afgeronde rechthoek 20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5" name="Afgeronde rechthoek 24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30" name="Date Placeholder 3"/>
          <p:cNvSpPr>
            <a:spLocks noGrp="1"/>
          </p:cNvSpPr>
          <p:nvPr>
            <p:ph type="dt" sz="half" idx="10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fgeronde rechthoek 11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15660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2276872"/>
            <a:ext cx="3657600" cy="3744416"/>
          </a:xfrm>
        </p:spPr>
        <p:txBody>
          <a:bodyPr anchor="t" anchorCtr="0"/>
          <a:lstStyle>
            <a:lvl1pPr>
              <a:defRPr sz="2400">
                <a:latin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15660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76872"/>
            <a:ext cx="3657600" cy="3744416"/>
          </a:xfrm>
        </p:spPr>
        <p:txBody>
          <a:bodyPr anchor="t" anchorCtr="0"/>
          <a:lstStyle>
            <a:lvl1pPr>
              <a:defRPr sz="2400">
                <a:latin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2204864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2204864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fgeronde rechthoek 13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8" name="Afgeronde rechthoek 17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2" name="Afgeronde rechthoek 21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6" name="Afgeronde rechthoek 25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30" name="Afgeronde rechthoek 29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34" name="Afgeronde rechthoek 33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0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fgeronde rechthoek 5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7" name="Afgeronde rechthoek 6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1" name="Afgeronde rechthoek 10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5" name="Afgeronde rechthoek 14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19" name="Afgeronde rechthoek 18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3" name="Afgeronde rechthoek 22"/>
          <p:cNvSpPr/>
          <p:nvPr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7" name="Afgeronde rechthoek 26"/>
          <p:cNvSpPr/>
          <p:nvPr userDrawn="1"/>
        </p:nvSpPr>
        <p:spPr>
          <a:xfrm>
            <a:off x="450000" y="450000"/>
            <a:ext cx="8586496" cy="756000"/>
          </a:xfrm>
          <a:prstGeom prst="roundRect">
            <a:avLst>
              <a:gd name="adj" fmla="val 74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noFill/>
              </a:ln>
            </a:endParaRPr>
          </a:p>
        </p:txBody>
      </p:sp>
      <p:sp>
        <p:nvSpPr>
          <p:cNvPr id="28" name="Date Placeholder 3"/>
          <p:cNvSpPr>
            <a:spLocks noGrp="1"/>
          </p:cNvSpPr>
          <p:nvPr>
            <p:ph type="dt" sz="half" idx="2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nl-NL" smtClean="0"/>
              <a:pPr algn="r"/>
              <a:t>‹nr.›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nd hoek zelfde zijde rechthoek 12"/>
          <p:cNvSpPr/>
          <p:nvPr/>
        </p:nvSpPr>
        <p:spPr>
          <a:xfrm rot="16200000">
            <a:off x="8100000" y="5904000"/>
            <a:ext cx="684000" cy="684000"/>
          </a:xfrm>
          <a:prstGeom prst="round2SameRect">
            <a:avLst>
              <a:gd name="adj1" fmla="val 1358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alibri" panose="020F050202020403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000" y="450000"/>
            <a:ext cx="8298480" cy="755999"/>
          </a:xfrm>
          <a:prstGeom prst="rect">
            <a:avLst/>
          </a:prstGeom>
        </p:spPr>
        <p:txBody>
          <a:bodyPr vert="horz" wrap="square" lIns="90000" tIns="72000" rIns="90000" bIns="45720" rtlCol="0" anchor="t" anchorCtr="0">
            <a:noAutofit/>
          </a:bodyPr>
          <a:lstStyle/>
          <a:p>
            <a:r>
              <a:rPr lang="en-US" noProof="0" dirty="0" err="1" smtClean="0"/>
              <a:t>Klik</a:t>
            </a:r>
            <a:r>
              <a:rPr lang="en-US" noProof="0" dirty="0" smtClean="0"/>
              <a:t> </a:t>
            </a:r>
            <a:r>
              <a:rPr lang="en-US" noProof="0" dirty="0" err="1" smtClean="0"/>
              <a:t>om</a:t>
            </a:r>
            <a:r>
              <a:rPr lang="en-US" noProof="0" dirty="0" smtClean="0"/>
              <a:t> de </a:t>
            </a:r>
            <a:r>
              <a:rPr lang="en-US" noProof="0" dirty="0" err="1" smtClean="0"/>
              <a:t>stijl</a:t>
            </a:r>
            <a:r>
              <a:rPr lang="en-US" noProof="0" dirty="0" smtClean="0"/>
              <a:t> </a:t>
            </a:r>
            <a:r>
              <a:rPr lang="en-US" noProof="0" dirty="0" err="1" smtClean="0"/>
              <a:t>te</a:t>
            </a:r>
            <a:r>
              <a:rPr lang="en-US" noProof="0" dirty="0" smtClean="0"/>
              <a:t> </a:t>
            </a:r>
            <a:r>
              <a:rPr lang="en-US" noProof="0" dirty="0" err="1" smtClean="0"/>
              <a:t>bewerken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000" y="1566000"/>
            <a:ext cx="7543800" cy="4464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noProof="0" dirty="0" err="1" smtClean="0"/>
              <a:t>Klik</a:t>
            </a:r>
            <a:r>
              <a:rPr lang="en-US" noProof="0" dirty="0" smtClean="0"/>
              <a:t> </a:t>
            </a:r>
            <a:r>
              <a:rPr lang="en-US" noProof="0" dirty="0" err="1" smtClean="0"/>
              <a:t>om</a:t>
            </a:r>
            <a:r>
              <a:rPr lang="en-US" noProof="0" dirty="0" smtClean="0"/>
              <a:t> de </a:t>
            </a:r>
            <a:r>
              <a:rPr lang="en-US" noProof="0" dirty="0" err="1" smtClean="0"/>
              <a:t>modelstijlen</a:t>
            </a:r>
            <a:r>
              <a:rPr lang="en-US" noProof="0" dirty="0" smtClean="0"/>
              <a:t> </a:t>
            </a:r>
            <a:r>
              <a:rPr lang="en-US" noProof="0" dirty="0" err="1" smtClean="0"/>
              <a:t>te</a:t>
            </a:r>
            <a:r>
              <a:rPr lang="en-US" noProof="0" dirty="0" smtClean="0"/>
              <a:t> </a:t>
            </a:r>
            <a:r>
              <a:rPr lang="en-US" noProof="0" dirty="0" err="1" smtClean="0"/>
              <a:t>bewerken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Tweede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Derde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Vierde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marL="1371600" marR="0" lvl="4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noProof="0" dirty="0" err="1" smtClean="0"/>
              <a:t>Vijfde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sz="2400" b="0" i="0" u="none" strike="noStrike" baseline="30000" noProof="0" dirty="0" smtClean="0">
              <a:solidFill>
                <a:srgbClr val="000000"/>
              </a:solidFill>
              <a:latin typeface="Corbel"/>
            </a:endParaRPr>
          </a:p>
          <a:p>
            <a:pPr lvl="4"/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12160" y="6066000"/>
            <a:ext cx="124694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8000" y="6066000"/>
            <a:ext cx="634110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0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08304" y="6066000"/>
            <a:ext cx="569558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000" b="1">
                <a:solidFill>
                  <a:srgbClr val="271D6C"/>
                </a:solidFill>
                <a:latin typeface="Calibri" panose="020F0502020204030204" pitchFamily="34" charset="0"/>
              </a:defRPr>
            </a:lvl1pPr>
          </a:lstStyle>
          <a:p>
            <a:pPr algn="r"/>
            <a:fld id="{845CA951-4815-4987-9CD6-BB5D6648C0B5}" type="slidenum">
              <a:rPr lang="en-US" smtClean="0"/>
              <a:pPr algn="r"/>
              <a:t>‹nr.›</a:t>
            </a:fld>
            <a:endParaRPr lang="en-US" dirty="0"/>
          </a:p>
        </p:txBody>
      </p:sp>
      <p:sp>
        <p:nvSpPr>
          <p:cNvPr id="11" name="Rechthoek 10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hthoek 11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186"/>
          <a:stretch/>
        </p:blipFill>
        <p:spPr>
          <a:xfrm>
            <a:off x="8244000" y="5983200"/>
            <a:ext cx="317862" cy="464400"/>
          </a:xfrm>
          <a:prstGeom prst="rect">
            <a:avLst/>
          </a:prstGeom>
        </p:spPr>
      </p:pic>
      <p:sp>
        <p:nvSpPr>
          <p:cNvPr id="15" name="Rechthoek 14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hthoek 16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Rechthoek 17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Rechthoek 18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Rechthoek 19"/>
          <p:cNvSpPr/>
          <p:nvPr/>
        </p:nvSpPr>
        <p:spPr>
          <a:xfrm>
            <a:off x="8784000" y="0"/>
            <a:ext cx="36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0" r:id="rId1"/>
    <p:sldLayoutId id="2147484471" r:id="rId2"/>
    <p:sldLayoutId id="2147484472" r:id="rId3"/>
    <p:sldLayoutId id="2147484473" r:id="rId4"/>
    <p:sldLayoutId id="2147484474" r:id="rId5"/>
    <p:sldLayoutId id="2147484475" r:id="rId6"/>
    <p:sldLayoutId id="2147484476" r:id="rId7"/>
    <p:sldLayoutId id="2147484477" r:id="rId8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lnSpc>
          <a:spcPct val="115000"/>
        </a:lnSpc>
        <a:spcBef>
          <a:spcPts val="0"/>
        </a:spcBef>
        <a:buClrTx/>
        <a:buFont typeface="Corbel" pitchFamily="34" charset="0"/>
        <a:buChar char="–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1pPr>
      <a:lvl2pPr marL="594360" indent="-274320" algn="l" defTabSz="914400" rtl="0" eaLnBrk="1" latinLnBrk="0" hangingPunct="1">
        <a:lnSpc>
          <a:spcPct val="115000"/>
        </a:lnSpc>
        <a:spcBef>
          <a:spcPts val="0"/>
        </a:spcBef>
        <a:buClrTx/>
        <a:buFont typeface="Corbel" pitchFamily="34" charset="0"/>
        <a:buChar char="‐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2pPr>
      <a:lvl3pPr marL="868680" indent="-228600" algn="l" defTabSz="914400" rtl="0" eaLnBrk="1" latinLnBrk="0" hangingPunct="1">
        <a:lnSpc>
          <a:spcPct val="115000"/>
        </a:lnSpc>
        <a:spcBef>
          <a:spcPts val="0"/>
        </a:spcBef>
        <a:buClrTx/>
        <a:buFont typeface="Arial" pitchFamily="34" charset="0"/>
        <a:buChar char="•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15000"/>
        </a:lnSpc>
        <a:spcBef>
          <a:spcPts val="0"/>
        </a:spcBef>
        <a:buClrTx/>
        <a:buFont typeface="Arial" pitchFamily="34" charset="0"/>
        <a:buChar char="•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4pPr>
      <a:lvl5pPr marL="1371600" marR="0" indent="-228600" algn="l" defTabSz="914400" rtl="0" eaLnBrk="1" fontAlgn="auto" latinLnBrk="0" hangingPunct="1">
        <a:lnSpc>
          <a:spcPct val="115000"/>
        </a:lnSpc>
        <a:spcBef>
          <a:spcPts val="0"/>
        </a:spcBef>
        <a:spcAft>
          <a:spcPts val="0"/>
        </a:spcAft>
        <a:buClrTx/>
        <a:buSzTx/>
        <a:buFont typeface="Arial" pitchFamily="34" charset="0"/>
        <a:buChar char="•"/>
        <a:tabLst/>
        <a:defRPr lang="nl-NL" sz="2400" b="0" i="0" u="none" strike="noStrike" kern="1200" baseline="0" smtClean="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ndertitel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400" dirty="0" smtClean="0"/>
              <a:t>Rachel Vis-Visschers &amp; Vivian Meertens</a:t>
            </a:r>
          </a:p>
          <a:p>
            <a:r>
              <a:rPr lang="en-GB" sz="2400" dirty="0" smtClean="0"/>
              <a:t>QDET2, 11 November 2016</a:t>
            </a:r>
            <a:endParaRPr lang="en-GB" sz="2400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/>
              <a:t>How question format and mode can affect the number of bicycles in a </a:t>
            </a:r>
            <a:r>
              <a:rPr lang="en-US" sz="2800" dirty="0" smtClean="0"/>
              <a:t>household</a:t>
            </a:r>
          </a:p>
          <a:p>
            <a:pPr>
              <a:lnSpc>
                <a:spcPct val="100000"/>
              </a:lnSpc>
            </a:pPr>
            <a:endParaRPr lang="en-US" sz="1600" dirty="0" smtClean="0"/>
          </a:p>
          <a:p>
            <a:pPr>
              <a:lnSpc>
                <a:spcPct val="100000"/>
              </a:lnSpc>
            </a:pPr>
            <a:r>
              <a:rPr lang="en-US" sz="2000" dirty="0" smtClean="0"/>
              <a:t>An </a:t>
            </a:r>
            <a:r>
              <a:rPr lang="en-US" sz="2000" dirty="0"/>
              <a:t>evaluation and pretest study.</a:t>
            </a:r>
          </a:p>
        </p:txBody>
      </p:sp>
    </p:spTree>
    <p:extLst>
      <p:ext uri="{BB962C8B-B14F-4D97-AF65-F5344CB8AC3E}">
        <p14:creationId xmlns:p14="http://schemas.microsoft.com/office/powerpoint/2010/main" val="163747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1924050" cy="293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555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buFont typeface="Arial" pitchFamily="34" charset="0"/>
              <a:buChar char="•"/>
            </a:pPr>
            <a:endParaRPr lang="en-GB" sz="2200" dirty="0" smtClean="0"/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endParaRPr lang="en-GB" sz="2200" dirty="0"/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endParaRPr lang="en-GB" sz="2200" dirty="0" smtClean="0"/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2200" dirty="0" smtClean="0"/>
              <a:t>Introduction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2200" dirty="0" smtClean="0"/>
              <a:t>Research questions</a:t>
            </a:r>
            <a:endParaRPr lang="en-GB" sz="2200" dirty="0"/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2200" dirty="0" smtClean="0"/>
              <a:t>Test Questionnaire</a:t>
            </a:r>
            <a:endParaRPr lang="en-GB" sz="2200" dirty="0"/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2200" dirty="0" smtClean="0"/>
              <a:t>Data collection and Analysis</a:t>
            </a:r>
            <a:endParaRPr lang="en-GB" sz="2200" dirty="0"/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2200" dirty="0" smtClean="0"/>
              <a:t>Findings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2200" dirty="0" smtClean="0"/>
              <a:t>Conclusions and Recommendations</a:t>
            </a:r>
            <a:endParaRPr lang="en-GB" sz="2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0768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268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"/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2000" dirty="0" smtClean="0"/>
              <a:t>Mobility Survey: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Ø"/>
            </a:pPr>
            <a:r>
              <a:rPr lang="en-GB" sz="2000" dirty="0" smtClean="0"/>
              <a:t>General questions about household; 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Ø"/>
            </a:pPr>
            <a:r>
              <a:rPr lang="en-GB" sz="2000" dirty="0" smtClean="0"/>
              <a:t>Questions about owning different kinds of vehicles; 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Ø"/>
            </a:pPr>
            <a:r>
              <a:rPr lang="en-GB" sz="2000" dirty="0" smtClean="0"/>
              <a:t>Questions about all movements on one specific day of one specific respondent.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Ø"/>
            </a:pPr>
            <a:endParaRPr lang="en-GB" sz="2000" dirty="0" smtClean="0"/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2000" dirty="0" smtClean="0"/>
              <a:t>Each month about 3000 responses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endParaRPr lang="en-GB" sz="2000" dirty="0"/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2000" dirty="0" smtClean="0"/>
              <a:t>Since 2010 mixed mode Web-CAPI-CATI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endParaRPr lang="en-GB" sz="2000" dirty="0" smtClean="0"/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2000" dirty="0" smtClean="0"/>
              <a:t>Stable time series and stable division of responses between modes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endParaRPr lang="en-GB" sz="2000" dirty="0" smtClean="0"/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en-GB" sz="2000" dirty="0" smtClean="0"/>
              <a:t>In 2013 additional question about electronic bicycles.</a:t>
            </a:r>
            <a:endParaRPr lang="en-GB" sz="2000" dirty="0"/>
          </a:p>
        </p:txBody>
      </p:sp>
      <p:pic>
        <p:nvPicPr>
          <p:cNvPr id="4" name="Picture 2" descr="C:\CBSTEMP\USER\Temporary Internet Files\VMTS\Content.Outlook\D6EE6XGM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392896"/>
            <a:ext cx="2339752" cy="146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42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5693050"/>
              </p:ext>
            </p:extLst>
          </p:nvPr>
        </p:nvGraphicFramePr>
        <p:xfrm>
          <a:off x="467545" y="1412771"/>
          <a:ext cx="7804611" cy="46617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4175"/>
                <a:gridCol w="1872208"/>
                <a:gridCol w="1087057"/>
                <a:gridCol w="1087057"/>
                <a:gridCol w="1087057"/>
                <a:gridCol w="1087057"/>
              </a:tblGrid>
              <a:tr h="601405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Number of bicycles in the household?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2011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2012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2013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2014</a:t>
                      </a:r>
                    </a:p>
                  </a:txBody>
                  <a:tcPr marL="68580" marR="68580" marT="0" marB="0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Value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Total all modes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 or more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94,3%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94,6%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93,8%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93,7%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Web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 or more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96,7%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96,8%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96,5%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96,0%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CATI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 or more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93,5%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93,3%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92,9%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93,1%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CAPI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 or more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91,3%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92,6%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91,4%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91,4%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1622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Does respondent own a bicycle?</a:t>
                      </a:r>
                      <a:endParaRPr lang="nl-NL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effectLst/>
                        </a:rPr>
                        <a:t>2011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2012</a:t>
                      </a:r>
                      <a:endParaRPr lang="nl-NL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2013</a:t>
                      </a:r>
                      <a:endParaRPr lang="nl-NL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2014</a:t>
                      </a:r>
                      <a:endParaRPr lang="nl-NL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Value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Total all modes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Yes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95,1%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95,3%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85,3%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86,2%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Web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Yes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96,6%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96,8%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71,1%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71,6%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CATI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Yes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95,4%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95,5%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94,7%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95,3%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CAPI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Yes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91,0%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91,4%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89,8%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90,7%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565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4670616"/>
              </p:ext>
            </p:extLst>
          </p:nvPr>
        </p:nvGraphicFramePr>
        <p:xfrm>
          <a:off x="467545" y="1412771"/>
          <a:ext cx="7804611" cy="46617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4175"/>
                <a:gridCol w="1872208"/>
                <a:gridCol w="1087057"/>
                <a:gridCol w="1087057"/>
                <a:gridCol w="1087057"/>
                <a:gridCol w="1087057"/>
              </a:tblGrid>
              <a:tr h="601405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Number of bicycles in the household?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2011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2012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2013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2014</a:t>
                      </a:r>
                    </a:p>
                  </a:txBody>
                  <a:tcPr marL="68580" marR="68580" marT="0" marB="0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Value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Total all modes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 or more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94,3%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94,6%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93,8%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93,7%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Web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 or more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96,7%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96,8%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96,5%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96,0%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CATI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 or more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93,5%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93,3%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92,9%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93,1%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CAPI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 or more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91,3%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92,6%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91,4%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91,4%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1622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Does respondent own a bicycle?</a:t>
                      </a:r>
                      <a:endParaRPr lang="nl-NL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effectLst/>
                        </a:rPr>
                        <a:t>2011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2012</a:t>
                      </a:r>
                      <a:endParaRPr lang="nl-NL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2013</a:t>
                      </a:r>
                      <a:endParaRPr lang="nl-NL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2014</a:t>
                      </a:r>
                      <a:endParaRPr lang="nl-NL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Value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Total all modes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Yes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95,1%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95,3%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85,3%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86,2%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Web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Yes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96,6%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96,8%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71,1%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71,6%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CATI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Yes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95,4%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95,5%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94,7%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95,3%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CAPI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Yes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91,0%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91,4%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89,8%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90,7%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nl-N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180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“Original” Survey Questions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1800" b="1" dirty="0"/>
              <a:t>Survey questions </a:t>
            </a:r>
            <a:r>
              <a:rPr lang="en-GB" sz="1800" b="1" dirty="0" smtClean="0"/>
              <a:t>up until 2012: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smtClean="0">
                <a:latin typeface="Times New Roman" pitchFamily="18" charset="0"/>
                <a:cs typeface="Times New Roman" pitchFamily="18" charset="0"/>
              </a:rPr>
              <a:t>Intro: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Now we will ask several questions about vehicles.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 smtClean="0">
                <a:latin typeface="Times New Roman" pitchFamily="18" charset="0"/>
                <a:cs typeface="Times New Roman" pitchFamily="18" charset="0"/>
              </a:rPr>
              <a:t>AantFiets</a:t>
            </a:r>
            <a:r>
              <a:rPr lang="en-GB" sz="1400" u="sng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How many bicycles are in your household?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[0..97]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 smtClean="0">
                <a:latin typeface="Times New Roman" pitchFamily="18" charset="0"/>
                <a:cs typeface="Times New Roman" pitchFamily="18" charset="0"/>
              </a:rPr>
              <a:t>BezitFiets</a:t>
            </a:r>
            <a:r>
              <a:rPr lang="en-GB" sz="1400" u="sng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Do you yourself own a bicycle?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Yes/No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 smtClean="0"/>
              <a:t>Survey questions 2013 – 2014: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>
                <a:latin typeface="Times New Roman" pitchFamily="18" charset="0"/>
                <a:cs typeface="Times New Roman" pitchFamily="18" charset="0"/>
              </a:rPr>
              <a:t>Intro: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Now we will ask several questions about vehicles.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 smtClean="0">
                <a:latin typeface="Times New Roman" pitchFamily="18" charset="0"/>
                <a:cs typeface="Times New Roman" pitchFamily="18" charset="0"/>
              </a:rPr>
              <a:t>Aant</a:t>
            </a:r>
            <a:r>
              <a:rPr lang="en-GB" sz="1400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GB" sz="1400" u="sng" dirty="0" err="1" smtClean="0">
                <a:latin typeface="Times New Roman" pitchFamily="18" charset="0"/>
                <a:cs typeface="Times New Roman" pitchFamily="18" charset="0"/>
              </a:rPr>
              <a:t>Fiets</a:t>
            </a:r>
            <a:r>
              <a:rPr lang="en-GB" sz="1400" u="sng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How many </a:t>
            </a:r>
            <a:r>
              <a:rPr lang="en-GB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electronic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 bicycles are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in your household?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[0..97]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 smtClean="0">
                <a:latin typeface="Times New Roman" pitchFamily="18" charset="0"/>
                <a:cs typeface="Times New Roman" pitchFamily="18" charset="0"/>
              </a:rPr>
              <a:t>Bezit</a:t>
            </a:r>
            <a:r>
              <a:rPr lang="en-GB" sz="1400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GB" sz="1400" u="sng" dirty="0" err="1" smtClean="0">
                <a:latin typeface="Times New Roman" pitchFamily="18" charset="0"/>
                <a:cs typeface="Times New Roman" pitchFamily="18" charset="0"/>
              </a:rPr>
              <a:t>Fiets</a:t>
            </a:r>
            <a:r>
              <a:rPr lang="en-GB" sz="1400" u="sng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Do you yourself own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GB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electronic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bicycle?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Yes/No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 smtClean="0">
                <a:latin typeface="Times New Roman" pitchFamily="18" charset="0"/>
                <a:cs typeface="Times New Roman" pitchFamily="18" charset="0"/>
              </a:rPr>
              <a:t>AantFiets</a:t>
            </a:r>
            <a:r>
              <a:rPr lang="en-GB" sz="1400" u="sng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How many </a:t>
            </a:r>
            <a:r>
              <a:rPr lang="en-GB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 bicycles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your household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GB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 not include electronic bicycles.</a:t>
            </a:r>
            <a:endParaRPr lang="en-GB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[0..97]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>
                <a:latin typeface="Times New Roman" pitchFamily="18" charset="0"/>
                <a:cs typeface="Times New Roman" pitchFamily="18" charset="0"/>
              </a:rPr>
              <a:t>BezitFiets</a:t>
            </a:r>
            <a:r>
              <a:rPr lang="en-GB" sz="1400" u="sng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Do you yourself own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GB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bicycle?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Yes/No</a:t>
            </a:r>
            <a:endParaRPr lang="en-GB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Lijntoelichting 2 4"/>
          <p:cNvSpPr/>
          <p:nvPr/>
        </p:nvSpPr>
        <p:spPr>
          <a:xfrm>
            <a:off x="3851920" y="4653136"/>
            <a:ext cx="2304256" cy="648072"/>
          </a:xfrm>
          <a:prstGeom prst="borderCallout2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latin typeface="Calibri" pitchFamily="34" charset="0"/>
              </a:rPr>
              <a:t>In Dutch also meaning </a:t>
            </a:r>
            <a:r>
              <a:rPr lang="en-GB" sz="1600" i="1" dirty="0" smtClean="0">
                <a:latin typeface="Calibri" pitchFamily="34" charset="0"/>
              </a:rPr>
              <a:t>different</a:t>
            </a:r>
            <a:r>
              <a:rPr lang="en-GB" sz="1600" dirty="0" smtClean="0">
                <a:latin typeface="Calibri" pitchFamily="34" charset="0"/>
              </a:rPr>
              <a:t>.</a:t>
            </a:r>
            <a:endParaRPr lang="en-GB" sz="16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89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Research </a:t>
            </a:r>
            <a:r>
              <a:rPr lang="en-GB" dirty="0"/>
              <a:t>Q</a:t>
            </a:r>
            <a:r>
              <a:rPr lang="en-GB" dirty="0" smtClean="0"/>
              <a:t>uestions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200" dirty="0" smtClean="0"/>
              <a:t>The </a:t>
            </a:r>
            <a:r>
              <a:rPr lang="en-GB" sz="2200" dirty="0"/>
              <a:t>research questions that  were formulated were</a:t>
            </a:r>
            <a:r>
              <a:rPr lang="en-GB" sz="2200" dirty="0" smtClean="0"/>
              <a:t>: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200" dirty="0" smtClean="0"/>
          </a:p>
          <a:p>
            <a:pPr marL="0" indent="0">
              <a:lnSpc>
                <a:spcPct val="100000"/>
              </a:lnSpc>
              <a:buNone/>
            </a:pPr>
            <a:endParaRPr lang="nl-NL" sz="2200" dirty="0"/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200" dirty="0" smtClean="0"/>
              <a:t>Could </a:t>
            </a:r>
            <a:r>
              <a:rPr lang="en-GB" sz="2200" dirty="0"/>
              <a:t>the addition of </a:t>
            </a:r>
            <a:r>
              <a:rPr lang="en-GB" sz="2200" dirty="0" smtClean="0"/>
              <a:t>the questions on electronic bicycles </a:t>
            </a:r>
            <a:r>
              <a:rPr lang="en-GB" sz="2200" dirty="0"/>
              <a:t>cause this mode </a:t>
            </a:r>
            <a:r>
              <a:rPr lang="en-GB" sz="2200" dirty="0" smtClean="0"/>
              <a:t>effect? If </a:t>
            </a:r>
            <a:r>
              <a:rPr lang="en-GB" sz="2200" dirty="0"/>
              <a:t>so, why did this mode effect </a:t>
            </a:r>
            <a:r>
              <a:rPr lang="en-GB" sz="2200" dirty="0" smtClean="0"/>
              <a:t>occur?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endParaRPr lang="en-GB" sz="2200" dirty="0" smtClean="0"/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200" dirty="0"/>
              <a:t>C</a:t>
            </a:r>
            <a:r>
              <a:rPr lang="en-GB" sz="2200" dirty="0" smtClean="0"/>
              <a:t>an </a:t>
            </a:r>
            <a:r>
              <a:rPr lang="en-GB" sz="2200" dirty="0"/>
              <a:t>we change the questions, i.e. phrase alternative questions, to reduce the mode effect?</a:t>
            </a:r>
            <a:endParaRPr lang="nl-NL" sz="2200" dirty="0"/>
          </a:p>
          <a:p>
            <a:pPr>
              <a:lnSpc>
                <a:spcPct val="100000"/>
              </a:lnSpc>
            </a:pPr>
            <a:endParaRPr lang="nl-NL" sz="2200" dirty="0"/>
          </a:p>
        </p:txBody>
      </p:sp>
    </p:spTree>
    <p:extLst>
      <p:ext uri="{BB962C8B-B14F-4D97-AF65-F5344CB8AC3E}">
        <p14:creationId xmlns:p14="http://schemas.microsoft.com/office/powerpoint/2010/main" val="145990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 Methods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GB" sz="2000" b="1" dirty="0" smtClean="0"/>
              <a:t>Review</a:t>
            </a:r>
            <a:r>
              <a:rPr lang="en-GB" sz="2000" dirty="0" smtClean="0"/>
              <a:t> on questionnaire </a:t>
            </a:r>
            <a:r>
              <a:rPr lang="en-GB" sz="2000" dirty="0"/>
              <a:t>design and survey methodology issues using checklists and best </a:t>
            </a:r>
            <a:r>
              <a:rPr lang="en-GB" sz="2000" dirty="0" smtClean="0"/>
              <a:t>practices. Emphasis on formulation </a:t>
            </a:r>
            <a:r>
              <a:rPr lang="en-GB" sz="2000" dirty="0"/>
              <a:t>of the questions, question order and the exact changes between the “old” questions (up until 2012) and the “new” question (of 2013 and 2014</a:t>
            </a:r>
            <a:r>
              <a:rPr lang="en-GB" sz="2000" dirty="0" smtClean="0"/>
              <a:t>).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GB" sz="1000" dirty="0" smtClean="0"/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GB" sz="2000" b="1" dirty="0" smtClean="0"/>
              <a:t>Interviewer debriefing </a:t>
            </a:r>
            <a:r>
              <a:rPr lang="en-GB" sz="2000" dirty="0" smtClean="0"/>
              <a:t>in which the Mobility Survey was evaluated. What do the interviewers think of the mode effect? Do they recognise it? How can the questions be improved?</a:t>
            </a:r>
            <a:endParaRPr lang="nl-NL" sz="2000" dirty="0"/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GB" sz="1000" dirty="0" smtClean="0"/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GB" sz="2000" b="1" dirty="0" smtClean="0"/>
              <a:t>Pretest interviews by telephone interviewers</a:t>
            </a:r>
            <a:r>
              <a:rPr lang="en-GB" sz="2000" dirty="0" smtClean="0"/>
              <a:t> with standardised survey questions and open interview</a:t>
            </a:r>
          </a:p>
          <a:p>
            <a:pPr lvl="1">
              <a:lnSpc>
                <a:spcPct val="100000"/>
              </a:lnSpc>
              <a:buFont typeface="Wingdings" pitchFamily="2" charset="2"/>
              <a:buChar char="Ø"/>
            </a:pPr>
            <a:r>
              <a:rPr lang="en-GB" sz="1800" dirty="0" smtClean="0"/>
              <a:t>Test questionnaire with alternative survey questions, and instructions for open interview</a:t>
            </a:r>
          </a:p>
          <a:p>
            <a:pPr lvl="1">
              <a:lnSpc>
                <a:spcPct val="100000"/>
              </a:lnSpc>
              <a:buFont typeface="Wingdings" pitchFamily="2" charset="2"/>
              <a:buChar char="Ø"/>
            </a:pPr>
            <a:r>
              <a:rPr lang="en-GB" sz="1800" dirty="0" smtClean="0"/>
              <a:t>Compare answers to original Mobility Survey questions (from December) to answers to alternative questions and to answers in open interview.</a:t>
            </a:r>
          </a:p>
        </p:txBody>
      </p:sp>
    </p:spTree>
    <p:extLst>
      <p:ext uri="{BB962C8B-B14F-4D97-AF65-F5344CB8AC3E}">
        <p14:creationId xmlns:p14="http://schemas.microsoft.com/office/powerpoint/2010/main" val="247206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Participant Selection 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000" b="1" dirty="0"/>
              <a:t>Actual respondents </a:t>
            </a:r>
            <a:r>
              <a:rPr lang="en-GB" sz="2000" dirty="0"/>
              <a:t>of the Mobility Survey. 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/>
              <a:t>For the </a:t>
            </a:r>
            <a:r>
              <a:rPr lang="en-GB" sz="2000" b="1" dirty="0"/>
              <a:t>selection</a:t>
            </a:r>
            <a:r>
              <a:rPr lang="en-GB" sz="2000" dirty="0"/>
              <a:t> we used the following criteria:</a:t>
            </a:r>
            <a:endParaRPr lang="nl-NL" sz="2000" dirty="0"/>
          </a:p>
          <a:p>
            <a:pPr lvl="1">
              <a:lnSpc>
                <a:spcPct val="100000"/>
              </a:lnSpc>
            </a:pPr>
            <a:r>
              <a:rPr lang="en-GB" sz="2000" dirty="0"/>
              <a:t>Persons have responded in December 2014</a:t>
            </a:r>
            <a:endParaRPr lang="nl-NL" sz="2000" dirty="0"/>
          </a:p>
          <a:p>
            <a:pPr lvl="1">
              <a:lnSpc>
                <a:spcPct val="100000"/>
              </a:lnSpc>
            </a:pPr>
            <a:r>
              <a:rPr lang="en-GB" sz="2000" dirty="0"/>
              <a:t>Response from CATI- and Web questionnaire</a:t>
            </a:r>
            <a:endParaRPr lang="nl-NL" sz="2000" dirty="0"/>
          </a:p>
          <a:p>
            <a:pPr lvl="1">
              <a:lnSpc>
                <a:spcPct val="100000"/>
              </a:lnSpc>
            </a:pPr>
            <a:r>
              <a:rPr lang="en-GB" sz="2000" dirty="0"/>
              <a:t>Persons are 18 years or older</a:t>
            </a:r>
            <a:endParaRPr lang="nl-NL" sz="2000" dirty="0"/>
          </a:p>
          <a:p>
            <a:pPr lvl="1">
              <a:lnSpc>
                <a:spcPct val="100000"/>
              </a:lnSpc>
            </a:pPr>
            <a:r>
              <a:rPr lang="en-GB" sz="2000" dirty="0"/>
              <a:t>Persons have a </a:t>
            </a:r>
            <a:r>
              <a:rPr lang="en-GB" sz="2000" dirty="0" smtClean="0"/>
              <a:t>household </a:t>
            </a:r>
            <a:r>
              <a:rPr lang="en-GB" sz="2000" dirty="0"/>
              <a:t>of more than 1 persons</a:t>
            </a:r>
            <a:endParaRPr lang="nl-NL" sz="2000" dirty="0"/>
          </a:p>
          <a:p>
            <a:pPr lvl="1">
              <a:lnSpc>
                <a:spcPct val="100000"/>
              </a:lnSpc>
            </a:pPr>
            <a:r>
              <a:rPr lang="en-GB" sz="2000" dirty="0"/>
              <a:t>Persons have indicated that they agree to being re-approached</a:t>
            </a:r>
            <a:endParaRPr lang="nl-NL" sz="2000" dirty="0"/>
          </a:p>
          <a:p>
            <a:pPr lvl="1">
              <a:lnSpc>
                <a:spcPct val="100000"/>
              </a:lnSpc>
            </a:pPr>
            <a:r>
              <a:rPr lang="en-GB" sz="2000" dirty="0"/>
              <a:t>Persons have indicated there is at least one bicycle in the household.</a:t>
            </a:r>
            <a:endParaRPr lang="nl-NL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/>
              <a:t>The aim was to complete a test telephone interview with </a:t>
            </a:r>
            <a:r>
              <a:rPr lang="en-GB" sz="2000" b="1" dirty="0"/>
              <a:t>at least 30 respondents</a:t>
            </a:r>
            <a:r>
              <a:rPr lang="en-GB" sz="2000" dirty="0"/>
              <a:t>, i.e. 20 web respondents and 10 CATI-respondents.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0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/>
              <a:t>All personal identifiers in the data are eliminated, i.e. test respondents are identified only by a code</a:t>
            </a:r>
            <a:r>
              <a:rPr lang="en-US" sz="1600" dirty="0" smtClean="0"/>
              <a:t>.</a:t>
            </a:r>
            <a:endParaRPr lang="en-GB" sz="1600" dirty="0"/>
          </a:p>
          <a:p>
            <a:pPr marL="0" lvl="0" indent="0">
              <a:lnSpc>
                <a:spcPct val="100000"/>
              </a:lnSpc>
              <a:buNone/>
            </a:pPr>
            <a:r>
              <a:rPr lang="en-GB" sz="2000" b="1" dirty="0" smtClean="0">
                <a:solidFill>
                  <a:srgbClr val="ECECEC"/>
                </a:solidFill>
              </a:rPr>
              <a:t>All personal </a:t>
            </a:r>
            <a:r>
              <a:rPr lang="en-GB" sz="2000" b="1" dirty="0">
                <a:solidFill>
                  <a:srgbClr val="ECECEC"/>
                </a:solidFill>
              </a:rPr>
              <a:t>identifiers in the </a:t>
            </a:r>
            <a:r>
              <a:rPr lang="en-GB" sz="2000" b="1" dirty="0" smtClean="0">
                <a:solidFill>
                  <a:srgbClr val="ECECEC"/>
                </a:solidFill>
              </a:rPr>
              <a:t>data are eliminated, i.e. </a:t>
            </a:r>
            <a:r>
              <a:rPr lang="en-GB" sz="2000" b="1" dirty="0">
                <a:solidFill>
                  <a:srgbClr val="ECECEC"/>
                </a:solidFill>
              </a:rPr>
              <a:t>test respondents are identified only by a code.</a:t>
            </a:r>
            <a:endParaRPr lang="nl-NL" sz="2000" b="1" dirty="0">
              <a:solidFill>
                <a:srgbClr val="ECECEC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52971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Test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8000" y="1566000"/>
            <a:ext cx="7830464" cy="446760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GB" dirty="0" smtClean="0"/>
              <a:t>The test questionnaire acted also as protocol and reporting format. It is built up in four parts:</a:t>
            </a:r>
          </a:p>
          <a:p>
            <a:pPr marL="0" indent="0">
              <a:lnSpc>
                <a:spcPct val="110000"/>
              </a:lnSpc>
              <a:buNone/>
            </a:pPr>
            <a:endParaRPr lang="en-GB" dirty="0"/>
          </a:p>
          <a:p>
            <a:pPr marL="0" indent="0">
              <a:lnSpc>
                <a:spcPct val="110000"/>
              </a:lnSpc>
              <a:buNone/>
            </a:pPr>
            <a:r>
              <a:rPr lang="en-GB" b="1" dirty="0" smtClean="0"/>
              <a:t>Part 1</a:t>
            </a:r>
            <a:r>
              <a:rPr lang="en-GB" dirty="0" smtClean="0"/>
              <a:t>: Opening.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2100" dirty="0" smtClean="0"/>
              <a:t>Introducing the reason for the telephone call</a:t>
            </a:r>
          </a:p>
          <a:p>
            <a:pPr marL="0" indent="0">
              <a:lnSpc>
                <a:spcPct val="110000"/>
              </a:lnSpc>
              <a:buNone/>
            </a:pPr>
            <a:endParaRPr lang="en-GB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GB" b="1" dirty="0" smtClean="0"/>
              <a:t>Part </a:t>
            </a:r>
            <a:r>
              <a:rPr lang="en-GB" b="1" dirty="0"/>
              <a:t>2</a:t>
            </a:r>
            <a:r>
              <a:rPr lang="en-GB" dirty="0"/>
              <a:t>: Background questions and </a:t>
            </a:r>
            <a:r>
              <a:rPr lang="en-GB" dirty="0" smtClean="0"/>
              <a:t>context.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100" dirty="0" smtClean="0"/>
              <a:t>To </a:t>
            </a:r>
            <a:r>
              <a:rPr lang="en-GB" sz="2100" dirty="0"/>
              <a:t>have some easy questions to get the interview started</a:t>
            </a:r>
            <a:r>
              <a:rPr lang="en-GB" sz="2100" dirty="0" smtClean="0"/>
              <a:t>. Next </a:t>
            </a:r>
            <a:r>
              <a:rPr lang="en-GB" sz="2100" dirty="0"/>
              <a:t>several questions about possession of vehicles from the </a:t>
            </a:r>
            <a:r>
              <a:rPr lang="en-GB" sz="2100" dirty="0" smtClean="0"/>
              <a:t>regular Mobility </a:t>
            </a:r>
            <a:r>
              <a:rPr lang="en-GB" sz="2100" dirty="0"/>
              <a:t>Survey are repeated. This is </a:t>
            </a:r>
            <a:r>
              <a:rPr lang="en-GB" sz="2100" dirty="0" smtClean="0"/>
              <a:t>to create the same context.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GB" b="1" dirty="0"/>
              <a:t>Part 3</a:t>
            </a:r>
            <a:r>
              <a:rPr lang="en-GB" dirty="0"/>
              <a:t>: Alternative questions on possessing a bicycle</a:t>
            </a:r>
            <a:r>
              <a:rPr lang="en-GB" dirty="0" smtClean="0"/>
              <a:t>.</a:t>
            </a:r>
          </a:p>
          <a:p>
            <a:pPr marL="0" indent="0">
              <a:lnSpc>
                <a:spcPct val="100000"/>
              </a:lnSpc>
              <a:buNone/>
            </a:pPr>
            <a:endParaRPr lang="en-GB" b="1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GB" b="1" dirty="0" smtClean="0"/>
              <a:t>Part </a:t>
            </a:r>
            <a:r>
              <a:rPr lang="en-GB" b="1" dirty="0"/>
              <a:t>4</a:t>
            </a:r>
            <a:r>
              <a:rPr lang="en-GB" dirty="0"/>
              <a:t>: Open interview.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100" dirty="0" smtClean="0"/>
              <a:t>Interviewers </a:t>
            </a:r>
            <a:r>
              <a:rPr lang="en-GB" sz="2100" dirty="0"/>
              <a:t>are instructed to let the respondents to tell in their own words about </a:t>
            </a:r>
            <a:r>
              <a:rPr lang="en-GB" sz="2100" dirty="0" smtClean="0"/>
              <a:t>all </a:t>
            </a:r>
            <a:r>
              <a:rPr lang="en-GB" sz="2100" dirty="0"/>
              <a:t>sorts of bicycles in their households and to whom they belong.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100" dirty="0" smtClean="0"/>
              <a:t>The </a:t>
            </a:r>
            <a:r>
              <a:rPr lang="en-GB" sz="2100" dirty="0"/>
              <a:t>interviewers can use any probe they think appropriate.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059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Test Q</a:t>
            </a:r>
            <a:r>
              <a:rPr lang="en-GB" dirty="0" smtClean="0"/>
              <a:t>uestionnaire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8000" y="1566000"/>
            <a:ext cx="7596000" cy="517536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2600" u="sng" dirty="0" smtClean="0"/>
              <a:t>Alternative A: 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GB" sz="2600" dirty="0" smtClean="0"/>
              <a:t>First “original” bicycle question, followed by electronic bicycle questions. 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GB" sz="2600" dirty="0" smtClean="0"/>
              <a:t>Executed on 20 and 21 January 2015. 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GB" sz="2600" dirty="0" smtClean="0"/>
              <a:t>35 responses.</a:t>
            </a:r>
          </a:p>
          <a:p>
            <a:pPr marL="0" indent="0">
              <a:lnSpc>
                <a:spcPct val="120000"/>
              </a:lnSpc>
              <a:buNone/>
            </a:pPr>
            <a:endParaRPr lang="en-GB" sz="2600" u="sng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GB" sz="2600" u="sng" dirty="0" smtClean="0"/>
              <a:t>Alternative B:</a:t>
            </a:r>
            <a:r>
              <a:rPr lang="en-GB" sz="2600" dirty="0" smtClean="0"/>
              <a:t> 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GB" sz="2600" dirty="0"/>
              <a:t>First “original” bicycle </a:t>
            </a:r>
            <a:r>
              <a:rPr lang="en-GB" sz="2600" dirty="0" smtClean="0"/>
              <a:t>question, but with instruction “</a:t>
            </a:r>
            <a:r>
              <a:rPr lang="en-GB" sz="2600" dirty="0" smtClean="0">
                <a:solidFill>
                  <a:srgbClr val="00B0F0"/>
                </a:solidFill>
              </a:rPr>
              <a:t>Do not include electronic bicycles</a:t>
            </a:r>
            <a:r>
              <a:rPr lang="en-GB" sz="2600" dirty="0" smtClean="0"/>
              <a:t>.” Then electronic bicycle questions.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GB" sz="2600" dirty="0" smtClean="0"/>
              <a:t>Executed on 22 January 2015.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GB" sz="2600" dirty="0" smtClean="0"/>
              <a:t>16 responses.</a:t>
            </a:r>
          </a:p>
          <a:p>
            <a:pPr marL="0" indent="0">
              <a:lnSpc>
                <a:spcPct val="120000"/>
              </a:lnSpc>
              <a:buNone/>
            </a:pPr>
            <a:endParaRPr lang="en-GB" sz="2600" u="sng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GB" sz="2600" u="sng" dirty="0" smtClean="0"/>
              <a:t>Alternative C: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GB" sz="2600" dirty="0" smtClean="0"/>
              <a:t>First question about all bicycles in the household, with the instruction “</a:t>
            </a:r>
            <a:r>
              <a:rPr lang="en-GB" sz="2600" dirty="0" smtClean="0">
                <a:solidFill>
                  <a:srgbClr val="00B0F0"/>
                </a:solidFill>
              </a:rPr>
              <a:t>Include all kinds of bicycles.</a:t>
            </a:r>
            <a:r>
              <a:rPr lang="en-GB" sz="2600" dirty="0" smtClean="0"/>
              <a:t>” Then establish how many of these bicycles are electronic. And finally establish whether the respondent owns any of the bicycles.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GB" sz="2600" dirty="0" smtClean="0"/>
              <a:t>Executed on 23 and 26 January, and 5 and 6 February 2015.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GB" sz="2600" dirty="0" smtClean="0"/>
              <a:t>39 Responses.</a:t>
            </a:r>
          </a:p>
        </p:txBody>
      </p:sp>
    </p:spTree>
    <p:extLst>
      <p:ext uri="{BB962C8B-B14F-4D97-AF65-F5344CB8AC3E}">
        <p14:creationId xmlns:p14="http://schemas.microsoft.com/office/powerpoint/2010/main" val="335687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Test </a:t>
            </a:r>
            <a:r>
              <a:rPr lang="en-GB" dirty="0" err="1"/>
              <a:t>Q</a:t>
            </a:r>
            <a:r>
              <a:rPr lang="en-GB" dirty="0" err="1" smtClean="0"/>
              <a:t>uestionnaire_Overview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3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1600" b="1" dirty="0" smtClean="0"/>
              <a:t>Alternative questions A: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>
                <a:latin typeface="Times New Roman" pitchFamily="18" charset="0"/>
                <a:cs typeface="Times New Roman" pitchFamily="18" charset="0"/>
              </a:rPr>
              <a:t>Intro: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Now we will ask several questions about vehicles.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4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 smtClean="0">
                <a:latin typeface="Times New Roman" pitchFamily="18" charset="0"/>
                <a:cs typeface="Times New Roman" pitchFamily="18" charset="0"/>
              </a:rPr>
              <a:t>AantFiets</a:t>
            </a:r>
            <a:r>
              <a:rPr lang="en-GB" sz="1400" u="sng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How many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bicycles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your household?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[0..97]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>
                <a:latin typeface="Times New Roman" pitchFamily="18" charset="0"/>
                <a:cs typeface="Times New Roman" pitchFamily="18" charset="0"/>
              </a:rPr>
              <a:t>BezitFiets</a:t>
            </a:r>
            <a:r>
              <a:rPr lang="en-GB" sz="1400" u="sng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Do you yourself own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a bicycle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Yes/No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>
                <a:latin typeface="Times New Roman" pitchFamily="18" charset="0"/>
                <a:cs typeface="Times New Roman" pitchFamily="18" charset="0"/>
              </a:rPr>
              <a:t>AantEFiets</a:t>
            </a:r>
            <a:r>
              <a:rPr lang="en-GB" sz="1400" u="sng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How many electronic bicycles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in your household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? Electronic bicycles are all bicycles with electronic aid.</a:t>
            </a:r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[0..97]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>
                <a:latin typeface="Times New Roman" pitchFamily="18" charset="0"/>
                <a:cs typeface="Times New Roman" pitchFamily="18" charset="0"/>
              </a:rPr>
              <a:t>BezitEFiets</a:t>
            </a:r>
            <a:r>
              <a:rPr lang="en-GB" sz="1400" u="sng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Do you yourself own an electronic bicycle?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Yes/No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200" b="1" dirty="0" smtClean="0"/>
          </a:p>
          <a:p>
            <a:pPr marL="0" indent="0">
              <a:lnSpc>
                <a:spcPct val="100000"/>
              </a:lnSpc>
              <a:buNone/>
            </a:pPr>
            <a:endParaRPr lang="en-GB" sz="1600" b="1" dirty="0" smtClean="0"/>
          </a:p>
          <a:p>
            <a:pPr marL="0" indent="0">
              <a:lnSpc>
                <a:spcPct val="100000"/>
              </a:lnSpc>
              <a:buNone/>
            </a:pPr>
            <a:endParaRPr lang="en-GB" sz="1600" b="1" dirty="0"/>
          </a:p>
          <a:p>
            <a:pPr marL="0" indent="0">
              <a:lnSpc>
                <a:spcPct val="100000"/>
              </a:lnSpc>
              <a:buNone/>
            </a:pPr>
            <a:endParaRPr lang="en-GB" sz="1600" b="1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 smtClean="0">
                <a:solidFill>
                  <a:srgbClr val="0070C0"/>
                </a:solidFill>
              </a:rPr>
              <a:t>Alternative </a:t>
            </a:r>
            <a:r>
              <a:rPr lang="en-GB" sz="1600" b="1" dirty="0">
                <a:solidFill>
                  <a:srgbClr val="0070C0"/>
                </a:solidFill>
              </a:rPr>
              <a:t>questions B: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>
                <a:latin typeface="Times New Roman" pitchFamily="18" charset="0"/>
                <a:cs typeface="Times New Roman" pitchFamily="18" charset="0"/>
              </a:rPr>
              <a:t>Intro: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Now we will ask several questions about vehicles.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400" u="sng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>
                <a:latin typeface="Times New Roman" pitchFamily="18" charset="0"/>
                <a:cs typeface="Times New Roman" pitchFamily="18" charset="0"/>
              </a:rPr>
              <a:t>AantFiets</a:t>
            </a:r>
            <a:r>
              <a:rPr lang="en-GB" sz="1400" u="sng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How many bicycles are in your household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Do not include electronic bicycles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[0..97]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>
                <a:latin typeface="Times New Roman" pitchFamily="18" charset="0"/>
                <a:cs typeface="Times New Roman" pitchFamily="18" charset="0"/>
              </a:rPr>
              <a:t>BezitFiets</a:t>
            </a:r>
            <a:r>
              <a:rPr lang="en-GB" sz="1400" u="sng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Do you yourself own a bicycle?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Yes/No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>
                <a:latin typeface="Times New Roman" pitchFamily="18" charset="0"/>
                <a:cs typeface="Times New Roman" pitchFamily="18" charset="0"/>
              </a:rPr>
              <a:t>AantEFiets</a:t>
            </a:r>
            <a:r>
              <a:rPr lang="en-GB" sz="1400" u="sng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How many electronic bicycles are in your household?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Electronic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bicycles are all bicycle with electronic aid.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[0..97]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>
                <a:latin typeface="Times New Roman" pitchFamily="18" charset="0"/>
                <a:cs typeface="Times New Roman" pitchFamily="18" charset="0"/>
              </a:rPr>
              <a:t>BezitEFiets</a:t>
            </a:r>
            <a:r>
              <a:rPr lang="en-GB" sz="1400" u="sng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Do you yourself own an electronic bicycle?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Yes/No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600" b="1" dirty="0" smtClean="0"/>
          </a:p>
          <a:p>
            <a:pPr marL="0" indent="0">
              <a:lnSpc>
                <a:spcPct val="100000"/>
              </a:lnSpc>
              <a:buNone/>
            </a:pPr>
            <a:endParaRPr lang="en-GB" sz="1600" b="1" dirty="0"/>
          </a:p>
          <a:p>
            <a:pPr marL="0" indent="0">
              <a:lnSpc>
                <a:spcPct val="100000"/>
              </a:lnSpc>
              <a:buNone/>
            </a:pPr>
            <a:endParaRPr lang="en-GB" sz="1600" b="1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 smtClean="0">
                <a:solidFill>
                  <a:srgbClr val="82045E"/>
                </a:solidFill>
              </a:rPr>
              <a:t>Alternative </a:t>
            </a:r>
            <a:r>
              <a:rPr lang="en-GB" sz="1600" b="1" dirty="0">
                <a:solidFill>
                  <a:srgbClr val="82045E"/>
                </a:solidFill>
              </a:rPr>
              <a:t>questions </a:t>
            </a:r>
            <a:r>
              <a:rPr lang="en-GB" sz="1600" b="1" dirty="0" smtClean="0">
                <a:solidFill>
                  <a:srgbClr val="82045E"/>
                </a:solidFill>
              </a:rPr>
              <a:t>C:</a:t>
            </a:r>
            <a:endParaRPr lang="en-GB" sz="1600" b="1" dirty="0">
              <a:solidFill>
                <a:srgbClr val="82045E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>
                <a:latin typeface="Times New Roman" pitchFamily="18" charset="0"/>
                <a:cs typeface="Times New Roman" pitchFamily="18" charset="0"/>
              </a:rPr>
              <a:t>Intro: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Now we will ask several questions about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vehicles.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>
                <a:latin typeface="Times New Roman" pitchFamily="18" charset="0"/>
                <a:cs typeface="Times New Roman" pitchFamily="18" charset="0"/>
              </a:rPr>
              <a:t>AantFiets</a:t>
            </a:r>
            <a:r>
              <a:rPr lang="en-GB" sz="1400" u="sng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How many bicycles are in your household? </a:t>
            </a:r>
            <a:r>
              <a:rPr lang="en-GB" sz="1400" dirty="0" smtClean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Include all kinds of bicycles.</a:t>
            </a:r>
            <a:endParaRPr lang="en-GB" sz="1400" dirty="0">
              <a:solidFill>
                <a:srgbClr val="82045E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[0..97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400" dirty="0">
              <a:solidFill>
                <a:srgbClr val="82045E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AantEFiets</a:t>
            </a:r>
            <a:r>
              <a:rPr lang="en-GB" sz="1400" u="sng" dirty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400" dirty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How many </a:t>
            </a:r>
            <a:r>
              <a:rPr lang="en-GB" sz="1400" dirty="0" smtClean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of those are electronic bicycles? Electronic </a:t>
            </a:r>
            <a:r>
              <a:rPr lang="en-GB" sz="1400" dirty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bicycles </a:t>
            </a:r>
            <a:r>
              <a:rPr lang="en-GB" sz="1400" dirty="0" smtClean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GB" sz="1400" dirty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en-GB" sz="1400" dirty="0" smtClean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bicycles </a:t>
            </a:r>
            <a:r>
              <a:rPr lang="en-GB" sz="1400" dirty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with electronic aid.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[0..97]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400" dirty="0">
              <a:solidFill>
                <a:srgbClr val="82045E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BezitFiets</a:t>
            </a:r>
            <a:r>
              <a:rPr lang="en-GB" sz="1400" u="sng" dirty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Do you yourself own a bicycle?</a:t>
            </a:r>
          </a:p>
          <a:p>
            <a:pPr>
              <a:lnSpc>
                <a:spcPct val="100000"/>
              </a:lnSpc>
              <a:buFont typeface="Courier New" pitchFamily="49" charset="0"/>
              <a:buChar char="o"/>
            </a:pPr>
            <a:r>
              <a:rPr lang="en-GB" sz="1400" dirty="0" smtClean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Yes, a non-electronic bicycle</a:t>
            </a:r>
          </a:p>
          <a:p>
            <a:pPr>
              <a:lnSpc>
                <a:spcPct val="100000"/>
              </a:lnSpc>
              <a:buFont typeface="Courier New" pitchFamily="49" charset="0"/>
              <a:buChar char="o"/>
            </a:pPr>
            <a:r>
              <a:rPr lang="en-GB" sz="1400" dirty="0" smtClean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Yes</a:t>
            </a:r>
            <a:r>
              <a:rPr lang="en-GB" sz="1400" dirty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400" dirty="0" smtClean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an electronic </a:t>
            </a:r>
            <a:r>
              <a:rPr lang="en-GB" sz="1400" dirty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bicycle</a:t>
            </a:r>
          </a:p>
          <a:p>
            <a:pPr>
              <a:lnSpc>
                <a:spcPct val="10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Yes, </a:t>
            </a:r>
            <a:r>
              <a:rPr lang="en-GB" sz="1400" dirty="0" smtClean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both</a:t>
            </a:r>
            <a:endParaRPr lang="en-GB" sz="1400" dirty="0">
              <a:solidFill>
                <a:srgbClr val="82045E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buFont typeface="Courier New" pitchFamily="49" charset="0"/>
              <a:buChar char="o"/>
            </a:pPr>
            <a:r>
              <a:rPr lang="en-GB" sz="1400" dirty="0" smtClean="0">
                <a:solidFill>
                  <a:srgbClr val="82045E"/>
                </a:solidFill>
                <a:latin typeface="Times New Roman" pitchFamily="18" charset="0"/>
                <a:cs typeface="Times New Roman" pitchFamily="18" charset="0"/>
              </a:rPr>
              <a:t>No.</a:t>
            </a:r>
            <a:endParaRPr lang="en-GB" sz="1400" dirty="0">
              <a:solidFill>
                <a:srgbClr val="82045E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200" b="1" dirty="0"/>
          </a:p>
          <a:p>
            <a:pPr marL="0" indent="0">
              <a:lnSpc>
                <a:spcPct val="100000"/>
              </a:lnSpc>
              <a:buNone/>
            </a:pPr>
            <a:endParaRPr lang="en-GB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98154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C</a:t>
            </a:r>
            <a:r>
              <a:rPr lang="en-GB" dirty="0" smtClean="0"/>
              <a:t>ollection and Analysis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8000" y="1566000"/>
            <a:ext cx="7596000" cy="5292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GB" sz="2000" dirty="0" smtClean="0"/>
              <a:t>The telephone interviews were executed between 20 - 26 January and  5 - 6 February 2015, by </a:t>
            </a:r>
            <a:r>
              <a:rPr lang="en-GB" sz="2000" b="1" dirty="0" smtClean="0"/>
              <a:t>5 telephone interviewers and 1 methodologis</a:t>
            </a:r>
            <a:r>
              <a:rPr lang="en-GB" sz="2000" dirty="0" smtClean="0"/>
              <a:t>t. 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GB" sz="2000" dirty="0" smtClean="0"/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GB" sz="2000" dirty="0" smtClean="0"/>
              <a:t>The interviews were executed according to a fixed </a:t>
            </a:r>
            <a:r>
              <a:rPr lang="en-GB" sz="2000" b="1" dirty="0" smtClean="0"/>
              <a:t>protocol</a:t>
            </a:r>
            <a:r>
              <a:rPr lang="en-GB" sz="2000" dirty="0" smtClean="0"/>
              <a:t>.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GB" sz="2000" dirty="0" smtClean="0"/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/>
              <a:t>All test interviewers received an </a:t>
            </a:r>
            <a:r>
              <a:rPr lang="en-US" sz="2000" b="1" dirty="0" smtClean="0"/>
              <a:t>instruction</a:t>
            </a:r>
            <a:r>
              <a:rPr lang="en-US" sz="2000" dirty="0" smtClean="0"/>
              <a:t> in </a:t>
            </a:r>
            <a:r>
              <a:rPr lang="en-US" sz="2000" dirty="0"/>
              <a:t>which the </a:t>
            </a:r>
            <a:r>
              <a:rPr lang="en-US" sz="2000" dirty="0" smtClean="0"/>
              <a:t>aim of the test, the protocol, test questionnaire and some practical </a:t>
            </a:r>
            <a:r>
              <a:rPr lang="en-US" sz="2000" dirty="0"/>
              <a:t>organization of the test interviews and the </a:t>
            </a:r>
            <a:r>
              <a:rPr lang="en-US" sz="2000" dirty="0" smtClean="0"/>
              <a:t>reporting format were discussed. 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US" sz="2000" dirty="0" smtClean="0"/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 smtClean="0"/>
              <a:t>The interviews were conducted </a:t>
            </a:r>
            <a:r>
              <a:rPr lang="en-US" sz="2000" b="1" dirty="0" smtClean="0"/>
              <a:t>during the shifts </a:t>
            </a:r>
            <a:r>
              <a:rPr lang="en-US" sz="2000" dirty="0" smtClean="0"/>
              <a:t>of the interviewers. They were allowed to spend </a:t>
            </a:r>
            <a:r>
              <a:rPr lang="en-US" sz="2000" dirty="0"/>
              <a:t>1</a:t>
            </a:r>
            <a:r>
              <a:rPr lang="en-US" sz="2000" dirty="0" smtClean="0"/>
              <a:t> hour per shift of 4 hours on the test.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US" sz="2000" dirty="0" smtClean="0"/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b="1" dirty="0"/>
              <a:t>No recordings </a:t>
            </a:r>
            <a:r>
              <a:rPr lang="en-US" sz="2000" dirty="0"/>
              <a:t>were made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8196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</a:t>
            </a:r>
            <a:r>
              <a:rPr lang="en-GB" dirty="0" smtClean="0"/>
              <a:t>Collection </a:t>
            </a:r>
            <a:r>
              <a:rPr lang="en-GB" dirty="0"/>
              <a:t>and Analysis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8000" y="1566000"/>
            <a:ext cx="7596000" cy="5292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 smtClean="0"/>
              <a:t>A paper questionnaire was the </a:t>
            </a:r>
            <a:r>
              <a:rPr lang="en-US" sz="2000" b="1" dirty="0" smtClean="0"/>
              <a:t>reporting format </a:t>
            </a:r>
            <a:r>
              <a:rPr lang="en-US" sz="2000" dirty="0" smtClean="0"/>
              <a:t>for the interviews. Each interviewer filled out a paper questionnaire for each interview. 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US" sz="2000" dirty="0" smtClean="0"/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 smtClean="0"/>
              <a:t>For the analyses everything was also entered in a </a:t>
            </a:r>
            <a:r>
              <a:rPr lang="en-US" sz="2000" b="1" dirty="0" smtClean="0"/>
              <a:t>spread sheet</a:t>
            </a:r>
            <a:r>
              <a:rPr lang="en-US" sz="2000" dirty="0" smtClean="0"/>
              <a:t>.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US" sz="2000" dirty="0" smtClean="0"/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 smtClean="0"/>
              <a:t>In the spread sheet also the </a:t>
            </a:r>
            <a:r>
              <a:rPr lang="en-US" sz="2000" b="1" dirty="0" smtClean="0"/>
              <a:t>responses to the original Mobility Survey</a:t>
            </a:r>
            <a:r>
              <a:rPr lang="en-US" sz="2000" dirty="0" smtClean="0"/>
              <a:t> were entered.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US" sz="2000" dirty="0" smtClean="0"/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US" sz="2000" dirty="0" smtClean="0"/>
              <a:t>Then the </a:t>
            </a:r>
            <a:r>
              <a:rPr lang="en-US" sz="2000" b="1" dirty="0" smtClean="0"/>
              <a:t>responses were compared </a:t>
            </a:r>
            <a:r>
              <a:rPr lang="en-US" sz="2000" dirty="0" smtClean="0"/>
              <a:t>and coded whether there was a difference between the responses.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97997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</a:t>
            </a:r>
            <a:r>
              <a:rPr lang="en-GB" dirty="0" smtClean="0"/>
              <a:t>Collection </a:t>
            </a:r>
            <a:r>
              <a:rPr lang="en-GB" dirty="0"/>
              <a:t>and Analysis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8000" y="1566000"/>
            <a:ext cx="7596000" cy="52920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200" dirty="0" smtClean="0"/>
              <a:t>In total </a:t>
            </a:r>
            <a:r>
              <a:rPr lang="en-GB" sz="2200" b="1" dirty="0" smtClean="0"/>
              <a:t>161 telephone </a:t>
            </a:r>
            <a:r>
              <a:rPr lang="en-GB" sz="2200" dirty="0" smtClean="0"/>
              <a:t>numbers were contacted: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200" dirty="0" smtClean="0"/>
          </a:p>
          <a:p>
            <a:pPr marL="0" indent="0">
              <a:lnSpc>
                <a:spcPct val="100000"/>
              </a:lnSpc>
              <a:buNone/>
            </a:pPr>
            <a:endParaRPr lang="en-GB" sz="2200" dirty="0" smtClean="0"/>
          </a:p>
          <a:p>
            <a:pPr marL="0" indent="0">
              <a:lnSpc>
                <a:spcPct val="100000"/>
              </a:lnSpc>
              <a:buNone/>
            </a:pPr>
            <a:endParaRPr lang="en-GB" sz="2200" dirty="0"/>
          </a:p>
          <a:p>
            <a:pPr marL="0" indent="0">
              <a:lnSpc>
                <a:spcPct val="100000"/>
              </a:lnSpc>
              <a:buNone/>
            </a:pPr>
            <a:endParaRPr lang="en-GB" sz="2200" dirty="0" smtClean="0"/>
          </a:p>
          <a:p>
            <a:pPr marL="0" indent="0">
              <a:lnSpc>
                <a:spcPct val="100000"/>
              </a:lnSpc>
              <a:buNone/>
            </a:pPr>
            <a:endParaRPr lang="en-GB" sz="2200" dirty="0"/>
          </a:p>
          <a:p>
            <a:pPr marL="0" indent="0">
              <a:lnSpc>
                <a:spcPct val="100000"/>
              </a:lnSpc>
              <a:buNone/>
            </a:pPr>
            <a:endParaRPr lang="en-GB" sz="2200" b="1" dirty="0" smtClean="0"/>
          </a:p>
          <a:p>
            <a:pPr marL="0" indent="0">
              <a:lnSpc>
                <a:spcPct val="100000"/>
              </a:lnSpc>
              <a:buNone/>
            </a:pPr>
            <a:endParaRPr lang="en-GB" sz="2200" b="1" dirty="0"/>
          </a:p>
          <a:p>
            <a:pPr marL="0" indent="0">
              <a:lnSpc>
                <a:spcPct val="100000"/>
              </a:lnSpc>
              <a:buNone/>
            </a:pPr>
            <a:r>
              <a:rPr lang="en-GB" sz="2000" b="1" dirty="0" smtClean="0"/>
              <a:t>Nonresponse</a:t>
            </a:r>
            <a:r>
              <a:rPr lang="en-GB" sz="2000" dirty="0"/>
              <a:t>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/>
              <a:t>One person could not participate because of hearing problems, one person explicitly refused, the other non-responses were non-contacts.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329857"/>
              </p:ext>
            </p:extLst>
          </p:nvPr>
        </p:nvGraphicFramePr>
        <p:xfrm>
          <a:off x="971600" y="2132856"/>
          <a:ext cx="3672407" cy="1013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2213"/>
                <a:gridCol w="897330"/>
                <a:gridCol w="777686"/>
                <a:gridCol w="805178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endParaRPr lang="en-GB" sz="1600" b="1" i="0" u="none" strike="noStrike" noProof="0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noProof="0" dirty="0" smtClean="0">
                          <a:effectLst/>
                        </a:rPr>
                        <a:t>Total</a:t>
                      </a:r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noProof="0" smtClean="0">
                          <a:effectLst/>
                        </a:rPr>
                        <a:t>Web</a:t>
                      </a:r>
                      <a:endParaRPr lang="en-GB" sz="1600" b="1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noProof="0" smtClean="0">
                          <a:effectLst/>
                        </a:rPr>
                        <a:t>Cati</a:t>
                      </a:r>
                      <a:endParaRPr lang="en-GB" sz="1600" b="1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u="none" strike="noStrike" noProof="0" dirty="0" smtClean="0">
                          <a:effectLst/>
                        </a:rPr>
                        <a:t>nonresponse</a:t>
                      </a:r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dirty="0" smtClean="0">
                          <a:effectLst/>
                        </a:rPr>
                        <a:t>71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dirty="0" smtClean="0">
                          <a:effectLst/>
                        </a:rPr>
                        <a:t>48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dirty="0" smtClean="0">
                          <a:effectLst/>
                        </a:rPr>
                        <a:t>23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u="none" strike="noStrike" noProof="0" dirty="0" smtClean="0">
                          <a:effectLst/>
                        </a:rPr>
                        <a:t>response</a:t>
                      </a:r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dirty="0" smtClean="0">
                          <a:effectLst/>
                        </a:rPr>
                        <a:t>90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dirty="0" smtClean="0">
                          <a:effectLst/>
                        </a:rPr>
                        <a:t>54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dirty="0" smtClean="0">
                          <a:effectLst/>
                        </a:rPr>
                        <a:t>36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noProof="0" dirty="0" smtClean="0">
                          <a:effectLst/>
                        </a:rPr>
                        <a:t>161</a:t>
                      </a:r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noProof="0" dirty="0" smtClean="0">
                          <a:effectLst/>
                        </a:rPr>
                        <a:t>102</a:t>
                      </a:r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noProof="0" dirty="0" smtClean="0">
                          <a:effectLst/>
                        </a:rPr>
                        <a:t>59</a:t>
                      </a:r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415654"/>
              </p:ext>
            </p:extLst>
          </p:nvPr>
        </p:nvGraphicFramePr>
        <p:xfrm>
          <a:off x="5796136" y="1988840"/>
          <a:ext cx="2365556" cy="22802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8072"/>
                <a:gridCol w="514160"/>
                <a:gridCol w="493712"/>
                <a:gridCol w="709612"/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6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Responses:</a:t>
                      </a:r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u="none" strike="noStrike" noProof="0" dirty="0" smtClean="0">
                          <a:effectLst/>
                        </a:rPr>
                        <a:t>Age</a:t>
                      </a:r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noProof="0" dirty="0" smtClean="0">
                          <a:effectLst/>
                        </a:rPr>
                        <a:t>Total</a:t>
                      </a:r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noProof="0" dirty="0" smtClean="0">
                          <a:effectLst/>
                        </a:rPr>
                        <a:t>Male</a:t>
                      </a:r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noProof="0" dirty="0" smtClean="0">
                          <a:effectLst/>
                        </a:rPr>
                        <a:t>Female</a:t>
                      </a:r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u="none" strike="noStrike" noProof="0" dirty="0" smtClean="0">
                          <a:effectLst/>
                        </a:rPr>
                        <a:t>19-30</a:t>
                      </a:r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dirty="0" smtClean="0">
                          <a:effectLst/>
                        </a:rPr>
                        <a:t>7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dirty="0" smtClean="0">
                          <a:effectLst/>
                        </a:rPr>
                        <a:t>3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smtClean="0">
                          <a:effectLst/>
                        </a:rPr>
                        <a:t>4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u="none" strike="noStrike" noProof="0" dirty="0" smtClean="0">
                          <a:effectLst/>
                        </a:rPr>
                        <a:t>31-40</a:t>
                      </a:r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dirty="0" smtClean="0">
                          <a:effectLst/>
                        </a:rPr>
                        <a:t>8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dirty="0" smtClean="0">
                          <a:effectLst/>
                        </a:rPr>
                        <a:t>3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smtClean="0">
                          <a:effectLst/>
                        </a:rPr>
                        <a:t>5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u="none" strike="noStrike" noProof="0" smtClean="0">
                          <a:effectLst/>
                        </a:rPr>
                        <a:t>41-50</a:t>
                      </a:r>
                      <a:endParaRPr lang="en-GB" sz="1600" b="1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smtClean="0">
                          <a:effectLst/>
                        </a:rPr>
                        <a:t>10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dirty="0" smtClean="0">
                          <a:effectLst/>
                        </a:rPr>
                        <a:t>6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smtClean="0">
                          <a:effectLst/>
                        </a:rPr>
                        <a:t>4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u="none" strike="noStrike" noProof="0" smtClean="0">
                          <a:effectLst/>
                        </a:rPr>
                        <a:t>51-60</a:t>
                      </a:r>
                      <a:endParaRPr lang="en-GB" sz="1600" b="1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smtClean="0">
                          <a:effectLst/>
                        </a:rPr>
                        <a:t>19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dirty="0" smtClean="0">
                          <a:effectLst/>
                        </a:rPr>
                        <a:t>8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dirty="0" smtClean="0">
                          <a:effectLst/>
                        </a:rPr>
                        <a:t>11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u="none" strike="noStrike" noProof="0" smtClean="0">
                          <a:effectLst/>
                        </a:rPr>
                        <a:t>61-70</a:t>
                      </a:r>
                      <a:endParaRPr lang="en-GB" sz="1600" b="1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smtClean="0">
                          <a:effectLst/>
                        </a:rPr>
                        <a:t>29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dirty="0" smtClean="0">
                          <a:effectLst/>
                        </a:rPr>
                        <a:t>14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dirty="0" smtClean="0">
                          <a:effectLst/>
                        </a:rPr>
                        <a:t>15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u="none" strike="noStrike" noProof="0" smtClean="0">
                          <a:effectLst/>
                        </a:rPr>
                        <a:t>71-84</a:t>
                      </a:r>
                      <a:endParaRPr lang="en-GB" sz="1600" b="1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smtClean="0">
                          <a:effectLst/>
                        </a:rPr>
                        <a:t>17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dirty="0" smtClean="0">
                          <a:effectLst/>
                        </a:rPr>
                        <a:t>10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noProof="0" dirty="0" smtClean="0">
                          <a:effectLst/>
                        </a:rPr>
                        <a:t>7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noProof="0" smtClean="0">
                          <a:effectLst/>
                        </a:rPr>
                        <a:t>90</a:t>
                      </a:r>
                      <a:endParaRPr lang="en-GB" sz="1600" b="1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noProof="0" smtClean="0">
                          <a:effectLst/>
                        </a:rPr>
                        <a:t>44</a:t>
                      </a:r>
                      <a:endParaRPr lang="en-GB" sz="1600" b="1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noProof="0" dirty="0" smtClean="0">
                          <a:effectLst/>
                        </a:rPr>
                        <a:t>46</a:t>
                      </a:r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832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Findings</a:t>
            </a:r>
            <a:r>
              <a:rPr lang="en-GB" dirty="0"/>
              <a:t/>
            </a:r>
            <a:br>
              <a:rPr lang="en-GB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71600" y="1556792"/>
            <a:ext cx="7596000" cy="503135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dirty="0" smtClean="0"/>
              <a:t>Returning to the research question 1.</a:t>
            </a:r>
            <a:endParaRPr lang="en-GB" dirty="0"/>
          </a:p>
          <a:p>
            <a:pPr marL="0" indent="0">
              <a:lnSpc>
                <a:spcPct val="120000"/>
              </a:lnSpc>
              <a:buNone/>
            </a:pPr>
            <a:endParaRPr lang="nl-NL" dirty="0"/>
          </a:p>
          <a:p>
            <a:pPr marL="514350" lvl="0" indent="-514350">
              <a:lnSpc>
                <a:spcPct val="120000"/>
              </a:lnSpc>
              <a:buAutoNum type="arabicPeriod"/>
            </a:pPr>
            <a:r>
              <a:rPr lang="en-GB" dirty="0" smtClean="0"/>
              <a:t>Could </a:t>
            </a:r>
            <a:r>
              <a:rPr lang="en-GB" dirty="0"/>
              <a:t>the addition of the questions on electronic bicycles cause this mode </a:t>
            </a:r>
            <a:r>
              <a:rPr lang="en-GB" dirty="0" smtClean="0"/>
              <a:t>effect? If so, why did this mode effect occur?</a:t>
            </a:r>
          </a:p>
          <a:p>
            <a:pPr marL="514350" lvl="0" indent="-514350">
              <a:lnSpc>
                <a:spcPct val="120000"/>
              </a:lnSpc>
              <a:buAutoNum type="arabicPeriod"/>
            </a:pPr>
            <a:endParaRPr lang="en-GB" dirty="0" smtClean="0"/>
          </a:p>
          <a:p>
            <a:pPr marL="320040" lvl="1" indent="0">
              <a:lnSpc>
                <a:spcPct val="120000"/>
              </a:lnSpc>
              <a:buNone/>
            </a:pPr>
            <a:r>
              <a:rPr lang="en-GB" dirty="0" smtClean="0">
                <a:sym typeface="Wingdings" pitchFamily="2" charset="2"/>
              </a:rPr>
              <a:t> Yes, by a combination of reasons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761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Findings 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lnSpc>
                <a:spcPct val="120000"/>
              </a:lnSpc>
              <a:buFont typeface="Arial" pitchFamily="34" charset="0"/>
              <a:buChar char="•"/>
            </a:pPr>
            <a:r>
              <a:rPr lang="en-GB" b="1" dirty="0"/>
              <a:t>Context effect.</a:t>
            </a:r>
            <a:r>
              <a:rPr lang="en-GB" dirty="0"/>
              <a:t> The context of the original question has been disturbed</a:t>
            </a:r>
            <a:r>
              <a:rPr lang="en-GB" dirty="0" smtClean="0"/>
              <a:t>.</a:t>
            </a:r>
          </a:p>
          <a:p>
            <a:pPr lvl="0">
              <a:lnSpc>
                <a:spcPct val="120000"/>
              </a:lnSpc>
              <a:buFont typeface="Arial" pitchFamily="34" charset="0"/>
              <a:buChar char="•"/>
            </a:pPr>
            <a:endParaRPr lang="en-GB" dirty="0"/>
          </a:p>
          <a:p>
            <a:pPr lvl="0">
              <a:lnSpc>
                <a:spcPct val="120000"/>
              </a:lnSpc>
              <a:buFont typeface="Arial" pitchFamily="34" charset="0"/>
              <a:buChar char="•"/>
            </a:pPr>
            <a:r>
              <a:rPr lang="en-GB" b="1" dirty="0"/>
              <a:t>Order effect</a:t>
            </a:r>
            <a:r>
              <a:rPr lang="en-GB" dirty="0"/>
              <a:t>. Respondents think they have already answered the question</a:t>
            </a:r>
            <a:r>
              <a:rPr lang="en-GB" dirty="0" smtClean="0"/>
              <a:t>.</a:t>
            </a:r>
          </a:p>
          <a:p>
            <a:pPr lvl="0">
              <a:lnSpc>
                <a:spcPct val="120000"/>
              </a:lnSpc>
              <a:buFont typeface="Arial" pitchFamily="34" charset="0"/>
              <a:buChar char="•"/>
            </a:pPr>
            <a:endParaRPr lang="en-GB" dirty="0"/>
          </a:p>
          <a:p>
            <a:pPr lvl="0">
              <a:lnSpc>
                <a:spcPct val="120000"/>
              </a:lnSpc>
              <a:buFont typeface="Arial" pitchFamily="34" charset="0"/>
              <a:buChar char="•"/>
            </a:pPr>
            <a:r>
              <a:rPr lang="en-GB" b="1" dirty="0"/>
              <a:t>Misinterpretation </a:t>
            </a:r>
            <a:r>
              <a:rPr lang="en-GB" dirty="0"/>
              <a:t>of the word “other”. From interviewer debriefing: “</a:t>
            </a:r>
            <a:r>
              <a:rPr lang="en-GB" i="1" dirty="0">
                <a:solidFill>
                  <a:srgbClr val="00B0F0"/>
                </a:solidFill>
              </a:rPr>
              <a:t>They don’t mean a different or special bicycle, but a normal one</a:t>
            </a:r>
            <a:r>
              <a:rPr lang="en-GB" i="1" dirty="0" smtClean="0">
                <a:solidFill>
                  <a:srgbClr val="00B0F0"/>
                </a:solidFill>
              </a:rPr>
              <a:t>.</a:t>
            </a:r>
            <a:r>
              <a:rPr lang="en-GB" dirty="0" smtClean="0"/>
              <a:t>”</a:t>
            </a:r>
          </a:p>
          <a:p>
            <a:pPr lvl="0">
              <a:lnSpc>
                <a:spcPct val="120000"/>
              </a:lnSpc>
              <a:buFont typeface="Arial" pitchFamily="34" charset="0"/>
              <a:buChar char="•"/>
            </a:pPr>
            <a:endParaRPr lang="en-GB" dirty="0"/>
          </a:p>
          <a:p>
            <a:pPr lvl="0">
              <a:lnSpc>
                <a:spcPct val="120000"/>
              </a:lnSpc>
              <a:buFont typeface="Arial" pitchFamily="34" charset="0"/>
              <a:buChar char="•"/>
            </a:pPr>
            <a:r>
              <a:rPr lang="en-GB" b="1" dirty="0"/>
              <a:t>Mode effect.</a:t>
            </a:r>
            <a:r>
              <a:rPr lang="en-GB" dirty="0"/>
              <a:t> In web there is no interviewer to correct the misinterpretations.</a:t>
            </a:r>
          </a:p>
        </p:txBody>
      </p:sp>
    </p:spTree>
    <p:extLst>
      <p:ext uri="{BB962C8B-B14F-4D97-AF65-F5344CB8AC3E}">
        <p14:creationId xmlns:p14="http://schemas.microsoft.com/office/powerpoint/2010/main" val="366771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Findings </a:t>
            </a:r>
            <a:r>
              <a:rPr lang="en-GB" dirty="0"/>
              <a:t/>
            </a:r>
            <a:br>
              <a:rPr lang="en-GB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/>
              <a:t>Returning to the research question </a:t>
            </a:r>
            <a:r>
              <a:rPr lang="en-GB" dirty="0" smtClean="0"/>
              <a:t>2.</a:t>
            </a:r>
            <a:endParaRPr lang="en-GB" dirty="0"/>
          </a:p>
          <a:p>
            <a:pPr marL="0" indent="0">
              <a:lnSpc>
                <a:spcPct val="100000"/>
              </a:lnSpc>
              <a:buNone/>
            </a:pPr>
            <a:endParaRPr lang="en-GB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GB" dirty="0" smtClean="0"/>
              <a:t>2. Can </a:t>
            </a:r>
            <a:r>
              <a:rPr lang="en-GB" dirty="0"/>
              <a:t>we change the questions, i.e. phrase alternative questions, to reduce the mode effect</a:t>
            </a:r>
            <a:r>
              <a:rPr lang="en-GB" dirty="0" smtClean="0"/>
              <a:t>?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GB" dirty="0" smtClean="0">
                <a:sym typeface="Wingdings" pitchFamily="2" charset="2"/>
              </a:rPr>
              <a:t> Yes.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GB" dirty="0" smtClean="0"/>
              <a:t>In most cases</a:t>
            </a:r>
            <a:r>
              <a:rPr lang="en-GB" dirty="0"/>
              <a:t>, for all question </a:t>
            </a:r>
            <a:r>
              <a:rPr lang="en-GB" dirty="0" smtClean="0"/>
              <a:t>alternatives, valid measurements.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 smtClean="0">
                <a:sym typeface="Wingdings" pitchFamily="2" charset="2"/>
              </a:rPr>
              <a:t> </a:t>
            </a:r>
            <a:r>
              <a:rPr lang="en-GB" dirty="0" smtClean="0"/>
              <a:t>Still, mistakes are made now to find the alternative questions in which the least mistakes are made.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47662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Findings Alternative A</a:t>
            </a:r>
            <a:r>
              <a:rPr lang="en-GB" dirty="0"/>
              <a:t/>
            </a:r>
            <a:br>
              <a:rPr lang="en-GB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8000" y="1566000"/>
            <a:ext cx="7974480" cy="44676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000" b="1" dirty="0" smtClean="0"/>
              <a:t>Alternative questions A: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smtClean="0">
                <a:cs typeface="Times New Roman" pitchFamily="18" charset="0"/>
              </a:rPr>
              <a:t>Intro:</a:t>
            </a:r>
            <a:r>
              <a:rPr lang="en-GB" sz="1400" dirty="0" smtClean="0">
                <a:cs typeface="Times New Roman" pitchFamily="18" charset="0"/>
              </a:rPr>
              <a:t> Now we will ask several questions about vehicles.</a:t>
            </a:r>
            <a:endParaRPr lang="en-GB" sz="1400" u="sng" dirty="0" smtClean="0"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 smtClean="0">
                <a:cs typeface="Times New Roman" pitchFamily="18" charset="0"/>
              </a:rPr>
              <a:t>AantFiets</a:t>
            </a:r>
            <a:r>
              <a:rPr lang="en-GB" sz="1400" u="sng" dirty="0">
                <a:cs typeface="Times New Roman" pitchFamily="18" charset="0"/>
              </a:rPr>
              <a:t>:</a:t>
            </a:r>
            <a:r>
              <a:rPr lang="en-GB" sz="1400" dirty="0">
                <a:cs typeface="Times New Roman" pitchFamily="18" charset="0"/>
              </a:rPr>
              <a:t> How many </a:t>
            </a:r>
            <a:r>
              <a:rPr lang="en-GB" sz="1400" dirty="0" smtClean="0">
                <a:cs typeface="Times New Roman" pitchFamily="18" charset="0"/>
              </a:rPr>
              <a:t>bicycles are </a:t>
            </a:r>
            <a:r>
              <a:rPr lang="en-GB" sz="1400" dirty="0">
                <a:cs typeface="Times New Roman" pitchFamily="18" charset="0"/>
              </a:rPr>
              <a:t>in your household?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 smtClean="0">
                <a:cs typeface="Times New Roman" pitchFamily="18" charset="0"/>
              </a:rPr>
              <a:t>BezitFiets</a:t>
            </a:r>
            <a:r>
              <a:rPr lang="en-GB" sz="1400" u="sng" dirty="0">
                <a:cs typeface="Times New Roman" pitchFamily="18" charset="0"/>
              </a:rPr>
              <a:t>:</a:t>
            </a:r>
            <a:r>
              <a:rPr lang="en-GB" sz="1400" dirty="0">
                <a:cs typeface="Times New Roman" pitchFamily="18" charset="0"/>
              </a:rPr>
              <a:t> Do you yourself own a bicycle?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 smtClean="0">
                <a:cs typeface="Times New Roman" pitchFamily="18" charset="0"/>
              </a:rPr>
              <a:t>AantEFiets</a:t>
            </a:r>
            <a:r>
              <a:rPr lang="en-GB" sz="1400" u="sng" dirty="0">
                <a:cs typeface="Times New Roman" pitchFamily="18" charset="0"/>
              </a:rPr>
              <a:t>:</a:t>
            </a:r>
            <a:r>
              <a:rPr lang="en-GB" sz="1400" dirty="0">
                <a:cs typeface="Times New Roman" pitchFamily="18" charset="0"/>
              </a:rPr>
              <a:t> How many electronic bicycles are in your household? Electronic bicycles are all bicycles with electronic aid.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 smtClean="0">
                <a:cs typeface="Times New Roman" pitchFamily="18" charset="0"/>
              </a:rPr>
              <a:t>BezitEFiets</a:t>
            </a:r>
            <a:r>
              <a:rPr lang="en-GB" sz="1400" u="sng" dirty="0">
                <a:cs typeface="Times New Roman" pitchFamily="18" charset="0"/>
              </a:rPr>
              <a:t>:</a:t>
            </a:r>
            <a:r>
              <a:rPr lang="en-GB" sz="1400" dirty="0">
                <a:cs typeface="Times New Roman" pitchFamily="18" charset="0"/>
              </a:rPr>
              <a:t> Do you yourself own an electronic bicycle?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200" b="1" dirty="0" smtClean="0"/>
          </a:p>
          <a:p>
            <a:pPr marL="0" indent="0">
              <a:lnSpc>
                <a:spcPct val="100000"/>
              </a:lnSpc>
              <a:buNone/>
            </a:pPr>
            <a:endParaRPr lang="en-GB" sz="1200" b="1" dirty="0" smtClean="0"/>
          </a:p>
          <a:p>
            <a:pPr>
              <a:lnSpc>
                <a:spcPct val="100000"/>
              </a:lnSpc>
              <a:buFont typeface="Wingdings"/>
              <a:buChar char="à"/>
            </a:pPr>
            <a:r>
              <a:rPr lang="en-GB" sz="2000" dirty="0" smtClean="0"/>
              <a:t>Here we see that systematically and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 smtClean="0"/>
              <a:t>spontaneously all kinds of bicycles are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 smtClean="0"/>
              <a:t> </a:t>
            </a:r>
            <a:r>
              <a:rPr lang="en-GB" sz="2000" dirty="0"/>
              <a:t>erroneously included </a:t>
            </a:r>
            <a:r>
              <a:rPr lang="en-GB" sz="2000" dirty="0" smtClean="0"/>
              <a:t>in the answers.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 smtClean="0"/>
              <a:t>This causes </a:t>
            </a:r>
            <a:r>
              <a:rPr lang="en-GB" sz="2000" b="1" dirty="0" smtClean="0"/>
              <a:t>false positives </a:t>
            </a:r>
            <a:r>
              <a:rPr lang="en-GB" sz="2000" dirty="0" smtClean="0"/>
              <a:t>answers.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GB" sz="1800" b="1" dirty="0" smtClean="0"/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GB" sz="2000" dirty="0" smtClean="0"/>
          </a:p>
        </p:txBody>
      </p:sp>
      <p:graphicFrame>
        <p:nvGraphicFramePr>
          <p:cNvPr id="4" name="Grafie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5207236"/>
              </p:ext>
            </p:extLst>
          </p:nvPr>
        </p:nvGraphicFramePr>
        <p:xfrm>
          <a:off x="5796136" y="3573016"/>
          <a:ext cx="306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667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Findings Alternative B</a:t>
            </a:r>
            <a:r>
              <a:rPr lang="en-GB" dirty="0"/>
              <a:t/>
            </a:r>
            <a:br>
              <a:rPr lang="en-GB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000" b="1" dirty="0">
                <a:solidFill>
                  <a:srgbClr val="0070C0"/>
                </a:solidFill>
              </a:rPr>
              <a:t>Alternative questions B: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 smtClean="0">
                <a:cs typeface="Times New Roman" pitchFamily="18" charset="0"/>
              </a:rPr>
              <a:t>AantFiets</a:t>
            </a:r>
            <a:r>
              <a:rPr lang="en-GB" sz="1400" u="sng" dirty="0">
                <a:cs typeface="Times New Roman" pitchFamily="18" charset="0"/>
              </a:rPr>
              <a:t>:</a:t>
            </a:r>
            <a:r>
              <a:rPr lang="en-GB" sz="1400" dirty="0">
                <a:cs typeface="Times New Roman" pitchFamily="18" charset="0"/>
              </a:rPr>
              <a:t> How many bicycles are in your household? </a:t>
            </a:r>
            <a:r>
              <a:rPr lang="en-GB" sz="1400" dirty="0">
                <a:solidFill>
                  <a:srgbClr val="0070C0"/>
                </a:solidFill>
                <a:cs typeface="Times New Roman" pitchFamily="18" charset="0"/>
              </a:rPr>
              <a:t>Do not include electronic bicycles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 smtClean="0">
                <a:cs typeface="Times New Roman" pitchFamily="18" charset="0"/>
              </a:rPr>
              <a:t>BezitFiets</a:t>
            </a:r>
            <a:r>
              <a:rPr lang="en-GB" sz="1400" u="sng" dirty="0">
                <a:cs typeface="Times New Roman" pitchFamily="18" charset="0"/>
              </a:rPr>
              <a:t>:</a:t>
            </a:r>
            <a:r>
              <a:rPr lang="en-GB" sz="1400" dirty="0">
                <a:cs typeface="Times New Roman" pitchFamily="18" charset="0"/>
              </a:rPr>
              <a:t> Do you yourself own a bicycle?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 smtClean="0">
                <a:cs typeface="Times New Roman" pitchFamily="18" charset="0"/>
              </a:rPr>
              <a:t>AantEFiets</a:t>
            </a:r>
            <a:r>
              <a:rPr lang="en-GB" sz="1400" u="sng" dirty="0">
                <a:cs typeface="Times New Roman" pitchFamily="18" charset="0"/>
              </a:rPr>
              <a:t>:</a:t>
            </a:r>
            <a:r>
              <a:rPr lang="en-GB" sz="1400" dirty="0">
                <a:cs typeface="Times New Roman" pitchFamily="18" charset="0"/>
              </a:rPr>
              <a:t> How many electronic bicycles are in your household? Electronic bicycles are all bicycle with electronic aid.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 smtClean="0">
                <a:cs typeface="Times New Roman" pitchFamily="18" charset="0"/>
              </a:rPr>
              <a:t>BezitEFiets</a:t>
            </a:r>
            <a:r>
              <a:rPr lang="en-GB" sz="1400" u="sng" dirty="0">
                <a:cs typeface="Times New Roman" pitchFamily="18" charset="0"/>
              </a:rPr>
              <a:t>:</a:t>
            </a:r>
            <a:r>
              <a:rPr lang="en-GB" sz="1400" dirty="0">
                <a:cs typeface="Times New Roman" pitchFamily="18" charset="0"/>
              </a:rPr>
              <a:t> Do you yourself own an electronic bicycle?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GB" sz="1800" b="1" dirty="0" smtClean="0"/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GB" sz="1200" b="1" dirty="0" smtClean="0"/>
          </a:p>
          <a:p>
            <a:pPr>
              <a:lnSpc>
                <a:spcPct val="100000"/>
              </a:lnSpc>
              <a:buFont typeface="Wingdings"/>
              <a:buChar char="à"/>
            </a:pPr>
            <a:r>
              <a:rPr lang="en-GB" sz="2000" dirty="0" smtClean="0"/>
              <a:t>The</a:t>
            </a:r>
            <a:r>
              <a:rPr lang="en-GB" sz="2000" b="1" dirty="0" smtClean="0"/>
              <a:t> </a:t>
            </a:r>
            <a:r>
              <a:rPr lang="en-GB" sz="2000" dirty="0"/>
              <a:t>addition of “Do not include electronic </a:t>
            </a:r>
            <a:endParaRPr lang="en-GB" sz="20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 smtClean="0"/>
              <a:t>bicycles</a:t>
            </a:r>
            <a:r>
              <a:rPr lang="en-GB" sz="2000" dirty="0"/>
              <a:t>”, </a:t>
            </a:r>
            <a:r>
              <a:rPr lang="en-GB" sz="2000" dirty="0" smtClean="0"/>
              <a:t>seems </a:t>
            </a:r>
            <a:r>
              <a:rPr lang="en-GB" sz="2000" b="1" dirty="0"/>
              <a:t>prevent false positives</a:t>
            </a:r>
            <a:r>
              <a:rPr lang="en-GB" sz="2000" dirty="0"/>
              <a:t>. </a:t>
            </a:r>
            <a:endParaRPr lang="en-GB" sz="20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 smtClean="0"/>
              <a:t>Yet </a:t>
            </a:r>
            <a:r>
              <a:rPr lang="en-GB" sz="2000" dirty="0"/>
              <a:t>it caused </a:t>
            </a:r>
            <a:r>
              <a:rPr lang="en-GB" sz="2000" dirty="0" smtClean="0"/>
              <a:t>more </a:t>
            </a:r>
            <a:r>
              <a:rPr lang="en-GB" sz="2000" b="1" dirty="0" smtClean="0"/>
              <a:t>discussion </a:t>
            </a:r>
            <a:r>
              <a:rPr lang="en-GB" sz="2000" dirty="0"/>
              <a:t>between the </a:t>
            </a:r>
            <a:endParaRPr lang="en-GB" sz="20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 smtClean="0"/>
              <a:t>respondents </a:t>
            </a:r>
            <a:r>
              <a:rPr lang="en-GB" sz="2000" dirty="0"/>
              <a:t>and </a:t>
            </a:r>
            <a:r>
              <a:rPr lang="en-GB" sz="2000" dirty="0" smtClean="0"/>
              <a:t>interviewers</a:t>
            </a:r>
            <a:r>
              <a:rPr lang="en-GB" sz="2000" dirty="0"/>
              <a:t>. </a:t>
            </a:r>
            <a:endParaRPr lang="en-GB" sz="20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 smtClean="0"/>
              <a:t>More </a:t>
            </a:r>
            <a:r>
              <a:rPr lang="en-GB" sz="2000" dirty="0"/>
              <a:t>requests for confirmation. </a:t>
            </a:r>
            <a:endParaRPr lang="en-GB" sz="2000" dirty="0" smtClean="0"/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GB" sz="2000" dirty="0" smtClean="0"/>
          </a:p>
        </p:txBody>
      </p:sp>
      <p:graphicFrame>
        <p:nvGraphicFramePr>
          <p:cNvPr id="5" name="Grafiek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0482488"/>
              </p:ext>
            </p:extLst>
          </p:nvPr>
        </p:nvGraphicFramePr>
        <p:xfrm>
          <a:off x="5796136" y="3429000"/>
          <a:ext cx="306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983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Findings Alternative C</a:t>
            </a:r>
            <a:r>
              <a:rPr lang="en-GB" dirty="0"/>
              <a:t/>
            </a:r>
            <a:br>
              <a:rPr lang="en-GB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000" b="1" dirty="0" smtClean="0">
                <a:solidFill>
                  <a:srgbClr val="82045E"/>
                </a:solidFill>
              </a:rPr>
              <a:t>Alternative </a:t>
            </a:r>
            <a:r>
              <a:rPr lang="en-GB" sz="2000" b="1" dirty="0">
                <a:solidFill>
                  <a:srgbClr val="82045E"/>
                </a:solidFill>
              </a:rPr>
              <a:t>questions C: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 smtClean="0">
                <a:cs typeface="Times New Roman" pitchFamily="18" charset="0"/>
              </a:rPr>
              <a:t>AantFiets</a:t>
            </a:r>
            <a:r>
              <a:rPr lang="en-GB" sz="1400" u="sng" dirty="0">
                <a:cs typeface="Times New Roman" pitchFamily="18" charset="0"/>
              </a:rPr>
              <a:t>:</a:t>
            </a:r>
            <a:r>
              <a:rPr lang="en-GB" sz="1400" dirty="0">
                <a:cs typeface="Times New Roman" pitchFamily="18" charset="0"/>
              </a:rPr>
              <a:t> How many bicycles are in your household? </a:t>
            </a:r>
            <a:r>
              <a:rPr lang="en-GB" sz="1400" dirty="0">
                <a:solidFill>
                  <a:srgbClr val="82045E"/>
                </a:solidFill>
                <a:cs typeface="Times New Roman" pitchFamily="18" charset="0"/>
              </a:rPr>
              <a:t>Include all kinds of bicycles.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 smtClean="0">
                <a:cs typeface="Times New Roman" pitchFamily="18" charset="0"/>
              </a:rPr>
              <a:t>AantEFiets</a:t>
            </a:r>
            <a:r>
              <a:rPr lang="en-GB" sz="1400" u="sng" dirty="0">
                <a:cs typeface="Times New Roman" pitchFamily="18" charset="0"/>
              </a:rPr>
              <a:t>:</a:t>
            </a:r>
            <a:r>
              <a:rPr lang="en-GB" sz="1400" dirty="0">
                <a:cs typeface="Times New Roman" pitchFamily="18" charset="0"/>
              </a:rPr>
              <a:t> </a:t>
            </a:r>
            <a:r>
              <a:rPr lang="en-GB" sz="1400" dirty="0">
                <a:solidFill>
                  <a:srgbClr val="82045E"/>
                </a:solidFill>
                <a:cs typeface="Times New Roman" pitchFamily="18" charset="0"/>
              </a:rPr>
              <a:t>How many of those are electronic bicycles? Electronic bicycles are all bicycles with electronic aid.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u="sng" dirty="0" err="1" smtClean="0">
                <a:cs typeface="Times New Roman" pitchFamily="18" charset="0"/>
              </a:rPr>
              <a:t>BezitFiets</a:t>
            </a:r>
            <a:r>
              <a:rPr lang="en-GB" sz="1400" u="sng" dirty="0">
                <a:cs typeface="Times New Roman" pitchFamily="18" charset="0"/>
              </a:rPr>
              <a:t>:</a:t>
            </a:r>
            <a:r>
              <a:rPr lang="en-GB" sz="1400" dirty="0">
                <a:solidFill>
                  <a:srgbClr val="82045E"/>
                </a:solidFill>
                <a:cs typeface="Times New Roman" pitchFamily="18" charset="0"/>
              </a:rPr>
              <a:t> </a:t>
            </a:r>
            <a:r>
              <a:rPr lang="en-GB" sz="1400" dirty="0">
                <a:cs typeface="Times New Roman" pitchFamily="18" charset="0"/>
              </a:rPr>
              <a:t>Do you yourself own a bicycle?</a:t>
            </a:r>
          </a:p>
          <a:p>
            <a:pPr>
              <a:lnSpc>
                <a:spcPct val="10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82045E"/>
                </a:solidFill>
                <a:cs typeface="Times New Roman" pitchFamily="18" charset="0"/>
              </a:rPr>
              <a:t>Yes, a non-electronic bicycle</a:t>
            </a:r>
          </a:p>
          <a:p>
            <a:pPr>
              <a:lnSpc>
                <a:spcPct val="10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82045E"/>
                </a:solidFill>
                <a:cs typeface="Times New Roman" pitchFamily="18" charset="0"/>
              </a:rPr>
              <a:t>Yes, an electronic bicycle</a:t>
            </a:r>
          </a:p>
          <a:p>
            <a:pPr>
              <a:lnSpc>
                <a:spcPct val="10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82045E"/>
                </a:solidFill>
                <a:cs typeface="Times New Roman" pitchFamily="18" charset="0"/>
              </a:rPr>
              <a:t>Yes, both</a:t>
            </a:r>
          </a:p>
          <a:p>
            <a:pPr>
              <a:lnSpc>
                <a:spcPct val="100000"/>
              </a:lnSpc>
              <a:buFont typeface="Courier New" pitchFamily="49" charset="0"/>
              <a:buChar char="o"/>
            </a:pPr>
            <a:r>
              <a:rPr lang="en-GB" sz="1400" dirty="0">
                <a:solidFill>
                  <a:srgbClr val="82045E"/>
                </a:solidFill>
                <a:cs typeface="Times New Roman" pitchFamily="18" charset="0"/>
              </a:rPr>
              <a:t>No.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GB" sz="2000" b="1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GB" sz="2000" b="1" dirty="0" smtClean="0">
                <a:sym typeface="Wingdings" pitchFamily="2" charset="2"/>
              </a:rPr>
              <a:t></a:t>
            </a:r>
            <a:r>
              <a:rPr lang="en-GB" sz="2000" dirty="0" smtClean="0"/>
              <a:t>Here we see that the first question meets the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 smtClean="0"/>
              <a:t>natural urge of the respondents to include all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 smtClean="0"/>
              <a:t>bicycles. There a </a:t>
            </a:r>
            <a:r>
              <a:rPr lang="en-GB" sz="2000" b="1" dirty="0" smtClean="0"/>
              <a:t>no false positives</a:t>
            </a:r>
            <a:r>
              <a:rPr lang="en-GB" sz="2000" dirty="0" smtClean="0"/>
              <a:t>, and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 smtClean="0"/>
              <a:t>virtually </a:t>
            </a:r>
            <a:r>
              <a:rPr lang="en-GB" sz="2000" b="1" dirty="0" smtClean="0"/>
              <a:t>no discussions </a:t>
            </a:r>
            <a:r>
              <a:rPr lang="en-GB" sz="2000" dirty="0" smtClean="0"/>
              <a:t>between respondents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 smtClean="0"/>
              <a:t>and interviewers.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GB" sz="1800" dirty="0" smtClean="0"/>
          </a:p>
        </p:txBody>
      </p:sp>
      <p:graphicFrame>
        <p:nvGraphicFramePr>
          <p:cNvPr id="4" name="Grafie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1034456"/>
              </p:ext>
            </p:extLst>
          </p:nvPr>
        </p:nvGraphicFramePr>
        <p:xfrm>
          <a:off x="5868144" y="3501008"/>
          <a:ext cx="306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259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r>
              <a:rPr lang="en-GB" dirty="0"/>
              <a:t/>
            </a:r>
            <a:br>
              <a:rPr lang="en-GB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GB" sz="2000" dirty="0"/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GB" sz="2000" dirty="0" smtClean="0"/>
              <a:t>Though Alternative B and C both generate the correct amount of bicycles, there is a methodological difference between the two. According to the theory </a:t>
            </a:r>
            <a:r>
              <a:rPr lang="en-GB" sz="2000" b="1" dirty="0" smtClean="0"/>
              <a:t>Alternative B has a higher cognitive burden </a:t>
            </a:r>
            <a:r>
              <a:rPr lang="en-GB" sz="2000" dirty="0" smtClean="0"/>
              <a:t>than Alternative C.  Negative instructions (“do not include…”) are more difficult to process than positive  instructions (“include all kinds…”).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endParaRPr lang="en-GB" sz="2000" dirty="0" smtClean="0"/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en-GB" sz="2000" dirty="0" smtClean="0"/>
              <a:t>An </a:t>
            </a:r>
            <a:r>
              <a:rPr lang="en-GB" sz="2000" b="1" dirty="0" smtClean="0"/>
              <a:t>additional benefit of Alternative C </a:t>
            </a:r>
            <a:r>
              <a:rPr lang="en-GB" sz="2000" dirty="0" smtClean="0"/>
              <a:t>seems to be that it measures, with the least discussion and doubt, what you think it measures. And it needs less guidance from the interviewer to answer correctly.</a:t>
            </a:r>
          </a:p>
        </p:txBody>
      </p:sp>
    </p:spTree>
    <p:extLst>
      <p:ext uri="{BB962C8B-B14F-4D97-AF65-F5344CB8AC3E}">
        <p14:creationId xmlns:p14="http://schemas.microsoft.com/office/powerpoint/2010/main" val="293286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Recommendation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200" dirty="0" smtClean="0"/>
              <a:t>It was recommended to adopt </a:t>
            </a:r>
            <a:r>
              <a:rPr lang="en-GB" sz="2200" b="1" dirty="0" smtClean="0"/>
              <a:t>Alternative questions C </a:t>
            </a:r>
            <a:r>
              <a:rPr lang="en-GB" sz="2200" dirty="0" smtClean="0"/>
              <a:t>in the new Mobility Survey questionnaire.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2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GB" sz="2200" dirty="0" smtClean="0"/>
              <a:t>Even though we </a:t>
            </a:r>
            <a:r>
              <a:rPr lang="en-GB" sz="2200" b="1" dirty="0" smtClean="0"/>
              <a:t>cannot guarantee </a:t>
            </a:r>
            <a:r>
              <a:rPr lang="en-GB" sz="2200" dirty="0" smtClean="0"/>
              <a:t>that the time series will return to the situation before 2013, we are convinced that now we better know what we measure.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200" dirty="0" smtClean="0"/>
          </a:p>
          <a:p>
            <a:pPr marL="0" indent="0">
              <a:lnSpc>
                <a:spcPct val="100000"/>
              </a:lnSpc>
              <a:buNone/>
            </a:pPr>
            <a:endParaRPr lang="en-GB" sz="2200" dirty="0" smtClean="0"/>
          </a:p>
          <a:p>
            <a:pPr marL="0" indent="0">
              <a:lnSpc>
                <a:spcPct val="100000"/>
              </a:lnSpc>
              <a:buNone/>
            </a:pPr>
            <a:endParaRPr lang="en-GB" sz="2200" dirty="0"/>
          </a:p>
          <a:p>
            <a:pPr marL="0" indent="0">
              <a:lnSpc>
                <a:spcPct val="100000"/>
              </a:lnSpc>
              <a:buNone/>
            </a:pPr>
            <a:r>
              <a:rPr lang="en-GB" sz="2200" dirty="0" smtClean="0"/>
              <a:t>The client agreed.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59783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New Survey Data</a:t>
            </a:r>
            <a:endParaRPr lang="nl-NL" dirty="0"/>
          </a:p>
        </p:txBody>
      </p:sp>
      <p:graphicFrame>
        <p:nvGraphicFramePr>
          <p:cNvPr id="4" name="Tijdelijke aanduiding voor inhoud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364707"/>
              </p:ext>
            </p:extLst>
          </p:nvPr>
        </p:nvGraphicFramePr>
        <p:xfrm>
          <a:off x="467544" y="1268760"/>
          <a:ext cx="7804611" cy="52001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0501"/>
                <a:gridCol w="1643320"/>
                <a:gridCol w="954158"/>
                <a:gridCol w="954158"/>
                <a:gridCol w="954158"/>
                <a:gridCol w="954158"/>
                <a:gridCol w="954158"/>
              </a:tblGrid>
              <a:tr h="601405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Number of bicycles in the household?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itchFamily="34" charset="0"/>
                        </a:rPr>
                        <a:t>2011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itchFamily="34" charset="0"/>
                        </a:rPr>
                        <a:t>2012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itchFamily="34" charset="0"/>
                        </a:rPr>
                        <a:t>2013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itchFamily="34" charset="0"/>
                        </a:rPr>
                        <a:t>2014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itchFamily="34" charset="0"/>
                        </a:rPr>
                        <a:t>2015</a:t>
                      </a:r>
                    </a:p>
                  </a:txBody>
                  <a:tcPr marL="68580" marR="68580" marT="0" marB="0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 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Value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 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 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 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 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Total all modes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1 or more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94,3%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itchFamily="34" charset="0"/>
                        </a:rPr>
                        <a:t>94,6%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93,8%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93,7%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93,3%</a:t>
                      </a:r>
                    </a:p>
                  </a:txBody>
                  <a:tcPr marL="44450" marR="4445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60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Web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1 or more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96,7%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96,8%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96,5%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96,0%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95,5%</a:t>
                      </a:r>
                    </a:p>
                  </a:txBody>
                  <a:tcPr marL="44450" marR="4445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CATI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1 or more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93,5%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93,3%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92,9%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itchFamily="34" charset="0"/>
                        </a:rPr>
                        <a:t>93,1%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92,4%</a:t>
                      </a:r>
                    </a:p>
                  </a:txBody>
                  <a:tcPr marL="44450" marR="4445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CAPI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1 or more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91,3%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92,6%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91,4%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91,4%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91,9%</a:t>
                      </a:r>
                    </a:p>
                  </a:txBody>
                  <a:tcPr marL="44450" marR="4445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 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 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 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 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 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 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nl-NL" sz="1600" dirty="0">
                        <a:effectLst/>
                        <a:latin typeface="Calibri" pitchFamily="34" charset="0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91622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alibri" pitchFamily="34" charset="0"/>
                        </a:rPr>
                        <a:t>Does respondent own a bicycle?</a:t>
                      </a:r>
                      <a:endParaRPr lang="nl-NL" sz="1600" b="1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effectLst/>
                          <a:latin typeface="Calibri" pitchFamily="34" charset="0"/>
                        </a:rPr>
                        <a:t>2011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600" b="1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pitchFamily="34" charset="0"/>
                        </a:rPr>
                        <a:t>2012</a:t>
                      </a:r>
                      <a:endParaRPr lang="nl-NL" sz="1600" b="1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alibri" pitchFamily="34" charset="0"/>
                        </a:rPr>
                        <a:t>2013</a:t>
                      </a:r>
                      <a:endParaRPr lang="nl-NL" sz="1600" b="1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alibri" pitchFamily="34" charset="0"/>
                        </a:rPr>
                        <a:t>2014</a:t>
                      </a:r>
                      <a:endParaRPr lang="nl-NL" sz="1600" b="1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2015</a:t>
                      </a:r>
                      <a:endParaRPr lang="nl-NL" sz="1600" b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 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Value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 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 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 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 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l-NL" sz="160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nl-NL" sz="1600">
                        <a:effectLst/>
                        <a:latin typeface="Calibri" pitchFamily="34" charset="0"/>
                        <a:ea typeface="Times New Roman"/>
                        <a:cs typeface="Corbel"/>
                      </a:endParaRPr>
                    </a:p>
                  </a:txBody>
                  <a:tcPr marL="44450" marR="44450" marT="0" marB="0" anchor="b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Total all modes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Yes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95,1%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95,3%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85,3%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86,2%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94,8%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Web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Yes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96,6%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96,8%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71,1%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71,6%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96,6%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CATI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Yes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95,4%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95,5%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94,7%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95,3%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95,0%</a:t>
                      </a:r>
                    </a:p>
                  </a:txBody>
                  <a:tcPr marL="44450" marR="44450" marT="0" marB="0" anchor="ctr"/>
                </a:tc>
              </a:tr>
              <a:tr h="291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CAPI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Yes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91,0%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91,4%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itchFamily="34" charset="0"/>
                        </a:rPr>
                        <a:t>89,8%</a:t>
                      </a:r>
                      <a:endParaRPr lang="nl-NL" sz="16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itchFamily="34" charset="0"/>
                        </a:rPr>
                        <a:t>90,7%</a:t>
                      </a:r>
                      <a:endParaRPr lang="nl-NL" sz="16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90,5%</a:t>
                      </a: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329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you!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156" y="1288563"/>
            <a:ext cx="4824536" cy="556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784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BS Powerpoint blauw EN">
  <a:themeElements>
    <a:clrScheme name="CBS_1">
      <a:dk1>
        <a:srgbClr val="271D6C"/>
      </a:dk1>
      <a:lt1>
        <a:srgbClr val="FFFFFF"/>
      </a:lt1>
      <a:dk2>
        <a:srgbClr val="271D6C"/>
      </a:dk2>
      <a:lt2>
        <a:srgbClr val="D8D8D8"/>
      </a:lt2>
      <a:accent1>
        <a:srgbClr val="00A1CD"/>
      </a:accent1>
      <a:accent2>
        <a:srgbClr val="0058B8"/>
      </a:accent2>
      <a:accent3>
        <a:srgbClr val="53A31D"/>
      </a:accent3>
      <a:accent4>
        <a:srgbClr val="AF0E80"/>
      </a:accent4>
      <a:accent5>
        <a:srgbClr val="FFCC00"/>
      </a:accent5>
      <a:accent6>
        <a:srgbClr val="E94C0A"/>
      </a:accent6>
      <a:hlink>
        <a:srgbClr val="271D6C"/>
      </a:hlink>
      <a:folHlink>
        <a:srgbClr val="271D6C"/>
      </a:folHlink>
    </a:clrScheme>
    <a:fontScheme name="CBS_1">
      <a:majorFont>
        <a:latin typeface="Cambria"/>
        <a:ea typeface=""/>
        <a:cs typeface=""/>
      </a:majorFont>
      <a:minorFont>
        <a:latin typeface="Corbe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BS Powerpoint blauw 140314 - EN.potx" id="{21550CE7-9760-4642-9BFA-E544CB385747}" vid="{2408EBD0-A2C0-4275-82AB-A555CACCC7CE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CBS Powerpoint blauw EN</Template>
  <TotalTime>0</TotalTime>
  <Words>2273</Words>
  <Application>Microsoft Office PowerPoint</Application>
  <PresentationFormat>Diavoorstelling (4:3)</PresentationFormat>
  <Paragraphs>576</Paragraphs>
  <Slides>26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26</vt:i4>
      </vt:variant>
    </vt:vector>
  </HeadingPairs>
  <TitlesOfParts>
    <vt:vector size="27" baseType="lpstr">
      <vt:lpstr>CBS Powerpoint blauw EN</vt:lpstr>
      <vt:lpstr>PowerPoint-presentatie</vt:lpstr>
      <vt:lpstr>PowerPoint-presentatie</vt:lpstr>
      <vt:lpstr>Introduction</vt:lpstr>
      <vt:lpstr>Introduction</vt:lpstr>
      <vt:lpstr>Introduction</vt:lpstr>
      <vt:lpstr>Introduction</vt:lpstr>
      <vt:lpstr>“Original” Survey Questions</vt:lpstr>
      <vt:lpstr>Research Questions</vt:lpstr>
      <vt:lpstr>Research Methods</vt:lpstr>
      <vt:lpstr>Participant Selection </vt:lpstr>
      <vt:lpstr>The Test</vt:lpstr>
      <vt:lpstr>Test Questionnaire</vt:lpstr>
      <vt:lpstr>Test Questionnaire_Overview</vt:lpstr>
      <vt:lpstr>Data Collection and Analysis</vt:lpstr>
      <vt:lpstr>Data Collection and Analysis</vt:lpstr>
      <vt:lpstr>Data Collection and Analysis</vt:lpstr>
      <vt:lpstr>Findings </vt:lpstr>
      <vt:lpstr>Findings </vt:lpstr>
      <vt:lpstr>Findings  </vt:lpstr>
      <vt:lpstr>Findings Alternative A </vt:lpstr>
      <vt:lpstr>Findings Alternative B </vt:lpstr>
      <vt:lpstr>Findings Alternative C </vt:lpstr>
      <vt:lpstr>Conclusions </vt:lpstr>
      <vt:lpstr>Recommendation</vt:lpstr>
      <vt:lpstr>New Survey Data</vt:lpstr>
      <vt:lpstr>Thank you!</vt:lpstr>
    </vt:vector>
  </TitlesOfParts>
  <Company>CBS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subject>CBS PowerPoint sjabloon</dc:subject>
  <dc:creator>Rachel Vis-Visschers</dc:creator>
  <cp:lastModifiedBy>VIS-VISSCHERS, MEVR. DRS R.J.W.M.</cp:lastModifiedBy>
  <cp:revision>79</cp:revision>
  <cp:lastPrinted>2015-04-14T09:19:11Z</cp:lastPrinted>
  <dcterms:created xsi:type="dcterms:W3CDTF">2015-04-08T19:40:20Z</dcterms:created>
  <dcterms:modified xsi:type="dcterms:W3CDTF">2016-12-02T10:00:57Z</dcterms:modified>
</cp:coreProperties>
</file>