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76" r:id="rId3"/>
    <p:sldId id="277" r:id="rId4"/>
    <p:sldId id="260" r:id="rId5"/>
    <p:sldId id="272" r:id="rId6"/>
    <p:sldId id="285" r:id="rId7"/>
    <p:sldId id="291" r:id="rId8"/>
    <p:sldId id="292" r:id="rId9"/>
    <p:sldId id="293" r:id="rId10"/>
    <p:sldId id="299" r:id="rId11"/>
    <p:sldId id="300" r:id="rId12"/>
    <p:sldId id="288" r:id="rId13"/>
    <p:sldId id="287" r:id="rId14"/>
    <p:sldId id="283" r:id="rId15"/>
    <p:sldId id="281" r:id="rId16"/>
    <p:sldId id="301" r:id="rId17"/>
    <p:sldId id="279" r:id="rId18"/>
    <p:sldId id="275" r:id="rId19"/>
  </p:sldIdLst>
  <p:sldSz cx="9144000" cy="6858000" type="screen4x3"/>
  <p:notesSz cx="6797675" cy="9926638"/>
  <p:defaultTextStyle>
    <a:defPPr>
      <a:defRPr lang="sl-SI"/>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680D6"/>
    <a:srgbClr val="549C54"/>
    <a:srgbClr val="EEF2C4"/>
    <a:srgbClr val="234053"/>
    <a:srgbClr val="549C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72236" autoAdjust="0"/>
  </p:normalViewPr>
  <p:slideViewPr>
    <p:cSldViewPr>
      <p:cViewPr varScale="1">
        <p:scale>
          <a:sx n="60" d="100"/>
          <a:sy n="60" d="100"/>
        </p:scale>
        <p:origin x="1469" y="43"/>
      </p:cViewPr>
      <p:guideLst>
        <p:guide orient="horz" pos="2160"/>
        <p:guide pos="2880"/>
      </p:guideLst>
    </p:cSldViewPr>
  </p:slideViewPr>
  <p:outlineViewPr>
    <p:cViewPr>
      <p:scale>
        <a:sx n="33" d="100"/>
        <a:sy n="33" d="100"/>
      </p:scale>
      <p:origin x="0" y="-15302"/>
    </p:cViewPr>
  </p:outlin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sl-SI"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5CC6041-8995-4DFB-A57D-032BBBB90B36}" type="datetimeFigureOut">
              <a:rPr lang="sl-SI"/>
              <a:pPr>
                <a:defRPr/>
              </a:pPr>
              <a:t>8. 11. 2016</a:t>
            </a:fld>
            <a:endParaRPr lang="sl-SI"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sl-SI"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51DFC29-944B-4F56-A8F6-617E24EC7F3E}" type="slidenum">
              <a:rPr lang="sl-SI"/>
              <a:pPr>
                <a:defRPr/>
              </a:pPr>
              <a:t>‹#›</a:t>
            </a:fld>
            <a:endParaRPr lang="sl-SI" dirty="0"/>
          </a:p>
        </p:txBody>
      </p:sp>
    </p:spTree>
    <p:extLst>
      <p:ext uri="{BB962C8B-B14F-4D97-AF65-F5344CB8AC3E}">
        <p14:creationId xmlns:p14="http://schemas.microsoft.com/office/powerpoint/2010/main" val="27712180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sl-SI"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CE9F0C7-9937-4DC2-8A35-3F868E0089A8}" type="datetimeFigureOut">
              <a:rPr lang="sl-SI"/>
              <a:pPr>
                <a:defRPr/>
              </a:pPr>
              <a:t>8. 11. 2016</a:t>
            </a:fld>
            <a:endParaRPr lang="sl-SI"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sl-SI" noProof="0"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sl-SI" noProof="0"/>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sl-SI"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C183E7A-374C-49D6-8113-808E640BD11C}" type="slidenum">
              <a:rPr lang="sl-SI"/>
              <a:pPr>
                <a:defRPr/>
              </a:pPr>
              <a:t>‹#›</a:t>
            </a:fld>
            <a:endParaRPr lang="sl-SI" dirty="0"/>
          </a:p>
        </p:txBody>
      </p:sp>
    </p:spTree>
    <p:extLst>
      <p:ext uri="{BB962C8B-B14F-4D97-AF65-F5344CB8AC3E}">
        <p14:creationId xmlns:p14="http://schemas.microsoft.com/office/powerpoint/2010/main" val="31058053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l-SI" altLang="sl-SI" dirty="0" smtClean="0"/>
          </a:p>
        </p:txBody>
      </p:sp>
      <p:sp>
        <p:nvSpPr>
          <p:cNvPr id="163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defRPr/>
            </a:pPr>
            <a:fld id="{FA821BC9-C75A-4F1B-8C94-EFE9BDA14906}" type="slidenum">
              <a:rPr lang="sl-SI" altLang="sl-SI" smtClean="0">
                <a:latin typeface="Calibri" pitchFamily="34" charset="0"/>
              </a:rPr>
              <a:pPr fontAlgn="base">
                <a:spcBef>
                  <a:spcPct val="0"/>
                </a:spcBef>
                <a:spcAft>
                  <a:spcPct val="0"/>
                </a:spcAft>
                <a:defRPr/>
              </a:pPr>
              <a:t>1</a:t>
            </a:fld>
            <a:endParaRPr lang="sl-SI" altLang="sl-SI" dirty="0"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baseline="0" dirty="0" smtClean="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2</a:t>
            </a:fld>
            <a:endParaRPr lang="sl-SI" dirty="0"/>
          </a:p>
        </p:txBody>
      </p:sp>
    </p:spTree>
    <p:extLst>
      <p:ext uri="{BB962C8B-B14F-4D97-AF65-F5344CB8AC3E}">
        <p14:creationId xmlns:p14="http://schemas.microsoft.com/office/powerpoint/2010/main" val="3783308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endParaRPr lang="en-GB" sz="1000" kern="1200" baseline="0" noProof="0" dirty="0" smtClean="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3</a:t>
            </a:fld>
            <a:endParaRPr lang="sl-SI" dirty="0"/>
          </a:p>
        </p:txBody>
      </p:sp>
    </p:spTree>
    <p:extLst>
      <p:ext uri="{BB962C8B-B14F-4D97-AF65-F5344CB8AC3E}">
        <p14:creationId xmlns:p14="http://schemas.microsoft.com/office/powerpoint/2010/main" val="2289365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dirty="0" smtClean="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4</a:t>
            </a:fld>
            <a:endParaRPr lang="sl-SI" dirty="0"/>
          </a:p>
        </p:txBody>
      </p:sp>
    </p:spTree>
    <p:extLst>
      <p:ext uri="{BB962C8B-B14F-4D97-AF65-F5344CB8AC3E}">
        <p14:creationId xmlns:p14="http://schemas.microsoft.com/office/powerpoint/2010/main" val="917812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5</a:t>
            </a:fld>
            <a:endParaRPr lang="sl-SI"/>
          </a:p>
        </p:txBody>
      </p:sp>
    </p:spTree>
    <p:extLst>
      <p:ext uri="{BB962C8B-B14F-4D97-AF65-F5344CB8AC3E}">
        <p14:creationId xmlns:p14="http://schemas.microsoft.com/office/powerpoint/2010/main" val="3113646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6</a:t>
            </a:fld>
            <a:endParaRPr lang="sl-SI" dirty="0"/>
          </a:p>
        </p:txBody>
      </p:sp>
    </p:spTree>
    <p:extLst>
      <p:ext uri="{BB962C8B-B14F-4D97-AF65-F5344CB8AC3E}">
        <p14:creationId xmlns:p14="http://schemas.microsoft.com/office/powerpoint/2010/main" val="328405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7</a:t>
            </a:fld>
            <a:endParaRPr lang="sl-SI" dirty="0"/>
          </a:p>
        </p:txBody>
      </p:sp>
    </p:spTree>
    <p:extLst>
      <p:ext uri="{BB962C8B-B14F-4D97-AF65-F5344CB8AC3E}">
        <p14:creationId xmlns:p14="http://schemas.microsoft.com/office/powerpoint/2010/main" val="2327843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sz="1200" kern="1200" noProof="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8</a:t>
            </a:fld>
            <a:endParaRPr lang="sl-SI" dirty="0"/>
          </a:p>
        </p:txBody>
      </p:sp>
    </p:spTree>
    <p:extLst>
      <p:ext uri="{BB962C8B-B14F-4D97-AF65-F5344CB8AC3E}">
        <p14:creationId xmlns:p14="http://schemas.microsoft.com/office/powerpoint/2010/main" val="1214259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9</a:t>
            </a:fld>
            <a:endParaRPr lang="sl-SI" dirty="0"/>
          </a:p>
        </p:txBody>
      </p:sp>
    </p:spTree>
    <p:extLst>
      <p:ext uri="{BB962C8B-B14F-4D97-AF65-F5344CB8AC3E}">
        <p14:creationId xmlns:p14="http://schemas.microsoft.com/office/powerpoint/2010/main" val="2192701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10</a:t>
            </a:fld>
            <a:endParaRPr lang="sl-SI" dirty="0"/>
          </a:p>
        </p:txBody>
      </p:sp>
    </p:spTree>
    <p:extLst>
      <p:ext uri="{BB962C8B-B14F-4D97-AF65-F5344CB8AC3E}">
        <p14:creationId xmlns:p14="http://schemas.microsoft.com/office/powerpoint/2010/main" val="2968754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11</a:t>
            </a:fld>
            <a:endParaRPr lang="sl-SI" dirty="0"/>
          </a:p>
        </p:txBody>
      </p:sp>
    </p:spTree>
    <p:extLst>
      <p:ext uri="{BB962C8B-B14F-4D97-AF65-F5344CB8AC3E}">
        <p14:creationId xmlns:p14="http://schemas.microsoft.com/office/powerpoint/2010/main" val="1532065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12</a:t>
            </a:fld>
            <a:endParaRPr lang="sl-SI" dirty="0"/>
          </a:p>
        </p:txBody>
      </p:sp>
    </p:spTree>
    <p:extLst>
      <p:ext uri="{BB962C8B-B14F-4D97-AF65-F5344CB8AC3E}">
        <p14:creationId xmlns:p14="http://schemas.microsoft.com/office/powerpoint/2010/main" val="2034615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13</a:t>
            </a:fld>
            <a:endParaRPr lang="sl-SI" dirty="0"/>
          </a:p>
        </p:txBody>
      </p:sp>
    </p:spTree>
    <p:extLst>
      <p:ext uri="{BB962C8B-B14F-4D97-AF65-F5344CB8AC3E}">
        <p14:creationId xmlns:p14="http://schemas.microsoft.com/office/powerpoint/2010/main" val="1698527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endParaRPr lang="en-GB" sz="1200" kern="1200" baseline="0" noProof="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14</a:t>
            </a:fld>
            <a:endParaRPr lang="sl-SI" dirty="0"/>
          </a:p>
        </p:txBody>
      </p:sp>
    </p:spTree>
    <p:extLst>
      <p:ext uri="{BB962C8B-B14F-4D97-AF65-F5344CB8AC3E}">
        <p14:creationId xmlns:p14="http://schemas.microsoft.com/office/powerpoint/2010/main" val="1326519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15</a:t>
            </a:fld>
            <a:endParaRPr lang="sl-SI" dirty="0"/>
          </a:p>
        </p:txBody>
      </p:sp>
    </p:spTree>
    <p:extLst>
      <p:ext uri="{BB962C8B-B14F-4D97-AF65-F5344CB8AC3E}">
        <p14:creationId xmlns:p14="http://schemas.microsoft.com/office/powerpoint/2010/main" val="1024472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16</a:t>
            </a:fld>
            <a:endParaRPr lang="sl-SI" dirty="0"/>
          </a:p>
        </p:txBody>
      </p:sp>
    </p:spTree>
    <p:extLst>
      <p:ext uri="{BB962C8B-B14F-4D97-AF65-F5344CB8AC3E}">
        <p14:creationId xmlns:p14="http://schemas.microsoft.com/office/powerpoint/2010/main" val="1684603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17</a:t>
            </a:fld>
            <a:endParaRPr lang="sl-SI" dirty="0"/>
          </a:p>
        </p:txBody>
      </p:sp>
    </p:spTree>
    <p:extLst>
      <p:ext uri="{BB962C8B-B14F-4D97-AF65-F5344CB8AC3E}">
        <p14:creationId xmlns:p14="http://schemas.microsoft.com/office/powerpoint/2010/main" val="3976862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dirty="0"/>
          </a:p>
        </p:txBody>
      </p:sp>
      <p:sp>
        <p:nvSpPr>
          <p:cNvPr id="4" name="Slide Number Placeholder 3"/>
          <p:cNvSpPr>
            <a:spLocks noGrp="1"/>
          </p:cNvSpPr>
          <p:nvPr>
            <p:ph type="sldNum" sz="quarter" idx="10"/>
          </p:nvPr>
        </p:nvSpPr>
        <p:spPr/>
        <p:txBody>
          <a:bodyPr/>
          <a:lstStyle/>
          <a:p>
            <a:pPr>
              <a:defRPr/>
            </a:pPr>
            <a:fld id="{DC183E7A-374C-49D6-8113-808E640BD11C}" type="slidenum">
              <a:rPr lang="sl-SI" smtClean="0"/>
              <a:pPr>
                <a:defRPr/>
              </a:pPr>
              <a:t>18</a:t>
            </a:fld>
            <a:endParaRPr lang="sl-SI" dirty="0"/>
          </a:p>
        </p:txBody>
      </p:sp>
    </p:spTree>
    <p:extLst>
      <p:ext uri="{BB962C8B-B14F-4D97-AF65-F5344CB8AC3E}">
        <p14:creationId xmlns:p14="http://schemas.microsoft.com/office/powerpoint/2010/main" val="2107191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2244725"/>
            <a:ext cx="91440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725" y="319088"/>
            <a:ext cx="1801813"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187624" y="1052737"/>
            <a:ext cx="6882399" cy="2304255"/>
          </a:xfrm>
        </p:spPr>
        <p:txBody>
          <a:bodyPr/>
          <a:lstStyle>
            <a:lvl1pPr>
              <a:defRPr sz="4000">
                <a:solidFill>
                  <a:schemeClr val="tx1"/>
                </a:solidFill>
              </a:defRPr>
            </a:lvl1pPr>
          </a:lstStyle>
          <a:p>
            <a:r>
              <a:rPr lang="en-US" smtClean="0"/>
              <a:t>Click to edit Master title style</a:t>
            </a:r>
            <a:endParaRPr lang="sl-SI" dirty="0"/>
          </a:p>
        </p:txBody>
      </p:sp>
      <p:sp>
        <p:nvSpPr>
          <p:cNvPr id="3" name="Subtitle 2"/>
          <p:cNvSpPr>
            <a:spLocks noGrp="1"/>
          </p:cNvSpPr>
          <p:nvPr>
            <p:ph type="subTitle" idx="1"/>
          </p:nvPr>
        </p:nvSpPr>
        <p:spPr>
          <a:xfrm>
            <a:off x="467544" y="5400256"/>
            <a:ext cx="2592288" cy="1053080"/>
          </a:xfrm>
        </p:spPr>
        <p:txBody>
          <a:bodyPr/>
          <a:lstStyle>
            <a:lvl1pPr marL="0" indent="0" algn="ct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l-SI" dirty="0"/>
          </a:p>
        </p:txBody>
      </p:sp>
    </p:spTree>
    <p:extLst>
      <p:ext uri="{BB962C8B-B14F-4D97-AF65-F5344CB8AC3E}">
        <p14:creationId xmlns:p14="http://schemas.microsoft.com/office/powerpoint/2010/main" val="966703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dirty="0"/>
          </a:p>
        </p:txBody>
      </p:sp>
      <p:sp>
        <p:nvSpPr>
          <p:cNvPr id="7" name="Text Placeholder 6"/>
          <p:cNvSpPr>
            <a:spLocks noGrp="1"/>
          </p:cNvSpPr>
          <p:nvPr>
            <p:ph type="body" sz="quarter" idx="13"/>
          </p:nvPr>
        </p:nvSpPr>
        <p:spPr>
          <a:xfrm>
            <a:off x="468313" y="2060575"/>
            <a:ext cx="8207375" cy="403272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Footer Placeholder 4"/>
          <p:cNvSpPr>
            <a:spLocks noGrp="1"/>
          </p:cNvSpPr>
          <p:nvPr>
            <p:ph type="ftr" sz="quarter" idx="14"/>
          </p:nvPr>
        </p:nvSpPr>
        <p:spPr>
          <a:xfrm>
            <a:off x="1476375" y="6376988"/>
            <a:ext cx="6119813" cy="365125"/>
          </a:xfrm>
        </p:spPr>
        <p:txBody>
          <a:bodyPr/>
          <a:lstStyle>
            <a:lvl1pPr>
              <a:defRPr>
                <a:solidFill>
                  <a:sysClr val="windowText" lastClr="000000"/>
                </a:solidFill>
              </a:defRPr>
            </a:lvl1pPr>
          </a:lstStyle>
          <a:p>
            <a:pPr>
              <a:defRPr/>
            </a:pPr>
            <a:endParaRPr lang="sl-SI" dirty="0"/>
          </a:p>
        </p:txBody>
      </p:sp>
      <p:sp>
        <p:nvSpPr>
          <p:cNvPr id="5" name="Slide Number Placeholder 5"/>
          <p:cNvSpPr>
            <a:spLocks noGrp="1"/>
          </p:cNvSpPr>
          <p:nvPr>
            <p:ph type="sldNum" sz="quarter" idx="15"/>
          </p:nvPr>
        </p:nvSpPr>
        <p:spPr>
          <a:xfrm>
            <a:off x="7956550" y="6356350"/>
            <a:ext cx="730250" cy="365125"/>
          </a:xfrm>
        </p:spPr>
        <p:txBody>
          <a:bodyPr/>
          <a:lstStyle>
            <a:lvl1pPr>
              <a:defRPr>
                <a:solidFill>
                  <a:sysClr val="windowText" lastClr="000000"/>
                </a:solidFill>
              </a:defRPr>
            </a:lvl1pPr>
          </a:lstStyle>
          <a:p>
            <a:pPr>
              <a:defRPr/>
            </a:pPr>
            <a:fld id="{CDC909B9-DD2F-42A8-95CC-B6FDEA3FF6EC}" type="slidenum">
              <a:rPr lang="sl-SI"/>
              <a:pPr>
                <a:defRPr/>
              </a:pPr>
              <a:t>‹#›</a:t>
            </a:fld>
            <a:endParaRPr lang="sl-SI" dirty="0"/>
          </a:p>
        </p:txBody>
      </p:sp>
    </p:spTree>
    <p:extLst>
      <p:ext uri="{BB962C8B-B14F-4D97-AF65-F5344CB8AC3E}">
        <p14:creationId xmlns:p14="http://schemas.microsoft.com/office/powerpoint/2010/main" val="454992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l-SI"/>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dirty="0"/>
          </a:p>
        </p:txBody>
      </p:sp>
      <p:sp>
        <p:nvSpPr>
          <p:cNvPr id="5"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D509E625-AE21-4460-A937-F6F584267EBE}" type="slidenum">
              <a:rPr lang="sl-SI"/>
              <a:pPr>
                <a:defRPr/>
              </a:pPr>
              <a:t>‹#›</a:t>
            </a:fld>
            <a:endParaRPr lang="sl-SI" dirty="0"/>
          </a:p>
        </p:txBody>
      </p:sp>
    </p:spTree>
    <p:extLst>
      <p:ext uri="{BB962C8B-B14F-4D97-AF65-F5344CB8AC3E}">
        <p14:creationId xmlns:p14="http://schemas.microsoft.com/office/powerpoint/2010/main" val="1151418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2060848"/>
            <a:ext cx="4038600" cy="40324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half" idx="2"/>
          </p:nvPr>
        </p:nvSpPr>
        <p:spPr>
          <a:xfrm>
            <a:off x="4648200" y="2060848"/>
            <a:ext cx="4038600" cy="40324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dirty="0"/>
          </a:p>
        </p:txBody>
      </p:sp>
      <p:sp>
        <p:nvSpPr>
          <p:cNvPr id="6"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44DE4A38-C319-4E7C-9CB1-A291183BAB4A}" type="slidenum">
              <a:rPr lang="sl-SI"/>
              <a:pPr>
                <a:defRPr/>
              </a:pPr>
              <a:t>‹#›</a:t>
            </a:fld>
            <a:endParaRPr lang="sl-SI" dirty="0"/>
          </a:p>
        </p:txBody>
      </p:sp>
    </p:spTree>
    <p:extLst>
      <p:ext uri="{BB962C8B-B14F-4D97-AF65-F5344CB8AC3E}">
        <p14:creationId xmlns:p14="http://schemas.microsoft.com/office/powerpoint/2010/main" val="3224483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l-SI"/>
          </a:p>
        </p:txBody>
      </p:sp>
      <p:sp>
        <p:nvSpPr>
          <p:cNvPr id="3" name="Text Placeholder 2"/>
          <p:cNvSpPr>
            <a:spLocks noGrp="1"/>
          </p:cNvSpPr>
          <p:nvPr>
            <p:ph type="body" idx="1"/>
          </p:nvPr>
        </p:nvSpPr>
        <p:spPr>
          <a:xfrm>
            <a:off x="457200" y="198884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708920"/>
            <a:ext cx="4040188" cy="341724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dirty="0"/>
          </a:p>
        </p:txBody>
      </p:sp>
      <p:sp>
        <p:nvSpPr>
          <p:cNvPr id="5" name="Text Placeholder 4"/>
          <p:cNvSpPr>
            <a:spLocks noGrp="1"/>
          </p:cNvSpPr>
          <p:nvPr>
            <p:ph type="body" sz="quarter" idx="3"/>
          </p:nvPr>
        </p:nvSpPr>
        <p:spPr>
          <a:xfrm>
            <a:off x="4645025" y="198884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708920"/>
            <a:ext cx="4041775" cy="341724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dirty="0"/>
          </a:p>
        </p:txBody>
      </p:sp>
      <p:sp>
        <p:nvSpPr>
          <p:cNvPr id="8"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ADF4B1B6-0C24-4A5D-BAD3-523D43406228}" type="slidenum">
              <a:rPr lang="sl-SI"/>
              <a:pPr>
                <a:defRPr/>
              </a:pPr>
              <a:t>‹#›</a:t>
            </a:fld>
            <a:endParaRPr lang="sl-SI" dirty="0"/>
          </a:p>
        </p:txBody>
      </p:sp>
    </p:spTree>
    <p:extLst>
      <p:ext uri="{BB962C8B-B14F-4D97-AF65-F5344CB8AC3E}">
        <p14:creationId xmlns:p14="http://schemas.microsoft.com/office/powerpoint/2010/main" val="2225782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dirty="0"/>
          </a:p>
        </p:txBody>
      </p:sp>
      <p:sp>
        <p:nvSpPr>
          <p:cNvPr id="4"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0B3BEAA6-8BBD-49B5-BD94-C759895D6527}" type="slidenum">
              <a:rPr lang="sl-SI"/>
              <a:pPr>
                <a:defRPr/>
              </a:pPr>
              <a:t>‹#›</a:t>
            </a:fld>
            <a:endParaRPr lang="sl-SI" dirty="0"/>
          </a:p>
        </p:txBody>
      </p:sp>
    </p:spTree>
    <p:extLst>
      <p:ext uri="{BB962C8B-B14F-4D97-AF65-F5344CB8AC3E}">
        <p14:creationId xmlns:p14="http://schemas.microsoft.com/office/powerpoint/2010/main" val="993479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dirty="0"/>
          </a:p>
        </p:txBody>
      </p:sp>
      <p:sp>
        <p:nvSpPr>
          <p:cNvPr id="3"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AFA9EECB-74B6-4FFF-B2C7-60C22FAF885B}" type="slidenum">
              <a:rPr lang="sl-SI"/>
              <a:pPr>
                <a:defRPr/>
              </a:pPr>
              <a:t>‹#›</a:t>
            </a:fld>
            <a:endParaRPr lang="sl-SI" dirty="0"/>
          </a:p>
        </p:txBody>
      </p:sp>
    </p:spTree>
    <p:extLst>
      <p:ext uri="{BB962C8B-B14F-4D97-AF65-F5344CB8AC3E}">
        <p14:creationId xmlns:p14="http://schemas.microsoft.com/office/powerpoint/2010/main" val="3273113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3008313" cy="1152128"/>
          </a:xfrm>
        </p:spPr>
        <p:txBody>
          <a:bodyPr anchor="b"/>
          <a:lstStyle>
            <a:lvl1pPr algn="l">
              <a:defRPr sz="2000" b="1"/>
            </a:lvl1pPr>
          </a:lstStyle>
          <a:p>
            <a:r>
              <a:rPr lang="en-US" smtClean="0"/>
              <a:t>Click to edit Master title style</a:t>
            </a:r>
            <a:endParaRPr lang="sl-SI"/>
          </a:p>
        </p:txBody>
      </p:sp>
      <p:sp>
        <p:nvSpPr>
          <p:cNvPr id="3" name="Content Placeholder 2"/>
          <p:cNvSpPr>
            <a:spLocks noGrp="1"/>
          </p:cNvSpPr>
          <p:nvPr>
            <p:ph idx="1"/>
          </p:nvPr>
        </p:nvSpPr>
        <p:spPr>
          <a:xfrm>
            <a:off x="3575050" y="692696"/>
            <a:ext cx="5111750" cy="54334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Text Placeholder 3"/>
          <p:cNvSpPr>
            <a:spLocks noGrp="1"/>
          </p:cNvSpPr>
          <p:nvPr>
            <p:ph type="body" sz="half" idx="2"/>
          </p:nvPr>
        </p:nvSpPr>
        <p:spPr>
          <a:xfrm>
            <a:off x="457200" y="1844824"/>
            <a:ext cx="3008313" cy="42813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dirty="0"/>
          </a:p>
        </p:txBody>
      </p:sp>
      <p:sp>
        <p:nvSpPr>
          <p:cNvPr id="6"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C9FFD718-3688-4FF9-854C-B9EE88E2DAF5}" type="slidenum">
              <a:rPr lang="sl-SI"/>
              <a:pPr>
                <a:defRPr/>
              </a:pPr>
              <a:t>‹#›</a:t>
            </a:fld>
            <a:endParaRPr lang="sl-SI" dirty="0"/>
          </a:p>
        </p:txBody>
      </p:sp>
    </p:spTree>
    <p:extLst>
      <p:ext uri="{BB962C8B-B14F-4D97-AF65-F5344CB8AC3E}">
        <p14:creationId xmlns:p14="http://schemas.microsoft.com/office/powerpoint/2010/main" val="41694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l-SI"/>
          </a:p>
        </p:txBody>
      </p:sp>
      <p:sp>
        <p:nvSpPr>
          <p:cNvPr id="3" name="Picture Placeholder 2"/>
          <p:cNvSpPr>
            <a:spLocks noGrp="1"/>
          </p:cNvSpPr>
          <p:nvPr>
            <p:ph type="pic" idx="1"/>
          </p:nvPr>
        </p:nvSpPr>
        <p:spPr>
          <a:xfrm>
            <a:off x="1792288" y="692695"/>
            <a:ext cx="5486400" cy="403487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sl-SI"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dirty="0"/>
          </a:p>
        </p:txBody>
      </p:sp>
      <p:sp>
        <p:nvSpPr>
          <p:cNvPr id="6"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54FBA656-CCC2-454F-9D46-87E1F1F371F4}" type="slidenum">
              <a:rPr lang="sl-SI"/>
              <a:pPr>
                <a:defRPr/>
              </a:pPr>
              <a:t>‹#›</a:t>
            </a:fld>
            <a:endParaRPr lang="sl-SI" dirty="0"/>
          </a:p>
        </p:txBody>
      </p:sp>
    </p:spTree>
    <p:extLst>
      <p:ext uri="{BB962C8B-B14F-4D97-AF65-F5344CB8AC3E}">
        <p14:creationId xmlns:p14="http://schemas.microsoft.com/office/powerpoint/2010/main" val="255238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dirty="0"/>
          </a:p>
        </p:txBody>
      </p:sp>
      <p:sp>
        <p:nvSpPr>
          <p:cNvPr id="5"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2CF8AC7E-846B-4B00-834D-3882B006B564}" type="slidenum">
              <a:rPr lang="sl-SI"/>
              <a:pPr>
                <a:defRPr/>
              </a:pPr>
              <a:t>‹#›</a:t>
            </a:fld>
            <a:endParaRPr lang="sl-SI" dirty="0"/>
          </a:p>
        </p:txBody>
      </p:sp>
    </p:spTree>
    <p:extLst>
      <p:ext uri="{BB962C8B-B14F-4D97-AF65-F5344CB8AC3E}">
        <p14:creationId xmlns:p14="http://schemas.microsoft.com/office/powerpoint/2010/main" val="2686195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92696"/>
            <a:ext cx="2057400" cy="5433467"/>
          </a:xfrm>
        </p:spPr>
        <p:txBody>
          <a:bodyPr vert="eaVert"/>
          <a:lstStyle/>
          <a:p>
            <a:r>
              <a:rPr lang="en-US" smtClean="0"/>
              <a:t>Click to edit Master title style</a:t>
            </a:r>
            <a:endParaRPr lang="sl-SI"/>
          </a:p>
        </p:txBody>
      </p:sp>
      <p:sp>
        <p:nvSpPr>
          <p:cNvPr id="3" name="Vertical Text Placeholder 2"/>
          <p:cNvSpPr>
            <a:spLocks noGrp="1"/>
          </p:cNvSpPr>
          <p:nvPr>
            <p:ph type="body" orient="vert" idx="1"/>
          </p:nvPr>
        </p:nvSpPr>
        <p:spPr>
          <a:xfrm>
            <a:off x="457200" y="692696"/>
            <a:ext cx="6019800" cy="54334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Footer Placeholder 4"/>
          <p:cNvSpPr>
            <a:spLocks noGrp="1"/>
          </p:cNvSpPr>
          <p:nvPr>
            <p:ph type="ftr" sz="quarter" idx="10"/>
          </p:nvPr>
        </p:nvSpPr>
        <p:spPr>
          <a:xfrm>
            <a:off x="1476375" y="6376988"/>
            <a:ext cx="6119813" cy="365125"/>
          </a:xfrm>
        </p:spPr>
        <p:txBody>
          <a:bodyPr/>
          <a:lstStyle>
            <a:lvl1pPr>
              <a:defRPr>
                <a:solidFill>
                  <a:sysClr val="windowText" lastClr="000000"/>
                </a:solidFill>
              </a:defRPr>
            </a:lvl1pPr>
          </a:lstStyle>
          <a:p>
            <a:pPr>
              <a:defRPr/>
            </a:pPr>
            <a:endParaRPr lang="sl-SI" dirty="0"/>
          </a:p>
        </p:txBody>
      </p:sp>
      <p:sp>
        <p:nvSpPr>
          <p:cNvPr id="5" name="Slide Number Placeholder 5"/>
          <p:cNvSpPr>
            <a:spLocks noGrp="1"/>
          </p:cNvSpPr>
          <p:nvPr>
            <p:ph type="sldNum" sz="quarter" idx="11"/>
          </p:nvPr>
        </p:nvSpPr>
        <p:spPr>
          <a:xfrm>
            <a:off x="7956550" y="6356350"/>
            <a:ext cx="730250" cy="365125"/>
          </a:xfrm>
        </p:spPr>
        <p:txBody>
          <a:bodyPr/>
          <a:lstStyle>
            <a:lvl1pPr>
              <a:defRPr>
                <a:solidFill>
                  <a:sysClr val="windowText" lastClr="000000"/>
                </a:solidFill>
              </a:defRPr>
            </a:lvl1pPr>
          </a:lstStyle>
          <a:p>
            <a:pPr>
              <a:defRPr/>
            </a:pPr>
            <a:fld id="{B922D4E8-748E-4CBF-B99C-FDF8E4741D3A}" type="slidenum">
              <a:rPr lang="sl-SI"/>
              <a:pPr>
                <a:defRPr/>
              </a:pPr>
              <a:t>‹#›</a:t>
            </a:fld>
            <a:endParaRPr lang="sl-SI" dirty="0"/>
          </a:p>
        </p:txBody>
      </p:sp>
    </p:spTree>
    <p:extLst>
      <p:ext uri="{BB962C8B-B14F-4D97-AF65-F5344CB8AC3E}">
        <p14:creationId xmlns:p14="http://schemas.microsoft.com/office/powerpoint/2010/main" val="626006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885113" y="384175"/>
            <a:ext cx="868362"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692150"/>
            <a:ext cx="822960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sl-SI" smtClean="0"/>
              <a:t>Click to edit Master title style</a:t>
            </a:r>
            <a:endParaRPr lang="sl-SI" altLang="sl-SI" smtClean="0"/>
          </a:p>
        </p:txBody>
      </p:sp>
      <p:sp>
        <p:nvSpPr>
          <p:cNvPr id="1028" name="Text Placeholder 2"/>
          <p:cNvSpPr>
            <a:spLocks noGrp="1"/>
          </p:cNvSpPr>
          <p:nvPr>
            <p:ph type="body" idx="1"/>
          </p:nvPr>
        </p:nvSpPr>
        <p:spPr bwMode="auto">
          <a:xfrm>
            <a:off x="457200" y="2060575"/>
            <a:ext cx="822960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sl-SI" smtClean="0"/>
              <a:t>Click to edit Master text styles</a:t>
            </a:r>
          </a:p>
          <a:p>
            <a:pPr lvl="1"/>
            <a:r>
              <a:rPr lang="en-US" altLang="sl-SI" smtClean="0"/>
              <a:t>Second level</a:t>
            </a:r>
          </a:p>
          <a:p>
            <a:pPr lvl="2"/>
            <a:r>
              <a:rPr lang="en-US" altLang="sl-SI" smtClean="0"/>
              <a:t>Third level</a:t>
            </a:r>
          </a:p>
          <a:p>
            <a:pPr lvl="3"/>
            <a:r>
              <a:rPr lang="en-US" altLang="sl-SI" smtClean="0"/>
              <a:t>Fourth level</a:t>
            </a:r>
          </a:p>
          <a:p>
            <a:pPr lvl="4"/>
            <a:r>
              <a:rPr lang="en-US" altLang="sl-SI" smtClean="0"/>
              <a:t>Fifth level</a:t>
            </a:r>
            <a:endParaRPr lang="sl-SI" altLang="sl-SI" smtClean="0"/>
          </a:p>
        </p:txBody>
      </p:sp>
      <p:sp>
        <p:nvSpPr>
          <p:cNvPr id="4" name="Date Placeholder 3"/>
          <p:cNvSpPr>
            <a:spLocks noGrp="1"/>
          </p:cNvSpPr>
          <p:nvPr>
            <p:ph type="dt" sz="half" idx="2"/>
          </p:nvPr>
        </p:nvSpPr>
        <p:spPr>
          <a:xfrm>
            <a:off x="457200" y="6356350"/>
            <a:ext cx="86995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79AEED4-BA3A-42BB-B03B-DF593F2B299F}" type="datetime1">
              <a:rPr lang="sl-SI"/>
              <a:pPr>
                <a:defRPr/>
              </a:pPr>
              <a:t>8. 11. 2016</a:t>
            </a:fld>
            <a:endParaRPr lang="sl-SI" dirty="0"/>
          </a:p>
        </p:txBody>
      </p:sp>
      <p:sp>
        <p:nvSpPr>
          <p:cNvPr id="5" name="Footer Placeholder 4"/>
          <p:cNvSpPr>
            <a:spLocks noGrp="1"/>
          </p:cNvSpPr>
          <p:nvPr>
            <p:ph type="ftr" sz="quarter" idx="3"/>
          </p:nvPr>
        </p:nvSpPr>
        <p:spPr>
          <a:xfrm>
            <a:off x="1619250" y="6356350"/>
            <a:ext cx="59055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sl-SI" dirty="0"/>
          </a:p>
        </p:txBody>
      </p:sp>
      <p:sp>
        <p:nvSpPr>
          <p:cNvPr id="6" name="Slide Number Placeholder 5"/>
          <p:cNvSpPr>
            <a:spLocks noGrp="1"/>
          </p:cNvSpPr>
          <p:nvPr>
            <p:ph type="sldNum" sz="quarter" idx="4"/>
          </p:nvPr>
        </p:nvSpPr>
        <p:spPr>
          <a:xfrm>
            <a:off x="7885113" y="6356350"/>
            <a:ext cx="801687"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96D186C-A76E-485A-88B5-AFA04EF2EA3F}" type="slidenum">
              <a:rPr lang="sl-SI"/>
              <a:pPr>
                <a:defRPr/>
              </a:pPr>
              <a:t>‹#›</a:t>
            </a:fld>
            <a:endParaRPr lang="sl-SI" dirty="0"/>
          </a:p>
        </p:txBody>
      </p:sp>
      <p:pic>
        <p:nvPicPr>
          <p:cNvPr id="1032" name="Picture 1"/>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68313" y="319088"/>
            <a:ext cx="17367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iming>
    <p:tnLst>
      <p:par>
        <p:cTn id="1" dur="indefinite" restart="never" nodeType="tmRoot"/>
      </p:par>
    </p:tnLst>
  </p:timing>
  <p:hf sldNum="0" hdr="0" ftr="0"/>
  <p:txStyles>
    <p:titleStyle>
      <a:lvl1pPr algn="ctr" rtl="0" eaLnBrk="1" fontAlgn="base" hangingPunct="1">
        <a:spcBef>
          <a:spcPct val="0"/>
        </a:spcBef>
        <a:spcAft>
          <a:spcPct val="0"/>
        </a:spcAft>
        <a:defRPr sz="3600" kern="1200">
          <a:solidFill>
            <a:srgbClr val="549CB8"/>
          </a:solidFill>
          <a:latin typeface="+mj-lt"/>
          <a:ea typeface="+mj-ea"/>
          <a:cs typeface="+mj-cs"/>
        </a:defRPr>
      </a:lvl1pPr>
      <a:lvl2pPr algn="ctr" rtl="0" eaLnBrk="1" fontAlgn="base" hangingPunct="1">
        <a:spcBef>
          <a:spcPct val="0"/>
        </a:spcBef>
        <a:spcAft>
          <a:spcPct val="0"/>
        </a:spcAft>
        <a:defRPr sz="3600">
          <a:solidFill>
            <a:srgbClr val="549CB8"/>
          </a:solidFill>
          <a:latin typeface="Arial" charset="0"/>
        </a:defRPr>
      </a:lvl2pPr>
      <a:lvl3pPr algn="ctr" rtl="0" eaLnBrk="1" fontAlgn="base" hangingPunct="1">
        <a:spcBef>
          <a:spcPct val="0"/>
        </a:spcBef>
        <a:spcAft>
          <a:spcPct val="0"/>
        </a:spcAft>
        <a:defRPr sz="3600">
          <a:solidFill>
            <a:srgbClr val="549CB8"/>
          </a:solidFill>
          <a:latin typeface="Arial" charset="0"/>
        </a:defRPr>
      </a:lvl3pPr>
      <a:lvl4pPr algn="ctr" rtl="0" eaLnBrk="1" fontAlgn="base" hangingPunct="1">
        <a:spcBef>
          <a:spcPct val="0"/>
        </a:spcBef>
        <a:spcAft>
          <a:spcPct val="0"/>
        </a:spcAft>
        <a:defRPr sz="3600">
          <a:solidFill>
            <a:srgbClr val="549CB8"/>
          </a:solidFill>
          <a:latin typeface="Arial" charset="0"/>
        </a:defRPr>
      </a:lvl4pPr>
      <a:lvl5pPr algn="ctr" rtl="0" eaLnBrk="1" fontAlgn="base" hangingPunct="1">
        <a:spcBef>
          <a:spcPct val="0"/>
        </a:spcBef>
        <a:spcAft>
          <a:spcPct val="0"/>
        </a:spcAft>
        <a:defRPr sz="3600">
          <a:solidFill>
            <a:srgbClr val="549CB8"/>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1001713" y="1484784"/>
            <a:ext cx="6882655" cy="3240360"/>
          </a:xfrm>
        </p:spPr>
        <p:txBody>
          <a:bodyPr/>
          <a:lstStyle/>
          <a:p>
            <a:r>
              <a:rPr lang="sl-SI" altLang="sl-SI" dirty="0" smtClean="0"/>
              <a:t/>
            </a:r>
            <a:br>
              <a:rPr lang="sl-SI" altLang="sl-SI" dirty="0" smtClean="0"/>
            </a:br>
            <a:r>
              <a:rPr lang="sl-SI" altLang="sl-SI" dirty="0" smtClean="0"/>
              <a:t/>
            </a:r>
            <a:br>
              <a:rPr lang="sl-SI" altLang="sl-SI" dirty="0" smtClean="0"/>
            </a:br>
            <a:r>
              <a:rPr lang="sl-SI" altLang="sl-SI" dirty="0"/>
              <a:t/>
            </a:r>
            <a:br>
              <a:rPr lang="sl-SI" altLang="sl-SI" dirty="0"/>
            </a:br>
            <a:r>
              <a:rPr lang="en-GB" sz="2800" b="1" dirty="0" smtClean="0">
                <a:solidFill>
                  <a:schemeClr val="tx2">
                    <a:lumMod val="75000"/>
                  </a:schemeClr>
                </a:solidFill>
              </a:rPr>
              <a:t>Adult </a:t>
            </a:r>
            <a:r>
              <a:rPr lang="en-GB" sz="2800" b="1" dirty="0">
                <a:solidFill>
                  <a:schemeClr val="tx2">
                    <a:lumMod val="75000"/>
                  </a:schemeClr>
                </a:solidFill>
              </a:rPr>
              <a:t>Education </a:t>
            </a:r>
            <a:r>
              <a:rPr lang="en-GB" sz="2800" b="1" dirty="0" smtClean="0">
                <a:solidFill>
                  <a:schemeClr val="tx2">
                    <a:lumMod val="75000"/>
                  </a:schemeClr>
                </a:solidFill>
              </a:rPr>
              <a:t>Survey</a:t>
            </a:r>
            <a:r>
              <a:rPr lang="sl-SI" sz="2800" b="1" dirty="0" smtClean="0">
                <a:solidFill>
                  <a:schemeClr val="tx2">
                    <a:lumMod val="75000"/>
                  </a:schemeClr>
                </a:solidFill>
              </a:rPr>
              <a:t> (AES)</a:t>
            </a:r>
            <a:r>
              <a:rPr lang="en-GB" sz="2800" b="1" dirty="0" smtClean="0">
                <a:solidFill>
                  <a:schemeClr val="tx2">
                    <a:lumMod val="75000"/>
                  </a:schemeClr>
                </a:solidFill>
              </a:rPr>
              <a:t> </a:t>
            </a:r>
            <a:r>
              <a:rPr lang="en-GB" sz="2800" b="1" dirty="0">
                <a:solidFill>
                  <a:schemeClr val="tx2">
                    <a:lumMod val="75000"/>
                  </a:schemeClr>
                </a:solidFill>
              </a:rPr>
              <a:t>in the mixed mode design </a:t>
            </a:r>
            <a:r>
              <a:rPr lang="sl-SI" sz="2800" b="1" dirty="0" smtClean="0"/>
              <a:t/>
            </a:r>
            <a:br>
              <a:rPr lang="sl-SI" sz="2800" b="1" dirty="0" smtClean="0"/>
            </a:br>
            <a:r>
              <a:rPr lang="sl-SI" sz="2800" b="1" dirty="0" smtClean="0"/>
              <a:t/>
            </a:r>
            <a:br>
              <a:rPr lang="sl-SI" sz="2800" b="1" dirty="0" smtClean="0"/>
            </a:br>
            <a:r>
              <a:rPr lang="sl-SI" sz="2000" dirty="0" smtClean="0"/>
              <a:t>Eva Belak, Marta Arnež </a:t>
            </a:r>
            <a:br>
              <a:rPr lang="sl-SI" sz="2000" dirty="0" smtClean="0"/>
            </a:br>
            <a:r>
              <a:rPr lang="en-GB" sz="1600" i="1" dirty="0"/>
              <a:t>Statistical Office of the Republic of Slovenia (SURS)</a:t>
            </a:r>
            <a:r>
              <a:rPr lang="sl-SI" sz="2000" dirty="0"/>
              <a:t/>
            </a:r>
            <a:br>
              <a:rPr lang="sl-SI" sz="2000" dirty="0"/>
            </a:br>
            <a:r>
              <a:rPr lang="sl-SI" sz="2000" dirty="0" smtClean="0"/>
              <a:t/>
            </a:r>
            <a:br>
              <a:rPr lang="sl-SI" sz="2000" dirty="0" smtClean="0"/>
            </a:br>
            <a:r>
              <a:rPr lang="sl-SI" sz="2000" dirty="0" smtClean="0"/>
              <a:t>prof. dr. Vasja Vehovar</a:t>
            </a:r>
            <a:r>
              <a:rPr lang="sl-SI" sz="2000" dirty="0"/>
              <a:t/>
            </a:r>
            <a:br>
              <a:rPr lang="sl-SI" sz="2000" dirty="0"/>
            </a:br>
            <a:r>
              <a:rPr lang="en-GB" sz="1600" i="1" dirty="0" smtClean="0"/>
              <a:t>Faculty of Social Sciences, University of Ljubljana</a:t>
            </a:r>
            <a:br>
              <a:rPr lang="en-GB" sz="1600" i="1" dirty="0" smtClean="0"/>
            </a:br>
            <a:r>
              <a:rPr lang="en-GB" sz="2000" dirty="0" smtClean="0"/>
              <a:t/>
            </a:r>
            <a:br>
              <a:rPr lang="en-GB" sz="2000" dirty="0" smtClean="0"/>
            </a:br>
            <a:r>
              <a:rPr lang="sl-SI" sz="2000" dirty="0" smtClean="0"/>
              <a:t/>
            </a:r>
            <a:br>
              <a:rPr lang="sl-SI" sz="2000" dirty="0" smtClean="0"/>
            </a:br>
            <a:r>
              <a:rPr lang="en-GB" sz="1800" dirty="0" smtClean="0"/>
              <a:t>International Conference on Questionnire Design,  Developmnet, Evaluation and Testing (QDET2)</a:t>
            </a:r>
            <a:br>
              <a:rPr lang="en-GB" sz="1800" dirty="0" smtClean="0"/>
            </a:br>
            <a:r>
              <a:rPr lang="sl-SI" sz="2000" b="1" dirty="0" smtClean="0"/>
              <a:t/>
            </a:r>
            <a:br>
              <a:rPr lang="sl-SI" sz="2000" b="1" dirty="0" smtClean="0"/>
            </a:br>
            <a:endParaRPr lang="sl-SI" altLang="sl-SI" sz="1800" dirty="0"/>
          </a:p>
        </p:txBody>
      </p:sp>
      <p:sp>
        <p:nvSpPr>
          <p:cNvPr id="13315" name="Subtitle 2"/>
          <p:cNvSpPr>
            <a:spLocks noGrp="1"/>
          </p:cNvSpPr>
          <p:nvPr>
            <p:ph type="subTitle" idx="1"/>
          </p:nvPr>
        </p:nvSpPr>
        <p:spPr>
          <a:xfrm>
            <a:off x="2483768" y="5805264"/>
            <a:ext cx="4392488" cy="504056"/>
          </a:xfrm>
        </p:spPr>
        <p:txBody>
          <a:bodyPr/>
          <a:lstStyle/>
          <a:p>
            <a:r>
              <a:rPr lang="sl-SI" altLang="sl-SI" dirty="0" smtClean="0"/>
              <a:t>Miami, Florida, 9 – 12  November 2016</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Contents</a:t>
            </a:r>
            <a:endParaRPr lang="en-GB" dirty="0"/>
          </a:p>
        </p:txBody>
      </p:sp>
      <p:sp>
        <p:nvSpPr>
          <p:cNvPr id="3" name="Text Placeholder 2"/>
          <p:cNvSpPr>
            <a:spLocks noGrp="1"/>
          </p:cNvSpPr>
          <p:nvPr>
            <p:ph type="body" sz="quarter" idx="13"/>
          </p:nvPr>
        </p:nvSpPr>
        <p:spPr/>
        <p:txBody>
          <a:bodyPr/>
          <a:lstStyle/>
          <a:p>
            <a:r>
              <a:rPr lang="en-GB" sz="2800" dirty="0" smtClean="0"/>
              <a:t>Mixed mode design in household surveys at SURS</a:t>
            </a:r>
          </a:p>
          <a:p>
            <a:r>
              <a:rPr lang="en-GB" sz="2800" dirty="0" smtClean="0"/>
              <a:t>Pilot AES WEB survey and CATI re-interview survey</a:t>
            </a:r>
          </a:p>
          <a:p>
            <a:pPr lvl="1"/>
            <a:r>
              <a:rPr lang="en-GB" sz="2000" dirty="0" smtClean="0"/>
              <a:t>Sample design </a:t>
            </a:r>
          </a:p>
          <a:p>
            <a:pPr lvl="1"/>
            <a:r>
              <a:rPr lang="en-GB" sz="2000" dirty="0" smtClean="0"/>
              <a:t>Goals of the pilot and re-interview</a:t>
            </a:r>
          </a:p>
          <a:p>
            <a:pPr lvl="1"/>
            <a:r>
              <a:rPr lang="en-GB" sz="2000" dirty="0" smtClean="0"/>
              <a:t>Questionnaire design issues</a:t>
            </a:r>
          </a:p>
          <a:p>
            <a:pPr lvl="1"/>
            <a:r>
              <a:rPr lang="en-GB" sz="2000" dirty="0" smtClean="0"/>
              <a:t>Analysis of paradata, contact strategy</a:t>
            </a:r>
          </a:p>
          <a:p>
            <a:pPr lvl="1"/>
            <a:r>
              <a:rPr lang="en-GB" sz="2000" dirty="0" smtClean="0"/>
              <a:t>Analysis of the reported non-formal activities</a:t>
            </a:r>
          </a:p>
          <a:p>
            <a:r>
              <a:rPr lang="en-GB" sz="2800" dirty="0" smtClean="0"/>
              <a:t>Conclusions</a:t>
            </a:r>
          </a:p>
          <a:p>
            <a:endParaRPr lang="sl-SI" dirty="0" smtClean="0"/>
          </a:p>
          <a:p>
            <a:pPr lvl="1"/>
            <a:endParaRPr lang="en-GB" dirty="0"/>
          </a:p>
        </p:txBody>
      </p:sp>
    </p:spTree>
    <p:extLst>
      <p:ext uri="{BB962C8B-B14F-4D97-AF65-F5344CB8AC3E}">
        <p14:creationId xmlns:p14="http://schemas.microsoft.com/office/powerpoint/2010/main" val="19140543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203848" y="4437113"/>
            <a:ext cx="1080120" cy="1296146"/>
          </a:xfrm>
          <a:prstGeom prst="rect">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2" name="Title 1"/>
          <p:cNvSpPr>
            <a:spLocks noGrp="1"/>
          </p:cNvSpPr>
          <p:nvPr>
            <p:ph type="title"/>
          </p:nvPr>
        </p:nvSpPr>
        <p:spPr>
          <a:ln>
            <a:noFill/>
          </a:ln>
        </p:spPr>
        <p:txBody>
          <a:bodyPr/>
          <a:lstStyle/>
          <a:p>
            <a:r>
              <a:rPr lang="en-GB" dirty="0"/>
              <a:t>Implementation schedule of mixed mode data </a:t>
            </a:r>
            <a:r>
              <a:rPr lang="en-GB" dirty="0" smtClean="0"/>
              <a:t>collection</a:t>
            </a:r>
            <a:r>
              <a:rPr lang="sl-SI" dirty="0" smtClean="0"/>
              <a:t> at SURS</a:t>
            </a:r>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6376" y="5913961"/>
            <a:ext cx="7683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245960" y="2323693"/>
            <a:ext cx="1080120" cy="3409564"/>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55" y="2297798"/>
            <a:ext cx="9099845" cy="3435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298536" y="2297797"/>
            <a:ext cx="1224136" cy="1015663"/>
          </a:xfrm>
          <a:prstGeom prst="rect">
            <a:avLst/>
          </a:prstGeom>
          <a:noFill/>
        </p:spPr>
        <p:txBody>
          <a:bodyPr wrap="square" rtlCol="0">
            <a:spAutoFit/>
          </a:bodyPr>
          <a:lstStyle/>
          <a:p>
            <a:r>
              <a:rPr lang="en-GB" sz="1200" b="1" dirty="0" smtClean="0">
                <a:solidFill>
                  <a:srgbClr val="C00000"/>
                </a:solidFill>
              </a:rPr>
              <a:t>From May 2014 – June 2015 </a:t>
            </a:r>
          </a:p>
          <a:p>
            <a:r>
              <a:rPr lang="en-GB" sz="1200" b="1" dirty="0" smtClean="0">
                <a:solidFill>
                  <a:srgbClr val="C00000"/>
                </a:solidFill>
              </a:rPr>
              <a:t>(13 months) WEB project</a:t>
            </a:r>
            <a:endParaRPr lang="en-GB" sz="1200" b="1" dirty="0">
              <a:solidFill>
                <a:srgbClr val="C00000"/>
              </a:solidFill>
            </a:endParaRPr>
          </a:p>
        </p:txBody>
      </p:sp>
    </p:spTree>
    <p:extLst>
      <p:ext uri="{BB962C8B-B14F-4D97-AF65-F5344CB8AC3E}">
        <p14:creationId xmlns:p14="http://schemas.microsoft.com/office/powerpoint/2010/main" val="746375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Adult Education Survey</a:t>
            </a:r>
            <a:r>
              <a:rPr lang="sl-SI" sz="3200" dirty="0" smtClean="0"/>
              <a:t> (AES)</a:t>
            </a:r>
            <a:endParaRPr lang="en-US" sz="3200" dirty="0"/>
          </a:p>
        </p:txBody>
      </p:sp>
      <p:sp>
        <p:nvSpPr>
          <p:cNvPr id="3" name="Text Placeholder 2"/>
          <p:cNvSpPr>
            <a:spLocks noGrp="1"/>
          </p:cNvSpPr>
          <p:nvPr>
            <p:ph type="body" sz="quarter" idx="13"/>
          </p:nvPr>
        </p:nvSpPr>
        <p:spPr>
          <a:xfrm>
            <a:off x="468313" y="1916113"/>
            <a:ext cx="8207375" cy="4177183"/>
          </a:xfrm>
        </p:spPr>
        <p:txBody>
          <a:bodyPr/>
          <a:lstStyle/>
          <a:p>
            <a:pPr algn="just"/>
            <a:r>
              <a:rPr lang="en-GB" sz="2400" b="1" dirty="0" smtClean="0"/>
              <a:t>Purpose</a:t>
            </a:r>
            <a:r>
              <a:rPr lang="en-GB" sz="2400" dirty="0" smtClean="0"/>
              <a:t> </a:t>
            </a:r>
          </a:p>
          <a:p>
            <a:pPr lvl="1" algn="just"/>
            <a:r>
              <a:rPr lang="en-GB" sz="2000" dirty="0" smtClean="0"/>
              <a:t>to find out</a:t>
            </a:r>
            <a:r>
              <a:rPr lang="sl-SI" sz="2000" dirty="0" smtClean="0"/>
              <a:t> in</a:t>
            </a:r>
            <a:r>
              <a:rPr lang="en-GB" sz="2000" dirty="0" smtClean="0"/>
              <a:t> what extent adults participate in any form of education and training (formal, non-formal, informal) </a:t>
            </a:r>
          </a:p>
          <a:p>
            <a:pPr lvl="1" algn="just"/>
            <a:r>
              <a:rPr lang="en-GB" sz="2000" dirty="0" smtClean="0"/>
              <a:t>in what ways they obtain knowledge</a:t>
            </a:r>
          </a:p>
          <a:p>
            <a:pPr lvl="1" algn="just"/>
            <a:r>
              <a:rPr lang="en-GB" sz="2000" dirty="0" smtClean="0"/>
              <a:t>what is their attitude towards education, </a:t>
            </a:r>
          </a:p>
          <a:p>
            <a:pPr lvl="1" algn="just"/>
            <a:r>
              <a:rPr lang="en-GB" sz="2000" dirty="0" smtClean="0"/>
              <a:t>how adults evaluate their knowledge of foreign language</a:t>
            </a:r>
          </a:p>
          <a:p>
            <a:r>
              <a:rPr lang="en-GB" sz="2400" b="1" dirty="0" smtClean="0"/>
              <a:t>Target population</a:t>
            </a:r>
            <a:r>
              <a:rPr lang="en-GB" sz="2400" dirty="0" smtClean="0"/>
              <a:t>:</a:t>
            </a:r>
            <a:r>
              <a:rPr lang="en-GB" sz="2400" b="1" dirty="0" smtClean="0"/>
              <a:t> </a:t>
            </a:r>
            <a:r>
              <a:rPr lang="en-GB" sz="2400" dirty="0" smtClean="0"/>
              <a:t>residents of Slovenia aged 18 - 69</a:t>
            </a:r>
          </a:p>
          <a:p>
            <a:r>
              <a:rPr lang="en-GB" sz="2400" b="1" dirty="0" smtClean="0"/>
              <a:t>Periodicity</a:t>
            </a:r>
            <a:r>
              <a:rPr lang="en-GB" sz="2400" dirty="0" smtClean="0"/>
              <a:t>: every five year (</a:t>
            </a:r>
            <a:r>
              <a:rPr lang="en-GB" sz="2400" b="1" dirty="0" smtClean="0"/>
              <a:t>2007</a:t>
            </a:r>
            <a:r>
              <a:rPr lang="en-GB" sz="2400" dirty="0" smtClean="0"/>
              <a:t> </a:t>
            </a:r>
            <a:r>
              <a:rPr lang="en-GB" sz="1800" dirty="0" smtClean="0"/>
              <a:t>CATI-&gt;CAPI</a:t>
            </a:r>
            <a:r>
              <a:rPr lang="en-GB" sz="2400" dirty="0" smtClean="0"/>
              <a:t>, </a:t>
            </a:r>
            <a:r>
              <a:rPr lang="en-GB" sz="2400" b="1" dirty="0" smtClean="0"/>
              <a:t>2011</a:t>
            </a:r>
            <a:r>
              <a:rPr lang="en-GB" sz="2400" dirty="0" smtClean="0"/>
              <a:t> </a:t>
            </a:r>
            <a:r>
              <a:rPr lang="en-GB" sz="1800" dirty="0" smtClean="0"/>
              <a:t>CATI-&gt;CAPI</a:t>
            </a:r>
            <a:r>
              <a:rPr lang="en-GB" sz="2400" dirty="0" smtClean="0"/>
              <a:t>, </a:t>
            </a:r>
            <a:r>
              <a:rPr lang="en-GB" sz="2400" b="1" dirty="0" smtClean="0"/>
              <a:t>2016</a:t>
            </a:r>
            <a:r>
              <a:rPr lang="en-GB" sz="2400" dirty="0" smtClean="0"/>
              <a:t> </a:t>
            </a:r>
            <a:r>
              <a:rPr lang="en-GB" sz="1800" dirty="0" smtClean="0"/>
              <a:t>WEB-&gt;CATI, CAPI</a:t>
            </a:r>
            <a:r>
              <a:rPr lang="en-GB" sz="2400" dirty="0" smtClean="0"/>
              <a:t>)</a:t>
            </a:r>
          </a:p>
          <a:p>
            <a:pPr algn="just"/>
            <a:r>
              <a:rPr lang="en-GB" sz="2400" b="1" dirty="0" smtClean="0"/>
              <a:t>Main statistics</a:t>
            </a:r>
            <a:r>
              <a:rPr lang="en-GB" sz="2400" dirty="0" smtClean="0"/>
              <a:t>: number and type of formal and non-formal education of adult population</a:t>
            </a:r>
          </a:p>
        </p:txBody>
      </p:sp>
    </p:spTree>
    <p:extLst>
      <p:ext uri="{BB962C8B-B14F-4D97-AF65-F5344CB8AC3E}">
        <p14:creationId xmlns:p14="http://schemas.microsoft.com/office/powerpoint/2010/main" val="1366560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Design of the WEB pilot and </a:t>
            </a:r>
            <a:br>
              <a:rPr lang="en-GB" dirty="0" smtClean="0"/>
            </a:br>
            <a:r>
              <a:rPr lang="en-GB" dirty="0" smtClean="0"/>
              <a:t>CATI re-interview survey</a:t>
            </a:r>
            <a:endParaRPr lang="en-GB" dirty="0"/>
          </a:p>
        </p:txBody>
      </p:sp>
      <p:sp>
        <p:nvSpPr>
          <p:cNvPr id="3" name="Text Placeholder 2"/>
          <p:cNvSpPr>
            <a:spLocks noGrp="1"/>
          </p:cNvSpPr>
          <p:nvPr>
            <p:ph type="body" sz="quarter" idx="13"/>
          </p:nvPr>
        </p:nvSpPr>
        <p:spPr>
          <a:xfrm>
            <a:off x="467544" y="2016060"/>
            <a:ext cx="8207375" cy="4221252"/>
          </a:xfrm>
        </p:spPr>
        <p:txBody>
          <a:bodyPr/>
          <a:lstStyle/>
          <a:p>
            <a:r>
              <a:rPr lang="en-GB" sz="2200" b="1" dirty="0" smtClean="0">
                <a:latin typeface="+mj-lt"/>
              </a:rPr>
              <a:t>Sample design: </a:t>
            </a:r>
            <a:r>
              <a:rPr lang="en-GB" sz="2000" dirty="0" smtClean="0">
                <a:latin typeface="+mj-lt"/>
              </a:rPr>
              <a:t>sampling frame CRP, systematic SRS; stratification: size and type of settlement (6 classes) and level of education (3 classes). Target population </a:t>
            </a:r>
            <a:r>
              <a:rPr lang="en-GB" sz="2000" u="sng" dirty="0" smtClean="0">
                <a:latin typeface="+mj-lt"/>
              </a:rPr>
              <a:t>for the pilot</a:t>
            </a:r>
            <a:r>
              <a:rPr lang="en-GB" sz="2000" dirty="0" smtClean="0">
                <a:latin typeface="+mj-lt"/>
              </a:rPr>
              <a:t>: 25-64, </a:t>
            </a:r>
          </a:p>
          <a:p>
            <a:r>
              <a:rPr lang="en-GB" sz="2200" b="1" dirty="0" smtClean="0">
                <a:latin typeface="+mj-lt"/>
              </a:rPr>
              <a:t>Implementation: </a:t>
            </a:r>
            <a:r>
              <a:rPr lang="en-GB" sz="2000" dirty="0" smtClean="0">
                <a:latin typeface="+mj-lt"/>
              </a:rPr>
              <a:t>April, May 2016</a:t>
            </a:r>
          </a:p>
          <a:p>
            <a:pPr lvl="1"/>
            <a:r>
              <a:rPr lang="en-GB" sz="2000" u="sng" dirty="0" smtClean="0">
                <a:latin typeface="+mj-lt"/>
              </a:rPr>
              <a:t>Pilot</a:t>
            </a:r>
            <a:r>
              <a:rPr lang="en-GB" sz="2000" dirty="0" smtClean="0">
                <a:latin typeface="+mj-lt"/>
              </a:rPr>
              <a:t>: WEB ; n=2075, RR= 29 % or 592</a:t>
            </a:r>
          </a:p>
          <a:p>
            <a:pPr lvl="1"/>
            <a:r>
              <a:rPr lang="en-GB" sz="2000" u="sng" dirty="0" smtClean="0">
                <a:latin typeface="+mj-lt"/>
              </a:rPr>
              <a:t>Re-interview survey</a:t>
            </a:r>
            <a:r>
              <a:rPr lang="en-GB" sz="2000" dirty="0" smtClean="0">
                <a:latin typeface="+mj-lt"/>
              </a:rPr>
              <a:t>: CATI; n=500 (res= 400, nr=100),      </a:t>
            </a:r>
          </a:p>
          <a:p>
            <a:pPr marL="457200" lvl="1" indent="0">
              <a:buNone/>
            </a:pPr>
            <a:r>
              <a:rPr lang="en-GB" sz="2000" dirty="0" smtClean="0">
                <a:latin typeface="+mj-lt"/>
              </a:rPr>
              <a:t>                                       RR=41 % (</a:t>
            </a:r>
            <a:r>
              <a:rPr lang="en-GB" sz="2000" dirty="0" err="1" smtClean="0">
                <a:latin typeface="+mj-lt"/>
              </a:rPr>
              <a:t>RR_res</a:t>
            </a:r>
            <a:r>
              <a:rPr lang="en-GB" sz="2000" dirty="0" smtClean="0">
                <a:latin typeface="+mj-lt"/>
              </a:rPr>
              <a:t>=44%, </a:t>
            </a:r>
            <a:r>
              <a:rPr lang="en-GB" sz="2000" dirty="0" err="1" smtClean="0">
                <a:latin typeface="+mj-lt"/>
              </a:rPr>
              <a:t>RR_nr</a:t>
            </a:r>
            <a:r>
              <a:rPr lang="en-GB" sz="2000" dirty="0" smtClean="0">
                <a:latin typeface="+mj-lt"/>
              </a:rPr>
              <a:t>=27%)</a:t>
            </a:r>
          </a:p>
          <a:p>
            <a:pPr lvl="0"/>
            <a:r>
              <a:rPr lang="en-GB" sz="2200" b="1" dirty="0" smtClean="0">
                <a:latin typeface="+mj-lt"/>
              </a:rPr>
              <a:t>Main survey:  </a:t>
            </a:r>
            <a:r>
              <a:rPr lang="en-GB" sz="2000" dirty="0" smtClean="0">
                <a:latin typeface="+mj-lt"/>
              </a:rPr>
              <a:t>1 September 2016 – 15 December 2016</a:t>
            </a:r>
          </a:p>
          <a:p>
            <a:pPr lvl="1"/>
            <a:r>
              <a:rPr lang="en-GB" sz="2000" dirty="0" smtClean="0">
                <a:latin typeface="+mj-lt"/>
              </a:rPr>
              <a:t>consecutive mixed mode design: (WEB → CATI, CAPI)</a:t>
            </a:r>
          </a:p>
          <a:p>
            <a:pPr lvl="1"/>
            <a:r>
              <a:rPr lang="en-GB" sz="2000" dirty="0" smtClean="0">
                <a:latin typeface="+mj-lt"/>
              </a:rPr>
              <a:t>n=8504; target population </a:t>
            </a:r>
            <a:r>
              <a:rPr lang="en-GB" sz="2000" u="sng" dirty="0" smtClean="0">
                <a:latin typeface="+mj-lt"/>
              </a:rPr>
              <a:t>for the main survey</a:t>
            </a:r>
            <a:r>
              <a:rPr lang="en-GB" sz="2000" dirty="0" smtClean="0">
                <a:latin typeface="+mj-lt"/>
              </a:rPr>
              <a:t>: 18-69</a:t>
            </a:r>
          </a:p>
          <a:p>
            <a:endParaRPr lang="en-GB" sz="2200" dirty="0" smtClean="0">
              <a:latin typeface="+mj-lt"/>
            </a:endParaRPr>
          </a:p>
          <a:p>
            <a:endParaRPr lang="en-GB" dirty="0">
              <a:latin typeface="+mj-lt"/>
            </a:endParaRPr>
          </a:p>
        </p:txBody>
      </p:sp>
    </p:spTree>
    <p:extLst>
      <p:ext uri="{BB962C8B-B14F-4D97-AF65-F5344CB8AC3E}">
        <p14:creationId xmlns:p14="http://schemas.microsoft.com/office/powerpoint/2010/main" val="7044021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Goals of the pilot WEB pilot and </a:t>
            </a:r>
            <a:br>
              <a:rPr lang="en-GB" dirty="0" smtClean="0"/>
            </a:br>
            <a:r>
              <a:rPr lang="en-GB" dirty="0" smtClean="0"/>
              <a:t>CATI re-interview survey</a:t>
            </a:r>
            <a:endParaRPr lang="en-GB" dirty="0"/>
          </a:p>
        </p:txBody>
      </p:sp>
      <p:sp>
        <p:nvSpPr>
          <p:cNvPr id="3" name="Text Placeholder 2"/>
          <p:cNvSpPr>
            <a:spLocks noGrp="1"/>
          </p:cNvSpPr>
          <p:nvPr>
            <p:ph type="body" sz="quarter" idx="13"/>
          </p:nvPr>
        </p:nvSpPr>
        <p:spPr/>
        <p:txBody>
          <a:bodyPr/>
          <a:lstStyle/>
          <a:p>
            <a:r>
              <a:rPr lang="en-GB" sz="1800" dirty="0" smtClean="0"/>
              <a:t>Pilot WEB:</a:t>
            </a:r>
          </a:p>
          <a:p>
            <a:pPr lvl="1"/>
            <a:r>
              <a:rPr lang="en-GB" sz="1600" dirty="0" smtClean="0"/>
              <a:t>To test </a:t>
            </a:r>
            <a:r>
              <a:rPr lang="en-GB" sz="1600" b="1" dirty="0" smtClean="0"/>
              <a:t>contact strategy</a:t>
            </a:r>
            <a:endParaRPr lang="en-GB" sz="1600" dirty="0" smtClean="0"/>
          </a:p>
          <a:p>
            <a:pPr lvl="1"/>
            <a:r>
              <a:rPr lang="en-GB" sz="1600" dirty="0" smtClean="0"/>
              <a:t>To test the overall </a:t>
            </a:r>
            <a:r>
              <a:rPr lang="en-GB" sz="1600" b="1" dirty="0" smtClean="0"/>
              <a:t>response rate </a:t>
            </a:r>
            <a:r>
              <a:rPr lang="en-GB" sz="1600" dirty="0" smtClean="0"/>
              <a:t>and the response rate by different age groups</a:t>
            </a:r>
          </a:p>
          <a:p>
            <a:pPr lvl="1"/>
            <a:r>
              <a:rPr lang="en-GB" sz="1600" dirty="0" smtClean="0"/>
              <a:t>To test the </a:t>
            </a:r>
            <a:r>
              <a:rPr lang="en-GB" sz="1600" b="1" dirty="0" smtClean="0"/>
              <a:t>drop-off rate </a:t>
            </a:r>
            <a:r>
              <a:rPr lang="en-GB" sz="1600" dirty="0" smtClean="0"/>
              <a:t>(the percentage of persons that left the questionnaire)</a:t>
            </a:r>
          </a:p>
          <a:p>
            <a:pPr lvl="1"/>
            <a:r>
              <a:rPr lang="en-GB" sz="1600" dirty="0" smtClean="0"/>
              <a:t>To test the </a:t>
            </a:r>
            <a:r>
              <a:rPr lang="en-GB" sz="1600" b="1" dirty="0" smtClean="0"/>
              <a:t>length of the questionnaire </a:t>
            </a:r>
            <a:r>
              <a:rPr lang="en-GB" sz="1600" dirty="0" smtClean="0"/>
              <a:t>(in minutes according to the number of non-formal activities)</a:t>
            </a:r>
          </a:p>
          <a:p>
            <a:pPr lvl="1"/>
            <a:r>
              <a:rPr lang="en-GB" sz="1600" dirty="0" smtClean="0"/>
              <a:t>To assess the </a:t>
            </a:r>
            <a:r>
              <a:rPr lang="en-GB" sz="1600" b="1" dirty="0" smtClean="0"/>
              <a:t>quality</a:t>
            </a:r>
            <a:r>
              <a:rPr lang="en-GB" sz="1600" dirty="0" smtClean="0"/>
              <a:t> of the reported non-formal activities </a:t>
            </a:r>
          </a:p>
          <a:p>
            <a:pPr lvl="1"/>
            <a:r>
              <a:rPr lang="en-GB" sz="1600" dirty="0" smtClean="0"/>
              <a:t>Improvement of the coding list for the main survey</a:t>
            </a:r>
          </a:p>
          <a:p>
            <a:r>
              <a:rPr lang="en-GB" sz="2200" dirty="0" smtClean="0"/>
              <a:t>CATI re-interview:</a:t>
            </a:r>
          </a:p>
          <a:p>
            <a:pPr lvl="1"/>
            <a:r>
              <a:rPr lang="en-GB" sz="1600" dirty="0" smtClean="0"/>
              <a:t>The quality of the WEB questionnaire: the </a:t>
            </a:r>
            <a:r>
              <a:rPr lang="en-GB" sz="1600" b="1" dirty="0" smtClean="0"/>
              <a:t>number of non-formal activities</a:t>
            </a:r>
            <a:r>
              <a:rPr lang="en-GB" sz="1600" dirty="0" smtClean="0"/>
              <a:t> reported by the same respondent by different modes. </a:t>
            </a:r>
          </a:p>
          <a:p>
            <a:pPr lvl="1"/>
            <a:r>
              <a:rPr lang="en-GB" sz="1600" dirty="0" smtClean="0"/>
              <a:t>Assessment of the impact of WEB survey results on overall survey results. </a:t>
            </a:r>
          </a:p>
          <a:p>
            <a:r>
              <a:rPr lang="en-GB" sz="2400" dirty="0" smtClean="0"/>
              <a:t>Improvement of the questionnaire and coding list for the main survey</a:t>
            </a:r>
          </a:p>
          <a:p>
            <a:pPr lvl="0"/>
            <a:endParaRPr lang="en-GB" sz="2400" dirty="0"/>
          </a:p>
          <a:p>
            <a:endParaRPr lang="en-GB" dirty="0"/>
          </a:p>
        </p:txBody>
      </p:sp>
    </p:spTree>
    <p:extLst>
      <p:ext uri="{BB962C8B-B14F-4D97-AF65-F5344CB8AC3E}">
        <p14:creationId xmlns:p14="http://schemas.microsoft.com/office/powerpoint/2010/main" val="26914295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Questionnaire design issues</a:t>
            </a:r>
            <a:endParaRPr lang="en-GB" dirty="0"/>
          </a:p>
        </p:txBody>
      </p:sp>
      <p:sp>
        <p:nvSpPr>
          <p:cNvPr id="3" name="Text Placeholder 2"/>
          <p:cNvSpPr>
            <a:spLocks noGrp="1"/>
          </p:cNvSpPr>
          <p:nvPr>
            <p:ph type="body" sz="quarter" idx="13"/>
          </p:nvPr>
        </p:nvSpPr>
        <p:spPr/>
        <p:txBody>
          <a:bodyPr/>
          <a:lstStyle/>
          <a:p>
            <a:r>
              <a:rPr lang="en-GB" sz="2400" dirty="0" smtClean="0"/>
              <a:t>A cognitive test of the WEB questionnaire was done prior to the pilot survey.</a:t>
            </a:r>
            <a:endParaRPr lang="sl-SI" sz="2400" dirty="0" smtClean="0"/>
          </a:p>
          <a:p>
            <a:endParaRPr lang="en-GB" sz="1800" dirty="0" smtClean="0"/>
          </a:p>
          <a:p>
            <a:r>
              <a:rPr lang="en-GB" sz="2400" dirty="0" smtClean="0"/>
              <a:t>Persons in the cognitive test forgot to report non-formal education (NFE) at work, but only reported NFE activities at free time.</a:t>
            </a:r>
          </a:p>
          <a:p>
            <a:pPr lvl="1"/>
            <a:r>
              <a:rPr lang="en-GB" sz="2000" dirty="0" smtClean="0"/>
              <a:t>„NFE at work“ for inactive persons is no</a:t>
            </a:r>
            <a:r>
              <a:rPr lang="sl-SI" sz="2000" dirty="0" smtClean="0"/>
              <a:t>t</a:t>
            </a:r>
            <a:r>
              <a:rPr lang="en-GB" sz="2000" dirty="0" smtClean="0"/>
              <a:t> appropriate</a:t>
            </a:r>
            <a:endParaRPr lang="sl-SI" sz="2000" dirty="0" smtClean="0"/>
          </a:p>
          <a:p>
            <a:endParaRPr lang="sl-SI" sz="1800" dirty="0" smtClean="0"/>
          </a:p>
          <a:p>
            <a:r>
              <a:rPr lang="en-GB" sz="2400" dirty="0" smtClean="0"/>
              <a:t>Therefore from originally one question for NFE, two blocks of questions were designed: NFE activities at work and NFE activities at free time</a:t>
            </a:r>
            <a:endParaRPr lang="en-GB" sz="2400" dirty="0"/>
          </a:p>
        </p:txBody>
      </p:sp>
    </p:spTree>
    <p:extLst>
      <p:ext uri="{BB962C8B-B14F-4D97-AF65-F5344CB8AC3E}">
        <p14:creationId xmlns:p14="http://schemas.microsoft.com/office/powerpoint/2010/main" val="10458622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35232" y="3429000"/>
            <a:ext cx="2016224" cy="7623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 name="Title 1"/>
          <p:cNvSpPr>
            <a:spLocks noGrp="1"/>
          </p:cNvSpPr>
          <p:nvPr>
            <p:ph type="title"/>
          </p:nvPr>
        </p:nvSpPr>
        <p:spPr/>
        <p:txBody>
          <a:bodyPr/>
          <a:lstStyle/>
          <a:p>
            <a:r>
              <a:rPr lang="en-GB" dirty="0" smtClean="0"/>
              <a:t>Questions of </a:t>
            </a:r>
            <a:r>
              <a:rPr lang="en-GB" sz="2800" dirty="0" smtClean="0"/>
              <a:t>non-formal educational (NFE) activities in WEB questionnaire</a:t>
            </a:r>
            <a:endParaRPr lang="en-GB" sz="2800" dirty="0"/>
          </a:p>
        </p:txBody>
      </p:sp>
      <p:sp>
        <p:nvSpPr>
          <p:cNvPr id="3" name="Text Placeholder 2"/>
          <p:cNvSpPr>
            <a:spLocks noGrp="1"/>
          </p:cNvSpPr>
          <p:nvPr>
            <p:ph type="body" sz="quarter" idx="13"/>
          </p:nvPr>
        </p:nvSpPr>
        <p:spPr>
          <a:xfrm>
            <a:off x="134441" y="4191363"/>
            <a:ext cx="4327410" cy="2312934"/>
          </a:xfrm>
        </p:spPr>
        <p:txBody>
          <a:bodyPr/>
          <a:lstStyle/>
          <a:p>
            <a:pPr marL="182563" indent="-182563">
              <a:buFont typeface="Arial" panose="020B0604020202020204" pitchFamily="34" charset="0"/>
              <a:buChar char="−"/>
            </a:pPr>
            <a:r>
              <a:rPr lang="en-GB" sz="1700" dirty="0" smtClean="0"/>
              <a:t>Introduction to the NFE questions</a:t>
            </a:r>
          </a:p>
          <a:p>
            <a:pPr marL="182563" indent="-182563">
              <a:buFont typeface="Arial" panose="020B0604020202020204" pitchFamily="34" charset="0"/>
              <a:buChar char="−"/>
            </a:pPr>
            <a:r>
              <a:rPr lang="en-GB" sz="1700" dirty="0" smtClean="0"/>
              <a:t>Filter question NFE activities at work</a:t>
            </a:r>
          </a:p>
          <a:p>
            <a:pPr marL="182563" indent="-182563">
              <a:buFont typeface="Arial" panose="020B0604020202020204" pitchFamily="34" charset="0"/>
              <a:buChar char="−"/>
            </a:pPr>
            <a:r>
              <a:rPr lang="en-GB" sz="1700" dirty="0" smtClean="0"/>
              <a:t>List of up to 7 NFE activities at work </a:t>
            </a:r>
          </a:p>
          <a:p>
            <a:pPr marL="182563" indent="-182563">
              <a:buFont typeface="Arial" panose="020B0604020202020204" pitchFamily="34" charset="0"/>
              <a:buChar char="−"/>
            </a:pPr>
            <a:r>
              <a:rPr lang="en-GB" sz="1700" dirty="0" smtClean="0"/>
              <a:t>Filter question NFE activities at  free-time</a:t>
            </a:r>
          </a:p>
          <a:p>
            <a:pPr marL="182563" indent="-182563">
              <a:buFont typeface="Arial" panose="020B0604020202020204" pitchFamily="34" charset="0"/>
              <a:buChar char="−"/>
            </a:pPr>
            <a:r>
              <a:rPr lang="en-GB" sz="1700" dirty="0" smtClean="0"/>
              <a:t>List of up to 7 NFE activities at free-time</a:t>
            </a:r>
          </a:p>
          <a:p>
            <a:pPr marL="0" indent="0">
              <a:buNone/>
            </a:pPr>
            <a:endParaRPr lang="en-GB" sz="2400" dirty="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440" y="2147770"/>
            <a:ext cx="4327410" cy="2043593"/>
          </a:xfrm>
          <a:prstGeom prst="rect">
            <a:avLst/>
          </a:prstGeom>
          <a:solidFill>
            <a:srgbClr val="549C54"/>
          </a:solidFill>
          <a:ln>
            <a:solidFill>
              <a:schemeClr val="accent1"/>
            </a:solidFill>
          </a:ln>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2147770"/>
            <a:ext cx="4404320" cy="435652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ular Callout 3"/>
          <p:cNvSpPr/>
          <p:nvPr/>
        </p:nvSpPr>
        <p:spPr>
          <a:xfrm>
            <a:off x="7452320" y="4354386"/>
            <a:ext cx="1379984" cy="994648"/>
          </a:xfrm>
          <a:prstGeom prst="wedgeRectCallout">
            <a:avLst>
              <a:gd name="adj1" fmla="val -76587"/>
              <a:gd name="adj2" fmla="val -1655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dirty="0" smtClean="0"/>
              <a:t>In the pilot WEB </a:t>
            </a:r>
            <a:r>
              <a:rPr lang="en-GB" sz="1200" b="1" u="sng" dirty="0" smtClean="0"/>
              <a:t>all</a:t>
            </a:r>
            <a:r>
              <a:rPr lang="en-GB" sz="1200" b="1" dirty="0" smtClean="0"/>
              <a:t> </a:t>
            </a:r>
            <a:r>
              <a:rPr lang="en-GB" sz="1200" dirty="0" smtClean="0"/>
              <a:t>reported</a:t>
            </a:r>
            <a:r>
              <a:rPr lang="sl-SI" sz="1200" dirty="0" smtClean="0"/>
              <a:t> NFE</a:t>
            </a:r>
            <a:r>
              <a:rPr lang="en-GB" sz="1200" dirty="0" smtClean="0"/>
              <a:t> activities were coded after the data collection.</a:t>
            </a:r>
            <a:endParaRPr lang="en-GB" sz="1200" dirty="0"/>
          </a:p>
        </p:txBody>
      </p:sp>
      <p:sp>
        <p:nvSpPr>
          <p:cNvPr id="10" name="Rectangle 9"/>
          <p:cNvSpPr/>
          <p:nvPr/>
        </p:nvSpPr>
        <p:spPr>
          <a:xfrm>
            <a:off x="4635232" y="3429000"/>
            <a:ext cx="1952992" cy="762363"/>
          </a:xfrm>
          <a:prstGeom prst="rect">
            <a:avLst/>
          </a:prstGeom>
          <a:solidFill>
            <a:srgbClr val="FFFFFF">
              <a:alpha val="0"/>
            </a:srgb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9" name="Right Brace 8"/>
          <p:cNvSpPr/>
          <p:nvPr/>
        </p:nvSpPr>
        <p:spPr>
          <a:xfrm>
            <a:off x="6772736" y="3343394"/>
            <a:ext cx="246112" cy="2677893"/>
          </a:xfrm>
          <a:prstGeom prst="rightBrace">
            <a:avLst/>
          </a:prstGeom>
          <a:ln>
            <a:solidFill>
              <a:srgbClr val="2680D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b="1" dirty="0"/>
          </a:p>
        </p:txBody>
      </p:sp>
      <p:sp>
        <p:nvSpPr>
          <p:cNvPr id="12" name="Rectangular Callout 11"/>
          <p:cNvSpPr/>
          <p:nvPr/>
        </p:nvSpPr>
        <p:spPr>
          <a:xfrm>
            <a:off x="7018848" y="3327267"/>
            <a:ext cx="1957472" cy="864096"/>
          </a:xfrm>
          <a:prstGeom prst="wedgeRectCallout">
            <a:avLst>
              <a:gd name="adj1" fmla="val -71771"/>
              <a:gd name="adj2" fmla="val -2098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dirty="0" smtClean="0"/>
              <a:t>In the </a:t>
            </a:r>
            <a:r>
              <a:rPr lang="en-GB" sz="1200" b="1" dirty="0" smtClean="0"/>
              <a:t>main AES </a:t>
            </a:r>
            <a:r>
              <a:rPr lang="en-GB" sz="1200" b="1" u="sng" dirty="0" smtClean="0"/>
              <a:t>two</a:t>
            </a:r>
            <a:r>
              <a:rPr lang="en-GB" sz="1200" dirty="0" smtClean="0"/>
              <a:t> most important</a:t>
            </a:r>
            <a:r>
              <a:rPr lang="sl-SI" sz="1200" dirty="0" smtClean="0"/>
              <a:t>  </a:t>
            </a:r>
            <a:r>
              <a:rPr lang="en-GB" sz="1200" dirty="0" smtClean="0"/>
              <a:t> activities </a:t>
            </a:r>
            <a:r>
              <a:rPr lang="sl-SI" sz="1200" dirty="0" smtClean="0"/>
              <a:t>(</a:t>
            </a:r>
            <a:r>
              <a:rPr lang="sl-SI" sz="1200" u="sng" dirty="0" smtClean="0"/>
              <a:t>to </a:t>
            </a:r>
            <a:r>
              <a:rPr lang="sl-SI" sz="1200" u="sng" dirty="0" err="1" smtClean="0"/>
              <a:t>the</a:t>
            </a:r>
            <a:r>
              <a:rPr lang="sl-SI" sz="1200" u="sng" dirty="0" smtClean="0"/>
              <a:t> </a:t>
            </a:r>
            <a:r>
              <a:rPr lang="sl-SI" sz="1200" u="sng" dirty="0" err="1" smtClean="0"/>
              <a:t>respondnent</a:t>
            </a:r>
            <a:r>
              <a:rPr lang="sl-SI" sz="1200" dirty="0" smtClean="0"/>
              <a:t>) are </a:t>
            </a:r>
            <a:r>
              <a:rPr lang="sl-SI" sz="1200" dirty="0" err="1" smtClean="0"/>
              <a:t>coded</a:t>
            </a:r>
            <a:endParaRPr lang="en-GB" sz="1200" dirty="0"/>
          </a:p>
        </p:txBody>
      </p:sp>
    </p:spTree>
    <p:extLst>
      <p:ext uri="{BB962C8B-B14F-4D97-AF65-F5344CB8AC3E}">
        <p14:creationId xmlns:p14="http://schemas.microsoft.com/office/powerpoint/2010/main" val="14631725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of </a:t>
            </a:r>
            <a:r>
              <a:rPr lang="en-GB" sz="2800" dirty="0" smtClean="0"/>
              <a:t>non-formal educational (NFE) activities in CATI re-interview questionnaire</a:t>
            </a:r>
            <a:endParaRPr lang="en-GB" sz="2800" dirty="0"/>
          </a:p>
        </p:txBody>
      </p:sp>
      <p:sp>
        <p:nvSpPr>
          <p:cNvPr id="3" name="Text Placeholder 2"/>
          <p:cNvSpPr>
            <a:spLocks noGrp="1"/>
          </p:cNvSpPr>
          <p:nvPr>
            <p:ph type="body" sz="quarter" idx="13"/>
          </p:nvPr>
        </p:nvSpPr>
        <p:spPr>
          <a:xfrm>
            <a:off x="468313" y="4725144"/>
            <a:ext cx="4257259" cy="1368152"/>
          </a:xfrm>
        </p:spPr>
        <p:txBody>
          <a:bodyPr/>
          <a:lstStyle/>
          <a:p>
            <a:pPr marL="182563" indent="-182563">
              <a:buFont typeface="Arial" panose="020B0604020202020204" pitchFamily="34" charset="0"/>
              <a:buChar char="−"/>
            </a:pPr>
            <a:r>
              <a:rPr lang="en-GB" sz="1600" dirty="0" smtClean="0"/>
              <a:t>No introduction compared to pilot WEB version</a:t>
            </a:r>
          </a:p>
          <a:p>
            <a:pPr marL="182563" indent="-182563">
              <a:buFont typeface="Arial" panose="020B0604020202020204" pitchFamily="34" charset="0"/>
              <a:buChar char="−"/>
            </a:pPr>
            <a:r>
              <a:rPr lang="en-GB" sz="1600" dirty="0" smtClean="0"/>
              <a:t>Respondent was asked to report activity and then follow</a:t>
            </a:r>
            <a:r>
              <a:rPr lang="sl-SI" sz="1600" dirty="0" err="1" smtClean="0"/>
              <a:t>ed</a:t>
            </a:r>
            <a:r>
              <a:rPr lang="en-GB" sz="1600" dirty="0" smtClean="0"/>
              <a:t> some detailed questions regarding this activity</a:t>
            </a:r>
          </a:p>
          <a:p>
            <a:endParaRPr lang="sl-SI" dirty="0" smtClean="0"/>
          </a:p>
          <a:p>
            <a:endParaRPr lang="sl-SI" dirty="0"/>
          </a:p>
          <a:p>
            <a:endParaRPr lang="sl-SI" dirty="0" smtClean="0"/>
          </a:p>
          <a:p>
            <a:endParaRPr lang="sl-SI" dirty="0"/>
          </a:p>
          <a:p>
            <a:endParaRPr lang="sl-SI" dirty="0" smtClean="0"/>
          </a:p>
          <a:p>
            <a:endParaRPr lang="en-GB"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1" y="1844824"/>
            <a:ext cx="4170553"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720" y="1968272"/>
            <a:ext cx="4235852" cy="256490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ular Callout 6"/>
          <p:cNvSpPr/>
          <p:nvPr/>
        </p:nvSpPr>
        <p:spPr>
          <a:xfrm>
            <a:off x="7092280" y="3140968"/>
            <a:ext cx="1818952" cy="929660"/>
          </a:xfrm>
          <a:prstGeom prst="wedgeRectCallout">
            <a:avLst>
              <a:gd name="adj1" fmla="val -65104"/>
              <a:gd name="adj2" fmla="val 13304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dirty="0" smtClean="0"/>
              <a:t>In the CATI re-interview all reported NFE activities were coded during the telephone interview by interviewer</a:t>
            </a:r>
            <a:r>
              <a:rPr lang="sl-SI" sz="1200" dirty="0" smtClean="0"/>
              <a:t>.</a:t>
            </a:r>
            <a:r>
              <a:rPr lang="en-GB" sz="1200" dirty="0" smtClean="0"/>
              <a:t> </a:t>
            </a:r>
            <a:endParaRPr lang="en-GB" sz="1200" dirty="0"/>
          </a:p>
        </p:txBody>
      </p:sp>
    </p:spTree>
    <p:extLst>
      <p:ext uri="{BB962C8B-B14F-4D97-AF65-F5344CB8AC3E}">
        <p14:creationId xmlns:p14="http://schemas.microsoft.com/office/powerpoint/2010/main" val="12756636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Improvements of the questionnaire for the main survey</a:t>
            </a:r>
            <a:endParaRPr lang="en-GB" dirty="0"/>
          </a:p>
        </p:txBody>
      </p:sp>
      <p:sp>
        <p:nvSpPr>
          <p:cNvPr id="3" name="Text Placeholder 2"/>
          <p:cNvSpPr>
            <a:spLocks noGrp="1"/>
          </p:cNvSpPr>
          <p:nvPr>
            <p:ph type="body" sz="quarter" idx="13"/>
          </p:nvPr>
        </p:nvSpPr>
        <p:spPr/>
        <p:txBody>
          <a:bodyPr/>
          <a:lstStyle/>
          <a:p>
            <a:r>
              <a:rPr lang="en-GB" sz="2000" dirty="0" smtClean="0"/>
              <a:t>WEB and CATI/CAPI wording of the questions on NFE activities is unified in main survey questionnaires. </a:t>
            </a:r>
          </a:p>
          <a:p>
            <a:pPr lvl="1"/>
            <a:r>
              <a:rPr lang="en-GB" sz="1800" dirty="0" smtClean="0"/>
              <a:t>The introduction to the question in CATI/CAPI</a:t>
            </a:r>
          </a:p>
          <a:p>
            <a:pPr lvl="1"/>
            <a:r>
              <a:rPr lang="en-GB" sz="1800" dirty="0" smtClean="0"/>
              <a:t>In order to minimize order effect: </a:t>
            </a:r>
          </a:p>
          <a:p>
            <a:pPr lvl="2"/>
            <a:r>
              <a:rPr lang="en-GB" sz="1600" dirty="0" smtClean="0"/>
              <a:t>respondent was first asked to list all the non-formal activities at work and in free time that he/she attended them in the last 12 months.</a:t>
            </a:r>
          </a:p>
          <a:p>
            <a:pPr lvl="2"/>
            <a:r>
              <a:rPr lang="en-GB" sz="1600" dirty="0" smtClean="0"/>
              <a:t>Then follow question which are </a:t>
            </a:r>
            <a:r>
              <a:rPr lang="en-GB" sz="1600" u="sng" dirty="0" smtClean="0"/>
              <a:t>two most important</a:t>
            </a:r>
            <a:r>
              <a:rPr lang="en-GB" sz="1600" dirty="0" smtClean="0"/>
              <a:t> NFE activities -&gt; some detailed questions regarding these two activities follow</a:t>
            </a:r>
          </a:p>
          <a:p>
            <a:pPr lvl="1"/>
            <a:r>
              <a:rPr lang="en-GB" sz="2000" dirty="0" smtClean="0"/>
              <a:t>In the main survey only two most important NFE activities to respondent will be coded, regardless if is NFE activity at work or at free-time.</a:t>
            </a:r>
          </a:p>
          <a:p>
            <a:pPr lvl="1"/>
            <a:endParaRPr lang="en-GB" dirty="0" smtClean="0"/>
          </a:p>
        </p:txBody>
      </p:sp>
    </p:spTree>
    <p:extLst>
      <p:ext uri="{BB962C8B-B14F-4D97-AF65-F5344CB8AC3E}">
        <p14:creationId xmlns:p14="http://schemas.microsoft.com/office/powerpoint/2010/main" val="834197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Analysis of paradata and contact strategy</a:t>
            </a:r>
            <a:endParaRPr lang="en-GB" sz="3200" dirty="0"/>
          </a:p>
        </p:txBody>
      </p:sp>
      <p:sp>
        <p:nvSpPr>
          <p:cNvPr id="3" name="Text Placeholder 2"/>
          <p:cNvSpPr>
            <a:spLocks noGrp="1"/>
          </p:cNvSpPr>
          <p:nvPr>
            <p:ph type="body" sz="quarter" idx="13"/>
          </p:nvPr>
        </p:nvSpPr>
        <p:spPr>
          <a:xfrm>
            <a:off x="468313" y="2060575"/>
            <a:ext cx="3743647" cy="4032721"/>
          </a:xfrm>
        </p:spPr>
        <p:txBody>
          <a:bodyPr/>
          <a:lstStyle/>
          <a:p>
            <a:r>
              <a:rPr lang="en-GB" sz="1800" dirty="0" smtClean="0"/>
              <a:t>Advance letter sent along with information brochure </a:t>
            </a:r>
          </a:p>
          <a:p>
            <a:pPr lvl="1"/>
            <a:r>
              <a:rPr lang="en-GB" sz="1600" dirty="0" smtClean="0"/>
              <a:t>about the survey and how to access the WEB questionnaire</a:t>
            </a:r>
          </a:p>
          <a:p>
            <a:pPr lvl="1"/>
            <a:r>
              <a:rPr lang="en-GB" sz="1600" dirty="0" smtClean="0"/>
              <a:t>2 versions of advance letter</a:t>
            </a:r>
          </a:p>
          <a:p>
            <a:r>
              <a:rPr lang="en-GB" sz="2000" dirty="0" smtClean="0"/>
              <a:t>One reminder: after 7 days</a:t>
            </a:r>
          </a:p>
          <a:p>
            <a:r>
              <a:rPr lang="sl-SI" sz="2000" dirty="0" err="1" smtClean="0"/>
              <a:t>Completion</a:t>
            </a:r>
            <a:r>
              <a:rPr lang="en-GB" sz="2000" dirty="0" smtClean="0"/>
              <a:t> rate: </a:t>
            </a:r>
            <a:r>
              <a:rPr lang="en-GB" sz="2000" b="1" dirty="0" smtClean="0"/>
              <a:t>29%</a:t>
            </a:r>
            <a:endParaRPr lang="sl-SI" sz="2000" dirty="0"/>
          </a:p>
          <a:p>
            <a:pPr lvl="1"/>
            <a:r>
              <a:rPr lang="en-GB" sz="1600" dirty="0" smtClean="0"/>
              <a:t>(n=592</a:t>
            </a:r>
            <a:r>
              <a:rPr lang="sl-SI" sz="1600" dirty="0" smtClean="0"/>
              <a:t>; 592/2075=29%</a:t>
            </a:r>
            <a:r>
              <a:rPr lang="en-GB" sz="1600" dirty="0" smtClean="0"/>
              <a:t>)</a:t>
            </a:r>
          </a:p>
          <a:p>
            <a:r>
              <a:rPr lang="en-GB" sz="2000" dirty="0" smtClean="0"/>
              <a:t>Drop-off rate: </a:t>
            </a:r>
            <a:r>
              <a:rPr lang="sl-SI" sz="2000" b="1" dirty="0" smtClean="0"/>
              <a:t>7.2</a:t>
            </a:r>
            <a:r>
              <a:rPr lang="en-GB" sz="2000" b="1" dirty="0" smtClean="0"/>
              <a:t>%</a:t>
            </a:r>
            <a:r>
              <a:rPr lang="en-GB" sz="2000" dirty="0" smtClean="0"/>
              <a:t> </a:t>
            </a:r>
            <a:endParaRPr lang="sl-SI" sz="2000" dirty="0" smtClean="0"/>
          </a:p>
          <a:p>
            <a:pPr lvl="1"/>
            <a:r>
              <a:rPr lang="en-GB" sz="1600" dirty="0" smtClean="0"/>
              <a:t>(n=46</a:t>
            </a:r>
            <a:r>
              <a:rPr lang="sl-SI" sz="1600" dirty="0" smtClean="0"/>
              <a:t>; 46/(592+46)=7.2</a:t>
            </a:r>
            <a:r>
              <a:rPr lang="en-GB" sz="1600" dirty="0" smtClean="0"/>
              <a:t>) most of the respondents left in the module </a:t>
            </a:r>
            <a:r>
              <a:rPr lang="sl-SI" sz="1600" dirty="0" err="1" smtClean="0"/>
              <a:t>of</a:t>
            </a:r>
            <a:r>
              <a:rPr lang="sl-SI" sz="1600" dirty="0" smtClean="0"/>
              <a:t> </a:t>
            </a:r>
            <a:r>
              <a:rPr lang="en-GB" sz="1600" dirty="0" smtClean="0"/>
              <a:t>NFE activities</a:t>
            </a:r>
            <a:r>
              <a:rPr lang="sl-SI" sz="2000" dirty="0" smtClean="0"/>
              <a:t> </a:t>
            </a:r>
            <a:endParaRPr lang="en-GB" sz="20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8974" y="1916832"/>
            <a:ext cx="4865514" cy="2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40694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Non-formal education (NFE) activities in </a:t>
            </a:r>
            <a:br>
              <a:rPr lang="en-GB" sz="3200" dirty="0" smtClean="0"/>
            </a:br>
            <a:r>
              <a:rPr lang="en-GB" sz="3200" dirty="0" smtClean="0"/>
              <a:t>pilot WEB – CATI re-interview</a:t>
            </a:r>
            <a:endParaRPr lang="en-GB" sz="3200" dirty="0"/>
          </a:p>
        </p:txBody>
      </p:sp>
      <p:sp>
        <p:nvSpPr>
          <p:cNvPr id="3" name="Text Placeholder 2"/>
          <p:cNvSpPr>
            <a:spLocks noGrp="1"/>
          </p:cNvSpPr>
          <p:nvPr>
            <p:ph type="body" sz="quarter" idx="13"/>
          </p:nvPr>
        </p:nvSpPr>
        <p:spPr>
          <a:xfrm>
            <a:off x="251520" y="2060574"/>
            <a:ext cx="3671639" cy="4032721"/>
          </a:xfrm>
        </p:spPr>
        <p:txBody>
          <a:bodyPr/>
          <a:lstStyle/>
          <a:p>
            <a:r>
              <a:rPr lang="en-GB" sz="1600" b="1" dirty="0" smtClean="0"/>
              <a:t>177 WEB respondents </a:t>
            </a:r>
            <a:r>
              <a:rPr lang="en-GB" sz="1600" dirty="0" smtClean="0"/>
              <a:t>retained in the re-interview analysis</a:t>
            </a:r>
          </a:p>
          <a:p>
            <a:endParaRPr lang="sl-SI" sz="1200" dirty="0" smtClean="0"/>
          </a:p>
          <a:p>
            <a:r>
              <a:rPr lang="en-GB" sz="1600" dirty="0" smtClean="0"/>
              <a:t>91 (</a:t>
            </a:r>
            <a:r>
              <a:rPr lang="en-GB" sz="1600" b="1" dirty="0" smtClean="0"/>
              <a:t>51%</a:t>
            </a:r>
            <a:r>
              <a:rPr lang="en-GB" sz="1600" dirty="0" smtClean="0"/>
              <a:t>) persons reported </a:t>
            </a:r>
            <a:r>
              <a:rPr lang="en-GB" sz="1600" b="1" dirty="0" smtClean="0"/>
              <a:t>participation in NFE</a:t>
            </a:r>
            <a:r>
              <a:rPr lang="en-GB" sz="1600" dirty="0" smtClean="0"/>
              <a:t> both in WEB and CATI</a:t>
            </a:r>
          </a:p>
          <a:p>
            <a:endParaRPr lang="sl-SI" sz="1200" dirty="0" smtClean="0"/>
          </a:p>
          <a:p>
            <a:r>
              <a:rPr lang="en-GB" sz="1600" dirty="0" smtClean="0"/>
              <a:t>61 (</a:t>
            </a:r>
            <a:r>
              <a:rPr lang="en-GB" sz="1600" b="1" dirty="0" smtClean="0"/>
              <a:t>34%</a:t>
            </a:r>
            <a:r>
              <a:rPr lang="en-GB" sz="1600" dirty="0" smtClean="0"/>
              <a:t>) has not reported any NFE both in WEB and CATI</a:t>
            </a:r>
          </a:p>
          <a:p>
            <a:endParaRPr lang="sl-SI" sz="1200" dirty="0" smtClean="0"/>
          </a:p>
          <a:p>
            <a:r>
              <a:rPr lang="en-GB" sz="1600" dirty="0" smtClean="0"/>
              <a:t>About the same of persons who participate in NFE in WEB (105) and CATI (102), but these are not the same persons</a:t>
            </a:r>
            <a:r>
              <a:rPr lang="en-GB" sz="1800" dirty="0" smtClean="0"/>
              <a:t>.</a:t>
            </a:r>
            <a:endParaRPr lang="en-GB" sz="1800" dirty="0"/>
          </a:p>
        </p:txBody>
      </p:sp>
      <p:graphicFrame>
        <p:nvGraphicFramePr>
          <p:cNvPr id="4" name="Table 3"/>
          <p:cNvGraphicFramePr>
            <a:graphicFrameLocks noGrp="1"/>
          </p:cNvGraphicFramePr>
          <p:nvPr>
            <p:extLst>
              <p:ext uri="{D42A27DB-BD31-4B8C-83A1-F6EECF244321}">
                <p14:modId xmlns:p14="http://schemas.microsoft.com/office/powerpoint/2010/main" val="557993113"/>
              </p:ext>
            </p:extLst>
          </p:nvPr>
        </p:nvGraphicFramePr>
        <p:xfrm>
          <a:off x="4139952" y="2492895"/>
          <a:ext cx="4824536" cy="3501068"/>
        </p:xfrm>
        <a:graphic>
          <a:graphicData uri="http://schemas.openxmlformats.org/drawingml/2006/table">
            <a:tbl>
              <a:tblPr firstRow="1" firstCol="1" bandRow="1">
                <a:tableStyleId>{5C22544A-7EE6-4342-B048-85BDC9FD1C3A}</a:tableStyleId>
              </a:tblPr>
              <a:tblGrid>
                <a:gridCol w="1384820">
                  <a:extLst>
                    <a:ext uri="{9D8B030D-6E8A-4147-A177-3AD203B41FA5}">
                      <a16:colId xmlns:a16="http://schemas.microsoft.com/office/drawing/2014/main" val="20000"/>
                    </a:ext>
                  </a:extLst>
                </a:gridCol>
                <a:gridCol w="1161462">
                  <a:extLst>
                    <a:ext uri="{9D8B030D-6E8A-4147-A177-3AD203B41FA5}">
                      <a16:colId xmlns:a16="http://schemas.microsoft.com/office/drawing/2014/main" val="20001"/>
                    </a:ext>
                  </a:extLst>
                </a:gridCol>
                <a:gridCol w="1295478">
                  <a:extLst>
                    <a:ext uri="{9D8B030D-6E8A-4147-A177-3AD203B41FA5}">
                      <a16:colId xmlns:a16="http://schemas.microsoft.com/office/drawing/2014/main" val="20002"/>
                    </a:ext>
                  </a:extLst>
                </a:gridCol>
                <a:gridCol w="982776">
                  <a:extLst>
                    <a:ext uri="{9D8B030D-6E8A-4147-A177-3AD203B41FA5}">
                      <a16:colId xmlns:a16="http://schemas.microsoft.com/office/drawing/2014/main" val="20003"/>
                    </a:ext>
                  </a:extLst>
                </a:gridCol>
              </a:tblGrid>
              <a:tr h="1265326">
                <a:tc>
                  <a:txBody>
                    <a:bodyPr/>
                    <a:lstStyle/>
                    <a:p>
                      <a:endParaRPr lang="en-GB" sz="3200" dirty="0">
                        <a:effectLst/>
                        <a:latin typeface="Calibri"/>
                      </a:endParaRPr>
                    </a:p>
                  </a:txBody>
                  <a:tcPr marL="68580" marR="68580" marT="0" marB="0" anchor="ctr"/>
                </a:tc>
                <a:tc>
                  <a:txBody>
                    <a:bodyPr/>
                    <a:lstStyle/>
                    <a:p>
                      <a:pPr algn="ctr">
                        <a:lnSpc>
                          <a:spcPct val="150000"/>
                        </a:lnSpc>
                        <a:spcAft>
                          <a:spcPts val="0"/>
                        </a:spcAft>
                      </a:pPr>
                      <a:r>
                        <a:rPr lang="en-GB" sz="1800" dirty="0" smtClean="0">
                          <a:effectLst/>
                        </a:rPr>
                        <a:t>Re-interview</a:t>
                      </a:r>
                      <a:r>
                        <a:rPr lang="sl-SI" sz="1800" dirty="0" smtClean="0">
                          <a:effectLst/>
                        </a:rPr>
                        <a:t>NFE </a:t>
                      </a:r>
                      <a:r>
                        <a:rPr lang="en-GB" sz="1800" dirty="0" smtClean="0">
                          <a:effectLst/>
                        </a:rPr>
                        <a:t>Yes</a:t>
                      </a:r>
                      <a:endParaRPr lang="en-GB" sz="2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1800" dirty="0">
                          <a:effectLst/>
                        </a:rPr>
                        <a:t>Re-interview </a:t>
                      </a:r>
                      <a:r>
                        <a:rPr lang="sl-SI" sz="1800" dirty="0" smtClean="0">
                          <a:effectLst/>
                        </a:rPr>
                        <a:t>NFE </a:t>
                      </a:r>
                      <a:r>
                        <a:rPr lang="en-GB" sz="1800" dirty="0" smtClean="0">
                          <a:effectLst/>
                        </a:rPr>
                        <a:t>No</a:t>
                      </a:r>
                      <a:endParaRPr lang="en-GB" sz="2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1800" dirty="0">
                          <a:effectLst/>
                        </a:rPr>
                        <a:t>Total</a:t>
                      </a:r>
                      <a:endParaRPr lang="en-GB" sz="2000" dirty="0">
                        <a:effectLst/>
                        <a:latin typeface="Arial"/>
                        <a:ea typeface="Calibri"/>
                        <a:cs typeface="Times New Roman"/>
                      </a:endParaRPr>
                    </a:p>
                  </a:txBody>
                  <a:tcPr marL="68580" marR="68580" marT="0" marB="0" anchor="ctr"/>
                </a:tc>
                <a:extLst>
                  <a:ext uri="{0D108BD9-81ED-4DB2-BD59-A6C34878D82A}">
                    <a16:rowId xmlns:a16="http://schemas.microsoft.com/office/drawing/2014/main" val="10000"/>
                  </a:ext>
                </a:extLst>
              </a:tr>
              <a:tr h="843551">
                <a:tc>
                  <a:txBody>
                    <a:bodyPr/>
                    <a:lstStyle/>
                    <a:p>
                      <a:pPr algn="ctr">
                        <a:lnSpc>
                          <a:spcPct val="150000"/>
                        </a:lnSpc>
                        <a:spcAft>
                          <a:spcPts val="0"/>
                        </a:spcAft>
                      </a:pPr>
                      <a:r>
                        <a:rPr lang="en-GB" sz="1800" dirty="0" smtClean="0">
                          <a:effectLst/>
                        </a:rPr>
                        <a:t>WEB</a:t>
                      </a:r>
                      <a:r>
                        <a:rPr lang="sl-SI" sz="1800" dirty="0" smtClean="0">
                          <a:effectLst/>
                        </a:rPr>
                        <a:t> </a:t>
                      </a:r>
                    </a:p>
                    <a:p>
                      <a:pPr algn="ctr">
                        <a:lnSpc>
                          <a:spcPct val="150000"/>
                        </a:lnSpc>
                        <a:spcAft>
                          <a:spcPts val="0"/>
                        </a:spcAft>
                      </a:pPr>
                      <a:r>
                        <a:rPr lang="sl-SI" sz="1800" dirty="0" smtClean="0">
                          <a:effectLst/>
                        </a:rPr>
                        <a:t>NFE </a:t>
                      </a:r>
                      <a:r>
                        <a:rPr lang="en-GB" sz="1800" dirty="0" smtClean="0">
                          <a:effectLst/>
                        </a:rPr>
                        <a:t>Yes</a:t>
                      </a:r>
                      <a:endParaRPr lang="en-GB" sz="2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2000" dirty="0">
                          <a:effectLst/>
                        </a:rPr>
                        <a:t>91</a:t>
                      </a:r>
                      <a:endParaRPr lang="en-GB" sz="2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2400" dirty="0">
                          <a:effectLst/>
                        </a:rPr>
                        <a:t>14</a:t>
                      </a:r>
                      <a:endParaRPr lang="en-GB" sz="28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2400" dirty="0">
                          <a:effectLst/>
                        </a:rPr>
                        <a:t>105</a:t>
                      </a:r>
                      <a:endParaRPr lang="en-GB" sz="2800" dirty="0">
                        <a:effectLst/>
                        <a:latin typeface="Arial"/>
                        <a:ea typeface="Calibri"/>
                        <a:cs typeface="Times New Roman"/>
                      </a:endParaRPr>
                    </a:p>
                  </a:txBody>
                  <a:tcPr marL="68580" marR="68580" marT="0" marB="0" anchor="ctr"/>
                </a:tc>
                <a:extLst>
                  <a:ext uri="{0D108BD9-81ED-4DB2-BD59-A6C34878D82A}">
                    <a16:rowId xmlns:a16="http://schemas.microsoft.com/office/drawing/2014/main" val="10001"/>
                  </a:ext>
                </a:extLst>
              </a:tr>
              <a:tr h="843551">
                <a:tc>
                  <a:txBody>
                    <a:bodyPr/>
                    <a:lstStyle/>
                    <a:p>
                      <a:pPr algn="ctr">
                        <a:lnSpc>
                          <a:spcPct val="150000"/>
                        </a:lnSpc>
                        <a:spcAft>
                          <a:spcPts val="0"/>
                        </a:spcAft>
                      </a:pPr>
                      <a:r>
                        <a:rPr lang="en-GB" sz="1800" dirty="0" smtClean="0">
                          <a:effectLst/>
                        </a:rPr>
                        <a:t>WEB</a:t>
                      </a:r>
                      <a:endParaRPr lang="sl-SI" sz="1800" dirty="0" smtClean="0">
                        <a:effectLst/>
                      </a:endParaRPr>
                    </a:p>
                    <a:p>
                      <a:pPr algn="ctr">
                        <a:lnSpc>
                          <a:spcPct val="150000"/>
                        </a:lnSpc>
                        <a:spcAft>
                          <a:spcPts val="0"/>
                        </a:spcAft>
                      </a:pPr>
                      <a:r>
                        <a:rPr lang="sl-SI" sz="1800" dirty="0" smtClean="0">
                          <a:effectLst/>
                        </a:rPr>
                        <a:t> NFE </a:t>
                      </a:r>
                      <a:r>
                        <a:rPr lang="en-GB" sz="1800" dirty="0" smtClean="0">
                          <a:effectLst/>
                        </a:rPr>
                        <a:t>No</a:t>
                      </a:r>
                      <a:endParaRPr lang="en-GB" sz="2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2000" dirty="0">
                          <a:effectLst/>
                        </a:rPr>
                        <a:t>11</a:t>
                      </a:r>
                      <a:endParaRPr lang="en-GB" sz="2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2400" dirty="0">
                          <a:effectLst/>
                        </a:rPr>
                        <a:t>61</a:t>
                      </a:r>
                      <a:endParaRPr lang="en-GB" sz="28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2400" dirty="0">
                          <a:effectLst/>
                        </a:rPr>
                        <a:t>72</a:t>
                      </a:r>
                      <a:endParaRPr lang="en-GB" sz="2800" dirty="0">
                        <a:effectLst/>
                        <a:latin typeface="Arial"/>
                        <a:ea typeface="Calibri"/>
                        <a:cs typeface="Times New Roman"/>
                      </a:endParaRPr>
                    </a:p>
                  </a:txBody>
                  <a:tcPr marL="68580" marR="68580" marT="0" marB="0" anchor="ctr"/>
                </a:tc>
                <a:extLst>
                  <a:ext uri="{0D108BD9-81ED-4DB2-BD59-A6C34878D82A}">
                    <a16:rowId xmlns:a16="http://schemas.microsoft.com/office/drawing/2014/main" val="10002"/>
                  </a:ext>
                </a:extLst>
              </a:tr>
              <a:tr h="506131">
                <a:tc>
                  <a:txBody>
                    <a:bodyPr/>
                    <a:lstStyle/>
                    <a:p>
                      <a:pPr algn="ctr">
                        <a:lnSpc>
                          <a:spcPct val="150000"/>
                        </a:lnSpc>
                        <a:spcAft>
                          <a:spcPts val="0"/>
                        </a:spcAft>
                      </a:pPr>
                      <a:r>
                        <a:rPr lang="en-GB" sz="1800" dirty="0">
                          <a:effectLst/>
                        </a:rPr>
                        <a:t>Total</a:t>
                      </a:r>
                      <a:endParaRPr lang="en-GB" sz="2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2000" dirty="0">
                          <a:effectLst/>
                        </a:rPr>
                        <a:t>102</a:t>
                      </a:r>
                      <a:endParaRPr lang="en-GB" sz="2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2400" dirty="0">
                          <a:effectLst/>
                        </a:rPr>
                        <a:t>75</a:t>
                      </a:r>
                      <a:endParaRPr lang="en-GB" sz="28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2400" b="1" dirty="0">
                          <a:effectLst/>
                        </a:rPr>
                        <a:t>177</a:t>
                      </a:r>
                      <a:endParaRPr lang="en-GB" sz="2800" b="1" dirty="0">
                        <a:effectLst/>
                        <a:latin typeface="Arial"/>
                        <a:ea typeface="Calibri"/>
                        <a:cs typeface="Times New Roman"/>
                      </a:endParaRPr>
                    </a:p>
                  </a:txBody>
                  <a:tcPr marL="68580" marR="68580"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438363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Matching of persons and number of activities reported in each mode </a:t>
            </a:r>
            <a:r>
              <a:rPr lang="en-GB" sz="1600" dirty="0" smtClean="0"/>
              <a:t>(pilot WEB – CATI re-interview)</a:t>
            </a:r>
            <a:endParaRPr lang="en-GB" sz="1600" dirty="0"/>
          </a:p>
        </p:txBody>
      </p:sp>
      <p:sp>
        <p:nvSpPr>
          <p:cNvPr id="3" name="Text Placeholder 2"/>
          <p:cNvSpPr>
            <a:spLocks noGrp="1"/>
          </p:cNvSpPr>
          <p:nvPr>
            <p:ph type="body" sz="quarter" idx="13"/>
          </p:nvPr>
        </p:nvSpPr>
        <p:spPr/>
        <p:txBody>
          <a:bodyPr/>
          <a:lstStyle/>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229312075"/>
              </p:ext>
            </p:extLst>
          </p:nvPr>
        </p:nvGraphicFramePr>
        <p:xfrm>
          <a:off x="755576" y="1916832"/>
          <a:ext cx="7560838" cy="4742260"/>
        </p:xfrm>
        <a:graphic>
          <a:graphicData uri="http://schemas.openxmlformats.org/drawingml/2006/table">
            <a:tbl>
              <a:tblPr firstRow="1" firstCol="1" bandRow="1">
                <a:tableStyleId>{5C22544A-7EE6-4342-B048-85BDC9FD1C3A}</a:tableStyleId>
              </a:tblPr>
              <a:tblGrid>
                <a:gridCol w="3936704">
                  <a:extLst>
                    <a:ext uri="{9D8B030D-6E8A-4147-A177-3AD203B41FA5}">
                      <a16:colId xmlns:a16="http://schemas.microsoft.com/office/drawing/2014/main" val="20000"/>
                    </a:ext>
                  </a:extLst>
                </a:gridCol>
                <a:gridCol w="1273300">
                  <a:extLst>
                    <a:ext uri="{9D8B030D-6E8A-4147-A177-3AD203B41FA5}">
                      <a16:colId xmlns:a16="http://schemas.microsoft.com/office/drawing/2014/main" val="20001"/>
                    </a:ext>
                  </a:extLst>
                </a:gridCol>
                <a:gridCol w="1175417">
                  <a:extLst>
                    <a:ext uri="{9D8B030D-6E8A-4147-A177-3AD203B41FA5}">
                      <a16:colId xmlns:a16="http://schemas.microsoft.com/office/drawing/2014/main" val="20002"/>
                    </a:ext>
                  </a:extLst>
                </a:gridCol>
                <a:gridCol w="1175417">
                  <a:extLst>
                    <a:ext uri="{9D8B030D-6E8A-4147-A177-3AD203B41FA5}">
                      <a16:colId xmlns:a16="http://schemas.microsoft.com/office/drawing/2014/main" val="20003"/>
                    </a:ext>
                  </a:extLst>
                </a:gridCol>
              </a:tblGrid>
              <a:tr h="467440">
                <a:tc>
                  <a:txBody>
                    <a:bodyPr/>
                    <a:lstStyle/>
                    <a:p>
                      <a:pPr algn="ctr">
                        <a:lnSpc>
                          <a:spcPct val="150000"/>
                        </a:lnSpc>
                        <a:spcAft>
                          <a:spcPts val="0"/>
                        </a:spcAft>
                      </a:pPr>
                      <a:r>
                        <a:rPr lang="en-GB" sz="1200" dirty="0">
                          <a:effectLst/>
                        </a:rPr>
                        <a:t>Matching WEB-CATI</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Number of respondents</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Structure</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Structure</a:t>
                      </a:r>
                      <a:endParaRPr lang="en-GB" sz="1000" dirty="0">
                        <a:effectLst/>
                        <a:latin typeface="Arial"/>
                        <a:ea typeface="Calibri"/>
                        <a:cs typeface="Times New Roman"/>
                      </a:endParaRPr>
                    </a:p>
                  </a:txBody>
                  <a:tcPr marL="68580" marR="68580" marT="0" marB="0" anchor="ctr"/>
                </a:tc>
                <a:extLst>
                  <a:ext uri="{0D108BD9-81ED-4DB2-BD59-A6C34878D82A}">
                    <a16:rowId xmlns:a16="http://schemas.microsoft.com/office/drawing/2014/main" val="10000"/>
                  </a:ext>
                </a:extLst>
              </a:tr>
              <a:tr h="365247">
                <a:tc>
                  <a:txBody>
                    <a:bodyPr/>
                    <a:lstStyle/>
                    <a:p>
                      <a:pPr algn="ctr">
                        <a:lnSpc>
                          <a:spcPct val="150000"/>
                        </a:lnSpc>
                        <a:spcAft>
                          <a:spcPts val="0"/>
                        </a:spcAft>
                      </a:pPr>
                      <a:r>
                        <a:rPr lang="en-GB" sz="1200" dirty="0">
                          <a:effectLst/>
                        </a:rPr>
                        <a:t>No </a:t>
                      </a:r>
                      <a:r>
                        <a:rPr lang="sl-SI" sz="1200" dirty="0" smtClean="0">
                          <a:effectLst/>
                        </a:rPr>
                        <a:t>NFE </a:t>
                      </a:r>
                      <a:r>
                        <a:rPr lang="en-GB" sz="1200" dirty="0" smtClean="0">
                          <a:effectLst/>
                        </a:rPr>
                        <a:t>activities </a:t>
                      </a:r>
                      <a:r>
                        <a:rPr lang="en-GB" sz="1200" dirty="0">
                          <a:effectLst/>
                        </a:rPr>
                        <a:t>reported</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61</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35%</a:t>
                      </a:r>
                      <a:endParaRPr lang="en-GB" sz="1000" dirty="0">
                        <a:effectLst/>
                        <a:latin typeface="Arial"/>
                        <a:ea typeface="Calibri"/>
                        <a:cs typeface="Times New Roman"/>
                      </a:endParaRPr>
                    </a:p>
                  </a:txBody>
                  <a:tcPr marL="68580" marR="68580" marT="0" marB="0" anchor="ctr"/>
                </a:tc>
                <a:tc rowSpan="2">
                  <a:txBody>
                    <a:bodyPr/>
                    <a:lstStyle/>
                    <a:p>
                      <a:pPr algn="ctr">
                        <a:lnSpc>
                          <a:spcPct val="150000"/>
                        </a:lnSpc>
                        <a:spcAft>
                          <a:spcPts val="0"/>
                        </a:spcAft>
                      </a:pPr>
                      <a:r>
                        <a:rPr lang="en-GB" sz="1100" b="1" dirty="0">
                          <a:effectLst/>
                        </a:rPr>
                        <a:t>60% </a:t>
                      </a:r>
                      <a:r>
                        <a:rPr lang="en-GB" sz="1100" dirty="0">
                          <a:effectLst/>
                        </a:rPr>
                        <a:t>of the respondents gave the same response in both modes</a:t>
                      </a:r>
                      <a:endParaRPr lang="en-GB" sz="1200" dirty="0">
                        <a:effectLst/>
                        <a:latin typeface="Arial"/>
                        <a:ea typeface="Calibri"/>
                        <a:cs typeface="Times New Roman"/>
                      </a:endParaRPr>
                    </a:p>
                  </a:txBody>
                  <a:tcPr marL="68580" marR="68580" marT="0" marB="0" anchor="ctr"/>
                </a:tc>
                <a:extLst>
                  <a:ext uri="{0D108BD9-81ED-4DB2-BD59-A6C34878D82A}">
                    <a16:rowId xmlns:a16="http://schemas.microsoft.com/office/drawing/2014/main" val="10001"/>
                  </a:ext>
                </a:extLst>
              </a:tr>
              <a:tr h="849604">
                <a:tc>
                  <a:txBody>
                    <a:bodyPr/>
                    <a:lstStyle/>
                    <a:p>
                      <a:pPr algn="ctr">
                        <a:lnSpc>
                          <a:spcPct val="150000"/>
                        </a:lnSpc>
                        <a:spcAft>
                          <a:spcPts val="0"/>
                        </a:spcAft>
                      </a:pPr>
                      <a:r>
                        <a:rPr lang="en-GB" sz="1200" dirty="0">
                          <a:effectLst/>
                        </a:rPr>
                        <a:t>The same number of </a:t>
                      </a:r>
                      <a:r>
                        <a:rPr lang="sl-SI" sz="1200" dirty="0" smtClean="0">
                          <a:effectLst/>
                        </a:rPr>
                        <a:t>NFE </a:t>
                      </a:r>
                      <a:r>
                        <a:rPr lang="en-GB" sz="1200" dirty="0" smtClean="0">
                          <a:effectLst/>
                        </a:rPr>
                        <a:t>activities</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45</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25%</a:t>
                      </a:r>
                      <a:endParaRPr lang="en-GB" sz="1000" dirty="0">
                        <a:effectLst/>
                        <a:latin typeface="Arial"/>
                        <a:ea typeface="Calibri"/>
                        <a:cs typeface="Times New Roman"/>
                      </a:endParaRPr>
                    </a:p>
                  </a:txBody>
                  <a:tcPr marL="68580" marR="68580" marT="0" marB="0" anchor="ctr"/>
                </a:tc>
                <a:tc vMerge="1">
                  <a:txBody>
                    <a:bodyPr/>
                    <a:lstStyle/>
                    <a:p>
                      <a:endParaRPr lang="en-GB"/>
                    </a:p>
                  </a:txBody>
                  <a:tcPr/>
                </a:tc>
                <a:extLst>
                  <a:ext uri="{0D108BD9-81ED-4DB2-BD59-A6C34878D82A}">
                    <a16:rowId xmlns:a16="http://schemas.microsoft.com/office/drawing/2014/main" val="10002"/>
                  </a:ext>
                </a:extLst>
              </a:tr>
              <a:tr h="265285">
                <a:tc>
                  <a:txBody>
                    <a:bodyPr/>
                    <a:lstStyle/>
                    <a:p>
                      <a:pPr algn="ctr">
                        <a:lnSpc>
                          <a:spcPct val="150000"/>
                        </a:lnSpc>
                        <a:spcAft>
                          <a:spcPts val="0"/>
                        </a:spcAft>
                      </a:pPr>
                      <a:r>
                        <a:rPr lang="en-GB" sz="1200" dirty="0">
                          <a:effectLst/>
                        </a:rPr>
                        <a:t>− 1 activity (one activity less on the WEB)</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15</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8%</a:t>
                      </a:r>
                      <a:endParaRPr lang="en-GB" sz="1000" dirty="0">
                        <a:effectLst/>
                        <a:latin typeface="Arial"/>
                        <a:ea typeface="Calibri"/>
                        <a:cs typeface="Times New Roman"/>
                      </a:endParaRPr>
                    </a:p>
                  </a:txBody>
                  <a:tcPr marL="68580" marR="68580" marT="0" marB="0" anchor="ctr"/>
                </a:tc>
                <a:tc rowSpan="4">
                  <a:txBody>
                    <a:bodyPr/>
                    <a:lstStyle/>
                    <a:p>
                      <a:pPr algn="ctr">
                        <a:lnSpc>
                          <a:spcPct val="150000"/>
                        </a:lnSpc>
                        <a:spcAft>
                          <a:spcPts val="0"/>
                        </a:spcAft>
                      </a:pPr>
                      <a:r>
                        <a:rPr lang="en-GB" sz="1100" b="1" dirty="0">
                          <a:effectLst/>
                        </a:rPr>
                        <a:t>11% </a:t>
                      </a:r>
                      <a:r>
                        <a:rPr lang="en-GB" sz="1100" dirty="0">
                          <a:effectLst/>
                        </a:rPr>
                        <a:t>of the respondents reported more activities in CATI mode</a:t>
                      </a:r>
                      <a:endParaRPr lang="en-GB" sz="1200" dirty="0">
                        <a:effectLst/>
                        <a:latin typeface="Arial"/>
                        <a:ea typeface="Calibri"/>
                        <a:cs typeface="Times New Roman"/>
                      </a:endParaRPr>
                    </a:p>
                  </a:txBody>
                  <a:tcPr marL="68580" marR="68580" marT="0" marB="0" anchor="ctr"/>
                </a:tc>
                <a:extLst>
                  <a:ext uri="{0D108BD9-81ED-4DB2-BD59-A6C34878D82A}">
                    <a16:rowId xmlns:a16="http://schemas.microsoft.com/office/drawing/2014/main" val="10003"/>
                  </a:ext>
                </a:extLst>
              </a:tr>
              <a:tr h="265285">
                <a:tc>
                  <a:txBody>
                    <a:bodyPr/>
                    <a:lstStyle/>
                    <a:p>
                      <a:pPr algn="ctr">
                        <a:lnSpc>
                          <a:spcPct val="150000"/>
                        </a:lnSpc>
                        <a:spcAft>
                          <a:spcPts val="0"/>
                        </a:spcAft>
                      </a:pPr>
                      <a:r>
                        <a:rPr lang="en-GB" sz="1200" dirty="0">
                          <a:effectLst/>
                        </a:rPr>
                        <a:t>− 2 activities (two activities less on the WEB)</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3</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2%</a:t>
                      </a:r>
                      <a:endParaRPr lang="en-GB" sz="1000" dirty="0">
                        <a:effectLst/>
                        <a:latin typeface="Arial"/>
                        <a:ea typeface="Calibri"/>
                        <a:cs typeface="Times New Roman"/>
                      </a:endParaRPr>
                    </a:p>
                  </a:txBody>
                  <a:tcPr marL="68580" marR="68580" marT="0" marB="0" anchor="ctr"/>
                </a:tc>
                <a:tc vMerge="1">
                  <a:txBody>
                    <a:bodyPr/>
                    <a:lstStyle/>
                    <a:p>
                      <a:endParaRPr lang="en-GB"/>
                    </a:p>
                  </a:txBody>
                  <a:tcPr/>
                </a:tc>
                <a:extLst>
                  <a:ext uri="{0D108BD9-81ED-4DB2-BD59-A6C34878D82A}">
                    <a16:rowId xmlns:a16="http://schemas.microsoft.com/office/drawing/2014/main" val="10004"/>
                  </a:ext>
                </a:extLst>
              </a:tr>
              <a:tr h="265285">
                <a:tc>
                  <a:txBody>
                    <a:bodyPr/>
                    <a:lstStyle/>
                    <a:p>
                      <a:pPr algn="ctr">
                        <a:lnSpc>
                          <a:spcPct val="150000"/>
                        </a:lnSpc>
                        <a:spcAft>
                          <a:spcPts val="0"/>
                        </a:spcAft>
                      </a:pPr>
                      <a:r>
                        <a:rPr lang="en-GB" sz="1200" dirty="0">
                          <a:effectLst/>
                        </a:rPr>
                        <a:t>− 3 activities (three activities less on the WEB)</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0</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0%</a:t>
                      </a:r>
                      <a:endParaRPr lang="en-GB" sz="1000" dirty="0">
                        <a:effectLst/>
                        <a:latin typeface="Arial"/>
                        <a:ea typeface="Calibri"/>
                        <a:cs typeface="Times New Roman"/>
                      </a:endParaRPr>
                    </a:p>
                  </a:txBody>
                  <a:tcPr marL="68580" marR="68580" marT="0" marB="0" anchor="ctr"/>
                </a:tc>
                <a:tc vMerge="1">
                  <a:txBody>
                    <a:bodyPr/>
                    <a:lstStyle/>
                    <a:p>
                      <a:endParaRPr lang="en-GB"/>
                    </a:p>
                  </a:txBody>
                  <a:tcPr/>
                </a:tc>
                <a:extLst>
                  <a:ext uri="{0D108BD9-81ED-4DB2-BD59-A6C34878D82A}">
                    <a16:rowId xmlns:a16="http://schemas.microsoft.com/office/drawing/2014/main" val="10005"/>
                  </a:ext>
                </a:extLst>
              </a:tr>
              <a:tr h="467440">
                <a:tc>
                  <a:txBody>
                    <a:bodyPr/>
                    <a:lstStyle/>
                    <a:p>
                      <a:pPr algn="ctr">
                        <a:lnSpc>
                          <a:spcPct val="150000"/>
                        </a:lnSpc>
                        <a:spcAft>
                          <a:spcPts val="0"/>
                        </a:spcAft>
                      </a:pPr>
                      <a:r>
                        <a:rPr lang="en-GB" sz="1200" dirty="0">
                          <a:effectLst/>
                        </a:rPr>
                        <a:t>− 4 activities (four or more activities less on the WEB)</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1</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1%</a:t>
                      </a:r>
                      <a:endParaRPr lang="en-GB" sz="1000" dirty="0">
                        <a:effectLst/>
                        <a:latin typeface="Arial"/>
                        <a:ea typeface="Calibri"/>
                        <a:cs typeface="Times New Roman"/>
                      </a:endParaRPr>
                    </a:p>
                  </a:txBody>
                  <a:tcPr marL="68580" marR="68580" marT="0" marB="0" anchor="ctr"/>
                </a:tc>
                <a:tc vMerge="1">
                  <a:txBody>
                    <a:bodyPr/>
                    <a:lstStyle/>
                    <a:p>
                      <a:endParaRPr lang="en-GB"/>
                    </a:p>
                  </a:txBody>
                  <a:tcPr/>
                </a:tc>
                <a:extLst>
                  <a:ext uri="{0D108BD9-81ED-4DB2-BD59-A6C34878D82A}">
                    <a16:rowId xmlns:a16="http://schemas.microsoft.com/office/drawing/2014/main" val="10006"/>
                  </a:ext>
                </a:extLst>
              </a:tr>
              <a:tr h="265285">
                <a:tc>
                  <a:txBody>
                    <a:bodyPr/>
                    <a:lstStyle/>
                    <a:p>
                      <a:pPr algn="ctr">
                        <a:lnSpc>
                          <a:spcPct val="150000"/>
                        </a:lnSpc>
                        <a:spcAft>
                          <a:spcPts val="0"/>
                        </a:spcAft>
                      </a:pPr>
                      <a:r>
                        <a:rPr lang="en-GB" sz="1200" dirty="0">
                          <a:effectLst/>
                        </a:rPr>
                        <a:t>+ 1 activity (one activity more on the WEB)</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20</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11%</a:t>
                      </a:r>
                      <a:endParaRPr lang="en-GB" sz="1000" dirty="0">
                        <a:effectLst/>
                        <a:latin typeface="Arial"/>
                        <a:ea typeface="Calibri"/>
                        <a:cs typeface="Times New Roman"/>
                      </a:endParaRPr>
                    </a:p>
                  </a:txBody>
                  <a:tcPr marL="68580" marR="68580" marT="0" marB="0" anchor="ctr"/>
                </a:tc>
                <a:tc rowSpan="4">
                  <a:txBody>
                    <a:bodyPr/>
                    <a:lstStyle/>
                    <a:p>
                      <a:pPr algn="ctr">
                        <a:lnSpc>
                          <a:spcPct val="150000"/>
                        </a:lnSpc>
                        <a:spcAft>
                          <a:spcPts val="0"/>
                        </a:spcAft>
                      </a:pPr>
                      <a:r>
                        <a:rPr lang="en-GB" sz="1100" b="1" dirty="0">
                          <a:effectLst/>
                        </a:rPr>
                        <a:t>29%</a:t>
                      </a:r>
                      <a:r>
                        <a:rPr lang="en-GB" sz="1100" dirty="0">
                          <a:effectLst/>
                        </a:rPr>
                        <a:t> of the respondents reported more activities in WEB mode</a:t>
                      </a:r>
                      <a:endParaRPr lang="en-GB" sz="1200" dirty="0">
                        <a:effectLst/>
                        <a:latin typeface="Arial"/>
                        <a:ea typeface="Calibri"/>
                        <a:cs typeface="Times New Roman"/>
                      </a:endParaRPr>
                    </a:p>
                  </a:txBody>
                  <a:tcPr marL="68580" marR="68580" marT="0" marB="0" anchor="ctr"/>
                </a:tc>
                <a:extLst>
                  <a:ext uri="{0D108BD9-81ED-4DB2-BD59-A6C34878D82A}">
                    <a16:rowId xmlns:a16="http://schemas.microsoft.com/office/drawing/2014/main" val="10007"/>
                  </a:ext>
                </a:extLst>
              </a:tr>
              <a:tr h="265285">
                <a:tc>
                  <a:txBody>
                    <a:bodyPr/>
                    <a:lstStyle/>
                    <a:p>
                      <a:pPr algn="ctr">
                        <a:lnSpc>
                          <a:spcPct val="150000"/>
                        </a:lnSpc>
                        <a:spcAft>
                          <a:spcPts val="0"/>
                        </a:spcAft>
                      </a:pPr>
                      <a:r>
                        <a:rPr lang="en-GB" sz="1200" dirty="0">
                          <a:effectLst/>
                        </a:rPr>
                        <a:t>+ 2 activities (two activities more on the WEB)</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17</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10%</a:t>
                      </a:r>
                      <a:endParaRPr lang="en-GB" sz="1000" dirty="0">
                        <a:effectLst/>
                        <a:latin typeface="Arial"/>
                        <a:ea typeface="Calibri"/>
                        <a:cs typeface="Times New Roman"/>
                      </a:endParaRPr>
                    </a:p>
                  </a:txBody>
                  <a:tcPr marL="68580" marR="68580" marT="0" marB="0" anchor="ctr"/>
                </a:tc>
                <a:tc vMerge="1">
                  <a:txBody>
                    <a:bodyPr/>
                    <a:lstStyle/>
                    <a:p>
                      <a:endParaRPr lang="en-GB"/>
                    </a:p>
                  </a:txBody>
                  <a:tcPr/>
                </a:tc>
                <a:extLst>
                  <a:ext uri="{0D108BD9-81ED-4DB2-BD59-A6C34878D82A}">
                    <a16:rowId xmlns:a16="http://schemas.microsoft.com/office/drawing/2014/main" val="10008"/>
                  </a:ext>
                </a:extLst>
              </a:tr>
              <a:tr h="265285">
                <a:tc>
                  <a:txBody>
                    <a:bodyPr/>
                    <a:lstStyle/>
                    <a:p>
                      <a:pPr algn="ctr">
                        <a:lnSpc>
                          <a:spcPct val="150000"/>
                        </a:lnSpc>
                        <a:spcAft>
                          <a:spcPts val="0"/>
                        </a:spcAft>
                      </a:pPr>
                      <a:r>
                        <a:rPr lang="en-GB" sz="1200" dirty="0">
                          <a:effectLst/>
                        </a:rPr>
                        <a:t>+ 3 activities (three activities more on the WEB)</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7</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4%</a:t>
                      </a:r>
                      <a:endParaRPr lang="en-GB" sz="1000" dirty="0">
                        <a:effectLst/>
                        <a:latin typeface="Arial"/>
                        <a:ea typeface="Calibri"/>
                        <a:cs typeface="Times New Roman"/>
                      </a:endParaRPr>
                    </a:p>
                  </a:txBody>
                  <a:tcPr marL="68580" marR="68580" marT="0" marB="0" anchor="ctr"/>
                </a:tc>
                <a:tc vMerge="1">
                  <a:txBody>
                    <a:bodyPr/>
                    <a:lstStyle/>
                    <a:p>
                      <a:endParaRPr lang="en-GB"/>
                    </a:p>
                  </a:txBody>
                  <a:tcPr/>
                </a:tc>
                <a:extLst>
                  <a:ext uri="{0D108BD9-81ED-4DB2-BD59-A6C34878D82A}">
                    <a16:rowId xmlns:a16="http://schemas.microsoft.com/office/drawing/2014/main" val="10009"/>
                  </a:ext>
                </a:extLst>
              </a:tr>
              <a:tr h="467440">
                <a:tc>
                  <a:txBody>
                    <a:bodyPr/>
                    <a:lstStyle/>
                    <a:p>
                      <a:pPr algn="ctr">
                        <a:lnSpc>
                          <a:spcPct val="150000"/>
                        </a:lnSpc>
                        <a:spcAft>
                          <a:spcPts val="0"/>
                        </a:spcAft>
                      </a:pPr>
                      <a:r>
                        <a:rPr lang="en-GB" sz="1200" dirty="0">
                          <a:effectLst/>
                        </a:rPr>
                        <a:t>+ 4 activities (four or more activities more on the WEB)</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8</a:t>
                      </a:r>
                      <a:endParaRPr lang="en-GB" sz="1000" dirty="0">
                        <a:effectLst/>
                      </a:endParaRPr>
                    </a:p>
                    <a:p>
                      <a:pPr algn="ctr">
                        <a:lnSpc>
                          <a:spcPct val="150000"/>
                        </a:lnSpc>
                        <a:spcAft>
                          <a:spcPts val="0"/>
                        </a:spcAft>
                      </a:pPr>
                      <a:r>
                        <a:rPr lang="en-GB" sz="900" dirty="0">
                          <a:effectLst/>
                        </a:rPr>
                        <a:t> </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5%</a:t>
                      </a:r>
                      <a:endParaRPr lang="en-GB" sz="1000" dirty="0">
                        <a:effectLst/>
                        <a:latin typeface="Arial"/>
                        <a:ea typeface="Calibri"/>
                        <a:cs typeface="Times New Roman"/>
                      </a:endParaRPr>
                    </a:p>
                  </a:txBody>
                  <a:tcPr marL="68580" marR="68580" marT="0" marB="0" anchor="ctr"/>
                </a:tc>
                <a:tc vMerge="1">
                  <a:txBody>
                    <a:bodyPr/>
                    <a:lstStyle/>
                    <a:p>
                      <a:endParaRPr lang="en-GB"/>
                    </a:p>
                  </a:txBody>
                  <a:tcPr/>
                </a:tc>
                <a:extLst>
                  <a:ext uri="{0D108BD9-81ED-4DB2-BD59-A6C34878D82A}">
                    <a16:rowId xmlns:a16="http://schemas.microsoft.com/office/drawing/2014/main" val="10010"/>
                  </a:ext>
                </a:extLst>
              </a:tr>
              <a:tr h="265285">
                <a:tc>
                  <a:txBody>
                    <a:bodyPr/>
                    <a:lstStyle/>
                    <a:p>
                      <a:pPr algn="ctr">
                        <a:lnSpc>
                          <a:spcPct val="150000"/>
                        </a:lnSpc>
                        <a:spcAft>
                          <a:spcPts val="0"/>
                        </a:spcAft>
                      </a:pPr>
                      <a:r>
                        <a:rPr lang="en-GB" sz="1200" dirty="0">
                          <a:effectLst/>
                        </a:rPr>
                        <a:t>Total</a:t>
                      </a:r>
                      <a:endParaRPr lang="en-GB" sz="14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177</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900" dirty="0">
                          <a:effectLst/>
                        </a:rPr>
                        <a:t>100%</a:t>
                      </a:r>
                      <a:endParaRPr lang="en-GB" sz="1000" dirty="0">
                        <a:effectLst/>
                        <a:latin typeface="Arial"/>
                        <a:ea typeface="Calibri"/>
                        <a:cs typeface="Times New Roman"/>
                      </a:endParaRPr>
                    </a:p>
                  </a:txBody>
                  <a:tcPr marL="68580" marR="68580" marT="0" marB="0" anchor="ctr"/>
                </a:tc>
                <a:tc>
                  <a:txBody>
                    <a:bodyPr/>
                    <a:lstStyle/>
                    <a:p>
                      <a:pPr algn="ctr">
                        <a:lnSpc>
                          <a:spcPct val="150000"/>
                        </a:lnSpc>
                        <a:spcAft>
                          <a:spcPts val="0"/>
                        </a:spcAft>
                      </a:pPr>
                      <a:r>
                        <a:rPr lang="en-GB" sz="1100" b="1" dirty="0">
                          <a:effectLst/>
                        </a:rPr>
                        <a:t>100%</a:t>
                      </a:r>
                      <a:endParaRPr lang="en-GB" sz="1200" b="1" dirty="0">
                        <a:effectLst/>
                        <a:latin typeface="Arial"/>
                        <a:ea typeface="Calibri"/>
                        <a:cs typeface="Times New Roman"/>
                      </a:endParaRPr>
                    </a:p>
                  </a:txBody>
                  <a:tcPr marL="68580" marR="68580" marT="0" marB="0" anchor="ct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395183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dirty="0" smtClean="0"/>
              <a:t/>
            </a:r>
            <a:br>
              <a:rPr lang="sl-SI" dirty="0" smtClean="0"/>
            </a:br>
            <a:r>
              <a:rPr lang="en-GB" dirty="0" smtClean="0"/>
              <a:t>Analysis of the reported non-formal education (NFE) activities</a:t>
            </a:r>
            <a:r>
              <a:rPr lang="en-GB" dirty="0"/>
              <a:t/>
            </a:r>
            <a:br>
              <a:rPr lang="en-GB" dirty="0"/>
            </a:br>
            <a:endParaRPr lang="en-GB" dirty="0"/>
          </a:p>
        </p:txBody>
      </p:sp>
      <p:sp>
        <p:nvSpPr>
          <p:cNvPr id="3" name="Text Placeholder 2"/>
          <p:cNvSpPr>
            <a:spLocks noGrp="1"/>
          </p:cNvSpPr>
          <p:nvPr>
            <p:ph type="body" sz="quarter" idx="13"/>
          </p:nvPr>
        </p:nvSpPr>
        <p:spPr>
          <a:xfrm>
            <a:off x="468313" y="2060575"/>
            <a:ext cx="3959671" cy="4608785"/>
          </a:xfrm>
        </p:spPr>
        <p:txBody>
          <a:bodyPr/>
          <a:lstStyle/>
          <a:p>
            <a:endParaRPr lang="sl-SI" sz="2800" dirty="0" smtClean="0"/>
          </a:p>
          <a:p>
            <a:r>
              <a:rPr lang="en-GB" sz="2400" dirty="0" smtClean="0"/>
              <a:t>More NFE are reported in WEB mode.</a:t>
            </a:r>
          </a:p>
          <a:p>
            <a:r>
              <a:rPr lang="en-GB" sz="2400" dirty="0" smtClean="0"/>
              <a:t>Reasons:</a:t>
            </a:r>
          </a:p>
          <a:p>
            <a:pPr lvl="1"/>
            <a:r>
              <a:rPr lang="en-GB" sz="2000" dirty="0" smtClean="0"/>
              <a:t>Reluctance to report again </a:t>
            </a:r>
          </a:p>
          <a:p>
            <a:pPr lvl="1"/>
            <a:r>
              <a:rPr lang="en-GB" sz="2000" dirty="0" smtClean="0"/>
              <a:t>Different design of the question in CATI re-interview</a:t>
            </a:r>
          </a:p>
          <a:p>
            <a:pPr lvl="1"/>
            <a:r>
              <a:rPr lang="en-GB" sz="2000" dirty="0" smtClean="0"/>
              <a:t>Other reasons?</a:t>
            </a:r>
            <a:endParaRPr lang="en-GB" sz="2000" dirty="0"/>
          </a:p>
        </p:txBody>
      </p:sp>
      <p:graphicFrame>
        <p:nvGraphicFramePr>
          <p:cNvPr id="4" name="Table 3"/>
          <p:cNvGraphicFramePr>
            <a:graphicFrameLocks noGrp="1"/>
          </p:cNvGraphicFramePr>
          <p:nvPr>
            <p:extLst>
              <p:ext uri="{D42A27DB-BD31-4B8C-83A1-F6EECF244321}">
                <p14:modId xmlns:p14="http://schemas.microsoft.com/office/powerpoint/2010/main" val="2295908591"/>
              </p:ext>
            </p:extLst>
          </p:nvPr>
        </p:nvGraphicFramePr>
        <p:xfrm>
          <a:off x="4427984" y="2460157"/>
          <a:ext cx="4608511" cy="3809620"/>
        </p:xfrm>
        <a:graphic>
          <a:graphicData uri="http://schemas.openxmlformats.org/drawingml/2006/table">
            <a:tbl>
              <a:tblPr firstRow="1" firstCol="1" bandRow="1"/>
              <a:tblGrid>
                <a:gridCol w="1694403">
                  <a:extLst>
                    <a:ext uri="{9D8B030D-6E8A-4147-A177-3AD203B41FA5}">
                      <a16:colId xmlns:a16="http://schemas.microsoft.com/office/drawing/2014/main" val="20000"/>
                    </a:ext>
                  </a:extLst>
                </a:gridCol>
                <a:gridCol w="1113880">
                  <a:extLst>
                    <a:ext uri="{9D8B030D-6E8A-4147-A177-3AD203B41FA5}">
                      <a16:colId xmlns:a16="http://schemas.microsoft.com/office/drawing/2014/main" val="20001"/>
                    </a:ext>
                  </a:extLst>
                </a:gridCol>
                <a:gridCol w="1076387">
                  <a:extLst>
                    <a:ext uri="{9D8B030D-6E8A-4147-A177-3AD203B41FA5}">
                      <a16:colId xmlns:a16="http://schemas.microsoft.com/office/drawing/2014/main" val="20002"/>
                    </a:ext>
                  </a:extLst>
                </a:gridCol>
                <a:gridCol w="723841">
                  <a:extLst>
                    <a:ext uri="{9D8B030D-6E8A-4147-A177-3AD203B41FA5}">
                      <a16:colId xmlns:a16="http://schemas.microsoft.com/office/drawing/2014/main" val="20003"/>
                    </a:ext>
                  </a:extLst>
                </a:gridCol>
              </a:tblGrid>
              <a:tr h="968602">
                <a:tc rowSpan="2">
                  <a:txBody>
                    <a:bodyPr/>
                    <a:lstStyle/>
                    <a:p>
                      <a:pPr algn="ctr">
                        <a:lnSpc>
                          <a:spcPct val="150000"/>
                        </a:lnSpc>
                        <a:spcAft>
                          <a:spcPts val="0"/>
                        </a:spcAft>
                      </a:pPr>
                      <a:r>
                        <a:rPr lang="en-GB" sz="1600" b="1" noProof="0" dirty="0" smtClean="0">
                          <a:solidFill>
                            <a:srgbClr val="000000"/>
                          </a:solidFill>
                          <a:effectLst/>
                          <a:latin typeface="Arial"/>
                          <a:ea typeface="Times New Roman"/>
                          <a:cs typeface="Arial"/>
                        </a:rPr>
                        <a:t>Participants </a:t>
                      </a:r>
                    </a:p>
                    <a:p>
                      <a:pPr algn="ctr">
                        <a:lnSpc>
                          <a:spcPct val="150000"/>
                        </a:lnSpc>
                        <a:spcAft>
                          <a:spcPts val="0"/>
                        </a:spcAft>
                      </a:pPr>
                      <a:r>
                        <a:rPr lang="en-GB" sz="1600" b="1" noProof="0" dirty="0" smtClean="0">
                          <a:solidFill>
                            <a:srgbClr val="000000"/>
                          </a:solidFill>
                          <a:effectLst/>
                          <a:latin typeface="Arial"/>
                          <a:ea typeface="Times New Roman"/>
                          <a:cs typeface="Arial"/>
                        </a:rPr>
                        <a:t>in NFE</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ctr">
                        <a:lnSpc>
                          <a:spcPct val="150000"/>
                        </a:lnSpc>
                        <a:spcAft>
                          <a:spcPts val="0"/>
                        </a:spcAft>
                      </a:pPr>
                      <a:r>
                        <a:rPr lang="en-GB" sz="1600" b="1" noProof="0" dirty="0" smtClean="0">
                          <a:solidFill>
                            <a:srgbClr val="000000"/>
                          </a:solidFill>
                          <a:effectLst/>
                          <a:latin typeface="Arial"/>
                          <a:ea typeface="Times New Roman"/>
                          <a:cs typeface="Arial"/>
                        </a:rPr>
                        <a:t>WEB</a:t>
                      </a:r>
                      <a:endParaRPr lang="en-GB" sz="1800" noProof="0" dirty="0" smtClean="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ctr">
                        <a:lnSpc>
                          <a:spcPct val="150000"/>
                        </a:lnSpc>
                        <a:spcAft>
                          <a:spcPts val="0"/>
                        </a:spcAft>
                      </a:pPr>
                      <a:r>
                        <a:rPr lang="en-GB" sz="1600" b="1" noProof="0" dirty="0" smtClean="0">
                          <a:solidFill>
                            <a:srgbClr val="000000"/>
                          </a:solidFill>
                          <a:effectLst/>
                          <a:latin typeface="Arial"/>
                          <a:ea typeface="Times New Roman"/>
                          <a:cs typeface="Arial"/>
                        </a:rPr>
                        <a:t>CATI</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ctr">
                        <a:lnSpc>
                          <a:spcPct val="150000"/>
                        </a:lnSpc>
                        <a:spcAft>
                          <a:spcPts val="0"/>
                        </a:spcAft>
                      </a:pPr>
                      <a:r>
                        <a:rPr lang="en-GB" sz="1600" b="1" noProof="0" dirty="0" smtClean="0">
                          <a:solidFill>
                            <a:srgbClr val="000000"/>
                          </a:solidFill>
                          <a:effectLst/>
                          <a:latin typeface="Arial"/>
                          <a:ea typeface="Times New Roman"/>
                          <a:cs typeface="Arial"/>
                        </a:rPr>
                        <a:t>Pilot WEB</a:t>
                      </a:r>
                      <a:endParaRPr lang="en-GB" sz="1800" noProof="0" dirty="0" smtClean="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val="10000"/>
                  </a:ext>
                </a:extLst>
              </a:tr>
              <a:tr h="607583">
                <a:tc vMerge="1">
                  <a:txBody>
                    <a:bodyPr/>
                    <a:lstStyle/>
                    <a:p>
                      <a:pPr algn="ctr">
                        <a:lnSpc>
                          <a:spcPct val="100000"/>
                        </a:lnSpc>
                        <a:spcAft>
                          <a:spcPts val="0"/>
                        </a:spcAft>
                      </a:pP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gridSpan="2">
                  <a:txBody>
                    <a:bodyPr/>
                    <a:lstStyle/>
                    <a:p>
                      <a:pPr algn="ctr">
                        <a:lnSpc>
                          <a:spcPct val="100000"/>
                        </a:lnSpc>
                        <a:spcAft>
                          <a:spcPts val="0"/>
                        </a:spcAft>
                      </a:pPr>
                      <a:r>
                        <a:rPr lang="en-GB" sz="1400" noProof="0" dirty="0" smtClean="0">
                          <a:effectLst/>
                          <a:latin typeface="Arial"/>
                          <a:ea typeface="Calibri"/>
                          <a:cs typeface="Times New Roman"/>
                        </a:rPr>
                        <a:t>Re-interview, n=177,</a:t>
                      </a:r>
                      <a:r>
                        <a:rPr lang="en-GB" sz="1400" baseline="0" noProof="0" dirty="0" smtClean="0">
                          <a:effectLst/>
                          <a:latin typeface="Arial"/>
                          <a:ea typeface="Calibri"/>
                          <a:cs typeface="Times New Roman"/>
                        </a:rPr>
                        <a:t> unweighted</a:t>
                      </a:r>
                      <a:endParaRPr lang="en-GB" sz="14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hMerge="1">
                  <a:txBody>
                    <a:bodyPr/>
                    <a:lstStyle/>
                    <a:p>
                      <a:pPr algn="ctr">
                        <a:lnSpc>
                          <a:spcPct val="150000"/>
                        </a:lnSpc>
                        <a:spcAft>
                          <a:spcPts val="0"/>
                        </a:spcAft>
                      </a:pP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noProof="0" dirty="0" smtClean="0">
                          <a:effectLst/>
                          <a:latin typeface="Arial"/>
                          <a:ea typeface="Calibri"/>
                          <a:cs typeface="Times New Roman"/>
                        </a:rPr>
                        <a:t>n=592, </a:t>
                      </a:r>
                      <a:r>
                        <a:rPr lang="en-GB" sz="1400" baseline="0" noProof="0" dirty="0" smtClean="0">
                          <a:effectLst/>
                          <a:latin typeface="+mn-lt"/>
                          <a:ea typeface="Calibri"/>
                          <a:cs typeface="Times New Roman"/>
                        </a:rPr>
                        <a:t>unweighted</a:t>
                      </a:r>
                      <a:endParaRPr lang="en-GB" sz="1400" noProof="0" dirty="0" smtClean="0">
                        <a:effectLst/>
                        <a:latin typeface="+mn-lt"/>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val="3068008968"/>
                  </a:ext>
                </a:extLst>
              </a:tr>
              <a:tr h="628840">
                <a:tc>
                  <a:txBody>
                    <a:bodyPr/>
                    <a:lstStyle/>
                    <a:p>
                      <a:pPr algn="ctr">
                        <a:lnSpc>
                          <a:spcPct val="150000"/>
                        </a:lnSpc>
                        <a:spcAft>
                          <a:spcPts val="0"/>
                        </a:spcAft>
                      </a:pPr>
                      <a:r>
                        <a:rPr lang="en-GB" sz="1600" noProof="0" dirty="0" smtClean="0">
                          <a:effectLst/>
                          <a:latin typeface="Arial"/>
                          <a:ea typeface="Calibri"/>
                          <a:cs typeface="Arial"/>
                        </a:rPr>
                        <a:t>NFE at </a:t>
                      </a:r>
                      <a:r>
                        <a:rPr lang="en-GB" sz="1600" b="1" noProof="0" dirty="0" smtClean="0">
                          <a:effectLst/>
                          <a:latin typeface="Arial"/>
                          <a:ea typeface="Calibri"/>
                          <a:cs typeface="Arial"/>
                        </a:rPr>
                        <a:t>work</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A7BFDE"/>
                    </a:solidFill>
                  </a:tcPr>
                </a:tc>
                <a:tc>
                  <a:txBody>
                    <a:bodyPr/>
                    <a:lstStyle/>
                    <a:p>
                      <a:pPr algn="ctr">
                        <a:lnSpc>
                          <a:spcPct val="150000"/>
                        </a:lnSpc>
                        <a:spcAft>
                          <a:spcPts val="0"/>
                        </a:spcAft>
                      </a:pPr>
                      <a:r>
                        <a:rPr lang="en-GB" sz="1600" noProof="0" dirty="0">
                          <a:solidFill>
                            <a:srgbClr val="000000"/>
                          </a:solidFill>
                          <a:effectLst/>
                          <a:latin typeface="Arial"/>
                          <a:ea typeface="Times New Roman"/>
                          <a:cs typeface="Arial"/>
                        </a:rPr>
                        <a:t>49%</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A7BFDE"/>
                    </a:solidFill>
                  </a:tcPr>
                </a:tc>
                <a:tc>
                  <a:txBody>
                    <a:bodyPr/>
                    <a:lstStyle/>
                    <a:p>
                      <a:pPr algn="ctr">
                        <a:lnSpc>
                          <a:spcPct val="150000"/>
                        </a:lnSpc>
                        <a:spcAft>
                          <a:spcPts val="0"/>
                        </a:spcAft>
                      </a:pPr>
                      <a:r>
                        <a:rPr lang="en-GB" sz="1600" noProof="0" dirty="0">
                          <a:solidFill>
                            <a:srgbClr val="000000"/>
                          </a:solidFill>
                          <a:effectLst/>
                          <a:latin typeface="Arial"/>
                          <a:ea typeface="Times New Roman"/>
                          <a:cs typeface="Arial"/>
                        </a:rPr>
                        <a:t>44%</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A7BFDE"/>
                    </a:solidFill>
                  </a:tcPr>
                </a:tc>
                <a:tc>
                  <a:txBody>
                    <a:bodyPr/>
                    <a:lstStyle/>
                    <a:p>
                      <a:pPr algn="ctr">
                        <a:lnSpc>
                          <a:spcPct val="150000"/>
                        </a:lnSpc>
                        <a:spcAft>
                          <a:spcPts val="0"/>
                        </a:spcAft>
                      </a:pPr>
                      <a:r>
                        <a:rPr lang="en-GB" sz="1600" noProof="0" dirty="0">
                          <a:solidFill>
                            <a:srgbClr val="000000"/>
                          </a:solidFill>
                          <a:effectLst/>
                          <a:latin typeface="Arial"/>
                          <a:ea typeface="Times New Roman"/>
                          <a:cs typeface="Arial"/>
                        </a:rPr>
                        <a:t>49%</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A7BFDE"/>
                    </a:solidFill>
                  </a:tcPr>
                </a:tc>
                <a:extLst>
                  <a:ext uri="{0D108BD9-81ED-4DB2-BD59-A6C34878D82A}">
                    <a16:rowId xmlns:a16="http://schemas.microsoft.com/office/drawing/2014/main" val="10001"/>
                  </a:ext>
                </a:extLst>
              </a:tr>
              <a:tr h="628840">
                <a:tc>
                  <a:txBody>
                    <a:bodyPr/>
                    <a:lstStyle/>
                    <a:p>
                      <a:pPr algn="ctr">
                        <a:lnSpc>
                          <a:spcPct val="150000"/>
                        </a:lnSpc>
                        <a:spcAft>
                          <a:spcPts val="0"/>
                        </a:spcAft>
                      </a:pPr>
                      <a:r>
                        <a:rPr lang="en-GB" sz="1600" noProof="0" dirty="0" smtClean="0">
                          <a:effectLst/>
                          <a:latin typeface="Arial"/>
                          <a:ea typeface="Calibri"/>
                          <a:cs typeface="Arial"/>
                        </a:rPr>
                        <a:t>NFE in </a:t>
                      </a:r>
                      <a:r>
                        <a:rPr lang="en-GB" sz="1600" b="1" noProof="0" dirty="0" smtClean="0">
                          <a:effectLst/>
                          <a:latin typeface="Arial"/>
                          <a:ea typeface="Calibri"/>
                          <a:cs typeface="Arial"/>
                        </a:rPr>
                        <a:t>free time</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ctr">
                        <a:lnSpc>
                          <a:spcPct val="150000"/>
                        </a:lnSpc>
                        <a:spcAft>
                          <a:spcPts val="0"/>
                        </a:spcAft>
                      </a:pPr>
                      <a:r>
                        <a:rPr lang="en-GB" sz="1600" noProof="0" dirty="0">
                          <a:solidFill>
                            <a:srgbClr val="000000"/>
                          </a:solidFill>
                          <a:effectLst/>
                          <a:latin typeface="Arial"/>
                          <a:ea typeface="Times New Roman"/>
                          <a:cs typeface="Arial"/>
                        </a:rPr>
                        <a:t>27%</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ctr">
                        <a:lnSpc>
                          <a:spcPct val="150000"/>
                        </a:lnSpc>
                        <a:spcAft>
                          <a:spcPts val="0"/>
                        </a:spcAft>
                      </a:pPr>
                      <a:r>
                        <a:rPr lang="en-GB" sz="1600" noProof="0" dirty="0">
                          <a:solidFill>
                            <a:srgbClr val="000000"/>
                          </a:solidFill>
                          <a:effectLst/>
                          <a:latin typeface="Arial"/>
                          <a:ea typeface="Times New Roman"/>
                          <a:cs typeface="Arial"/>
                        </a:rPr>
                        <a:t>24%</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gn="ctr">
                        <a:lnSpc>
                          <a:spcPct val="150000"/>
                        </a:lnSpc>
                        <a:spcAft>
                          <a:spcPts val="0"/>
                        </a:spcAft>
                      </a:pPr>
                      <a:r>
                        <a:rPr lang="en-GB" sz="1600" noProof="0" dirty="0">
                          <a:solidFill>
                            <a:srgbClr val="000000"/>
                          </a:solidFill>
                          <a:effectLst/>
                          <a:latin typeface="Arial"/>
                          <a:ea typeface="Times New Roman"/>
                          <a:cs typeface="Arial"/>
                        </a:rPr>
                        <a:t>28%</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val="10002"/>
                  </a:ext>
                </a:extLst>
              </a:tr>
              <a:tr h="943258">
                <a:tc>
                  <a:txBody>
                    <a:bodyPr/>
                    <a:lstStyle/>
                    <a:p>
                      <a:pPr algn="ctr">
                        <a:lnSpc>
                          <a:spcPct val="150000"/>
                        </a:lnSpc>
                        <a:spcAft>
                          <a:spcPts val="0"/>
                        </a:spcAft>
                      </a:pPr>
                      <a:r>
                        <a:rPr lang="en-GB" sz="1600" noProof="0" dirty="0" smtClean="0">
                          <a:effectLst/>
                          <a:latin typeface="Arial"/>
                          <a:ea typeface="Calibri"/>
                          <a:cs typeface="Arial"/>
                        </a:rPr>
                        <a:t>NFE at work or in free time</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A7BFDE"/>
                    </a:solidFill>
                  </a:tcPr>
                </a:tc>
                <a:tc>
                  <a:txBody>
                    <a:bodyPr/>
                    <a:lstStyle/>
                    <a:p>
                      <a:pPr algn="ctr">
                        <a:lnSpc>
                          <a:spcPct val="150000"/>
                        </a:lnSpc>
                        <a:spcAft>
                          <a:spcPts val="0"/>
                        </a:spcAft>
                      </a:pPr>
                      <a:r>
                        <a:rPr lang="en-GB" sz="1600" noProof="0" dirty="0">
                          <a:solidFill>
                            <a:srgbClr val="000000"/>
                          </a:solidFill>
                          <a:effectLst/>
                          <a:latin typeface="Arial"/>
                          <a:ea typeface="Times New Roman"/>
                          <a:cs typeface="Arial"/>
                        </a:rPr>
                        <a:t>59%</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A7BFDE"/>
                    </a:solidFill>
                  </a:tcPr>
                </a:tc>
                <a:tc>
                  <a:txBody>
                    <a:bodyPr/>
                    <a:lstStyle/>
                    <a:p>
                      <a:pPr algn="ctr">
                        <a:lnSpc>
                          <a:spcPct val="150000"/>
                        </a:lnSpc>
                        <a:spcAft>
                          <a:spcPts val="0"/>
                        </a:spcAft>
                      </a:pPr>
                      <a:r>
                        <a:rPr lang="en-GB" sz="1600" noProof="0" dirty="0">
                          <a:solidFill>
                            <a:srgbClr val="000000"/>
                          </a:solidFill>
                          <a:effectLst/>
                          <a:latin typeface="Arial"/>
                          <a:ea typeface="Times New Roman"/>
                          <a:cs typeface="Arial"/>
                        </a:rPr>
                        <a:t>58%</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A7BFDE"/>
                    </a:solidFill>
                  </a:tcPr>
                </a:tc>
                <a:tc>
                  <a:txBody>
                    <a:bodyPr/>
                    <a:lstStyle/>
                    <a:p>
                      <a:pPr algn="ctr">
                        <a:lnSpc>
                          <a:spcPct val="150000"/>
                        </a:lnSpc>
                        <a:spcAft>
                          <a:spcPts val="0"/>
                        </a:spcAft>
                      </a:pPr>
                      <a:r>
                        <a:rPr lang="en-GB" sz="1600" noProof="0" dirty="0">
                          <a:solidFill>
                            <a:srgbClr val="000000"/>
                          </a:solidFill>
                          <a:effectLst/>
                          <a:latin typeface="Arial"/>
                          <a:ea typeface="Times New Roman"/>
                          <a:cs typeface="Arial"/>
                        </a:rPr>
                        <a:t>58%</a:t>
                      </a:r>
                      <a:endParaRPr lang="en-GB" sz="1800" noProof="0" dirty="0">
                        <a:effectLst/>
                        <a:latin typeface="Arial"/>
                        <a:ea typeface="Calibri"/>
                        <a:cs typeface="Times New Roman"/>
                      </a:endParaRPr>
                    </a:p>
                  </a:txBody>
                  <a:tcPr marL="68580" marR="68580" marT="0" marB="0" anchor="ctr">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A7BFDE"/>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866484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Coding of the NFE activities</a:t>
            </a:r>
            <a:endParaRPr lang="en-GB" noProof="0" dirty="0"/>
          </a:p>
        </p:txBody>
      </p:sp>
      <p:sp>
        <p:nvSpPr>
          <p:cNvPr id="3" name="Text Placeholder 2"/>
          <p:cNvSpPr>
            <a:spLocks noGrp="1"/>
          </p:cNvSpPr>
          <p:nvPr>
            <p:ph type="body" sz="quarter" idx="13"/>
          </p:nvPr>
        </p:nvSpPr>
        <p:spPr>
          <a:xfrm>
            <a:off x="323529" y="1916113"/>
            <a:ext cx="3888432" cy="4609231"/>
          </a:xfrm>
        </p:spPr>
        <p:txBody>
          <a:bodyPr/>
          <a:lstStyle/>
          <a:p>
            <a:r>
              <a:rPr lang="en-GB" sz="1600" dirty="0" smtClean="0"/>
              <a:t>In CATI interviewers coded the NFE during the interview; in WEB after the data collection</a:t>
            </a:r>
          </a:p>
          <a:p>
            <a:endParaRPr lang="en-GB" sz="1600" dirty="0" smtClean="0"/>
          </a:p>
          <a:p>
            <a:r>
              <a:rPr lang="en-GB" sz="1600" dirty="0" smtClean="0"/>
              <a:t>WEB and CATI data matched according to selected persons and 1 digit activity code: 73% (</a:t>
            </a:r>
            <a:r>
              <a:rPr lang="en-GB" sz="1600" b="1" dirty="0" smtClean="0"/>
              <a:t>127 </a:t>
            </a:r>
            <a:r>
              <a:rPr lang="en-GB" sz="1600" dirty="0" smtClean="0"/>
              <a:t>out of 174 activities)</a:t>
            </a:r>
          </a:p>
          <a:p>
            <a:endParaRPr lang="en-GB" sz="1600" dirty="0" smtClean="0"/>
          </a:p>
          <a:p>
            <a:r>
              <a:rPr lang="en-GB" sz="1600" dirty="0" smtClean="0"/>
              <a:t>80 activates on the WEB are not matched with those obtained by CATI.</a:t>
            </a:r>
          </a:p>
          <a:p>
            <a:endParaRPr lang="en-GB" sz="1600" dirty="0" smtClean="0"/>
          </a:p>
          <a:p>
            <a:r>
              <a:rPr lang="en-GB" sz="1600" dirty="0" smtClean="0"/>
              <a:t>27% of the activities reported in WEB vs. 12% in CATI were not possible to code – to general description</a:t>
            </a:r>
            <a:endParaRPr lang="en-GB" sz="1600" dirty="0"/>
          </a:p>
        </p:txBody>
      </p:sp>
      <p:pic>
        <p:nvPicPr>
          <p:cNvPr id="5" name="Picture 4"/>
          <p:cNvPicPr>
            <a:picLocks noChangeAspect="1"/>
          </p:cNvPicPr>
          <p:nvPr/>
        </p:nvPicPr>
        <p:blipFill>
          <a:blip r:embed="rId3"/>
          <a:stretch>
            <a:fillRect/>
          </a:stretch>
        </p:blipFill>
        <p:spPr>
          <a:xfrm>
            <a:off x="4107513" y="2204864"/>
            <a:ext cx="5005775" cy="3672408"/>
          </a:xfrm>
          <a:prstGeom prst="rect">
            <a:avLst/>
          </a:prstGeom>
        </p:spPr>
      </p:pic>
    </p:spTree>
    <p:extLst>
      <p:ext uri="{BB962C8B-B14F-4D97-AF65-F5344CB8AC3E}">
        <p14:creationId xmlns:p14="http://schemas.microsoft.com/office/powerpoint/2010/main" val="2118302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Matching of persons and activity codes reported in each mode </a:t>
            </a:r>
            <a:r>
              <a:rPr lang="en-GB" sz="1600" dirty="0" smtClean="0"/>
              <a:t>(pilot WEB – CATI re-interview)</a:t>
            </a:r>
            <a:endParaRPr lang="en-GB" sz="2800" dirty="0"/>
          </a:p>
        </p:txBody>
      </p:sp>
      <p:sp>
        <p:nvSpPr>
          <p:cNvPr id="3" name="Text Placeholder 2"/>
          <p:cNvSpPr>
            <a:spLocks noGrp="1"/>
          </p:cNvSpPr>
          <p:nvPr>
            <p:ph type="body" sz="quarter" idx="13"/>
          </p:nvPr>
        </p:nvSpPr>
        <p:spPr>
          <a:xfrm>
            <a:off x="323529" y="2132856"/>
            <a:ext cx="3312367" cy="4032721"/>
          </a:xfrm>
        </p:spPr>
        <p:txBody>
          <a:bodyPr/>
          <a:lstStyle/>
          <a:p>
            <a:pPr marL="182563" indent="-182563"/>
            <a:r>
              <a:rPr lang="en-GB" sz="1400" dirty="0" smtClean="0"/>
              <a:t>Matching was done by ID of selected person and by activities reported in each mode</a:t>
            </a:r>
          </a:p>
          <a:p>
            <a:pPr marL="182563" indent="-182563">
              <a:buNone/>
            </a:pPr>
            <a:r>
              <a:rPr lang="en-GB" sz="1400" dirty="0" smtClean="0"/>
              <a:t> </a:t>
            </a:r>
          </a:p>
          <a:p>
            <a:pPr marL="182563" indent="-182563"/>
            <a:r>
              <a:rPr lang="en-GB" sz="1400" dirty="0" smtClean="0"/>
              <a:t>177 persons reported </a:t>
            </a:r>
            <a:r>
              <a:rPr lang="en-GB" sz="1400" b="1" dirty="0" smtClean="0"/>
              <a:t>385 activities </a:t>
            </a:r>
            <a:r>
              <a:rPr lang="en-GB" sz="1400" dirty="0" smtClean="0"/>
              <a:t>on WEB and/or CATI re-interview</a:t>
            </a:r>
          </a:p>
          <a:p>
            <a:pPr marL="355600" lvl="1" indent="-173038"/>
            <a:r>
              <a:rPr lang="en-GB" sz="1100" dirty="0" smtClean="0"/>
              <a:t>Activities reported on WEB:  385-101=</a:t>
            </a:r>
            <a:r>
              <a:rPr lang="en-GB" sz="1100" b="1" dirty="0" smtClean="0"/>
              <a:t>284</a:t>
            </a:r>
            <a:r>
              <a:rPr lang="en-GB" sz="1100" dirty="0" smtClean="0"/>
              <a:t> </a:t>
            </a:r>
          </a:p>
          <a:p>
            <a:pPr marL="355600" lvl="1" indent="-173038"/>
            <a:r>
              <a:rPr lang="en-GB" sz="1100" dirty="0" smtClean="0"/>
              <a:t>Activities reported on CATI: 385-189=</a:t>
            </a:r>
            <a:r>
              <a:rPr lang="en-GB" sz="1100" b="1" dirty="0" smtClean="0"/>
              <a:t>196</a:t>
            </a:r>
          </a:p>
          <a:p>
            <a:pPr marL="182563" indent="-182563"/>
            <a:endParaRPr lang="en-GB" sz="1400" dirty="0" smtClean="0"/>
          </a:p>
          <a:p>
            <a:pPr marL="182563" indent="-182563"/>
            <a:r>
              <a:rPr lang="en-GB" sz="1400" b="1" dirty="0" smtClean="0"/>
              <a:t>95 activities </a:t>
            </a:r>
            <a:r>
              <a:rPr lang="en-GB" sz="1400" dirty="0" smtClean="0"/>
              <a:t>are the same on one digit level in WEB and CATI</a:t>
            </a:r>
            <a:endParaRPr lang="en-GB" sz="1400"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3888" y="2102520"/>
            <a:ext cx="5895975"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48881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 and Discussion</a:t>
            </a:r>
            <a:endParaRPr lang="en-GB" dirty="0"/>
          </a:p>
        </p:txBody>
      </p:sp>
      <p:sp>
        <p:nvSpPr>
          <p:cNvPr id="3" name="Text Placeholder 2"/>
          <p:cNvSpPr>
            <a:spLocks noGrp="1"/>
          </p:cNvSpPr>
          <p:nvPr>
            <p:ph type="body" sz="quarter" idx="13"/>
          </p:nvPr>
        </p:nvSpPr>
        <p:spPr>
          <a:xfrm>
            <a:off x="468313" y="2060575"/>
            <a:ext cx="8207375" cy="4248745"/>
          </a:xfrm>
        </p:spPr>
        <p:txBody>
          <a:bodyPr/>
          <a:lstStyle/>
          <a:p>
            <a:r>
              <a:rPr lang="en-GB" sz="2000" dirty="0" smtClean="0"/>
              <a:t>WEB questionnaire testing very useful. Much improvements of the questionnaire were done for the pilot and the main survey</a:t>
            </a:r>
          </a:p>
          <a:p>
            <a:endParaRPr lang="en-GB" sz="2000" dirty="0" smtClean="0"/>
          </a:p>
          <a:p>
            <a:r>
              <a:rPr lang="en-GB" sz="2000" dirty="0" smtClean="0"/>
              <a:t>More time between pilot and main survey should be allotted to implement all the suggested improvements of the questionnaire and coding list </a:t>
            </a:r>
            <a:r>
              <a:rPr lang="en-GB" sz="1600" dirty="0" smtClean="0"/>
              <a:t>(April, May 2016 Pilot, September 2016 main survey)</a:t>
            </a:r>
          </a:p>
          <a:p>
            <a:endParaRPr lang="en-GB" sz="2000" dirty="0" smtClean="0"/>
          </a:p>
          <a:p>
            <a:r>
              <a:rPr lang="en-GB" sz="2000" dirty="0" smtClean="0"/>
              <a:t>Question order, question design or mode effect in the case of NFE activities? Re-interview effect?</a:t>
            </a:r>
          </a:p>
          <a:p>
            <a:pPr marL="0" indent="0">
              <a:buNone/>
            </a:pPr>
            <a:endParaRPr lang="en-GB" sz="2000" dirty="0" smtClean="0"/>
          </a:p>
          <a:p>
            <a:r>
              <a:rPr lang="en-GB" sz="2000" dirty="0" smtClean="0"/>
              <a:t>Your experiences and recommendations when using the re-interview as a method of evaluating measurement error</a:t>
            </a:r>
          </a:p>
          <a:p>
            <a:pPr lvl="1"/>
            <a:endParaRPr lang="en-GB" sz="1600" dirty="0" smtClean="0"/>
          </a:p>
          <a:p>
            <a:endParaRPr lang="sl-SI" dirty="0" smtClean="0"/>
          </a:p>
          <a:p>
            <a:pPr lvl="1"/>
            <a:endParaRPr lang="sl-SI" dirty="0" smtClean="0"/>
          </a:p>
          <a:p>
            <a:pPr lvl="1"/>
            <a:endParaRPr lang="en-GB" dirty="0"/>
          </a:p>
        </p:txBody>
      </p:sp>
    </p:spTree>
    <p:extLst>
      <p:ext uri="{BB962C8B-B14F-4D97-AF65-F5344CB8AC3E}">
        <p14:creationId xmlns:p14="http://schemas.microsoft.com/office/powerpoint/2010/main" val="9113155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4294967295"/>
          </p:nvPr>
        </p:nvSpPr>
        <p:spPr>
          <a:xfrm>
            <a:off x="899592" y="1124744"/>
            <a:ext cx="7307783" cy="4968081"/>
          </a:xfrm>
        </p:spPr>
        <p:txBody>
          <a:bodyPr/>
          <a:lstStyle/>
          <a:p>
            <a:pPr marL="0" indent="0" algn="ctr">
              <a:buNone/>
            </a:pPr>
            <a:endParaRPr lang="sl-SI" sz="2400" dirty="0" smtClean="0"/>
          </a:p>
          <a:p>
            <a:pPr marL="0" indent="0" algn="ctr">
              <a:buNone/>
            </a:pPr>
            <a:endParaRPr lang="sl-SI" sz="2400" dirty="0"/>
          </a:p>
          <a:p>
            <a:pPr marL="0" indent="0" algn="ctr">
              <a:buNone/>
            </a:pPr>
            <a:r>
              <a:rPr lang="en-GB" sz="3600" dirty="0" smtClean="0">
                <a:solidFill>
                  <a:srgbClr val="549CB8"/>
                </a:solidFill>
                <a:latin typeface="+mj-lt"/>
                <a:ea typeface="+mj-ea"/>
                <a:cs typeface="+mj-cs"/>
              </a:rPr>
              <a:t>Thank you for your </a:t>
            </a:r>
          </a:p>
          <a:p>
            <a:pPr marL="0" indent="0" algn="ctr">
              <a:buNone/>
            </a:pPr>
            <a:r>
              <a:rPr lang="en-GB" sz="3600" dirty="0" smtClean="0">
                <a:solidFill>
                  <a:srgbClr val="549CB8"/>
                </a:solidFill>
                <a:latin typeface="+mj-lt"/>
                <a:ea typeface="+mj-ea"/>
                <a:cs typeface="+mj-cs"/>
              </a:rPr>
              <a:t>attention.</a:t>
            </a:r>
            <a:endParaRPr lang="sl-SI" sz="3600" dirty="0" smtClean="0">
              <a:solidFill>
                <a:srgbClr val="549CB8"/>
              </a:solidFill>
              <a:latin typeface="+mj-lt"/>
              <a:ea typeface="+mj-ea"/>
              <a:cs typeface="+mj-cs"/>
            </a:endParaRPr>
          </a:p>
          <a:p>
            <a:pPr marL="0" indent="0" algn="ctr">
              <a:buNone/>
            </a:pPr>
            <a:endParaRPr lang="sl-SI" sz="3600" dirty="0" smtClean="0">
              <a:solidFill>
                <a:srgbClr val="549CB8"/>
              </a:solidFill>
              <a:latin typeface="+mj-lt"/>
              <a:ea typeface="+mj-ea"/>
              <a:cs typeface="+mj-cs"/>
            </a:endParaRPr>
          </a:p>
          <a:p>
            <a:pPr marL="0" indent="0" algn="ctr">
              <a:buNone/>
            </a:pPr>
            <a:r>
              <a:rPr lang="en-GB" sz="2000" dirty="0" smtClean="0">
                <a:solidFill>
                  <a:schemeClr val="accent3">
                    <a:lumMod val="75000"/>
                  </a:schemeClr>
                </a:solidFill>
                <a:latin typeface="+mj-lt"/>
                <a:ea typeface="+mj-ea"/>
                <a:cs typeface="+mj-cs"/>
              </a:rPr>
              <a:t>Any comments and suggestions would</a:t>
            </a:r>
            <a:endParaRPr lang="sl-SI" sz="2000" dirty="0" smtClean="0">
              <a:solidFill>
                <a:schemeClr val="accent3">
                  <a:lumMod val="75000"/>
                </a:schemeClr>
              </a:solidFill>
              <a:latin typeface="+mj-lt"/>
              <a:ea typeface="+mj-ea"/>
              <a:cs typeface="+mj-cs"/>
            </a:endParaRPr>
          </a:p>
          <a:p>
            <a:pPr marL="0" indent="0" algn="ctr">
              <a:buNone/>
            </a:pPr>
            <a:r>
              <a:rPr lang="en-GB" sz="2000" dirty="0" smtClean="0">
                <a:solidFill>
                  <a:schemeClr val="accent3">
                    <a:lumMod val="75000"/>
                  </a:schemeClr>
                </a:solidFill>
                <a:latin typeface="+mj-lt"/>
                <a:ea typeface="+mj-ea"/>
                <a:cs typeface="+mj-cs"/>
              </a:rPr>
              <a:t> be much appreciated.</a:t>
            </a:r>
          </a:p>
          <a:p>
            <a:pPr marL="0" indent="0" algn="ctr">
              <a:buNone/>
            </a:pPr>
            <a:endParaRPr lang="en-GB" sz="3600" dirty="0" smtClean="0">
              <a:solidFill>
                <a:srgbClr val="549CB8"/>
              </a:solidFill>
              <a:latin typeface="+mj-lt"/>
              <a:ea typeface="+mj-ea"/>
              <a:cs typeface="+mj-cs"/>
            </a:endParaRPr>
          </a:p>
          <a:p>
            <a:pPr marL="0" indent="0" algn="ctr">
              <a:buNone/>
            </a:pPr>
            <a:r>
              <a:rPr lang="sl-SI" sz="2000" dirty="0" smtClean="0">
                <a:solidFill>
                  <a:srgbClr val="549CB8"/>
                </a:solidFill>
                <a:latin typeface="+mj-lt"/>
                <a:ea typeface="+mj-ea"/>
                <a:cs typeface="+mj-cs"/>
              </a:rPr>
              <a:t>eva.belak@gov.si</a:t>
            </a:r>
            <a:endParaRPr lang="en-US" sz="2000" dirty="0">
              <a:solidFill>
                <a:srgbClr val="549CB8"/>
              </a:solidFill>
              <a:latin typeface="+mj-lt"/>
              <a:ea typeface="+mj-ea"/>
              <a:cs typeface="+mj-cs"/>
            </a:endParaRPr>
          </a:p>
        </p:txBody>
      </p:sp>
    </p:spTree>
    <p:extLst>
      <p:ext uri="{BB962C8B-B14F-4D97-AF65-F5344CB8AC3E}">
        <p14:creationId xmlns:p14="http://schemas.microsoft.com/office/powerpoint/2010/main" val="1780968519"/>
      </p:ext>
    </p:extLst>
  </p:cSld>
  <p:clrMapOvr>
    <a:masterClrMapping/>
  </p:clrMapOvr>
  <p:timing>
    <p:tnLst>
      <p:par>
        <p:cTn id="1" dur="indefinite" restart="never" nodeType="tmRoot"/>
      </p:par>
    </p:tnLst>
  </p:timing>
</p:sld>
</file>

<file path=ppt/theme/theme1.xml><?xml version="1.0" encoding="utf-8"?>
<a:theme xmlns:a="http://schemas.openxmlformats.org/drawingml/2006/main" name="ppt_predloga_SURS_E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ppt_predloga_SURS_Eng</Template>
  <TotalTime>13389</TotalTime>
  <Words>1436</Words>
  <Application>Microsoft Office PowerPoint</Application>
  <PresentationFormat>On-screen Show (4:3)</PresentationFormat>
  <Paragraphs>230</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Times New Roman</vt:lpstr>
      <vt:lpstr>Wingdings</vt:lpstr>
      <vt:lpstr>ppt_predloga_SURS_Eng</vt:lpstr>
      <vt:lpstr>   Adult Education Survey (AES) in the mixed mode design   Eva Belak, Marta Arnež  Statistical Office of the Republic of Slovenia (SURS)  prof. dr. Vasja Vehovar Faculty of Social Sciences, University of Ljubljana   International Conference on Questionnire Design,  Developmnet, Evaluation and Testing (QDET2)  </vt:lpstr>
      <vt:lpstr>Contents</vt:lpstr>
      <vt:lpstr>Implementation schedule of mixed mode data collection at SURS</vt:lpstr>
      <vt:lpstr>Adult Education Survey (AES)</vt:lpstr>
      <vt:lpstr>Design of the WEB pilot and  CATI re-interview survey</vt:lpstr>
      <vt:lpstr>Goals of the pilot WEB pilot and  CATI re-interview survey</vt:lpstr>
      <vt:lpstr>Questionnaire design issues</vt:lpstr>
      <vt:lpstr>Questions of non-formal educational (NFE) activities in WEB questionnaire</vt:lpstr>
      <vt:lpstr>Questions of non-formal educational (NFE) activities in CATI re-interview questionnaire</vt:lpstr>
      <vt:lpstr>Improvements of the questionnaire for the main survey</vt:lpstr>
      <vt:lpstr>Analysis of paradata and contact strategy</vt:lpstr>
      <vt:lpstr>Non-formal education (NFE) activities in  pilot WEB – CATI re-interview</vt:lpstr>
      <vt:lpstr>Matching of persons and number of activities reported in each mode (pilot WEB – CATI re-interview)</vt:lpstr>
      <vt:lpstr> Analysis of the reported non-formal education (NFE) activities </vt:lpstr>
      <vt:lpstr>Coding of the NFE activities</vt:lpstr>
      <vt:lpstr>Matching of persons and activity codes reported in each mode (pilot WEB – CATI re-interview)</vt:lpstr>
      <vt:lpstr>Conclusions and 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data collection  in surveys of households and individuals  and estimation in  mixed mode environment</dc:title>
  <dc:creator>Eva Belak</dc:creator>
  <cp:lastModifiedBy>Eva Belak</cp:lastModifiedBy>
  <cp:revision>203</cp:revision>
  <cp:lastPrinted>2016-11-08T12:52:57Z</cp:lastPrinted>
  <dcterms:created xsi:type="dcterms:W3CDTF">2016-05-11T12:35:29Z</dcterms:created>
  <dcterms:modified xsi:type="dcterms:W3CDTF">2016-11-08T19:37:38Z</dcterms:modified>
</cp:coreProperties>
</file>