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15"/>
  </p:notesMasterIdLst>
  <p:sldIdLst>
    <p:sldId id="256" r:id="rId3"/>
    <p:sldId id="257" r:id="rId4"/>
    <p:sldId id="258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59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64147" autoAdjust="0"/>
  </p:normalViewPr>
  <p:slideViewPr>
    <p:cSldViewPr>
      <p:cViewPr varScale="1">
        <p:scale>
          <a:sx n="38" d="100"/>
          <a:sy n="38" d="100"/>
        </p:scale>
        <p:origin x="-22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22AD5-1612-41CA-9176-B24318F0DCCE}" type="datetimeFigureOut">
              <a:rPr lang="en-GB" smtClean="0"/>
              <a:pPr/>
              <a:t>26/10/2016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7815C-5390-4739-B6D8-8603447433B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7815C-5390-4739-B6D8-8603447433BA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BIG%20DISK:ONS_Final%20Logos%20Folder%2028.02.08:NEW%20ONS%20Logos:JPEG%20HI:ONS_WhiteOnBlue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124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4196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858952D-1718-43AA-A9E2-C686F8A7E8EB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081" name="Picture 9" descr="BIG DISK:ONS_Final Logos Folder 28.02.08:NEW ONS Logos:JPEG HI:ONS_WhiteOnBlue.jpg"/>
          <p:cNvPicPr>
            <a:picLocks noChangeAspect="1" noChangeArrowheads="1"/>
          </p:cNvPicPr>
          <p:nvPr/>
        </p:nvPicPr>
        <p:blipFill>
          <a:blip r:embed="rId2" r:link="rId3" cstate="print"/>
          <a:srcRect l="10001" t="19984" r="10001" b="19984"/>
          <a:stretch>
            <a:fillRect/>
          </a:stretch>
        </p:blipFill>
        <p:spPr bwMode="auto">
          <a:xfrm>
            <a:off x="152400" y="228600"/>
            <a:ext cx="3810000" cy="143033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F79C8-2286-4CDC-97AE-A72B4B247F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8B48C-7EB6-4C65-8351-281C7D28E8C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F7BE1-D9B4-4129-BF48-D492026D500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96476-324F-42BD-B884-6BFD6DE2657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A0BD0-8CD4-4831-A2F2-45F6D9F8E73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1B02A-33B2-49E5-93A2-F809115955D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95800-B047-422B-9E23-08D78CE0351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03B92-CB53-44BA-98FE-60F4EBB9251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7612A9-1F06-4436-8F40-9D60C831F02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ED61D-C32A-4ADB-9AB0-82C89160568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B73F3-07C8-434C-8489-F5FE0EED088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6502-71D4-4FBD-B714-4744F4FB26F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3C632-8111-434B-9D58-2A2EBD71F74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B2BE2-64EB-449F-AC77-2187039364A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2CDD2-975F-4630-897E-B5415EF8325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5A551-F510-4B05-8003-49A65977C57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B79F1-B75A-4E7A-A0B5-01080B005BA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C02BA-1D01-4152-993E-A48D052F9E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597CF-11C7-4739-8123-E0D71DF250D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66817-A09D-47DF-B76F-4976CCD707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D5C23-A704-4B5D-9F86-AF551B1180A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557823-00A9-4DD2-9701-889771776130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2D46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02D46"/>
          </a:solidFill>
          <a:latin typeface="+mn-lt"/>
          <a:ea typeface="+mn-ea"/>
          <a:cs typeface="+mn-cs"/>
        </a:defRPr>
      </a:lvl1pPr>
      <a:lvl2pPr marL="763588" indent="-285750" algn="l" rtl="0" eaLnBrk="1" fontAlgn="base" hangingPunct="1">
        <a:spcBef>
          <a:spcPct val="20000"/>
        </a:spcBef>
        <a:spcAft>
          <a:spcPct val="0"/>
        </a:spcAft>
        <a:defRPr sz="2400">
          <a:solidFill>
            <a:srgbClr val="002D46"/>
          </a:solidFill>
          <a:latin typeface="+mn-lt"/>
          <a:ea typeface="+mn-ea"/>
        </a:defRPr>
      </a:lvl2pPr>
      <a:lvl3pPr marL="11826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2D46"/>
          </a:solidFill>
          <a:latin typeface="+mn-lt"/>
          <a:ea typeface="+mn-ea"/>
        </a:defRPr>
      </a:lvl3pPr>
      <a:lvl4pPr marL="1619250" indent="-246063" algn="l" rtl="0" eaLnBrk="1" fontAlgn="base" hangingPunct="1">
        <a:spcBef>
          <a:spcPct val="20000"/>
        </a:spcBef>
        <a:spcAft>
          <a:spcPct val="0"/>
        </a:spcAft>
        <a:defRPr>
          <a:solidFill>
            <a:srgbClr val="002D46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2D46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2D46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2D46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2D46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2D4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3" name="Picture 13" descr="DKblue_blank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BF926E-F879-4D2E-9F7E-34266C25E4F0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381000" y="1143000"/>
            <a:ext cx="8458200" cy="0"/>
          </a:xfrm>
          <a:prstGeom prst="line">
            <a:avLst/>
          </a:prstGeom>
          <a:noFill/>
          <a:ln w="9525">
            <a:solidFill>
              <a:srgbClr val="9BA9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24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file?uri=/census/censustransformationprogramme/consultations/the2021censusinitialviewoncontentforenglandandwales/topicreport19sexualidentityresearchplan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ebarchive.nationalarchives.gov.uk/20160105160709/http:/www.ons.gov.uk/ons/guide-method/measuring-equality/equality/sexual-identity-project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57200" y="1916832"/>
            <a:ext cx="77724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GB" sz="3800" b="1" dirty="0" smtClean="0">
                <a:solidFill>
                  <a:schemeClr val="bg1"/>
                </a:solidFill>
              </a:rPr>
              <a:t>Asking about sexual identity on the 2021 Census in England and Wales</a:t>
            </a:r>
            <a:endParaRPr lang="en-GB" sz="3200" b="1" dirty="0">
              <a:solidFill>
                <a:srgbClr val="002D46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95536" y="4869160"/>
            <a:ext cx="6400800" cy="153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sz="2800" dirty="0" smtClean="0">
                <a:solidFill>
                  <a:schemeClr val="bg1"/>
                </a:solidFill>
              </a:rPr>
              <a:t>Peter Betts</a:t>
            </a:r>
          </a:p>
          <a:p>
            <a:pPr eaLnBrk="1" hangingPunct="1">
              <a:spcBef>
                <a:spcPct val="20000"/>
              </a:spcBef>
            </a:pPr>
            <a:r>
              <a:rPr lang="en-GB" sz="2800" dirty="0" smtClean="0">
                <a:solidFill>
                  <a:schemeClr val="bg1"/>
                </a:solidFill>
              </a:rPr>
              <a:t>Office for National Statistics 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Introduction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556792"/>
            <a:ext cx="7772400" cy="457200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2021 Census Topic Consultation: clear need for information on sexual orientation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Sexual identity question on ONS social surveys since 2009 (interviewer administered)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Need for estimates at small area level and for multivariate analysis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Census Sexual Identity research and testing plan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and testing plan</a:t>
            </a:r>
            <a:endParaRPr lang="en-GB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457400"/>
            <a:ext cx="7772400" cy="513995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Preparation for 2017 Test: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Focus groups and Cognitive/in-depth interviews</a:t>
            </a:r>
          </a:p>
          <a:p>
            <a:pPr lvl="2">
              <a:buFont typeface="Arial" pitchFamily="34" charset="0"/>
              <a:buChar char="•"/>
            </a:pPr>
            <a:r>
              <a:rPr lang="en-GB" dirty="0" smtClean="0"/>
              <a:t>Develop/test proposed question for large scale Test</a:t>
            </a:r>
          </a:p>
          <a:p>
            <a:pPr lvl="2">
              <a:buFont typeface="Arial" pitchFamily="34" charset="0"/>
              <a:buChar char="•"/>
            </a:pPr>
            <a:r>
              <a:rPr lang="en-GB" dirty="0" smtClean="0"/>
              <a:t>Explore views around Census acceptability and design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Survey on public acceptability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2017 Test and Evaluation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GB" dirty="0" smtClean="0"/>
              <a:t>Sample 100k; split sample – with/without </a:t>
            </a:r>
            <a:r>
              <a:rPr lang="en-GB" dirty="0" err="1" smtClean="0"/>
              <a:t>SexID</a:t>
            </a:r>
            <a:endParaRPr lang="en-GB" dirty="0" smtClean="0"/>
          </a:p>
          <a:p>
            <a:pPr marL="914400" lvl="1" indent="-514350">
              <a:buFont typeface="Arial" pitchFamily="34" charset="0"/>
              <a:buChar char="•"/>
            </a:pPr>
            <a:r>
              <a:rPr lang="en-GB" dirty="0" smtClean="0"/>
              <a:t>Effect on overall response rate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GB" dirty="0" smtClean="0"/>
              <a:t>Quality of response to </a:t>
            </a:r>
            <a:r>
              <a:rPr lang="en-GB" dirty="0" err="1" smtClean="0"/>
              <a:t>SexID</a:t>
            </a:r>
            <a:endParaRPr lang="en-GB" dirty="0" smtClean="0"/>
          </a:p>
          <a:p>
            <a:pPr marL="914400" lvl="1" indent="-514350">
              <a:buFont typeface="Arial" pitchFamily="34" charset="0"/>
              <a:buChar char="•"/>
            </a:pPr>
            <a:r>
              <a:rPr lang="en-GB" dirty="0" smtClean="0"/>
              <a:t>Reasons for non-response</a:t>
            </a:r>
          </a:p>
          <a:p>
            <a:pPr marL="914400" lvl="1" indent="-457200">
              <a:buFont typeface="+mj-lt"/>
              <a:buAutoNum type="arabicPeriod"/>
            </a:pPr>
            <a:endParaRPr lang="en-GB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Qualitative research 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5334000"/>
          </a:xfrm>
        </p:spPr>
        <p:txBody>
          <a:bodyPr/>
          <a:lstStyle/>
          <a:p>
            <a:r>
              <a:rPr lang="en-GB" dirty="0" smtClean="0"/>
              <a:t>Focus groups (six held, total 36 participants)</a:t>
            </a:r>
          </a:p>
          <a:p>
            <a:r>
              <a:rPr lang="en-GB" dirty="0" smtClean="0"/>
              <a:t>Cognitive/in-depth interviews (26 participants)</a:t>
            </a:r>
          </a:p>
          <a:p>
            <a:r>
              <a:rPr lang="en-GB" dirty="0" smtClean="0"/>
              <a:t>Purposive sampling criteria 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Primary:  </a:t>
            </a:r>
          </a:p>
          <a:p>
            <a:pPr lvl="2">
              <a:buFont typeface="Arial" pitchFamily="34" charset="0"/>
              <a:buChar char="•"/>
            </a:pPr>
            <a:r>
              <a:rPr lang="en-GB" sz="2000" dirty="0" smtClean="0"/>
              <a:t>Sexual identity: heterosexual/straight, gay/lesbian, bisexual, other* (asexual, queer, pansexual)  and</a:t>
            </a:r>
          </a:p>
          <a:p>
            <a:pPr lvl="2">
              <a:buFont typeface="Arial" pitchFamily="34" charset="0"/>
              <a:buChar char="•"/>
            </a:pPr>
            <a:r>
              <a:rPr lang="en-GB" dirty="0" smtClean="0"/>
              <a:t>Sex/gender: men, women, non-binary identity*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Secondary: </a:t>
            </a:r>
          </a:p>
          <a:p>
            <a:pPr lvl="2">
              <a:buFont typeface="Arial" pitchFamily="34" charset="0"/>
              <a:buChar char="•"/>
            </a:pPr>
            <a:r>
              <a:rPr lang="en-GB" dirty="0" smtClean="0"/>
              <a:t>Age, household types (living alone; with spouse/partner, with related adults and with unrelated adults e.g. flatmates), ethnic group*, religious affiliation*, educational attainment  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/>
              <a:t>(* = particularly targeted in interviews)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Online question tested in interviews</a:t>
            </a:r>
            <a:endParaRPr lang="en-GB" dirty="0"/>
          </a:p>
        </p:txBody>
      </p:sp>
      <p:pic>
        <p:nvPicPr>
          <p:cNvPr id="6" name="Content Placeholder 5" descr="Q7 SI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245444"/>
            <a:ext cx="8784976" cy="3551707"/>
          </a:xfrm>
        </p:spPr>
      </p:pic>
      <p:sp>
        <p:nvSpPr>
          <p:cNvPr id="8" name="Rectangle 7"/>
          <p:cNvSpPr/>
          <p:nvPr/>
        </p:nvSpPr>
        <p:spPr>
          <a:xfrm>
            <a:off x="467544" y="48691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Based on question developed for surveys 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Adapted for Census and online/paper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Added write-in for ‘Other’, after focus groups</a:t>
            </a:r>
          </a:p>
          <a:p>
            <a:pPr marL="363538" indent="-363538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</a:rPr>
              <a:t>Included among other questions for context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Measurement concept, question wording and response categories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Overall, question comprehension and basis for answers was as intended</a:t>
            </a:r>
          </a:p>
          <a:p>
            <a:r>
              <a:rPr lang="en-GB" dirty="0" smtClean="0"/>
              <a:t>Wording/language acceptable</a:t>
            </a:r>
          </a:p>
          <a:p>
            <a:r>
              <a:rPr lang="en-GB" dirty="0" smtClean="0"/>
              <a:t>No change to wording  or response categories for 2017 Test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Need to provide definition of some terms</a:t>
            </a:r>
          </a:p>
          <a:p>
            <a:r>
              <a:rPr lang="en-GB" dirty="0" smtClean="0"/>
              <a:t>‘Other’ &amp; write-in space: well received, catch-all</a:t>
            </a:r>
          </a:p>
          <a:p>
            <a:r>
              <a:rPr lang="en-GB" dirty="0" smtClean="0"/>
              <a:t>‘Asexual’ category: needs consideration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Acceptability for inclusion on Census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Overall, considered acceptable for Census</a:t>
            </a:r>
          </a:p>
          <a:p>
            <a:r>
              <a:rPr lang="en-GB" dirty="0" smtClean="0"/>
              <a:t>Important recognition of LGBO community</a:t>
            </a:r>
          </a:p>
          <a:p>
            <a:r>
              <a:rPr lang="en-GB" dirty="0" smtClean="0"/>
              <a:t>Some objection &amp; equivocation </a:t>
            </a:r>
          </a:p>
          <a:p>
            <a:pPr lvl="1">
              <a:buFont typeface="Arial" pitchFamily="34" charset="0"/>
              <a:buChar char="•"/>
            </a:pPr>
            <a:r>
              <a:rPr lang="en-GB" i="1" dirty="0" smtClean="0"/>
              <a:t>“Damn cheek’’ ,‘’none of your business’’ , ‘’why does it matter in 2016?’’ 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Might or might not answer the question but would not impact on responding to Census overall</a:t>
            </a:r>
          </a:p>
          <a:p>
            <a:r>
              <a:rPr lang="en-GB" dirty="0" smtClean="0"/>
              <a:t>General agreement that appropriate to ask age 16&gt;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34672" cy="1143000"/>
          </a:xfrm>
        </p:spPr>
        <p:txBody>
          <a:bodyPr/>
          <a:lstStyle/>
          <a:p>
            <a:r>
              <a:rPr lang="en-GB" dirty="0" smtClean="0"/>
              <a:t>Purpose, trust, voluntary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5001344"/>
          </a:xfrm>
        </p:spPr>
        <p:txBody>
          <a:bodyPr/>
          <a:lstStyle/>
          <a:p>
            <a:r>
              <a:rPr lang="en-GB" dirty="0" smtClean="0"/>
              <a:t>Varied understanding of purpose; LGBO tended to have more insight</a:t>
            </a:r>
          </a:p>
          <a:p>
            <a:r>
              <a:rPr lang="en-GB" dirty="0" smtClean="0"/>
              <a:t>No major concerns over uses/users</a:t>
            </a:r>
          </a:p>
          <a:p>
            <a:r>
              <a:rPr lang="en-GB" dirty="0" smtClean="0"/>
              <a:t>Varied understanding and trust regarding data security, confidentiality</a:t>
            </a:r>
          </a:p>
          <a:p>
            <a:r>
              <a:rPr lang="en-GB" dirty="0" smtClean="0"/>
              <a:t>Voluntary status: positive and negative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Census administration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7772400" cy="4536504"/>
          </a:xfrm>
        </p:spPr>
        <p:txBody>
          <a:bodyPr/>
          <a:lstStyle/>
          <a:p>
            <a:r>
              <a:rPr lang="en-GB" dirty="0" smtClean="0"/>
              <a:t>Household section and individual sections for each person  in single online or paper </a:t>
            </a:r>
            <a:r>
              <a:rPr lang="en-GB" dirty="0" err="1" smtClean="0"/>
              <a:t>q’re</a:t>
            </a:r>
            <a:endParaRPr lang="en-GB" dirty="0" smtClean="0"/>
          </a:p>
          <a:p>
            <a:r>
              <a:rPr lang="en-GB" dirty="0" smtClean="0"/>
              <a:t>Varied ways of completion – one person for all/some, jointly/together, individually</a:t>
            </a:r>
          </a:p>
          <a:p>
            <a:r>
              <a:rPr lang="en-GB" dirty="0" smtClean="0"/>
              <a:t>Others seeing/knowing answer: potential for social desirability effect</a:t>
            </a:r>
          </a:p>
          <a:p>
            <a:r>
              <a:rPr lang="en-GB" dirty="0" smtClean="0"/>
              <a:t>Proxy response: mixed views across all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Maintaining privacy and reducing social desirability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7772400" cy="4608512"/>
          </a:xfrm>
        </p:spPr>
        <p:txBody>
          <a:bodyPr/>
          <a:lstStyle/>
          <a:p>
            <a:r>
              <a:rPr lang="en-GB" dirty="0" smtClean="0"/>
              <a:t>‘Prefer not to say’ or similar category?</a:t>
            </a:r>
          </a:p>
          <a:p>
            <a:r>
              <a:rPr lang="en-GB" dirty="0" smtClean="0"/>
              <a:t>Private response (individual internet access code/paper form) on request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Both would arouse suspicion, not prevent social desirability</a:t>
            </a:r>
          </a:p>
          <a:p>
            <a:pPr lvl="1">
              <a:buFont typeface="Arial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 and 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‘Newton’s 3</a:t>
            </a:r>
            <a:r>
              <a:rPr lang="en-GB" baseline="30000" dirty="0" smtClean="0"/>
              <a:t>rd</a:t>
            </a:r>
            <a:r>
              <a:rPr lang="en-GB" dirty="0" smtClean="0"/>
              <a:t> Law’: for every action there is an equal and opposite reaction</a:t>
            </a:r>
          </a:p>
          <a:p>
            <a:r>
              <a:rPr lang="en-GB" dirty="0" smtClean="0"/>
              <a:t>Normalising </a:t>
            </a:r>
            <a:r>
              <a:rPr lang="en-GB" dirty="0" err="1" smtClean="0"/>
              <a:t>vs</a:t>
            </a:r>
            <a:r>
              <a:rPr lang="en-GB" dirty="0" smtClean="0"/>
              <a:t> recognising different nature</a:t>
            </a:r>
          </a:p>
          <a:p>
            <a:r>
              <a:rPr lang="en-GB" dirty="0" smtClean="0"/>
              <a:t>Public Acceptability survey &amp; 2017 Test</a:t>
            </a:r>
          </a:p>
          <a:p>
            <a:r>
              <a:rPr lang="en-GB" dirty="0" smtClean="0"/>
              <a:t>Assessment of all evidence</a:t>
            </a:r>
          </a:p>
          <a:p>
            <a:r>
              <a:rPr lang="en-GB" dirty="0" smtClean="0"/>
              <a:t>Consultation, managing expectations</a:t>
            </a:r>
          </a:p>
          <a:p>
            <a:r>
              <a:rPr lang="en-GB" dirty="0" smtClean="0"/>
              <a:t>Decision on inclusion, legislative process</a:t>
            </a:r>
          </a:p>
          <a:p>
            <a:r>
              <a:rPr lang="en-GB" dirty="0" smtClean="0"/>
              <a:t>More design decisions and potential further research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Census topic consultation - sexual identity report:</a:t>
            </a:r>
          </a:p>
          <a:p>
            <a:pPr indent="17463">
              <a:buNone/>
            </a:pPr>
            <a:r>
              <a:rPr lang="en-GB" sz="1600" dirty="0" smtClean="0">
                <a:solidFill>
                  <a:schemeClr val="accent3"/>
                </a:solidFill>
              </a:rPr>
              <a:t>https://www.ons.gov.uk/file?uri=/census/censustransformationprogramme/consultations/the2021censusinitialviewoncontentforenglandandwales/topicreport02sexualidentitypostreleaseversion.pdf </a:t>
            </a:r>
            <a:endParaRPr lang="en-GB" sz="1600" dirty="0" smtClean="0">
              <a:solidFill>
                <a:schemeClr val="accent3"/>
              </a:solidFill>
              <a:hlinkClick r:id="rId3"/>
            </a:endParaRPr>
          </a:p>
          <a:p>
            <a:r>
              <a:rPr lang="en-GB" sz="2000" dirty="0" smtClean="0">
                <a:solidFill>
                  <a:schemeClr val="accent3"/>
                </a:solidFill>
              </a:rPr>
              <a:t>Sexual identity research and testing plan:</a:t>
            </a:r>
          </a:p>
          <a:p>
            <a:pPr indent="17463">
              <a:buNone/>
            </a:pPr>
            <a:r>
              <a:rPr lang="en-GB" sz="1600" dirty="0" smtClean="0">
                <a:solidFill>
                  <a:schemeClr val="accent3"/>
                </a:solidFill>
              </a:rPr>
              <a:t>https://www.ons.gov.uk/file?uri=/census/censustransformationprogramme/consultations/the2021censusinitialviewoncontentforenglandandwales/topicreport19sexualidentityresearchplan.pdf</a:t>
            </a:r>
          </a:p>
          <a:p>
            <a:r>
              <a:rPr lang="en-GB" sz="2000" dirty="0" smtClean="0">
                <a:solidFill>
                  <a:schemeClr val="accent3"/>
                </a:solidFill>
              </a:rPr>
              <a:t>UK Government Statistical Service Harmonised question on sexual identity:</a:t>
            </a:r>
            <a:endParaRPr lang="en-GB" sz="1600" dirty="0" smtClean="0">
              <a:solidFill>
                <a:schemeClr val="accent3"/>
              </a:solidFill>
            </a:endParaRPr>
          </a:p>
          <a:p>
            <a:pPr indent="17463">
              <a:buNone/>
            </a:pPr>
            <a:r>
              <a:rPr lang="en-GB" sz="1600" dirty="0" smtClean="0">
                <a:solidFill>
                  <a:schemeClr val="accent3"/>
                </a:solidFill>
              </a:rPr>
              <a:t>https://gss.civilservice.gov.uk/wp-content/uploads/2016/03/S13-Sexual-Identity-June-16.pdf </a:t>
            </a:r>
            <a:endParaRPr lang="en-GB" sz="1600" dirty="0" smtClean="0">
              <a:solidFill>
                <a:schemeClr val="accent3"/>
              </a:solidFill>
              <a:hlinkClick r:id="rId4"/>
            </a:endParaRPr>
          </a:p>
          <a:p>
            <a:r>
              <a:rPr lang="en-GB" sz="2000" dirty="0" smtClean="0">
                <a:solidFill>
                  <a:schemeClr val="accent3"/>
                </a:solidFill>
              </a:rPr>
              <a:t>Sexual identity project (2006-09)</a:t>
            </a:r>
          </a:p>
          <a:p>
            <a:pPr indent="17463">
              <a:buNone/>
            </a:pPr>
            <a:r>
              <a:rPr lang="en-GB" sz="1600" dirty="0" smtClean="0">
                <a:solidFill>
                  <a:schemeClr val="accent3"/>
                </a:solidFill>
              </a:rPr>
              <a:t>http://webarchive.nationalarchives.gov.uk/20160105160709/http://www.ons.gov.uk/ons/guide-method/measuring-equality/equality/sexual-identity-project/index.html</a:t>
            </a:r>
          </a:p>
          <a:p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_eng_tcm67-60707_tcm67-60707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blue_eng_tcm67-60707_tcm67-60707</Template>
  <TotalTime>690</TotalTime>
  <Words>574</Words>
  <Application>Microsoft Office PowerPoint</Application>
  <PresentationFormat>On-screen Show (4:3)</PresentationFormat>
  <Paragraphs>91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blue_eng_tcm67-60707_tcm67-60707</vt:lpstr>
      <vt:lpstr>Custom Design</vt:lpstr>
      <vt:lpstr>Slide 1</vt:lpstr>
      <vt:lpstr>Introduction</vt:lpstr>
      <vt:lpstr>Research and testing plan</vt:lpstr>
      <vt:lpstr>Qualitative research methodology</vt:lpstr>
      <vt:lpstr>Online question tested in interviews</vt:lpstr>
      <vt:lpstr>Measurement concept, question wording and response categories</vt:lpstr>
      <vt:lpstr>Acceptability for inclusion on Census</vt:lpstr>
      <vt:lpstr>Purpose, trust, voluntary status</vt:lpstr>
      <vt:lpstr>Census administration</vt:lpstr>
      <vt:lpstr>Maintaining privacy and reducing social desirability</vt:lpstr>
      <vt:lpstr>Conclusions and next steps</vt:lpstr>
      <vt:lpstr>Links</vt:lpstr>
    </vt:vector>
  </TitlesOfParts>
  <Company>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GRIFFS3</dc:creator>
  <cp:lastModifiedBy>BETTSPM</cp:lastModifiedBy>
  <cp:revision>72</cp:revision>
  <dcterms:created xsi:type="dcterms:W3CDTF">2016-05-12T08:48:10Z</dcterms:created>
  <dcterms:modified xsi:type="dcterms:W3CDTF">2016-10-26T09:13:22Z</dcterms:modified>
</cp:coreProperties>
</file>