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4" r:id="rId2"/>
    <p:sldId id="457" r:id="rId3"/>
    <p:sldId id="443" r:id="rId4"/>
    <p:sldId id="444" r:id="rId5"/>
    <p:sldId id="434" r:id="rId6"/>
    <p:sldId id="454" r:id="rId7"/>
    <p:sldId id="456" r:id="rId8"/>
    <p:sldId id="441" r:id="rId9"/>
    <p:sldId id="442" r:id="rId10"/>
    <p:sldId id="449" r:id="rId11"/>
    <p:sldId id="450" r:id="rId12"/>
    <p:sldId id="451" r:id="rId13"/>
    <p:sldId id="452" r:id="rId14"/>
    <p:sldId id="453" r:id="rId15"/>
    <p:sldId id="364" r:id="rId16"/>
    <p:sldId id="294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B1"/>
    <a:srgbClr val="E6E899"/>
    <a:srgbClr val="D7D4A8"/>
    <a:srgbClr val="C9D200"/>
    <a:srgbClr val="E4E6F0"/>
    <a:srgbClr val="003F7D"/>
    <a:srgbClr val="FBBB00"/>
    <a:srgbClr val="7D8DB7"/>
    <a:srgbClr val="647AA9"/>
    <a:srgbClr val="CACE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15" autoAdjust="0"/>
    <p:restoredTop sz="99143" autoAdjust="0"/>
  </p:normalViewPr>
  <p:slideViewPr>
    <p:cSldViewPr snapToGrid="0" snapToObjects="1" showGuides="1">
      <p:cViewPr>
        <p:scale>
          <a:sx n="59" d="100"/>
          <a:sy n="59" d="100"/>
        </p:scale>
        <p:origin x="-2400" y="-512"/>
      </p:cViewPr>
      <p:guideLst>
        <p:guide orient="horz" pos="3644"/>
        <p:guide orient="horz" pos="986"/>
        <p:guide pos="5084"/>
        <p:guide pos="35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78" d="100"/>
          <a:sy n="78" d="100"/>
        </p:scale>
        <p:origin x="-2070" y="-90"/>
      </p:cViewPr>
      <p:guideLst>
        <p:guide orient="horz" pos="2880"/>
        <p:guide pos="2160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18897-0D9E-445B-896F-A8F64FF3F037}" type="datetimeFigureOut">
              <a:rPr lang="de-DE" smtClean="0"/>
              <a:pPr/>
              <a:t>8/6/14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A0707-E81F-481B-820B-94D277264317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64152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56AB6-60E5-41F1-AA3D-08CBC402A3F8}" type="datetimeFigureOut">
              <a:rPr lang="de-DE" smtClean="0"/>
              <a:pPr/>
              <a:t>8/6/14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4959C-2834-4F1C-A0BD-F4A69DF3A38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4676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ct val="0"/>
              </a:spcBef>
              <a:spcAft>
                <a:spcPts val="400"/>
              </a:spcAft>
            </a:pPr>
            <a:r>
              <a:rPr lang="de-DE" b="1" u="sng" dirty="0" smtClean="0"/>
              <a:t>Tipps</a:t>
            </a:r>
            <a:r>
              <a:rPr lang="de-DE" b="1" u="sng" baseline="0" dirty="0" smtClean="0"/>
              <a:t> für die Nutzung der</a:t>
            </a:r>
            <a:r>
              <a:rPr lang="de-DE" b="1" u="sng" dirty="0" smtClean="0"/>
              <a:t> Titelfolie</a:t>
            </a:r>
          </a:p>
          <a:p>
            <a:pPr marL="0" lvl="1" indent="0">
              <a:spcBef>
                <a:spcPct val="0"/>
              </a:spcBef>
              <a:spcAft>
                <a:spcPts val="400"/>
              </a:spcAft>
            </a:pPr>
            <a:endParaRPr lang="de-DE" dirty="0" smtClean="0"/>
          </a:p>
          <a:p>
            <a:pPr marL="0" lvl="1" indent="0">
              <a:spcBef>
                <a:spcPct val="0"/>
              </a:spcBef>
              <a:spcAft>
                <a:spcPts val="400"/>
              </a:spcAft>
            </a:pPr>
            <a:r>
              <a:rPr lang="de-DE" dirty="0" smtClean="0"/>
              <a:t>Der Titel ist optimiert für 1-2 Zeilen.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4959C-2834-4F1C-A0BD-F4A69DF3A385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4959C-2834-4F1C-A0BD-F4A69DF3A385}" type="slidenum">
              <a:rPr lang="de-DE" smtClean="0"/>
              <a:pPr/>
              <a:t>16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0" y="1080000"/>
            <a:ext cx="8064000" cy="1080000"/>
          </a:xfrm>
          <a:solidFill>
            <a:srgbClr val="003F7D"/>
          </a:solidFill>
        </p:spPr>
        <p:txBody>
          <a:bodyPr lIns="540000" tIns="0" rIns="360000" bIns="0" anchor="ctr" anchorCtr="0">
            <a:normAutofit/>
          </a:bodyPr>
          <a:lstStyle>
            <a:lvl1pPr algn="l">
              <a:defRPr sz="2400" b="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 smtClean="0"/>
              <a:t>Titel durch Klicken hinzufügen (optimiert für 1-2 Zeilen)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0000" y="2700000"/>
            <a:ext cx="7524000" cy="3078000"/>
          </a:xfrm>
          <a:solidFill>
            <a:srgbClr val="E4E6F0"/>
          </a:solidFill>
        </p:spPr>
        <p:txBody>
          <a:bodyPr lIns="180000" tIns="360000" rIns="180000">
            <a:normAutofit/>
          </a:bodyPr>
          <a:lstStyle>
            <a:lvl1pPr marL="0" indent="0" algn="l">
              <a:spcBef>
                <a:spcPts val="0"/>
              </a:spcBef>
              <a:buNone/>
              <a:defRPr sz="2000" baseline="0">
                <a:solidFill>
                  <a:srgbClr val="003F7D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Eventuell ergänzende Informationen durch Klicken hinzufügen</a:t>
            </a:r>
            <a:endParaRPr lang="de-DE" dirty="0"/>
          </a:p>
        </p:txBody>
      </p:sp>
      <p:sp>
        <p:nvSpPr>
          <p:cNvPr id="7" name="Rechteck 6"/>
          <p:cNvSpPr/>
          <p:nvPr userDrawn="1"/>
        </p:nvSpPr>
        <p:spPr>
          <a:xfrm>
            <a:off x="8064000" y="1080000"/>
            <a:ext cx="1080000" cy="1080000"/>
          </a:xfrm>
          <a:prstGeom prst="rect">
            <a:avLst/>
          </a:prstGeom>
          <a:solidFill>
            <a:srgbClr val="647A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0" y="2160000"/>
            <a:ext cx="540000" cy="540000"/>
          </a:xfrm>
          <a:prstGeom prst="rect">
            <a:avLst/>
          </a:prstGeom>
          <a:solidFill>
            <a:srgbClr val="C9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BBB00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984000" y="4698000"/>
            <a:ext cx="2160000" cy="2160000"/>
          </a:xfrm>
          <a:solidFill>
            <a:srgbClr val="D7D4A8"/>
          </a:solidFill>
        </p:spPr>
        <p:txBody>
          <a:bodyPr lIns="180000" tIns="180000" rIns="180000" bIns="252000" anchor="ctr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800" baseline="0">
                <a:solidFill>
                  <a:srgbClr val="003F7D"/>
                </a:solidFill>
                <a:latin typeface="+mn-lt"/>
              </a:defRPr>
            </a:lvl1pPr>
            <a:lvl2pPr>
              <a:defRPr sz="1900">
                <a:latin typeface="Agfa Rotis Sans Serif" pitchFamily="2" charset="0"/>
              </a:defRPr>
            </a:lvl2pPr>
            <a:lvl3pPr>
              <a:defRPr sz="1900">
                <a:latin typeface="Agfa Rotis Sans Serif" pitchFamily="2" charset="0"/>
              </a:defRPr>
            </a:lvl3pPr>
            <a:lvl4pPr>
              <a:defRPr sz="1900">
                <a:latin typeface="Agfa Rotis Sans Serif" pitchFamily="2" charset="0"/>
              </a:defRPr>
            </a:lvl4pPr>
            <a:lvl5pPr>
              <a:defRPr sz="1900">
                <a:latin typeface="Agfa Rotis Sans Serif" pitchFamily="2" charset="0"/>
              </a:defRPr>
            </a:lvl5pPr>
          </a:lstStyle>
          <a:p>
            <a:pPr lvl="0"/>
            <a:r>
              <a:rPr lang="de-DE" dirty="0" smtClean="0"/>
              <a:t>Vorname Name durch Klicken hinzufügen</a:t>
            </a:r>
          </a:p>
        </p:txBody>
      </p:sp>
      <p:pic>
        <p:nvPicPr>
          <p:cNvPr id="14" name="Grafik 13" descr="logo_mi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913819" y="1008"/>
            <a:ext cx="2229226" cy="10789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0" y="6570000"/>
            <a:ext cx="8070850" cy="288000"/>
          </a:xfrm>
          <a:prstGeom prst="rect">
            <a:avLst/>
          </a:prstGeom>
          <a:solidFill>
            <a:srgbClr val="003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/>
          </a:p>
        </p:txBody>
      </p:sp>
      <p:sp>
        <p:nvSpPr>
          <p:cNvPr id="10" name="Rechteck 9"/>
          <p:cNvSpPr/>
          <p:nvPr userDrawn="1"/>
        </p:nvSpPr>
        <p:spPr>
          <a:xfrm>
            <a:off x="8064000" y="6570000"/>
            <a:ext cx="1080000" cy="288000"/>
          </a:xfrm>
          <a:prstGeom prst="rect">
            <a:avLst/>
          </a:prstGeom>
          <a:solidFill>
            <a:srgbClr val="7D8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-5806" y="0"/>
            <a:ext cx="8070850" cy="1080000"/>
          </a:xfrm>
        </p:spPr>
        <p:txBody>
          <a:bodyPr tIns="108000" bIns="198000" anchor="b" anchorCtr="0">
            <a:noAutofit/>
          </a:bodyPr>
          <a:lstStyle>
            <a:lvl1pPr>
              <a:lnSpc>
                <a:spcPct val="100000"/>
              </a:lnSpc>
              <a:defRPr sz="2200" b="1">
                <a:latin typeface="+mn-lt"/>
              </a:defRPr>
            </a:lvl1pPr>
          </a:lstStyle>
          <a:p>
            <a:r>
              <a:rPr lang="de-DE" dirty="0" smtClean="0"/>
              <a:t>Titel der Folie durch Klicken hinzufügen </a:t>
            </a:r>
            <a:br>
              <a:rPr lang="de-DE" dirty="0" smtClean="0"/>
            </a:br>
            <a:r>
              <a:rPr lang="de-DE" dirty="0" smtClean="0"/>
              <a:t>(optimiert für 1-2 Zeilen)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40000" y="1548000"/>
            <a:ext cx="7524000" cy="4236850"/>
          </a:xfrm>
        </p:spPr>
        <p:txBody>
          <a:bodyPr lIns="0" tIns="0" rIns="0" bIns="0">
            <a:noAutofit/>
          </a:bodyPr>
          <a:lstStyle>
            <a:lvl1pPr>
              <a:lnSpc>
                <a:spcPct val="110000"/>
              </a:lnSpc>
              <a:spcBef>
                <a:spcPts val="1300"/>
              </a:spcBef>
              <a:defRPr lang="de-DE" sz="2000" b="0" i="0" u="none" strike="noStrike" baseline="0" smtClean="0"/>
            </a:lvl1pPr>
            <a:lvl2pPr>
              <a:lnSpc>
                <a:spcPct val="110000"/>
              </a:lnSpc>
              <a:spcBef>
                <a:spcPts val="499"/>
              </a:spcBef>
              <a:buSzPct val="100000"/>
              <a:defRPr sz="1800"/>
            </a:lvl2pPr>
            <a:lvl3pPr>
              <a:lnSpc>
                <a:spcPct val="110000"/>
              </a:lnSpc>
              <a:buSzPct val="100000"/>
              <a:defRPr sz="1800"/>
            </a:lvl3pPr>
          </a:lstStyle>
          <a:p>
            <a:pPr marL="288000" marR="0" lvl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lang="de-DE" dirty="0" smtClean="0"/>
              <a:t>Inhalte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570000"/>
            <a:ext cx="8070850" cy="288000"/>
          </a:xfrm>
          <a:prstGeom prst="rect">
            <a:avLst/>
          </a:prstGeom>
        </p:spPr>
        <p:txBody>
          <a:bodyPr lIns="540000" rIns="360000" anchor="ctr" anchorCtr="0"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Facing the Future 2013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070850" y="6570000"/>
            <a:ext cx="1073150" cy="288000"/>
          </a:xfrm>
          <a:prstGeom prst="rect">
            <a:avLst/>
          </a:prstGeom>
          <a:solidFill>
            <a:srgbClr val="7D8DB7"/>
          </a:solidFill>
        </p:spPr>
        <p:txBody>
          <a:bodyPr anchor="ctr" anchorCtr="0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DB08B385-C2E1-4AFC-A151-0C2E5C20BDB0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0" y="6570000"/>
            <a:ext cx="8070850" cy="288000"/>
          </a:xfrm>
          <a:prstGeom prst="rect">
            <a:avLst/>
          </a:prstGeom>
          <a:solidFill>
            <a:srgbClr val="003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/>
          </a:p>
        </p:txBody>
      </p:sp>
      <p:sp>
        <p:nvSpPr>
          <p:cNvPr id="10" name="Rechteck 9"/>
          <p:cNvSpPr/>
          <p:nvPr userDrawn="1"/>
        </p:nvSpPr>
        <p:spPr>
          <a:xfrm>
            <a:off x="8064000" y="6570000"/>
            <a:ext cx="1080000" cy="288000"/>
          </a:xfrm>
          <a:prstGeom prst="rect">
            <a:avLst/>
          </a:prstGeom>
          <a:solidFill>
            <a:srgbClr val="7D8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-5806" y="0"/>
            <a:ext cx="8070850" cy="1080000"/>
          </a:xfrm>
        </p:spPr>
        <p:txBody>
          <a:bodyPr tIns="108000" bIns="198000" anchor="b" anchorCtr="0">
            <a:noAutofit/>
          </a:bodyPr>
          <a:lstStyle>
            <a:lvl1pPr>
              <a:lnSpc>
                <a:spcPct val="100000"/>
              </a:lnSpc>
              <a:defRPr sz="2200" b="1">
                <a:latin typeface="+mn-lt"/>
              </a:defRPr>
            </a:lvl1pPr>
          </a:lstStyle>
          <a:p>
            <a:r>
              <a:rPr lang="de-DE" dirty="0" smtClean="0"/>
              <a:t>Titel der Folie durch Klicken hinzufügen</a:t>
            </a:r>
            <a:br>
              <a:rPr lang="de-DE" dirty="0" smtClean="0"/>
            </a:br>
            <a:r>
              <a:rPr lang="de-DE" dirty="0" smtClean="0"/>
              <a:t>(optimiert für 1-2 Zeilen)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570000"/>
            <a:ext cx="8070850" cy="288000"/>
          </a:xfrm>
          <a:prstGeom prst="rect">
            <a:avLst/>
          </a:prstGeom>
        </p:spPr>
        <p:txBody>
          <a:bodyPr lIns="540000" rIns="360000" anchor="ctr" anchorCtr="0"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Facing the Future 2013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070850" y="6570000"/>
            <a:ext cx="1073150" cy="288000"/>
          </a:xfrm>
          <a:prstGeom prst="rect">
            <a:avLst/>
          </a:prstGeom>
          <a:solidFill>
            <a:srgbClr val="7D8DB7"/>
          </a:solidFill>
        </p:spPr>
        <p:txBody>
          <a:bodyPr anchor="ctr" anchorCtr="0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DB08B385-C2E1-4AFC-A151-0C2E5C20BDB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Inhaltsplatzhalter 2"/>
          <p:cNvSpPr>
            <a:spLocks noGrp="1"/>
          </p:cNvSpPr>
          <p:nvPr>
            <p:ph idx="14" hasCustomPrompt="1"/>
          </p:nvPr>
        </p:nvSpPr>
        <p:spPr>
          <a:xfrm>
            <a:off x="539750" y="2381249"/>
            <a:ext cx="7524000" cy="3403601"/>
          </a:xfrm>
        </p:spPr>
        <p:txBody>
          <a:bodyPr lIns="0" tIns="0" rIns="0" bIns="0">
            <a:noAutofit/>
          </a:bodyPr>
          <a:lstStyle>
            <a:lvl1pPr marL="288000" marR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 lang="de-DE" sz="2000" b="0" i="0" u="none" strike="noStrike"/>
            </a:lvl1pPr>
            <a:lvl2pPr>
              <a:lnSpc>
                <a:spcPct val="110000"/>
              </a:lnSpc>
              <a:spcBef>
                <a:spcPts val="499"/>
              </a:spcBef>
              <a:buSzPct val="100000"/>
              <a:defRPr sz="1800"/>
            </a:lvl2pPr>
            <a:lvl3pPr>
              <a:lnSpc>
                <a:spcPct val="110000"/>
              </a:lnSpc>
              <a:buSzPct val="100000"/>
              <a:defRPr sz="1800"/>
            </a:lvl3pPr>
          </a:lstStyle>
          <a:p>
            <a:pPr marL="288000" marR="0" lvl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lang="de-DE" dirty="0" smtClean="0"/>
              <a:t>Inhalte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546100" y="1548000"/>
            <a:ext cx="7524750" cy="7128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000" b="0" u="sng"/>
            </a:lvl1pPr>
          </a:lstStyle>
          <a:p>
            <a:pPr lvl="0"/>
            <a:r>
              <a:rPr lang="de-DE" dirty="0" smtClean="0"/>
              <a:t>Überschrift durch Klicken hinzufügen (optimiert für 1- 2 Zeilen)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vidualisierba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0" y="6570000"/>
            <a:ext cx="8070850" cy="288000"/>
          </a:xfrm>
          <a:prstGeom prst="rect">
            <a:avLst/>
          </a:prstGeom>
          <a:solidFill>
            <a:srgbClr val="003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/>
          </a:p>
        </p:txBody>
      </p:sp>
      <p:sp>
        <p:nvSpPr>
          <p:cNvPr id="10" name="Rechteck 9"/>
          <p:cNvSpPr/>
          <p:nvPr userDrawn="1"/>
        </p:nvSpPr>
        <p:spPr>
          <a:xfrm>
            <a:off x="8064000" y="6570000"/>
            <a:ext cx="1080000" cy="288000"/>
          </a:xfrm>
          <a:prstGeom prst="rect">
            <a:avLst/>
          </a:prstGeom>
          <a:solidFill>
            <a:srgbClr val="7D8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-5806" y="0"/>
            <a:ext cx="8070850" cy="1080000"/>
          </a:xfrm>
        </p:spPr>
        <p:txBody>
          <a:bodyPr tIns="108000" bIns="198000" anchor="b" anchorCtr="0">
            <a:noAutofit/>
          </a:bodyPr>
          <a:lstStyle>
            <a:lvl1pPr>
              <a:lnSpc>
                <a:spcPct val="100000"/>
              </a:lnSpc>
              <a:defRPr sz="2200" b="1">
                <a:latin typeface="+mn-lt"/>
              </a:defRPr>
            </a:lvl1pPr>
          </a:lstStyle>
          <a:p>
            <a:r>
              <a:rPr lang="de-DE" dirty="0" smtClean="0"/>
              <a:t>Titel der Folie durch Klicken hinzufügen</a:t>
            </a:r>
            <a:br>
              <a:rPr lang="de-DE" dirty="0" smtClean="0"/>
            </a:br>
            <a:r>
              <a:rPr lang="de-DE" dirty="0" smtClean="0"/>
              <a:t>(optimiert für 1-2 Zeilen)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0" y="6570000"/>
            <a:ext cx="8070850" cy="288000"/>
          </a:xfrm>
          <a:prstGeom prst="rect">
            <a:avLst/>
          </a:prstGeom>
        </p:spPr>
        <p:txBody>
          <a:bodyPr lIns="540000" rIns="360000" anchor="ctr" anchorCtr="0"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Facing the Future 2013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070850" y="6570000"/>
            <a:ext cx="1073150" cy="288000"/>
          </a:xfrm>
          <a:prstGeom prst="rect">
            <a:avLst/>
          </a:prstGeom>
          <a:solidFill>
            <a:srgbClr val="7D8DB7"/>
          </a:solidFill>
        </p:spPr>
        <p:txBody>
          <a:bodyPr anchor="ctr" anchorCtr="0"/>
          <a:lstStyle>
            <a:lvl1pPr algn="ctr">
              <a:defRPr sz="1100">
                <a:solidFill>
                  <a:schemeClr val="bg1"/>
                </a:solidFill>
              </a:defRPr>
            </a:lvl1pPr>
          </a:lstStyle>
          <a:p>
            <a:fld id="{DB08B385-C2E1-4AFC-A151-0C2E5C20BDB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Inhaltsplatzhalter 2"/>
          <p:cNvSpPr>
            <a:spLocks noGrp="1"/>
          </p:cNvSpPr>
          <p:nvPr>
            <p:ph idx="14" hasCustomPrompt="1"/>
          </p:nvPr>
        </p:nvSpPr>
        <p:spPr>
          <a:xfrm>
            <a:off x="539749" y="1565275"/>
            <a:ext cx="3600000" cy="1980000"/>
          </a:xfrm>
        </p:spPr>
        <p:txBody>
          <a:bodyPr lIns="0" tIns="0" rIns="0" bIns="0">
            <a:noAutofit/>
          </a:bodyPr>
          <a:lstStyle>
            <a:lvl1pPr marL="288000" marR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 lang="de-DE" sz="2000" b="0" i="0" u="none" strike="noStrike"/>
            </a:lvl1pPr>
            <a:lvl2pPr>
              <a:lnSpc>
                <a:spcPct val="110000"/>
              </a:lnSpc>
              <a:spcBef>
                <a:spcPts val="499"/>
              </a:spcBef>
              <a:buSzPct val="100000"/>
              <a:defRPr sz="1800"/>
            </a:lvl2pPr>
            <a:lvl3pPr>
              <a:lnSpc>
                <a:spcPct val="110000"/>
              </a:lnSpc>
              <a:buSzPct val="100000"/>
              <a:defRPr sz="1800"/>
            </a:lvl3pPr>
          </a:lstStyle>
          <a:p>
            <a:pPr marL="288000" marR="0" lvl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lang="de-DE" dirty="0" smtClean="0"/>
              <a:t>Inhalte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3" name="Inhaltsplatzhalter 2"/>
          <p:cNvSpPr>
            <a:spLocks noGrp="1"/>
          </p:cNvSpPr>
          <p:nvPr>
            <p:ph idx="16" hasCustomPrompt="1"/>
          </p:nvPr>
        </p:nvSpPr>
        <p:spPr>
          <a:xfrm>
            <a:off x="4464000" y="1565274"/>
            <a:ext cx="3600000" cy="1980000"/>
          </a:xfrm>
        </p:spPr>
        <p:txBody>
          <a:bodyPr lIns="0" tIns="0" rIns="0" bIns="0">
            <a:noAutofit/>
          </a:bodyPr>
          <a:lstStyle>
            <a:lvl1pPr marL="288000" marR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 lang="de-DE" sz="2000" b="0" i="0" u="none" strike="noStrike"/>
            </a:lvl1pPr>
            <a:lvl2pPr>
              <a:lnSpc>
                <a:spcPct val="110000"/>
              </a:lnSpc>
              <a:spcBef>
                <a:spcPts val="499"/>
              </a:spcBef>
              <a:buSzPct val="100000"/>
              <a:defRPr sz="1800"/>
            </a:lvl2pPr>
            <a:lvl3pPr>
              <a:lnSpc>
                <a:spcPct val="110000"/>
              </a:lnSpc>
              <a:buSzPct val="100000"/>
              <a:defRPr sz="1800"/>
            </a:lvl3pPr>
          </a:lstStyle>
          <a:p>
            <a:pPr marL="288000" marR="0" lvl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lang="de-DE" dirty="0" smtClean="0"/>
              <a:t>Inhalte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5" name="Inhaltsplatzhalter 2"/>
          <p:cNvSpPr>
            <a:spLocks noGrp="1"/>
          </p:cNvSpPr>
          <p:nvPr>
            <p:ph idx="17" hasCustomPrompt="1"/>
          </p:nvPr>
        </p:nvSpPr>
        <p:spPr>
          <a:xfrm>
            <a:off x="4464000" y="3804850"/>
            <a:ext cx="3600000" cy="1980000"/>
          </a:xfrm>
        </p:spPr>
        <p:txBody>
          <a:bodyPr lIns="0" tIns="0" rIns="0" bIns="0">
            <a:noAutofit/>
          </a:bodyPr>
          <a:lstStyle>
            <a:lvl1pPr marL="288000" marR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 lang="de-DE" sz="2000" b="0" i="0" u="none" strike="noStrike"/>
            </a:lvl1pPr>
            <a:lvl2pPr>
              <a:lnSpc>
                <a:spcPct val="110000"/>
              </a:lnSpc>
              <a:spcBef>
                <a:spcPts val="499"/>
              </a:spcBef>
              <a:buSzPct val="100000"/>
              <a:defRPr sz="1800"/>
            </a:lvl2pPr>
            <a:lvl3pPr>
              <a:lnSpc>
                <a:spcPct val="110000"/>
              </a:lnSpc>
              <a:buSzPct val="100000"/>
              <a:defRPr sz="1800"/>
            </a:lvl3pPr>
          </a:lstStyle>
          <a:p>
            <a:pPr marL="288000" marR="0" lvl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lang="de-DE" dirty="0" smtClean="0"/>
              <a:t>Inhalte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8" hasCustomPrompt="1"/>
          </p:nvPr>
        </p:nvSpPr>
        <p:spPr>
          <a:xfrm>
            <a:off x="555625" y="3804850"/>
            <a:ext cx="3600000" cy="1980000"/>
          </a:xfrm>
        </p:spPr>
        <p:txBody>
          <a:bodyPr lIns="0" tIns="0" rIns="0" bIns="0">
            <a:noAutofit/>
          </a:bodyPr>
          <a:lstStyle>
            <a:lvl1pPr marL="288000" marR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 lang="de-DE" sz="2000" b="0" i="0" u="none" strike="noStrike"/>
            </a:lvl1pPr>
            <a:lvl2pPr>
              <a:lnSpc>
                <a:spcPct val="110000"/>
              </a:lnSpc>
              <a:spcBef>
                <a:spcPts val="499"/>
              </a:spcBef>
              <a:buSzPct val="100000"/>
              <a:defRPr sz="1800"/>
            </a:lvl2pPr>
            <a:lvl3pPr>
              <a:lnSpc>
                <a:spcPct val="110000"/>
              </a:lnSpc>
              <a:buSzPct val="100000"/>
              <a:defRPr sz="1800"/>
            </a:lvl3pPr>
          </a:lstStyle>
          <a:p>
            <a:pPr marL="288000" marR="0" lvl="0" indent="-288000" algn="l" defTabSz="914400" rtl="0" eaLnBrk="1" fontAlgn="auto" latinLnBrk="0" hangingPunct="1">
              <a:lnSpc>
                <a:spcPct val="110000"/>
              </a:lnSpc>
              <a:spcBef>
                <a:spcPts val="130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lang="de-DE" dirty="0" smtClean="0"/>
              <a:t>Inhalte durch Klicken hinzufügen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 userDrawn="1"/>
        </p:nvSpPr>
        <p:spPr>
          <a:xfrm>
            <a:off x="8064000" y="6572250"/>
            <a:ext cx="1080000" cy="285750"/>
          </a:xfrm>
          <a:prstGeom prst="rect">
            <a:avLst/>
          </a:prstGeom>
          <a:solidFill>
            <a:srgbClr val="647AA9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de-DE" sz="1100" b="1" spc="50" baseline="0" dirty="0" smtClean="0">
                <a:solidFill>
                  <a:schemeClr val="bg1"/>
                </a:solidFill>
              </a:rPr>
              <a:t>www.iab.de</a:t>
            </a:r>
            <a:endParaRPr lang="de-DE" sz="1100" b="1" spc="50" baseline="0" dirty="0">
              <a:solidFill>
                <a:schemeClr val="bg1"/>
              </a:solidFill>
            </a:endParaRPr>
          </a:p>
        </p:txBody>
      </p:sp>
      <p:sp>
        <p:nvSpPr>
          <p:cNvPr id="17" name="Rechteck 16"/>
          <p:cNvSpPr/>
          <p:nvPr userDrawn="1"/>
        </p:nvSpPr>
        <p:spPr>
          <a:xfrm>
            <a:off x="0" y="6572250"/>
            <a:ext cx="8064000" cy="288000"/>
          </a:xfrm>
          <a:prstGeom prst="rect">
            <a:avLst/>
          </a:prstGeom>
          <a:solidFill>
            <a:srgbClr val="003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platzhalt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540000" y="2850699"/>
            <a:ext cx="7524250" cy="2934149"/>
          </a:xfrm>
          <a:solidFill>
            <a:srgbClr val="E4E6F0"/>
          </a:solidFill>
        </p:spPr>
        <p:txBody>
          <a:bodyPr lIns="360000" tIns="0" rIns="360000" bIns="72000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 dirty="0" smtClean="0"/>
              <a:t>Name </a:t>
            </a:r>
            <a:br>
              <a:rPr lang="de-DE" dirty="0" smtClean="0"/>
            </a:br>
            <a:r>
              <a:rPr lang="de-DE" dirty="0" smtClean="0"/>
              <a:t>und E-Mail-Adresse </a:t>
            </a:r>
            <a:br>
              <a:rPr lang="de-DE" dirty="0" smtClean="0"/>
            </a:br>
            <a:r>
              <a:rPr lang="de-DE" dirty="0" smtClean="0"/>
              <a:t>durch Klicken hinzufügen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1079499"/>
            <a:ext cx="7524000" cy="1771200"/>
          </a:xfrm>
          <a:solidFill>
            <a:srgbClr val="E4E6F0"/>
          </a:solidFill>
        </p:spPr>
        <p:txBody>
          <a:bodyPr lIns="360000" tIns="648000" rIns="360000" bIns="180000" anchor="ctr" anchorCtr="0"/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F7D"/>
              </a:buClr>
              <a:buSzPct val="80000"/>
              <a:buFont typeface="Wingdings" pitchFamily="2" charset="2"/>
              <a:buNone/>
              <a:tabLst/>
              <a:defRPr sz="2200" b="1" baseline="0"/>
            </a:lvl1pPr>
          </a:lstStyle>
          <a:p>
            <a:pPr lvl="0"/>
            <a:r>
              <a:rPr lang="de-DE" dirty="0" smtClean="0"/>
              <a:t>Eventuell Schlusswort durch Klicken hinzufügen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811358" y="6497638"/>
            <a:ext cx="332642" cy="3603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CDF95F4-CABB-4217-93FB-588F57CEDAE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037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 descr="logo_mi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913820" y="1008"/>
            <a:ext cx="2229224" cy="1078990"/>
          </a:xfrm>
          <a:prstGeom prst="rect">
            <a:avLst/>
          </a:prstGeom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-5806" y="0"/>
            <a:ext cx="8070850" cy="1080000"/>
          </a:xfrm>
          <a:prstGeom prst="rect">
            <a:avLst/>
          </a:prstGeom>
          <a:solidFill>
            <a:srgbClr val="E4E6F0"/>
          </a:solidFill>
        </p:spPr>
        <p:txBody>
          <a:bodyPr vert="horz" lIns="540000" tIns="108000" rIns="360000" bIns="198000" rtlCol="0" anchor="b" anchorCtr="0">
            <a:normAutofit/>
          </a:bodyPr>
          <a:lstStyle/>
          <a:p>
            <a:r>
              <a:rPr lang="de-DE" dirty="0" smtClean="0"/>
              <a:t>Titel durch Klicken hinzufügen </a:t>
            </a:r>
            <a:br>
              <a:rPr lang="de-DE" dirty="0" smtClean="0"/>
            </a:br>
            <a:r>
              <a:rPr lang="de-DE" dirty="0" smtClean="0"/>
              <a:t>(optimiert für 1-2 Zeilen)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0" y="1548000"/>
            <a:ext cx="7524000" cy="42368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  <p:sldLayoutId id="2147483655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200" b="1" kern="1200">
          <a:solidFill>
            <a:srgbClr val="003F7D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10000"/>
        </a:lnSpc>
        <a:spcBef>
          <a:spcPts val="1300"/>
        </a:spcBef>
        <a:buClr>
          <a:srgbClr val="003F7D"/>
        </a:buClr>
        <a:buSzPct val="80000"/>
        <a:buFont typeface="Wingdings" pitchFamily="2" charset="2"/>
        <a:buChar char="n"/>
        <a:defRPr sz="1900" kern="1200">
          <a:solidFill>
            <a:srgbClr val="003F7D"/>
          </a:solidFill>
          <a:latin typeface="+mj-lt"/>
          <a:ea typeface="+mn-ea"/>
          <a:cs typeface="+mn-cs"/>
        </a:defRPr>
      </a:lvl1pPr>
      <a:lvl2pPr marL="576000" indent="-216000" algn="l" defTabSz="914400" rtl="0" eaLnBrk="1" latinLnBrk="0" hangingPunct="1">
        <a:lnSpc>
          <a:spcPct val="110000"/>
        </a:lnSpc>
        <a:spcBef>
          <a:spcPts val="499"/>
        </a:spcBef>
        <a:buSzPct val="110000"/>
        <a:buFont typeface="Agfa Rotis Sans Serif ExBd" pitchFamily="2" charset="0"/>
        <a:buChar char="‐"/>
        <a:defRPr sz="1700" kern="1200">
          <a:solidFill>
            <a:srgbClr val="003F7D"/>
          </a:solidFill>
          <a:latin typeface="+mj-lt"/>
          <a:ea typeface="+mn-ea"/>
          <a:cs typeface="+mn-cs"/>
        </a:defRPr>
      </a:lvl2pPr>
      <a:lvl3pPr marL="828000" indent="-216000" algn="l" defTabSz="914400" rtl="0" eaLnBrk="1" latinLnBrk="0" hangingPunct="1">
        <a:lnSpc>
          <a:spcPct val="110000"/>
        </a:lnSpc>
        <a:spcBef>
          <a:spcPts val="499"/>
        </a:spcBef>
        <a:buSzPct val="110000"/>
        <a:buFont typeface="Agfa Rotis Sans Serif ExBd" pitchFamily="2" charset="0"/>
        <a:buChar char="‐"/>
        <a:defRPr sz="1700" b="0" kern="1200">
          <a:solidFill>
            <a:srgbClr val="003F7D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stefan.bender@iab.de" TargetMode="External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1800" dirty="0" smtClean="0"/>
              <a:t>JSM</a:t>
            </a:r>
            <a:r>
              <a:rPr lang="de-DE" sz="1800" b="1" dirty="0" smtClean="0"/>
              <a:t>, Boston, August</a:t>
            </a:r>
            <a:r>
              <a:rPr lang="en-US" sz="1800" b="1" dirty="0" smtClean="0"/>
              <a:t> 8, 2014 </a:t>
            </a:r>
            <a:endParaRPr lang="de-DE" sz="1800" dirty="0"/>
          </a:p>
        </p:txBody>
      </p:sp>
      <p:sp>
        <p:nvSpPr>
          <p:cNvPr id="8" name="Untertitel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 smtClean="0"/>
              <a:t>Privacy</a:t>
            </a:r>
            <a:r>
              <a:rPr lang="en-US" sz="2800" b="1" dirty="0"/>
              <a:t>, Big Data and The Public Good: </a:t>
            </a:r>
            <a:r>
              <a:rPr lang="en-US" sz="2800" b="1" dirty="0" smtClean="0"/>
              <a:t>Statistical Framework</a:t>
            </a:r>
            <a:endParaRPr lang="de-DE" sz="2800" b="1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6569229" y="4698000"/>
            <a:ext cx="2574772" cy="2160000"/>
          </a:xfrm>
        </p:spPr>
        <p:txBody>
          <a:bodyPr/>
          <a:lstStyle/>
          <a:p>
            <a:endParaRPr lang="de-DE" sz="1600" dirty="0" smtClean="0"/>
          </a:p>
          <a:p>
            <a:r>
              <a:rPr lang="de-DE" sz="1600" b="1" dirty="0" smtClean="0"/>
              <a:t>Stefan Bender </a:t>
            </a:r>
            <a:r>
              <a:rPr lang="de-DE" sz="1400" dirty="0" smtClean="0"/>
              <a:t>(IAB)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987862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/>
              <a:t>Releasing</a:t>
            </a:r>
            <a:r>
              <a:rPr lang="de-DE" sz="2800" dirty="0"/>
              <a:t> </a:t>
            </a:r>
            <a:r>
              <a:rPr lang="de-DE" sz="2800" dirty="0" err="1"/>
              <a:t>Record</a:t>
            </a:r>
            <a:r>
              <a:rPr lang="de-DE" sz="2800" dirty="0"/>
              <a:t>-level Data </a:t>
            </a:r>
            <a:r>
              <a:rPr lang="en-US" sz="2800" dirty="0" smtClean="0"/>
              <a:t>(Karr/Reiter)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800" dirty="0" err="1" smtClean="0"/>
              <a:t>Risky</a:t>
            </a:r>
            <a:r>
              <a:rPr lang="de-DE" sz="2800" dirty="0" smtClean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data</a:t>
            </a:r>
            <a:r>
              <a:rPr lang="de-DE" sz="2800" dirty="0"/>
              <a:t> </a:t>
            </a:r>
            <a:r>
              <a:rPr lang="de-DE" sz="2800" dirty="0" err="1"/>
              <a:t>subjects</a:t>
            </a:r>
            <a:r>
              <a:rPr lang="de-DE" sz="2800" dirty="0"/>
              <a:t> </a:t>
            </a:r>
            <a:r>
              <a:rPr lang="de-DE" sz="2800" dirty="0" err="1"/>
              <a:t>and</a:t>
            </a:r>
            <a:r>
              <a:rPr lang="de-DE" sz="2800" dirty="0"/>
              <a:t> </a:t>
            </a:r>
            <a:r>
              <a:rPr lang="de-DE" sz="2800" dirty="0" err="1" smtClean="0"/>
              <a:t>stewards</a:t>
            </a:r>
            <a:endParaRPr lang="en-US" sz="2800" dirty="0"/>
          </a:p>
          <a:p>
            <a:r>
              <a:rPr lang="de-DE" sz="2800" dirty="0" smtClean="0"/>
              <a:t>Data </a:t>
            </a:r>
            <a:r>
              <a:rPr lang="de-DE" sz="2800" dirty="0" err="1"/>
              <a:t>often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smtClean="0"/>
              <a:t>administrative </a:t>
            </a:r>
            <a:r>
              <a:rPr lang="de-DE" sz="2800" dirty="0" err="1"/>
              <a:t>sources</a:t>
            </a:r>
            <a:r>
              <a:rPr lang="de-DE" sz="2800" dirty="0"/>
              <a:t>, </a:t>
            </a:r>
            <a:r>
              <a:rPr lang="de-DE" sz="2800" dirty="0" err="1"/>
              <a:t>hence</a:t>
            </a:r>
            <a:r>
              <a:rPr lang="de-DE" sz="2800" dirty="0"/>
              <a:t> </a:t>
            </a:r>
            <a:r>
              <a:rPr lang="de-DE" sz="2800" dirty="0" err="1"/>
              <a:t>available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 smtClean="0"/>
              <a:t>others</a:t>
            </a:r>
            <a:r>
              <a:rPr lang="de-DE" sz="2800" dirty="0" smtClean="0"/>
              <a:t>.</a:t>
            </a:r>
            <a:endParaRPr lang="en-US" sz="2800" dirty="0"/>
          </a:p>
          <a:p>
            <a:r>
              <a:rPr lang="de-DE" sz="2800" dirty="0" smtClean="0"/>
              <a:t>Large </a:t>
            </a:r>
            <a:r>
              <a:rPr lang="de-DE" sz="2800" dirty="0" err="1"/>
              <a:t>number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variables </a:t>
            </a:r>
            <a:r>
              <a:rPr lang="de-DE" sz="2800" dirty="0" err="1"/>
              <a:t>means</a:t>
            </a:r>
            <a:r>
              <a:rPr lang="de-DE" sz="2800" dirty="0"/>
              <a:t> </a:t>
            </a:r>
            <a:r>
              <a:rPr lang="de-DE" sz="2800" dirty="0" err="1"/>
              <a:t>everyone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a </a:t>
            </a:r>
            <a:r>
              <a:rPr lang="de-DE" sz="2800" dirty="0" err="1"/>
              <a:t>populaton</a:t>
            </a:r>
            <a:r>
              <a:rPr lang="de-DE" sz="2800" dirty="0"/>
              <a:t> </a:t>
            </a:r>
            <a:r>
              <a:rPr lang="de-DE" sz="2800" dirty="0" err="1" smtClean="0"/>
              <a:t>unique</a:t>
            </a:r>
            <a:r>
              <a:rPr lang="de-DE" sz="2800" dirty="0" smtClean="0"/>
              <a:t>.</a:t>
            </a:r>
            <a:r>
              <a:rPr lang="de-DE" sz="2800" dirty="0"/>
              <a:t> </a:t>
            </a:r>
            <a:endParaRPr lang="en-US" sz="2800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Facing the Future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B385-C2E1-4AFC-A151-0C2E5C20BDB0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0466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/>
              <a:t>Might</a:t>
            </a:r>
            <a:r>
              <a:rPr lang="de-DE" sz="2800" dirty="0"/>
              <a:t> </a:t>
            </a:r>
            <a:r>
              <a:rPr lang="de-DE" sz="2800" dirty="0" err="1"/>
              <a:t>typical</a:t>
            </a:r>
            <a:r>
              <a:rPr lang="de-DE" sz="2800" dirty="0"/>
              <a:t> </a:t>
            </a:r>
            <a:r>
              <a:rPr lang="de-DE" sz="2800" dirty="0" err="1"/>
              <a:t>disclosure</a:t>
            </a:r>
            <a:r>
              <a:rPr lang="de-DE" sz="2800" dirty="0"/>
              <a:t> </a:t>
            </a:r>
            <a:r>
              <a:rPr lang="de-DE" sz="2800" dirty="0" err="1"/>
              <a:t>control</a:t>
            </a:r>
            <a:r>
              <a:rPr lang="de-DE" sz="2800" dirty="0"/>
              <a:t> </a:t>
            </a:r>
            <a:r>
              <a:rPr lang="de-DE" sz="2800" dirty="0" err="1"/>
              <a:t>methods</a:t>
            </a:r>
            <a:r>
              <a:rPr lang="de-DE" sz="2800" dirty="0"/>
              <a:t> </a:t>
            </a:r>
            <a:r>
              <a:rPr lang="de-DE" sz="2800" dirty="0" err="1"/>
              <a:t>provide</a:t>
            </a:r>
            <a:r>
              <a:rPr lang="de-DE" sz="2800" dirty="0"/>
              <a:t> an </a:t>
            </a:r>
            <a:r>
              <a:rPr lang="de-DE" sz="2800" dirty="0" err="1"/>
              <a:t>answer</a:t>
            </a:r>
            <a:r>
              <a:rPr lang="de-DE" sz="2800" dirty="0" smtClean="0"/>
              <a:t>? (Karr/Reiter)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01391" y="1548000"/>
            <a:ext cx="8503543" cy="423685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Many data stewards alter data before releasing them</a:t>
            </a:r>
          </a:p>
          <a:p>
            <a:pPr lvl="1">
              <a:buFont typeface="Wingdings" charset="2"/>
              <a:buChar char="§"/>
            </a:pPr>
            <a:r>
              <a:rPr lang="en-US" sz="2600" dirty="0" smtClean="0"/>
              <a:t>Aggregate data, swap records, add noise... </a:t>
            </a:r>
          </a:p>
          <a:p>
            <a:pPr lvl="1">
              <a:buFont typeface="Wingdings" charset="2"/>
              <a:buChar char="§"/>
            </a:pPr>
            <a:r>
              <a:rPr lang="en-US" sz="2600" dirty="0" smtClean="0"/>
              <a:t>Usually minor perturbations for quality reasons</a:t>
            </a:r>
          </a:p>
          <a:p>
            <a:pPr marL="0" lvl="0" indent="0">
              <a:buNone/>
            </a:pPr>
            <a:r>
              <a:rPr lang="en-US" sz="2800" dirty="0" smtClean="0"/>
              <a:t>Typical methods not likely to be effective </a:t>
            </a:r>
          </a:p>
          <a:p>
            <a:pPr lvl="1">
              <a:buFont typeface="Wingdings" charset="2"/>
              <a:buChar char="§"/>
            </a:pPr>
            <a:r>
              <a:rPr lang="en-US" sz="2600" dirty="0" smtClean="0"/>
              <a:t>Low intensity perturbations not protective </a:t>
            </a:r>
          </a:p>
          <a:p>
            <a:pPr lvl="1">
              <a:buFont typeface="Wingdings" charset="2"/>
              <a:buChar char="§"/>
            </a:pPr>
            <a:r>
              <a:rPr lang="en-US" sz="2600" dirty="0" smtClean="0"/>
              <a:t>High intensity perturbations destroy quality 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Facing the Future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B385-C2E1-4AFC-A151-0C2E5C20BDB0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4220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A Potential Path </a:t>
            </a:r>
            <a:r>
              <a:rPr lang="de-DE" sz="2800" dirty="0" smtClean="0"/>
              <a:t>Forward (Karr Reiter) 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36808" y="1381332"/>
            <a:ext cx="8675766" cy="4236850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 </a:t>
            </a:r>
            <a:r>
              <a:rPr lang="en-US" sz="2800" dirty="0" smtClean="0"/>
              <a:t>An integrated system including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unrestricted access to highly redacted data </a:t>
            </a:r>
            <a:br>
              <a:rPr lang="en-US" sz="2800" dirty="0" smtClean="0"/>
            </a:br>
            <a:r>
              <a:rPr lang="en-US" sz="2800" dirty="0" smtClean="0"/>
              <a:t>(synthetic data), </a:t>
            </a:r>
            <a:br>
              <a:rPr lang="en-US" sz="2800" dirty="0" smtClean="0"/>
            </a:br>
            <a:r>
              <a:rPr lang="en-US" sz="2800" dirty="0" smtClean="0"/>
              <a:t>followed with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means for approved researchers to access the confidential data via remote access solutions, </a:t>
            </a:r>
            <a:br>
              <a:rPr lang="en-US" sz="2800" dirty="0" smtClean="0"/>
            </a:br>
            <a:r>
              <a:rPr lang="en-US" sz="2800" dirty="0" smtClean="0"/>
              <a:t>glued together by</a:t>
            </a:r>
          </a:p>
          <a:p>
            <a:pPr>
              <a:buFont typeface="Wingdings" charset="2"/>
              <a:buChar char="§"/>
            </a:pPr>
            <a:r>
              <a:rPr lang="en-US" sz="2800" dirty="0" smtClean="0"/>
              <a:t>verification servers that allow users to assess the quality of their inferences with the redacted data.</a:t>
            </a:r>
            <a:endParaRPr lang="en-US" sz="28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Facing the Future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B385-C2E1-4AFC-A151-0C2E5C20BDB0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816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3200" dirty="0" err="1"/>
              <a:t>We</a:t>
            </a:r>
            <a:r>
              <a:rPr lang="de-DE" sz="3200" dirty="0"/>
              <a:t> </a:t>
            </a:r>
            <a:r>
              <a:rPr lang="de-DE" sz="3200" dirty="0" err="1"/>
              <a:t>Have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Building</a:t>
            </a:r>
            <a:r>
              <a:rPr lang="de-DE" sz="3200" dirty="0"/>
              <a:t> </a:t>
            </a:r>
            <a:r>
              <a:rPr lang="de-DE" sz="3200" dirty="0" smtClean="0"/>
              <a:t>Blocks (Karr/Reiter)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8335" y="1246667"/>
            <a:ext cx="8885665" cy="4236850"/>
          </a:xfrm>
        </p:spPr>
        <p:txBody>
          <a:bodyPr/>
          <a:lstStyle/>
          <a:p>
            <a:r>
              <a:rPr lang="en-US" sz="2600" dirty="0" err="1" smtClean="0"/>
              <a:t>Synthtic</a:t>
            </a:r>
            <a:r>
              <a:rPr lang="en-US" sz="2600" dirty="0" smtClean="0"/>
              <a:t> data</a:t>
            </a:r>
          </a:p>
          <a:p>
            <a:pPr lvl="1">
              <a:buFont typeface="Symbol" charset="2"/>
              <a:buChar char="-"/>
            </a:pPr>
            <a:r>
              <a:rPr lang="en-US" sz="2600" dirty="0" smtClean="0"/>
              <a:t>Synthetic Longitudinal Business Database.</a:t>
            </a:r>
          </a:p>
          <a:p>
            <a:pPr lvl="1">
              <a:buFont typeface="Symbol" charset="2"/>
              <a:buChar char="-"/>
            </a:pPr>
            <a:r>
              <a:rPr lang="en-US" sz="2600" dirty="0" smtClean="0"/>
              <a:t>Automated methods based on machine learning.</a:t>
            </a:r>
          </a:p>
          <a:p>
            <a:r>
              <a:rPr lang="en-US" sz="2600" dirty="0" smtClean="0"/>
              <a:t>Remote access solutions</a:t>
            </a:r>
          </a:p>
          <a:p>
            <a:pPr lvl="1">
              <a:buFont typeface="Symbol" charset="2"/>
              <a:buChar char="-"/>
            </a:pPr>
            <a:r>
              <a:rPr lang="en-US" sz="2600" dirty="0" smtClean="0"/>
              <a:t>NORC virtual data enclave.</a:t>
            </a:r>
          </a:p>
          <a:p>
            <a:pPr lvl="1">
              <a:buFont typeface="Symbol" charset="2"/>
              <a:buChar char="-"/>
            </a:pPr>
            <a:r>
              <a:rPr lang="en-US" sz="2600" dirty="0" smtClean="0"/>
              <a:t>Virtual machines and protected data networks.</a:t>
            </a:r>
          </a:p>
          <a:p>
            <a:r>
              <a:rPr lang="en-US" sz="2600" dirty="0" smtClean="0"/>
              <a:t>Verification servers</a:t>
            </a:r>
          </a:p>
          <a:p>
            <a:pPr lvl="1">
              <a:buFont typeface="Symbol" charset="2"/>
              <a:buChar char="-"/>
            </a:pPr>
            <a:r>
              <a:rPr lang="en-US" sz="2600" dirty="0" smtClean="0"/>
              <a:t>Not been built yet, but we have ideas for quality measures.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Facing the Future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8B385-C2E1-4AFC-A151-0C2E5C20BDB0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6170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smtClean="0"/>
              <a:t>Data Access </a:t>
            </a:r>
            <a:r>
              <a:rPr lang="de-DE" sz="2800" dirty="0" err="1" smtClean="0"/>
              <a:t>for</a:t>
            </a:r>
            <a:r>
              <a:rPr lang="de-DE" sz="2800" dirty="0" smtClean="0"/>
              <a:t> Research </a:t>
            </a:r>
            <a:r>
              <a:rPr lang="de-DE" sz="2800" dirty="0" err="1" smtClean="0"/>
              <a:t>to</a:t>
            </a:r>
            <a:r>
              <a:rPr lang="de-DE" sz="2800" dirty="0" smtClean="0"/>
              <a:t> Big Data</a:t>
            </a:r>
            <a:endParaRPr lang="de-DE" sz="2800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idx="1"/>
          </p:nvPr>
        </p:nvSpPr>
        <p:spPr>
          <a:xfrm>
            <a:off x="540000" y="1548000"/>
            <a:ext cx="8219354" cy="4068642"/>
          </a:xfrm>
        </p:spPr>
        <p:txBody>
          <a:bodyPr>
            <a:normAutofit fontScale="40000" lnSpcReduction="20000"/>
          </a:bodyPr>
          <a:lstStyle/>
          <a:p>
            <a:pPr marL="360000" lvl="1" indent="0">
              <a:buNone/>
            </a:pPr>
            <a:endParaRPr lang="de-DE" sz="1800" dirty="0"/>
          </a:p>
          <a:p>
            <a:pPr marL="285750" lvl="0" indent="-285750">
              <a:buFont typeface="Wingdings" charset="2"/>
              <a:buChar char="§"/>
            </a:pPr>
            <a:r>
              <a:rPr lang="en-US" sz="6700" dirty="0" smtClean="0"/>
              <a:t>Data access and combination of data sources is needed (</a:t>
            </a:r>
            <a:r>
              <a:rPr lang="en-US" sz="6700" dirty="0" err="1" smtClean="0"/>
              <a:t>Kreuter</a:t>
            </a:r>
            <a:r>
              <a:rPr lang="en-US" sz="6700" dirty="0" smtClean="0"/>
              <a:t>/</a:t>
            </a:r>
            <a:r>
              <a:rPr lang="en-US" sz="6700" dirty="0" err="1" smtClean="0"/>
              <a:t>Peng</a:t>
            </a:r>
            <a:r>
              <a:rPr lang="en-US" sz="6700" dirty="0" smtClean="0"/>
              <a:t>)</a:t>
            </a:r>
          </a:p>
          <a:p>
            <a:pPr marL="285750" lvl="0" indent="-285750">
              <a:buFont typeface="Wingdings" charset="2"/>
              <a:buChar char="§"/>
            </a:pPr>
            <a:r>
              <a:rPr lang="en-US" sz="6700" dirty="0" smtClean="0"/>
              <a:t>Ideal </a:t>
            </a:r>
            <a:r>
              <a:rPr lang="en-US" sz="6700" dirty="0"/>
              <a:t>scenario: data is held be a trusted or trustworthy curator: the data remain secret, the responses are published. Cryptography helps to be close to the ideal scenario (</a:t>
            </a:r>
            <a:r>
              <a:rPr lang="en-US" sz="6700" dirty="0" err="1"/>
              <a:t>Dwork</a:t>
            </a:r>
            <a:r>
              <a:rPr lang="en-US" sz="6700" dirty="0"/>
              <a:t>).</a:t>
            </a:r>
          </a:p>
          <a:p>
            <a:pPr marL="285750" lvl="0" indent="-285750">
              <a:buFont typeface="Wingdings" charset="2"/>
              <a:buChar char="§"/>
            </a:pPr>
            <a:r>
              <a:rPr lang="de-DE" sz="6700" dirty="0" smtClean="0"/>
              <a:t>Wallet </a:t>
            </a:r>
            <a:r>
              <a:rPr lang="de-DE" sz="6700" dirty="0" err="1"/>
              <a:t>Gardens</a:t>
            </a:r>
            <a:r>
              <a:rPr lang="de-DE" sz="6700" dirty="0"/>
              <a:t> (Stodden</a:t>
            </a:r>
            <a:r>
              <a:rPr lang="de-DE" sz="6700" dirty="0" smtClean="0"/>
              <a:t>).</a:t>
            </a:r>
            <a:endParaRPr lang="de-DE" sz="6700" dirty="0"/>
          </a:p>
          <a:p>
            <a:pPr marL="285750" lvl="0" indent="-285750">
              <a:buFont typeface="Wingdings" charset="2"/>
              <a:buChar char="§"/>
            </a:pPr>
            <a:r>
              <a:rPr lang="de-DE" sz="6700" dirty="0"/>
              <a:t>„The New Deal on Data“ (</a:t>
            </a:r>
            <a:r>
              <a:rPr lang="de-DE" sz="6700" dirty="0" err="1"/>
              <a:t>Greenwood</a:t>
            </a:r>
            <a:r>
              <a:rPr lang="de-DE" sz="6700" dirty="0"/>
              <a:t> et al</a:t>
            </a:r>
            <a:r>
              <a:rPr lang="de-DE" sz="6700" dirty="0" smtClean="0"/>
              <a:t>.).</a:t>
            </a:r>
            <a:endParaRPr lang="de-DE" sz="18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1078-A2C4-4DDF-B919-81A7B2E9B0AB}" type="slidenum">
              <a:rPr lang="de-DE"/>
              <a:pPr/>
              <a:t>14</a:t>
            </a:fld>
            <a:endParaRPr lang="de-DE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0" y="6570000"/>
            <a:ext cx="8070850" cy="288000"/>
          </a:xfrm>
        </p:spPr>
        <p:txBody>
          <a:bodyPr/>
          <a:lstStyle/>
          <a:p>
            <a:r>
              <a:rPr lang="en-US" smtClean="0"/>
              <a:t>Facing the Future 2013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6964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cs typeface="ＭＳ Ｐゴシック" charset="-128"/>
              </a:rPr>
              <a:t>My Conclusion</a:t>
            </a:r>
            <a:endParaRPr lang="de-DE" sz="2800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idx="1"/>
          </p:nvPr>
        </p:nvSpPr>
        <p:spPr>
          <a:xfrm>
            <a:off x="413853" y="886149"/>
            <a:ext cx="8519653" cy="50113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en-US" sz="2400" dirty="0" smtClean="0"/>
              <a:t>Blend big data and survey-based/official data.</a:t>
            </a:r>
          </a:p>
          <a:p>
            <a:r>
              <a:rPr lang="en-US" sz="2400" dirty="0" smtClean="0"/>
              <a:t>Use RDC structure for access to big data or combined data.</a:t>
            </a:r>
          </a:p>
          <a:p>
            <a:r>
              <a:rPr lang="en-US" sz="2400" dirty="0" smtClean="0"/>
              <a:t>No longer hands on work with data.</a:t>
            </a:r>
          </a:p>
          <a:p>
            <a:r>
              <a:rPr lang="en-US" sz="2400" dirty="0" smtClean="0"/>
              <a:t>Discussion of many topics needed: informed consent, non-participation, inference, privacy … </a:t>
            </a:r>
          </a:p>
          <a:p>
            <a:r>
              <a:rPr lang="en-US" sz="2400" dirty="0"/>
              <a:t>Main issues: data protection, access and trust.</a:t>
            </a:r>
          </a:p>
          <a:p>
            <a:pPr>
              <a:buFont typeface="Wingdings" charset="2"/>
              <a:buChar char="Ø"/>
            </a:pPr>
            <a:r>
              <a:rPr lang="en-US" sz="2400" dirty="0" smtClean="0"/>
              <a:t> </a:t>
            </a:r>
            <a:r>
              <a:rPr lang="en-US" sz="2400" b="1" dirty="0" smtClean="0"/>
              <a:t>We have to be more active in the public </a:t>
            </a:r>
            <a:br>
              <a:rPr lang="en-US" sz="2400" b="1" dirty="0" smtClean="0"/>
            </a:br>
            <a:r>
              <a:rPr lang="en-US" sz="2400" b="1" dirty="0" smtClean="0"/>
              <a:t>discussion, because big data is affecting </a:t>
            </a:r>
            <a:br>
              <a:rPr lang="en-US" sz="2400" b="1" dirty="0" smtClean="0"/>
            </a:br>
            <a:r>
              <a:rPr lang="en-US" sz="2400" b="1" dirty="0" smtClean="0"/>
              <a:t>our daily work!!!</a:t>
            </a:r>
          </a:p>
          <a:p>
            <a:pPr lvl="1"/>
            <a:endParaRPr lang="en-GB" sz="2400" dirty="0"/>
          </a:p>
        </p:txBody>
      </p:sp>
      <p:pic>
        <p:nvPicPr>
          <p:cNvPr id="5" name="Inhaltsplatzhalter 4" descr="tcrn1322h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948" r="-39948"/>
          <a:stretch>
            <a:fillRect/>
          </a:stretch>
        </p:blipFill>
        <p:spPr>
          <a:xfrm>
            <a:off x="6307683" y="4922778"/>
            <a:ext cx="3714714" cy="193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599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277230" y="2387242"/>
            <a:ext cx="7927005" cy="3583853"/>
          </a:xfrm>
          <a:noFill/>
        </p:spPr>
        <p:txBody>
          <a:bodyPr numCol="2" anchor="b">
            <a:normAutofit/>
          </a:bodyPr>
          <a:lstStyle/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http:/</a:t>
            </a:r>
            <a:r>
              <a:rPr lang="de-DE" sz="3200" dirty="0" err="1" smtClean="0"/>
              <a:t>fdz.iab.de</a:t>
            </a:r>
            <a:r>
              <a:rPr lang="de-DE" sz="3200" dirty="0" smtClean="0"/>
              <a:t>/</a:t>
            </a:r>
            <a:r>
              <a:rPr lang="de-DE" sz="3200" dirty="0" err="1" smtClean="0"/>
              <a:t>en.aspx</a:t>
            </a:r>
            <a:endParaRPr lang="de-DE" sz="3200" dirty="0"/>
          </a:p>
        </p:txBody>
      </p:sp>
      <p:sp>
        <p:nvSpPr>
          <p:cNvPr id="2" name="Rechteck 1"/>
          <p:cNvSpPr/>
          <p:nvPr/>
        </p:nvSpPr>
        <p:spPr>
          <a:xfrm>
            <a:off x="540000" y="3351373"/>
            <a:ext cx="49343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Stefan Bender </a:t>
            </a:r>
            <a:r>
              <a:rPr lang="fr-FR" dirty="0" smtClean="0">
                <a:hlinkClick r:id="rId3"/>
              </a:rPr>
              <a:t>stefan.bender@iab.de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5" name="Bild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3432" y="3110624"/>
            <a:ext cx="2154302" cy="31195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Waterconsumption</a:t>
            </a:r>
            <a:r>
              <a:rPr lang="en-US" dirty="0" smtClean="0"/>
              <a:t> in Berlin during the Final</a:t>
            </a:r>
            <a:endParaRPr lang="en-US" dirty="0"/>
          </a:p>
        </p:txBody>
      </p:sp>
      <p:pic>
        <p:nvPicPr>
          <p:cNvPr id="5" name="Bild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559" y="1080000"/>
            <a:ext cx="7434141" cy="555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910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Content</a:t>
            </a:r>
            <a:endParaRPr lang="en-US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00" y="1762166"/>
            <a:ext cx="8438751" cy="4402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79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themes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99" y="1548000"/>
            <a:ext cx="8114239" cy="423685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Importance of valid inference – and the role of statisticians</a:t>
            </a:r>
          </a:p>
          <a:p>
            <a:r>
              <a:rPr lang="en-US" sz="2800" dirty="0"/>
              <a:t>New analytical </a:t>
            </a:r>
            <a:r>
              <a:rPr lang="en-US" sz="2800" dirty="0" smtClean="0"/>
              <a:t>framework: differential privacy</a:t>
            </a:r>
          </a:p>
          <a:p>
            <a:r>
              <a:rPr lang="en-US" sz="2800" dirty="0" smtClean="0"/>
              <a:t>Inadequacy of current statistical disclosure limitation approaches</a:t>
            </a:r>
          </a:p>
          <a:p>
            <a:r>
              <a:rPr lang="en-US" sz="2800" dirty="0" smtClean="0"/>
              <a:t>Possibilities for accessing big data (without harming privacy)</a:t>
            </a:r>
          </a:p>
        </p:txBody>
      </p:sp>
    </p:spTree>
    <p:extLst>
      <p:ext uri="{BB962C8B-B14F-4D97-AF65-F5344CB8AC3E}">
        <p14:creationId xmlns:p14="http://schemas.microsoft.com/office/powerpoint/2010/main" val="3435063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Extracting Information from Big Data (</a:t>
            </a:r>
            <a:r>
              <a:rPr lang="en-US" sz="3200" dirty="0" err="1"/>
              <a:t>Kreuter</a:t>
            </a:r>
            <a:r>
              <a:rPr lang="en-US" sz="3200" dirty="0"/>
              <a:t>/</a:t>
            </a:r>
            <a:r>
              <a:rPr lang="en-US" sz="3200" dirty="0" err="1"/>
              <a:t>Peng</a:t>
            </a:r>
            <a:r>
              <a:rPr lang="en-US" sz="3200" dirty="0"/>
              <a:t>)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36261" y="1583913"/>
            <a:ext cx="8654786" cy="4648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000" indent="-288000">
              <a:lnSpc>
                <a:spcPct val="110000"/>
              </a:lnSpc>
              <a:spcBef>
                <a:spcPts val="1300"/>
              </a:spcBef>
              <a:spcAft>
                <a:spcPts val="60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The challenges of extracting (meaningful) information from big data are similar to those of surveys.</a:t>
            </a:r>
          </a:p>
          <a:p>
            <a:pPr marL="288000" indent="-288000">
              <a:lnSpc>
                <a:spcPct val="110000"/>
              </a:lnSpc>
              <a:spcBef>
                <a:spcPts val="1300"/>
              </a:spcBef>
              <a:spcAft>
                <a:spcPts val="600"/>
              </a:spcAft>
              <a:buClr>
                <a:srgbClr val="003F7D"/>
              </a:buClr>
              <a:buSzPct val="80000"/>
              <a:buFont typeface="Wingdings" pitchFamily="2" charset="2"/>
              <a:buChar char="n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Two main concerns when it comes extracting information from data:</a:t>
            </a:r>
          </a:p>
          <a:p>
            <a:pPr lvl="2" indent="-457200">
              <a:lnSpc>
                <a:spcPct val="110000"/>
              </a:lnSpc>
              <a:spcBef>
                <a:spcPts val="1300"/>
              </a:spcBef>
              <a:spcAft>
                <a:spcPts val="600"/>
              </a:spcAft>
              <a:buClr>
                <a:srgbClr val="003F7D"/>
              </a:buClr>
              <a:buSzPct val="80000"/>
              <a:buFont typeface="Symbol" charset="2"/>
              <a:buChar char="-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Measurement and </a:t>
            </a:r>
          </a:p>
          <a:p>
            <a:pPr lvl="2" indent="-457200">
              <a:lnSpc>
                <a:spcPct val="110000"/>
              </a:lnSpc>
              <a:spcBef>
                <a:spcPts val="1300"/>
              </a:spcBef>
              <a:spcAft>
                <a:spcPts val="600"/>
              </a:spcAft>
              <a:buClr>
                <a:srgbClr val="003F7D"/>
              </a:buClr>
              <a:buSzPct val="80000"/>
              <a:buFont typeface="Symbol" charset="2"/>
              <a:buChar char="-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Inference.</a:t>
            </a:r>
          </a:p>
          <a:p>
            <a:pPr>
              <a:spcAft>
                <a:spcPts val="600"/>
              </a:spcAft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719901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Extracting Information from Big Data (</a:t>
            </a:r>
            <a:r>
              <a:rPr lang="en-US" sz="3200" dirty="0" err="1"/>
              <a:t>Kreuter</a:t>
            </a:r>
            <a:r>
              <a:rPr lang="en-US" sz="3200" dirty="0"/>
              <a:t>/</a:t>
            </a:r>
            <a:r>
              <a:rPr lang="en-US" sz="3200" dirty="0" err="1"/>
              <a:t>Peng</a:t>
            </a:r>
            <a:r>
              <a:rPr lang="en-US" sz="3200" dirty="0"/>
              <a:t>)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236260" y="1325628"/>
            <a:ext cx="890773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Knowledge of the data generating process is need </a:t>
            </a:r>
            <a:br>
              <a:rPr lang="en-US" sz="2800" dirty="0">
                <a:solidFill>
                  <a:srgbClr val="003F7D"/>
                </a:solidFill>
                <a:latin typeface="+mj-lt"/>
              </a:rPr>
            </a:br>
            <a:r>
              <a:rPr lang="en-US" sz="2800" dirty="0">
                <a:solidFill>
                  <a:srgbClr val="003F7D"/>
                </a:solidFill>
                <a:latin typeface="+mj-lt"/>
              </a:rPr>
              <a:t>(Total Survey Error framework).</a:t>
            </a:r>
          </a:p>
          <a:p>
            <a:pPr marL="800100" lvl="1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Good starting point</a:t>
            </a:r>
          </a:p>
          <a:p>
            <a:pPr marL="800100" lvl="1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Need for development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It is the difference between designed and organic data (Bob Groves) that poses challenges to the extraction of information.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Solutions and new challenges: data linkage and information integration.</a:t>
            </a:r>
          </a:p>
        </p:txBody>
      </p:sp>
    </p:spTree>
    <p:extLst>
      <p:ext uri="{BB962C8B-B14F-4D97-AF65-F5344CB8AC3E}">
        <p14:creationId xmlns:p14="http://schemas.microsoft.com/office/powerpoint/2010/main" val="2297945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Access </a:t>
            </a:r>
            <a:r>
              <a:rPr lang="de-DE" sz="2800" dirty="0" err="1" smtClean="0"/>
              <a:t>and</a:t>
            </a:r>
            <a:r>
              <a:rPr lang="de-DE" sz="2800" dirty="0" smtClean="0"/>
              <a:t> </a:t>
            </a:r>
            <a:r>
              <a:rPr lang="de-DE" sz="2800" dirty="0" err="1" smtClean="0"/>
              <a:t>Linkage</a:t>
            </a:r>
            <a:r>
              <a:rPr lang="de-DE" sz="2800" dirty="0" smtClean="0"/>
              <a:t> (</a:t>
            </a:r>
            <a:r>
              <a:rPr lang="de-DE" sz="2800" dirty="0" err="1" smtClean="0"/>
              <a:t>Kreuter</a:t>
            </a:r>
            <a:r>
              <a:rPr lang="de-DE" sz="2800" dirty="0" smtClean="0"/>
              <a:t>/Peng)</a:t>
            </a:r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F95F4-CABB-4217-93FB-588F57CEDAEC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415929" y="1426791"/>
            <a:ext cx="8728071" cy="44032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  <a:spcBef>
                <a:spcPts val="1300"/>
              </a:spcBef>
              <a:buClr>
                <a:srgbClr val="003F7D"/>
              </a:buClr>
              <a:buSzPct val="80000"/>
              <a:buFont typeface="Wingdings" pitchFamily="2" charset="2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Essential to understand data quality and break-</a:t>
            </a:r>
            <a:r>
              <a:rPr lang="en-US" sz="2800" dirty="0" smtClean="0">
                <a:solidFill>
                  <a:srgbClr val="003F7D"/>
                </a:solidFill>
                <a:latin typeface="+mj-lt"/>
              </a:rPr>
              <a:t>downs</a:t>
            </a:r>
            <a:endParaRPr lang="en-US" sz="2800" dirty="0">
              <a:solidFill>
                <a:srgbClr val="003F7D"/>
              </a:solidFill>
              <a:latin typeface="+mj-lt"/>
            </a:endParaRPr>
          </a:p>
          <a:p>
            <a:pPr>
              <a:lnSpc>
                <a:spcPct val="110000"/>
              </a:lnSpc>
              <a:spcBef>
                <a:spcPts val="1300"/>
              </a:spcBef>
              <a:buClr>
                <a:srgbClr val="003F7D"/>
              </a:buClr>
              <a:buSzPct val="80000"/>
              <a:buFont typeface="Wingdings" pitchFamily="2" charset="2"/>
            </a:pPr>
            <a:r>
              <a:rPr lang="en-US" sz="2800" b="1" dirty="0">
                <a:solidFill>
                  <a:srgbClr val="003F7D"/>
                </a:solidFill>
                <a:latin typeface="+mj-lt"/>
              </a:rPr>
              <a:t>Challenged by ... </a:t>
            </a:r>
            <a:r>
              <a:rPr lang="en-US" sz="2800" dirty="0">
                <a:solidFill>
                  <a:srgbClr val="003F7D"/>
                </a:solidFill>
                <a:latin typeface="+mj-lt"/>
              </a:rPr>
              <a:t>different privacy requirements</a:t>
            </a:r>
          </a:p>
          <a:p>
            <a:pPr marL="914400" lvl="1" indent="-457200">
              <a:lnSpc>
                <a:spcPct val="110000"/>
              </a:lnSpc>
              <a:spcBef>
                <a:spcPts val="1300"/>
              </a:spcBef>
              <a:buClr>
                <a:srgbClr val="003F7D"/>
              </a:buClr>
              <a:buSzPct val="80000"/>
              <a:buFont typeface="Symbol" charset="2"/>
              <a:buChar char="-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Open issues of ownership</a:t>
            </a:r>
          </a:p>
          <a:p>
            <a:pPr marL="914400" lvl="1" indent="-457200">
              <a:lnSpc>
                <a:spcPct val="110000"/>
              </a:lnSpc>
              <a:spcBef>
                <a:spcPts val="1300"/>
              </a:spcBef>
              <a:buClr>
                <a:srgbClr val="003F7D"/>
              </a:buClr>
              <a:buSzPct val="80000"/>
              <a:buFont typeface="Symbol" charset="2"/>
              <a:buChar char="-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Lack of trusted third </a:t>
            </a:r>
            <a:r>
              <a:rPr lang="en-US" sz="2800" dirty="0" smtClean="0">
                <a:solidFill>
                  <a:srgbClr val="003F7D"/>
                </a:solidFill>
                <a:latin typeface="+mj-lt"/>
              </a:rPr>
              <a:t>parties</a:t>
            </a:r>
            <a:endParaRPr lang="en-US" sz="2800" dirty="0">
              <a:solidFill>
                <a:srgbClr val="003F7D"/>
              </a:solidFill>
              <a:latin typeface="+mj-lt"/>
            </a:endParaRPr>
          </a:p>
          <a:p>
            <a:pPr>
              <a:lnSpc>
                <a:spcPct val="110000"/>
              </a:lnSpc>
              <a:spcBef>
                <a:spcPts val="1300"/>
              </a:spcBef>
              <a:buClr>
                <a:srgbClr val="003F7D"/>
              </a:buClr>
              <a:buSzPct val="80000"/>
              <a:buFont typeface="Wingdings" pitchFamily="2" charset="2"/>
            </a:pPr>
            <a:r>
              <a:rPr lang="en-US" sz="2800" b="1" dirty="0">
                <a:solidFill>
                  <a:srgbClr val="003F7D"/>
                </a:solidFill>
                <a:latin typeface="+mj-lt"/>
              </a:rPr>
              <a:t>However ... </a:t>
            </a:r>
            <a:r>
              <a:rPr lang="en-US" sz="2800" dirty="0">
                <a:solidFill>
                  <a:srgbClr val="003F7D"/>
                </a:solidFill>
                <a:latin typeface="+mj-lt"/>
              </a:rPr>
              <a:t>likely leads to good data documentation</a:t>
            </a:r>
          </a:p>
          <a:p>
            <a:pPr marL="914400" lvl="1" indent="-457200">
              <a:lnSpc>
                <a:spcPct val="110000"/>
              </a:lnSpc>
              <a:spcBef>
                <a:spcPts val="1300"/>
              </a:spcBef>
              <a:buClr>
                <a:srgbClr val="003F7D"/>
              </a:buClr>
              <a:buSzPct val="80000"/>
              <a:buFont typeface="Symbol" charset="2"/>
              <a:buChar char="-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Reproducible research</a:t>
            </a:r>
          </a:p>
          <a:p>
            <a:pPr marL="914400" lvl="1" indent="-457200">
              <a:lnSpc>
                <a:spcPct val="110000"/>
              </a:lnSpc>
              <a:spcBef>
                <a:spcPts val="1300"/>
              </a:spcBef>
              <a:buClr>
                <a:srgbClr val="003F7D"/>
              </a:buClr>
              <a:buSzPct val="80000"/>
              <a:buFont typeface="Symbol" charset="2"/>
              <a:buChar char="-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Transparency</a:t>
            </a:r>
          </a:p>
        </p:txBody>
      </p:sp>
    </p:spTree>
    <p:extLst>
      <p:ext uri="{BB962C8B-B14F-4D97-AF65-F5344CB8AC3E}">
        <p14:creationId xmlns:p14="http://schemas.microsoft.com/office/powerpoint/2010/main" val="333038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900" dirty="0"/>
              <a:t>The Need for a Measure for Privacy (</a:t>
            </a:r>
            <a:r>
              <a:rPr lang="en-US" sz="2900" dirty="0" err="1"/>
              <a:t>Dwork</a:t>
            </a:r>
            <a:r>
              <a:rPr lang="en-US" sz="2900" dirty="0"/>
              <a:t>)</a:t>
            </a:r>
          </a:p>
        </p:txBody>
      </p:sp>
      <p:sp>
        <p:nvSpPr>
          <p:cNvPr id="3" name="Rechteck 2"/>
          <p:cNvSpPr/>
          <p:nvPr/>
        </p:nvSpPr>
        <p:spPr>
          <a:xfrm>
            <a:off x="365976" y="1859340"/>
            <a:ext cx="8525070" cy="2698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10000"/>
              </a:lnSpc>
              <a:spcBef>
                <a:spcPts val="1300"/>
              </a:spcBef>
              <a:spcAft>
                <a:spcPts val="600"/>
              </a:spcAft>
              <a:buClr>
                <a:srgbClr val="003F7D"/>
              </a:buClr>
              <a:buSzPct val="80000"/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Big data mandates a mathematically rigorous theory of privacy, a theory amenable to measure – and minimize – cumulative privacy, as data are analyzed, re-analyzed, shared, and linked.</a:t>
            </a:r>
          </a:p>
          <a:p>
            <a:pPr marL="457200" lvl="0" indent="-457200">
              <a:lnSpc>
                <a:spcPct val="110000"/>
              </a:lnSpc>
              <a:spcBef>
                <a:spcPts val="1300"/>
              </a:spcBef>
              <a:spcAft>
                <a:spcPts val="600"/>
              </a:spcAft>
              <a:buClr>
                <a:srgbClr val="003F7D"/>
              </a:buClr>
              <a:buSzPct val="80000"/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Nothing is absolute safe/secure.</a:t>
            </a:r>
          </a:p>
        </p:txBody>
      </p:sp>
    </p:spTree>
    <p:extLst>
      <p:ext uri="{BB962C8B-B14F-4D97-AF65-F5344CB8AC3E}">
        <p14:creationId xmlns:p14="http://schemas.microsoft.com/office/powerpoint/2010/main" val="2403729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Differential Privacy (</a:t>
            </a:r>
            <a:r>
              <a:rPr lang="en-US" sz="2800" dirty="0" err="1"/>
              <a:t>Dwork</a:t>
            </a:r>
            <a:r>
              <a:rPr lang="en-US" sz="2800" dirty="0"/>
              <a:t>)</a:t>
            </a:r>
          </a:p>
        </p:txBody>
      </p:sp>
      <p:sp>
        <p:nvSpPr>
          <p:cNvPr id="4" name="Rechteck 3"/>
          <p:cNvSpPr/>
          <p:nvPr/>
        </p:nvSpPr>
        <p:spPr>
          <a:xfrm>
            <a:off x="215280" y="1585151"/>
            <a:ext cx="8718822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Definition of privacy has to take into account; that we want to learn useful facts out of the data. It does not matter if you are in the data base, because the generalized result affects </a:t>
            </a:r>
            <a:r>
              <a:rPr lang="en-US" sz="2800" dirty="0" smtClean="0">
                <a:solidFill>
                  <a:srgbClr val="003F7D"/>
                </a:solidFill>
                <a:latin typeface="+mj-lt"/>
              </a:rPr>
              <a:t>you: </a:t>
            </a:r>
            <a:r>
              <a:rPr lang="en-US" sz="2800" dirty="0">
                <a:solidFill>
                  <a:srgbClr val="003F7D"/>
                </a:solidFill>
                <a:latin typeface="+mj-lt"/>
              </a:rPr>
              <a:t>differential privacy.</a:t>
            </a:r>
          </a:p>
          <a:p>
            <a:pPr marL="285750" lvl="0" indent="-285750">
              <a:spcAft>
                <a:spcPts val="600"/>
              </a:spcAft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Data usage should be accompanied by publication of the amount of privacy loss, that is, its privacy ‘price’.</a:t>
            </a:r>
          </a:p>
          <a:p>
            <a:pPr marL="285750" indent="-285750">
              <a:spcAft>
                <a:spcPts val="600"/>
              </a:spcAft>
              <a:buFont typeface="Wingdings" charset="2"/>
              <a:buChar char="§"/>
            </a:pPr>
            <a:r>
              <a:rPr lang="en-US" sz="2800" dirty="0">
                <a:solidFill>
                  <a:srgbClr val="003F7D"/>
                </a:solidFill>
                <a:latin typeface="+mj-lt"/>
              </a:rPr>
              <a:t>The chosen statistics should be published using differential privacy, together with the </a:t>
            </a:r>
            <a:r>
              <a:rPr lang="en-US" sz="2800" dirty="0" smtClean="0">
                <a:solidFill>
                  <a:srgbClr val="003F7D"/>
                </a:solidFill>
                <a:latin typeface="+mj-lt"/>
              </a:rPr>
              <a:t>privacy losses.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0197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vorlage">
  <a:themeElements>
    <a:clrScheme name="IAB-Powerpointfolie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0B7D3"/>
      </a:accent1>
      <a:accent2>
        <a:srgbClr val="003F7D"/>
      </a:accent2>
      <a:accent3>
        <a:srgbClr val="D5DA4D"/>
      </a:accent3>
      <a:accent4>
        <a:srgbClr val="F0F2C5"/>
      </a:accent4>
      <a:accent5>
        <a:srgbClr val="CDC990"/>
      </a:accent5>
      <a:accent6>
        <a:srgbClr val="647AA9"/>
      </a:accent6>
      <a:hlink>
        <a:srgbClr val="003F7D"/>
      </a:hlink>
      <a:folHlink>
        <a:srgbClr val="647AA9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683</Words>
  <Application>Microsoft Macintosh PowerPoint</Application>
  <PresentationFormat>Bildschirmpräsentation (4:3)</PresentationFormat>
  <Paragraphs>98</Paragraphs>
  <Slides>16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Standardvorlage</vt:lpstr>
      <vt:lpstr>JSM, Boston, August 8, 2014 </vt:lpstr>
      <vt:lpstr>Waterconsumption in Berlin during the Final</vt:lpstr>
      <vt:lpstr>Content</vt:lpstr>
      <vt:lpstr>Key themes</vt:lpstr>
      <vt:lpstr>Extracting Information from Big Data (Kreuter/Peng)</vt:lpstr>
      <vt:lpstr>Extracting Information from Big Data (Kreuter/Peng)</vt:lpstr>
      <vt:lpstr>Access and Linkage (Kreuter/Peng)</vt:lpstr>
      <vt:lpstr>The Need for a Measure for Privacy (Dwork)</vt:lpstr>
      <vt:lpstr>Differential Privacy (Dwork)</vt:lpstr>
      <vt:lpstr>Releasing Record-level Data (Karr/Reiter)</vt:lpstr>
      <vt:lpstr>Might typical disclosure control methods provide an answer? (Karr/Reiter)</vt:lpstr>
      <vt:lpstr>A Potential Path Forward (Karr Reiter) </vt:lpstr>
      <vt:lpstr>We Have the Building Blocks (Karr/Reiter)</vt:lpstr>
      <vt:lpstr>Data Access for Research to Big Data</vt:lpstr>
      <vt:lpstr>My Conclusion</vt:lpstr>
      <vt:lpstr>PowerPoint-Präsentation</vt:lpstr>
    </vt:vector>
  </TitlesOfParts>
  <Company>Bundesagentur für Arbeit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weidmannc001</dc:creator>
  <cp:lastModifiedBy>FDZ Koch</cp:lastModifiedBy>
  <cp:revision>263</cp:revision>
  <cp:lastPrinted>2013-11-20T18:38:04Z</cp:lastPrinted>
  <dcterms:created xsi:type="dcterms:W3CDTF">2012-08-01T12:52:51Z</dcterms:created>
  <dcterms:modified xsi:type="dcterms:W3CDTF">2014-08-06T11:14:57Z</dcterms:modified>
</cp:coreProperties>
</file>