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1" r:id="rId2"/>
  </p:sldMasterIdLst>
  <p:notesMasterIdLst>
    <p:notesMasterId r:id="rId11"/>
  </p:notesMasterIdLst>
  <p:handoutMasterIdLst>
    <p:handoutMasterId r:id="rId12"/>
  </p:handoutMasterIdLst>
  <p:sldIdLst>
    <p:sldId id="259" r:id="rId3"/>
    <p:sldId id="268" r:id="rId4"/>
    <p:sldId id="311" r:id="rId5"/>
    <p:sldId id="346" r:id="rId6"/>
    <p:sldId id="344" r:id="rId7"/>
    <p:sldId id="345" r:id="rId8"/>
    <p:sldId id="347" r:id="rId9"/>
    <p:sldId id="348" r:id="rId10"/>
  </p:sldIdLst>
  <p:sldSz cx="9144000" cy="5143500" type="screen16x9"/>
  <p:notesSz cx="9601200" cy="7315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35C"/>
    <a:srgbClr val="81806F"/>
    <a:srgbClr val="0082C6"/>
    <a:srgbClr val="F58233"/>
    <a:srgbClr val="57068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890" autoAdjust="0"/>
    <p:restoredTop sz="94438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-533" y="-77"/>
      </p:cViewPr>
      <p:guideLst>
        <p:guide orient="horz" pos="1620"/>
        <p:guide pos="2886"/>
      </p:guideLst>
    </p:cSldViewPr>
  </p:slideViewPr>
  <p:outlineViewPr>
    <p:cViewPr>
      <p:scale>
        <a:sx n="33" d="100"/>
        <a:sy n="33" d="100"/>
      </p:scale>
      <p:origin x="0" y="106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napToObjects="1" showGuides="1">
      <p:cViewPr varScale="1">
        <p:scale>
          <a:sx n="82" d="100"/>
          <a:sy n="82" d="100"/>
        </p:scale>
        <p:origin x="-2064" y="-82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12609" cy="366092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Center for Urban Science and Progress, New York University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386" y="0"/>
            <a:ext cx="4161176" cy="366092"/>
          </a:xfrm>
          <a:prstGeom prst="rect">
            <a:avLst/>
          </a:prstGeom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C635099-6B87-4DE4-9E32-7345B2473077}" type="datetimeFigureOut">
              <a:rPr lang="en-US" altLang="en-US"/>
              <a:pPr>
                <a:defRPr/>
              </a:pPr>
              <a:t>8/5/2014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7452"/>
            <a:ext cx="5212609" cy="36609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Prepared for Siemens  ::  For Intended Recipient Only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386" y="6947452"/>
            <a:ext cx="4161176" cy="366092"/>
          </a:xfrm>
          <a:prstGeom prst="rect">
            <a:avLst/>
          </a:prstGeom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1A0EE6C-682C-4081-BA21-55764EBA1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7621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1176" cy="366092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386" y="0"/>
            <a:ext cx="4161176" cy="366092"/>
          </a:xfrm>
          <a:prstGeom prst="rect">
            <a:avLst/>
          </a:prstGeom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0F98E1-D34E-47A3-848C-DA9929D391F2}" type="datetimeFigureOut">
              <a:rPr lang="en-US" altLang="en-US"/>
              <a:pPr>
                <a:defRPr/>
              </a:pPr>
              <a:t>8/5/2014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547688"/>
            <a:ext cx="48768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776" y="3475383"/>
            <a:ext cx="7679648" cy="3291509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7452"/>
            <a:ext cx="4161176" cy="36609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386" y="6947452"/>
            <a:ext cx="4161176" cy="366092"/>
          </a:xfrm>
          <a:prstGeom prst="rect">
            <a:avLst/>
          </a:prstGeom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12FE061-0453-465C-B1D2-E86FB193A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1965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6800" cy="2743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70662" indent="-2964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85634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59887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134141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608395" indent="-237127" defTabSz="4742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82648" indent="-237127" defTabSz="4742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556902" indent="-237127" defTabSz="4742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031155" indent="-237127" defTabSz="4742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32B187D-9414-4D2D-87E9-F88BB8C583B0}" type="slidenum">
              <a:rPr lang="en-U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6800" cy="2743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70662" indent="-2964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85634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59887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134141" indent="-23712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608395" indent="-237127" defTabSz="4742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82648" indent="-237127" defTabSz="4742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556902" indent="-237127" defTabSz="4742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031155" indent="-237127" defTabSz="4742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F2BB2D3-A2C7-49CA-9018-AA7946102CBB}" type="slidenum">
              <a:rPr lang="en-U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9144" y="0"/>
            <a:ext cx="915314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27774" y="1532444"/>
            <a:ext cx="3637261" cy="181128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>
              <a:spcBef>
                <a:spcPts val="0"/>
              </a:spcBef>
              <a:defRPr sz="3000" b="1" i="0">
                <a:solidFill>
                  <a:schemeClr val="bg1"/>
                </a:solidFill>
                <a:latin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062" y="3718898"/>
            <a:ext cx="1783159" cy="361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0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327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8/5/2014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4BD3AC2-E431-4F44-A914-54ACAA7466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62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8/5/2014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4224E1A-CFDA-4B7A-9526-A3A9569F22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789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8/5/2014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4A0A1C9-777D-4DFC-8496-9218CC3A3A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503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8/5/2014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FE56893-8350-493D-9B97-C44AAF6200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277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8/5/2014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2E447D6-CB0D-46D0-B16C-1FDB95CF3A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52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6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8/5/2014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3A0E76E-5A82-4BC6-9C50-EA6C4E66FC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61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"/>
            <a:ext cx="1143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46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"/>
            <a:ext cx="1143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46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" y="1"/>
            <a:ext cx="9153525" cy="5157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315360" y="2921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pic>
        <p:nvPicPr>
          <p:cNvPr id="6" name="Picture 1" descr="nyu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3495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idx="11"/>
          </p:nvPr>
        </p:nvSpPr>
        <p:spPr>
          <a:xfrm>
            <a:off x="0" y="0"/>
            <a:ext cx="4480560" cy="5156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7268" y="1583857"/>
            <a:ext cx="3737844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30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2786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813" y="1583857"/>
            <a:ext cx="3810941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1"/>
          </p:nvPr>
        </p:nvSpPr>
        <p:spPr>
          <a:xfrm>
            <a:off x="4672577" y="712599"/>
            <a:ext cx="4480560" cy="44309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6723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0C506-5572-4330-A220-37626273FFF3}" type="datetime1">
              <a:rPr lang="en-US" altLang="en-US"/>
              <a:pPr>
                <a:defRPr/>
              </a:pPr>
              <a:t>8/5/2014</a:t>
            </a:fld>
            <a:endParaRPr lang="en-US" alt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96E12-6279-4DD1-8BCA-7433BA1BB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231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820" y="1583857"/>
            <a:ext cx="8315553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76723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57654-76C1-4572-A561-505153C944D4}" type="datetime1">
              <a:rPr lang="en-US" altLang="en-US"/>
              <a:pPr>
                <a:defRPr/>
              </a:pPr>
              <a:t>8/5/2014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50D41-0E6B-4ECE-95E6-E46F50098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49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8/5/2014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A37414C-DEB7-4B2D-BE1D-3F82EBF358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34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8/5/2014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9DAF78-AC1C-444F-B020-2CB7B1B583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20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8/5/2014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0446315-9D85-4081-9406-93B32AA956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73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8/5/2014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2149F1E-AD65-441B-BBED-E694883A74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99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8/5/2014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7C68639-F8FD-4495-9F03-5BA34A3F7B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5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yu_whit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12" y="0"/>
            <a:ext cx="9153525" cy="712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8" name="Picture 1" descr="nyu_whit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4767281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CBF4F0B-1E50-4F47-94D1-66DEB61CF3A6}" type="datetime1">
              <a:rPr lang="en-US" altLang="en-US"/>
              <a:pPr>
                <a:defRPr/>
              </a:pPr>
              <a:t>8/5/2014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81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3A9B1EE-74FC-4609-8B06-351F36195F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46" r:id="rId3"/>
    <p:sldLayoutId id="2147484147" r:id="rId4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286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858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68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1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8/5/2014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1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1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9BBB59"/>
                </a:solidFill>
                <a:latin typeface="Calibri"/>
              </a:defRPr>
            </a:lvl1pPr>
          </a:lstStyle>
          <a:p>
            <a:pPr>
              <a:defRPr/>
            </a:pPr>
            <a:fld id="{05B590E7-9758-40F0-AB6B-2E6D5A5E47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5" name="Picture 7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4"/>
          <a:stretch>
            <a:fillRect/>
          </a:stretch>
        </p:blipFill>
        <p:spPr bwMode="auto">
          <a:xfrm>
            <a:off x="0" y="4068765"/>
            <a:ext cx="9144000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218" r:id="rId12"/>
    <p:sldLayoutId id="2147484219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25012" r="37395" b="1577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41399"/>
            <a:ext cx="4205288" cy="32004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1204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227013" y="2211405"/>
            <a:ext cx="3871912" cy="930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7" y="1143000"/>
            <a:ext cx="1304925" cy="963292"/>
          </a:xfrm>
          <a:prstGeom prst="rect">
            <a:avLst/>
          </a:prstGeom>
        </p:spPr>
      </p:pic>
      <p:sp>
        <p:nvSpPr>
          <p:cNvPr id="51205" name="Text Placeholder 3"/>
          <p:cNvSpPr>
            <a:spLocks noGrp="1"/>
          </p:cNvSpPr>
          <p:nvPr>
            <p:ph type="body" sz="quarter" idx="13"/>
          </p:nvPr>
        </p:nvSpPr>
        <p:spPr bwMode="auto">
          <a:xfrm>
            <a:off x="220677" y="3141664"/>
            <a:ext cx="3546475" cy="569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</a:pPr>
            <a:r>
              <a:rPr lang="en-US" altLang="en-US" sz="1200" dirty="0" smtClean="0">
                <a:solidFill>
                  <a:schemeClr val="tx1"/>
                </a:solidFill>
                <a:ea typeface="ＭＳ Ｐゴシック" pitchFamily="34" charset="-128"/>
              </a:rPr>
              <a:t>August 6 2014</a:t>
            </a:r>
            <a:endParaRPr lang="en-US" altLang="en-US" sz="1200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51207" name="Picture 11" descr="http://cusp.nyu.edu/wp-content/uploads/2013/01/NYCUSP_Homepage_FINAL_v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47119"/>
          <a:stretch>
            <a:fillRect/>
          </a:stretch>
        </p:blipFill>
        <p:spPr bwMode="auto">
          <a:xfrm>
            <a:off x="-12700" y="3597293"/>
            <a:ext cx="42052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5" y="3724251"/>
            <a:ext cx="1235075" cy="212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663" y="2406382"/>
            <a:ext cx="3878262" cy="7540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670" b="1" dirty="0" smtClean="0"/>
              <a:t>Privacy &amp; Big Data</a:t>
            </a:r>
            <a:endParaRPr lang="en-US" sz="2670" b="1" dirty="0" smtClean="0"/>
          </a:p>
          <a:p>
            <a:r>
              <a:rPr lang="en-US" sz="1600" dirty="0" smtClean="0"/>
              <a:t>An </a:t>
            </a:r>
            <a:r>
              <a:rPr lang="en-US" sz="1600" dirty="0" smtClean="0"/>
              <a:t>Introductory Overview Lecture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41325" y="55564"/>
            <a:ext cx="8229600" cy="5730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Big Cities + Big Data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3700" y="3148014"/>
            <a:ext cx="3390900" cy="1631950"/>
          </a:xfrm>
        </p:spPr>
        <p:txBody>
          <a:bodyPr rtlCol="0">
            <a:normAutofit fontScale="85000" lnSpcReduction="10000"/>
          </a:bodyPr>
          <a:lstStyle/>
          <a:p>
            <a:pPr marL="230188" indent="-230188"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Informatics capabilities are exploding</a:t>
            </a:r>
          </a:p>
          <a:p>
            <a:pPr marL="460375" lvl="1" indent="-227013" eaLnBrk="1" fontAlgn="auto" hangingPunct="1">
              <a:spcAft>
                <a:spcPts val="0"/>
              </a:spcAft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Storage, transmission, analysis</a:t>
            </a:r>
          </a:p>
          <a:p>
            <a:pPr marL="230188" indent="-230188"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Proliferation of static and mobile sensors</a:t>
            </a:r>
          </a:p>
          <a:p>
            <a:pPr marL="230188" indent="-230188"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Internet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276" name="Group 3"/>
          <p:cNvGrpSpPr>
            <a:grpSpLocks noChangeAspect="1"/>
          </p:cNvGrpSpPr>
          <p:nvPr/>
        </p:nvGrpSpPr>
        <p:grpSpPr bwMode="auto">
          <a:xfrm>
            <a:off x="5473700" y="782642"/>
            <a:ext cx="2730500" cy="2390691"/>
            <a:chOff x="681548" y="1751492"/>
            <a:chExt cx="3642258" cy="4250021"/>
          </a:xfrm>
        </p:grpSpPr>
        <p:pic>
          <p:nvPicPr>
            <p:cNvPr id="54279" name="Picture 2" descr="cisco-internet-traffi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48" y="1751492"/>
              <a:ext cx="3642258" cy="379891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81548" y="5550117"/>
              <a:ext cx="3642258" cy="4513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cs typeface="Arial" panose="020B0604020202020204" pitchFamily="34" charset="0"/>
                </a:rPr>
                <a:t>Global network traffic, 30% CAGR</a:t>
              </a:r>
            </a:p>
          </p:txBody>
        </p:sp>
      </p:grpSp>
      <p:pic>
        <p:nvPicPr>
          <p:cNvPr id="54277" name="Picture 2" descr="http://www.prb.org/images07/62.3_12UrbanPop.gif?w=509&amp;h=283&amp;as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6" y="782640"/>
            <a:ext cx="3878263" cy="2157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23870" y="3148013"/>
            <a:ext cx="4017963" cy="143033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indent="-227013"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world is urbanizing</a:t>
            </a:r>
          </a:p>
          <a:p>
            <a:pPr marL="344488" indent="-227013"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 are the loci of consumption, economic activity, and innovation</a:t>
            </a:r>
          </a:p>
          <a:p>
            <a:pPr marL="231775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i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 are the cause of our problems </a:t>
            </a:r>
            <a:r>
              <a:rPr lang="en-US" sz="2000" i="1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i="1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u="sng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000" i="1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source of the </a:t>
            </a:r>
            <a:r>
              <a:rPr lang="en-US" sz="2000" i="1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US" sz="2000" i="1" dirty="0">
              <a:solidFill>
                <a:srgbClr val="F79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 txBox="1">
            <a:spLocks/>
          </p:cNvSpPr>
          <p:nvPr/>
        </p:nvSpPr>
        <p:spPr>
          <a:xfrm>
            <a:off x="0" y="55564"/>
            <a:ext cx="9144000" cy="573087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Data Sources:  Acquire, Integrate, Use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6705622" y="723917"/>
            <a:ext cx="2163763" cy="3710005"/>
            <a:chOff x="6705601" y="723900"/>
            <a:chExt cx="2164079" cy="3710085"/>
          </a:xfrm>
        </p:grpSpPr>
        <p:grpSp>
          <p:nvGrpSpPr>
            <p:cNvPr id="59404" name="Group 2"/>
            <p:cNvGrpSpPr>
              <a:grpSpLocks/>
            </p:cNvGrpSpPr>
            <p:nvPr/>
          </p:nvGrpSpPr>
          <p:grpSpPr bwMode="auto">
            <a:xfrm>
              <a:off x="6705601" y="723900"/>
              <a:ext cx="1978527" cy="1654761"/>
              <a:chOff x="6705601" y="723900"/>
              <a:chExt cx="1978527" cy="1654761"/>
            </a:xfrm>
          </p:grpSpPr>
          <p:sp>
            <p:nvSpPr>
              <p:cNvPr id="59406" name="TextBox 37"/>
              <p:cNvSpPr txBox="1">
                <a:spLocks noChangeArrowheads="1"/>
              </p:cNvSpPr>
              <p:nvPr/>
            </p:nvSpPr>
            <p:spPr bwMode="auto">
              <a:xfrm>
                <a:off x="6705603" y="723900"/>
                <a:ext cx="1978525" cy="338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defTabSz="914400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Novel Technologies</a:t>
                </a:r>
              </a:p>
            </p:txBody>
          </p:sp>
          <p:pic>
            <p:nvPicPr>
              <p:cNvPr id="5940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411" t="24167" r="15820" b="19028"/>
              <a:stretch>
                <a:fillRect/>
              </a:stretch>
            </p:blipFill>
            <p:spPr bwMode="auto">
              <a:xfrm>
                <a:off x="6705601" y="1058071"/>
                <a:ext cx="1974315" cy="13205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9405" name="TextBox 19"/>
            <p:cNvSpPr txBox="1">
              <a:spLocks noChangeArrowheads="1"/>
            </p:cNvSpPr>
            <p:nvPr/>
          </p:nvSpPr>
          <p:spPr bwMode="auto">
            <a:xfrm>
              <a:off x="6705601" y="2371837"/>
              <a:ext cx="2164079" cy="2062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111125" indent="-111125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600">
                  <a:latin typeface="Arial" pitchFamily="34" charset="0"/>
                  <a:cs typeface="Arial" pitchFamily="34" charset="0"/>
                </a:rPr>
                <a:t>Visible, infrared  and spectral imagery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600">
                  <a:latin typeface="Arial" pitchFamily="34" charset="0"/>
                  <a:cs typeface="Arial" pitchFamily="34" charset="0"/>
                </a:rPr>
                <a:t>RADAR, LIDAR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600">
                  <a:latin typeface="Arial" pitchFamily="34" charset="0"/>
                  <a:cs typeface="Arial" pitchFamily="34" charset="0"/>
                </a:rPr>
                <a:t>Gravity and magnetic 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600">
                  <a:latin typeface="Arial" pitchFamily="34" charset="0"/>
                  <a:cs typeface="Arial" pitchFamily="34" charset="0"/>
                </a:rPr>
                <a:t>Seismic, acoustic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600">
                  <a:latin typeface="Arial" pitchFamily="34" charset="0"/>
                  <a:cs typeface="Arial" pitchFamily="34" charset="0"/>
                </a:rPr>
                <a:t>Ionizing radiation, biological, chemical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600">
                  <a:latin typeface="Arial" pitchFamily="34" charset="0"/>
                  <a:cs typeface="Arial" pitchFamily="34" charset="0"/>
                </a:rPr>
                <a:t>…</a:t>
              </a: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3622687" y="723925"/>
            <a:ext cx="2189163" cy="3473491"/>
            <a:chOff x="3623154" y="723900"/>
            <a:chExt cx="2188686" cy="3473714"/>
          </a:xfrm>
        </p:grpSpPr>
        <p:pic>
          <p:nvPicPr>
            <p:cNvPr id="5940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154" y="1058323"/>
              <a:ext cx="2011360" cy="1313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2" name="TextBox 33"/>
            <p:cNvSpPr txBox="1">
              <a:spLocks noChangeArrowheads="1"/>
            </p:cNvSpPr>
            <p:nvPr/>
          </p:nvSpPr>
          <p:spPr bwMode="auto">
            <a:xfrm>
              <a:off x="3627440" y="723900"/>
              <a:ext cx="1859123" cy="338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400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Sensors</a:t>
              </a:r>
              <a:endParaRPr lang="en-US" altLang="en-US" sz="20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403" name="TextBox 21"/>
            <p:cNvSpPr txBox="1">
              <a:spLocks noChangeArrowheads="1"/>
            </p:cNvSpPr>
            <p:nvPr/>
          </p:nvSpPr>
          <p:spPr bwMode="auto">
            <a:xfrm>
              <a:off x="3647761" y="2381615"/>
              <a:ext cx="2164079" cy="1815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123825" indent="-123825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600">
                  <a:latin typeface="Arial" pitchFamily="34" charset="0"/>
                  <a:cs typeface="Arial" pitchFamily="34" charset="0"/>
                </a:rPr>
                <a:t>Personal (location, activity, physiological)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600">
                  <a:latin typeface="Arial" pitchFamily="34" charset="0"/>
                  <a:cs typeface="Arial" pitchFamily="34" charset="0"/>
                </a:rPr>
                <a:t>Fixed</a:t>
              </a:r>
              <a:r>
                <a:rPr lang="en-US" altLang="en-US" sz="1600" i="1">
                  <a:latin typeface="Arial" pitchFamily="34" charset="0"/>
                  <a:cs typeface="Arial" pitchFamily="34" charset="0"/>
                </a:rPr>
                <a:t> in situ </a:t>
              </a:r>
              <a:r>
                <a:rPr lang="en-US" altLang="en-US" sz="1600">
                  <a:latin typeface="Arial" pitchFamily="34" charset="0"/>
                  <a:cs typeface="Arial" pitchFamily="34" charset="0"/>
                </a:rPr>
                <a:t>sensors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600">
                  <a:latin typeface="Arial" pitchFamily="34" charset="0"/>
                  <a:cs typeface="Arial" pitchFamily="34" charset="0"/>
                </a:rPr>
                <a:t>Crowd sourcing (mobile phones, …)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600">
                  <a:latin typeface="Arial" pitchFamily="34" charset="0"/>
                  <a:cs typeface="Arial" pitchFamily="34" charset="0"/>
                </a:rPr>
                <a:t>Choke points (people, vehicles)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457200" y="714376"/>
            <a:ext cx="2560638" cy="3972156"/>
            <a:chOff x="457200" y="714376"/>
            <a:chExt cx="2560320" cy="3973237"/>
          </a:xfrm>
        </p:grpSpPr>
        <p:pic>
          <p:nvPicPr>
            <p:cNvPr id="593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51" t="4169" b="26410"/>
            <a:stretch>
              <a:fillRect/>
            </a:stretch>
          </p:blipFill>
          <p:spPr bwMode="auto">
            <a:xfrm>
              <a:off x="544514" y="1062455"/>
              <a:ext cx="2011360" cy="1309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9" name="TextBox 40"/>
            <p:cNvSpPr txBox="1">
              <a:spLocks noChangeArrowheads="1"/>
            </p:cNvSpPr>
            <p:nvPr/>
          </p:nvSpPr>
          <p:spPr bwMode="auto">
            <a:xfrm>
              <a:off x="457200" y="714376"/>
              <a:ext cx="2098674" cy="338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400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Organic Data Flows</a:t>
              </a:r>
            </a:p>
          </p:txBody>
        </p:sp>
        <p:sp>
          <p:nvSpPr>
            <p:cNvPr id="59400" name="TextBox 22"/>
            <p:cNvSpPr txBox="1">
              <a:spLocks noChangeArrowheads="1"/>
            </p:cNvSpPr>
            <p:nvPr/>
          </p:nvSpPr>
          <p:spPr bwMode="auto">
            <a:xfrm>
              <a:off x="544514" y="2378661"/>
              <a:ext cx="2473006" cy="230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123825" indent="-123825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600">
                  <a:latin typeface="Arial" pitchFamily="34" charset="0"/>
                  <a:cs typeface="Arial" pitchFamily="34" charset="0"/>
                </a:rPr>
                <a:t>Administrative records (census, permits, …)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600">
                  <a:latin typeface="Arial" pitchFamily="34" charset="0"/>
                  <a:cs typeface="Arial" pitchFamily="34" charset="0"/>
                </a:rPr>
                <a:t>Transactions (sales, communications, …)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600">
                  <a:latin typeface="Arial" pitchFamily="34" charset="0"/>
                  <a:cs typeface="Arial" pitchFamily="34" charset="0"/>
                </a:rPr>
                <a:t>Operational (traffic, transit, utilities, health system, …)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600">
                  <a:latin typeface="Arial" pitchFamily="34" charset="0"/>
                  <a:cs typeface="Arial" pitchFamily="34" charset="0"/>
                </a:rPr>
                <a:t>Social media (Twitter, Facebook, blogs, …)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Thoughts on the big science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035572"/>
            <a:ext cx="8538633" cy="3394472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 smtClean="0"/>
              <a:t>Can we document the “pulse of the city” in its various dimensions?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Normal</a:t>
            </a:r>
            <a:r>
              <a:rPr lang="en-US" dirty="0" smtClean="0"/>
              <a:t>? Variability? Correlations?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Response to perturbations?  Predictability? Precursors?</a:t>
            </a:r>
          </a:p>
          <a:p>
            <a:r>
              <a:rPr lang="en-US" b="1" dirty="0" smtClean="0"/>
              <a:t>How do the macro observables arise from micro behavior?</a:t>
            </a:r>
          </a:p>
          <a:p>
            <a:pPr lvl="1"/>
            <a:r>
              <a:rPr lang="en-US" dirty="0" smtClean="0"/>
              <a:t>Santa Fe scaling? </a:t>
            </a:r>
          </a:p>
          <a:p>
            <a:pPr lvl="1"/>
            <a:r>
              <a:rPr lang="en-US" dirty="0" smtClean="0"/>
              <a:t>Physical structure of cities?</a:t>
            </a:r>
          </a:p>
          <a:p>
            <a:pPr lvl="1"/>
            <a:r>
              <a:rPr lang="en-US" dirty="0" smtClean="0"/>
              <a:t>Decision rules in agent-based models</a:t>
            </a:r>
          </a:p>
          <a:p>
            <a:pPr lvl="1"/>
            <a:r>
              <a:rPr lang="en-US" dirty="0" smtClean="0"/>
              <a:t>Role of geography? Culture? Policies?</a:t>
            </a:r>
            <a:endParaRPr lang="en-US" dirty="0"/>
          </a:p>
        </p:txBody>
      </p:sp>
      <p:pic>
        <p:nvPicPr>
          <p:cNvPr id="5" name="Picture 1" descr="plot_summa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5" y="1336386"/>
            <a:ext cx="4806702" cy="93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468" y="1287012"/>
            <a:ext cx="4728632" cy="1182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191" y="3251717"/>
            <a:ext cx="2393216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1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8800" y="114300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Taxi as city sensors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57251"/>
            <a:ext cx="6858000" cy="2447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2779821"/>
            <a:ext cx="2057400" cy="1906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3501" y="4400550"/>
            <a:ext cx="3626698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>
                <a:latin typeface="Gotham Bold" pitchFamily="50" charset="0"/>
                <a:cs typeface="Gotham Bold" pitchFamily="50" charset="0"/>
              </a:rPr>
              <a:t>NYC Taxi Rides by Day in 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623" y="4339296"/>
            <a:ext cx="17450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cs typeface="Arial" panose="020B0604020202020204" pitchFamily="34" charset="0"/>
              </a:rPr>
              <a:t>Silva, </a:t>
            </a:r>
            <a:r>
              <a:rPr lang="en-US" sz="1050" b="1" dirty="0" err="1" smtClean="0">
                <a:cs typeface="Arial" panose="020B0604020202020204" pitchFamily="34" charset="0"/>
              </a:rPr>
              <a:t>Friere</a:t>
            </a:r>
            <a:r>
              <a:rPr lang="en-US" sz="1050" b="1" dirty="0" smtClean="0">
                <a:cs typeface="Arial" panose="020B0604020202020204" pitchFamily="34" charset="0"/>
              </a:rPr>
              <a:t>, Vo, </a:t>
            </a:r>
            <a:r>
              <a:rPr lang="en-US" sz="1050" b="1" dirty="0" smtClean="0">
                <a:cs typeface="Arial" panose="020B0604020202020204" pitchFamily="34" charset="0"/>
              </a:rPr>
              <a:t>et al.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19389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43100" y="321476"/>
            <a:ext cx="6172200" cy="800100"/>
          </a:xfrm>
          <a:prstGeom prst="rect">
            <a:avLst/>
          </a:prstGeom>
        </p:spPr>
        <p:txBody>
          <a:bodyPr/>
          <a:lstStyle/>
          <a:p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TaxiVis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Interactive Visual Exploration of NYC Taxi Records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028700"/>
            <a:ext cx="5943600" cy="3903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623" y="4367872"/>
            <a:ext cx="17450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cs typeface="Arial" panose="020B0604020202020204" pitchFamily="34" charset="0"/>
              </a:rPr>
              <a:t>Silva, </a:t>
            </a:r>
            <a:r>
              <a:rPr lang="en-US" sz="1050" b="1" dirty="0" err="1" smtClean="0">
                <a:cs typeface="Arial" panose="020B0604020202020204" pitchFamily="34" charset="0"/>
              </a:rPr>
              <a:t>Friere</a:t>
            </a:r>
            <a:r>
              <a:rPr lang="en-US" sz="1050" b="1" dirty="0" smtClean="0">
                <a:cs typeface="Arial" panose="020B0604020202020204" pitchFamily="34" charset="0"/>
              </a:rPr>
              <a:t>, Vo, </a:t>
            </a:r>
            <a:r>
              <a:rPr lang="en-US" sz="1050" b="1" dirty="0" smtClean="0">
                <a:cs typeface="Arial" panose="020B0604020202020204" pitchFamily="34" charset="0"/>
              </a:rPr>
              <a:t>et al.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2360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/>
          </p:cNvSpPr>
          <p:nvPr/>
        </p:nvSpPr>
        <p:spPr bwMode="auto">
          <a:xfrm>
            <a:off x="628650" y="3896916"/>
            <a:ext cx="7077671" cy="101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1430" bIns="0"/>
          <a:lstStyle>
            <a:lvl1pPr marL="39688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spcBef>
                <a:spcPts val="389"/>
              </a:spcBef>
            </a:pPr>
            <a:r>
              <a:rPr lang="en-US" altLang="en-US" sz="11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- each frame is “registered” to a common frame by spatial correlations</a:t>
            </a:r>
          </a:p>
          <a:p>
            <a:pPr eaLnBrk="1" hangingPunct="1">
              <a:spcBef>
                <a:spcPts val="389"/>
              </a:spcBef>
            </a:pPr>
            <a:r>
              <a:rPr lang="en-US" altLang="en-US" sz="11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- 4,200 window apertures are identified by hand </a:t>
            </a:r>
            <a:r>
              <a:rPr lang="en-US" altLang="en-US" sz="10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(out of approximately 20,000 windows in the scene)</a:t>
            </a:r>
          </a:p>
          <a:p>
            <a:pPr eaLnBrk="1" hangingPunct="1">
              <a:spcBef>
                <a:spcPts val="389"/>
              </a:spcBef>
            </a:pPr>
            <a:r>
              <a:rPr lang="en-US" altLang="en-US" sz="11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- for each frame, the average brightness of each source is calculated in 3 bands </a:t>
            </a:r>
            <a:r>
              <a:rPr lang="en-US" altLang="en-US" sz="10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(RGB)</a:t>
            </a:r>
            <a:endParaRPr lang="en-US" altLang="en-US" sz="1100" dirty="0">
              <a:solidFill>
                <a:schemeClr val="tx1"/>
              </a:solidFill>
              <a:latin typeface="Gotham Book" pitchFamily="50" charset="0"/>
              <a:ea typeface="Cochin" charset="0"/>
              <a:cs typeface="Gotham Book" pitchFamily="50" charset="0"/>
              <a:sym typeface="Cochin" charset="0"/>
            </a:endParaRPr>
          </a:p>
          <a:p>
            <a:pPr eaLnBrk="1" hangingPunct="1">
              <a:spcBef>
                <a:spcPts val="389"/>
              </a:spcBef>
            </a:pPr>
            <a:r>
              <a:rPr lang="en-US" altLang="en-US" sz="11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- the brightness of a given source as a function of time is referred to as its “light curve”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8507" y="3034810"/>
            <a:ext cx="4259461" cy="85139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/>
          </p:cNvSpPr>
          <p:nvPr/>
        </p:nvSpPr>
        <p:spPr bwMode="auto">
          <a:xfrm>
            <a:off x="1209973" y="209849"/>
            <a:ext cx="6724055" cy="3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1430" bIns="0"/>
          <a:lstStyle>
            <a:lvl1pPr marL="39688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ts val="389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ochin" charset="0"/>
                <a:cs typeface="Arial" panose="020B0604020202020204" pitchFamily="34" charset="0"/>
                <a:sym typeface="Cochin" charset="0"/>
              </a:rPr>
              <a:t>Dynamics of the Urban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ochin" charset="0"/>
                <a:cs typeface="Arial" panose="020B0604020202020204" pitchFamily="34" charset="0"/>
                <a:sym typeface="Cochin" charset="0"/>
              </a:rPr>
              <a:t>Lightscape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ea typeface="Cochin" charset="0"/>
              <a:cs typeface="Arial" panose="020B0604020202020204" pitchFamily="34" charset="0"/>
              <a:sym typeface="Cochin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7075" y="857251"/>
            <a:ext cx="4259461" cy="222684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/>
          </p:cNvSpPr>
          <p:nvPr/>
        </p:nvSpPr>
        <p:spPr bwMode="auto">
          <a:xfrm>
            <a:off x="5877968" y="738486"/>
            <a:ext cx="1948904" cy="229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1430" bIns="0"/>
          <a:lstStyle>
            <a:lvl1pPr marL="39688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spcBef>
                <a:spcPts val="389"/>
              </a:spcBef>
            </a:pPr>
            <a:r>
              <a:rPr lang="en-US" altLang="en-US" sz="12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Camera:</a:t>
            </a:r>
          </a:p>
          <a:p>
            <a:pPr eaLnBrk="1" hangingPunct="1">
              <a:spcBef>
                <a:spcPts val="389"/>
              </a:spcBef>
              <a:buSzPct val="63000"/>
              <a:buFont typeface="Palatino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Point Grey Flea 3 USB </a:t>
            </a:r>
          </a:p>
          <a:p>
            <a:pPr eaLnBrk="1" hangingPunct="1">
              <a:spcBef>
                <a:spcPts val="389"/>
              </a:spcBef>
              <a:buSzPct val="63000"/>
              <a:buFont typeface="Palatino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8.8 Mega-pixels</a:t>
            </a:r>
          </a:p>
          <a:p>
            <a:pPr eaLnBrk="1" hangingPunct="1">
              <a:spcBef>
                <a:spcPts val="389"/>
              </a:spcBef>
              <a:buSzPct val="63000"/>
              <a:buFont typeface="Palatino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raw image output</a:t>
            </a:r>
          </a:p>
          <a:p>
            <a:pPr eaLnBrk="1" hangingPunct="1">
              <a:spcBef>
                <a:spcPts val="389"/>
              </a:spcBef>
              <a:buSzPct val="63000"/>
              <a:buFont typeface="Palatino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25mm focal length lens</a:t>
            </a:r>
          </a:p>
          <a:p>
            <a:pPr eaLnBrk="1" hangingPunct="1">
              <a:spcBef>
                <a:spcPts val="389"/>
              </a:spcBef>
            </a:pPr>
            <a:endParaRPr lang="en-US" altLang="en-US" sz="200" dirty="0">
              <a:solidFill>
                <a:schemeClr val="tx1"/>
              </a:solidFill>
              <a:latin typeface="Gotham Book" pitchFamily="50" charset="0"/>
              <a:ea typeface="Cochin" charset="0"/>
              <a:cs typeface="Gotham Book" pitchFamily="50" charset="0"/>
              <a:sym typeface="Cochin" charset="0"/>
            </a:endParaRPr>
          </a:p>
          <a:p>
            <a:pPr eaLnBrk="1" hangingPunct="1">
              <a:spcBef>
                <a:spcPts val="389"/>
              </a:spcBef>
            </a:pPr>
            <a:r>
              <a:rPr lang="en-US" altLang="en-US" sz="12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Observations:</a:t>
            </a:r>
          </a:p>
          <a:p>
            <a:pPr eaLnBrk="1" hangingPunct="1">
              <a:spcBef>
                <a:spcPts val="389"/>
              </a:spcBef>
              <a:buSzPct val="63000"/>
              <a:buFont typeface="Palatino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1 image every 10 seconds </a:t>
            </a:r>
          </a:p>
          <a:p>
            <a:pPr eaLnBrk="1" hangingPunct="1">
              <a:spcBef>
                <a:spcPts val="389"/>
              </a:spcBef>
              <a:buSzPct val="63000"/>
              <a:buFont typeface="Palatino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from Oct 26 to Nov 16, 2013</a:t>
            </a:r>
          </a:p>
          <a:p>
            <a:pPr eaLnBrk="1" hangingPunct="1">
              <a:spcBef>
                <a:spcPts val="389"/>
              </a:spcBef>
              <a:buSzPct val="63000"/>
              <a:buFont typeface="Palatino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3 color images at 25MB each</a:t>
            </a:r>
          </a:p>
          <a:p>
            <a:pPr eaLnBrk="1" hangingPunct="1">
              <a:spcBef>
                <a:spcPts val="389"/>
              </a:spcBef>
              <a:buSzPct val="63000"/>
              <a:buFont typeface="Palatino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total data volume ~4.5TB</a:t>
            </a:r>
          </a:p>
          <a:p>
            <a:pPr eaLnBrk="1" hangingPunct="1">
              <a:spcBef>
                <a:spcPts val="389"/>
              </a:spcBef>
              <a:buSzPct val="63000"/>
              <a:buFont typeface="Palatino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Gotham Book" pitchFamily="50" charset="0"/>
                <a:ea typeface="Cochin" charset="0"/>
                <a:cs typeface="Gotham Book" pitchFamily="50" charset="0"/>
                <a:sym typeface="Cochin" charset="0"/>
              </a:rPr>
              <a:t>custom data processing pipeline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065" y="1692856"/>
            <a:ext cx="1005714" cy="860952"/>
          </a:xfrm>
          <a:prstGeom prst="rect">
            <a:avLst/>
          </a:prstGeom>
          <a:noFill/>
          <a:ln w="6350" cap="flat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2623" y="4767936"/>
            <a:ext cx="17450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cs typeface="Arial" panose="020B0604020202020204" pitchFamily="34" charset="0"/>
              </a:rPr>
              <a:t>Dobler</a:t>
            </a:r>
            <a:r>
              <a:rPr lang="en-US" sz="1050" b="1" dirty="0" smtClean="0">
                <a:cs typeface="Arial" panose="020B0604020202020204" pitchFamily="34" charset="0"/>
              </a:rPr>
              <a:t>, </a:t>
            </a:r>
            <a:r>
              <a:rPr lang="en-US" sz="1050" b="1" dirty="0" smtClean="0">
                <a:cs typeface="Arial" panose="020B0604020202020204" pitchFamily="34" charset="0"/>
              </a:rPr>
              <a:t>et al.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3098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7001"/>
            <a:ext cx="4114808" cy="191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2" y="2444502"/>
            <a:ext cx="4114808" cy="191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4502"/>
            <a:ext cx="4114808" cy="191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3242" y="527001"/>
            <a:ext cx="4114808" cy="191750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/>
          </p:cNvSpPr>
          <p:nvPr/>
        </p:nvSpPr>
        <p:spPr bwMode="auto">
          <a:xfrm>
            <a:off x="1320798" y="108139"/>
            <a:ext cx="650240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spcBef>
                <a:spcPts val="738"/>
              </a:spcBef>
            </a:pPr>
            <a:r>
              <a:rPr lang="en-US" altLang="en-US" sz="3000" dirty="0">
                <a:solidFill>
                  <a:schemeClr val="tx1"/>
                </a:solidFill>
                <a:latin typeface="Cochin" charset="0"/>
                <a:ea typeface="Cochin" charset="0"/>
                <a:cs typeface="Cochin" charset="0"/>
                <a:sym typeface="Cochin" charset="0"/>
              </a:rPr>
              <a:t>Identifying patterns of behavior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623" y="4767936"/>
            <a:ext cx="17450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cs typeface="Arial" panose="020B0604020202020204" pitchFamily="34" charset="0"/>
              </a:rPr>
              <a:t>Dobler</a:t>
            </a:r>
            <a:r>
              <a:rPr lang="en-US" sz="1050" b="1" dirty="0" smtClean="0">
                <a:cs typeface="Arial" panose="020B0604020202020204" pitchFamily="34" charset="0"/>
              </a:rPr>
              <a:t>, </a:t>
            </a:r>
            <a:r>
              <a:rPr lang="en-US" sz="1050" b="1" dirty="0" smtClean="0">
                <a:cs typeface="Arial" panose="020B0604020202020204" pitchFamily="34" charset="0"/>
              </a:rPr>
              <a:t>et al.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18569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YU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6459</TotalTime>
  <Words>409</Words>
  <Application>Microsoft Office PowerPoint</Application>
  <PresentationFormat>On-screen Show (16:9)</PresentationFormat>
  <Paragraphs>71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NYU Master Template</vt:lpstr>
      <vt:lpstr>Office Theme</vt:lpstr>
      <vt:lpstr>PowerPoint Presentation</vt:lpstr>
      <vt:lpstr>Big Cities + Big Data</vt:lpstr>
      <vt:lpstr>PowerPoint Presentation</vt:lpstr>
      <vt:lpstr>Thoughts on the big science questions</vt:lpstr>
      <vt:lpstr>Taxi as city sensors</vt:lpstr>
      <vt:lpstr>TaxiVis: Interactive Visual Exploration of NYC Taxi Records </vt:lpstr>
      <vt:lpstr>PowerPoint Presentation</vt:lpstr>
      <vt:lpstr>PowerPoint Presentation</vt:lpstr>
    </vt:vector>
  </TitlesOfParts>
  <Company>New York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Cho</dc:creator>
  <cp:lastModifiedBy>Mike Holland</cp:lastModifiedBy>
  <cp:revision>139</cp:revision>
  <cp:lastPrinted>2014-06-17T21:17:50Z</cp:lastPrinted>
  <dcterms:created xsi:type="dcterms:W3CDTF">2013-09-03T13:03:01Z</dcterms:created>
  <dcterms:modified xsi:type="dcterms:W3CDTF">2014-08-05T21:38:22Z</dcterms:modified>
</cp:coreProperties>
</file>