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1" r:id="rId1"/>
  </p:sldMasterIdLst>
  <p:notesMasterIdLst>
    <p:notesMasterId r:id="rId28"/>
  </p:notesMasterIdLst>
  <p:handoutMasterIdLst>
    <p:handoutMasterId r:id="rId29"/>
  </p:handoutMasterIdLst>
  <p:sldIdLst>
    <p:sldId id="327" r:id="rId2"/>
    <p:sldId id="337" r:id="rId3"/>
    <p:sldId id="330" r:id="rId4"/>
    <p:sldId id="338" r:id="rId5"/>
    <p:sldId id="339" r:id="rId6"/>
    <p:sldId id="341" r:id="rId7"/>
    <p:sldId id="342" r:id="rId8"/>
    <p:sldId id="343" r:id="rId9"/>
    <p:sldId id="344" r:id="rId10"/>
    <p:sldId id="345" r:id="rId11"/>
    <p:sldId id="346" r:id="rId12"/>
    <p:sldId id="347" r:id="rId13"/>
    <p:sldId id="350" r:id="rId14"/>
    <p:sldId id="348" r:id="rId15"/>
    <p:sldId id="351" r:id="rId16"/>
    <p:sldId id="352" r:id="rId17"/>
    <p:sldId id="355" r:id="rId18"/>
    <p:sldId id="354" r:id="rId19"/>
    <p:sldId id="360" r:id="rId20"/>
    <p:sldId id="359" r:id="rId21"/>
    <p:sldId id="361" r:id="rId22"/>
    <p:sldId id="362" r:id="rId23"/>
    <p:sldId id="363" r:id="rId24"/>
    <p:sldId id="358" r:id="rId25"/>
    <p:sldId id="357" r:id="rId26"/>
    <p:sldId id="356" r:id="rId27"/>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F91"/>
    <a:srgbClr val="666666"/>
    <a:srgbClr val="828383"/>
    <a:srgbClr val="005BBB"/>
    <a:srgbClr val="4DC3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5843"/>
  </p:normalViewPr>
  <p:slideViewPr>
    <p:cSldViewPr snapToGrid="0" snapToObjects="1">
      <p:cViewPr varScale="1">
        <p:scale>
          <a:sx n="110" d="100"/>
          <a:sy n="110" d="100"/>
        </p:scale>
        <p:origin x="810" y="108"/>
      </p:cViewPr>
      <p:guideLst>
        <p:guide orient="horz" pos="2160"/>
        <p:guide pos="3840"/>
      </p:guideLst>
    </p:cSldViewPr>
  </p:slideViewPr>
  <p:outlineViewPr>
    <p:cViewPr>
      <p:scale>
        <a:sx n="33" d="100"/>
        <a:sy n="33" d="100"/>
      </p:scale>
      <p:origin x="0" y="-6064"/>
    </p:cViewPr>
  </p:outlineViewPr>
  <p:notesTextViewPr>
    <p:cViewPr>
      <p:scale>
        <a:sx n="40" d="100"/>
        <a:sy n="40" d="100"/>
      </p:scale>
      <p:origin x="0" y="0"/>
    </p:cViewPr>
  </p:notesTextViewPr>
  <p:sorterViewPr>
    <p:cViewPr varScale="1">
      <p:scale>
        <a:sx n="1" d="1"/>
        <a:sy n="1" d="1"/>
      </p:scale>
      <p:origin x="0" y="0"/>
    </p:cViewPr>
  </p:sorterViewPr>
  <p:notesViewPr>
    <p:cSldViewPr snapToGrid="0" snapToObjects="1">
      <p:cViewPr varScale="1">
        <p:scale>
          <a:sx n="87" d="100"/>
          <a:sy n="87" d="100"/>
        </p:scale>
        <p:origin x="390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1D33A1-6D17-2C4C-B4C2-C83DB37352CC}" type="datetimeFigureOut">
              <a:rPr lang="en-US" smtClean="0">
                <a:latin typeface="Arial" charset="0"/>
              </a:rPr>
              <a:t>1/7/2020</a:t>
            </a:fld>
            <a:endParaRPr lang="en-US" dirty="0">
              <a:latin typeface="Arial"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59171E-5108-1245-8B63-E8B205C9AF87}"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967542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charset="0"/>
              </a:defRPr>
            </a:lvl1pPr>
          </a:lstStyle>
          <a:p>
            <a:fld id="{5B96CA4F-2197-CC40-B4FC-798A937A9DC6}" type="datetimeFigureOut">
              <a:rPr lang="en-US" smtClean="0"/>
              <a:pPr/>
              <a:t>1/7/2020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charset="0"/>
              </a:defRPr>
            </a:lvl1pPr>
          </a:lstStyle>
          <a:p>
            <a:fld id="{02322656-8894-1544-92AA-01B3CF5E6182}" type="slidenum">
              <a:rPr lang="en-US" smtClean="0"/>
              <a:pPr/>
              <a:t>‹#›</a:t>
            </a:fld>
            <a:endParaRPr lang="en-US" dirty="0"/>
          </a:p>
        </p:txBody>
      </p:sp>
    </p:spTree>
    <p:extLst>
      <p:ext uri="{BB962C8B-B14F-4D97-AF65-F5344CB8AC3E}">
        <p14:creationId xmlns:p14="http://schemas.microsoft.com/office/powerpoint/2010/main" val="70275049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charset="0"/>
        <a:ea typeface="+mn-ea"/>
        <a:cs typeface="+mn-cs"/>
      </a:defRPr>
    </a:lvl1pPr>
    <a:lvl2pPr marL="609585" algn="l" defTabSz="1219170" rtl="0" eaLnBrk="1" latinLnBrk="0" hangingPunct="1">
      <a:defRPr sz="1600" kern="1200">
        <a:solidFill>
          <a:schemeClr val="tx1"/>
        </a:solidFill>
        <a:latin typeface="Arial" charset="0"/>
        <a:ea typeface="+mn-ea"/>
        <a:cs typeface="+mn-cs"/>
      </a:defRPr>
    </a:lvl2pPr>
    <a:lvl3pPr marL="1219170" algn="l" defTabSz="1219170" rtl="0" eaLnBrk="1" latinLnBrk="0" hangingPunct="1">
      <a:defRPr sz="1600" kern="1200">
        <a:solidFill>
          <a:schemeClr val="tx1"/>
        </a:solidFill>
        <a:latin typeface="Arial" charset="0"/>
        <a:ea typeface="+mn-ea"/>
        <a:cs typeface="+mn-cs"/>
      </a:defRPr>
    </a:lvl3pPr>
    <a:lvl4pPr marL="1828754" algn="l" defTabSz="1219170" rtl="0" eaLnBrk="1" latinLnBrk="0" hangingPunct="1">
      <a:defRPr sz="1600" kern="1200">
        <a:solidFill>
          <a:schemeClr val="tx1"/>
        </a:solidFill>
        <a:latin typeface="Arial" charset="0"/>
        <a:ea typeface="+mn-ea"/>
        <a:cs typeface="+mn-cs"/>
      </a:defRPr>
    </a:lvl4pPr>
    <a:lvl5pPr marL="2438339" algn="l" defTabSz="1219170" rtl="0" eaLnBrk="1" latinLnBrk="0" hangingPunct="1">
      <a:defRPr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7F77C2-9654-2242-ADD1-B1157D5A57B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505879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EE00C3-CCCE-314C-B79B-D54403EA7B9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2304356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ECA280-7948-374B-8475-C9993D4120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715914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A3A091-CAB8-584B-B8E7-A6DD7F0B17C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1013949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C6CFE3-F17F-5640-8781-96EDED97C2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25768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BED87A-FCC3-AD4E-B1A9-FF99024070D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968611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FD1F78-CF93-BE40-9FAB-5FD95D447F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909628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D7E34E-E16B-5843-9C3C-0768F6344E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2715517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AD8862-28C2-1248-A64A-453EA1DAE1F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8" name="Picture 7" descr="CUIMC-ko-logo-large.png">
            <a:extLst>
              <a:ext uri="{FF2B5EF4-FFF2-40B4-BE49-F238E27FC236}">
                <a16:creationId xmlns:a16="http://schemas.microsoft.com/office/drawing/2014/main" id="{F9007386-AA3F-1F4B-8EEE-C3E2C9CB3B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1011485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CUMIC-PPT-cover-page-design-080218.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p:cNvSpPr/>
          <p:nvPr userDrawn="1"/>
        </p:nvSpPr>
        <p:spPr>
          <a:xfrm>
            <a:off x="0" y="3714750"/>
            <a:ext cx="12192000" cy="3143250"/>
          </a:xfrm>
          <a:prstGeom prst="rect">
            <a:avLst/>
          </a:prstGeom>
          <a:solidFill>
            <a:srgbClr val="1D4F9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5"/>
          <p:cNvSpPr>
            <a:spLocks noGrp="1"/>
          </p:cNvSpPr>
          <p:nvPr>
            <p:ph type="body" sz="quarter" idx="10" hasCustomPrompt="1"/>
          </p:nvPr>
        </p:nvSpPr>
        <p:spPr>
          <a:xfrm>
            <a:off x="658368" y="3852961"/>
            <a:ext cx="6638544" cy="982602"/>
          </a:xfrm>
          <a:prstGeom prst="rect">
            <a:avLst/>
          </a:prstGeom>
        </p:spPr>
        <p:txBody>
          <a:bodyPr lIns="0">
            <a:normAutofit/>
          </a:bodyPr>
          <a:lstStyle>
            <a:lvl1pPr marL="0" indent="0">
              <a:spcBef>
                <a:spcPts val="0"/>
              </a:spcBef>
              <a:buNone/>
              <a:defRPr sz="32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 Line One</a:t>
            </a:r>
          </a:p>
          <a:p>
            <a:pPr lvl="0"/>
            <a:r>
              <a:rPr lang="en-US" dirty="0"/>
              <a:t>Line Two</a:t>
            </a:r>
          </a:p>
        </p:txBody>
      </p:sp>
      <p:sp>
        <p:nvSpPr>
          <p:cNvPr id="14" name="Title 1"/>
          <p:cNvSpPr>
            <a:spLocks noGrp="1"/>
          </p:cNvSpPr>
          <p:nvPr>
            <p:ph type="ctrTitle" hasCustomPrompt="1"/>
          </p:nvPr>
        </p:nvSpPr>
        <p:spPr>
          <a:xfrm>
            <a:off x="658368" y="1362840"/>
            <a:ext cx="6638544" cy="2386584"/>
          </a:xfrm>
          <a:prstGeom prst="rect">
            <a:avLst/>
          </a:prstGeom>
          <a:ln>
            <a:noFill/>
          </a:ln>
        </p:spPr>
        <p:txBody>
          <a:bodyPr lIns="0" anchor="b"/>
          <a:lstStyle>
            <a:lvl1pPr algn="l">
              <a:lnSpc>
                <a:spcPts val="5800"/>
              </a:lnSpc>
              <a:defRPr sz="6000" b="0" i="0" cap="all" baseline="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Presentation</a:t>
            </a:r>
            <a:br>
              <a:rPr lang="en-US" dirty="0"/>
            </a:br>
            <a:r>
              <a:rPr lang="en-US" dirty="0"/>
              <a:t>Title</a:t>
            </a:r>
          </a:p>
        </p:txBody>
      </p:sp>
      <p:sp>
        <p:nvSpPr>
          <p:cNvPr id="12" name="Text Placeholder 11"/>
          <p:cNvSpPr>
            <a:spLocks noGrp="1"/>
          </p:cNvSpPr>
          <p:nvPr>
            <p:ph type="body" sz="quarter" idx="11" hasCustomPrompt="1"/>
          </p:nvPr>
        </p:nvSpPr>
        <p:spPr>
          <a:xfrm>
            <a:off x="658369" y="4952999"/>
            <a:ext cx="6638544" cy="651933"/>
          </a:xfrm>
          <a:noFill/>
          <a:ln>
            <a:noFill/>
          </a:ln>
        </p:spPr>
        <p:txBody>
          <a:bodyPr lIns="0" anchor="t" anchorCtr="0">
            <a:normAutofit/>
          </a:bodyPr>
          <a:lstStyle>
            <a:lvl1pPr marL="0" indent="0" algn="l">
              <a:spcBef>
                <a:spcPts val="0"/>
              </a:spcBef>
              <a:buNone/>
              <a:defRPr sz="2000" b="0" i="0" baseline="0">
                <a:solidFill>
                  <a:schemeClr val="bg1"/>
                </a:solidFill>
                <a:latin typeface="Arial" panose="020B0604020202020204" pitchFamily="34" charset="0"/>
                <a:cs typeface="Arial" panose="020B0604020202020204" pitchFamily="34" charset="0"/>
              </a:defRPr>
            </a:lvl1pPr>
          </a:lstStyle>
          <a:p>
            <a:pPr lvl="0"/>
            <a:r>
              <a:rPr lang="en-US" dirty="0"/>
              <a:t>Author Name</a:t>
            </a:r>
          </a:p>
        </p:txBody>
      </p:sp>
      <p:pic>
        <p:nvPicPr>
          <p:cNvPr id="9" name="Picture 8" descr="CUIMC-ko-logo-large.png">
            <a:extLst>
              <a:ext uri="{FF2B5EF4-FFF2-40B4-BE49-F238E27FC236}">
                <a16:creationId xmlns:a16="http://schemas.microsoft.com/office/drawing/2014/main" id="{4E8FC1BE-C716-5C46-A259-BC04461F2C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1807209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DED7FD0-D892-9143-A8AA-489C3FA99E4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1"/>
          <p:cNvSpPr>
            <a:spLocks noGrp="1"/>
          </p:cNvSpPr>
          <p:nvPr>
            <p:ph type="ctrTitle" hasCustomPrompt="1"/>
          </p:nvPr>
        </p:nvSpPr>
        <p:spPr>
          <a:xfrm>
            <a:off x="658368" y="1357618"/>
            <a:ext cx="6638544" cy="2387600"/>
          </a:xfrm>
          <a:prstGeom prst="rect">
            <a:avLst/>
          </a:prstGeom>
          <a:ln>
            <a:noFill/>
          </a:ln>
        </p:spPr>
        <p:txBody>
          <a:bodyPr lIns="0" anchor="b"/>
          <a:lstStyle>
            <a:lvl1pPr algn="l">
              <a:lnSpc>
                <a:spcPts val="5800"/>
              </a:lnSpc>
              <a:defRPr sz="6000" b="0" i="0" cap="all" baseline="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DIVIDER SLIDE</a:t>
            </a:r>
          </a:p>
        </p:txBody>
      </p:sp>
      <p:sp>
        <p:nvSpPr>
          <p:cNvPr id="6" name="Subtitle 2"/>
          <p:cNvSpPr>
            <a:spLocks noGrp="1"/>
          </p:cNvSpPr>
          <p:nvPr>
            <p:ph type="subTitle" idx="1" hasCustomPrompt="1"/>
          </p:nvPr>
        </p:nvSpPr>
        <p:spPr>
          <a:xfrm>
            <a:off x="658368" y="3849387"/>
            <a:ext cx="6638544" cy="1508806"/>
          </a:xfrm>
          <a:prstGeom prst="rect">
            <a:avLst/>
          </a:prstGeom>
          <a:ln>
            <a:noFill/>
          </a:ln>
        </p:spPr>
        <p:txBody>
          <a:bodyPr lIns="0">
            <a:normAutofit/>
          </a:bodyPr>
          <a:lstStyle>
            <a:lvl1pPr marL="0" indent="0" algn="l">
              <a:buNone/>
              <a:defRPr sz="3200" b="0" i="0" baseline="0">
                <a:solidFill>
                  <a:srgbClr val="1D4F91"/>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Title</a:t>
            </a:r>
          </a:p>
        </p:txBody>
      </p:sp>
      <p:pic>
        <p:nvPicPr>
          <p:cNvPr id="7" name="Picture 6" descr="CUIMC-ko-logo-large.png">
            <a:extLst>
              <a:ext uri="{FF2B5EF4-FFF2-40B4-BE49-F238E27FC236}">
                <a16:creationId xmlns:a16="http://schemas.microsoft.com/office/drawing/2014/main" id="{9728D9F9-56C1-F64A-9CD6-800216EEBB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43" y="6274393"/>
            <a:ext cx="3297324" cy="461778"/>
          </a:xfrm>
          <a:prstGeom prst="rect">
            <a:avLst/>
          </a:prstGeom>
        </p:spPr>
      </p:pic>
    </p:spTree>
    <p:extLst>
      <p:ext uri="{BB962C8B-B14F-4D97-AF65-F5344CB8AC3E}">
        <p14:creationId xmlns:p14="http://schemas.microsoft.com/office/powerpoint/2010/main" val="75046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58367" y="1833658"/>
            <a:ext cx="7727865" cy="4101473"/>
          </a:xfrm>
          <a:prstGeom prst="rect">
            <a:avLst/>
          </a:prstGeom>
        </p:spPr>
        <p:txBody>
          <a:bodyPr>
            <a:noAutofit/>
          </a:bodyPr>
          <a:lstStyle>
            <a:lvl1pPr marL="0" indent="0">
              <a:lnSpc>
                <a:spcPts val="2600"/>
              </a:lnSpc>
              <a:buNone/>
              <a:defRPr sz="1800" b="0" i="0" spc="-5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4" name="Title 3"/>
          <p:cNvSpPr>
            <a:spLocks noGrp="1"/>
          </p:cNvSpPr>
          <p:nvPr>
            <p:ph type="title" hasCustomPrompt="1"/>
          </p:nvPr>
        </p:nvSpPr>
        <p:spPr>
          <a:xfrm>
            <a:off x="658368" y="984446"/>
            <a:ext cx="10515600" cy="716084"/>
          </a:xfrm>
          <a:prstGeom prst="rect">
            <a:avLst/>
          </a:prstGeom>
        </p:spPr>
        <p:txBody>
          <a:bodyPr anchor="b">
            <a:normAutofit/>
          </a:bodyPr>
          <a:lstStyle>
            <a:lvl1pPr>
              <a:lnSpc>
                <a:spcPct val="80000"/>
              </a:lnSpc>
              <a:defRPr sz="3600" b="0" i="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366897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12" name="Text Placeholder 2"/>
          <p:cNvSpPr>
            <a:spLocks noGrp="1"/>
          </p:cNvSpPr>
          <p:nvPr>
            <p:ph type="body" idx="10" hasCustomPrompt="1"/>
          </p:nvPr>
        </p:nvSpPr>
        <p:spPr>
          <a:xfrm>
            <a:off x="655828" y="1833660"/>
            <a:ext cx="3581739" cy="4101472"/>
          </a:xfrm>
          <a:prstGeom prst="rect">
            <a:avLst/>
          </a:prstGeom>
        </p:spPr>
        <p:txBody>
          <a:bodyPr>
            <a:noAutofit/>
          </a:bodyPr>
          <a:lstStyle>
            <a:lvl1pPr marL="0" indent="0">
              <a:lnSpc>
                <a:spcPts val="2600"/>
              </a:lnSpc>
              <a:buNone/>
              <a:defRPr sz="1800" b="0" i="0" spc="-5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a:t>
            </a:r>
          </a:p>
        </p:txBody>
      </p:sp>
      <p:sp>
        <p:nvSpPr>
          <p:cNvPr id="13" name="Text Placeholder 2"/>
          <p:cNvSpPr>
            <a:spLocks noGrp="1"/>
          </p:cNvSpPr>
          <p:nvPr>
            <p:ph type="body" idx="11" hasCustomPrompt="1"/>
          </p:nvPr>
        </p:nvSpPr>
        <p:spPr>
          <a:xfrm>
            <a:off x="4503662" y="1833660"/>
            <a:ext cx="6670306" cy="4101472"/>
          </a:xfrm>
          <a:prstGeom prst="rect">
            <a:avLst/>
          </a:prstGeom>
        </p:spPr>
        <p:txBody>
          <a:bodyPr>
            <a:noAutofit/>
          </a:bodyPr>
          <a:lstStyle>
            <a:lvl1pPr marL="0" indent="0">
              <a:lnSpc>
                <a:spcPts val="2600"/>
              </a:lnSpc>
              <a:buNone/>
              <a:defRPr sz="1800" b="0" i="0" spc="-5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err="1"/>
              <a:t>Etiam</a:t>
            </a:r>
            <a:r>
              <a:rPr lang="en-US" dirty="0"/>
              <a:t> </a:t>
            </a:r>
            <a:r>
              <a:rPr lang="en-US" dirty="0" err="1"/>
              <a:t>molestie</a:t>
            </a:r>
            <a:r>
              <a:rPr lang="en-US" dirty="0"/>
              <a:t> </a:t>
            </a:r>
            <a:r>
              <a:rPr lang="en-US" dirty="0" err="1"/>
              <a:t>velit</a:t>
            </a:r>
            <a:r>
              <a:rPr lang="en-US" dirty="0"/>
              <a:t> vitae dolor </a:t>
            </a:r>
            <a:r>
              <a:rPr lang="en-US" dirty="0" err="1"/>
              <a:t>euismod</a:t>
            </a:r>
            <a:r>
              <a:rPr lang="en-US" dirty="0"/>
              <a:t>, sit </a:t>
            </a:r>
            <a:r>
              <a:rPr lang="en-US" dirty="0" err="1"/>
              <a:t>amet</a:t>
            </a:r>
            <a:r>
              <a:rPr lang="en-US" dirty="0"/>
              <a:t> </a:t>
            </a:r>
            <a:r>
              <a:rPr lang="en-US" dirty="0" err="1"/>
              <a:t>finibus</a:t>
            </a:r>
            <a:r>
              <a:rPr lang="en-US" dirty="0"/>
              <a:t> </a:t>
            </a:r>
            <a:r>
              <a:rPr lang="en-US" dirty="0" err="1"/>
              <a:t>risus</a:t>
            </a:r>
            <a:r>
              <a:rPr lang="en-US" dirty="0"/>
              <a:t> </a:t>
            </a:r>
            <a:r>
              <a:rPr lang="en-US" dirty="0" err="1"/>
              <a:t>mattis</a:t>
            </a:r>
            <a:r>
              <a:rPr lang="en-US" dirty="0"/>
              <a:t>. In </a:t>
            </a:r>
            <a:r>
              <a:rPr lang="en-US" dirty="0" err="1"/>
              <a:t>ornare</a:t>
            </a:r>
            <a:r>
              <a:rPr lang="en-US" dirty="0"/>
              <a:t> convallis </a:t>
            </a:r>
            <a:r>
              <a:rPr lang="en-US" dirty="0" err="1"/>
              <a:t>velit</a:t>
            </a:r>
            <a:r>
              <a:rPr lang="en-US" dirty="0"/>
              <a:t> vitae cursus. Integer </a:t>
            </a:r>
            <a:r>
              <a:rPr lang="en-US" dirty="0" err="1"/>
              <a:t>egestas</a:t>
            </a:r>
            <a:r>
              <a:rPr lang="en-US" dirty="0"/>
              <a:t> sit </a:t>
            </a:r>
            <a:r>
              <a:rPr lang="en-US" dirty="0" err="1"/>
              <a:t>amet</a:t>
            </a:r>
            <a:r>
              <a:rPr lang="en-US" dirty="0"/>
              <a:t> mi </a:t>
            </a:r>
            <a:r>
              <a:rPr lang="en-US" dirty="0" err="1"/>
              <a:t>vehicula</a:t>
            </a:r>
            <a:r>
              <a:rPr lang="en-US" dirty="0"/>
              <a:t> </a:t>
            </a:r>
            <a:r>
              <a:rPr lang="en-US" dirty="0" err="1"/>
              <a:t>sollicitudin</a:t>
            </a:r>
            <a:r>
              <a:rPr lang="en-US" dirty="0"/>
              <a:t>. </a:t>
            </a:r>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a:t>
            </a:r>
          </a:p>
        </p:txBody>
      </p:sp>
      <p:sp>
        <p:nvSpPr>
          <p:cNvPr id="5" name="Title 3"/>
          <p:cNvSpPr>
            <a:spLocks noGrp="1"/>
          </p:cNvSpPr>
          <p:nvPr>
            <p:ph type="title" hasCustomPrompt="1"/>
          </p:nvPr>
        </p:nvSpPr>
        <p:spPr>
          <a:xfrm>
            <a:off x="658368" y="986620"/>
            <a:ext cx="10515600" cy="716084"/>
          </a:xfrm>
          <a:prstGeom prst="rect">
            <a:avLst/>
          </a:prstGeom>
        </p:spPr>
        <p:txBody>
          <a:bodyPr anchor="b">
            <a:normAutofit/>
          </a:bodyPr>
          <a:lstStyle>
            <a:lvl1pPr>
              <a:lnSpc>
                <a:spcPct val="80000"/>
              </a:lnSpc>
              <a:defRPr sz="3600" b="0" i="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61855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5" name="Text Placeholder 2"/>
          <p:cNvSpPr>
            <a:spLocks noGrp="1"/>
          </p:cNvSpPr>
          <p:nvPr>
            <p:ph type="body" idx="10" hasCustomPrompt="1"/>
          </p:nvPr>
        </p:nvSpPr>
        <p:spPr>
          <a:xfrm>
            <a:off x="655828" y="1833660"/>
            <a:ext cx="7735824" cy="4101472"/>
          </a:xfrm>
          <a:prstGeom prst="rect">
            <a:avLst/>
          </a:prstGeom>
        </p:spPr>
        <p:txBody>
          <a:bodyPr lIns="0" rIns="182880">
            <a:noAutofit/>
          </a:bodyPr>
          <a:lstStyle>
            <a:lvl1pPr marL="0" marR="0" indent="-310896" algn="l" defTabSz="914400" rtl="0" eaLnBrk="1" fontAlgn="auto" latinLnBrk="0" hangingPunct="1">
              <a:lnSpc>
                <a:spcPts val="2600"/>
              </a:lnSpc>
              <a:spcBef>
                <a:spcPts val="600"/>
              </a:spcBef>
              <a:spcAft>
                <a:spcPts val="0"/>
              </a:spcAft>
              <a:buClr>
                <a:srgbClr val="1D4F91"/>
              </a:buClr>
              <a:buSzPct val="100000"/>
              <a:buFont typeface="Arial" charset="0"/>
              <a:buChar char="•"/>
              <a:tabLst/>
              <a:defRPr sz="2000" b="0" i="0" spc="-5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r>
              <a:rPr lang="en-US" dirty="0" err="1"/>
              <a:t>Quisque</a:t>
            </a:r>
            <a:r>
              <a:rPr lang="en-US" dirty="0"/>
              <a:t> ac </a:t>
            </a:r>
            <a:r>
              <a:rPr lang="en-US" dirty="0" err="1"/>
              <a:t>orci</a:t>
            </a:r>
            <a:r>
              <a:rPr lang="en-US" dirty="0"/>
              <a:t> in </a:t>
            </a:r>
            <a:r>
              <a:rPr lang="en-US" dirty="0" err="1"/>
              <a:t>turpis</a:t>
            </a:r>
            <a:r>
              <a:rPr lang="en-US" dirty="0"/>
              <a:t> </a:t>
            </a:r>
            <a:r>
              <a:rPr lang="en-US" dirty="0" err="1"/>
              <a:t>dapibus</a:t>
            </a:r>
            <a:r>
              <a:rPr lang="en-US" dirty="0"/>
              <a:t> </a:t>
            </a:r>
            <a:r>
              <a:rPr lang="en-US" dirty="0" err="1"/>
              <a:t>sagittis</a:t>
            </a:r>
            <a:r>
              <a:rPr lang="en-US" dirty="0"/>
              <a:t>.</a:t>
            </a:r>
          </a:p>
          <a:p>
            <a:r>
              <a:rPr lang="en-US" dirty="0" err="1"/>
              <a:t>Donec</a:t>
            </a:r>
            <a:r>
              <a:rPr lang="en-US" dirty="0"/>
              <a:t> vitae </a:t>
            </a:r>
            <a:r>
              <a:rPr lang="en-US" dirty="0" err="1"/>
              <a:t>justo</a:t>
            </a:r>
            <a:r>
              <a:rPr lang="en-US" dirty="0"/>
              <a:t> et </a:t>
            </a:r>
            <a:r>
              <a:rPr lang="en-US" dirty="0" err="1"/>
              <a:t>neque</a:t>
            </a:r>
            <a:r>
              <a:rPr lang="en-US" dirty="0"/>
              <a:t> </a:t>
            </a:r>
            <a:r>
              <a:rPr lang="en-US" dirty="0" err="1"/>
              <a:t>mollis</a:t>
            </a:r>
            <a:r>
              <a:rPr lang="en-US" dirty="0"/>
              <a:t> </a:t>
            </a:r>
            <a:r>
              <a:rPr lang="en-US" dirty="0" err="1"/>
              <a:t>consectetur</a:t>
            </a:r>
            <a:r>
              <a:rPr lang="en-US" dirty="0"/>
              <a:t>.</a:t>
            </a:r>
          </a:p>
          <a:p>
            <a:r>
              <a:rPr lang="en-US" dirty="0" err="1"/>
              <a:t>Etiam</a:t>
            </a:r>
            <a:r>
              <a:rPr lang="en-US" dirty="0"/>
              <a:t> </a:t>
            </a:r>
            <a:r>
              <a:rPr lang="en-US" dirty="0" err="1"/>
              <a:t>aliquet</a:t>
            </a:r>
            <a:r>
              <a:rPr lang="en-US" dirty="0"/>
              <a:t> ex </a:t>
            </a:r>
            <a:r>
              <a:rPr lang="en-US" dirty="0" err="1"/>
              <a:t>sed</a:t>
            </a:r>
            <a:r>
              <a:rPr lang="en-US" dirty="0"/>
              <a:t> </a:t>
            </a:r>
            <a:r>
              <a:rPr lang="en-US" dirty="0" err="1"/>
              <a:t>bibendum</a:t>
            </a:r>
            <a:r>
              <a:rPr lang="en-US" dirty="0"/>
              <a:t> </a:t>
            </a:r>
            <a:r>
              <a:rPr lang="en-US" dirty="0" err="1"/>
              <a:t>consequat</a:t>
            </a:r>
            <a:r>
              <a:rPr lang="en-US" dirty="0"/>
              <a:t>.</a:t>
            </a:r>
          </a:p>
          <a:p>
            <a:r>
              <a:rPr lang="en-US" dirty="0" err="1"/>
              <a:t>Cras</a:t>
            </a:r>
            <a:r>
              <a:rPr lang="en-US" dirty="0"/>
              <a:t> </a:t>
            </a:r>
            <a:r>
              <a:rPr lang="en-US" dirty="0" err="1"/>
              <a:t>lacinia</a:t>
            </a:r>
            <a:r>
              <a:rPr lang="en-US" dirty="0"/>
              <a:t> </a:t>
            </a:r>
            <a:r>
              <a:rPr lang="en-US" dirty="0" err="1"/>
              <a:t>est</a:t>
            </a:r>
            <a:r>
              <a:rPr lang="en-US" dirty="0"/>
              <a:t> ac </a:t>
            </a:r>
            <a:r>
              <a:rPr lang="en-US" dirty="0" err="1"/>
              <a:t>elit</a:t>
            </a:r>
            <a:r>
              <a:rPr lang="en-US" dirty="0"/>
              <a:t> </a:t>
            </a:r>
            <a:r>
              <a:rPr lang="en-US" dirty="0" err="1"/>
              <a:t>dignissim</a:t>
            </a:r>
            <a:r>
              <a:rPr lang="en-US" dirty="0"/>
              <a:t> </a:t>
            </a:r>
            <a:r>
              <a:rPr lang="en-US" dirty="0" err="1"/>
              <a:t>varius</a:t>
            </a:r>
            <a:r>
              <a:rPr lang="en-US" dirty="0"/>
              <a:t>.</a:t>
            </a:r>
          </a:p>
          <a:p>
            <a:r>
              <a:rPr lang="en-US" dirty="0" err="1"/>
              <a:t>Duis</a:t>
            </a:r>
            <a:r>
              <a:rPr lang="en-US" dirty="0"/>
              <a:t> sit </a:t>
            </a:r>
            <a:r>
              <a:rPr lang="en-US" dirty="0" err="1"/>
              <a:t>amet</a:t>
            </a:r>
            <a:r>
              <a:rPr lang="en-US" dirty="0"/>
              <a:t> </a:t>
            </a:r>
            <a:r>
              <a:rPr lang="en-US" dirty="0" err="1"/>
              <a:t>odio</a:t>
            </a:r>
            <a:r>
              <a:rPr lang="en-US" dirty="0"/>
              <a:t> </a:t>
            </a:r>
            <a:r>
              <a:rPr lang="en-US" dirty="0" err="1"/>
              <a:t>facilisis</a:t>
            </a:r>
            <a:r>
              <a:rPr lang="en-US" dirty="0"/>
              <a:t> </a:t>
            </a:r>
            <a:r>
              <a:rPr lang="en-US" dirty="0" err="1"/>
              <a:t>turpis</a:t>
            </a:r>
            <a:r>
              <a:rPr lang="en-US" dirty="0"/>
              <a:t> </a:t>
            </a:r>
            <a:r>
              <a:rPr lang="en-US" dirty="0" err="1"/>
              <a:t>sodales</a:t>
            </a:r>
            <a:r>
              <a:rPr lang="en-US" dirty="0"/>
              <a:t> </a:t>
            </a:r>
            <a:r>
              <a:rPr lang="en-US" dirty="0" err="1"/>
              <a:t>placerat</a:t>
            </a:r>
            <a:r>
              <a:rPr lang="en-US" dirty="0"/>
              <a:t>.</a:t>
            </a:r>
          </a:p>
          <a:p>
            <a:r>
              <a:rPr lang="en-US" dirty="0"/>
              <a:t>Justo et neque odio facilisis turpis </a:t>
            </a:r>
            <a:r>
              <a:rPr lang="en-US" dirty="0" err="1"/>
              <a:t>sodales</a:t>
            </a:r>
            <a:r>
              <a:rPr lang="en-US" dirty="0"/>
              <a:t> placerat.</a:t>
            </a:r>
          </a:p>
        </p:txBody>
      </p:sp>
      <p:sp>
        <p:nvSpPr>
          <p:cNvPr id="7" name="Title 3"/>
          <p:cNvSpPr>
            <a:spLocks noGrp="1"/>
          </p:cNvSpPr>
          <p:nvPr>
            <p:ph type="title" hasCustomPrompt="1"/>
          </p:nvPr>
        </p:nvSpPr>
        <p:spPr>
          <a:xfrm>
            <a:off x="658368" y="986619"/>
            <a:ext cx="10515600" cy="716084"/>
          </a:xfrm>
          <a:prstGeom prst="rect">
            <a:avLst/>
          </a:prstGeom>
        </p:spPr>
        <p:txBody>
          <a:bodyPr anchor="b">
            <a:normAutofit/>
          </a:bodyPr>
          <a:lstStyle>
            <a:lvl1pPr>
              <a:lnSpc>
                <a:spcPct val="80000"/>
              </a:lnSpc>
              <a:defRPr sz="3600" b="0" i="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30740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 3 level Bullet List">
    <p:spTree>
      <p:nvGrpSpPr>
        <p:cNvPr id="1" name=""/>
        <p:cNvGrpSpPr/>
        <p:nvPr/>
      </p:nvGrpSpPr>
      <p:grpSpPr>
        <a:xfrm>
          <a:off x="0" y="0"/>
          <a:ext cx="0" cy="0"/>
          <a:chOff x="0" y="0"/>
          <a:chExt cx="0" cy="0"/>
        </a:xfrm>
      </p:grpSpPr>
      <p:sp>
        <p:nvSpPr>
          <p:cNvPr id="7" name="Content Placeholder 6"/>
          <p:cNvSpPr>
            <a:spLocks noGrp="1"/>
          </p:cNvSpPr>
          <p:nvPr>
            <p:ph sz="quarter" idx="10" hasCustomPrompt="1"/>
          </p:nvPr>
        </p:nvSpPr>
        <p:spPr>
          <a:xfrm>
            <a:off x="655828" y="1833659"/>
            <a:ext cx="7735824" cy="4101473"/>
          </a:xfrm>
          <a:prstGeom prst="rect">
            <a:avLst/>
          </a:prstGeom>
        </p:spPr>
        <p:txBody>
          <a:bodyPr>
            <a:normAutofit/>
          </a:bodyPr>
          <a:lstStyle>
            <a:lvl1pPr marL="0" indent="0">
              <a:lnSpc>
                <a:spcPts val="2300"/>
              </a:lnSpc>
              <a:buClr>
                <a:srgbClr val="005BBB"/>
              </a:buClr>
              <a:buFontTx/>
              <a:buNone/>
              <a:defRPr sz="1800" b="0" i="0">
                <a:solidFill>
                  <a:srgbClr val="1D4F91"/>
                </a:solidFill>
                <a:latin typeface="Arial" panose="020B0604020202020204" pitchFamily="34" charset="0"/>
                <a:ea typeface="Arial" panose="020B0604020202020204" pitchFamily="34" charset="0"/>
                <a:cs typeface="Arial" panose="020B0604020202020204" pitchFamily="34" charset="0"/>
              </a:defRPr>
            </a:lvl1pPr>
            <a:lvl2pPr marL="548640" indent="-279400">
              <a:lnSpc>
                <a:spcPts val="2300"/>
              </a:lnSpc>
              <a:buClr>
                <a:srgbClr val="1D4F91"/>
              </a:buClr>
              <a:buFont typeface="Arial" charset="0"/>
              <a:buChar char="•"/>
              <a:tabLst/>
              <a:defRPr sz="1800" b="0" i="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marR="0" indent="-228600" algn="l" defTabSz="914400" rtl="0" eaLnBrk="1" fontAlgn="auto" latinLnBrk="0" hangingPunct="1">
              <a:lnSpc>
                <a:spcPts val="2300"/>
              </a:lnSpc>
              <a:spcBef>
                <a:spcPts val="500"/>
              </a:spcBef>
              <a:spcAft>
                <a:spcPts val="0"/>
              </a:spcAft>
              <a:buClr>
                <a:srgbClr val="005BBB"/>
              </a:buClr>
              <a:buSzTx/>
              <a:buFont typeface="LucidaGrande" charset="0"/>
              <a:buChar char="-"/>
              <a:tabLst>
                <a:tab pos="1143000" algn="l"/>
              </a:tabLst>
              <a:defRPr sz="1800" b="0" i="0">
                <a:solidFill>
                  <a:schemeClr val="tx1"/>
                </a:solidFill>
                <a:latin typeface="Arial" panose="020B0604020202020204" pitchFamily="34" charset="0"/>
                <a:ea typeface="Arial" panose="020B0604020202020204" pitchFamily="34" charset="0"/>
                <a:cs typeface="Arial" panose="020B0604020202020204" pitchFamily="34" charset="0"/>
              </a:defRPr>
            </a:lvl3pPr>
            <a:lvl4pPr>
              <a:buClr>
                <a:srgbClr val="005BBB"/>
              </a:buClr>
              <a:defRPr>
                <a:solidFill>
                  <a:srgbClr val="666666"/>
                </a:solidFill>
                <a:latin typeface="Arial" charset="0"/>
                <a:ea typeface="Arial" charset="0"/>
                <a:cs typeface="Arial" charset="0"/>
              </a:defRPr>
            </a:lvl4pPr>
            <a:lvl5pPr>
              <a:buClr>
                <a:srgbClr val="005BBB"/>
              </a:buClr>
              <a:defRPr>
                <a:solidFill>
                  <a:srgbClr val="666666"/>
                </a:solidFill>
                <a:latin typeface="Arial" charset="0"/>
                <a:ea typeface="Arial" charset="0"/>
                <a:cs typeface="Arial" charset="0"/>
              </a:defRPr>
            </a:lvl5pPr>
          </a:lstStyle>
          <a:p>
            <a:pPr lvl="0"/>
            <a:r>
              <a:rPr lang="en-US" dirty="0"/>
              <a:t>CLICK TO EDIT MASTER TEXT STYLES</a:t>
            </a:r>
          </a:p>
          <a:p>
            <a:pPr lvl="1"/>
            <a:r>
              <a:rPr lang="en-US" dirty="0"/>
              <a:t>Second level text</a:t>
            </a:r>
          </a:p>
          <a:p>
            <a:pPr lvl="2"/>
            <a:r>
              <a:rPr lang="en-US" dirty="0"/>
              <a:t>Third level</a:t>
            </a:r>
          </a:p>
          <a:p>
            <a:pPr lvl="1"/>
            <a:r>
              <a:rPr lang="en-US" dirty="0"/>
              <a:t>Second level text</a:t>
            </a:r>
          </a:p>
          <a:p>
            <a:pPr marL="1143000" marR="0" lvl="2" indent="-228600" algn="l" defTabSz="914400" rtl="0" eaLnBrk="1" fontAlgn="auto" latinLnBrk="0" hangingPunct="1">
              <a:lnSpc>
                <a:spcPts val="2300"/>
              </a:lnSpc>
              <a:spcBef>
                <a:spcPts val="500"/>
              </a:spcBef>
              <a:spcAft>
                <a:spcPts val="0"/>
              </a:spcAft>
              <a:buClr>
                <a:srgbClr val="005BBB"/>
              </a:buClr>
              <a:buSzTx/>
              <a:buFont typeface="LucidaGrande" charset="0"/>
              <a:buChar char="-"/>
              <a:tabLst/>
              <a:defRPr/>
            </a:pPr>
            <a:r>
              <a:rPr lang="en-US" dirty="0"/>
              <a:t>Third level</a:t>
            </a:r>
          </a:p>
          <a:p>
            <a:pPr lvl="0"/>
            <a:r>
              <a:rPr lang="en-US" dirty="0"/>
              <a:t>CLICK TO EDIT MASTER TEXT STYLES</a:t>
            </a:r>
          </a:p>
          <a:p>
            <a:pPr lvl="1"/>
            <a:r>
              <a:rPr lang="en-US" dirty="0"/>
              <a:t>Second level text </a:t>
            </a:r>
          </a:p>
          <a:p>
            <a:pPr lvl="2"/>
            <a:r>
              <a:rPr lang="en-US" dirty="0"/>
              <a:t>Third level</a:t>
            </a:r>
          </a:p>
          <a:p>
            <a:pPr marL="1143000" marR="0" lvl="2" indent="-228600" algn="l" defTabSz="914400" rtl="0" eaLnBrk="1" fontAlgn="auto" latinLnBrk="0" hangingPunct="1">
              <a:lnSpc>
                <a:spcPts val="2300"/>
              </a:lnSpc>
              <a:spcBef>
                <a:spcPts val="500"/>
              </a:spcBef>
              <a:spcAft>
                <a:spcPts val="0"/>
              </a:spcAft>
              <a:buClr>
                <a:srgbClr val="005BBB"/>
              </a:buClr>
              <a:buSzTx/>
              <a:buFont typeface="LucidaGrande" charset="0"/>
              <a:buChar char="-"/>
              <a:tabLst/>
              <a:defRPr/>
            </a:pPr>
            <a:r>
              <a:rPr lang="en-US" dirty="0"/>
              <a:t>Third level</a:t>
            </a:r>
          </a:p>
        </p:txBody>
      </p:sp>
      <p:sp>
        <p:nvSpPr>
          <p:cNvPr id="4" name="Title 3"/>
          <p:cNvSpPr>
            <a:spLocks noGrp="1"/>
          </p:cNvSpPr>
          <p:nvPr>
            <p:ph type="title" hasCustomPrompt="1"/>
          </p:nvPr>
        </p:nvSpPr>
        <p:spPr>
          <a:xfrm>
            <a:off x="658368" y="986620"/>
            <a:ext cx="10515600" cy="716084"/>
          </a:xfrm>
          <a:prstGeom prst="rect">
            <a:avLst/>
          </a:prstGeom>
        </p:spPr>
        <p:txBody>
          <a:bodyPr anchor="b">
            <a:normAutofit/>
          </a:bodyPr>
          <a:lstStyle>
            <a:lvl1pPr>
              <a:lnSpc>
                <a:spcPct val="80000"/>
              </a:lnSpc>
              <a:defRPr sz="3600" b="0" i="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549412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6" name="Title 3"/>
          <p:cNvSpPr>
            <a:spLocks noGrp="1"/>
          </p:cNvSpPr>
          <p:nvPr>
            <p:ph type="title" hasCustomPrompt="1"/>
          </p:nvPr>
        </p:nvSpPr>
        <p:spPr>
          <a:xfrm>
            <a:off x="658368" y="984447"/>
            <a:ext cx="4268653" cy="716084"/>
          </a:xfrm>
          <a:prstGeom prst="rect">
            <a:avLst/>
          </a:prstGeom>
        </p:spPr>
        <p:txBody>
          <a:bodyPr anchor="b">
            <a:normAutofit/>
          </a:bodyPr>
          <a:lstStyle>
            <a:lvl1pPr>
              <a:lnSpc>
                <a:spcPct val="80000"/>
              </a:lnSpc>
              <a:defRPr sz="3600" b="0" i="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8" name="Text Placeholder 2"/>
          <p:cNvSpPr>
            <a:spLocks noGrp="1"/>
          </p:cNvSpPr>
          <p:nvPr>
            <p:ph type="body" idx="1" hasCustomPrompt="1"/>
          </p:nvPr>
        </p:nvSpPr>
        <p:spPr>
          <a:xfrm>
            <a:off x="658369" y="1833658"/>
            <a:ext cx="4268652" cy="4101473"/>
          </a:xfrm>
          <a:prstGeom prst="rect">
            <a:avLst/>
          </a:prstGeom>
        </p:spPr>
        <p:txBody>
          <a:bodyPr>
            <a:noAutofit/>
          </a:bodyPr>
          <a:lstStyle>
            <a:lvl1pPr marL="0" indent="0">
              <a:lnSpc>
                <a:spcPts val="2600"/>
              </a:lnSpc>
              <a:buNone/>
              <a:defRPr sz="1800" b="0" i="0" spc="-5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5" name="Picture Placeholder 2"/>
          <p:cNvSpPr>
            <a:spLocks noGrp="1" noChangeAspect="1"/>
          </p:cNvSpPr>
          <p:nvPr>
            <p:ph type="pic" idx="14"/>
          </p:nvPr>
        </p:nvSpPr>
        <p:spPr>
          <a:xfrm>
            <a:off x="5113005" y="-7952"/>
            <a:ext cx="7078995" cy="6233823"/>
          </a:xfrm>
          <a:prstGeom prst="rect">
            <a:avLst/>
          </a:prstGeom>
          <a:solidFill>
            <a:schemeClr val="bg2">
              <a:lumMod val="75000"/>
            </a:schemeClr>
          </a:solidFill>
          <a:ln>
            <a:no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1748040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5113004" y="965197"/>
            <a:ext cx="7078995" cy="4969934"/>
          </a:xfrm>
          <a:prstGeom prst="rect">
            <a:avLst/>
          </a:prstGeom>
          <a:solidFill>
            <a:schemeClr val="bg2">
              <a:lumMod val="75000"/>
            </a:schemeClr>
          </a:solidFill>
          <a:ln>
            <a:no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
        <p:nvSpPr>
          <p:cNvPr id="6" name="Title 3"/>
          <p:cNvSpPr>
            <a:spLocks noGrp="1"/>
          </p:cNvSpPr>
          <p:nvPr>
            <p:ph type="title" hasCustomPrompt="1"/>
          </p:nvPr>
        </p:nvSpPr>
        <p:spPr>
          <a:xfrm>
            <a:off x="658368" y="985165"/>
            <a:ext cx="4268653" cy="716084"/>
          </a:xfrm>
          <a:prstGeom prst="rect">
            <a:avLst/>
          </a:prstGeom>
        </p:spPr>
        <p:txBody>
          <a:bodyPr anchor="b">
            <a:normAutofit/>
          </a:bodyPr>
          <a:lstStyle>
            <a:lvl1pPr>
              <a:lnSpc>
                <a:spcPct val="80000"/>
              </a:lnSpc>
              <a:defRPr sz="3600" b="0" i="0">
                <a:solidFill>
                  <a:srgbClr val="1D4F9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10" name="Text Placeholder 2"/>
          <p:cNvSpPr>
            <a:spLocks noGrp="1"/>
          </p:cNvSpPr>
          <p:nvPr>
            <p:ph type="body" idx="1" hasCustomPrompt="1"/>
          </p:nvPr>
        </p:nvSpPr>
        <p:spPr>
          <a:xfrm>
            <a:off x="658369" y="1834652"/>
            <a:ext cx="4268652" cy="4100479"/>
          </a:xfrm>
          <a:prstGeom prst="rect">
            <a:avLst/>
          </a:prstGeom>
        </p:spPr>
        <p:txBody>
          <a:bodyPr>
            <a:noAutofit/>
          </a:bodyPr>
          <a:lstStyle>
            <a:lvl1pPr marL="0" indent="0">
              <a:lnSpc>
                <a:spcPts val="2600"/>
              </a:lnSpc>
              <a:buNone/>
              <a:defRPr sz="1800" b="0" i="0" spc="-5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a:t>
            </a:r>
            <a:r>
              <a:rPr lang="en-US" dirty="0" err="1"/>
              <a:t>libero</a:t>
            </a:r>
            <a:r>
              <a:rPr lang="en-US" dirty="0"/>
              <a:t>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Tree>
    <p:extLst>
      <p:ext uri="{BB962C8B-B14F-4D97-AF65-F5344CB8AC3E}">
        <p14:creationId xmlns:p14="http://schemas.microsoft.com/office/powerpoint/2010/main" val="1787271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Width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0" y="1"/>
            <a:ext cx="12192000" cy="6238874"/>
          </a:xfrm>
          <a:prstGeom prst="rect">
            <a:avLst/>
          </a:prstGeom>
          <a:solidFill>
            <a:schemeClr val="bg2">
              <a:lumMod val="75000"/>
            </a:schemeClr>
          </a:solidFill>
          <a:ln>
            <a:noFill/>
          </a:ln>
        </p:spPr>
        <p:txBody>
          <a:bodyPr anchor="t">
            <a:normAutofit/>
          </a:bodyPr>
          <a:lstStyle>
            <a:lvl1pPr marL="0" indent="0" algn="ctr">
              <a:buNone/>
              <a:defRPr sz="1600" b="0" i="0">
                <a:solidFill>
                  <a:schemeClr val="bg1"/>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78451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39EAD0F-0857-0B4B-B430-7DD6F72FF462}"/>
              </a:ext>
            </a:extLst>
          </p:cNvPr>
          <p:cNvPicPr>
            <a:picLocks noChangeAspect="1"/>
          </p:cNvPicPr>
          <p:nvPr userDrawn="1"/>
        </p:nvPicPr>
        <p:blipFill>
          <a:blip r:embed="rId20"/>
          <a:stretch>
            <a:fillRect/>
          </a:stretch>
        </p:blipFill>
        <p:spPr>
          <a:xfrm>
            <a:off x="0" y="0"/>
            <a:ext cx="12192000" cy="6858000"/>
          </a:xfrm>
          <a:prstGeom prst="rect">
            <a:avLst/>
          </a:prstGeom>
        </p:spPr>
      </p:pic>
      <p:sp>
        <p:nvSpPr>
          <p:cNvPr id="12" name="Text Placeholder 11"/>
          <p:cNvSpPr>
            <a:spLocks noGrp="1"/>
          </p:cNvSpPr>
          <p:nvPr>
            <p:ph type="body" idx="1"/>
          </p:nvPr>
        </p:nvSpPr>
        <p:spPr>
          <a:xfrm>
            <a:off x="655828" y="1839327"/>
            <a:ext cx="10515600" cy="4086551"/>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3" name="Title Placeholder 12"/>
          <p:cNvSpPr>
            <a:spLocks noGrp="1"/>
          </p:cNvSpPr>
          <p:nvPr>
            <p:ph type="title"/>
          </p:nvPr>
        </p:nvSpPr>
        <p:spPr>
          <a:xfrm>
            <a:off x="655828" y="835953"/>
            <a:ext cx="10515600" cy="868430"/>
          </a:xfrm>
          <a:prstGeom prst="rect">
            <a:avLst/>
          </a:prstGeom>
        </p:spPr>
        <p:txBody>
          <a:bodyPr vert="horz" lIns="0" tIns="45720" rIns="91440" bIns="45720" rtlCol="0" anchor="b">
            <a:normAutofit/>
          </a:bodyPr>
          <a:lstStyle/>
          <a:p>
            <a:r>
              <a:rPr lang="en-US" dirty="0"/>
              <a:t>Click to edit Master title style</a:t>
            </a:r>
          </a:p>
        </p:txBody>
      </p:sp>
      <p:sp>
        <p:nvSpPr>
          <p:cNvPr id="11" name="Slide Number Placeholder 6"/>
          <p:cNvSpPr txBox="1">
            <a:spLocks/>
          </p:cNvSpPr>
          <p:nvPr userDrawn="1"/>
        </p:nvSpPr>
        <p:spPr>
          <a:xfrm>
            <a:off x="10859516" y="6316340"/>
            <a:ext cx="725424" cy="534516"/>
          </a:xfrm>
          <a:prstGeom prst="rect">
            <a:avLst/>
          </a:prstGeom>
        </p:spPr>
        <p:txBody>
          <a:bodyPr vert="horz" lIns="121920" tIns="60960" rIns="121920" bIns="60960" rtlCol="0" anchor="ctr"/>
          <a:lstStyle>
            <a:defPPr>
              <a:defRPr lang="en-US"/>
            </a:defPPr>
            <a:lvl1pPr marL="0" algn="r" defTabSz="685800" rtl="0" eaLnBrk="1" latinLnBrk="0" hangingPunct="1">
              <a:defRPr sz="1000" b="1" i="0" kern="1200">
                <a:solidFill>
                  <a:srgbClr val="828383"/>
                </a:solidFill>
                <a:latin typeface="Museo Slab 900" charset="0"/>
                <a:ea typeface="Museo Slab 900" charset="0"/>
                <a:cs typeface="Museo Slab 900"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2915D2C3-7EB9-F849-9C19-1CC92E2870ED}" type="slidenum">
              <a:rPr lang="en-US" sz="1000" b="0" i="0" smtClean="0">
                <a:solidFill>
                  <a:schemeClr val="bg1"/>
                </a:solidFill>
                <a:latin typeface="Arial" panose="020B0604020202020204" pitchFamily="34" charset="0"/>
                <a:ea typeface="Arial" charset="0"/>
                <a:cs typeface="Arial" panose="020B0604020202020204" pitchFamily="34" charset="0"/>
              </a:rPr>
              <a:pPr/>
              <a:t>‹#›</a:t>
            </a:fld>
            <a:endParaRPr lang="en-US" sz="1000" b="0" i="0" dirty="0">
              <a:solidFill>
                <a:schemeClr val="bg1"/>
              </a:solidFill>
              <a:latin typeface="Arial" panose="020B0604020202020204" pitchFamily="34" charset="0"/>
              <a:ea typeface="Arial" charset="0"/>
              <a:cs typeface="Arial" panose="020B0604020202020204" pitchFamily="34" charset="0"/>
            </a:endParaRPr>
          </a:p>
        </p:txBody>
      </p:sp>
      <p:pic>
        <p:nvPicPr>
          <p:cNvPr id="10" name="Picture 9" descr="CUIMC-ko-logo-large.png">
            <a:extLst>
              <a:ext uri="{FF2B5EF4-FFF2-40B4-BE49-F238E27FC236}">
                <a16:creationId xmlns:a16="http://schemas.microsoft.com/office/drawing/2014/main" id="{A67E612B-A897-E644-BA17-13A7E8FEBD8A}"/>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655828" y="6348093"/>
            <a:ext cx="2802989" cy="392549"/>
          </a:xfrm>
          <a:prstGeom prst="rect">
            <a:avLst/>
          </a:prstGeom>
        </p:spPr>
      </p:pic>
    </p:spTree>
    <p:extLst>
      <p:ext uri="{BB962C8B-B14F-4D97-AF65-F5344CB8AC3E}">
        <p14:creationId xmlns:p14="http://schemas.microsoft.com/office/powerpoint/2010/main" val="538035647"/>
      </p:ext>
    </p:extLst>
  </p:cSld>
  <p:clrMap bg1="lt1" tx1="dk1" bg2="lt2" tx2="dk2" accent1="accent1" accent2="accent2" accent3="accent3" accent4="accent4" accent5="accent5" accent6="accent6" hlink="hlink" folHlink="folHlink"/>
  <p:sldLayoutIdLst>
    <p:sldLayoutId id="2147483896"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08" r:id="rId10"/>
    <p:sldLayoutId id="2147483894" r:id="rId11"/>
    <p:sldLayoutId id="2147483895" r:id="rId12"/>
    <p:sldLayoutId id="2147483897" r:id="rId13"/>
    <p:sldLayoutId id="2147483907" r:id="rId14"/>
    <p:sldLayoutId id="2147483898" r:id="rId15"/>
    <p:sldLayoutId id="2147483900" r:id="rId16"/>
    <p:sldLayoutId id="2147483906" r:id="rId17"/>
    <p:sldLayoutId id="2147483902" r:id="rId18"/>
  </p:sldLayoutIdLst>
  <p:hf hdr="0" dt="0"/>
  <p:txStyles>
    <p:titleStyle>
      <a:lvl1pPr algn="l" defTabSz="914400" rtl="0" eaLnBrk="1" latinLnBrk="0" hangingPunct="1">
        <a:lnSpc>
          <a:spcPct val="90000"/>
        </a:lnSpc>
        <a:spcBef>
          <a:spcPct val="0"/>
        </a:spcBef>
        <a:buNone/>
        <a:defRPr sz="3600" b="0" i="0" kern="1200">
          <a:solidFill>
            <a:srgbClr val="1D4F91"/>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914400" rtl="0" eaLnBrk="1" latinLnBrk="0" hangingPunct="1">
        <a:lnSpc>
          <a:spcPct val="90000"/>
        </a:lnSpc>
        <a:spcBef>
          <a:spcPts val="1000"/>
        </a:spcBef>
        <a:buClr>
          <a:srgbClr val="005BBB"/>
        </a:buClr>
        <a:buFont typeface="Arial" panose="020B0604020202020204" pitchFamily="34" charset="0"/>
        <a:buNone/>
        <a:defRPr sz="2000" b="0" i="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Clr>
          <a:srgbClr val="005BBB"/>
        </a:buClr>
        <a:buFont typeface="Arial" panose="020B0604020202020204" pitchFamily="34" charset="0"/>
        <a:buChar char="•"/>
        <a:defRPr sz="2000" b="0" i="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200150" indent="-285750" algn="l" defTabSz="914400" rtl="0" eaLnBrk="1" latinLnBrk="0" hangingPunct="1">
        <a:lnSpc>
          <a:spcPct val="90000"/>
        </a:lnSpc>
        <a:spcBef>
          <a:spcPts val="600"/>
        </a:spcBef>
        <a:buClr>
          <a:srgbClr val="1D4F91"/>
        </a:buClr>
        <a:buFont typeface="Lucida Grande"/>
        <a:buChar char="-"/>
        <a:defRPr sz="1800" b="0" i="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90000"/>
        </a:lnSpc>
        <a:spcBef>
          <a:spcPts val="500"/>
        </a:spcBef>
        <a:buClr>
          <a:srgbClr val="005BBB"/>
        </a:buClr>
        <a:buFont typeface="Arial" panose="020B0604020202020204" pitchFamily="34" charset="0"/>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005BBB"/>
        </a:buClr>
        <a:buFont typeface="Arial" panose="020B0604020202020204" pitchFamily="34" charset="0"/>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80">
          <p15:clr>
            <a:srgbClr val="F26B43"/>
          </p15:clr>
        </p15:guide>
        <p15:guide id="2" pos="416">
          <p15:clr>
            <a:srgbClr val="F26B43"/>
          </p15:clr>
        </p15:guide>
        <p15:guide id="3" orient="horz" pos="4016">
          <p15:clr>
            <a:srgbClr val="F26B43"/>
          </p15:clr>
        </p15:guide>
        <p15:guide id="4" pos="7392">
          <p15:clr>
            <a:srgbClr val="F26B43"/>
          </p15:clr>
        </p15:guide>
        <p15:guide id="5" pos="288">
          <p15:clr>
            <a:srgbClr val="F26B43"/>
          </p15:clr>
        </p15:guide>
        <p15:guide id="6" pos="4464">
          <p15:clr>
            <a:srgbClr val="F26B43"/>
          </p15:clr>
        </p15:guide>
        <p15:guide id="7" pos="4704">
          <p15:clr>
            <a:srgbClr val="F26B43"/>
          </p15:clr>
        </p15:guide>
        <p15:guide id="8" pos="4512">
          <p15:clr>
            <a:srgbClr val="F26B43"/>
          </p15:clr>
        </p15:guide>
        <p15:guide id="9" orient="horz" pos="1848">
          <p15:clr>
            <a:srgbClr val="F26B43"/>
          </p15:clr>
        </p15:guide>
        <p15:guide id="10" orient="horz" pos="1896">
          <p15:clr>
            <a:srgbClr val="F26B43"/>
          </p15:clr>
        </p15:guide>
        <p15:guide id="11" orient="horz" pos="2880">
          <p15:clr>
            <a:srgbClr val="F26B43"/>
          </p15:clr>
        </p15:guide>
        <p15:guide id="12" orient="horz" pos="28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FACAD3-AA61-E349-A8CB-6A3267AC952B}"/>
              </a:ext>
            </a:extLst>
          </p:cNvPr>
          <p:cNvSpPr>
            <a:spLocks noGrp="1"/>
          </p:cNvSpPr>
          <p:nvPr>
            <p:ph type="body" sz="quarter" idx="10"/>
          </p:nvPr>
        </p:nvSpPr>
        <p:spPr>
          <a:xfrm>
            <a:off x="658368" y="3852961"/>
            <a:ext cx="10645358" cy="982602"/>
          </a:xfrm>
        </p:spPr>
        <p:txBody>
          <a:bodyPr/>
          <a:lstStyle/>
          <a:p>
            <a:r>
              <a:rPr lang="en-US" dirty="0"/>
              <a:t>International Conference on Health Policy Statistics 2020</a:t>
            </a:r>
          </a:p>
        </p:txBody>
      </p:sp>
      <p:sp>
        <p:nvSpPr>
          <p:cNvPr id="3" name="Title 2">
            <a:extLst>
              <a:ext uri="{FF2B5EF4-FFF2-40B4-BE49-F238E27FC236}">
                <a16:creationId xmlns:a16="http://schemas.microsoft.com/office/drawing/2014/main" id="{2BD2D9F4-F621-084A-BFB5-F9F7FCB29DC6}"/>
              </a:ext>
            </a:extLst>
          </p:cNvPr>
          <p:cNvSpPr>
            <a:spLocks noGrp="1"/>
          </p:cNvSpPr>
          <p:nvPr>
            <p:ph type="ctrTitle"/>
          </p:nvPr>
        </p:nvSpPr>
        <p:spPr>
          <a:xfrm>
            <a:off x="658367" y="1362840"/>
            <a:ext cx="11333335" cy="2386584"/>
          </a:xfrm>
        </p:spPr>
        <p:txBody>
          <a:bodyPr>
            <a:normAutofit fontScale="90000"/>
          </a:bodyPr>
          <a:lstStyle/>
          <a:p>
            <a:r>
              <a:rPr lang="en-US" b="1" dirty="0"/>
              <a:t>Missing details in Administrative data and impact on phenotyping and cohort identification </a:t>
            </a:r>
            <a:endParaRPr lang="en-US" dirty="0"/>
          </a:p>
        </p:txBody>
      </p:sp>
      <p:sp>
        <p:nvSpPr>
          <p:cNvPr id="4" name="Text Placeholder 3">
            <a:extLst>
              <a:ext uri="{FF2B5EF4-FFF2-40B4-BE49-F238E27FC236}">
                <a16:creationId xmlns:a16="http://schemas.microsoft.com/office/drawing/2014/main" id="{E707918D-9787-494E-A5E6-FABE9A173B57}"/>
              </a:ext>
            </a:extLst>
          </p:cNvPr>
          <p:cNvSpPr>
            <a:spLocks noGrp="1"/>
          </p:cNvSpPr>
          <p:nvPr>
            <p:ph type="body" sz="quarter" idx="11"/>
          </p:nvPr>
        </p:nvSpPr>
        <p:spPr/>
        <p:txBody>
          <a:bodyPr/>
          <a:lstStyle/>
          <a:p>
            <a:r>
              <a:rPr lang="en-US" dirty="0"/>
              <a:t>Chunhua Weng</a:t>
            </a:r>
          </a:p>
          <a:p>
            <a:r>
              <a:rPr lang="en-US" dirty="0"/>
              <a:t>Presented by Casey Ta</a:t>
            </a:r>
          </a:p>
        </p:txBody>
      </p:sp>
    </p:spTree>
    <p:extLst>
      <p:ext uri="{BB962C8B-B14F-4D97-AF65-F5344CB8AC3E}">
        <p14:creationId xmlns:p14="http://schemas.microsoft.com/office/powerpoint/2010/main" val="39203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0ED6BA-04A3-9149-A334-D3E29B80DAD8}"/>
              </a:ext>
            </a:extLst>
          </p:cNvPr>
          <p:cNvSpPr>
            <a:spLocks noGrp="1"/>
          </p:cNvSpPr>
          <p:nvPr>
            <p:ph type="body" idx="10"/>
          </p:nvPr>
        </p:nvSpPr>
        <p:spPr>
          <a:xfrm>
            <a:off x="654486" y="1833660"/>
            <a:ext cx="10883029" cy="4101472"/>
          </a:xfrm>
        </p:spPr>
        <p:txBody>
          <a:bodyPr/>
          <a:lstStyle/>
          <a:p>
            <a:pPr marL="342900" indent="-342900"/>
            <a:r>
              <a:rPr lang="en-US" dirty="0"/>
              <a:t>Li et al. </a:t>
            </a:r>
            <a:r>
              <a:rPr lang="en-US" b="1" i="1" dirty="0"/>
              <a:t>Comparing ICD9-Encoded Diagnoses and NLP-Processed Discharge Summaries for Clinical Trials Pre-Screening: A Case Study</a:t>
            </a:r>
            <a:r>
              <a:rPr lang="en-US" dirty="0"/>
              <a:t>. AMIA 2008 Symposium Proceedings</a:t>
            </a:r>
          </a:p>
          <a:p>
            <a:pPr marL="342900" indent="-342900"/>
            <a:r>
              <a:rPr lang="en-US" dirty="0"/>
              <a:t>Compare eligibility queries over ICD9 diagnoses vs. NLP-processed discharge summaries</a:t>
            </a:r>
          </a:p>
          <a:p>
            <a:pPr marL="342900" indent="-342900"/>
            <a:r>
              <a:rPr lang="en-US" dirty="0"/>
              <a:t>Summarize the strengths and weaknesses of both data sources: </a:t>
            </a:r>
          </a:p>
          <a:p>
            <a:pPr marL="800089" lvl="1" indent="-342900">
              <a:buFont typeface="Courier New" panose="02070309020205020404" pitchFamily="49" charset="0"/>
              <a:buChar char="o"/>
            </a:pPr>
            <a:r>
              <a:rPr lang="en-US" dirty="0">
                <a:solidFill>
                  <a:schemeClr val="tx1"/>
                </a:solidFill>
              </a:rPr>
              <a:t>information completeness</a:t>
            </a:r>
          </a:p>
          <a:p>
            <a:pPr marL="800089" lvl="1" indent="-342900">
              <a:buFont typeface="Courier New" panose="02070309020205020404" pitchFamily="49" charset="0"/>
              <a:buChar char="o"/>
            </a:pPr>
            <a:r>
              <a:rPr lang="en-US" dirty="0">
                <a:solidFill>
                  <a:schemeClr val="tx1"/>
                </a:solidFill>
              </a:rPr>
              <a:t>expressiveness</a:t>
            </a:r>
          </a:p>
          <a:p>
            <a:pPr marL="800089" lvl="1" indent="-342900">
              <a:buFont typeface="Courier New" panose="02070309020205020404" pitchFamily="49" charset="0"/>
              <a:buChar char="o"/>
            </a:pPr>
            <a:r>
              <a:rPr lang="en-US" dirty="0">
                <a:solidFill>
                  <a:schemeClr val="tx1"/>
                </a:solidFill>
              </a:rPr>
              <a:t>code granularity</a:t>
            </a:r>
          </a:p>
          <a:p>
            <a:pPr marL="800089" lvl="1" indent="-342900">
              <a:buFont typeface="Courier New" panose="02070309020205020404" pitchFamily="49" charset="0"/>
              <a:buChar char="o"/>
            </a:pPr>
            <a:r>
              <a:rPr lang="en-US" dirty="0">
                <a:solidFill>
                  <a:schemeClr val="tx1"/>
                </a:solidFill>
              </a:rPr>
              <a:t>accuracy of temporal information</a:t>
            </a:r>
          </a:p>
        </p:txBody>
      </p:sp>
      <p:sp>
        <p:nvSpPr>
          <p:cNvPr id="3" name="Title 2">
            <a:extLst>
              <a:ext uri="{FF2B5EF4-FFF2-40B4-BE49-F238E27FC236}">
                <a16:creationId xmlns:a16="http://schemas.microsoft.com/office/drawing/2014/main" id="{0E59313F-2D14-8849-AAC9-B6C3CFE31D3C}"/>
              </a:ext>
            </a:extLst>
          </p:cNvPr>
          <p:cNvSpPr>
            <a:spLocks noGrp="1"/>
          </p:cNvSpPr>
          <p:nvPr>
            <p:ph type="title"/>
          </p:nvPr>
        </p:nvSpPr>
        <p:spPr/>
        <p:txBody>
          <a:bodyPr/>
          <a:lstStyle/>
          <a:p>
            <a:r>
              <a:rPr lang="en-US" dirty="0"/>
              <a:t>Overview</a:t>
            </a:r>
          </a:p>
        </p:txBody>
      </p:sp>
    </p:spTree>
    <p:extLst>
      <p:ext uri="{BB962C8B-B14F-4D97-AF65-F5344CB8AC3E}">
        <p14:creationId xmlns:p14="http://schemas.microsoft.com/office/powerpoint/2010/main" val="113002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BAED3A-056B-F64D-A0BD-D6B6289A3D0E}"/>
              </a:ext>
            </a:extLst>
          </p:cNvPr>
          <p:cNvSpPr>
            <a:spLocks noGrp="1"/>
          </p:cNvSpPr>
          <p:nvPr>
            <p:ph type="body" idx="1"/>
          </p:nvPr>
        </p:nvSpPr>
        <p:spPr>
          <a:xfrm>
            <a:off x="658367" y="3714750"/>
            <a:ext cx="10819258" cy="2220381"/>
          </a:xfrm>
        </p:spPr>
        <p:txBody>
          <a:bodyPr/>
          <a:lstStyle/>
          <a:p>
            <a:pPr marL="285750" indent="-285750">
              <a:buFont typeface="Arial" panose="020B0604020202020204" pitchFamily="34" charset="0"/>
              <a:buChar char="•"/>
            </a:pPr>
            <a:r>
              <a:rPr lang="en-US" dirty="0"/>
              <a:t>EMRs accelerate subject prescreening for clinical trials by providing rich clinical data in both structured and free-text formats</a:t>
            </a:r>
          </a:p>
          <a:p>
            <a:pPr marL="285750" indent="-285750">
              <a:buFont typeface="Arial" panose="020B0604020202020204" pitchFamily="34" charset="0"/>
              <a:buChar char="•"/>
            </a:pPr>
            <a:r>
              <a:rPr lang="en-US" dirty="0"/>
              <a:t>Administrative data such as ICD9 codes are popular for EMR-based patient eligibility alert systems despite known issues with poor granularity and accuracy for identifying patients with specific diseases</a:t>
            </a:r>
          </a:p>
          <a:p>
            <a:pPr marL="285750" indent="-285750">
              <a:buFont typeface="Arial" panose="020B0604020202020204" pitchFamily="34" charset="0"/>
              <a:buChar char="•"/>
            </a:pPr>
            <a:r>
              <a:rPr lang="en-US" b="1" i="1" dirty="0"/>
              <a:t>What are the strengths and weaknesses of using structured or textual clinical data for clinical trials eligibility pre-screening?</a:t>
            </a:r>
          </a:p>
          <a:p>
            <a:pPr marL="285750" indent="-285750">
              <a:buFont typeface="Arial" panose="020B0604020202020204" pitchFamily="34" charset="0"/>
              <a:buChar char="•"/>
            </a:pPr>
            <a:endParaRPr lang="en-US" dirty="0"/>
          </a:p>
        </p:txBody>
      </p:sp>
      <p:pic>
        <p:nvPicPr>
          <p:cNvPr id="1026" name="Picture 2" descr="Image result for clinical tri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401" y="417885"/>
            <a:ext cx="6481199" cy="329686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A224D69-7F0F-374D-B6C3-10F7A57D8D51}"/>
              </a:ext>
            </a:extLst>
          </p:cNvPr>
          <p:cNvSpPr>
            <a:spLocks noGrp="1"/>
          </p:cNvSpPr>
          <p:nvPr>
            <p:ph type="title"/>
          </p:nvPr>
        </p:nvSpPr>
        <p:spPr>
          <a:xfrm>
            <a:off x="658367" y="180975"/>
            <a:ext cx="10515600" cy="619125"/>
          </a:xfrm>
          <a:solidFill>
            <a:schemeClr val="bg1"/>
          </a:solidFill>
        </p:spPr>
        <p:txBody>
          <a:bodyPr/>
          <a:lstStyle/>
          <a:p>
            <a:r>
              <a:rPr lang="en-US" dirty="0"/>
              <a:t>Clinical Trial Patient Prescreening</a:t>
            </a:r>
          </a:p>
        </p:txBody>
      </p:sp>
    </p:spTree>
    <p:extLst>
      <p:ext uri="{BB962C8B-B14F-4D97-AF65-F5344CB8AC3E}">
        <p14:creationId xmlns:p14="http://schemas.microsoft.com/office/powerpoint/2010/main" val="2814428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Arrow Connector 50"/>
          <p:cNvCxnSpPr/>
          <p:nvPr/>
        </p:nvCxnSpPr>
        <p:spPr>
          <a:xfrm>
            <a:off x="8299268" y="3840477"/>
            <a:ext cx="237526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9" idx="0"/>
          </p:cNvCxnSpPr>
          <p:nvPr/>
        </p:nvCxnSpPr>
        <p:spPr>
          <a:xfrm>
            <a:off x="9457505" y="2856411"/>
            <a:ext cx="0" cy="4789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658368" y="984446"/>
            <a:ext cx="6770043" cy="716084"/>
          </a:xfrm>
        </p:spPr>
        <p:txBody>
          <a:bodyPr/>
          <a:lstStyle/>
          <a:p>
            <a:r>
              <a:rPr lang="en-US" dirty="0"/>
              <a:t>Research Design</a:t>
            </a:r>
          </a:p>
        </p:txBody>
      </p:sp>
      <p:sp>
        <p:nvSpPr>
          <p:cNvPr id="4" name="TextBox 3"/>
          <p:cNvSpPr txBox="1"/>
          <p:nvPr/>
        </p:nvSpPr>
        <p:spPr>
          <a:xfrm>
            <a:off x="658368" y="1793966"/>
            <a:ext cx="6421701" cy="341632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Selected an ongoing clinical trial at NYP/CUIMC with low enrollment</a:t>
            </a:r>
          </a:p>
          <a:p>
            <a:pPr marL="285750" indent="-285750">
              <a:buFont typeface="Arial" panose="020B0604020202020204" pitchFamily="34" charset="0"/>
              <a:buChar char="•"/>
            </a:pPr>
            <a:r>
              <a:rPr lang="en-US" dirty="0">
                <a:latin typeface="+mj-lt"/>
              </a:rPr>
              <a:t>Collected records for all patients in 2005 from NYP/CUIMC’s CDW</a:t>
            </a:r>
          </a:p>
          <a:p>
            <a:pPr marL="742939" lvl="1" indent="-285750">
              <a:buFont typeface="Arial" panose="020B0604020202020204" pitchFamily="34" charset="0"/>
              <a:buChar char="•"/>
            </a:pPr>
            <a:r>
              <a:rPr lang="en-US" dirty="0">
                <a:latin typeface="+mj-lt"/>
              </a:rPr>
              <a:t>269,647 patients with 9,022,255 ICD9 diagnoses</a:t>
            </a:r>
          </a:p>
          <a:p>
            <a:pPr marL="742939" lvl="1" indent="-285750">
              <a:buFont typeface="Arial" panose="020B0604020202020204" pitchFamily="34" charset="0"/>
              <a:buChar char="•"/>
            </a:pPr>
            <a:r>
              <a:rPr lang="en-US" dirty="0">
                <a:latin typeface="+mj-lt"/>
              </a:rPr>
              <a:t>21,833 patients with 29,016 discharge summaries</a:t>
            </a:r>
          </a:p>
          <a:p>
            <a:pPr marL="285750" indent="-285750">
              <a:buFont typeface="Arial" panose="020B0604020202020204" pitchFamily="34" charset="0"/>
              <a:buChar char="•"/>
            </a:pPr>
            <a:r>
              <a:rPr lang="en-US" dirty="0">
                <a:latin typeface="+mj-lt"/>
              </a:rPr>
              <a:t>2 eligibility queries</a:t>
            </a:r>
          </a:p>
          <a:p>
            <a:pPr marL="742939" lvl="1" indent="-285750">
              <a:buFont typeface="Arial" panose="020B0604020202020204" pitchFamily="34" charset="0"/>
              <a:buChar char="•"/>
            </a:pPr>
            <a:r>
              <a:rPr lang="en-US" dirty="0">
                <a:latin typeface="+mj-lt"/>
              </a:rPr>
              <a:t>Discharge summaries </a:t>
            </a:r>
            <a:r>
              <a:rPr lang="en-US" dirty="0">
                <a:latin typeface="+mj-lt"/>
                <a:sym typeface="Wingdings" panose="05000000000000000000" pitchFamily="2" charset="2"/>
              </a:rPr>
              <a:t> </a:t>
            </a:r>
            <a:r>
              <a:rPr lang="en-US" dirty="0" err="1">
                <a:latin typeface="+mj-lt"/>
                <a:sym typeface="Wingdings" panose="05000000000000000000" pitchFamily="2" charset="2"/>
              </a:rPr>
              <a:t>MedLEE</a:t>
            </a:r>
            <a:r>
              <a:rPr lang="en-US" dirty="0">
                <a:latin typeface="+mj-lt"/>
                <a:sym typeface="Wingdings" panose="05000000000000000000" pitchFamily="2" charset="2"/>
              </a:rPr>
              <a:t> NLP</a:t>
            </a:r>
          </a:p>
          <a:p>
            <a:pPr marL="742939" lvl="1" indent="-285750">
              <a:buFont typeface="Arial" panose="020B0604020202020204" pitchFamily="34" charset="0"/>
              <a:buChar char="•"/>
            </a:pPr>
            <a:r>
              <a:rPr lang="en-US" dirty="0">
                <a:latin typeface="+mj-lt"/>
                <a:sym typeface="Wingdings" panose="05000000000000000000" pitchFamily="2" charset="2"/>
              </a:rPr>
              <a:t>ICD9 codes</a:t>
            </a:r>
          </a:p>
          <a:p>
            <a:pPr marL="285750" indent="-285750">
              <a:buFont typeface="Arial" panose="020B0604020202020204" pitchFamily="34" charset="0"/>
              <a:buChar char="•"/>
            </a:pPr>
            <a:r>
              <a:rPr lang="en-US" dirty="0">
                <a:latin typeface="+mj-lt"/>
                <a:sym typeface="Wingdings" panose="05000000000000000000" pitchFamily="2" charset="2"/>
              </a:rPr>
              <a:t>Sampled unique patients from each query result for manual chart review and comparison</a:t>
            </a:r>
            <a:endParaRPr lang="en-US" dirty="0">
              <a:latin typeface="+mj-lt"/>
            </a:endParaRPr>
          </a:p>
          <a:p>
            <a:pPr marL="1200127" lvl="2" indent="-285750">
              <a:buFont typeface="Arial" panose="020B0604020202020204" pitchFamily="34" charset="0"/>
              <a:buChar char="•"/>
            </a:pPr>
            <a:endParaRPr lang="en-US" dirty="0">
              <a:latin typeface="+mj-lt"/>
            </a:endParaRPr>
          </a:p>
        </p:txBody>
      </p:sp>
      <p:sp>
        <p:nvSpPr>
          <p:cNvPr id="5" name="Flowchart: Magnetic Disk 4"/>
          <p:cNvSpPr/>
          <p:nvPr/>
        </p:nvSpPr>
        <p:spPr>
          <a:xfrm>
            <a:off x="9605554" y="209007"/>
            <a:ext cx="1567543" cy="12192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NYP/CUIMC CDW</a:t>
            </a:r>
          </a:p>
        </p:txBody>
      </p:sp>
      <p:sp>
        <p:nvSpPr>
          <p:cNvPr id="6" name="Flowchart: Multidocument 5"/>
          <p:cNvSpPr/>
          <p:nvPr/>
        </p:nvSpPr>
        <p:spPr>
          <a:xfrm>
            <a:off x="8699859" y="1793967"/>
            <a:ext cx="1515291" cy="1349828"/>
          </a:xfrm>
          <a:prstGeom prst="flowChartMultidocumen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Discharge Summaries</a:t>
            </a:r>
          </a:p>
        </p:txBody>
      </p:sp>
      <p:sp>
        <p:nvSpPr>
          <p:cNvPr id="7" name="Flowchart: Internal Storage 6"/>
          <p:cNvSpPr/>
          <p:nvPr/>
        </p:nvSpPr>
        <p:spPr>
          <a:xfrm>
            <a:off x="10593975" y="1793967"/>
            <a:ext cx="1389018" cy="1062444"/>
          </a:xfrm>
          <a:prstGeom prst="flowChartInternalStorag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ICD9 Diagnoses</a:t>
            </a:r>
          </a:p>
        </p:txBody>
      </p:sp>
      <p:sp>
        <p:nvSpPr>
          <p:cNvPr id="9" name="Rectangle 8"/>
          <p:cNvSpPr/>
          <p:nvPr/>
        </p:nvSpPr>
        <p:spPr>
          <a:xfrm>
            <a:off x="8843550" y="3335383"/>
            <a:ext cx="1227909" cy="1149531"/>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MedLEE</a:t>
            </a:r>
            <a:r>
              <a:rPr lang="en-US" dirty="0"/>
              <a:t> Query</a:t>
            </a:r>
          </a:p>
        </p:txBody>
      </p:sp>
      <p:sp>
        <p:nvSpPr>
          <p:cNvPr id="10" name="Rectangle 9"/>
          <p:cNvSpPr/>
          <p:nvPr/>
        </p:nvSpPr>
        <p:spPr>
          <a:xfrm>
            <a:off x="10674530" y="3335383"/>
            <a:ext cx="1227909" cy="1149531"/>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ICD9 Query</a:t>
            </a:r>
          </a:p>
        </p:txBody>
      </p:sp>
      <p:sp>
        <p:nvSpPr>
          <p:cNvPr id="11" name="Rectangle 10"/>
          <p:cNvSpPr/>
          <p:nvPr/>
        </p:nvSpPr>
        <p:spPr>
          <a:xfrm>
            <a:off x="7167158" y="3335383"/>
            <a:ext cx="1227909" cy="11495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Clinical Trial Eligibility Criteria</a:t>
            </a:r>
          </a:p>
        </p:txBody>
      </p:sp>
      <p:cxnSp>
        <p:nvCxnSpPr>
          <p:cNvPr id="19" name="Elbow Connector 18"/>
          <p:cNvCxnSpPr>
            <a:stCxn id="5" idx="3"/>
            <a:endCxn id="6" idx="0"/>
          </p:cNvCxnSpPr>
          <p:nvPr/>
        </p:nvCxnSpPr>
        <p:spPr>
          <a:xfrm rot="5400000">
            <a:off x="9792659" y="1197300"/>
            <a:ext cx="365760" cy="827575"/>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5" idx="3"/>
            <a:endCxn id="7" idx="0"/>
          </p:cNvCxnSpPr>
          <p:nvPr/>
        </p:nvCxnSpPr>
        <p:spPr>
          <a:xfrm rot="16200000" flipH="1">
            <a:off x="10656025" y="1161508"/>
            <a:ext cx="365760" cy="899158"/>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7" idx="2"/>
            <a:endCxn id="10" idx="0"/>
          </p:cNvCxnSpPr>
          <p:nvPr/>
        </p:nvCxnSpPr>
        <p:spPr>
          <a:xfrm rot="16200000" flipH="1">
            <a:off x="11048998" y="3095896"/>
            <a:ext cx="478972" cy="1"/>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8" name="Picture 37"/>
          <p:cNvPicPr>
            <a:picLocks noChangeAspect="1"/>
          </p:cNvPicPr>
          <p:nvPr/>
        </p:nvPicPr>
        <p:blipFill rotWithShape="1">
          <a:blip r:embed="rId2"/>
          <a:srcRect r="66621"/>
          <a:stretch/>
        </p:blipFill>
        <p:spPr>
          <a:xfrm>
            <a:off x="10180314" y="5002968"/>
            <a:ext cx="400595" cy="857250"/>
          </a:xfrm>
          <a:prstGeom prst="rect">
            <a:avLst/>
          </a:prstGeom>
        </p:spPr>
      </p:pic>
      <p:sp>
        <p:nvSpPr>
          <p:cNvPr id="33" name="Oval 32"/>
          <p:cNvSpPr/>
          <p:nvPr/>
        </p:nvSpPr>
        <p:spPr>
          <a:xfrm>
            <a:off x="8708567" y="4785251"/>
            <a:ext cx="2049781" cy="1280160"/>
          </a:xfrm>
          <a:prstGeom prst="ellipse">
            <a:avLst/>
          </a:prstGeom>
          <a:noFill/>
          <a:ln w="38100">
            <a:solidFill>
              <a:srgbClr val="1D4F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a:srcRect r="31164"/>
          <a:stretch/>
        </p:blipFill>
        <p:spPr>
          <a:xfrm>
            <a:off x="9086595" y="5002968"/>
            <a:ext cx="845804" cy="847725"/>
          </a:xfrm>
          <a:prstGeom prst="rect">
            <a:avLst/>
          </a:prstGeom>
        </p:spPr>
      </p:pic>
      <p:pic>
        <p:nvPicPr>
          <p:cNvPr id="15" name="Picture 14"/>
          <p:cNvPicPr>
            <a:picLocks noChangeAspect="1"/>
          </p:cNvPicPr>
          <p:nvPr/>
        </p:nvPicPr>
        <p:blipFill rotWithShape="1">
          <a:blip r:embed="rId2"/>
          <a:srcRect l="33424"/>
          <a:stretch/>
        </p:blipFill>
        <p:spPr>
          <a:xfrm>
            <a:off x="10880269" y="5002968"/>
            <a:ext cx="799014" cy="857250"/>
          </a:xfrm>
          <a:prstGeom prst="rect">
            <a:avLst/>
          </a:prstGeom>
        </p:spPr>
      </p:pic>
      <p:sp>
        <p:nvSpPr>
          <p:cNvPr id="42" name="Oval 41"/>
          <p:cNvSpPr/>
          <p:nvPr/>
        </p:nvSpPr>
        <p:spPr>
          <a:xfrm>
            <a:off x="10010777" y="4772072"/>
            <a:ext cx="2049781" cy="1280160"/>
          </a:xfrm>
          <a:prstGeom prst="ellipse">
            <a:avLst/>
          </a:prstGeom>
          <a:noFill/>
          <a:ln w="38100">
            <a:solidFill>
              <a:srgbClr val="1D4F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Elbow Connector 44"/>
          <p:cNvCxnSpPr>
            <a:stCxn id="9" idx="2"/>
            <a:endCxn id="33" idx="0"/>
          </p:cNvCxnSpPr>
          <p:nvPr/>
        </p:nvCxnSpPr>
        <p:spPr>
          <a:xfrm rot="16200000" flipH="1">
            <a:off x="9445313" y="4497105"/>
            <a:ext cx="300337" cy="275953"/>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10" idx="2"/>
            <a:endCxn id="42" idx="0"/>
          </p:cNvCxnSpPr>
          <p:nvPr/>
        </p:nvCxnSpPr>
        <p:spPr>
          <a:xfrm rot="5400000">
            <a:off x="11018498" y="4502085"/>
            <a:ext cx="287158" cy="252817"/>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1" idx="3"/>
            <a:endCxn id="9" idx="1"/>
          </p:cNvCxnSpPr>
          <p:nvPr/>
        </p:nvCxnSpPr>
        <p:spPr>
          <a:xfrm>
            <a:off x="8395067" y="3910149"/>
            <a:ext cx="4484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2B998B5-C373-8140-A609-41FD3696911B}"/>
              </a:ext>
            </a:extLst>
          </p:cNvPr>
          <p:cNvSpPr/>
          <p:nvPr/>
        </p:nvSpPr>
        <p:spPr>
          <a:xfrm>
            <a:off x="11288483" y="5002968"/>
            <a:ext cx="390800" cy="847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49206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833658"/>
            <a:ext cx="10810822" cy="4101473"/>
          </a:xfrm>
        </p:spPr>
        <p:txBody>
          <a:bodyPr/>
          <a:lstStyle/>
          <a:p>
            <a:r>
              <a:rPr lang="en-US" dirty="0"/>
              <a:t>Patients must meet one of:</a:t>
            </a:r>
          </a:p>
          <a:p>
            <a:pPr marL="342900" indent="-342900">
              <a:buAutoNum type="alphaUcPeriod"/>
            </a:pPr>
            <a:r>
              <a:rPr lang="en-US" i="1" dirty="0"/>
              <a:t>Documented previous ischemic stroke (all of the following must be satisfied): </a:t>
            </a:r>
          </a:p>
          <a:p>
            <a:pPr marL="800089" lvl="1" indent="-342900">
              <a:buAutoNum type="alphaUcPeriod"/>
            </a:pPr>
            <a:r>
              <a:rPr lang="en-US" sz="1800" i="1" dirty="0">
                <a:solidFill>
                  <a:schemeClr val="tx1"/>
                </a:solidFill>
              </a:rPr>
              <a:t>A focal ischemic neurological deficit persistent for more than 24 hours; </a:t>
            </a:r>
          </a:p>
          <a:p>
            <a:pPr marL="800089" lvl="1" indent="-342900">
              <a:buAutoNum type="alphaUcPeriod"/>
            </a:pPr>
            <a:r>
              <a:rPr lang="en-US" sz="1800" i="1" dirty="0">
                <a:solidFill>
                  <a:schemeClr val="tx1"/>
                </a:solidFill>
              </a:rPr>
              <a:t>Considered being of ischemic origin. Onset within previous 5 years but not within 8 weeks prior to enrollment; </a:t>
            </a:r>
          </a:p>
          <a:p>
            <a:pPr marL="800089" lvl="1" indent="-342900">
              <a:buAutoNum type="alphaUcPeriod"/>
            </a:pPr>
            <a:r>
              <a:rPr lang="en-US" sz="1800" i="1" dirty="0">
                <a:solidFill>
                  <a:schemeClr val="tx1"/>
                </a:solidFill>
              </a:rPr>
              <a:t>Patients with previous atrial fibrillation should be excluded; </a:t>
            </a:r>
          </a:p>
          <a:p>
            <a:pPr marL="800089" lvl="1" indent="-342900">
              <a:buAutoNum type="alphaUcPeriod"/>
            </a:pPr>
            <a:r>
              <a:rPr lang="en-US" sz="1800" i="1" dirty="0">
                <a:solidFill>
                  <a:schemeClr val="tx1"/>
                </a:solidFill>
              </a:rPr>
              <a:t>A CT scan or MRI must have been performed to rule out hemorrhage and non ischemic neurological disease.</a:t>
            </a:r>
          </a:p>
          <a:p>
            <a:pPr marL="342900" indent="-342900">
              <a:buAutoNum type="alphaUcPeriod"/>
            </a:pPr>
            <a:r>
              <a:rPr lang="en-US" i="1" dirty="0"/>
              <a:t>Symptomatic carotid artery disease with ≥ 50% stenosis</a:t>
            </a:r>
          </a:p>
          <a:p>
            <a:pPr marL="342900" indent="-342900">
              <a:buAutoNum type="alphaUcPeriod"/>
            </a:pPr>
            <a:r>
              <a:rPr lang="en-US" i="1" dirty="0"/>
              <a:t>Asymptomatic carotid stenosis ≥ 70%</a:t>
            </a:r>
          </a:p>
          <a:p>
            <a:pPr marL="342900" indent="-342900">
              <a:buAutoNum type="alphaUcPeriod"/>
            </a:pPr>
            <a:r>
              <a:rPr lang="en-US" i="1" dirty="0"/>
              <a:t>History of carotid revascularization (surgical or catheter-based).</a:t>
            </a:r>
          </a:p>
        </p:txBody>
      </p:sp>
      <p:sp>
        <p:nvSpPr>
          <p:cNvPr id="3" name="Title 2"/>
          <p:cNvSpPr>
            <a:spLocks noGrp="1"/>
          </p:cNvSpPr>
          <p:nvPr>
            <p:ph type="title"/>
          </p:nvPr>
        </p:nvSpPr>
        <p:spPr>
          <a:xfrm>
            <a:off x="658368" y="268362"/>
            <a:ext cx="10515600" cy="716084"/>
          </a:xfrm>
        </p:spPr>
        <p:txBody>
          <a:bodyPr/>
          <a:lstStyle/>
          <a:p>
            <a:r>
              <a:rPr lang="en-US" dirty="0"/>
              <a:t>Clinical Trial Eligibility Criteria</a:t>
            </a:r>
          </a:p>
        </p:txBody>
      </p:sp>
    </p:spTree>
    <p:extLst>
      <p:ext uri="{BB962C8B-B14F-4D97-AF65-F5344CB8AC3E}">
        <p14:creationId xmlns:p14="http://schemas.microsoft.com/office/powerpoint/2010/main" val="14116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502730"/>
            <a:ext cx="9652582" cy="4101473"/>
          </a:xfrm>
        </p:spPr>
        <p:txBody>
          <a:bodyPr/>
          <a:lstStyle/>
          <a:p>
            <a:r>
              <a:rPr lang="en-US" dirty="0" err="1"/>
              <a:t>MedLEE</a:t>
            </a:r>
            <a:r>
              <a:rPr lang="en-US" dirty="0"/>
              <a:t> query identified patients when notes were found…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r>
              <a:rPr lang="en-US" dirty="0"/>
              <a:t>ICD9 query identified patients that included / excluded codes corresponding to the above terms</a:t>
            </a:r>
          </a:p>
          <a:p>
            <a:pPr marL="285750" indent="-285750">
              <a:buFont typeface="Arial" panose="020B0604020202020204" pitchFamily="34" charset="0"/>
              <a:buChar char="•"/>
            </a:pPr>
            <a:r>
              <a:rPr lang="en-US" dirty="0"/>
              <a:t>Codes reviewed by two internal medicine physicians</a:t>
            </a:r>
          </a:p>
          <a:p>
            <a:pPr marL="285750" indent="-285750">
              <a:buFont typeface="Arial" panose="020B0604020202020204" pitchFamily="34" charset="0"/>
              <a:buChar char="•"/>
            </a:pPr>
            <a:endParaRPr lang="en-US" dirty="0"/>
          </a:p>
        </p:txBody>
      </p:sp>
      <p:sp>
        <p:nvSpPr>
          <p:cNvPr id="3" name="Title 2"/>
          <p:cNvSpPr>
            <a:spLocks noGrp="1"/>
          </p:cNvSpPr>
          <p:nvPr>
            <p:ph type="title"/>
          </p:nvPr>
        </p:nvSpPr>
        <p:spPr>
          <a:xfrm>
            <a:off x="658368" y="653518"/>
            <a:ext cx="10515600" cy="716084"/>
          </a:xfrm>
        </p:spPr>
        <p:txBody>
          <a:bodyPr/>
          <a:lstStyle/>
          <a:p>
            <a:r>
              <a:rPr lang="en-US" dirty="0"/>
              <a:t>Queries</a:t>
            </a:r>
          </a:p>
        </p:txBody>
      </p:sp>
      <p:graphicFrame>
        <p:nvGraphicFramePr>
          <p:cNvPr id="4" name="Table 3"/>
          <p:cNvGraphicFramePr>
            <a:graphicFrameLocks noGrp="1"/>
          </p:cNvGraphicFramePr>
          <p:nvPr>
            <p:extLst>
              <p:ext uri="{D42A27DB-BD31-4B8C-83A1-F6EECF244321}">
                <p14:modId xmlns:p14="http://schemas.microsoft.com/office/powerpoint/2010/main" val="1744185299"/>
              </p:ext>
            </p:extLst>
          </p:nvPr>
        </p:nvGraphicFramePr>
        <p:xfrm>
          <a:off x="1195975" y="1825656"/>
          <a:ext cx="9689738" cy="1584960"/>
        </p:xfrm>
        <a:graphic>
          <a:graphicData uri="http://schemas.openxmlformats.org/drawingml/2006/table">
            <a:tbl>
              <a:tblPr firstRow="1" bandRow="1">
                <a:tableStyleId>{5C22544A-7EE6-4342-B048-85BDC9FD1C3A}</a:tableStyleId>
              </a:tblPr>
              <a:tblGrid>
                <a:gridCol w="4844869">
                  <a:extLst>
                    <a:ext uri="{9D8B030D-6E8A-4147-A177-3AD203B41FA5}">
                      <a16:colId xmlns:a16="http://schemas.microsoft.com/office/drawing/2014/main" val="2014456782"/>
                    </a:ext>
                  </a:extLst>
                </a:gridCol>
                <a:gridCol w="4844869">
                  <a:extLst>
                    <a:ext uri="{9D8B030D-6E8A-4147-A177-3AD203B41FA5}">
                      <a16:colId xmlns:a16="http://schemas.microsoft.com/office/drawing/2014/main" val="573778215"/>
                    </a:ext>
                  </a:extLst>
                </a:gridCol>
              </a:tblGrid>
              <a:tr h="370840">
                <a:tc>
                  <a:txBody>
                    <a:bodyPr/>
                    <a:lstStyle/>
                    <a:p>
                      <a:pPr marL="0" indent="0">
                        <a:buFont typeface="Arial" panose="020B0604020202020204" pitchFamily="34" charset="0"/>
                        <a:buNone/>
                      </a:pPr>
                      <a:r>
                        <a:rPr lang="en-US" b="1" dirty="0">
                          <a:solidFill>
                            <a:schemeClr val="tx1"/>
                          </a:solidFill>
                          <a:latin typeface="+mj-lt"/>
                        </a:rPr>
                        <a:t>including the terms</a:t>
                      </a:r>
                    </a:p>
                    <a:p>
                      <a:pPr marL="285739" lvl="0" indent="-285750">
                        <a:buFont typeface="Arial" panose="020B0604020202020204" pitchFamily="34" charset="0"/>
                        <a:buChar char="•"/>
                      </a:pPr>
                      <a:r>
                        <a:rPr lang="en-US" sz="1600" b="0" dirty="0">
                          <a:solidFill>
                            <a:schemeClr val="tx1"/>
                          </a:solidFill>
                          <a:latin typeface="+mj-lt"/>
                        </a:rPr>
                        <a:t>“ischemic stroke”</a:t>
                      </a:r>
                    </a:p>
                    <a:p>
                      <a:pPr marL="285739" lvl="0" indent="-285750">
                        <a:buFont typeface="Arial" panose="020B0604020202020204" pitchFamily="34" charset="0"/>
                        <a:buChar char="•"/>
                      </a:pPr>
                      <a:r>
                        <a:rPr lang="en-US" sz="1600" b="0" dirty="0">
                          <a:solidFill>
                            <a:schemeClr val="tx1"/>
                          </a:solidFill>
                          <a:latin typeface="+mj-lt"/>
                        </a:rPr>
                        <a:t>“carotid endarterectomy / revascularization”</a:t>
                      </a:r>
                    </a:p>
                    <a:p>
                      <a:pPr marL="285739" lvl="0" indent="-285750">
                        <a:buFont typeface="Arial" panose="020B0604020202020204" pitchFamily="34" charset="0"/>
                        <a:buChar char="•"/>
                      </a:pPr>
                      <a:r>
                        <a:rPr lang="en-US" sz="1600" b="0" dirty="0">
                          <a:solidFill>
                            <a:schemeClr val="tx1"/>
                          </a:solidFill>
                          <a:latin typeface="+mj-lt"/>
                        </a:rPr>
                        <a:t>“cerebral vascular disease/accident” </a:t>
                      </a:r>
                    </a:p>
                    <a:p>
                      <a:pPr marL="285739" lvl="0" indent="-285750">
                        <a:buFont typeface="Arial" panose="020B0604020202020204" pitchFamily="34" charset="0"/>
                        <a:buChar char="•"/>
                      </a:pPr>
                      <a:r>
                        <a:rPr lang="en-US" sz="1600" b="0" dirty="0">
                          <a:solidFill>
                            <a:schemeClr val="tx1"/>
                          </a:solidFill>
                          <a:latin typeface="+mj-lt"/>
                        </a:rPr>
                        <a:t>“carotid narrowness /stenosis /occlusion” </a:t>
                      </a:r>
                    </a:p>
                    <a:p>
                      <a:pPr marL="285739" lvl="0" indent="-285750">
                        <a:buFont typeface="Arial" panose="020B0604020202020204" pitchFamily="34" charset="0"/>
                        <a:buChar char="•"/>
                      </a:pPr>
                      <a:r>
                        <a:rPr lang="en-US" sz="1600" b="0" dirty="0">
                          <a:solidFill>
                            <a:schemeClr val="tx1"/>
                          </a:solidFill>
                          <a:latin typeface="+mj-lt"/>
                        </a:rPr>
                        <a:t>“thrombotic stroke”</a:t>
                      </a:r>
                      <a:endParaRPr lang="en-US" b="0" dirty="0">
                        <a:solidFill>
                          <a:schemeClr val="tx1"/>
                        </a:solidFill>
                        <a:latin typeface="+mj-lt"/>
                      </a:endParaRPr>
                    </a:p>
                  </a:txBody>
                  <a:tcPr>
                    <a:solidFill>
                      <a:schemeClr val="bg1"/>
                    </a:solidFill>
                  </a:tcPr>
                </a:tc>
                <a:tc>
                  <a:txBody>
                    <a:bodyPr/>
                    <a:lstStyle/>
                    <a:p>
                      <a:pPr marL="0" indent="0">
                        <a:buFont typeface="Arial" panose="020B0604020202020204" pitchFamily="34" charset="0"/>
                        <a:buNone/>
                      </a:pPr>
                      <a:r>
                        <a:rPr lang="en-US" b="1" dirty="0">
                          <a:solidFill>
                            <a:schemeClr val="tx1"/>
                          </a:solidFill>
                          <a:latin typeface="+mj-lt"/>
                        </a:rPr>
                        <a:t>excluding the terms</a:t>
                      </a:r>
                    </a:p>
                    <a:p>
                      <a:pPr marL="285739" lvl="0" indent="-285750">
                        <a:buFont typeface="Arial" panose="020B0604020202020204" pitchFamily="34" charset="0"/>
                        <a:buChar char="•"/>
                      </a:pPr>
                      <a:r>
                        <a:rPr lang="en-US" sz="1600" b="0" dirty="0">
                          <a:solidFill>
                            <a:schemeClr val="tx1"/>
                          </a:solidFill>
                          <a:latin typeface="+mj-lt"/>
                        </a:rPr>
                        <a:t>“atrial fibrillation / flutter” </a:t>
                      </a:r>
                    </a:p>
                    <a:p>
                      <a:pPr marL="285739" lvl="0" indent="-285750">
                        <a:buFont typeface="Arial" panose="020B0604020202020204" pitchFamily="34" charset="0"/>
                        <a:buChar char="•"/>
                      </a:pPr>
                      <a:r>
                        <a:rPr lang="en-US" sz="1600" b="0" dirty="0">
                          <a:solidFill>
                            <a:schemeClr val="tx1"/>
                          </a:solidFill>
                          <a:latin typeface="+mj-lt"/>
                        </a:rPr>
                        <a:t>“cerebral hemorrhage” </a:t>
                      </a:r>
                    </a:p>
                    <a:p>
                      <a:pPr marL="285739" lvl="0" indent="-285750">
                        <a:buFont typeface="Arial" panose="020B0604020202020204" pitchFamily="34" charset="0"/>
                        <a:buChar char="•"/>
                      </a:pPr>
                      <a:r>
                        <a:rPr lang="en-US" sz="1600" b="0" dirty="0">
                          <a:solidFill>
                            <a:schemeClr val="tx1"/>
                          </a:solidFill>
                          <a:latin typeface="+mj-lt"/>
                        </a:rPr>
                        <a:t>“transient ischemic attack”</a:t>
                      </a:r>
                    </a:p>
                    <a:p>
                      <a:endParaRPr lang="en-US" b="0" dirty="0">
                        <a:solidFill>
                          <a:schemeClr val="tx1"/>
                        </a:solidFill>
                        <a:latin typeface="+mj-lt"/>
                      </a:endParaRPr>
                    </a:p>
                  </a:txBody>
                  <a:tcPr>
                    <a:solidFill>
                      <a:schemeClr val="bg1"/>
                    </a:solidFill>
                  </a:tcPr>
                </a:tc>
                <a:extLst>
                  <a:ext uri="{0D108BD9-81ED-4DB2-BD59-A6C34878D82A}">
                    <a16:rowId xmlns:a16="http://schemas.microsoft.com/office/drawing/2014/main" val="1289359649"/>
                  </a:ext>
                </a:extLst>
              </a:tr>
            </a:tbl>
          </a:graphicData>
        </a:graphic>
      </p:graphicFrame>
    </p:spTree>
    <p:extLst>
      <p:ext uri="{BB962C8B-B14F-4D97-AF65-F5344CB8AC3E}">
        <p14:creationId xmlns:p14="http://schemas.microsoft.com/office/powerpoint/2010/main" val="16180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8" y="1833658"/>
            <a:ext cx="4505816" cy="4101473"/>
          </a:xfrm>
        </p:spPr>
        <p:txBody>
          <a:bodyPr/>
          <a:lstStyle/>
          <a:p>
            <a:pPr marL="285750" indent="-285750">
              <a:buFont typeface="Arial" panose="020B0604020202020204" pitchFamily="34" charset="0"/>
              <a:buChar char="•"/>
            </a:pPr>
            <a:r>
              <a:rPr lang="en-US" dirty="0"/>
              <a:t>ICD9 query returned 1,356 patients</a:t>
            </a:r>
          </a:p>
          <a:p>
            <a:pPr marL="285750" indent="-285750">
              <a:buFont typeface="Arial" panose="020B0604020202020204" pitchFamily="34" charset="0"/>
              <a:buChar char="•"/>
            </a:pPr>
            <a:r>
              <a:rPr lang="en-US" dirty="0" err="1"/>
              <a:t>MedLEE</a:t>
            </a:r>
            <a:r>
              <a:rPr lang="en-US" dirty="0"/>
              <a:t> query returned 1,605 patients</a:t>
            </a:r>
          </a:p>
          <a:p>
            <a:pPr marL="285750" indent="-285750">
              <a:buFont typeface="Arial" panose="020B0604020202020204" pitchFamily="34" charset="0"/>
              <a:buChar char="•"/>
            </a:pPr>
            <a:r>
              <a:rPr lang="en-US" dirty="0"/>
              <a:t>352 patients identified by both queries</a:t>
            </a:r>
          </a:p>
          <a:p>
            <a:pPr marL="285750" indent="-285750">
              <a:buFont typeface="Arial" panose="020B0604020202020204" pitchFamily="34" charset="0"/>
              <a:buChar char="•"/>
            </a:pPr>
            <a:r>
              <a:rPr lang="en-US" dirty="0"/>
              <a:t>1,004 patients identified by ICD9 only</a:t>
            </a:r>
          </a:p>
          <a:p>
            <a:pPr marL="742939" lvl="1" indent="-285750">
              <a:buFont typeface="Arial" panose="020B0604020202020204" pitchFamily="34" charset="0"/>
              <a:buChar char="•"/>
            </a:pPr>
            <a:r>
              <a:rPr lang="en-US" sz="1800" dirty="0">
                <a:solidFill>
                  <a:schemeClr val="tx1"/>
                </a:solidFill>
              </a:rPr>
              <a:t>Randomly selected 30 patients for review</a:t>
            </a:r>
          </a:p>
          <a:p>
            <a:pPr marL="285750" indent="-285750">
              <a:buFont typeface="Arial" panose="020B0604020202020204" pitchFamily="34" charset="0"/>
              <a:buChar char="•"/>
            </a:pPr>
            <a:r>
              <a:rPr lang="en-US" dirty="0"/>
              <a:t>1,253 patients identified by </a:t>
            </a:r>
            <a:r>
              <a:rPr lang="en-US" dirty="0" err="1"/>
              <a:t>MedLEE</a:t>
            </a:r>
            <a:r>
              <a:rPr lang="en-US" dirty="0"/>
              <a:t> only</a:t>
            </a:r>
          </a:p>
          <a:p>
            <a:pPr marL="742939" lvl="1" indent="-285750">
              <a:buFont typeface="Arial" panose="020B0604020202020204" pitchFamily="34" charset="0"/>
              <a:buChar char="•"/>
            </a:pPr>
            <a:r>
              <a:rPr lang="en-US" sz="1800" dirty="0">
                <a:solidFill>
                  <a:schemeClr val="tx1"/>
                </a:solidFill>
              </a:rPr>
              <a:t>Randomly selected 50 patients for review</a:t>
            </a:r>
          </a:p>
        </p:txBody>
      </p:sp>
      <p:sp>
        <p:nvSpPr>
          <p:cNvPr id="3" name="Title 2"/>
          <p:cNvSpPr>
            <a:spLocks noGrp="1"/>
          </p:cNvSpPr>
          <p:nvPr>
            <p:ph type="title"/>
          </p:nvPr>
        </p:nvSpPr>
        <p:spPr/>
        <p:txBody>
          <a:bodyPr/>
          <a:lstStyle/>
          <a:p>
            <a:r>
              <a:rPr lang="en-US" dirty="0"/>
              <a:t>Query Results</a:t>
            </a:r>
          </a:p>
        </p:txBody>
      </p:sp>
      <p:pic>
        <p:nvPicPr>
          <p:cNvPr id="4" name="Picture 3"/>
          <p:cNvPicPr>
            <a:picLocks noChangeAspect="1"/>
          </p:cNvPicPr>
          <p:nvPr/>
        </p:nvPicPr>
        <p:blipFill>
          <a:blip r:embed="rId2"/>
          <a:stretch>
            <a:fillRect/>
          </a:stretch>
        </p:blipFill>
        <p:spPr>
          <a:xfrm>
            <a:off x="5164184" y="1700530"/>
            <a:ext cx="6218795" cy="3800066"/>
          </a:xfrm>
          <a:prstGeom prst="rect">
            <a:avLst/>
          </a:prstGeom>
        </p:spPr>
      </p:pic>
    </p:spTree>
    <p:extLst>
      <p:ext uri="{BB962C8B-B14F-4D97-AF65-F5344CB8AC3E}">
        <p14:creationId xmlns:p14="http://schemas.microsoft.com/office/powerpoint/2010/main" val="4088398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a:t>
            </a:r>
          </a:p>
        </p:txBody>
      </p:sp>
      <p:graphicFrame>
        <p:nvGraphicFramePr>
          <p:cNvPr id="4" name="Table 3"/>
          <p:cNvGraphicFramePr>
            <a:graphicFrameLocks noGrp="1"/>
          </p:cNvGraphicFramePr>
          <p:nvPr>
            <p:extLst>
              <p:ext uri="{D42A27DB-BD31-4B8C-83A1-F6EECF244321}">
                <p14:modId xmlns:p14="http://schemas.microsoft.com/office/powerpoint/2010/main" val="779738059"/>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latin typeface="+mj-lt"/>
                        </a:rPr>
                        <a:t>MedLEE</a:t>
                      </a:r>
                      <a:r>
                        <a:rPr lang="en-US" sz="1400" dirty="0">
                          <a:latin typeface="+mj-lt"/>
                        </a:rPr>
                        <a:t> provided</a:t>
                      </a:r>
                      <a:r>
                        <a:rPr lang="en-US" sz="1400" baseline="0" dirty="0">
                          <a:latin typeface="+mj-lt"/>
                        </a:rPr>
                        <a:t> additional information about past medical histories</a:t>
                      </a:r>
                      <a:endParaRPr lang="en-US" sz="1400" dirty="0">
                        <a:latin typeface="+mj-lt"/>
                      </a:endParaRPr>
                    </a:p>
                  </a:txBody>
                  <a:tcPr/>
                </a:tc>
                <a:tc>
                  <a:txBody>
                    <a:bodyPr/>
                    <a:lstStyle/>
                    <a:p>
                      <a:r>
                        <a:rPr lang="en-US" sz="1400" dirty="0">
                          <a:latin typeface="+mj-lt"/>
                        </a:rPr>
                        <a:t>19 (38%)</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additional information from lab reports</a:t>
                      </a:r>
                    </a:p>
                  </a:txBody>
                  <a:tcPr/>
                </a:tc>
                <a:tc>
                  <a:txBody>
                    <a:bodyPr/>
                    <a:lstStyle/>
                    <a:p>
                      <a:r>
                        <a:rPr lang="en-US" sz="1400" dirty="0">
                          <a:latin typeface="+mj-lt"/>
                        </a:rPr>
                        <a:t>2 (4%)</a:t>
                      </a:r>
                    </a:p>
                  </a:txBody>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etiological information for diagnoses</a:t>
                      </a:r>
                    </a:p>
                  </a:txBody>
                  <a:tcPr/>
                </a:tc>
                <a:tc>
                  <a:txBody>
                    <a:bodyPr/>
                    <a:lstStyle/>
                    <a:p>
                      <a:r>
                        <a:rPr lang="en-US" sz="1400" dirty="0">
                          <a:latin typeface="+mj-lt"/>
                        </a:rPr>
                        <a:t>7 (14%)</a:t>
                      </a:r>
                    </a:p>
                  </a:txBody>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latin typeface="+mj-lt"/>
                        </a:rPr>
                        <a:t>Inclusion and exclusion criteria were met in different notes</a:t>
                      </a:r>
                    </a:p>
                  </a:txBody>
                  <a:tcPr/>
                </a:tc>
                <a:tc>
                  <a:txBody>
                    <a:bodyPr/>
                    <a:lstStyle/>
                    <a:p>
                      <a:r>
                        <a:rPr lang="en-US" sz="1400" dirty="0">
                          <a:latin typeface="+mj-lt"/>
                        </a:rPr>
                        <a:t>4</a:t>
                      </a:r>
                      <a:r>
                        <a:rPr lang="en-US" sz="1400" baseline="0" dirty="0">
                          <a:latin typeface="+mj-lt"/>
                        </a:rPr>
                        <a:t> (8%)</a:t>
                      </a:r>
                      <a:endParaRPr lang="en-US" sz="1400" dirty="0">
                        <a:latin typeface="+mj-lt"/>
                      </a:endParaRPr>
                    </a:p>
                  </a:txBody>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latin typeface="+mj-lt"/>
                        </a:rPr>
                        <a:t>There was incompleteness and inconsistency between notes and ICD9 codes</a:t>
                      </a:r>
                    </a:p>
                  </a:txBody>
                  <a:tcPr/>
                </a:tc>
                <a:tc>
                  <a:txBody>
                    <a:bodyPr/>
                    <a:lstStyle/>
                    <a:p>
                      <a:r>
                        <a:rPr lang="en-US" sz="1400" dirty="0">
                          <a:latin typeface="+mj-lt"/>
                        </a:rPr>
                        <a:t>1 (2%)</a:t>
                      </a:r>
                    </a:p>
                  </a:txBody>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latin typeface="+mj-lt"/>
                        </a:rPr>
                        <a:t>There were documentation errors</a:t>
                      </a:r>
                    </a:p>
                    <a:p>
                      <a:r>
                        <a:rPr lang="en-US" sz="1400" dirty="0">
                          <a:latin typeface="+mj-lt"/>
                        </a:rPr>
                        <a:t>in notes</a:t>
                      </a:r>
                    </a:p>
                  </a:txBody>
                  <a:tcPr/>
                </a:tc>
                <a:tc>
                  <a:txBody>
                    <a:bodyPr/>
                    <a:lstStyle/>
                    <a:p>
                      <a:r>
                        <a:rPr lang="en-US" sz="1400" dirty="0">
                          <a:latin typeface="+mj-lt"/>
                        </a:rPr>
                        <a:t>17 (34%)</a:t>
                      </a:r>
                    </a:p>
                  </a:txBody>
                  <a:tcPr/>
                </a:tc>
                <a:extLst>
                  <a:ext uri="{0D108BD9-81ED-4DB2-BD59-A6C34878D82A}">
                    <a16:rowId xmlns:a16="http://schemas.microsoft.com/office/drawing/2014/main" val="1324549942"/>
                  </a:ext>
                </a:extLst>
              </a:tr>
            </a:tbl>
          </a:graphicData>
        </a:graphic>
      </p:graphicFrame>
    </p:spTree>
    <p:extLst>
      <p:ext uri="{BB962C8B-B14F-4D97-AF65-F5344CB8AC3E}">
        <p14:creationId xmlns:p14="http://schemas.microsoft.com/office/powerpoint/2010/main" val="1484972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err="1"/>
              <a:t>MedLEE</a:t>
            </a:r>
            <a:r>
              <a:rPr lang="en-US" dirty="0"/>
              <a:t> provided additional information about past medical histories</a:t>
            </a:r>
          </a:p>
          <a:p>
            <a:pPr marL="742939" lvl="1" indent="-285750">
              <a:buFont typeface="Arial" panose="020B0604020202020204" pitchFamily="34" charset="0"/>
              <a:buChar char="•"/>
            </a:pPr>
            <a:r>
              <a:rPr lang="en-US" sz="1800" dirty="0">
                <a:solidFill>
                  <a:schemeClr val="tx1"/>
                </a:solidFill>
              </a:rPr>
              <a:t>4 patients had “carotid endarterectomy”</a:t>
            </a:r>
          </a:p>
          <a:p>
            <a:pPr marL="742939" lvl="1" indent="-285750">
              <a:buFont typeface="Arial" panose="020B0604020202020204" pitchFamily="34" charset="0"/>
              <a:buChar char="•"/>
            </a:pPr>
            <a:r>
              <a:rPr lang="en-US" sz="1800" dirty="0">
                <a:solidFill>
                  <a:schemeClr val="tx1"/>
                </a:solidFill>
              </a:rPr>
              <a:t>2 patients had “carotid stenosis”</a:t>
            </a:r>
          </a:p>
          <a:p>
            <a:pPr marL="742939" lvl="1" indent="-285750">
              <a:buFont typeface="Arial" panose="020B0604020202020204" pitchFamily="34" charset="0"/>
              <a:buChar char="•"/>
            </a:pPr>
            <a:r>
              <a:rPr lang="en-US" sz="1800" dirty="0">
                <a:solidFill>
                  <a:schemeClr val="tx1"/>
                </a:solidFill>
              </a:rPr>
              <a:t>13 patients had “stroke” </a:t>
            </a:r>
          </a:p>
          <a:p>
            <a:pPr marL="285750" indent="-285750">
              <a:buFont typeface="Arial" panose="020B0604020202020204" pitchFamily="34" charset="0"/>
              <a:buChar char="•"/>
            </a:pPr>
            <a:r>
              <a:rPr lang="en-US" dirty="0"/>
              <a:t>these patients did not have corresponding ICD9 diagnoses</a:t>
            </a:r>
          </a:p>
        </p:txBody>
      </p:sp>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 true-positive cases</a:t>
            </a:r>
          </a:p>
        </p:txBody>
      </p:sp>
      <p:graphicFrame>
        <p:nvGraphicFramePr>
          <p:cNvPr id="4" name="Table 3"/>
          <p:cNvGraphicFramePr>
            <a:graphicFrameLocks noGrp="1"/>
          </p:cNvGraphicFramePr>
          <p:nvPr>
            <p:extLst>
              <p:ext uri="{D42A27DB-BD31-4B8C-83A1-F6EECF244321}">
                <p14:modId xmlns:p14="http://schemas.microsoft.com/office/powerpoint/2010/main" val="1980896541"/>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solidFill>
                            <a:schemeClr val="bg1"/>
                          </a:solidFill>
                          <a:latin typeface="+mj-lt"/>
                        </a:rPr>
                        <a:t>MedLEE</a:t>
                      </a:r>
                      <a:r>
                        <a:rPr lang="en-US" sz="1400" dirty="0">
                          <a:solidFill>
                            <a:schemeClr val="bg1"/>
                          </a:solidFill>
                          <a:latin typeface="+mj-lt"/>
                        </a:rPr>
                        <a:t> provided</a:t>
                      </a:r>
                      <a:r>
                        <a:rPr lang="en-US" sz="1400" baseline="0" dirty="0">
                          <a:solidFill>
                            <a:schemeClr val="bg1"/>
                          </a:solidFill>
                          <a:latin typeface="+mj-lt"/>
                        </a:rPr>
                        <a:t> additional information about past medical histories</a:t>
                      </a:r>
                      <a:endParaRPr lang="en-US" sz="1400" dirty="0">
                        <a:solidFill>
                          <a:schemeClr val="bg1"/>
                        </a:solidFill>
                        <a:latin typeface="+mj-lt"/>
                      </a:endParaRPr>
                    </a:p>
                  </a:txBody>
                  <a:tcPr>
                    <a:solidFill>
                      <a:schemeClr val="tx2">
                        <a:lumMod val="75000"/>
                      </a:schemeClr>
                    </a:solidFill>
                  </a:tcPr>
                </a:tc>
                <a:tc>
                  <a:txBody>
                    <a:bodyPr/>
                    <a:lstStyle/>
                    <a:p>
                      <a:r>
                        <a:rPr lang="en-US" sz="1400" dirty="0">
                          <a:solidFill>
                            <a:schemeClr val="bg1"/>
                          </a:solidFill>
                          <a:latin typeface="+mj-lt"/>
                        </a:rPr>
                        <a:t>19 (38%)</a:t>
                      </a:r>
                    </a:p>
                  </a:txBody>
                  <a:tcPr>
                    <a:solidFill>
                      <a:schemeClr val="tx2">
                        <a:lumMod val="75000"/>
                      </a:schemeClr>
                    </a:solidFill>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additional information from lab reports</a:t>
                      </a:r>
                    </a:p>
                  </a:txBody>
                  <a:tcPr/>
                </a:tc>
                <a:tc>
                  <a:txBody>
                    <a:bodyPr/>
                    <a:lstStyle/>
                    <a:p>
                      <a:r>
                        <a:rPr lang="en-US" sz="1400" dirty="0">
                          <a:latin typeface="+mj-lt"/>
                        </a:rPr>
                        <a:t>2 (4%)</a:t>
                      </a:r>
                    </a:p>
                  </a:txBody>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etiological information for diagnoses</a:t>
                      </a:r>
                    </a:p>
                  </a:txBody>
                  <a:tcPr/>
                </a:tc>
                <a:tc>
                  <a:txBody>
                    <a:bodyPr/>
                    <a:lstStyle/>
                    <a:p>
                      <a:r>
                        <a:rPr lang="en-US" sz="1400" dirty="0">
                          <a:latin typeface="+mj-lt"/>
                        </a:rPr>
                        <a:t>7 (14%)</a:t>
                      </a:r>
                    </a:p>
                  </a:txBody>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latin typeface="+mj-lt"/>
                        </a:rPr>
                        <a:t>Inclusion and exclusion criteria were met in different notes</a:t>
                      </a:r>
                    </a:p>
                  </a:txBody>
                  <a:tcPr/>
                </a:tc>
                <a:tc>
                  <a:txBody>
                    <a:bodyPr/>
                    <a:lstStyle/>
                    <a:p>
                      <a:r>
                        <a:rPr lang="en-US" sz="1400" dirty="0">
                          <a:latin typeface="+mj-lt"/>
                        </a:rPr>
                        <a:t>4</a:t>
                      </a:r>
                      <a:r>
                        <a:rPr lang="en-US" sz="1400" baseline="0" dirty="0">
                          <a:latin typeface="+mj-lt"/>
                        </a:rPr>
                        <a:t> (8%)</a:t>
                      </a:r>
                      <a:endParaRPr lang="en-US" sz="1400" dirty="0">
                        <a:latin typeface="+mj-lt"/>
                      </a:endParaRPr>
                    </a:p>
                  </a:txBody>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latin typeface="+mj-lt"/>
                        </a:rPr>
                        <a:t>There was incompleteness and inconsistency between notes and ICD9 codes</a:t>
                      </a:r>
                    </a:p>
                  </a:txBody>
                  <a:tcPr/>
                </a:tc>
                <a:tc>
                  <a:txBody>
                    <a:bodyPr/>
                    <a:lstStyle/>
                    <a:p>
                      <a:r>
                        <a:rPr lang="en-US" sz="1400" dirty="0">
                          <a:latin typeface="+mj-lt"/>
                        </a:rPr>
                        <a:t>1 (2%)</a:t>
                      </a:r>
                    </a:p>
                  </a:txBody>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latin typeface="+mj-lt"/>
                        </a:rPr>
                        <a:t>There were documentation errors</a:t>
                      </a:r>
                    </a:p>
                    <a:p>
                      <a:r>
                        <a:rPr lang="en-US" sz="1400" dirty="0">
                          <a:latin typeface="+mj-lt"/>
                        </a:rPr>
                        <a:t>in notes</a:t>
                      </a:r>
                    </a:p>
                  </a:txBody>
                  <a:tcPr/>
                </a:tc>
                <a:tc>
                  <a:txBody>
                    <a:bodyPr/>
                    <a:lstStyle/>
                    <a:p>
                      <a:r>
                        <a:rPr lang="en-US" sz="1400" dirty="0">
                          <a:latin typeface="+mj-lt"/>
                        </a:rPr>
                        <a:t>17 (34%)</a:t>
                      </a:r>
                    </a:p>
                  </a:txBody>
                  <a:tcPr/>
                </a:tc>
                <a:extLst>
                  <a:ext uri="{0D108BD9-81ED-4DB2-BD59-A6C34878D82A}">
                    <a16:rowId xmlns:a16="http://schemas.microsoft.com/office/drawing/2014/main" val="1324549942"/>
                  </a:ext>
                </a:extLst>
              </a:tr>
            </a:tbl>
          </a:graphicData>
        </a:graphic>
      </p:graphicFrame>
    </p:spTree>
    <p:extLst>
      <p:ext uri="{BB962C8B-B14F-4D97-AF65-F5344CB8AC3E}">
        <p14:creationId xmlns:p14="http://schemas.microsoft.com/office/powerpoint/2010/main" val="177824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 true-positive cases</a:t>
            </a:r>
          </a:p>
        </p:txBody>
      </p:sp>
      <p:graphicFrame>
        <p:nvGraphicFramePr>
          <p:cNvPr id="4" name="Table 3"/>
          <p:cNvGraphicFramePr>
            <a:graphicFrameLocks noGrp="1"/>
          </p:cNvGraphicFramePr>
          <p:nvPr>
            <p:extLst>
              <p:ext uri="{D42A27DB-BD31-4B8C-83A1-F6EECF244321}">
                <p14:modId xmlns:p14="http://schemas.microsoft.com/office/powerpoint/2010/main" val="3638855225"/>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latin typeface="+mj-lt"/>
                        </a:rPr>
                        <a:t>MedLEE</a:t>
                      </a:r>
                      <a:r>
                        <a:rPr lang="en-US" sz="1400" dirty="0">
                          <a:latin typeface="+mj-lt"/>
                        </a:rPr>
                        <a:t> provided</a:t>
                      </a:r>
                      <a:r>
                        <a:rPr lang="en-US" sz="1400" baseline="0" dirty="0">
                          <a:latin typeface="+mj-lt"/>
                        </a:rPr>
                        <a:t> additional information about past medical histories</a:t>
                      </a:r>
                      <a:endParaRPr lang="en-US" sz="1400" dirty="0">
                        <a:latin typeface="+mj-lt"/>
                      </a:endParaRPr>
                    </a:p>
                  </a:txBody>
                  <a:tcPr/>
                </a:tc>
                <a:tc>
                  <a:txBody>
                    <a:bodyPr/>
                    <a:lstStyle/>
                    <a:p>
                      <a:r>
                        <a:rPr lang="en-US" sz="1400" dirty="0">
                          <a:latin typeface="+mj-lt"/>
                        </a:rPr>
                        <a:t>19 (38%)</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solidFill>
                            <a:schemeClr val="bg1"/>
                          </a:solidFill>
                          <a:latin typeface="+mj-lt"/>
                        </a:rPr>
                        <a:t>MedLEE</a:t>
                      </a:r>
                      <a:r>
                        <a:rPr lang="en-US" sz="1400" dirty="0">
                          <a:solidFill>
                            <a:schemeClr val="bg1"/>
                          </a:solidFill>
                          <a:latin typeface="+mj-lt"/>
                        </a:rPr>
                        <a:t> provided additional information from lab reports</a:t>
                      </a:r>
                    </a:p>
                  </a:txBody>
                  <a:tcPr>
                    <a:solidFill>
                      <a:schemeClr val="tx2">
                        <a:lumMod val="75000"/>
                      </a:schemeClr>
                    </a:solidFill>
                  </a:tcPr>
                </a:tc>
                <a:tc>
                  <a:txBody>
                    <a:bodyPr/>
                    <a:lstStyle/>
                    <a:p>
                      <a:r>
                        <a:rPr lang="en-US" sz="1400" dirty="0">
                          <a:solidFill>
                            <a:schemeClr val="bg1"/>
                          </a:solidFill>
                          <a:latin typeface="+mj-lt"/>
                        </a:rPr>
                        <a:t>2 (4%)</a:t>
                      </a:r>
                    </a:p>
                  </a:txBody>
                  <a:tcPr>
                    <a:solidFill>
                      <a:schemeClr val="tx2">
                        <a:lumMod val="75000"/>
                      </a:schemeClr>
                    </a:solidFill>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etiological information for diagnoses</a:t>
                      </a:r>
                    </a:p>
                  </a:txBody>
                  <a:tcPr/>
                </a:tc>
                <a:tc>
                  <a:txBody>
                    <a:bodyPr/>
                    <a:lstStyle/>
                    <a:p>
                      <a:r>
                        <a:rPr lang="en-US" sz="1400" dirty="0">
                          <a:latin typeface="+mj-lt"/>
                        </a:rPr>
                        <a:t>7 (14%)</a:t>
                      </a:r>
                    </a:p>
                  </a:txBody>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latin typeface="+mj-lt"/>
                        </a:rPr>
                        <a:t>Inclusion and exclusion criteria were met in different notes</a:t>
                      </a:r>
                    </a:p>
                  </a:txBody>
                  <a:tcPr/>
                </a:tc>
                <a:tc>
                  <a:txBody>
                    <a:bodyPr/>
                    <a:lstStyle/>
                    <a:p>
                      <a:r>
                        <a:rPr lang="en-US" sz="1400" dirty="0">
                          <a:latin typeface="+mj-lt"/>
                        </a:rPr>
                        <a:t>4</a:t>
                      </a:r>
                      <a:r>
                        <a:rPr lang="en-US" sz="1400" baseline="0" dirty="0">
                          <a:latin typeface="+mj-lt"/>
                        </a:rPr>
                        <a:t> (8%)</a:t>
                      </a:r>
                      <a:endParaRPr lang="en-US" sz="1400" dirty="0">
                        <a:latin typeface="+mj-lt"/>
                      </a:endParaRPr>
                    </a:p>
                  </a:txBody>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latin typeface="+mj-lt"/>
                        </a:rPr>
                        <a:t>There was incompleteness and inconsistency between notes and ICD9 codes</a:t>
                      </a:r>
                    </a:p>
                  </a:txBody>
                  <a:tcPr/>
                </a:tc>
                <a:tc>
                  <a:txBody>
                    <a:bodyPr/>
                    <a:lstStyle/>
                    <a:p>
                      <a:r>
                        <a:rPr lang="en-US" sz="1400" dirty="0">
                          <a:latin typeface="+mj-lt"/>
                        </a:rPr>
                        <a:t>1 (2%)</a:t>
                      </a:r>
                    </a:p>
                  </a:txBody>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latin typeface="+mj-lt"/>
                        </a:rPr>
                        <a:t>There were documentation errors</a:t>
                      </a:r>
                    </a:p>
                    <a:p>
                      <a:r>
                        <a:rPr lang="en-US" sz="1400" dirty="0">
                          <a:latin typeface="+mj-lt"/>
                        </a:rPr>
                        <a:t>in notes</a:t>
                      </a:r>
                    </a:p>
                  </a:txBody>
                  <a:tcPr/>
                </a:tc>
                <a:tc>
                  <a:txBody>
                    <a:bodyPr/>
                    <a:lstStyle/>
                    <a:p>
                      <a:r>
                        <a:rPr lang="en-US" sz="1400" dirty="0">
                          <a:latin typeface="+mj-lt"/>
                        </a:rPr>
                        <a:t>17 (34%)</a:t>
                      </a:r>
                    </a:p>
                  </a:txBody>
                  <a:tcPr/>
                </a:tc>
                <a:extLst>
                  <a:ext uri="{0D108BD9-81ED-4DB2-BD59-A6C34878D82A}">
                    <a16:rowId xmlns:a16="http://schemas.microsoft.com/office/drawing/2014/main" val="1324549942"/>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err="1"/>
              <a:t>MedLEE</a:t>
            </a:r>
            <a:r>
              <a:rPr lang="en-US" dirty="0"/>
              <a:t> provided additional information from lab reports</a:t>
            </a:r>
          </a:p>
          <a:p>
            <a:pPr marL="285750" indent="-285750">
              <a:buFont typeface="Arial" panose="020B0604020202020204" pitchFamily="34" charset="0"/>
              <a:buChar char="•"/>
            </a:pPr>
            <a:r>
              <a:rPr lang="en-US" dirty="0"/>
              <a:t>Two patients had “carotid stenosis” in their laboratory reports</a:t>
            </a:r>
          </a:p>
          <a:p>
            <a:pPr marL="742939" lvl="1" indent="-285750">
              <a:buFont typeface="Arial" panose="020B0604020202020204" pitchFamily="34" charset="0"/>
              <a:buChar char="•"/>
            </a:pPr>
            <a:r>
              <a:rPr lang="en-US" sz="1800" dirty="0">
                <a:solidFill>
                  <a:schemeClr val="tx1"/>
                </a:solidFill>
              </a:rPr>
              <a:t>“carotid artery stenosis L 60-79%” </a:t>
            </a:r>
          </a:p>
          <a:p>
            <a:pPr marL="742939" lvl="1" indent="-285750">
              <a:buFont typeface="Arial" panose="020B0604020202020204" pitchFamily="34" charset="0"/>
              <a:buChar char="•"/>
            </a:pPr>
            <a:r>
              <a:rPr lang="en-US" sz="1800" dirty="0">
                <a:solidFill>
                  <a:schemeClr val="tx1"/>
                </a:solidFill>
              </a:rPr>
              <a:t>“Doppler of her carotid which showed 99% right internal carotid artery stenosis…”</a:t>
            </a:r>
          </a:p>
          <a:p>
            <a:pPr marL="285750" indent="-285750">
              <a:buFont typeface="Arial" panose="020B0604020202020204" pitchFamily="34" charset="0"/>
              <a:buChar char="•"/>
            </a:pPr>
            <a:r>
              <a:rPr lang="en-US" dirty="0"/>
              <a:t>neither of them had corresponding ICD9 diagnoses</a:t>
            </a:r>
          </a:p>
        </p:txBody>
      </p:sp>
    </p:spTree>
    <p:extLst>
      <p:ext uri="{BB962C8B-B14F-4D97-AF65-F5344CB8AC3E}">
        <p14:creationId xmlns:p14="http://schemas.microsoft.com/office/powerpoint/2010/main" val="1443371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 true-positive cases</a:t>
            </a:r>
          </a:p>
        </p:txBody>
      </p:sp>
      <p:graphicFrame>
        <p:nvGraphicFramePr>
          <p:cNvPr id="4" name="Table 3"/>
          <p:cNvGraphicFramePr>
            <a:graphicFrameLocks noGrp="1"/>
          </p:cNvGraphicFramePr>
          <p:nvPr>
            <p:extLst>
              <p:ext uri="{D42A27DB-BD31-4B8C-83A1-F6EECF244321}">
                <p14:modId xmlns:p14="http://schemas.microsoft.com/office/powerpoint/2010/main" val="362327588"/>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latin typeface="+mj-lt"/>
                        </a:rPr>
                        <a:t>MedLEE</a:t>
                      </a:r>
                      <a:r>
                        <a:rPr lang="en-US" sz="1400" dirty="0">
                          <a:latin typeface="+mj-lt"/>
                        </a:rPr>
                        <a:t> provided</a:t>
                      </a:r>
                      <a:r>
                        <a:rPr lang="en-US" sz="1400" baseline="0" dirty="0">
                          <a:latin typeface="+mj-lt"/>
                        </a:rPr>
                        <a:t> additional information about past medical histories</a:t>
                      </a:r>
                      <a:endParaRPr lang="en-US" sz="1400" dirty="0">
                        <a:latin typeface="+mj-lt"/>
                      </a:endParaRPr>
                    </a:p>
                  </a:txBody>
                  <a:tcPr/>
                </a:tc>
                <a:tc>
                  <a:txBody>
                    <a:bodyPr/>
                    <a:lstStyle/>
                    <a:p>
                      <a:r>
                        <a:rPr lang="en-US" sz="1400" dirty="0">
                          <a:latin typeface="+mj-lt"/>
                        </a:rPr>
                        <a:t>19 (38%)</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additional information from lab reports</a:t>
                      </a:r>
                    </a:p>
                  </a:txBody>
                  <a:tcPr/>
                </a:tc>
                <a:tc>
                  <a:txBody>
                    <a:bodyPr/>
                    <a:lstStyle/>
                    <a:p>
                      <a:r>
                        <a:rPr lang="en-US" sz="1400" dirty="0">
                          <a:latin typeface="+mj-lt"/>
                        </a:rPr>
                        <a:t>2 (4%)</a:t>
                      </a:r>
                    </a:p>
                  </a:txBody>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solidFill>
                            <a:schemeClr val="bg1"/>
                          </a:solidFill>
                          <a:latin typeface="+mj-lt"/>
                        </a:rPr>
                        <a:t>MedLEE</a:t>
                      </a:r>
                      <a:r>
                        <a:rPr lang="en-US" sz="1400" dirty="0">
                          <a:solidFill>
                            <a:schemeClr val="bg1"/>
                          </a:solidFill>
                          <a:latin typeface="+mj-lt"/>
                        </a:rPr>
                        <a:t> provided etiological information for diagnoses</a:t>
                      </a:r>
                    </a:p>
                  </a:txBody>
                  <a:tcPr>
                    <a:solidFill>
                      <a:schemeClr val="tx2">
                        <a:lumMod val="75000"/>
                      </a:schemeClr>
                    </a:solidFill>
                  </a:tcPr>
                </a:tc>
                <a:tc>
                  <a:txBody>
                    <a:bodyPr/>
                    <a:lstStyle/>
                    <a:p>
                      <a:r>
                        <a:rPr lang="en-US" sz="1400" dirty="0">
                          <a:solidFill>
                            <a:schemeClr val="bg1"/>
                          </a:solidFill>
                          <a:latin typeface="+mj-lt"/>
                        </a:rPr>
                        <a:t>7 (14%)</a:t>
                      </a:r>
                    </a:p>
                  </a:txBody>
                  <a:tcPr>
                    <a:solidFill>
                      <a:schemeClr val="tx2">
                        <a:lumMod val="75000"/>
                      </a:schemeClr>
                    </a:solidFill>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latin typeface="+mj-lt"/>
                        </a:rPr>
                        <a:t>Inclusion and exclusion criteria were met in different notes</a:t>
                      </a:r>
                    </a:p>
                  </a:txBody>
                  <a:tcPr/>
                </a:tc>
                <a:tc>
                  <a:txBody>
                    <a:bodyPr/>
                    <a:lstStyle/>
                    <a:p>
                      <a:r>
                        <a:rPr lang="en-US" sz="1400" dirty="0">
                          <a:latin typeface="+mj-lt"/>
                        </a:rPr>
                        <a:t>4</a:t>
                      </a:r>
                      <a:r>
                        <a:rPr lang="en-US" sz="1400" baseline="0" dirty="0">
                          <a:latin typeface="+mj-lt"/>
                        </a:rPr>
                        <a:t> (8%)</a:t>
                      </a:r>
                      <a:endParaRPr lang="en-US" sz="1400" dirty="0">
                        <a:latin typeface="+mj-lt"/>
                      </a:endParaRPr>
                    </a:p>
                  </a:txBody>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latin typeface="+mj-lt"/>
                        </a:rPr>
                        <a:t>There was incompleteness and inconsistency between notes and ICD9 codes</a:t>
                      </a:r>
                    </a:p>
                  </a:txBody>
                  <a:tcPr/>
                </a:tc>
                <a:tc>
                  <a:txBody>
                    <a:bodyPr/>
                    <a:lstStyle/>
                    <a:p>
                      <a:r>
                        <a:rPr lang="en-US" sz="1400" dirty="0">
                          <a:latin typeface="+mj-lt"/>
                        </a:rPr>
                        <a:t>1 (2%)</a:t>
                      </a:r>
                    </a:p>
                  </a:txBody>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latin typeface="+mj-lt"/>
                        </a:rPr>
                        <a:t>There were documentation errors</a:t>
                      </a:r>
                    </a:p>
                    <a:p>
                      <a:r>
                        <a:rPr lang="en-US" sz="1400" dirty="0">
                          <a:latin typeface="+mj-lt"/>
                        </a:rPr>
                        <a:t>in notes</a:t>
                      </a:r>
                    </a:p>
                  </a:txBody>
                  <a:tcPr/>
                </a:tc>
                <a:tc>
                  <a:txBody>
                    <a:bodyPr/>
                    <a:lstStyle/>
                    <a:p>
                      <a:r>
                        <a:rPr lang="en-US" sz="1400" dirty="0">
                          <a:latin typeface="+mj-lt"/>
                        </a:rPr>
                        <a:t>17 (34%)</a:t>
                      </a:r>
                    </a:p>
                  </a:txBody>
                  <a:tcPr/>
                </a:tc>
                <a:extLst>
                  <a:ext uri="{0D108BD9-81ED-4DB2-BD59-A6C34878D82A}">
                    <a16:rowId xmlns:a16="http://schemas.microsoft.com/office/drawing/2014/main" val="1324549942"/>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err="1"/>
              <a:t>MedLEE</a:t>
            </a:r>
            <a:r>
              <a:rPr lang="en-US" dirty="0"/>
              <a:t> provided etiological information for diagnoses</a:t>
            </a:r>
          </a:p>
          <a:p>
            <a:pPr marL="285750" indent="-285750">
              <a:buFont typeface="Arial" panose="020B0604020202020204" pitchFamily="34" charset="0"/>
              <a:buChar char="•"/>
            </a:pPr>
            <a:r>
              <a:rPr lang="en-US" dirty="0"/>
              <a:t>7 patients had “stroke” specified in their past medical histories. 4 patients had hemiplegia with the body location specified</a:t>
            </a:r>
          </a:p>
          <a:p>
            <a:pPr marL="285750" indent="-285750">
              <a:buFont typeface="Arial" panose="020B0604020202020204" pitchFamily="34" charset="0"/>
              <a:buChar char="•"/>
            </a:pPr>
            <a:r>
              <a:rPr lang="en-US" dirty="0"/>
              <a:t>None of these patients had ICD9 diagnoses for “stroke”, but for “Hemiplegia Unspecified Side”</a:t>
            </a:r>
          </a:p>
          <a:p>
            <a:pPr marL="285750" indent="-285750">
              <a:buFont typeface="Arial" panose="020B0604020202020204" pitchFamily="34" charset="0"/>
              <a:buChar char="•"/>
            </a:pPr>
            <a:r>
              <a:rPr lang="en-US" dirty="0"/>
              <a:t>Hemiplegia can be caused by multiple etiologies and was not included in our queries</a:t>
            </a:r>
          </a:p>
          <a:p>
            <a:pPr marL="285750" indent="-285750">
              <a:buFont typeface="Arial" panose="020B0604020202020204" pitchFamily="34" charset="0"/>
              <a:buChar char="•"/>
            </a:pPr>
            <a:r>
              <a:rPr lang="en-US" dirty="0"/>
              <a:t>Lack of etiological information in ICD9 codes lowered the sensitivity of our ICD9 query</a:t>
            </a:r>
          </a:p>
          <a:p>
            <a:pPr marL="285750" indent="-285750">
              <a:buFont typeface="Arial" panose="020B0604020202020204" pitchFamily="34" charset="0"/>
              <a:buChar char="•"/>
            </a:pPr>
            <a:r>
              <a:rPr lang="en-US" dirty="0"/>
              <a:t>Additionally, the less specific “Hemiplegia Unspecified Side” code was used although the side was known</a:t>
            </a:r>
          </a:p>
        </p:txBody>
      </p:sp>
    </p:spTree>
    <p:extLst>
      <p:ext uri="{BB962C8B-B14F-4D97-AF65-F5344CB8AC3E}">
        <p14:creationId xmlns:p14="http://schemas.microsoft.com/office/powerpoint/2010/main" val="2957572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 false-positive cases</a:t>
            </a:r>
          </a:p>
        </p:txBody>
      </p:sp>
      <p:graphicFrame>
        <p:nvGraphicFramePr>
          <p:cNvPr id="4" name="Table 3"/>
          <p:cNvGraphicFramePr>
            <a:graphicFrameLocks noGrp="1"/>
          </p:cNvGraphicFramePr>
          <p:nvPr>
            <p:extLst>
              <p:ext uri="{D42A27DB-BD31-4B8C-83A1-F6EECF244321}">
                <p14:modId xmlns:p14="http://schemas.microsoft.com/office/powerpoint/2010/main" val="2488823868"/>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latin typeface="+mj-lt"/>
                        </a:rPr>
                        <a:t>MedLEE</a:t>
                      </a:r>
                      <a:r>
                        <a:rPr lang="en-US" sz="1400" dirty="0">
                          <a:latin typeface="+mj-lt"/>
                        </a:rPr>
                        <a:t> provided</a:t>
                      </a:r>
                      <a:r>
                        <a:rPr lang="en-US" sz="1400" baseline="0" dirty="0">
                          <a:latin typeface="+mj-lt"/>
                        </a:rPr>
                        <a:t> additional information about past medical histories</a:t>
                      </a:r>
                      <a:endParaRPr lang="en-US" sz="1400" dirty="0">
                        <a:latin typeface="+mj-lt"/>
                      </a:endParaRPr>
                    </a:p>
                  </a:txBody>
                  <a:tcPr/>
                </a:tc>
                <a:tc>
                  <a:txBody>
                    <a:bodyPr/>
                    <a:lstStyle/>
                    <a:p>
                      <a:r>
                        <a:rPr lang="en-US" sz="1400" dirty="0">
                          <a:latin typeface="+mj-lt"/>
                        </a:rPr>
                        <a:t>19 (38%)</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additional information from lab reports</a:t>
                      </a:r>
                    </a:p>
                  </a:txBody>
                  <a:tcPr/>
                </a:tc>
                <a:tc>
                  <a:txBody>
                    <a:bodyPr/>
                    <a:lstStyle/>
                    <a:p>
                      <a:r>
                        <a:rPr lang="en-US" sz="1400" dirty="0">
                          <a:latin typeface="+mj-lt"/>
                        </a:rPr>
                        <a:t>2 (4%)</a:t>
                      </a:r>
                    </a:p>
                  </a:txBody>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etiological information for diagnoses</a:t>
                      </a:r>
                    </a:p>
                  </a:txBody>
                  <a:tcPr/>
                </a:tc>
                <a:tc>
                  <a:txBody>
                    <a:bodyPr/>
                    <a:lstStyle/>
                    <a:p>
                      <a:r>
                        <a:rPr lang="en-US" sz="1400" dirty="0">
                          <a:latin typeface="+mj-lt"/>
                        </a:rPr>
                        <a:t>7 (14%)</a:t>
                      </a:r>
                    </a:p>
                  </a:txBody>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solidFill>
                            <a:schemeClr val="bg1"/>
                          </a:solidFill>
                          <a:latin typeface="+mj-lt"/>
                        </a:rPr>
                        <a:t>Inclusion and exclusion criteria were met in different notes</a:t>
                      </a:r>
                    </a:p>
                  </a:txBody>
                  <a:tcPr>
                    <a:solidFill>
                      <a:schemeClr val="tx2">
                        <a:lumMod val="75000"/>
                      </a:schemeClr>
                    </a:solidFill>
                  </a:tcPr>
                </a:tc>
                <a:tc>
                  <a:txBody>
                    <a:bodyPr/>
                    <a:lstStyle/>
                    <a:p>
                      <a:r>
                        <a:rPr lang="en-US" sz="1400" dirty="0">
                          <a:solidFill>
                            <a:schemeClr val="bg1"/>
                          </a:solidFill>
                          <a:latin typeface="+mj-lt"/>
                        </a:rPr>
                        <a:t>4</a:t>
                      </a:r>
                      <a:r>
                        <a:rPr lang="en-US" sz="1400" baseline="0" dirty="0">
                          <a:solidFill>
                            <a:schemeClr val="bg1"/>
                          </a:solidFill>
                          <a:latin typeface="+mj-lt"/>
                        </a:rPr>
                        <a:t> (8%)</a:t>
                      </a:r>
                      <a:endParaRPr lang="en-US" sz="1400" dirty="0">
                        <a:solidFill>
                          <a:schemeClr val="bg1"/>
                        </a:solidFill>
                        <a:latin typeface="+mj-lt"/>
                      </a:endParaRPr>
                    </a:p>
                  </a:txBody>
                  <a:tcPr>
                    <a:solidFill>
                      <a:schemeClr val="tx2">
                        <a:lumMod val="75000"/>
                      </a:schemeClr>
                    </a:solidFill>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latin typeface="+mj-lt"/>
                        </a:rPr>
                        <a:t>There was incompleteness and inconsistency between notes and ICD9 codes</a:t>
                      </a:r>
                    </a:p>
                  </a:txBody>
                  <a:tcPr/>
                </a:tc>
                <a:tc>
                  <a:txBody>
                    <a:bodyPr/>
                    <a:lstStyle/>
                    <a:p>
                      <a:r>
                        <a:rPr lang="en-US" sz="1400" dirty="0">
                          <a:latin typeface="+mj-lt"/>
                        </a:rPr>
                        <a:t>1 (2%)</a:t>
                      </a:r>
                    </a:p>
                  </a:txBody>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latin typeface="+mj-lt"/>
                        </a:rPr>
                        <a:t>There were documentation errors</a:t>
                      </a:r>
                    </a:p>
                    <a:p>
                      <a:r>
                        <a:rPr lang="en-US" sz="1400" dirty="0">
                          <a:latin typeface="+mj-lt"/>
                        </a:rPr>
                        <a:t>in notes</a:t>
                      </a:r>
                    </a:p>
                  </a:txBody>
                  <a:tcPr/>
                </a:tc>
                <a:tc>
                  <a:txBody>
                    <a:bodyPr/>
                    <a:lstStyle/>
                    <a:p>
                      <a:r>
                        <a:rPr lang="en-US" sz="1400" dirty="0">
                          <a:latin typeface="+mj-lt"/>
                        </a:rPr>
                        <a:t>17 (34%)</a:t>
                      </a:r>
                    </a:p>
                  </a:txBody>
                  <a:tcPr/>
                </a:tc>
                <a:extLst>
                  <a:ext uri="{0D108BD9-81ED-4DB2-BD59-A6C34878D82A}">
                    <a16:rowId xmlns:a16="http://schemas.microsoft.com/office/drawing/2014/main" val="1324549942"/>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a:t>Inclusion and exclusion criteria were met in different notes</a:t>
            </a:r>
          </a:p>
          <a:p>
            <a:pPr marL="285750" indent="-285750">
              <a:buFont typeface="Arial" panose="020B0604020202020204" pitchFamily="34" charset="0"/>
              <a:buChar char="•"/>
            </a:pPr>
            <a:r>
              <a:rPr lang="en-US" dirty="0"/>
              <a:t>Four patients had “stroke” (inclusion criteria) and “atrial fibrillation” (exclusion criteria) specified in different notes</a:t>
            </a:r>
          </a:p>
          <a:p>
            <a:pPr marL="285750" indent="-285750">
              <a:buFont typeface="Arial" panose="020B0604020202020204" pitchFamily="34" charset="0"/>
              <a:buChar char="•"/>
            </a:pPr>
            <a:r>
              <a:rPr lang="en-US" dirty="0" err="1"/>
              <a:t>MedLEE</a:t>
            </a:r>
            <a:r>
              <a:rPr lang="en-US" dirty="0"/>
              <a:t> was applied on individual notes and did not collect information across notes</a:t>
            </a:r>
          </a:p>
        </p:txBody>
      </p:sp>
    </p:spTree>
    <p:extLst>
      <p:ext uri="{BB962C8B-B14F-4D97-AF65-F5344CB8AC3E}">
        <p14:creationId xmlns:p14="http://schemas.microsoft.com/office/powerpoint/2010/main" val="2736393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 false-positive cases</a:t>
            </a:r>
          </a:p>
        </p:txBody>
      </p:sp>
      <p:graphicFrame>
        <p:nvGraphicFramePr>
          <p:cNvPr id="4" name="Table 3"/>
          <p:cNvGraphicFramePr>
            <a:graphicFrameLocks noGrp="1"/>
          </p:cNvGraphicFramePr>
          <p:nvPr>
            <p:extLst>
              <p:ext uri="{D42A27DB-BD31-4B8C-83A1-F6EECF244321}">
                <p14:modId xmlns:p14="http://schemas.microsoft.com/office/powerpoint/2010/main" val="3788920686"/>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latin typeface="+mj-lt"/>
                        </a:rPr>
                        <a:t>MedLEE</a:t>
                      </a:r>
                      <a:r>
                        <a:rPr lang="en-US" sz="1400" dirty="0">
                          <a:latin typeface="+mj-lt"/>
                        </a:rPr>
                        <a:t> provided</a:t>
                      </a:r>
                      <a:r>
                        <a:rPr lang="en-US" sz="1400" baseline="0" dirty="0">
                          <a:latin typeface="+mj-lt"/>
                        </a:rPr>
                        <a:t> additional information about past medical histories</a:t>
                      </a:r>
                      <a:endParaRPr lang="en-US" sz="1400" dirty="0">
                        <a:latin typeface="+mj-lt"/>
                      </a:endParaRPr>
                    </a:p>
                  </a:txBody>
                  <a:tcPr/>
                </a:tc>
                <a:tc>
                  <a:txBody>
                    <a:bodyPr/>
                    <a:lstStyle/>
                    <a:p>
                      <a:r>
                        <a:rPr lang="en-US" sz="1400" dirty="0">
                          <a:latin typeface="+mj-lt"/>
                        </a:rPr>
                        <a:t>19 (38%)</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additional information from lab reports</a:t>
                      </a:r>
                    </a:p>
                  </a:txBody>
                  <a:tcPr/>
                </a:tc>
                <a:tc>
                  <a:txBody>
                    <a:bodyPr/>
                    <a:lstStyle/>
                    <a:p>
                      <a:r>
                        <a:rPr lang="en-US" sz="1400" dirty="0">
                          <a:latin typeface="+mj-lt"/>
                        </a:rPr>
                        <a:t>2 (4%)</a:t>
                      </a:r>
                    </a:p>
                  </a:txBody>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etiological information for diagnoses</a:t>
                      </a:r>
                    </a:p>
                  </a:txBody>
                  <a:tcPr/>
                </a:tc>
                <a:tc>
                  <a:txBody>
                    <a:bodyPr/>
                    <a:lstStyle/>
                    <a:p>
                      <a:r>
                        <a:rPr lang="en-US" sz="1400" dirty="0">
                          <a:latin typeface="+mj-lt"/>
                        </a:rPr>
                        <a:t>7 (14%)</a:t>
                      </a:r>
                    </a:p>
                  </a:txBody>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latin typeface="+mj-lt"/>
                        </a:rPr>
                        <a:t>Inclusion and exclusion criteria were met in different notes</a:t>
                      </a:r>
                    </a:p>
                  </a:txBody>
                  <a:tcPr/>
                </a:tc>
                <a:tc>
                  <a:txBody>
                    <a:bodyPr/>
                    <a:lstStyle/>
                    <a:p>
                      <a:r>
                        <a:rPr lang="en-US" sz="1400" dirty="0">
                          <a:latin typeface="+mj-lt"/>
                        </a:rPr>
                        <a:t>4</a:t>
                      </a:r>
                      <a:r>
                        <a:rPr lang="en-US" sz="1400" baseline="0" dirty="0">
                          <a:latin typeface="+mj-lt"/>
                        </a:rPr>
                        <a:t> (8%)</a:t>
                      </a:r>
                      <a:endParaRPr lang="en-US" sz="1400" dirty="0">
                        <a:latin typeface="+mj-lt"/>
                      </a:endParaRPr>
                    </a:p>
                  </a:txBody>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solidFill>
                            <a:schemeClr val="bg1"/>
                          </a:solidFill>
                          <a:latin typeface="+mj-lt"/>
                        </a:rPr>
                        <a:t>There was incompleteness and inconsistency between notes and ICD9 codes</a:t>
                      </a:r>
                    </a:p>
                  </a:txBody>
                  <a:tcPr>
                    <a:solidFill>
                      <a:schemeClr val="tx2">
                        <a:lumMod val="75000"/>
                      </a:schemeClr>
                    </a:solidFill>
                  </a:tcPr>
                </a:tc>
                <a:tc>
                  <a:txBody>
                    <a:bodyPr/>
                    <a:lstStyle/>
                    <a:p>
                      <a:r>
                        <a:rPr lang="en-US" sz="1400" dirty="0">
                          <a:solidFill>
                            <a:schemeClr val="bg1"/>
                          </a:solidFill>
                          <a:latin typeface="+mj-lt"/>
                        </a:rPr>
                        <a:t>1 (2%)</a:t>
                      </a:r>
                    </a:p>
                  </a:txBody>
                  <a:tcPr>
                    <a:solidFill>
                      <a:schemeClr val="tx2">
                        <a:lumMod val="75000"/>
                      </a:schemeClr>
                    </a:solidFill>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latin typeface="+mj-lt"/>
                        </a:rPr>
                        <a:t>There were documentation errors</a:t>
                      </a:r>
                    </a:p>
                    <a:p>
                      <a:r>
                        <a:rPr lang="en-US" sz="1400" dirty="0">
                          <a:latin typeface="+mj-lt"/>
                        </a:rPr>
                        <a:t>in notes</a:t>
                      </a:r>
                    </a:p>
                  </a:txBody>
                  <a:tcPr/>
                </a:tc>
                <a:tc>
                  <a:txBody>
                    <a:bodyPr/>
                    <a:lstStyle/>
                    <a:p>
                      <a:r>
                        <a:rPr lang="en-US" sz="1400" dirty="0">
                          <a:latin typeface="+mj-lt"/>
                        </a:rPr>
                        <a:t>17 (34%)</a:t>
                      </a:r>
                    </a:p>
                  </a:txBody>
                  <a:tcPr/>
                </a:tc>
                <a:extLst>
                  <a:ext uri="{0D108BD9-81ED-4DB2-BD59-A6C34878D82A}">
                    <a16:rowId xmlns:a16="http://schemas.microsoft.com/office/drawing/2014/main" val="1324549942"/>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a:t>There was incompleteness and inconsistency between notes and ICD9 codes</a:t>
            </a:r>
          </a:p>
          <a:p>
            <a:pPr marL="285750" indent="-285750">
              <a:buFont typeface="Arial" panose="020B0604020202020204" pitchFamily="34" charset="0"/>
              <a:buChar char="•"/>
            </a:pPr>
            <a:r>
              <a:rPr lang="en-US" dirty="0"/>
              <a:t>One patient had “stroke” recorded in his discharge summary, but also had an ICD9 code for “Transient Cerebral Ischemia NOS”, which made this patient ineligible by criterion A</a:t>
            </a:r>
          </a:p>
        </p:txBody>
      </p:sp>
    </p:spTree>
    <p:extLst>
      <p:ext uri="{BB962C8B-B14F-4D97-AF65-F5344CB8AC3E}">
        <p14:creationId xmlns:p14="http://schemas.microsoft.com/office/powerpoint/2010/main" val="3158669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err="1"/>
              <a:t>MedLEE</a:t>
            </a:r>
            <a:r>
              <a:rPr lang="en-US" dirty="0"/>
              <a:t>-only patients: false-positive cases</a:t>
            </a:r>
          </a:p>
        </p:txBody>
      </p:sp>
      <p:graphicFrame>
        <p:nvGraphicFramePr>
          <p:cNvPr id="4" name="Table 3"/>
          <p:cNvGraphicFramePr>
            <a:graphicFrameLocks noGrp="1"/>
          </p:cNvGraphicFramePr>
          <p:nvPr>
            <p:extLst>
              <p:ext uri="{D42A27DB-BD31-4B8C-83A1-F6EECF244321}">
                <p14:modId xmlns:p14="http://schemas.microsoft.com/office/powerpoint/2010/main" val="1672982521"/>
              </p:ext>
            </p:extLst>
          </p:nvPr>
        </p:nvGraphicFramePr>
        <p:xfrm>
          <a:off x="177074" y="1219203"/>
          <a:ext cx="5910216" cy="4773744"/>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err="1">
                          <a:latin typeface="+mj-lt"/>
                        </a:rPr>
                        <a:t>MedLEE</a:t>
                      </a:r>
                      <a:r>
                        <a:rPr lang="en-US" sz="1600" dirty="0">
                          <a:latin typeface="+mj-lt"/>
                        </a:rPr>
                        <a:t> (+)</a:t>
                      </a:r>
                    </a:p>
                    <a:p>
                      <a:r>
                        <a:rPr lang="en-US" sz="1600" dirty="0">
                          <a:latin typeface="+mj-lt"/>
                        </a:rPr>
                        <a:t>ICD9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3">
                  <a:txBody>
                    <a:bodyPr/>
                    <a:lstStyle/>
                    <a:p>
                      <a:r>
                        <a:rPr lang="en-US" sz="1400" dirty="0" err="1">
                          <a:latin typeface="+mj-lt"/>
                        </a:rPr>
                        <a:t>MedLEE</a:t>
                      </a:r>
                      <a:r>
                        <a:rPr lang="en-US" sz="1400" dirty="0">
                          <a:latin typeface="+mj-lt"/>
                        </a:rPr>
                        <a:t> </a:t>
                      </a:r>
                    </a:p>
                    <a:p>
                      <a:r>
                        <a:rPr lang="en-US" sz="1400" dirty="0">
                          <a:latin typeface="+mj-lt"/>
                        </a:rPr>
                        <a:t>True Positive</a:t>
                      </a:r>
                    </a:p>
                    <a:p>
                      <a:r>
                        <a:rPr lang="en-US" sz="1400" dirty="0">
                          <a:latin typeface="+mj-lt"/>
                        </a:rPr>
                        <a:t>N=28 (56%)</a:t>
                      </a:r>
                    </a:p>
                  </a:txBody>
                  <a:tcPr anchor="ctr"/>
                </a:tc>
                <a:tc>
                  <a:txBody>
                    <a:bodyPr/>
                    <a:lstStyle/>
                    <a:p>
                      <a:r>
                        <a:rPr lang="en-US" sz="1400" dirty="0" err="1">
                          <a:latin typeface="+mj-lt"/>
                        </a:rPr>
                        <a:t>MedLEE</a:t>
                      </a:r>
                      <a:r>
                        <a:rPr lang="en-US" sz="1400" dirty="0">
                          <a:latin typeface="+mj-lt"/>
                        </a:rPr>
                        <a:t> provided</a:t>
                      </a:r>
                      <a:r>
                        <a:rPr lang="en-US" sz="1400" baseline="0" dirty="0">
                          <a:latin typeface="+mj-lt"/>
                        </a:rPr>
                        <a:t> additional information about past medical histories</a:t>
                      </a:r>
                      <a:endParaRPr lang="en-US" sz="1400" dirty="0">
                        <a:latin typeface="+mj-lt"/>
                      </a:endParaRPr>
                    </a:p>
                  </a:txBody>
                  <a:tcPr/>
                </a:tc>
                <a:tc>
                  <a:txBody>
                    <a:bodyPr/>
                    <a:lstStyle/>
                    <a:p>
                      <a:r>
                        <a:rPr lang="en-US" sz="1400" dirty="0">
                          <a:latin typeface="+mj-lt"/>
                        </a:rPr>
                        <a:t>19 (38%)</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additional information from lab reports</a:t>
                      </a:r>
                    </a:p>
                  </a:txBody>
                  <a:tcPr/>
                </a:tc>
                <a:tc>
                  <a:txBody>
                    <a:bodyPr/>
                    <a:lstStyle/>
                    <a:p>
                      <a:r>
                        <a:rPr lang="en-US" sz="1400" dirty="0">
                          <a:latin typeface="+mj-lt"/>
                        </a:rPr>
                        <a:t>2 (4%)</a:t>
                      </a:r>
                    </a:p>
                  </a:txBody>
                  <a:tcPr/>
                </a:tc>
                <a:extLst>
                  <a:ext uri="{0D108BD9-81ED-4DB2-BD59-A6C34878D82A}">
                    <a16:rowId xmlns:a16="http://schemas.microsoft.com/office/drawing/2014/main" val="3286228561"/>
                  </a:ext>
                </a:extLst>
              </a:tr>
              <a:tr h="673704">
                <a:tc vMerge="1">
                  <a:txBody>
                    <a:bodyPr/>
                    <a:lstStyle/>
                    <a:p>
                      <a:endParaRPr lang="en-US" dirty="0"/>
                    </a:p>
                  </a:txBody>
                  <a:tcPr/>
                </a:tc>
                <a:tc>
                  <a:txBody>
                    <a:bodyPr/>
                    <a:lstStyle/>
                    <a:p>
                      <a:r>
                        <a:rPr lang="en-US" sz="1400" dirty="0" err="1">
                          <a:latin typeface="+mj-lt"/>
                        </a:rPr>
                        <a:t>MedLEE</a:t>
                      </a:r>
                      <a:r>
                        <a:rPr lang="en-US" sz="1400" dirty="0">
                          <a:latin typeface="+mj-lt"/>
                        </a:rPr>
                        <a:t> provided etiological information for diagnoses</a:t>
                      </a:r>
                    </a:p>
                  </a:txBody>
                  <a:tcPr/>
                </a:tc>
                <a:tc>
                  <a:txBody>
                    <a:bodyPr/>
                    <a:lstStyle/>
                    <a:p>
                      <a:r>
                        <a:rPr lang="en-US" sz="1400" dirty="0">
                          <a:latin typeface="+mj-lt"/>
                        </a:rPr>
                        <a:t>7 (14%)</a:t>
                      </a:r>
                    </a:p>
                  </a:txBody>
                  <a:tcPr/>
                </a:tc>
                <a:extLst>
                  <a:ext uri="{0D108BD9-81ED-4DB2-BD59-A6C34878D82A}">
                    <a16:rowId xmlns:a16="http://schemas.microsoft.com/office/drawing/2014/main" val="2250234790"/>
                  </a:ext>
                </a:extLst>
              </a:tr>
              <a:tr h="673704">
                <a:tc rowSpan="3">
                  <a:txBody>
                    <a:bodyPr/>
                    <a:lstStyle/>
                    <a:p>
                      <a:r>
                        <a:rPr lang="en-US" sz="1400" dirty="0" err="1">
                          <a:latin typeface="+mj-lt"/>
                        </a:rPr>
                        <a:t>MedLEE</a:t>
                      </a:r>
                      <a:endParaRPr lang="en-US" sz="1400" dirty="0">
                        <a:latin typeface="+mj-lt"/>
                      </a:endParaRPr>
                    </a:p>
                    <a:p>
                      <a:r>
                        <a:rPr lang="en-US" sz="1400" dirty="0">
                          <a:latin typeface="+mj-lt"/>
                        </a:rPr>
                        <a:t>False Positive</a:t>
                      </a:r>
                    </a:p>
                    <a:p>
                      <a:r>
                        <a:rPr lang="en-US" sz="1400" dirty="0">
                          <a:latin typeface="+mj-lt"/>
                        </a:rPr>
                        <a:t>N=22</a:t>
                      </a:r>
                      <a:r>
                        <a:rPr lang="en-US" sz="1400" baseline="0" dirty="0">
                          <a:latin typeface="+mj-lt"/>
                        </a:rPr>
                        <a:t> (44%)</a:t>
                      </a:r>
                      <a:endParaRPr lang="en-US" sz="1400" dirty="0">
                        <a:latin typeface="+mj-lt"/>
                      </a:endParaRPr>
                    </a:p>
                  </a:txBody>
                  <a:tcPr anchor="ctr"/>
                </a:tc>
                <a:tc>
                  <a:txBody>
                    <a:bodyPr/>
                    <a:lstStyle/>
                    <a:p>
                      <a:r>
                        <a:rPr lang="en-US" sz="1400" dirty="0">
                          <a:latin typeface="+mj-lt"/>
                        </a:rPr>
                        <a:t>Inclusion and exclusion criteria were met in different notes</a:t>
                      </a:r>
                    </a:p>
                  </a:txBody>
                  <a:tcPr/>
                </a:tc>
                <a:tc>
                  <a:txBody>
                    <a:bodyPr/>
                    <a:lstStyle/>
                    <a:p>
                      <a:r>
                        <a:rPr lang="en-US" sz="1400" dirty="0">
                          <a:latin typeface="+mj-lt"/>
                        </a:rPr>
                        <a:t>4</a:t>
                      </a:r>
                      <a:r>
                        <a:rPr lang="en-US" sz="1400" baseline="0" dirty="0">
                          <a:latin typeface="+mj-lt"/>
                        </a:rPr>
                        <a:t> (8%)</a:t>
                      </a:r>
                      <a:endParaRPr lang="en-US" sz="1400" dirty="0">
                        <a:latin typeface="+mj-lt"/>
                      </a:endParaRPr>
                    </a:p>
                  </a:txBody>
                  <a:tcPr/>
                </a:tc>
                <a:extLst>
                  <a:ext uri="{0D108BD9-81ED-4DB2-BD59-A6C34878D82A}">
                    <a16:rowId xmlns:a16="http://schemas.microsoft.com/office/drawing/2014/main" val="1025241508"/>
                  </a:ext>
                </a:extLst>
              </a:tr>
              <a:tr h="673704">
                <a:tc vMerge="1">
                  <a:txBody>
                    <a:bodyPr/>
                    <a:lstStyle/>
                    <a:p>
                      <a:endParaRPr lang="en-US" dirty="0"/>
                    </a:p>
                  </a:txBody>
                  <a:tcPr/>
                </a:tc>
                <a:tc>
                  <a:txBody>
                    <a:bodyPr/>
                    <a:lstStyle/>
                    <a:p>
                      <a:r>
                        <a:rPr lang="en-US" sz="1400" dirty="0">
                          <a:latin typeface="+mj-lt"/>
                        </a:rPr>
                        <a:t>There was incompleteness and inconsistency between notes and ICD9 codes</a:t>
                      </a:r>
                    </a:p>
                  </a:txBody>
                  <a:tcPr/>
                </a:tc>
                <a:tc>
                  <a:txBody>
                    <a:bodyPr/>
                    <a:lstStyle/>
                    <a:p>
                      <a:r>
                        <a:rPr lang="en-US" sz="1400" dirty="0">
                          <a:latin typeface="+mj-lt"/>
                        </a:rPr>
                        <a:t>1 (2%)</a:t>
                      </a:r>
                    </a:p>
                  </a:txBody>
                  <a:tcPr/>
                </a:tc>
                <a:extLst>
                  <a:ext uri="{0D108BD9-81ED-4DB2-BD59-A6C34878D82A}">
                    <a16:rowId xmlns:a16="http://schemas.microsoft.com/office/drawing/2014/main" val="4056992392"/>
                  </a:ext>
                </a:extLst>
              </a:tr>
              <a:tr h="673704">
                <a:tc vMerge="1">
                  <a:txBody>
                    <a:bodyPr/>
                    <a:lstStyle/>
                    <a:p>
                      <a:endParaRPr lang="en-US" dirty="0"/>
                    </a:p>
                  </a:txBody>
                  <a:tcPr/>
                </a:tc>
                <a:tc>
                  <a:txBody>
                    <a:bodyPr/>
                    <a:lstStyle/>
                    <a:p>
                      <a:r>
                        <a:rPr lang="en-US" sz="1400" dirty="0">
                          <a:solidFill>
                            <a:schemeClr val="bg1"/>
                          </a:solidFill>
                          <a:latin typeface="+mj-lt"/>
                        </a:rPr>
                        <a:t>There were documentation errors</a:t>
                      </a:r>
                    </a:p>
                    <a:p>
                      <a:r>
                        <a:rPr lang="en-US" sz="1400" dirty="0">
                          <a:solidFill>
                            <a:schemeClr val="bg1"/>
                          </a:solidFill>
                          <a:latin typeface="+mj-lt"/>
                        </a:rPr>
                        <a:t>in notes</a:t>
                      </a:r>
                    </a:p>
                  </a:txBody>
                  <a:tcPr>
                    <a:solidFill>
                      <a:schemeClr val="tx2">
                        <a:lumMod val="75000"/>
                      </a:schemeClr>
                    </a:solidFill>
                  </a:tcPr>
                </a:tc>
                <a:tc>
                  <a:txBody>
                    <a:bodyPr/>
                    <a:lstStyle/>
                    <a:p>
                      <a:r>
                        <a:rPr lang="en-US" sz="1400" dirty="0">
                          <a:solidFill>
                            <a:schemeClr val="bg1"/>
                          </a:solidFill>
                          <a:latin typeface="+mj-lt"/>
                        </a:rPr>
                        <a:t>17 (34%)</a:t>
                      </a:r>
                    </a:p>
                  </a:txBody>
                  <a:tcPr>
                    <a:solidFill>
                      <a:schemeClr val="tx2">
                        <a:lumMod val="75000"/>
                      </a:schemeClr>
                    </a:solidFill>
                  </a:tcPr>
                </a:tc>
                <a:extLst>
                  <a:ext uri="{0D108BD9-81ED-4DB2-BD59-A6C34878D82A}">
                    <a16:rowId xmlns:a16="http://schemas.microsoft.com/office/drawing/2014/main" val="1324549942"/>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a:t>There were documentation errors in notes</a:t>
            </a:r>
          </a:p>
          <a:p>
            <a:pPr marL="285750" indent="-285750">
              <a:buFont typeface="Arial" panose="020B0604020202020204" pitchFamily="34" charset="0"/>
              <a:buChar char="•"/>
            </a:pPr>
            <a:r>
              <a:rPr lang="en-US" dirty="0"/>
              <a:t>17 patients were considered eligible by </a:t>
            </a:r>
            <a:r>
              <a:rPr lang="en-US" dirty="0" err="1"/>
              <a:t>MedLEE</a:t>
            </a:r>
            <a:r>
              <a:rPr lang="en-US" dirty="0"/>
              <a:t> due to documentation errors</a:t>
            </a:r>
          </a:p>
          <a:p>
            <a:pPr marL="742939" lvl="1" indent="-285750">
              <a:buFont typeface="Arial" panose="020B0604020202020204" pitchFamily="34" charset="0"/>
              <a:buChar char="•"/>
            </a:pPr>
            <a:r>
              <a:rPr lang="en-US" sz="1800" dirty="0">
                <a:solidFill>
                  <a:schemeClr val="tx1"/>
                </a:solidFill>
              </a:rPr>
              <a:t>complicated negations</a:t>
            </a:r>
          </a:p>
          <a:p>
            <a:pPr marL="742939" lvl="1" indent="-285750">
              <a:buFont typeface="Arial" panose="020B0604020202020204" pitchFamily="34" charset="0"/>
              <a:buChar char="•"/>
            </a:pPr>
            <a:r>
              <a:rPr lang="en-US" sz="1800" dirty="0">
                <a:solidFill>
                  <a:schemeClr val="tx1"/>
                </a:solidFill>
              </a:rPr>
              <a:t>unusual abbreviations</a:t>
            </a:r>
          </a:p>
          <a:p>
            <a:pPr marL="742939" lvl="1" indent="-285750">
              <a:buFont typeface="Arial" panose="020B0604020202020204" pitchFamily="34" charset="0"/>
              <a:buChar char="•"/>
            </a:pPr>
            <a:r>
              <a:rPr lang="en-US" sz="1800" dirty="0">
                <a:solidFill>
                  <a:schemeClr val="tx1"/>
                </a:solidFill>
              </a:rPr>
              <a:t>incorrect grammar</a:t>
            </a:r>
          </a:p>
          <a:p>
            <a:pPr marL="742939" lvl="1" indent="-285750">
              <a:buFont typeface="Arial" panose="020B0604020202020204" pitchFamily="34" charset="0"/>
              <a:buChar char="•"/>
            </a:pPr>
            <a:r>
              <a:rPr lang="en-US" sz="1800" dirty="0">
                <a:solidFill>
                  <a:schemeClr val="tx1"/>
                </a:solidFill>
              </a:rPr>
              <a:t>spelling errors</a:t>
            </a:r>
          </a:p>
          <a:p>
            <a:pPr marL="285750" indent="-285750">
              <a:buFont typeface="Arial" panose="020B0604020202020204" pitchFamily="34" charset="0"/>
              <a:buChar char="•"/>
            </a:pPr>
            <a:r>
              <a:rPr lang="en-US" dirty="0"/>
              <a:t>Such documentation errors were also difficult for human experts to interpret, e.g., “?</a:t>
            </a:r>
            <a:r>
              <a:rPr lang="en-US" dirty="0" err="1"/>
              <a:t>afib</a:t>
            </a:r>
            <a:r>
              <a:rPr lang="en-US" dirty="0"/>
              <a:t>, CT scan r/o </a:t>
            </a:r>
            <a:r>
              <a:rPr lang="en-US" dirty="0" err="1"/>
              <a:t>bleding</a:t>
            </a:r>
            <a:r>
              <a:rPr lang="en-US" dirty="0"/>
              <a:t>/strokes”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75023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a:t>ICD9-only patients</a:t>
            </a:r>
          </a:p>
        </p:txBody>
      </p:sp>
      <p:graphicFrame>
        <p:nvGraphicFramePr>
          <p:cNvPr id="4" name="Table 3"/>
          <p:cNvGraphicFramePr>
            <a:graphicFrameLocks noGrp="1"/>
          </p:cNvGraphicFramePr>
          <p:nvPr>
            <p:extLst>
              <p:ext uri="{D42A27DB-BD31-4B8C-83A1-F6EECF244321}">
                <p14:modId xmlns:p14="http://schemas.microsoft.com/office/powerpoint/2010/main" val="1418180422"/>
              </p:ext>
            </p:extLst>
          </p:nvPr>
        </p:nvGraphicFramePr>
        <p:xfrm>
          <a:off x="177074" y="1219203"/>
          <a:ext cx="5910216" cy="2752632"/>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a:latin typeface="+mj-lt"/>
                        </a:rPr>
                        <a:t>ICD9 (+)</a:t>
                      </a:r>
                    </a:p>
                    <a:p>
                      <a:r>
                        <a:rPr lang="en-US" sz="1600" dirty="0" err="1">
                          <a:latin typeface="+mj-lt"/>
                        </a:rPr>
                        <a:t>MedLEE</a:t>
                      </a:r>
                      <a:r>
                        <a:rPr lang="en-US" sz="1600" dirty="0">
                          <a:latin typeface="+mj-lt"/>
                        </a:rPr>
                        <a:t>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2">
                  <a:txBody>
                    <a:bodyPr/>
                    <a:lstStyle/>
                    <a:p>
                      <a:r>
                        <a:rPr lang="en-US" sz="1400" dirty="0">
                          <a:latin typeface="+mj-lt"/>
                        </a:rPr>
                        <a:t>ICD9 </a:t>
                      </a:r>
                    </a:p>
                    <a:p>
                      <a:r>
                        <a:rPr lang="en-US" sz="1400" dirty="0">
                          <a:latin typeface="+mj-lt"/>
                        </a:rPr>
                        <a:t>True Positive</a:t>
                      </a:r>
                    </a:p>
                    <a:p>
                      <a:r>
                        <a:rPr lang="en-US" sz="1400" dirty="0">
                          <a:latin typeface="+mj-lt"/>
                        </a:rPr>
                        <a:t>N=27 (90%)</a:t>
                      </a:r>
                    </a:p>
                  </a:txBody>
                  <a:tcPr anchor="ctr"/>
                </a:tc>
                <a:tc>
                  <a:txBody>
                    <a:bodyPr/>
                    <a:lstStyle/>
                    <a:p>
                      <a:r>
                        <a:rPr lang="en-US" sz="1400" dirty="0">
                          <a:latin typeface="+mj-lt"/>
                        </a:rPr>
                        <a:t>Fragmented information scattered</a:t>
                      </a:r>
                    </a:p>
                    <a:p>
                      <a:r>
                        <a:rPr lang="en-US" sz="1400" dirty="0">
                          <a:latin typeface="+mj-lt"/>
                        </a:rPr>
                        <a:t>across multiple notes</a:t>
                      </a:r>
                    </a:p>
                  </a:txBody>
                  <a:tcPr/>
                </a:tc>
                <a:tc>
                  <a:txBody>
                    <a:bodyPr/>
                    <a:lstStyle/>
                    <a:p>
                      <a:r>
                        <a:rPr lang="en-US" sz="1400" dirty="0">
                          <a:latin typeface="+mj-lt"/>
                        </a:rPr>
                        <a:t>12 (40%)</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a:latin typeface="+mj-lt"/>
                        </a:rPr>
                        <a:t>Defects in </a:t>
                      </a:r>
                      <a:r>
                        <a:rPr lang="en-US" sz="1400" dirty="0" err="1">
                          <a:latin typeface="+mj-lt"/>
                        </a:rPr>
                        <a:t>MedLEE</a:t>
                      </a:r>
                      <a:r>
                        <a:rPr lang="en-US" sz="1400" dirty="0">
                          <a:latin typeface="+mj-lt"/>
                        </a:rPr>
                        <a:t> Query</a:t>
                      </a:r>
                    </a:p>
                  </a:txBody>
                  <a:tcPr/>
                </a:tc>
                <a:tc>
                  <a:txBody>
                    <a:bodyPr/>
                    <a:lstStyle/>
                    <a:p>
                      <a:r>
                        <a:rPr lang="en-US" sz="1400" dirty="0">
                          <a:latin typeface="+mj-lt"/>
                        </a:rPr>
                        <a:t>15 (50%)</a:t>
                      </a:r>
                    </a:p>
                  </a:txBody>
                  <a:tcPr/>
                </a:tc>
                <a:extLst>
                  <a:ext uri="{0D108BD9-81ED-4DB2-BD59-A6C34878D82A}">
                    <a16:rowId xmlns:a16="http://schemas.microsoft.com/office/drawing/2014/main" val="3286228561"/>
                  </a:ext>
                </a:extLst>
              </a:tr>
              <a:tr h="673704">
                <a:tc>
                  <a:txBody>
                    <a:bodyPr/>
                    <a:lstStyle/>
                    <a:p>
                      <a:r>
                        <a:rPr lang="en-US" sz="1400" dirty="0">
                          <a:latin typeface="+mj-lt"/>
                        </a:rPr>
                        <a:t>ICD9</a:t>
                      </a:r>
                    </a:p>
                    <a:p>
                      <a:r>
                        <a:rPr lang="en-US" sz="1400" dirty="0">
                          <a:latin typeface="+mj-lt"/>
                        </a:rPr>
                        <a:t>False Positive</a:t>
                      </a:r>
                    </a:p>
                    <a:p>
                      <a:r>
                        <a:rPr lang="en-US" sz="1400" dirty="0" smtClean="0">
                          <a:latin typeface="+mj-lt"/>
                        </a:rPr>
                        <a:t>N=3</a:t>
                      </a:r>
                      <a:r>
                        <a:rPr lang="en-US" sz="1400" baseline="0" dirty="0" smtClean="0">
                          <a:latin typeface="+mj-lt"/>
                        </a:rPr>
                        <a:t> (10%)</a:t>
                      </a:r>
                      <a:endParaRPr lang="en-US" sz="1400" dirty="0">
                        <a:latin typeface="+mj-lt"/>
                      </a:endParaRPr>
                    </a:p>
                  </a:txBody>
                  <a:tcPr anchor="ctr"/>
                </a:tc>
                <a:tc>
                  <a:txBody>
                    <a:bodyPr/>
                    <a:lstStyle/>
                    <a:p>
                      <a:r>
                        <a:rPr lang="en-US" sz="1400" dirty="0">
                          <a:latin typeface="+mj-lt"/>
                        </a:rPr>
                        <a:t>Diagnoses satisfying exclusion criteria missed by ICD9 codes</a:t>
                      </a:r>
                    </a:p>
                  </a:txBody>
                  <a:tcPr/>
                </a:tc>
                <a:tc>
                  <a:txBody>
                    <a:bodyPr/>
                    <a:lstStyle/>
                    <a:p>
                      <a:r>
                        <a:rPr lang="en-US" sz="1400" baseline="0" dirty="0">
                          <a:latin typeface="+mj-lt"/>
                        </a:rPr>
                        <a:t>3 (10%)</a:t>
                      </a:r>
                      <a:endParaRPr lang="en-US" sz="1400" dirty="0">
                        <a:latin typeface="+mj-lt"/>
                      </a:endParaRPr>
                    </a:p>
                  </a:txBody>
                  <a:tcPr/>
                </a:tc>
                <a:extLst>
                  <a:ext uri="{0D108BD9-81ED-4DB2-BD59-A6C34878D82A}">
                    <a16:rowId xmlns:a16="http://schemas.microsoft.com/office/drawing/2014/main" val="1025241508"/>
                  </a:ext>
                </a:extLst>
              </a:tr>
            </a:tbl>
          </a:graphicData>
        </a:graphic>
      </p:graphicFrame>
    </p:spTree>
    <p:extLst>
      <p:ext uri="{BB962C8B-B14F-4D97-AF65-F5344CB8AC3E}">
        <p14:creationId xmlns:p14="http://schemas.microsoft.com/office/powerpoint/2010/main" val="1240889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a:t>ICD9-only patients: true-positive cases</a:t>
            </a:r>
          </a:p>
        </p:txBody>
      </p:sp>
      <p:graphicFrame>
        <p:nvGraphicFramePr>
          <p:cNvPr id="4" name="Table 3"/>
          <p:cNvGraphicFramePr>
            <a:graphicFrameLocks noGrp="1"/>
          </p:cNvGraphicFramePr>
          <p:nvPr>
            <p:extLst>
              <p:ext uri="{D42A27DB-BD31-4B8C-83A1-F6EECF244321}">
                <p14:modId xmlns:p14="http://schemas.microsoft.com/office/powerpoint/2010/main" val="2451186205"/>
              </p:ext>
            </p:extLst>
          </p:nvPr>
        </p:nvGraphicFramePr>
        <p:xfrm>
          <a:off x="177074" y="1219203"/>
          <a:ext cx="5910216" cy="2752632"/>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a:latin typeface="+mj-lt"/>
                        </a:rPr>
                        <a:t>ICD9 (+)</a:t>
                      </a:r>
                    </a:p>
                    <a:p>
                      <a:r>
                        <a:rPr lang="en-US" sz="1600" dirty="0" err="1">
                          <a:latin typeface="+mj-lt"/>
                        </a:rPr>
                        <a:t>MedLEE</a:t>
                      </a:r>
                      <a:r>
                        <a:rPr lang="en-US" sz="1600" dirty="0">
                          <a:latin typeface="+mj-lt"/>
                        </a:rPr>
                        <a:t>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2">
                  <a:txBody>
                    <a:bodyPr/>
                    <a:lstStyle/>
                    <a:p>
                      <a:r>
                        <a:rPr lang="en-US" sz="1400" dirty="0">
                          <a:latin typeface="+mj-lt"/>
                        </a:rPr>
                        <a:t>ICD9 </a:t>
                      </a:r>
                    </a:p>
                    <a:p>
                      <a:r>
                        <a:rPr lang="en-US" sz="1400" dirty="0">
                          <a:latin typeface="+mj-lt"/>
                        </a:rPr>
                        <a:t>True Positive</a:t>
                      </a:r>
                    </a:p>
                    <a:p>
                      <a:r>
                        <a:rPr lang="en-US" sz="1400" dirty="0">
                          <a:latin typeface="+mj-lt"/>
                        </a:rPr>
                        <a:t>N=27 (90%)</a:t>
                      </a:r>
                    </a:p>
                  </a:txBody>
                  <a:tcPr anchor="ctr"/>
                </a:tc>
                <a:tc>
                  <a:txBody>
                    <a:bodyPr/>
                    <a:lstStyle/>
                    <a:p>
                      <a:r>
                        <a:rPr lang="en-US" sz="1400" dirty="0">
                          <a:solidFill>
                            <a:schemeClr val="bg1"/>
                          </a:solidFill>
                          <a:latin typeface="+mj-lt"/>
                        </a:rPr>
                        <a:t>Fragmented information scattered</a:t>
                      </a:r>
                    </a:p>
                    <a:p>
                      <a:r>
                        <a:rPr lang="en-US" sz="1400" dirty="0">
                          <a:solidFill>
                            <a:schemeClr val="bg1"/>
                          </a:solidFill>
                          <a:latin typeface="+mj-lt"/>
                        </a:rPr>
                        <a:t>across multiple notes</a:t>
                      </a:r>
                    </a:p>
                  </a:txBody>
                  <a:tcPr>
                    <a:solidFill>
                      <a:schemeClr val="tx2">
                        <a:lumMod val="75000"/>
                      </a:schemeClr>
                    </a:solidFill>
                  </a:tcPr>
                </a:tc>
                <a:tc>
                  <a:txBody>
                    <a:bodyPr/>
                    <a:lstStyle/>
                    <a:p>
                      <a:r>
                        <a:rPr lang="en-US" sz="1400" dirty="0">
                          <a:solidFill>
                            <a:schemeClr val="bg1"/>
                          </a:solidFill>
                          <a:latin typeface="+mj-lt"/>
                        </a:rPr>
                        <a:t>12 (40%)</a:t>
                      </a:r>
                    </a:p>
                  </a:txBody>
                  <a:tcPr>
                    <a:solidFill>
                      <a:schemeClr val="tx2">
                        <a:lumMod val="75000"/>
                      </a:schemeClr>
                    </a:solidFill>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a:latin typeface="+mj-lt"/>
                        </a:rPr>
                        <a:t>Defects in </a:t>
                      </a:r>
                      <a:r>
                        <a:rPr lang="en-US" sz="1400" dirty="0" err="1">
                          <a:latin typeface="+mj-lt"/>
                        </a:rPr>
                        <a:t>MedLEE</a:t>
                      </a:r>
                      <a:r>
                        <a:rPr lang="en-US" sz="1400" dirty="0">
                          <a:latin typeface="+mj-lt"/>
                        </a:rPr>
                        <a:t> Query</a:t>
                      </a:r>
                    </a:p>
                  </a:txBody>
                  <a:tcPr/>
                </a:tc>
                <a:tc>
                  <a:txBody>
                    <a:bodyPr/>
                    <a:lstStyle/>
                    <a:p>
                      <a:r>
                        <a:rPr lang="en-US" sz="1400" dirty="0">
                          <a:latin typeface="+mj-lt"/>
                        </a:rPr>
                        <a:t>15 (50%)</a:t>
                      </a:r>
                    </a:p>
                  </a:txBody>
                  <a:tcPr/>
                </a:tc>
                <a:extLst>
                  <a:ext uri="{0D108BD9-81ED-4DB2-BD59-A6C34878D82A}">
                    <a16:rowId xmlns:a16="http://schemas.microsoft.com/office/drawing/2014/main" val="3286228561"/>
                  </a:ext>
                </a:extLst>
              </a:tr>
              <a:tr h="673704">
                <a:tc>
                  <a:txBody>
                    <a:bodyPr/>
                    <a:lstStyle/>
                    <a:p>
                      <a:r>
                        <a:rPr lang="en-US" sz="1400" dirty="0">
                          <a:latin typeface="+mj-lt"/>
                        </a:rPr>
                        <a:t>ICD9</a:t>
                      </a:r>
                    </a:p>
                    <a:p>
                      <a:r>
                        <a:rPr lang="en-US" sz="1400" dirty="0">
                          <a:latin typeface="+mj-lt"/>
                        </a:rPr>
                        <a:t>False Positive</a:t>
                      </a:r>
                    </a:p>
                    <a:p>
                      <a:r>
                        <a:rPr lang="en-US" sz="1400" dirty="0" smtClean="0">
                          <a:latin typeface="+mj-lt"/>
                        </a:rPr>
                        <a:t>N=3 (10%)</a:t>
                      </a:r>
                    </a:p>
                  </a:txBody>
                  <a:tcPr anchor="ctr"/>
                </a:tc>
                <a:tc>
                  <a:txBody>
                    <a:bodyPr/>
                    <a:lstStyle/>
                    <a:p>
                      <a:r>
                        <a:rPr lang="en-US" sz="1400" dirty="0">
                          <a:latin typeface="+mj-lt"/>
                        </a:rPr>
                        <a:t>Diagnoses satisfying exclusion criteria missed by ICD9 codes</a:t>
                      </a:r>
                    </a:p>
                  </a:txBody>
                  <a:tcPr/>
                </a:tc>
                <a:tc>
                  <a:txBody>
                    <a:bodyPr/>
                    <a:lstStyle/>
                    <a:p>
                      <a:r>
                        <a:rPr lang="en-US" sz="1400" baseline="0" dirty="0">
                          <a:latin typeface="+mj-lt"/>
                        </a:rPr>
                        <a:t>3 (10%)</a:t>
                      </a:r>
                      <a:endParaRPr lang="en-US" sz="1400" dirty="0">
                        <a:latin typeface="+mj-lt"/>
                      </a:endParaRPr>
                    </a:p>
                  </a:txBody>
                  <a:tcPr/>
                </a:tc>
                <a:extLst>
                  <a:ext uri="{0D108BD9-81ED-4DB2-BD59-A6C34878D82A}">
                    <a16:rowId xmlns:a16="http://schemas.microsoft.com/office/drawing/2014/main" val="1025241508"/>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a:t>Fragmented information scattered across multiple notes of the same or different types</a:t>
            </a:r>
          </a:p>
          <a:p>
            <a:pPr marL="285750" indent="-285750">
              <a:buFont typeface="Arial" panose="020B0604020202020204" pitchFamily="34" charset="0"/>
              <a:buChar char="•"/>
            </a:pPr>
            <a:r>
              <a:rPr lang="en-US" dirty="0"/>
              <a:t>12 patients had ICD9 diagnoses for “Cerebral Vascular Disease”, but no pertinent information was specified in their discharge notes</a:t>
            </a:r>
          </a:p>
          <a:p>
            <a:pPr marL="285750" indent="-285750">
              <a:buFont typeface="Arial" panose="020B0604020202020204" pitchFamily="34" charset="0"/>
              <a:buChar char="•"/>
            </a:pPr>
            <a:r>
              <a:rPr lang="en-US" dirty="0"/>
              <a:t>The diagnoses may be elaborated in discharge notes dated other than year 2005 or in other data sources such as admission notes, progress notes, laboratory reports that were not part of our sample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87128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a:t>ICD9-only patients: true-positive cases</a:t>
            </a:r>
          </a:p>
        </p:txBody>
      </p:sp>
      <p:graphicFrame>
        <p:nvGraphicFramePr>
          <p:cNvPr id="4" name="Table 3"/>
          <p:cNvGraphicFramePr>
            <a:graphicFrameLocks noGrp="1"/>
          </p:cNvGraphicFramePr>
          <p:nvPr>
            <p:extLst>
              <p:ext uri="{D42A27DB-BD31-4B8C-83A1-F6EECF244321}">
                <p14:modId xmlns:p14="http://schemas.microsoft.com/office/powerpoint/2010/main" val="1842049881"/>
              </p:ext>
            </p:extLst>
          </p:nvPr>
        </p:nvGraphicFramePr>
        <p:xfrm>
          <a:off x="177074" y="1219203"/>
          <a:ext cx="5910216" cy="2752632"/>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a:latin typeface="+mj-lt"/>
                        </a:rPr>
                        <a:t>ICD9 (+)</a:t>
                      </a:r>
                    </a:p>
                    <a:p>
                      <a:r>
                        <a:rPr lang="en-US" sz="1600" dirty="0" err="1">
                          <a:latin typeface="+mj-lt"/>
                        </a:rPr>
                        <a:t>MedLEE</a:t>
                      </a:r>
                      <a:r>
                        <a:rPr lang="en-US" sz="1600" dirty="0">
                          <a:latin typeface="+mj-lt"/>
                        </a:rPr>
                        <a:t>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2">
                  <a:txBody>
                    <a:bodyPr/>
                    <a:lstStyle/>
                    <a:p>
                      <a:r>
                        <a:rPr lang="en-US" sz="1400" dirty="0">
                          <a:latin typeface="+mj-lt"/>
                        </a:rPr>
                        <a:t>ICD9 </a:t>
                      </a:r>
                    </a:p>
                    <a:p>
                      <a:r>
                        <a:rPr lang="en-US" sz="1400" dirty="0">
                          <a:latin typeface="+mj-lt"/>
                        </a:rPr>
                        <a:t>True Positive</a:t>
                      </a:r>
                    </a:p>
                    <a:p>
                      <a:r>
                        <a:rPr lang="en-US" sz="1400" dirty="0">
                          <a:latin typeface="+mj-lt"/>
                        </a:rPr>
                        <a:t>N=27 (90%)</a:t>
                      </a:r>
                    </a:p>
                  </a:txBody>
                  <a:tcPr anchor="ctr"/>
                </a:tc>
                <a:tc>
                  <a:txBody>
                    <a:bodyPr/>
                    <a:lstStyle/>
                    <a:p>
                      <a:r>
                        <a:rPr lang="en-US" sz="1400" dirty="0">
                          <a:latin typeface="+mj-lt"/>
                        </a:rPr>
                        <a:t>Fragmented information scattered</a:t>
                      </a:r>
                    </a:p>
                    <a:p>
                      <a:r>
                        <a:rPr lang="en-US" sz="1400" dirty="0">
                          <a:latin typeface="+mj-lt"/>
                        </a:rPr>
                        <a:t>across multiple notes</a:t>
                      </a:r>
                    </a:p>
                  </a:txBody>
                  <a:tcPr/>
                </a:tc>
                <a:tc>
                  <a:txBody>
                    <a:bodyPr/>
                    <a:lstStyle/>
                    <a:p>
                      <a:r>
                        <a:rPr lang="en-US" sz="1400" dirty="0">
                          <a:latin typeface="+mj-lt"/>
                        </a:rPr>
                        <a:t>12 (40%)</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a:solidFill>
                            <a:schemeClr val="bg1"/>
                          </a:solidFill>
                          <a:latin typeface="+mj-lt"/>
                        </a:rPr>
                        <a:t>Defects in </a:t>
                      </a:r>
                      <a:r>
                        <a:rPr lang="en-US" sz="1400" dirty="0" err="1">
                          <a:solidFill>
                            <a:schemeClr val="bg1"/>
                          </a:solidFill>
                          <a:latin typeface="+mj-lt"/>
                        </a:rPr>
                        <a:t>MedLEE</a:t>
                      </a:r>
                      <a:r>
                        <a:rPr lang="en-US" sz="1400" dirty="0">
                          <a:solidFill>
                            <a:schemeClr val="bg1"/>
                          </a:solidFill>
                          <a:latin typeface="+mj-lt"/>
                        </a:rPr>
                        <a:t> Query</a:t>
                      </a:r>
                    </a:p>
                  </a:txBody>
                  <a:tcPr>
                    <a:solidFill>
                      <a:schemeClr val="tx2">
                        <a:lumMod val="75000"/>
                      </a:schemeClr>
                    </a:solidFill>
                  </a:tcPr>
                </a:tc>
                <a:tc>
                  <a:txBody>
                    <a:bodyPr/>
                    <a:lstStyle/>
                    <a:p>
                      <a:r>
                        <a:rPr lang="en-US" sz="1400" dirty="0">
                          <a:solidFill>
                            <a:schemeClr val="bg1"/>
                          </a:solidFill>
                          <a:latin typeface="+mj-lt"/>
                        </a:rPr>
                        <a:t>15 (50%)</a:t>
                      </a:r>
                    </a:p>
                  </a:txBody>
                  <a:tcPr>
                    <a:solidFill>
                      <a:schemeClr val="tx2">
                        <a:lumMod val="75000"/>
                      </a:schemeClr>
                    </a:solidFill>
                  </a:tcPr>
                </a:tc>
                <a:extLst>
                  <a:ext uri="{0D108BD9-81ED-4DB2-BD59-A6C34878D82A}">
                    <a16:rowId xmlns:a16="http://schemas.microsoft.com/office/drawing/2014/main" val="3286228561"/>
                  </a:ext>
                </a:extLst>
              </a:tr>
              <a:tr h="673704">
                <a:tc>
                  <a:txBody>
                    <a:bodyPr/>
                    <a:lstStyle/>
                    <a:p>
                      <a:r>
                        <a:rPr lang="en-US" sz="1400" dirty="0">
                          <a:latin typeface="+mj-lt"/>
                        </a:rPr>
                        <a:t>ICD9</a:t>
                      </a:r>
                    </a:p>
                    <a:p>
                      <a:r>
                        <a:rPr lang="en-US" sz="1400" dirty="0">
                          <a:latin typeface="+mj-lt"/>
                        </a:rPr>
                        <a:t>False Positive</a:t>
                      </a:r>
                    </a:p>
                    <a:p>
                      <a:r>
                        <a:rPr lang="en-US" sz="1400" dirty="0" smtClean="0">
                          <a:latin typeface="+mj-lt"/>
                        </a:rPr>
                        <a:t>N=3 (10%)</a:t>
                      </a:r>
                    </a:p>
                  </a:txBody>
                  <a:tcPr anchor="ctr"/>
                </a:tc>
                <a:tc>
                  <a:txBody>
                    <a:bodyPr/>
                    <a:lstStyle/>
                    <a:p>
                      <a:r>
                        <a:rPr lang="en-US" sz="1400" dirty="0">
                          <a:latin typeface="+mj-lt"/>
                        </a:rPr>
                        <a:t>Diagnoses satisfying exclusion criteria missed by ICD9 codes</a:t>
                      </a:r>
                    </a:p>
                  </a:txBody>
                  <a:tcPr/>
                </a:tc>
                <a:tc>
                  <a:txBody>
                    <a:bodyPr/>
                    <a:lstStyle/>
                    <a:p>
                      <a:r>
                        <a:rPr lang="en-US" sz="1400" baseline="0" dirty="0">
                          <a:latin typeface="+mj-lt"/>
                        </a:rPr>
                        <a:t>3 (10%)</a:t>
                      </a:r>
                      <a:endParaRPr lang="en-US" sz="1400" dirty="0">
                        <a:latin typeface="+mj-lt"/>
                      </a:endParaRPr>
                    </a:p>
                  </a:txBody>
                  <a:tcPr/>
                </a:tc>
                <a:extLst>
                  <a:ext uri="{0D108BD9-81ED-4DB2-BD59-A6C34878D82A}">
                    <a16:rowId xmlns:a16="http://schemas.microsoft.com/office/drawing/2014/main" val="1025241508"/>
                  </a:ext>
                </a:extLst>
              </a:tr>
            </a:tbl>
          </a:graphicData>
        </a:graphic>
      </p:graphicFrame>
      <p:sp>
        <p:nvSpPr>
          <p:cNvPr id="5" name="Text Placeholder 1"/>
          <p:cNvSpPr>
            <a:spLocks noGrp="1"/>
          </p:cNvSpPr>
          <p:nvPr>
            <p:ph type="body" idx="1"/>
          </p:nvPr>
        </p:nvSpPr>
        <p:spPr>
          <a:xfrm>
            <a:off x="6252754" y="1219204"/>
            <a:ext cx="5791200" cy="4715928"/>
          </a:xfrm>
        </p:spPr>
        <p:txBody>
          <a:bodyPr/>
          <a:lstStyle/>
          <a:p>
            <a:pPr marL="285750" indent="-285750">
              <a:buFont typeface="Arial" panose="020B0604020202020204" pitchFamily="34" charset="0"/>
              <a:buChar char="•"/>
            </a:pPr>
            <a:r>
              <a:rPr lang="en-US" dirty="0"/>
              <a:t>Non-exhaustive </a:t>
            </a:r>
            <a:r>
              <a:rPr lang="en-US" dirty="0" err="1"/>
              <a:t>MedLEE</a:t>
            </a:r>
            <a:r>
              <a:rPr lang="en-US" dirty="0"/>
              <a:t> Query</a:t>
            </a:r>
          </a:p>
          <a:p>
            <a:pPr marL="285750" indent="-285750">
              <a:buFont typeface="Arial" panose="020B0604020202020204" pitchFamily="34" charset="0"/>
              <a:buChar char="•"/>
            </a:pPr>
            <a:r>
              <a:rPr lang="en-US" dirty="0"/>
              <a:t>Our </a:t>
            </a:r>
            <a:r>
              <a:rPr lang="en-US" dirty="0" err="1"/>
              <a:t>MedLEE</a:t>
            </a:r>
            <a:r>
              <a:rPr lang="en-US" dirty="0"/>
              <a:t> query failed to retrieve 15 eligible patients because we did not specify appropriate attributes in the query</a:t>
            </a:r>
          </a:p>
          <a:p>
            <a:pPr marL="285750" indent="-285750">
              <a:buFont typeface="Arial" panose="020B0604020202020204" pitchFamily="34" charset="0"/>
              <a:buChar char="•"/>
            </a:pPr>
            <a:r>
              <a:rPr lang="en-US" dirty="0"/>
              <a:t>Example: “</a:t>
            </a:r>
            <a:r>
              <a:rPr lang="en-US" i="1" dirty="0"/>
              <a:t>CT/MRI demonstrated with small acute infarct in R </a:t>
            </a:r>
            <a:r>
              <a:rPr lang="it-IT" i="1" dirty="0"/>
              <a:t>upper posterior left basal ganglia/corona radiate</a:t>
            </a:r>
            <a:r>
              <a:rPr lang="it-IT" dirty="0"/>
              <a:t>”</a:t>
            </a:r>
            <a:br>
              <a:rPr lang="it-IT" dirty="0"/>
            </a:br>
            <a:r>
              <a:rPr lang="en-US" dirty="0" err="1"/>
              <a:t>MedLEE</a:t>
            </a:r>
            <a:r>
              <a:rPr lang="en-US" dirty="0"/>
              <a:t> has the capacity to extract the location information “</a:t>
            </a:r>
            <a:r>
              <a:rPr lang="en-US" i="1" dirty="0"/>
              <a:t>basal ganglia</a:t>
            </a:r>
            <a:r>
              <a:rPr lang="en-US" dirty="0"/>
              <a:t>” for term “</a:t>
            </a:r>
            <a:r>
              <a:rPr lang="en-US" i="1" dirty="0"/>
              <a:t>infarction</a:t>
            </a:r>
            <a:r>
              <a:rPr lang="en-US" dirty="0"/>
              <a:t>”; however, due to our oversight, we did not add the specific location constraints in our query and hence missed the patient</a:t>
            </a:r>
          </a:p>
          <a:p>
            <a:pPr marL="285750" indent="-285750">
              <a:buFont typeface="Arial" panose="020B0604020202020204" pitchFamily="34" charset="0"/>
              <a:buChar char="•"/>
            </a:pPr>
            <a:r>
              <a:rPr lang="en-US" dirty="0"/>
              <a:t>Requires query author to thoroughly consider all possible combinations of semantic classes and attributes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41684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368" y="268362"/>
            <a:ext cx="10515600" cy="716084"/>
          </a:xfrm>
        </p:spPr>
        <p:txBody>
          <a:bodyPr/>
          <a:lstStyle/>
          <a:p>
            <a:r>
              <a:rPr lang="en-US" dirty="0"/>
              <a:t>ICD9-only patients: false-positive cases</a:t>
            </a:r>
          </a:p>
        </p:txBody>
      </p:sp>
      <p:graphicFrame>
        <p:nvGraphicFramePr>
          <p:cNvPr id="4" name="Table 3"/>
          <p:cNvGraphicFramePr>
            <a:graphicFrameLocks noGrp="1"/>
          </p:cNvGraphicFramePr>
          <p:nvPr>
            <p:extLst>
              <p:ext uri="{D42A27DB-BD31-4B8C-83A1-F6EECF244321}">
                <p14:modId xmlns:p14="http://schemas.microsoft.com/office/powerpoint/2010/main" val="618103653"/>
              </p:ext>
            </p:extLst>
          </p:nvPr>
        </p:nvGraphicFramePr>
        <p:xfrm>
          <a:off x="177074" y="1219203"/>
          <a:ext cx="5910216" cy="2752632"/>
        </p:xfrm>
        <a:graphic>
          <a:graphicData uri="http://schemas.openxmlformats.org/drawingml/2006/table">
            <a:tbl>
              <a:tblPr firstRow="1" bandRow="1">
                <a:tableStyleId>{5C22544A-7EE6-4342-B048-85BDC9FD1C3A}</a:tableStyleId>
              </a:tblPr>
              <a:tblGrid>
                <a:gridCol w="1468846">
                  <a:extLst>
                    <a:ext uri="{9D8B030D-6E8A-4147-A177-3AD203B41FA5}">
                      <a16:colId xmlns:a16="http://schemas.microsoft.com/office/drawing/2014/main" val="2631371583"/>
                    </a:ext>
                  </a:extLst>
                </a:gridCol>
                <a:gridCol w="3474720">
                  <a:extLst>
                    <a:ext uri="{9D8B030D-6E8A-4147-A177-3AD203B41FA5}">
                      <a16:colId xmlns:a16="http://schemas.microsoft.com/office/drawing/2014/main" val="1801427168"/>
                    </a:ext>
                  </a:extLst>
                </a:gridCol>
                <a:gridCol w="966650">
                  <a:extLst>
                    <a:ext uri="{9D8B030D-6E8A-4147-A177-3AD203B41FA5}">
                      <a16:colId xmlns:a16="http://schemas.microsoft.com/office/drawing/2014/main" val="3600195942"/>
                    </a:ext>
                  </a:extLst>
                </a:gridCol>
              </a:tblGrid>
              <a:tr h="673704">
                <a:tc>
                  <a:txBody>
                    <a:bodyPr/>
                    <a:lstStyle/>
                    <a:p>
                      <a:r>
                        <a:rPr lang="en-US" sz="1600" dirty="0">
                          <a:latin typeface="+mj-lt"/>
                        </a:rPr>
                        <a:t>ICD9 (+)</a:t>
                      </a:r>
                    </a:p>
                    <a:p>
                      <a:r>
                        <a:rPr lang="en-US" sz="1600" dirty="0" err="1">
                          <a:latin typeface="+mj-lt"/>
                        </a:rPr>
                        <a:t>MedLEE</a:t>
                      </a:r>
                      <a:r>
                        <a:rPr lang="en-US" sz="1600" dirty="0">
                          <a:latin typeface="+mj-lt"/>
                        </a:rPr>
                        <a:t> (-)</a:t>
                      </a:r>
                    </a:p>
                  </a:txBody>
                  <a:tcPr/>
                </a:tc>
                <a:tc>
                  <a:txBody>
                    <a:bodyPr/>
                    <a:lstStyle/>
                    <a:p>
                      <a:r>
                        <a:rPr lang="en-US" sz="1600" dirty="0">
                          <a:latin typeface="+mj-lt"/>
                        </a:rPr>
                        <a:t>Causes of Discrepancies</a:t>
                      </a:r>
                    </a:p>
                  </a:txBody>
                  <a:tcPr/>
                </a:tc>
                <a:tc>
                  <a:txBody>
                    <a:bodyPr/>
                    <a:lstStyle/>
                    <a:p>
                      <a:r>
                        <a:rPr lang="en-US" sz="1600" dirty="0">
                          <a:latin typeface="+mj-lt"/>
                        </a:rPr>
                        <a:t>Count</a:t>
                      </a:r>
                    </a:p>
                  </a:txBody>
                  <a:tcPr/>
                </a:tc>
                <a:extLst>
                  <a:ext uri="{0D108BD9-81ED-4DB2-BD59-A6C34878D82A}">
                    <a16:rowId xmlns:a16="http://schemas.microsoft.com/office/drawing/2014/main" val="1515609922"/>
                  </a:ext>
                </a:extLst>
              </a:tr>
              <a:tr h="673704">
                <a:tc rowSpan="2">
                  <a:txBody>
                    <a:bodyPr/>
                    <a:lstStyle/>
                    <a:p>
                      <a:r>
                        <a:rPr lang="en-US" sz="1400" dirty="0">
                          <a:latin typeface="+mj-lt"/>
                        </a:rPr>
                        <a:t>ICD9 </a:t>
                      </a:r>
                    </a:p>
                    <a:p>
                      <a:r>
                        <a:rPr lang="en-US" sz="1400" dirty="0">
                          <a:latin typeface="+mj-lt"/>
                        </a:rPr>
                        <a:t>True Positive</a:t>
                      </a:r>
                    </a:p>
                    <a:p>
                      <a:r>
                        <a:rPr lang="en-US" sz="1400" dirty="0">
                          <a:latin typeface="+mj-lt"/>
                        </a:rPr>
                        <a:t>N=27 (90%)</a:t>
                      </a:r>
                    </a:p>
                  </a:txBody>
                  <a:tcPr anchor="ctr"/>
                </a:tc>
                <a:tc>
                  <a:txBody>
                    <a:bodyPr/>
                    <a:lstStyle/>
                    <a:p>
                      <a:r>
                        <a:rPr lang="en-US" sz="1400" dirty="0">
                          <a:latin typeface="+mj-lt"/>
                        </a:rPr>
                        <a:t>Fragmented information scattered</a:t>
                      </a:r>
                    </a:p>
                    <a:p>
                      <a:r>
                        <a:rPr lang="en-US" sz="1400" dirty="0">
                          <a:latin typeface="+mj-lt"/>
                        </a:rPr>
                        <a:t>across multiple notes</a:t>
                      </a:r>
                    </a:p>
                  </a:txBody>
                  <a:tcPr/>
                </a:tc>
                <a:tc>
                  <a:txBody>
                    <a:bodyPr/>
                    <a:lstStyle/>
                    <a:p>
                      <a:r>
                        <a:rPr lang="en-US" sz="1400" dirty="0">
                          <a:latin typeface="+mj-lt"/>
                        </a:rPr>
                        <a:t>12 (40%)</a:t>
                      </a:r>
                    </a:p>
                  </a:txBody>
                  <a:tcPr/>
                </a:tc>
                <a:extLst>
                  <a:ext uri="{0D108BD9-81ED-4DB2-BD59-A6C34878D82A}">
                    <a16:rowId xmlns:a16="http://schemas.microsoft.com/office/drawing/2014/main" val="3167874784"/>
                  </a:ext>
                </a:extLst>
              </a:tr>
              <a:tr h="673704">
                <a:tc vMerge="1">
                  <a:txBody>
                    <a:bodyPr/>
                    <a:lstStyle/>
                    <a:p>
                      <a:endParaRPr lang="en-US" dirty="0"/>
                    </a:p>
                  </a:txBody>
                  <a:tcPr/>
                </a:tc>
                <a:tc>
                  <a:txBody>
                    <a:bodyPr/>
                    <a:lstStyle/>
                    <a:p>
                      <a:r>
                        <a:rPr lang="en-US" sz="1400" dirty="0">
                          <a:latin typeface="+mj-lt"/>
                        </a:rPr>
                        <a:t>Defects in </a:t>
                      </a:r>
                      <a:r>
                        <a:rPr lang="en-US" sz="1400" dirty="0" err="1">
                          <a:latin typeface="+mj-lt"/>
                        </a:rPr>
                        <a:t>MedLEE</a:t>
                      </a:r>
                      <a:r>
                        <a:rPr lang="en-US" sz="1400" dirty="0">
                          <a:latin typeface="+mj-lt"/>
                        </a:rPr>
                        <a:t> Query</a:t>
                      </a:r>
                    </a:p>
                  </a:txBody>
                  <a:tcPr/>
                </a:tc>
                <a:tc>
                  <a:txBody>
                    <a:bodyPr/>
                    <a:lstStyle/>
                    <a:p>
                      <a:r>
                        <a:rPr lang="en-US" sz="1400" dirty="0">
                          <a:latin typeface="+mj-lt"/>
                        </a:rPr>
                        <a:t>15 (50%)</a:t>
                      </a:r>
                    </a:p>
                  </a:txBody>
                  <a:tcPr/>
                </a:tc>
                <a:extLst>
                  <a:ext uri="{0D108BD9-81ED-4DB2-BD59-A6C34878D82A}">
                    <a16:rowId xmlns:a16="http://schemas.microsoft.com/office/drawing/2014/main" val="3286228561"/>
                  </a:ext>
                </a:extLst>
              </a:tr>
              <a:tr h="673704">
                <a:tc>
                  <a:txBody>
                    <a:bodyPr/>
                    <a:lstStyle/>
                    <a:p>
                      <a:r>
                        <a:rPr lang="en-US" sz="1400" dirty="0">
                          <a:latin typeface="+mj-lt"/>
                        </a:rPr>
                        <a:t>ICD9</a:t>
                      </a:r>
                    </a:p>
                    <a:p>
                      <a:r>
                        <a:rPr lang="en-US" sz="1400" dirty="0">
                          <a:latin typeface="+mj-lt"/>
                        </a:rPr>
                        <a:t>False Positive</a:t>
                      </a:r>
                    </a:p>
                    <a:p>
                      <a:r>
                        <a:rPr lang="en-US" sz="1400" dirty="0" smtClean="0">
                          <a:latin typeface="+mj-lt"/>
                        </a:rPr>
                        <a:t>N=3 (10%)</a:t>
                      </a:r>
                    </a:p>
                  </a:txBody>
                  <a:tcPr anchor="ctr"/>
                </a:tc>
                <a:tc>
                  <a:txBody>
                    <a:bodyPr/>
                    <a:lstStyle/>
                    <a:p>
                      <a:r>
                        <a:rPr lang="en-US" sz="1400" dirty="0">
                          <a:solidFill>
                            <a:schemeClr val="bg1"/>
                          </a:solidFill>
                          <a:latin typeface="+mj-lt"/>
                        </a:rPr>
                        <a:t>Diagnoses satisfying exclusion criteria missed by ICD9 codes</a:t>
                      </a:r>
                    </a:p>
                  </a:txBody>
                  <a:tcPr>
                    <a:solidFill>
                      <a:schemeClr val="tx2">
                        <a:lumMod val="75000"/>
                      </a:schemeClr>
                    </a:solidFill>
                  </a:tcPr>
                </a:tc>
                <a:tc>
                  <a:txBody>
                    <a:bodyPr/>
                    <a:lstStyle/>
                    <a:p>
                      <a:r>
                        <a:rPr lang="en-US" sz="1400" baseline="0" dirty="0">
                          <a:solidFill>
                            <a:schemeClr val="bg1"/>
                          </a:solidFill>
                          <a:latin typeface="+mj-lt"/>
                        </a:rPr>
                        <a:t>3 (10%)</a:t>
                      </a:r>
                      <a:endParaRPr lang="en-US" sz="1400" dirty="0">
                        <a:solidFill>
                          <a:schemeClr val="bg1"/>
                        </a:solidFill>
                        <a:latin typeface="+mj-lt"/>
                      </a:endParaRPr>
                    </a:p>
                  </a:txBody>
                  <a:tcPr>
                    <a:solidFill>
                      <a:schemeClr val="tx2">
                        <a:lumMod val="75000"/>
                      </a:schemeClr>
                    </a:solidFill>
                  </a:tcPr>
                </a:tc>
                <a:extLst>
                  <a:ext uri="{0D108BD9-81ED-4DB2-BD59-A6C34878D82A}">
                    <a16:rowId xmlns:a16="http://schemas.microsoft.com/office/drawing/2014/main" val="1025241508"/>
                  </a:ext>
                </a:extLst>
              </a:tr>
            </a:tbl>
          </a:graphicData>
        </a:graphic>
      </p:graphicFrame>
      <p:sp>
        <p:nvSpPr>
          <p:cNvPr id="5" name="Text Placeholder 1"/>
          <p:cNvSpPr>
            <a:spLocks noGrp="1"/>
          </p:cNvSpPr>
          <p:nvPr>
            <p:ph type="body" idx="1"/>
          </p:nvPr>
        </p:nvSpPr>
        <p:spPr>
          <a:xfrm>
            <a:off x="6252754" y="1219204"/>
            <a:ext cx="5677867" cy="4715928"/>
          </a:xfrm>
        </p:spPr>
        <p:txBody>
          <a:bodyPr/>
          <a:lstStyle/>
          <a:p>
            <a:pPr marL="285750" indent="-285750">
              <a:buFont typeface="Arial" panose="020B0604020202020204" pitchFamily="34" charset="0"/>
              <a:buChar char="•"/>
            </a:pPr>
            <a:r>
              <a:rPr lang="en-US" dirty="0"/>
              <a:t>Diagnoses satisfying exclusion criteria missed by ICD9 codes</a:t>
            </a:r>
          </a:p>
          <a:p>
            <a:pPr marL="285750" indent="-285750">
              <a:buFont typeface="Arial" panose="020B0604020202020204" pitchFamily="34" charset="0"/>
              <a:buChar char="•"/>
            </a:pPr>
            <a:r>
              <a:rPr lang="en-US" dirty="0"/>
              <a:t>3 patients with inclusion ICD9 codes for “Cerebral Vascular Disease/Accident” also met exclusion criteria (cerebral hemorrhage or atrial fibrillation) specified only in the discharge summaries</a:t>
            </a:r>
          </a:p>
        </p:txBody>
      </p:sp>
    </p:spTree>
    <p:extLst>
      <p:ext uri="{BB962C8B-B14F-4D97-AF65-F5344CB8AC3E}">
        <p14:creationId xmlns:p14="http://schemas.microsoft.com/office/powerpoint/2010/main" val="2706808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833658"/>
            <a:ext cx="10270890" cy="4101473"/>
          </a:xfrm>
        </p:spPr>
        <p:txBody>
          <a:bodyPr/>
          <a:lstStyle/>
          <a:p>
            <a:r>
              <a:rPr lang="en-US" dirty="0"/>
              <a:t>How NLP-processed notes and ICD9 diagnoses complement each other for clinical trials pre-screening</a:t>
            </a:r>
          </a:p>
          <a:p>
            <a:pPr marL="285750" indent="-285750">
              <a:buFont typeface="Arial" panose="020B0604020202020204" pitchFamily="34" charset="0"/>
              <a:buChar char="•"/>
            </a:pPr>
            <a:r>
              <a:rPr lang="en-US" dirty="0"/>
              <a:t>Information completeness</a:t>
            </a:r>
          </a:p>
          <a:p>
            <a:pPr marL="285750" indent="-285750">
              <a:buFont typeface="Arial" panose="020B0604020202020204" pitchFamily="34" charset="0"/>
              <a:buChar char="•"/>
            </a:pPr>
            <a:r>
              <a:rPr lang="en-US" dirty="0"/>
              <a:t>Information expressiveness</a:t>
            </a:r>
          </a:p>
          <a:p>
            <a:pPr marL="285750" indent="-285750">
              <a:buFont typeface="Arial" panose="020B0604020202020204" pitchFamily="34" charset="0"/>
              <a:buChar char="•"/>
            </a:pPr>
            <a:r>
              <a:rPr lang="en-US" dirty="0"/>
              <a:t>Concept encoding granularity</a:t>
            </a:r>
          </a:p>
          <a:p>
            <a:pPr marL="285750" indent="-285750">
              <a:buFont typeface="Arial" panose="020B0604020202020204" pitchFamily="34" charset="0"/>
              <a:buChar char="•"/>
            </a:pPr>
            <a:r>
              <a:rPr lang="en-US" dirty="0"/>
              <a:t>Accuracy of temporal information</a:t>
            </a:r>
          </a:p>
        </p:txBody>
      </p:sp>
      <p:sp>
        <p:nvSpPr>
          <p:cNvPr id="3" name="Title 2"/>
          <p:cNvSpPr>
            <a:spLocks noGrp="1"/>
          </p:cNvSpPr>
          <p:nvPr>
            <p:ph type="title"/>
          </p:nvPr>
        </p:nvSpPr>
        <p:spPr/>
        <p:txBody>
          <a:bodyPr/>
          <a:lstStyle/>
          <a:p>
            <a:r>
              <a:rPr lang="en-US" dirty="0"/>
              <a:t>Notes vs. Diagnoses Codes</a:t>
            </a:r>
          </a:p>
        </p:txBody>
      </p:sp>
    </p:spTree>
    <p:extLst>
      <p:ext uri="{BB962C8B-B14F-4D97-AF65-F5344CB8AC3E}">
        <p14:creationId xmlns:p14="http://schemas.microsoft.com/office/powerpoint/2010/main" val="3664752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833658"/>
            <a:ext cx="10941450" cy="4101473"/>
          </a:xfrm>
        </p:spPr>
        <p:txBody>
          <a:bodyPr/>
          <a:lstStyle/>
          <a:p>
            <a:pPr marL="285750" indent="-285750">
              <a:buFont typeface="Arial" panose="020B0604020202020204" pitchFamily="34" charset="0"/>
              <a:buChar char="•"/>
            </a:pPr>
            <a:r>
              <a:rPr lang="en-US" dirty="0"/>
              <a:t>Past medical history information in notes can capture information missing in ICD diagnoses for various reasons:</a:t>
            </a:r>
          </a:p>
          <a:p>
            <a:pPr marL="742939" lvl="1" indent="-285750">
              <a:buFont typeface="Arial" panose="020B0604020202020204" pitchFamily="34" charset="0"/>
              <a:buChar char="•"/>
            </a:pPr>
            <a:r>
              <a:rPr lang="en-US" sz="1800" dirty="0">
                <a:solidFill>
                  <a:schemeClr val="tx1"/>
                </a:solidFill>
              </a:rPr>
              <a:t>Diagnoses made prior to CDW or EMR system deployment</a:t>
            </a:r>
          </a:p>
          <a:p>
            <a:pPr marL="742939" lvl="1" indent="-285750">
              <a:buFont typeface="Arial" panose="020B0604020202020204" pitchFamily="34" charset="0"/>
              <a:buChar char="•"/>
            </a:pPr>
            <a:r>
              <a:rPr lang="en-US" sz="1800" dirty="0">
                <a:solidFill>
                  <a:schemeClr val="tx1"/>
                </a:solidFill>
              </a:rPr>
              <a:t>New patients with previous diagnoses</a:t>
            </a:r>
          </a:p>
          <a:p>
            <a:pPr marL="742939" lvl="1" indent="-285750">
              <a:buFont typeface="Arial" panose="020B0604020202020204" pitchFamily="34" charset="0"/>
              <a:buChar char="•"/>
            </a:pPr>
            <a:r>
              <a:rPr lang="en-US" sz="1800" dirty="0">
                <a:solidFill>
                  <a:schemeClr val="tx1"/>
                </a:solidFill>
              </a:rPr>
              <a:t>Mobile patients utilizing multiple hospital systems</a:t>
            </a:r>
          </a:p>
          <a:p>
            <a:pPr marL="285750" indent="-285750">
              <a:buFont typeface="Arial" panose="020B0604020202020204" pitchFamily="34" charset="0"/>
              <a:buChar char="•"/>
            </a:pPr>
            <a:r>
              <a:rPr lang="en-US" dirty="0"/>
              <a:t>Diseases previously diagnosed are often not recorded as a diagnosis code if they’re</a:t>
            </a:r>
          </a:p>
          <a:p>
            <a:pPr marL="742939" lvl="1" indent="-285750">
              <a:buFont typeface="Arial" panose="020B0604020202020204" pitchFamily="34" charset="0"/>
              <a:buChar char="•"/>
            </a:pPr>
            <a:r>
              <a:rPr lang="en-US" sz="1800" dirty="0">
                <a:solidFill>
                  <a:schemeClr val="tx1"/>
                </a:solidFill>
              </a:rPr>
              <a:t>non-progressive </a:t>
            </a:r>
          </a:p>
          <a:p>
            <a:pPr marL="742939" lvl="1" indent="-285750">
              <a:buFont typeface="Arial" panose="020B0604020202020204" pitchFamily="34" charset="0"/>
              <a:buChar char="•"/>
            </a:pPr>
            <a:r>
              <a:rPr lang="en-US" sz="1800" dirty="0">
                <a:solidFill>
                  <a:schemeClr val="tx1"/>
                </a:solidFill>
              </a:rPr>
              <a:t>unrelated to the patient’s current admission</a:t>
            </a:r>
          </a:p>
          <a:p>
            <a:pPr marL="742939" lvl="1" indent="-285750">
              <a:buFont typeface="Arial" panose="020B0604020202020204" pitchFamily="34" charset="0"/>
              <a:buChar char="•"/>
            </a:pPr>
            <a:r>
              <a:rPr lang="en-US" sz="1800" dirty="0">
                <a:solidFill>
                  <a:schemeClr val="tx1"/>
                </a:solidFill>
              </a:rPr>
              <a:t>asymptomatic</a:t>
            </a:r>
          </a:p>
          <a:p>
            <a:pPr marL="285750" indent="-285750">
              <a:buFont typeface="Arial" panose="020B0604020202020204" pitchFamily="34" charset="0"/>
              <a:buChar char="•"/>
            </a:pPr>
            <a:r>
              <a:rPr lang="en-US" dirty="0"/>
              <a:t>Clinicians may briefly describe them in the past medical history, review of systems, or laboratory results</a:t>
            </a:r>
          </a:p>
          <a:p>
            <a:pPr marL="742939" lvl="1" indent="-285750">
              <a:buFont typeface="Arial" panose="020B0604020202020204" pitchFamily="34" charset="0"/>
              <a:buChar char="•"/>
            </a:pPr>
            <a:r>
              <a:rPr lang="en-US" sz="1800" dirty="0">
                <a:solidFill>
                  <a:schemeClr val="tx1"/>
                </a:solidFill>
              </a:rPr>
              <a:t>4 patients with “carotid stenosis” in medical history</a:t>
            </a:r>
          </a:p>
          <a:p>
            <a:pPr marL="742939" lvl="1" indent="-285750">
              <a:buFont typeface="Arial" panose="020B0604020202020204" pitchFamily="34" charset="0"/>
              <a:buChar char="•"/>
            </a:pPr>
            <a:r>
              <a:rPr lang="en-US" sz="1800" dirty="0">
                <a:solidFill>
                  <a:schemeClr val="tx1"/>
                </a:solidFill>
              </a:rPr>
              <a:t>2 patients with narrowness described in laboratory reports</a:t>
            </a:r>
          </a:p>
          <a:p>
            <a:pPr marL="742939" lvl="1" indent="-285750">
              <a:buFont typeface="Arial" panose="020B0604020202020204" pitchFamily="34" charset="0"/>
              <a:buChar char="•"/>
            </a:pPr>
            <a:r>
              <a:rPr lang="en-US" sz="1800" dirty="0">
                <a:solidFill>
                  <a:schemeClr val="tx1"/>
                </a:solidFill>
              </a:rPr>
              <a:t>1 patient instructed to follow-up with outpatient clinic</a:t>
            </a:r>
          </a:p>
        </p:txBody>
      </p:sp>
      <p:sp>
        <p:nvSpPr>
          <p:cNvPr id="3" name="Title 2"/>
          <p:cNvSpPr>
            <a:spLocks noGrp="1"/>
          </p:cNvSpPr>
          <p:nvPr>
            <p:ph type="title"/>
          </p:nvPr>
        </p:nvSpPr>
        <p:spPr/>
        <p:txBody>
          <a:bodyPr/>
          <a:lstStyle/>
          <a:p>
            <a:r>
              <a:rPr lang="en-US" dirty="0"/>
              <a:t>Information Completeness</a:t>
            </a:r>
          </a:p>
        </p:txBody>
      </p:sp>
    </p:spTree>
    <p:extLst>
      <p:ext uri="{BB962C8B-B14F-4D97-AF65-F5344CB8AC3E}">
        <p14:creationId xmlns:p14="http://schemas.microsoft.com/office/powerpoint/2010/main" val="3637615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720443"/>
            <a:ext cx="5533427" cy="4101473"/>
          </a:xfrm>
        </p:spPr>
        <p:txBody>
          <a:bodyPr/>
          <a:lstStyle/>
          <a:p>
            <a:pPr marL="285750" indent="-285750">
              <a:buFont typeface="Arial" panose="020B0604020202020204" pitchFamily="34" charset="0"/>
              <a:buChar char="•"/>
            </a:pPr>
            <a:r>
              <a:rPr lang="en-US" dirty="0"/>
              <a:t>Laboratory results in the notes provide specific details that cannot be represented by ICD9 codes</a:t>
            </a:r>
          </a:p>
          <a:p>
            <a:pPr marL="285750" indent="-285750">
              <a:buFont typeface="Arial" panose="020B0604020202020204" pitchFamily="34" charset="0"/>
              <a:buChar char="•"/>
            </a:pPr>
            <a:r>
              <a:rPr lang="en-US" dirty="0"/>
              <a:t>Patients with specific degrees of carotid stenosis</a:t>
            </a:r>
          </a:p>
          <a:p>
            <a:pPr marL="742939" lvl="1" indent="-285750">
              <a:buFont typeface="Arial" panose="020B0604020202020204" pitchFamily="34" charset="0"/>
              <a:buChar char="•"/>
            </a:pPr>
            <a:r>
              <a:rPr lang="en-US" sz="1800" dirty="0">
                <a:solidFill>
                  <a:schemeClr val="tx1"/>
                </a:solidFill>
              </a:rPr>
              <a:t>Criteria 1B: 50% stenosis if symptomatic</a:t>
            </a:r>
          </a:p>
          <a:p>
            <a:pPr marL="742939" lvl="1" indent="-285750">
              <a:buFont typeface="Arial" panose="020B0604020202020204" pitchFamily="34" charset="0"/>
              <a:buChar char="•"/>
            </a:pPr>
            <a:r>
              <a:rPr lang="en-US" sz="1800" dirty="0">
                <a:solidFill>
                  <a:schemeClr val="tx1"/>
                </a:solidFill>
              </a:rPr>
              <a:t>Criteria 1C: 70% stenosis if asymptomatic</a:t>
            </a:r>
          </a:p>
          <a:p>
            <a:pPr marL="285750" indent="-285750">
              <a:buFont typeface="Arial" panose="020B0604020202020204" pitchFamily="34" charset="0"/>
              <a:buChar char="•"/>
            </a:pPr>
            <a:r>
              <a:rPr lang="en-US" dirty="0" err="1"/>
              <a:t>MedLEE</a:t>
            </a:r>
            <a:r>
              <a:rPr lang="en-US" dirty="0"/>
              <a:t> can recognize quantitative measurements and encode them in structured output</a:t>
            </a:r>
          </a:p>
          <a:p>
            <a:pPr marL="285750" indent="-285750">
              <a:buFont typeface="Arial" panose="020B0604020202020204" pitchFamily="34" charset="0"/>
              <a:buChar char="•"/>
            </a:pPr>
            <a:r>
              <a:rPr lang="en-US" dirty="0"/>
              <a:t>Laboratory data in LOINC codes can supplement ICD diagnostic codes</a:t>
            </a:r>
          </a:p>
          <a:p>
            <a:pPr marL="742939" lvl="1" indent="-285750">
              <a:buFont typeface="Arial" panose="020B0604020202020204" pitchFamily="34" charset="0"/>
              <a:buChar char="•"/>
            </a:pPr>
            <a:r>
              <a:rPr lang="en-US" sz="1800" dirty="0">
                <a:solidFill>
                  <a:schemeClr val="tx1"/>
                </a:solidFill>
              </a:rPr>
              <a:t>78913-1: Percent stenosis of Ramus </a:t>
            </a:r>
            <a:r>
              <a:rPr lang="en-US" sz="1800" dirty="0" err="1">
                <a:solidFill>
                  <a:schemeClr val="tx1"/>
                </a:solidFill>
              </a:rPr>
              <a:t>intermedius</a:t>
            </a:r>
            <a:r>
              <a:rPr lang="en-US" sz="1800" dirty="0">
                <a:solidFill>
                  <a:schemeClr val="tx1"/>
                </a:solidFill>
              </a:rPr>
              <a:t> branch from left main coronary artery by Cardiac angiogram</a:t>
            </a:r>
          </a:p>
        </p:txBody>
      </p:sp>
      <p:sp>
        <p:nvSpPr>
          <p:cNvPr id="3" name="Title 2"/>
          <p:cNvSpPr>
            <a:spLocks noGrp="1"/>
          </p:cNvSpPr>
          <p:nvPr>
            <p:ph type="title"/>
          </p:nvPr>
        </p:nvSpPr>
        <p:spPr>
          <a:xfrm>
            <a:off x="658368" y="871231"/>
            <a:ext cx="10515600" cy="716084"/>
          </a:xfrm>
        </p:spPr>
        <p:txBody>
          <a:bodyPr/>
          <a:lstStyle/>
          <a:p>
            <a:r>
              <a:rPr lang="en-US" dirty="0"/>
              <a:t>Information Expressiveness</a:t>
            </a:r>
          </a:p>
        </p:txBody>
      </p:sp>
      <p:pic>
        <p:nvPicPr>
          <p:cNvPr id="5" name="Picture 4"/>
          <p:cNvPicPr>
            <a:picLocks noChangeAspect="1"/>
          </p:cNvPicPr>
          <p:nvPr/>
        </p:nvPicPr>
        <p:blipFill rotWithShape="1">
          <a:blip r:embed="rId2"/>
          <a:srcRect r="496"/>
          <a:stretch/>
        </p:blipFill>
        <p:spPr>
          <a:xfrm>
            <a:off x="6592086" y="1716049"/>
            <a:ext cx="5303823" cy="4105867"/>
          </a:xfrm>
          <a:prstGeom prst="rect">
            <a:avLst/>
          </a:prstGeom>
        </p:spPr>
      </p:pic>
    </p:spTree>
    <p:extLst>
      <p:ext uri="{BB962C8B-B14F-4D97-AF65-F5344CB8AC3E}">
        <p14:creationId xmlns:p14="http://schemas.microsoft.com/office/powerpoint/2010/main" val="4082672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833658"/>
            <a:ext cx="10662776" cy="4101473"/>
          </a:xfrm>
        </p:spPr>
        <p:txBody>
          <a:bodyPr/>
          <a:lstStyle/>
          <a:p>
            <a:pPr marL="285750" indent="-285750">
              <a:buFont typeface="Arial" panose="020B0604020202020204" pitchFamily="34" charset="0"/>
              <a:buChar char="•"/>
            </a:pPr>
            <a:r>
              <a:rPr lang="en-US" dirty="0"/>
              <a:t>Granularity is a common challenge for both ICD9 diagnosis codes and </a:t>
            </a:r>
            <a:r>
              <a:rPr lang="en-US" dirty="0" err="1"/>
              <a:t>MedLEE</a:t>
            </a:r>
            <a:r>
              <a:rPr lang="en-US" dirty="0"/>
              <a:t>-processed notes</a:t>
            </a:r>
          </a:p>
          <a:p>
            <a:pPr marL="285750" indent="-285750">
              <a:buFont typeface="Arial" panose="020B0604020202020204" pitchFamily="34" charset="0"/>
              <a:buChar char="•"/>
            </a:pPr>
            <a:r>
              <a:rPr lang="en-US" dirty="0"/>
              <a:t>ICD9 codes for “cerebral vascular disease” and “cerebral vascular accident” were used to encode diagnoses for ischemic stroke, hemorrhagic stroke, or carotid occlusion</a:t>
            </a:r>
          </a:p>
          <a:p>
            <a:pPr marL="742939" lvl="1" indent="-285750">
              <a:buFont typeface="Arial" panose="020B0604020202020204" pitchFamily="34" charset="0"/>
              <a:buChar char="•"/>
            </a:pPr>
            <a:r>
              <a:rPr lang="en-US" sz="1800" dirty="0">
                <a:solidFill>
                  <a:schemeClr val="tx1"/>
                </a:solidFill>
              </a:rPr>
              <a:t>False-positives due to exclusion of patients with hemorrhage </a:t>
            </a:r>
          </a:p>
          <a:p>
            <a:pPr marL="285750" indent="-285750">
              <a:buFont typeface="Arial" panose="020B0604020202020204" pitchFamily="34" charset="0"/>
              <a:buChar char="•"/>
            </a:pPr>
            <a:r>
              <a:rPr lang="en-US" dirty="0"/>
              <a:t>Patients with history of stroke and diagnosis code for “Hemiplegia” caused by the stroke</a:t>
            </a:r>
          </a:p>
          <a:p>
            <a:pPr marL="742939" lvl="1" indent="-285750">
              <a:buFont typeface="Arial" panose="020B0604020202020204" pitchFamily="34" charset="0"/>
              <a:buChar char="•"/>
            </a:pPr>
            <a:r>
              <a:rPr lang="en-US" sz="1800" dirty="0">
                <a:solidFill>
                  <a:schemeClr val="tx1"/>
                </a:solidFill>
              </a:rPr>
              <a:t>False-negative since these patients cannot be included without knowing etiological reason</a:t>
            </a:r>
          </a:p>
          <a:p>
            <a:pPr marL="285750" indent="-285750">
              <a:buFont typeface="Arial" panose="020B0604020202020204" pitchFamily="34" charset="0"/>
              <a:buChar char="•"/>
            </a:pPr>
            <a:r>
              <a:rPr lang="en-US" dirty="0"/>
              <a:t>In discharge summaries, clinicians often used “stroke” without specifying ischemic or hemorrhagic stroke</a:t>
            </a:r>
          </a:p>
          <a:p>
            <a:pPr marL="742939" lvl="1" indent="-285750">
              <a:buFont typeface="Arial" panose="020B0604020202020204" pitchFamily="34" charset="0"/>
              <a:buChar char="•"/>
            </a:pPr>
            <a:r>
              <a:rPr lang="en-US" sz="1800" dirty="0">
                <a:solidFill>
                  <a:schemeClr val="tx1"/>
                </a:solidFill>
              </a:rPr>
              <a:t>False-positives in cases of hemorrhagic stroke</a:t>
            </a:r>
          </a:p>
        </p:txBody>
      </p:sp>
      <p:sp>
        <p:nvSpPr>
          <p:cNvPr id="3" name="Title 2"/>
          <p:cNvSpPr>
            <a:spLocks noGrp="1"/>
          </p:cNvSpPr>
          <p:nvPr>
            <p:ph type="title"/>
          </p:nvPr>
        </p:nvSpPr>
        <p:spPr/>
        <p:txBody>
          <a:bodyPr/>
          <a:lstStyle/>
          <a:p>
            <a:r>
              <a:rPr lang="en-US" dirty="0"/>
              <a:t>Granularity</a:t>
            </a:r>
          </a:p>
        </p:txBody>
      </p:sp>
    </p:spTree>
    <p:extLst>
      <p:ext uri="{BB962C8B-B14F-4D97-AF65-F5344CB8AC3E}">
        <p14:creationId xmlns:p14="http://schemas.microsoft.com/office/powerpoint/2010/main" val="408756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833658"/>
            <a:ext cx="10889199" cy="4101473"/>
          </a:xfrm>
        </p:spPr>
        <p:txBody>
          <a:bodyPr/>
          <a:lstStyle/>
          <a:p>
            <a:pPr marL="285750" indent="-285750">
              <a:buFont typeface="Arial" panose="020B0604020202020204" pitchFamily="34" charset="0"/>
              <a:buChar char="•"/>
            </a:pPr>
            <a:r>
              <a:rPr lang="en-US" dirty="0"/>
              <a:t>Eligibility criteria usually have temporal constraints on clinical phenotypes</a:t>
            </a:r>
          </a:p>
          <a:p>
            <a:pPr marL="742939" lvl="1" indent="-285750">
              <a:buFont typeface="Arial" panose="020B0604020202020204" pitchFamily="34" charset="0"/>
              <a:buChar char="•"/>
            </a:pPr>
            <a:r>
              <a:rPr lang="en-US" sz="1800" dirty="0">
                <a:solidFill>
                  <a:schemeClr val="tx1"/>
                </a:solidFill>
              </a:rPr>
              <a:t>Example: patients with cerebral vascular disease within the past 5 years, but not within the past 8 weeks</a:t>
            </a:r>
          </a:p>
          <a:p>
            <a:pPr marL="285750" indent="-285750">
              <a:buFont typeface="Arial" panose="020B0604020202020204" pitchFamily="34" charset="0"/>
              <a:buChar char="•"/>
            </a:pPr>
            <a:r>
              <a:rPr lang="en-US" dirty="0"/>
              <a:t>Accuracy of temporal information is a common challenge for both ICD9 codes and NLP-processed notes</a:t>
            </a:r>
          </a:p>
          <a:p>
            <a:pPr marL="285750" indent="-285750">
              <a:buFont typeface="Arial" panose="020B0604020202020204" pitchFamily="34" charset="0"/>
              <a:buChar char="•"/>
            </a:pPr>
            <a:r>
              <a:rPr lang="en-US" dirty="0"/>
              <a:t>Primary diagnosis time of ICD9 diagnoses may not necessarily indicate the disease onset time</a:t>
            </a:r>
          </a:p>
          <a:p>
            <a:pPr marL="285750" indent="-285750">
              <a:buFont typeface="Arial" panose="020B0604020202020204" pitchFamily="34" charset="0"/>
              <a:buChar char="•"/>
            </a:pPr>
            <a:r>
              <a:rPr lang="en-US" dirty="0"/>
              <a:t>Narrative patient reports may state “stroke in the past” without providing accurate onset time</a:t>
            </a:r>
          </a:p>
        </p:txBody>
      </p:sp>
      <p:sp>
        <p:nvSpPr>
          <p:cNvPr id="3" name="Title 2"/>
          <p:cNvSpPr>
            <a:spLocks noGrp="1"/>
          </p:cNvSpPr>
          <p:nvPr>
            <p:ph type="title"/>
          </p:nvPr>
        </p:nvSpPr>
        <p:spPr/>
        <p:txBody>
          <a:bodyPr/>
          <a:lstStyle/>
          <a:p>
            <a:r>
              <a:rPr lang="en-US" dirty="0"/>
              <a:t>Accuracy of Temporal Information</a:t>
            </a:r>
          </a:p>
        </p:txBody>
      </p:sp>
    </p:spTree>
    <p:extLst>
      <p:ext uri="{BB962C8B-B14F-4D97-AF65-F5344CB8AC3E}">
        <p14:creationId xmlns:p14="http://schemas.microsoft.com/office/powerpoint/2010/main" val="937380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58367" y="1833658"/>
            <a:ext cx="10515601" cy="4101473"/>
          </a:xfrm>
        </p:spPr>
        <p:txBody>
          <a:bodyPr/>
          <a:lstStyle/>
          <a:p>
            <a:pPr marL="285750" indent="-285750">
              <a:buFont typeface="Arial" panose="020B0604020202020204" pitchFamily="34" charset="0"/>
              <a:buChar char="•"/>
            </a:pPr>
            <a:r>
              <a:rPr lang="en-US" dirty="0"/>
              <a:t>NLP-processed notes are valuable data sources for clinical trial pre-screening by providing past medical histories that capture diseases not formally diagnosed by clinicians</a:t>
            </a:r>
          </a:p>
          <a:p>
            <a:pPr marL="285750" indent="-285750">
              <a:buFont typeface="Arial" panose="020B0604020202020204" pitchFamily="34" charset="0"/>
              <a:buChar char="•"/>
            </a:pPr>
            <a:r>
              <a:rPr lang="en-US" dirty="0"/>
              <a:t>NLP processed notes can provide more specific details about diseases that are unavailable in diagnosis codes</a:t>
            </a:r>
          </a:p>
          <a:p>
            <a:pPr marL="742939" lvl="1" indent="-285750">
              <a:buFont typeface="Arial" panose="020B0604020202020204" pitchFamily="34" charset="0"/>
              <a:buChar char="•"/>
            </a:pPr>
            <a:r>
              <a:rPr lang="en-US" dirty="0"/>
              <a:t>“99% right internal carotid artery stenosis”</a:t>
            </a:r>
          </a:p>
          <a:p>
            <a:pPr marL="742939" lvl="1" indent="-285750">
              <a:buFont typeface="Arial" panose="020B0604020202020204" pitchFamily="34" charset="0"/>
              <a:buChar char="•"/>
            </a:pPr>
            <a:r>
              <a:rPr lang="en-US" dirty="0"/>
              <a:t>hemiplegia caused by stroke</a:t>
            </a:r>
          </a:p>
          <a:p>
            <a:pPr marL="285750" indent="-285750">
              <a:buFont typeface="Arial" panose="020B0604020202020204" pitchFamily="34" charset="0"/>
              <a:buChar char="•"/>
            </a:pPr>
            <a:r>
              <a:rPr lang="en-US" dirty="0"/>
              <a:t>NLP queries require more exhaustive effort to design queries for greater sensitivity</a:t>
            </a:r>
          </a:p>
          <a:p>
            <a:pPr marL="742939" lvl="1" indent="-285750">
              <a:buFont typeface="Arial" panose="020B0604020202020204" pitchFamily="34" charset="0"/>
              <a:buChar char="•"/>
            </a:pPr>
            <a:r>
              <a:rPr lang="en-US" dirty="0"/>
              <a:t>“small acute infarct in R upper posterior left basal ganglia/corona radiate”</a:t>
            </a:r>
          </a:p>
          <a:p>
            <a:pPr marL="285750" indent="-285750">
              <a:buFont typeface="Arial" panose="020B0604020202020204" pitchFamily="34" charset="0"/>
              <a:buChar char="•"/>
            </a:pPr>
            <a:r>
              <a:rPr lang="en-US" dirty="0"/>
              <a:t>Ambiguities and documentation errors are common in clinical narratives</a:t>
            </a:r>
          </a:p>
          <a:p>
            <a:pPr marL="742939" lvl="1" indent="-285750">
              <a:buFont typeface="Arial" panose="020B0604020202020204" pitchFamily="34" charset="0"/>
              <a:buChar char="•"/>
            </a:pPr>
            <a:r>
              <a:rPr lang="en-US" dirty="0"/>
              <a:t>“?</a:t>
            </a:r>
            <a:r>
              <a:rPr lang="en-US" dirty="0" err="1"/>
              <a:t>afib</a:t>
            </a:r>
            <a:r>
              <a:rPr lang="en-US" dirty="0"/>
              <a:t>, CT scan r/o </a:t>
            </a:r>
            <a:r>
              <a:rPr lang="en-US" dirty="0" err="1"/>
              <a:t>bleding</a:t>
            </a:r>
            <a:r>
              <a:rPr lang="en-US" dirty="0"/>
              <a:t>/strokes”</a:t>
            </a:r>
          </a:p>
          <a:p>
            <a:pPr marL="285750" indent="-285750">
              <a:buFont typeface="Arial" panose="020B0604020202020204" pitchFamily="34" charset="0"/>
              <a:buChar char="•"/>
            </a:pPr>
            <a:r>
              <a:rPr lang="en-US" dirty="0"/>
              <a:t>Both </a:t>
            </a:r>
            <a:r>
              <a:rPr lang="en-US" dirty="0" smtClean="0"/>
              <a:t>data sources </a:t>
            </a:r>
            <a:r>
              <a:rPr lang="en-US" dirty="0"/>
              <a:t>have issues with granularity and accuracy of temporal information</a:t>
            </a:r>
          </a:p>
        </p:txBody>
      </p:sp>
      <p:sp>
        <p:nvSpPr>
          <p:cNvPr id="3" name="Title 2"/>
          <p:cNvSpPr>
            <a:spLocks noGrp="1"/>
          </p:cNvSpPr>
          <p:nvPr>
            <p:ph type="title"/>
          </p:nvPr>
        </p:nvSpPr>
        <p:spPr>
          <a:xfrm>
            <a:off x="658368" y="984446"/>
            <a:ext cx="10515600" cy="716084"/>
          </a:xfrm>
        </p:spPr>
        <p:txBody>
          <a:bodyPr/>
          <a:lstStyle/>
          <a:p>
            <a:r>
              <a:rPr lang="en-US" dirty="0"/>
              <a:t>Takeaways</a:t>
            </a:r>
          </a:p>
        </p:txBody>
      </p:sp>
    </p:spTree>
    <p:extLst>
      <p:ext uri="{BB962C8B-B14F-4D97-AF65-F5344CB8AC3E}">
        <p14:creationId xmlns:p14="http://schemas.microsoft.com/office/powerpoint/2010/main" val="734872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Thank you</a:t>
            </a:r>
          </a:p>
        </p:txBody>
      </p:sp>
      <p:sp>
        <p:nvSpPr>
          <p:cNvPr id="5" name="Text Placeholder 4"/>
          <p:cNvSpPr>
            <a:spLocks noGrp="1"/>
          </p:cNvSpPr>
          <p:nvPr>
            <p:ph type="body" idx="1"/>
          </p:nvPr>
        </p:nvSpPr>
        <p:spPr>
          <a:xfrm>
            <a:off x="2232068" y="1833658"/>
            <a:ext cx="7727865" cy="4101473"/>
          </a:xfrm>
        </p:spPr>
        <p:txBody>
          <a:bodyPr/>
          <a:lstStyle/>
          <a:p>
            <a:pPr algn="ctr"/>
            <a:endParaRPr lang="en-US" sz="5400" dirty="0"/>
          </a:p>
          <a:p>
            <a:pPr algn="ctr"/>
            <a:endParaRPr lang="en-US" sz="5400" dirty="0"/>
          </a:p>
          <a:p>
            <a:pPr algn="ctr"/>
            <a:endParaRPr lang="en-US" sz="5400" dirty="0"/>
          </a:p>
          <a:p>
            <a:pPr algn="ctr"/>
            <a:r>
              <a:rPr lang="en-US" sz="5400" dirty="0"/>
              <a:t>Questions?</a:t>
            </a:r>
          </a:p>
        </p:txBody>
      </p:sp>
    </p:spTree>
    <p:extLst>
      <p:ext uri="{BB962C8B-B14F-4D97-AF65-F5344CB8AC3E}">
        <p14:creationId xmlns:p14="http://schemas.microsoft.com/office/powerpoint/2010/main" val="2368101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285750" indent="-285750">
              <a:buFont typeface="Arial" panose="020B0604020202020204" pitchFamily="34" charset="0"/>
              <a:buChar char="•"/>
            </a:pPr>
            <a:r>
              <a:rPr lang="en-US" dirty="0"/>
              <a:t>Medical Language Extraction and Encoding System</a:t>
            </a:r>
          </a:p>
          <a:p>
            <a:pPr marL="285750" indent="-285750">
              <a:buFont typeface="Arial" panose="020B0604020202020204" pitchFamily="34" charset="0"/>
              <a:buChar char="•"/>
            </a:pPr>
            <a:r>
              <a:rPr lang="en-US" dirty="0"/>
              <a:t>Developed at Columbia University by Carol Friedman to process medical narratives </a:t>
            </a:r>
          </a:p>
          <a:p>
            <a:pPr marL="285750" indent="-285750">
              <a:buFont typeface="Arial" panose="020B0604020202020204" pitchFamily="34" charset="0"/>
              <a:buChar char="•"/>
            </a:pPr>
            <a:r>
              <a:rPr lang="en-US" dirty="0"/>
              <a:t>Generates structured, computer-recognizable, XML-coded concepts using semantic classes for problem, finding, body location, region, etc.</a:t>
            </a:r>
          </a:p>
          <a:p>
            <a:pPr marL="285750" indent="-285750">
              <a:buFont typeface="Arial" panose="020B0604020202020204" pitchFamily="34" charset="0"/>
              <a:buChar char="•"/>
            </a:pPr>
            <a:r>
              <a:rPr lang="en-US" dirty="0"/>
              <a:t>Extracts modifiers linked to concepts (certainty, status, location, quantity, degree)</a:t>
            </a:r>
          </a:p>
          <a:p>
            <a:pPr marL="285750" indent="-285750">
              <a:buFont typeface="Arial" panose="020B0604020202020204" pitchFamily="34" charset="0"/>
              <a:buChar char="•"/>
            </a:pPr>
            <a:r>
              <a:rPr lang="en-US" dirty="0"/>
              <a:t>Concepts encoded by Unified Medical Language System (UMLS)</a:t>
            </a:r>
          </a:p>
        </p:txBody>
      </p:sp>
      <p:sp>
        <p:nvSpPr>
          <p:cNvPr id="3" name="Title 2"/>
          <p:cNvSpPr>
            <a:spLocks noGrp="1"/>
          </p:cNvSpPr>
          <p:nvPr>
            <p:ph type="title"/>
          </p:nvPr>
        </p:nvSpPr>
        <p:spPr/>
        <p:txBody>
          <a:bodyPr/>
          <a:lstStyle/>
          <a:p>
            <a:r>
              <a:rPr lang="en-US" dirty="0" err="1"/>
              <a:t>MedLEE</a:t>
            </a:r>
            <a:endParaRPr lang="en-US" dirty="0"/>
          </a:p>
        </p:txBody>
      </p:sp>
      <p:sp>
        <p:nvSpPr>
          <p:cNvPr id="4" name="Text Box 34"/>
          <p:cNvSpPr txBox="1">
            <a:spLocks noChangeArrowheads="1"/>
          </p:cNvSpPr>
          <p:nvPr/>
        </p:nvSpPr>
        <p:spPr bwMode="auto">
          <a:xfrm>
            <a:off x="8225292" y="1409519"/>
            <a:ext cx="2614612" cy="546100"/>
          </a:xfrm>
          <a:prstGeom prst="rect">
            <a:avLst/>
          </a:prstGeom>
          <a:solidFill>
            <a:srgbClr val="FFFFFF"/>
          </a:solidFill>
          <a:ln w="9525">
            <a:solidFill>
              <a:srgbClr val="000000"/>
            </a:solidFill>
            <a:miter lim="800000"/>
            <a:headEnd/>
            <a:tailEnd/>
          </a:ln>
        </p:spPr>
        <p:txBody>
          <a:bodyPr/>
          <a:lstStyle/>
          <a:p>
            <a:r>
              <a:rPr lang="en-US" altLang="en-US" sz="1400" b="1">
                <a:solidFill>
                  <a:srgbClr val="000000"/>
                </a:solidFill>
              </a:rPr>
              <a:t>...</a:t>
            </a:r>
            <a:r>
              <a:rPr lang="en-US" altLang="en-US" sz="1400">
                <a:solidFill>
                  <a:srgbClr val="000000"/>
                </a:solidFill>
              </a:rPr>
              <a:t>.</a:t>
            </a:r>
            <a:r>
              <a:rPr lang="en-US" altLang="en-US" sz="1400" b="1" i="1">
                <a:solidFill>
                  <a:srgbClr val="000000"/>
                </a:solidFill>
              </a:rPr>
              <a:t>New maculopapular rash on trunk …</a:t>
            </a:r>
            <a:r>
              <a:rPr lang="en-US" altLang="en-US" sz="1400">
                <a:solidFill>
                  <a:srgbClr val="000000"/>
                </a:solidFill>
              </a:rPr>
              <a:t>.</a:t>
            </a:r>
          </a:p>
        </p:txBody>
      </p:sp>
      <p:grpSp>
        <p:nvGrpSpPr>
          <p:cNvPr id="5" name="Group 36"/>
          <p:cNvGrpSpPr>
            <a:grpSpLocks/>
          </p:cNvGrpSpPr>
          <p:nvPr/>
        </p:nvGrpSpPr>
        <p:grpSpPr bwMode="auto">
          <a:xfrm>
            <a:off x="8861879" y="2428694"/>
            <a:ext cx="1371600" cy="838200"/>
            <a:chOff x="5065" y="3165"/>
            <a:chExt cx="1500" cy="1200"/>
          </a:xfrm>
        </p:grpSpPr>
        <p:sp>
          <p:nvSpPr>
            <p:cNvPr id="6" name="Oval 37"/>
            <p:cNvSpPr>
              <a:spLocks noChangeArrowheads="1"/>
            </p:cNvSpPr>
            <p:nvPr/>
          </p:nvSpPr>
          <p:spPr bwMode="auto">
            <a:xfrm>
              <a:off x="5065" y="3165"/>
              <a:ext cx="1500" cy="1200"/>
            </a:xfrm>
            <a:prstGeom prst="ellipse">
              <a:avLst/>
            </a:prstGeom>
            <a:solidFill>
              <a:srgbClr val="FFFFFF"/>
            </a:solidFill>
            <a:ln w="9525">
              <a:solidFill>
                <a:srgbClr val="000000"/>
              </a:solidFill>
              <a:round/>
              <a:headEnd/>
              <a:tailEnd/>
            </a:ln>
          </p:spPr>
          <p:txBody>
            <a:bodyPr/>
            <a:lstStyle/>
            <a:p>
              <a:endParaRPr lang="en-US"/>
            </a:p>
          </p:txBody>
        </p:sp>
        <p:sp>
          <p:nvSpPr>
            <p:cNvPr id="7" name="Text Box 38"/>
            <p:cNvSpPr txBox="1">
              <a:spLocks noChangeArrowheads="1"/>
            </p:cNvSpPr>
            <p:nvPr/>
          </p:nvSpPr>
          <p:spPr bwMode="auto">
            <a:xfrm>
              <a:off x="5265" y="3465"/>
              <a:ext cx="1200" cy="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solidFill>
                    <a:srgbClr val="000000"/>
                  </a:solidFill>
                </a:rPr>
                <a:t>MedLEE</a:t>
              </a:r>
            </a:p>
          </p:txBody>
        </p:sp>
      </p:grpSp>
      <p:sp>
        <p:nvSpPr>
          <p:cNvPr id="8" name="Text Box 39"/>
          <p:cNvSpPr txBox="1">
            <a:spLocks noChangeArrowheads="1"/>
          </p:cNvSpPr>
          <p:nvPr/>
        </p:nvSpPr>
        <p:spPr bwMode="auto">
          <a:xfrm>
            <a:off x="8898392" y="3712982"/>
            <a:ext cx="2868612" cy="1722437"/>
          </a:xfrm>
          <a:prstGeom prst="rect">
            <a:avLst/>
          </a:prstGeom>
          <a:solidFill>
            <a:srgbClr val="FFFFFF"/>
          </a:solidFill>
          <a:ln w="9525">
            <a:solidFill>
              <a:srgbClr val="000000"/>
            </a:solidFill>
            <a:miter lim="800000"/>
            <a:headEnd/>
            <a:tailEnd/>
          </a:ln>
        </p:spPr>
        <p:txBody>
          <a:bodyPr/>
          <a:lstStyle/>
          <a:p>
            <a:r>
              <a:rPr lang="en-US" altLang="en-US" sz="1400" b="1">
                <a:solidFill>
                  <a:srgbClr val="000000"/>
                </a:solidFill>
              </a:rPr>
              <a:t>Problem:rash</a:t>
            </a:r>
            <a:endParaRPr lang="en-US" altLang="en-US" sz="1400" b="1" i="1">
              <a:solidFill>
                <a:srgbClr val="000000"/>
              </a:solidFill>
            </a:endParaRPr>
          </a:p>
          <a:p>
            <a:r>
              <a:rPr lang="en-US" altLang="en-US" sz="1400" b="1">
                <a:solidFill>
                  <a:srgbClr val="000000"/>
                </a:solidFill>
              </a:rPr>
              <a:t>   Status:new</a:t>
            </a:r>
          </a:p>
          <a:p>
            <a:r>
              <a:rPr lang="en-US" altLang="en-US" sz="1400" b="1" i="1">
                <a:solidFill>
                  <a:srgbClr val="000000"/>
                </a:solidFill>
              </a:rPr>
              <a:t>  </a:t>
            </a:r>
            <a:r>
              <a:rPr lang="en-US" altLang="en-US" sz="1400" b="1">
                <a:solidFill>
                  <a:srgbClr val="000000"/>
                </a:solidFill>
              </a:rPr>
              <a:t> Descriptor:maculopapular</a:t>
            </a:r>
            <a:endParaRPr lang="en-US" altLang="en-US" sz="1400" b="1" i="1">
              <a:solidFill>
                <a:srgbClr val="000000"/>
              </a:solidFill>
            </a:endParaRPr>
          </a:p>
          <a:p>
            <a:r>
              <a:rPr lang="en-US" altLang="en-US" sz="1400" b="1" i="1">
                <a:solidFill>
                  <a:srgbClr val="000000"/>
                </a:solidFill>
              </a:rPr>
              <a:t>  </a:t>
            </a:r>
            <a:r>
              <a:rPr lang="en-US" altLang="en-US" sz="1400" b="1">
                <a:solidFill>
                  <a:srgbClr val="000000"/>
                </a:solidFill>
              </a:rPr>
              <a:t> Bodyloc:trunk</a:t>
            </a:r>
            <a:endParaRPr lang="en-US" altLang="en-US" sz="1400" b="1" i="1">
              <a:solidFill>
                <a:srgbClr val="000000"/>
              </a:solidFill>
            </a:endParaRPr>
          </a:p>
          <a:p>
            <a:r>
              <a:rPr lang="en-US" altLang="en-US" sz="1400" b="1" i="1">
                <a:solidFill>
                  <a:srgbClr val="000000"/>
                </a:solidFill>
              </a:rPr>
              <a:t>      </a:t>
            </a:r>
            <a:r>
              <a:rPr lang="en-US" altLang="en-US" sz="1400" b="1">
                <a:solidFill>
                  <a:srgbClr val="000000"/>
                </a:solidFill>
              </a:rPr>
              <a:t>Code:C0460005 (trunk)</a:t>
            </a:r>
          </a:p>
          <a:p>
            <a:r>
              <a:rPr lang="en-US" altLang="en-US" sz="1400" b="1">
                <a:solidFill>
                  <a:srgbClr val="000000"/>
                </a:solidFill>
              </a:rPr>
              <a:t>   Code:C0241488 (trunk</a:t>
            </a:r>
          </a:p>
          <a:p>
            <a:r>
              <a:rPr lang="en-US" altLang="en-US" sz="1400" b="1">
                <a:solidFill>
                  <a:srgbClr val="000000"/>
                </a:solidFill>
              </a:rPr>
              <a:t>                 maculopapular rash)</a:t>
            </a:r>
          </a:p>
        </p:txBody>
      </p:sp>
      <p:sp>
        <p:nvSpPr>
          <p:cNvPr id="9" name="Line 43"/>
          <p:cNvSpPr>
            <a:spLocks noChangeShapeType="1"/>
          </p:cNvSpPr>
          <p:nvPr/>
        </p:nvSpPr>
        <p:spPr bwMode="auto">
          <a:xfrm>
            <a:off x="9550854" y="1955619"/>
            <a:ext cx="0" cy="457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 Box 44"/>
          <p:cNvSpPr txBox="1">
            <a:spLocks noChangeArrowheads="1"/>
          </p:cNvSpPr>
          <p:nvPr/>
        </p:nvSpPr>
        <p:spPr bwMode="auto">
          <a:xfrm>
            <a:off x="8706304" y="634819"/>
            <a:ext cx="1670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dirty="0"/>
              <a:t>Patient report</a:t>
            </a:r>
          </a:p>
        </p:txBody>
      </p:sp>
      <p:sp>
        <p:nvSpPr>
          <p:cNvPr id="11" name="Line 45"/>
          <p:cNvSpPr>
            <a:spLocks noChangeShapeType="1"/>
          </p:cNvSpPr>
          <p:nvPr/>
        </p:nvSpPr>
        <p:spPr bwMode="auto">
          <a:xfrm>
            <a:off x="9536567" y="1128532"/>
            <a:ext cx="0" cy="2809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46"/>
          <p:cNvSpPr>
            <a:spLocks noChangeShapeType="1"/>
          </p:cNvSpPr>
          <p:nvPr/>
        </p:nvSpPr>
        <p:spPr bwMode="auto">
          <a:xfrm>
            <a:off x="9547679" y="3251019"/>
            <a:ext cx="0" cy="457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Text Box 47"/>
          <p:cNvSpPr txBox="1">
            <a:spLocks noChangeArrowheads="1"/>
          </p:cNvSpPr>
          <p:nvPr/>
        </p:nvSpPr>
        <p:spPr bwMode="auto">
          <a:xfrm>
            <a:off x="9658804" y="5511619"/>
            <a:ext cx="1428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Coded data</a:t>
            </a:r>
          </a:p>
        </p:txBody>
      </p:sp>
    </p:spTree>
    <p:extLst>
      <p:ext uri="{BB962C8B-B14F-4D97-AF65-F5344CB8AC3E}">
        <p14:creationId xmlns:p14="http://schemas.microsoft.com/office/powerpoint/2010/main" val="384484444"/>
      </p:ext>
    </p:extLst>
  </p:cSld>
  <p:clrMapOvr>
    <a:masterClrMapping/>
  </p:clrMapOvr>
</p:sld>
</file>

<file path=ppt/theme/theme1.xml><?xml version="1.0" encoding="utf-8"?>
<a:theme xmlns:a="http://schemas.openxmlformats.org/drawingml/2006/main" name="UB Powerpoint Template">
  <a:themeElements>
    <a:clrScheme name="Custom 5">
      <a:dk1>
        <a:srgbClr val="53565A"/>
      </a:dk1>
      <a:lt1>
        <a:srgbClr val="FFFFFF"/>
      </a:lt1>
      <a:dk2>
        <a:srgbClr val="0077C8"/>
      </a:dk2>
      <a:lt2>
        <a:srgbClr val="FFFFFF"/>
      </a:lt2>
      <a:accent1>
        <a:srgbClr val="1D4F91"/>
      </a:accent1>
      <a:accent2>
        <a:srgbClr val="17802F"/>
      </a:accent2>
      <a:accent3>
        <a:srgbClr val="FC4C02"/>
      </a:accent3>
      <a:accent4>
        <a:srgbClr val="75787B"/>
      </a:accent4>
      <a:accent5>
        <a:srgbClr val="FFA300"/>
      </a:accent5>
      <a:accent6>
        <a:srgbClr val="AE2573"/>
      </a:accent6>
      <a:hlink>
        <a:srgbClr val="FF2500"/>
      </a:hlink>
      <a:folHlink>
        <a:srgbClr val="A6320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Template_WIDE" id="{320877F5-9057-5044-9670-55C377C33490}" vid="{043CC7DF-15AC-0F49-A0D1-304573C219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5552</TotalTime>
  <Words>2401</Words>
  <Application>Microsoft Office PowerPoint</Application>
  <PresentationFormat>Widescreen</PresentationFormat>
  <Paragraphs>417</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Courier New</vt:lpstr>
      <vt:lpstr>Lucida Grande</vt:lpstr>
      <vt:lpstr>LucidaGrande</vt:lpstr>
      <vt:lpstr>Times New Roman</vt:lpstr>
      <vt:lpstr>Wingdings</vt:lpstr>
      <vt:lpstr>UB Powerpoint Template</vt:lpstr>
      <vt:lpstr>Missing details in Administrative data and impact on phenotyping and cohort identification </vt:lpstr>
      <vt:lpstr>Overview</vt:lpstr>
      <vt:lpstr>Clinical Trial Patient Prescreening</vt:lpstr>
      <vt:lpstr>Research Design</vt:lpstr>
      <vt:lpstr>Clinical Trial Eligibility Criteria</vt:lpstr>
      <vt:lpstr>Queries</vt:lpstr>
      <vt:lpstr>Query Results</vt:lpstr>
      <vt:lpstr>MedLEE-only patients</vt:lpstr>
      <vt:lpstr>MedLEE-only patients: true-positive cases</vt:lpstr>
      <vt:lpstr>MedLEE-only patients: true-positive cases</vt:lpstr>
      <vt:lpstr>MedLEE-only patients: true-positive cases</vt:lpstr>
      <vt:lpstr>MedLEE-only patients: false-positive cases</vt:lpstr>
      <vt:lpstr>MedLEE-only patients: false-positive cases</vt:lpstr>
      <vt:lpstr>MedLEE-only patients: false-positive cases</vt:lpstr>
      <vt:lpstr>ICD9-only patients</vt:lpstr>
      <vt:lpstr>ICD9-only patients: true-positive cases</vt:lpstr>
      <vt:lpstr>ICD9-only patients: true-positive cases</vt:lpstr>
      <vt:lpstr>ICD9-only patients: false-positive cases</vt:lpstr>
      <vt:lpstr>Notes vs. Diagnoses Codes</vt:lpstr>
      <vt:lpstr>Information Completeness</vt:lpstr>
      <vt:lpstr>Information Expressiveness</vt:lpstr>
      <vt:lpstr>Granularity</vt:lpstr>
      <vt:lpstr>Accuracy of Temporal Information</vt:lpstr>
      <vt:lpstr>Takeaways</vt:lpstr>
      <vt:lpstr>Thank you</vt:lpstr>
      <vt:lpstr>MedLEE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 Powerpoint Template</dc:title>
  <dc:subject/>
  <dc:creator>Microsoft Office User</dc:creator>
  <cp:keywords/>
  <dc:description/>
  <cp:lastModifiedBy>Casey Ta</cp:lastModifiedBy>
  <cp:revision>402</cp:revision>
  <cp:lastPrinted>2018-10-19T13:20:43Z</cp:lastPrinted>
  <dcterms:created xsi:type="dcterms:W3CDTF">2016-06-28T14:05:07Z</dcterms:created>
  <dcterms:modified xsi:type="dcterms:W3CDTF">2020-01-07T21:23:04Z</dcterms:modified>
  <cp:category/>
</cp:coreProperties>
</file>