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2" r:id="rId3"/>
  </p:sldMasterIdLst>
  <p:notesMasterIdLst>
    <p:notesMasterId r:id="rId20"/>
  </p:notesMasterIdLst>
  <p:handoutMasterIdLst>
    <p:handoutMasterId r:id="rId21"/>
  </p:handoutMasterIdLst>
  <p:sldIdLst>
    <p:sldId id="284" r:id="rId4"/>
    <p:sldId id="285" r:id="rId5"/>
    <p:sldId id="286" r:id="rId6"/>
    <p:sldId id="288" r:id="rId7"/>
    <p:sldId id="289" r:id="rId8"/>
    <p:sldId id="291" r:id="rId9"/>
    <p:sldId id="293" r:id="rId10"/>
    <p:sldId id="294" r:id="rId11"/>
    <p:sldId id="296" r:id="rId12"/>
    <p:sldId id="305" r:id="rId13"/>
    <p:sldId id="306" r:id="rId14"/>
    <p:sldId id="307" r:id="rId15"/>
    <p:sldId id="308" r:id="rId16"/>
    <p:sldId id="309" r:id="rId17"/>
    <p:sldId id="302" r:id="rId18"/>
    <p:sldId id="304"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gner, Robin (CDC/OPHSS/OD)" initials="WR(" lastIdx="7" clrIdx="0">
    <p:extLst>
      <p:ext uri="{19B8F6BF-5375-455C-9EA6-DF929625EA0E}">
        <p15:presenceInfo xmlns:p15="http://schemas.microsoft.com/office/powerpoint/2012/main" userId="S-1-5-21-1207783550-2075000910-922709458-447373" providerId="AD"/>
      </p:ext>
    </p:extLst>
  </p:cmAuthor>
  <p:cmAuthor id="2" name="Patterson, John (CDC/OCOO/OD)" initials="PJ(" lastIdx="5" clrIdx="1">
    <p:extLst>
      <p:ext uri="{19B8F6BF-5375-455C-9EA6-DF929625EA0E}">
        <p15:presenceInfo xmlns:p15="http://schemas.microsoft.com/office/powerpoint/2012/main" userId="S-1-5-21-1207783550-2075000910-922709458-193214" providerId="AD"/>
      </p:ext>
    </p:extLst>
  </p:cmAuthor>
  <p:cmAuthor id="3" name="OADS" initials="OADS" lastIdx="1" clrIdx="2">
    <p:extLst>
      <p:ext uri="{19B8F6BF-5375-455C-9EA6-DF929625EA0E}">
        <p15:presenceInfo xmlns:p15="http://schemas.microsoft.com/office/powerpoint/2012/main" userId="OAD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4" autoAdjust="0"/>
    <p:restoredTop sz="79174" autoAdjust="0"/>
  </p:normalViewPr>
  <p:slideViewPr>
    <p:cSldViewPr snapToGrid="0">
      <p:cViewPr varScale="1">
        <p:scale>
          <a:sx n="88" d="100"/>
          <a:sy n="88" d="100"/>
        </p:scale>
        <p:origin x="81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B5E760C-4D0B-413A-9378-299E07161890}" type="datetimeFigureOut">
              <a:rPr lang="en-US" smtClean="0"/>
              <a:t>1/9/2018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8F87B44-75A7-4693-8AF8-666762BAB787}" type="slidenum">
              <a:rPr lang="en-US" smtClean="0"/>
              <a:t>‹#›</a:t>
            </a:fld>
            <a:endParaRPr lang="en-US"/>
          </a:p>
        </p:txBody>
      </p:sp>
    </p:spTree>
    <p:extLst>
      <p:ext uri="{BB962C8B-B14F-4D97-AF65-F5344CB8AC3E}">
        <p14:creationId xmlns:p14="http://schemas.microsoft.com/office/powerpoint/2010/main" val="404558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E58B242-11A0-4464-8DBD-AFC4CECFE3C2}" type="datetimeFigureOut">
              <a:rPr lang="en-US" smtClean="0"/>
              <a:t>1/9/2018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FFFF6DD-999C-46F9-A497-3EF933B90827}" type="slidenum">
              <a:rPr lang="en-US" smtClean="0"/>
              <a:t>‹#›</a:t>
            </a:fld>
            <a:endParaRPr lang="en-US"/>
          </a:p>
        </p:txBody>
      </p:sp>
    </p:spTree>
    <p:extLst>
      <p:ext uri="{BB962C8B-B14F-4D97-AF65-F5344CB8AC3E}">
        <p14:creationId xmlns:p14="http://schemas.microsoft.com/office/powerpoint/2010/main" val="1940888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solidFill>
                  <a:prstClr val="black"/>
                </a:solidFill>
                <a:latin typeface="Calibri" panose="020F0502020204030204" pitchFamily="34" charset="0"/>
              </a:rPr>
              <a:pPr fontAlgn="base">
                <a:spcBef>
                  <a:spcPct val="0"/>
                </a:spcBef>
                <a:spcAft>
                  <a:spcPct val="0"/>
                </a:spcAft>
              </a:pPr>
              <a:t>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48209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4364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06980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318495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680516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Grant</a:t>
            </a:r>
            <a:r>
              <a:rPr lang="en-US" baseline="0" dirty="0" smtClean="0"/>
              <a:t> projects often extend over multiple years and usually consist of a “new” grant followed by a series of “continuation” grants and “supplement” grants. The abstracts typically do not change over the course of the project. For this analysis, we only count the distinct number of grant projects, not all of the continuations and supplements. </a:t>
            </a:r>
          </a:p>
          <a:p>
            <a:endParaRPr lang="en-US" dirty="0" smtClean="0"/>
          </a:p>
          <a:p>
            <a:r>
              <a:rPr lang="en-US" dirty="0" smtClean="0"/>
              <a:t>Techniques</a:t>
            </a:r>
            <a:r>
              <a:rPr lang="en-US" baseline="0" dirty="0" smtClean="0"/>
              <a:t> exist to estimate the optimal number of topics to choose (e.g., held-out likelihood), but these techniques have been found to often produce results that do not agree well with the judgments of human evaluators (see “</a:t>
            </a:r>
            <a:r>
              <a:rPr lang="en-US" dirty="0" smtClean="0"/>
              <a:t>Reading Tea Leaves: How Humans Interpret Topic Models”, by Chang, et. al.)</a:t>
            </a:r>
            <a:r>
              <a:rPr lang="en-US" baseline="0" dirty="0" smtClean="0"/>
              <a:t>. Better to select the number of topics that is useful for the analysis you are trying to do or that produce results that are functional in real-world settings. </a:t>
            </a:r>
          </a:p>
          <a:p>
            <a:endParaRPr lang="en-US" baseline="0" dirty="0" smtClean="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014603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574193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top</a:t>
            </a:r>
            <a:r>
              <a:rPr lang="en-US" baseline="0" dirty="0" smtClean="0"/>
              <a:t> 5 topics would be different if we looked at the number of grant dollars assigned to each topic instead of the raw number of grant projects. (I.e., award sizes of grants vary a lot). </a:t>
            </a:r>
          </a:p>
          <a:p>
            <a:r>
              <a:rPr lang="en-US" baseline="0" dirty="0" smtClean="0"/>
              <a:t>The 20% cutoff figure is somewhat arbitrary. Choosing a lower cutoff will result in higher grant counts for all topics. However, the topic rankings are robust to whatever figure is chosen. </a:t>
            </a:r>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335693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 = antiretroviral therapy; PMTCT</a:t>
            </a:r>
            <a:r>
              <a:rPr lang="en-US" baseline="0" dirty="0" smtClean="0"/>
              <a:t> = prevention of mother to child transmission; PEPFAR = president’s emergency plan for AIDS relief</a:t>
            </a:r>
          </a:p>
          <a:p>
            <a:endParaRPr lang="en-US" dirty="0"/>
          </a:p>
        </p:txBody>
      </p:sp>
      <p:sp>
        <p:nvSpPr>
          <p:cNvPr id="4" name="Slide Number Placeholder 3"/>
          <p:cNvSpPr>
            <a:spLocks noGrp="1"/>
          </p:cNvSpPr>
          <p:nvPr>
            <p:ph type="sldNum" sz="quarter" idx="10"/>
          </p:nvPr>
        </p:nvSpPr>
        <p:spPr/>
        <p:txBody>
          <a:bodyPr/>
          <a:lstStyle/>
          <a:p>
            <a:fld id="{CFFFF6DD-999C-46F9-A497-3EF933B90827}" type="slidenum">
              <a:rPr lang="en-US" smtClean="0"/>
              <a:t>9</a:t>
            </a:fld>
            <a:endParaRPr lang="en-US"/>
          </a:p>
        </p:txBody>
      </p:sp>
    </p:spTree>
    <p:extLst>
      <p:ext uri="{BB962C8B-B14F-4D97-AF65-F5344CB8AC3E}">
        <p14:creationId xmlns:p14="http://schemas.microsoft.com/office/powerpoint/2010/main" val="2940565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iis</a:t>
            </a:r>
            <a:r>
              <a:rPr lang="en-US" dirty="0" smtClean="0"/>
              <a:t> = immunization information systems</a:t>
            </a:r>
          </a:p>
          <a:p>
            <a:r>
              <a:rPr lang="en-US" sz="1200" b="0" i="0" kern="1200" dirty="0" smtClean="0">
                <a:solidFill>
                  <a:schemeClr val="tx1"/>
                </a:solidFill>
                <a:effectLst/>
                <a:latin typeface="+mn-lt"/>
                <a:ea typeface="+mn-ea"/>
                <a:cs typeface="+mn-cs"/>
              </a:rPr>
              <a:t>In 2012, NCIRD launched the creation of the IIS Strategic Plan to create a vision for the future—and a path forward—for advancing IIS so that real time, consolidated immunization data and services could be available for authorized clinical, administrative, and public health users and consumers, anytime and anywhere.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FF6DD-999C-46F9-A497-3EF933B90827}" type="slidenum">
              <a:rPr lang="en-US" smtClean="0"/>
              <a:t>10</a:t>
            </a:fld>
            <a:endParaRPr lang="en-US"/>
          </a:p>
        </p:txBody>
      </p:sp>
    </p:spTree>
    <p:extLst>
      <p:ext uri="{BB962C8B-B14F-4D97-AF65-F5344CB8AC3E}">
        <p14:creationId xmlns:p14="http://schemas.microsoft.com/office/powerpoint/2010/main" val="1620572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FF6DD-999C-46F9-A497-3EF933B90827}" type="slidenum">
              <a:rPr lang="en-US" smtClean="0"/>
              <a:t>11</a:t>
            </a:fld>
            <a:endParaRPr lang="en-US"/>
          </a:p>
        </p:txBody>
      </p:sp>
    </p:spTree>
    <p:extLst>
      <p:ext uri="{BB962C8B-B14F-4D97-AF65-F5344CB8AC3E}">
        <p14:creationId xmlns:p14="http://schemas.microsoft.com/office/powerpoint/2010/main" val="3226131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RPE</a:t>
            </a:r>
            <a:r>
              <a:rPr lang="en-US" baseline="0" dirty="0" smtClean="0"/>
              <a:t>: Rape prevention and education</a:t>
            </a:r>
            <a:endParaRPr lang="en-US" dirty="0"/>
          </a:p>
        </p:txBody>
      </p:sp>
      <p:sp>
        <p:nvSpPr>
          <p:cNvPr id="4" name="Slide Number Placeholder 3"/>
          <p:cNvSpPr>
            <a:spLocks noGrp="1"/>
          </p:cNvSpPr>
          <p:nvPr>
            <p:ph type="sldNum" sz="quarter" idx="10"/>
          </p:nvPr>
        </p:nvSpPr>
        <p:spPr/>
        <p:txBody>
          <a:bodyPr/>
          <a:lstStyle/>
          <a:p>
            <a:fld id="{CFFFF6DD-999C-46F9-A497-3EF933B90827}" type="slidenum">
              <a:rPr lang="en-US" smtClean="0"/>
              <a:t>12</a:t>
            </a:fld>
            <a:endParaRPr lang="en-US"/>
          </a:p>
        </p:txBody>
      </p:sp>
    </p:spTree>
    <p:extLst>
      <p:ext uri="{BB962C8B-B14F-4D97-AF65-F5344CB8AC3E}">
        <p14:creationId xmlns:p14="http://schemas.microsoft.com/office/powerpoint/2010/main" val="3475257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YRBS: The Youth Risk Behavior Surveillance (YRBS) System is run by the Division of Adolescent and School Health out of the National Center for HIV/AIDS,</a:t>
            </a:r>
            <a:r>
              <a:rPr lang="en-US" sz="1200" b="0" i="0" kern="1200" baseline="0" dirty="0" smtClean="0">
                <a:solidFill>
                  <a:schemeClr val="tx1"/>
                </a:solidFill>
                <a:effectLst/>
                <a:latin typeface="+mn-lt"/>
                <a:ea typeface="+mn-ea"/>
                <a:cs typeface="+mn-cs"/>
              </a:rPr>
              <a:t> Viral Hepatitis, STD and TB Prevention.</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It monitors six types of health-risk behaviors that contribute to the leading causes of death and disability among youth and adults, including—</a:t>
            </a:r>
          </a:p>
          <a:p>
            <a:r>
              <a:rPr lang="en-US" sz="1200" b="0" i="0" kern="1200" dirty="0" smtClean="0">
                <a:solidFill>
                  <a:schemeClr val="tx1"/>
                </a:solidFill>
                <a:effectLst/>
                <a:latin typeface="+mn-lt"/>
                <a:ea typeface="+mn-ea"/>
                <a:cs typeface="+mn-cs"/>
              </a:rPr>
              <a:t>Behaviors that contribute to unintentional injuries and violence</a:t>
            </a:r>
          </a:p>
          <a:p>
            <a:r>
              <a:rPr lang="en-US" sz="1200" b="0" i="0" kern="1200" dirty="0" smtClean="0">
                <a:solidFill>
                  <a:schemeClr val="tx1"/>
                </a:solidFill>
                <a:effectLst/>
                <a:latin typeface="+mn-lt"/>
                <a:ea typeface="+mn-ea"/>
                <a:cs typeface="+mn-cs"/>
              </a:rPr>
              <a:t>Sexual behaviors related to unintended pregnancy and sexually transmitted diseases, including HIV infection</a:t>
            </a:r>
          </a:p>
          <a:p>
            <a:r>
              <a:rPr lang="en-US" sz="1200" b="0" i="0" kern="1200" dirty="0" smtClean="0">
                <a:solidFill>
                  <a:schemeClr val="tx1"/>
                </a:solidFill>
                <a:effectLst/>
                <a:latin typeface="+mn-lt"/>
                <a:ea typeface="+mn-ea"/>
                <a:cs typeface="+mn-cs"/>
              </a:rPr>
              <a:t>Alcohol and other drug use</a:t>
            </a:r>
          </a:p>
          <a:p>
            <a:r>
              <a:rPr lang="en-US" sz="1200" b="0" i="0" kern="1200" dirty="0" smtClean="0">
                <a:solidFill>
                  <a:schemeClr val="tx1"/>
                </a:solidFill>
                <a:effectLst/>
                <a:latin typeface="+mn-lt"/>
                <a:ea typeface="+mn-ea"/>
                <a:cs typeface="+mn-cs"/>
              </a:rPr>
              <a:t>Tobacco use</a:t>
            </a:r>
          </a:p>
          <a:p>
            <a:r>
              <a:rPr lang="en-US" sz="1200" b="0" i="0" kern="1200" dirty="0" smtClean="0">
                <a:solidFill>
                  <a:schemeClr val="tx1"/>
                </a:solidFill>
                <a:effectLst/>
                <a:latin typeface="+mn-lt"/>
                <a:ea typeface="+mn-ea"/>
                <a:cs typeface="+mn-cs"/>
              </a:rPr>
              <a:t>Unhealthy dietary behaviors</a:t>
            </a:r>
          </a:p>
          <a:p>
            <a:r>
              <a:rPr lang="en-US" sz="1200" b="0" i="0" kern="1200" dirty="0" smtClean="0">
                <a:solidFill>
                  <a:schemeClr val="tx1"/>
                </a:solidFill>
                <a:effectLst/>
                <a:latin typeface="+mn-lt"/>
                <a:ea typeface="+mn-ea"/>
                <a:cs typeface="+mn-cs"/>
              </a:rPr>
              <a:t>Inadequate physical activity</a:t>
            </a:r>
          </a:p>
          <a:p>
            <a:endParaRPr lang="en-US" dirty="0"/>
          </a:p>
        </p:txBody>
      </p:sp>
      <p:sp>
        <p:nvSpPr>
          <p:cNvPr id="4" name="Slide Number Placeholder 3"/>
          <p:cNvSpPr>
            <a:spLocks noGrp="1"/>
          </p:cNvSpPr>
          <p:nvPr>
            <p:ph type="sldNum" sz="quarter" idx="10"/>
          </p:nvPr>
        </p:nvSpPr>
        <p:spPr/>
        <p:txBody>
          <a:bodyPr/>
          <a:lstStyle/>
          <a:p>
            <a:fld id="{CFFFF6DD-999C-46F9-A497-3EF933B90827}" type="slidenum">
              <a:rPr lang="en-US" smtClean="0"/>
              <a:t>13</a:t>
            </a:fld>
            <a:endParaRPr lang="en-US"/>
          </a:p>
        </p:txBody>
      </p:sp>
    </p:spTree>
    <p:extLst>
      <p:ext uri="{BB962C8B-B14F-4D97-AF65-F5344CB8AC3E}">
        <p14:creationId xmlns:p14="http://schemas.microsoft.com/office/powerpoint/2010/main" val="3117753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FF6DD-999C-46F9-A497-3EF933B90827}" type="slidenum">
              <a:rPr lang="en-US" smtClean="0"/>
              <a:t>14</a:t>
            </a:fld>
            <a:endParaRPr lang="en-US"/>
          </a:p>
        </p:txBody>
      </p:sp>
    </p:spTree>
    <p:extLst>
      <p:ext uri="{BB962C8B-B14F-4D97-AF65-F5344CB8AC3E}">
        <p14:creationId xmlns:p14="http://schemas.microsoft.com/office/powerpoint/2010/main" val="3449681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709450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41880426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1" name="Title 1"/>
          <p:cNvSpPr>
            <a:spLocks noGrp="1"/>
          </p:cNvSpPr>
          <p:nvPr>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dirty="0"/>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609600" y="120204"/>
            <a:ext cx="9204101" cy="461665"/>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FFFF">
                    <a:lumMod val="95000"/>
                  </a:srgb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4058084354"/>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smtClean="0"/>
              <a:t>Bottom band: OD</a:t>
            </a:r>
            <a:endParaRPr lang="en-US" dirty="0"/>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031549486"/>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smtClean="0"/>
          </a:p>
          <a:p>
            <a:pPr lvl="0"/>
            <a:endParaRPr lang="en-US" dirty="0" smtClean="0"/>
          </a:p>
          <a:p>
            <a:pPr lvl="2"/>
            <a:endParaRPr lang="en-US" dirty="0" smtClean="0"/>
          </a:p>
          <a:p>
            <a:pPr lvl="1"/>
            <a:endParaRPr lang="en-US" dirty="0" smtClean="0"/>
          </a:p>
          <a:p>
            <a:pPr lvl="1"/>
            <a:endParaRPr lang="en-US" dirty="0" smtClean="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smtClean="0"/>
          </a:p>
          <a:p>
            <a:pPr lvl="0"/>
            <a:endParaRPr lang="en-US" dirty="0" smtClean="0"/>
          </a:p>
          <a:p>
            <a:pPr lvl="2"/>
            <a:endParaRPr lang="en-US" dirty="0" smtClean="0"/>
          </a:p>
          <a:p>
            <a:pPr lvl="1"/>
            <a:endParaRPr lang="en-US" dirty="0" smtClean="0"/>
          </a:p>
          <a:p>
            <a:pPr lvl="1"/>
            <a:endParaRPr lang="en-US" dirty="0" smtClean="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spTree>
    <p:extLst>
      <p:ext uri="{BB962C8B-B14F-4D97-AF65-F5344CB8AC3E}">
        <p14:creationId xmlns:p14="http://schemas.microsoft.com/office/powerpoint/2010/main" val="1453366496"/>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dirty="0" smtClean="0"/>
          </a:p>
        </p:txBody>
      </p:sp>
    </p:spTree>
    <p:extLst>
      <p:ext uri="{BB962C8B-B14F-4D97-AF65-F5344CB8AC3E}">
        <p14:creationId xmlns:p14="http://schemas.microsoft.com/office/powerpoint/2010/main" val="374244610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pPr eaLnBrk="0" fontAlgn="base" hangingPunct="0">
              <a:spcBef>
                <a:spcPct val="0"/>
              </a:spcBef>
              <a:spcAft>
                <a:spcPct val="0"/>
              </a:spcAft>
            </a:pPr>
            <a:r>
              <a:rPr lang="en-US" sz="1600" dirty="0" smtClean="0">
                <a:solidFill>
                  <a:srgbClr val="695E4A"/>
                </a:solidFill>
                <a:latin typeface="Calibri" panose="020F0502020204030204" pitchFamily="34" charset="0"/>
              </a:rPr>
              <a:t>For more information, contact CDC</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1-800-CDC-INFO (232-4636)</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TTY:  1-888-232-6348    www.cdc.gov</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943890524"/>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1" name="Title 1"/>
          <p:cNvSpPr>
            <a:spLocks noGrp="1"/>
          </p:cNvSpPr>
          <p:nvPr>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dirty="0"/>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609600" y="120204"/>
            <a:ext cx="9204101" cy="461665"/>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FFFF">
                    <a:lumMod val="95000"/>
                  </a:srgb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265211038"/>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smtClean="0"/>
              <a:t>Bottom band: OD</a:t>
            </a:r>
            <a:endParaRPr lang="en-US" dirty="0"/>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241369798"/>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smtClean="0"/>
          </a:p>
          <a:p>
            <a:pPr lvl="0"/>
            <a:endParaRPr lang="en-US" dirty="0" smtClean="0"/>
          </a:p>
          <a:p>
            <a:pPr lvl="2"/>
            <a:endParaRPr lang="en-US" dirty="0" smtClean="0"/>
          </a:p>
          <a:p>
            <a:pPr lvl="1"/>
            <a:endParaRPr lang="en-US" dirty="0" smtClean="0"/>
          </a:p>
          <a:p>
            <a:pPr lvl="1"/>
            <a:endParaRPr lang="en-US" dirty="0" smtClean="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smtClean="0"/>
          </a:p>
          <a:p>
            <a:pPr lvl="0"/>
            <a:endParaRPr lang="en-US" dirty="0" smtClean="0"/>
          </a:p>
          <a:p>
            <a:pPr lvl="2"/>
            <a:endParaRPr lang="en-US" dirty="0" smtClean="0"/>
          </a:p>
          <a:p>
            <a:pPr lvl="1"/>
            <a:endParaRPr lang="en-US" dirty="0" smtClean="0"/>
          </a:p>
          <a:p>
            <a:pPr lvl="1"/>
            <a:endParaRPr lang="en-US" dirty="0" smtClean="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spTree>
    <p:extLst>
      <p:ext uri="{BB962C8B-B14F-4D97-AF65-F5344CB8AC3E}">
        <p14:creationId xmlns:p14="http://schemas.microsoft.com/office/powerpoint/2010/main" val="3066920718"/>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dirty="0" smtClean="0"/>
          </a:p>
        </p:txBody>
      </p:sp>
    </p:spTree>
    <p:extLst>
      <p:ext uri="{BB962C8B-B14F-4D97-AF65-F5344CB8AC3E}">
        <p14:creationId xmlns:p14="http://schemas.microsoft.com/office/powerpoint/2010/main" val="239333716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pPr eaLnBrk="0" fontAlgn="base" hangingPunct="0">
              <a:spcBef>
                <a:spcPct val="0"/>
              </a:spcBef>
              <a:spcAft>
                <a:spcPct val="0"/>
              </a:spcAft>
            </a:pPr>
            <a:r>
              <a:rPr lang="en-US" sz="1600" dirty="0" smtClean="0">
                <a:solidFill>
                  <a:srgbClr val="695E4A"/>
                </a:solidFill>
                <a:latin typeface="Calibri" panose="020F0502020204030204" pitchFamily="34" charset="0"/>
              </a:rPr>
              <a:t>For more information, contact CDC</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1-800-CDC-INFO (232-4636)</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TTY:  1-888-232-6348    www.cdc.gov</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34541894"/>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1" name="Title 1"/>
          <p:cNvSpPr>
            <a:spLocks noGrp="1"/>
          </p:cNvSpPr>
          <p:nvPr>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dirty="0"/>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609600" y="120204"/>
            <a:ext cx="9204101" cy="461665"/>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FFFF">
                    <a:lumMod val="95000"/>
                  </a:srgb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2035574058"/>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smtClean="0"/>
              <a:t>Bottom band: OD</a:t>
            </a:r>
            <a:endParaRPr lang="en-US" dirty="0"/>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012342706"/>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smtClean="0"/>
          </a:p>
          <a:p>
            <a:pPr lvl="0"/>
            <a:endParaRPr lang="en-US" dirty="0" smtClean="0"/>
          </a:p>
          <a:p>
            <a:pPr lvl="2"/>
            <a:endParaRPr lang="en-US" dirty="0" smtClean="0"/>
          </a:p>
          <a:p>
            <a:pPr lvl="1"/>
            <a:endParaRPr lang="en-US" dirty="0" smtClean="0"/>
          </a:p>
          <a:p>
            <a:pPr lvl="1"/>
            <a:endParaRPr lang="en-US" dirty="0" smtClean="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smtClean="0"/>
          </a:p>
          <a:p>
            <a:pPr lvl="0"/>
            <a:endParaRPr lang="en-US" dirty="0" smtClean="0"/>
          </a:p>
          <a:p>
            <a:pPr lvl="2"/>
            <a:endParaRPr lang="en-US" dirty="0" smtClean="0"/>
          </a:p>
          <a:p>
            <a:pPr lvl="1"/>
            <a:endParaRPr lang="en-US" dirty="0" smtClean="0"/>
          </a:p>
          <a:p>
            <a:pPr lvl="1"/>
            <a:endParaRPr lang="en-US" dirty="0" smtClean="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spTree>
    <p:extLst>
      <p:ext uri="{BB962C8B-B14F-4D97-AF65-F5344CB8AC3E}">
        <p14:creationId xmlns:p14="http://schemas.microsoft.com/office/powerpoint/2010/main" val="301526300"/>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dirty="0" smtClean="0"/>
          </a:p>
        </p:txBody>
      </p:sp>
    </p:spTree>
    <p:extLst>
      <p:ext uri="{BB962C8B-B14F-4D97-AF65-F5344CB8AC3E}">
        <p14:creationId xmlns:p14="http://schemas.microsoft.com/office/powerpoint/2010/main" val="3680160394"/>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pPr eaLnBrk="0" fontAlgn="base" hangingPunct="0">
              <a:spcBef>
                <a:spcPct val="0"/>
              </a:spcBef>
              <a:spcAft>
                <a:spcPct val="0"/>
              </a:spcAft>
            </a:pPr>
            <a:r>
              <a:rPr lang="en-US" sz="1600" dirty="0" smtClean="0">
                <a:solidFill>
                  <a:srgbClr val="695E4A"/>
                </a:solidFill>
                <a:latin typeface="Calibri" panose="020F0502020204030204" pitchFamily="34" charset="0"/>
              </a:rPr>
              <a:t>For more information, contact CDC</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1-800-CDC-INFO (232-4636)</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TTY:  1-888-232-6348    www.cdc.gov</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
            </a:r>
            <a:br>
              <a:rPr lang="en-US" sz="1600" dirty="0" smtClean="0">
                <a:solidFill>
                  <a:srgbClr val="695E4A"/>
                </a:solidFill>
                <a:latin typeface="Calibri" panose="020F0502020204030204" pitchFamily="34" charset="0"/>
              </a:rPr>
            </a:br>
            <a:r>
              <a:rPr lang="en-US" sz="1600" dirty="0" smtClean="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979824716"/>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4266402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73337426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7775220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yxw7@cdc.gov"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mailto:riw8@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a:lstStyle/>
          <a:p>
            <a:r>
              <a:rPr lang="en-US" sz="4000" dirty="0"/>
              <a:t>Topic Models </a:t>
            </a:r>
            <a:r>
              <a:rPr lang="en-US" sz="4000" dirty="0" smtClean="0"/>
              <a:t>Applied to Centers </a:t>
            </a:r>
            <a:r>
              <a:rPr lang="en-US" sz="4000" dirty="0"/>
              <a:t>for Disease Control and Prevention (CDC) Grants</a:t>
            </a:r>
            <a:endParaRPr lang="en-US" altLang="en-US" dirty="0"/>
          </a:p>
        </p:txBody>
      </p:sp>
      <p:sp>
        <p:nvSpPr>
          <p:cNvPr id="2" name="Subtitle 1"/>
          <p:cNvSpPr>
            <a:spLocks noGrp="1"/>
          </p:cNvSpPr>
          <p:nvPr>
            <p:ph type="subTitle" idx="1"/>
          </p:nvPr>
        </p:nvSpPr>
        <p:spPr/>
        <p:txBody>
          <a:bodyPr/>
          <a:lstStyle/>
          <a:p>
            <a:r>
              <a:rPr lang="en-US" dirty="0" smtClean="0"/>
              <a:t>Matt Eblen, MPIA</a:t>
            </a:r>
            <a:endParaRPr lang="en-US" dirty="0"/>
          </a:p>
          <a:p>
            <a:r>
              <a:rPr lang="en-US" dirty="0" smtClean="0"/>
              <a:t>Robin M. Wagner, PhD, MS</a:t>
            </a:r>
            <a:endParaRPr lang="en-US" dirty="0"/>
          </a:p>
          <a:p>
            <a:endParaRPr lang="en-US" dirty="0"/>
          </a:p>
          <a:p>
            <a:endParaRPr lang="en-US" dirty="0"/>
          </a:p>
        </p:txBody>
      </p:sp>
      <p:sp>
        <p:nvSpPr>
          <p:cNvPr id="6" name="Text Placeholder 5"/>
          <p:cNvSpPr>
            <a:spLocks noGrp="1"/>
          </p:cNvSpPr>
          <p:nvPr>
            <p:ph type="body" sz="quarter" idx="10"/>
          </p:nvPr>
        </p:nvSpPr>
        <p:spPr>
          <a:xfrm>
            <a:off x="609599" y="3835603"/>
            <a:ext cx="8779727" cy="1510948"/>
          </a:xfrm>
        </p:spPr>
        <p:txBody>
          <a:bodyPr/>
          <a:lstStyle/>
          <a:p>
            <a:r>
              <a:rPr lang="en-US" dirty="0" smtClean="0"/>
              <a:t>Presented at the International Conference on Health Policy Statistics</a:t>
            </a:r>
            <a:br>
              <a:rPr lang="en-US" dirty="0" smtClean="0"/>
            </a:br>
            <a:r>
              <a:rPr lang="en-US" dirty="0" smtClean="0"/>
              <a:t>Charleston, SC</a:t>
            </a:r>
          </a:p>
          <a:p>
            <a:r>
              <a:rPr lang="en-US" dirty="0" smtClean="0"/>
              <a:t>January 11</a:t>
            </a:r>
            <a:r>
              <a:rPr lang="en-US" baseline="30000" dirty="0" smtClean="0"/>
              <a:t>th</a:t>
            </a:r>
            <a:r>
              <a:rPr lang="en-US" dirty="0" smtClean="0"/>
              <a:t>, 2018</a:t>
            </a:r>
            <a:endParaRPr lang="en-US" dirty="0"/>
          </a:p>
          <a:p>
            <a:endParaRPr lang="en-US" dirty="0"/>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09601" y="493161"/>
            <a:ext cx="5760377" cy="420564"/>
          </a:xfrm>
          <a:prstGeom prst="rect">
            <a:avLst/>
          </a:prstGeom>
          <a:noFill/>
        </p:spPr>
        <p:txBody>
          <a:bodyPr wrap="square" rtlCol="0">
            <a:spAutoFit/>
          </a:bodyPr>
          <a:lstStyle/>
          <a:p>
            <a:pPr eaLnBrk="0" fontAlgn="base" hangingPunct="0">
              <a:spcBef>
                <a:spcPct val="0"/>
              </a:spcBef>
              <a:spcAft>
                <a:spcPct val="0"/>
              </a:spcAft>
            </a:pPr>
            <a:r>
              <a:rPr lang="en-US" sz="2133" b="1" dirty="0">
                <a:solidFill>
                  <a:srgbClr val="FFFFFF"/>
                </a:solidFill>
                <a:latin typeface="Calibri" panose="020F0502020204030204" pitchFamily="34" charset="0"/>
              </a:rPr>
              <a:t>Office of Public Health Scientific Services</a:t>
            </a:r>
          </a:p>
        </p:txBody>
      </p:sp>
    </p:spTree>
    <p:extLst>
      <p:ext uri="{BB962C8B-B14F-4D97-AF65-F5344CB8AC3E}">
        <p14:creationId xmlns:p14="http://schemas.microsoft.com/office/powerpoint/2010/main" val="18072164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type="body" sz="quarter" idx="10"/>
          </p:nvPr>
        </p:nvSpPr>
        <p:spPr>
          <a:xfrm>
            <a:off x="609601" y="1545167"/>
            <a:ext cx="10224654" cy="4455584"/>
          </a:xfrm>
        </p:spPr>
        <p:txBody>
          <a:bodyPr>
            <a:normAutofit fontScale="92500" lnSpcReduction="20000"/>
          </a:bodyPr>
          <a:lstStyle/>
          <a:p>
            <a:r>
              <a:rPr lang="en-US" dirty="0"/>
              <a:t>From fiscal year </a:t>
            </a:r>
            <a:r>
              <a:rPr lang="en-US" dirty="0" smtClean="0"/>
              <a:t>2012 </a:t>
            </a:r>
            <a:r>
              <a:rPr lang="en-US" dirty="0"/>
              <a:t>to </a:t>
            </a:r>
            <a:r>
              <a:rPr lang="en-US" dirty="0" smtClean="0"/>
              <a:t>2016, </a:t>
            </a:r>
            <a:r>
              <a:rPr lang="en-US" dirty="0"/>
              <a:t>the CDC administered </a:t>
            </a:r>
            <a:r>
              <a:rPr lang="en-US" dirty="0" smtClean="0"/>
              <a:t>over </a:t>
            </a:r>
            <a:r>
              <a:rPr lang="en-US" dirty="0"/>
              <a:t>$5 billion a year in extramural </a:t>
            </a:r>
            <a:r>
              <a:rPr lang="en-US" dirty="0" smtClean="0"/>
              <a:t>grants on average</a:t>
            </a:r>
            <a:endParaRPr lang="en-US" dirty="0"/>
          </a:p>
          <a:p>
            <a:pPr lvl="1"/>
            <a:r>
              <a:rPr lang="en-US" dirty="0"/>
              <a:t>Nearly 90% of these grants </a:t>
            </a:r>
            <a:r>
              <a:rPr lang="en-US" dirty="0" smtClean="0"/>
              <a:t>were </a:t>
            </a:r>
            <a:r>
              <a:rPr lang="en-US" dirty="0"/>
              <a:t>cooperative agreements with </a:t>
            </a:r>
            <a:r>
              <a:rPr lang="en-US" dirty="0" smtClean="0"/>
              <a:t>state/local </a:t>
            </a:r>
            <a:r>
              <a:rPr lang="en-US" dirty="0"/>
              <a:t>governments to pursue </a:t>
            </a:r>
            <a:r>
              <a:rPr lang="en-US" dirty="0" smtClean="0"/>
              <a:t>various public </a:t>
            </a:r>
            <a:r>
              <a:rPr lang="en-US" dirty="0"/>
              <a:t>health </a:t>
            </a:r>
            <a:r>
              <a:rPr lang="en-US" dirty="0" smtClean="0"/>
              <a:t>objectives</a:t>
            </a:r>
            <a:endParaRPr lang="en-US" dirty="0"/>
          </a:p>
          <a:p>
            <a:pPr lvl="1"/>
            <a:r>
              <a:rPr lang="en-US" dirty="0"/>
              <a:t>Other grants supported research and training in public health</a:t>
            </a:r>
          </a:p>
          <a:p>
            <a:r>
              <a:rPr lang="en-US" dirty="0"/>
              <a:t>Wanted to depict CDC’s grant investments from a holistic public health perspective </a:t>
            </a:r>
            <a:endParaRPr lang="en-US" dirty="0" smtClean="0"/>
          </a:p>
          <a:p>
            <a:pPr lvl="1"/>
            <a:r>
              <a:rPr lang="en-US" dirty="0" smtClean="0"/>
              <a:t>But how best to classify grants?</a:t>
            </a:r>
          </a:p>
          <a:p>
            <a:pPr lvl="1"/>
            <a:r>
              <a:rPr lang="en-US" dirty="0" smtClean="0"/>
              <a:t>Roughly 800 funding opportunity announcements a year from 13 different Centers, Institutes or Offices (CIOs)</a:t>
            </a:r>
            <a:endParaRPr lang="en-US" dirty="0"/>
          </a:p>
          <a:p>
            <a:r>
              <a:rPr lang="en-US" dirty="0" smtClean="0"/>
              <a:t>Latent </a:t>
            </a:r>
            <a:r>
              <a:rPr lang="en-US" dirty="0" err="1"/>
              <a:t>Dirichlet</a:t>
            </a:r>
            <a:r>
              <a:rPr lang="en-US" dirty="0"/>
              <a:t> Allocation (LDA</a:t>
            </a:r>
            <a:r>
              <a:rPr lang="en-US" dirty="0" smtClean="0"/>
              <a:t>) Topic Models emerged </a:t>
            </a:r>
            <a:r>
              <a:rPr lang="en-US" dirty="0"/>
              <a:t>as </a:t>
            </a:r>
            <a:r>
              <a:rPr lang="en-US" dirty="0" smtClean="0"/>
              <a:t>good candidates for classifying CDC’s grant portfolio into topic areas</a:t>
            </a:r>
            <a:endParaRPr lang="en-US" dirty="0"/>
          </a:p>
        </p:txBody>
      </p:sp>
    </p:spTree>
    <p:extLst>
      <p:ext uri="{BB962C8B-B14F-4D97-AF65-F5344CB8AC3E}">
        <p14:creationId xmlns:p14="http://schemas.microsoft.com/office/powerpoint/2010/main" val="288192681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What are Topic Models?</a:t>
            </a:r>
          </a:p>
        </p:txBody>
      </p:sp>
      <p:sp>
        <p:nvSpPr>
          <p:cNvPr id="3" name="Content Placeholder 2"/>
          <p:cNvSpPr>
            <a:spLocks noGrp="1"/>
          </p:cNvSpPr>
          <p:nvPr>
            <p:ph type="body" sz="quarter" idx="10"/>
          </p:nvPr>
        </p:nvSpPr>
        <p:spPr>
          <a:xfrm>
            <a:off x="609601" y="1545167"/>
            <a:ext cx="10224654" cy="4455584"/>
          </a:xfrm>
        </p:spPr>
        <p:txBody>
          <a:bodyPr>
            <a:normAutofit/>
          </a:bodyPr>
          <a:lstStyle/>
          <a:p>
            <a:r>
              <a:rPr lang="en-US" dirty="0"/>
              <a:t>A collection of machine learning and natural language processing methods that aim to uncover the textual themes that run through large collections of documents</a:t>
            </a:r>
          </a:p>
          <a:p>
            <a:r>
              <a:rPr lang="en-US" dirty="0"/>
              <a:t>Prior annotations or labeling of documents is unnecessary - the thematic topics emerge through analysis</a:t>
            </a:r>
          </a:p>
          <a:p>
            <a:pPr lvl="1"/>
            <a:r>
              <a:rPr lang="en-US" dirty="0" smtClean="0"/>
              <a:t>Unsupervised analysis</a:t>
            </a:r>
            <a:endParaRPr lang="en-US" dirty="0"/>
          </a:p>
          <a:p>
            <a:r>
              <a:rPr lang="en-US" dirty="0"/>
              <a:t>Algorithms are applied to the words of documents to find the underlying themes in the documents</a:t>
            </a:r>
          </a:p>
        </p:txBody>
      </p:sp>
    </p:spTree>
    <p:extLst>
      <p:ext uri="{BB962C8B-B14F-4D97-AF65-F5344CB8AC3E}">
        <p14:creationId xmlns:p14="http://schemas.microsoft.com/office/powerpoint/2010/main" val="279653711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What is Latent </a:t>
            </a:r>
            <a:r>
              <a:rPr lang="en-US" dirty="0" err="1"/>
              <a:t>Dirichlet</a:t>
            </a:r>
            <a:r>
              <a:rPr lang="en-US" dirty="0"/>
              <a:t> Allocation (LDA)?</a:t>
            </a:r>
          </a:p>
        </p:txBody>
      </p:sp>
      <p:sp>
        <p:nvSpPr>
          <p:cNvPr id="3" name="Content Placeholder 2"/>
          <p:cNvSpPr>
            <a:spLocks noGrp="1"/>
          </p:cNvSpPr>
          <p:nvPr>
            <p:ph type="body" sz="quarter" idx="10"/>
          </p:nvPr>
        </p:nvSpPr>
        <p:spPr>
          <a:xfrm>
            <a:off x="609601" y="1545167"/>
            <a:ext cx="10224654" cy="4455584"/>
          </a:xfrm>
        </p:spPr>
        <p:txBody>
          <a:bodyPr>
            <a:normAutofit lnSpcReduction="10000"/>
          </a:bodyPr>
          <a:lstStyle/>
          <a:p>
            <a:r>
              <a:rPr lang="en-US" dirty="0"/>
              <a:t>LDA is a generative topic model, where each document is produced by:</a:t>
            </a:r>
          </a:p>
          <a:p>
            <a:pPr lvl="1"/>
            <a:r>
              <a:rPr lang="en-US" dirty="0"/>
              <a:t>choosing a distribution over topics</a:t>
            </a:r>
          </a:p>
          <a:p>
            <a:pPr lvl="1"/>
            <a:r>
              <a:rPr lang="en-US" dirty="0"/>
              <a:t>generating each word at random from the word distributions (or vocabularies) of the chosen topics</a:t>
            </a:r>
          </a:p>
          <a:p>
            <a:r>
              <a:rPr lang="en-US" dirty="0"/>
              <a:t>Unlike other topic models, LDA allows a document to consist of multiple topics </a:t>
            </a:r>
            <a:r>
              <a:rPr lang="en-US" i="1" dirty="0"/>
              <a:t>and</a:t>
            </a:r>
            <a:r>
              <a:rPr lang="en-US" dirty="0"/>
              <a:t> words can be in multiple topic vocabularies</a:t>
            </a:r>
          </a:p>
          <a:p>
            <a:pPr lvl="1"/>
            <a:r>
              <a:rPr lang="en-US" dirty="0"/>
              <a:t>E.g., a document’s topic distribution may be 50% “cancer” topic and 50% </a:t>
            </a:r>
            <a:r>
              <a:rPr lang="en-US" dirty="0" smtClean="0"/>
              <a:t>“HIV” </a:t>
            </a:r>
            <a:r>
              <a:rPr lang="en-US" dirty="0"/>
              <a:t>topic</a:t>
            </a:r>
          </a:p>
          <a:p>
            <a:pPr lvl="1"/>
            <a:r>
              <a:rPr lang="en-US" dirty="0"/>
              <a:t>the word “prevention” may be in the vocabulary of both topics</a:t>
            </a:r>
          </a:p>
        </p:txBody>
      </p:sp>
    </p:spTree>
    <p:extLst>
      <p:ext uri="{BB962C8B-B14F-4D97-AF65-F5344CB8AC3E}">
        <p14:creationId xmlns:p14="http://schemas.microsoft.com/office/powerpoint/2010/main" val="538269562"/>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641" y="285396"/>
            <a:ext cx="9271788" cy="6299795"/>
          </a:xfrm>
          <a:prstGeom prst="rect">
            <a:avLst/>
          </a:prstGeom>
        </p:spPr>
      </p:pic>
      <p:sp>
        <p:nvSpPr>
          <p:cNvPr id="2" name="TextBox 1"/>
          <p:cNvSpPr txBox="1"/>
          <p:nvPr/>
        </p:nvSpPr>
        <p:spPr>
          <a:xfrm>
            <a:off x="8642195" y="6021659"/>
            <a:ext cx="3356517" cy="523220"/>
          </a:xfrm>
          <a:prstGeom prst="rect">
            <a:avLst/>
          </a:prstGeom>
          <a:noFill/>
        </p:spPr>
        <p:txBody>
          <a:bodyPr wrap="square" rtlCol="0">
            <a:spAutoFit/>
          </a:bodyPr>
          <a:lstStyle/>
          <a:p>
            <a:r>
              <a:rPr lang="en-US" sz="1400" dirty="0" smtClean="0">
                <a:solidFill>
                  <a:srgbClr val="000000"/>
                </a:solidFill>
                <a:latin typeface="Calibri" panose="020F0502020204030204" pitchFamily="34" charset="0"/>
              </a:rPr>
              <a:t>Source: David M </a:t>
            </a:r>
            <a:r>
              <a:rPr lang="en-US" sz="1400" dirty="0" err="1" smtClean="0">
                <a:solidFill>
                  <a:srgbClr val="000000"/>
                </a:solidFill>
                <a:latin typeface="Calibri" panose="020F0502020204030204" pitchFamily="34" charset="0"/>
              </a:rPr>
              <a:t>Blei</a:t>
            </a:r>
            <a:r>
              <a:rPr lang="en-US" sz="1400" dirty="0">
                <a:solidFill>
                  <a:srgbClr val="000000"/>
                </a:solidFill>
                <a:latin typeface="Calibri" panose="020F0502020204030204" pitchFamily="34" charset="0"/>
              </a:rPr>
              <a:t>,</a:t>
            </a:r>
            <a:r>
              <a:rPr lang="en-US" sz="1400" dirty="0" smtClean="0">
                <a:solidFill>
                  <a:srgbClr val="000000"/>
                </a:solidFill>
                <a:latin typeface="Calibri" panose="020F0502020204030204" pitchFamily="34" charset="0"/>
              </a:rPr>
              <a:t> “Introduction to Probabilistic Topic Models”, 2011</a:t>
            </a:r>
          </a:p>
        </p:txBody>
      </p:sp>
    </p:spTree>
    <p:extLst>
      <p:ext uri="{BB962C8B-B14F-4D97-AF65-F5344CB8AC3E}">
        <p14:creationId xmlns:p14="http://schemas.microsoft.com/office/powerpoint/2010/main" val="101419219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Data Preparation</a:t>
            </a:r>
            <a:endParaRPr lang="en-US" dirty="0"/>
          </a:p>
        </p:txBody>
      </p:sp>
      <p:sp>
        <p:nvSpPr>
          <p:cNvPr id="3" name="Content Placeholder 2"/>
          <p:cNvSpPr>
            <a:spLocks noGrp="1"/>
          </p:cNvSpPr>
          <p:nvPr>
            <p:ph type="body" sz="quarter" idx="10"/>
          </p:nvPr>
        </p:nvSpPr>
        <p:spPr>
          <a:xfrm>
            <a:off x="609601" y="1545167"/>
            <a:ext cx="10224654" cy="4455584"/>
          </a:xfrm>
        </p:spPr>
        <p:txBody>
          <a:bodyPr>
            <a:normAutofit fontScale="92500" lnSpcReduction="20000"/>
          </a:bodyPr>
          <a:lstStyle/>
          <a:p>
            <a:r>
              <a:rPr lang="en-US" dirty="0" smtClean="0"/>
              <a:t>Collected titles and abstracts for 85% (6,067/7,147) of grant projects funded between FY 2012 and FY 2016</a:t>
            </a:r>
          </a:p>
          <a:p>
            <a:pPr lvl="1"/>
            <a:r>
              <a:rPr lang="en-US" dirty="0" smtClean="0"/>
              <a:t>Due to some missing abstracts, topic modeling is not exhaustive</a:t>
            </a:r>
            <a:endParaRPr lang="en-US" dirty="0"/>
          </a:p>
          <a:p>
            <a:r>
              <a:rPr lang="en-US" dirty="0" smtClean="0"/>
              <a:t>Removed words not helpful in classifying the corpus:</a:t>
            </a:r>
          </a:p>
          <a:p>
            <a:pPr lvl="1"/>
            <a:r>
              <a:rPr lang="en-US" dirty="0"/>
              <a:t>N</a:t>
            </a:r>
            <a:r>
              <a:rPr lang="en-US" dirty="0" smtClean="0"/>
              <a:t>umbers</a:t>
            </a:r>
            <a:r>
              <a:rPr lang="en-US" dirty="0"/>
              <a:t>, punctuation, and stop words (e.g., </a:t>
            </a:r>
            <a:r>
              <a:rPr lang="en-US" dirty="0" smtClean="0"/>
              <a:t>“the”, “and”)</a:t>
            </a:r>
            <a:endParaRPr lang="en-US" dirty="0"/>
          </a:p>
          <a:p>
            <a:pPr lvl="1"/>
            <a:r>
              <a:rPr lang="en-US" dirty="0"/>
              <a:t>L</a:t>
            </a:r>
            <a:r>
              <a:rPr lang="en-US" dirty="0" smtClean="0"/>
              <a:t>ocation names</a:t>
            </a:r>
          </a:p>
          <a:p>
            <a:pPr lvl="1"/>
            <a:r>
              <a:rPr lang="en-US" dirty="0" smtClean="0"/>
              <a:t>Ubiquitous </a:t>
            </a:r>
            <a:r>
              <a:rPr lang="en-US" dirty="0"/>
              <a:t>words (e.g., </a:t>
            </a:r>
            <a:r>
              <a:rPr lang="en-US" dirty="0" smtClean="0"/>
              <a:t>“health”)</a:t>
            </a:r>
          </a:p>
          <a:p>
            <a:pPr lvl="1"/>
            <a:r>
              <a:rPr lang="en-US" dirty="0"/>
              <a:t>S</a:t>
            </a:r>
            <a:r>
              <a:rPr lang="en-US" dirty="0" smtClean="0"/>
              <a:t>parse words </a:t>
            </a:r>
            <a:r>
              <a:rPr lang="en-US" dirty="0"/>
              <a:t>– </a:t>
            </a:r>
            <a:r>
              <a:rPr lang="en-US" dirty="0" smtClean="0"/>
              <a:t>used </a:t>
            </a:r>
            <a:r>
              <a:rPr lang="en-US" dirty="0"/>
              <a:t>in less than </a:t>
            </a:r>
            <a:r>
              <a:rPr lang="en-US" dirty="0" smtClean="0"/>
              <a:t>25 abstracts</a:t>
            </a:r>
            <a:endParaRPr lang="en-US" dirty="0"/>
          </a:p>
          <a:p>
            <a:r>
              <a:rPr lang="en-US" dirty="0"/>
              <a:t>Set number of topics to 1</a:t>
            </a:r>
            <a:r>
              <a:rPr lang="en-US" dirty="0" smtClean="0"/>
              <a:t>00</a:t>
            </a:r>
            <a:endParaRPr lang="en-US" dirty="0"/>
          </a:p>
          <a:p>
            <a:pPr lvl="1"/>
            <a:r>
              <a:rPr lang="en-US" dirty="0"/>
              <a:t>The number of topics </a:t>
            </a:r>
            <a:r>
              <a:rPr lang="en-US" dirty="0" smtClean="0"/>
              <a:t>is </a:t>
            </a:r>
            <a:r>
              <a:rPr lang="en-US" dirty="0"/>
              <a:t>chosen by the analyst prior to fitting the </a:t>
            </a:r>
            <a:r>
              <a:rPr lang="en-US" dirty="0" smtClean="0"/>
              <a:t>model</a:t>
            </a:r>
            <a:endParaRPr lang="en-US" dirty="0"/>
          </a:p>
        </p:txBody>
      </p:sp>
    </p:spTree>
    <p:extLst>
      <p:ext uri="{BB962C8B-B14F-4D97-AF65-F5344CB8AC3E}">
        <p14:creationId xmlns:p14="http://schemas.microsoft.com/office/powerpoint/2010/main" val="175427131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Model</a:t>
            </a:r>
            <a:endParaRPr lang="en-US" dirty="0"/>
          </a:p>
        </p:txBody>
      </p:sp>
      <p:sp>
        <p:nvSpPr>
          <p:cNvPr id="3" name="Content Placeholder 2"/>
          <p:cNvSpPr>
            <a:spLocks noGrp="1"/>
          </p:cNvSpPr>
          <p:nvPr>
            <p:ph type="body" sz="quarter" idx="10"/>
          </p:nvPr>
        </p:nvSpPr>
        <p:spPr>
          <a:xfrm>
            <a:off x="609601" y="1545167"/>
            <a:ext cx="10224654" cy="4455584"/>
          </a:xfrm>
        </p:spPr>
        <p:txBody>
          <a:bodyPr>
            <a:normAutofit lnSpcReduction="10000"/>
          </a:bodyPr>
          <a:lstStyle/>
          <a:p>
            <a:r>
              <a:rPr lang="en-US" dirty="0"/>
              <a:t>Ran LDA model with 1</a:t>
            </a:r>
            <a:r>
              <a:rPr lang="en-US" dirty="0" smtClean="0"/>
              <a:t>00 </a:t>
            </a:r>
            <a:r>
              <a:rPr lang="en-US" dirty="0"/>
              <a:t>topics on the available CDC grant </a:t>
            </a:r>
            <a:r>
              <a:rPr lang="en-US" dirty="0" smtClean="0"/>
              <a:t>abstracts</a:t>
            </a:r>
            <a:endParaRPr lang="en-US" dirty="0"/>
          </a:p>
          <a:p>
            <a:pPr lvl="1"/>
            <a:r>
              <a:rPr lang="en-US" dirty="0"/>
              <a:t>“</a:t>
            </a:r>
            <a:r>
              <a:rPr lang="en-US" dirty="0" smtClean="0"/>
              <a:t>text2vec” </a:t>
            </a:r>
            <a:r>
              <a:rPr lang="en-US" dirty="0"/>
              <a:t>package in R</a:t>
            </a:r>
          </a:p>
          <a:p>
            <a:r>
              <a:rPr lang="en-US" dirty="0"/>
              <a:t>The model assigned a vocabulary to each topic with each word given a probability weight based on how frequently it was used within that </a:t>
            </a:r>
            <a:r>
              <a:rPr lang="en-US" dirty="0" smtClean="0"/>
              <a:t>topic. E.g.,:</a:t>
            </a:r>
          </a:p>
          <a:p>
            <a:pPr lvl="1"/>
            <a:r>
              <a:rPr lang="en-US" dirty="0" smtClean="0"/>
              <a:t>Topic 1: cancer 4%, screening 2%, breast 2%, colon 1%, …</a:t>
            </a:r>
          </a:p>
          <a:p>
            <a:pPr lvl="1"/>
            <a:r>
              <a:rPr lang="en-US" dirty="0" smtClean="0"/>
              <a:t>Topic 2: </a:t>
            </a:r>
            <a:r>
              <a:rPr lang="en-US" dirty="0" err="1" smtClean="0"/>
              <a:t>hiv</a:t>
            </a:r>
            <a:r>
              <a:rPr lang="en-US" dirty="0" smtClean="0"/>
              <a:t> 5%, aids 4%, testing 3%,  …</a:t>
            </a:r>
            <a:endParaRPr lang="en-US" dirty="0"/>
          </a:p>
          <a:p>
            <a:r>
              <a:rPr lang="en-US" dirty="0"/>
              <a:t>A topic distribution was estimated for each grant abstract</a:t>
            </a:r>
          </a:p>
          <a:p>
            <a:pPr lvl="1"/>
            <a:r>
              <a:rPr lang="en-US" dirty="0"/>
              <a:t>E.g., Abstract #1 estimates might be: 50% topic 4, 25% topics 23 and 61, and 0% for all other </a:t>
            </a:r>
            <a:r>
              <a:rPr lang="en-US" dirty="0" smtClean="0"/>
              <a:t>topics</a:t>
            </a:r>
            <a:endParaRPr lang="en-US" dirty="0"/>
          </a:p>
        </p:txBody>
      </p:sp>
    </p:spTree>
    <p:extLst>
      <p:ext uri="{BB962C8B-B14F-4D97-AF65-F5344CB8AC3E}">
        <p14:creationId xmlns:p14="http://schemas.microsoft.com/office/powerpoint/2010/main" val="413853361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274639"/>
            <a:ext cx="10972800" cy="885088"/>
          </a:xfrm>
        </p:spPr>
        <p:txBody>
          <a:bodyPr/>
          <a:lstStyle/>
          <a:p>
            <a:r>
              <a:rPr lang="en-US" dirty="0" smtClean="0"/>
              <a:t>Results</a:t>
            </a:r>
            <a:endParaRPr lang="en-US" dirty="0"/>
          </a:p>
        </p:txBody>
      </p:sp>
      <p:sp>
        <p:nvSpPr>
          <p:cNvPr id="3" name="Content Placeholder 2"/>
          <p:cNvSpPr>
            <a:spLocks noGrp="1"/>
          </p:cNvSpPr>
          <p:nvPr>
            <p:ph type="body" sz="quarter" idx="10"/>
          </p:nvPr>
        </p:nvSpPr>
        <p:spPr>
          <a:xfrm>
            <a:off x="609601" y="1427356"/>
            <a:ext cx="10224654" cy="4573395"/>
          </a:xfrm>
        </p:spPr>
        <p:txBody>
          <a:bodyPr>
            <a:normAutofit fontScale="92500" lnSpcReduction="10000"/>
          </a:bodyPr>
          <a:lstStyle/>
          <a:p>
            <a:r>
              <a:rPr lang="en-US" dirty="0" smtClean="0"/>
              <a:t>Results shown for top 5 topics in terms of # of grants</a:t>
            </a:r>
          </a:p>
          <a:p>
            <a:pPr lvl="1"/>
            <a:r>
              <a:rPr lang="en-US" dirty="0" smtClean="0"/>
              <a:t>Grant abstracts that had high distributions (&gt;= 20%) in a particular topic were assigned to that topic</a:t>
            </a:r>
          </a:p>
          <a:p>
            <a:pPr lvl="1"/>
            <a:endParaRPr lang="en-US" dirty="0"/>
          </a:p>
          <a:p>
            <a:pPr lvl="1"/>
            <a:endParaRPr lang="en-US" dirty="0" smtClean="0"/>
          </a:p>
          <a:p>
            <a:pPr lvl="1"/>
            <a:endParaRPr lang="en-US" dirty="0"/>
          </a:p>
          <a:p>
            <a:pPr lvl="1"/>
            <a:endParaRPr lang="en-US" dirty="0" smtClean="0"/>
          </a:p>
          <a:p>
            <a:pPr lvl="1"/>
            <a:r>
              <a:rPr lang="en-US" dirty="0" smtClean="0"/>
              <a:t>Grant # 1 would be assigned to topics 1, 3, and 5</a:t>
            </a:r>
          </a:p>
          <a:p>
            <a:r>
              <a:rPr lang="en-US" dirty="0" smtClean="0"/>
              <a:t>Topic distributions in the form of word clouds </a:t>
            </a:r>
          </a:p>
          <a:p>
            <a:pPr lvl="1"/>
            <a:r>
              <a:rPr lang="en-US" dirty="0" smtClean="0"/>
              <a:t>Word size corresponds to frequency weight in the topic</a:t>
            </a:r>
          </a:p>
          <a:p>
            <a:r>
              <a:rPr lang="en-US" dirty="0" smtClean="0"/>
              <a:t>Top CIOs administering each topic also shown</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124340839"/>
              </p:ext>
            </p:extLst>
          </p:nvPr>
        </p:nvGraphicFramePr>
        <p:xfrm>
          <a:off x="609601" y="2821258"/>
          <a:ext cx="10224654" cy="1201565"/>
        </p:xfrm>
        <a:graphic>
          <a:graphicData uri="http://schemas.openxmlformats.org/drawingml/2006/table">
            <a:tbl>
              <a:tblPr firstRow="1" bandRow="1">
                <a:tableStyleId>{5C22544A-7EE6-4342-B048-85BDC9FD1C3A}</a:tableStyleId>
              </a:tblPr>
              <a:tblGrid>
                <a:gridCol w="1174594">
                  <a:extLst>
                    <a:ext uri="{9D8B030D-6E8A-4147-A177-3AD203B41FA5}">
                      <a16:colId xmlns:a16="http://schemas.microsoft.com/office/drawing/2014/main" val="3404130623"/>
                    </a:ext>
                  </a:extLst>
                </a:gridCol>
                <a:gridCol w="780585">
                  <a:extLst>
                    <a:ext uri="{9D8B030D-6E8A-4147-A177-3AD203B41FA5}">
                      <a16:colId xmlns:a16="http://schemas.microsoft.com/office/drawing/2014/main" val="4075548216"/>
                    </a:ext>
                  </a:extLst>
                </a:gridCol>
                <a:gridCol w="833363">
                  <a:extLst>
                    <a:ext uri="{9D8B030D-6E8A-4147-A177-3AD203B41FA5}">
                      <a16:colId xmlns:a16="http://schemas.microsoft.com/office/drawing/2014/main" val="205465639"/>
                    </a:ext>
                  </a:extLst>
                </a:gridCol>
                <a:gridCol w="929514">
                  <a:extLst>
                    <a:ext uri="{9D8B030D-6E8A-4147-A177-3AD203B41FA5}">
                      <a16:colId xmlns:a16="http://schemas.microsoft.com/office/drawing/2014/main" val="3894256704"/>
                    </a:ext>
                  </a:extLst>
                </a:gridCol>
                <a:gridCol w="929514">
                  <a:extLst>
                    <a:ext uri="{9D8B030D-6E8A-4147-A177-3AD203B41FA5}">
                      <a16:colId xmlns:a16="http://schemas.microsoft.com/office/drawing/2014/main" val="1149780546"/>
                    </a:ext>
                  </a:extLst>
                </a:gridCol>
                <a:gridCol w="929514">
                  <a:extLst>
                    <a:ext uri="{9D8B030D-6E8A-4147-A177-3AD203B41FA5}">
                      <a16:colId xmlns:a16="http://schemas.microsoft.com/office/drawing/2014/main" val="4042158709"/>
                    </a:ext>
                  </a:extLst>
                </a:gridCol>
                <a:gridCol w="929514">
                  <a:extLst>
                    <a:ext uri="{9D8B030D-6E8A-4147-A177-3AD203B41FA5}">
                      <a16:colId xmlns:a16="http://schemas.microsoft.com/office/drawing/2014/main" val="444340886"/>
                    </a:ext>
                  </a:extLst>
                </a:gridCol>
                <a:gridCol w="929514">
                  <a:extLst>
                    <a:ext uri="{9D8B030D-6E8A-4147-A177-3AD203B41FA5}">
                      <a16:colId xmlns:a16="http://schemas.microsoft.com/office/drawing/2014/main" val="2182961726"/>
                    </a:ext>
                  </a:extLst>
                </a:gridCol>
                <a:gridCol w="929514">
                  <a:extLst>
                    <a:ext uri="{9D8B030D-6E8A-4147-A177-3AD203B41FA5}">
                      <a16:colId xmlns:a16="http://schemas.microsoft.com/office/drawing/2014/main" val="1172333316"/>
                    </a:ext>
                  </a:extLst>
                </a:gridCol>
                <a:gridCol w="929514">
                  <a:extLst>
                    <a:ext uri="{9D8B030D-6E8A-4147-A177-3AD203B41FA5}">
                      <a16:colId xmlns:a16="http://schemas.microsoft.com/office/drawing/2014/main" val="2840999676"/>
                    </a:ext>
                  </a:extLst>
                </a:gridCol>
                <a:gridCol w="929514">
                  <a:extLst>
                    <a:ext uri="{9D8B030D-6E8A-4147-A177-3AD203B41FA5}">
                      <a16:colId xmlns:a16="http://schemas.microsoft.com/office/drawing/2014/main" val="1184872690"/>
                    </a:ext>
                  </a:extLst>
                </a:gridCol>
              </a:tblGrid>
              <a:tr h="693138">
                <a:tc>
                  <a:txBody>
                    <a:bodyPr/>
                    <a:lstStyle/>
                    <a:p>
                      <a:pPr algn="ctr" fontAlgn="b"/>
                      <a:r>
                        <a:rPr lang="en-US" sz="1800" b="0" i="0" u="none" strike="noStrike" dirty="0" smtClean="0">
                          <a:solidFill>
                            <a:schemeClr val="accent6"/>
                          </a:solidFill>
                          <a:effectLst/>
                          <a:latin typeface="Calibri" panose="020F0502020204030204" pitchFamily="34" charset="0"/>
                        </a:rPr>
                        <a:t>Grant Abstract</a:t>
                      </a:r>
                      <a:r>
                        <a:rPr lang="en-US" sz="1800" b="0" i="0" u="none" strike="noStrike" baseline="0" dirty="0" smtClean="0">
                          <a:solidFill>
                            <a:schemeClr val="accent6"/>
                          </a:solidFill>
                          <a:effectLst/>
                          <a:latin typeface="Calibri" panose="020F0502020204030204" pitchFamily="34" charset="0"/>
                        </a:rPr>
                        <a:t> # 1</a:t>
                      </a:r>
                      <a:endParaRPr lang="en-US" sz="1800" b="0" i="0" u="none" strike="noStrike" dirty="0">
                        <a:solidFill>
                          <a:schemeClr val="accent6"/>
                        </a:solidFill>
                        <a:effectLst/>
                        <a:latin typeface="Calibri" panose="020F0502020204030204" pitchFamily="34" charset="0"/>
                      </a:endParaRP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2</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4</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5</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6</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7</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8</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9</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Topic </a:t>
                      </a:r>
                      <a:r>
                        <a:rPr lang="en-US" sz="1800" b="0" i="0" u="none" strike="noStrike" dirty="0" smtClean="0">
                          <a:solidFill>
                            <a:srgbClr val="000000"/>
                          </a:solidFill>
                          <a:effectLst/>
                          <a:latin typeface="Calibri" panose="020F0502020204030204" pitchFamily="34" charset="0"/>
                        </a:rPr>
                        <a:t>10</a:t>
                      </a:r>
                      <a:endParaRPr lang="en-US" sz="18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48049007"/>
                  </a:ext>
                </a:extLst>
              </a:tr>
              <a:tr h="508427">
                <a:tc>
                  <a:txBody>
                    <a:bodyPr/>
                    <a:lstStyle/>
                    <a:p>
                      <a:pPr algn="ctr" fontAlgn="b"/>
                      <a:r>
                        <a:rPr lang="en-US" sz="1200" b="0" i="0" u="none" strike="noStrike" dirty="0" smtClean="0">
                          <a:solidFill>
                            <a:schemeClr val="accent6"/>
                          </a:solidFill>
                          <a:effectLst/>
                          <a:latin typeface="Calibri" panose="020F0502020204030204" pitchFamily="34" charset="0"/>
                        </a:rPr>
                        <a:t>Distribution</a:t>
                      </a:r>
                      <a:endParaRPr lang="en-US" sz="1200" b="0" i="0" u="none" strike="noStrike" dirty="0">
                        <a:solidFill>
                          <a:schemeClr val="accent6"/>
                        </a:solidFill>
                        <a:effectLst/>
                        <a:latin typeface="Calibri" panose="020F0502020204030204" pitchFamily="34" charset="0"/>
                      </a:endParaRPr>
                    </a:p>
                  </a:txBody>
                  <a:tcPr marL="9525" marR="9525" marT="9525" marB="0" anchor="ctr"/>
                </a:tc>
                <a:tc>
                  <a:txBody>
                    <a:bodyPr/>
                    <a:lstStyle/>
                    <a:p>
                      <a:pPr algn="ctr" fontAlgn="b"/>
                      <a:r>
                        <a:rPr lang="en-US" sz="1800" b="0" i="0" u="none" strike="noStrike">
                          <a:solidFill>
                            <a:schemeClr val="accent3"/>
                          </a:solidFill>
                          <a:effectLst/>
                          <a:latin typeface="Calibri" panose="020F0502020204030204" pitchFamily="34" charset="0"/>
                        </a:rPr>
                        <a:t>25%</a:t>
                      </a:r>
                    </a:p>
                  </a:txBody>
                  <a:tcPr marL="9525" marR="9525" marT="9525" marB="0" anchor="ctr"/>
                </a:tc>
                <a:tc>
                  <a:txBody>
                    <a:bodyPr/>
                    <a:lstStyle/>
                    <a:p>
                      <a:pPr algn="ctr" fontAlgn="b"/>
                      <a:r>
                        <a:rPr lang="en-US" sz="1800" b="0" i="0" u="none" strike="noStrike" dirty="0" smtClean="0">
                          <a:solidFill>
                            <a:schemeClr val="accent6"/>
                          </a:solidFill>
                          <a:effectLst/>
                          <a:latin typeface="Calibri" panose="020F0502020204030204" pitchFamily="34" charset="0"/>
                        </a:rPr>
                        <a:t>0%</a:t>
                      </a:r>
                      <a:endParaRPr lang="en-US" sz="1800" b="0" i="0" u="none" strike="noStrike" dirty="0">
                        <a:solidFill>
                          <a:schemeClr val="accent6"/>
                        </a:solidFill>
                        <a:effectLst/>
                        <a:latin typeface="Calibri" panose="020F0502020204030204" pitchFamily="34" charset="0"/>
                      </a:endParaRPr>
                    </a:p>
                  </a:txBody>
                  <a:tcPr marL="9525" marR="9525" marT="9525" marB="0" anchor="ctr"/>
                </a:tc>
                <a:tc>
                  <a:txBody>
                    <a:bodyPr/>
                    <a:lstStyle/>
                    <a:p>
                      <a:pPr algn="ctr" fontAlgn="b"/>
                      <a:r>
                        <a:rPr lang="en-US" sz="1800" b="0" i="0" u="none" strike="noStrike" dirty="0">
                          <a:solidFill>
                            <a:schemeClr val="accent3"/>
                          </a:solidFill>
                          <a:effectLst/>
                          <a:latin typeface="Calibri" panose="020F0502020204030204" pitchFamily="34" charset="0"/>
                        </a:rPr>
                        <a:t>25%</a:t>
                      </a:r>
                    </a:p>
                  </a:txBody>
                  <a:tcPr marL="9525" marR="9525" marT="9525" marB="0" anchor="ctr"/>
                </a:tc>
                <a:tc>
                  <a:txBody>
                    <a:bodyPr/>
                    <a:lstStyle/>
                    <a:p>
                      <a:pPr algn="ctr" fontAlgn="b"/>
                      <a:r>
                        <a:rPr lang="en-US" sz="1800" b="0" i="0" u="none" strike="noStrike">
                          <a:solidFill>
                            <a:srgbClr val="000000"/>
                          </a:solidFill>
                          <a:effectLst/>
                          <a:latin typeface="Calibri" panose="020F0502020204030204" pitchFamily="34" charset="0"/>
                        </a:rPr>
                        <a:t>0%</a:t>
                      </a:r>
                    </a:p>
                  </a:txBody>
                  <a:tcPr marL="9525" marR="9525" marT="9525" marB="0" anchor="ctr"/>
                </a:tc>
                <a:tc>
                  <a:txBody>
                    <a:bodyPr/>
                    <a:lstStyle/>
                    <a:p>
                      <a:pPr algn="ctr" fontAlgn="b"/>
                      <a:r>
                        <a:rPr lang="en-US" sz="1800" b="0" i="0" u="none" strike="noStrike" dirty="0" smtClean="0">
                          <a:solidFill>
                            <a:schemeClr val="accent3"/>
                          </a:solidFill>
                          <a:effectLst/>
                          <a:latin typeface="Calibri" panose="020F0502020204030204" pitchFamily="34" charset="0"/>
                        </a:rPr>
                        <a:t>25%</a:t>
                      </a:r>
                      <a:endParaRPr lang="en-US" sz="1800" b="0" i="0" u="none" strike="noStrike" dirty="0">
                        <a:solidFill>
                          <a:schemeClr val="accent3"/>
                        </a:solidFill>
                        <a:effectLst/>
                        <a:latin typeface="Calibri" panose="020F0502020204030204" pitchFamily="34" charset="0"/>
                      </a:endParaRP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10%</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5%</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3435960153"/>
                  </a:ext>
                </a:extLst>
              </a:tr>
            </a:tbl>
          </a:graphicData>
        </a:graphic>
      </p:graphicFrame>
    </p:spTree>
    <p:extLst>
      <p:ext uri="{BB962C8B-B14F-4D97-AF65-F5344CB8AC3E}">
        <p14:creationId xmlns:p14="http://schemas.microsoft.com/office/powerpoint/2010/main" val="1194813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8104"/>
          </a:xfrm>
        </p:spPr>
        <p:txBody>
          <a:bodyPr/>
          <a:lstStyle/>
          <a:p>
            <a:r>
              <a:rPr lang="en-US" dirty="0" smtClean="0"/>
              <a:t>Topic 1: Global HIV/AIDS</a:t>
            </a:r>
            <a:endParaRPr lang="en-US" dirty="0"/>
          </a:p>
        </p:txBody>
      </p:sp>
      <p:graphicFrame>
        <p:nvGraphicFramePr>
          <p:cNvPr id="7" name="Content Placeholder 6"/>
          <p:cNvGraphicFramePr>
            <a:graphicFrameLocks noGrp="1"/>
          </p:cNvGraphicFramePr>
          <p:nvPr>
            <p:ph idx="10"/>
            <p:extLst>
              <p:ext uri="{D42A27DB-BD31-4B8C-83A1-F6EECF244321}">
                <p14:modId xmlns:p14="http://schemas.microsoft.com/office/powerpoint/2010/main" val="3676399293"/>
              </p:ext>
            </p:extLst>
          </p:nvPr>
        </p:nvGraphicFramePr>
        <p:xfrm>
          <a:off x="6333893" y="1600200"/>
          <a:ext cx="5651734" cy="2514600"/>
        </p:xfrm>
        <a:graphic>
          <a:graphicData uri="http://schemas.openxmlformats.org/drawingml/2006/table">
            <a:tbl>
              <a:tblPr firstRow="1" bandRow="1">
                <a:tableStyleId>{5C22544A-7EE6-4342-B048-85BDC9FD1C3A}</a:tableStyleId>
              </a:tblPr>
              <a:tblGrid>
                <a:gridCol w="2512847">
                  <a:extLst>
                    <a:ext uri="{9D8B030D-6E8A-4147-A177-3AD203B41FA5}">
                      <a16:colId xmlns:a16="http://schemas.microsoft.com/office/drawing/2014/main" val="2520900697"/>
                    </a:ext>
                  </a:extLst>
                </a:gridCol>
                <a:gridCol w="1699560">
                  <a:extLst>
                    <a:ext uri="{9D8B030D-6E8A-4147-A177-3AD203B41FA5}">
                      <a16:colId xmlns:a16="http://schemas.microsoft.com/office/drawing/2014/main" val="3317090797"/>
                    </a:ext>
                  </a:extLst>
                </a:gridCol>
                <a:gridCol w="1439327">
                  <a:extLst>
                    <a:ext uri="{9D8B030D-6E8A-4147-A177-3AD203B41FA5}">
                      <a16:colId xmlns:a16="http://schemas.microsoft.com/office/drawing/2014/main" val="1435523204"/>
                    </a:ext>
                  </a:extLst>
                </a:gridCol>
              </a:tblGrid>
              <a:tr h="370840">
                <a:tc>
                  <a:txBody>
                    <a:bodyPr/>
                    <a:lstStyle/>
                    <a:p>
                      <a:pPr algn="ctr"/>
                      <a:r>
                        <a:rPr lang="en-US" sz="1600" dirty="0" smtClean="0"/>
                        <a:t>Administering</a:t>
                      </a:r>
                      <a:r>
                        <a:rPr lang="en-US" sz="1600" baseline="0" dirty="0" smtClean="0"/>
                        <a:t> CIO</a:t>
                      </a:r>
                      <a:endParaRPr lang="en-US" sz="1600" dirty="0"/>
                    </a:p>
                  </a:txBody>
                  <a:tcPr anchor="ctr"/>
                </a:tc>
                <a:tc>
                  <a:txBody>
                    <a:bodyPr/>
                    <a:lstStyle/>
                    <a:p>
                      <a:pPr algn="ctr"/>
                      <a:r>
                        <a:rPr lang="en-US" sz="1600" dirty="0" smtClean="0"/>
                        <a:t># of Topic 1 Grants</a:t>
                      </a:r>
                      <a:endParaRPr lang="en-US" sz="1600" dirty="0"/>
                    </a:p>
                  </a:txBody>
                  <a:tcPr anchor="ctr"/>
                </a:tc>
                <a:tc>
                  <a:txBody>
                    <a:bodyPr/>
                    <a:lstStyle/>
                    <a:p>
                      <a:pPr algn="ctr"/>
                      <a:r>
                        <a:rPr lang="en-US" sz="1600" dirty="0" smtClean="0"/>
                        <a:t>%</a:t>
                      </a:r>
                      <a:r>
                        <a:rPr lang="en-US" sz="1600" baseline="0" dirty="0" smtClean="0"/>
                        <a:t> of Topic 1 Grants</a:t>
                      </a:r>
                      <a:endParaRPr lang="en-US" sz="1600" dirty="0"/>
                    </a:p>
                  </a:txBody>
                  <a:tcPr anchor="ctr"/>
                </a:tc>
                <a:extLst>
                  <a:ext uri="{0D108BD9-81ED-4DB2-BD59-A6C34878D82A}">
                    <a16:rowId xmlns:a16="http://schemas.microsoft.com/office/drawing/2014/main" val="3822168145"/>
                  </a:ext>
                </a:extLst>
              </a:tr>
              <a:tr h="370840">
                <a:tc>
                  <a:txBody>
                    <a:bodyPr/>
                    <a:lstStyle/>
                    <a:p>
                      <a:r>
                        <a:rPr lang="en-US" sz="1600" dirty="0" smtClean="0"/>
                        <a:t>Center for Global Health</a:t>
                      </a:r>
                      <a:endParaRPr lang="en-US" sz="1600" dirty="0"/>
                    </a:p>
                  </a:txBody>
                  <a:tcPr anchor="ctr"/>
                </a:tc>
                <a:tc>
                  <a:txBody>
                    <a:bodyPr/>
                    <a:lstStyle/>
                    <a:p>
                      <a:pPr algn="r"/>
                      <a:r>
                        <a:rPr lang="en-US" sz="1600" dirty="0" smtClean="0"/>
                        <a:t>165</a:t>
                      </a:r>
                      <a:endParaRPr lang="en-US" sz="1600" dirty="0"/>
                    </a:p>
                  </a:txBody>
                  <a:tcPr anchor="ctr"/>
                </a:tc>
                <a:tc>
                  <a:txBody>
                    <a:bodyPr/>
                    <a:lstStyle/>
                    <a:p>
                      <a:pPr algn="r"/>
                      <a:r>
                        <a:rPr lang="en-US" sz="1600" dirty="0" smtClean="0"/>
                        <a:t>55.7%</a:t>
                      </a:r>
                      <a:endParaRPr lang="en-US" sz="1600" dirty="0"/>
                    </a:p>
                  </a:txBody>
                  <a:tcPr anchor="ctr"/>
                </a:tc>
                <a:extLst>
                  <a:ext uri="{0D108BD9-81ED-4DB2-BD59-A6C34878D82A}">
                    <a16:rowId xmlns:a16="http://schemas.microsoft.com/office/drawing/2014/main" val="615240144"/>
                  </a:ext>
                </a:extLst>
              </a:tr>
              <a:tr h="370840">
                <a:tc>
                  <a:txBody>
                    <a:bodyPr/>
                    <a:lstStyle/>
                    <a:p>
                      <a:r>
                        <a:rPr lang="en-US" sz="1600" dirty="0" smtClean="0"/>
                        <a:t>National Center for HIV/AIDS,</a:t>
                      </a:r>
                      <a:r>
                        <a:rPr lang="en-US" sz="1600" baseline="0" dirty="0" smtClean="0"/>
                        <a:t> Viral Hepatitis, STD and TB Prevention</a:t>
                      </a:r>
                      <a:endParaRPr lang="en-US" sz="1600" dirty="0"/>
                    </a:p>
                  </a:txBody>
                  <a:tcPr anchor="ctr"/>
                </a:tc>
                <a:tc>
                  <a:txBody>
                    <a:bodyPr/>
                    <a:lstStyle/>
                    <a:p>
                      <a:pPr algn="r"/>
                      <a:r>
                        <a:rPr lang="en-US" sz="1600" dirty="0" smtClean="0"/>
                        <a:t>129</a:t>
                      </a:r>
                      <a:endParaRPr lang="en-US" sz="1600" dirty="0"/>
                    </a:p>
                  </a:txBody>
                  <a:tcPr anchor="ctr"/>
                </a:tc>
                <a:tc>
                  <a:txBody>
                    <a:bodyPr/>
                    <a:lstStyle/>
                    <a:p>
                      <a:pPr algn="r"/>
                      <a:r>
                        <a:rPr lang="en-US" sz="1600" dirty="0" smtClean="0"/>
                        <a:t>43.6%</a:t>
                      </a:r>
                      <a:endParaRPr lang="en-US" sz="1600" dirty="0"/>
                    </a:p>
                  </a:txBody>
                  <a:tcPr anchor="ctr"/>
                </a:tc>
                <a:extLst>
                  <a:ext uri="{0D108BD9-81ED-4DB2-BD59-A6C34878D82A}">
                    <a16:rowId xmlns:a16="http://schemas.microsoft.com/office/drawing/2014/main" val="3017229998"/>
                  </a:ext>
                </a:extLst>
              </a:tr>
              <a:tr h="370840">
                <a:tc>
                  <a:txBody>
                    <a:bodyPr/>
                    <a:lstStyle/>
                    <a:p>
                      <a:r>
                        <a:rPr lang="en-US" sz="1600" dirty="0" smtClean="0"/>
                        <a:t>Others</a:t>
                      </a:r>
                      <a:endParaRPr lang="en-US" sz="1600" dirty="0"/>
                    </a:p>
                  </a:txBody>
                  <a:tcPr anchor="ctr"/>
                </a:tc>
                <a:tc>
                  <a:txBody>
                    <a:bodyPr/>
                    <a:lstStyle/>
                    <a:p>
                      <a:pPr algn="r"/>
                      <a:r>
                        <a:rPr lang="en-US" sz="1600" dirty="0" smtClean="0"/>
                        <a:t>2</a:t>
                      </a:r>
                      <a:endParaRPr lang="en-US" sz="1600" dirty="0"/>
                    </a:p>
                  </a:txBody>
                  <a:tcPr anchor="ctr"/>
                </a:tc>
                <a:tc>
                  <a:txBody>
                    <a:bodyPr/>
                    <a:lstStyle/>
                    <a:p>
                      <a:pPr algn="r"/>
                      <a:r>
                        <a:rPr lang="en-US" sz="1600" dirty="0" smtClean="0"/>
                        <a:t>0.7%</a:t>
                      </a:r>
                      <a:endParaRPr lang="en-US" sz="1600" dirty="0"/>
                    </a:p>
                  </a:txBody>
                  <a:tcPr anchor="ctr"/>
                </a:tc>
                <a:extLst>
                  <a:ext uri="{0D108BD9-81ED-4DB2-BD59-A6C34878D82A}">
                    <a16:rowId xmlns:a16="http://schemas.microsoft.com/office/drawing/2014/main" val="61078193"/>
                  </a:ext>
                </a:extLst>
              </a:tr>
              <a:tr h="370840">
                <a:tc>
                  <a:txBody>
                    <a:bodyPr/>
                    <a:lstStyle/>
                    <a:p>
                      <a:r>
                        <a:rPr lang="en-US" sz="1600" dirty="0" smtClean="0">
                          <a:solidFill>
                            <a:schemeClr val="accent6"/>
                          </a:solidFill>
                        </a:rPr>
                        <a:t>Total </a:t>
                      </a:r>
                      <a:endParaRPr lang="en-US" sz="1600" dirty="0">
                        <a:solidFill>
                          <a:schemeClr val="accent6"/>
                        </a:solidFill>
                      </a:endParaRPr>
                    </a:p>
                  </a:txBody>
                  <a:tcPr anchor="ctr"/>
                </a:tc>
                <a:tc>
                  <a:txBody>
                    <a:bodyPr/>
                    <a:lstStyle/>
                    <a:p>
                      <a:pPr algn="r"/>
                      <a:r>
                        <a:rPr lang="en-US" sz="1600" dirty="0" smtClean="0">
                          <a:solidFill>
                            <a:schemeClr val="accent6"/>
                          </a:solidFill>
                        </a:rPr>
                        <a:t>296</a:t>
                      </a:r>
                      <a:endParaRPr lang="en-US" sz="1600" dirty="0">
                        <a:solidFill>
                          <a:schemeClr val="accent6"/>
                        </a:solidFill>
                      </a:endParaRPr>
                    </a:p>
                  </a:txBody>
                  <a:tcPr anchor="ctr"/>
                </a:tc>
                <a:tc>
                  <a:txBody>
                    <a:bodyPr/>
                    <a:lstStyle/>
                    <a:p>
                      <a:pPr algn="r"/>
                      <a:r>
                        <a:rPr lang="en-US" sz="1600" dirty="0" smtClean="0">
                          <a:solidFill>
                            <a:schemeClr val="accent6"/>
                          </a:solidFill>
                        </a:rPr>
                        <a:t>100.0%</a:t>
                      </a:r>
                      <a:endParaRPr lang="en-US" sz="1600" dirty="0">
                        <a:solidFill>
                          <a:schemeClr val="accent6"/>
                        </a:solidFill>
                      </a:endParaRPr>
                    </a:p>
                  </a:txBody>
                  <a:tcPr anchor="ctr"/>
                </a:tc>
                <a:extLst>
                  <a:ext uri="{0D108BD9-81ED-4DB2-BD59-A6C34878D82A}">
                    <a16:rowId xmlns:a16="http://schemas.microsoft.com/office/drawing/2014/main" val="2776420815"/>
                  </a:ext>
                </a:extLst>
              </a:tr>
            </a:tbl>
          </a:graphicData>
        </a:graphic>
      </p:graphicFrame>
      <p:pic>
        <p:nvPicPr>
          <p:cNvPr id="5" name="Content Placeholder 4"/>
          <p:cNvPicPr>
            <a:picLocks noGrp="1" noChangeAspect="1"/>
          </p:cNvPicPr>
          <p:nvPr>
            <p:ph idx="1"/>
          </p:nvPr>
        </p:nvPicPr>
        <p:blipFill>
          <a:blip r:embed="rId3"/>
          <a:stretch>
            <a:fillRect/>
          </a:stretch>
        </p:blipFill>
        <p:spPr>
          <a:xfrm>
            <a:off x="981307" y="1478852"/>
            <a:ext cx="5352585" cy="4777792"/>
          </a:xfrm>
          <a:prstGeom prst="rect">
            <a:avLst/>
          </a:prstGeom>
        </p:spPr>
      </p:pic>
      <p:sp>
        <p:nvSpPr>
          <p:cNvPr id="10" name="TextBox 9"/>
          <p:cNvSpPr txBox="1"/>
          <p:nvPr/>
        </p:nvSpPr>
        <p:spPr>
          <a:xfrm>
            <a:off x="6333892" y="5366657"/>
            <a:ext cx="440473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rgbClr val="000000"/>
                </a:solidFill>
                <a:latin typeface="Calibri" panose="020F0502020204030204" pitchFamily="34" charset="0"/>
              </a:rPr>
              <a:t>Topic 1 </a:t>
            </a:r>
            <a:r>
              <a:rPr lang="en-US" dirty="0">
                <a:solidFill>
                  <a:srgbClr val="000000"/>
                </a:solidFill>
                <a:latin typeface="Calibri" panose="020F0502020204030204" pitchFamily="34" charset="0"/>
              </a:rPr>
              <a:t>i</a:t>
            </a:r>
            <a:r>
              <a:rPr lang="en-US" dirty="0" smtClean="0">
                <a:solidFill>
                  <a:srgbClr val="000000"/>
                </a:solidFill>
                <a:latin typeface="Calibri" panose="020F0502020204030204" pitchFamily="34" charset="0"/>
              </a:rPr>
              <a:t>s heavily concentrated in two CIOs</a:t>
            </a:r>
          </a:p>
        </p:txBody>
      </p:sp>
    </p:spTree>
    <p:extLst>
      <p:ext uri="{BB962C8B-B14F-4D97-AF65-F5344CB8AC3E}">
        <p14:creationId xmlns:p14="http://schemas.microsoft.com/office/powerpoint/2010/main" val="161817619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8104"/>
          </a:xfrm>
        </p:spPr>
        <p:txBody>
          <a:bodyPr/>
          <a:lstStyle/>
          <a:p>
            <a:r>
              <a:rPr lang="en-US" dirty="0" smtClean="0"/>
              <a:t>Topic </a:t>
            </a:r>
            <a:r>
              <a:rPr lang="en-US" dirty="0"/>
              <a:t>2</a:t>
            </a:r>
            <a:r>
              <a:rPr lang="en-US" smtClean="0"/>
              <a:t>: Immunization</a:t>
            </a:r>
            <a:endParaRPr lang="en-US" dirty="0"/>
          </a:p>
        </p:txBody>
      </p:sp>
      <p:graphicFrame>
        <p:nvGraphicFramePr>
          <p:cNvPr id="7" name="Content Placeholder 6"/>
          <p:cNvGraphicFramePr>
            <a:graphicFrameLocks noGrp="1"/>
          </p:cNvGraphicFramePr>
          <p:nvPr>
            <p:ph idx="10"/>
            <p:extLst>
              <p:ext uri="{D42A27DB-BD31-4B8C-83A1-F6EECF244321}">
                <p14:modId xmlns:p14="http://schemas.microsoft.com/office/powerpoint/2010/main" val="2869807520"/>
              </p:ext>
            </p:extLst>
          </p:nvPr>
        </p:nvGraphicFramePr>
        <p:xfrm>
          <a:off x="6322741" y="1981200"/>
          <a:ext cx="5662886" cy="2405742"/>
        </p:xfrm>
        <a:graphic>
          <a:graphicData uri="http://schemas.openxmlformats.org/drawingml/2006/table">
            <a:tbl>
              <a:tblPr firstRow="1" bandRow="1">
                <a:tableStyleId>{5C22544A-7EE6-4342-B048-85BDC9FD1C3A}</a:tableStyleId>
              </a:tblPr>
              <a:tblGrid>
                <a:gridCol w="2517805">
                  <a:extLst>
                    <a:ext uri="{9D8B030D-6E8A-4147-A177-3AD203B41FA5}">
                      <a16:colId xmlns:a16="http://schemas.microsoft.com/office/drawing/2014/main" val="2520900697"/>
                    </a:ext>
                  </a:extLst>
                </a:gridCol>
                <a:gridCol w="1702914">
                  <a:extLst>
                    <a:ext uri="{9D8B030D-6E8A-4147-A177-3AD203B41FA5}">
                      <a16:colId xmlns:a16="http://schemas.microsoft.com/office/drawing/2014/main" val="3317090797"/>
                    </a:ext>
                  </a:extLst>
                </a:gridCol>
                <a:gridCol w="1442167">
                  <a:extLst>
                    <a:ext uri="{9D8B030D-6E8A-4147-A177-3AD203B41FA5}">
                      <a16:colId xmlns:a16="http://schemas.microsoft.com/office/drawing/2014/main" val="1435523204"/>
                    </a:ext>
                  </a:extLst>
                </a:gridCol>
              </a:tblGrid>
              <a:tr h="670627">
                <a:tc>
                  <a:txBody>
                    <a:bodyPr/>
                    <a:lstStyle/>
                    <a:p>
                      <a:pPr algn="ctr"/>
                      <a:r>
                        <a:rPr lang="en-US" sz="1600" dirty="0" smtClean="0"/>
                        <a:t>Administering</a:t>
                      </a:r>
                      <a:r>
                        <a:rPr lang="en-US" sz="1600" baseline="0" dirty="0" smtClean="0"/>
                        <a:t> CIO</a:t>
                      </a:r>
                      <a:endParaRPr lang="en-US" sz="1600" dirty="0"/>
                    </a:p>
                  </a:txBody>
                  <a:tcPr anchor="ctr"/>
                </a:tc>
                <a:tc>
                  <a:txBody>
                    <a:bodyPr/>
                    <a:lstStyle/>
                    <a:p>
                      <a:pPr algn="ctr"/>
                      <a:r>
                        <a:rPr lang="en-US" sz="1600" dirty="0" smtClean="0"/>
                        <a:t># of Topic 2 Grants</a:t>
                      </a:r>
                      <a:endParaRPr lang="en-US" sz="1600" dirty="0"/>
                    </a:p>
                  </a:txBody>
                  <a:tcPr anchor="ctr"/>
                </a:tc>
                <a:tc>
                  <a:txBody>
                    <a:bodyPr/>
                    <a:lstStyle/>
                    <a:p>
                      <a:pPr algn="ctr"/>
                      <a:r>
                        <a:rPr lang="en-US" sz="1600" dirty="0" smtClean="0"/>
                        <a:t>%</a:t>
                      </a:r>
                      <a:r>
                        <a:rPr lang="en-US" sz="1600" baseline="0" dirty="0" smtClean="0"/>
                        <a:t> of Topic 2 Grants</a:t>
                      </a:r>
                      <a:endParaRPr lang="en-US" sz="1600" dirty="0"/>
                    </a:p>
                  </a:txBody>
                  <a:tcPr anchor="ctr"/>
                </a:tc>
                <a:extLst>
                  <a:ext uri="{0D108BD9-81ED-4DB2-BD59-A6C34878D82A}">
                    <a16:rowId xmlns:a16="http://schemas.microsoft.com/office/drawing/2014/main" val="3822168145"/>
                  </a:ext>
                </a:extLst>
              </a:tr>
              <a:tr h="958039">
                <a:tc>
                  <a:txBody>
                    <a:bodyPr/>
                    <a:lstStyle/>
                    <a:p>
                      <a:r>
                        <a:rPr lang="en-US" sz="1600" dirty="0" smtClean="0"/>
                        <a:t>National</a:t>
                      </a:r>
                      <a:r>
                        <a:rPr lang="en-US" sz="1600" baseline="0" dirty="0" smtClean="0"/>
                        <a:t> Center for Immunization and Respiratory Diseases</a:t>
                      </a:r>
                      <a:endParaRPr lang="en-US" sz="1600" dirty="0"/>
                    </a:p>
                  </a:txBody>
                  <a:tcPr anchor="ctr"/>
                </a:tc>
                <a:tc>
                  <a:txBody>
                    <a:bodyPr/>
                    <a:lstStyle/>
                    <a:p>
                      <a:pPr algn="r"/>
                      <a:r>
                        <a:rPr lang="en-US" sz="1600" dirty="0" smtClean="0"/>
                        <a:t>277</a:t>
                      </a:r>
                      <a:endParaRPr lang="en-US" sz="1600" dirty="0"/>
                    </a:p>
                  </a:txBody>
                  <a:tcPr anchor="ctr"/>
                </a:tc>
                <a:tc>
                  <a:txBody>
                    <a:bodyPr/>
                    <a:lstStyle/>
                    <a:p>
                      <a:pPr algn="r"/>
                      <a:r>
                        <a:rPr lang="en-US" sz="1600" dirty="0" smtClean="0"/>
                        <a:t>98.2%</a:t>
                      </a:r>
                      <a:endParaRPr lang="en-US" sz="1600" dirty="0"/>
                    </a:p>
                  </a:txBody>
                  <a:tcPr anchor="ctr"/>
                </a:tc>
                <a:extLst>
                  <a:ext uri="{0D108BD9-81ED-4DB2-BD59-A6C34878D82A}">
                    <a16:rowId xmlns:a16="http://schemas.microsoft.com/office/drawing/2014/main" val="615240144"/>
                  </a:ext>
                </a:extLst>
              </a:tr>
              <a:tr h="388538">
                <a:tc>
                  <a:txBody>
                    <a:bodyPr/>
                    <a:lstStyle/>
                    <a:p>
                      <a:r>
                        <a:rPr lang="en-US" sz="1600" dirty="0" smtClean="0"/>
                        <a:t>Others</a:t>
                      </a:r>
                      <a:endParaRPr lang="en-US" sz="1600" dirty="0"/>
                    </a:p>
                  </a:txBody>
                  <a:tcPr anchor="ctr"/>
                </a:tc>
                <a:tc>
                  <a:txBody>
                    <a:bodyPr/>
                    <a:lstStyle/>
                    <a:p>
                      <a:pPr algn="r"/>
                      <a:r>
                        <a:rPr lang="en-US" sz="1600" dirty="0" smtClean="0"/>
                        <a:t>5</a:t>
                      </a:r>
                      <a:endParaRPr lang="en-US" sz="1600" dirty="0"/>
                    </a:p>
                  </a:txBody>
                  <a:tcPr anchor="ctr"/>
                </a:tc>
                <a:tc>
                  <a:txBody>
                    <a:bodyPr/>
                    <a:lstStyle/>
                    <a:p>
                      <a:pPr algn="r"/>
                      <a:r>
                        <a:rPr lang="en-US" sz="1600" dirty="0" smtClean="0"/>
                        <a:t>1.8%</a:t>
                      </a:r>
                      <a:endParaRPr lang="en-US" sz="1600" dirty="0"/>
                    </a:p>
                  </a:txBody>
                  <a:tcPr anchor="ctr"/>
                </a:tc>
                <a:extLst>
                  <a:ext uri="{0D108BD9-81ED-4DB2-BD59-A6C34878D82A}">
                    <a16:rowId xmlns:a16="http://schemas.microsoft.com/office/drawing/2014/main" val="61078193"/>
                  </a:ext>
                </a:extLst>
              </a:tr>
              <a:tr h="388538">
                <a:tc>
                  <a:txBody>
                    <a:bodyPr/>
                    <a:lstStyle/>
                    <a:p>
                      <a:r>
                        <a:rPr lang="en-US" sz="1600" dirty="0" smtClean="0">
                          <a:solidFill>
                            <a:schemeClr val="accent6"/>
                          </a:solidFill>
                        </a:rPr>
                        <a:t>Total </a:t>
                      </a:r>
                      <a:endParaRPr lang="en-US" sz="1600" dirty="0">
                        <a:solidFill>
                          <a:schemeClr val="accent6"/>
                        </a:solidFill>
                      </a:endParaRPr>
                    </a:p>
                  </a:txBody>
                  <a:tcPr anchor="ctr"/>
                </a:tc>
                <a:tc>
                  <a:txBody>
                    <a:bodyPr/>
                    <a:lstStyle/>
                    <a:p>
                      <a:pPr algn="r"/>
                      <a:r>
                        <a:rPr lang="en-US" sz="1600" dirty="0" smtClean="0">
                          <a:solidFill>
                            <a:schemeClr val="accent6"/>
                          </a:solidFill>
                        </a:rPr>
                        <a:t>282</a:t>
                      </a:r>
                      <a:endParaRPr lang="en-US" sz="1600" dirty="0">
                        <a:solidFill>
                          <a:schemeClr val="accent6"/>
                        </a:solidFill>
                      </a:endParaRPr>
                    </a:p>
                  </a:txBody>
                  <a:tcPr anchor="ctr"/>
                </a:tc>
                <a:tc>
                  <a:txBody>
                    <a:bodyPr/>
                    <a:lstStyle/>
                    <a:p>
                      <a:pPr algn="r"/>
                      <a:r>
                        <a:rPr lang="en-US" sz="1600" dirty="0" smtClean="0">
                          <a:solidFill>
                            <a:schemeClr val="accent6"/>
                          </a:solidFill>
                        </a:rPr>
                        <a:t>100.0%</a:t>
                      </a:r>
                      <a:endParaRPr lang="en-US" sz="1600" dirty="0">
                        <a:solidFill>
                          <a:schemeClr val="accent6"/>
                        </a:solidFill>
                      </a:endParaRPr>
                    </a:p>
                  </a:txBody>
                  <a:tcPr anchor="ctr"/>
                </a:tc>
                <a:extLst>
                  <a:ext uri="{0D108BD9-81ED-4DB2-BD59-A6C34878D82A}">
                    <a16:rowId xmlns:a16="http://schemas.microsoft.com/office/drawing/2014/main" val="2776420815"/>
                  </a:ext>
                </a:extLst>
              </a:tr>
            </a:tbl>
          </a:graphicData>
        </a:graphic>
      </p:graphicFrame>
      <p:sp>
        <p:nvSpPr>
          <p:cNvPr id="10" name="TextBox 9"/>
          <p:cNvSpPr txBox="1"/>
          <p:nvPr/>
        </p:nvSpPr>
        <p:spPr>
          <a:xfrm>
            <a:off x="6322741" y="5366657"/>
            <a:ext cx="429322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rgbClr val="000000"/>
                </a:solidFill>
                <a:latin typeface="Calibri" panose="020F0502020204030204" pitchFamily="34" charset="0"/>
              </a:rPr>
              <a:t>Topic 2 is heavily concentrated in one CIO</a:t>
            </a:r>
          </a:p>
        </p:txBody>
      </p:sp>
      <p:pic>
        <p:nvPicPr>
          <p:cNvPr id="4" name="Content Placeholder 3"/>
          <p:cNvPicPr>
            <a:picLocks noGrp="1" noChangeAspect="1"/>
          </p:cNvPicPr>
          <p:nvPr>
            <p:ph idx="1"/>
          </p:nvPr>
        </p:nvPicPr>
        <p:blipFill>
          <a:blip r:embed="rId3"/>
          <a:stretch>
            <a:fillRect/>
          </a:stretch>
        </p:blipFill>
        <p:spPr>
          <a:xfrm>
            <a:off x="751114" y="1341674"/>
            <a:ext cx="5281695" cy="5023479"/>
          </a:xfrm>
          <a:prstGeom prst="rect">
            <a:avLst/>
          </a:prstGeom>
        </p:spPr>
      </p:pic>
    </p:spTree>
    <p:extLst>
      <p:ext uri="{BB962C8B-B14F-4D97-AF65-F5344CB8AC3E}">
        <p14:creationId xmlns:p14="http://schemas.microsoft.com/office/powerpoint/2010/main" val="17215943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8104"/>
          </a:xfrm>
        </p:spPr>
        <p:txBody>
          <a:bodyPr/>
          <a:lstStyle/>
          <a:p>
            <a:r>
              <a:rPr lang="en-US" dirty="0" smtClean="0"/>
              <a:t>Topic 3: Domestic HIV/AIDS</a:t>
            </a:r>
            <a:endParaRPr lang="en-US" dirty="0"/>
          </a:p>
        </p:txBody>
      </p:sp>
      <p:graphicFrame>
        <p:nvGraphicFramePr>
          <p:cNvPr id="7" name="Content Placeholder 6"/>
          <p:cNvGraphicFramePr>
            <a:graphicFrameLocks noGrp="1"/>
          </p:cNvGraphicFramePr>
          <p:nvPr>
            <p:ph idx="10"/>
            <p:extLst>
              <p:ext uri="{D42A27DB-BD31-4B8C-83A1-F6EECF244321}">
                <p14:modId xmlns:p14="http://schemas.microsoft.com/office/powerpoint/2010/main" val="432827103"/>
              </p:ext>
            </p:extLst>
          </p:nvPr>
        </p:nvGraphicFramePr>
        <p:xfrm>
          <a:off x="6244683" y="1600200"/>
          <a:ext cx="5740944" cy="2514600"/>
        </p:xfrm>
        <a:graphic>
          <a:graphicData uri="http://schemas.openxmlformats.org/drawingml/2006/table">
            <a:tbl>
              <a:tblPr firstRow="1" bandRow="1">
                <a:tableStyleId>{5C22544A-7EE6-4342-B048-85BDC9FD1C3A}</a:tableStyleId>
              </a:tblPr>
              <a:tblGrid>
                <a:gridCol w="3021980">
                  <a:extLst>
                    <a:ext uri="{9D8B030D-6E8A-4147-A177-3AD203B41FA5}">
                      <a16:colId xmlns:a16="http://schemas.microsoft.com/office/drawing/2014/main" val="2520900697"/>
                    </a:ext>
                  </a:extLst>
                </a:gridCol>
                <a:gridCol w="1338147">
                  <a:extLst>
                    <a:ext uri="{9D8B030D-6E8A-4147-A177-3AD203B41FA5}">
                      <a16:colId xmlns:a16="http://schemas.microsoft.com/office/drawing/2014/main" val="3317090797"/>
                    </a:ext>
                  </a:extLst>
                </a:gridCol>
                <a:gridCol w="1380817">
                  <a:extLst>
                    <a:ext uri="{9D8B030D-6E8A-4147-A177-3AD203B41FA5}">
                      <a16:colId xmlns:a16="http://schemas.microsoft.com/office/drawing/2014/main" val="1435523204"/>
                    </a:ext>
                  </a:extLst>
                </a:gridCol>
              </a:tblGrid>
              <a:tr h="370840">
                <a:tc>
                  <a:txBody>
                    <a:bodyPr/>
                    <a:lstStyle/>
                    <a:p>
                      <a:pPr algn="ctr"/>
                      <a:r>
                        <a:rPr lang="en-US" sz="1600" dirty="0" smtClean="0"/>
                        <a:t>Administering</a:t>
                      </a:r>
                      <a:r>
                        <a:rPr lang="en-US" sz="1600" baseline="0" dirty="0" smtClean="0"/>
                        <a:t> CIO</a:t>
                      </a:r>
                      <a:endParaRPr lang="en-US" sz="1600" dirty="0"/>
                    </a:p>
                  </a:txBody>
                  <a:tcPr anchor="ctr"/>
                </a:tc>
                <a:tc>
                  <a:txBody>
                    <a:bodyPr/>
                    <a:lstStyle/>
                    <a:p>
                      <a:pPr algn="ctr"/>
                      <a:r>
                        <a:rPr lang="en-US" sz="1600" dirty="0" smtClean="0"/>
                        <a:t># of Topic</a:t>
                      </a:r>
                      <a:r>
                        <a:rPr lang="en-US" sz="1600" baseline="0" dirty="0" smtClean="0"/>
                        <a:t> 3</a:t>
                      </a:r>
                      <a:r>
                        <a:rPr lang="en-US" sz="1600" dirty="0" smtClean="0"/>
                        <a:t> Grants</a:t>
                      </a:r>
                      <a:endParaRPr lang="en-US" sz="1600" dirty="0"/>
                    </a:p>
                  </a:txBody>
                  <a:tcPr anchor="ctr"/>
                </a:tc>
                <a:tc>
                  <a:txBody>
                    <a:bodyPr/>
                    <a:lstStyle/>
                    <a:p>
                      <a:pPr algn="ctr"/>
                      <a:r>
                        <a:rPr lang="en-US" sz="1600" dirty="0" smtClean="0"/>
                        <a:t>%</a:t>
                      </a:r>
                      <a:r>
                        <a:rPr lang="en-US" sz="1600" baseline="0" dirty="0" smtClean="0"/>
                        <a:t> of Topic 3 Grants</a:t>
                      </a:r>
                      <a:endParaRPr lang="en-US" sz="1600" dirty="0"/>
                    </a:p>
                  </a:txBody>
                  <a:tcPr anchor="ctr"/>
                </a:tc>
                <a:extLst>
                  <a:ext uri="{0D108BD9-81ED-4DB2-BD59-A6C34878D82A}">
                    <a16:rowId xmlns:a16="http://schemas.microsoft.com/office/drawing/2014/main" val="3822168145"/>
                  </a:ext>
                </a:extLst>
              </a:tr>
              <a:tr h="370840">
                <a:tc>
                  <a:txBody>
                    <a:bodyPr/>
                    <a:lstStyle/>
                    <a:p>
                      <a:r>
                        <a:rPr lang="en-US" sz="1600" dirty="0" smtClean="0"/>
                        <a:t>National Center for HIV/AIDS,</a:t>
                      </a:r>
                      <a:r>
                        <a:rPr lang="en-US" sz="1600" baseline="0" dirty="0" smtClean="0"/>
                        <a:t> Viral Hepatitis, STD and TB Prevention</a:t>
                      </a:r>
                      <a:endParaRPr lang="en-US" sz="1600" dirty="0"/>
                    </a:p>
                  </a:txBody>
                  <a:tcPr anchor="ctr"/>
                </a:tc>
                <a:tc>
                  <a:txBody>
                    <a:bodyPr/>
                    <a:lstStyle/>
                    <a:p>
                      <a:pPr algn="r"/>
                      <a:r>
                        <a:rPr lang="en-US" sz="1600" dirty="0" smtClean="0"/>
                        <a:t>200</a:t>
                      </a:r>
                      <a:endParaRPr lang="en-US" sz="1600" dirty="0"/>
                    </a:p>
                  </a:txBody>
                  <a:tcPr anchor="ctr"/>
                </a:tc>
                <a:tc>
                  <a:txBody>
                    <a:bodyPr/>
                    <a:lstStyle/>
                    <a:p>
                      <a:pPr algn="r"/>
                      <a:r>
                        <a:rPr lang="en-US" sz="1600" dirty="0" smtClean="0"/>
                        <a:t>95.2%</a:t>
                      </a:r>
                      <a:endParaRPr lang="en-US" sz="1600" dirty="0"/>
                    </a:p>
                  </a:txBody>
                  <a:tcPr anchor="ctr"/>
                </a:tc>
                <a:extLst>
                  <a:ext uri="{0D108BD9-81ED-4DB2-BD59-A6C34878D82A}">
                    <a16:rowId xmlns:a16="http://schemas.microsoft.com/office/drawing/2014/main" val="615240144"/>
                  </a:ext>
                </a:extLst>
              </a:tr>
              <a:tr h="370840">
                <a:tc>
                  <a:txBody>
                    <a:bodyPr/>
                    <a:lstStyle/>
                    <a:p>
                      <a:r>
                        <a:rPr lang="en-US" sz="1600" dirty="0" smtClean="0"/>
                        <a:t>Center for Global Health</a:t>
                      </a:r>
                      <a:endParaRPr lang="en-US" sz="1600" dirty="0"/>
                    </a:p>
                  </a:txBody>
                  <a:tcPr anchor="ctr"/>
                </a:tc>
                <a:tc>
                  <a:txBody>
                    <a:bodyPr/>
                    <a:lstStyle/>
                    <a:p>
                      <a:pPr algn="r"/>
                      <a:r>
                        <a:rPr lang="en-US" sz="1600" dirty="0" smtClean="0"/>
                        <a:t>6</a:t>
                      </a:r>
                      <a:endParaRPr lang="en-US" sz="1600" dirty="0"/>
                    </a:p>
                  </a:txBody>
                  <a:tcPr anchor="ctr"/>
                </a:tc>
                <a:tc>
                  <a:txBody>
                    <a:bodyPr/>
                    <a:lstStyle/>
                    <a:p>
                      <a:pPr algn="r"/>
                      <a:r>
                        <a:rPr lang="en-US" sz="1600" dirty="0" smtClean="0"/>
                        <a:t>2.9%</a:t>
                      </a:r>
                      <a:endParaRPr lang="en-US" sz="1600" dirty="0"/>
                    </a:p>
                  </a:txBody>
                  <a:tcPr anchor="ctr"/>
                </a:tc>
                <a:extLst>
                  <a:ext uri="{0D108BD9-81ED-4DB2-BD59-A6C34878D82A}">
                    <a16:rowId xmlns:a16="http://schemas.microsoft.com/office/drawing/2014/main" val="3017229998"/>
                  </a:ext>
                </a:extLst>
              </a:tr>
              <a:tr h="370840">
                <a:tc>
                  <a:txBody>
                    <a:bodyPr/>
                    <a:lstStyle/>
                    <a:p>
                      <a:r>
                        <a:rPr lang="en-US" sz="1600" dirty="0" smtClean="0"/>
                        <a:t>Others</a:t>
                      </a:r>
                      <a:endParaRPr lang="en-US" sz="1600" dirty="0"/>
                    </a:p>
                  </a:txBody>
                  <a:tcPr anchor="ctr"/>
                </a:tc>
                <a:tc>
                  <a:txBody>
                    <a:bodyPr/>
                    <a:lstStyle/>
                    <a:p>
                      <a:pPr algn="r"/>
                      <a:r>
                        <a:rPr lang="en-US" sz="1600" dirty="0" smtClean="0"/>
                        <a:t>4</a:t>
                      </a:r>
                      <a:endParaRPr lang="en-US" sz="1600" dirty="0"/>
                    </a:p>
                  </a:txBody>
                  <a:tcPr anchor="ctr"/>
                </a:tc>
                <a:tc>
                  <a:txBody>
                    <a:bodyPr/>
                    <a:lstStyle/>
                    <a:p>
                      <a:pPr algn="r"/>
                      <a:r>
                        <a:rPr lang="en-US" sz="1600" dirty="0" smtClean="0"/>
                        <a:t>1.9%</a:t>
                      </a:r>
                      <a:endParaRPr lang="en-US" sz="1600" dirty="0"/>
                    </a:p>
                  </a:txBody>
                  <a:tcPr anchor="ctr"/>
                </a:tc>
                <a:extLst>
                  <a:ext uri="{0D108BD9-81ED-4DB2-BD59-A6C34878D82A}">
                    <a16:rowId xmlns:a16="http://schemas.microsoft.com/office/drawing/2014/main" val="61078193"/>
                  </a:ext>
                </a:extLst>
              </a:tr>
              <a:tr h="370840">
                <a:tc>
                  <a:txBody>
                    <a:bodyPr/>
                    <a:lstStyle/>
                    <a:p>
                      <a:r>
                        <a:rPr lang="en-US" sz="1600" dirty="0" smtClean="0">
                          <a:solidFill>
                            <a:schemeClr val="accent6"/>
                          </a:solidFill>
                        </a:rPr>
                        <a:t>Total </a:t>
                      </a:r>
                      <a:endParaRPr lang="en-US" sz="1600" dirty="0">
                        <a:solidFill>
                          <a:schemeClr val="accent6"/>
                        </a:solidFill>
                      </a:endParaRPr>
                    </a:p>
                  </a:txBody>
                  <a:tcPr anchor="ctr"/>
                </a:tc>
                <a:tc>
                  <a:txBody>
                    <a:bodyPr/>
                    <a:lstStyle/>
                    <a:p>
                      <a:pPr algn="r"/>
                      <a:r>
                        <a:rPr lang="en-US" sz="1600" dirty="0" smtClean="0">
                          <a:solidFill>
                            <a:schemeClr val="accent6"/>
                          </a:solidFill>
                        </a:rPr>
                        <a:t>210</a:t>
                      </a:r>
                      <a:endParaRPr lang="en-US" sz="1600" dirty="0">
                        <a:solidFill>
                          <a:schemeClr val="accent6"/>
                        </a:solidFill>
                      </a:endParaRPr>
                    </a:p>
                  </a:txBody>
                  <a:tcPr anchor="ctr"/>
                </a:tc>
                <a:tc>
                  <a:txBody>
                    <a:bodyPr/>
                    <a:lstStyle/>
                    <a:p>
                      <a:pPr algn="r"/>
                      <a:r>
                        <a:rPr lang="en-US" sz="1600" dirty="0" smtClean="0">
                          <a:solidFill>
                            <a:schemeClr val="accent6"/>
                          </a:solidFill>
                        </a:rPr>
                        <a:t>100.0%</a:t>
                      </a:r>
                      <a:endParaRPr lang="en-US" sz="1600" dirty="0">
                        <a:solidFill>
                          <a:schemeClr val="accent6"/>
                        </a:solidFill>
                      </a:endParaRPr>
                    </a:p>
                  </a:txBody>
                  <a:tcPr anchor="ctr"/>
                </a:tc>
                <a:extLst>
                  <a:ext uri="{0D108BD9-81ED-4DB2-BD59-A6C34878D82A}">
                    <a16:rowId xmlns:a16="http://schemas.microsoft.com/office/drawing/2014/main" val="2776420815"/>
                  </a:ext>
                </a:extLst>
              </a:tr>
            </a:tbl>
          </a:graphicData>
        </a:graphic>
      </p:graphicFrame>
      <p:sp>
        <p:nvSpPr>
          <p:cNvPr id="10" name="TextBox 9"/>
          <p:cNvSpPr txBox="1"/>
          <p:nvPr/>
        </p:nvSpPr>
        <p:spPr>
          <a:xfrm>
            <a:off x="6066262" y="5366657"/>
            <a:ext cx="5185317"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rgbClr val="000000"/>
                </a:solidFill>
                <a:latin typeface="Calibri" panose="020F0502020204030204" pitchFamily="34" charset="0"/>
              </a:rPr>
              <a:t>Topic 3 is similar to Topic 1, except there are no terms related to global health. The model is flexible enough to use “HIV” in different contexts.</a:t>
            </a:r>
          </a:p>
        </p:txBody>
      </p:sp>
      <p:pic>
        <p:nvPicPr>
          <p:cNvPr id="5" name="Content Placeholder 4"/>
          <p:cNvPicPr>
            <a:picLocks noGrp="1" noChangeAspect="1"/>
          </p:cNvPicPr>
          <p:nvPr>
            <p:ph idx="1"/>
          </p:nvPr>
        </p:nvPicPr>
        <p:blipFill>
          <a:blip r:embed="rId3"/>
          <a:stretch>
            <a:fillRect/>
          </a:stretch>
        </p:blipFill>
        <p:spPr>
          <a:xfrm>
            <a:off x="735980" y="1201076"/>
            <a:ext cx="5073805" cy="4999002"/>
          </a:xfrm>
          <a:prstGeom prst="rect">
            <a:avLst/>
          </a:prstGeom>
        </p:spPr>
      </p:pic>
    </p:spTree>
    <p:extLst>
      <p:ext uri="{BB962C8B-B14F-4D97-AF65-F5344CB8AC3E}">
        <p14:creationId xmlns:p14="http://schemas.microsoft.com/office/powerpoint/2010/main" val="876397186"/>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8104"/>
          </a:xfrm>
        </p:spPr>
        <p:txBody>
          <a:bodyPr/>
          <a:lstStyle/>
          <a:p>
            <a:r>
              <a:rPr lang="en-US" dirty="0" smtClean="0"/>
              <a:t>Topic 4: Sexual Violence</a:t>
            </a:r>
            <a:endParaRPr lang="en-US" dirty="0"/>
          </a:p>
        </p:txBody>
      </p:sp>
      <p:graphicFrame>
        <p:nvGraphicFramePr>
          <p:cNvPr id="7" name="Content Placeholder 6"/>
          <p:cNvGraphicFramePr>
            <a:graphicFrameLocks noGrp="1"/>
          </p:cNvGraphicFramePr>
          <p:nvPr>
            <p:ph idx="10"/>
            <p:extLst>
              <p:ext uri="{D42A27DB-BD31-4B8C-83A1-F6EECF244321}">
                <p14:modId xmlns:p14="http://schemas.microsoft.com/office/powerpoint/2010/main" val="2079834599"/>
              </p:ext>
            </p:extLst>
          </p:nvPr>
        </p:nvGraphicFramePr>
        <p:xfrm>
          <a:off x="6490009" y="1981200"/>
          <a:ext cx="5495617" cy="2405742"/>
        </p:xfrm>
        <a:graphic>
          <a:graphicData uri="http://schemas.openxmlformats.org/drawingml/2006/table">
            <a:tbl>
              <a:tblPr firstRow="1" bandRow="1">
                <a:tableStyleId>{5C22544A-7EE6-4342-B048-85BDC9FD1C3A}</a:tableStyleId>
              </a:tblPr>
              <a:tblGrid>
                <a:gridCol w="2443435">
                  <a:extLst>
                    <a:ext uri="{9D8B030D-6E8A-4147-A177-3AD203B41FA5}">
                      <a16:colId xmlns:a16="http://schemas.microsoft.com/office/drawing/2014/main" val="2520900697"/>
                    </a:ext>
                  </a:extLst>
                </a:gridCol>
                <a:gridCol w="1652613">
                  <a:extLst>
                    <a:ext uri="{9D8B030D-6E8A-4147-A177-3AD203B41FA5}">
                      <a16:colId xmlns:a16="http://schemas.microsoft.com/office/drawing/2014/main" val="3317090797"/>
                    </a:ext>
                  </a:extLst>
                </a:gridCol>
                <a:gridCol w="1399569">
                  <a:extLst>
                    <a:ext uri="{9D8B030D-6E8A-4147-A177-3AD203B41FA5}">
                      <a16:colId xmlns:a16="http://schemas.microsoft.com/office/drawing/2014/main" val="1435523204"/>
                    </a:ext>
                  </a:extLst>
                </a:gridCol>
              </a:tblGrid>
              <a:tr h="670627">
                <a:tc>
                  <a:txBody>
                    <a:bodyPr/>
                    <a:lstStyle/>
                    <a:p>
                      <a:pPr algn="ctr"/>
                      <a:r>
                        <a:rPr lang="en-US" sz="1600" dirty="0" smtClean="0"/>
                        <a:t>Administering</a:t>
                      </a:r>
                      <a:r>
                        <a:rPr lang="en-US" sz="1600" baseline="0" dirty="0" smtClean="0"/>
                        <a:t> CIO</a:t>
                      </a:r>
                      <a:endParaRPr lang="en-US" sz="1600" dirty="0"/>
                    </a:p>
                  </a:txBody>
                  <a:tcPr anchor="ctr"/>
                </a:tc>
                <a:tc>
                  <a:txBody>
                    <a:bodyPr/>
                    <a:lstStyle/>
                    <a:p>
                      <a:pPr algn="ctr"/>
                      <a:r>
                        <a:rPr lang="en-US" sz="1600" dirty="0" smtClean="0"/>
                        <a:t># of Topic 4 Grants</a:t>
                      </a:r>
                      <a:endParaRPr lang="en-US" sz="1600" dirty="0"/>
                    </a:p>
                  </a:txBody>
                  <a:tcPr anchor="ctr"/>
                </a:tc>
                <a:tc>
                  <a:txBody>
                    <a:bodyPr/>
                    <a:lstStyle/>
                    <a:p>
                      <a:pPr algn="ctr"/>
                      <a:r>
                        <a:rPr lang="en-US" sz="1600" dirty="0" smtClean="0"/>
                        <a:t>%</a:t>
                      </a:r>
                      <a:r>
                        <a:rPr lang="en-US" sz="1600" baseline="0" dirty="0" smtClean="0"/>
                        <a:t> of Topic 4 Grants</a:t>
                      </a:r>
                      <a:endParaRPr lang="en-US" sz="1600" dirty="0"/>
                    </a:p>
                  </a:txBody>
                  <a:tcPr anchor="ctr"/>
                </a:tc>
                <a:extLst>
                  <a:ext uri="{0D108BD9-81ED-4DB2-BD59-A6C34878D82A}">
                    <a16:rowId xmlns:a16="http://schemas.microsoft.com/office/drawing/2014/main" val="3822168145"/>
                  </a:ext>
                </a:extLst>
              </a:tr>
              <a:tr h="958039">
                <a:tc>
                  <a:txBody>
                    <a:bodyPr/>
                    <a:lstStyle/>
                    <a:p>
                      <a:r>
                        <a:rPr lang="en-US" sz="1600" dirty="0" smtClean="0"/>
                        <a:t>National</a:t>
                      </a:r>
                      <a:r>
                        <a:rPr lang="en-US" sz="1600" baseline="0" dirty="0" smtClean="0"/>
                        <a:t> Center for Injury Prevention and Control</a:t>
                      </a:r>
                      <a:endParaRPr lang="en-US" sz="1600" dirty="0"/>
                    </a:p>
                  </a:txBody>
                  <a:tcPr anchor="ctr"/>
                </a:tc>
                <a:tc>
                  <a:txBody>
                    <a:bodyPr/>
                    <a:lstStyle/>
                    <a:p>
                      <a:pPr algn="r"/>
                      <a:r>
                        <a:rPr lang="en-US" sz="1600" dirty="0" smtClean="0"/>
                        <a:t>187</a:t>
                      </a:r>
                      <a:endParaRPr lang="en-US" sz="1600" dirty="0"/>
                    </a:p>
                  </a:txBody>
                  <a:tcPr anchor="ctr"/>
                </a:tc>
                <a:tc>
                  <a:txBody>
                    <a:bodyPr/>
                    <a:lstStyle/>
                    <a:p>
                      <a:pPr algn="r"/>
                      <a:r>
                        <a:rPr lang="en-US" sz="1600" dirty="0" smtClean="0"/>
                        <a:t>98.4%</a:t>
                      </a:r>
                      <a:endParaRPr lang="en-US" sz="1600" dirty="0"/>
                    </a:p>
                  </a:txBody>
                  <a:tcPr anchor="ctr"/>
                </a:tc>
                <a:extLst>
                  <a:ext uri="{0D108BD9-81ED-4DB2-BD59-A6C34878D82A}">
                    <a16:rowId xmlns:a16="http://schemas.microsoft.com/office/drawing/2014/main" val="615240144"/>
                  </a:ext>
                </a:extLst>
              </a:tr>
              <a:tr h="388538">
                <a:tc>
                  <a:txBody>
                    <a:bodyPr/>
                    <a:lstStyle/>
                    <a:p>
                      <a:r>
                        <a:rPr lang="en-US" sz="1600" dirty="0" smtClean="0"/>
                        <a:t>Others</a:t>
                      </a:r>
                      <a:endParaRPr lang="en-US" sz="1600" dirty="0"/>
                    </a:p>
                  </a:txBody>
                  <a:tcPr anchor="ctr"/>
                </a:tc>
                <a:tc>
                  <a:txBody>
                    <a:bodyPr/>
                    <a:lstStyle/>
                    <a:p>
                      <a:pPr algn="r"/>
                      <a:r>
                        <a:rPr lang="en-US" sz="1600" dirty="0" smtClean="0"/>
                        <a:t>3</a:t>
                      </a:r>
                      <a:endParaRPr lang="en-US" sz="1600" dirty="0"/>
                    </a:p>
                  </a:txBody>
                  <a:tcPr anchor="ctr"/>
                </a:tc>
                <a:tc>
                  <a:txBody>
                    <a:bodyPr/>
                    <a:lstStyle/>
                    <a:p>
                      <a:pPr algn="r"/>
                      <a:r>
                        <a:rPr lang="en-US" sz="1600" dirty="0" smtClean="0"/>
                        <a:t>1.6%</a:t>
                      </a:r>
                      <a:endParaRPr lang="en-US" sz="1600" dirty="0"/>
                    </a:p>
                  </a:txBody>
                  <a:tcPr anchor="ctr"/>
                </a:tc>
                <a:extLst>
                  <a:ext uri="{0D108BD9-81ED-4DB2-BD59-A6C34878D82A}">
                    <a16:rowId xmlns:a16="http://schemas.microsoft.com/office/drawing/2014/main" val="61078193"/>
                  </a:ext>
                </a:extLst>
              </a:tr>
              <a:tr h="388538">
                <a:tc>
                  <a:txBody>
                    <a:bodyPr/>
                    <a:lstStyle/>
                    <a:p>
                      <a:r>
                        <a:rPr lang="en-US" sz="1600" dirty="0" smtClean="0">
                          <a:solidFill>
                            <a:schemeClr val="accent6"/>
                          </a:solidFill>
                        </a:rPr>
                        <a:t>Total </a:t>
                      </a:r>
                      <a:endParaRPr lang="en-US" sz="1600" dirty="0">
                        <a:solidFill>
                          <a:schemeClr val="accent6"/>
                        </a:solidFill>
                      </a:endParaRPr>
                    </a:p>
                  </a:txBody>
                  <a:tcPr anchor="ctr"/>
                </a:tc>
                <a:tc>
                  <a:txBody>
                    <a:bodyPr/>
                    <a:lstStyle/>
                    <a:p>
                      <a:pPr algn="r"/>
                      <a:r>
                        <a:rPr lang="en-US" sz="1600" dirty="0" smtClean="0">
                          <a:solidFill>
                            <a:schemeClr val="accent6"/>
                          </a:solidFill>
                        </a:rPr>
                        <a:t>190</a:t>
                      </a:r>
                      <a:endParaRPr lang="en-US" sz="1600" dirty="0">
                        <a:solidFill>
                          <a:schemeClr val="accent6"/>
                        </a:solidFill>
                      </a:endParaRPr>
                    </a:p>
                  </a:txBody>
                  <a:tcPr anchor="ctr"/>
                </a:tc>
                <a:tc>
                  <a:txBody>
                    <a:bodyPr/>
                    <a:lstStyle/>
                    <a:p>
                      <a:pPr algn="r"/>
                      <a:r>
                        <a:rPr lang="en-US" sz="1600" dirty="0" smtClean="0">
                          <a:solidFill>
                            <a:schemeClr val="accent6"/>
                          </a:solidFill>
                        </a:rPr>
                        <a:t>100.0%</a:t>
                      </a:r>
                      <a:endParaRPr lang="en-US" sz="1600" dirty="0">
                        <a:solidFill>
                          <a:schemeClr val="accent6"/>
                        </a:solidFill>
                      </a:endParaRPr>
                    </a:p>
                  </a:txBody>
                  <a:tcPr anchor="ctr"/>
                </a:tc>
                <a:extLst>
                  <a:ext uri="{0D108BD9-81ED-4DB2-BD59-A6C34878D82A}">
                    <a16:rowId xmlns:a16="http://schemas.microsoft.com/office/drawing/2014/main" val="2776420815"/>
                  </a:ext>
                </a:extLst>
              </a:tr>
            </a:tbl>
          </a:graphicData>
        </a:graphic>
      </p:graphicFrame>
      <p:sp>
        <p:nvSpPr>
          <p:cNvPr id="10" name="TextBox 9"/>
          <p:cNvSpPr txBox="1"/>
          <p:nvPr/>
        </p:nvSpPr>
        <p:spPr>
          <a:xfrm>
            <a:off x="6590370" y="5366657"/>
            <a:ext cx="4382429"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rgbClr val="000000"/>
                </a:solidFill>
                <a:latin typeface="Calibri" panose="020F0502020204030204" pitchFamily="34" charset="0"/>
              </a:rPr>
              <a:t>Topic 4 is heavily concentrated in one CIO</a:t>
            </a:r>
          </a:p>
        </p:txBody>
      </p:sp>
      <p:pic>
        <p:nvPicPr>
          <p:cNvPr id="5" name="Content Placeholder 4"/>
          <p:cNvPicPr>
            <a:picLocks noGrp="1" noChangeAspect="1"/>
          </p:cNvPicPr>
          <p:nvPr>
            <p:ph idx="1"/>
          </p:nvPr>
        </p:nvPicPr>
        <p:blipFill>
          <a:blip r:embed="rId3"/>
          <a:stretch>
            <a:fillRect/>
          </a:stretch>
        </p:blipFill>
        <p:spPr>
          <a:xfrm>
            <a:off x="409887" y="1440603"/>
            <a:ext cx="5848896" cy="4882138"/>
          </a:xfrm>
          <a:prstGeom prst="rect">
            <a:avLst/>
          </a:prstGeom>
        </p:spPr>
      </p:pic>
    </p:spTree>
    <p:extLst>
      <p:ext uri="{BB962C8B-B14F-4D97-AF65-F5344CB8AC3E}">
        <p14:creationId xmlns:p14="http://schemas.microsoft.com/office/powerpoint/2010/main" val="67894142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8104"/>
          </a:xfrm>
        </p:spPr>
        <p:txBody>
          <a:bodyPr/>
          <a:lstStyle/>
          <a:p>
            <a:r>
              <a:rPr lang="en-US" dirty="0" smtClean="0"/>
              <a:t>Topic </a:t>
            </a:r>
            <a:r>
              <a:rPr lang="en-US" dirty="0"/>
              <a:t>5</a:t>
            </a:r>
            <a:r>
              <a:rPr lang="en-US" dirty="0" smtClean="0"/>
              <a:t>: Adolescent Health</a:t>
            </a:r>
            <a:endParaRPr lang="en-US" dirty="0"/>
          </a:p>
        </p:txBody>
      </p:sp>
      <p:graphicFrame>
        <p:nvGraphicFramePr>
          <p:cNvPr id="7" name="Content Placeholder 6"/>
          <p:cNvGraphicFramePr>
            <a:graphicFrameLocks noGrp="1"/>
          </p:cNvGraphicFramePr>
          <p:nvPr>
            <p:ph idx="10"/>
            <p:extLst>
              <p:ext uri="{D42A27DB-BD31-4B8C-83A1-F6EECF244321}">
                <p14:modId xmlns:p14="http://schemas.microsoft.com/office/powerpoint/2010/main" val="1735921248"/>
              </p:ext>
            </p:extLst>
          </p:nvPr>
        </p:nvGraphicFramePr>
        <p:xfrm>
          <a:off x="6055112" y="1262743"/>
          <a:ext cx="5930515" cy="3989483"/>
        </p:xfrm>
        <a:graphic>
          <a:graphicData uri="http://schemas.openxmlformats.org/drawingml/2006/table">
            <a:tbl>
              <a:tblPr firstRow="1" bandRow="1">
                <a:tableStyleId>{5C22544A-7EE6-4342-B048-85BDC9FD1C3A}</a:tableStyleId>
              </a:tblPr>
              <a:tblGrid>
                <a:gridCol w="3241476">
                  <a:extLst>
                    <a:ext uri="{9D8B030D-6E8A-4147-A177-3AD203B41FA5}">
                      <a16:colId xmlns:a16="http://schemas.microsoft.com/office/drawing/2014/main" val="2520900697"/>
                    </a:ext>
                  </a:extLst>
                </a:gridCol>
                <a:gridCol w="1340225">
                  <a:extLst>
                    <a:ext uri="{9D8B030D-6E8A-4147-A177-3AD203B41FA5}">
                      <a16:colId xmlns:a16="http://schemas.microsoft.com/office/drawing/2014/main" val="3317090797"/>
                    </a:ext>
                  </a:extLst>
                </a:gridCol>
                <a:gridCol w="1348814">
                  <a:extLst>
                    <a:ext uri="{9D8B030D-6E8A-4147-A177-3AD203B41FA5}">
                      <a16:colId xmlns:a16="http://schemas.microsoft.com/office/drawing/2014/main" val="1435523204"/>
                    </a:ext>
                  </a:extLst>
                </a:gridCol>
              </a:tblGrid>
              <a:tr h="643095">
                <a:tc>
                  <a:txBody>
                    <a:bodyPr/>
                    <a:lstStyle/>
                    <a:p>
                      <a:pPr algn="ctr"/>
                      <a:r>
                        <a:rPr lang="en-US" sz="1600" dirty="0" smtClean="0"/>
                        <a:t>Administering</a:t>
                      </a:r>
                      <a:r>
                        <a:rPr lang="en-US" sz="1600" baseline="0" dirty="0" smtClean="0"/>
                        <a:t> CIO</a:t>
                      </a:r>
                      <a:endParaRPr lang="en-US" sz="1600" dirty="0"/>
                    </a:p>
                  </a:txBody>
                  <a:tcPr anchor="ctr"/>
                </a:tc>
                <a:tc>
                  <a:txBody>
                    <a:bodyPr/>
                    <a:lstStyle/>
                    <a:p>
                      <a:pPr algn="ctr"/>
                      <a:r>
                        <a:rPr lang="en-US" sz="1600" dirty="0" smtClean="0"/>
                        <a:t># of Topic</a:t>
                      </a:r>
                      <a:r>
                        <a:rPr lang="en-US" sz="1600" baseline="0" dirty="0" smtClean="0"/>
                        <a:t> 5</a:t>
                      </a:r>
                      <a:r>
                        <a:rPr lang="en-US" sz="1600" dirty="0" smtClean="0"/>
                        <a:t> Grants</a:t>
                      </a:r>
                      <a:endParaRPr lang="en-US" sz="1600" dirty="0"/>
                    </a:p>
                  </a:txBody>
                  <a:tcPr anchor="ctr"/>
                </a:tc>
                <a:tc>
                  <a:txBody>
                    <a:bodyPr/>
                    <a:lstStyle/>
                    <a:p>
                      <a:pPr algn="ctr"/>
                      <a:r>
                        <a:rPr lang="en-US" sz="1600" dirty="0" smtClean="0"/>
                        <a:t>%</a:t>
                      </a:r>
                      <a:r>
                        <a:rPr lang="en-US" sz="1600" baseline="0" dirty="0" smtClean="0"/>
                        <a:t> of Topic 5 Grants</a:t>
                      </a:r>
                      <a:endParaRPr lang="en-US" sz="1600" dirty="0"/>
                    </a:p>
                  </a:txBody>
                  <a:tcPr anchor="ctr"/>
                </a:tc>
                <a:extLst>
                  <a:ext uri="{0D108BD9-81ED-4DB2-BD59-A6C34878D82A}">
                    <a16:rowId xmlns:a16="http://schemas.microsoft.com/office/drawing/2014/main" val="3822168145"/>
                  </a:ext>
                </a:extLst>
              </a:tr>
              <a:tr h="1065906">
                <a:tc>
                  <a:txBody>
                    <a:bodyPr/>
                    <a:lstStyle/>
                    <a:p>
                      <a:r>
                        <a:rPr lang="en-US" sz="1600" dirty="0" smtClean="0"/>
                        <a:t>National Center for HIV/AIDS,</a:t>
                      </a:r>
                      <a:r>
                        <a:rPr lang="en-US" sz="1600" baseline="0" dirty="0" smtClean="0"/>
                        <a:t> Viral Hepatitis, STD and TB Prevention</a:t>
                      </a:r>
                      <a:endParaRPr lang="en-US" sz="1600" dirty="0"/>
                    </a:p>
                  </a:txBody>
                  <a:tcPr anchor="ctr"/>
                </a:tc>
                <a:tc>
                  <a:txBody>
                    <a:bodyPr/>
                    <a:lstStyle/>
                    <a:p>
                      <a:pPr algn="r"/>
                      <a:r>
                        <a:rPr lang="en-US" sz="1600" dirty="0" smtClean="0"/>
                        <a:t>92</a:t>
                      </a:r>
                      <a:endParaRPr lang="en-US" sz="1600" dirty="0"/>
                    </a:p>
                  </a:txBody>
                  <a:tcPr anchor="ctr"/>
                </a:tc>
                <a:tc>
                  <a:txBody>
                    <a:bodyPr/>
                    <a:lstStyle/>
                    <a:p>
                      <a:pPr algn="r"/>
                      <a:r>
                        <a:rPr lang="en-US" sz="1600" dirty="0" smtClean="0"/>
                        <a:t>48.9%</a:t>
                      </a:r>
                      <a:endParaRPr lang="en-US" sz="1600" dirty="0"/>
                    </a:p>
                  </a:txBody>
                  <a:tcPr anchor="ctr"/>
                </a:tc>
                <a:extLst>
                  <a:ext uri="{0D108BD9-81ED-4DB2-BD59-A6C34878D82A}">
                    <a16:rowId xmlns:a16="http://schemas.microsoft.com/office/drawing/2014/main" val="615240144"/>
                  </a:ext>
                </a:extLst>
              </a:tr>
              <a:tr h="892215">
                <a:tc>
                  <a:txBody>
                    <a:bodyPr/>
                    <a:lstStyle/>
                    <a:p>
                      <a:r>
                        <a:rPr lang="en-US" sz="1600" dirty="0" smtClean="0"/>
                        <a:t>National Center for Chronic Disease Prevention</a:t>
                      </a:r>
                      <a:r>
                        <a:rPr lang="en-US" sz="1600" baseline="0" dirty="0" smtClean="0"/>
                        <a:t> and Health Promotion Center</a:t>
                      </a:r>
                      <a:endParaRPr lang="en-US" sz="1600" dirty="0"/>
                    </a:p>
                  </a:txBody>
                  <a:tcPr anchor="ctr"/>
                </a:tc>
                <a:tc>
                  <a:txBody>
                    <a:bodyPr/>
                    <a:lstStyle/>
                    <a:p>
                      <a:pPr algn="r"/>
                      <a:r>
                        <a:rPr lang="en-US" sz="1600" dirty="0" smtClean="0"/>
                        <a:t>82</a:t>
                      </a:r>
                      <a:endParaRPr lang="en-US" sz="1600" dirty="0"/>
                    </a:p>
                  </a:txBody>
                  <a:tcPr anchor="ctr"/>
                </a:tc>
                <a:tc>
                  <a:txBody>
                    <a:bodyPr/>
                    <a:lstStyle/>
                    <a:p>
                      <a:pPr algn="r"/>
                      <a:r>
                        <a:rPr lang="en-US" sz="1600" dirty="0" smtClean="0"/>
                        <a:t>43.6%</a:t>
                      </a:r>
                      <a:endParaRPr lang="en-US" sz="1600" dirty="0"/>
                    </a:p>
                  </a:txBody>
                  <a:tcPr anchor="ctr"/>
                </a:tc>
                <a:extLst>
                  <a:ext uri="{0D108BD9-81ED-4DB2-BD59-A6C34878D82A}">
                    <a16:rowId xmlns:a16="http://schemas.microsoft.com/office/drawing/2014/main" val="3017229998"/>
                  </a:ext>
                </a:extLst>
              </a:tr>
              <a:tr h="643095">
                <a:tc>
                  <a:txBody>
                    <a:bodyPr/>
                    <a:lstStyle/>
                    <a:p>
                      <a:r>
                        <a:rPr lang="en-US" sz="1600" dirty="0" smtClean="0"/>
                        <a:t>National Center for Injury Prevention</a:t>
                      </a:r>
                      <a:r>
                        <a:rPr lang="en-US" sz="1600" baseline="0" dirty="0" smtClean="0"/>
                        <a:t> and Control</a:t>
                      </a:r>
                      <a:endParaRPr lang="en-US" sz="1600" dirty="0"/>
                    </a:p>
                  </a:txBody>
                  <a:tcPr anchor="ctr"/>
                </a:tc>
                <a:tc>
                  <a:txBody>
                    <a:bodyPr/>
                    <a:lstStyle/>
                    <a:p>
                      <a:pPr algn="r"/>
                      <a:r>
                        <a:rPr lang="en-US" sz="1600" dirty="0" smtClean="0"/>
                        <a:t>11</a:t>
                      </a:r>
                      <a:endParaRPr lang="en-US" sz="1600" dirty="0"/>
                    </a:p>
                  </a:txBody>
                  <a:tcPr anchor="ctr"/>
                </a:tc>
                <a:tc>
                  <a:txBody>
                    <a:bodyPr/>
                    <a:lstStyle/>
                    <a:p>
                      <a:pPr algn="r"/>
                      <a:r>
                        <a:rPr lang="en-US" sz="1600" dirty="0" smtClean="0"/>
                        <a:t>5.9%</a:t>
                      </a:r>
                      <a:endParaRPr lang="en-US" sz="1600" dirty="0"/>
                    </a:p>
                  </a:txBody>
                  <a:tcPr anchor="ctr"/>
                </a:tc>
                <a:extLst>
                  <a:ext uri="{0D108BD9-81ED-4DB2-BD59-A6C34878D82A}">
                    <a16:rowId xmlns:a16="http://schemas.microsoft.com/office/drawing/2014/main" val="1965453159"/>
                  </a:ext>
                </a:extLst>
              </a:tr>
              <a:tr h="372586">
                <a:tc>
                  <a:txBody>
                    <a:bodyPr/>
                    <a:lstStyle/>
                    <a:p>
                      <a:r>
                        <a:rPr lang="en-US" sz="1600" dirty="0" smtClean="0"/>
                        <a:t>Others</a:t>
                      </a:r>
                      <a:endParaRPr lang="en-US" sz="1600" dirty="0"/>
                    </a:p>
                  </a:txBody>
                  <a:tcPr anchor="ctr"/>
                </a:tc>
                <a:tc>
                  <a:txBody>
                    <a:bodyPr/>
                    <a:lstStyle/>
                    <a:p>
                      <a:pPr algn="r"/>
                      <a:r>
                        <a:rPr lang="en-US" sz="1600" dirty="0" smtClean="0"/>
                        <a:t>3</a:t>
                      </a:r>
                      <a:endParaRPr lang="en-US" sz="1600" dirty="0"/>
                    </a:p>
                  </a:txBody>
                  <a:tcPr anchor="ctr"/>
                </a:tc>
                <a:tc>
                  <a:txBody>
                    <a:bodyPr/>
                    <a:lstStyle/>
                    <a:p>
                      <a:pPr algn="r"/>
                      <a:r>
                        <a:rPr lang="en-US" sz="1600" dirty="0" smtClean="0"/>
                        <a:t>1.6%</a:t>
                      </a:r>
                      <a:endParaRPr lang="en-US" sz="1600" dirty="0"/>
                    </a:p>
                  </a:txBody>
                  <a:tcPr anchor="ctr"/>
                </a:tc>
                <a:extLst>
                  <a:ext uri="{0D108BD9-81ED-4DB2-BD59-A6C34878D82A}">
                    <a16:rowId xmlns:a16="http://schemas.microsoft.com/office/drawing/2014/main" val="61078193"/>
                  </a:ext>
                </a:extLst>
              </a:tr>
              <a:tr h="372586">
                <a:tc>
                  <a:txBody>
                    <a:bodyPr/>
                    <a:lstStyle/>
                    <a:p>
                      <a:r>
                        <a:rPr lang="en-US" sz="1600" dirty="0" smtClean="0">
                          <a:solidFill>
                            <a:schemeClr val="accent6"/>
                          </a:solidFill>
                        </a:rPr>
                        <a:t>Total </a:t>
                      </a:r>
                      <a:endParaRPr lang="en-US" sz="1600" dirty="0">
                        <a:solidFill>
                          <a:schemeClr val="accent6"/>
                        </a:solidFill>
                      </a:endParaRPr>
                    </a:p>
                  </a:txBody>
                  <a:tcPr anchor="ctr"/>
                </a:tc>
                <a:tc>
                  <a:txBody>
                    <a:bodyPr/>
                    <a:lstStyle/>
                    <a:p>
                      <a:pPr algn="r"/>
                      <a:r>
                        <a:rPr lang="en-US" sz="1600" dirty="0" smtClean="0">
                          <a:solidFill>
                            <a:schemeClr val="accent6"/>
                          </a:solidFill>
                        </a:rPr>
                        <a:t>187</a:t>
                      </a:r>
                      <a:endParaRPr lang="en-US" sz="1600" dirty="0">
                        <a:solidFill>
                          <a:schemeClr val="accent6"/>
                        </a:solidFill>
                      </a:endParaRPr>
                    </a:p>
                  </a:txBody>
                  <a:tcPr anchor="ctr"/>
                </a:tc>
                <a:tc>
                  <a:txBody>
                    <a:bodyPr/>
                    <a:lstStyle/>
                    <a:p>
                      <a:pPr algn="r"/>
                      <a:r>
                        <a:rPr lang="en-US" sz="1600" dirty="0" smtClean="0">
                          <a:solidFill>
                            <a:schemeClr val="accent6"/>
                          </a:solidFill>
                        </a:rPr>
                        <a:t>100.0%</a:t>
                      </a:r>
                      <a:endParaRPr lang="en-US" sz="1600" dirty="0">
                        <a:solidFill>
                          <a:schemeClr val="accent6"/>
                        </a:solidFill>
                      </a:endParaRPr>
                    </a:p>
                  </a:txBody>
                  <a:tcPr anchor="ctr"/>
                </a:tc>
                <a:extLst>
                  <a:ext uri="{0D108BD9-81ED-4DB2-BD59-A6C34878D82A}">
                    <a16:rowId xmlns:a16="http://schemas.microsoft.com/office/drawing/2014/main" val="2776420815"/>
                  </a:ext>
                </a:extLst>
              </a:tr>
            </a:tbl>
          </a:graphicData>
        </a:graphic>
      </p:graphicFrame>
      <p:sp>
        <p:nvSpPr>
          <p:cNvPr id="10" name="TextBox 9"/>
          <p:cNvSpPr txBox="1"/>
          <p:nvPr/>
        </p:nvSpPr>
        <p:spPr>
          <a:xfrm>
            <a:off x="6055111" y="5366657"/>
            <a:ext cx="5527289"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rgbClr val="000000"/>
                </a:solidFill>
                <a:latin typeface="Calibri" panose="020F0502020204030204" pitchFamily="34" charset="0"/>
              </a:rPr>
              <a:t>Topic 5 is cross-cutting. Adolescent health touches on areas related to sexual health, chronic conditions, and violence, among others.</a:t>
            </a:r>
          </a:p>
        </p:txBody>
      </p:sp>
      <p:pic>
        <p:nvPicPr>
          <p:cNvPr id="5" name="Content Placeholder 4"/>
          <p:cNvPicPr>
            <a:picLocks noGrp="1" noChangeAspect="1"/>
          </p:cNvPicPr>
          <p:nvPr>
            <p:ph idx="1"/>
          </p:nvPr>
        </p:nvPicPr>
        <p:blipFill>
          <a:blip r:embed="rId3"/>
          <a:stretch>
            <a:fillRect/>
          </a:stretch>
        </p:blipFill>
        <p:spPr>
          <a:xfrm>
            <a:off x="609599" y="1417343"/>
            <a:ext cx="5314063" cy="4860793"/>
          </a:xfrm>
          <a:prstGeom prst="rect">
            <a:avLst/>
          </a:prstGeom>
        </p:spPr>
      </p:pic>
    </p:spTree>
    <p:extLst>
      <p:ext uri="{BB962C8B-B14F-4D97-AF65-F5344CB8AC3E}">
        <p14:creationId xmlns:p14="http://schemas.microsoft.com/office/powerpoint/2010/main" val="403802733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8104"/>
          </a:xfrm>
        </p:spPr>
        <p:txBody>
          <a:bodyPr/>
          <a:lstStyle/>
          <a:p>
            <a:r>
              <a:rPr lang="en-US" dirty="0" smtClean="0"/>
              <a:t>Topic 87: Measures/Analysis?</a:t>
            </a:r>
            <a:endParaRPr lang="en-US" dirty="0"/>
          </a:p>
        </p:txBody>
      </p:sp>
      <p:graphicFrame>
        <p:nvGraphicFramePr>
          <p:cNvPr id="7" name="Content Placeholder 6"/>
          <p:cNvGraphicFramePr>
            <a:graphicFrameLocks noGrp="1"/>
          </p:cNvGraphicFramePr>
          <p:nvPr>
            <p:ph idx="10"/>
            <p:extLst>
              <p:ext uri="{D42A27DB-BD31-4B8C-83A1-F6EECF244321}">
                <p14:modId xmlns:p14="http://schemas.microsoft.com/office/powerpoint/2010/main" val="3832652814"/>
              </p:ext>
            </p:extLst>
          </p:nvPr>
        </p:nvGraphicFramePr>
        <p:xfrm>
          <a:off x="6389648" y="1600200"/>
          <a:ext cx="5595979" cy="2722880"/>
        </p:xfrm>
        <a:graphic>
          <a:graphicData uri="http://schemas.openxmlformats.org/drawingml/2006/table">
            <a:tbl>
              <a:tblPr firstRow="1" bandRow="1">
                <a:tableStyleId>{5C22544A-7EE6-4342-B048-85BDC9FD1C3A}</a:tableStyleId>
              </a:tblPr>
              <a:tblGrid>
                <a:gridCol w="2488057">
                  <a:extLst>
                    <a:ext uri="{9D8B030D-6E8A-4147-A177-3AD203B41FA5}">
                      <a16:colId xmlns:a16="http://schemas.microsoft.com/office/drawing/2014/main" val="2520900697"/>
                    </a:ext>
                  </a:extLst>
                </a:gridCol>
                <a:gridCol w="1682794">
                  <a:extLst>
                    <a:ext uri="{9D8B030D-6E8A-4147-A177-3AD203B41FA5}">
                      <a16:colId xmlns:a16="http://schemas.microsoft.com/office/drawing/2014/main" val="3317090797"/>
                    </a:ext>
                  </a:extLst>
                </a:gridCol>
                <a:gridCol w="1425128">
                  <a:extLst>
                    <a:ext uri="{9D8B030D-6E8A-4147-A177-3AD203B41FA5}">
                      <a16:colId xmlns:a16="http://schemas.microsoft.com/office/drawing/2014/main" val="1435523204"/>
                    </a:ext>
                  </a:extLst>
                </a:gridCol>
              </a:tblGrid>
              <a:tr h="370840">
                <a:tc>
                  <a:txBody>
                    <a:bodyPr/>
                    <a:lstStyle/>
                    <a:p>
                      <a:pPr algn="ctr"/>
                      <a:r>
                        <a:rPr lang="en-US" sz="1600" dirty="0" smtClean="0"/>
                        <a:t>Administering</a:t>
                      </a:r>
                      <a:r>
                        <a:rPr lang="en-US" sz="1600" baseline="0" dirty="0" smtClean="0"/>
                        <a:t> CIO</a:t>
                      </a:r>
                      <a:endParaRPr lang="en-US" sz="1600" dirty="0"/>
                    </a:p>
                  </a:txBody>
                  <a:tcPr anchor="ctr"/>
                </a:tc>
                <a:tc>
                  <a:txBody>
                    <a:bodyPr/>
                    <a:lstStyle/>
                    <a:p>
                      <a:pPr algn="ctr"/>
                      <a:r>
                        <a:rPr lang="en-US" sz="1600" dirty="0" smtClean="0"/>
                        <a:t># of Topic</a:t>
                      </a:r>
                      <a:r>
                        <a:rPr lang="en-US" sz="1600" baseline="0" dirty="0" smtClean="0"/>
                        <a:t> 87</a:t>
                      </a:r>
                      <a:r>
                        <a:rPr lang="en-US" sz="1600" dirty="0" smtClean="0"/>
                        <a:t> Grants</a:t>
                      </a:r>
                      <a:endParaRPr lang="en-US" sz="1600" dirty="0"/>
                    </a:p>
                  </a:txBody>
                  <a:tcPr anchor="ctr"/>
                </a:tc>
                <a:tc>
                  <a:txBody>
                    <a:bodyPr/>
                    <a:lstStyle/>
                    <a:p>
                      <a:pPr algn="ctr"/>
                      <a:r>
                        <a:rPr lang="en-US" sz="1600" dirty="0" smtClean="0"/>
                        <a:t>%</a:t>
                      </a:r>
                      <a:r>
                        <a:rPr lang="en-US" sz="1600" baseline="0" dirty="0" smtClean="0"/>
                        <a:t> of </a:t>
                      </a:r>
                      <a:r>
                        <a:rPr lang="en-US" sz="1600" baseline="0" smtClean="0"/>
                        <a:t>Topic 87 </a:t>
                      </a:r>
                      <a:r>
                        <a:rPr lang="en-US" sz="1600" baseline="0" dirty="0" smtClean="0"/>
                        <a:t>Grants</a:t>
                      </a:r>
                      <a:endParaRPr lang="en-US" sz="1600" dirty="0"/>
                    </a:p>
                  </a:txBody>
                  <a:tcPr anchor="ctr"/>
                </a:tc>
                <a:extLst>
                  <a:ext uri="{0D108BD9-81ED-4DB2-BD59-A6C34878D82A}">
                    <a16:rowId xmlns:a16="http://schemas.microsoft.com/office/drawing/2014/main" val="3822168145"/>
                  </a:ext>
                </a:extLst>
              </a:tr>
              <a:tr h="370840">
                <a:tc>
                  <a:txBody>
                    <a:bodyPr/>
                    <a:lstStyle/>
                    <a:p>
                      <a:r>
                        <a:rPr lang="en-US" sz="1600" dirty="0" smtClean="0"/>
                        <a:t>National Institute</a:t>
                      </a:r>
                      <a:r>
                        <a:rPr lang="en-US" sz="1600" baseline="0" dirty="0" smtClean="0"/>
                        <a:t> for Occupational Safety and Health</a:t>
                      </a:r>
                      <a:endParaRPr lang="en-US" sz="1600" dirty="0"/>
                    </a:p>
                  </a:txBody>
                  <a:tcPr anchor="ctr"/>
                </a:tc>
                <a:tc>
                  <a:txBody>
                    <a:bodyPr/>
                    <a:lstStyle/>
                    <a:p>
                      <a:pPr algn="r"/>
                      <a:r>
                        <a:rPr lang="en-US" sz="1600" dirty="0" smtClean="0"/>
                        <a:t>7</a:t>
                      </a:r>
                      <a:endParaRPr lang="en-US" sz="1600" dirty="0"/>
                    </a:p>
                  </a:txBody>
                  <a:tcPr anchor="ctr"/>
                </a:tc>
                <a:tc>
                  <a:txBody>
                    <a:bodyPr/>
                    <a:lstStyle/>
                    <a:p>
                      <a:pPr algn="r"/>
                      <a:r>
                        <a:rPr lang="en-US" sz="1600" dirty="0" smtClean="0"/>
                        <a:t>41.2%</a:t>
                      </a:r>
                      <a:endParaRPr lang="en-US" sz="1600" dirty="0"/>
                    </a:p>
                  </a:txBody>
                  <a:tcPr anchor="ctr"/>
                </a:tc>
                <a:extLst>
                  <a:ext uri="{0D108BD9-81ED-4DB2-BD59-A6C34878D82A}">
                    <a16:rowId xmlns:a16="http://schemas.microsoft.com/office/drawing/2014/main" val="615240144"/>
                  </a:ext>
                </a:extLst>
              </a:tr>
              <a:tr h="370840">
                <a:tc>
                  <a:txBody>
                    <a:bodyPr/>
                    <a:lstStyle/>
                    <a:p>
                      <a:r>
                        <a:rPr lang="en-US" sz="1600" dirty="0" smtClean="0"/>
                        <a:t>National Center for Injury Prevention and Control</a:t>
                      </a:r>
                      <a:endParaRPr lang="en-US" sz="1600" dirty="0"/>
                    </a:p>
                  </a:txBody>
                  <a:tcPr anchor="ctr"/>
                </a:tc>
                <a:tc>
                  <a:txBody>
                    <a:bodyPr/>
                    <a:lstStyle/>
                    <a:p>
                      <a:pPr algn="r"/>
                      <a:r>
                        <a:rPr lang="en-US" sz="1600" dirty="0" smtClean="0"/>
                        <a:t>4</a:t>
                      </a:r>
                      <a:endParaRPr lang="en-US" sz="1600" dirty="0"/>
                    </a:p>
                  </a:txBody>
                  <a:tcPr anchor="ctr"/>
                </a:tc>
                <a:tc>
                  <a:txBody>
                    <a:bodyPr/>
                    <a:lstStyle/>
                    <a:p>
                      <a:pPr algn="r"/>
                      <a:r>
                        <a:rPr lang="en-US" sz="1600" dirty="0" smtClean="0"/>
                        <a:t>23.5%</a:t>
                      </a:r>
                      <a:endParaRPr lang="en-US" sz="1600" dirty="0"/>
                    </a:p>
                  </a:txBody>
                  <a:tcPr anchor="ctr"/>
                </a:tc>
                <a:extLst>
                  <a:ext uri="{0D108BD9-81ED-4DB2-BD59-A6C34878D82A}">
                    <a16:rowId xmlns:a16="http://schemas.microsoft.com/office/drawing/2014/main" val="3017229998"/>
                  </a:ext>
                </a:extLst>
              </a:tr>
              <a:tr h="370840">
                <a:tc>
                  <a:txBody>
                    <a:bodyPr/>
                    <a:lstStyle/>
                    <a:p>
                      <a:r>
                        <a:rPr lang="en-US" sz="1600" dirty="0" smtClean="0"/>
                        <a:t>Others</a:t>
                      </a:r>
                      <a:endParaRPr lang="en-US" sz="1600" dirty="0"/>
                    </a:p>
                  </a:txBody>
                  <a:tcPr anchor="ctr"/>
                </a:tc>
                <a:tc>
                  <a:txBody>
                    <a:bodyPr/>
                    <a:lstStyle/>
                    <a:p>
                      <a:pPr algn="r"/>
                      <a:r>
                        <a:rPr lang="en-US" sz="1600" dirty="0" smtClean="0"/>
                        <a:t>6</a:t>
                      </a:r>
                      <a:endParaRPr lang="en-US" sz="1600" dirty="0"/>
                    </a:p>
                  </a:txBody>
                  <a:tcPr anchor="ctr"/>
                </a:tc>
                <a:tc>
                  <a:txBody>
                    <a:bodyPr/>
                    <a:lstStyle/>
                    <a:p>
                      <a:pPr algn="r"/>
                      <a:r>
                        <a:rPr lang="en-US" sz="1600" dirty="0" smtClean="0"/>
                        <a:t>35.3%</a:t>
                      </a:r>
                      <a:endParaRPr lang="en-US" sz="1600" dirty="0"/>
                    </a:p>
                  </a:txBody>
                  <a:tcPr anchor="ctr"/>
                </a:tc>
                <a:extLst>
                  <a:ext uri="{0D108BD9-81ED-4DB2-BD59-A6C34878D82A}">
                    <a16:rowId xmlns:a16="http://schemas.microsoft.com/office/drawing/2014/main" val="61078193"/>
                  </a:ext>
                </a:extLst>
              </a:tr>
              <a:tr h="370840">
                <a:tc>
                  <a:txBody>
                    <a:bodyPr/>
                    <a:lstStyle/>
                    <a:p>
                      <a:r>
                        <a:rPr lang="en-US" sz="1600" dirty="0" smtClean="0">
                          <a:solidFill>
                            <a:schemeClr val="accent6"/>
                          </a:solidFill>
                        </a:rPr>
                        <a:t>Total </a:t>
                      </a:r>
                      <a:endParaRPr lang="en-US" sz="1600" dirty="0">
                        <a:solidFill>
                          <a:schemeClr val="accent6"/>
                        </a:solidFill>
                      </a:endParaRPr>
                    </a:p>
                  </a:txBody>
                  <a:tcPr anchor="ctr"/>
                </a:tc>
                <a:tc>
                  <a:txBody>
                    <a:bodyPr/>
                    <a:lstStyle/>
                    <a:p>
                      <a:pPr algn="r"/>
                      <a:r>
                        <a:rPr lang="en-US" sz="1600" dirty="0" smtClean="0">
                          <a:solidFill>
                            <a:schemeClr val="accent6"/>
                          </a:solidFill>
                        </a:rPr>
                        <a:t>17</a:t>
                      </a:r>
                      <a:endParaRPr lang="en-US" sz="1600" dirty="0">
                        <a:solidFill>
                          <a:schemeClr val="accent6"/>
                        </a:solidFill>
                      </a:endParaRPr>
                    </a:p>
                  </a:txBody>
                  <a:tcPr anchor="ctr"/>
                </a:tc>
                <a:tc>
                  <a:txBody>
                    <a:bodyPr/>
                    <a:lstStyle/>
                    <a:p>
                      <a:pPr algn="r"/>
                      <a:r>
                        <a:rPr lang="en-US" sz="1600" dirty="0" smtClean="0">
                          <a:solidFill>
                            <a:schemeClr val="accent6"/>
                          </a:solidFill>
                        </a:rPr>
                        <a:t>100.0%</a:t>
                      </a:r>
                      <a:endParaRPr lang="en-US" sz="1600" dirty="0">
                        <a:solidFill>
                          <a:schemeClr val="accent6"/>
                        </a:solidFill>
                      </a:endParaRPr>
                    </a:p>
                  </a:txBody>
                  <a:tcPr anchor="ctr"/>
                </a:tc>
                <a:extLst>
                  <a:ext uri="{0D108BD9-81ED-4DB2-BD59-A6C34878D82A}">
                    <a16:rowId xmlns:a16="http://schemas.microsoft.com/office/drawing/2014/main" val="2776420815"/>
                  </a:ext>
                </a:extLst>
              </a:tr>
            </a:tbl>
          </a:graphicData>
        </a:graphic>
      </p:graphicFrame>
      <p:sp>
        <p:nvSpPr>
          <p:cNvPr id="10" name="TextBox 9"/>
          <p:cNvSpPr txBox="1"/>
          <p:nvPr/>
        </p:nvSpPr>
        <p:spPr>
          <a:xfrm>
            <a:off x="6289287" y="5366657"/>
            <a:ext cx="4549697"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rgbClr val="000000"/>
                </a:solidFill>
                <a:latin typeface="Calibri" panose="020F0502020204030204" pitchFamily="34" charset="0"/>
              </a:rPr>
              <a:t>Not all topics have a clear theme. These tend to be topics with fewer numbers of grants.</a:t>
            </a:r>
          </a:p>
        </p:txBody>
      </p:sp>
      <p:pic>
        <p:nvPicPr>
          <p:cNvPr id="5" name="Content Placeholder 4"/>
          <p:cNvPicPr>
            <a:picLocks noGrp="1" noChangeAspect="1"/>
          </p:cNvPicPr>
          <p:nvPr>
            <p:ph idx="1"/>
          </p:nvPr>
        </p:nvPicPr>
        <p:blipFill>
          <a:blip r:embed="rId3"/>
          <a:stretch>
            <a:fillRect/>
          </a:stretch>
        </p:blipFill>
        <p:spPr>
          <a:xfrm>
            <a:off x="847493" y="1516921"/>
            <a:ext cx="5129561" cy="4757971"/>
          </a:xfrm>
          <a:prstGeom prst="rect">
            <a:avLst/>
          </a:prstGeom>
        </p:spPr>
      </p:pic>
    </p:spTree>
    <p:extLst>
      <p:ext uri="{BB962C8B-B14F-4D97-AF65-F5344CB8AC3E}">
        <p14:creationId xmlns:p14="http://schemas.microsoft.com/office/powerpoint/2010/main" val="357387781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274639"/>
            <a:ext cx="10972800" cy="840483"/>
          </a:xfrm>
        </p:spPr>
        <p:txBody>
          <a:bodyPr/>
          <a:lstStyle/>
          <a:p>
            <a:r>
              <a:rPr lang="en-US" dirty="0"/>
              <a:t>Conclusion</a:t>
            </a:r>
          </a:p>
        </p:txBody>
      </p:sp>
      <p:sp>
        <p:nvSpPr>
          <p:cNvPr id="3" name="Content Placeholder 2"/>
          <p:cNvSpPr>
            <a:spLocks noGrp="1"/>
          </p:cNvSpPr>
          <p:nvPr>
            <p:ph type="body" sz="quarter" idx="10"/>
          </p:nvPr>
        </p:nvSpPr>
        <p:spPr>
          <a:xfrm>
            <a:off x="609601" y="1204332"/>
            <a:ext cx="10224654" cy="4796419"/>
          </a:xfrm>
        </p:spPr>
        <p:txBody>
          <a:bodyPr>
            <a:normAutofit fontScale="92500" lnSpcReduction="10000"/>
          </a:bodyPr>
          <a:lstStyle/>
          <a:p>
            <a:r>
              <a:rPr lang="en-US" dirty="0"/>
              <a:t>Topic models offer a method to classify the general content of </a:t>
            </a:r>
            <a:r>
              <a:rPr lang="en-US" dirty="0" smtClean="0"/>
              <a:t>large collections of health-related texts </a:t>
            </a:r>
            <a:r>
              <a:rPr lang="en-US" dirty="0"/>
              <a:t>with minimal resources – the content emerges by way of an algorithm rather than expert opinion</a:t>
            </a:r>
          </a:p>
          <a:p>
            <a:pPr lvl="1"/>
            <a:r>
              <a:rPr lang="en-US" dirty="0"/>
              <a:t>The model’s results can be used to identify crosscutting trends and areas of mutual interest or </a:t>
            </a:r>
            <a:r>
              <a:rPr lang="en-US" dirty="0" smtClean="0"/>
              <a:t>overlap</a:t>
            </a:r>
          </a:p>
          <a:p>
            <a:r>
              <a:rPr lang="en-US" dirty="0" smtClean="0"/>
              <a:t>The </a:t>
            </a:r>
            <a:r>
              <a:rPr lang="en-US" dirty="0"/>
              <a:t>unsupervised </a:t>
            </a:r>
            <a:r>
              <a:rPr lang="en-US" dirty="0" smtClean="0"/>
              <a:t>LDA algorithm </a:t>
            </a:r>
            <a:r>
              <a:rPr lang="en-US" dirty="0"/>
              <a:t>(using only the words of </a:t>
            </a:r>
            <a:r>
              <a:rPr lang="en-US" dirty="0" smtClean="0"/>
              <a:t>titles and abstracts</a:t>
            </a:r>
            <a:r>
              <a:rPr lang="en-US" dirty="0"/>
              <a:t>) produced topics that agreed well with the </a:t>
            </a:r>
            <a:r>
              <a:rPr lang="en-US" dirty="0" smtClean="0"/>
              <a:t>public health </a:t>
            </a:r>
            <a:r>
              <a:rPr lang="en-US" dirty="0"/>
              <a:t>areas </a:t>
            </a:r>
            <a:r>
              <a:rPr lang="en-US" dirty="0" smtClean="0"/>
              <a:t>addressed by specific </a:t>
            </a:r>
            <a:r>
              <a:rPr lang="en-US" dirty="0"/>
              <a:t>CIOs at CDC</a:t>
            </a:r>
          </a:p>
          <a:p>
            <a:pPr lvl="1"/>
            <a:r>
              <a:rPr lang="en-US" dirty="0"/>
              <a:t>Many topics were dominated by </a:t>
            </a:r>
            <a:r>
              <a:rPr lang="en-US" dirty="0" smtClean="0"/>
              <a:t>a particular CIO</a:t>
            </a:r>
            <a:endParaRPr lang="en-US" dirty="0"/>
          </a:p>
          <a:p>
            <a:pPr lvl="2"/>
            <a:r>
              <a:rPr lang="en-US" dirty="0"/>
              <a:t>t</a:t>
            </a:r>
            <a:r>
              <a:rPr lang="en-US" dirty="0" smtClean="0"/>
              <a:t>he Immunization </a:t>
            </a:r>
            <a:r>
              <a:rPr lang="en-US" dirty="0"/>
              <a:t>topic </a:t>
            </a:r>
            <a:r>
              <a:rPr lang="en-US" dirty="0" smtClean="0"/>
              <a:t>and the Sexual Violence topic</a:t>
            </a:r>
          </a:p>
          <a:p>
            <a:pPr lvl="1"/>
            <a:r>
              <a:rPr lang="en-US" dirty="0"/>
              <a:t>T</a:t>
            </a:r>
            <a:r>
              <a:rPr lang="en-US" dirty="0" smtClean="0"/>
              <a:t>here </a:t>
            </a:r>
            <a:r>
              <a:rPr lang="en-US" dirty="0"/>
              <a:t>were also </a:t>
            </a:r>
            <a:r>
              <a:rPr lang="en-US" dirty="0" smtClean="0"/>
              <a:t>areas </a:t>
            </a:r>
            <a:r>
              <a:rPr lang="en-US" dirty="0"/>
              <a:t>of overlap or mutual interest</a:t>
            </a:r>
          </a:p>
          <a:p>
            <a:pPr lvl="2"/>
            <a:r>
              <a:rPr lang="en-US" dirty="0"/>
              <a:t>t</a:t>
            </a:r>
            <a:r>
              <a:rPr lang="en-US" dirty="0" smtClean="0"/>
              <a:t>he HIV-related topics and the Adolescent Health topic</a:t>
            </a:r>
          </a:p>
        </p:txBody>
      </p:sp>
    </p:spTree>
    <p:extLst>
      <p:ext uri="{BB962C8B-B14F-4D97-AF65-F5344CB8AC3E}">
        <p14:creationId xmlns:p14="http://schemas.microsoft.com/office/powerpoint/2010/main" val="347873359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1295891"/>
            <a:ext cx="6709187" cy="2308324"/>
          </a:xfrm>
          <a:prstGeom prst="rect">
            <a:avLst/>
          </a:prstGeom>
        </p:spPr>
        <p:txBody>
          <a:bodyPr wrap="square">
            <a:spAutoFit/>
          </a:bodyPr>
          <a:lstStyle/>
          <a:p>
            <a:r>
              <a:rPr lang="en-US" dirty="0">
                <a:solidFill>
                  <a:srgbClr val="3333FF"/>
                </a:solidFill>
              </a:rPr>
              <a:t>Matthew Eblen, MPIA</a:t>
            </a:r>
          </a:p>
          <a:p>
            <a:r>
              <a:rPr lang="en-US" dirty="0">
                <a:solidFill>
                  <a:srgbClr val="3333FF"/>
                </a:solidFill>
              </a:rPr>
              <a:t>Senior Mathematical Statistician</a:t>
            </a:r>
          </a:p>
          <a:p>
            <a:r>
              <a:rPr lang="en-US" dirty="0"/>
              <a:t>Email:  </a:t>
            </a:r>
            <a:r>
              <a:rPr lang="en-US" dirty="0">
                <a:hlinkClick r:id="rId3"/>
              </a:rPr>
              <a:t>yxw7@cdc.gov</a:t>
            </a:r>
            <a:r>
              <a:rPr lang="en-US" dirty="0"/>
              <a:t>  Office:  404-498-6509</a:t>
            </a:r>
          </a:p>
          <a:p>
            <a:endParaRPr lang="en-US" dirty="0" smtClean="0">
              <a:solidFill>
                <a:srgbClr val="3333FF"/>
              </a:solidFill>
            </a:endParaRPr>
          </a:p>
          <a:p>
            <a:r>
              <a:rPr lang="en-US" dirty="0" smtClean="0">
                <a:solidFill>
                  <a:srgbClr val="3333FF"/>
                </a:solidFill>
              </a:rPr>
              <a:t>Robin </a:t>
            </a:r>
            <a:r>
              <a:rPr lang="en-US" dirty="0">
                <a:solidFill>
                  <a:srgbClr val="3333FF"/>
                </a:solidFill>
              </a:rPr>
              <a:t>M. Wagner, PhD, MS</a:t>
            </a:r>
          </a:p>
          <a:p>
            <a:r>
              <a:rPr lang="en-US" dirty="0">
                <a:solidFill>
                  <a:srgbClr val="3333FF"/>
                </a:solidFill>
              </a:rPr>
              <a:t>Chief Science Officer</a:t>
            </a:r>
          </a:p>
          <a:p>
            <a:r>
              <a:rPr lang="en-US" dirty="0"/>
              <a:t>Email:  </a:t>
            </a:r>
            <a:r>
              <a:rPr lang="en-US" dirty="0">
                <a:hlinkClick r:id="rId4"/>
              </a:rPr>
              <a:t>riw8@cdc.gov</a:t>
            </a:r>
            <a:r>
              <a:rPr lang="en-US" dirty="0"/>
              <a:t> Office:  404-498-2491</a:t>
            </a:r>
          </a:p>
          <a:p>
            <a:pPr algn="ctr"/>
            <a:endParaRPr lang="en-US" dirty="0"/>
          </a:p>
        </p:txBody>
      </p:sp>
      <p:sp>
        <p:nvSpPr>
          <p:cNvPr id="6" name="Title 15"/>
          <p:cNvSpPr txBox="1">
            <a:spLocks/>
          </p:cNvSpPr>
          <p:nvPr/>
        </p:nvSpPr>
        <p:spPr>
          <a:xfrm>
            <a:off x="609600" y="274639"/>
            <a:ext cx="10972800" cy="1143000"/>
          </a:xfrm>
          <a:prstGeom prst="rect">
            <a:avLst/>
          </a:prstGeom>
        </p:spPr>
        <p:txBody>
          <a:bodyPr/>
          <a:lst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algn="l"/>
            <a:r>
              <a:rPr lang="en-US" sz="3730" dirty="0" smtClean="0"/>
              <a:t>Contact Information</a:t>
            </a:r>
            <a:endParaRPr lang="en-US" sz="3730" dirty="0"/>
          </a:p>
        </p:txBody>
      </p:sp>
      <p:sp>
        <p:nvSpPr>
          <p:cNvPr id="2" name="TextBox 1"/>
          <p:cNvSpPr txBox="1"/>
          <p:nvPr/>
        </p:nvSpPr>
        <p:spPr>
          <a:xfrm>
            <a:off x="5832088" y="1650380"/>
            <a:ext cx="5876692" cy="1477328"/>
          </a:xfrm>
          <a:prstGeom prst="rect">
            <a:avLst/>
          </a:prstGeom>
          <a:noFill/>
        </p:spPr>
        <p:txBody>
          <a:bodyPr wrap="square" rtlCol="0">
            <a:spAutoFit/>
          </a:bodyPr>
          <a:lstStyle/>
          <a:p>
            <a:pPr algn="ctr"/>
            <a:r>
              <a:rPr lang="en-US" b="1" dirty="0"/>
              <a:t>Office of Public Health Scientific Services</a:t>
            </a:r>
          </a:p>
          <a:p>
            <a:pPr algn="ctr"/>
            <a:r>
              <a:rPr lang="en-US" b="1" dirty="0"/>
              <a:t>Centers for Disease Control and Prevention (CDC)</a:t>
            </a:r>
          </a:p>
          <a:p>
            <a:pPr algn="ctr"/>
            <a:r>
              <a:rPr lang="en-US" b="1" dirty="0"/>
              <a:t>2500 Century Center Blvd., NE, Mailstop </a:t>
            </a:r>
            <a:r>
              <a:rPr lang="en-US" b="1" dirty="0" smtClean="0"/>
              <a:t>E35</a:t>
            </a:r>
            <a:endParaRPr lang="en-US" b="1" dirty="0"/>
          </a:p>
          <a:p>
            <a:pPr algn="ctr"/>
            <a:r>
              <a:rPr lang="en-US" b="1" dirty="0"/>
              <a:t>Atlanta, GA  30345</a:t>
            </a:r>
          </a:p>
          <a:p>
            <a:endParaRPr lang="en-US" dirty="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99814470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5665</TotalTime>
  <Words>1620</Words>
  <Application>Microsoft Office PowerPoint</Application>
  <PresentationFormat>Widescreen</PresentationFormat>
  <Paragraphs>230</Paragraphs>
  <Slides>16</Slides>
  <Notes>16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Arial</vt:lpstr>
      <vt:lpstr>Calibri</vt:lpstr>
      <vt:lpstr>Courier New</vt:lpstr>
      <vt:lpstr>Myriad Web Pro</vt:lpstr>
      <vt:lpstr>Wingdings</vt:lpstr>
      <vt:lpstr>NCEH_ATSDR_combined</vt:lpstr>
      <vt:lpstr>1_NCEH_ATSDR_combined</vt:lpstr>
      <vt:lpstr>2_NCEH_ATSDR_combined</vt:lpstr>
      <vt:lpstr>Topic Models Applied to Centers for Disease Control and Prevention (CDC) Grants</vt:lpstr>
      <vt:lpstr>Background</vt:lpstr>
      <vt:lpstr>What are Topic Models?</vt:lpstr>
      <vt:lpstr>What is Latent Dirichlet Allocation (LDA)?</vt:lpstr>
      <vt:lpstr>PowerPoint Presentation</vt:lpstr>
      <vt:lpstr>Data Preparation</vt:lpstr>
      <vt:lpstr>Model</vt:lpstr>
      <vt:lpstr>Results</vt:lpstr>
      <vt:lpstr>Topic 1: Global HIV/AIDS</vt:lpstr>
      <vt:lpstr>Topic 2: Immunization</vt:lpstr>
      <vt:lpstr>Topic 3: Domestic HIV/AIDS</vt:lpstr>
      <vt:lpstr>Topic 4: Sexual Violence</vt:lpstr>
      <vt:lpstr>Topic 5: Adolescent Health</vt:lpstr>
      <vt:lpstr>Topic 87: Measures/Analysis?</vt:lpstr>
      <vt:lpstr>Conclusion</vt:lpstr>
      <vt:lpstr>PowerPoint Presentation</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Eblen, Matthew (CDC/OPHSS/OD)</dc:creator>
  <cp:lastModifiedBy>Eblen, Matthew (CDC/OPHSS/OD)</cp:lastModifiedBy>
  <cp:revision>172</cp:revision>
  <cp:lastPrinted>2018-01-09T13:26:01Z</cp:lastPrinted>
  <dcterms:created xsi:type="dcterms:W3CDTF">2015-10-21T20:34:16Z</dcterms:created>
  <dcterms:modified xsi:type="dcterms:W3CDTF">2018-01-09T14:56:20Z</dcterms:modified>
</cp:coreProperties>
</file>