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</p:sldMasterIdLst>
  <p:notesMasterIdLst>
    <p:notesMasterId r:id="rId91"/>
  </p:notesMasterIdLst>
  <p:sldIdLst>
    <p:sldId id="256" r:id="rId3"/>
    <p:sldId id="432" r:id="rId4"/>
    <p:sldId id="304" r:id="rId5"/>
    <p:sldId id="406" r:id="rId6"/>
    <p:sldId id="270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22" r:id="rId16"/>
    <p:sldId id="426" r:id="rId17"/>
    <p:sldId id="321" r:id="rId18"/>
    <p:sldId id="427" r:id="rId19"/>
    <p:sldId id="358" r:id="rId20"/>
    <p:sldId id="320" r:id="rId21"/>
    <p:sldId id="318" r:id="rId22"/>
    <p:sldId id="363" r:id="rId23"/>
    <p:sldId id="280" r:id="rId24"/>
    <p:sldId id="418" r:id="rId25"/>
    <p:sldId id="361" r:id="rId26"/>
    <p:sldId id="362" r:id="rId27"/>
    <p:sldId id="326" r:id="rId28"/>
    <p:sldId id="327" r:id="rId29"/>
    <p:sldId id="329" r:id="rId30"/>
    <p:sldId id="364" r:id="rId31"/>
    <p:sldId id="263" r:id="rId32"/>
    <p:sldId id="350" r:id="rId33"/>
    <p:sldId id="277" r:id="rId34"/>
    <p:sldId id="291" r:id="rId35"/>
    <p:sldId id="378" r:id="rId36"/>
    <p:sldId id="379" r:id="rId37"/>
    <p:sldId id="388" r:id="rId38"/>
    <p:sldId id="387" r:id="rId39"/>
    <p:sldId id="334" r:id="rId40"/>
    <p:sldId id="335" r:id="rId41"/>
    <p:sldId id="333" r:id="rId42"/>
    <p:sldId id="331" r:id="rId43"/>
    <p:sldId id="428" r:id="rId44"/>
    <p:sldId id="284" r:id="rId45"/>
    <p:sldId id="429" r:id="rId46"/>
    <p:sldId id="371" r:id="rId47"/>
    <p:sldId id="373" r:id="rId48"/>
    <p:sldId id="374" r:id="rId49"/>
    <p:sldId id="375" r:id="rId50"/>
    <p:sldId id="376" r:id="rId51"/>
    <p:sldId id="412" r:id="rId52"/>
    <p:sldId id="413" r:id="rId53"/>
    <p:sldId id="414" r:id="rId54"/>
    <p:sldId id="381" r:id="rId55"/>
    <p:sldId id="382" r:id="rId56"/>
    <p:sldId id="383" r:id="rId57"/>
    <p:sldId id="384" r:id="rId58"/>
    <p:sldId id="385" r:id="rId59"/>
    <p:sldId id="430" r:id="rId60"/>
    <p:sldId id="404" r:id="rId61"/>
    <p:sldId id="411" r:id="rId62"/>
    <p:sldId id="420" r:id="rId63"/>
    <p:sldId id="421" r:id="rId64"/>
    <p:sldId id="422" r:id="rId65"/>
    <p:sldId id="423" r:id="rId66"/>
    <p:sldId id="424" r:id="rId67"/>
    <p:sldId id="415" r:id="rId68"/>
    <p:sldId id="425" r:id="rId69"/>
    <p:sldId id="402" r:id="rId70"/>
    <p:sldId id="431" r:id="rId71"/>
    <p:sldId id="403" r:id="rId72"/>
    <p:sldId id="393" r:id="rId73"/>
    <p:sldId id="394" r:id="rId74"/>
    <p:sldId id="395" r:id="rId75"/>
    <p:sldId id="396" r:id="rId76"/>
    <p:sldId id="397" r:id="rId77"/>
    <p:sldId id="398" r:id="rId78"/>
    <p:sldId id="399" r:id="rId79"/>
    <p:sldId id="400" r:id="rId80"/>
    <p:sldId id="433" r:id="rId81"/>
    <p:sldId id="401" r:id="rId82"/>
    <p:sldId id="409" r:id="rId83"/>
    <p:sldId id="407" r:id="rId84"/>
    <p:sldId id="408" r:id="rId85"/>
    <p:sldId id="419" r:id="rId86"/>
    <p:sldId id="389" r:id="rId87"/>
    <p:sldId id="390" r:id="rId88"/>
    <p:sldId id="392" r:id="rId89"/>
    <p:sldId id="391" r:id="rId9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FF"/>
    <a:srgbClr val="003300"/>
    <a:srgbClr val="5E0D02"/>
    <a:srgbClr val="5E1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6" autoAdjust="0"/>
    <p:restoredTop sz="92251" autoAdjust="0"/>
  </p:normalViewPr>
  <p:slideViewPr>
    <p:cSldViewPr>
      <p:cViewPr>
        <p:scale>
          <a:sx n="80" d="100"/>
          <a:sy n="80" d="100"/>
        </p:scale>
        <p:origin x="-878" y="-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344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F21D4-8829-4880-AF2F-F2CBAF99A6ED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919A4-DA21-4002-A6EB-A0F66C89C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028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919A4-DA21-4002-A6EB-A0F66C89C30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178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8852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3414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8229600" cy="498107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461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08516" y="599503"/>
            <a:ext cx="657616" cy="5491168"/>
          </a:xfrm>
        </p:spPr>
        <p:txBody>
          <a:bodyPr vert="eaVert"/>
          <a:lstStyle>
            <a:lvl1pPr algn="l"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32906"/>
            <a:ext cx="7239000" cy="54911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688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39624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0" y="4376738"/>
            <a:ext cx="2693988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760663" y="2574925"/>
            <a:ext cx="4935537" cy="1641475"/>
          </a:xfrm>
          <a:prstGeom prst="rect">
            <a:avLst/>
          </a:prstGeom>
          <a:solidFill>
            <a:srgbClr val="807F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843213" y="2708275"/>
            <a:ext cx="4752975" cy="136842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2333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2238"/>
            <a:ext cx="731520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itle Placeholder 1"/>
          <p:cNvSpPr>
            <a:spLocks noGrp="1"/>
          </p:cNvSpPr>
          <p:nvPr>
            <p:ph type="ctrTitle"/>
          </p:nvPr>
        </p:nvSpPr>
        <p:spPr>
          <a:xfrm>
            <a:off x="1834356" y="1347730"/>
            <a:ext cx="5475288" cy="566737"/>
          </a:xfrm>
        </p:spPr>
        <p:txBody>
          <a:bodyPr anchor="t"/>
          <a:lstStyle>
            <a:lvl1pPr>
              <a:spcBef>
                <a:spcPts val="0"/>
              </a:spcBef>
              <a:defRPr sz="2500"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subTitle" idx="1"/>
          </p:nvPr>
        </p:nvSpPr>
        <p:spPr>
          <a:xfrm>
            <a:off x="1834356" y="1997242"/>
            <a:ext cx="5475288" cy="1282133"/>
          </a:xfrm>
        </p:spPr>
        <p:txBody>
          <a:bodyPr>
            <a:normAutofit/>
          </a:bodyPr>
          <a:lstStyle>
            <a:lvl1pPr marL="0" indent="0">
              <a:buNone/>
              <a:defRPr sz="2000" smtClean="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5165082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/>
              <a:t>27/02/2013</a:t>
            </a:fld>
            <a:endParaRPr lang="en-GB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0620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2238"/>
            <a:ext cx="731520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itle Placeholder 1"/>
          <p:cNvSpPr>
            <a:spLocks noGrp="1"/>
          </p:cNvSpPr>
          <p:nvPr>
            <p:ph type="ctrTitle"/>
          </p:nvPr>
        </p:nvSpPr>
        <p:spPr>
          <a:xfrm>
            <a:off x="1834356" y="1347730"/>
            <a:ext cx="5475288" cy="566737"/>
          </a:xfrm>
        </p:spPr>
        <p:txBody>
          <a:bodyPr anchor="t"/>
          <a:lstStyle>
            <a:lvl1pPr>
              <a:spcBef>
                <a:spcPts val="0"/>
              </a:spcBef>
              <a:defRPr sz="2500"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subTitle" idx="1"/>
          </p:nvPr>
        </p:nvSpPr>
        <p:spPr>
          <a:xfrm>
            <a:off x="1834356" y="1997242"/>
            <a:ext cx="5475288" cy="1282133"/>
          </a:xfrm>
        </p:spPr>
        <p:txBody>
          <a:bodyPr>
            <a:normAutofit/>
          </a:bodyPr>
          <a:lstStyle>
            <a:lvl1pPr marL="0" indent="0">
              <a:buNone/>
              <a:defRPr sz="2000" smtClean="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9931872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462665" y="1166018"/>
            <a:ext cx="8389061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93143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715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075" y="60465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275" y="1264725"/>
            <a:ext cx="4038600" cy="48035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407" y="1264725"/>
            <a:ext cx="4038600" cy="48035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1493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3863"/>
            <a:ext cx="4040188" cy="63976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13624"/>
            <a:ext cx="4040188" cy="4142791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73863"/>
            <a:ext cx="4041775" cy="63976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13624"/>
            <a:ext cx="4041775" cy="4142791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9075" y="60465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4990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9075" y="60465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3466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8412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462665" y="1166018"/>
            <a:ext cx="8389061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67570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3008313" cy="825500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4382" y="609600"/>
            <a:ext cx="5111750" cy="575172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33537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277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7970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8229600" cy="498107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250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08516" y="599503"/>
            <a:ext cx="657616" cy="5491168"/>
          </a:xfrm>
        </p:spPr>
        <p:txBody>
          <a:bodyPr vert="eaVert"/>
          <a:lstStyle>
            <a:lvl1pPr algn="l"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32906"/>
            <a:ext cx="7239000" cy="54911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002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39624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0" y="4376738"/>
            <a:ext cx="2693988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760663" y="2574925"/>
            <a:ext cx="4935537" cy="1641475"/>
          </a:xfrm>
          <a:prstGeom prst="rect">
            <a:avLst/>
          </a:prstGeom>
          <a:solidFill>
            <a:srgbClr val="807F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843213" y="2708275"/>
            <a:ext cx="4752975" cy="136842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310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5662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6696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4890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071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898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494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572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6381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7736-51AF-47DD-9A2D-40F12A478685}" type="datetimeFigureOut">
              <a:rPr lang="en-GB" smtClean="0">
                <a:solidFill>
                  <a:srgbClr val="073254">
                    <a:tint val="75000"/>
                  </a:srgbClr>
                </a:solidFill>
              </a:rPr>
              <a:pPr/>
              <a:t>27/02/2013</a:t>
            </a:fld>
            <a:endParaRPr lang="en-GB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3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075" y="60465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275" y="1264725"/>
            <a:ext cx="4038600" cy="48035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407" y="1264725"/>
            <a:ext cx="4038600" cy="48035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4859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3863"/>
            <a:ext cx="4040188" cy="63976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13624"/>
            <a:ext cx="4040188" cy="4142791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73863"/>
            <a:ext cx="4041775" cy="63976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13624"/>
            <a:ext cx="4041775" cy="4142791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9075" y="60465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534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9075" y="604650"/>
            <a:ext cx="8229600" cy="482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7808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3171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3008313" cy="825500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4382" y="609600"/>
            <a:ext cx="5111750" cy="575172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33537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1619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92224"/>
            <a:ext cx="7952874" cy="48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282C8-04CA-4745-AAB2-BFA46AAA5AE2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A970FF-296E-4FC8-8E08-6BB1BFC5ECA2}" type="slidenum">
              <a:rPr lang="en-US" sz="1000">
                <a:solidFill>
                  <a:prstClr val="black"/>
                </a:solidFill>
                <a:latin typeface="Calibri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pic>
        <p:nvPicPr>
          <p:cNvPr id="10" name="Picture 2" descr="\\10.29.56.102\thomasglusac\Desktop\Dupont Backgrounds\DuPont PowerPoint_Rev6a 8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3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92224"/>
            <a:ext cx="7952874" cy="48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166018"/>
            <a:ext cx="7952874" cy="494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282C8-04CA-4745-AAB2-BFA46AAA5AE2}" type="datetimeFigureOut">
              <a:rPr lang="en-US" smtClean="0">
                <a:solidFill>
                  <a:srgbClr val="073254">
                    <a:tint val="75000"/>
                  </a:srgbClr>
                </a:solidFill>
              </a:rPr>
              <a:pPr/>
              <a:t>2/27/2013</a:t>
            </a:fld>
            <a:endParaRPr lang="en-US">
              <a:solidFill>
                <a:srgbClr val="073254">
                  <a:tint val="75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23127" y="648443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CA970FF-296E-4FC8-8E08-6BB1BFC5ECA2}" type="slidenum">
              <a:rPr lang="en-US" sz="1000">
                <a:solidFill>
                  <a:prstClr val="black"/>
                </a:solidFill>
              </a:rPr>
              <a:pPr/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pic>
        <p:nvPicPr>
          <p:cNvPr id="10" name="Picture 2" descr="\\10.29.56.102\thomasglusac\Desktop\Dupont Backgrounds\DuPont PowerPoint_Rev6a 8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495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Equivalence Testing Basics</a:t>
            </a:r>
            <a:br>
              <a:rPr lang="en-US" dirty="0" smtClean="0"/>
            </a:br>
            <a:r>
              <a:rPr lang="en-US" sz="2200" i="1" dirty="0" smtClean="0"/>
              <a:t>Tutorial Presentation</a:t>
            </a:r>
            <a:endParaRPr lang="en-US" sz="2200" i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Melissa L. Ziegler, PhD</a:t>
            </a:r>
          </a:p>
          <a:p>
            <a:r>
              <a:rPr lang="en-US" dirty="0" smtClean="0"/>
              <a:t>23 February 2013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334000"/>
            <a:ext cx="5276850" cy="130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555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2843484" y="1566040"/>
            <a:ext cx="4339757" cy="1709340"/>
          </a:xfrm>
          <a:prstGeom prst="wedgeRectCallout">
            <a:avLst>
              <a:gd name="adj1" fmla="val 40974"/>
              <a:gd name="adj2" fmla="val 10040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Sounds good so far...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18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Oval Callout 1"/>
          <p:cNvSpPr/>
          <p:nvPr/>
        </p:nvSpPr>
        <p:spPr>
          <a:xfrm>
            <a:off x="1691625" y="932675"/>
            <a:ext cx="4339757" cy="2573135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My p-value is 0.4579. </a:t>
            </a:r>
          </a:p>
          <a:p>
            <a:pPr marL="0" lvl="1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So…I cannot reject the null hypothesis.</a:t>
            </a: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1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2843783" y="932675"/>
            <a:ext cx="4339757" cy="2573135"/>
          </a:xfrm>
          <a:prstGeom prst="wedgeRectCallout">
            <a:avLst>
              <a:gd name="adj1" fmla="val 40974"/>
              <a:gd name="adj2" fmla="val 10040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You </a:t>
            </a:r>
            <a:r>
              <a:rPr lang="en-US" sz="2800" b="1" i="1" dirty="0">
                <a:solidFill>
                  <a:schemeClr val="accent1">
                    <a:lumMod val="50000"/>
                  </a:schemeClr>
                </a:solidFill>
              </a:rPr>
              <a:t>were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paying attention in that last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stats seminar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! What is your final conclusion?</a:t>
            </a: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09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17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1691625" y="932675"/>
            <a:ext cx="4339757" cy="3033995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We are good to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go! Our 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raw material change doesn’t impact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product quality, old and new are the same! </a:t>
            </a:r>
          </a:p>
        </p:txBody>
      </p:sp>
    </p:spTree>
    <p:extLst>
      <p:ext uri="{BB962C8B-B14F-4D97-AF65-F5344CB8AC3E}">
        <p14:creationId xmlns:p14="http://schemas.microsoft.com/office/powerpoint/2010/main" val="399342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17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1691625" y="932675"/>
            <a:ext cx="4339757" cy="3033995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We are good to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go! Our 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raw material change doesn’t impact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product quality, old and new are the same! </a:t>
            </a:r>
          </a:p>
        </p:txBody>
      </p:sp>
      <p:pic>
        <p:nvPicPr>
          <p:cNvPr id="6" name="Picture 2" descr="C:\Users\zieglem\AppData\Local\Microsoft\Windows\Temporary Internet Files\Content.IE5\PWM23PU5\MC9004415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538" y="2057400"/>
            <a:ext cx="28269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90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 the situation…..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Scientist used the two-sample t-test</a:t>
            </a:r>
          </a:p>
          <a:p>
            <a:r>
              <a:rPr lang="en-US" sz="2400" dirty="0" smtClean="0"/>
              <a:t>Correctly recognized</a:t>
            </a:r>
          </a:p>
          <a:p>
            <a:pPr lvl="1"/>
            <a:r>
              <a:rPr lang="en-US" sz="2400" dirty="0" smtClean="0"/>
              <a:t>Two independent samples</a:t>
            </a:r>
          </a:p>
          <a:p>
            <a:pPr lvl="2"/>
            <a:r>
              <a:rPr lang="en-US" sz="2400" dirty="0" smtClean="0"/>
              <a:t>The old and new raw material</a:t>
            </a:r>
            <a:endParaRPr lang="en-US" sz="2400" dirty="0"/>
          </a:p>
          <a:p>
            <a:pPr lvl="1"/>
            <a:r>
              <a:rPr lang="en-US" sz="2400" dirty="0" smtClean="0"/>
              <a:t>A continuous response variable of interest</a:t>
            </a:r>
          </a:p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Now for the bad news…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96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Let’s review the 2-sample t-test…..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 smtClean="0"/>
              <a:t>Two-sample t-test</a:t>
            </a:r>
          </a:p>
          <a:p>
            <a:pPr lvl="1"/>
            <a:r>
              <a:rPr lang="en-US" sz="2400" dirty="0" smtClean="0"/>
              <a:t>Hypotheses: </a:t>
            </a:r>
          </a:p>
          <a:p>
            <a:pPr lvl="2"/>
            <a:r>
              <a:rPr lang="en-US" sz="2000" dirty="0" smtClean="0"/>
              <a:t>H</a:t>
            </a:r>
            <a:r>
              <a:rPr lang="en-US" sz="2800" baseline="-25000" dirty="0" smtClean="0"/>
              <a:t>0</a:t>
            </a:r>
            <a:r>
              <a:rPr lang="en-US" sz="2000" dirty="0" smtClean="0"/>
              <a:t> (null): Two group means are equal (µ1 - µ2=0)</a:t>
            </a:r>
            <a:br>
              <a:rPr lang="en-US" sz="2000" dirty="0" smtClean="0"/>
            </a:br>
            <a:r>
              <a:rPr lang="en-US" sz="2000" dirty="0" smtClean="0"/>
              <a:t>H</a:t>
            </a:r>
            <a:r>
              <a:rPr lang="en-US" sz="2800" baseline="-25000" dirty="0" smtClean="0"/>
              <a:t>A</a:t>
            </a:r>
            <a:r>
              <a:rPr lang="en-US" sz="2000" dirty="0" smtClean="0"/>
              <a:t> (alternative): Two group means are different (µ1 - µ2 ≠ 0)</a:t>
            </a:r>
          </a:p>
          <a:p>
            <a:r>
              <a:rPr lang="en-US" sz="2400" dirty="0" smtClean="0"/>
              <a:t>We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assume</a:t>
            </a:r>
            <a:r>
              <a:rPr lang="en-US" sz="2400" dirty="0" smtClean="0"/>
              <a:t> H</a:t>
            </a:r>
            <a:r>
              <a:rPr lang="en-US" sz="2800" baseline="-25000" dirty="0" smtClean="0"/>
              <a:t>0</a:t>
            </a:r>
            <a:r>
              <a:rPr lang="en-US" sz="2400" dirty="0" smtClean="0"/>
              <a:t> as our working hypothesis</a:t>
            </a: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We have a priori assumed the statement we are trying to prove!</a:t>
            </a:r>
          </a:p>
          <a:p>
            <a:r>
              <a:rPr lang="en-US" sz="2400" dirty="0" smtClean="0"/>
              <a:t>A hypothesis test demonstrates the likelihood of H</a:t>
            </a:r>
            <a:r>
              <a:rPr lang="en-US" sz="2800" baseline="-25000" dirty="0"/>
              <a:t>A</a:t>
            </a:r>
            <a:r>
              <a:rPr lang="en-US" sz="2400" dirty="0" smtClean="0"/>
              <a:t> being true by measuring the strength of the evidence against H</a:t>
            </a:r>
            <a:r>
              <a:rPr lang="en-US" sz="2800" baseline="-25000" dirty="0"/>
              <a:t>0</a:t>
            </a:r>
          </a:p>
          <a:p>
            <a:pPr lvl="1"/>
            <a:r>
              <a:rPr lang="en-US" sz="2400" dirty="0" smtClean="0"/>
              <a:t>Strong evidence against H</a:t>
            </a:r>
            <a:r>
              <a:rPr lang="en-US" sz="2800" baseline="-25000" dirty="0"/>
              <a:t>0</a:t>
            </a:r>
            <a:r>
              <a:rPr lang="en-US" sz="2400" dirty="0" smtClean="0"/>
              <a:t>/in favor of H</a:t>
            </a:r>
            <a:r>
              <a:rPr lang="en-US" sz="2800" baseline="-25000" dirty="0"/>
              <a:t>A</a:t>
            </a:r>
            <a:r>
              <a:rPr lang="en-US" sz="2400" dirty="0" smtClean="0"/>
              <a:t> → Reject H</a:t>
            </a:r>
            <a:r>
              <a:rPr lang="en-US" sz="2800" baseline="-25000" dirty="0"/>
              <a:t>0</a:t>
            </a:r>
            <a:r>
              <a:rPr lang="en-US" sz="2400" dirty="0" smtClean="0"/>
              <a:t> in favor of H</a:t>
            </a:r>
            <a:r>
              <a:rPr lang="en-US" sz="2800" baseline="-25000" dirty="0"/>
              <a:t>A</a:t>
            </a:r>
          </a:p>
          <a:p>
            <a:pPr lvl="1"/>
            <a:r>
              <a:rPr lang="en-US" sz="2400" dirty="0" smtClean="0"/>
              <a:t>Weak/no evidence against H</a:t>
            </a:r>
            <a:r>
              <a:rPr lang="en-US" sz="2800" baseline="-25000" dirty="0"/>
              <a:t>0</a:t>
            </a:r>
            <a:r>
              <a:rPr lang="en-US" sz="2400" dirty="0" smtClean="0"/>
              <a:t>/in favor of H</a:t>
            </a:r>
            <a:r>
              <a:rPr lang="en-US" sz="2800" baseline="-25000" dirty="0"/>
              <a:t>A</a:t>
            </a:r>
            <a:r>
              <a:rPr lang="en-US" sz="2400" dirty="0" smtClean="0"/>
              <a:t> → Fail to Reject H</a:t>
            </a:r>
            <a:r>
              <a:rPr lang="en-US" sz="2800" baseline="-25000" dirty="0"/>
              <a:t>0</a:t>
            </a:r>
            <a:r>
              <a:rPr lang="en-US" sz="2400" dirty="0" smtClean="0"/>
              <a:t> </a:t>
            </a: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Failing to Reject the Null Hypothesis does not mean it is true!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35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3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3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Failing to Reject the Null Hypothesis does not mean it is true…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So what does it mean?</a:t>
            </a:r>
          </a:p>
          <a:p>
            <a:r>
              <a:rPr 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“Absence of evidence is not evidence of </a:t>
            </a:r>
            <a:r>
              <a:rPr lang="en-US" sz="2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absence”</a:t>
            </a:r>
            <a:r>
              <a:rPr lang="en-US" sz="2000" baseline="-25000" dirty="0" err="1" smtClean="0"/>
              <a:t>Altman</a:t>
            </a:r>
            <a:r>
              <a:rPr lang="en-US" sz="2000" baseline="-25000" dirty="0" smtClean="0"/>
              <a:t> </a:t>
            </a:r>
            <a:r>
              <a:rPr lang="en-US" sz="2000" baseline="-25000" dirty="0"/>
              <a:t>&amp; Brand (1995)</a:t>
            </a:r>
            <a:endParaRPr lang="en-US" sz="2400" baseline="-25000" dirty="0"/>
          </a:p>
          <a:p>
            <a:pPr lvl="1"/>
            <a:r>
              <a:rPr lang="en-US" sz="2400" dirty="0"/>
              <a:t>A “not significant” result does not ‘prove’ </a:t>
            </a:r>
            <a:r>
              <a:rPr lang="en-US" sz="2400" dirty="0" smtClean="0"/>
              <a:t>anything</a:t>
            </a:r>
          </a:p>
          <a:p>
            <a:r>
              <a:rPr lang="en-US" sz="2400" dirty="0" smtClean="0"/>
              <a:t>A few options are possible…</a:t>
            </a:r>
          </a:p>
          <a:p>
            <a:pPr lvl="1"/>
            <a:r>
              <a:rPr lang="en-US" sz="2400" dirty="0" smtClean="0"/>
              <a:t>We had too few samples to detect a difference</a:t>
            </a:r>
          </a:p>
          <a:p>
            <a:pPr lvl="1"/>
            <a:r>
              <a:rPr lang="en-US" sz="2400" dirty="0" smtClean="0"/>
              <a:t>There was more variability than we planned for, so we had too few samples to detect a difference</a:t>
            </a:r>
          </a:p>
          <a:p>
            <a:pPr lvl="1"/>
            <a:r>
              <a:rPr lang="en-US" sz="2400" dirty="0" smtClean="0"/>
              <a:t>There really is not difference </a:t>
            </a: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We don’t know the truth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654690" y="6332860"/>
            <a:ext cx="7834620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Significantly Different = Confidence Interval </a:t>
            </a:r>
            <a:r>
              <a:rPr lang="en-US" dirty="0" smtClean="0"/>
              <a:t>for </a:t>
            </a:r>
            <a:r>
              <a:rPr lang="en-US" dirty="0"/>
              <a:t>the </a:t>
            </a:r>
            <a:r>
              <a:rPr lang="en-US" dirty="0" smtClean="0"/>
              <a:t>Difference </a:t>
            </a:r>
            <a:r>
              <a:rPr lang="en-US" dirty="0"/>
              <a:t>does not include </a:t>
            </a:r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42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might that look like?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49435" y="3256955"/>
            <a:ext cx="4336915" cy="369332"/>
            <a:chOff x="749435" y="3023012"/>
            <a:chExt cx="4336915" cy="369332"/>
          </a:xfrm>
        </p:grpSpPr>
        <p:sp>
          <p:nvSpPr>
            <p:cNvPr id="34" name="Line 6"/>
            <p:cNvSpPr>
              <a:spLocks noChangeShapeType="1"/>
            </p:cNvSpPr>
            <p:nvPr/>
          </p:nvSpPr>
          <p:spPr bwMode="auto">
            <a:xfrm>
              <a:off x="3943350" y="3207678"/>
              <a:ext cx="1143000" cy="0"/>
            </a:xfrm>
            <a:prstGeom prst="line">
              <a:avLst/>
            </a:prstGeom>
            <a:noFill/>
            <a:ln w="57150">
              <a:solidFill>
                <a:schemeClr val="accent5">
                  <a:lumMod val="75000"/>
                </a:schemeClr>
              </a:solidFill>
              <a:round/>
              <a:headEnd type="diamond" w="med" len="med"/>
              <a:tailEnd type="diamond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 Box 8"/>
            <p:cNvSpPr txBox="1">
              <a:spLocks noChangeArrowheads="1"/>
            </p:cNvSpPr>
            <p:nvPr/>
          </p:nvSpPr>
          <p:spPr bwMode="auto">
            <a:xfrm>
              <a:off x="749435" y="3023012"/>
              <a:ext cx="30480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b="1" dirty="0" smtClean="0">
                  <a:solidFill>
                    <a:schemeClr val="accent5">
                      <a:lumMod val="75000"/>
                    </a:schemeClr>
                  </a:solidFill>
                </a:rPr>
                <a:t>Not </a:t>
              </a:r>
              <a:r>
                <a:rPr lang="en-US" b="1" dirty="0">
                  <a:solidFill>
                    <a:schemeClr val="accent5">
                      <a:lumMod val="75000"/>
                    </a:schemeClr>
                  </a:solidFill>
                </a:rPr>
                <a:t>Significantly Different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04850" y="4171355"/>
            <a:ext cx="3314700" cy="369332"/>
            <a:chOff x="704850" y="3937412"/>
            <a:chExt cx="3314700" cy="369332"/>
          </a:xfrm>
        </p:grpSpPr>
        <p:sp>
          <p:nvSpPr>
            <p:cNvPr id="37" name="Line 9"/>
            <p:cNvSpPr>
              <a:spLocks noChangeShapeType="1"/>
            </p:cNvSpPr>
            <p:nvPr/>
          </p:nvSpPr>
          <p:spPr bwMode="auto">
            <a:xfrm>
              <a:off x="3486150" y="4122078"/>
              <a:ext cx="533400" cy="0"/>
            </a:xfrm>
            <a:prstGeom prst="line">
              <a:avLst/>
            </a:prstGeom>
            <a:noFill/>
            <a:ln w="57150">
              <a:solidFill>
                <a:schemeClr val="tx2"/>
              </a:solidFill>
              <a:round/>
              <a:headEnd type="diamond" w="med" len="med"/>
              <a:tailEnd type="diamond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 Box 10"/>
            <p:cNvSpPr txBox="1">
              <a:spLocks noChangeArrowheads="1"/>
            </p:cNvSpPr>
            <p:nvPr/>
          </p:nvSpPr>
          <p:spPr bwMode="auto">
            <a:xfrm>
              <a:off x="704850" y="3937412"/>
              <a:ext cx="26670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>
                  <a:solidFill>
                    <a:schemeClr val="accent1">
                      <a:lumMod val="75000"/>
                    </a:schemeClr>
                  </a:solidFill>
                </a:rPr>
                <a:t>Significantly </a:t>
              </a:r>
              <a:r>
                <a:rPr lang="en-US" b="1" dirty="0">
                  <a:solidFill>
                    <a:schemeClr val="accent1">
                      <a:lumMod val="75000"/>
                    </a:schemeClr>
                  </a:solidFill>
                </a:rPr>
                <a:t>Different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38350" y="2374821"/>
            <a:ext cx="5029200" cy="3871912"/>
            <a:chOff x="2038350" y="2140878"/>
            <a:chExt cx="5029200" cy="3871912"/>
          </a:xfrm>
        </p:grpSpPr>
        <p:sp>
          <p:nvSpPr>
            <p:cNvPr id="30" name="Line 2"/>
            <p:cNvSpPr>
              <a:spLocks noChangeShapeType="1"/>
            </p:cNvSpPr>
            <p:nvPr/>
          </p:nvSpPr>
          <p:spPr bwMode="auto">
            <a:xfrm>
              <a:off x="2038350" y="5036478"/>
              <a:ext cx="46482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5"/>
            <p:cNvSpPr>
              <a:spLocks noChangeShapeType="1"/>
            </p:cNvSpPr>
            <p:nvPr/>
          </p:nvSpPr>
          <p:spPr bwMode="auto">
            <a:xfrm>
              <a:off x="4476750" y="2140878"/>
              <a:ext cx="0" cy="32004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 Box 7"/>
            <p:cNvSpPr txBox="1">
              <a:spLocks noChangeArrowheads="1"/>
            </p:cNvSpPr>
            <p:nvPr/>
          </p:nvSpPr>
          <p:spPr bwMode="auto">
            <a:xfrm>
              <a:off x="2038350" y="5646078"/>
              <a:ext cx="50292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dirty="0" smtClean="0">
                  <a:solidFill>
                    <a:srgbClr val="000000"/>
                  </a:solidFill>
                </a:rPr>
                <a:t>Difference </a:t>
              </a:r>
              <a:r>
                <a:rPr lang="en-US" b="1" dirty="0">
                  <a:solidFill>
                    <a:srgbClr val="000000"/>
                  </a:solidFill>
                </a:rPr>
                <a:t>(Lab 1-Lab 2)</a:t>
              </a:r>
            </a:p>
          </p:txBody>
        </p:sp>
        <p:sp>
          <p:nvSpPr>
            <p:cNvPr id="52" name="Text Box 24"/>
            <p:cNvSpPr txBox="1">
              <a:spLocks noChangeArrowheads="1"/>
            </p:cNvSpPr>
            <p:nvPr/>
          </p:nvSpPr>
          <p:spPr bwMode="auto">
            <a:xfrm>
              <a:off x="4324350" y="5276190"/>
              <a:ext cx="3810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/>
                <a:t>0</a:t>
              </a:r>
            </a:p>
          </p:txBody>
        </p:sp>
      </p:grp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235896" y="1277630"/>
            <a:ext cx="2799904" cy="923330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Bars depict 100*(1-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sym typeface="Symbol" pitchFamily="18" charset="2"/>
              </a:rPr>
              <a:t>)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% Confidence Intervals for the Difference in Means</a:t>
            </a:r>
            <a:endParaRPr lang="en-US" sz="2000" dirty="0">
              <a:solidFill>
                <a:schemeClr val="accent1">
                  <a:lumMod val="75000"/>
                </a:schemeClr>
              </a:solidFill>
              <a:sym typeface="Symbol" pitchFamily="18" charset="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58469" y="770305"/>
            <a:ext cx="3571665" cy="3416320"/>
          </a:xfrm>
          <a:prstGeom prst="rect">
            <a:avLst/>
          </a:prstGeom>
          <a:solidFill>
            <a:schemeClr val="bg1">
              <a:lumMod val="75000"/>
              <a:alpha val="77000"/>
            </a:schemeClr>
          </a:solidFill>
          <a:effectLst>
            <a:softEdge rad="228600"/>
          </a:effectLst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Poor precision and/or small sample size increase length of Confidence Interval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Increases chance that conclusion of no difference will be reached 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Even if it is not warranted</a:t>
            </a: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03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300" dirty="0" smtClean="0">
                <a:solidFill>
                  <a:schemeClr val="accent4">
                    <a:lumMod val="75000"/>
                  </a:schemeClr>
                </a:solidFill>
              </a:rPr>
              <a:t>The conversation continues…</a:t>
            </a:r>
            <a:endParaRPr lang="en-US" sz="23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3074215" y="932675"/>
            <a:ext cx="4109325" cy="2573135"/>
          </a:xfrm>
          <a:prstGeom prst="wedgeRectCallout">
            <a:avLst>
              <a:gd name="adj1" fmla="val 40974"/>
              <a:gd name="adj2" fmla="val 10040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Remember, failing to reject H</a:t>
            </a:r>
            <a:r>
              <a:rPr lang="en-US" sz="2800" b="1" baseline="-25000" dirty="0">
                <a:solidFill>
                  <a:schemeClr val="accent1">
                    <a:lumMod val="50000"/>
                  </a:schemeClr>
                </a:solidFill>
              </a:rPr>
              <a:t>0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does not mean we have proven it is true</a:t>
            </a: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3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Vision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about DuPont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1069" y="1201510"/>
            <a:ext cx="82570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DuPont’s vision is to be the world's most dynamic science company, creating sustainable solutions essential to a better, safer and healthier life for people everywhere.</a:t>
            </a:r>
          </a:p>
        </p:txBody>
      </p:sp>
      <p:pic>
        <p:nvPicPr>
          <p:cNvPr id="3074" name="Picture 2" descr="A grower moves through a tall green field of corn, assessing his food security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240" y="2653205"/>
            <a:ext cx="28575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Windmills, one of many global energy solutions, beneath a dramatic setting sun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240" y="4404680"/>
            <a:ext cx="28575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rotecting What Maters Mo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05" y="4404680"/>
            <a:ext cx="28575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eeding the World Togeth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05" y="2653205"/>
            <a:ext cx="28575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3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/>
          <p:cNvSpPr/>
          <p:nvPr/>
        </p:nvSpPr>
        <p:spPr>
          <a:xfrm>
            <a:off x="1691625" y="932675"/>
            <a:ext cx="4915840" cy="2765160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But, I checked the power of the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test…we 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had 92% power to detect a difference and we didn’t see one!</a:t>
            </a: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9688" y="38122"/>
            <a:ext cx="7796212" cy="39528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/>
          <p:cNvSpPr/>
          <p:nvPr/>
        </p:nvSpPr>
        <p:spPr>
          <a:xfrm>
            <a:off x="1691625" y="932675"/>
            <a:ext cx="4915840" cy="2765160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But, I checked the power of the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test…we 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had 92% power to detect a difference and we didn’t see one!</a:t>
            </a: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8" name="Picture 2" descr="C:\Users\zieglem\AppData\Local\Microsoft\Windows\Temporary Internet Files\Content.IE5\PWM23PU5\MC9004415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538" y="2057400"/>
            <a:ext cx="28269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89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Let’s review what the scientist did…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Used the 2-sample t-test to test for statistically significant differences in the mean quality</a:t>
            </a:r>
          </a:p>
          <a:p>
            <a:r>
              <a:rPr lang="en-US" sz="2400" dirty="0" smtClean="0"/>
              <a:t>Results: Failed to reject 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at </a:t>
            </a:r>
            <a:r>
              <a:rPr lang="el-GR" sz="2400" dirty="0" smtClean="0"/>
              <a:t>α</a:t>
            </a:r>
            <a:r>
              <a:rPr lang="en-US" sz="2400" dirty="0" smtClean="0"/>
              <a:t>=0.05 with a p-value of 0.4579</a:t>
            </a:r>
          </a:p>
          <a:p>
            <a:r>
              <a:rPr lang="en-US" sz="2400" dirty="0" smtClean="0"/>
              <a:t>Recognizing that the power of the test is important, conducted a </a:t>
            </a:r>
            <a:r>
              <a:rPr lang="en-US" sz="2400" i="1" dirty="0" smtClean="0"/>
              <a:t>post hoc </a:t>
            </a:r>
            <a:r>
              <a:rPr lang="en-US" sz="2400" dirty="0" smtClean="0"/>
              <a:t>power analysis</a:t>
            </a:r>
          </a:p>
          <a:p>
            <a:pPr lvl="1"/>
            <a:r>
              <a:rPr lang="en-US" sz="2400" dirty="0" smtClean="0"/>
              <a:t>Achieved greater than 80% power (92% to be exact)</a:t>
            </a:r>
          </a:p>
          <a:p>
            <a:pPr lvl="1"/>
            <a:r>
              <a:rPr lang="en-US" sz="2400" dirty="0" smtClean="0"/>
              <a:t>Added comfort that the null hypothesis is true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16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92224"/>
            <a:ext cx="8341180" cy="482600"/>
          </a:xfrm>
        </p:spPr>
        <p:txBody>
          <a:bodyPr>
            <a:normAutofit/>
          </a:bodyPr>
          <a:lstStyle/>
          <a:p>
            <a:r>
              <a:rPr lang="en-US" dirty="0" smtClean="0"/>
              <a:t>Let’s review what the scientist did at the conceptual level…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Hypotheses</a:t>
            </a:r>
          </a:p>
          <a:p>
            <a:pPr lvl="1"/>
            <a:r>
              <a:rPr lang="en-US" sz="2400" dirty="0" smtClean="0"/>
              <a:t>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: µ</a:t>
            </a:r>
            <a:r>
              <a:rPr lang="en-US" sz="2400" baseline="-25000" dirty="0" smtClean="0"/>
              <a:t>T </a:t>
            </a:r>
            <a:r>
              <a:rPr lang="en-US" sz="2400" b="1" dirty="0" smtClean="0"/>
              <a:t>-</a:t>
            </a:r>
            <a:r>
              <a:rPr lang="en-US" sz="2400" dirty="0" smtClean="0"/>
              <a:t> µ</a:t>
            </a:r>
            <a:r>
              <a:rPr lang="en-US" sz="2400" baseline="-25000" dirty="0" smtClean="0"/>
              <a:t>R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 smtClean="0"/>
              <a:t>0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dirty="0" smtClean="0"/>
              <a:t>H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: µ</a:t>
            </a:r>
            <a:r>
              <a:rPr lang="en-US" sz="2400" baseline="-25000" dirty="0" smtClean="0"/>
              <a:t>T </a:t>
            </a:r>
            <a:r>
              <a:rPr lang="en-US" sz="2400" b="1" dirty="0" smtClean="0"/>
              <a:t>-</a:t>
            </a:r>
            <a:r>
              <a:rPr lang="en-US" sz="2400" dirty="0" smtClean="0"/>
              <a:t> µ</a:t>
            </a:r>
            <a:r>
              <a:rPr lang="en-US" sz="2400" baseline="-25000" dirty="0" smtClean="0"/>
              <a:t>R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≠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 smtClean="0"/>
              <a:t>0</a:t>
            </a:r>
          </a:p>
          <a:p>
            <a:r>
              <a:rPr lang="en-US" sz="2400" dirty="0" smtClean="0"/>
              <a:t>Conclusions:</a:t>
            </a:r>
          </a:p>
          <a:p>
            <a:pPr lvl="1"/>
            <a:r>
              <a:rPr lang="en-US" sz="2400" dirty="0" smtClean="0"/>
              <a:t>If </a:t>
            </a:r>
            <a:r>
              <a:rPr lang="en-US" sz="2400" dirty="0"/>
              <a:t>H</a:t>
            </a:r>
            <a:r>
              <a:rPr lang="en-US" sz="2400" baseline="-25000" dirty="0"/>
              <a:t>0</a:t>
            </a:r>
            <a:r>
              <a:rPr lang="en-US" sz="2400" dirty="0"/>
              <a:t> </a:t>
            </a:r>
            <a:r>
              <a:rPr lang="en-US" sz="2400" dirty="0" smtClean="0"/>
              <a:t>is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rejected,</a:t>
            </a:r>
            <a:r>
              <a:rPr lang="en-US" sz="2400" dirty="0" smtClean="0"/>
              <a:t> the groups are significantly different</a:t>
            </a:r>
          </a:p>
          <a:p>
            <a:pPr lvl="2"/>
            <a:r>
              <a:rPr lang="en-US" sz="2400" dirty="0" smtClean="0"/>
              <a:t>Conclude groups are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not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equivalent</a:t>
            </a:r>
          </a:p>
          <a:p>
            <a:pPr lvl="1"/>
            <a:r>
              <a:rPr lang="en-US" sz="2400" dirty="0" smtClean="0"/>
              <a:t>If 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is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not rejected,</a:t>
            </a:r>
            <a:r>
              <a:rPr lang="en-US" sz="2400" dirty="0" smtClean="0"/>
              <a:t> </a:t>
            </a:r>
            <a:r>
              <a:rPr lang="en-US" sz="2400" dirty="0"/>
              <a:t>the groups are </a:t>
            </a:r>
            <a:r>
              <a:rPr lang="en-US" sz="2400" dirty="0" smtClean="0"/>
              <a:t>NOT significantly </a:t>
            </a:r>
            <a:r>
              <a:rPr lang="en-US" sz="2400" dirty="0"/>
              <a:t>different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r>
              <a:rPr lang="en-US" sz="2400" dirty="0" smtClean="0"/>
              <a:t>Then estimate post-hoc power</a:t>
            </a:r>
          </a:p>
          <a:p>
            <a:pPr lvl="3"/>
            <a:r>
              <a:rPr lang="en-US" sz="2400" dirty="0" smtClean="0"/>
              <a:t>If post-hoc power estimate &gt; 80% </a:t>
            </a:r>
          </a:p>
          <a:p>
            <a:pPr lvl="4"/>
            <a:r>
              <a:rPr lang="en-US" sz="2400" dirty="0" smtClean="0"/>
              <a:t>Conclude groups are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equivalent</a:t>
            </a:r>
          </a:p>
          <a:p>
            <a:pPr lvl="3"/>
            <a:r>
              <a:rPr lang="en-US" sz="2400" dirty="0" smtClean="0"/>
              <a:t>If post-hoc </a:t>
            </a:r>
            <a:r>
              <a:rPr lang="en-US" sz="2400" dirty="0"/>
              <a:t>power estimate &lt; 80</a:t>
            </a:r>
            <a:r>
              <a:rPr lang="en-US" sz="2400" dirty="0" smtClean="0"/>
              <a:t>%</a:t>
            </a:r>
          </a:p>
          <a:p>
            <a:pPr lvl="4"/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Retest</a:t>
            </a:r>
            <a:r>
              <a:rPr lang="en-US" sz="2400" dirty="0" smtClean="0"/>
              <a:t> </a:t>
            </a:r>
            <a:r>
              <a:rPr lang="en-US" sz="2400" dirty="0"/>
              <a:t>with an increased sample size</a:t>
            </a:r>
          </a:p>
          <a:p>
            <a:pPr lvl="4"/>
            <a:r>
              <a:rPr lang="en-US" sz="2400" dirty="0" smtClean="0"/>
              <a:t>Insufficient power means we may </a:t>
            </a:r>
            <a:r>
              <a:rPr lang="en-US" sz="2400" dirty="0"/>
              <a:t>have missed a real </a:t>
            </a:r>
            <a:r>
              <a:rPr lang="en-US" sz="2400" dirty="0" smtClean="0"/>
              <a:t>difference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This is the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</a:rPr>
              <a:t>power approach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to equivalency testing.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9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the Power Approach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NOT a statistically valid test</a:t>
            </a:r>
          </a:p>
          <a:p>
            <a:r>
              <a:rPr lang="en-US" sz="2400" dirty="0" smtClean="0"/>
              <a:t>A small sample size or underpowered study makes “fail to reject 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” the likely outcome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9688" y="76527"/>
            <a:ext cx="7796212" cy="395288"/>
          </a:xfrm>
        </p:spPr>
        <p:txBody>
          <a:bodyPr>
            <a:normAutofit fontScale="92500" lnSpcReduction="20000"/>
          </a:bodyPr>
          <a:lstStyle/>
          <a:p>
            <a:r>
              <a:rPr lang="en-US" sz="2500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13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" r="1435" b="17043"/>
          <a:stretch/>
        </p:blipFill>
        <p:spPr bwMode="auto">
          <a:xfrm>
            <a:off x="0" y="1138543"/>
            <a:ext cx="5671457" cy="555488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the “Power Approach”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3727091" y="1160294"/>
                <a:ext cx="5416910" cy="4946024"/>
              </a:xfrm>
            </p:spPr>
            <p:txBody>
              <a:bodyPr/>
              <a:lstStyle/>
              <a:p>
                <a:r>
                  <a:rPr lang="en-US" sz="2300" dirty="0" smtClean="0"/>
                  <a:t>For fixed effect size, as </a:t>
                </a:r>
                <a14:m>
                  <m:oMath xmlns:m="http://schemas.openxmlformats.org/officeDocument/2006/math">
                    <m:r>
                      <a:rPr lang="en-US" sz="2300" b="0" i="1" smtClean="0">
                        <a:latin typeface="Cambria Math"/>
                      </a:rPr>
                      <m:t>𝑠</m:t>
                    </m:r>
                    <m:rad>
                      <m:radPr>
                        <m:degHide m:val="on"/>
                        <m:ctrlPr>
                          <a:rPr lang="en-US" sz="23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type m:val="skw"/>
                            <m:ctrlPr>
                              <a:rPr lang="en-US" sz="23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300" b="0" i="1" smtClean="0"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sz="2300" b="0" i="1" smtClean="0"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e>
                    </m:rad>
                    <m:r>
                      <a:rPr lang="en-US" sz="2300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3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decreases</a:t>
                </a:r>
                <a:r>
                  <a:rPr lang="en-US" sz="23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sz="2300" dirty="0" smtClean="0"/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𝑅</m:t>
                        </m:r>
                      </m:sub>
                    </m:sSub>
                    <m:r>
                      <a:rPr lang="en-US" b="0" i="0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300" dirty="0" smtClean="0"/>
                  <a:t>must decrease for the groups to </a:t>
                </a:r>
              </a:p>
              <a:p>
                <a:pPr marL="0" indent="0">
                  <a:buNone/>
                </a:pPr>
                <a:r>
                  <a:rPr lang="en-US" sz="2300" dirty="0"/>
                  <a:t> </a:t>
                </a:r>
                <a:r>
                  <a:rPr lang="en-US" sz="2300" dirty="0" smtClean="0"/>
                  <a:t>    be declared “equivalent”</a:t>
                </a:r>
              </a:p>
              <a:p>
                <a:r>
                  <a:rPr lang="en-US" sz="2300" dirty="0" smtClean="0"/>
                  <a:t>Why?</a:t>
                </a:r>
              </a:p>
              <a:p>
                <a:pPr lvl="1"/>
                <a:r>
                  <a:rPr lang="en-US" sz="2200" dirty="0" smtClean="0"/>
                  <a:t>Rejection region is convex</a:t>
                </a:r>
                <a:endParaRPr lang="en-US" sz="2200" dirty="0"/>
              </a:p>
              <a:p>
                <a:pPr lvl="1"/>
                <a:r>
                  <a:rPr lang="en-US" sz="2200" dirty="0" smtClean="0"/>
                  <a:t>The power approach uses the </a:t>
                </a:r>
                <a:r>
                  <a:rPr lang="en-US" sz="22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wrong hypotheses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727091" y="1160294"/>
                <a:ext cx="5416910" cy="4946024"/>
              </a:xfrm>
              <a:blipFill rotWithShape="1">
                <a:blip r:embed="rId3"/>
                <a:stretch>
                  <a:fillRect l="-1237" r="-15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introduction</a:t>
            </a:r>
            <a:endParaRPr lang="en-US" sz="2400" dirty="0"/>
          </a:p>
        </p:txBody>
      </p:sp>
      <p:sp>
        <p:nvSpPr>
          <p:cNvPr id="5" name="Down Arrow 4"/>
          <p:cNvSpPr/>
          <p:nvPr/>
        </p:nvSpPr>
        <p:spPr>
          <a:xfrm>
            <a:off x="193830" y="3697835"/>
            <a:ext cx="499265" cy="2304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-Right Arrow 5"/>
          <p:cNvSpPr/>
          <p:nvPr/>
        </p:nvSpPr>
        <p:spPr>
          <a:xfrm>
            <a:off x="2306105" y="4849985"/>
            <a:ext cx="1997060" cy="230430"/>
          </a:xfrm>
          <a:prstGeom prst="left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Left-Right Arrow 7"/>
          <p:cNvSpPr/>
          <p:nvPr/>
        </p:nvSpPr>
        <p:spPr>
          <a:xfrm>
            <a:off x="2993371" y="5464465"/>
            <a:ext cx="652885" cy="230430"/>
          </a:xfrm>
          <a:prstGeom prst="left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8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/>
        </p:nvSpPr>
        <p:spPr>
          <a:xfrm>
            <a:off x="2843775" y="1258799"/>
            <a:ext cx="3802095" cy="1939771"/>
          </a:xfrm>
          <a:prstGeom prst="wedgeRectCallout">
            <a:avLst>
              <a:gd name="adj1" fmla="val 40974"/>
              <a:gd name="adj2" fmla="val 10040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Your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approach is not testing the hypotheses you are interested in, so it may be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misleading you.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0250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604838"/>
            <a:ext cx="8229600" cy="482600"/>
          </a:xfrm>
        </p:spPr>
        <p:txBody>
          <a:bodyPr/>
          <a:lstStyle/>
          <a:p>
            <a:r>
              <a:rPr lang="en-US" dirty="0" smtClean="0"/>
              <a:t>The conversation continues….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34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Oval Callout 1"/>
          <p:cNvSpPr/>
          <p:nvPr/>
        </p:nvSpPr>
        <p:spPr>
          <a:xfrm>
            <a:off x="1845245" y="1124700"/>
            <a:ext cx="4186145" cy="2381110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sz="2400" b="1" dirty="0" smtClean="0">
                <a:solidFill>
                  <a:srgbClr val="073254"/>
                </a:solidFill>
              </a:rPr>
              <a:t>But</a:t>
            </a:r>
            <a:r>
              <a:rPr lang="en-US" sz="2400" b="1" dirty="0">
                <a:solidFill>
                  <a:srgbClr val="073254"/>
                </a:solidFill>
              </a:rPr>
              <a:t>, I </a:t>
            </a:r>
            <a:r>
              <a:rPr lang="en-US" sz="2400" b="1" i="1" dirty="0">
                <a:solidFill>
                  <a:srgbClr val="073254"/>
                </a:solidFill>
              </a:rPr>
              <a:t>need</a:t>
            </a:r>
            <a:r>
              <a:rPr lang="en-US" sz="2400" b="1" dirty="0">
                <a:solidFill>
                  <a:srgbClr val="073254"/>
                </a:solidFill>
              </a:rPr>
              <a:t> to confirm that the new formulation is the same as the old one</a:t>
            </a:r>
            <a:r>
              <a:rPr lang="en-US" sz="2400" b="1" dirty="0" smtClean="0">
                <a:solidFill>
                  <a:srgbClr val="073254"/>
                </a:solidFill>
              </a:rPr>
              <a:t>…</a:t>
            </a:r>
          </a:p>
          <a:p>
            <a:pPr marL="0" lvl="1"/>
            <a:r>
              <a:rPr lang="en-US" sz="2400" b="1" dirty="0" smtClean="0">
                <a:solidFill>
                  <a:srgbClr val="073254"/>
                </a:solidFill>
              </a:rPr>
              <a:t>What am I supposed to do now?</a:t>
            </a:r>
            <a:endParaRPr lang="en-US" sz="2000" b="1" dirty="0">
              <a:solidFill>
                <a:srgbClr val="073254"/>
              </a:solidFill>
            </a:endParaRP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60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17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2114080" y="817460"/>
            <a:ext cx="3878905" cy="2573135"/>
          </a:xfrm>
          <a:prstGeom prst="wedgeEllipseCallout">
            <a:avLst>
              <a:gd name="adj1" fmla="val -50776"/>
              <a:gd name="adj2" fmla="val 6440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sz="2400" b="1" dirty="0">
                <a:solidFill>
                  <a:srgbClr val="073254"/>
                </a:solidFill>
              </a:rPr>
              <a:t>Wait, I’ve got it! Just flip the hypotheses around!</a:t>
            </a:r>
          </a:p>
        </p:txBody>
      </p:sp>
    </p:spTree>
    <p:extLst>
      <p:ext uri="{BB962C8B-B14F-4D97-AF65-F5344CB8AC3E}">
        <p14:creationId xmlns:p14="http://schemas.microsoft.com/office/powerpoint/2010/main" val="319812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82600"/>
          </a:xfrm>
        </p:spPr>
        <p:txBody>
          <a:bodyPr>
            <a:normAutofit/>
          </a:bodyPr>
          <a:lstStyle/>
          <a:p>
            <a:r>
              <a:rPr lang="en-US" sz="2300" b="0" dirty="0">
                <a:solidFill>
                  <a:schemeClr val="bg1"/>
                </a:solidFill>
              </a:rPr>
              <a:t>A scientist approaches her statistical consultant with a question:</a:t>
            </a:r>
          </a:p>
        </p:txBody>
      </p:sp>
      <p:pic>
        <p:nvPicPr>
          <p:cNvPr id="17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2114080" y="817460"/>
            <a:ext cx="3878905" cy="2573135"/>
          </a:xfrm>
          <a:prstGeom prst="wedgeEllipseCallout">
            <a:avLst>
              <a:gd name="adj1" fmla="val -50776"/>
              <a:gd name="adj2" fmla="val 6440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sz="2400" b="1" dirty="0">
                <a:solidFill>
                  <a:srgbClr val="073254"/>
                </a:solidFill>
              </a:rPr>
              <a:t>Wait, I’ve got it! Just flip the hypotheses around!</a:t>
            </a:r>
          </a:p>
        </p:txBody>
      </p:sp>
      <p:pic>
        <p:nvPicPr>
          <p:cNvPr id="6" name="Picture 2" descr="C:\Users\zieglem\AppData\Local\Microsoft\Windows\Temporary Internet Files\Content.IE5\PWM23PU5\MC9004415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538" y="2057400"/>
            <a:ext cx="28269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5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/>
              <a:t>Understand the basic concept of equivalence/noninferiority testing</a:t>
            </a:r>
          </a:p>
          <a:p>
            <a:pPr lvl="1"/>
            <a:r>
              <a:rPr lang="en-US" sz="2400" dirty="0"/>
              <a:t>Relevant terms</a:t>
            </a:r>
          </a:p>
          <a:p>
            <a:pPr lvl="1"/>
            <a:r>
              <a:rPr lang="en-US" sz="2400" dirty="0"/>
              <a:t>Contrast with “traditional” test of hypotheses approach</a:t>
            </a:r>
          </a:p>
          <a:p>
            <a:pPr lvl="1"/>
            <a:r>
              <a:rPr lang="en-US" sz="2400" dirty="0"/>
              <a:t>Typical application areas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6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 seems logical – what’s the problem?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The mathematics won’t work out so easily…</a:t>
            </a:r>
          </a:p>
          <a:p>
            <a:r>
              <a:rPr lang="en-US" sz="2400" dirty="0" smtClean="0"/>
              <a:t>Calculations under the null hypothesis require use of non-central distributions</a:t>
            </a:r>
          </a:p>
          <a:p>
            <a:r>
              <a:rPr lang="en-US" sz="2400" dirty="0" smtClean="0"/>
              <a:t>Simply changing the roles of 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and H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 </a:t>
            </a:r>
          </a:p>
          <a:p>
            <a:pPr lvl="1"/>
            <a:r>
              <a:rPr lang="en-US" sz="2400" dirty="0" smtClean="0"/>
              <a:t>Does not result in a valid statistical testing procedure</a:t>
            </a:r>
          </a:p>
          <a:p>
            <a:pPr lvl="1"/>
            <a:r>
              <a:rPr lang="en-US" sz="2400" dirty="0"/>
              <a:t>Does not provide nominal Type I error control at size (or even level) </a:t>
            </a:r>
            <a:r>
              <a:rPr lang="el-GR" sz="2400" dirty="0" smtClean="0"/>
              <a:t>α</a:t>
            </a:r>
            <a:endParaRPr lang="en-US" sz="2400" dirty="0" smtClean="0"/>
          </a:p>
          <a:p>
            <a:pPr lvl="1"/>
            <a:r>
              <a:rPr lang="en-US" sz="2400" dirty="0" smtClean="0"/>
              <a:t>H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cannot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smtClean="0"/>
              <a:t>be a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single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point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in the parameter space</a:t>
            </a:r>
          </a:p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But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we can use this idea to develop a valid test…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19050"/>
            <a:ext cx="778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en-US" sz="2300" dirty="0" smtClean="0">
                <a:solidFill>
                  <a:prstClr val="white"/>
                </a:solidFill>
              </a:rPr>
              <a:t>introduction</a:t>
            </a:r>
            <a:endParaRPr lang="en-US" sz="23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56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tutorial: EQUIVALENCY TESTING BASICS</a:t>
            </a:r>
          </a:p>
        </p:txBody>
      </p:sp>
    </p:spTree>
    <p:extLst>
      <p:ext uri="{BB962C8B-B14F-4D97-AF65-F5344CB8AC3E}">
        <p14:creationId xmlns:p14="http://schemas.microsoft.com/office/powerpoint/2010/main" val="229991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equivalency testing?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statistical </a:t>
            </a:r>
            <a:r>
              <a:rPr lang="en-US" sz="2400" dirty="0"/>
              <a:t>test of hypothesis </a:t>
            </a:r>
            <a:r>
              <a:rPr lang="en-US" sz="2400" dirty="0" smtClean="0"/>
              <a:t>specially designed </a:t>
            </a:r>
            <a:r>
              <a:rPr lang="en-US" sz="2400" dirty="0"/>
              <a:t>to address questions </a:t>
            </a:r>
            <a:r>
              <a:rPr lang="en-US" sz="2400" dirty="0" smtClean="0"/>
              <a:t>where the goal is to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prove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equality</a:t>
            </a:r>
          </a:p>
          <a:p>
            <a:pPr lvl="1"/>
            <a:r>
              <a:rPr lang="en-US" sz="2400" dirty="0" smtClean="0"/>
              <a:t>Primary </a:t>
            </a:r>
            <a:r>
              <a:rPr lang="en-US" sz="2400" dirty="0"/>
              <a:t>interest is in </a:t>
            </a:r>
            <a:r>
              <a:rPr 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verifying</a:t>
            </a:r>
            <a:r>
              <a:rPr lang="en-US" sz="2400" dirty="0"/>
              <a:t>, rather than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rejecting</a:t>
            </a:r>
            <a:r>
              <a:rPr lang="en-US" sz="2400" dirty="0"/>
              <a:t>, the hypothesis of </a:t>
            </a:r>
            <a:r>
              <a:rPr lang="en-US" sz="2400" dirty="0" smtClean="0"/>
              <a:t>equality</a:t>
            </a:r>
          </a:p>
          <a:p>
            <a:pPr lvl="1"/>
            <a:r>
              <a:rPr lang="en-US" sz="2400" dirty="0" smtClean="0"/>
              <a:t>Allows us to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prove</a:t>
            </a:r>
            <a:r>
              <a:rPr lang="en-US" sz="2400" dirty="0" smtClean="0"/>
              <a:t> equality, </a:t>
            </a:r>
            <a:r>
              <a:rPr lang="en-US" sz="24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except for practically irrelevant deviations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9688" y="80457"/>
            <a:ext cx="7796212" cy="39528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basics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817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equivalency testing?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Basis </a:t>
            </a:r>
            <a:r>
              <a:rPr lang="en-US" sz="2400" dirty="0"/>
              <a:t>of the idea is to “swap” the </a:t>
            </a:r>
            <a:r>
              <a:rPr lang="en-US" sz="2400" dirty="0" smtClean="0"/>
              <a:t>labels of the hypotheses in </a:t>
            </a:r>
            <a:r>
              <a:rPr lang="en-US" sz="2400" dirty="0"/>
              <a:t>a standard “difference” hypothesis test</a:t>
            </a:r>
          </a:p>
          <a:p>
            <a:r>
              <a:rPr lang="en-US" sz="2400" dirty="0" smtClean="0"/>
              <a:t>Then,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modify </a:t>
            </a:r>
            <a:r>
              <a:rPr lang="en-US" sz="2400" dirty="0"/>
              <a:t>“new” alternative hypothesis to </a:t>
            </a:r>
            <a:r>
              <a:rPr lang="en-US" sz="2400" dirty="0" smtClean="0"/>
              <a:t>be a </a:t>
            </a:r>
            <a:r>
              <a:rPr lang="en-US" sz="2400" dirty="0"/>
              <a:t>range of </a:t>
            </a:r>
            <a:r>
              <a:rPr lang="en-US" sz="2400" dirty="0" smtClean="0"/>
              <a:t>possible  parameter values </a:t>
            </a:r>
            <a:r>
              <a:rPr lang="en-US" sz="2400" dirty="0"/>
              <a:t>(rather than a single point)</a:t>
            </a:r>
          </a:p>
          <a:p>
            <a:pPr lvl="1"/>
            <a:r>
              <a:rPr lang="en-US" sz="2400" dirty="0"/>
              <a:t>Called the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indifference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zone</a:t>
            </a:r>
            <a:r>
              <a:rPr lang="en-US" sz="2400" dirty="0" smtClean="0"/>
              <a:t> </a:t>
            </a:r>
            <a:r>
              <a:rPr lang="en-US" sz="2400" dirty="0"/>
              <a:t>or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region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functional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equivalence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sz="2400" dirty="0"/>
              <a:t>Specified by the subject matter experts, regulatory bodies, customer specifications, etc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 smtClean="0"/>
              <a:t>Yields a statistically valid test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basics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2099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the </a:t>
            </a:r>
            <a:r>
              <a:rPr lang="en-US" i="1" dirty="0" smtClean="0"/>
              <a:t>Indifference Zone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01070" y="1163105"/>
            <a:ext cx="8389061" cy="494602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Also known as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region of functional equivalence </a:t>
            </a:r>
            <a:r>
              <a:rPr lang="en-US" sz="2400" dirty="0" smtClean="0"/>
              <a:t>or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equivalence limits</a:t>
            </a:r>
          </a:p>
          <a:p>
            <a:r>
              <a:rPr lang="en-US" sz="2400" dirty="0" smtClean="0"/>
              <a:t>Equivalence testing allows </a:t>
            </a:r>
            <a:r>
              <a:rPr lang="en-US" sz="2400" dirty="0"/>
              <a:t>for small, scientifically irrelevant differences to exist without leading to conclusion of non-equivalence</a:t>
            </a:r>
          </a:p>
          <a:p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Defining the </a:t>
            </a:r>
            <a:r>
              <a:rPr lang="en-US" sz="2400" i="1" dirty="0" smtClean="0">
                <a:solidFill>
                  <a:schemeClr val="accent5">
                    <a:lumMod val="75000"/>
                  </a:schemeClr>
                </a:solidFill>
              </a:rPr>
              <a:t>indifference zone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 is a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critical and challenging aspect of equivalency testing</a:t>
            </a:r>
            <a:endParaRPr lang="en-US" sz="2400" dirty="0" smtClean="0"/>
          </a:p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A subject area decision – not a statistical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one</a:t>
            </a:r>
          </a:p>
          <a:p>
            <a:pPr lvl="1"/>
            <a:r>
              <a:rPr lang="en-US" sz="2400" dirty="0" smtClean="0"/>
              <a:t>Often gets overlooked in statistical treatments of the subject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300" dirty="0" smtClean="0"/>
              <a:t>basics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61710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the </a:t>
            </a:r>
            <a:r>
              <a:rPr lang="en-US" i="1" dirty="0" smtClean="0"/>
              <a:t>Indifference Zone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Guidelines</a:t>
            </a:r>
          </a:p>
          <a:p>
            <a:pPr lvl="1"/>
            <a:r>
              <a:rPr lang="en-US" sz="2400" dirty="0" smtClean="0"/>
              <a:t>Limits must be larger than s/</a:t>
            </a:r>
            <a:r>
              <a:rPr lang="en-US" sz="2400" dirty="0" err="1" smtClean="0"/>
              <a:t>sqrt</a:t>
            </a:r>
            <a:r>
              <a:rPr lang="en-US" sz="2400" dirty="0" smtClean="0"/>
              <a:t>(n)</a:t>
            </a:r>
          </a:p>
          <a:p>
            <a:pPr lvl="2"/>
            <a:r>
              <a:rPr lang="en-US" sz="2000" dirty="0" smtClean="0"/>
              <a:t>Else imprecision of the data will lead to rejection of equivalence rather than true differences</a:t>
            </a:r>
          </a:p>
          <a:p>
            <a:pPr lvl="1"/>
            <a:r>
              <a:rPr lang="en-US" sz="2400" dirty="0" smtClean="0"/>
              <a:t>Smaller than </a:t>
            </a:r>
            <a:r>
              <a:rPr lang="en-US" sz="2400" dirty="0" smtClean="0"/>
              <a:t>any specifications or standards</a:t>
            </a:r>
          </a:p>
          <a:p>
            <a:pPr lvl="2"/>
            <a:r>
              <a:rPr lang="en-US" sz="2000" dirty="0" smtClean="0"/>
              <a:t>Else the test will not pick up differences of interest</a:t>
            </a:r>
          </a:p>
          <a:p>
            <a:r>
              <a:rPr lang="en-US" sz="2400" dirty="0" smtClean="0"/>
              <a:t>Not necessary for the limits to be symmetric</a:t>
            </a:r>
          </a:p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Should NOT be based on the current data</a:t>
            </a:r>
          </a:p>
          <a:p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300" dirty="0" smtClean="0"/>
              <a:t>basics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340840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the </a:t>
            </a:r>
            <a:r>
              <a:rPr lang="en-US" i="1" dirty="0" smtClean="0"/>
              <a:t>Indifference Zone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Selection of the limits of the indifference zone is based on:</a:t>
            </a:r>
          </a:p>
          <a:p>
            <a:pPr lvl="1"/>
            <a:r>
              <a:rPr lang="en-US" sz="2400" dirty="0"/>
              <a:t>Prior knowledge of the </a:t>
            </a:r>
            <a:r>
              <a:rPr lang="en-US" sz="2400" dirty="0" smtClean="0"/>
              <a:t>measurement/ subject-area knowledge</a:t>
            </a:r>
            <a:endParaRPr lang="en-US" sz="2400" dirty="0"/>
          </a:p>
          <a:p>
            <a:pPr lvl="1"/>
            <a:r>
              <a:rPr lang="en-US" sz="2400" dirty="0"/>
              <a:t>Intended application</a:t>
            </a:r>
          </a:p>
          <a:p>
            <a:pPr lvl="1"/>
            <a:r>
              <a:rPr lang="en-US" sz="2400" dirty="0"/>
              <a:t>Consequences of the decision to be </a:t>
            </a:r>
            <a:r>
              <a:rPr lang="en-US" sz="2400" dirty="0" smtClean="0"/>
              <a:t>made</a:t>
            </a:r>
          </a:p>
          <a:p>
            <a:pPr lvl="1"/>
            <a:r>
              <a:rPr lang="en-US" sz="2400" dirty="0" smtClean="0"/>
              <a:t>Regulatory guidelines</a:t>
            </a:r>
          </a:p>
          <a:p>
            <a:pPr lvl="1"/>
            <a:r>
              <a:rPr lang="en-US" sz="2400" dirty="0" smtClean="0"/>
              <a:t>Arbitrary percent change</a:t>
            </a:r>
          </a:p>
          <a:p>
            <a:pPr lvl="2"/>
            <a:r>
              <a:rPr lang="en-US" sz="2000" dirty="0" smtClean="0"/>
              <a:t>For example, 5% difference between means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300" dirty="0" smtClean="0"/>
              <a:t>basics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70011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the </a:t>
            </a:r>
            <a:r>
              <a:rPr lang="en-US" i="1" dirty="0" smtClean="0"/>
              <a:t>Indifference Zone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priori establishment of indifference zone is analogous to the identifying the size of a </a:t>
            </a:r>
            <a:r>
              <a:rPr lang="en-US" sz="2400" i="1" dirty="0" smtClean="0"/>
              <a:t>practical </a:t>
            </a:r>
            <a:r>
              <a:rPr lang="en-US" sz="2400" dirty="0" smtClean="0"/>
              <a:t>difference compared </a:t>
            </a:r>
            <a:r>
              <a:rPr lang="en-US" sz="2400" i="1" dirty="0" smtClean="0"/>
              <a:t>statistically significant </a:t>
            </a:r>
            <a:r>
              <a:rPr lang="en-US" sz="2400" dirty="0" smtClean="0"/>
              <a:t>difference</a:t>
            </a:r>
          </a:p>
          <a:p>
            <a:r>
              <a:rPr lang="en-US" sz="2400" dirty="0" smtClean="0"/>
              <a:t>This type of argument is commonplace with difference hypothesis testing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300" dirty="0" smtClean="0"/>
              <a:t>basics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00247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Why should practitioners know about equivalence testing?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Use of equivalence hypothesis is increasing</a:t>
            </a:r>
          </a:p>
          <a:p>
            <a:pPr lvl="1"/>
            <a:r>
              <a:rPr lang="en-US" sz="2400" dirty="0" smtClean="0"/>
              <a:t>Not always used</a:t>
            </a:r>
          </a:p>
          <a:p>
            <a:pPr lvl="1"/>
            <a:r>
              <a:rPr lang="en-US" sz="2400" dirty="0" smtClean="0"/>
              <a:t>Not always used correctly when it is used</a:t>
            </a:r>
          </a:p>
          <a:p>
            <a:pPr lvl="1"/>
            <a:r>
              <a:rPr lang="en-US" sz="2400" dirty="0" smtClean="0"/>
              <a:t>Increasing requirement of regulatory bodies in many industries</a:t>
            </a:r>
          </a:p>
          <a:p>
            <a:pPr lvl="2"/>
            <a:r>
              <a:rPr lang="en-US" sz="2000" dirty="0" smtClean="0"/>
              <a:t>Regulatory guidelines may not provide all information required for proper implementation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basics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73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should practitioners know about equivalence testing?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Equivalence testing is more complex than difference hypothesis testing</a:t>
            </a:r>
          </a:p>
          <a:p>
            <a:pPr lvl="1"/>
            <a:r>
              <a:rPr lang="en-US" sz="2400" dirty="0" smtClean="0"/>
              <a:t>Mathematical complexities</a:t>
            </a:r>
          </a:p>
          <a:p>
            <a:pPr lvl="1"/>
            <a:r>
              <a:rPr lang="en-US" sz="2400" dirty="0" smtClean="0"/>
              <a:t>Use of non-central distributions in many calculations</a:t>
            </a:r>
          </a:p>
          <a:p>
            <a:pPr lvl="1"/>
            <a:r>
              <a:rPr lang="en-US" sz="2400" dirty="0" smtClean="0"/>
              <a:t>Limited availability of procedures in software</a:t>
            </a:r>
          </a:p>
          <a:p>
            <a:r>
              <a:rPr lang="en-US" sz="2400" dirty="0" smtClean="0"/>
              <a:t>Additional challenge to </a:t>
            </a:r>
          </a:p>
          <a:p>
            <a:pPr lvl="1"/>
            <a:r>
              <a:rPr lang="en-US" sz="2400" dirty="0" smtClean="0"/>
              <a:t>“</a:t>
            </a:r>
            <a:r>
              <a:rPr lang="en-US" sz="2400" dirty="0"/>
              <a:t>N</a:t>
            </a:r>
            <a:r>
              <a:rPr lang="en-US" sz="2400" dirty="0" smtClean="0"/>
              <a:t>on-statistician” statistical practitioners who may not be intimately familiar with underlying statistical theory</a:t>
            </a:r>
          </a:p>
          <a:p>
            <a:pPr lvl="1"/>
            <a:r>
              <a:rPr lang="en-US" sz="2400" dirty="0" smtClean="0"/>
              <a:t>Statisticians to help others understand the complexity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basics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883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Introduction</a:t>
            </a:r>
          </a:p>
          <a:p>
            <a:r>
              <a:rPr lang="en-US" sz="2400" dirty="0" smtClean="0"/>
              <a:t>Basics</a:t>
            </a:r>
          </a:p>
          <a:p>
            <a:r>
              <a:rPr lang="en-US" sz="2400" dirty="0" smtClean="0"/>
              <a:t>Technical Details</a:t>
            </a:r>
          </a:p>
          <a:p>
            <a:pPr lvl="1"/>
            <a:r>
              <a:rPr lang="en-US" sz="2400" dirty="0" smtClean="0"/>
              <a:t>TOST </a:t>
            </a:r>
          </a:p>
          <a:p>
            <a:r>
              <a:rPr lang="en-US" sz="2400" dirty="0" smtClean="0"/>
              <a:t>Practical guidance</a:t>
            </a:r>
          </a:p>
          <a:p>
            <a:pPr lvl="1"/>
            <a:r>
              <a:rPr lang="en-US" sz="2400" dirty="0" smtClean="0"/>
              <a:t>TOST</a:t>
            </a:r>
          </a:p>
          <a:p>
            <a:r>
              <a:rPr lang="en-US" sz="2400" dirty="0" smtClean="0"/>
              <a:t>Software</a:t>
            </a:r>
          </a:p>
          <a:p>
            <a:r>
              <a:rPr lang="en-US" sz="2400" dirty="0" smtClean="0"/>
              <a:t>Case Study</a:t>
            </a:r>
          </a:p>
          <a:p>
            <a:r>
              <a:rPr lang="en-US" sz="2400" dirty="0" smtClean="0"/>
              <a:t>Q&amp;A/Closing Remarks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should equivalency testing be used?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Situations for which equivalence testing provides a solution are </a:t>
            </a:r>
            <a:r>
              <a:rPr lang="en-US" sz="2400" dirty="0" smtClean="0"/>
              <a:t>commonplace</a:t>
            </a:r>
          </a:p>
          <a:p>
            <a:r>
              <a:rPr lang="en-US" sz="2400" dirty="0" smtClean="0"/>
              <a:t>Appropriate whenever goal is to </a:t>
            </a:r>
            <a:r>
              <a:rPr lang="en-US" sz="24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prove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 smtClean="0"/>
              <a:t>two quantities are the same</a:t>
            </a:r>
          </a:p>
          <a:p>
            <a:pPr lvl="1"/>
            <a:r>
              <a:rPr lang="en-US" sz="2400" dirty="0" smtClean="0"/>
              <a:t>Means are equal </a:t>
            </a:r>
          </a:p>
          <a:p>
            <a:pPr lvl="1"/>
            <a:r>
              <a:rPr lang="en-US" sz="2400" dirty="0" smtClean="0"/>
              <a:t>Variances are equal</a:t>
            </a:r>
          </a:p>
          <a:p>
            <a:pPr lvl="1"/>
            <a:r>
              <a:rPr lang="en-US" sz="2400" dirty="0" smtClean="0"/>
              <a:t>Distributions are the same</a:t>
            </a:r>
          </a:p>
          <a:p>
            <a:pPr lvl="1"/>
            <a:r>
              <a:rPr lang="en-US" sz="2400" dirty="0" smtClean="0"/>
              <a:t>Goodness of fit tests fit naturally into this framework</a:t>
            </a:r>
          </a:p>
          <a:p>
            <a:pPr lvl="1"/>
            <a:r>
              <a:rPr lang="en-US" sz="2400" dirty="0"/>
              <a:t>Etc.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200" y="19050"/>
            <a:ext cx="778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basics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38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Equivalence or Non-inferiority…what’s the difference?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Equivalence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en-US" sz="2400" dirty="0"/>
              <a:t>E</a:t>
            </a:r>
            <a:r>
              <a:rPr lang="en-US" sz="2400" dirty="0" smtClean="0"/>
              <a:t>quality, except for </a:t>
            </a:r>
            <a:r>
              <a:rPr lang="en-US" sz="2400" i="1" dirty="0" smtClean="0"/>
              <a:t>irrelevant differences</a:t>
            </a:r>
          </a:p>
          <a:p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Non-inferiority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en-US" sz="2400" dirty="0" smtClean="0"/>
              <a:t>Absence of a relevant difference in favor of the reference against which the experimental treatment is assessed</a:t>
            </a:r>
          </a:p>
          <a:p>
            <a:pPr lvl="1"/>
            <a:r>
              <a:rPr lang="en-US" sz="2400" dirty="0" smtClean="0"/>
              <a:t>Can be thought of as the one-sided version of equivalence testing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basics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718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Equivalence or Non-inferiority…what’s the link?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Unifying characteristic </a:t>
            </a:r>
          </a:p>
          <a:p>
            <a:pPr lvl="1"/>
            <a:r>
              <a:rPr lang="en-US" sz="2400" dirty="0" smtClean="0"/>
              <a:t>Enlarging H</a:t>
            </a:r>
            <a:r>
              <a:rPr lang="en-US" sz="2400" baseline="-25000" dirty="0" smtClean="0"/>
              <a:t>0</a:t>
            </a:r>
            <a:r>
              <a:rPr lang="en-US" sz="2400" dirty="0"/>
              <a:t> </a:t>
            </a:r>
            <a:r>
              <a:rPr lang="en-US" sz="2400" dirty="0" smtClean="0"/>
              <a:t>of a traditional difference hypothesis test through addition of an </a:t>
            </a:r>
            <a:r>
              <a:rPr lang="en-US" sz="2400" i="1" dirty="0" smtClean="0"/>
              <a:t>indifference zone</a:t>
            </a:r>
            <a:r>
              <a:rPr lang="en-US" sz="2400" dirty="0" smtClean="0"/>
              <a:t> around the corresponding region of the parameter space</a:t>
            </a:r>
          </a:p>
          <a:p>
            <a:pPr lvl="1"/>
            <a:r>
              <a:rPr lang="en-US" sz="2400" dirty="0" smtClean="0"/>
              <a:t>Indifference zone is also known as</a:t>
            </a:r>
          </a:p>
          <a:p>
            <a:pPr lvl="2"/>
            <a:r>
              <a:rPr lang="en-US" sz="2400" dirty="0" smtClean="0"/>
              <a:t>Region of Functional Equivalence</a:t>
            </a:r>
          </a:p>
          <a:p>
            <a:pPr lvl="2"/>
            <a:r>
              <a:rPr lang="en-US" sz="2400" dirty="0" smtClean="0"/>
              <a:t>Equivalence limits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basics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136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Equivalency Testing vs. Noninferiority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Noninferiority considered as one-sided analog to equivalence</a:t>
            </a:r>
          </a:p>
          <a:p>
            <a:pPr lvl="1"/>
            <a:r>
              <a:rPr lang="en-US" dirty="0" smtClean="0"/>
              <a:t>Absence of a relevant difference in favor of a comparator against which the “experimental” (or “novel”) treatment is to be assessed</a:t>
            </a:r>
            <a:endParaRPr lang="en-US" dirty="0"/>
          </a:p>
          <a:p>
            <a:r>
              <a:rPr lang="en-US" dirty="0"/>
              <a:t>We will discuss equivalence testing in the </a:t>
            </a:r>
            <a:r>
              <a:rPr lang="en-US" b="1" dirty="0"/>
              <a:t>strict </a:t>
            </a:r>
            <a:r>
              <a:rPr lang="en-US" dirty="0"/>
              <a:t>two-sided test</a:t>
            </a:r>
          </a:p>
          <a:p>
            <a:pPr lvl="1"/>
            <a:r>
              <a:rPr lang="en-US" dirty="0"/>
              <a:t>Most equivalence tests can be converted to non-inferiority tests by letting the appropriate side of the </a:t>
            </a:r>
            <a:r>
              <a:rPr lang="en-US" i="1" dirty="0"/>
              <a:t>indifference zone </a:t>
            </a:r>
            <a:r>
              <a:rPr lang="en-US" dirty="0"/>
              <a:t>increase to infinity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basics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010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7" name="Picture 3" descr="C:\Users\zieglem\AppData\Local\Microsoft\Windows\Temporary Internet Files\Content.IE5\XMJ9XYCM\MC90043441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42" y="932675"/>
            <a:ext cx="4066316" cy="457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02118" y="5656490"/>
            <a:ext cx="4339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Broadway" pitchFamily="82" charset="0"/>
              </a:rPr>
              <a:t>QUESTIONS?</a:t>
            </a:r>
            <a:endParaRPr lang="en-US" sz="2800" dirty="0"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92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let‘s get </a:t>
            </a:r>
            <a:r>
              <a:rPr lang="en-US" cap="none" dirty="0" smtClean="0">
                <a:solidFill>
                  <a:schemeClr val="accent1">
                    <a:lumMod val="75000"/>
                  </a:schemeClr>
                </a:solidFill>
              </a:rPr>
              <a:t>technical</a:t>
            </a:r>
            <a:endParaRPr lang="en-US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tutorial: EQUIVALENCY TESTING BASICS</a:t>
            </a:r>
          </a:p>
        </p:txBody>
      </p:sp>
    </p:spTree>
    <p:extLst>
      <p:ext uri="{BB962C8B-B14F-4D97-AF65-F5344CB8AC3E}">
        <p14:creationId xmlns:p14="http://schemas.microsoft.com/office/powerpoint/2010/main" val="6590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has this methodology not been more widely adopted?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Conceptually, equivalence testing is straightforward</a:t>
            </a:r>
            <a:endParaRPr lang="en-US" sz="2400" dirty="0"/>
          </a:p>
          <a:p>
            <a:r>
              <a:rPr lang="en-US" sz="2400" dirty="0" smtClean="0"/>
              <a:t>Practically, the construction of tests and power calculations is a technical challenge</a:t>
            </a:r>
          </a:p>
          <a:p>
            <a:r>
              <a:rPr lang="en-US" sz="2400" dirty="0" smtClean="0"/>
              <a:t>Changing the form of the null and alternative hypotheses makes the mathematics more complex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29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hypothesis test?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statistical test is the solution to an optimization problem</a:t>
            </a:r>
          </a:p>
          <a:p>
            <a:pPr lvl="1"/>
            <a:r>
              <a:rPr lang="en-US" sz="2400" dirty="0" smtClean="0"/>
              <a:t>Maximize power over a class of alternative class of decision procedures</a:t>
            </a:r>
          </a:p>
          <a:p>
            <a:pPr lvl="1"/>
            <a:r>
              <a:rPr lang="en-US" sz="2400" dirty="0" smtClean="0"/>
              <a:t>Want the test that is ‘best’ over a large set of alternative procedures</a:t>
            </a:r>
          </a:p>
          <a:p>
            <a:r>
              <a:rPr lang="en-US" sz="2400" dirty="0" smtClean="0"/>
              <a:t>What do we want from a statistical test?</a:t>
            </a:r>
          </a:p>
          <a:p>
            <a:pPr lvl="1"/>
            <a:r>
              <a:rPr lang="en-US" sz="2400" dirty="0" smtClean="0"/>
              <a:t>Maintain significance level alpha</a:t>
            </a:r>
          </a:p>
          <a:p>
            <a:pPr lvl="1"/>
            <a:r>
              <a:rPr lang="en-US" sz="2400" dirty="0" smtClean="0"/>
              <a:t>Maximize power uniformly across the parameter space under H</a:t>
            </a:r>
            <a:r>
              <a:rPr lang="en-US" sz="2400" baseline="-25000" dirty="0" smtClean="0"/>
              <a:t>A</a:t>
            </a:r>
          </a:p>
          <a:p>
            <a:pPr lvl="1"/>
            <a:r>
              <a:rPr lang="en-US" sz="2400" dirty="0" smtClean="0"/>
              <a:t>Sufficiency</a:t>
            </a:r>
          </a:p>
          <a:p>
            <a:pPr lvl="1"/>
            <a:r>
              <a:rPr lang="en-US" sz="2400" dirty="0" smtClean="0"/>
              <a:t>Invariance</a:t>
            </a:r>
          </a:p>
          <a:p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97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Equivalence Hypothesis </a:t>
            </a:r>
            <a:r>
              <a:rPr lang="en-US" dirty="0"/>
              <a:t>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400" dirty="0" smtClean="0"/>
              <a:t>The null hypothesis is a disjoint subset of the parameter space</a:t>
            </a:r>
          </a:p>
          <a:p>
            <a:pPr lvl="1"/>
            <a:r>
              <a:rPr lang="en-US" sz="2400" dirty="0" smtClean="0"/>
              <a:t>In one dimension, a disjoint interval, including values “above” and “below” the region of functional equivalence</a:t>
            </a:r>
          </a:p>
          <a:p>
            <a:r>
              <a:rPr lang="en-US" sz="2400" dirty="0" smtClean="0"/>
              <a:t>Then the rejection region is more complex, rejecting 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when the true value of </a:t>
            </a:r>
            <a:r>
              <a:rPr lang="el-GR" sz="2400" dirty="0" smtClean="0"/>
              <a:t>θ</a:t>
            </a:r>
            <a:r>
              <a:rPr lang="en-US" sz="2400" dirty="0" smtClean="0"/>
              <a:t> lies in the </a:t>
            </a:r>
            <a:r>
              <a:rPr lang="en-US" sz="2400" dirty="0" smtClean="0">
                <a:solidFill>
                  <a:srgbClr val="073254"/>
                </a:solidFill>
              </a:rPr>
              <a:t>region of function equivalence</a:t>
            </a:r>
          </a:p>
          <a:p>
            <a:pPr lvl="1"/>
            <a:r>
              <a:rPr lang="en-US" sz="2400" dirty="0" smtClean="0"/>
              <a:t> </a:t>
            </a:r>
          </a:p>
          <a:p>
            <a:pPr lvl="1"/>
            <a:r>
              <a:rPr lang="en-US" sz="2400" dirty="0" smtClean="0"/>
              <a:t>We need only to determine the critical constants, c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and c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technical</a:t>
            </a:r>
            <a:endParaRPr lang="en-US" dirty="0"/>
          </a:p>
          <a:p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1C466C">
                  <a:alpha val="45098"/>
                </a:srgbClr>
              </a:clrFrom>
              <a:clrTo>
                <a:srgbClr val="1C466C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360" y="4811580"/>
            <a:ext cx="3518820" cy="49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55" y="1029145"/>
            <a:ext cx="66008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92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Equivalence Hypothesis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Determination of the rejection region and/or p-value under H</a:t>
            </a:r>
            <a:r>
              <a:rPr lang="en-US" sz="2400" baseline="-25000" dirty="0"/>
              <a:t>0</a:t>
            </a:r>
            <a:r>
              <a:rPr lang="en-US" sz="2400" dirty="0"/>
              <a:t> requires use of non-central distributions</a:t>
            </a:r>
          </a:p>
          <a:p>
            <a:pPr lvl="1"/>
            <a:r>
              <a:rPr lang="en-US" sz="2400" dirty="0"/>
              <a:t>Availability of “plug and play” methods is </a:t>
            </a:r>
            <a:r>
              <a:rPr lang="en-US" sz="2400" dirty="0" smtClean="0"/>
              <a:t>sparse</a:t>
            </a:r>
          </a:p>
          <a:p>
            <a:r>
              <a:rPr lang="en-US" sz="2400" dirty="0" smtClean="0"/>
              <a:t>Numerical determination of the optimal critical constants is a more demanding task for equivalence testing</a:t>
            </a:r>
          </a:p>
          <a:p>
            <a:pPr lvl="1"/>
            <a:r>
              <a:rPr lang="en-US" sz="2400" dirty="0" smtClean="0"/>
              <a:t>2 constants are needed if non-symmetric equivalence limits</a:t>
            </a:r>
          </a:p>
          <a:p>
            <a:r>
              <a:rPr lang="en-US" sz="2400" dirty="0" smtClean="0"/>
              <a:t>Elimination of nuisance parameters through conditioning (as in difference testing), is not feasible</a:t>
            </a: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The mathematical conveniences of difference testing do not apply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48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scientist approaches her statistical consultant with a question: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Oval Callout 1"/>
          <p:cNvSpPr/>
          <p:nvPr/>
        </p:nvSpPr>
        <p:spPr>
          <a:xfrm>
            <a:off x="1691625" y="932675"/>
            <a:ext cx="4339757" cy="2573135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Quick question…</a:t>
            </a:r>
          </a:p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Did 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I do this right?</a:t>
            </a: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55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for Finding Tests: Likelihood ratio test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§2 Review of Classical Hypothesis Testing</a:t>
            </a:r>
            <a:endParaRPr lang="en-US" dirty="0"/>
          </a:p>
          <a:p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04" y="1124700"/>
            <a:ext cx="7335355" cy="561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769905" y="1470345"/>
            <a:ext cx="5376700" cy="1382580"/>
            <a:chOff x="808310" y="1470345"/>
            <a:chExt cx="5376700" cy="1382580"/>
          </a:xfrm>
        </p:grpSpPr>
        <p:sp>
          <p:nvSpPr>
            <p:cNvPr id="3" name="Rectangle 2"/>
            <p:cNvSpPr/>
            <p:nvPr/>
          </p:nvSpPr>
          <p:spPr>
            <a:xfrm>
              <a:off x="1614815" y="1470345"/>
              <a:ext cx="4570195" cy="1382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808310" y="1931205"/>
              <a:ext cx="1881845" cy="6528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744309" y="2776114"/>
            <a:ext cx="4570195" cy="1497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39475" y="4273910"/>
            <a:ext cx="7565784" cy="806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31850" y="5232815"/>
            <a:ext cx="7565784" cy="1345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47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for Finding Tests: Intersection-Union Principle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It may not be possible to derive a LRT for complex null hypotheses like those in equivalency testing situations</a:t>
            </a:r>
          </a:p>
          <a:p>
            <a:r>
              <a:rPr lang="en-US" sz="2400" dirty="0" smtClean="0"/>
              <a:t>Another method for finding tests is designed for complex null hypotheses of a particular form</a:t>
            </a:r>
          </a:p>
          <a:p>
            <a:r>
              <a:rPr lang="en-US" sz="2400" dirty="0" smtClean="0"/>
              <a:t>If parameter space under 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can be expressed as the union of several smaller subsets of the parameter space AND tests exist for each subset </a:t>
            </a:r>
          </a:p>
          <a:p>
            <a:r>
              <a:rPr lang="en-US" sz="2400" dirty="0" smtClean="0"/>
              <a:t>Then a test can be formed based on the intersection of the rejection regions of the individual tests</a:t>
            </a:r>
          </a:p>
          <a:p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§2 Review of Classical Hypothesis Testing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20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for Finding Tests: Intersection-Union Principle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§2 Review of Classical Hypothesis Testing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94" y="1278320"/>
            <a:ext cx="7567627" cy="384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Rationale</a:t>
            </a:r>
            <a:r>
              <a:rPr lang="en-US" sz="2400" dirty="0" smtClean="0"/>
              <a:t>: The overall H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is rejected if and only if all the “subset” null hypotheses are rejected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808310" y="2622495"/>
            <a:ext cx="5415105" cy="1152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3094" y="3813050"/>
            <a:ext cx="5530321" cy="1305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1070" y="4926795"/>
            <a:ext cx="7565785" cy="1305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1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let‘s get </a:t>
            </a:r>
            <a:r>
              <a:rPr lang="en-US" cap="none" dirty="0" smtClean="0">
                <a:solidFill>
                  <a:schemeClr val="accent1">
                    <a:lumMod val="75000"/>
                  </a:schemeClr>
                </a:solidFill>
              </a:rPr>
              <a:t>technical:</a:t>
            </a:r>
            <a:r>
              <a:rPr lang="en-US" cap="none" dirty="0" smtClean="0">
                <a:solidFill>
                  <a:schemeClr val="accent4">
                    <a:lumMod val="75000"/>
                  </a:schemeClr>
                </a:solidFill>
              </a:rPr>
              <a:t> TOST</a:t>
            </a:r>
            <a:endParaRPr lang="en-US" cap="none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tutorial: EQUIVALENCY TESTING BASICS</a:t>
            </a:r>
          </a:p>
        </p:txBody>
      </p:sp>
    </p:spTree>
    <p:extLst>
      <p:ext uri="{BB962C8B-B14F-4D97-AF65-F5344CB8AC3E}">
        <p14:creationId xmlns:p14="http://schemas.microsoft.com/office/powerpoint/2010/main" val="32153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One-Sided Tests (TOST)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</a:t>
            </a:r>
            <a:r>
              <a:rPr lang="en-US" sz="2400" dirty="0" smtClean="0"/>
              <a:t>ommonly used equivalence test</a:t>
            </a:r>
          </a:p>
          <a:p>
            <a:r>
              <a:rPr lang="en-US" sz="2400" dirty="0" smtClean="0"/>
              <a:t>Easy to understand and interpret</a:t>
            </a:r>
          </a:p>
          <a:p>
            <a:r>
              <a:rPr lang="en-US" sz="2400" dirty="0"/>
              <a:t>Special case of Intersection – Union Principle</a:t>
            </a:r>
          </a:p>
          <a:p>
            <a:r>
              <a:rPr lang="en-US" sz="2400" dirty="0"/>
              <a:t>I</a:t>
            </a:r>
            <a:r>
              <a:rPr lang="en-US" sz="2400" dirty="0" smtClean="0"/>
              <a:t>dentical </a:t>
            </a:r>
            <a:r>
              <a:rPr lang="en-US" sz="2400" dirty="0"/>
              <a:t>to </a:t>
            </a:r>
            <a:r>
              <a:rPr lang="en-US" sz="2400" dirty="0" smtClean="0"/>
              <a:t>procedure </a:t>
            </a:r>
            <a:r>
              <a:rPr lang="en-US" sz="2400" dirty="0"/>
              <a:t>of declaring equivalence </a:t>
            </a:r>
            <a:r>
              <a:rPr lang="en-US" sz="2400" dirty="0" smtClean="0"/>
              <a:t>based on an ordinary </a:t>
            </a:r>
            <a:r>
              <a:rPr lang="en-US" sz="2400" dirty="0"/>
              <a:t>100(1-2</a:t>
            </a:r>
            <a:r>
              <a:rPr lang="el-GR" sz="2400" dirty="0"/>
              <a:t>α</a:t>
            </a:r>
            <a:r>
              <a:rPr lang="en-US" sz="2400" dirty="0"/>
              <a:t>)% </a:t>
            </a:r>
            <a:r>
              <a:rPr lang="en-US" sz="2400" dirty="0" smtClean="0"/>
              <a:t>confidence interval for </a:t>
            </a:r>
            <a:r>
              <a:rPr lang="en-US" sz="2400" dirty="0"/>
              <a:t>the difference of the means </a:t>
            </a:r>
            <a:endParaRPr lang="en-US" sz="2400" dirty="0" smtClean="0"/>
          </a:p>
          <a:p>
            <a:pPr lvl="1"/>
            <a:r>
              <a:rPr lang="en-US" sz="2400" dirty="0" smtClean="0"/>
              <a:t>If the interval is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entirely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contained</a:t>
            </a:r>
            <a:r>
              <a:rPr lang="en-US" sz="2400" dirty="0"/>
              <a:t> in the equivalence </a:t>
            </a:r>
            <a:r>
              <a:rPr lang="en-US" sz="2400" dirty="0" smtClean="0"/>
              <a:t>limits, the groups are declared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equivalent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2400" dirty="0"/>
              <a:t>An “algebraic coincidence” </a:t>
            </a:r>
            <a:r>
              <a:rPr lang="en-US" sz="3200" baseline="-25000" dirty="0"/>
              <a:t>Brown, Casella and Hwang</a:t>
            </a:r>
            <a:r>
              <a:rPr lang="en-US" sz="2400" dirty="0"/>
              <a:t> </a:t>
            </a:r>
            <a:endParaRPr lang="en-US" sz="2400" dirty="0" smtClean="0"/>
          </a:p>
          <a:p>
            <a:pPr lvl="1"/>
            <a:r>
              <a:rPr lang="en-US" sz="2400" dirty="0" smtClean="0"/>
              <a:t>Confidence intervals approach provides a convenient method to perform the test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technical: TOST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One-Sided Tests (TOST)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Consider the equivalence testing hypotheses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The equivalence testing alternative hypothesis can be expressed as the intersection of two sets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Application of the Intersection-Union principle yields a valid statistical test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technical</a:t>
            </a:r>
            <a:r>
              <a:rPr lang="en-US" dirty="0" smtClean="0"/>
              <a:t>: TOST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09"/>
          <a:stretch/>
        </p:blipFill>
        <p:spPr bwMode="auto">
          <a:xfrm>
            <a:off x="923525" y="1585560"/>
            <a:ext cx="4919681" cy="83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59"/>
          <a:stretch/>
        </p:blipFill>
        <p:spPr bwMode="auto">
          <a:xfrm>
            <a:off x="920569" y="3408706"/>
            <a:ext cx="4919681" cy="147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022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" r="4286" b="10513"/>
          <a:stretch/>
        </p:blipFill>
        <p:spPr bwMode="auto">
          <a:xfrm>
            <a:off x="309045" y="1163105"/>
            <a:ext cx="4804456" cy="476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Properties of TOST approach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35065" y="1071203"/>
                <a:ext cx="5472712" cy="4946024"/>
              </a:xfrm>
            </p:spPr>
            <p:txBody>
              <a:bodyPr/>
              <a:lstStyle/>
              <a:p>
                <a:r>
                  <a:rPr lang="en-US" sz="2000" dirty="0" smtClean="0"/>
                  <a:t>Now, for a fixed </a:t>
                </a:r>
                <a:r>
                  <a:rPr lang="en-US" sz="2000" dirty="0"/>
                  <a:t>effect size, as</a:t>
                </a:r>
                <a:r>
                  <a:rPr lang="en-US" sz="2000" dirty="0" smtClean="0"/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</a:rPr>
                      <m:t>𝑠</m:t>
                    </m:r>
                    <m:rad>
                      <m:radPr>
                        <m:degHide m:val="on"/>
                        <m:ctrlPr>
                          <a:rPr lang="en-US" sz="2000" i="1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type m:val="skw"/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e>
                    </m:rad>
                    <m:r>
                      <a:rPr lang="en-US" sz="2000">
                        <a:latin typeface="Cambria Math"/>
                      </a:rPr>
                      <m:t> </m:t>
                    </m:r>
                  </m:oMath>
                </a14:m>
                <a:r>
                  <a:rPr lang="en-US" sz="2000" b="1" dirty="0">
                    <a:solidFill>
                      <a:schemeClr val="accent1">
                        <a:lumMod val="75000"/>
                      </a:schemeClr>
                    </a:solidFill>
                  </a:rPr>
                  <a:t>decreases</a:t>
                </a:r>
                <a:r>
                  <a:rPr lang="en-US" sz="2000" dirty="0"/>
                  <a:t>, </a:t>
                </a: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dirty="0" smtClean="0"/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𝑅</m:t>
                        </m:r>
                      </m:sub>
                    </m:sSub>
                    <m:r>
                      <a:rPr lang="en-US" dirty="0"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 smtClean="0"/>
                  <a:t>can increase and the groups will be     </a:t>
                </a:r>
              </a:p>
              <a:p>
                <a:pPr marL="0" indent="0">
                  <a:buNone/>
                </a:pPr>
                <a:r>
                  <a:rPr lang="en-US" sz="2000" dirty="0"/>
                  <a:t> </a:t>
                </a:r>
                <a:r>
                  <a:rPr lang="en-US" sz="2000" dirty="0" smtClean="0"/>
                  <a:t>     declared “equivalent”</a:t>
                </a:r>
              </a:p>
              <a:p>
                <a:r>
                  <a:rPr lang="en-US" sz="2000" dirty="0" smtClean="0"/>
                  <a:t>More precision in the data or a larger sample size improves the test</a:t>
                </a:r>
              </a:p>
              <a:p>
                <a:r>
                  <a:rPr lang="en-US" sz="2000" dirty="0" smtClean="0"/>
                  <a:t>For the “power approach,” the opposite was true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35065" y="1071203"/>
                <a:ext cx="5472712" cy="4946024"/>
              </a:xfrm>
              <a:blipFill rotWithShape="1">
                <a:blip r:embed="rId3"/>
                <a:stretch>
                  <a:fillRect l="-1002" t="-8385" r="-1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technical: TOST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459367" y="2814520"/>
            <a:ext cx="499265" cy="2304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Right Arrow 6"/>
          <p:cNvSpPr/>
          <p:nvPr/>
        </p:nvSpPr>
        <p:spPr>
          <a:xfrm>
            <a:off x="1538005" y="4888390"/>
            <a:ext cx="3072400" cy="230430"/>
          </a:xfrm>
          <a:prstGeom prst="left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Left-Right Arrow 7"/>
          <p:cNvSpPr/>
          <p:nvPr/>
        </p:nvSpPr>
        <p:spPr>
          <a:xfrm>
            <a:off x="2384830" y="3966670"/>
            <a:ext cx="1380665" cy="230430"/>
          </a:xfrm>
          <a:prstGeom prst="left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" r="1435" b="17043"/>
          <a:stretch/>
        </p:blipFill>
        <p:spPr bwMode="auto">
          <a:xfrm>
            <a:off x="5734628" y="3621024"/>
            <a:ext cx="3097666" cy="303399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377035" y="3774645"/>
            <a:ext cx="2035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Rejection region of power approach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3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One-Sided Tests (TOST)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TOST isn’t perfect</a:t>
            </a:r>
          </a:p>
          <a:p>
            <a:r>
              <a:rPr lang="en-US" sz="2400" dirty="0" smtClean="0"/>
              <a:t>May </a:t>
            </a:r>
            <a:r>
              <a:rPr lang="en-US" sz="2400" dirty="0"/>
              <a:t>be biased </a:t>
            </a:r>
            <a:endParaRPr lang="en-US" sz="2400" dirty="0" smtClean="0"/>
          </a:p>
          <a:p>
            <a:r>
              <a:rPr lang="en-US" sz="2400" dirty="0" smtClean="0"/>
              <a:t>More </a:t>
            </a:r>
            <a:r>
              <a:rPr lang="en-US" sz="2400" dirty="0"/>
              <a:t>powerful tests exist</a:t>
            </a:r>
          </a:p>
          <a:p>
            <a:r>
              <a:rPr lang="en-US" sz="2400" dirty="0" smtClean="0"/>
              <a:t>Berger and Hsu developed unbiased and uniformly more powerful tests also based on the intersection-union principle</a:t>
            </a:r>
          </a:p>
          <a:p>
            <a:r>
              <a:rPr lang="en-US" sz="2400" dirty="0" smtClean="0"/>
              <a:t>Impact of bias and loss of power not a cause for concern in all cases</a:t>
            </a: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May be able to use it after all!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technical</a:t>
            </a:r>
            <a:r>
              <a:rPr lang="en-US" dirty="0" smtClean="0"/>
              <a:t>: TOST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16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7" name="Picture 3" descr="C:\Users\zieglem\AppData\Local\Microsoft\Windows\Temporary Internet Files\Content.IE5\XMJ9XYCM\MC90043441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42" y="932675"/>
            <a:ext cx="4066316" cy="457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02118" y="5656490"/>
            <a:ext cx="4339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Broadway" pitchFamily="82" charset="0"/>
              </a:rPr>
              <a:t>QUESTIONS?</a:t>
            </a:r>
            <a:endParaRPr lang="en-US" sz="2800" dirty="0"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4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let‘s get </a:t>
            </a:r>
            <a:r>
              <a:rPr lang="en-US" cap="none" dirty="0" smtClean="0">
                <a:solidFill>
                  <a:schemeClr val="accent1">
                    <a:lumMod val="75000"/>
                  </a:schemeClr>
                </a:solidFill>
              </a:rPr>
              <a:t>practical:</a:t>
            </a:r>
            <a:r>
              <a:rPr lang="en-US" cap="none" dirty="0" smtClean="0">
                <a:solidFill>
                  <a:schemeClr val="accent4">
                    <a:lumMod val="75000"/>
                  </a:schemeClr>
                </a:solidFill>
              </a:rPr>
              <a:t> TOST</a:t>
            </a:r>
            <a:endParaRPr lang="en-US" cap="none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tutorial: EQUIVALENCY TESTING BASICS</a:t>
            </a:r>
          </a:p>
        </p:txBody>
      </p:sp>
    </p:spTree>
    <p:extLst>
      <p:ext uri="{BB962C8B-B14F-4D97-AF65-F5344CB8AC3E}">
        <p14:creationId xmlns:p14="http://schemas.microsoft.com/office/powerpoint/2010/main" val="15751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2843783" y="1431940"/>
            <a:ext cx="4339757" cy="1728225"/>
          </a:xfrm>
          <a:prstGeom prst="wedgeRectCallout">
            <a:avLst>
              <a:gd name="adj1" fmla="val 40974"/>
              <a:gd name="adj2" fmla="val 10040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Let’s see…what are you trying to do?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9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Example1 </a:t>
            </a:r>
            <a:r>
              <a:rPr lang="en-US" sz="1800" b="0" dirty="0" smtClean="0"/>
              <a:t>(taken from Chambers, et al 2005)</a:t>
            </a:r>
            <a:endParaRPr lang="en-US" b="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Table II in the text, contains “highly precise” laboratory data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Question: Are the two methods the same on average?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/>
              <a:t>H</a:t>
            </a:r>
            <a:r>
              <a:rPr lang="en-US" sz="2400" baseline="-25000" dirty="0"/>
              <a:t>0</a:t>
            </a:r>
            <a:r>
              <a:rPr lang="en-US" sz="2400" dirty="0"/>
              <a:t>: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M </a:t>
            </a:r>
            <a:r>
              <a:rPr lang="en-US" sz="2400" b="1" dirty="0"/>
              <a:t>-</a:t>
            </a:r>
            <a:r>
              <a:rPr lang="en-US" sz="2400" dirty="0"/>
              <a:t> </a:t>
            </a:r>
            <a:r>
              <a:rPr lang="en-US" sz="2400" dirty="0" smtClean="0"/>
              <a:t>µ</a:t>
            </a:r>
            <a:r>
              <a:rPr lang="en-US" sz="2400" baseline="-25000" dirty="0"/>
              <a:t>A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0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dirty="0"/>
              <a:t>H</a:t>
            </a:r>
            <a:r>
              <a:rPr lang="en-US" sz="2400" baseline="-25000" dirty="0"/>
              <a:t>A</a:t>
            </a:r>
            <a:r>
              <a:rPr lang="en-US" sz="2400" dirty="0"/>
              <a:t>: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M </a:t>
            </a:r>
            <a:r>
              <a:rPr lang="en-US" sz="2400" b="1" dirty="0"/>
              <a:t>-</a:t>
            </a:r>
            <a:r>
              <a:rPr lang="en-US" sz="2400" dirty="0"/>
              <a:t>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≠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0</a:t>
            </a:r>
          </a:p>
          <a:p>
            <a:r>
              <a:rPr lang="en-US" dirty="0" smtClean="0"/>
              <a:t>Student’s t = 5.07, </a:t>
            </a:r>
            <a:r>
              <a:rPr lang="en-US" dirty="0" err="1" smtClean="0"/>
              <a:t>df</a:t>
            </a:r>
            <a:r>
              <a:rPr lang="en-US" dirty="0" smtClean="0"/>
              <a:t>=10, p-value=0.000</a:t>
            </a:r>
          </a:p>
          <a:p>
            <a:r>
              <a:rPr lang="en-US" dirty="0" smtClean="0"/>
              <a:t>The methods are significantly different. </a:t>
            </a:r>
          </a:p>
          <a:p>
            <a:r>
              <a:rPr lang="en-US" dirty="0" smtClean="0"/>
              <a:t>But the means differ by 0.2 -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 this difference in means relevant?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959429"/>
              </p:ext>
            </p:extLst>
          </p:nvPr>
        </p:nvGraphicFramePr>
        <p:xfrm>
          <a:off x="885120" y="1739180"/>
          <a:ext cx="6096000" cy="1651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24000"/>
                <a:gridCol w="2061670"/>
                <a:gridCol w="98633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Assay</a:t>
                      </a:r>
                      <a:r>
                        <a:rPr lang="en-US" baseline="0" dirty="0" smtClean="0"/>
                        <a:t> Results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Std. Dev.</a:t>
                      </a:r>
                      <a:endParaRPr lang="en-US" dirty="0"/>
                    </a:p>
                  </a:txBody>
                  <a:tcPr/>
                </a:tc>
              </a:tr>
              <a:tr h="624225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Manual test</a:t>
                      </a:r>
                      <a:r>
                        <a:rPr lang="en-US" baseline="0" dirty="0" smtClean="0"/>
                        <a:t> method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100.0, 99.9, 100.0, 99.9, 99.9, 100.1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100.0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Automated</a:t>
                      </a:r>
                      <a:r>
                        <a:rPr lang="en-US" baseline="0" dirty="0" smtClean="0"/>
                        <a:t> test method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99.8,</a:t>
                      </a:r>
                      <a:r>
                        <a:rPr lang="en-US" baseline="0" dirty="0" smtClean="0"/>
                        <a:t> 99.8, 99.7, 99.7, 99.8, 99.8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0.05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 rot="19932486">
            <a:off x="941875" y="2967335"/>
            <a:ext cx="7260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But, it’s the wrong test!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091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Example1 </a:t>
            </a:r>
            <a:r>
              <a:rPr lang="en-US" sz="1800" b="0" dirty="0" smtClean="0"/>
              <a:t>(taken from Chambers, et al 2005)</a:t>
            </a:r>
            <a:endParaRPr lang="en-US" b="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question was: </a:t>
            </a:r>
            <a:r>
              <a:rPr lang="en-US" b="1" dirty="0" smtClean="0"/>
              <a:t>Are the two methods the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same</a:t>
            </a:r>
            <a:r>
              <a:rPr lang="en-US" b="1" dirty="0" smtClean="0"/>
              <a:t>?</a:t>
            </a:r>
            <a:endParaRPr lang="en-US" dirty="0"/>
          </a:p>
          <a:p>
            <a:r>
              <a:rPr lang="en-US" dirty="0" smtClean="0"/>
              <a:t>Region of Functional Equivalence: ± 1.0</a:t>
            </a:r>
          </a:p>
          <a:p>
            <a:r>
              <a:rPr lang="en-US" dirty="0" smtClean="0"/>
              <a:t>The correct hypotheses:</a:t>
            </a:r>
          </a:p>
          <a:p>
            <a:pPr marL="742950" lvl="2" indent="-342900"/>
            <a:r>
              <a:rPr lang="en-US" sz="2200" dirty="0" smtClean="0"/>
              <a:t>H</a:t>
            </a:r>
            <a:r>
              <a:rPr lang="en-US" sz="2200" baseline="-25000" dirty="0" smtClean="0"/>
              <a:t>0</a:t>
            </a:r>
            <a:r>
              <a:rPr lang="en-US" sz="2200" dirty="0"/>
              <a:t>: </a:t>
            </a:r>
            <a:r>
              <a:rPr lang="en-US" sz="2200" dirty="0" smtClean="0"/>
              <a:t>µ</a:t>
            </a:r>
            <a:r>
              <a:rPr lang="en-US" sz="2200" baseline="-25000" dirty="0" smtClean="0"/>
              <a:t>M </a:t>
            </a:r>
            <a:r>
              <a:rPr lang="en-US" sz="2200" b="1" dirty="0"/>
              <a:t>-</a:t>
            </a:r>
            <a:r>
              <a:rPr lang="en-US" sz="2200" dirty="0"/>
              <a:t> </a:t>
            </a:r>
            <a:r>
              <a:rPr lang="en-US" sz="2200" dirty="0" smtClean="0"/>
              <a:t>µ</a:t>
            </a:r>
            <a:r>
              <a:rPr lang="en-US" sz="2200" baseline="-25000" dirty="0" smtClean="0"/>
              <a:t>A</a:t>
            </a:r>
            <a:r>
              <a:rPr lang="en-US" sz="2200" dirty="0"/>
              <a:t> </a:t>
            </a:r>
            <a:r>
              <a:rPr lang="en-US" sz="2200" dirty="0" smtClean="0"/>
              <a:t>&gt; 1 or </a:t>
            </a:r>
            <a:r>
              <a:rPr lang="en-US" sz="2200" dirty="0"/>
              <a:t>µ</a:t>
            </a:r>
            <a:r>
              <a:rPr lang="en-US" sz="2200" baseline="-25000" dirty="0"/>
              <a:t>M </a:t>
            </a:r>
            <a:r>
              <a:rPr lang="en-US" sz="2200" dirty="0"/>
              <a:t>- </a:t>
            </a:r>
            <a:r>
              <a:rPr lang="en-US" sz="2200" dirty="0" smtClean="0"/>
              <a:t>µ</a:t>
            </a:r>
            <a:r>
              <a:rPr lang="en-US" sz="2200" baseline="-25000" dirty="0" smtClean="0"/>
              <a:t>A </a:t>
            </a:r>
            <a:r>
              <a:rPr lang="en-US" sz="2200" dirty="0" smtClean="0"/>
              <a:t> &lt; -1 (outside region)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H</a:t>
            </a:r>
            <a:r>
              <a:rPr lang="en-US" sz="2200" baseline="-25000" dirty="0"/>
              <a:t>A</a:t>
            </a:r>
            <a:r>
              <a:rPr lang="en-US" sz="2200" dirty="0"/>
              <a:t>: </a:t>
            </a:r>
            <a:r>
              <a:rPr lang="en-US" sz="2200" dirty="0" smtClean="0"/>
              <a:t>-1 &lt; µ</a:t>
            </a:r>
            <a:r>
              <a:rPr lang="en-US" sz="2200" baseline="-25000" dirty="0" smtClean="0"/>
              <a:t>M </a:t>
            </a:r>
            <a:r>
              <a:rPr lang="en-US" sz="2200" dirty="0"/>
              <a:t>- </a:t>
            </a:r>
            <a:r>
              <a:rPr lang="en-US" sz="2200" dirty="0" smtClean="0"/>
              <a:t>µ</a:t>
            </a:r>
            <a:r>
              <a:rPr lang="en-US" sz="2200" baseline="-25000" dirty="0" smtClean="0"/>
              <a:t>A</a:t>
            </a:r>
            <a:r>
              <a:rPr lang="en-US" sz="2200" dirty="0" smtClean="0"/>
              <a:t> &lt; 1 (within region)</a:t>
            </a:r>
          </a:p>
          <a:p>
            <a:pPr marL="342900" lvl="1" indent="-342900"/>
            <a:r>
              <a:rPr lang="en-US" sz="2200" dirty="0"/>
              <a:t>Compute </a:t>
            </a:r>
            <a:r>
              <a:rPr lang="en-US" sz="2200" dirty="0" smtClean="0"/>
              <a:t>90% confidence interval for </a:t>
            </a:r>
            <a:r>
              <a:rPr lang="en-US" sz="2200" dirty="0"/>
              <a:t>µ</a:t>
            </a:r>
            <a:r>
              <a:rPr lang="en-US" sz="2200" baseline="-25000" dirty="0"/>
              <a:t>M </a:t>
            </a:r>
            <a:r>
              <a:rPr lang="en-US" sz="2200" b="1" dirty="0"/>
              <a:t>-</a:t>
            </a:r>
            <a:r>
              <a:rPr lang="en-US" sz="2200" dirty="0"/>
              <a:t> </a:t>
            </a:r>
            <a:r>
              <a:rPr lang="en-US" sz="2200" dirty="0" smtClean="0"/>
              <a:t>µ</a:t>
            </a:r>
            <a:r>
              <a:rPr lang="en-US" sz="2200" baseline="-25000" dirty="0" smtClean="0"/>
              <a:t>A</a:t>
            </a:r>
            <a:endParaRPr lang="en-US" sz="2200" dirty="0"/>
          </a:p>
          <a:p>
            <a:pPr marL="742950" lvl="2" indent="-342900"/>
            <a:r>
              <a:rPr lang="en-US" sz="2200" dirty="0" smtClean="0"/>
              <a:t>(0.1285, 0.2715)</a:t>
            </a:r>
          </a:p>
          <a:p>
            <a:pPr marL="342900" lvl="1" indent="-342900"/>
            <a:r>
              <a:rPr lang="en-US" sz="2200" dirty="0" smtClean="0">
                <a:solidFill>
                  <a:srgbClr val="073254"/>
                </a:solidFill>
              </a:rPr>
              <a:t>Compare CI to Region of Functional Equivalence</a:t>
            </a:r>
          </a:p>
          <a:p>
            <a:pPr marL="742950" lvl="2" indent="-342900"/>
            <a:r>
              <a:rPr lang="en-US" sz="2200" dirty="0" smtClean="0">
                <a:solidFill>
                  <a:srgbClr val="073254"/>
                </a:solidFill>
              </a:rPr>
              <a:t>Interval is contained entirely within the Region of Functional Equivalence</a:t>
            </a:r>
          </a:p>
          <a:p>
            <a:pPr marL="742950" lvl="2" indent="-342900"/>
            <a:r>
              <a:rPr lang="en-US" sz="2200" dirty="0" smtClean="0">
                <a:solidFill>
                  <a:srgbClr val="073254"/>
                </a:solidFill>
              </a:rPr>
              <a:t>TOST concludes the means of the manual and automated methods are equivalent at 5% significance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1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Example1 </a:t>
            </a:r>
            <a:r>
              <a:rPr lang="en-US" sz="1800" b="0" dirty="0" smtClean="0"/>
              <a:t>(taken from Chambers, et al 2005)</a:t>
            </a:r>
            <a:endParaRPr lang="en-US" b="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2665" y="1143000"/>
            <a:ext cx="8389061" cy="5281590"/>
          </a:xfrm>
        </p:spPr>
        <p:txBody>
          <a:bodyPr/>
          <a:lstStyle/>
          <a:p>
            <a:r>
              <a:rPr lang="en-US" dirty="0" smtClean="0">
                <a:solidFill>
                  <a:srgbClr val="073254"/>
                </a:solidFill>
              </a:rPr>
              <a:t>Minitab V16 TOST macro output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Confidence </a:t>
            </a:r>
            <a:r>
              <a:rPr lang="en-US" dirty="0"/>
              <a:t>interval approach is nice, but what if I need a p-value?</a:t>
            </a:r>
          </a:p>
          <a:p>
            <a:pPr lvl="1"/>
            <a:r>
              <a:rPr lang="en-US" sz="2200" dirty="0" smtClean="0">
                <a:solidFill>
                  <a:srgbClr val="073254"/>
                </a:solidFill>
              </a:rPr>
              <a:t>SAS</a:t>
            </a:r>
            <a:r>
              <a:rPr lang="en-US" sz="2200" dirty="0">
                <a:solidFill>
                  <a:srgbClr val="073254"/>
                </a:solidFill>
              </a:rPr>
              <a:t>: </a:t>
            </a:r>
            <a:r>
              <a:rPr lang="en-US" sz="2200" dirty="0" err="1">
                <a:solidFill>
                  <a:srgbClr val="073254"/>
                </a:solidFill>
              </a:rPr>
              <a:t>proc</a:t>
            </a:r>
            <a:r>
              <a:rPr lang="en-US" sz="2200" dirty="0">
                <a:solidFill>
                  <a:srgbClr val="073254"/>
                </a:solidFill>
              </a:rPr>
              <a:t> </a:t>
            </a:r>
            <a:r>
              <a:rPr lang="en-US" sz="2200" dirty="0" err="1">
                <a:solidFill>
                  <a:srgbClr val="073254"/>
                </a:solidFill>
              </a:rPr>
              <a:t>ttest</a:t>
            </a:r>
            <a:r>
              <a:rPr lang="en-US" sz="2200" dirty="0">
                <a:solidFill>
                  <a:srgbClr val="073254"/>
                </a:solidFill>
              </a:rPr>
              <a:t>; </a:t>
            </a:r>
            <a:r>
              <a:rPr lang="en-US" sz="2200" dirty="0" smtClean="0">
                <a:solidFill>
                  <a:srgbClr val="073254"/>
                </a:solidFill>
              </a:rPr>
              <a:t>JMP; R</a:t>
            </a:r>
            <a:r>
              <a:rPr lang="en-US" sz="2200" dirty="0">
                <a:solidFill>
                  <a:srgbClr val="073254"/>
                </a:solidFill>
              </a:rPr>
              <a:t>; </a:t>
            </a:r>
            <a:r>
              <a:rPr lang="en-US" sz="2200" dirty="0" smtClean="0">
                <a:solidFill>
                  <a:srgbClr val="073254"/>
                </a:solidFill>
              </a:rPr>
              <a:t>others</a:t>
            </a:r>
            <a:endParaRPr lang="en-US" dirty="0" smtClean="0">
              <a:solidFill>
                <a:srgbClr val="073254"/>
              </a:solidFill>
            </a:endParaRPr>
          </a:p>
          <a:p>
            <a:pPr lvl="1"/>
            <a:endParaRPr lang="en-US" sz="2000" dirty="0" smtClean="0">
              <a:solidFill>
                <a:srgbClr val="073254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" r="1079" b="19531"/>
          <a:stretch/>
        </p:blipFill>
        <p:spPr bwMode="auto">
          <a:xfrm>
            <a:off x="885120" y="1585560"/>
            <a:ext cx="6912900" cy="3807393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65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Example2 </a:t>
            </a:r>
            <a:r>
              <a:rPr lang="en-US" sz="1800" b="0" dirty="0" smtClean="0"/>
              <a:t>(taken from Chambers, et al 2005)</a:t>
            </a:r>
            <a:endParaRPr lang="en-US" b="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Table II in the text, contains “imprecise” laboratory data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Question: Are the two methods the same, on average?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/>
              <a:t>H</a:t>
            </a:r>
            <a:r>
              <a:rPr lang="en-US" sz="2400" baseline="-25000" dirty="0"/>
              <a:t>0</a:t>
            </a:r>
            <a:r>
              <a:rPr lang="en-US" sz="2400" dirty="0"/>
              <a:t>: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M </a:t>
            </a:r>
            <a:r>
              <a:rPr lang="en-US" sz="2400" b="1" dirty="0"/>
              <a:t>-</a:t>
            </a:r>
            <a:r>
              <a:rPr lang="en-US" sz="2400" dirty="0"/>
              <a:t> </a:t>
            </a:r>
            <a:r>
              <a:rPr lang="en-US" sz="2400" dirty="0" smtClean="0"/>
              <a:t>µ</a:t>
            </a:r>
            <a:r>
              <a:rPr lang="en-US" sz="2400" baseline="-25000" dirty="0"/>
              <a:t>A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0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dirty="0"/>
              <a:t>H</a:t>
            </a:r>
            <a:r>
              <a:rPr lang="en-US" sz="2400" baseline="-25000" dirty="0"/>
              <a:t>A</a:t>
            </a:r>
            <a:r>
              <a:rPr lang="en-US" sz="2400" dirty="0"/>
              <a:t>: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M </a:t>
            </a:r>
            <a:r>
              <a:rPr lang="en-US" sz="2400" b="1" dirty="0"/>
              <a:t>-</a:t>
            </a:r>
            <a:r>
              <a:rPr lang="en-US" sz="2400" dirty="0"/>
              <a:t>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≠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0</a:t>
            </a:r>
          </a:p>
          <a:p>
            <a:r>
              <a:rPr lang="en-US" dirty="0" smtClean="0"/>
              <a:t>Student’s t = 1.83, </a:t>
            </a:r>
            <a:r>
              <a:rPr lang="en-US" dirty="0" err="1" smtClean="0"/>
              <a:t>df</a:t>
            </a:r>
            <a:r>
              <a:rPr lang="en-US" dirty="0" smtClean="0"/>
              <a:t>=10, p-value=0.105</a:t>
            </a:r>
          </a:p>
          <a:p>
            <a:r>
              <a:rPr lang="en-US" dirty="0" smtClean="0"/>
              <a:t>The methods are NOT significantly different. </a:t>
            </a:r>
          </a:p>
          <a:p>
            <a:r>
              <a:rPr lang="en-US" dirty="0" smtClean="0"/>
              <a:t>But the means differ by 4% -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 this difference in means relevant?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9986"/>
              </p:ext>
            </p:extLst>
          </p:nvPr>
        </p:nvGraphicFramePr>
        <p:xfrm>
          <a:off x="885120" y="1739180"/>
          <a:ext cx="6096000" cy="1651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24000"/>
                <a:gridCol w="2061670"/>
                <a:gridCol w="98633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Assay</a:t>
                      </a:r>
                      <a:r>
                        <a:rPr lang="en-US" baseline="0" dirty="0" smtClean="0"/>
                        <a:t> Results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Std. Dev.</a:t>
                      </a:r>
                      <a:endParaRPr lang="en-US" dirty="0"/>
                    </a:p>
                  </a:txBody>
                  <a:tcPr/>
                </a:tc>
              </a:tr>
              <a:tr h="624225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Method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82, 92, 87, 85, 85, 86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3.3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Method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77,</a:t>
                      </a:r>
                      <a:r>
                        <a:rPr lang="en-US" baseline="0" dirty="0" smtClean="0"/>
                        <a:t> 78, 87, 79, 89, 80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 rot="19932486">
            <a:off x="941875" y="2967335"/>
            <a:ext cx="7260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But, it’s the wrong test!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298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Example2 </a:t>
            </a:r>
            <a:r>
              <a:rPr lang="en-US" sz="1800" b="0" dirty="0" smtClean="0"/>
              <a:t>(taken from Chambers, et al 2005)</a:t>
            </a:r>
            <a:endParaRPr lang="en-US" b="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question was: </a:t>
            </a:r>
            <a:r>
              <a:rPr lang="en-US" sz="2400" b="1" dirty="0" smtClean="0"/>
              <a:t>Are the two methods the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same</a:t>
            </a:r>
            <a:r>
              <a:rPr lang="en-US" sz="2400" b="1" dirty="0" smtClean="0"/>
              <a:t>?</a:t>
            </a:r>
            <a:endParaRPr lang="en-US" sz="2400" dirty="0"/>
          </a:p>
          <a:p>
            <a:r>
              <a:rPr lang="en-US" sz="2400" dirty="0" smtClean="0"/>
              <a:t>Region of Functional Equivalence: ± 5.0</a:t>
            </a:r>
          </a:p>
          <a:p>
            <a:r>
              <a:rPr lang="en-US" sz="2400" dirty="0" smtClean="0"/>
              <a:t>The right hypotheses are:</a:t>
            </a:r>
          </a:p>
          <a:p>
            <a:pPr marL="742950" lvl="2" indent="-342900"/>
            <a:r>
              <a:rPr lang="en-US" sz="2400" dirty="0" smtClean="0"/>
              <a:t>H</a:t>
            </a:r>
            <a:r>
              <a:rPr lang="en-US" sz="2400" baseline="-25000" dirty="0" smtClean="0"/>
              <a:t>0</a:t>
            </a:r>
            <a:r>
              <a:rPr lang="en-US" sz="2400" dirty="0"/>
              <a:t>: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M </a:t>
            </a:r>
            <a:r>
              <a:rPr lang="en-US" sz="2400" b="1" dirty="0"/>
              <a:t>-</a:t>
            </a:r>
            <a:r>
              <a:rPr lang="en-US" sz="2400" dirty="0"/>
              <a:t>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A</a:t>
            </a:r>
            <a:r>
              <a:rPr lang="en-US" sz="2400" dirty="0"/>
              <a:t> </a:t>
            </a:r>
            <a:r>
              <a:rPr lang="en-US" sz="2400" dirty="0" smtClean="0"/>
              <a:t>&gt; 5 or </a:t>
            </a:r>
            <a:r>
              <a:rPr lang="en-US" sz="2400" dirty="0"/>
              <a:t>µ</a:t>
            </a:r>
            <a:r>
              <a:rPr lang="en-US" sz="2400" baseline="-25000" dirty="0"/>
              <a:t>M </a:t>
            </a:r>
            <a:r>
              <a:rPr lang="en-US" sz="2400" dirty="0"/>
              <a:t>-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A </a:t>
            </a:r>
            <a:r>
              <a:rPr lang="en-US" sz="2400" dirty="0" smtClean="0"/>
              <a:t> &lt; -5 (outside region)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H</a:t>
            </a:r>
            <a:r>
              <a:rPr lang="en-US" sz="2400" baseline="-25000" dirty="0"/>
              <a:t>A</a:t>
            </a:r>
            <a:r>
              <a:rPr lang="en-US" sz="2400" dirty="0"/>
              <a:t>: </a:t>
            </a:r>
            <a:r>
              <a:rPr lang="en-US" sz="2400" dirty="0" smtClean="0"/>
              <a:t>-5 &lt; µ</a:t>
            </a:r>
            <a:r>
              <a:rPr lang="en-US" sz="2400" baseline="-25000" dirty="0" smtClean="0"/>
              <a:t>M </a:t>
            </a:r>
            <a:r>
              <a:rPr lang="en-US" sz="2400" dirty="0"/>
              <a:t>- </a:t>
            </a:r>
            <a:r>
              <a:rPr lang="en-US" sz="2400" dirty="0" smtClean="0"/>
              <a:t>µ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 &lt; 5 (within region)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00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Example2 </a:t>
            </a:r>
            <a:r>
              <a:rPr lang="en-US" sz="1800" b="0" dirty="0" smtClean="0"/>
              <a:t>(taken from Chambers, et al 2005)</a:t>
            </a:r>
            <a:endParaRPr lang="en-US" b="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2665" y="1143000"/>
            <a:ext cx="8389061" cy="5281590"/>
          </a:xfrm>
        </p:spPr>
        <p:txBody>
          <a:bodyPr/>
          <a:lstStyle/>
          <a:p>
            <a:r>
              <a:rPr lang="en-US" dirty="0" smtClean="0">
                <a:solidFill>
                  <a:srgbClr val="073254"/>
                </a:solidFill>
              </a:rPr>
              <a:t>Portion of JMP V10 output</a:t>
            </a:r>
          </a:p>
          <a:p>
            <a:endParaRPr lang="en-US" sz="24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In this case, we conclude that the two methods are not equivalent</a:t>
            </a:r>
          </a:p>
          <a:p>
            <a:r>
              <a:rPr lang="en-US" dirty="0" smtClean="0"/>
              <a:t>JMP V10 provides a p-value for each end of the </a:t>
            </a:r>
            <a:r>
              <a:rPr lang="en-US" i="1" dirty="0" smtClean="0"/>
              <a:t>indifference zone</a:t>
            </a:r>
            <a:r>
              <a:rPr lang="en-US" dirty="0"/>
              <a:t> </a:t>
            </a:r>
            <a:r>
              <a:rPr lang="en-US" dirty="0" smtClean="0"/>
              <a:t>(one-sided tests) and the Max over both (two-sided test)</a:t>
            </a:r>
            <a:endParaRPr lang="en-US" sz="2200" dirty="0">
              <a:solidFill>
                <a:srgbClr val="073254"/>
              </a:solidFill>
            </a:endParaRPr>
          </a:p>
          <a:p>
            <a:pPr lvl="1"/>
            <a:r>
              <a:rPr lang="en-US" dirty="0" smtClean="0">
                <a:solidFill>
                  <a:srgbClr val="073254"/>
                </a:solidFill>
              </a:rPr>
              <a:t>Graphical display of distributions is shown</a:t>
            </a:r>
          </a:p>
          <a:p>
            <a:pPr lvl="1"/>
            <a:r>
              <a:rPr lang="en-US" dirty="0" smtClean="0">
                <a:solidFill>
                  <a:srgbClr val="073254"/>
                </a:solidFill>
              </a:rPr>
              <a:t>No confidence intervals are provided by JMP output</a:t>
            </a:r>
          </a:p>
          <a:p>
            <a:endParaRPr lang="en-US" dirty="0" smtClean="0">
              <a:solidFill>
                <a:srgbClr val="073254"/>
              </a:solidFill>
            </a:endParaRPr>
          </a:p>
          <a:p>
            <a:pPr lvl="1"/>
            <a:endParaRPr lang="en-US" sz="2000" dirty="0" smtClean="0">
              <a:solidFill>
                <a:srgbClr val="073254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30" y="1585560"/>
            <a:ext cx="64865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211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Communicating Results</a:t>
            </a:r>
            <a:r>
              <a:rPr lang="en-US" sz="2200" b="0" dirty="0" smtClean="0">
                <a:solidFill>
                  <a:schemeClr val="bg1"/>
                </a:solidFill>
              </a:rPr>
              <a:t> TOST</a:t>
            </a:r>
            <a:endParaRPr lang="en-US" sz="2200" b="0" dirty="0">
              <a:solidFill>
                <a:schemeClr val="bg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77350" y="1201510"/>
            <a:ext cx="6335885" cy="4699000"/>
            <a:chOff x="1485900" y="1798688"/>
            <a:chExt cx="6335885" cy="4699000"/>
          </a:xfrm>
        </p:grpSpPr>
        <p:sp>
          <p:nvSpPr>
            <p:cNvPr id="30" name="Line 2"/>
            <p:cNvSpPr>
              <a:spLocks noChangeShapeType="1"/>
            </p:cNvSpPr>
            <p:nvPr/>
          </p:nvSpPr>
          <p:spPr bwMode="auto">
            <a:xfrm>
              <a:off x="1485900" y="5521376"/>
              <a:ext cx="46482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5"/>
            <p:cNvSpPr>
              <a:spLocks noChangeShapeType="1"/>
            </p:cNvSpPr>
            <p:nvPr/>
          </p:nvSpPr>
          <p:spPr bwMode="auto">
            <a:xfrm>
              <a:off x="3924300" y="2625776"/>
              <a:ext cx="0" cy="32004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 Box 7"/>
            <p:cNvSpPr txBox="1">
              <a:spLocks noChangeArrowheads="1"/>
            </p:cNvSpPr>
            <p:nvPr/>
          </p:nvSpPr>
          <p:spPr bwMode="auto">
            <a:xfrm>
              <a:off x="1485900" y="6130976"/>
              <a:ext cx="50292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dirty="0"/>
                <a:t>Difference </a:t>
              </a:r>
              <a:r>
                <a:rPr lang="en-US" b="1" dirty="0" smtClean="0"/>
                <a:t> </a:t>
              </a:r>
              <a:r>
                <a:rPr lang="en-US" b="1" dirty="0"/>
                <a:t>(Lab 1-Lab 2)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495425" y="3504269"/>
              <a:ext cx="3038475" cy="369332"/>
              <a:chOff x="1495425" y="3504269"/>
              <a:chExt cx="3038475" cy="369332"/>
            </a:xfrm>
          </p:grpSpPr>
          <p:sp>
            <p:nvSpPr>
              <p:cNvPr id="34" name="Line 6"/>
              <p:cNvSpPr>
                <a:spLocks noChangeShapeType="1"/>
              </p:cNvSpPr>
              <p:nvPr/>
            </p:nvSpPr>
            <p:spPr bwMode="auto">
              <a:xfrm>
                <a:off x="3390900" y="3692576"/>
                <a:ext cx="1143000" cy="0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 type="diamond" w="med" len="med"/>
                <a:tailEnd type="diamond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Text Box 8"/>
              <p:cNvSpPr txBox="1">
                <a:spLocks noChangeArrowheads="1"/>
              </p:cNvSpPr>
              <p:nvPr/>
            </p:nvSpPr>
            <p:spPr bwMode="auto">
              <a:xfrm>
                <a:off x="1495425" y="3504269"/>
                <a:ext cx="1524000" cy="369332"/>
              </a:xfrm>
              <a:prstGeom prst="rect">
                <a:avLst/>
              </a:prstGeom>
              <a:solidFill>
                <a:schemeClr val="bg1">
                  <a:alpha val="7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chemeClr val="tx2"/>
                    </a:solidFill>
                  </a:rPr>
                  <a:t>Equivalent</a:t>
                </a:r>
                <a:endParaRPr lang="en-US" b="1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3009900" y="5031910"/>
              <a:ext cx="4811885" cy="369332"/>
              <a:chOff x="3009900" y="5031910"/>
              <a:chExt cx="4811885" cy="369332"/>
            </a:xfrm>
          </p:grpSpPr>
          <p:sp>
            <p:nvSpPr>
              <p:cNvPr id="39" name="Line 11"/>
              <p:cNvSpPr>
                <a:spLocks noChangeShapeType="1"/>
              </p:cNvSpPr>
              <p:nvPr/>
            </p:nvSpPr>
            <p:spPr bwMode="auto">
              <a:xfrm>
                <a:off x="3009900" y="5216576"/>
                <a:ext cx="2895600" cy="0"/>
              </a:xfrm>
              <a:prstGeom prst="line">
                <a:avLst/>
              </a:prstGeom>
              <a:noFill/>
              <a:ln w="57150">
                <a:solidFill>
                  <a:schemeClr val="accent5"/>
                </a:solidFill>
                <a:round/>
                <a:headEnd type="diamond" w="med" len="med"/>
                <a:tailEnd type="diamond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Text Box 12"/>
              <p:cNvSpPr txBox="1">
                <a:spLocks noChangeArrowheads="1"/>
              </p:cNvSpPr>
              <p:nvPr/>
            </p:nvSpPr>
            <p:spPr bwMode="auto">
              <a:xfrm>
                <a:off x="5992985" y="5031910"/>
                <a:ext cx="18288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chemeClr val="accent5"/>
                    </a:solidFill>
                  </a:rPr>
                  <a:t>Not </a:t>
                </a:r>
                <a:r>
                  <a:rPr lang="en-US" b="1" dirty="0" smtClean="0">
                    <a:solidFill>
                      <a:schemeClr val="accent5"/>
                    </a:solidFill>
                  </a:rPr>
                  <a:t>Equivalent</a:t>
                </a:r>
                <a:endParaRPr lang="en-US" b="1" dirty="0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52" name="Text Box 24"/>
            <p:cNvSpPr txBox="1">
              <a:spLocks noChangeArrowheads="1"/>
            </p:cNvSpPr>
            <p:nvPr/>
          </p:nvSpPr>
          <p:spPr bwMode="auto">
            <a:xfrm>
              <a:off x="3771900" y="5761088"/>
              <a:ext cx="3810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/>
                <a:t>0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2019300" y="1798688"/>
              <a:ext cx="5562600" cy="4252913"/>
              <a:chOff x="2019300" y="1798688"/>
              <a:chExt cx="5562600" cy="4252913"/>
            </a:xfrm>
          </p:grpSpPr>
          <p:sp>
            <p:nvSpPr>
              <p:cNvPr id="43" name="AutoShape 15"/>
              <p:cNvSpPr>
                <a:spLocks/>
              </p:cNvSpPr>
              <p:nvPr/>
            </p:nvSpPr>
            <p:spPr bwMode="auto">
              <a:xfrm rot="5400000">
                <a:off x="3619500" y="1101776"/>
                <a:ext cx="609600" cy="2590800"/>
              </a:xfrm>
              <a:prstGeom prst="leftBrace">
                <a:avLst>
                  <a:gd name="adj1" fmla="val 35417"/>
                  <a:gd name="adj2" fmla="val 50000"/>
                </a:avLst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Text Box 16"/>
              <p:cNvSpPr txBox="1">
                <a:spLocks noChangeArrowheads="1"/>
              </p:cNvSpPr>
              <p:nvPr/>
            </p:nvSpPr>
            <p:spPr bwMode="auto">
              <a:xfrm>
                <a:off x="2476500" y="1798688"/>
                <a:ext cx="5105400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defTabSz="1019175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defTabSz="1019175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defTabSz="1019175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defTabSz="1019175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defTabSz="1019175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defTabSz="10191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defTabSz="10191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defTabSz="10191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defTabSz="10191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dirty="0">
                    <a:solidFill>
                      <a:schemeClr val="accent1"/>
                    </a:solidFill>
                  </a:rPr>
                  <a:t>Region of Functional Equivalence</a:t>
                </a:r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2019300" y="2549576"/>
                <a:ext cx="4114800" cy="3502025"/>
                <a:chOff x="2019300" y="2549576"/>
                <a:chExt cx="4114800" cy="3502025"/>
              </a:xfrm>
            </p:grpSpPr>
            <p:sp>
              <p:nvSpPr>
                <p:cNvPr id="31" name="Line 3"/>
                <p:cNvSpPr>
                  <a:spLocks noChangeShapeType="1"/>
                </p:cNvSpPr>
                <p:nvPr/>
              </p:nvSpPr>
              <p:spPr bwMode="auto">
                <a:xfrm>
                  <a:off x="2705100" y="2549576"/>
                  <a:ext cx="0" cy="320040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Line 4"/>
                <p:cNvSpPr>
                  <a:spLocks noChangeShapeType="1"/>
                </p:cNvSpPr>
                <p:nvPr/>
              </p:nvSpPr>
              <p:spPr bwMode="auto">
                <a:xfrm>
                  <a:off x="5143500" y="2549576"/>
                  <a:ext cx="0" cy="320040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019300" y="5684888"/>
                  <a:ext cx="1524000" cy="3667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/>
                    <a:t>Low Limit</a:t>
                  </a:r>
                </a:p>
              </p:txBody>
            </p:sp>
            <p:sp>
              <p:nvSpPr>
                <p:cNvPr id="5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610100" y="5684888"/>
                  <a:ext cx="1524000" cy="3667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defTabSz="1019175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defTabSz="1019175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/>
                    <a:t>High Limit</a:t>
                  </a:r>
                </a:p>
              </p:txBody>
            </p:sp>
          </p:grpSp>
        </p:grpSp>
      </p:grp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6752792" y="615643"/>
            <a:ext cx="2160415" cy="14773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Equivalent: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Confidence Interval inside the Region of Functional Equivalence</a:t>
            </a: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6741577" y="2461708"/>
            <a:ext cx="2160415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Not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Equivalent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Confidence Interval outside Region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of Functional Equivalence</a:t>
            </a: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1536192" y="6385648"/>
            <a:ext cx="6071616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dirty="0" smtClean="0">
                <a:solidFill>
                  <a:schemeClr val="accent1"/>
                </a:solidFill>
              </a:rPr>
              <a:t>Bars depict 100*(1-2</a:t>
            </a:r>
            <a:r>
              <a:rPr lang="en-US" sz="1400" dirty="0" smtClean="0">
                <a:solidFill>
                  <a:schemeClr val="accent1"/>
                </a:solidFill>
                <a:sym typeface="Symbol" pitchFamily="18" charset="2"/>
              </a:rPr>
              <a:t>)</a:t>
            </a:r>
            <a:r>
              <a:rPr lang="en-US" sz="1400" dirty="0" smtClean="0">
                <a:solidFill>
                  <a:schemeClr val="accent1"/>
                </a:solidFill>
              </a:rPr>
              <a:t>% </a:t>
            </a:r>
            <a:r>
              <a:rPr lang="en-US" sz="1400" dirty="0">
                <a:solidFill>
                  <a:schemeClr val="accent1"/>
                </a:solidFill>
              </a:rPr>
              <a:t>Confidence </a:t>
            </a:r>
            <a:r>
              <a:rPr lang="en-US" sz="1400" dirty="0" smtClean="0">
                <a:solidFill>
                  <a:schemeClr val="accent1"/>
                </a:solidFill>
              </a:rPr>
              <a:t>Intervals for the Difference in Means</a:t>
            </a:r>
            <a:endParaRPr lang="en-US" sz="1600" dirty="0">
              <a:solidFill>
                <a:schemeClr val="accent1"/>
              </a:solidFill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20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Communicating about Equivalence Test vs. Student’s t-test </a:t>
            </a:r>
            <a:r>
              <a:rPr lang="en-US" sz="2200" b="0" dirty="0" smtClean="0">
                <a:solidFill>
                  <a:schemeClr val="bg1"/>
                </a:solidFill>
              </a:rPr>
              <a:t>: TOST</a:t>
            </a:r>
            <a:endParaRPr lang="en-US" sz="2200" b="0" dirty="0">
              <a:solidFill>
                <a:schemeClr val="bg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practical: TOST</a:t>
            </a:r>
            <a:endParaRPr lang="en-US" dirty="0"/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107285" y="4763401"/>
            <a:ext cx="2160415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Not Significantly Different:</a:t>
            </a:r>
          </a:p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Confidence Interval includes 0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1534447" y="6385648"/>
            <a:ext cx="6075107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dirty="0" smtClean="0">
                <a:solidFill>
                  <a:schemeClr val="accent1"/>
                </a:solidFill>
              </a:rPr>
              <a:t>Bars depict 100*(1-2</a:t>
            </a:r>
            <a:r>
              <a:rPr lang="en-US" sz="1400" dirty="0" smtClean="0">
                <a:solidFill>
                  <a:schemeClr val="accent1"/>
                </a:solidFill>
                <a:sym typeface="Symbol" pitchFamily="18" charset="2"/>
              </a:rPr>
              <a:t>)</a:t>
            </a:r>
            <a:r>
              <a:rPr lang="en-US" sz="1400" dirty="0" smtClean="0">
                <a:solidFill>
                  <a:schemeClr val="accent1"/>
                </a:solidFill>
              </a:rPr>
              <a:t>% </a:t>
            </a:r>
            <a:r>
              <a:rPr lang="en-US" sz="1400" dirty="0">
                <a:solidFill>
                  <a:schemeClr val="accent1"/>
                </a:solidFill>
              </a:rPr>
              <a:t>Confidence </a:t>
            </a:r>
            <a:r>
              <a:rPr lang="en-US" sz="1400" dirty="0" smtClean="0">
                <a:solidFill>
                  <a:schemeClr val="accent1"/>
                </a:solidFill>
              </a:rPr>
              <a:t>Intervals for the Difference in Means</a:t>
            </a:r>
            <a:endParaRPr lang="en-US" sz="1600" dirty="0">
              <a:solidFill>
                <a:schemeClr val="accent1"/>
              </a:solidFill>
              <a:sym typeface="Symbol" pitchFamily="18" charset="2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39475" y="1495160"/>
            <a:ext cx="8328498" cy="4699000"/>
            <a:chOff x="815502" y="838200"/>
            <a:chExt cx="8328498" cy="4699000"/>
          </a:xfrm>
        </p:grpSpPr>
        <p:sp>
          <p:nvSpPr>
            <p:cNvPr id="29" name="Line 2"/>
            <p:cNvSpPr>
              <a:spLocks noChangeShapeType="1"/>
            </p:cNvSpPr>
            <p:nvPr/>
          </p:nvSpPr>
          <p:spPr bwMode="auto">
            <a:xfrm>
              <a:off x="2133600" y="4560888"/>
              <a:ext cx="46482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3"/>
            <p:cNvSpPr>
              <a:spLocks noChangeShapeType="1"/>
            </p:cNvSpPr>
            <p:nvPr/>
          </p:nvSpPr>
          <p:spPr bwMode="auto">
            <a:xfrm>
              <a:off x="3352800" y="1589088"/>
              <a:ext cx="0" cy="32004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4"/>
            <p:cNvSpPr>
              <a:spLocks noChangeShapeType="1"/>
            </p:cNvSpPr>
            <p:nvPr/>
          </p:nvSpPr>
          <p:spPr bwMode="auto">
            <a:xfrm>
              <a:off x="5791200" y="1589088"/>
              <a:ext cx="0" cy="32004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5"/>
            <p:cNvSpPr>
              <a:spLocks noChangeShapeType="1"/>
            </p:cNvSpPr>
            <p:nvPr/>
          </p:nvSpPr>
          <p:spPr bwMode="auto">
            <a:xfrm>
              <a:off x="4572000" y="1665288"/>
              <a:ext cx="0" cy="32004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6"/>
            <p:cNvSpPr>
              <a:spLocks noChangeShapeType="1"/>
            </p:cNvSpPr>
            <p:nvPr/>
          </p:nvSpPr>
          <p:spPr bwMode="auto">
            <a:xfrm>
              <a:off x="4038600" y="2732088"/>
              <a:ext cx="1143000" cy="0"/>
            </a:xfrm>
            <a:prstGeom prst="line">
              <a:avLst/>
            </a:prstGeom>
            <a:noFill/>
            <a:ln w="57150">
              <a:solidFill>
                <a:schemeClr val="tx2"/>
              </a:solidFill>
              <a:round/>
              <a:headEnd type="diamond" w="med" len="med"/>
              <a:tailEnd type="diamond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2133600" y="5170488"/>
              <a:ext cx="50292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dirty="0"/>
                <a:t>Difference </a:t>
              </a:r>
              <a:r>
                <a:rPr lang="en-US" b="1" dirty="0" smtClean="0"/>
                <a:t> </a:t>
              </a:r>
              <a:r>
                <a:rPr lang="en-US" b="1" dirty="0"/>
                <a:t>(Lab 1-Lab 2)</a:t>
              </a:r>
            </a:p>
          </p:txBody>
        </p:sp>
        <p:sp>
          <p:nvSpPr>
            <p:cNvPr id="47" name="Text Box 8"/>
            <p:cNvSpPr txBox="1">
              <a:spLocks noChangeArrowheads="1"/>
            </p:cNvSpPr>
            <p:nvPr/>
          </p:nvSpPr>
          <p:spPr bwMode="auto">
            <a:xfrm>
              <a:off x="990600" y="2274888"/>
              <a:ext cx="3048000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Equivalent and </a:t>
              </a:r>
            </a:p>
            <a:p>
              <a:r>
                <a:rPr lang="en-US" b="1" dirty="0">
                  <a:solidFill>
                    <a:schemeClr val="tx2"/>
                  </a:solidFill>
                </a:rPr>
                <a:t>Not Significantly Different</a:t>
              </a:r>
            </a:p>
          </p:txBody>
        </p:sp>
        <p:sp>
          <p:nvSpPr>
            <p:cNvPr id="48" name="Line 9"/>
            <p:cNvSpPr>
              <a:spLocks noChangeShapeType="1"/>
            </p:cNvSpPr>
            <p:nvPr/>
          </p:nvSpPr>
          <p:spPr bwMode="auto">
            <a:xfrm>
              <a:off x="3581400" y="3646488"/>
              <a:ext cx="533400" cy="0"/>
            </a:xfrm>
            <a:prstGeom prst="line">
              <a:avLst/>
            </a:prstGeom>
            <a:noFill/>
            <a:ln w="57150">
              <a:solidFill>
                <a:schemeClr val="tx2"/>
              </a:solidFill>
              <a:round/>
              <a:headEnd type="diamond" w="med" len="med"/>
              <a:tailEnd type="diamond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 Box 10"/>
            <p:cNvSpPr txBox="1">
              <a:spLocks noChangeArrowheads="1"/>
            </p:cNvSpPr>
            <p:nvPr/>
          </p:nvSpPr>
          <p:spPr bwMode="auto">
            <a:xfrm>
              <a:off x="815502" y="3388341"/>
              <a:ext cx="2667000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tx2"/>
                  </a:solidFill>
                </a:rPr>
                <a:t>Equivalent and Significantly Different</a:t>
              </a:r>
            </a:p>
          </p:txBody>
        </p:sp>
        <p:sp>
          <p:nvSpPr>
            <p:cNvPr id="50" name="Line 11"/>
            <p:cNvSpPr>
              <a:spLocks noChangeShapeType="1"/>
            </p:cNvSpPr>
            <p:nvPr/>
          </p:nvSpPr>
          <p:spPr bwMode="auto">
            <a:xfrm>
              <a:off x="3657600" y="4256088"/>
              <a:ext cx="2895600" cy="0"/>
            </a:xfrm>
            <a:prstGeom prst="line">
              <a:avLst/>
            </a:prstGeom>
            <a:noFill/>
            <a:ln w="57150">
              <a:solidFill>
                <a:schemeClr val="accent5"/>
              </a:solidFill>
              <a:round/>
              <a:headEnd type="diamond" w="med" len="med"/>
              <a:tailEnd type="diamond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 Box 12"/>
            <p:cNvSpPr txBox="1">
              <a:spLocks noChangeArrowheads="1"/>
            </p:cNvSpPr>
            <p:nvPr/>
          </p:nvSpPr>
          <p:spPr bwMode="auto">
            <a:xfrm>
              <a:off x="5867400" y="3646488"/>
              <a:ext cx="3124200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b="1" dirty="0">
                  <a:solidFill>
                    <a:schemeClr val="accent5"/>
                  </a:solidFill>
                </a:rPr>
                <a:t>Not Equivalent and </a:t>
              </a:r>
            </a:p>
            <a:p>
              <a:r>
                <a:rPr lang="en-US" b="1" dirty="0">
                  <a:solidFill>
                    <a:schemeClr val="accent5"/>
                  </a:solidFill>
                </a:rPr>
                <a:t>Not Significantly Different</a:t>
              </a:r>
            </a:p>
          </p:txBody>
        </p:sp>
        <p:sp>
          <p:nvSpPr>
            <p:cNvPr id="55" name="AutoShape 15"/>
            <p:cNvSpPr>
              <a:spLocks/>
            </p:cNvSpPr>
            <p:nvPr/>
          </p:nvSpPr>
          <p:spPr bwMode="auto">
            <a:xfrm rot="5400000">
              <a:off x="4267200" y="141288"/>
              <a:ext cx="609600" cy="2590800"/>
            </a:xfrm>
            <a:prstGeom prst="leftBrace">
              <a:avLst>
                <a:gd name="adj1" fmla="val 35417"/>
                <a:gd name="adj2" fmla="val 50000"/>
              </a:avLst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Text Box 16"/>
            <p:cNvSpPr txBox="1">
              <a:spLocks noChangeArrowheads="1"/>
            </p:cNvSpPr>
            <p:nvPr/>
          </p:nvSpPr>
          <p:spPr bwMode="auto">
            <a:xfrm>
              <a:off x="3124200" y="838200"/>
              <a:ext cx="51054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accent1"/>
                  </a:solidFill>
                </a:rPr>
                <a:t>Region of Functional Equivalence</a:t>
              </a:r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5486400" y="1905000"/>
              <a:ext cx="990600" cy="0"/>
            </a:xfrm>
            <a:prstGeom prst="line">
              <a:avLst/>
            </a:prstGeom>
            <a:noFill/>
            <a:ln w="57150">
              <a:solidFill>
                <a:schemeClr val="accent5"/>
              </a:solidFill>
              <a:round/>
              <a:headEnd type="diamond" w="med" len="med"/>
              <a:tailEnd type="diamond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 Box 22"/>
            <p:cNvSpPr txBox="1">
              <a:spLocks noChangeArrowheads="1"/>
            </p:cNvSpPr>
            <p:nvPr/>
          </p:nvSpPr>
          <p:spPr bwMode="auto">
            <a:xfrm>
              <a:off x="6019800" y="1295400"/>
              <a:ext cx="3124200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b="1" dirty="0">
                  <a:solidFill>
                    <a:schemeClr val="accent5"/>
                  </a:solidFill>
                </a:rPr>
                <a:t>Not Equivalent and </a:t>
              </a:r>
            </a:p>
            <a:p>
              <a:r>
                <a:rPr lang="en-US" b="1" dirty="0">
                  <a:solidFill>
                    <a:schemeClr val="accent5"/>
                  </a:solidFill>
                </a:rPr>
                <a:t>Significantly Different</a:t>
              </a:r>
            </a:p>
          </p:txBody>
        </p:sp>
        <p:sp>
          <p:nvSpPr>
            <p:cNvPr id="60" name="Text Box 24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3810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61" name="Text Box 25"/>
            <p:cNvSpPr txBox="1">
              <a:spLocks noChangeArrowheads="1"/>
            </p:cNvSpPr>
            <p:nvPr/>
          </p:nvSpPr>
          <p:spPr bwMode="auto">
            <a:xfrm>
              <a:off x="2667000" y="4724400"/>
              <a:ext cx="15240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/>
                <a:t>Low Limit</a:t>
              </a:r>
            </a:p>
          </p:txBody>
        </p:sp>
        <p:sp>
          <p:nvSpPr>
            <p:cNvPr id="62" name="Text Box 26"/>
            <p:cNvSpPr txBox="1">
              <a:spLocks noChangeArrowheads="1"/>
            </p:cNvSpPr>
            <p:nvPr/>
          </p:nvSpPr>
          <p:spPr bwMode="auto">
            <a:xfrm>
              <a:off x="5257800" y="4724400"/>
              <a:ext cx="15240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/>
                <a:t>High Limit</a:t>
              </a:r>
            </a:p>
          </p:txBody>
        </p:sp>
      </p:grp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78158" y="1121919"/>
            <a:ext cx="2160415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Significantly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Different: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Confidence Interval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does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not include 0</a:t>
            </a:r>
          </a:p>
        </p:txBody>
      </p:sp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6866563" y="2650384"/>
            <a:ext cx="2160415" cy="14773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Equivalent: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Confidence Interval inside the Region of Functional Equivalence</a:t>
            </a:r>
          </a:p>
        </p:txBody>
      </p:sp>
      <p:sp>
        <p:nvSpPr>
          <p:cNvPr id="66" name="Text Box 13"/>
          <p:cNvSpPr txBox="1">
            <a:spLocks noChangeArrowheads="1"/>
          </p:cNvSpPr>
          <p:nvPr/>
        </p:nvSpPr>
        <p:spPr bwMode="auto">
          <a:xfrm>
            <a:off x="6866564" y="4902252"/>
            <a:ext cx="2160415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Not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Equivalent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Confidence Interval outside Region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of Functional Equivalence</a:t>
            </a:r>
          </a:p>
        </p:txBody>
      </p:sp>
    </p:spTree>
    <p:extLst>
      <p:ext uri="{BB962C8B-B14F-4D97-AF65-F5344CB8AC3E}">
        <p14:creationId xmlns:p14="http://schemas.microsoft.com/office/powerpoint/2010/main" val="244761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Statistical Software</a:t>
            </a:r>
            <a:endParaRPr lang="en-US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tutorial: </a:t>
            </a:r>
            <a:r>
              <a:rPr lang="en-US" sz="2400" b="1" dirty="0" smtClean="0"/>
              <a:t>EQUIVALENCY TESTING BASICS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2522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7" name="Picture 3" descr="C:\Users\zieglem\AppData\Local\Microsoft\Windows\Temporary Internet Files\Content.IE5\XMJ9XYCM\MC90043441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42" y="932675"/>
            <a:ext cx="4066316" cy="457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02118" y="5656490"/>
            <a:ext cx="4339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Broadway" pitchFamily="82" charset="0"/>
              </a:rPr>
              <a:t>QUESTIONS?</a:t>
            </a:r>
            <a:endParaRPr lang="en-US" sz="2800" dirty="0"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4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Oval Callout 1"/>
          <p:cNvSpPr/>
          <p:nvPr/>
        </p:nvSpPr>
        <p:spPr>
          <a:xfrm>
            <a:off x="1691625" y="932675"/>
            <a:ext cx="4339757" cy="2573135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I just need to know if my p-value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for comparing these means of product quality is correct.</a:t>
            </a:r>
            <a:endParaRPr lang="en-US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45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Statistical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SAS/STAT® 9.3 (www.sas.com)</a:t>
            </a:r>
          </a:p>
          <a:p>
            <a:pPr lvl="1"/>
            <a:r>
              <a:rPr lang="en-US" sz="2400" dirty="0" smtClean="0"/>
              <a:t>TOST is available in </a:t>
            </a:r>
            <a:r>
              <a:rPr lang="en-US" sz="2400" dirty="0" err="1" smtClean="0"/>
              <a:t>proc</a:t>
            </a:r>
            <a:r>
              <a:rPr lang="en-US" sz="2400" dirty="0" smtClean="0"/>
              <a:t> </a:t>
            </a:r>
            <a:r>
              <a:rPr lang="en-US" sz="2400" dirty="0" err="1" smtClean="0"/>
              <a:t>ttest</a:t>
            </a:r>
            <a:endParaRPr lang="en-US" sz="2400" dirty="0" smtClean="0"/>
          </a:p>
          <a:p>
            <a:pPr lvl="1"/>
            <a:r>
              <a:rPr lang="en-US" sz="2400" dirty="0" smtClean="0"/>
              <a:t>TOST power calculations in </a:t>
            </a:r>
            <a:r>
              <a:rPr lang="en-US" sz="2400" dirty="0" err="1" smtClean="0"/>
              <a:t>proc</a:t>
            </a:r>
            <a:r>
              <a:rPr lang="en-US" sz="2400" dirty="0" smtClean="0"/>
              <a:t> power</a:t>
            </a:r>
          </a:p>
          <a:p>
            <a:pPr lvl="1"/>
            <a:r>
              <a:rPr lang="en-US" sz="2400" dirty="0" smtClean="0"/>
              <a:t>Both support multiple 2 sample designs</a:t>
            </a:r>
          </a:p>
          <a:p>
            <a:r>
              <a:rPr lang="en-US" sz="2400" dirty="0" smtClean="0"/>
              <a:t>JMP® (www.jmp.com)</a:t>
            </a:r>
          </a:p>
          <a:p>
            <a:pPr lvl="1"/>
            <a:r>
              <a:rPr lang="en-US" sz="2400" dirty="0" smtClean="0"/>
              <a:t>Available in Version 10</a:t>
            </a:r>
          </a:p>
          <a:p>
            <a:r>
              <a:rPr lang="en-US" sz="2400" dirty="0" smtClean="0"/>
              <a:t>Minitab® (Version 16) (www.minitab.com)</a:t>
            </a:r>
          </a:p>
          <a:p>
            <a:pPr lvl="1"/>
            <a:r>
              <a:rPr lang="en-US" sz="2400" dirty="0" smtClean="0"/>
              <a:t>Available as a macro </a:t>
            </a:r>
          </a:p>
          <a:p>
            <a:pPr lvl="2"/>
            <a:r>
              <a:rPr lang="en-US" sz="2000" dirty="0" smtClean="0"/>
              <a:t>Only TOST for 2 independent sample test</a:t>
            </a:r>
          </a:p>
          <a:p>
            <a:pPr lvl="2"/>
            <a:r>
              <a:rPr lang="en-US" sz="2000" dirty="0" smtClean="0"/>
              <a:t>Macro available on Minitab.com</a:t>
            </a:r>
          </a:p>
          <a:p>
            <a:r>
              <a:rPr lang="en-US" sz="2400" dirty="0" smtClean="0"/>
              <a:t>R (www.r-project.org)</a:t>
            </a:r>
          </a:p>
          <a:p>
            <a:pPr lvl="1"/>
            <a:r>
              <a:rPr lang="en-US" sz="2400" dirty="0" smtClean="0"/>
              <a:t>Several packages for TOST, power, etc.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</a:t>
            </a:r>
            <a:r>
              <a:rPr lang="en-US" dirty="0" smtClean="0"/>
              <a:t>tatistical </a:t>
            </a:r>
            <a:r>
              <a:rPr lang="en-US" dirty="0"/>
              <a:t>s</a:t>
            </a:r>
            <a:r>
              <a:rPr lang="en-US" dirty="0" smtClean="0"/>
              <a:t>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80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</a:t>
            </a:r>
            <a:endParaRPr lang="en-US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tutorial: </a:t>
            </a:r>
            <a:r>
              <a:rPr lang="en-US" sz="2400" b="1" dirty="0" smtClean="0"/>
              <a:t>EQUIVALENCY TESTING BASICS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2364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Analytical methods for new products are often developed in an in-house R&amp;D laboratory setting</a:t>
            </a:r>
          </a:p>
          <a:p>
            <a:r>
              <a:rPr lang="en-US" sz="2400" dirty="0" smtClean="0"/>
              <a:t>Methods are then transferred to contract laboratories, laboratories at manufacturing sites, etc. for use during production</a:t>
            </a:r>
          </a:p>
          <a:p>
            <a:pPr lvl="1"/>
            <a:r>
              <a:rPr lang="en-US" sz="2400" dirty="0" smtClean="0"/>
              <a:t>Special testing is performed to ensure successful method transfer</a:t>
            </a:r>
          </a:p>
          <a:p>
            <a:r>
              <a:rPr lang="en-US" sz="2400" dirty="0" smtClean="0"/>
              <a:t>It is important that the laboratories produce consistent results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Case Study: Analytical Chemistry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76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Ensuring laboratory-to-laboratory </a:t>
            </a:r>
            <a:r>
              <a:rPr lang="en-US" dirty="0" smtClean="0"/>
              <a:t>consistency in analytical methods is critical in Quality Assurance/Quality Control (QA/QC) for manufacturing processes</a:t>
            </a:r>
            <a:endParaRPr lang="en-US" dirty="0"/>
          </a:p>
          <a:p>
            <a:r>
              <a:rPr lang="en-US" dirty="0" smtClean="0"/>
              <a:t>Analytical discrepancies cost companies money</a:t>
            </a:r>
          </a:p>
          <a:p>
            <a:pPr lvl="1"/>
            <a:r>
              <a:rPr lang="en-US" dirty="0" smtClean="0"/>
              <a:t>Lost sales</a:t>
            </a:r>
          </a:p>
          <a:p>
            <a:pPr lvl="1"/>
            <a:r>
              <a:rPr lang="en-US" dirty="0" smtClean="0"/>
              <a:t>Negative public perception of the brand</a:t>
            </a:r>
          </a:p>
          <a:p>
            <a:pPr lvl="1"/>
            <a:r>
              <a:rPr lang="en-US" dirty="0" smtClean="0"/>
              <a:t>Regulatory concerns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</a:t>
            </a:r>
            <a:r>
              <a:rPr lang="en-US" dirty="0" smtClean="0"/>
              <a:t>Chemistry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62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Collection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6 sites, 4 analysts per site, 5 replicates with 2 injections each</a:t>
            </a:r>
          </a:p>
          <a:p>
            <a:pPr lvl="1"/>
            <a:r>
              <a:rPr lang="en-US" sz="2400" dirty="0" smtClean="0"/>
              <a:t>Each lab employs 2, 3 or 4 analysts who typically perform the chemical analysis of interest</a:t>
            </a:r>
          </a:p>
          <a:p>
            <a:r>
              <a:rPr lang="en-US" sz="2400" dirty="0" smtClean="0"/>
              <a:t>Samples sent to each lab of “known” quantity of compound of interest</a:t>
            </a:r>
          </a:p>
          <a:p>
            <a:pPr lvl="1"/>
            <a:r>
              <a:rPr lang="en-US" sz="2400" dirty="0" smtClean="0"/>
              <a:t>The concentration of audit sample was determined by the R&amp;D center laboratory</a:t>
            </a:r>
          </a:p>
          <a:p>
            <a:r>
              <a:rPr lang="en-US" sz="2400" dirty="0" smtClean="0"/>
              <a:t>Each laboratory had been previously trained on the SOP for the measurement technique and was routinely performing the measurement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Chemistry</a:t>
            </a:r>
          </a:p>
        </p:txBody>
      </p:sp>
    </p:spTree>
    <p:extLst>
      <p:ext uri="{BB962C8B-B14F-4D97-AF65-F5344CB8AC3E}">
        <p14:creationId xmlns:p14="http://schemas.microsoft.com/office/powerpoint/2010/main" val="344862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Region of Functional Equivalence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Inputs:</a:t>
            </a:r>
          </a:p>
          <a:p>
            <a:pPr lvl="1"/>
            <a:r>
              <a:rPr lang="en-US" sz="2400" dirty="0"/>
              <a:t>Regulatory requirements to meet external </a:t>
            </a:r>
            <a:r>
              <a:rPr lang="en-US" sz="2400" dirty="0" smtClean="0"/>
              <a:t>specifications</a:t>
            </a:r>
          </a:p>
          <a:p>
            <a:pPr lvl="1"/>
            <a:r>
              <a:rPr lang="en-US" sz="2400" dirty="0" smtClean="0"/>
              <a:t>Internal specification limit for the product containing the compound of interest </a:t>
            </a:r>
          </a:p>
          <a:p>
            <a:pPr lvl="1"/>
            <a:r>
              <a:rPr lang="en-US" sz="2400" dirty="0" smtClean="0"/>
              <a:t>Business impact 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Region of Functional Equivalence set at ± 1.0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Chemistry</a:t>
            </a:r>
          </a:p>
        </p:txBody>
      </p:sp>
    </p:spTree>
    <p:extLst>
      <p:ext uri="{BB962C8B-B14F-4D97-AF65-F5344CB8AC3E}">
        <p14:creationId xmlns:p14="http://schemas.microsoft.com/office/powerpoint/2010/main" val="103860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Data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Chemistry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6696761" cy="5038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3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Equivalency Testing Results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Chemistry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55" y="1109662"/>
            <a:ext cx="6705600" cy="503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1161086" y="855865"/>
            <a:ext cx="7865894" cy="2800767"/>
            <a:chOff x="1161086" y="855865"/>
            <a:chExt cx="7865894" cy="2800767"/>
          </a:xfrm>
        </p:grpSpPr>
        <p:grpSp>
          <p:nvGrpSpPr>
            <p:cNvPr id="28" name="Group 27"/>
            <p:cNvGrpSpPr/>
            <p:nvPr/>
          </p:nvGrpSpPr>
          <p:grpSpPr>
            <a:xfrm>
              <a:off x="1161086" y="855865"/>
              <a:ext cx="7865894" cy="2800767"/>
              <a:chOff x="1161086" y="855865"/>
              <a:chExt cx="7865894" cy="2800767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901503" y="855865"/>
                <a:ext cx="7125477" cy="2800767"/>
                <a:chOff x="1901503" y="855865"/>
                <a:chExt cx="7125477" cy="2800767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7091455" y="855865"/>
                  <a:ext cx="1935525" cy="2800767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softEdge rad="31750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200" dirty="0" smtClean="0"/>
                    <a:t>Blue arrow indicates comparisons where labs are </a:t>
                  </a:r>
                  <a:r>
                    <a:rPr lang="en-US" sz="2200" b="1" dirty="0" smtClean="0"/>
                    <a:t>equivalent</a:t>
                  </a:r>
                </a:p>
                <a:p>
                  <a:pPr algn="ctr"/>
                  <a:r>
                    <a:rPr lang="en-US" sz="2200" dirty="0" smtClean="0"/>
                    <a:t>by the equivalence test</a:t>
                  </a:r>
                  <a:endParaRPr lang="en-US" sz="2200" dirty="0"/>
                </a:p>
              </p:txBody>
            </p:sp>
            <p:grpSp>
              <p:nvGrpSpPr>
                <p:cNvPr id="24" name="Group 23"/>
                <p:cNvGrpSpPr/>
                <p:nvPr/>
              </p:nvGrpSpPr>
              <p:grpSpPr>
                <a:xfrm>
                  <a:off x="1901503" y="2145317"/>
                  <a:ext cx="4738790" cy="917741"/>
                  <a:chOff x="1901503" y="2145317"/>
                  <a:chExt cx="4738790" cy="917741"/>
                </a:xfrm>
              </p:grpSpPr>
              <p:sp>
                <p:nvSpPr>
                  <p:cNvPr id="16" name="Right Arrow 15"/>
                  <p:cNvSpPr/>
                  <p:nvPr/>
                </p:nvSpPr>
                <p:spPr>
                  <a:xfrm rot="4760377">
                    <a:off x="1881428" y="2233908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" name="Right Arrow 16"/>
                  <p:cNvSpPr/>
                  <p:nvPr/>
                </p:nvSpPr>
                <p:spPr>
                  <a:xfrm rot="4760377">
                    <a:off x="2265477" y="2638055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" name="Right Arrow 17"/>
                  <p:cNvSpPr/>
                  <p:nvPr/>
                </p:nvSpPr>
                <p:spPr>
                  <a:xfrm rot="4760377">
                    <a:off x="3033577" y="2874387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" name="Right Arrow 19"/>
                  <p:cNvSpPr/>
                  <p:nvPr/>
                </p:nvSpPr>
                <p:spPr>
                  <a:xfrm rot="4760377">
                    <a:off x="3736433" y="2401723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Right Arrow 20"/>
                  <p:cNvSpPr/>
                  <p:nvPr/>
                </p:nvSpPr>
                <p:spPr>
                  <a:xfrm rot="4760377">
                    <a:off x="4569778" y="2262630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Right Arrow 21"/>
                  <p:cNvSpPr/>
                  <p:nvPr/>
                </p:nvSpPr>
                <p:spPr>
                  <a:xfrm rot="4760377">
                    <a:off x="4953827" y="2725576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" name="Right Arrow 24"/>
                  <p:cNvSpPr/>
                  <p:nvPr/>
                </p:nvSpPr>
                <p:spPr>
                  <a:xfrm rot="4760377">
                    <a:off x="6451622" y="2165392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" name="Right Arrow 25"/>
                  <p:cNvSpPr/>
                  <p:nvPr/>
                </p:nvSpPr>
                <p:spPr>
                  <a:xfrm rot="4760377">
                    <a:off x="6029168" y="2262630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30" name="Right Arrow 29"/>
              <p:cNvSpPr/>
              <p:nvPr/>
            </p:nvSpPr>
            <p:spPr>
              <a:xfrm rot="4760377">
                <a:off x="1141011" y="3027339"/>
                <a:ext cx="208746" cy="168596"/>
              </a:xfrm>
              <a:prstGeom prst="rightArrow">
                <a:avLst/>
              </a:prstGeom>
              <a:solidFill>
                <a:schemeClr val="accent2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ight Arrow 30"/>
              <p:cNvSpPr/>
              <p:nvPr/>
            </p:nvSpPr>
            <p:spPr>
              <a:xfrm rot="4760377">
                <a:off x="1508433" y="3103263"/>
                <a:ext cx="208746" cy="168596"/>
              </a:xfrm>
              <a:prstGeom prst="rightArrow">
                <a:avLst/>
              </a:prstGeom>
              <a:solidFill>
                <a:schemeClr val="accent2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Right Arrow 18"/>
            <p:cNvSpPr/>
            <p:nvPr/>
          </p:nvSpPr>
          <p:spPr>
            <a:xfrm rot="4760377">
              <a:off x="5645118" y="2848388"/>
              <a:ext cx="208746" cy="168596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114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of Same Comparisons Using Student’s t-test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Chemistry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74" y="1201510"/>
            <a:ext cx="6652671" cy="4807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1316822" y="803116"/>
            <a:ext cx="7823003" cy="3155663"/>
            <a:chOff x="1316822" y="803116"/>
            <a:chExt cx="7823003" cy="3155663"/>
          </a:xfrm>
        </p:grpSpPr>
        <p:grpSp>
          <p:nvGrpSpPr>
            <p:cNvPr id="6" name="Group 5"/>
            <p:cNvGrpSpPr/>
            <p:nvPr/>
          </p:nvGrpSpPr>
          <p:grpSpPr>
            <a:xfrm>
              <a:off x="1316822" y="3505285"/>
              <a:ext cx="4661981" cy="453494"/>
              <a:chOff x="1517453" y="3966145"/>
              <a:chExt cx="4661981" cy="453494"/>
            </a:xfrm>
          </p:grpSpPr>
          <p:sp>
            <p:nvSpPr>
              <p:cNvPr id="21" name="Right Arrow 20"/>
              <p:cNvSpPr/>
              <p:nvPr/>
            </p:nvSpPr>
            <p:spPr>
              <a:xfrm rot="4760377">
                <a:off x="1497378" y="4230968"/>
                <a:ext cx="208746" cy="168596"/>
              </a:xfrm>
              <a:prstGeom prst="rightArrow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ight Arrow 21"/>
              <p:cNvSpPr/>
              <p:nvPr/>
            </p:nvSpPr>
            <p:spPr>
              <a:xfrm rot="4760377">
                <a:off x="1855632" y="3986220"/>
                <a:ext cx="208746" cy="168596"/>
              </a:xfrm>
              <a:prstGeom prst="rightArrow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ight Arrow 22"/>
              <p:cNvSpPr/>
              <p:nvPr/>
            </p:nvSpPr>
            <p:spPr>
              <a:xfrm rot="4760377">
                <a:off x="5990763" y="4138620"/>
                <a:ext cx="208746" cy="168596"/>
              </a:xfrm>
              <a:prstGeom prst="rightArrow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7204300" y="803116"/>
              <a:ext cx="1935525" cy="24622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softEdge rad="317500"/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200">
                  <a:solidFill>
                    <a:schemeClr val="accent1">
                      <a:lumMod val="50000"/>
                    </a:schemeClr>
                  </a:solidFill>
                </a:defRPr>
              </a:lvl1pPr>
            </a:lstStyle>
            <a:p>
              <a:r>
                <a:rPr lang="en-US" dirty="0"/>
                <a:t>Red arrow indicates comparisons where labs are equivalent by the two sample t-test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429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Compare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Chemistry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55" y="1109662"/>
            <a:ext cx="6705600" cy="503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025627" y="2854312"/>
            <a:ext cx="8022861" cy="3294123"/>
            <a:chOff x="1025627" y="2854312"/>
            <a:chExt cx="8022861" cy="3294123"/>
          </a:xfrm>
        </p:grpSpPr>
        <p:grpSp>
          <p:nvGrpSpPr>
            <p:cNvPr id="4" name="Group 3"/>
            <p:cNvGrpSpPr/>
            <p:nvPr/>
          </p:nvGrpSpPr>
          <p:grpSpPr>
            <a:xfrm>
              <a:off x="1025627" y="2854312"/>
              <a:ext cx="4863867" cy="454186"/>
              <a:chOff x="1025627" y="2854312"/>
              <a:chExt cx="4863867" cy="454186"/>
            </a:xfrm>
          </p:grpSpPr>
          <p:sp>
            <p:nvSpPr>
              <p:cNvPr id="30" name="Right Arrow 29"/>
              <p:cNvSpPr/>
              <p:nvPr/>
            </p:nvSpPr>
            <p:spPr>
              <a:xfrm rot="4760377">
                <a:off x="1005552" y="3118998"/>
                <a:ext cx="208746" cy="168596"/>
              </a:xfrm>
              <a:prstGeom prst="rightArrow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ight Arrow 30"/>
              <p:cNvSpPr/>
              <p:nvPr/>
            </p:nvSpPr>
            <p:spPr>
              <a:xfrm rot="4760377">
                <a:off x="1388683" y="3119827"/>
                <a:ext cx="208746" cy="168596"/>
              </a:xfrm>
              <a:prstGeom prst="rightArrow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ight Arrow 31"/>
              <p:cNvSpPr/>
              <p:nvPr/>
            </p:nvSpPr>
            <p:spPr>
              <a:xfrm rot="4760377">
                <a:off x="5700823" y="2874387"/>
                <a:ext cx="208746" cy="168596"/>
              </a:xfrm>
              <a:prstGeom prst="rightArrow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7112963" y="3686222"/>
              <a:ext cx="1935525" cy="24622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softEdge rad="317500"/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200">
                  <a:solidFill>
                    <a:schemeClr val="accent1">
                      <a:lumMod val="50000"/>
                    </a:schemeClr>
                  </a:solidFill>
                </a:defRPr>
              </a:lvl1pPr>
            </a:lstStyle>
            <a:p>
              <a:r>
                <a:rPr lang="en-US" dirty="0"/>
                <a:t>Red arrow indicates comparisons where labs are equivalent by the two sample t-test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61086" y="855865"/>
            <a:ext cx="7865894" cy="2800767"/>
            <a:chOff x="1161086" y="855865"/>
            <a:chExt cx="7865894" cy="2800767"/>
          </a:xfrm>
        </p:grpSpPr>
        <p:grpSp>
          <p:nvGrpSpPr>
            <p:cNvPr id="38" name="Group 37"/>
            <p:cNvGrpSpPr/>
            <p:nvPr/>
          </p:nvGrpSpPr>
          <p:grpSpPr>
            <a:xfrm>
              <a:off x="1161086" y="855865"/>
              <a:ext cx="7865894" cy="2800767"/>
              <a:chOff x="1161086" y="855865"/>
              <a:chExt cx="7865894" cy="2800767"/>
            </a:xfrm>
          </p:grpSpPr>
          <p:grpSp>
            <p:nvGrpSpPr>
              <p:cNvPr id="39" name="Group 38"/>
              <p:cNvGrpSpPr/>
              <p:nvPr/>
            </p:nvGrpSpPr>
            <p:grpSpPr>
              <a:xfrm>
                <a:off x="1901503" y="855865"/>
                <a:ext cx="7125477" cy="2800767"/>
                <a:chOff x="1901503" y="855865"/>
                <a:chExt cx="7125477" cy="2800767"/>
              </a:xfrm>
            </p:grpSpPr>
            <p:sp>
              <p:nvSpPr>
                <p:cNvPr id="42" name="TextBox 41"/>
                <p:cNvSpPr txBox="1"/>
                <p:nvPr/>
              </p:nvSpPr>
              <p:spPr>
                <a:xfrm>
                  <a:off x="7091455" y="855865"/>
                  <a:ext cx="1935525" cy="2800767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softEdge rad="31750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200" dirty="0" smtClean="0"/>
                    <a:t>Blue arrow indicates comparisons where labs are </a:t>
                  </a:r>
                  <a:r>
                    <a:rPr lang="en-US" sz="2200" b="1" dirty="0" smtClean="0"/>
                    <a:t>equivalent</a:t>
                  </a:r>
                </a:p>
                <a:p>
                  <a:pPr algn="ctr"/>
                  <a:r>
                    <a:rPr lang="en-US" sz="2200" dirty="0" smtClean="0"/>
                    <a:t>by the equivalence test</a:t>
                  </a:r>
                  <a:endParaRPr lang="en-US" sz="2200" dirty="0"/>
                </a:p>
              </p:txBody>
            </p:sp>
            <p:grpSp>
              <p:nvGrpSpPr>
                <p:cNvPr id="43" name="Group 42"/>
                <p:cNvGrpSpPr/>
                <p:nvPr/>
              </p:nvGrpSpPr>
              <p:grpSpPr>
                <a:xfrm>
                  <a:off x="1901503" y="2145317"/>
                  <a:ext cx="4738790" cy="917741"/>
                  <a:chOff x="1901503" y="2145317"/>
                  <a:chExt cx="4738790" cy="917741"/>
                </a:xfrm>
              </p:grpSpPr>
              <p:sp>
                <p:nvSpPr>
                  <p:cNvPr id="44" name="Right Arrow 43"/>
                  <p:cNvSpPr/>
                  <p:nvPr/>
                </p:nvSpPr>
                <p:spPr>
                  <a:xfrm rot="4760377">
                    <a:off x="1881428" y="2233908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" name="Right Arrow 44"/>
                  <p:cNvSpPr/>
                  <p:nvPr/>
                </p:nvSpPr>
                <p:spPr>
                  <a:xfrm rot="4760377">
                    <a:off x="2265477" y="2638055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Right Arrow 45"/>
                  <p:cNvSpPr/>
                  <p:nvPr/>
                </p:nvSpPr>
                <p:spPr>
                  <a:xfrm rot="4760377">
                    <a:off x="3033577" y="2874387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7" name="Right Arrow 46"/>
                  <p:cNvSpPr/>
                  <p:nvPr/>
                </p:nvSpPr>
                <p:spPr>
                  <a:xfrm rot="4760377">
                    <a:off x="3736433" y="2401723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8" name="Right Arrow 47"/>
                  <p:cNvSpPr/>
                  <p:nvPr/>
                </p:nvSpPr>
                <p:spPr>
                  <a:xfrm rot="4760377">
                    <a:off x="4569778" y="2262630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" name="Right Arrow 48"/>
                  <p:cNvSpPr/>
                  <p:nvPr/>
                </p:nvSpPr>
                <p:spPr>
                  <a:xfrm rot="4760377">
                    <a:off x="4953827" y="2725576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Right Arrow 49"/>
                  <p:cNvSpPr/>
                  <p:nvPr/>
                </p:nvSpPr>
                <p:spPr>
                  <a:xfrm rot="4760377">
                    <a:off x="6451622" y="2165392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Right Arrow 50"/>
                  <p:cNvSpPr/>
                  <p:nvPr/>
                </p:nvSpPr>
                <p:spPr>
                  <a:xfrm rot="4760377">
                    <a:off x="6029168" y="2262630"/>
                    <a:ext cx="208746" cy="168596"/>
                  </a:xfrm>
                  <a:prstGeom prst="rightArrow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40" name="Right Arrow 39"/>
              <p:cNvSpPr/>
              <p:nvPr/>
            </p:nvSpPr>
            <p:spPr>
              <a:xfrm rot="4760377">
                <a:off x="1141011" y="3027339"/>
                <a:ext cx="208746" cy="168596"/>
              </a:xfrm>
              <a:prstGeom prst="rightArrow">
                <a:avLst/>
              </a:prstGeom>
              <a:solidFill>
                <a:schemeClr val="accent2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ight Arrow 40"/>
              <p:cNvSpPr/>
              <p:nvPr/>
            </p:nvSpPr>
            <p:spPr>
              <a:xfrm rot="4760377">
                <a:off x="1508433" y="3103263"/>
                <a:ext cx="208746" cy="168596"/>
              </a:xfrm>
              <a:prstGeom prst="rightArrow">
                <a:avLst/>
              </a:prstGeom>
              <a:solidFill>
                <a:schemeClr val="accent2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Right Arrow 32"/>
            <p:cNvSpPr/>
            <p:nvPr/>
          </p:nvSpPr>
          <p:spPr>
            <a:xfrm rot="4760377">
              <a:off x="5875548" y="2877976"/>
              <a:ext cx="208746" cy="168596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46715" y="1530754"/>
            <a:ext cx="5293487" cy="4245344"/>
            <a:chOff x="846715" y="1530754"/>
            <a:chExt cx="5293487" cy="4245344"/>
          </a:xfrm>
        </p:grpSpPr>
        <p:grpSp>
          <p:nvGrpSpPr>
            <p:cNvPr id="9" name="Group 8"/>
            <p:cNvGrpSpPr/>
            <p:nvPr/>
          </p:nvGrpSpPr>
          <p:grpSpPr>
            <a:xfrm>
              <a:off x="846715" y="1662370"/>
              <a:ext cx="1075340" cy="4113728"/>
              <a:chOff x="846715" y="1657977"/>
              <a:chExt cx="1075340" cy="4113728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846715" y="2360205"/>
                <a:ext cx="1075340" cy="3411500"/>
              </a:xfrm>
              <a:prstGeom prst="rect">
                <a:avLst/>
              </a:prstGeom>
              <a:noFill/>
              <a:ln w="635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29" name="Picture 5" descr="C:\Users\zieglem\AppData\Local\Microsoft\Windows\Temporary Internet Files\Content.IE5\BKREIRXY\MC900423171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4345" y="1657977"/>
                <a:ext cx="640080" cy="6400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3" name="Group 12"/>
            <p:cNvGrpSpPr/>
            <p:nvPr/>
          </p:nvGrpSpPr>
          <p:grpSpPr>
            <a:xfrm>
              <a:off x="5500122" y="1530754"/>
              <a:ext cx="640080" cy="4234406"/>
              <a:chOff x="5500122" y="1530754"/>
              <a:chExt cx="640080" cy="4234406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5608935" y="2353660"/>
                <a:ext cx="422455" cy="3411500"/>
              </a:xfrm>
              <a:prstGeom prst="rect">
                <a:avLst/>
              </a:prstGeom>
              <a:noFill/>
              <a:ln w="635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7" name="Picture 5" descr="C:\Users\zieglem\AppData\Local\Microsoft\Windows\Temporary Internet Files\Content.IE5\BKREIRXY\MC900423171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0122" y="1530754"/>
                <a:ext cx="640080" cy="6400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44953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2843783" y="1777585"/>
            <a:ext cx="4339757" cy="1728225"/>
          </a:xfrm>
          <a:prstGeom prst="wedgeRectCallout">
            <a:avLst>
              <a:gd name="adj1" fmla="val 40974"/>
              <a:gd name="adj2" fmla="val 10040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How did you get this           p-value?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88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Equivalency testing methodology should be the standard tool in testing for the consistency of analytical </a:t>
            </a:r>
            <a:r>
              <a:rPr lang="en-US" sz="2400" dirty="0" smtClean="0"/>
              <a:t>methods</a:t>
            </a:r>
          </a:p>
          <a:p>
            <a:pPr lvl="1"/>
            <a:r>
              <a:rPr lang="en-US" sz="2400" dirty="0" smtClean="0"/>
              <a:t>Failure to use Equivalency Method for Equivalency Hypotheses can lead to inaccurate decisions</a:t>
            </a:r>
            <a:endParaRPr lang="en-US" sz="2400" dirty="0"/>
          </a:p>
          <a:p>
            <a:r>
              <a:rPr lang="en-US" sz="2400" dirty="0" smtClean="0"/>
              <a:t>Following method transfer, Follow-up </a:t>
            </a:r>
            <a:r>
              <a:rPr lang="en-US" sz="2400" dirty="0"/>
              <a:t>testing </a:t>
            </a:r>
            <a:r>
              <a:rPr lang="en-US" sz="2400" dirty="0" smtClean="0"/>
              <a:t>is needed to </a:t>
            </a:r>
            <a:r>
              <a:rPr lang="en-US" sz="2400" dirty="0"/>
              <a:t>ensure continued consistency across labs</a:t>
            </a:r>
          </a:p>
          <a:p>
            <a:pPr lvl="1"/>
            <a:r>
              <a:rPr lang="en-US" sz="2400" dirty="0"/>
              <a:t>Should be part of lab’s internal monitoring process</a:t>
            </a:r>
          </a:p>
          <a:p>
            <a:pPr lvl="2"/>
            <a:r>
              <a:rPr lang="en-US" sz="2000" dirty="0"/>
              <a:t>Audit samples</a:t>
            </a:r>
          </a:p>
          <a:p>
            <a:pPr lvl="2"/>
            <a:r>
              <a:rPr lang="en-US" sz="2000" dirty="0"/>
              <a:t>Control charts</a:t>
            </a:r>
          </a:p>
          <a:p>
            <a:pPr lvl="2"/>
            <a:r>
              <a:rPr lang="en-US" sz="2000" dirty="0"/>
              <a:t>Etc.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Case Study: Analytical Chemistry</a:t>
            </a:r>
          </a:p>
        </p:txBody>
      </p:sp>
    </p:spTree>
    <p:extLst>
      <p:ext uri="{BB962C8B-B14F-4D97-AF65-F5344CB8AC3E}">
        <p14:creationId xmlns:p14="http://schemas.microsoft.com/office/powerpoint/2010/main" val="215020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Developments</a:t>
            </a:r>
            <a:endParaRPr lang="en-US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tutorial: </a:t>
            </a:r>
            <a:r>
              <a:rPr lang="en-US" sz="2400" b="1" dirty="0" smtClean="0"/>
              <a:t>EQUIVALENCY TESTING BASICS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662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Development of Equivalency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First journal article appeared in 1960’s</a:t>
            </a:r>
          </a:p>
          <a:p>
            <a:r>
              <a:rPr lang="en-US" sz="2400" dirty="0" smtClean="0"/>
              <a:t>Motivated by USFDA special approval regulations for generic drugs</a:t>
            </a:r>
          </a:p>
          <a:p>
            <a:r>
              <a:rPr lang="en-US" sz="2400" dirty="0" smtClean="0"/>
              <a:t>Increased use because of active control trials </a:t>
            </a:r>
          </a:p>
          <a:p>
            <a:pPr lvl="1"/>
            <a:r>
              <a:rPr lang="en-US" sz="2400" dirty="0" smtClean="0"/>
              <a:t>Unethical to use negative control for conditions for which an effective therapy already exists</a:t>
            </a:r>
          </a:p>
          <a:p>
            <a:pPr lvl="2"/>
            <a:r>
              <a:rPr lang="en-US" sz="2400" dirty="0" smtClean="0"/>
              <a:t>Must replace HA of superiority with noninferiority </a:t>
            </a:r>
          </a:p>
          <a:p>
            <a:pPr lvl="3"/>
            <a:r>
              <a:rPr lang="en-US" sz="2400" dirty="0" smtClean="0"/>
              <a:t>Don’t have to prove a treatment is better, just that it is not worse than the existing treatment</a:t>
            </a:r>
          </a:p>
          <a:p>
            <a:pPr lvl="1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200" y="19050"/>
            <a:ext cx="778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</a:rPr>
              <a:t>h</a:t>
            </a:r>
            <a:r>
              <a:rPr lang="en-US" sz="2400" dirty="0" smtClean="0">
                <a:solidFill>
                  <a:schemeClr val="bg1"/>
                </a:solidFill>
              </a:rPr>
              <a:t>istorical </a:t>
            </a:r>
            <a:r>
              <a:rPr lang="en-US" sz="2400" dirty="0">
                <a:solidFill>
                  <a:schemeClr val="bg1"/>
                </a:solidFill>
              </a:rPr>
              <a:t>d</a:t>
            </a:r>
            <a:r>
              <a:rPr lang="en-US" sz="2400" dirty="0" smtClean="0">
                <a:solidFill>
                  <a:schemeClr val="bg1"/>
                </a:solidFill>
              </a:rPr>
              <a:t>evelopment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69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Development of Equivalency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Westlake:</a:t>
            </a:r>
          </a:p>
          <a:p>
            <a:pPr lvl="1"/>
            <a:r>
              <a:rPr lang="en-US" sz="2400" dirty="0" smtClean="0"/>
              <a:t>Principle of confidence interval inclusions</a:t>
            </a:r>
          </a:p>
          <a:p>
            <a:pPr lvl="1"/>
            <a:r>
              <a:rPr lang="en-US" sz="2400" dirty="0" smtClean="0"/>
              <a:t>Use 1-</a:t>
            </a:r>
            <a:r>
              <a:rPr lang="el-GR" sz="2400" dirty="0" smtClean="0"/>
              <a:t>α</a:t>
            </a:r>
            <a:r>
              <a:rPr lang="en-US" sz="2400" dirty="0" smtClean="0"/>
              <a:t> rather than 1-2</a:t>
            </a:r>
            <a:r>
              <a:rPr lang="el-GR" sz="2400" dirty="0" smtClean="0"/>
              <a:t>α</a:t>
            </a:r>
            <a:r>
              <a:rPr lang="en-US" sz="2400" dirty="0" smtClean="0"/>
              <a:t> in the method</a:t>
            </a:r>
          </a:p>
          <a:p>
            <a:pPr lvl="1"/>
            <a:r>
              <a:rPr lang="en-US" sz="2400" dirty="0" smtClean="0"/>
              <a:t>Overly conservative</a:t>
            </a:r>
          </a:p>
          <a:p>
            <a:r>
              <a:rPr lang="en-US" sz="2400" dirty="0" err="1" smtClean="0"/>
              <a:t>Schuirmann</a:t>
            </a:r>
            <a:r>
              <a:rPr lang="en-US" sz="2400" dirty="0" smtClean="0"/>
              <a:t>:</a:t>
            </a:r>
          </a:p>
          <a:p>
            <a:pPr lvl="1"/>
            <a:r>
              <a:rPr lang="en-US" sz="2400" dirty="0" smtClean="0"/>
              <a:t>Noted congruence between confidence interval inclusion and the rejection region</a:t>
            </a:r>
          </a:p>
          <a:p>
            <a:pPr lvl="1"/>
            <a:r>
              <a:rPr lang="en-US" sz="2400" dirty="0" smtClean="0"/>
              <a:t>Suggested using 2 one-sided tests (TOST)</a:t>
            </a:r>
            <a:endParaRPr lang="en-US" sz="2400" dirty="0"/>
          </a:p>
          <a:p>
            <a:r>
              <a:rPr lang="en-US" sz="2400" dirty="0" smtClean="0"/>
              <a:t>Berger:</a:t>
            </a:r>
          </a:p>
          <a:p>
            <a:pPr lvl="1"/>
            <a:r>
              <a:rPr lang="en-US" sz="2400" dirty="0" err="1" smtClean="0"/>
              <a:t>Schuirmann’s</a:t>
            </a:r>
            <a:r>
              <a:rPr lang="en-US" sz="2400" dirty="0" smtClean="0"/>
              <a:t> statement connects confidence interval inclusion as a special case of Berger’s intersection-union principle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200" y="19050"/>
            <a:ext cx="778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</a:rPr>
              <a:t>h</a:t>
            </a:r>
            <a:r>
              <a:rPr lang="en-US" sz="2400" dirty="0" smtClean="0">
                <a:solidFill>
                  <a:schemeClr val="bg1"/>
                </a:solidFill>
              </a:rPr>
              <a:t>istorical </a:t>
            </a:r>
            <a:r>
              <a:rPr lang="en-US" sz="2400" dirty="0">
                <a:solidFill>
                  <a:schemeClr val="bg1"/>
                </a:solidFill>
              </a:rPr>
              <a:t>d</a:t>
            </a:r>
            <a:r>
              <a:rPr lang="en-US" sz="2400" dirty="0" smtClean="0">
                <a:solidFill>
                  <a:schemeClr val="bg1"/>
                </a:solidFill>
              </a:rPr>
              <a:t>evelopment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97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EFSA Regulatory Guidelines</a:t>
            </a:r>
            <a:endParaRPr lang="en-US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tutorial: </a:t>
            </a:r>
            <a:r>
              <a:rPr lang="en-US" sz="2400" b="1" dirty="0" smtClean="0"/>
              <a:t>EQUIVALENCY TESTING BASICS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0792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-182880"/>
            <a:r>
              <a:rPr lang="en-US" sz="1800" dirty="0" smtClean="0"/>
              <a:t>Berger</a:t>
            </a:r>
            <a:r>
              <a:rPr lang="en-US" sz="1800" dirty="0"/>
              <a:t>, R. L., &amp; Hsu, J. C. (1996). Bioequivalence Trials, Intersection-Union Tests and </a:t>
            </a:r>
            <a:r>
              <a:rPr lang="en-US" sz="1800" dirty="0" smtClean="0"/>
              <a:t>Equivalence Confidence </a:t>
            </a:r>
            <a:r>
              <a:rPr lang="en-US" sz="1800" dirty="0"/>
              <a:t>Sets. </a:t>
            </a:r>
            <a:r>
              <a:rPr lang="en-US" sz="1800" i="1" dirty="0"/>
              <a:t>Statistical Science, 11</a:t>
            </a:r>
            <a:r>
              <a:rPr lang="en-US" sz="1800" dirty="0"/>
              <a:t>(4), 253-319.</a:t>
            </a:r>
          </a:p>
          <a:p>
            <a:pPr indent="-182880"/>
            <a:r>
              <a:rPr lang="en-US" sz="1800" dirty="0" smtClean="0"/>
              <a:t>Chambers</a:t>
            </a:r>
            <a:r>
              <a:rPr lang="en-US" sz="1800" dirty="0"/>
              <a:t>, D., Kelly, G., </a:t>
            </a:r>
            <a:r>
              <a:rPr lang="en-US" sz="1800" dirty="0" err="1"/>
              <a:t>Limentani</a:t>
            </a:r>
            <a:r>
              <a:rPr lang="en-US" sz="1800" dirty="0"/>
              <a:t>, G. B., Lister, A., Lung, K. R., &amp; Warner, E. (2005, September). </a:t>
            </a:r>
            <a:r>
              <a:rPr lang="en-US" sz="1800" dirty="0" smtClean="0"/>
              <a:t>Analytical </a:t>
            </a:r>
            <a:r>
              <a:rPr lang="en-US" sz="1800" dirty="0"/>
              <a:t>Method Equivalency. </a:t>
            </a:r>
            <a:r>
              <a:rPr lang="en-US" sz="1800" i="1" dirty="0"/>
              <a:t>Pharmaceutical Technology</a:t>
            </a:r>
            <a:r>
              <a:rPr lang="en-US" sz="1800" dirty="0"/>
              <a:t>, 64-80.</a:t>
            </a:r>
          </a:p>
          <a:p>
            <a:pPr indent="-182880"/>
            <a:r>
              <a:rPr lang="en-US" sz="1800" dirty="0"/>
              <a:t>Garrett, K. (1997). Use of Statistical Tests of Equivalence (Bioequivalence Tests) in Plant Pathology. </a:t>
            </a:r>
            <a:r>
              <a:rPr lang="en-US" sz="1800" i="1" dirty="0"/>
              <a:t>Phytopathology, 87</a:t>
            </a:r>
            <a:r>
              <a:rPr lang="en-US" sz="1800" dirty="0"/>
              <a:t>(4), 372-374.</a:t>
            </a:r>
          </a:p>
          <a:p>
            <a:pPr indent="-182880"/>
            <a:r>
              <a:rPr lang="en-US" sz="1800" dirty="0" smtClean="0"/>
              <a:t>Hauck</a:t>
            </a:r>
            <a:r>
              <a:rPr lang="en-US" sz="1800" dirty="0"/>
              <a:t>, W. W., &amp; Anderson, S. (1984). A New Statistical Procedure for Testing Equivalence in Two-Group Comparative Bioavailability Trials. </a:t>
            </a:r>
            <a:r>
              <a:rPr lang="en-US" sz="1800" i="1" dirty="0"/>
              <a:t>Journal of </a:t>
            </a:r>
            <a:r>
              <a:rPr lang="en-US" sz="1800" i="1" dirty="0" err="1"/>
              <a:t>Pharamcokinetics</a:t>
            </a:r>
            <a:r>
              <a:rPr lang="en-US" sz="1800" i="1" dirty="0"/>
              <a:t> and </a:t>
            </a:r>
            <a:r>
              <a:rPr lang="en-US" sz="1800" i="1" dirty="0" err="1"/>
              <a:t>Biopharmaceutics</a:t>
            </a:r>
            <a:r>
              <a:rPr lang="en-US" sz="1800" i="1" dirty="0"/>
              <a:t>, 12</a:t>
            </a:r>
            <a:r>
              <a:rPr lang="en-US" sz="1800" dirty="0"/>
              <a:t>(1), 83-91.</a:t>
            </a:r>
          </a:p>
          <a:p>
            <a:pPr indent="-182880"/>
            <a:r>
              <a:rPr lang="en-US" sz="1800" dirty="0" err="1"/>
              <a:t>Helsel</a:t>
            </a:r>
            <a:r>
              <a:rPr lang="en-US" sz="1800" dirty="0"/>
              <a:t>, D. R. (2005). </a:t>
            </a:r>
            <a:r>
              <a:rPr lang="en-US" sz="1800" i="1" dirty="0" err="1"/>
              <a:t>Nondetects</a:t>
            </a:r>
            <a:r>
              <a:rPr lang="en-US" sz="1800" i="1" dirty="0"/>
              <a:t> and Data Analysis Statistics for Censored Environment Data.</a:t>
            </a:r>
            <a:r>
              <a:rPr lang="en-US" sz="1800" dirty="0"/>
              <a:t> Hoboken: John Wiley &amp; Sons, Inc.</a:t>
            </a:r>
          </a:p>
          <a:p>
            <a:pPr indent="-182880"/>
            <a:r>
              <a:rPr lang="en-US" sz="1800" dirty="0"/>
              <a:t>Hsu, J. C., Hwang, J. G., Liu, H.-K., &amp; Ruberg, S. J. (1994). Confidence Intervals Associated with Test for Bioequivalence. </a:t>
            </a:r>
            <a:r>
              <a:rPr lang="en-US" sz="1800" i="1" dirty="0" err="1"/>
              <a:t>Biometrika</a:t>
            </a:r>
            <a:r>
              <a:rPr lang="en-US" sz="1800" i="1" dirty="0"/>
              <a:t>, 81</a:t>
            </a:r>
            <a:r>
              <a:rPr lang="en-US" sz="1800" dirty="0"/>
              <a:t>(1), 103-114.</a:t>
            </a:r>
          </a:p>
          <a:p>
            <a:pPr indent="-182880"/>
            <a:r>
              <a:rPr lang="en-US" sz="1800" dirty="0" err="1"/>
              <a:t>Lauzon</a:t>
            </a:r>
            <a:r>
              <a:rPr lang="en-US" sz="1800" dirty="0"/>
              <a:t>, C., &amp; </a:t>
            </a:r>
            <a:r>
              <a:rPr lang="en-US" sz="1800" dirty="0" err="1"/>
              <a:t>Caffo</a:t>
            </a:r>
            <a:r>
              <a:rPr lang="en-US" sz="1800" dirty="0"/>
              <a:t>, B. (2009). Easy Multiplicity Control in Equivalence Testing Using Two One-Sided Tests. </a:t>
            </a:r>
            <a:r>
              <a:rPr lang="en-US" sz="1800" i="1" dirty="0"/>
              <a:t>The American Statistician, 63</a:t>
            </a:r>
            <a:r>
              <a:rPr lang="en-US" sz="1800" dirty="0"/>
              <a:t>(2), 147-154</a:t>
            </a:r>
            <a:r>
              <a:rPr lang="en-US" sz="1800" dirty="0" smtClean="0"/>
              <a:t>.</a:t>
            </a:r>
          </a:p>
          <a:p>
            <a:pPr indent="-182880"/>
            <a:r>
              <a:rPr lang="en-US" sz="1800" dirty="0" err="1"/>
              <a:t>Limentani</a:t>
            </a:r>
            <a:r>
              <a:rPr lang="en-US" sz="1800" dirty="0"/>
              <a:t>, G. B., </a:t>
            </a:r>
            <a:r>
              <a:rPr lang="en-US" sz="1800" dirty="0" err="1"/>
              <a:t>Ringo</a:t>
            </a:r>
            <a:r>
              <a:rPr lang="en-US" sz="1800" dirty="0"/>
              <a:t>, M. C., Ye, F., </a:t>
            </a:r>
            <a:r>
              <a:rPr lang="en-US" sz="1800" dirty="0" err="1"/>
              <a:t>Bergquist</a:t>
            </a:r>
            <a:r>
              <a:rPr lang="en-US" sz="1800" dirty="0"/>
              <a:t>, M. L., &amp; </a:t>
            </a:r>
            <a:r>
              <a:rPr lang="en-US" sz="1800" dirty="0" err="1"/>
              <a:t>McSorley</a:t>
            </a:r>
            <a:r>
              <a:rPr lang="en-US" sz="1800" dirty="0"/>
              <a:t>, E. O. (2005, June). Beyond the t-Test: Statistical Equivalence Testing. </a:t>
            </a:r>
            <a:r>
              <a:rPr lang="en-US" sz="1800" i="1" dirty="0"/>
              <a:t>Analytical Chemistry</a:t>
            </a:r>
            <a:r>
              <a:rPr lang="en-US" sz="1800" dirty="0"/>
              <a:t>, 223-226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717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-182880"/>
            <a:r>
              <a:rPr lang="en-US" sz="1800" dirty="0" smtClean="0"/>
              <a:t>Mood</a:t>
            </a:r>
            <a:r>
              <a:rPr lang="en-US" sz="1800" dirty="0"/>
              <a:t>, A. M., </a:t>
            </a:r>
            <a:r>
              <a:rPr lang="en-US" sz="1800" dirty="0" err="1"/>
              <a:t>Graybill</a:t>
            </a:r>
            <a:r>
              <a:rPr lang="en-US" sz="1800" dirty="0"/>
              <a:t>, F. A., &amp; </a:t>
            </a:r>
            <a:r>
              <a:rPr lang="en-US" sz="1800" dirty="0" err="1"/>
              <a:t>Boes</a:t>
            </a:r>
            <a:r>
              <a:rPr lang="en-US" sz="1800" dirty="0"/>
              <a:t>, D. C. (1974). </a:t>
            </a:r>
            <a:r>
              <a:rPr lang="en-US" sz="1800" i="1" dirty="0"/>
              <a:t>Introduction of to the Theory of Statistics</a:t>
            </a:r>
            <a:r>
              <a:rPr lang="en-US" sz="1800" dirty="0"/>
              <a:t> (Third ed.). New York: McGraw-Hill.</a:t>
            </a:r>
          </a:p>
          <a:p>
            <a:pPr indent="-182880"/>
            <a:r>
              <a:rPr lang="en-US" sz="1800" dirty="0"/>
              <a:t>Phillips, K. F. (1990). Power of the Two One-Sided Tests Procedure in Bioequivalence. </a:t>
            </a:r>
            <a:r>
              <a:rPr lang="en-US" sz="1800" i="1" dirty="0" err="1"/>
              <a:t>Pharmacometrics</a:t>
            </a:r>
            <a:r>
              <a:rPr lang="en-US" sz="1800" i="1" dirty="0"/>
              <a:t>, 18</a:t>
            </a:r>
            <a:r>
              <a:rPr lang="en-US" sz="1800" dirty="0"/>
              <a:t>(2), 137-144.</a:t>
            </a:r>
          </a:p>
          <a:p>
            <a:pPr indent="-182880"/>
            <a:r>
              <a:rPr lang="en-US" sz="1800" dirty="0" smtClean="0"/>
              <a:t>Rani, S., &amp; </a:t>
            </a:r>
            <a:r>
              <a:rPr lang="en-US" sz="1800" dirty="0" err="1" smtClean="0"/>
              <a:t>Pargal</a:t>
            </a:r>
            <a:r>
              <a:rPr lang="en-US" sz="1800" dirty="0" smtClean="0"/>
              <a:t>, A. (2004). Bioequivalence: An Overview of Statistical Concepts. </a:t>
            </a:r>
            <a:r>
              <a:rPr lang="en-US" sz="1800" i="1" dirty="0" smtClean="0"/>
              <a:t>Indian Journal of Pharmacology, 36</a:t>
            </a:r>
            <a:r>
              <a:rPr lang="en-US" sz="1800" dirty="0" smtClean="0"/>
              <a:t>(4), 209-216.</a:t>
            </a:r>
          </a:p>
          <a:p>
            <a:pPr indent="-182880"/>
            <a:r>
              <a:rPr lang="en-US" sz="1800" dirty="0" err="1" smtClean="0"/>
              <a:t>Röhmel</a:t>
            </a:r>
            <a:r>
              <a:rPr lang="en-US" sz="1800" dirty="0" smtClean="0"/>
              <a:t>, J. (2011). On </a:t>
            </a:r>
            <a:r>
              <a:rPr lang="en-US" sz="1800" dirty="0" err="1" smtClean="0"/>
              <a:t>Familywise</a:t>
            </a:r>
            <a:r>
              <a:rPr lang="en-US" sz="1800" dirty="0" smtClean="0"/>
              <a:t> Type I Error Control for Multiplicity in Equivalence Trials with Three or More Treatments. </a:t>
            </a:r>
            <a:r>
              <a:rPr lang="en-US" sz="1800" i="1" dirty="0" smtClean="0"/>
              <a:t>Biometrical Journal, 53</a:t>
            </a:r>
            <a:r>
              <a:rPr lang="en-US" sz="1800" dirty="0" smtClean="0"/>
              <a:t>(6), 914-916.</a:t>
            </a:r>
          </a:p>
          <a:p>
            <a:pPr indent="-182880"/>
            <a:r>
              <a:rPr lang="en-US" sz="1800" dirty="0" err="1" smtClean="0"/>
              <a:t>Rusticus</a:t>
            </a:r>
            <a:r>
              <a:rPr lang="en-US" sz="1800" dirty="0" smtClean="0"/>
              <a:t>, S. A., &amp; </a:t>
            </a:r>
            <a:r>
              <a:rPr lang="en-US" sz="1800" dirty="0" err="1" smtClean="0"/>
              <a:t>Lovato</a:t>
            </a:r>
            <a:r>
              <a:rPr lang="en-US" sz="1800" dirty="0" smtClean="0"/>
              <a:t>, C. Y. (2011). Applying Tests of Equivalence for Multiple Group Comparisons: Demonstration of the Confidence Interval Approach. </a:t>
            </a:r>
            <a:r>
              <a:rPr lang="en-US" sz="1800" i="1" dirty="0" smtClean="0"/>
              <a:t>Practical Assessment, Research and Evaluation, 16</a:t>
            </a:r>
            <a:r>
              <a:rPr lang="en-US" sz="1800" dirty="0" smtClean="0"/>
              <a:t>(7), ISSN 1531-7714.</a:t>
            </a:r>
          </a:p>
          <a:p>
            <a:pPr indent="-182880"/>
            <a:r>
              <a:rPr lang="en-US" sz="1800" dirty="0" err="1" smtClean="0"/>
              <a:t>Schuirmann</a:t>
            </a:r>
            <a:r>
              <a:rPr lang="en-US" sz="1800" dirty="0" smtClean="0"/>
              <a:t>, D. J. (1987). A Comparison of the Two One-Sided Tests Procedure and the Power Approach for Assessing Equivalence of Average Bioavailability. </a:t>
            </a:r>
            <a:r>
              <a:rPr lang="en-US" sz="1800" i="1" dirty="0" smtClean="0"/>
              <a:t>Journal of </a:t>
            </a:r>
            <a:r>
              <a:rPr lang="en-US" sz="1800" i="1" dirty="0" err="1" smtClean="0"/>
              <a:t>Phamacokinetics</a:t>
            </a:r>
            <a:r>
              <a:rPr lang="en-US" sz="1800" i="1" dirty="0" smtClean="0"/>
              <a:t> and </a:t>
            </a:r>
            <a:r>
              <a:rPr lang="en-US" sz="1800" i="1" dirty="0" err="1" smtClean="0"/>
              <a:t>Biopharmaceutics</a:t>
            </a:r>
            <a:r>
              <a:rPr lang="en-US" sz="1800" i="1" dirty="0" smtClean="0"/>
              <a:t>, 15</a:t>
            </a:r>
            <a:r>
              <a:rPr lang="en-US" sz="1800" dirty="0" smtClean="0"/>
              <a:t>(6), 657-680.</a:t>
            </a:r>
          </a:p>
          <a:p>
            <a:pPr indent="-182880"/>
            <a:r>
              <a:rPr lang="en-US" sz="1800" dirty="0" err="1" smtClean="0"/>
              <a:t>Wellek</a:t>
            </a:r>
            <a:r>
              <a:rPr lang="en-US" sz="1800" dirty="0" smtClean="0"/>
              <a:t>, S. (2010). </a:t>
            </a:r>
            <a:r>
              <a:rPr lang="en-US" sz="1800" i="1" dirty="0" smtClean="0"/>
              <a:t>Testing Statistical Hypotheses of Equivalence and Noninferiority</a:t>
            </a:r>
            <a:r>
              <a:rPr lang="en-US" sz="1800" dirty="0" smtClean="0"/>
              <a:t> (2nd ed.). Boca Raton, FL: CRC Press.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9335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7" name="Picture 3" descr="C:\Users\zieglem\AppData\Local\Microsoft\Windows\Temporary Internet Files\Content.IE5\XMJ9XYCM\MC90043441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42" y="932675"/>
            <a:ext cx="4066316" cy="457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02118" y="5656490"/>
            <a:ext cx="4339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Broadway" pitchFamily="82" charset="0"/>
              </a:rPr>
              <a:t>QUESTIONS?</a:t>
            </a:r>
            <a:endParaRPr lang="en-US" sz="2800" dirty="0"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7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728560" y="2123230"/>
            <a:ext cx="4992649" cy="2150680"/>
          </a:xfrm>
          <a:solidFill>
            <a:schemeClr val="bg1">
              <a:lumMod val="5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en-US" sz="2000" dirty="0"/>
              <a:t>Understand the basic concept of equivalence/noninferiority testing</a:t>
            </a:r>
          </a:p>
          <a:p>
            <a:pPr marL="365760" lvl="1">
              <a:spcBef>
                <a:spcPts val="200"/>
              </a:spcBef>
            </a:pPr>
            <a:r>
              <a:rPr lang="en-US" dirty="0">
                <a:solidFill>
                  <a:schemeClr val="bg1"/>
                </a:solidFill>
              </a:rPr>
              <a:t>Relevant terms</a:t>
            </a:r>
          </a:p>
          <a:p>
            <a:pPr marL="365760" lvl="1">
              <a:spcBef>
                <a:spcPts val="200"/>
              </a:spcBef>
            </a:pPr>
            <a:r>
              <a:rPr lang="en-US" dirty="0">
                <a:solidFill>
                  <a:schemeClr val="bg1"/>
                </a:solidFill>
              </a:rPr>
              <a:t>Contrast with “traditional” test of hypotheses approach</a:t>
            </a:r>
          </a:p>
          <a:p>
            <a:pPr marL="365760" lvl="1">
              <a:spcBef>
                <a:spcPts val="200"/>
              </a:spcBef>
            </a:pPr>
            <a:r>
              <a:rPr lang="en-US" dirty="0">
                <a:solidFill>
                  <a:schemeClr val="bg1"/>
                </a:solidFill>
              </a:rPr>
              <a:t>Typical application areas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1" y="1585560"/>
            <a:ext cx="2651750" cy="499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Learning Objectives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094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2" name="Oval Callout 1"/>
          <p:cNvSpPr/>
          <p:nvPr/>
        </p:nvSpPr>
        <p:spPr>
          <a:xfrm>
            <a:off x="1691625" y="932675"/>
            <a:ext cx="4339757" cy="2573135"/>
          </a:xfrm>
          <a:prstGeom prst="wedgeEllipseCallout">
            <a:avLst>
              <a:gd name="adj1" fmla="val -35933"/>
              <a:gd name="adj2" fmla="val 6901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I ran a two-sample t-test to compare group means.</a:t>
            </a:r>
          </a:p>
        </p:txBody>
      </p:sp>
      <p:pic>
        <p:nvPicPr>
          <p:cNvPr id="6" name="Picture 7" descr="C:\Users\zieglem\AppData\Local\Microsoft\Windows\Temporary Internet Files\Content.IE5\ZG0WI3TU\MC90043262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3" y="2814536"/>
            <a:ext cx="3072384" cy="3072384"/>
          </a:xfrm>
          <a:prstGeom prst="rect">
            <a:avLst/>
          </a:prstGeom>
          <a:noFill/>
          <a:scene3d>
            <a:camera prst="orthographicFront">
              <a:rot lat="0" lon="1079998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zieglem\AppData\Local\Microsoft\Windows\Temporary Internet Files\Content.IE5\PWM23PU5\MC90043262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5" y="2814520"/>
            <a:ext cx="3072400" cy="3072400"/>
          </a:xfrm>
          <a:prstGeom prst="rect">
            <a:avLst/>
          </a:prstGeom>
          <a:noFill/>
          <a:scene3d>
            <a:camera prst="orthographicFront">
              <a:rot lat="0" lon="1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7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new DuPont red and grey based color scheme">
      <a:dk1>
        <a:srgbClr val="073254"/>
      </a:dk1>
      <a:lt1>
        <a:sysClr val="window" lastClr="FFFFFF"/>
      </a:lt1>
      <a:dk2>
        <a:srgbClr val="711B03"/>
      </a:dk2>
      <a:lt2>
        <a:srgbClr val="E7E7D5"/>
      </a:lt2>
      <a:accent1>
        <a:srgbClr val="D2232A"/>
      </a:accent1>
      <a:accent2>
        <a:srgbClr val="365F91"/>
      </a:accent2>
      <a:accent3>
        <a:srgbClr val="515054"/>
      </a:accent3>
      <a:accent4>
        <a:srgbClr val="1F497D"/>
      </a:accent4>
      <a:accent5>
        <a:srgbClr val="106CB7"/>
      </a:accent5>
      <a:accent6>
        <a:srgbClr val="818085"/>
      </a:accent6>
      <a:hlink>
        <a:srgbClr val="0000FF"/>
      </a:hlink>
      <a:folHlink>
        <a:srgbClr val="F208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eme1">
  <a:themeElements>
    <a:clrScheme name="new DuPont red and grey based color scheme">
      <a:dk1>
        <a:srgbClr val="073254"/>
      </a:dk1>
      <a:lt1>
        <a:sysClr val="window" lastClr="FFFFFF"/>
      </a:lt1>
      <a:dk2>
        <a:srgbClr val="711B03"/>
      </a:dk2>
      <a:lt2>
        <a:srgbClr val="E7E7D5"/>
      </a:lt2>
      <a:accent1>
        <a:srgbClr val="D2232A"/>
      </a:accent1>
      <a:accent2>
        <a:srgbClr val="365F91"/>
      </a:accent2>
      <a:accent3>
        <a:srgbClr val="515054"/>
      </a:accent3>
      <a:accent4>
        <a:srgbClr val="1F497D"/>
      </a:accent4>
      <a:accent5>
        <a:srgbClr val="106CB7"/>
      </a:accent5>
      <a:accent6>
        <a:srgbClr val="818085"/>
      </a:accent6>
      <a:hlink>
        <a:srgbClr val="0000FF"/>
      </a:hlink>
      <a:folHlink>
        <a:srgbClr val="F208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5664</TotalTime>
  <Words>3917</Words>
  <Application>Microsoft Office PowerPoint</Application>
  <PresentationFormat>On-screen Show (4:3)</PresentationFormat>
  <Paragraphs>579</Paragraphs>
  <Slides>88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88</vt:i4>
      </vt:variant>
    </vt:vector>
  </HeadingPairs>
  <TitlesOfParts>
    <vt:vector size="90" baseType="lpstr">
      <vt:lpstr>Theme1</vt:lpstr>
      <vt:lpstr>1_Theme1</vt:lpstr>
      <vt:lpstr>Equivalence Testing Basics Tutorial Presentation</vt:lpstr>
      <vt:lpstr>Our Vision</vt:lpstr>
      <vt:lpstr>Learning Objectives</vt:lpstr>
      <vt:lpstr>Outline</vt:lpstr>
      <vt:lpstr>A scientist approaches her statistical consultant with a question: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review the situation…..</vt:lpstr>
      <vt:lpstr>Let’s review the 2-sample t-test…..</vt:lpstr>
      <vt:lpstr>Failing to Reject the Null Hypothesis does not mean it is true…</vt:lpstr>
      <vt:lpstr>So what might that look like?</vt:lpstr>
      <vt:lpstr>The conversation continues…</vt:lpstr>
      <vt:lpstr>PowerPoint Presentation</vt:lpstr>
      <vt:lpstr>PowerPoint Presentation</vt:lpstr>
      <vt:lpstr>Let’s review what the scientist did…</vt:lpstr>
      <vt:lpstr>Let’s review what the scientist did at the conceptual level…</vt:lpstr>
      <vt:lpstr>Problems with the Power Approach</vt:lpstr>
      <vt:lpstr>Problems with the “Power Approach”</vt:lpstr>
      <vt:lpstr>The conversation continues….</vt:lpstr>
      <vt:lpstr>PowerPoint Presentation</vt:lpstr>
      <vt:lpstr>PowerPoint Presentation</vt:lpstr>
      <vt:lpstr>A scientist approaches her statistical consultant with a question:</vt:lpstr>
      <vt:lpstr>The approach seems logical – what’s the problem?</vt:lpstr>
      <vt:lpstr>basics</vt:lpstr>
      <vt:lpstr>What is equivalency testing?</vt:lpstr>
      <vt:lpstr>What is equivalency testing?</vt:lpstr>
      <vt:lpstr>Defining the Indifference Zone</vt:lpstr>
      <vt:lpstr>Defining the Indifference Zone</vt:lpstr>
      <vt:lpstr>Defining the Indifference Zone</vt:lpstr>
      <vt:lpstr>Defining the Indifference Zone</vt:lpstr>
      <vt:lpstr>Why should practitioners know about equivalence testing?</vt:lpstr>
      <vt:lpstr>Why should practitioners know about equivalence testing?</vt:lpstr>
      <vt:lpstr>When should equivalency testing be used? </vt:lpstr>
      <vt:lpstr>Equivalence or Non-inferiority…what’s the difference?</vt:lpstr>
      <vt:lpstr>Equivalence or Non-inferiority…what’s the link?</vt:lpstr>
      <vt:lpstr>Equivalency Testing vs. Noninferiority Testing</vt:lpstr>
      <vt:lpstr>PowerPoint Presentation</vt:lpstr>
      <vt:lpstr>let‘s get technical</vt:lpstr>
      <vt:lpstr>Why has this methodology not been more widely adopted?</vt:lpstr>
      <vt:lpstr>What is a hypothesis test?</vt:lpstr>
      <vt:lpstr>Equivalence Hypothesis Testing</vt:lpstr>
      <vt:lpstr>Equivalence Hypothesis Testing</vt:lpstr>
      <vt:lpstr>Methods for Finding Tests: Likelihood ratio test</vt:lpstr>
      <vt:lpstr>Methods for Finding Tests: Intersection-Union Principle</vt:lpstr>
      <vt:lpstr>Methods for Finding Tests: Intersection-Union Principle</vt:lpstr>
      <vt:lpstr>let‘s get technical: TOST</vt:lpstr>
      <vt:lpstr>Two One-Sided Tests (TOST)</vt:lpstr>
      <vt:lpstr>Two One-Sided Tests (TOST)</vt:lpstr>
      <vt:lpstr>Power Properties of TOST approach</vt:lpstr>
      <vt:lpstr>Two One-Sided Tests (TOST)</vt:lpstr>
      <vt:lpstr>PowerPoint Presentation</vt:lpstr>
      <vt:lpstr>let‘s get practical: TOST</vt:lpstr>
      <vt:lpstr>Example1 (taken from Chambers, et al 2005)</vt:lpstr>
      <vt:lpstr>Example1 (taken from Chambers, et al 2005)</vt:lpstr>
      <vt:lpstr>Example1 (taken from Chambers, et al 2005)</vt:lpstr>
      <vt:lpstr>Example2 (taken from Chambers, et al 2005)</vt:lpstr>
      <vt:lpstr>Example2 (taken from Chambers, et al 2005)</vt:lpstr>
      <vt:lpstr>Example2 (taken from Chambers, et al 2005)</vt:lpstr>
      <vt:lpstr>Communicating Results TOST</vt:lpstr>
      <vt:lpstr>Communicating about Equivalence Test vs. Student’s t-test : TOST</vt:lpstr>
      <vt:lpstr>Statistical Software</vt:lpstr>
      <vt:lpstr>PowerPoint Presentation</vt:lpstr>
      <vt:lpstr>Statistical software</vt:lpstr>
      <vt:lpstr>an example</vt:lpstr>
      <vt:lpstr>Background</vt:lpstr>
      <vt:lpstr>Background</vt:lpstr>
      <vt:lpstr>Data Collection Plan</vt:lpstr>
      <vt:lpstr>Definition of Region of Functional Equivalence</vt:lpstr>
      <vt:lpstr>Raw Data</vt:lpstr>
      <vt:lpstr>Equivalency Testing Results</vt:lpstr>
      <vt:lpstr>Results of Same Comparisons Using Student’s t-test</vt:lpstr>
      <vt:lpstr>Let’s Compare</vt:lpstr>
      <vt:lpstr>Conclusions</vt:lpstr>
      <vt:lpstr>Historical Developments</vt:lpstr>
      <vt:lpstr>Historical Development of Equivalency Testing</vt:lpstr>
      <vt:lpstr>Historical Development of Equivalency Testing</vt:lpstr>
      <vt:lpstr>EFSA Regulatory Guidelines</vt:lpstr>
      <vt:lpstr>References</vt:lpstr>
      <vt:lpstr>References (2)</vt:lpstr>
      <vt:lpstr>PowerPoint Presentation</vt:lpstr>
      <vt:lpstr>PowerPoint Presentation</vt:lpstr>
    </vt:vector>
  </TitlesOfParts>
  <Company>DuPont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Ziegler, Melissa</dc:creator>
  <cp:lastModifiedBy>Ziegler, Melissa</cp:lastModifiedBy>
  <cp:revision>129</cp:revision>
  <dcterms:created xsi:type="dcterms:W3CDTF">2012-11-28T14:39:47Z</dcterms:created>
  <dcterms:modified xsi:type="dcterms:W3CDTF">2013-02-27T16:48:17Z</dcterms:modified>
</cp:coreProperties>
</file>