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5"/>
  </p:notesMasterIdLst>
  <p:sldIdLst>
    <p:sldId id="632" r:id="rId2"/>
    <p:sldId id="440" r:id="rId3"/>
    <p:sldId id="633" r:id="rId4"/>
    <p:sldId id="634" r:id="rId5"/>
    <p:sldId id="635" r:id="rId6"/>
    <p:sldId id="636" r:id="rId7"/>
    <p:sldId id="637" r:id="rId8"/>
    <p:sldId id="638" r:id="rId9"/>
    <p:sldId id="639" r:id="rId10"/>
    <p:sldId id="640" r:id="rId11"/>
    <p:sldId id="641" r:id="rId12"/>
    <p:sldId id="642" r:id="rId13"/>
    <p:sldId id="62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  <a:srgbClr val="00CC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0139" autoAdjust="0"/>
  </p:normalViewPr>
  <p:slideViewPr>
    <p:cSldViewPr>
      <p:cViewPr varScale="1">
        <p:scale>
          <a:sx n="51" d="100"/>
          <a:sy n="51" d="100"/>
        </p:scale>
        <p:origin x="57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758AB-249E-4729-BA2B-886C8B0F2EA1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B4E6A-AE5D-403D-B9C3-95839F7B3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23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2077446-61B0-4F26-87B4-E38C5A80B028}" type="slidenum">
              <a:rPr lang="en-US" altLang="en-US" smtClean="0">
                <a:latin typeface="Arial" charset="0"/>
                <a:cs typeface="Arial" charset="0"/>
              </a:rPr>
              <a:pPr/>
              <a:t>2</a:t>
            </a:fld>
            <a:endParaRPr lang="en-US" altLang="en-US">
              <a:latin typeface="Arial" charset="0"/>
              <a:cs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085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84F09ECA-09CE-4CBD-B363-B520A069F303}" type="datetime1">
              <a:rPr lang="en-US" smtClean="0"/>
              <a:t>9/11/2018</a:t>
            </a:fld>
            <a:endParaRPr lang="en-US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85EBF052-EA3A-49D7-A5F4-8743D6C47AED}" type="datetime1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1FB439AD-E62D-4FFD-BA44-4E43230F0009}" type="datetime1">
              <a:rPr lang="en-US" smtClean="0"/>
              <a:t>9/11/2018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91CE6C8D-3D4F-4BB3-BC55-0AC9D794F3B9}" type="datetime1">
              <a:rPr lang="en-US" smtClean="0"/>
              <a:t>9/11/2018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8A02C67E-9AA2-4720-B33C-6B558539D930}" type="datetime1">
              <a:rPr lang="en-US" smtClean="0"/>
              <a:t>9/11/2018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727BD58C-7A8A-40E3-A3DD-77E30E5F5F22}" type="datetime1">
              <a:rPr lang="en-US" smtClean="0"/>
              <a:t>9/11/2018</a:t>
            </a:fld>
            <a:endParaRPr lang="en-US"/>
          </a:p>
        </p:txBody>
      </p:sp>
      <p:pic>
        <p:nvPicPr>
          <p:cNvPr id="10" name="Picture 9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0F049D6F-79D6-485C-A4F4-833B8FA381A8}" type="datetime1">
              <a:rPr lang="en-US" smtClean="0"/>
              <a:t>9/11/2018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42229E38-A117-4393-81E2-2E26DFAD8F5F}" type="datetime1">
              <a:rPr lang="en-US" smtClean="0"/>
              <a:t>9/11/2018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21D694-9B49-46E8-ADDC-077653BA010E}" type="datetime1">
              <a:rPr lang="en-US" smtClean="0"/>
              <a:t>9/11/2018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86F3D2AF-6D68-4DC2-A404-D2815F47C8DF}" type="datetime1">
              <a:rPr lang="en-US" smtClean="0"/>
              <a:t>9/11/2018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sp>
        <p:nvSpPr>
          <p:cNvPr id="8" name="TextBox 7"/>
          <p:cNvSpPr txBox="1"/>
          <p:nvPr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3238BA04-A9C7-4E94-B36B-2004032F9EF4}" type="datetime1">
              <a:rPr lang="en-US" smtClean="0"/>
              <a:t>9/11/2018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C80D9-A230-4D16-A85A-8258409FD139}" type="datetime1">
              <a:rPr lang="en-US" smtClean="0"/>
              <a:t>9/11/2018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2018 ASA Biopharm Section Statistics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Population bioequivalence, </a:t>
            </a:r>
            <a:br>
              <a:rPr lang="en-US" sz="4900" dirty="0"/>
            </a:br>
            <a:r>
              <a:rPr lang="en-US" sz="4900" dirty="0"/>
              <a:t>in-vitro bioequivalence and CMC or analytical equivalence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720464"/>
            <a:ext cx="6400800" cy="2375535"/>
          </a:xfrm>
        </p:spPr>
        <p:txBody>
          <a:bodyPr>
            <a:normAutofit fontScale="70000" lnSpcReduction="20000"/>
          </a:bodyPr>
          <a:lstStyle/>
          <a:p>
            <a:r>
              <a:rPr lang="en-US" sz="4600" dirty="0"/>
              <a:t>Yi Tsong, CDER, FDA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en-US" b="1" dirty="0">
                <a:solidFill>
                  <a:schemeClr val="accent4"/>
                </a:solidFill>
              </a:rPr>
              <a:t>Disclaimer: </a:t>
            </a:r>
            <a:r>
              <a:rPr lang="en-US" b="1" dirty="0">
                <a:solidFill>
                  <a:schemeClr val="accent4"/>
                </a:solidFill>
              </a:rPr>
              <a:t>This presentation reflects the views of the author and should not be construed to represent FDA’s views or policies.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</p:spTree>
    <p:extLst>
      <p:ext uri="{BB962C8B-B14F-4D97-AF65-F5344CB8AC3E}">
        <p14:creationId xmlns:p14="http://schemas.microsoft.com/office/powerpoint/2010/main" val="227172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/>
              <a:t>Outline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29600" cy="5105400"/>
          </a:xfrm>
        </p:spPr>
        <p:txBody>
          <a:bodyPr>
            <a:normAutofit/>
          </a:bodyPr>
          <a:lstStyle/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Average Bioequivalence Test</a:t>
            </a:r>
          </a:p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Individual Bioequivalence Test</a:t>
            </a:r>
          </a:p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Population Bioequivalence Test</a:t>
            </a:r>
          </a:p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Reference Scaled Average Bioequivalence Test</a:t>
            </a:r>
          </a:p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In-Vitro Equivalence Test</a:t>
            </a:r>
          </a:p>
          <a:p>
            <a:pPr marL="514350" indent="-514350" eaLnBrk="1" hangingPunct="1">
              <a:buFont typeface="Cambria" pitchFamily="18" charset="0"/>
              <a:buAutoNum type="romanUcPeriod"/>
            </a:pPr>
            <a:r>
              <a:rPr lang="en-US" altLang="en-US" b="1" dirty="0"/>
              <a:t>Conclusion and Summary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en-US" sz="1200">
                <a:solidFill>
                  <a:srgbClr val="FFFFFF"/>
                </a:solidFill>
              </a:rPr>
              <a:t>2018 ASA Biopharm Section Statistics Workshop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9913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48" y="228600"/>
            <a:ext cx="8509103" cy="926020"/>
          </a:xfrm>
        </p:spPr>
        <p:txBody>
          <a:bodyPr>
            <a:normAutofit/>
          </a:bodyPr>
          <a:lstStyle/>
          <a:p>
            <a:r>
              <a:rPr lang="en-US" dirty="0"/>
              <a:t>Average Bioequivalence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9316"/>
              </p:ext>
            </p:extLst>
          </p:nvPr>
        </p:nvGraphicFramePr>
        <p:xfrm>
          <a:off x="155575" y="1133475"/>
          <a:ext cx="8542338" cy="559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3" name="Document" r:id="rId3" imgW="5626714" imgH="3696372" progId="Word.Document.12">
                  <p:embed/>
                </p:oleObj>
              </mc:Choice>
              <mc:Fallback>
                <p:oleObj name="Document" r:id="rId3" imgW="5626714" imgH="369637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575" y="1133475"/>
                        <a:ext cx="8542338" cy="559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3997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379929"/>
              </p:ext>
            </p:extLst>
          </p:nvPr>
        </p:nvGraphicFramePr>
        <p:xfrm>
          <a:off x="152400" y="679450"/>
          <a:ext cx="8534400" cy="572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2" name="Document" r:id="rId3" imgW="5940848" imgH="3726295" progId="Word.Document.12">
                  <p:embed/>
                </p:oleObj>
              </mc:Choice>
              <mc:Fallback>
                <p:oleObj name="Document" r:id="rId3" imgW="5940848" imgH="37262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679450"/>
                        <a:ext cx="8534400" cy="572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430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28600"/>
            <a:ext cx="8509103" cy="641350"/>
          </a:xfrm>
        </p:spPr>
        <p:txBody>
          <a:bodyPr>
            <a:normAutofit fontScale="90000"/>
          </a:bodyPr>
          <a:lstStyle/>
          <a:p>
            <a:r>
              <a:rPr lang="en-US" dirty="0"/>
              <a:t>Individual Bioequivalence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887037"/>
              </p:ext>
            </p:extLst>
          </p:nvPr>
        </p:nvGraphicFramePr>
        <p:xfrm>
          <a:off x="337705" y="904875"/>
          <a:ext cx="8291513" cy="548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1" name="Document" r:id="rId3" imgW="5651542" imgH="3743960" progId="Word.Document.12">
                  <p:embed/>
                </p:oleObj>
              </mc:Choice>
              <mc:Fallback>
                <p:oleObj name="Document" r:id="rId3" imgW="5651542" imgH="37439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705" y="904875"/>
                        <a:ext cx="8291513" cy="548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06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643802"/>
              </p:ext>
            </p:extLst>
          </p:nvPr>
        </p:nvGraphicFramePr>
        <p:xfrm>
          <a:off x="488950" y="914400"/>
          <a:ext cx="8166100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4" name="Document" r:id="rId3" imgW="6982566" imgH="3296920" progId="Word.Document.12">
                  <p:embed/>
                </p:oleObj>
              </mc:Choice>
              <mc:Fallback>
                <p:oleObj name="Document" r:id="rId3" imgW="6982566" imgH="32969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950" y="914400"/>
                        <a:ext cx="8166100" cy="384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368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057" y="381000"/>
            <a:ext cx="8477943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Population Bioequivalence</a:t>
            </a:r>
            <a:br>
              <a:rPr lang="en-US" dirty="0"/>
            </a:br>
            <a:r>
              <a:rPr lang="en-US" dirty="0"/>
              <a:t>and In-vitro BE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230050"/>
              </p:ext>
            </p:extLst>
          </p:nvPr>
        </p:nvGraphicFramePr>
        <p:xfrm>
          <a:off x="765175" y="1679575"/>
          <a:ext cx="7159625" cy="340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9" name="Document" r:id="rId3" imgW="7423002" imgH="3532337" progId="Word.Document.12">
                  <p:embed/>
                </p:oleObj>
              </mc:Choice>
              <mc:Fallback>
                <p:oleObj name="Document" r:id="rId3" imgW="7423002" imgH="35323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5175" y="1679575"/>
                        <a:ext cx="7159625" cy="340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363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107201"/>
              </p:ext>
            </p:extLst>
          </p:nvPr>
        </p:nvGraphicFramePr>
        <p:xfrm>
          <a:off x="687388" y="523875"/>
          <a:ext cx="7769225" cy="549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1" name="Document" r:id="rId3" imgW="8060626" imgH="5715262" progId="Word.Document.12">
                  <p:embed/>
                </p:oleObj>
              </mc:Choice>
              <mc:Fallback>
                <p:oleObj name="Document" r:id="rId3" imgW="8060626" imgH="57152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388" y="523875"/>
                        <a:ext cx="7769225" cy="549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3685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751709" y="838200"/>
            <a:ext cx="7640581" cy="635996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Reference Scaled Average Bioequivalence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093193"/>
              </p:ext>
            </p:extLst>
          </p:nvPr>
        </p:nvGraphicFramePr>
        <p:xfrm>
          <a:off x="460375" y="1492250"/>
          <a:ext cx="8285163" cy="352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2" name="Document" r:id="rId3" imgW="5940848" imgH="2538034" progId="Word.Document.12">
                  <p:embed/>
                </p:oleObj>
              </mc:Choice>
              <mc:Fallback>
                <p:oleObj name="Document" r:id="rId3" imgW="5940848" imgH="25380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375" y="1492250"/>
                        <a:ext cx="8285163" cy="3525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746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569754"/>
              </p:ext>
            </p:extLst>
          </p:nvPr>
        </p:nvGraphicFramePr>
        <p:xfrm>
          <a:off x="687388" y="1069975"/>
          <a:ext cx="7745412" cy="50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6" name="Document" r:id="rId3" imgW="5591090" imgH="4244356" progId="Word.Document.12">
                  <p:embed/>
                </p:oleObj>
              </mc:Choice>
              <mc:Fallback>
                <p:oleObj name="Document" r:id="rId3" imgW="5591090" imgH="42443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388" y="1069975"/>
                        <a:ext cx="7745412" cy="502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5295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1"/>
            <a:ext cx="7772400" cy="533400"/>
          </a:xfrm>
        </p:spPr>
        <p:txBody>
          <a:bodyPr>
            <a:noAutofit/>
          </a:bodyPr>
          <a:lstStyle/>
          <a:p>
            <a:r>
              <a:rPr lang="en-US" sz="3200" dirty="0"/>
              <a:t>Summary and Conclusion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778215"/>
              </p:ext>
            </p:extLst>
          </p:nvPr>
        </p:nvGraphicFramePr>
        <p:xfrm>
          <a:off x="609600" y="1374775"/>
          <a:ext cx="7689850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9" name="Document" r:id="rId3" imgW="7890066" imgH="2427716" progId="Word.Document.12">
                  <p:embed/>
                </p:oleObj>
              </mc:Choice>
              <mc:Fallback>
                <p:oleObj name="Document" r:id="rId3" imgW="7890066" imgH="24277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374775"/>
                        <a:ext cx="7689850" cy="236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633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Potential Solution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2018 ASA Biopharm Section Statistics Workshop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494027"/>
              </p:ext>
            </p:extLst>
          </p:nvPr>
        </p:nvGraphicFramePr>
        <p:xfrm>
          <a:off x="430213" y="898525"/>
          <a:ext cx="8456612" cy="552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4" name="Document" r:id="rId3" imgW="7436676" imgH="4860118" progId="Word.Document.12">
                  <p:embed/>
                </p:oleObj>
              </mc:Choice>
              <mc:Fallback>
                <p:oleObj name="Document" r:id="rId3" imgW="7436676" imgH="48601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213" y="898525"/>
                        <a:ext cx="8456612" cy="552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1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5240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>
                <a:latin typeface="Algerian" panose="04020705040A02060702" pitchFamily="82" charset="0"/>
              </a:rPr>
              <a:t>Thank you for your attention !!!</a:t>
            </a:r>
            <a:endParaRPr lang="en-US" sz="3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25730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Theme8</Template>
  <TotalTime>49139</TotalTime>
  <Words>146</Words>
  <Application>Microsoft Office PowerPoint</Application>
  <PresentationFormat>On-screen Show (4:3)</PresentationFormat>
  <Paragraphs>33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Algerian</vt:lpstr>
      <vt:lpstr>Arial</vt:lpstr>
      <vt:lpstr>Calibri</vt:lpstr>
      <vt:lpstr>Cambria</vt:lpstr>
      <vt:lpstr>Helvetica</vt:lpstr>
      <vt:lpstr>Theme8</vt:lpstr>
      <vt:lpstr>Microsoft Word Document</vt:lpstr>
      <vt:lpstr>Population bioequivalence,  in-vitro bioequivalence and CMC or analytical equivalence </vt:lpstr>
      <vt:lpstr>Outline</vt:lpstr>
      <vt:lpstr>Average Bioequivalence</vt:lpstr>
      <vt:lpstr>PowerPoint Presentation</vt:lpstr>
      <vt:lpstr>Individual Bioequivalence</vt:lpstr>
      <vt:lpstr>PowerPoint Presentation</vt:lpstr>
      <vt:lpstr>Population Bioequivalence and In-vitro BE</vt:lpstr>
      <vt:lpstr>PowerPoint Presentation</vt:lpstr>
      <vt:lpstr>Reference Scaled Average Bioequivalence</vt:lpstr>
      <vt:lpstr>PowerPoint Presentation</vt:lpstr>
      <vt:lpstr>Summary and Conclusion</vt:lpstr>
      <vt:lpstr>Potential Solution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Analyses for Assessment of NDA Drug Abuse Deterrent Studies</dc:title>
  <dc:creator>Sun, Anna</dc:creator>
  <cp:lastModifiedBy>Tsong, Yi</cp:lastModifiedBy>
  <cp:revision>178</cp:revision>
  <dcterms:created xsi:type="dcterms:W3CDTF">2006-08-16T00:00:00Z</dcterms:created>
  <dcterms:modified xsi:type="dcterms:W3CDTF">2018-09-14T22:22:00Z</dcterms:modified>
</cp:coreProperties>
</file>