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8" r:id="rId3"/>
    <p:sldId id="265" r:id="rId4"/>
    <p:sldId id="262" r:id="rId5"/>
    <p:sldId id="258" r:id="rId6"/>
    <p:sldId id="259" r:id="rId7"/>
    <p:sldId id="260" r:id="rId8"/>
    <p:sldId id="261" r:id="rId9"/>
    <p:sldId id="269" r:id="rId10"/>
    <p:sldId id="270" r:id="rId11"/>
    <p:sldId id="263" r:id="rId12"/>
    <p:sldId id="273" r:id="rId13"/>
    <p:sldId id="272" r:id="rId14"/>
    <p:sldId id="271" r:id="rId15"/>
    <p:sldId id="276" r:id="rId16"/>
    <p:sldId id="274" r:id="rId17"/>
    <p:sldId id="266" r:id="rId18"/>
    <p:sldId id="275" r:id="rId1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15" y="-8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sciencedirect.com/journal/social-science-and-medicine/vol/210/suppl/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cornet.org/" TargetMode="External"/><Relationship Id="rId2" Type="http://schemas.openxmlformats.org/officeDocument/2006/relationships/hyperlink" Target="http://www.stratos-initiative.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300" dirty="0" smtClean="0"/>
              <a:t>Outline</a:t>
            </a:r>
            <a:br>
              <a:rPr lang="en-US" sz="5300" dirty="0" smtClean="0"/>
            </a:br>
            <a:r>
              <a:rPr lang="en-US" sz="2400" dirty="0" smtClean="0"/>
              <a:t>I have </a:t>
            </a:r>
            <a:r>
              <a:rPr lang="en-US" sz="2400" dirty="0"/>
              <a:t>trouble working with ODBs</a:t>
            </a:r>
            <a:endParaRPr lang="en-US" sz="2700" dirty="0"/>
          </a:p>
        </p:txBody>
      </p:sp>
      <p:sp>
        <p:nvSpPr>
          <p:cNvPr id="3" name="Content Placeholder 2"/>
          <p:cNvSpPr>
            <a:spLocks noGrp="1"/>
          </p:cNvSpPr>
          <p:nvPr>
            <p:ph idx="1"/>
          </p:nvPr>
        </p:nvSpPr>
        <p:spPr>
          <a:xfrm>
            <a:off x="304800" y="1200151"/>
            <a:ext cx="8610600" cy="3394472"/>
          </a:xfrm>
        </p:spPr>
        <p:txBody>
          <a:bodyPr>
            <a:normAutofit fontScale="92500"/>
          </a:bodyPr>
          <a:lstStyle/>
          <a:p>
            <a:r>
              <a:rPr lang="en-US" sz="2800" dirty="0" smtClean="0"/>
              <a:t>Patient </a:t>
            </a:r>
            <a:r>
              <a:rPr lang="en-US" sz="2800" dirty="0" smtClean="0">
                <a:sym typeface="Wingdings" panose="05000000000000000000" pitchFamily="2" charset="2"/>
              </a:rPr>
              <a:t> Measure  DB Input &amp; Processing  Analyses</a:t>
            </a:r>
            <a:r>
              <a:rPr lang="en-US" sz="2800" dirty="0" smtClean="0"/>
              <a:t> </a:t>
            </a:r>
          </a:p>
          <a:p>
            <a:r>
              <a:rPr lang="en-US" sz="2800" dirty="0" smtClean="0"/>
              <a:t>Each step has noise and bias</a:t>
            </a:r>
          </a:p>
          <a:p>
            <a:pPr lvl="1"/>
            <a:r>
              <a:rPr lang="en-US" sz="2400" dirty="0" smtClean="0"/>
              <a:t>Patients report differently based on background characteristics</a:t>
            </a:r>
          </a:p>
          <a:p>
            <a:pPr lvl="1"/>
            <a:r>
              <a:rPr lang="en-US" sz="2400" dirty="0" smtClean="0"/>
              <a:t>Measurements a well known error and sometimes bias source</a:t>
            </a:r>
          </a:p>
          <a:p>
            <a:pPr lvl="1"/>
            <a:r>
              <a:rPr lang="en-US" sz="2400" dirty="0" smtClean="0"/>
              <a:t>DBs have structures and conventions for purposes different from the ones our queries may fit with</a:t>
            </a:r>
          </a:p>
          <a:p>
            <a:pPr lvl="1"/>
            <a:r>
              <a:rPr lang="en-US" sz="2400" dirty="0" smtClean="0"/>
              <a:t>DB input &amp; processing (coding conventions, reimbursement policy)</a:t>
            </a:r>
          </a:p>
          <a:p>
            <a:pPr lvl="1"/>
            <a:r>
              <a:rPr lang="en-US" sz="2400" dirty="0" smtClean="0"/>
              <a:t>Analyses try to anticipate these but may make it worse</a:t>
            </a:r>
            <a:endParaRPr lang="en-US" sz="2400" dirty="0"/>
          </a:p>
        </p:txBody>
      </p:sp>
    </p:spTree>
    <p:extLst>
      <p:ext uri="{BB962C8B-B14F-4D97-AF65-F5344CB8AC3E}">
        <p14:creationId xmlns:p14="http://schemas.microsoft.com/office/powerpoint/2010/main" val="25065913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DB Input &amp; Processing</a:t>
            </a:r>
            <a:endParaRPr lang="en-US" sz="2700" dirty="0"/>
          </a:p>
        </p:txBody>
      </p:sp>
      <p:sp>
        <p:nvSpPr>
          <p:cNvPr id="3" name="Content Placeholder 2"/>
          <p:cNvSpPr>
            <a:spLocks noGrp="1"/>
          </p:cNvSpPr>
          <p:nvPr>
            <p:ph idx="1"/>
          </p:nvPr>
        </p:nvSpPr>
        <p:spPr>
          <a:xfrm>
            <a:off x="457200" y="1200151"/>
            <a:ext cx="8458200" cy="3394472"/>
          </a:xfrm>
        </p:spPr>
        <p:txBody>
          <a:bodyPr>
            <a:normAutofit fontScale="92500" lnSpcReduction="20000"/>
          </a:bodyPr>
          <a:lstStyle/>
          <a:p>
            <a:r>
              <a:rPr lang="en-US" dirty="0" smtClean="0"/>
              <a:t>A database poorly approximates the reality that we purport it captures (given our query) because …</a:t>
            </a:r>
          </a:p>
          <a:p>
            <a:pPr lvl="1"/>
            <a:r>
              <a:rPr lang="en-US" dirty="0" smtClean="0"/>
              <a:t>databases arise in a larger system with rules that can be at odds with both the overt reason for its existence and the question we want to answer</a:t>
            </a:r>
          </a:p>
          <a:p>
            <a:pPr lvl="1"/>
            <a:r>
              <a:rPr lang="en-US" dirty="0" smtClean="0"/>
              <a:t>people alter inputs to counter the larger system (say </a:t>
            </a:r>
            <a:r>
              <a:rPr lang="en-US" dirty="0" err="1" smtClean="0"/>
              <a:t>hosptital</a:t>
            </a:r>
            <a:r>
              <a:rPr lang="en-US" dirty="0" smtClean="0"/>
              <a:t> or payer) rules so they can get their work done</a:t>
            </a:r>
          </a:p>
          <a:p>
            <a:pPr lvl="1"/>
            <a:r>
              <a:rPr lang="en-US" dirty="0" smtClean="0"/>
              <a:t>chronological trends such as changes in reimbursement policies or, in the case of drugs, prescribing rules</a:t>
            </a:r>
            <a:endParaRPr lang="en-US" dirty="0"/>
          </a:p>
          <a:p>
            <a:pPr lvl="1"/>
            <a:endParaRPr lang="en-US" dirty="0"/>
          </a:p>
        </p:txBody>
      </p:sp>
    </p:spTree>
    <p:extLst>
      <p:ext uri="{BB962C8B-B14F-4D97-AF65-F5344CB8AC3E}">
        <p14:creationId xmlns:p14="http://schemas.microsoft.com/office/powerpoint/2010/main" val="3528228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Why worry? </a:t>
            </a:r>
            <a:r>
              <a:rPr lang="en-US" sz="3600" dirty="0" smtClean="0"/>
              <a:t>Analyses will fix it!</a:t>
            </a:r>
            <a:endParaRPr lang="en-US" dirty="0"/>
          </a:p>
        </p:txBody>
      </p:sp>
      <p:sp>
        <p:nvSpPr>
          <p:cNvPr id="3" name="Content Placeholder 2"/>
          <p:cNvSpPr>
            <a:spLocks noGrp="1"/>
          </p:cNvSpPr>
          <p:nvPr>
            <p:ph idx="1"/>
          </p:nvPr>
        </p:nvSpPr>
        <p:spPr>
          <a:xfrm>
            <a:off x="457200" y="1200151"/>
            <a:ext cx="8458200" cy="3394472"/>
          </a:xfrm>
        </p:spPr>
        <p:txBody>
          <a:bodyPr>
            <a:normAutofit fontScale="85000" lnSpcReduction="10000"/>
          </a:bodyPr>
          <a:lstStyle/>
          <a:p>
            <a:r>
              <a:rPr lang="en-US" dirty="0" smtClean="0"/>
              <a:t>Stakeholders may care: patients, providers, regulators …</a:t>
            </a:r>
          </a:p>
          <a:p>
            <a:r>
              <a:rPr lang="en-US" dirty="0" smtClean="0"/>
              <a:t>Many observational database studies (ODS) published each day</a:t>
            </a:r>
          </a:p>
          <a:p>
            <a:r>
              <a:rPr lang="en-US" dirty="0" smtClean="0"/>
              <a:t>Safety of a drug requires knowledge gained from multiple sources</a:t>
            </a:r>
          </a:p>
          <a:p>
            <a:r>
              <a:rPr lang="en-US" dirty="0" smtClean="0"/>
              <a:t>Electronic health records (EHR), claims data, and spontaneous report systems (SRS) provide sources beyond clinical trials (CT/RCT) – with &gt;&gt;&gt; N’s</a:t>
            </a:r>
          </a:p>
          <a:p>
            <a:endParaRPr lang="en-US" dirty="0"/>
          </a:p>
        </p:txBody>
      </p:sp>
    </p:spTree>
    <p:extLst>
      <p:ext uri="{BB962C8B-B14F-4D97-AF65-F5344CB8AC3E}">
        <p14:creationId xmlns:p14="http://schemas.microsoft.com/office/powerpoint/2010/main" val="40714204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normAutofit fontScale="90000"/>
          </a:bodyPr>
          <a:lstStyle/>
          <a:p>
            <a:r>
              <a:rPr lang="en-US" dirty="0" smtClean="0"/>
              <a:t>Besides, RCTs are </a:t>
            </a:r>
            <a:r>
              <a:rPr lang="en-US" dirty="0" err="1" smtClean="0"/>
              <a:t>overated</a:t>
            </a:r>
            <a:r>
              <a:rPr lang="en-US" dirty="0" smtClean="0"/>
              <a:t>, and unable to answer questions of sample size or ethical sensitivity</a:t>
            </a:r>
            <a:endParaRPr lang="en-US" dirty="0"/>
          </a:p>
        </p:txBody>
      </p:sp>
      <p:sp>
        <p:nvSpPr>
          <p:cNvPr id="3" name="Content Placeholder 2"/>
          <p:cNvSpPr>
            <a:spLocks noGrp="1"/>
          </p:cNvSpPr>
          <p:nvPr>
            <p:ph idx="1"/>
          </p:nvPr>
        </p:nvSpPr>
        <p:spPr>
          <a:xfrm>
            <a:off x="457200" y="2343149"/>
            <a:ext cx="8458200" cy="2251473"/>
          </a:xfrm>
        </p:spPr>
        <p:txBody>
          <a:bodyPr>
            <a:normAutofit/>
          </a:bodyPr>
          <a:lstStyle/>
          <a:p>
            <a:r>
              <a:rPr lang="en-US" dirty="0">
                <a:hlinkClick r:id="rId2"/>
              </a:rPr>
              <a:t>https://</a:t>
            </a:r>
            <a:r>
              <a:rPr lang="en-US" dirty="0" smtClean="0">
                <a:hlinkClick r:id="rId2"/>
              </a:rPr>
              <a:t>www.sciencedirect.com/journal/social-science-and-medicine/vol/210/suppl/C</a:t>
            </a:r>
            <a:endParaRPr lang="en-US" dirty="0"/>
          </a:p>
          <a:p>
            <a:endParaRPr lang="en-US" dirty="0" smtClean="0"/>
          </a:p>
        </p:txBody>
      </p:sp>
    </p:spTree>
    <p:extLst>
      <p:ext uri="{BB962C8B-B14F-4D97-AF65-F5344CB8AC3E}">
        <p14:creationId xmlns:p14="http://schemas.microsoft.com/office/powerpoint/2010/main" val="1979891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of problem</a:t>
            </a:r>
            <a:endParaRPr lang="en-US" dirty="0"/>
          </a:p>
        </p:txBody>
      </p:sp>
      <p:sp>
        <p:nvSpPr>
          <p:cNvPr id="3" name="Content Placeholder 2"/>
          <p:cNvSpPr>
            <a:spLocks noGrp="1"/>
          </p:cNvSpPr>
          <p:nvPr>
            <p:ph idx="1"/>
          </p:nvPr>
        </p:nvSpPr>
        <p:spPr/>
        <p:txBody>
          <a:bodyPr/>
          <a:lstStyle/>
          <a:p>
            <a:r>
              <a:rPr lang="en-US" dirty="0" smtClean="0"/>
              <a:t>Simulation work by Franklin et al (2014)</a:t>
            </a:r>
          </a:p>
          <a:p>
            <a:pPr lvl="1"/>
            <a:r>
              <a:rPr lang="en-US" dirty="0"/>
              <a:t>drug studies in claims data may suffer from bias due to </a:t>
            </a:r>
            <a:r>
              <a:rPr lang="en-US" dirty="0" smtClean="0"/>
              <a:t>residual confounding </a:t>
            </a:r>
            <a:r>
              <a:rPr lang="en-US" dirty="0"/>
              <a:t>(Brookhart et </a:t>
            </a:r>
            <a:r>
              <a:rPr lang="en-US" dirty="0" smtClean="0"/>
              <a:t>al 2010)</a:t>
            </a:r>
          </a:p>
          <a:p>
            <a:pPr lvl="1"/>
            <a:r>
              <a:rPr lang="en-US" dirty="0" smtClean="0"/>
              <a:t>Methods for adjustment need testing</a:t>
            </a:r>
            <a:endParaRPr lang="en-US" dirty="0"/>
          </a:p>
          <a:p>
            <a:r>
              <a:rPr lang="en-US" dirty="0" smtClean="0"/>
              <a:t>Covariates can help to a point</a:t>
            </a:r>
          </a:p>
          <a:p>
            <a:endParaRPr lang="en-US" dirty="0"/>
          </a:p>
        </p:txBody>
      </p:sp>
    </p:spTree>
    <p:extLst>
      <p:ext uri="{BB962C8B-B14F-4D97-AF65-F5344CB8AC3E}">
        <p14:creationId xmlns:p14="http://schemas.microsoft.com/office/powerpoint/2010/main" val="2630739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Exploring EHRs in their own right</a:t>
            </a:r>
            <a:endParaRPr lang="en-US" dirty="0"/>
          </a:p>
        </p:txBody>
      </p:sp>
      <p:sp>
        <p:nvSpPr>
          <p:cNvPr id="3" name="Content Placeholder 2"/>
          <p:cNvSpPr>
            <a:spLocks noGrp="1"/>
          </p:cNvSpPr>
          <p:nvPr>
            <p:ph idx="1"/>
          </p:nvPr>
        </p:nvSpPr>
        <p:spPr/>
        <p:txBody>
          <a:bodyPr/>
          <a:lstStyle/>
          <a:p>
            <a:r>
              <a:rPr lang="en-US" dirty="0" err="1"/>
              <a:t>Hripcsak</a:t>
            </a:r>
            <a:r>
              <a:rPr lang="en-US" dirty="0"/>
              <a:t> &amp; Albers (2013</a:t>
            </a:r>
            <a:r>
              <a:rPr lang="en-US" dirty="0" smtClean="0"/>
              <a:t>)</a:t>
            </a:r>
          </a:p>
          <a:p>
            <a:pPr lvl="1"/>
            <a:r>
              <a:rPr lang="en-US" dirty="0" smtClean="0"/>
              <a:t>Propose studying EHRs as a subject unto itself</a:t>
            </a:r>
          </a:p>
          <a:p>
            <a:pPr lvl="1"/>
            <a:r>
              <a:rPr lang="en-US" dirty="0" smtClean="0"/>
              <a:t>Review of data collection protocols</a:t>
            </a:r>
          </a:p>
          <a:p>
            <a:pPr lvl="1"/>
            <a:r>
              <a:rPr lang="en-US" dirty="0" smtClean="0"/>
              <a:t>Testing of new methods to correct data</a:t>
            </a:r>
            <a:endParaRPr lang="en-US" dirty="0"/>
          </a:p>
          <a:p>
            <a:r>
              <a:rPr lang="en-US" dirty="0" smtClean="0"/>
              <a:t>Step one – harmonize at a basic level</a:t>
            </a:r>
            <a:endParaRPr lang="en-US" dirty="0"/>
          </a:p>
        </p:txBody>
      </p:sp>
    </p:spTree>
    <p:extLst>
      <p:ext uri="{BB962C8B-B14F-4D97-AF65-F5344CB8AC3E}">
        <p14:creationId xmlns:p14="http://schemas.microsoft.com/office/powerpoint/2010/main" val="22314996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5979"/>
            <a:ext cx="8458200" cy="857250"/>
          </a:xfrm>
        </p:spPr>
        <p:txBody>
          <a:bodyPr>
            <a:normAutofit/>
          </a:bodyPr>
          <a:lstStyle/>
          <a:p>
            <a:r>
              <a:rPr lang="en-US" dirty="0" smtClean="0"/>
              <a:t>OHDSI: OMOP common data model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To allow the </a:t>
            </a:r>
            <a:r>
              <a:rPr lang="en-US" dirty="0"/>
              <a:t>systematic analysis of disparate observational </a:t>
            </a:r>
            <a:r>
              <a:rPr lang="en-US" dirty="0" smtClean="0"/>
              <a:t>databases</a:t>
            </a:r>
          </a:p>
          <a:p>
            <a:r>
              <a:rPr lang="en-US" dirty="0" smtClean="0"/>
              <a:t>Transform </a:t>
            </a:r>
            <a:r>
              <a:rPr lang="en-US" dirty="0"/>
              <a:t>data contained within </a:t>
            </a:r>
            <a:r>
              <a:rPr lang="en-US" dirty="0" smtClean="0"/>
              <a:t>various </a:t>
            </a:r>
            <a:r>
              <a:rPr lang="en-US" dirty="0"/>
              <a:t>databases into a common format (data model) </a:t>
            </a:r>
            <a:endParaRPr lang="en-US" dirty="0" smtClean="0"/>
          </a:p>
          <a:p>
            <a:r>
              <a:rPr lang="en-US" dirty="0" smtClean="0"/>
              <a:t>Use </a:t>
            </a:r>
            <a:r>
              <a:rPr lang="en-US" dirty="0"/>
              <a:t>common </a:t>
            </a:r>
            <a:r>
              <a:rPr lang="en-US" dirty="0" smtClean="0"/>
              <a:t>representation for terminologies</a:t>
            </a:r>
            <a:r>
              <a:rPr lang="en-US" dirty="0"/>
              <a:t>, vocabularies, coding </a:t>
            </a:r>
            <a:r>
              <a:rPr lang="en-US" dirty="0" smtClean="0"/>
              <a:t>schemes</a:t>
            </a:r>
          </a:p>
          <a:p>
            <a:r>
              <a:rPr lang="en-US" dirty="0" smtClean="0"/>
              <a:t>Additionally have </a:t>
            </a:r>
            <a:r>
              <a:rPr lang="en-US" dirty="0"/>
              <a:t>a library of standard analytic routines that have been written based on the common </a:t>
            </a:r>
            <a:r>
              <a:rPr lang="en-US" dirty="0" smtClean="0"/>
              <a:t>format for systematic analyses of the </a:t>
            </a:r>
            <a:r>
              <a:rPr lang="en-US" smtClean="0"/>
              <a:t>combined data</a:t>
            </a:r>
            <a:endParaRPr lang="en-US" dirty="0"/>
          </a:p>
        </p:txBody>
      </p:sp>
    </p:spTree>
    <p:extLst>
      <p:ext uri="{BB962C8B-B14F-4D97-AF65-F5344CB8AC3E}">
        <p14:creationId xmlns:p14="http://schemas.microsoft.com/office/powerpoint/2010/main" val="4171504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5250"/>
            <a:ext cx="8458200" cy="857250"/>
          </a:xfrm>
        </p:spPr>
        <p:txBody>
          <a:bodyPr>
            <a:normAutofit/>
          </a:bodyPr>
          <a:lstStyle/>
          <a:p>
            <a:r>
              <a:rPr lang="en-US" dirty="0" smtClean="0"/>
              <a:t>Sentinel</a:t>
            </a:r>
            <a:endParaRPr lang="en-US" dirty="0"/>
          </a:p>
        </p:txBody>
      </p:sp>
      <p:sp>
        <p:nvSpPr>
          <p:cNvPr id="3" name="Content Placeholder 2"/>
          <p:cNvSpPr>
            <a:spLocks noGrp="1"/>
          </p:cNvSpPr>
          <p:nvPr>
            <p:ph idx="1"/>
          </p:nvPr>
        </p:nvSpPr>
        <p:spPr>
          <a:xfrm>
            <a:off x="152400" y="742951"/>
            <a:ext cx="8839200" cy="3657599"/>
          </a:xfrm>
        </p:spPr>
        <p:txBody>
          <a:bodyPr>
            <a:noAutofit/>
          </a:bodyPr>
          <a:lstStyle/>
          <a:p>
            <a:r>
              <a:rPr lang="en-US" sz="1800" b="1" dirty="0"/>
              <a:t>Sentinel’s Major </a:t>
            </a:r>
            <a:r>
              <a:rPr lang="en-US" sz="1800" b="1" dirty="0" smtClean="0"/>
              <a:t>Accomplishments (from https</a:t>
            </a:r>
            <a:r>
              <a:rPr lang="en-US" sz="1800" b="1" dirty="0"/>
              <a:t>://www.sentinelinitiative.org/background) </a:t>
            </a:r>
            <a:endParaRPr lang="en-US" sz="1800" dirty="0"/>
          </a:p>
          <a:p>
            <a:r>
              <a:rPr lang="en-US" sz="2400" dirty="0"/>
              <a:t>Establishment of the Sentinel Operations Center</a:t>
            </a:r>
          </a:p>
          <a:p>
            <a:r>
              <a:rPr lang="en-US" sz="2400" dirty="0"/>
              <a:t>Creation of a common data model and distributed data approach that enables FDA to monitor the performance of medical products while securing and safeguarding patient privacy</a:t>
            </a:r>
          </a:p>
          <a:p>
            <a:r>
              <a:rPr lang="en-US" sz="2400" dirty="0"/>
              <a:t>Development of a distributed database with more than 300 million person-years of high quality, unduplicated, </a:t>
            </a:r>
            <a:r>
              <a:rPr lang="en-US" sz="2400"/>
              <a:t>curated </a:t>
            </a:r>
            <a:r>
              <a:rPr lang="en-US" sz="2400" smtClean="0"/>
              <a:t>data</a:t>
            </a:r>
            <a:endParaRPr lang="en-US" sz="2400" dirty="0"/>
          </a:p>
        </p:txBody>
      </p:sp>
    </p:spTree>
    <p:extLst>
      <p:ext uri="{BB962C8B-B14F-4D97-AF65-F5344CB8AC3E}">
        <p14:creationId xmlns:p14="http://schemas.microsoft.com/office/powerpoint/2010/main" val="910765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5250"/>
            <a:ext cx="8458200" cy="857250"/>
          </a:xfrm>
        </p:spPr>
        <p:txBody>
          <a:bodyPr>
            <a:normAutofit/>
          </a:bodyPr>
          <a:lstStyle/>
          <a:p>
            <a:r>
              <a:rPr lang="en-US" dirty="0" smtClean="0"/>
              <a:t>Sentinel</a:t>
            </a:r>
            <a:endParaRPr lang="en-US" dirty="0"/>
          </a:p>
        </p:txBody>
      </p:sp>
      <p:sp>
        <p:nvSpPr>
          <p:cNvPr id="3" name="Content Placeholder 2"/>
          <p:cNvSpPr>
            <a:spLocks noGrp="1"/>
          </p:cNvSpPr>
          <p:nvPr>
            <p:ph idx="1"/>
          </p:nvPr>
        </p:nvSpPr>
        <p:spPr>
          <a:xfrm>
            <a:off x="152400" y="742951"/>
            <a:ext cx="8839200" cy="3657599"/>
          </a:xfrm>
        </p:spPr>
        <p:txBody>
          <a:bodyPr>
            <a:noAutofit/>
          </a:bodyPr>
          <a:lstStyle/>
          <a:p>
            <a:r>
              <a:rPr lang="en-US" sz="2400" dirty="0"/>
              <a:t>Development of processes for turning FDA’s safety concerns into queries of the Sentinel distributed data that can be responded to rapidly by Data Partners, often within weeks, in support of FDA’s regulatory </a:t>
            </a:r>
            <a:r>
              <a:rPr lang="en-US" sz="2400" dirty="0" smtClean="0"/>
              <a:t>needs</a:t>
            </a:r>
          </a:p>
          <a:p>
            <a:r>
              <a:rPr lang="en-US" sz="2400" dirty="0" smtClean="0"/>
              <a:t>Substantial </a:t>
            </a:r>
            <a:r>
              <a:rPr lang="en-US" sz="2400" dirty="0"/>
              <a:t>progress toward development of a mature data analytics system</a:t>
            </a:r>
          </a:p>
          <a:p>
            <a:r>
              <a:rPr lang="en-US" sz="2400" dirty="0"/>
              <a:t>Recruitment of a broad group of scientific collaborators who regularly provide the FDA with valuable technical support in evaluating electronic health </a:t>
            </a:r>
            <a:r>
              <a:rPr lang="en-US" sz="2400" dirty="0" smtClean="0"/>
              <a:t>data</a:t>
            </a:r>
            <a:endParaRPr lang="en-US" sz="2400" dirty="0"/>
          </a:p>
        </p:txBody>
      </p:sp>
    </p:spTree>
    <p:extLst>
      <p:ext uri="{BB962C8B-B14F-4D97-AF65-F5344CB8AC3E}">
        <p14:creationId xmlns:p14="http://schemas.microsoft.com/office/powerpoint/2010/main" val="23079188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5250"/>
            <a:ext cx="8458200" cy="857250"/>
          </a:xfrm>
        </p:spPr>
        <p:txBody>
          <a:bodyPr>
            <a:normAutofit/>
          </a:bodyPr>
          <a:lstStyle/>
          <a:p>
            <a:r>
              <a:rPr lang="en-US" dirty="0" smtClean="0"/>
              <a:t>Sentinel</a:t>
            </a:r>
            <a:endParaRPr lang="en-US" dirty="0"/>
          </a:p>
        </p:txBody>
      </p:sp>
      <p:sp>
        <p:nvSpPr>
          <p:cNvPr id="3" name="Content Placeholder 2"/>
          <p:cNvSpPr>
            <a:spLocks noGrp="1"/>
          </p:cNvSpPr>
          <p:nvPr>
            <p:ph idx="1"/>
          </p:nvPr>
        </p:nvSpPr>
        <p:spPr>
          <a:xfrm>
            <a:off x="152400" y="742951"/>
            <a:ext cx="8839200" cy="3657599"/>
          </a:xfrm>
        </p:spPr>
        <p:txBody>
          <a:bodyPr>
            <a:noAutofit/>
          </a:bodyPr>
          <a:lstStyle/>
          <a:p>
            <a:r>
              <a:rPr lang="en-US" sz="2400" dirty="0" smtClean="0"/>
              <a:t>Development </a:t>
            </a:r>
            <a:r>
              <a:rPr lang="en-US" sz="2400" dirty="0"/>
              <a:t>of focused surveillance efforts around vaccine safety with the </a:t>
            </a:r>
            <a:r>
              <a:rPr lang="en-US" sz="2400" dirty="0" err="1"/>
              <a:t>Postmarket</a:t>
            </a:r>
            <a:r>
              <a:rPr lang="en-US" sz="2400" dirty="0"/>
              <a:t> Rapid Immunization Safety Monitoring (PRISM) system and around blood and blood products with the Blood Surveillance Continuous Active Network (</a:t>
            </a:r>
            <a:r>
              <a:rPr lang="en-US" sz="2400" dirty="0" err="1"/>
              <a:t>BloodSCAN</a:t>
            </a:r>
            <a:r>
              <a:rPr lang="en-US" sz="2400" dirty="0"/>
              <a:t>)</a:t>
            </a:r>
          </a:p>
        </p:txBody>
      </p:sp>
    </p:spTree>
    <p:extLst>
      <p:ext uri="{BB962C8B-B14F-4D97-AF65-F5344CB8AC3E}">
        <p14:creationId xmlns:p14="http://schemas.microsoft.com/office/powerpoint/2010/main" val="1144445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3350"/>
            <a:ext cx="8458200" cy="857250"/>
          </a:xfrm>
        </p:spPr>
        <p:txBody>
          <a:bodyPr>
            <a:normAutofit/>
          </a:bodyPr>
          <a:lstStyle/>
          <a:p>
            <a:r>
              <a:rPr lang="en-US" dirty="0" smtClean="0"/>
              <a:t>Some other </a:t>
            </a:r>
            <a:r>
              <a:rPr lang="en-US" dirty="0"/>
              <a:t>i</a:t>
            </a:r>
            <a:r>
              <a:rPr lang="en-US" dirty="0" smtClean="0"/>
              <a:t>nitiatives</a:t>
            </a:r>
            <a:endParaRPr lang="en-US" dirty="0"/>
          </a:p>
        </p:txBody>
      </p:sp>
      <p:sp>
        <p:nvSpPr>
          <p:cNvPr id="3" name="Content Placeholder 2"/>
          <p:cNvSpPr>
            <a:spLocks noGrp="1"/>
          </p:cNvSpPr>
          <p:nvPr>
            <p:ph idx="1"/>
          </p:nvPr>
        </p:nvSpPr>
        <p:spPr>
          <a:xfrm>
            <a:off x="381000" y="971550"/>
            <a:ext cx="8610600" cy="3657599"/>
          </a:xfrm>
        </p:spPr>
        <p:txBody>
          <a:bodyPr>
            <a:noAutofit/>
          </a:bodyPr>
          <a:lstStyle/>
          <a:p>
            <a:r>
              <a:rPr lang="en-US" sz="2400" dirty="0" smtClean="0">
                <a:hlinkClick r:id="rId2"/>
              </a:rPr>
              <a:t>http://www.stratos-initiative.org/</a:t>
            </a:r>
            <a:endParaRPr lang="en-US" sz="2400" dirty="0" smtClean="0"/>
          </a:p>
          <a:p>
            <a:pPr lvl="1"/>
            <a:r>
              <a:rPr lang="en-US" sz="1800" dirty="0" smtClean="0"/>
              <a:t>Focus on design and analysis</a:t>
            </a:r>
          </a:p>
          <a:p>
            <a:r>
              <a:rPr lang="en-US" sz="2400" dirty="0">
                <a:hlinkClick r:id="rId3"/>
              </a:rPr>
              <a:t>https://pcornet.org</a:t>
            </a:r>
            <a:r>
              <a:rPr lang="en-US" sz="2400" dirty="0" smtClean="0">
                <a:hlinkClick r:id="rId3"/>
              </a:rPr>
              <a:t>/</a:t>
            </a:r>
            <a:endParaRPr lang="en-US" sz="2400" dirty="0" smtClean="0"/>
          </a:p>
          <a:p>
            <a:pPr lvl="1"/>
            <a:r>
              <a:rPr lang="en-US" sz="1800" dirty="0" smtClean="0"/>
              <a:t>Has a common data model</a:t>
            </a:r>
          </a:p>
          <a:p>
            <a:pPr lvl="1"/>
            <a:r>
              <a:rPr lang="en-US" sz="1800" dirty="0" smtClean="0"/>
              <a:t>Network of data sources</a:t>
            </a:r>
          </a:p>
          <a:p>
            <a:pPr lvl="1"/>
            <a:endParaRPr lang="en-US" sz="1800" dirty="0"/>
          </a:p>
          <a:p>
            <a:r>
              <a:rPr lang="en-US" sz="2200" dirty="0" smtClean="0"/>
              <a:t>Appears many other individuals and groups focus on some of these problems, but not clear how many go into policy and initial database purpose issues</a:t>
            </a:r>
          </a:p>
          <a:p>
            <a:endParaRPr lang="en-US" sz="2000" dirty="0" smtClean="0"/>
          </a:p>
          <a:p>
            <a:endParaRPr lang="en-US" sz="1600" dirty="0"/>
          </a:p>
        </p:txBody>
      </p:sp>
    </p:spTree>
    <p:extLst>
      <p:ext uri="{BB962C8B-B14F-4D97-AF65-F5344CB8AC3E}">
        <p14:creationId xmlns:p14="http://schemas.microsoft.com/office/powerpoint/2010/main" val="1652489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harmony</a:t>
            </a:r>
            <a:endParaRPr lang="en-US" dirty="0"/>
          </a:p>
        </p:txBody>
      </p:sp>
      <p:sp>
        <p:nvSpPr>
          <p:cNvPr id="3" name="Content Placeholder 2"/>
          <p:cNvSpPr>
            <a:spLocks noGrp="1"/>
          </p:cNvSpPr>
          <p:nvPr>
            <p:ph idx="1"/>
          </p:nvPr>
        </p:nvSpPr>
        <p:spPr>
          <a:xfrm>
            <a:off x="457200" y="1200151"/>
            <a:ext cx="8534400" cy="3394472"/>
          </a:xfrm>
        </p:spPr>
        <p:txBody>
          <a:bodyPr>
            <a:normAutofit/>
          </a:bodyPr>
          <a:lstStyle/>
          <a:p>
            <a:pPr marL="0" indent="0">
              <a:buNone/>
            </a:pPr>
            <a:r>
              <a:rPr lang="en-US" dirty="0" smtClean="0"/>
              <a:t>1) data are in the same form and coding</a:t>
            </a:r>
          </a:p>
          <a:p>
            <a:pPr marL="0" indent="0">
              <a:buNone/>
            </a:pPr>
            <a:r>
              <a:rPr lang="en-US" dirty="0" smtClean="0"/>
              <a:t>2) policies are the same</a:t>
            </a:r>
          </a:p>
          <a:p>
            <a:pPr marL="0" indent="0">
              <a:buNone/>
            </a:pPr>
            <a:r>
              <a:rPr lang="en-US" smtClean="0"/>
              <a:t>3</a:t>
            </a:r>
            <a:r>
              <a:rPr lang="en-US" dirty="0" smtClean="0"/>
              <a:t>) patients and HCPs act similarly</a:t>
            </a:r>
          </a:p>
          <a:p>
            <a:endParaRPr lang="en-US" dirty="0"/>
          </a:p>
          <a:p>
            <a:r>
              <a:rPr lang="en-US" dirty="0" smtClean="0"/>
              <a:t>Next example has 1 and maybe 2</a:t>
            </a:r>
          </a:p>
        </p:txBody>
      </p:sp>
    </p:spTree>
    <p:extLst>
      <p:ext uri="{BB962C8B-B14F-4D97-AF65-F5344CB8AC3E}">
        <p14:creationId xmlns:p14="http://schemas.microsoft.com/office/powerpoint/2010/main" val="685364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Obvious test interpretations?</a:t>
            </a:r>
            <a:endParaRPr lang="en-US" dirty="0"/>
          </a:p>
        </p:txBody>
      </p:sp>
      <p:sp>
        <p:nvSpPr>
          <p:cNvPr id="3" name="Content Placeholder 2"/>
          <p:cNvSpPr>
            <a:spLocks noGrp="1"/>
          </p:cNvSpPr>
          <p:nvPr>
            <p:ph idx="1"/>
          </p:nvPr>
        </p:nvSpPr>
        <p:spPr>
          <a:xfrm>
            <a:off x="457200" y="1200151"/>
            <a:ext cx="8534400" cy="3394472"/>
          </a:xfrm>
        </p:spPr>
        <p:txBody>
          <a:bodyPr>
            <a:normAutofit fontScale="92500" lnSpcReduction="10000"/>
          </a:bodyPr>
          <a:lstStyle/>
          <a:p>
            <a:r>
              <a:rPr lang="en-US" dirty="0" err="1" smtClean="0"/>
              <a:t>Agneil</a:t>
            </a:r>
            <a:r>
              <a:rPr lang="en-US" dirty="0" smtClean="0"/>
              <a:t> et al</a:t>
            </a:r>
          </a:p>
          <a:p>
            <a:r>
              <a:rPr lang="en-US" dirty="0" smtClean="0"/>
              <a:t>Two hospital EHR systems</a:t>
            </a:r>
          </a:p>
          <a:p>
            <a:r>
              <a:rPr lang="en-US" dirty="0" smtClean="0"/>
              <a:t>Use 272 common lab tests’ data to predict survival in ~670000 treated patients over 1 year</a:t>
            </a:r>
          </a:p>
          <a:p>
            <a:r>
              <a:rPr lang="en-US" dirty="0" smtClean="0"/>
              <a:t>Compare predictive ability of actual </a:t>
            </a:r>
            <a:r>
              <a:rPr lang="en-US" b="1" dirty="0" smtClean="0"/>
              <a:t>test lab value</a:t>
            </a:r>
            <a:r>
              <a:rPr lang="en-US" dirty="0" smtClean="0"/>
              <a:t> versus </a:t>
            </a:r>
            <a:r>
              <a:rPr lang="en-US" dirty="0"/>
              <a:t>t</a:t>
            </a:r>
            <a:r>
              <a:rPr lang="en-US" dirty="0" smtClean="0"/>
              <a:t>he </a:t>
            </a:r>
            <a:r>
              <a:rPr lang="en-US" dirty="0"/>
              <a:t>time of the </a:t>
            </a:r>
            <a:r>
              <a:rPr lang="en-US" dirty="0" smtClean="0"/>
              <a:t>day, day </a:t>
            </a:r>
            <a:r>
              <a:rPr lang="en-US" dirty="0"/>
              <a:t>of the week, and ordering frequency of the </a:t>
            </a:r>
            <a:r>
              <a:rPr lang="en-US" dirty="0" smtClean="0"/>
              <a:t>test</a:t>
            </a:r>
          </a:p>
          <a:p>
            <a:endParaRPr lang="en-US" dirty="0" smtClean="0"/>
          </a:p>
        </p:txBody>
      </p:sp>
    </p:spTree>
    <p:extLst>
      <p:ext uri="{BB962C8B-B14F-4D97-AF65-F5344CB8AC3E}">
        <p14:creationId xmlns:p14="http://schemas.microsoft.com/office/powerpoint/2010/main" val="3607741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Not obvious lab test interpretations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“The </a:t>
            </a:r>
            <a:r>
              <a:rPr lang="en-US" dirty="0"/>
              <a:t>presence of a laboratory test order, </a:t>
            </a:r>
            <a:r>
              <a:rPr lang="en-US" dirty="0" smtClean="0"/>
              <a:t>regardless of </a:t>
            </a:r>
            <a:r>
              <a:rPr lang="en-US" dirty="0"/>
              <a:t>any other information about the test result, </a:t>
            </a:r>
            <a:r>
              <a:rPr lang="en-US" dirty="0" smtClean="0"/>
              <a:t>has a </a:t>
            </a:r>
            <a:r>
              <a:rPr lang="en-US" dirty="0"/>
              <a:t>significant association (P&lt;0.001) with the odds </a:t>
            </a:r>
            <a:r>
              <a:rPr lang="en-US" dirty="0" smtClean="0"/>
              <a:t>of survival </a:t>
            </a:r>
            <a:r>
              <a:rPr lang="en-US" dirty="0"/>
              <a:t>in 233 of 272 (86%) tests. Data about </a:t>
            </a:r>
            <a:r>
              <a:rPr lang="en-US" dirty="0" smtClean="0"/>
              <a:t>the timing </a:t>
            </a:r>
            <a:r>
              <a:rPr lang="en-US" dirty="0"/>
              <a:t>of when laboratory tests were ordered </a:t>
            </a:r>
            <a:r>
              <a:rPr lang="en-US" dirty="0" smtClean="0"/>
              <a:t>were more </a:t>
            </a:r>
            <a:r>
              <a:rPr lang="en-US" dirty="0"/>
              <a:t>accurate than the test results in </a:t>
            </a:r>
            <a:r>
              <a:rPr lang="en-US" dirty="0" smtClean="0"/>
              <a:t>predicting survival </a:t>
            </a:r>
            <a:r>
              <a:rPr lang="en-US" dirty="0"/>
              <a:t>in 118 of 174 tests (68%).</a:t>
            </a:r>
            <a:r>
              <a:rPr lang="en-US" dirty="0" smtClean="0"/>
              <a:t>”</a:t>
            </a:r>
            <a:endParaRPr lang="en-US" dirty="0"/>
          </a:p>
        </p:txBody>
      </p:sp>
    </p:spTree>
    <p:extLst>
      <p:ext uri="{BB962C8B-B14F-4D97-AF65-F5344CB8AC3E}">
        <p14:creationId xmlns:p14="http://schemas.microsoft.com/office/powerpoint/2010/main" val="5707815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bad can biases get?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Illinois Wellness Study</a:t>
            </a:r>
          </a:p>
          <a:p>
            <a:r>
              <a:rPr lang="en-US" dirty="0" smtClean="0"/>
              <a:t>Population – employees in the UI system</a:t>
            </a:r>
          </a:p>
          <a:p>
            <a:r>
              <a:rPr lang="en-US" dirty="0" smtClean="0"/>
              <a:t>Methods – randomized to get invited to “wellness” program or not</a:t>
            </a:r>
          </a:p>
          <a:p>
            <a:r>
              <a:rPr lang="en-US" dirty="0" smtClean="0"/>
              <a:t>Health outcomes followed for a year (and more)</a:t>
            </a:r>
          </a:p>
          <a:p>
            <a:r>
              <a:rPr lang="en-US" dirty="0" smtClean="0"/>
              <a:t>Analyzed two ways – based on randomization and using an observational subgroup</a:t>
            </a:r>
          </a:p>
        </p:txBody>
      </p:sp>
    </p:spTree>
    <p:extLst>
      <p:ext uri="{BB962C8B-B14F-4D97-AF65-F5344CB8AC3E}">
        <p14:creationId xmlns:p14="http://schemas.microsoft.com/office/powerpoint/2010/main" val="36084959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bad can biases get?</a:t>
            </a:r>
            <a:endParaRPr lang="en-US" dirty="0"/>
          </a:p>
        </p:txBody>
      </p:sp>
      <p:sp>
        <p:nvSpPr>
          <p:cNvPr id="3" name="Content Placeholder 2"/>
          <p:cNvSpPr>
            <a:spLocks noGrp="1"/>
          </p:cNvSpPr>
          <p:nvPr>
            <p:ph idx="1"/>
          </p:nvPr>
        </p:nvSpPr>
        <p:spPr/>
        <p:txBody>
          <a:bodyPr>
            <a:normAutofit/>
          </a:bodyPr>
          <a:lstStyle/>
          <a:p>
            <a:r>
              <a:rPr lang="en-US" dirty="0" smtClean="0"/>
              <a:t>Randomized study analyses found no effect of program on health outcome one year after initiation</a:t>
            </a:r>
          </a:p>
          <a:p>
            <a:r>
              <a:rPr lang="en-US" dirty="0" smtClean="0"/>
              <a:t>When analyzed using only the “observational” cohort, results favored the </a:t>
            </a:r>
            <a:r>
              <a:rPr lang="en-US" smtClean="0"/>
              <a:t>wellness program </a:t>
            </a:r>
            <a:endParaRPr lang="en-US" dirty="0" smtClean="0"/>
          </a:p>
        </p:txBody>
      </p:sp>
    </p:spTree>
    <p:extLst>
      <p:ext uri="{BB962C8B-B14F-4D97-AF65-F5344CB8AC3E}">
        <p14:creationId xmlns:p14="http://schemas.microsoft.com/office/powerpoint/2010/main" val="41700870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example </a:t>
            </a:r>
            <a:r>
              <a:rPr lang="en-US" dirty="0" smtClean="0"/>
              <a:t>in my work</a:t>
            </a:r>
            <a:endParaRPr lang="en-US" dirty="0"/>
          </a:p>
        </p:txBody>
      </p:sp>
      <p:sp>
        <p:nvSpPr>
          <p:cNvPr id="3" name="Content Placeholder 2"/>
          <p:cNvSpPr>
            <a:spLocks noGrp="1"/>
          </p:cNvSpPr>
          <p:nvPr>
            <p:ph idx="1"/>
          </p:nvPr>
        </p:nvSpPr>
        <p:spPr>
          <a:xfrm>
            <a:off x="457200" y="1200151"/>
            <a:ext cx="3886200" cy="3394472"/>
          </a:xfrm>
        </p:spPr>
        <p:txBody>
          <a:bodyPr/>
          <a:lstStyle/>
          <a:p>
            <a:pPr>
              <a:buFontTx/>
              <a:buChar char="-"/>
            </a:pPr>
            <a:r>
              <a:rPr lang="en-US" dirty="0" smtClean="0"/>
              <a:t>Coding</a:t>
            </a:r>
          </a:p>
          <a:p>
            <a:pPr>
              <a:buFontTx/>
              <a:buChar char="-"/>
            </a:pPr>
            <a:r>
              <a:rPr lang="en-US" dirty="0" smtClean="0"/>
              <a:t>Processing</a:t>
            </a:r>
          </a:p>
          <a:p>
            <a:pPr>
              <a:buFontTx/>
              <a:buChar char="-"/>
            </a:pPr>
            <a:r>
              <a:rPr lang="en-US" dirty="0" smtClean="0"/>
              <a:t>Interpretation</a:t>
            </a:r>
          </a:p>
          <a:p>
            <a:pPr>
              <a:buFontTx/>
              <a:buChar char="-"/>
            </a:pPr>
            <a:r>
              <a:rPr lang="en-US" dirty="0" smtClean="0"/>
              <a:t>Automation</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8219" y="819150"/>
            <a:ext cx="4113949" cy="4108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3896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things to try</a:t>
            </a:r>
            <a:endParaRPr lang="en-US" dirty="0"/>
          </a:p>
        </p:txBody>
      </p:sp>
      <p:sp>
        <p:nvSpPr>
          <p:cNvPr id="3" name="Content Placeholder 2"/>
          <p:cNvSpPr>
            <a:spLocks noGrp="1"/>
          </p:cNvSpPr>
          <p:nvPr>
            <p:ph idx="1"/>
          </p:nvPr>
        </p:nvSpPr>
        <p:spPr/>
        <p:txBody>
          <a:bodyPr/>
          <a:lstStyle/>
          <a:p>
            <a:r>
              <a:rPr lang="en-US" dirty="0" err="1"/>
              <a:t>Hripcsak</a:t>
            </a:r>
            <a:r>
              <a:rPr lang="en-US" dirty="0"/>
              <a:t> &amp; Albers (2013</a:t>
            </a:r>
            <a:r>
              <a:rPr lang="en-US" dirty="0" smtClean="0"/>
              <a:t>)</a:t>
            </a:r>
          </a:p>
          <a:p>
            <a:pPr lvl="1"/>
            <a:r>
              <a:rPr lang="en-US" dirty="0" smtClean="0">
                <a:solidFill>
                  <a:schemeClr val="accent3">
                    <a:lumMod val="40000"/>
                    <a:lumOff val="60000"/>
                  </a:schemeClr>
                </a:solidFill>
              </a:rPr>
              <a:t>Propose studying EHRs as a subject unto itself</a:t>
            </a:r>
          </a:p>
          <a:p>
            <a:pPr lvl="1"/>
            <a:r>
              <a:rPr lang="en-US" dirty="0" smtClean="0">
                <a:solidFill>
                  <a:schemeClr val="accent3">
                    <a:lumMod val="40000"/>
                    <a:lumOff val="60000"/>
                  </a:schemeClr>
                </a:solidFill>
              </a:rPr>
              <a:t>Review of data collection protocols</a:t>
            </a:r>
          </a:p>
          <a:p>
            <a:pPr lvl="1"/>
            <a:r>
              <a:rPr lang="en-US" b="1" dirty="0" smtClean="0"/>
              <a:t>Testing of new methods to correct data</a:t>
            </a:r>
            <a:endParaRPr lang="en-US" b="1" dirty="0"/>
          </a:p>
        </p:txBody>
      </p:sp>
    </p:spTree>
    <p:extLst>
      <p:ext uri="{BB962C8B-B14F-4D97-AF65-F5344CB8AC3E}">
        <p14:creationId xmlns:p14="http://schemas.microsoft.com/office/powerpoint/2010/main" val="11254450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TotalTime>
  <Words>859</Words>
  <Application>Microsoft Office PowerPoint</Application>
  <PresentationFormat>On-screen Show (16:9)</PresentationFormat>
  <Paragraphs>87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Outline I have trouble working with ODBs</vt:lpstr>
      <vt:lpstr>DB Input &amp; Processing</vt:lpstr>
      <vt:lpstr>Why worry? Analyses will fix it!</vt:lpstr>
      <vt:lpstr>Besides, RCTs are overated, and unable to answer questions of sample size or ethical sensitivity</vt:lpstr>
      <vt:lpstr>Level of problem</vt:lpstr>
      <vt:lpstr>Exploring EHRs in their own right</vt:lpstr>
      <vt:lpstr>OHDSI: OMOP common data model</vt:lpstr>
      <vt:lpstr>Sentinel</vt:lpstr>
      <vt:lpstr>Sentinel</vt:lpstr>
      <vt:lpstr>Sentinel</vt:lpstr>
      <vt:lpstr>Some other initiatives</vt:lpstr>
      <vt:lpstr>Levels of harmony</vt:lpstr>
      <vt:lpstr>Obvious test interpretations?</vt:lpstr>
      <vt:lpstr>Not obvious lab test interpretations</vt:lpstr>
      <vt:lpstr>How bad can biases get?</vt:lpstr>
      <vt:lpstr>How bad can biases get?</vt:lpstr>
      <vt:lpstr>example in my work</vt:lpstr>
      <vt:lpstr>Back to things to try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Whalen, Ed</dc:creator>
  <cp:lastModifiedBy>Whalen, Ed</cp:lastModifiedBy>
  <cp:revision>62</cp:revision>
  <dcterms:created xsi:type="dcterms:W3CDTF">2006-08-16T00:00:00Z</dcterms:created>
  <dcterms:modified xsi:type="dcterms:W3CDTF">2018-09-12T14:16:50Z</dcterms:modified>
</cp:coreProperties>
</file>