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heme/themeOverride1.xml" ContentType="application/vnd.openxmlformats-officedocument.themeOverride+xml"/>
  <Override PartName="/ppt/charts/chart7.xml" ContentType="application/vnd.openxmlformats-officedocument.drawingml.chart+xml"/>
  <Override PartName="/ppt/theme/themeOverride2.xml" ContentType="application/vnd.openxmlformats-officedocument.themeOverride+xml"/>
  <Override PartName="/ppt/charts/chart8.xml" ContentType="application/vnd.openxmlformats-officedocument.drawingml.chart+xml"/>
  <Override PartName="/ppt/theme/themeOverride3.xml" ContentType="application/vnd.openxmlformats-officedocument.themeOverride+xml"/>
  <Override PartName="/ppt/charts/chart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5"/>
  </p:handoutMasterIdLst>
  <p:sldIdLst>
    <p:sldId id="278" r:id="rId2"/>
    <p:sldId id="294" r:id="rId3"/>
    <p:sldId id="275" r:id="rId4"/>
    <p:sldId id="277" r:id="rId5"/>
    <p:sldId id="279" r:id="rId6"/>
    <p:sldId id="276" r:id="rId7"/>
    <p:sldId id="280" r:id="rId8"/>
    <p:sldId id="286" r:id="rId9"/>
    <p:sldId id="285" r:id="rId10"/>
    <p:sldId id="283" r:id="rId11"/>
    <p:sldId id="284" r:id="rId12"/>
    <p:sldId id="287" r:id="rId13"/>
    <p:sldId id="292" r:id="rId14"/>
    <p:sldId id="293" r:id="rId15"/>
    <p:sldId id="288" r:id="rId16"/>
    <p:sldId id="281" r:id="rId17"/>
    <p:sldId id="259" r:id="rId18"/>
    <p:sldId id="261" r:id="rId19"/>
    <p:sldId id="262" r:id="rId20"/>
    <p:sldId id="271" r:id="rId21"/>
    <p:sldId id="289" r:id="rId22"/>
    <p:sldId id="290" r:id="rId23"/>
    <p:sldId id="291" r:id="rId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113" d="100"/>
          <a:sy n="113" d="100"/>
        </p:scale>
        <p:origin x="-2370"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fda.gov\wodc\CVM\Users01\MMARTIN1\2018\Projects\ASA%20with%20Xiongce\F2%20calculation%20for%20a%20datase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da.gov\wodc\CVM\Users01\MMARTIN1\2018\Projects\ASA%20with%20Xiongce\F2%20calculation%20for%20a%20dataset.xlsx" TargetMode="External"/></Relationships>
</file>

<file path=ppt/charts/_rels/chart3.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fda.gov\wodc\CVM\Users01\MMARTIN1\2018\Projects\ASA%20with%20Xiongce\Book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da.gov\wodc\CVM\Users01\MMARTIN1\Bioequivalence\Xiongce\Submission\Responses\New%20Graphs%20etc.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da.gov\wodc\CVM\Users01\MMARTIN1\Bioequivalence\Xiongce\Submission\Responses\New%20Graphs%20etc.xlsx" TargetMode="External"/></Relationships>
</file>

<file path=ppt/charts/_rels/chart6.xml.rels><?xml version="1.0" encoding="UTF-8" standalone="yes"?>
<Relationships xmlns="http://schemas.openxmlformats.org/package/2006/relationships"><Relationship Id="rId2" Type="http://schemas.openxmlformats.org/officeDocument/2006/relationships/oleObject" Target="file:///\\fda.gov\wodc\CVM\Users01\MMARTIN1\Bioequivalence\Xiongce\Copy%20of%20simulation%20results%2004%20June17.xls" TargetMode="External"/><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oleObject" Target="file:///\\fda.gov\wodc\CVM\Users01\MMARTIN1\Bioequivalence\Xiongce\Copy%20of%20simulation%20results%2004%20June17.xls" TargetMode="External"/><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2" Type="http://schemas.openxmlformats.org/officeDocument/2006/relationships/oleObject" Target="file:///\\fda.gov\wodc\CVM\Users01\MMARTIN1\Bioequivalence\Xiongce\Copy%20of%20simulation%20results%2004%20June17.xls" TargetMode="External"/><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fda.gov\wodc\CVM\Users01\MMARTIN1\2018\Projects\ASA%20with%20Xiongce\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Profile Comparison: </a:t>
            </a:r>
            <a:r>
              <a:rPr lang="en-US" i="1"/>
              <a:t>f2</a:t>
            </a:r>
            <a:r>
              <a:rPr lang="en-US"/>
              <a:t> = 32.2</a:t>
            </a:r>
          </a:p>
        </c:rich>
      </c:tx>
      <c:layout/>
      <c:overlay val="0"/>
    </c:title>
    <c:autoTitleDeleted val="0"/>
    <c:plotArea>
      <c:layout>
        <c:manualLayout>
          <c:layoutTarget val="inner"/>
          <c:xMode val="edge"/>
          <c:yMode val="edge"/>
          <c:x val="0.11365507436570428"/>
          <c:y val="0.13936351706036745"/>
          <c:w val="0.72880314960629922"/>
          <c:h val="0.69741105278506854"/>
        </c:manualLayout>
      </c:layout>
      <c:scatterChart>
        <c:scatterStyle val="smoothMarker"/>
        <c:varyColors val="0"/>
        <c:ser>
          <c:idx val="0"/>
          <c:order val="0"/>
          <c:tx>
            <c:strRef>
              <c:f>'[F2 calculation for a dataset.xlsx]Sheet1'!$C$11</c:f>
              <c:strCache>
                <c:ptCount val="1"/>
                <c:pt idx="0">
                  <c:v>Ref</c:v>
                </c:pt>
              </c:strCache>
            </c:strRef>
          </c:tx>
          <c:xVal>
            <c:numRef>
              <c:f>'[F2 calculation for a dataset.xlsx]Sheet1'!$B$12:$B$18</c:f>
              <c:numCache>
                <c:formatCode>General</c:formatCode>
                <c:ptCount val="7"/>
                <c:pt idx="0">
                  <c:v>5</c:v>
                </c:pt>
                <c:pt idx="1">
                  <c:v>15</c:v>
                </c:pt>
                <c:pt idx="2">
                  <c:v>30</c:v>
                </c:pt>
                <c:pt idx="3">
                  <c:v>45</c:v>
                </c:pt>
                <c:pt idx="4">
                  <c:v>60</c:v>
                </c:pt>
                <c:pt idx="5">
                  <c:v>90</c:v>
                </c:pt>
                <c:pt idx="6">
                  <c:v>120</c:v>
                </c:pt>
              </c:numCache>
            </c:numRef>
          </c:xVal>
          <c:yVal>
            <c:numRef>
              <c:f>'[F2 calculation for a dataset.xlsx]Sheet1'!$C$12:$C$18</c:f>
              <c:numCache>
                <c:formatCode>General</c:formatCode>
                <c:ptCount val="7"/>
                <c:pt idx="0">
                  <c:v>11.724136</c:v>
                </c:pt>
                <c:pt idx="1">
                  <c:v>52.758611999999999</c:v>
                </c:pt>
                <c:pt idx="2">
                  <c:v>70.344815999999994</c:v>
                </c:pt>
                <c:pt idx="3">
                  <c:v>79.137917999999999</c:v>
                </c:pt>
                <c:pt idx="4">
                  <c:v>82.068951999999996</c:v>
                </c:pt>
                <c:pt idx="5">
                  <c:v>84.999985999999993</c:v>
                </c:pt>
                <c:pt idx="6">
                  <c:v>84.999985999999993</c:v>
                </c:pt>
              </c:numCache>
            </c:numRef>
          </c:yVal>
          <c:smooth val="1"/>
          <c:extLst xmlns:c16r2="http://schemas.microsoft.com/office/drawing/2015/06/chart">
            <c:ext xmlns:c16="http://schemas.microsoft.com/office/drawing/2014/chart" uri="{C3380CC4-5D6E-409C-BE32-E72D297353CC}">
              <c16:uniqueId val="{00000000-73C4-4813-9538-4BB22868D71C}"/>
            </c:ext>
          </c:extLst>
        </c:ser>
        <c:ser>
          <c:idx val="1"/>
          <c:order val="1"/>
          <c:tx>
            <c:strRef>
              <c:f>'[F2 calculation for a dataset.xlsx]Sheet1'!$D$11</c:f>
              <c:strCache>
                <c:ptCount val="1"/>
                <c:pt idx="0">
                  <c:v>Test</c:v>
                </c:pt>
              </c:strCache>
            </c:strRef>
          </c:tx>
          <c:xVal>
            <c:numRef>
              <c:f>'[F2 calculation for a dataset.xlsx]Sheet1'!$B$12:$B$18</c:f>
              <c:numCache>
                <c:formatCode>General</c:formatCode>
                <c:ptCount val="7"/>
                <c:pt idx="0">
                  <c:v>5</c:v>
                </c:pt>
                <c:pt idx="1">
                  <c:v>15</c:v>
                </c:pt>
                <c:pt idx="2">
                  <c:v>30</c:v>
                </c:pt>
                <c:pt idx="3">
                  <c:v>45</c:v>
                </c:pt>
                <c:pt idx="4">
                  <c:v>60</c:v>
                </c:pt>
                <c:pt idx="5">
                  <c:v>90</c:v>
                </c:pt>
                <c:pt idx="6">
                  <c:v>120</c:v>
                </c:pt>
              </c:numCache>
            </c:numRef>
          </c:xVal>
          <c:yVal>
            <c:numRef>
              <c:f>'[F2 calculation for a dataset.xlsx]Sheet1'!$D$12:$D$18</c:f>
              <c:numCache>
                <c:formatCode>General</c:formatCode>
                <c:ptCount val="7"/>
                <c:pt idx="0">
                  <c:v>8.7931019999999993</c:v>
                </c:pt>
                <c:pt idx="1">
                  <c:v>29.31034</c:v>
                </c:pt>
                <c:pt idx="2">
                  <c:v>43.965510000000002</c:v>
                </c:pt>
                <c:pt idx="3">
                  <c:v>52.758611999999999</c:v>
                </c:pt>
                <c:pt idx="4">
                  <c:v>58.62068</c:v>
                </c:pt>
                <c:pt idx="5">
                  <c:v>61.551713999999997</c:v>
                </c:pt>
                <c:pt idx="6">
                  <c:v>61.551713999999997</c:v>
                </c:pt>
              </c:numCache>
            </c:numRef>
          </c:yVal>
          <c:smooth val="1"/>
          <c:extLst xmlns:c16r2="http://schemas.microsoft.com/office/drawing/2015/06/chart">
            <c:ext xmlns:c16="http://schemas.microsoft.com/office/drawing/2014/chart" uri="{C3380CC4-5D6E-409C-BE32-E72D297353CC}">
              <c16:uniqueId val="{00000001-73C4-4813-9538-4BB22868D71C}"/>
            </c:ext>
          </c:extLst>
        </c:ser>
        <c:dLbls>
          <c:showLegendKey val="0"/>
          <c:showVal val="0"/>
          <c:showCatName val="0"/>
          <c:showSerName val="0"/>
          <c:showPercent val="0"/>
          <c:showBubbleSize val="0"/>
        </c:dLbls>
        <c:axId val="197347200"/>
        <c:axId val="197349376"/>
      </c:scatterChart>
      <c:valAx>
        <c:axId val="197347200"/>
        <c:scaling>
          <c:orientation val="minMax"/>
          <c:max val="120"/>
          <c:min val="0"/>
        </c:scaling>
        <c:delete val="0"/>
        <c:axPos val="b"/>
        <c:title>
          <c:tx>
            <c:rich>
              <a:bodyPr/>
              <a:lstStyle/>
              <a:p>
                <a:pPr>
                  <a:defRPr sz="1200"/>
                </a:pPr>
                <a:r>
                  <a:rPr lang="en-US" sz="1200"/>
                  <a:t>Time (min)</a:t>
                </a:r>
              </a:p>
            </c:rich>
          </c:tx>
          <c:layout/>
          <c:overlay val="0"/>
        </c:title>
        <c:numFmt formatCode="General" sourceLinked="1"/>
        <c:majorTickMark val="out"/>
        <c:minorTickMark val="none"/>
        <c:tickLblPos val="nextTo"/>
        <c:crossAx val="197349376"/>
        <c:crosses val="autoZero"/>
        <c:crossBetween val="midCat"/>
      </c:valAx>
      <c:valAx>
        <c:axId val="197349376"/>
        <c:scaling>
          <c:orientation val="minMax"/>
        </c:scaling>
        <c:delete val="0"/>
        <c:axPos val="l"/>
        <c:majorGridlines>
          <c:spPr>
            <a:ln>
              <a:noFill/>
            </a:ln>
          </c:spPr>
        </c:majorGridlines>
        <c:title>
          <c:tx>
            <c:rich>
              <a:bodyPr rot="-5400000" vert="horz"/>
              <a:lstStyle/>
              <a:p>
                <a:pPr>
                  <a:defRPr sz="1200"/>
                </a:pPr>
                <a:r>
                  <a:rPr lang="en-US" sz="1200"/>
                  <a:t>% dissolved</a:t>
                </a:r>
              </a:p>
            </c:rich>
          </c:tx>
          <c:layout/>
          <c:overlay val="0"/>
        </c:title>
        <c:numFmt formatCode="General" sourceLinked="1"/>
        <c:majorTickMark val="out"/>
        <c:minorTickMark val="none"/>
        <c:tickLblPos val="nextTo"/>
        <c:crossAx val="197347200"/>
        <c:crosses val="autoZero"/>
        <c:crossBetween val="midCat"/>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Profile Comparison: </a:t>
            </a:r>
            <a:r>
              <a:rPr lang="en-US" i="1"/>
              <a:t>f2</a:t>
            </a:r>
            <a:r>
              <a:rPr lang="en-US"/>
              <a:t> = 55.5</a:t>
            </a:r>
          </a:p>
        </c:rich>
      </c:tx>
      <c:layout/>
      <c:overlay val="0"/>
    </c:title>
    <c:autoTitleDeleted val="0"/>
    <c:plotArea>
      <c:layout>
        <c:manualLayout>
          <c:layoutTarget val="inner"/>
          <c:xMode val="edge"/>
          <c:yMode val="edge"/>
          <c:x val="0.11365507436570428"/>
          <c:y val="0.13936351706036745"/>
          <c:w val="0.72880314960629922"/>
          <c:h val="0.69741105278506854"/>
        </c:manualLayout>
      </c:layout>
      <c:scatterChart>
        <c:scatterStyle val="smoothMarker"/>
        <c:varyColors val="0"/>
        <c:ser>
          <c:idx val="0"/>
          <c:order val="0"/>
          <c:tx>
            <c:strRef>
              <c:f>'[F2 calculation for a dataset.xlsx]Sheet1'!$C$1</c:f>
              <c:strCache>
                <c:ptCount val="1"/>
                <c:pt idx="0">
                  <c:v>Ref</c:v>
                </c:pt>
              </c:strCache>
            </c:strRef>
          </c:tx>
          <c:xVal>
            <c:numRef>
              <c:f>'[F2 calculation for a dataset.xlsx]Sheet1'!$B$2:$B$8</c:f>
              <c:numCache>
                <c:formatCode>General</c:formatCode>
                <c:ptCount val="7"/>
                <c:pt idx="0">
                  <c:v>5</c:v>
                </c:pt>
                <c:pt idx="1">
                  <c:v>15</c:v>
                </c:pt>
                <c:pt idx="2">
                  <c:v>30</c:v>
                </c:pt>
                <c:pt idx="3">
                  <c:v>45</c:v>
                </c:pt>
                <c:pt idx="4">
                  <c:v>60</c:v>
                </c:pt>
                <c:pt idx="5">
                  <c:v>90</c:v>
                </c:pt>
                <c:pt idx="6">
                  <c:v>120</c:v>
                </c:pt>
              </c:numCache>
            </c:numRef>
          </c:xVal>
          <c:yVal>
            <c:numRef>
              <c:f>'[F2 calculation for a dataset.xlsx]Sheet1'!$C$2:$C$8</c:f>
              <c:numCache>
                <c:formatCode>General</c:formatCode>
                <c:ptCount val="7"/>
                <c:pt idx="0">
                  <c:v>4</c:v>
                </c:pt>
                <c:pt idx="1">
                  <c:v>18</c:v>
                </c:pt>
                <c:pt idx="2">
                  <c:v>24</c:v>
                </c:pt>
                <c:pt idx="3">
                  <c:v>27</c:v>
                </c:pt>
                <c:pt idx="4">
                  <c:v>28</c:v>
                </c:pt>
                <c:pt idx="5">
                  <c:v>29</c:v>
                </c:pt>
                <c:pt idx="6">
                  <c:v>29</c:v>
                </c:pt>
              </c:numCache>
            </c:numRef>
          </c:yVal>
          <c:smooth val="1"/>
          <c:extLst xmlns:c16r2="http://schemas.microsoft.com/office/drawing/2015/06/chart">
            <c:ext xmlns:c16="http://schemas.microsoft.com/office/drawing/2014/chart" uri="{C3380CC4-5D6E-409C-BE32-E72D297353CC}">
              <c16:uniqueId val="{00000000-105D-45F7-951D-967CA6EB646D}"/>
            </c:ext>
          </c:extLst>
        </c:ser>
        <c:ser>
          <c:idx val="1"/>
          <c:order val="1"/>
          <c:tx>
            <c:strRef>
              <c:f>'[F2 calculation for a dataset.xlsx]Sheet1'!$D$1</c:f>
              <c:strCache>
                <c:ptCount val="1"/>
                <c:pt idx="0">
                  <c:v>Test</c:v>
                </c:pt>
              </c:strCache>
            </c:strRef>
          </c:tx>
          <c:xVal>
            <c:numRef>
              <c:f>'[F2 calculation for a dataset.xlsx]Sheet1'!$B$2:$B$8</c:f>
              <c:numCache>
                <c:formatCode>General</c:formatCode>
                <c:ptCount val="7"/>
                <c:pt idx="0">
                  <c:v>5</c:v>
                </c:pt>
                <c:pt idx="1">
                  <c:v>15</c:v>
                </c:pt>
                <c:pt idx="2">
                  <c:v>30</c:v>
                </c:pt>
                <c:pt idx="3">
                  <c:v>45</c:v>
                </c:pt>
                <c:pt idx="4">
                  <c:v>60</c:v>
                </c:pt>
                <c:pt idx="5">
                  <c:v>90</c:v>
                </c:pt>
                <c:pt idx="6">
                  <c:v>120</c:v>
                </c:pt>
              </c:numCache>
            </c:numRef>
          </c:xVal>
          <c:yVal>
            <c:numRef>
              <c:f>'[F2 calculation for a dataset.xlsx]Sheet1'!$D$2:$D$8</c:f>
              <c:numCache>
                <c:formatCode>General</c:formatCode>
                <c:ptCount val="7"/>
                <c:pt idx="0">
                  <c:v>3</c:v>
                </c:pt>
                <c:pt idx="1">
                  <c:v>10</c:v>
                </c:pt>
                <c:pt idx="2">
                  <c:v>15</c:v>
                </c:pt>
                <c:pt idx="3">
                  <c:v>18</c:v>
                </c:pt>
                <c:pt idx="4">
                  <c:v>20</c:v>
                </c:pt>
                <c:pt idx="5">
                  <c:v>21</c:v>
                </c:pt>
                <c:pt idx="6">
                  <c:v>21</c:v>
                </c:pt>
              </c:numCache>
            </c:numRef>
          </c:yVal>
          <c:smooth val="1"/>
          <c:extLst xmlns:c16r2="http://schemas.microsoft.com/office/drawing/2015/06/chart">
            <c:ext xmlns:c16="http://schemas.microsoft.com/office/drawing/2014/chart" uri="{C3380CC4-5D6E-409C-BE32-E72D297353CC}">
              <c16:uniqueId val="{00000001-105D-45F7-951D-967CA6EB646D}"/>
            </c:ext>
          </c:extLst>
        </c:ser>
        <c:dLbls>
          <c:showLegendKey val="0"/>
          <c:showVal val="0"/>
          <c:showCatName val="0"/>
          <c:showSerName val="0"/>
          <c:showPercent val="0"/>
          <c:showBubbleSize val="0"/>
        </c:dLbls>
        <c:axId val="197384064"/>
        <c:axId val="197664768"/>
      </c:scatterChart>
      <c:valAx>
        <c:axId val="197384064"/>
        <c:scaling>
          <c:orientation val="minMax"/>
          <c:max val="120"/>
          <c:min val="0"/>
        </c:scaling>
        <c:delete val="0"/>
        <c:axPos val="b"/>
        <c:title>
          <c:tx>
            <c:rich>
              <a:bodyPr/>
              <a:lstStyle/>
              <a:p>
                <a:pPr>
                  <a:defRPr sz="1200"/>
                </a:pPr>
                <a:r>
                  <a:rPr lang="en-US" sz="1200"/>
                  <a:t>Time (min)</a:t>
                </a:r>
              </a:p>
            </c:rich>
          </c:tx>
          <c:layout/>
          <c:overlay val="0"/>
        </c:title>
        <c:numFmt formatCode="General" sourceLinked="1"/>
        <c:majorTickMark val="out"/>
        <c:minorTickMark val="none"/>
        <c:tickLblPos val="nextTo"/>
        <c:crossAx val="197664768"/>
        <c:crosses val="autoZero"/>
        <c:crossBetween val="midCat"/>
      </c:valAx>
      <c:valAx>
        <c:axId val="197664768"/>
        <c:scaling>
          <c:orientation val="minMax"/>
          <c:max val="30"/>
          <c:min val="0"/>
        </c:scaling>
        <c:delete val="0"/>
        <c:axPos val="l"/>
        <c:majorGridlines>
          <c:spPr>
            <a:ln>
              <a:noFill/>
            </a:ln>
          </c:spPr>
        </c:majorGridlines>
        <c:title>
          <c:tx>
            <c:rich>
              <a:bodyPr rot="-5400000" vert="horz"/>
              <a:lstStyle/>
              <a:p>
                <a:pPr>
                  <a:defRPr sz="1200"/>
                </a:pPr>
                <a:r>
                  <a:rPr lang="en-US" sz="1200"/>
                  <a:t>% dissolved</a:t>
                </a:r>
              </a:p>
            </c:rich>
          </c:tx>
          <c:layout/>
          <c:overlay val="0"/>
        </c:title>
        <c:numFmt formatCode="General" sourceLinked="1"/>
        <c:majorTickMark val="out"/>
        <c:minorTickMark val="none"/>
        <c:tickLblPos val="nextTo"/>
        <c:crossAx val="197384064"/>
        <c:crosses val="autoZero"/>
        <c:crossBetween val="midCat"/>
      </c:valAx>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Hypothetical example: why we need f2 for </a:t>
            </a:r>
            <a:r>
              <a:rPr lang="en-US" dirty="0" err="1"/>
              <a:t>interlot</a:t>
            </a:r>
            <a:r>
              <a:rPr lang="en-US" dirty="0"/>
              <a:t> + </a:t>
            </a:r>
            <a:r>
              <a:rPr lang="en-US" dirty="0" err="1"/>
              <a:t>intralot</a:t>
            </a:r>
            <a:endParaRPr lang="en-US" dirty="0"/>
          </a:p>
          <a:p>
            <a:pPr>
              <a:defRPr sz="1400" b="0" i="0" u="none" strike="noStrike" kern="1200" spc="0" baseline="0">
                <a:solidFill>
                  <a:schemeClr val="tx1">
                    <a:lumMod val="65000"/>
                    <a:lumOff val="35000"/>
                  </a:schemeClr>
                </a:solidFill>
                <a:latin typeface="+mn-lt"/>
                <a:ea typeface="+mn-ea"/>
                <a:cs typeface="+mn-cs"/>
              </a:defRPr>
            </a:pPr>
            <a:r>
              <a:rPr lang="en-US" dirty="0"/>
              <a:t>Mean ± SD</a:t>
            </a:r>
          </a:p>
        </c:rich>
      </c:tx>
      <c:layout/>
      <c:overlay val="0"/>
      <c:spPr>
        <a:noFill/>
        <a:ln>
          <a:noFill/>
        </a:ln>
        <a:effectLst/>
      </c:spPr>
    </c:title>
    <c:autoTitleDeleted val="0"/>
    <c:plotArea>
      <c:layout>
        <c:manualLayout>
          <c:layoutTarget val="inner"/>
          <c:xMode val="edge"/>
          <c:yMode val="edge"/>
          <c:x val="8.5053275625315061E-2"/>
          <c:y val="0.17132797230133467"/>
          <c:w val="0.76298204446298512"/>
          <c:h val="0.70395794940526046"/>
        </c:manualLayout>
      </c:layout>
      <c:scatterChart>
        <c:scatterStyle val="smoothMarker"/>
        <c:varyColors val="0"/>
        <c:ser>
          <c:idx val="0"/>
          <c:order val="0"/>
          <c:tx>
            <c:strRef>
              <c:f>Sheet1!$S$13</c:f>
              <c:strCache>
                <c:ptCount val="1"/>
                <c:pt idx="0">
                  <c:v>REFmean</c:v>
                </c:pt>
              </c:strCache>
            </c:strRef>
          </c:tx>
          <c:spPr>
            <a:ln w="25400"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Lit>
                <c:formatCode>General</c:formatCode>
                <c:ptCount val="1"/>
                <c:pt idx="0">
                  <c:v>1</c:v>
                </c:pt>
              </c:numLit>
            </c:plus>
            <c:minus>
              <c:numLit>
                <c:formatCode>General</c:formatCode>
                <c:ptCount val="1"/>
                <c:pt idx="0">
                  <c:v>1</c:v>
                </c:pt>
              </c:numLit>
            </c:minus>
            <c:spPr>
              <a:noFill/>
              <a:ln w="9525" cap="flat" cmpd="sng" algn="ctr">
                <a:solidFill>
                  <a:schemeClr val="tx1">
                    <a:lumMod val="65000"/>
                    <a:lumOff val="35000"/>
                  </a:schemeClr>
                </a:solidFill>
                <a:round/>
              </a:ln>
              <a:effectLst/>
            </c:spPr>
          </c:errBars>
          <c:errBars>
            <c:errDir val="x"/>
            <c:errBarType val="both"/>
            <c:errValType val="fixedVal"/>
            <c:noEndCap val="0"/>
            <c:val val="1"/>
            <c:spPr>
              <a:noFill/>
              <a:ln w="9525" cap="flat" cmpd="sng" algn="ctr">
                <a:solidFill>
                  <a:schemeClr val="tx1">
                    <a:lumMod val="65000"/>
                    <a:lumOff val="35000"/>
                  </a:schemeClr>
                </a:solidFill>
                <a:round/>
              </a:ln>
              <a:effectLst/>
            </c:spPr>
          </c:errBars>
          <c:xVal>
            <c:numRef>
              <c:f>Sheet1!$R$14:$R$19</c:f>
              <c:numCache>
                <c:formatCode>General</c:formatCode>
                <c:ptCount val="6"/>
                <c:pt idx="0">
                  <c:v>10</c:v>
                </c:pt>
                <c:pt idx="1">
                  <c:v>20</c:v>
                </c:pt>
                <c:pt idx="2">
                  <c:v>30</c:v>
                </c:pt>
                <c:pt idx="3">
                  <c:v>45</c:v>
                </c:pt>
                <c:pt idx="4">
                  <c:v>60</c:v>
                </c:pt>
                <c:pt idx="5">
                  <c:v>120</c:v>
                </c:pt>
              </c:numCache>
            </c:numRef>
          </c:xVal>
          <c:yVal>
            <c:numRef>
              <c:f>Sheet1!$S$14:$S$19</c:f>
              <c:numCache>
                <c:formatCode>General</c:formatCode>
                <c:ptCount val="6"/>
                <c:pt idx="0">
                  <c:v>10.8</c:v>
                </c:pt>
                <c:pt idx="1">
                  <c:v>32</c:v>
                </c:pt>
                <c:pt idx="2">
                  <c:v>60</c:v>
                </c:pt>
                <c:pt idx="3">
                  <c:v>82.2</c:v>
                </c:pt>
                <c:pt idx="4">
                  <c:v>90.8</c:v>
                </c:pt>
                <c:pt idx="5">
                  <c:v>95</c:v>
                </c:pt>
              </c:numCache>
            </c:numRef>
          </c:yVal>
          <c:smooth val="1"/>
          <c:extLst xmlns:c16r2="http://schemas.microsoft.com/office/drawing/2015/06/chart">
            <c:ext xmlns:c16="http://schemas.microsoft.com/office/drawing/2014/chart" uri="{C3380CC4-5D6E-409C-BE32-E72D297353CC}">
              <c16:uniqueId val="{00000000-A6CF-463E-878B-7DEDF608F812}"/>
            </c:ext>
          </c:extLst>
        </c:ser>
        <c:ser>
          <c:idx val="1"/>
          <c:order val="1"/>
          <c:tx>
            <c:strRef>
              <c:f>Sheet1!$T$13</c:f>
              <c:strCache>
                <c:ptCount val="1"/>
                <c:pt idx="0">
                  <c:v>Testmean</c:v>
                </c:pt>
              </c:strCache>
            </c:strRef>
          </c:tx>
          <c:spPr>
            <a:ln w="25400" cap="rnd">
              <a:solidFill>
                <a:srgbClr val="FF0000"/>
              </a:solidFill>
              <a:round/>
            </a:ln>
            <a:effectLst/>
          </c:spPr>
          <c:marker>
            <c:symbol val="circle"/>
            <c:size val="5"/>
            <c:spPr>
              <a:solidFill>
                <a:schemeClr val="accent2"/>
              </a:solidFill>
              <a:ln w="9525">
                <a:solidFill>
                  <a:schemeClr val="accent2"/>
                </a:solidFill>
              </a:ln>
              <a:effectLst/>
            </c:spPr>
          </c:marker>
          <c:errBars>
            <c:errDir val="y"/>
            <c:errBarType val="both"/>
            <c:errValType val="cust"/>
            <c:noEndCap val="0"/>
            <c:plus>
              <c:numRef>
                <c:f>Sheet1!$Y$14:$Y$19</c:f>
                <c:numCache>
                  <c:formatCode>General</c:formatCode>
                  <c:ptCount val="6"/>
                  <c:pt idx="0">
                    <c:v>2</c:v>
                  </c:pt>
                  <c:pt idx="1">
                    <c:v>6</c:v>
                  </c:pt>
                  <c:pt idx="2">
                    <c:v>9</c:v>
                  </c:pt>
                  <c:pt idx="3">
                    <c:v>10.799999999999999</c:v>
                  </c:pt>
                  <c:pt idx="4">
                    <c:v>11.4</c:v>
                  </c:pt>
                  <c:pt idx="5">
                    <c:v>12</c:v>
                  </c:pt>
                </c:numCache>
              </c:numRef>
            </c:plus>
            <c:minus>
              <c:numRef>
                <c:f>Sheet1!$Y$14:$Y$19</c:f>
                <c:numCache>
                  <c:formatCode>General</c:formatCode>
                  <c:ptCount val="6"/>
                  <c:pt idx="0">
                    <c:v>2</c:v>
                  </c:pt>
                  <c:pt idx="1">
                    <c:v>6</c:v>
                  </c:pt>
                  <c:pt idx="2">
                    <c:v>9</c:v>
                  </c:pt>
                  <c:pt idx="3">
                    <c:v>10.799999999999999</c:v>
                  </c:pt>
                  <c:pt idx="4">
                    <c:v>11.4</c:v>
                  </c:pt>
                  <c:pt idx="5">
                    <c:v>12</c:v>
                  </c:pt>
                </c:numCache>
              </c:numRef>
            </c:minus>
            <c:spPr>
              <a:noFill/>
              <a:ln w="19050" cap="flat" cmpd="sng" algn="ctr">
                <a:solidFill>
                  <a:srgbClr val="FF0000"/>
                </a:solidFill>
                <a:round/>
              </a:ln>
              <a:effectLst/>
            </c:spPr>
          </c:errBars>
          <c:errBars>
            <c:errDir val="x"/>
            <c:errBarType val="both"/>
            <c:errValType val="fixedVal"/>
            <c:noEndCap val="0"/>
            <c:val val="1"/>
            <c:spPr>
              <a:noFill/>
              <a:ln w="9525" cap="flat" cmpd="sng" algn="ctr">
                <a:solidFill>
                  <a:schemeClr val="tx1">
                    <a:lumMod val="65000"/>
                    <a:lumOff val="35000"/>
                  </a:schemeClr>
                </a:solidFill>
                <a:round/>
              </a:ln>
              <a:effectLst/>
            </c:spPr>
          </c:errBars>
          <c:xVal>
            <c:numRef>
              <c:f>Sheet1!$R$14:$R$19</c:f>
              <c:numCache>
                <c:formatCode>General</c:formatCode>
                <c:ptCount val="6"/>
                <c:pt idx="0">
                  <c:v>10</c:v>
                </c:pt>
                <c:pt idx="1">
                  <c:v>20</c:v>
                </c:pt>
                <c:pt idx="2">
                  <c:v>30</c:v>
                </c:pt>
                <c:pt idx="3">
                  <c:v>45</c:v>
                </c:pt>
                <c:pt idx="4">
                  <c:v>60</c:v>
                </c:pt>
                <c:pt idx="5">
                  <c:v>120</c:v>
                </c:pt>
              </c:numCache>
            </c:numRef>
          </c:xVal>
          <c:yVal>
            <c:numRef>
              <c:f>Sheet1!$T$14:$T$19</c:f>
              <c:numCache>
                <c:formatCode>General</c:formatCode>
                <c:ptCount val="6"/>
                <c:pt idx="0">
                  <c:v>5</c:v>
                </c:pt>
                <c:pt idx="1">
                  <c:v>15</c:v>
                </c:pt>
                <c:pt idx="2">
                  <c:v>35</c:v>
                </c:pt>
                <c:pt idx="3">
                  <c:v>68</c:v>
                </c:pt>
                <c:pt idx="4">
                  <c:v>82</c:v>
                </c:pt>
                <c:pt idx="5">
                  <c:v>90</c:v>
                </c:pt>
              </c:numCache>
            </c:numRef>
          </c:yVal>
          <c:smooth val="1"/>
          <c:extLst xmlns:c16r2="http://schemas.microsoft.com/office/drawing/2015/06/chart">
            <c:ext xmlns:c16="http://schemas.microsoft.com/office/drawing/2014/chart" uri="{C3380CC4-5D6E-409C-BE32-E72D297353CC}">
              <c16:uniqueId val="{00000001-A6CF-463E-878B-7DEDF608F812}"/>
            </c:ext>
          </c:extLst>
        </c:ser>
        <c:ser>
          <c:idx val="2"/>
          <c:order val="2"/>
          <c:tx>
            <c:strRef>
              <c:f>Sheet1!$U$13</c:f>
              <c:strCache>
                <c:ptCount val="1"/>
                <c:pt idx="0">
                  <c:v>REFlow</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errBars>
            <c:errDir val="y"/>
            <c:errBarType val="minus"/>
            <c:errValType val="cust"/>
            <c:noEndCap val="0"/>
            <c:plus>
              <c:numLit>
                <c:formatCode>General</c:formatCode>
                <c:ptCount val="1"/>
                <c:pt idx="0">
                  <c:v>1</c:v>
                </c:pt>
              </c:numLit>
            </c:plus>
            <c:minus>
              <c:numRef>
                <c:f>Sheet1!$Z$14:$Z$19</c:f>
                <c:numCache>
                  <c:formatCode>General</c:formatCode>
                  <c:ptCount val="6"/>
                  <c:pt idx="0">
                    <c:v>0.4</c:v>
                  </c:pt>
                  <c:pt idx="1">
                    <c:v>0.96</c:v>
                  </c:pt>
                  <c:pt idx="2">
                    <c:v>3</c:v>
                  </c:pt>
                  <c:pt idx="3">
                    <c:v>6.96</c:v>
                  </c:pt>
                  <c:pt idx="4">
                    <c:v>9.24</c:v>
                  </c:pt>
                  <c:pt idx="5">
                    <c:v>10.199999999999999</c:v>
                  </c:pt>
                </c:numCache>
              </c:numRef>
            </c:minus>
            <c:spPr>
              <a:noFill/>
              <a:ln w="19050" cap="flat" cmpd="sng" algn="ctr">
                <a:solidFill>
                  <a:schemeClr val="tx1">
                    <a:lumMod val="65000"/>
                    <a:lumOff val="35000"/>
                  </a:schemeClr>
                </a:solidFill>
                <a:round/>
              </a:ln>
              <a:effectLst/>
            </c:spPr>
          </c:errBars>
          <c:errBars>
            <c:errDir val="x"/>
            <c:errBarType val="both"/>
            <c:errValType val="fixedVal"/>
            <c:noEndCap val="0"/>
            <c:val val="1"/>
            <c:spPr>
              <a:noFill/>
              <a:ln w="9525" cap="flat" cmpd="sng" algn="ctr">
                <a:solidFill>
                  <a:schemeClr val="tx1">
                    <a:lumMod val="65000"/>
                    <a:lumOff val="35000"/>
                  </a:schemeClr>
                </a:solidFill>
                <a:round/>
              </a:ln>
              <a:effectLst/>
            </c:spPr>
          </c:errBars>
          <c:xVal>
            <c:numRef>
              <c:f>Sheet1!$R$14:$R$19</c:f>
              <c:numCache>
                <c:formatCode>General</c:formatCode>
                <c:ptCount val="6"/>
                <c:pt idx="0">
                  <c:v>10</c:v>
                </c:pt>
                <c:pt idx="1">
                  <c:v>20</c:v>
                </c:pt>
                <c:pt idx="2">
                  <c:v>30</c:v>
                </c:pt>
                <c:pt idx="3">
                  <c:v>45</c:v>
                </c:pt>
                <c:pt idx="4">
                  <c:v>60</c:v>
                </c:pt>
                <c:pt idx="5">
                  <c:v>120</c:v>
                </c:pt>
              </c:numCache>
            </c:numRef>
          </c:xVal>
          <c:yVal>
            <c:numRef>
              <c:f>Sheet1!$U$14:$U$19</c:f>
              <c:numCache>
                <c:formatCode>General</c:formatCode>
                <c:ptCount val="6"/>
                <c:pt idx="0">
                  <c:v>2</c:v>
                </c:pt>
                <c:pt idx="1">
                  <c:v>8</c:v>
                </c:pt>
                <c:pt idx="2">
                  <c:v>25</c:v>
                </c:pt>
                <c:pt idx="3">
                  <c:v>58</c:v>
                </c:pt>
                <c:pt idx="4">
                  <c:v>77</c:v>
                </c:pt>
                <c:pt idx="5">
                  <c:v>85</c:v>
                </c:pt>
              </c:numCache>
            </c:numRef>
          </c:yVal>
          <c:smooth val="1"/>
          <c:extLst xmlns:c16r2="http://schemas.microsoft.com/office/drawing/2015/06/chart">
            <c:ext xmlns:c16="http://schemas.microsoft.com/office/drawing/2014/chart" uri="{C3380CC4-5D6E-409C-BE32-E72D297353CC}">
              <c16:uniqueId val="{00000002-A6CF-463E-878B-7DEDF608F812}"/>
            </c:ext>
          </c:extLst>
        </c:ser>
        <c:ser>
          <c:idx val="3"/>
          <c:order val="3"/>
          <c:tx>
            <c:strRef>
              <c:f>Sheet1!$V$13</c:f>
              <c:strCache>
                <c:ptCount val="1"/>
                <c:pt idx="0">
                  <c:v>REFhigh</c:v>
                </c:pt>
              </c:strCache>
            </c:strRef>
          </c:tx>
          <c:spPr>
            <a:ln w="19050" cap="rnd">
              <a:solidFill>
                <a:schemeClr val="accent4"/>
              </a:solidFill>
              <a:round/>
            </a:ln>
            <a:effectLst/>
          </c:spPr>
          <c:marker>
            <c:symbol val="circle"/>
            <c:size val="5"/>
            <c:spPr>
              <a:solidFill>
                <a:schemeClr val="accent4"/>
              </a:solidFill>
              <a:ln w="9525">
                <a:solidFill>
                  <a:schemeClr val="accent4"/>
                </a:solidFill>
              </a:ln>
              <a:effectLst/>
            </c:spPr>
          </c:marker>
          <c:errBars>
            <c:errDir val="y"/>
            <c:errBarType val="plus"/>
            <c:errValType val="cust"/>
            <c:noEndCap val="0"/>
            <c:plus>
              <c:numRef>
                <c:f>Sheet1!$AA$14:$AA$19</c:f>
                <c:numCache>
                  <c:formatCode>General</c:formatCode>
                  <c:ptCount val="6"/>
                  <c:pt idx="0">
                    <c:v>2</c:v>
                  </c:pt>
                  <c:pt idx="1">
                    <c:v>6</c:v>
                  </c:pt>
                  <c:pt idx="2">
                    <c:v>9</c:v>
                  </c:pt>
                  <c:pt idx="3">
                    <c:v>10.799999999999999</c:v>
                  </c:pt>
                  <c:pt idx="4">
                    <c:v>11.4</c:v>
                  </c:pt>
                  <c:pt idx="5">
                    <c:v>12</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errBars>
            <c:errDir val="x"/>
            <c:errBarType val="both"/>
            <c:errValType val="fixedVal"/>
            <c:noEndCap val="0"/>
            <c:val val="1"/>
            <c:spPr>
              <a:noFill/>
              <a:ln w="9525" cap="flat" cmpd="sng" algn="ctr">
                <a:solidFill>
                  <a:schemeClr val="tx1">
                    <a:lumMod val="65000"/>
                    <a:lumOff val="35000"/>
                  </a:schemeClr>
                </a:solidFill>
                <a:round/>
              </a:ln>
              <a:effectLst/>
            </c:spPr>
          </c:errBars>
          <c:xVal>
            <c:numRef>
              <c:f>Sheet1!$R$14:$R$19</c:f>
              <c:numCache>
                <c:formatCode>General</c:formatCode>
                <c:ptCount val="6"/>
                <c:pt idx="0">
                  <c:v>10</c:v>
                </c:pt>
                <c:pt idx="1">
                  <c:v>20</c:v>
                </c:pt>
                <c:pt idx="2">
                  <c:v>30</c:v>
                </c:pt>
                <c:pt idx="3">
                  <c:v>45</c:v>
                </c:pt>
                <c:pt idx="4">
                  <c:v>60</c:v>
                </c:pt>
                <c:pt idx="5">
                  <c:v>120</c:v>
                </c:pt>
              </c:numCache>
            </c:numRef>
          </c:xVal>
          <c:yVal>
            <c:numRef>
              <c:f>Sheet1!$V$14:$V$19</c:f>
              <c:numCache>
                <c:formatCode>General</c:formatCode>
                <c:ptCount val="6"/>
                <c:pt idx="0">
                  <c:v>10</c:v>
                </c:pt>
                <c:pt idx="1">
                  <c:v>50</c:v>
                </c:pt>
                <c:pt idx="2">
                  <c:v>75</c:v>
                </c:pt>
                <c:pt idx="3">
                  <c:v>90</c:v>
                </c:pt>
                <c:pt idx="4">
                  <c:v>95</c:v>
                </c:pt>
                <c:pt idx="5">
                  <c:v>100</c:v>
                </c:pt>
              </c:numCache>
            </c:numRef>
          </c:yVal>
          <c:smooth val="1"/>
          <c:extLst xmlns:c16r2="http://schemas.microsoft.com/office/drawing/2015/06/chart">
            <c:ext xmlns:c16="http://schemas.microsoft.com/office/drawing/2014/chart" uri="{C3380CC4-5D6E-409C-BE32-E72D297353CC}">
              <c16:uniqueId val="{00000003-A6CF-463E-878B-7DEDF608F812}"/>
            </c:ext>
          </c:extLst>
        </c:ser>
        <c:dLbls>
          <c:showLegendKey val="0"/>
          <c:showVal val="0"/>
          <c:showCatName val="0"/>
          <c:showSerName val="0"/>
          <c:showPercent val="0"/>
          <c:showBubbleSize val="0"/>
        </c:dLbls>
        <c:axId val="198128384"/>
        <c:axId val="198130304"/>
      </c:scatterChart>
      <c:valAx>
        <c:axId val="19812838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sampling time (min)</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130304"/>
        <c:crosses val="autoZero"/>
        <c:crossBetween val="midCat"/>
      </c:valAx>
      <c:valAx>
        <c:axId val="1981303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dissolved</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128384"/>
        <c:crosses val="autoZero"/>
        <c:crossBetween val="midCat"/>
      </c:valAx>
      <c:spPr>
        <a:noFill/>
        <a:ln>
          <a:noFill/>
        </a:ln>
        <a:effectLst/>
      </c:spPr>
    </c:plotArea>
    <c:legend>
      <c:legendPos val="r"/>
      <c:layout>
        <c:manualLayout>
          <c:xMode val="edge"/>
          <c:yMode val="edge"/>
          <c:x val="0.84964662529766566"/>
          <c:y val="0.27825353307159723"/>
          <c:w val="0.14593836366480678"/>
          <c:h val="0.2325597672383975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B - 2D plot</a:t>
            </a:r>
          </a:p>
        </c:rich>
      </c:tx>
      <c:layout>
        <c:manualLayout>
          <c:xMode val="edge"/>
          <c:yMode val="edge"/>
          <c:x val="0.35423743661623447"/>
          <c:y val="1.4925367287433976E-2"/>
        </c:manualLayout>
      </c:layout>
      <c:overlay val="0"/>
    </c:title>
    <c:autoTitleDeleted val="0"/>
    <c:plotArea>
      <c:layout>
        <c:manualLayout>
          <c:layoutTarget val="inner"/>
          <c:xMode val="edge"/>
          <c:yMode val="edge"/>
          <c:x val="0.13900832749309477"/>
          <c:y val="0.1438775882181394"/>
          <c:w val="0.68533567629962489"/>
          <c:h val="0.70773512685914264"/>
        </c:manualLayout>
      </c:layout>
      <c:scatterChart>
        <c:scatterStyle val="smoothMarker"/>
        <c:varyColors val="0"/>
        <c:ser>
          <c:idx val="0"/>
          <c:order val="0"/>
          <c:tx>
            <c:strRef>
              <c:f>'Revised for 2D plots'!$D$82</c:f>
              <c:strCache>
                <c:ptCount val="1"/>
                <c:pt idx="0">
                  <c:v>10</c:v>
                </c:pt>
              </c:strCache>
            </c:strRef>
          </c:tx>
          <c:xVal>
            <c:numRef>
              <c:f>'Revised for 2D plots'!$C$83:$C$90</c:f>
              <c:numCache>
                <c:formatCode>General</c:formatCode>
                <c:ptCount val="8"/>
                <c:pt idx="0">
                  <c:v>10</c:v>
                </c:pt>
                <c:pt idx="1">
                  <c:v>12</c:v>
                </c:pt>
                <c:pt idx="2">
                  <c:v>14</c:v>
                </c:pt>
                <c:pt idx="3">
                  <c:v>16</c:v>
                </c:pt>
                <c:pt idx="4">
                  <c:v>18</c:v>
                </c:pt>
                <c:pt idx="5">
                  <c:v>20</c:v>
                </c:pt>
                <c:pt idx="6">
                  <c:v>22</c:v>
                </c:pt>
                <c:pt idx="7">
                  <c:v>24</c:v>
                </c:pt>
              </c:numCache>
            </c:numRef>
          </c:xVal>
          <c:yVal>
            <c:numRef>
              <c:f>'Revised for 2D plots'!$D$83:$D$90</c:f>
              <c:numCache>
                <c:formatCode>General</c:formatCode>
                <c:ptCount val="8"/>
                <c:pt idx="0">
                  <c:v>0.65100000000000002</c:v>
                </c:pt>
                <c:pt idx="1">
                  <c:v>0.90800000000000003</c:v>
                </c:pt>
                <c:pt idx="2">
                  <c:v>0.95599999999999996</c:v>
                </c:pt>
                <c:pt idx="3">
                  <c:v>0.98099999999999998</c:v>
                </c:pt>
                <c:pt idx="4">
                  <c:v>0.98799999999999999</c:v>
                </c:pt>
                <c:pt idx="5">
                  <c:v>0.98599999999999999</c:v>
                </c:pt>
                <c:pt idx="6">
                  <c:v>0.98599999999999999</c:v>
                </c:pt>
                <c:pt idx="7">
                  <c:v>0.99099999999999999</c:v>
                </c:pt>
              </c:numCache>
            </c:numRef>
          </c:yVal>
          <c:smooth val="1"/>
          <c:extLst xmlns:c16r2="http://schemas.microsoft.com/office/drawing/2015/06/chart">
            <c:ext xmlns:c16="http://schemas.microsoft.com/office/drawing/2014/chart" uri="{C3380CC4-5D6E-409C-BE32-E72D297353CC}">
              <c16:uniqueId val="{00000000-C32A-4A6D-B4AE-C84840E9A6B0}"/>
            </c:ext>
          </c:extLst>
        </c:ser>
        <c:ser>
          <c:idx val="1"/>
          <c:order val="1"/>
          <c:tx>
            <c:strRef>
              <c:f>'Revised for 2D plots'!$E$82</c:f>
              <c:strCache>
                <c:ptCount val="1"/>
                <c:pt idx="0">
                  <c:v>12</c:v>
                </c:pt>
              </c:strCache>
            </c:strRef>
          </c:tx>
          <c:xVal>
            <c:numRef>
              <c:f>'Revised for 2D plots'!$C$83:$C$90</c:f>
              <c:numCache>
                <c:formatCode>General</c:formatCode>
                <c:ptCount val="8"/>
                <c:pt idx="0">
                  <c:v>10</c:v>
                </c:pt>
                <c:pt idx="1">
                  <c:v>12</c:v>
                </c:pt>
                <c:pt idx="2">
                  <c:v>14</c:v>
                </c:pt>
                <c:pt idx="3">
                  <c:v>16</c:v>
                </c:pt>
                <c:pt idx="4">
                  <c:v>18</c:v>
                </c:pt>
                <c:pt idx="5">
                  <c:v>20</c:v>
                </c:pt>
                <c:pt idx="6">
                  <c:v>22</c:v>
                </c:pt>
                <c:pt idx="7">
                  <c:v>24</c:v>
                </c:pt>
              </c:numCache>
            </c:numRef>
          </c:xVal>
          <c:yVal>
            <c:numRef>
              <c:f>'Revised for 2D plots'!$E$83:$E$90</c:f>
              <c:numCache>
                <c:formatCode>General</c:formatCode>
                <c:ptCount val="8"/>
                <c:pt idx="0">
                  <c:v>0.19600000000000001</c:v>
                </c:pt>
                <c:pt idx="1">
                  <c:v>0.65600000000000003</c:v>
                </c:pt>
                <c:pt idx="2">
                  <c:v>0.86799999999999999</c:v>
                </c:pt>
                <c:pt idx="3">
                  <c:v>0.94199999999999995</c:v>
                </c:pt>
                <c:pt idx="4">
                  <c:v>0.97499999999999998</c:v>
                </c:pt>
                <c:pt idx="5">
                  <c:v>0.97399999999999998</c:v>
                </c:pt>
                <c:pt idx="6">
                  <c:v>0.99099999999999999</c:v>
                </c:pt>
                <c:pt idx="7">
                  <c:v>0.99</c:v>
                </c:pt>
              </c:numCache>
            </c:numRef>
          </c:yVal>
          <c:smooth val="1"/>
          <c:extLst xmlns:c16r2="http://schemas.microsoft.com/office/drawing/2015/06/chart">
            <c:ext xmlns:c16="http://schemas.microsoft.com/office/drawing/2014/chart" uri="{C3380CC4-5D6E-409C-BE32-E72D297353CC}">
              <c16:uniqueId val="{00000001-C32A-4A6D-B4AE-C84840E9A6B0}"/>
            </c:ext>
          </c:extLst>
        </c:ser>
        <c:ser>
          <c:idx val="2"/>
          <c:order val="2"/>
          <c:tx>
            <c:strRef>
              <c:f>'Revised for 2D plots'!$F$82</c:f>
              <c:strCache>
                <c:ptCount val="1"/>
                <c:pt idx="0">
                  <c:v>14</c:v>
                </c:pt>
              </c:strCache>
            </c:strRef>
          </c:tx>
          <c:xVal>
            <c:numRef>
              <c:f>'Revised for 2D plots'!$C$83:$C$90</c:f>
              <c:numCache>
                <c:formatCode>General</c:formatCode>
                <c:ptCount val="8"/>
                <c:pt idx="0">
                  <c:v>10</c:v>
                </c:pt>
                <c:pt idx="1">
                  <c:v>12</c:v>
                </c:pt>
                <c:pt idx="2">
                  <c:v>14</c:v>
                </c:pt>
                <c:pt idx="3">
                  <c:v>16</c:v>
                </c:pt>
                <c:pt idx="4">
                  <c:v>18</c:v>
                </c:pt>
                <c:pt idx="5">
                  <c:v>20</c:v>
                </c:pt>
                <c:pt idx="6">
                  <c:v>22</c:v>
                </c:pt>
                <c:pt idx="7">
                  <c:v>24</c:v>
                </c:pt>
              </c:numCache>
            </c:numRef>
          </c:xVal>
          <c:yVal>
            <c:numRef>
              <c:f>'Revised for 2D plots'!$F$83:$F$90</c:f>
              <c:numCache>
                <c:formatCode>General</c:formatCode>
                <c:ptCount val="8"/>
                <c:pt idx="0">
                  <c:v>0.03</c:v>
                </c:pt>
                <c:pt idx="1">
                  <c:v>0.309</c:v>
                </c:pt>
                <c:pt idx="2">
                  <c:v>0.67400000000000004</c:v>
                </c:pt>
                <c:pt idx="3">
                  <c:v>0.82899999999999996</c:v>
                </c:pt>
                <c:pt idx="4">
                  <c:v>0.92100000000000004</c:v>
                </c:pt>
                <c:pt idx="5">
                  <c:v>0.94699999999999995</c:v>
                </c:pt>
                <c:pt idx="6">
                  <c:v>0.96599999999999997</c:v>
                </c:pt>
                <c:pt idx="7">
                  <c:v>0.98</c:v>
                </c:pt>
              </c:numCache>
            </c:numRef>
          </c:yVal>
          <c:smooth val="1"/>
          <c:extLst xmlns:c16r2="http://schemas.microsoft.com/office/drawing/2015/06/chart">
            <c:ext xmlns:c16="http://schemas.microsoft.com/office/drawing/2014/chart" uri="{C3380CC4-5D6E-409C-BE32-E72D297353CC}">
              <c16:uniqueId val="{00000002-C32A-4A6D-B4AE-C84840E9A6B0}"/>
            </c:ext>
          </c:extLst>
        </c:ser>
        <c:ser>
          <c:idx val="3"/>
          <c:order val="3"/>
          <c:tx>
            <c:strRef>
              <c:f>'Revised for 2D plots'!$G$82</c:f>
              <c:strCache>
                <c:ptCount val="1"/>
                <c:pt idx="0">
                  <c:v>16</c:v>
                </c:pt>
              </c:strCache>
            </c:strRef>
          </c:tx>
          <c:xVal>
            <c:numRef>
              <c:f>'Revised for 2D plots'!$C$83:$C$90</c:f>
              <c:numCache>
                <c:formatCode>General</c:formatCode>
                <c:ptCount val="8"/>
                <c:pt idx="0">
                  <c:v>10</c:v>
                </c:pt>
                <c:pt idx="1">
                  <c:v>12</c:v>
                </c:pt>
                <c:pt idx="2">
                  <c:v>14</c:v>
                </c:pt>
                <c:pt idx="3">
                  <c:v>16</c:v>
                </c:pt>
                <c:pt idx="4">
                  <c:v>18</c:v>
                </c:pt>
                <c:pt idx="5">
                  <c:v>20</c:v>
                </c:pt>
                <c:pt idx="6">
                  <c:v>22</c:v>
                </c:pt>
                <c:pt idx="7">
                  <c:v>24</c:v>
                </c:pt>
              </c:numCache>
            </c:numRef>
          </c:xVal>
          <c:yVal>
            <c:numRef>
              <c:f>'Revised for 2D plots'!$G$83:$G$90</c:f>
              <c:numCache>
                <c:formatCode>General</c:formatCode>
                <c:ptCount val="8"/>
                <c:pt idx="0">
                  <c:v>0</c:v>
                </c:pt>
                <c:pt idx="1">
                  <c:v>7.0000000000000007E-2</c:v>
                </c:pt>
                <c:pt idx="2">
                  <c:v>0.42599999999999999</c:v>
                </c:pt>
                <c:pt idx="3">
                  <c:v>0.68</c:v>
                </c:pt>
                <c:pt idx="4">
                  <c:v>0.81200000000000006</c:v>
                </c:pt>
                <c:pt idx="5">
                  <c:v>0.88400000000000001</c:v>
                </c:pt>
                <c:pt idx="6">
                  <c:v>0.94399999999999995</c:v>
                </c:pt>
                <c:pt idx="7">
                  <c:v>0.97</c:v>
                </c:pt>
              </c:numCache>
            </c:numRef>
          </c:yVal>
          <c:smooth val="1"/>
          <c:extLst xmlns:c16r2="http://schemas.microsoft.com/office/drawing/2015/06/chart">
            <c:ext xmlns:c16="http://schemas.microsoft.com/office/drawing/2014/chart" uri="{C3380CC4-5D6E-409C-BE32-E72D297353CC}">
              <c16:uniqueId val="{00000003-C32A-4A6D-B4AE-C84840E9A6B0}"/>
            </c:ext>
          </c:extLst>
        </c:ser>
        <c:ser>
          <c:idx val="4"/>
          <c:order val="4"/>
          <c:tx>
            <c:strRef>
              <c:f>'Revised for 2D plots'!$H$82</c:f>
              <c:strCache>
                <c:ptCount val="1"/>
                <c:pt idx="0">
                  <c:v>18</c:v>
                </c:pt>
              </c:strCache>
            </c:strRef>
          </c:tx>
          <c:xVal>
            <c:numRef>
              <c:f>'Revised for 2D plots'!$C$83:$C$90</c:f>
              <c:numCache>
                <c:formatCode>General</c:formatCode>
                <c:ptCount val="8"/>
                <c:pt idx="0">
                  <c:v>10</c:v>
                </c:pt>
                <c:pt idx="1">
                  <c:v>12</c:v>
                </c:pt>
                <c:pt idx="2">
                  <c:v>14</c:v>
                </c:pt>
                <c:pt idx="3">
                  <c:v>16</c:v>
                </c:pt>
                <c:pt idx="4">
                  <c:v>18</c:v>
                </c:pt>
                <c:pt idx="5">
                  <c:v>20</c:v>
                </c:pt>
                <c:pt idx="6">
                  <c:v>22</c:v>
                </c:pt>
                <c:pt idx="7">
                  <c:v>24</c:v>
                </c:pt>
              </c:numCache>
            </c:numRef>
          </c:xVal>
          <c:yVal>
            <c:numRef>
              <c:f>'Revised for 2D plots'!$H$83:$H$90</c:f>
              <c:numCache>
                <c:formatCode>General</c:formatCode>
                <c:ptCount val="8"/>
                <c:pt idx="0">
                  <c:v>0</c:v>
                </c:pt>
                <c:pt idx="1">
                  <c:v>0.01</c:v>
                </c:pt>
                <c:pt idx="2">
                  <c:v>0.15</c:v>
                </c:pt>
                <c:pt idx="3">
                  <c:v>0.432</c:v>
                </c:pt>
                <c:pt idx="4">
                  <c:v>0.63100000000000001</c:v>
                </c:pt>
                <c:pt idx="5">
                  <c:v>0.80800000000000005</c:v>
                </c:pt>
                <c:pt idx="6">
                  <c:v>0.877</c:v>
                </c:pt>
                <c:pt idx="7">
                  <c:v>0.93500000000000005</c:v>
                </c:pt>
              </c:numCache>
            </c:numRef>
          </c:yVal>
          <c:smooth val="1"/>
          <c:extLst xmlns:c16r2="http://schemas.microsoft.com/office/drawing/2015/06/chart">
            <c:ext xmlns:c16="http://schemas.microsoft.com/office/drawing/2014/chart" uri="{C3380CC4-5D6E-409C-BE32-E72D297353CC}">
              <c16:uniqueId val="{00000004-C32A-4A6D-B4AE-C84840E9A6B0}"/>
            </c:ext>
          </c:extLst>
        </c:ser>
        <c:ser>
          <c:idx val="5"/>
          <c:order val="5"/>
          <c:tx>
            <c:strRef>
              <c:f>'Revised for 2D plots'!$I$82</c:f>
              <c:strCache>
                <c:ptCount val="1"/>
                <c:pt idx="0">
                  <c:v>20</c:v>
                </c:pt>
              </c:strCache>
            </c:strRef>
          </c:tx>
          <c:xVal>
            <c:numRef>
              <c:f>'Revised for 2D plots'!$C$83:$C$90</c:f>
              <c:numCache>
                <c:formatCode>General</c:formatCode>
                <c:ptCount val="8"/>
                <c:pt idx="0">
                  <c:v>10</c:v>
                </c:pt>
                <c:pt idx="1">
                  <c:v>12</c:v>
                </c:pt>
                <c:pt idx="2">
                  <c:v>14</c:v>
                </c:pt>
                <c:pt idx="3">
                  <c:v>16</c:v>
                </c:pt>
                <c:pt idx="4">
                  <c:v>18</c:v>
                </c:pt>
                <c:pt idx="5">
                  <c:v>20</c:v>
                </c:pt>
                <c:pt idx="6">
                  <c:v>22</c:v>
                </c:pt>
                <c:pt idx="7">
                  <c:v>24</c:v>
                </c:pt>
              </c:numCache>
            </c:numRef>
          </c:xVal>
          <c:yVal>
            <c:numRef>
              <c:f>'Revised for 2D plots'!$I$83:$I$90</c:f>
              <c:numCache>
                <c:formatCode>General</c:formatCode>
                <c:ptCount val="8"/>
                <c:pt idx="0">
                  <c:v>0</c:v>
                </c:pt>
                <c:pt idx="1">
                  <c:v>0</c:v>
                </c:pt>
                <c:pt idx="2">
                  <c:v>0.03</c:v>
                </c:pt>
                <c:pt idx="3">
                  <c:v>0.186</c:v>
                </c:pt>
                <c:pt idx="4">
                  <c:v>0.41199999999999998</c:v>
                </c:pt>
                <c:pt idx="5">
                  <c:v>0.61899999999999999</c:v>
                </c:pt>
                <c:pt idx="6">
                  <c:v>0.77500000000000002</c:v>
                </c:pt>
                <c:pt idx="7">
                  <c:v>0.84699999999999998</c:v>
                </c:pt>
              </c:numCache>
            </c:numRef>
          </c:yVal>
          <c:smooth val="1"/>
          <c:extLst xmlns:c16r2="http://schemas.microsoft.com/office/drawing/2015/06/chart">
            <c:ext xmlns:c16="http://schemas.microsoft.com/office/drawing/2014/chart" uri="{C3380CC4-5D6E-409C-BE32-E72D297353CC}">
              <c16:uniqueId val="{00000005-C32A-4A6D-B4AE-C84840E9A6B0}"/>
            </c:ext>
          </c:extLst>
        </c:ser>
        <c:ser>
          <c:idx val="6"/>
          <c:order val="6"/>
          <c:tx>
            <c:strRef>
              <c:f>'Revised for 2D plots'!$J$82</c:f>
              <c:strCache>
                <c:ptCount val="1"/>
                <c:pt idx="0">
                  <c:v>22</c:v>
                </c:pt>
              </c:strCache>
            </c:strRef>
          </c:tx>
          <c:xVal>
            <c:numRef>
              <c:f>'Revised for 2D plots'!$C$83:$C$90</c:f>
              <c:numCache>
                <c:formatCode>General</c:formatCode>
                <c:ptCount val="8"/>
                <c:pt idx="0">
                  <c:v>10</c:v>
                </c:pt>
                <c:pt idx="1">
                  <c:v>12</c:v>
                </c:pt>
                <c:pt idx="2">
                  <c:v>14</c:v>
                </c:pt>
                <c:pt idx="3">
                  <c:v>16</c:v>
                </c:pt>
                <c:pt idx="4">
                  <c:v>18</c:v>
                </c:pt>
                <c:pt idx="5">
                  <c:v>20</c:v>
                </c:pt>
                <c:pt idx="6">
                  <c:v>22</c:v>
                </c:pt>
                <c:pt idx="7">
                  <c:v>24</c:v>
                </c:pt>
              </c:numCache>
            </c:numRef>
          </c:xVal>
          <c:yVal>
            <c:numRef>
              <c:f>'Revised for 2D plots'!$J$83:$J$90</c:f>
              <c:numCache>
                <c:formatCode>General</c:formatCode>
                <c:ptCount val="8"/>
                <c:pt idx="0">
                  <c:v>0</c:v>
                </c:pt>
                <c:pt idx="1">
                  <c:v>0</c:v>
                </c:pt>
                <c:pt idx="2">
                  <c:v>0</c:v>
                </c:pt>
                <c:pt idx="3">
                  <c:v>0.06</c:v>
                </c:pt>
                <c:pt idx="4">
                  <c:v>0.20300000000000001</c:v>
                </c:pt>
                <c:pt idx="5">
                  <c:v>0.42599999999999999</c:v>
                </c:pt>
                <c:pt idx="6">
                  <c:v>0.59</c:v>
                </c:pt>
                <c:pt idx="7">
                  <c:v>0.745</c:v>
                </c:pt>
              </c:numCache>
            </c:numRef>
          </c:yVal>
          <c:smooth val="1"/>
          <c:extLst xmlns:c16r2="http://schemas.microsoft.com/office/drawing/2015/06/chart">
            <c:ext xmlns:c16="http://schemas.microsoft.com/office/drawing/2014/chart" uri="{C3380CC4-5D6E-409C-BE32-E72D297353CC}">
              <c16:uniqueId val="{00000006-C32A-4A6D-B4AE-C84840E9A6B0}"/>
            </c:ext>
          </c:extLst>
        </c:ser>
        <c:ser>
          <c:idx val="7"/>
          <c:order val="7"/>
          <c:tx>
            <c:strRef>
              <c:f>'Revised for 2D plots'!$K$82</c:f>
              <c:strCache>
                <c:ptCount val="1"/>
                <c:pt idx="0">
                  <c:v>24</c:v>
                </c:pt>
              </c:strCache>
            </c:strRef>
          </c:tx>
          <c:xVal>
            <c:numRef>
              <c:f>'Revised for 2D plots'!$C$83:$C$90</c:f>
              <c:numCache>
                <c:formatCode>General</c:formatCode>
                <c:ptCount val="8"/>
                <c:pt idx="0">
                  <c:v>10</c:v>
                </c:pt>
                <c:pt idx="1">
                  <c:v>12</c:v>
                </c:pt>
                <c:pt idx="2">
                  <c:v>14</c:v>
                </c:pt>
                <c:pt idx="3">
                  <c:v>16</c:v>
                </c:pt>
                <c:pt idx="4">
                  <c:v>18</c:v>
                </c:pt>
                <c:pt idx="5">
                  <c:v>20</c:v>
                </c:pt>
                <c:pt idx="6">
                  <c:v>22</c:v>
                </c:pt>
                <c:pt idx="7">
                  <c:v>24</c:v>
                </c:pt>
              </c:numCache>
            </c:numRef>
          </c:xVal>
          <c:yVal>
            <c:numRef>
              <c:f>'Revised for 2D plots'!$K$83:$K$90</c:f>
              <c:numCache>
                <c:formatCode>General</c:formatCode>
                <c:ptCount val="8"/>
                <c:pt idx="0">
                  <c:v>0</c:v>
                </c:pt>
                <c:pt idx="1">
                  <c:v>0</c:v>
                </c:pt>
                <c:pt idx="2">
                  <c:v>0</c:v>
                </c:pt>
                <c:pt idx="3">
                  <c:v>0.01</c:v>
                </c:pt>
                <c:pt idx="4">
                  <c:v>0.09</c:v>
                </c:pt>
                <c:pt idx="5">
                  <c:v>0.24099999999999999</c:v>
                </c:pt>
                <c:pt idx="6">
                  <c:v>0.438</c:v>
                </c:pt>
                <c:pt idx="7">
                  <c:v>0.55900000000000005</c:v>
                </c:pt>
              </c:numCache>
            </c:numRef>
          </c:yVal>
          <c:smooth val="1"/>
          <c:extLst xmlns:c16r2="http://schemas.microsoft.com/office/drawing/2015/06/chart">
            <c:ext xmlns:c16="http://schemas.microsoft.com/office/drawing/2014/chart" uri="{C3380CC4-5D6E-409C-BE32-E72D297353CC}">
              <c16:uniqueId val="{00000007-C32A-4A6D-B4AE-C84840E9A6B0}"/>
            </c:ext>
          </c:extLst>
        </c:ser>
        <c:dLbls>
          <c:showLegendKey val="0"/>
          <c:showVal val="0"/>
          <c:showCatName val="0"/>
          <c:showSerName val="0"/>
          <c:showPercent val="0"/>
          <c:showBubbleSize val="0"/>
        </c:dLbls>
        <c:axId val="198276608"/>
        <c:axId val="198278528"/>
      </c:scatterChart>
      <c:valAx>
        <c:axId val="198276608"/>
        <c:scaling>
          <c:orientation val="minMax"/>
          <c:max val="25"/>
          <c:min val="5"/>
        </c:scaling>
        <c:delete val="0"/>
        <c:axPos val="b"/>
        <c:title>
          <c:tx>
            <c:rich>
              <a:bodyPr/>
              <a:lstStyle/>
              <a:p>
                <a:pPr>
                  <a:defRPr/>
                </a:pPr>
                <a:r>
                  <a:rPr lang="en-US"/>
                  <a:t>%CV Reference</a:t>
                </a:r>
              </a:p>
            </c:rich>
          </c:tx>
          <c:layout/>
          <c:overlay val="0"/>
        </c:title>
        <c:numFmt formatCode="General" sourceLinked="1"/>
        <c:majorTickMark val="out"/>
        <c:minorTickMark val="none"/>
        <c:tickLblPos val="nextTo"/>
        <c:crossAx val="198278528"/>
        <c:crosses val="autoZero"/>
        <c:crossBetween val="midCat"/>
        <c:majorUnit val="5"/>
      </c:valAx>
      <c:valAx>
        <c:axId val="198278528"/>
        <c:scaling>
          <c:orientation val="minMax"/>
          <c:max val="1"/>
          <c:min val="0"/>
        </c:scaling>
        <c:delete val="0"/>
        <c:axPos val="l"/>
        <c:majorGridlines/>
        <c:title>
          <c:tx>
            <c:rich>
              <a:bodyPr rot="-5400000" vert="horz"/>
              <a:lstStyle/>
              <a:p>
                <a:pPr>
                  <a:defRPr/>
                </a:pPr>
                <a:r>
                  <a:rPr lang="en-US"/>
                  <a:t>Fraction delared similar</a:t>
                </a:r>
              </a:p>
            </c:rich>
          </c:tx>
          <c:layout>
            <c:manualLayout>
              <c:xMode val="edge"/>
              <c:yMode val="edge"/>
              <c:x val="0"/>
              <c:y val="0.23861549002409604"/>
            </c:manualLayout>
          </c:layout>
          <c:overlay val="0"/>
        </c:title>
        <c:numFmt formatCode="General" sourceLinked="1"/>
        <c:majorTickMark val="out"/>
        <c:minorTickMark val="none"/>
        <c:tickLblPos val="nextTo"/>
        <c:crossAx val="198276608"/>
        <c:crosses val="autoZero"/>
        <c:crossBetween val="midCat"/>
      </c:valAx>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dirty="0"/>
              <a:t>A- 2D plot</a:t>
            </a:r>
          </a:p>
        </c:rich>
      </c:tx>
      <c:layout>
        <c:manualLayout>
          <c:xMode val="edge"/>
          <c:yMode val="edge"/>
          <c:x val="0.34283175451280562"/>
          <c:y val="0"/>
        </c:manualLayout>
      </c:layout>
      <c:overlay val="0"/>
    </c:title>
    <c:autoTitleDeleted val="0"/>
    <c:plotArea>
      <c:layout>
        <c:manualLayout>
          <c:layoutTarget val="inner"/>
          <c:xMode val="edge"/>
          <c:yMode val="edge"/>
          <c:x val="0.10955796150481191"/>
          <c:y val="0.1438775882181394"/>
          <c:w val="0.72166642950772664"/>
          <c:h val="0.70773512685914264"/>
        </c:manualLayout>
      </c:layout>
      <c:scatterChart>
        <c:scatterStyle val="smoothMarker"/>
        <c:varyColors val="0"/>
        <c:ser>
          <c:idx val="0"/>
          <c:order val="0"/>
          <c:tx>
            <c:strRef>
              <c:f>'Revised for 2D plots'!$N$82</c:f>
              <c:strCache>
                <c:ptCount val="1"/>
                <c:pt idx="0">
                  <c:v>10</c:v>
                </c:pt>
              </c:strCache>
            </c:strRef>
          </c:tx>
          <c:xVal>
            <c:numRef>
              <c:f>'Revised for 2D plots'!$M$83:$M$90</c:f>
              <c:numCache>
                <c:formatCode>General</c:formatCode>
                <c:ptCount val="8"/>
                <c:pt idx="0">
                  <c:v>10</c:v>
                </c:pt>
                <c:pt idx="1">
                  <c:v>12</c:v>
                </c:pt>
                <c:pt idx="2">
                  <c:v>14</c:v>
                </c:pt>
                <c:pt idx="3">
                  <c:v>16</c:v>
                </c:pt>
                <c:pt idx="4">
                  <c:v>18</c:v>
                </c:pt>
                <c:pt idx="5">
                  <c:v>20</c:v>
                </c:pt>
                <c:pt idx="6">
                  <c:v>22</c:v>
                </c:pt>
                <c:pt idx="7">
                  <c:v>24</c:v>
                </c:pt>
              </c:numCache>
            </c:numRef>
          </c:xVal>
          <c:yVal>
            <c:numRef>
              <c:f>'Revised for 2D plots'!$N$83:$N$90</c:f>
              <c:numCache>
                <c:formatCode>General</c:formatCode>
                <c:ptCount val="8"/>
                <c:pt idx="0">
                  <c:v>0.98499999999999999</c:v>
                </c:pt>
                <c:pt idx="1">
                  <c:v>0.995</c:v>
                </c:pt>
                <c:pt idx="2">
                  <c:v>0.999</c:v>
                </c:pt>
                <c:pt idx="3">
                  <c:v>1</c:v>
                </c:pt>
                <c:pt idx="4">
                  <c:v>1</c:v>
                </c:pt>
                <c:pt idx="5">
                  <c:v>1</c:v>
                </c:pt>
                <c:pt idx="6">
                  <c:v>1</c:v>
                </c:pt>
                <c:pt idx="7">
                  <c:v>1</c:v>
                </c:pt>
              </c:numCache>
            </c:numRef>
          </c:yVal>
          <c:smooth val="1"/>
          <c:extLst xmlns:c16r2="http://schemas.microsoft.com/office/drawing/2015/06/chart">
            <c:ext xmlns:c16="http://schemas.microsoft.com/office/drawing/2014/chart" uri="{C3380CC4-5D6E-409C-BE32-E72D297353CC}">
              <c16:uniqueId val="{00000000-A26B-47AD-9345-B75669F7D8BC}"/>
            </c:ext>
          </c:extLst>
        </c:ser>
        <c:ser>
          <c:idx val="1"/>
          <c:order val="1"/>
          <c:tx>
            <c:strRef>
              <c:f>'Revised for 2D plots'!$O$82</c:f>
              <c:strCache>
                <c:ptCount val="1"/>
                <c:pt idx="0">
                  <c:v>12</c:v>
                </c:pt>
              </c:strCache>
            </c:strRef>
          </c:tx>
          <c:xVal>
            <c:numRef>
              <c:f>'Revised for 2D plots'!$M$83:$M$90</c:f>
              <c:numCache>
                <c:formatCode>General</c:formatCode>
                <c:ptCount val="8"/>
                <c:pt idx="0">
                  <c:v>10</c:v>
                </c:pt>
                <c:pt idx="1">
                  <c:v>12</c:v>
                </c:pt>
                <c:pt idx="2">
                  <c:v>14</c:v>
                </c:pt>
                <c:pt idx="3">
                  <c:v>16</c:v>
                </c:pt>
                <c:pt idx="4">
                  <c:v>18</c:v>
                </c:pt>
                <c:pt idx="5">
                  <c:v>20</c:v>
                </c:pt>
                <c:pt idx="6">
                  <c:v>22</c:v>
                </c:pt>
                <c:pt idx="7">
                  <c:v>24</c:v>
                </c:pt>
              </c:numCache>
            </c:numRef>
          </c:xVal>
          <c:yVal>
            <c:numRef>
              <c:f>'Revised for 2D plots'!$O$83:$O$90</c:f>
              <c:numCache>
                <c:formatCode>General</c:formatCode>
                <c:ptCount val="8"/>
                <c:pt idx="0">
                  <c:v>0.875</c:v>
                </c:pt>
                <c:pt idx="1">
                  <c:v>0.96499999999999997</c:v>
                </c:pt>
                <c:pt idx="2">
                  <c:v>0.98899999999999999</c:v>
                </c:pt>
                <c:pt idx="3">
                  <c:v>0.997</c:v>
                </c:pt>
                <c:pt idx="4">
                  <c:v>1</c:v>
                </c:pt>
                <c:pt idx="5">
                  <c:v>1</c:v>
                </c:pt>
                <c:pt idx="6">
                  <c:v>1</c:v>
                </c:pt>
                <c:pt idx="7">
                  <c:v>1</c:v>
                </c:pt>
              </c:numCache>
            </c:numRef>
          </c:yVal>
          <c:smooth val="1"/>
          <c:extLst xmlns:c16r2="http://schemas.microsoft.com/office/drawing/2015/06/chart">
            <c:ext xmlns:c16="http://schemas.microsoft.com/office/drawing/2014/chart" uri="{C3380CC4-5D6E-409C-BE32-E72D297353CC}">
              <c16:uniqueId val="{00000001-A26B-47AD-9345-B75669F7D8BC}"/>
            </c:ext>
          </c:extLst>
        </c:ser>
        <c:ser>
          <c:idx val="2"/>
          <c:order val="2"/>
          <c:tx>
            <c:strRef>
              <c:f>'Revised for 2D plots'!$P$82</c:f>
              <c:strCache>
                <c:ptCount val="1"/>
                <c:pt idx="0">
                  <c:v>14</c:v>
                </c:pt>
              </c:strCache>
            </c:strRef>
          </c:tx>
          <c:xVal>
            <c:numRef>
              <c:f>'Revised for 2D plots'!$M$83:$M$90</c:f>
              <c:numCache>
                <c:formatCode>General</c:formatCode>
                <c:ptCount val="8"/>
                <c:pt idx="0">
                  <c:v>10</c:v>
                </c:pt>
                <c:pt idx="1">
                  <c:v>12</c:v>
                </c:pt>
                <c:pt idx="2">
                  <c:v>14</c:v>
                </c:pt>
                <c:pt idx="3">
                  <c:v>16</c:v>
                </c:pt>
                <c:pt idx="4">
                  <c:v>18</c:v>
                </c:pt>
                <c:pt idx="5">
                  <c:v>20</c:v>
                </c:pt>
                <c:pt idx="6">
                  <c:v>22</c:v>
                </c:pt>
                <c:pt idx="7">
                  <c:v>24</c:v>
                </c:pt>
              </c:numCache>
            </c:numRef>
          </c:xVal>
          <c:yVal>
            <c:numRef>
              <c:f>'Revised for 2D plots'!$P$83:$P$90</c:f>
              <c:numCache>
                <c:formatCode>General</c:formatCode>
                <c:ptCount val="8"/>
                <c:pt idx="0">
                  <c:v>0.58599999999999997</c:v>
                </c:pt>
                <c:pt idx="1">
                  <c:v>0.85799999999999998</c:v>
                </c:pt>
                <c:pt idx="2">
                  <c:v>0.94799999999999995</c:v>
                </c:pt>
                <c:pt idx="3">
                  <c:v>0.97099999999999997</c:v>
                </c:pt>
                <c:pt idx="4">
                  <c:v>0.98899999999999999</c:v>
                </c:pt>
                <c:pt idx="5">
                  <c:v>0.99299999999999999</c:v>
                </c:pt>
                <c:pt idx="6">
                  <c:v>0.999</c:v>
                </c:pt>
                <c:pt idx="7">
                  <c:v>1</c:v>
                </c:pt>
              </c:numCache>
            </c:numRef>
          </c:yVal>
          <c:smooth val="1"/>
          <c:extLst xmlns:c16r2="http://schemas.microsoft.com/office/drawing/2015/06/chart">
            <c:ext xmlns:c16="http://schemas.microsoft.com/office/drawing/2014/chart" uri="{C3380CC4-5D6E-409C-BE32-E72D297353CC}">
              <c16:uniqueId val="{00000002-A26B-47AD-9345-B75669F7D8BC}"/>
            </c:ext>
          </c:extLst>
        </c:ser>
        <c:ser>
          <c:idx val="3"/>
          <c:order val="3"/>
          <c:tx>
            <c:strRef>
              <c:f>'Revised for 2D plots'!$Q$82</c:f>
              <c:strCache>
                <c:ptCount val="1"/>
                <c:pt idx="0">
                  <c:v>16</c:v>
                </c:pt>
              </c:strCache>
            </c:strRef>
          </c:tx>
          <c:xVal>
            <c:numRef>
              <c:f>'Revised for 2D plots'!$M$83:$M$90</c:f>
              <c:numCache>
                <c:formatCode>General</c:formatCode>
                <c:ptCount val="8"/>
                <c:pt idx="0">
                  <c:v>10</c:v>
                </c:pt>
                <c:pt idx="1">
                  <c:v>12</c:v>
                </c:pt>
                <c:pt idx="2">
                  <c:v>14</c:v>
                </c:pt>
                <c:pt idx="3">
                  <c:v>16</c:v>
                </c:pt>
                <c:pt idx="4">
                  <c:v>18</c:v>
                </c:pt>
                <c:pt idx="5">
                  <c:v>20</c:v>
                </c:pt>
                <c:pt idx="6">
                  <c:v>22</c:v>
                </c:pt>
                <c:pt idx="7">
                  <c:v>24</c:v>
                </c:pt>
              </c:numCache>
            </c:numRef>
          </c:xVal>
          <c:yVal>
            <c:numRef>
              <c:f>'Revised for 2D plots'!$Q$83:$Q$90</c:f>
              <c:numCache>
                <c:formatCode>General</c:formatCode>
                <c:ptCount val="8"/>
                <c:pt idx="0">
                  <c:v>0.189</c:v>
                </c:pt>
                <c:pt idx="1">
                  <c:v>0.55400000000000005</c:v>
                </c:pt>
                <c:pt idx="2">
                  <c:v>0.80500000000000005</c:v>
                </c:pt>
                <c:pt idx="3">
                  <c:v>0.91400000000000003</c:v>
                </c:pt>
                <c:pt idx="4">
                  <c:v>0.94799999999999995</c:v>
                </c:pt>
                <c:pt idx="5">
                  <c:v>0.97599999999999998</c:v>
                </c:pt>
                <c:pt idx="6">
                  <c:v>0.98799999999999999</c:v>
                </c:pt>
                <c:pt idx="7">
                  <c:v>0.996</c:v>
                </c:pt>
              </c:numCache>
            </c:numRef>
          </c:yVal>
          <c:smooth val="1"/>
          <c:extLst xmlns:c16r2="http://schemas.microsoft.com/office/drawing/2015/06/chart">
            <c:ext xmlns:c16="http://schemas.microsoft.com/office/drawing/2014/chart" uri="{C3380CC4-5D6E-409C-BE32-E72D297353CC}">
              <c16:uniqueId val="{00000003-A26B-47AD-9345-B75669F7D8BC}"/>
            </c:ext>
          </c:extLst>
        </c:ser>
        <c:ser>
          <c:idx val="4"/>
          <c:order val="4"/>
          <c:tx>
            <c:strRef>
              <c:f>'Revised for 2D plots'!$R$82</c:f>
              <c:strCache>
                <c:ptCount val="1"/>
                <c:pt idx="0">
                  <c:v>18</c:v>
                </c:pt>
              </c:strCache>
            </c:strRef>
          </c:tx>
          <c:xVal>
            <c:numRef>
              <c:f>'Revised for 2D plots'!$M$83:$M$90</c:f>
              <c:numCache>
                <c:formatCode>General</c:formatCode>
                <c:ptCount val="8"/>
                <c:pt idx="0">
                  <c:v>10</c:v>
                </c:pt>
                <c:pt idx="1">
                  <c:v>12</c:v>
                </c:pt>
                <c:pt idx="2">
                  <c:v>14</c:v>
                </c:pt>
                <c:pt idx="3">
                  <c:v>16</c:v>
                </c:pt>
                <c:pt idx="4">
                  <c:v>18</c:v>
                </c:pt>
                <c:pt idx="5">
                  <c:v>20</c:v>
                </c:pt>
                <c:pt idx="6">
                  <c:v>22</c:v>
                </c:pt>
                <c:pt idx="7">
                  <c:v>24</c:v>
                </c:pt>
              </c:numCache>
            </c:numRef>
          </c:xVal>
          <c:yVal>
            <c:numRef>
              <c:f>'Revised for 2D plots'!$R$83:$R$90</c:f>
              <c:numCache>
                <c:formatCode>General</c:formatCode>
                <c:ptCount val="8"/>
                <c:pt idx="0">
                  <c:v>0.02</c:v>
                </c:pt>
                <c:pt idx="1">
                  <c:v>0.23499999999999999</c:v>
                </c:pt>
                <c:pt idx="2">
                  <c:v>0.53200000000000003</c:v>
                </c:pt>
                <c:pt idx="3">
                  <c:v>0.73199999999999998</c:v>
                </c:pt>
                <c:pt idx="4">
                  <c:v>0.877</c:v>
                </c:pt>
                <c:pt idx="5">
                  <c:v>0.91900000000000004</c:v>
                </c:pt>
                <c:pt idx="6">
                  <c:v>0.95399999999999996</c:v>
                </c:pt>
                <c:pt idx="7">
                  <c:v>0.97699999999999998</c:v>
                </c:pt>
              </c:numCache>
            </c:numRef>
          </c:yVal>
          <c:smooth val="1"/>
          <c:extLst xmlns:c16r2="http://schemas.microsoft.com/office/drawing/2015/06/chart">
            <c:ext xmlns:c16="http://schemas.microsoft.com/office/drawing/2014/chart" uri="{C3380CC4-5D6E-409C-BE32-E72D297353CC}">
              <c16:uniqueId val="{00000004-A26B-47AD-9345-B75669F7D8BC}"/>
            </c:ext>
          </c:extLst>
        </c:ser>
        <c:ser>
          <c:idx val="5"/>
          <c:order val="5"/>
          <c:tx>
            <c:strRef>
              <c:f>'Revised for 2D plots'!$S$82</c:f>
              <c:strCache>
                <c:ptCount val="1"/>
                <c:pt idx="0">
                  <c:v>20</c:v>
                </c:pt>
              </c:strCache>
            </c:strRef>
          </c:tx>
          <c:xVal>
            <c:numRef>
              <c:f>'Revised for 2D plots'!$M$83:$M$90</c:f>
              <c:numCache>
                <c:formatCode>General</c:formatCode>
                <c:ptCount val="8"/>
                <c:pt idx="0">
                  <c:v>10</c:v>
                </c:pt>
                <c:pt idx="1">
                  <c:v>12</c:v>
                </c:pt>
                <c:pt idx="2">
                  <c:v>14</c:v>
                </c:pt>
                <c:pt idx="3">
                  <c:v>16</c:v>
                </c:pt>
                <c:pt idx="4">
                  <c:v>18</c:v>
                </c:pt>
                <c:pt idx="5">
                  <c:v>20</c:v>
                </c:pt>
                <c:pt idx="6">
                  <c:v>22</c:v>
                </c:pt>
                <c:pt idx="7">
                  <c:v>24</c:v>
                </c:pt>
              </c:numCache>
            </c:numRef>
          </c:xVal>
          <c:yVal>
            <c:numRef>
              <c:f>'Revised for 2D plots'!$S$83:$S$90</c:f>
              <c:numCache>
                <c:formatCode>General</c:formatCode>
                <c:ptCount val="8"/>
                <c:pt idx="0">
                  <c:v>0</c:v>
                </c:pt>
                <c:pt idx="1">
                  <c:v>0.06</c:v>
                </c:pt>
                <c:pt idx="2">
                  <c:v>0.247</c:v>
                </c:pt>
                <c:pt idx="3">
                  <c:v>0.497</c:v>
                </c:pt>
                <c:pt idx="4">
                  <c:v>0.71499999999999997</c:v>
                </c:pt>
                <c:pt idx="5">
                  <c:v>0.82399999999999995</c:v>
                </c:pt>
                <c:pt idx="6">
                  <c:v>0.89900000000000002</c:v>
                </c:pt>
                <c:pt idx="7">
                  <c:v>0.93300000000000005</c:v>
                </c:pt>
              </c:numCache>
            </c:numRef>
          </c:yVal>
          <c:smooth val="1"/>
          <c:extLst xmlns:c16r2="http://schemas.microsoft.com/office/drawing/2015/06/chart">
            <c:ext xmlns:c16="http://schemas.microsoft.com/office/drawing/2014/chart" uri="{C3380CC4-5D6E-409C-BE32-E72D297353CC}">
              <c16:uniqueId val="{00000005-A26B-47AD-9345-B75669F7D8BC}"/>
            </c:ext>
          </c:extLst>
        </c:ser>
        <c:ser>
          <c:idx val="6"/>
          <c:order val="6"/>
          <c:tx>
            <c:strRef>
              <c:f>'Revised for 2D plots'!$T$82</c:f>
              <c:strCache>
                <c:ptCount val="1"/>
                <c:pt idx="0">
                  <c:v>22</c:v>
                </c:pt>
              </c:strCache>
            </c:strRef>
          </c:tx>
          <c:xVal>
            <c:numRef>
              <c:f>'Revised for 2D plots'!$M$83:$M$90</c:f>
              <c:numCache>
                <c:formatCode>General</c:formatCode>
                <c:ptCount val="8"/>
                <c:pt idx="0">
                  <c:v>10</c:v>
                </c:pt>
                <c:pt idx="1">
                  <c:v>12</c:v>
                </c:pt>
                <c:pt idx="2">
                  <c:v>14</c:v>
                </c:pt>
                <c:pt idx="3">
                  <c:v>16</c:v>
                </c:pt>
                <c:pt idx="4">
                  <c:v>18</c:v>
                </c:pt>
                <c:pt idx="5">
                  <c:v>20</c:v>
                </c:pt>
                <c:pt idx="6">
                  <c:v>22</c:v>
                </c:pt>
                <c:pt idx="7">
                  <c:v>24</c:v>
                </c:pt>
              </c:numCache>
            </c:numRef>
          </c:xVal>
          <c:yVal>
            <c:numRef>
              <c:f>'Revised for 2D plots'!$T$83:$T$90</c:f>
              <c:numCache>
                <c:formatCode>General</c:formatCode>
                <c:ptCount val="8"/>
                <c:pt idx="0">
                  <c:v>0</c:v>
                </c:pt>
                <c:pt idx="1">
                  <c:v>0.01</c:v>
                </c:pt>
                <c:pt idx="2">
                  <c:v>7.0000000000000007E-2</c:v>
                </c:pt>
                <c:pt idx="3">
                  <c:v>0.252</c:v>
                </c:pt>
                <c:pt idx="4">
                  <c:v>0.46100000000000002</c:v>
                </c:pt>
                <c:pt idx="5">
                  <c:v>0.67200000000000004</c:v>
                </c:pt>
                <c:pt idx="6">
                  <c:v>0.79700000000000004</c:v>
                </c:pt>
                <c:pt idx="7">
                  <c:v>0.872</c:v>
                </c:pt>
              </c:numCache>
            </c:numRef>
          </c:yVal>
          <c:smooth val="1"/>
          <c:extLst xmlns:c16r2="http://schemas.microsoft.com/office/drawing/2015/06/chart">
            <c:ext xmlns:c16="http://schemas.microsoft.com/office/drawing/2014/chart" uri="{C3380CC4-5D6E-409C-BE32-E72D297353CC}">
              <c16:uniqueId val="{00000006-A26B-47AD-9345-B75669F7D8BC}"/>
            </c:ext>
          </c:extLst>
        </c:ser>
        <c:ser>
          <c:idx val="7"/>
          <c:order val="7"/>
          <c:tx>
            <c:strRef>
              <c:f>'Revised for 2D plots'!$U$82</c:f>
              <c:strCache>
                <c:ptCount val="1"/>
                <c:pt idx="0">
                  <c:v>24</c:v>
                </c:pt>
              </c:strCache>
            </c:strRef>
          </c:tx>
          <c:xVal>
            <c:numRef>
              <c:f>'Revised for 2D plots'!$M$83:$M$90</c:f>
              <c:numCache>
                <c:formatCode>General</c:formatCode>
                <c:ptCount val="8"/>
                <c:pt idx="0">
                  <c:v>10</c:v>
                </c:pt>
                <c:pt idx="1">
                  <c:v>12</c:v>
                </c:pt>
                <c:pt idx="2">
                  <c:v>14</c:v>
                </c:pt>
                <c:pt idx="3">
                  <c:v>16</c:v>
                </c:pt>
                <c:pt idx="4">
                  <c:v>18</c:v>
                </c:pt>
                <c:pt idx="5">
                  <c:v>20</c:v>
                </c:pt>
                <c:pt idx="6">
                  <c:v>22</c:v>
                </c:pt>
                <c:pt idx="7">
                  <c:v>24</c:v>
                </c:pt>
              </c:numCache>
            </c:numRef>
          </c:xVal>
          <c:yVal>
            <c:numRef>
              <c:f>'Revised for 2D plots'!$U$83:$U$90</c:f>
              <c:numCache>
                <c:formatCode>General</c:formatCode>
                <c:ptCount val="8"/>
                <c:pt idx="0">
                  <c:v>0</c:v>
                </c:pt>
                <c:pt idx="1">
                  <c:v>0</c:v>
                </c:pt>
                <c:pt idx="2">
                  <c:v>0.01</c:v>
                </c:pt>
                <c:pt idx="3">
                  <c:v>0.106</c:v>
                </c:pt>
                <c:pt idx="4">
                  <c:v>0.28699999999999998</c:v>
                </c:pt>
                <c:pt idx="5">
                  <c:v>0.48199999999999998</c:v>
                </c:pt>
                <c:pt idx="6">
                  <c:v>0.62</c:v>
                </c:pt>
                <c:pt idx="7">
                  <c:v>0.73</c:v>
                </c:pt>
              </c:numCache>
            </c:numRef>
          </c:yVal>
          <c:smooth val="1"/>
          <c:extLst xmlns:c16r2="http://schemas.microsoft.com/office/drawing/2015/06/chart">
            <c:ext xmlns:c16="http://schemas.microsoft.com/office/drawing/2014/chart" uri="{C3380CC4-5D6E-409C-BE32-E72D297353CC}">
              <c16:uniqueId val="{00000007-A26B-47AD-9345-B75669F7D8BC}"/>
            </c:ext>
          </c:extLst>
        </c:ser>
        <c:dLbls>
          <c:showLegendKey val="0"/>
          <c:showVal val="0"/>
          <c:showCatName val="0"/>
          <c:showSerName val="0"/>
          <c:showPercent val="0"/>
          <c:showBubbleSize val="0"/>
        </c:dLbls>
        <c:axId val="202318592"/>
        <c:axId val="202320512"/>
      </c:scatterChart>
      <c:valAx>
        <c:axId val="202318592"/>
        <c:scaling>
          <c:orientation val="minMax"/>
          <c:max val="25"/>
          <c:min val="5"/>
        </c:scaling>
        <c:delete val="0"/>
        <c:axPos val="b"/>
        <c:title>
          <c:tx>
            <c:rich>
              <a:bodyPr/>
              <a:lstStyle/>
              <a:p>
                <a:pPr>
                  <a:defRPr/>
                </a:pPr>
                <a:r>
                  <a:rPr lang="en-US"/>
                  <a:t>%CV Reference</a:t>
                </a:r>
              </a:p>
            </c:rich>
          </c:tx>
          <c:layout/>
          <c:overlay val="0"/>
        </c:title>
        <c:numFmt formatCode="General" sourceLinked="1"/>
        <c:majorTickMark val="out"/>
        <c:minorTickMark val="none"/>
        <c:tickLblPos val="nextTo"/>
        <c:crossAx val="202320512"/>
        <c:crosses val="autoZero"/>
        <c:crossBetween val="midCat"/>
        <c:majorUnit val="5"/>
      </c:valAx>
      <c:valAx>
        <c:axId val="202320512"/>
        <c:scaling>
          <c:orientation val="minMax"/>
          <c:max val="1"/>
          <c:min val="0"/>
        </c:scaling>
        <c:delete val="0"/>
        <c:axPos val="l"/>
        <c:majorGridlines/>
        <c:title>
          <c:tx>
            <c:rich>
              <a:bodyPr rot="-5400000" vert="horz"/>
              <a:lstStyle/>
              <a:p>
                <a:pPr>
                  <a:defRPr/>
                </a:pPr>
                <a:r>
                  <a:rPr lang="en-US"/>
                  <a:t>Fraction delared similar</a:t>
                </a:r>
              </a:p>
            </c:rich>
          </c:tx>
          <c:layout/>
          <c:overlay val="0"/>
        </c:title>
        <c:numFmt formatCode="General" sourceLinked="1"/>
        <c:majorTickMark val="out"/>
        <c:minorTickMark val="none"/>
        <c:tickLblPos val="nextTo"/>
        <c:crossAx val="202318592"/>
        <c:crosses val="autoZero"/>
        <c:crossBetween val="midCat"/>
      </c:valAx>
    </c:plotArea>
    <c:legend>
      <c:legendPos val="r"/>
      <c:layout/>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1"/>
            </a:pPr>
            <a:r>
              <a:rPr lang="en-US" sz="1200" dirty="0">
                <a:effectLst/>
              </a:rPr>
              <a:t>A) Test %CV = 10</a:t>
            </a:r>
          </a:p>
        </c:rich>
      </c:tx>
      <c:layout>
        <c:manualLayout>
          <c:xMode val="edge"/>
          <c:yMode val="edge"/>
          <c:x val="0.37926702105885279"/>
          <c:y val="2.3809523809523808E-2"/>
        </c:manualLayout>
      </c:layout>
      <c:overlay val="1"/>
    </c:title>
    <c:autoTitleDeleted val="0"/>
    <c:plotArea>
      <c:layout>
        <c:manualLayout>
          <c:layoutTarget val="inner"/>
          <c:xMode val="edge"/>
          <c:yMode val="edge"/>
          <c:x val="0.16199521934758154"/>
          <c:y val="0.13969337058067402"/>
          <c:w val="0.64250679602549676"/>
          <c:h val="0.75975526193839926"/>
        </c:manualLayout>
      </c:layout>
      <c:barChart>
        <c:barDir val="col"/>
        <c:grouping val="clustered"/>
        <c:varyColors val="0"/>
        <c:ser>
          <c:idx val="0"/>
          <c:order val="0"/>
          <c:tx>
            <c:strRef>
              <c:f>'2D plots'!$O$34</c:f>
              <c:strCache>
                <c:ptCount val="1"/>
                <c:pt idx="0">
                  <c:v>Ref = 10% CV</c:v>
                </c:pt>
              </c:strCache>
            </c:strRef>
          </c:tx>
          <c:spPr>
            <a:pattFill prst="dkHorz">
              <a:fgClr>
                <a:schemeClr val="accent1"/>
              </a:fgClr>
              <a:bgClr>
                <a:schemeClr val="bg1"/>
              </a:bgClr>
            </a:pattFill>
            <a:ln>
              <a:solidFill>
                <a:schemeClr val="accent1"/>
              </a:solidFill>
            </a:ln>
          </c:spPr>
          <c:invertIfNegative val="0"/>
          <c:cat>
            <c:strRef>
              <c:f>'2D plots'!$P$33:$T$33</c:f>
              <c:strCache>
                <c:ptCount val="5"/>
                <c:pt idx="0">
                  <c:v>F2=45</c:v>
                </c:pt>
                <c:pt idx="1">
                  <c:v>F2=49.06</c:v>
                </c:pt>
                <c:pt idx="2">
                  <c:v>F2=51</c:v>
                </c:pt>
                <c:pt idx="3">
                  <c:v>F2=60.11</c:v>
                </c:pt>
                <c:pt idx="4">
                  <c:v>F2=70.37</c:v>
                </c:pt>
              </c:strCache>
            </c:strRef>
          </c:cat>
          <c:val>
            <c:numRef>
              <c:f>'2D plots'!$P$34:$T$34</c:f>
              <c:numCache>
                <c:formatCode>General</c:formatCode>
                <c:ptCount val="5"/>
                <c:pt idx="0">
                  <c:v>0</c:v>
                </c:pt>
                <c:pt idx="1">
                  <c:v>0.36499999999999999</c:v>
                </c:pt>
                <c:pt idx="2">
                  <c:v>0.65100000000000002</c:v>
                </c:pt>
                <c:pt idx="3">
                  <c:v>0.95799999999999996</c:v>
                </c:pt>
                <c:pt idx="4">
                  <c:v>0.96099999999999997</c:v>
                </c:pt>
              </c:numCache>
            </c:numRef>
          </c:val>
          <c:extLst xmlns:c16r2="http://schemas.microsoft.com/office/drawing/2015/06/chart">
            <c:ext xmlns:c16="http://schemas.microsoft.com/office/drawing/2014/chart" uri="{C3380CC4-5D6E-409C-BE32-E72D297353CC}">
              <c16:uniqueId val="{00000000-7743-4D9A-B86B-8017B4BBD102}"/>
            </c:ext>
          </c:extLst>
        </c:ser>
        <c:ser>
          <c:idx val="1"/>
          <c:order val="1"/>
          <c:tx>
            <c:strRef>
              <c:f>'2D plots'!$O$35</c:f>
              <c:strCache>
                <c:ptCount val="1"/>
                <c:pt idx="0">
                  <c:v>Ref = 18% CV</c:v>
                </c:pt>
              </c:strCache>
            </c:strRef>
          </c:tx>
          <c:spPr>
            <a:gradFill>
              <a:gsLst>
                <a:gs pos="0">
                  <a:srgbClr val="FFF200"/>
                </a:gs>
                <a:gs pos="45000">
                  <a:srgbClr val="FF7A00"/>
                </a:gs>
                <a:gs pos="70000">
                  <a:srgbClr val="FF0300"/>
                </a:gs>
                <a:gs pos="100000">
                  <a:srgbClr val="4D0808"/>
                </a:gs>
              </a:gsLst>
              <a:lin ang="5400000" scaled="0"/>
            </a:gradFill>
            <a:ln>
              <a:solidFill>
                <a:schemeClr val="tx1"/>
              </a:solidFill>
            </a:ln>
          </c:spPr>
          <c:invertIfNegative val="0"/>
          <c:cat>
            <c:strRef>
              <c:f>'2D plots'!$P$33:$T$33</c:f>
              <c:strCache>
                <c:ptCount val="5"/>
                <c:pt idx="0">
                  <c:v>F2=45</c:v>
                </c:pt>
                <c:pt idx="1">
                  <c:v>F2=49.06</c:v>
                </c:pt>
                <c:pt idx="2">
                  <c:v>F2=51</c:v>
                </c:pt>
                <c:pt idx="3">
                  <c:v>F2=60.11</c:v>
                </c:pt>
                <c:pt idx="4">
                  <c:v>F2=70.37</c:v>
                </c:pt>
              </c:strCache>
            </c:strRef>
          </c:cat>
          <c:val>
            <c:numRef>
              <c:f>'2D plots'!$P$35:$T$35</c:f>
              <c:numCache>
                <c:formatCode>General</c:formatCode>
                <c:ptCount val="5"/>
                <c:pt idx="0">
                  <c:v>0</c:v>
                </c:pt>
                <c:pt idx="1">
                  <c:v>0.97499999999999998</c:v>
                </c:pt>
                <c:pt idx="2">
                  <c:v>0.98799999999999999</c:v>
                </c:pt>
                <c:pt idx="3">
                  <c:v>0.999</c:v>
                </c:pt>
                <c:pt idx="4">
                  <c:v>1</c:v>
                </c:pt>
              </c:numCache>
            </c:numRef>
          </c:val>
          <c:extLst xmlns:c16r2="http://schemas.microsoft.com/office/drawing/2015/06/chart">
            <c:ext xmlns:c16="http://schemas.microsoft.com/office/drawing/2014/chart" uri="{C3380CC4-5D6E-409C-BE32-E72D297353CC}">
              <c16:uniqueId val="{00000001-7743-4D9A-B86B-8017B4BBD102}"/>
            </c:ext>
          </c:extLst>
        </c:ser>
        <c:ser>
          <c:idx val="2"/>
          <c:order val="2"/>
          <c:tx>
            <c:strRef>
              <c:f>'2D plots'!$O$36</c:f>
              <c:strCache>
                <c:ptCount val="1"/>
                <c:pt idx="0">
                  <c:v>Ref = 24% CV</c:v>
                </c:pt>
              </c:strCache>
            </c:strRef>
          </c:tx>
          <c:spPr>
            <a:pattFill prst="dkVert">
              <a:fgClr>
                <a:schemeClr val="accent1"/>
              </a:fgClr>
              <a:bgClr>
                <a:schemeClr val="bg1"/>
              </a:bgClr>
            </a:pattFill>
            <a:ln>
              <a:solidFill>
                <a:schemeClr val="tx1"/>
              </a:solidFill>
            </a:ln>
          </c:spPr>
          <c:invertIfNegative val="0"/>
          <c:cat>
            <c:strRef>
              <c:f>'2D plots'!$P$33:$T$33</c:f>
              <c:strCache>
                <c:ptCount val="5"/>
                <c:pt idx="0">
                  <c:v>F2=45</c:v>
                </c:pt>
                <c:pt idx="1">
                  <c:v>F2=49.06</c:v>
                </c:pt>
                <c:pt idx="2">
                  <c:v>F2=51</c:v>
                </c:pt>
                <c:pt idx="3">
                  <c:v>F2=60.11</c:v>
                </c:pt>
                <c:pt idx="4">
                  <c:v>F2=70.37</c:v>
                </c:pt>
              </c:strCache>
            </c:strRef>
          </c:cat>
          <c:val>
            <c:numRef>
              <c:f>'2D plots'!$P$36:$T$36</c:f>
              <c:numCache>
                <c:formatCode>General</c:formatCode>
                <c:ptCount val="5"/>
                <c:pt idx="0">
                  <c:v>0.01</c:v>
                </c:pt>
                <c:pt idx="1">
                  <c:v>0.996</c:v>
                </c:pt>
                <c:pt idx="2">
                  <c:v>0.99099999999999999</c:v>
                </c:pt>
                <c:pt idx="3">
                  <c:v>1</c:v>
                </c:pt>
                <c:pt idx="4">
                  <c:v>1</c:v>
                </c:pt>
              </c:numCache>
            </c:numRef>
          </c:val>
          <c:extLst xmlns:c16r2="http://schemas.microsoft.com/office/drawing/2015/06/chart">
            <c:ext xmlns:c16="http://schemas.microsoft.com/office/drawing/2014/chart" uri="{C3380CC4-5D6E-409C-BE32-E72D297353CC}">
              <c16:uniqueId val="{00000002-7743-4D9A-B86B-8017B4BBD102}"/>
            </c:ext>
          </c:extLst>
        </c:ser>
        <c:dLbls>
          <c:showLegendKey val="0"/>
          <c:showVal val="0"/>
          <c:showCatName val="0"/>
          <c:showSerName val="0"/>
          <c:showPercent val="0"/>
          <c:showBubbleSize val="0"/>
        </c:dLbls>
        <c:gapWidth val="150"/>
        <c:axId val="229715968"/>
        <c:axId val="229717504"/>
      </c:barChart>
      <c:catAx>
        <c:axId val="229715968"/>
        <c:scaling>
          <c:orientation val="minMax"/>
        </c:scaling>
        <c:delete val="0"/>
        <c:axPos val="b"/>
        <c:numFmt formatCode="General" sourceLinked="0"/>
        <c:majorTickMark val="out"/>
        <c:minorTickMark val="none"/>
        <c:tickLblPos val="nextTo"/>
        <c:txPr>
          <a:bodyPr/>
          <a:lstStyle/>
          <a:p>
            <a:pPr>
              <a:defRPr sz="1050" b="1"/>
            </a:pPr>
            <a:endParaRPr lang="en-US"/>
          </a:p>
        </c:txPr>
        <c:crossAx val="229717504"/>
        <c:crosses val="autoZero"/>
        <c:auto val="1"/>
        <c:lblAlgn val="ctr"/>
        <c:lblOffset val="100"/>
        <c:noMultiLvlLbl val="0"/>
      </c:catAx>
      <c:valAx>
        <c:axId val="229717504"/>
        <c:scaling>
          <c:orientation val="minMax"/>
          <c:max val="1"/>
          <c:min val="0"/>
        </c:scaling>
        <c:delete val="0"/>
        <c:axPos val="l"/>
        <c:majorGridlines/>
        <c:title>
          <c:tx>
            <c:rich>
              <a:bodyPr rot="-5400000" vert="horz"/>
              <a:lstStyle/>
              <a:p>
                <a:pPr>
                  <a:defRPr sz="1200"/>
                </a:pPr>
                <a:r>
                  <a:rPr lang="en-US" sz="1200"/>
                  <a:t>Frequency of declaring profile similarity</a:t>
                </a:r>
              </a:p>
            </c:rich>
          </c:tx>
          <c:layout/>
          <c:overlay val="0"/>
        </c:title>
        <c:numFmt formatCode="General" sourceLinked="1"/>
        <c:majorTickMark val="out"/>
        <c:minorTickMark val="none"/>
        <c:tickLblPos val="nextTo"/>
        <c:crossAx val="229715968"/>
        <c:crosses val="autoZero"/>
        <c:crossBetween val="between"/>
      </c:valAx>
    </c:plotArea>
    <c:legend>
      <c:legendPos val="r"/>
      <c:layout>
        <c:manualLayout>
          <c:xMode val="edge"/>
          <c:yMode val="edge"/>
          <c:x val="0.76567772778402698"/>
          <c:y val="0.3431259842519685"/>
          <c:w val="0.23134608173978252"/>
          <c:h val="0.27565241844769406"/>
        </c:manualLayout>
      </c:layout>
      <c:overlay val="0"/>
      <c:txPr>
        <a:bodyPr/>
        <a:lstStyle/>
        <a:p>
          <a:pPr>
            <a:defRPr sz="1100" b="1"/>
          </a:pPr>
          <a:endParaRPr lang="en-US"/>
        </a:p>
      </c:txPr>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1"/>
            </a:pPr>
            <a:r>
              <a:rPr lang="en-US" sz="1200" dirty="0">
                <a:effectLst/>
              </a:rPr>
              <a:t>B) Test %CV = 18</a:t>
            </a:r>
          </a:p>
        </c:rich>
      </c:tx>
      <c:layout>
        <c:manualLayout>
          <c:xMode val="edge"/>
          <c:yMode val="edge"/>
          <c:x val="0.36353448275862071"/>
          <c:y val="3.125E-2"/>
        </c:manualLayout>
      </c:layout>
      <c:overlay val="1"/>
    </c:title>
    <c:autoTitleDeleted val="0"/>
    <c:plotArea>
      <c:layout>
        <c:manualLayout>
          <c:layoutTarget val="inner"/>
          <c:xMode val="edge"/>
          <c:yMode val="edge"/>
          <c:x val="0.15501651733188523"/>
          <c:y val="0.17781455052493439"/>
          <c:w val="0.62116028599873296"/>
          <c:h val="0.71288016732283455"/>
        </c:manualLayout>
      </c:layout>
      <c:barChart>
        <c:barDir val="col"/>
        <c:grouping val="clustered"/>
        <c:varyColors val="0"/>
        <c:ser>
          <c:idx val="0"/>
          <c:order val="0"/>
          <c:tx>
            <c:strRef>
              <c:f>'2D plots'!$O$40</c:f>
              <c:strCache>
                <c:ptCount val="1"/>
                <c:pt idx="0">
                  <c:v>Ref = 10% CV</c:v>
                </c:pt>
              </c:strCache>
            </c:strRef>
          </c:tx>
          <c:spPr>
            <a:pattFill prst="dkHorz">
              <a:fgClr>
                <a:schemeClr val="accent1"/>
              </a:fgClr>
              <a:bgClr>
                <a:schemeClr val="bg1"/>
              </a:bgClr>
            </a:pattFill>
            <a:ln>
              <a:solidFill>
                <a:schemeClr val="accent1"/>
              </a:solidFill>
            </a:ln>
          </c:spPr>
          <c:invertIfNegative val="0"/>
          <c:cat>
            <c:strRef>
              <c:f>'2D plots'!$P$39:$T$39</c:f>
              <c:strCache>
                <c:ptCount val="5"/>
                <c:pt idx="0">
                  <c:v>F2=45</c:v>
                </c:pt>
                <c:pt idx="1">
                  <c:v>F2=49.06</c:v>
                </c:pt>
                <c:pt idx="2">
                  <c:v>F2=51</c:v>
                </c:pt>
                <c:pt idx="3">
                  <c:v>F2=60.11</c:v>
                </c:pt>
                <c:pt idx="4">
                  <c:v>F2=70.37</c:v>
                </c:pt>
              </c:strCache>
            </c:strRef>
          </c:cat>
          <c:val>
            <c:numRef>
              <c:f>'2D plots'!$P$40:$T$40</c:f>
              <c:numCache>
                <c:formatCode>General</c:formatCode>
                <c:ptCount val="5"/>
                <c:pt idx="0">
                  <c:v>0</c:v>
                </c:pt>
                <c:pt idx="1">
                  <c:v>0</c:v>
                </c:pt>
                <c:pt idx="2">
                  <c:v>0</c:v>
                </c:pt>
                <c:pt idx="3">
                  <c:v>0.01</c:v>
                </c:pt>
                <c:pt idx="4">
                  <c:v>0.05</c:v>
                </c:pt>
              </c:numCache>
            </c:numRef>
          </c:val>
          <c:extLst xmlns:c16r2="http://schemas.microsoft.com/office/drawing/2015/06/chart">
            <c:ext xmlns:c16="http://schemas.microsoft.com/office/drawing/2014/chart" uri="{C3380CC4-5D6E-409C-BE32-E72D297353CC}">
              <c16:uniqueId val="{00000000-C990-4469-9EAA-D05AC328F690}"/>
            </c:ext>
          </c:extLst>
        </c:ser>
        <c:ser>
          <c:idx val="1"/>
          <c:order val="1"/>
          <c:tx>
            <c:strRef>
              <c:f>'2D plots'!$O$41</c:f>
              <c:strCache>
                <c:ptCount val="1"/>
                <c:pt idx="0">
                  <c:v>Ref = 18% CV</c:v>
                </c:pt>
              </c:strCache>
            </c:strRef>
          </c:tx>
          <c:spPr>
            <a:gradFill>
              <a:gsLst>
                <a:gs pos="0">
                  <a:srgbClr val="FFF200"/>
                </a:gs>
                <a:gs pos="45000">
                  <a:srgbClr val="FF7A00"/>
                </a:gs>
                <a:gs pos="70000">
                  <a:srgbClr val="FF0300"/>
                </a:gs>
                <a:gs pos="100000">
                  <a:srgbClr val="4D0808"/>
                </a:gs>
              </a:gsLst>
              <a:lin ang="5400000" scaled="0"/>
            </a:gradFill>
            <a:ln>
              <a:solidFill>
                <a:schemeClr val="tx1"/>
              </a:solidFill>
            </a:ln>
          </c:spPr>
          <c:invertIfNegative val="0"/>
          <c:cat>
            <c:strRef>
              <c:f>'2D plots'!$P$39:$T$39</c:f>
              <c:strCache>
                <c:ptCount val="5"/>
                <c:pt idx="0">
                  <c:v>F2=45</c:v>
                </c:pt>
                <c:pt idx="1">
                  <c:v>F2=49.06</c:v>
                </c:pt>
                <c:pt idx="2">
                  <c:v>F2=51</c:v>
                </c:pt>
                <c:pt idx="3">
                  <c:v>F2=60.11</c:v>
                </c:pt>
                <c:pt idx="4">
                  <c:v>F2=70.37</c:v>
                </c:pt>
              </c:strCache>
            </c:strRef>
          </c:cat>
          <c:val>
            <c:numRef>
              <c:f>'2D plots'!$P$41:$T$41</c:f>
              <c:numCache>
                <c:formatCode>General</c:formatCode>
                <c:ptCount val="5"/>
                <c:pt idx="0">
                  <c:v>0</c:v>
                </c:pt>
                <c:pt idx="1">
                  <c:v>0.51100000000000001</c:v>
                </c:pt>
                <c:pt idx="2">
                  <c:v>0.63100000000000001</c:v>
                </c:pt>
                <c:pt idx="3">
                  <c:v>0.84199999999999997</c:v>
                </c:pt>
                <c:pt idx="4">
                  <c:v>0.88800000000000001</c:v>
                </c:pt>
              </c:numCache>
            </c:numRef>
          </c:val>
          <c:extLst xmlns:c16r2="http://schemas.microsoft.com/office/drawing/2015/06/chart">
            <c:ext xmlns:c16="http://schemas.microsoft.com/office/drawing/2014/chart" uri="{C3380CC4-5D6E-409C-BE32-E72D297353CC}">
              <c16:uniqueId val="{00000001-C990-4469-9EAA-D05AC328F690}"/>
            </c:ext>
          </c:extLst>
        </c:ser>
        <c:ser>
          <c:idx val="2"/>
          <c:order val="2"/>
          <c:tx>
            <c:strRef>
              <c:f>'2D plots'!$O$42</c:f>
              <c:strCache>
                <c:ptCount val="1"/>
                <c:pt idx="0">
                  <c:v>Ref = 24% CV</c:v>
                </c:pt>
              </c:strCache>
            </c:strRef>
          </c:tx>
          <c:spPr>
            <a:pattFill prst="dkVert">
              <a:fgClr>
                <a:schemeClr val="accent1"/>
              </a:fgClr>
              <a:bgClr>
                <a:schemeClr val="bg1"/>
              </a:bgClr>
            </a:pattFill>
            <a:ln>
              <a:solidFill>
                <a:schemeClr val="tx1"/>
              </a:solidFill>
            </a:ln>
          </c:spPr>
          <c:invertIfNegative val="0"/>
          <c:cat>
            <c:strRef>
              <c:f>'2D plots'!$P$39:$T$39</c:f>
              <c:strCache>
                <c:ptCount val="5"/>
                <c:pt idx="0">
                  <c:v>F2=45</c:v>
                </c:pt>
                <c:pt idx="1">
                  <c:v>F2=49.06</c:v>
                </c:pt>
                <c:pt idx="2">
                  <c:v>F2=51</c:v>
                </c:pt>
                <c:pt idx="3">
                  <c:v>F2=60.11</c:v>
                </c:pt>
                <c:pt idx="4">
                  <c:v>F2=70.37</c:v>
                </c:pt>
              </c:strCache>
            </c:strRef>
          </c:cat>
          <c:val>
            <c:numRef>
              <c:f>'2D plots'!$P$42:$T$42</c:f>
              <c:numCache>
                <c:formatCode>General</c:formatCode>
                <c:ptCount val="5"/>
                <c:pt idx="0">
                  <c:v>0.01</c:v>
                </c:pt>
                <c:pt idx="1">
                  <c:v>0.89200000000000002</c:v>
                </c:pt>
                <c:pt idx="2">
                  <c:v>0.93500000000000005</c:v>
                </c:pt>
                <c:pt idx="3">
                  <c:v>0.97599999999999998</c:v>
                </c:pt>
                <c:pt idx="4">
                  <c:v>0.98099999999999998</c:v>
                </c:pt>
              </c:numCache>
            </c:numRef>
          </c:val>
          <c:extLst xmlns:c16r2="http://schemas.microsoft.com/office/drawing/2015/06/chart">
            <c:ext xmlns:c16="http://schemas.microsoft.com/office/drawing/2014/chart" uri="{C3380CC4-5D6E-409C-BE32-E72D297353CC}">
              <c16:uniqueId val="{00000002-C990-4469-9EAA-D05AC328F690}"/>
            </c:ext>
          </c:extLst>
        </c:ser>
        <c:dLbls>
          <c:showLegendKey val="0"/>
          <c:showVal val="0"/>
          <c:showCatName val="0"/>
          <c:showSerName val="0"/>
          <c:showPercent val="0"/>
          <c:showBubbleSize val="0"/>
        </c:dLbls>
        <c:gapWidth val="150"/>
        <c:axId val="230040320"/>
        <c:axId val="230041856"/>
      </c:barChart>
      <c:catAx>
        <c:axId val="230040320"/>
        <c:scaling>
          <c:orientation val="minMax"/>
        </c:scaling>
        <c:delete val="0"/>
        <c:axPos val="b"/>
        <c:numFmt formatCode="General" sourceLinked="0"/>
        <c:majorTickMark val="out"/>
        <c:minorTickMark val="none"/>
        <c:tickLblPos val="nextTo"/>
        <c:txPr>
          <a:bodyPr/>
          <a:lstStyle/>
          <a:p>
            <a:pPr>
              <a:defRPr sz="1050" b="1"/>
            </a:pPr>
            <a:endParaRPr lang="en-US"/>
          </a:p>
        </c:txPr>
        <c:crossAx val="230041856"/>
        <c:crosses val="autoZero"/>
        <c:auto val="1"/>
        <c:lblAlgn val="ctr"/>
        <c:lblOffset val="100"/>
        <c:noMultiLvlLbl val="0"/>
      </c:catAx>
      <c:valAx>
        <c:axId val="230041856"/>
        <c:scaling>
          <c:orientation val="minMax"/>
          <c:max val="1"/>
          <c:min val="0"/>
        </c:scaling>
        <c:delete val="0"/>
        <c:axPos val="l"/>
        <c:majorGridlines/>
        <c:title>
          <c:tx>
            <c:rich>
              <a:bodyPr rot="-5400000" vert="horz"/>
              <a:lstStyle/>
              <a:p>
                <a:pPr>
                  <a:defRPr sz="1200"/>
                </a:pPr>
                <a:r>
                  <a:rPr lang="en-US" sz="1200"/>
                  <a:t>Frequency of declaring profile similarity</a:t>
                </a:r>
              </a:p>
            </c:rich>
          </c:tx>
          <c:layout/>
          <c:overlay val="0"/>
        </c:title>
        <c:numFmt formatCode="General" sourceLinked="1"/>
        <c:majorTickMark val="out"/>
        <c:minorTickMark val="none"/>
        <c:tickLblPos val="nextTo"/>
        <c:crossAx val="230040320"/>
        <c:crosses val="autoZero"/>
        <c:crossBetween val="between"/>
      </c:valAx>
    </c:plotArea>
    <c:legend>
      <c:legendPos val="r"/>
      <c:layout>
        <c:manualLayout>
          <c:xMode val="edge"/>
          <c:yMode val="edge"/>
          <c:x val="0.77375780613630196"/>
          <c:y val="0.34404404527559057"/>
          <c:w val="0.22336863064530726"/>
          <c:h val="0.30149483267716537"/>
        </c:manualLayout>
      </c:layout>
      <c:overlay val="0"/>
      <c:txPr>
        <a:bodyPr/>
        <a:lstStyle/>
        <a:p>
          <a:pPr>
            <a:defRPr sz="1100" b="1"/>
          </a:pPr>
          <a:endParaRPr lang="en-US"/>
        </a:p>
      </c:txPr>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1"/>
            </a:pPr>
            <a:r>
              <a:rPr lang="en-US" sz="1200" dirty="0">
                <a:effectLst/>
              </a:rPr>
              <a:t>C) Test %CV = 24</a:t>
            </a:r>
          </a:p>
        </c:rich>
      </c:tx>
      <c:layout>
        <c:manualLayout>
          <c:xMode val="edge"/>
          <c:yMode val="edge"/>
          <c:x val="0.36206824146981625"/>
          <c:y val="5.4054054054054057E-2"/>
        </c:manualLayout>
      </c:layout>
      <c:overlay val="1"/>
    </c:title>
    <c:autoTitleDeleted val="0"/>
    <c:plotArea>
      <c:layout>
        <c:manualLayout>
          <c:layoutTarget val="inner"/>
          <c:xMode val="edge"/>
          <c:yMode val="edge"/>
          <c:x val="0.18599105667347138"/>
          <c:y val="0.16105767184507339"/>
          <c:w val="0.60756072536387495"/>
          <c:h val="0.72902461516634742"/>
        </c:manualLayout>
      </c:layout>
      <c:barChart>
        <c:barDir val="col"/>
        <c:grouping val="clustered"/>
        <c:varyColors val="0"/>
        <c:ser>
          <c:idx val="0"/>
          <c:order val="0"/>
          <c:tx>
            <c:strRef>
              <c:f>'[Copy of simulation results 04 June17.xls]2D plots'!$O$47</c:f>
              <c:strCache>
                <c:ptCount val="1"/>
                <c:pt idx="0">
                  <c:v>Ref = 10% CV</c:v>
                </c:pt>
              </c:strCache>
            </c:strRef>
          </c:tx>
          <c:spPr>
            <a:pattFill prst="dkHorz">
              <a:fgClr>
                <a:schemeClr val="accent1"/>
              </a:fgClr>
              <a:bgClr>
                <a:schemeClr val="bg1"/>
              </a:bgClr>
            </a:pattFill>
            <a:ln>
              <a:solidFill>
                <a:schemeClr val="accent1"/>
              </a:solidFill>
            </a:ln>
          </c:spPr>
          <c:invertIfNegative val="0"/>
          <c:cat>
            <c:strRef>
              <c:f>'[Copy of simulation results 04 June17.xls]2D plots'!$P$46:$T$46</c:f>
              <c:strCache>
                <c:ptCount val="5"/>
                <c:pt idx="0">
                  <c:v>F2=45</c:v>
                </c:pt>
                <c:pt idx="1">
                  <c:v>F2=49.06</c:v>
                </c:pt>
                <c:pt idx="2">
                  <c:v>F2=51</c:v>
                </c:pt>
                <c:pt idx="3">
                  <c:v>F2=60.11</c:v>
                </c:pt>
                <c:pt idx="4">
                  <c:v>F2=70.37</c:v>
                </c:pt>
              </c:strCache>
            </c:strRef>
          </c:cat>
          <c:val>
            <c:numRef>
              <c:f>'[Copy of simulation results 04 June17.xls]2D plots'!$P$47:$T$47</c:f>
              <c:numCache>
                <c:formatCode>General</c:formatCode>
                <c:ptCount val="5"/>
                <c:pt idx="0">
                  <c:v>0</c:v>
                </c:pt>
                <c:pt idx="1">
                  <c:v>0</c:v>
                </c:pt>
                <c:pt idx="2">
                  <c:v>0</c:v>
                </c:pt>
                <c:pt idx="3">
                  <c:v>0</c:v>
                </c:pt>
                <c:pt idx="4">
                  <c:v>0</c:v>
                </c:pt>
              </c:numCache>
            </c:numRef>
          </c:val>
          <c:extLst xmlns:c16r2="http://schemas.microsoft.com/office/drawing/2015/06/chart">
            <c:ext xmlns:c16="http://schemas.microsoft.com/office/drawing/2014/chart" uri="{C3380CC4-5D6E-409C-BE32-E72D297353CC}">
              <c16:uniqueId val="{00000000-81F2-4E2E-AC46-753A2BD938A8}"/>
            </c:ext>
          </c:extLst>
        </c:ser>
        <c:ser>
          <c:idx val="1"/>
          <c:order val="1"/>
          <c:tx>
            <c:strRef>
              <c:f>'[Copy of simulation results 04 June17.xls]2D plots'!$O$48</c:f>
              <c:strCache>
                <c:ptCount val="1"/>
                <c:pt idx="0">
                  <c:v>Ref = 18% CV</c:v>
                </c:pt>
              </c:strCache>
            </c:strRef>
          </c:tx>
          <c:spPr>
            <a:gradFill>
              <a:gsLst>
                <a:gs pos="0">
                  <a:srgbClr val="FFF200"/>
                </a:gs>
                <a:gs pos="45000">
                  <a:srgbClr val="FF7A00"/>
                </a:gs>
                <a:gs pos="70000">
                  <a:srgbClr val="FF0300"/>
                </a:gs>
                <a:gs pos="100000">
                  <a:srgbClr val="4D0808"/>
                </a:gs>
              </a:gsLst>
              <a:lin ang="5400000" scaled="0"/>
            </a:gradFill>
            <a:ln>
              <a:solidFill>
                <a:schemeClr val="tx1"/>
              </a:solidFill>
            </a:ln>
          </c:spPr>
          <c:invertIfNegative val="0"/>
          <c:cat>
            <c:strRef>
              <c:f>'[Copy of simulation results 04 June17.xls]2D plots'!$P$46:$T$46</c:f>
              <c:strCache>
                <c:ptCount val="5"/>
                <c:pt idx="0">
                  <c:v>F2=45</c:v>
                </c:pt>
                <c:pt idx="1">
                  <c:v>F2=49.06</c:v>
                </c:pt>
                <c:pt idx="2">
                  <c:v>F2=51</c:v>
                </c:pt>
                <c:pt idx="3">
                  <c:v>F2=60.11</c:v>
                </c:pt>
                <c:pt idx="4">
                  <c:v>F2=70.37</c:v>
                </c:pt>
              </c:strCache>
            </c:strRef>
          </c:cat>
          <c:val>
            <c:numRef>
              <c:f>'[Copy of simulation results 04 June17.xls]2D plots'!$P$48:$T$48</c:f>
              <c:numCache>
                <c:formatCode>General</c:formatCode>
                <c:ptCount val="5"/>
                <c:pt idx="0">
                  <c:v>0</c:v>
                </c:pt>
                <c:pt idx="1">
                  <c:v>0.05</c:v>
                </c:pt>
                <c:pt idx="2">
                  <c:v>0.09</c:v>
                </c:pt>
                <c:pt idx="3">
                  <c:v>0.245</c:v>
                </c:pt>
                <c:pt idx="4">
                  <c:v>0.40600000000000003</c:v>
                </c:pt>
              </c:numCache>
            </c:numRef>
          </c:val>
          <c:extLst xmlns:c16r2="http://schemas.microsoft.com/office/drawing/2015/06/chart">
            <c:ext xmlns:c16="http://schemas.microsoft.com/office/drawing/2014/chart" uri="{C3380CC4-5D6E-409C-BE32-E72D297353CC}">
              <c16:uniqueId val="{00000001-81F2-4E2E-AC46-753A2BD938A8}"/>
            </c:ext>
          </c:extLst>
        </c:ser>
        <c:ser>
          <c:idx val="2"/>
          <c:order val="2"/>
          <c:tx>
            <c:strRef>
              <c:f>'[Copy of simulation results 04 June17.xls]2D plots'!$O$49</c:f>
              <c:strCache>
                <c:ptCount val="1"/>
                <c:pt idx="0">
                  <c:v>Ref = 24% CV</c:v>
                </c:pt>
              </c:strCache>
            </c:strRef>
          </c:tx>
          <c:spPr>
            <a:pattFill prst="dkVert">
              <a:fgClr>
                <a:schemeClr val="accent1"/>
              </a:fgClr>
              <a:bgClr>
                <a:schemeClr val="bg1"/>
              </a:bgClr>
            </a:pattFill>
            <a:ln>
              <a:solidFill>
                <a:schemeClr val="tx1"/>
              </a:solidFill>
            </a:ln>
          </c:spPr>
          <c:invertIfNegative val="0"/>
          <c:cat>
            <c:strRef>
              <c:f>'[Copy of simulation results 04 June17.xls]2D plots'!$P$46:$T$46</c:f>
              <c:strCache>
                <c:ptCount val="5"/>
                <c:pt idx="0">
                  <c:v>F2=45</c:v>
                </c:pt>
                <c:pt idx="1">
                  <c:v>F2=49.06</c:v>
                </c:pt>
                <c:pt idx="2">
                  <c:v>F2=51</c:v>
                </c:pt>
                <c:pt idx="3">
                  <c:v>F2=60.11</c:v>
                </c:pt>
                <c:pt idx="4">
                  <c:v>F2=70.37</c:v>
                </c:pt>
              </c:strCache>
            </c:strRef>
          </c:cat>
          <c:val>
            <c:numRef>
              <c:f>'[Copy of simulation results 04 June17.xls]2D plots'!$P$49:$T$49</c:f>
              <c:numCache>
                <c:formatCode>General</c:formatCode>
                <c:ptCount val="5"/>
                <c:pt idx="0">
                  <c:v>0</c:v>
                </c:pt>
                <c:pt idx="1">
                  <c:v>0.49099999999999999</c:v>
                </c:pt>
                <c:pt idx="2">
                  <c:v>0.55900000000000005</c:v>
                </c:pt>
                <c:pt idx="3">
                  <c:v>0.76200000000000001</c:v>
                </c:pt>
                <c:pt idx="4">
                  <c:v>0.82</c:v>
                </c:pt>
              </c:numCache>
            </c:numRef>
          </c:val>
          <c:extLst xmlns:c16r2="http://schemas.microsoft.com/office/drawing/2015/06/chart">
            <c:ext xmlns:c16="http://schemas.microsoft.com/office/drawing/2014/chart" uri="{C3380CC4-5D6E-409C-BE32-E72D297353CC}">
              <c16:uniqueId val="{00000002-81F2-4E2E-AC46-753A2BD938A8}"/>
            </c:ext>
          </c:extLst>
        </c:ser>
        <c:dLbls>
          <c:showLegendKey val="0"/>
          <c:showVal val="0"/>
          <c:showCatName val="0"/>
          <c:showSerName val="0"/>
          <c:showPercent val="0"/>
          <c:showBubbleSize val="0"/>
        </c:dLbls>
        <c:gapWidth val="150"/>
        <c:axId val="230086144"/>
        <c:axId val="230087680"/>
      </c:barChart>
      <c:catAx>
        <c:axId val="230086144"/>
        <c:scaling>
          <c:orientation val="minMax"/>
        </c:scaling>
        <c:delete val="0"/>
        <c:axPos val="b"/>
        <c:numFmt formatCode="General" sourceLinked="0"/>
        <c:majorTickMark val="out"/>
        <c:minorTickMark val="none"/>
        <c:tickLblPos val="nextTo"/>
        <c:txPr>
          <a:bodyPr/>
          <a:lstStyle/>
          <a:p>
            <a:pPr>
              <a:defRPr sz="1050" b="1"/>
            </a:pPr>
            <a:endParaRPr lang="en-US"/>
          </a:p>
        </c:txPr>
        <c:crossAx val="230087680"/>
        <c:crosses val="autoZero"/>
        <c:auto val="1"/>
        <c:lblAlgn val="ctr"/>
        <c:lblOffset val="100"/>
        <c:noMultiLvlLbl val="0"/>
      </c:catAx>
      <c:valAx>
        <c:axId val="230087680"/>
        <c:scaling>
          <c:orientation val="minMax"/>
          <c:max val="1"/>
          <c:min val="0"/>
        </c:scaling>
        <c:delete val="0"/>
        <c:axPos val="l"/>
        <c:majorGridlines/>
        <c:title>
          <c:tx>
            <c:rich>
              <a:bodyPr rot="-5400000" vert="horz"/>
              <a:lstStyle/>
              <a:p>
                <a:pPr>
                  <a:defRPr sz="1200"/>
                </a:pPr>
                <a:r>
                  <a:rPr lang="en-US" sz="1200"/>
                  <a:t>Frequency of declaring profile similarity</a:t>
                </a:r>
              </a:p>
            </c:rich>
          </c:tx>
          <c:layout/>
          <c:overlay val="0"/>
        </c:title>
        <c:numFmt formatCode="General" sourceLinked="1"/>
        <c:majorTickMark val="out"/>
        <c:minorTickMark val="none"/>
        <c:tickLblPos val="nextTo"/>
        <c:crossAx val="230086144"/>
        <c:crosses val="autoZero"/>
        <c:crossBetween val="between"/>
      </c:valAx>
    </c:plotArea>
    <c:legend>
      <c:legendPos val="r"/>
      <c:layout>
        <c:manualLayout>
          <c:xMode val="edge"/>
          <c:yMode val="edge"/>
          <c:x val="0.75396874254354573"/>
          <c:y val="3.5256138512828147E-2"/>
          <c:w val="0.23991445513755225"/>
          <c:h val="0.27565241844769406"/>
        </c:manualLayout>
      </c:layout>
      <c:overlay val="0"/>
      <c:txPr>
        <a:bodyPr/>
        <a:lstStyle/>
        <a:p>
          <a:pPr>
            <a:defRPr sz="1100" b="1"/>
          </a:pPr>
          <a:endParaRPr lang="en-US"/>
        </a:p>
      </c:txPr>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r>
              <a:rPr lang="en-US"/>
              <a:t>Profiles, mean ± SD </a:t>
            </a:r>
          </a:p>
        </c:rich>
      </c:tx>
      <c:layout>
        <c:manualLayout>
          <c:xMode val="edge"/>
          <c:yMode val="edge"/>
          <c:x val="0.33880809100370535"/>
          <c:y val="1.3913046018586514E-2"/>
        </c:manualLayout>
      </c:layout>
      <c:overlay val="0"/>
      <c:spPr>
        <a:noFill/>
        <a:ln>
          <a:noFill/>
        </a:ln>
        <a:effectLst/>
      </c:spPr>
    </c:title>
    <c:autoTitleDeleted val="0"/>
    <c:plotArea>
      <c:layout>
        <c:manualLayout>
          <c:layoutTarget val="inner"/>
          <c:xMode val="edge"/>
          <c:yMode val="edge"/>
          <c:x val="0.1046290598860983"/>
          <c:y val="0.10708407752305422"/>
          <c:w val="0.856214180703883"/>
          <c:h val="0.70011057128497245"/>
        </c:manualLayout>
      </c:layout>
      <c:scatterChart>
        <c:scatterStyle val="smoothMarker"/>
        <c:varyColors val="0"/>
        <c:ser>
          <c:idx val="0"/>
          <c:order val="0"/>
          <c:tx>
            <c:strRef>
              <c:f>Sheet1!$S$51</c:f>
              <c:strCache>
                <c:ptCount val="1"/>
                <c:pt idx="0">
                  <c:v>REF</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Ref>
                <c:f>Sheet1!$W$52:$W$60</c:f>
                <c:numCache>
                  <c:formatCode>General</c:formatCode>
                  <c:ptCount val="9"/>
                  <c:pt idx="0">
                    <c:v>7.7034000000000002</c:v>
                  </c:pt>
                  <c:pt idx="1">
                    <c:v>10.787400000000002</c:v>
                  </c:pt>
                  <c:pt idx="2">
                    <c:v>12.2376</c:v>
                  </c:pt>
                  <c:pt idx="3">
                    <c:v>11.9909</c:v>
                  </c:pt>
                  <c:pt idx="4">
                    <c:v>11.269499999999999</c:v>
                  </c:pt>
                  <c:pt idx="5">
                    <c:v>10.072799999999999</c:v>
                  </c:pt>
                  <c:pt idx="6">
                    <c:v>8.2862999999999989</c:v>
                  </c:pt>
                  <c:pt idx="7">
                    <c:v>6.7228000000000012</c:v>
                  </c:pt>
                  <c:pt idx="8">
                    <c:v>5.9922000000000004</c:v>
                  </c:pt>
                </c:numCache>
              </c:numRef>
            </c:plus>
            <c:minus>
              <c:numRef>
                <c:f>Sheet1!$W$52:$W$60</c:f>
                <c:numCache>
                  <c:formatCode>General</c:formatCode>
                  <c:ptCount val="9"/>
                  <c:pt idx="0">
                    <c:v>7.7034000000000002</c:v>
                  </c:pt>
                  <c:pt idx="1">
                    <c:v>10.787400000000002</c:v>
                  </c:pt>
                  <c:pt idx="2">
                    <c:v>12.2376</c:v>
                  </c:pt>
                  <c:pt idx="3">
                    <c:v>11.9909</c:v>
                  </c:pt>
                  <c:pt idx="4">
                    <c:v>11.269499999999999</c:v>
                  </c:pt>
                  <c:pt idx="5">
                    <c:v>10.072799999999999</c:v>
                  </c:pt>
                  <c:pt idx="6">
                    <c:v>8.2862999999999989</c:v>
                  </c:pt>
                  <c:pt idx="7">
                    <c:v>6.7228000000000012</c:v>
                  </c:pt>
                  <c:pt idx="8">
                    <c:v>5.9922000000000004</c:v>
                  </c:pt>
                </c:numCache>
              </c:numRef>
            </c:minus>
            <c:spPr>
              <a:noFill/>
              <a:ln w="9525" cap="flat" cmpd="sng" algn="ctr">
                <a:solidFill>
                  <a:schemeClr val="accent1"/>
                </a:solidFill>
                <a:round/>
              </a:ln>
              <a:effectLst/>
            </c:spPr>
          </c:errBars>
          <c:errBars>
            <c:errDir val="x"/>
            <c:errBarType val="both"/>
            <c:errValType val="fixedVal"/>
            <c:noEndCap val="0"/>
            <c:val val="1"/>
            <c:spPr>
              <a:noFill/>
              <a:ln w="9525" cap="flat" cmpd="sng" algn="ctr">
                <a:solidFill>
                  <a:schemeClr val="tx1">
                    <a:lumMod val="65000"/>
                    <a:lumOff val="35000"/>
                  </a:schemeClr>
                </a:solidFill>
                <a:round/>
              </a:ln>
              <a:effectLst/>
            </c:spPr>
          </c:errBars>
          <c:xVal>
            <c:numRef>
              <c:f>Sheet1!$R$52:$R$60</c:f>
              <c:numCache>
                <c:formatCode>General</c:formatCode>
                <c:ptCount val="9"/>
                <c:pt idx="0">
                  <c:v>5</c:v>
                </c:pt>
                <c:pt idx="1">
                  <c:v>15</c:v>
                </c:pt>
                <c:pt idx="2">
                  <c:v>20</c:v>
                </c:pt>
                <c:pt idx="3">
                  <c:v>30</c:v>
                </c:pt>
                <c:pt idx="4">
                  <c:v>45</c:v>
                </c:pt>
                <c:pt idx="5">
                  <c:v>60</c:v>
                </c:pt>
                <c:pt idx="6">
                  <c:v>90</c:v>
                </c:pt>
                <c:pt idx="7">
                  <c:v>120</c:v>
                </c:pt>
                <c:pt idx="8">
                  <c:v>180</c:v>
                </c:pt>
              </c:numCache>
            </c:numRef>
          </c:xVal>
          <c:yVal>
            <c:numRef>
              <c:f>Sheet1!$S$52:$S$60</c:f>
              <c:numCache>
                <c:formatCode>General</c:formatCode>
                <c:ptCount val="9"/>
                <c:pt idx="0">
                  <c:v>20.82</c:v>
                </c:pt>
                <c:pt idx="1">
                  <c:v>41.49</c:v>
                </c:pt>
                <c:pt idx="2">
                  <c:v>50.99</c:v>
                </c:pt>
                <c:pt idx="3">
                  <c:v>63.11</c:v>
                </c:pt>
                <c:pt idx="4">
                  <c:v>75.13</c:v>
                </c:pt>
                <c:pt idx="5">
                  <c:v>83.94</c:v>
                </c:pt>
                <c:pt idx="6">
                  <c:v>92.07</c:v>
                </c:pt>
                <c:pt idx="7">
                  <c:v>96.04</c:v>
                </c:pt>
                <c:pt idx="8">
                  <c:v>99.87</c:v>
                </c:pt>
              </c:numCache>
            </c:numRef>
          </c:yVal>
          <c:smooth val="1"/>
          <c:extLst xmlns:c16r2="http://schemas.microsoft.com/office/drawing/2015/06/chart">
            <c:ext xmlns:c16="http://schemas.microsoft.com/office/drawing/2014/chart" uri="{C3380CC4-5D6E-409C-BE32-E72D297353CC}">
              <c16:uniqueId val="{00000000-8599-4ABC-AC9E-976572AB0E55}"/>
            </c:ext>
          </c:extLst>
        </c:ser>
        <c:ser>
          <c:idx val="1"/>
          <c:order val="1"/>
          <c:tx>
            <c:strRef>
              <c:f>Sheet1!$T$51</c:f>
              <c:strCache>
                <c:ptCount val="1"/>
                <c:pt idx="0">
                  <c:v>TEST 3</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errBars>
            <c:errDir val="y"/>
            <c:errBarType val="both"/>
            <c:errValType val="cust"/>
            <c:noEndCap val="0"/>
            <c:plus>
              <c:numLit>
                <c:formatCode>General</c:formatCode>
                <c:ptCount val="1"/>
                <c:pt idx="0">
                  <c:v>1</c:v>
                </c:pt>
              </c:numLit>
            </c:plus>
            <c:minus>
              <c:numRef>
                <c:f>Sheet1!$X$52:$X$60</c:f>
                <c:numCache>
                  <c:formatCode>General</c:formatCode>
                  <c:ptCount val="9"/>
                  <c:pt idx="0">
                    <c:v>6.6009999999999991</c:v>
                  </c:pt>
                  <c:pt idx="1">
                    <c:v>11.058</c:v>
                  </c:pt>
                  <c:pt idx="2">
                    <c:v>11.826000000000001</c:v>
                  </c:pt>
                  <c:pt idx="3">
                    <c:v>11.5434</c:v>
                  </c:pt>
                  <c:pt idx="4">
                    <c:v>11.446100000000001</c:v>
                  </c:pt>
                  <c:pt idx="5">
                    <c:v>10.1816</c:v>
                  </c:pt>
                  <c:pt idx="6">
                    <c:v>8.9980000000000011</c:v>
                  </c:pt>
                  <c:pt idx="7">
                    <c:v>7.4904000000000002</c:v>
                  </c:pt>
                  <c:pt idx="8">
                    <c:v>5.7606000000000002</c:v>
                  </c:pt>
                </c:numCache>
              </c:numRef>
            </c:minus>
            <c:spPr>
              <a:noFill/>
              <a:ln w="19050" cap="flat" cmpd="sng" algn="ctr">
                <a:solidFill>
                  <a:schemeClr val="accent2"/>
                </a:solidFill>
                <a:round/>
              </a:ln>
              <a:effectLst/>
            </c:spPr>
          </c:errBars>
          <c:errBars>
            <c:errDir val="x"/>
            <c:errBarType val="both"/>
            <c:errValType val="fixedVal"/>
            <c:noEndCap val="0"/>
            <c:val val="1"/>
            <c:spPr>
              <a:noFill/>
              <a:ln w="9525" cap="flat" cmpd="sng" algn="ctr">
                <a:solidFill>
                  <a:schemeClr val="tx1">
                    <a:lumMod val="65000"/>
                    <a:lumOff val="35000"/>
                  </a:schemeClr>
                </a:solidFill>
                <a:round/>
              </a:ln>
              <a:effectLst/>
            </c:spPr>
          </c:errBars>
          <c:xVal>
            <c:numRef>
              <c:f>Sheet1!$R$52:$R$60</c:f>
              <c:numCache>
                <c:formatCode>General</c:formatCode>
                <c:ptCount val="9"/>
                <c:pt idx="0">
                  <c:v>5</c:v>
                </c:pt>
                <c:pt idx="1">
                  <c:v>15</c:v>
                </c:pt>
                <c:pt idx="2">
                  <c:v>20</c:v>
                </c:pt>
                <c:pt idx="3">
                  <c:v>30</c:v>
                </c:pt>
                <c:pt idx="4">
                  <c:v>45</c:v>
                </c:pt>
                <c:pt idx="5">
                  <c:v>60</c:v>
                </c:pt>
                <c:pt idx="6">
                  <c:v>90</c:v>
                </c:pt>
                <c:pt idx="7">
                  <c:v>120</c:v>
                </c:pt>
                <c:pt idx="8">
                  <c:v>180</c:v>
                </c:pt>
              </c:numCache>
            </c:numRef>
          </c:xVal>
          <c:yVal>
            <c:numRef>
              <c:f>Sheet1!$T$52:$T$60</c:f>
              <c:numCache>
                <c:formatCode>General</c:formatCode>
                <c:ptCount val="9"/>
                <c:pt idx="0">
                  <c:v>9.43</c:v>
                </c:pt>
                <c:pt idx="1">
                  <c:v>29.1</c:v>
                </c:pt>
                <c:pt idx="2">
                  <c:v>39.42</c:v>
                </c:pt>
                <c:pt idx="3">
                  <c:v>52.47</c:v>
                </c:pt>
                <c:pt idx="4">
                  <c:v>67.33</c:v>
                </c:pt>
                <c:pt idx="5">
                  <c:v>78.319999999999993</c:v>
                </c:pt>
                <c:pt idx="6">
                  <c:v>89.98</c:v>
                </c:pt>
                <c:pt idx="7">
                  <c:v>93.63</c:v>
                </c:pt>
                <c:pt idx="8">
                  <c:v>96.01</c:v>
                </c:pt>
              </c:numCache>
            </c:numRef>
          </c:yVal>
          <c:smooth val="1"/>
          <c:extLst xmlns:c16r2="http://schemas.microsoft.com/office/drawing/2015/06/chart">
            <c:ext xmlns:c16="http://schemas.microsoft.com/office/drawing/2014/chart" uri="{C3380CC4-5D6E-409C-BE32-E72D297353CC}">
              <c16:uniqueId val="{00000001-8599-4ABC-AC9E-976572AB0E55}"/>
            </c:ext>
          </c:extLst>
        </c:ser>
        <c:ser>
          <c:idx val="2"/>
          <c:order val="2"/>
          <c:tx>
            <c:strRef>
              <c:f>Sheet1!$U$51</c:f>
              <c:strCache>
                <c:ptCount val="1"/>
                <c:pt idx="0">
                  <c:v>TEST 4</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errBars>
            <c:errDir val="y"/>
            <c:errBarType val="both"/>
            <c:errValType val="cust"/>
            <c:noEndCap val="0"/>
            <c:plus>
              <c:numRef>
                <c:f>Sheet1!$Y$52:$Y$60</c:f>
                <c:numCache>
                  <c:formatCode>General</c:formatCode>
                  <c:ptCount val="9"/>
                  <c:pt idx="0">
                    <c:v>13.085100000000001</c:v>
                  </c:pt>
                  <c:pt idx="1">
                    <c:v>23.672000000000001</c:v>
                  </c:pt>
                  <c:pt idx="2">
                    <c:v>26.67</c:v>
                  </c:pt>
                  <c:pt idx="3">
                    <c:v>30.118500000000004</c:v>
                  </c:pt>
                  <c:pt idx="4">
                    <c:v>25.989599999999999</c:v>
                  </c:pt>
                  <c:pt idx="5">
                    <c:v>22.312800000000003</c:v>
                  </c:pt>
                  <c:pt idx="6">
                    <c:v>17.872</c:v>
                  </c:pt>
                  <c:pt idx="7">
                    <c:v>14.0265</c:v>
                  </c:pt>
                  <c:pt idx="8">
                    <c:v>9.7860000000000014</c:v>
                  </c:pt>
                </c:numCache>
              </c:numRef>
            </c:plus>
            <c:minus>
              <c:numRef>
                <c:f>Sheet1!$Y$52:$Y$60</c:f>
                <c:numCache>
                  <c:formatCode>General</c:formatCode>
                  <c:ptCount val="9"/>
                  <c:pt idx="0">
                    <c:v>13.085100000000001</c:v>
                  </c:pt>
                  <c:pt idx="1">
                    <c:v>23.672000000000001</c:v>
                  </c:pt>
                  <c:pt idx="2">
                    <c:v>26.67</c:v>
                  </c:pt>
                  <c:pt idx="3">
                    <c:v>30.118500000000004</c:v>
                  </c:pt>
                  <c:pt idx="4">
                    <c:v>25.989599999999999</c:v>
                  </c:pt>
                  <c:pt idx="5">
                    <c:v>22.312800000000003</c:v>
                  </c:pt>
                  <c:pt idx="6">
                    <c:v>17.872</c:v>
                  </c:pt>
                  <c:pt idx="7">
                    <c:v>14.0265</c:v>
                  </c:pt>
                  <c:pt idx="8">
                    <c:v>9.7860000000000014</c:v>
                  </c:pt>
                </c:numCache>
              </c:numRef>
            </c:minus>
            <c:spPr>
              <a:noFill/>
              <a:ln w="25400" cap="flat" cmpd="sng" algn="ctr">
                <a:solidFill>
                  <a:schemeClr val="tx1"/>
                </a:solidFill>
                <a:round/>
              </a:ln>
              <a:effectLst/>
            </c:spPr>
          </c:errBars>
          <c:errBars>
            <c:errDir val="x"/>
            <c:errBarType val="both"/>
            <c:errValType val="fixedVal"/>
            <c:noEndCap val="0"/>
            <c:val val="1"/>
            <c:spPr>
              <a:noFill/>
              <a:ln w="9525" cap="flat" cmpd="sng" algn="ctr">
                <a:solidFill>
                  <a:schemeClr val="tx1">
                    <a:lumMod val="65000"/>
                    <a:lumOff val="35000"/>
                  </a:schemeClr>
                </a:solidFill>
                <a:round/>
              </a:ln>
              <a:effectLst/>
            </c:spPr>
          </c:errBars>
          <c:xVal>
            <c:numRef>
              <c:f>Sheet1!$R$52:$R$60</c:f>
              <c:numCache>
                <c:formatCode>General</c:formatCode>
                <c:ptCount val="9"/>
                <c:pt idx="0">
                  <c:v>5</c:v>
                </c:pt>
                <c:pt idx="1">
                  <c:v>15</c:v>
                </c:pt>
                <c:pt idx="2">
                  <c:v>20</c:v>
                </c:pt>
                <c:pt idx="3">
                  <c:v>30</c:v>
                </c:pt>
                <c:pt idx="4">
                  <c:v>45</c:v>
                </c:pt>
                <c:pt idx="5">
                  <c:v>60</c:v>
                </c:pt>
                <c:pt idx="6">
                  <c:v>90</c:v>
                </c:pt>
                <c:pt idx="7">
                  <c:v>120</c:v>
                </c:pt>
                <c:pt idx="8">
                  <c:v>180</c:v>
                </c:pt>
              </c:numCache>
            </c:numRef>
          </c:xVal>
          <c:yVal>
            <c:numRef>
              <c:f>Sheet1!$U$52:$U$60</c:f>
              <c:numCache>
                <c:formatCode>General</c:formatCode>
                <c:ptCount val="9"/>
                <c:pt idx="0">
                  <c:v>20.77</c:v>
                </c:pt>
                <c:pt idx="1">
                  <c:v>43.04</c:v>
                </c:pt>
                <c:pt idx="2">
                  <c:v>53.34</c:v>
                </c:pt>
                <c:pt idx="3">
                  <c:v>66.930000000000007</c:v>
                </c:pt>
                <c:pt idx="4">
                  <c:v>76.44</c:v>
                </c:pt>
                <c:pt idx="5">
                  <c:v>82.64</c:v>
                </c:pt>
                <c:pt idx="6">
                  <c:v>89.36</c:v>
                </c:pt>
                <c:pt idx="7">
                  <c:v>93.51</c:v>
                </c:pt>
                <c:pt idx="8">
                  <c:v>97.86</c:v>
                </c:pt>
              </c:numCache>
            </c:numRef>
          </c:yVal>
          <c:smooth val="1"/>
          <c:extLst xmlns:c16r2="http://schemas.microsoft.com/office/drawing/2015/06/chart">
            <c:ext xmlns:c16="http://schemas.microsoft.com/office/drawing/2014/chart" uri="{C3380CC4-5D6E-409C-BE32-E72D297353CC}">
              <c16:uniqueId val="{00000002-8599-4ABC-AC9E-976572AB0E55}"/>
            </c:ext>
          </c:extLst>
        </c:ser>
        <c:dLbls>
          <c:showLegendKey val="0"/>
          <c:showVal val="0"/>
          <c:showCatName val="0"/>
          <c:showSerName val="0"/>
          <c:showPercent val="0"/>
          <c:showBubbleSize val="0"/>
        </c:dLbls>
        <c:axId val="231217792"/>
        <c:axId val="231224064"/>
      </c:scatterChart>
      <c:valAx>
        <c:axId val="231217792"/>
        <c:scaling>
          <c:orientation val="minMax"/>
          <c:max val="180"/>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dk1"/>
                    </a:solidFill>
                    <a:latin typeface="+mn-lt"/>
                    <a:ea typeface="+mn-ea"/>
                    <a:cs typeface="+mn-cs"/>
                  </a:defRPr>
                </a:pPr>
                <a:r>
                  <a:rPr lang="en-US"/>
                  <a:t>Time (min)</a:t>
                </a:r>
              </a:p>
            </c:rich>
          </c:tx>
          <c:layout/>
          <c:overlay val="0"/>
          <c:spPr>
            <a:noFill/>
            <a:ln>
              <a:noFill/>
            </a:ln>
            <a:effectLst/>
          </c:sp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231224064"/>
        <c:crosses val="autoZero"/>
        <c:crossBetween val="midCat"/>
      </c:valAx>
      <c:valAx>
        <c:axId val="231224064"/>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dk1"/>
                    </a:solidFill>
                    <a:latin typeface="+mn-lt"/>
                    <a:ea typeface="+mn-ea"/>
                    <a:cs typeface="+mn-cs"/>
                  </a:defRPr>
                </a:pPr>
                <a:r>
                  <a:rPr lang="en-US"/>
                  <a:t>% Dissolved</a:t>
                </a:r>
              </a:p>
            </c:rich>
          </c:tx>
          <c:layout>
            <c:manualLayout>
              <c:xMode val="edge"/>
              <c:yMode val="edge"/>
              <c:x val="2.5995037462700293E-2"/>
              <c:y val="0.31175995650073379"/>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231217792"/>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legend>
    <c:plotVisOnly val="1"/>
    <c:dispBlanksAs val="gap"/>
    <c:showDLblsOverMax val="0"/>
  </c:chart>
  <c:spPr>
    <a:solidFill>
      <a:schemeClr val="lt1"/>
    </a:solidFill>
    <a:ln w="25400" cap="flat" cmpd="sng" algn="ctr">
      <a:solidFill>
        <a:schemeClr val="accent1"/>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345B459-E126-4A20-B151-97B3117DCF95}" type="datetimeFigureOut">
              <a:rPr lang="en-US" smtClean="0"/>
              <a:t>9/13/2018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C34F690-2EEF-43CB-BDFA-3477629DA3F6}" type="slidenum">
              <a:rPr lang="en-US" smtClean="0"/>
              <a:t>‹#›</a:t>
            </a:fld>
            <a:endParaRPr lang="en-US"/>
          </a:p>
        </p:txBody>
      </p:sp>
    </p:spTree>
    <p:extLst>
      <p:ext uri="{BB962C8B-B14F-4D97-AF65-F5344CB8AC3E}">
        <p14:creationId xmlns:p14="http://schemas.microsoft.com/office/powerpoint/2010/main" val="110853623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32EF6FD-6BD2-4C71-BFB3-C2AFD2C7EC39}"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6B4D70-7E4B-4AE4-937E-DF2DEE548325}" type="slidenum">
              <a:rPr lang="en-US" smtClean="0"/>
              <a:t>‹#›</a:t>
            </a:fld>
            <a:endParaRPr lang="en-US"/>
          </a:p>
        </p:txBody>
      </p:sp>
    </p:spTree>
    <p:extLst>
      <p:ext uri="{BB962C8B-B14F-4D97-AF65-F5344CB8AC3E}">
        <p14:creationId xmlns:p14="http://schemas.microsoft.com/office/powerpoint/2010/main" val="4003791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2EF6FD-6BD2-4C71-BFB3-C2AFD2C7EC39}"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6B4D70-7E4B-4AE4-937E-DF2DEE548325}" type="slidenum">
              <a:rPr lang="en-US" smtClean="0"/>
              <a:t>‹#›</a:t>
            </a:fld>
            <a:endParaRPr lang="en-US"/>
          </a:p>
        </p:txBody>
      </p:sp>
    </p:spTree>
    <p:extLst>
      <p:ext uri="{BB962C8B-B14F-4D97-AF65-F5344CB8AC3E}">
        <p14:creationId xmlns:p14="http://schemas.microsoft.com/office/powerpoint/2010/main" val="3762864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2EF6FD-6BD2-4C71-BFB3-C2AFD2C7EC39}"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6B4D70-7E4B-4AE4-937E-DF2DEE548325}" type="slidenum">
              <a:rPr lang="en-US" smtClean="0"/>
              <a:t>‹#›</a:t>
            </a:fld>
            <a:endParaRPr lang="en-US"/>
          </a:p>
        </p:txBody>
      </p:sp>
    </p:spTree>
    <p:extLst>
      <p:ext uri="{BB962C8B-B14F-4D97-AF65-F5344CB8AC3E}">
        <p14:creationId xmlns:p14="http://schemas.microsoft.com/office/powerpoint/2010/main" val="2285597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32EF6FD-6BD2-4C71-BFB3-C2AFD2C7EC39}" type="datetimeFigureOut">
              <a:rPr lang="en-US" smtClean="0"/>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6B4D70-7E4B-4AE4-937E-DF2DEE548325}" type="slidenum">
              <a:rPr lang="en-US" smtClean="0"/>
              <a:t>‹#›</a:t>
            </a:fld>
            <a:endParaRPr lang="en-US"/>
          </a:p>
        </p:txBody>
      </p:sp>
    </p:spTree>
    <p:extLst>
      <p:ext uri="{BB962C8B-B14F-4D97-AF65-F5344CB8AC3E}">
        <p14:creationId xmlns:p14="http://schemas.microsoft.com/office/powerpoint/2010/main" val="3268823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2EF6FD-6BD2-4C71-BFB3-C2AFD2C7EC39}" type="datetimeFigureOut">
              <a:rPr lang="en-US" smtClean="0"/>
              <a:t>9/13/2018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6B4D70-7E4B-4AE4-937E-DF2DEE548325}" type="slidenum">
              <a:rPr lang="en-US" smtClean="0"/>
              <a:t>‹#›</a:t>
            </a:fld>
            <a:endParaRPr lang="en-US"/>
          </a:p>
        </p:txBody>
      </p:sp>
    </p:spTree>
    <p:extLst>
      <p:ext uri="{BB962C8B-B14F-4D97-AF65-F5344CB8AC3E}">
        <p14:creationId xmlns:p14="http://schemas.microsoft.com/office/powerpoint/2010/main" val="3045705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32EF6FD-6BD2-4C71-BFB3-C2AFD2C7EC39}" type="datetimeFigureOut">
              <a:rPr lang="en-US" smtClean="0"/>
              <a:t>9/13/2018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6B4D70-7E4B-4AE4-937E-DF2DEE548325}" type="slidenum">
              <a:rPr lang="en-US" smtClean="0"/>
              <a:t>‹#›</a:t>
            </a:fld>
            <a:endParaRPr lang="en-US"/>
          </a:p>
        </p:txBody>
      </p:sp>
    </p:spTree>
    <p:extLst>
      <p:ext uri="{BB962C8B-B14F-4D97-AF65-F5344CB8AC3E}">
        <p14:creationId xmlns:p14="http://schemas.microsoft.com/office/powerpoint/2010/main" val="1249399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2EF6FD-6BD2-4C71-BFB3-C2AFD2C7EC39}" type="datetimeFigureOut">
              <a:rPr lang="en-US" smtClean="0"/>
              <a:t>9/13/2018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6B4D70-7E4B-4AE4-937E-DF2DEE548325}" type="slidenum">
              <a:rPr lang="en-US" smtClean="0"/>
              <a:t>‹#›</a:t>
            </a:fld>
            <a:endParaRPr lang="en-US"/>
          </a:p>
        </p:txBody>
      </p:sp>
    </p:spTree>
    <p:extLst>
      <p:ext uri="{BB962C8B-B14F-4D97-AF65-F5344CB8AC3E}">
        <p14:creationId xmlns:p14="http://schemas.microsoft.com/office/powerpoint/2010/main" val="3940141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2EF6FD-6BD2-4C71-BFB3-C2AFD2C7EC39}" type="datetimeFigureOut">
              <a:rPr lang="en-US" smtClean="0"/>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6B4D70-7E4B-4AE4-937E-DF2DEE548325}" type="slidenum">
              <a:rPr lang="en-US" smtClean="0"/>
              <a:t>‹#›</a:t>
            </a:fld>
            <a:endParaRPr lang="en-US"/>
          </a:p>
        </p:txBody>
      </p:sp>
    </p:spTree>
    <p:extLst>
      <p:ext uri="{BB962C8B-B14F-4D97-AF65-F5344CB8AC3E}">
        <p14:creationId xmlns:p14="http://schemas.microsoft.com/office/powerpoint/2010/main" val="245365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2EF6FD-6BD2-4C71-BFB3-C2AFD2C7EC39}" type="datetimeFigureOut">
              <a:rPr lang="en-US" smtClean="0"/>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6B4D70-7E4B-4AE4-937E-DF2DEE548325}" type="slidenum">
              <a:rPr lang="en-US" smtClean="0"/>
              <a:t>‹#›</a:t>
            </a:fld>
            <a:endParaRPr lang="en-US"/>
          </a:p>
        </p:txBody>
      </p:sp>
    </p:spTree>
    <p:extLst>
      <p:ext uri="{BB962C8B-B14F-4D97-AF65-F5344CB8AC3E}">
        <p14:creationId xmlns:p14="http://schemas.microsoft.com/office/powerpoint/2010/main" val="2940164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2EF6FD-6BD2-4C71-BFB3-C2AFD2C7EC39}"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6B4D70-7E4B-4AE4-937E-DF2DEE548325}" type="slidenum">
              <a:rPr lang="en-US" smtClean="0"/>
              <a:t>‹#›</a:t>
            </a:fld>
            <a:endParaRPr lang="en-US"/>
          </a:p>
        </p:txBody>
      </p:sp>
    </p:spTree>
    <p:extLst>
      <p:ext uri="{BB962C8B-B14F-4D97-AF65-F5344CB8AC3E}">
        <p14:creationId xmlns:p14="http://schemas.microsoft.com/office/powerpoint/2010/main" val="293323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2EF6FD-6BD2-4C71-BFB3-C2AFD2C7EC39}"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6B4D70-7E4B-4AE4-937E-DF2DEE548325}" type="slidenum">
              <a:rPr lang="en-US" smtClean="0"/>
              <a:t>‹#›</a:t>
            </a:fld>
            <a:endParaRPr lang="en-US"/>
          </a:p>
        </p:txBody>
      </p:sp>
    </p:spTree>
    <p:extLst>
      <p:ext uri="{BB962C8B-B14F-4D97-AF65-F5344CB8AC3E}">
        <p14:creationId xmlns:p14="http://schemas.microsoft.com/office/powerpoint/2010/main" val="1822829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2EF6FD-6BD2-4C71-BFB3-C2AFD2C7EC39}" type="datetimeFigureOut">
              <a:rPr lang="en-US" smtClean="0"/>
              <a:t>9/13/2018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6B4D70-7E4B-4AE4-937E-DF2DEE548325}" type="slidenum">
              <a:rPr lang="en-US" smtClean="0"/>
              <a:t>‹#›</a:t>
            </a:fld>
            <a:endParaRPr lang="en-US"/>
          </a:p>
        </p:txBody>
      </p:sp>
    </p:spTree>
    <p:extLst>
      <p:ext uri="{BB962C8B-B14F-4D97-AF65-F5344CB8AC3E}">
        <p14:creationId xmlns:p14="http://schemas.microsoft.com/office/powerpoint/2010/main" val="222334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1.wdp"/><Relationship Id="rId7" Type="http://schemas.openxmlformats.org/officeDocument/2006/relationships/chart" Target="../charts/chart5.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chart" Target="../charts/chart4.xml"/><Relationship Id="rId5" Type="http://schemas.microsoft.com/office/2007/relationships/hdphoto" Target="../media/hdphoto2.wdp"/><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chart" Target="../charts/chart8.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chart" Target="../charts/chart9.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500" y="1646510"/>
            <a:ext cx="8001000" cy="1470025"/>
          </a:xfrm>
        </p:spPr>
        <p:txBody>
          <a:bodyPr>
            <a:normAutofit fontScale="90000"/>
          </a:bodyPr>
          <a:lstStyle/>
          <a:p>
            <a:r>
              <a:rPr lang="en-US" dirty="0"/>
              <a:t>A Simple Approach for Comparing the </a:t>
            </a:r>
            <a:r>
              <a:rPr lang="en-US" i="1" dirty="0"/>
              <a:t>In Vitro</a:t>
            </a:r>
            <a:r>
              <a:rPr lang="en-US" dirty="0"/>
              <a:t> Dissolution Profiles of Highly Variable Drug Products: A Proposal</a:t>
            </a:r>
            <a:br>
              <a:rPr lang="en-US" dirty="0"/>
            </a:br>
            <a:endParaRPr lang="en-US" dirty="0"/>
          </a:p>
        </p:txBody>
      </p:sp>
      <p:sp>
        <p:nvSpPr>
          <p:cNvPr id="3" name="Subtitle 2"/>
          <p:cNvSpPr>
            <a:spLocks noGrp="1"/>
          </p:cNvSpPr>
          <p:nvPr>
            <p:ph type="subTitle" idx="1"/>
          </p:nvPr>
        </p:nvSpPr>
        <p:spPr/>
        <p:txBody>
          <a:bodyPr>
            <a:normAutofit fontScale="92500" lnSpcReduction="20000"/>
          </a:bodyPr>
          <a:lstStyle/>
          <a:p>
            <a:r>
              <a:rPr lang="en-US" dirty="0"/>
              <a:t>Marilyn N. Martinez and Xiongce Zhao</a:t>
            </a:r>
          </a:p>
          <a:p>
            <a:r>
              <a:rPr lang="en-US" dirty="0"/>
              <a:t>US FDA, Center for Veterinary Medicine (CVM), Office of New Animal Drug Evaluation</a:t>
            </a:r>
          </a:p>
          <a:p>
            <a:endParaRPr lang="en-US" dirty="0"/>
          </a:p>
        </p:txBody>
      </p:sp>
      <p:pic>
        <p:nvPicPr>
          <p:cNvPr id="4" name="Picture 3"/>
          <p:cNvPicPr>
            <a:picLocks noChangeAspect="1"/>
          </p:cNvPicPr>
          <p:nvPr/>
        </p:nvPicPr>
        <p:blipFill>
          <a:blip r:embed="rId2"/>
          <a:stretch>
            <a:fillRect/>
          </a:stretch>
        </p:blipFill>
        <p:spPr>
          <a:xfrm>
            <a:off x="5884892" y="180975"/>
            <a:ext cx="3147983" cy="695870"/>
          </a:xfrm>
          <a:prstGeom prst="rect">
            <a:avLst/>
          </a:prstGeom>
        </p:spPr>
      </p:pic>
    </p:spTree>
    <p:extLst>
      <p:ext uri="{BB962C8B-B14F-4D97-AF65-F5344CB8AC3E}">
        <p14:creationId xmlns:p14="http://schemas.microsoft.com/office/powerpoint/2010/main" val="9131364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idx="1"/>
          </p:nvPr>
        </p:nvSpPr>
        <p:spPr>
          <a:xfrm>
            <a:off x="796203" y="1705986"/>
            <a:ext cx="7772400" cy="1500187"/>
          </a:xfrm>
        </p:spPr>
        <p:txBody>
          <a:bodyPr>
            <a:normAutofit/>
          </a:bodyPr>
          <a:lstStyle/>
          <a:p>
            <a:r>
              <a:rPr lang="en-US" sz="2800" dirty="0">
                <a:solidFill>
                  <a:schemeClr val="tx1"/>
                </a:solidFill>
              </a:rPr>
              <a:t>The views expressed in this presentation are solely those of Drs. Martinez and </a:t>
            </a:r>
            <a:r>
              <a:rPr lang="en-US" sz="2800" dirty="0" smtClean="0">
                <a:solidFill>
                  <a:schemeClr val="tx1"/>
                </a:solidFill>
              </a:rPr>
              <a:t>Zhao </a:t>
            </a:r>
            <a:r>
              <a:rPr lang="en-US" sz="2800" dirty="0">
                <a:solidFill>
                  <a:schemeClr val="tx1"/>
                </a:solidFill>
              </a:rPr>
              <a:t>and do not reflect the views of the US Food and Drug Administration.  </a:t>
            </a:r>
          </a:p>
        </p:txBody>
      </p:sp>
      <p:sp>
        <p:nvSpPr>
          <p:cNvPr id="2" name="Footer Placeholder 1"/>
          <p:cNvSpPr>
            <a:spLocks noGrp="1"/>
          </p:cNvSpPr>
          <p:nvPr>
            <p:ph type="ftr" sz="quarter" idx="11"/>
          </p:nvPr>
        </p:nvSpPr>
        <p:spPr/>
        <p:txBody>
          <a:bodyPr/>
          <a:lstStyle/>
          <a:p>
            <a:pPr algn="l"/>
            <a:r>
              <a:rPr lang="en-US" b="1">
                <a:solidFill>
                  <a:schemeClr val="tx2">
                    <a:lumMod val="60000"/>
                    <a:lumOff val="40000"/>
                  </a:schemeClr>
                </a:solidFill>
                <a:latin typeface="Helvetica"/>
                <a:cs typeface="Helvetica"/>
              </a:rPr>
              <a:t>www.fda.gov</a:t>
            </a:r>
            <a:endParaRPr lang="en-US" b="1" dirty="0">
              <a:solidFill>
                <a:schemeClr val="tx2">
                  <a:lumMod val="60000"/>
                  <a:lumOff val="40000"/>
                </a:schemeClr>
              </a:solidFill>
              <a:latin typeface="Helvetica"/>
              <a:cs typeface="Helvetica"/>
            </a:endParaRPr>
          </a:p>
        </p:txBody>
      </p:sp>
      <p:pic>
        <p:nvPicPr>
          <p:cNvPr id="4" name="Picture 3"/>
          <p:cNvPicPr>
            <a:picLocks noChangeAspect="1"/>
          </p:cNvPicPr>
          <p:nvPr/>
        </p:nvPicPr>
        <p:blipFill>
          <a:blip r:embed="rId2"/>
          <a:stretch>
            <a:fillRect/>
          </a:stretch>
        </p:blipFill>
        <p:spPr>
          <a:xfrm>
            <a:off x="8476343" y="142648"/>
            <a:ext cx="558346" cy="690586"/>
          </a:xfrm>
          <a:prstGeom prst="rect">
            <a:avLst/>
          </a:prstGeom>
        </p:spPr>
      </p:pic>
    </p:spTree>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1"/>
            <a:ext cx="8229600" cy="680834"/>
          </a:xfrm>
        </p:spPr>
        <p:txBody>
          <a:bodyPr>
            <a:normAutofit fontScale="90000"/>
          </a:bodyPr>
          <a:lstStyle/>
          <a:p>
            <a:r>
              <a:rPr lang="en-US" dirty="0"/>
              <a:t>The Problem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838200"/>
                <a:ext cx="8229600" cy="5791200"/>
              </a:xfrm>
            </p:spPr>
            <p:txBody>
              <a:bodyPr>
                <a:normAutofit fontScale="85000" lnSpcReduction="20000"/>
              </a:bodyPr>
              <a:lstStyle/>
              <a:p>
                <a:pPr marL="396875" indent="-396875">
                  <a:buNone/>
                </a:pPr>
                <a:r>
                  <a:rPr lang="en-US" dirty="0"/>
                  <a:t>1. </a:t>
                </a:r>
                <a:r>
                  <a:rPr lang="en-US" i="1" dirty="0"/>
                  <a:t>In vitro </a:t>
                </a:r>
                <a:r>
                  <a:rPr lang="en-US" dirty="0"/>
                  <a:t>dissolution is an important component of the product bioequivalence evaluation.</a:t>
                </a:r>
              </a:p>
              <a:p>
                <a:pPr marL="396875" indent="-396875">
                  <a:buNone/>
                </a:pPr>
                <a:r>
                  <a:rPr lang="en-US" dirty="0"/>
                  <a:t>2. When the test and reference data exhibit low variability, the </a:t>
                </a:r>
                <a:r>
                  <a:rPr lang="en-US" i="1" dirty="0"/>
                  <a:t>f</a:t>
                </a:r>
                <a:r>
                  <a:rPr lang="en-US" dirty="0"/>
                  <a:t>2 metric can be used.</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2=50×</m:t>
                      </m:r>
                      <m:r>
                        <a:rPr lang="en-US" b="0" i="1" smtClean="0">
                          <a:latin typeface="Cambria Math" panose="02040503050406030204" pitchFamily="18" charset="0"/>
                          <a:ea typeface="Cambria Math" panose="02040503050406030204" pitchFamily="18" charset="0"/>
                        </a:rPr>
                        <m:t>𝑙𝑜𝑔</m:t>
                      </m:r>
                      <m:sSup>
                        <m:sSupPr>
                          <m:ctrlPr>
                            <a:rPr lang="en-US" b="0" i="1" smtClean="0">
                              <a:latin typeface="Cambria Math"/>
                              <a:ea typeface="Cambria Math" panose="02040503050406030204" pitchFamily="18" charset="0"/>
                            </a:rPr>
                          </m:ctrlPr>
                        </m:sSupPr>
                        <m:e>
                          <m:d>
                            <m:dPr>
                              <m:begChr m:val="{"/>
                              <m:endChr m:val="}"/>
                              <m:ctrlPr>
                                <a:rPr lang="en-US" i="1">
                                  <a:latin typeface="Cambria Math"/>
                                  <a:ea typeface="Cambria Math" panose="02040503050406030204" pitchFamily="18" charset="0"/>
                                </a:rPr>
                              </m:ctrlPr>
                            </m:dPr>
                            <m:e>
                              <m:sSup>
                                <m:sSupPr>
                                  <m:ctrlPr>
                                    <a:rPr lang="en-US" i="1" smtClean="0">
                                      <a:latin typeface="Cambria Math"/>
                                      <a:ea typeface="Cambria Math" panose="02040503050406030204" pitchFamily="18" charset="0"/>
                                    </a:rPr>
                                  </m:ctrlPr>
                                </m:sSupPr>
                                <m:e>
                                  <m:d>
                                    <m:dPr>
                                      <m:begChr m:val="["/>
                                      <m:endChr m:val="]"/>
                                      <m:ctrlPr>
                                        <a:rPr lang="en-US" i="1" smtClean="0">
                                          <a:latin typeface="Cambria Math"/>
                                          <a:ea typeface="Cambria Math" panose="02040503050406030204" pitchFamily="18" charset="0"/>
                                        </a:rPr>
                                      </m:ctrlPr>
                                    </m:dPr>
                                    <m:e>
                                      <m:r>
                                        <a:rPr lang="en-US" i="1">
                                          <a:latin typeface="Cambria Math" panose="02040503050406030204" pitchFamily="18" charset="0"/>
                                          <a:ea typeface="Cambria Math" panose="02040503050406030204" pitchFamily="18" charset="0"/>
                                        </a:rPr>
                                        <m:t>1+</m:t>
                                      </m:r>
                                      <m:f>
                                        <m:fPr>
                                          <m:ctrlPr>
                                            <a:rPr lang="en-US" i="1">
                                              <a:latin typeface="Cambria Math"/>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r>
                                            <a:rPr lang="en-US" i="1">
                                              <a:latin typeface="Cambria Math" panose="02040503050406030204" pitchFamily="18" charset="0"/>
                                              <a:ea typeface="Cambria Math" panose="02040503050406030204" pitchFamily="18" charset="0"/>
                                            </a:rPr>
                                            <m:t>𝑛</m:t>
                                          </m:r>
                                        </m:den>
                                      </m:f>
                                      <m:r>
                                        <a:rPr lang="en-US" i="1">
                                          <a:latin typeface="Cambria Math" panose="02040503050406030204" pitchFamily="18" charset="0"/>
                                          <a:ea typeface="Cambria Math" panose="02040503050406030204" pitchFamily="18" charset="0"/>
                                        </a:rPr>
                                        <m:t>×</m:t>
                                      </m:r>
                                      <m:nary>
                                        <m:naryPr>
                                          <m:chr m:val="∑"/>
                                          <m:ctrlPr>
                                            <a:rPr lang="en-US" i="1">
                                              <a:latin typeface="Cambria Math"/>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e>
                                          <m:sSup>
                                            <m:sSupPr>
                                              <m:ctrlPr>
                                                <a:rPr lang="en-US" i="1">
                                                  <a:latin typeface="Cambria Math"/>
                                                  <a:ea typeface="Cambria Math" panose="02040503050406030204" pitchFamily="18" charset="0"/>
                                                </a:rPr>
                                              </m:ctrlPr>
                                            </m:sSupPr>
                                            <m:e>
                                              <m:sSub>
                                                <m:sSubPr>
                                                  <m:ctrlPr>
                                                    <a:rPr lang="en-US" i="1">
                                                      <a:latin typeface="Cambria Math"/>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𝑅</m:t>
                                                  </m:r>
                                                </m:e>
                                                <m:sub>
                                                  <m:r>
                                                    <a:rPr lang="en-US" i="1">
                                                      <a:latin typeface="Cambria Math" panose="02040503050406030204" pitchFamily="18" charset="0"/>
                                                      <a:ea typeface="Cambria Math" panose="02040503050406030204" pitchFamily="18" charset="0"/>
                                                    </a:rPr>
                                                    <m:t>𝑡</m:t>
                                                  </m:r>
                                                </m:sub>
                                              </m:sSub>
                                              <m:r>
                                                <a:rPr lang="en-US" i="1">
                                                  <a:latin typeface="Cambria Math" panose="02040503050406030204" pitchFamily="18" charset="0"/>
                                                  <a:ea typeface="Cambria Math" panose="02040503050406030204" pitchFamily="18" charset="0"/>
                                                </a:rPr>
                                                <m:t>−</m:t>
                                              </m:r>
                                              <m:sSub>
                                                <m:sSubPr>
                                                  <m:ctrlPr>
                                                    <a:rPr lang="en-US" i="1">
                                                      <a:latin typeface="Cambria Math"/>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𝑇</m:t>
                                                  </m:r>
                                                </m:e>
                                                <m:sub>
                                                  <m:r>
                                                    <a:rPr lang="en-US" i="1">
                                                      <a:latin typeface="Cambria Math" panose="02040503050406030204" pitchFamily="18" charset="0"/>
                                                      <a:ea typeface="Cambria Math" panose="02040503050406030204" pitchFamily="18" charset="0"/>
                                                    </a:rPr>
                                                    <m:t>𝑡</m:t>
                                                  </m:r>
                                                </m:sub>
                                              </m:sSub>
                                              <m:r>
                                                <a:rPr lang="en-US" i="1">
                                                  <a:latin typeface="Cambria Math" panose="02040503050406030204" pitchFamily="18" charset="0"/>
                                                  <a:ea typeface="Cambria Math" panose="02040503050406030204" pitchFamily="18" charset="0"/>
                                                </a:rPr>
                                                <m:t>)</m:t>
                                              </m:r>
                                            </m:e>
                                            <m:sup>
                                              <m:r>
                                                <a:rPr lang="en-US" i="1">
                                                  <a:latin typeface="Cambria Math" panose="02040503050406030204" pitchFamily="18" charset="0"/>
                                                  <a:ea typeface="Cambria Math" panose="02040503050406030204" pitchFamily="18" charset="0"/>
                                                </a:rPr>
                                                <m:t>2</m:t>
                                              </m:r>
                                            </m:sup>
                                          </m:sSup>
                                        </m:e>
                                      </m:nary>
                                    </m:e>
                                  </m:d>
                                </m:e>
                                <m:sup>
                                  <m:r>
                                    <a:rPr lang="en-US" i="1">
                                      <a:latin typeface="Cambria Math" panose="02040503050406030204" pitchFamily="18" charset="0"/>
                                      <a:ea typeface="Cambria Math" panose="02040503050406030204" pitchFamily="18" charset="0"/>
                                    </a:rPr>
                                    <m:t>−0.5</m:t>
                                  </m:r>
                                </m:sup>
                              </m:sSup>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100</m:t>
                              </m:r>
                            </m:e>
                          </m:d>
                        </m:e>
                        <m:sup/>
                      </m:sSup>
                    </m:oMath>
                  </m:oMathPara>
                </a14:m>
                <a:endParaRPr lang="en-US" dirty="0"/>
              </a:p>
              <a:p>
                <a:pPr marL="854075" indent="-854075">
                  <a:buNone/>
                  <a:tabLst>
                    <a:tab pos="457200" algn="l"/>
                  </a:tabLst>
                </a:pPr>
                <a:r>
                  <a:rPr lang="en-US" dirty="0"/>
                  <a:t>	a. </a:t>
                </a:r>
                <a:r>
                  <a:rPr lang="en-US" u="sng" dirty="0"/>
                  <a:t>&lt;</a:t>
                </a:r>
                <a:r>
                  <a:rPr lang="en-US" dirty="0"/>
                  <a:t> 20% CV at the first timepoint, </a:t>
                </a:r>
                <a:r>
                  <a:rPr lang="en-US" u="sng" dirty="0"/>
                  <a:t>&lt;</a:t>
                </a:r>
                <a:r>
                  <a:rPr lang="en-US" dirty="0"/>
                  <a:t> 10% at all other timepoints.</a:t>
                </a:r>
              </a:p>
              <a:p>
                <a:pPr marL="854075" indent="-396875">
                  <a:buNone/>
                  <a:tabLst>
                    <a:tab pos="457200" algn="l"/>
                  </a:tabLst>
                </a:pPr>
                <a:r>
                  <a:rPr lang="en-US" dirty="0"/>
                  <a:t>b. At least 3 timepoints being compared.</a:t>
                </a:r>
              </a:p>
              <a:p>
                <a:pPr marL="741363" indent="-284163">
                  <a:buNone/>
                  <a:tabLst>
                    <a:tab pos="457200" algn="l"/>
                  </a:tabLst>
                </a:pPr>
                <a:r>
                  <a:rPr lang="en-US" dirty="0"/>
                  <a:t>c. No more than one measurement after 85% dissolved of both products.</a:t>
                </a:r>
              </a:p>
              <a:p>
                <a:pPr marL="396875" indent="-396875">
                  <a:buNone/>
                  <a:tabLst>
                    <a:tab pos="457200" algn="l"/>
                  </a:tabLst>
                </a:pPr>
                <a:r>
                  <a:rPr lang="en-US" dirty="0"/>
                  <a:t>3. There are situations when the criteria for applying the </a:t>
                </a:r>
                <a:r>
                  <a:rPr lang="en-US" i="1" dirty="0"/>
                  <a:t>f</a:t>
                </a:r>
                <a:r>
                  <a:rPr lang="en-US" dirty="0"/>
                  <a:t>2 cannot be met.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838200"/>
                <a:ext cx="8229600" cy="5791200"/>
              </a:xfrm>
              <a:blipFill>
                <a:blip r:embed="rId2"/>
                <a:stretch>
                  <a:fillRect l="-1407" t="-2211"/>
                </a:stretch>
              </a:blipFill>
            </p:spPr>
            <p:txBody>
              <a:bodyPr/>
              <a:lstStyle/>
              <a:p>
                <a:r>
                  <a:rPr lang="en-US">
                    <a:noFill/>
                  </a:rPr>
                  <a:t> </a:t>
                </a:r>
              </a:p>
            </p:txBody>
          </p:sp>
        </mc:Fallback>
      </mc:AlternateContent>
      <p:pic>
        <p:nvPicPr>
          <p:cNvPr id="5" name="Picture 4"/>
          <p:cNvPicPr>
            <a:picLocks noChangeAspect="1"/>
          </p:cNvPicPr>
          <p:nvPr/>
        </p:nvPicPr>
        <p:blipFill>
          <a:blip r:embed="rId3"/>
          <a:stretch>
            <a:fillRect/>
          </a:stretch>
        </p:blipFill>
        <p:spPr>
          <a:xfrm>
            <a:off x="8476343" y="142648"/>
            <a:ext cx="558346" cy="690586"/>
          </a:xfrm>
          <a:prstGeom prst="rect">
            <a:avLst/>
          </a:prstGeom>
        </p:spPr>
      </p:pic>
    </p:spTree>
    <p:extLst>
      <p:ext uri="{BB962C8B-B14F-4D97-AF65-F5344CB8AC3E}">
        <p14:creationId xmlns:p14="http://schemas.microsoft.com/office/powerpoint/2010/main" val="170334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xit" presetSubtype="4" fill="hold" nodeType="withEffect">
                                  <p:stCondLst>
                                    <p:cond delay="0"/>
                                  </p:stCondLst>
                                  <p:childTnLst>
                                    <p:animEffect transition="out" filter="wipe(down)">
                                      <p:cBhvr>
                                        <p:cTn id="12" dur="500"/>
                                        <p:tgtEl>
                                          <p:spTgt spid="3">
                                            <p:txEl>
                                              <p:pRg st="0" end="0"/>
                                            </p:txEl>
                                          </p:spTgt>
                                        </p:tgtEl>
                                      </p:cBhvr>
                                    </p:animEffect>
                                    <p:set>
                                      <p:cBhvr>
                                        <p:cTn id="13"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par>
                                <p:cTn id="30" presetID="22" presetClass="exit" presetSubtype="4" fill="hold" nodeType="withEffect">
                                  <p:stCondLst>
                                    <p:cond delay="0"/>
                                  </p:stCondLst>
                                  <p:childTnLst>
                                    <p:animEffect transition="out" filter="wipe(down)">
                                      <p:cBhvr>
                                        <p:cTn id="31" dur="500"/>
                                        <p:tgtEl>
                                          <p:spTgt spid="3">
                                            <p:txEl>
                                              <p:pRg st="3" end="3"/>
                                            </p:txEl>
                                          </p:spTgt>
                                        </p:tgtEl>
                                      </p:cBhvr>
                                    </p:animEffect>
                                    <p:set>
                                      <p:cBhvr>
                                        <p:cTn id="32" dur="1" fill="hold">
                                          <p:stCondLst>
                                            <p:cond delay="499"/>
                                          </p:stCondLst>
                                        </p:cTn>
                                        <p:tgtEl>
                                          <p:spTgt spid="3">
                                            <p:txEl>
                                              <p:pRg st="3" end="3"/>
                                            </p:txEl>
                                          </p:spTgt>
                                        </p:tgtEl>
                                        <p:attrNameLst>
                                          <p:attrName>style.visibility</p:attrName>
                                        </p:attrNameLst>
                                      </p:cBhvr>
                                      <p:to>
                                        <p:strVal val="hidden"/>
                                      </p:to>
                                    </p:set>
                                  </p:childTnLst>
                                </p:cTn>
                              </p:par>
                              <p:par>
                                <p:cTn id="33" presetID="22" presetClass="exit" presetSubtype="4" fill="hold" nodeType="withEffect">
                                  <p:stCondLst>
                                    <p:cond delay="0"/>
                                  </p:stCondLst>
                                  <p:childTnLst>
                                    <p:animEffect transition="out" filter="wipe(down)">
                                      <p:cBhvr>
                                        <p:cTn id="34" dur="500"/>
                                        <p:tgtEl>
                                          <p:spTgt spid="3">
                                            <p:txEl>
                                              <p:pRg st="4" end="4"/>
                                            </p:txEl>
                                          </p:spTgt>
                                        </p:tgtEl>
                                      </p:cBhvr>
                                    </p:animEffect>
                                    <p:set>
                                      <p:cBhvr>
                                        <p:cTn id="35" dur="1" fill="hold">
                                          <p:stCondLst>
                                            <p:cond delay="499"/>
                                          </p:stCondLst>
                                        </p:cTn>
                                        <p:tgtEl>
                                          <p:spTgt spid="3">
                                            <p:txEl>
                                              <p:pRg st="4" end="4"/>
                                            </p:txEl>
                                          </p:spTgt>
                                        </p:tgtEl>
                                        <p:attrNameLst>
                                          <p:attrName>style.visibility</p:attrName>
                                        </p:attrNameLst>
                                      </p:cBhvr>
                                      <p:to>
                                        <p:strVal val="hidden"/>
                                      </p:to>
                                    </p:set>
                                  </p:childTnLst>
                                </p:cTn>
                              </p:par>
                              <p:par>
                                <p:cTn id="36" presetID="22" presetClass="exit" presetSubtype="4" fill="hold" nodeType="withEffect">
                                  <p:stCondLst>
                                    <p:cond delay="0"/>
                                  </p:stCondLst>
                                  <p:childTnLst>
                                    <p:animEffect transition="out" filter="wipe(down)">
                                      <p:cBhvr>
                                        <p:cTn id="37" dur="500"/>
                                        <p:tgtEl>
                                          <p:spTgt spid="3">
                                            <p:txEl>
                                              <p:pRg st="5" end="5"/>
                                            </p:txEl>
                                          </p:spTgt>
                                        </p:tgtEl>
                                      </p:cBhvr>
                                    </p:animEffect>
                                    <p:set>
                                      <p:cBhvr>
                                        <p:cTn id="38" dur="1" fill="hold">
                                          <p:stCondLst>
                                            <p:cond delay="499"/>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1151"/>
            <a:ext cx="8458200" cy="805066"/>
          </a:xfrm>
        </p:spPr>
        <p:txBody>
          <a:bodyPr>
            <a:normAutofit/>
          </a:bodyPr>
          <a:lstStyle/>
          <a:p>
            <a:r>
              <a:rPr lang="en-US" sz="3600" dirty="0"/>
              <a:t>Problem Not Unique to Veterinary Medicine</a:t>
            </a:r>
          </a:p>
        </p:txBody>
      </p:sp>
      <p:sp>
        <p:nvSpPr>
          <p:cNvPr id="3" name="Content Placeholder 2"/>
          <p:cNvSpPr>
            <a:spLocks noGrp="1"/>
          </p:cNvSpPr>
          <p:nvPr>
            <p:ph idx="1"/>
          </p:nvPr>
        </p:nvSpPr>
        <p:spPr>
          <a:xfrm>
            <a:off x="246742" y="1219200"/>
            <a:ext cx="8516257" cy="5638800"/>
          </a:xfrm>
        </p:spPr>
        <p:txBody>
          <a:bodyPr>
            <a:normAutofit fontScale="62500" lnSpcReduction="20000"/>
          </a:bodyPr>
          <a:lstStyle/>
          <a:p>
            <a:r>
              <a:rPr lang="en-US" sz="4000" dirty="0"/>
              <a:t>Numerous publications suggest procedures that still rely upon comparisons based on a single value composite such as:</a:t>
            </a:r>
          </a:p>
          <a:p>
            <a:pPr marL="0" indent="0">
              <a:buNone/>
            </a:pPr>
            <a:endParaRPr lang="en-US" sz="1700" dirty="0"/>
          </a:p>
          <a:p>
            <a:pPr lvl="1"/>
            <a:r>
              <a:rPr lang="en-US" dirty="0"/>
              <a:t>Multivariate Statistical Distance (MSD) which is based upon an estimated mean difference between the test and reference profiles and a pooled variance between batches.</a:t>
            </a:r>
          </a:p>
          <a:p>
            <a:pPr lvl="1"/>
            <a:r>
              <a:rPr lang="en-US" dirty="0"/>
              <a:t>Bootstrap f2 estimates (constrained by resampling of observed values).</a:t>
            </a:r>
          </a:p>
          <a:p>
            <a:pPr lvl="1"/>
            <a:r>
              <a:rPr lang="en-US" dirty="0"/>
              <a:t>Tolerance limits about the f2 (using the same concepts as f2 but now adding a statistical confidence about the assessment). </a:t>
            </a:r>
          </a:p>
          <a:p>
            <a:pPr marL="457200" lvl="1" indent="0">
              <a:buNone/>
            </a:pPr>
            <a:endParaRPr lang="en-US" sz="1900" dirty="0"/>
          </a:p>
          <a:p>
            <a:r>
              <a:rPr lang="en-US" sz="4000" dirty="0"/>
              <a:t>By using a single value to describe the profile comparisons, the importance of time of the differences cannot be evaluated, and depending on the number of samples, these differences (particularly at early timepoints) can be overlooked.</a:t>
            </a:r>
          </a:p>
          <a:p>
            <a:r>
              <a:rPr lang="en-US" sz="4000" dirty="0"/>
              <a:t>Moreover, although %CV may differ across the sampling times, again, such differences are not considered when comparing product profile using these methods.</a:t>
            </a:r>
          </a:p>
        </p:txBody>
      </p:sp>
      <p:pic>
        <p:nvPicPr>
          <p:cNvPr id="4" name="Picture 3"/>
          <p:cNvPicPr>
            <a:picLocks noChangeAspect="1"/>
          </p:cNvPicPr>
          <p:nvPr/>
        </p:nvPicPr>
        <p:blipFill>
          <a:blip r:embed="rId2"/>
          <a:stretch>
            <a:fillRect/>
          </a:stretch>
        </p:blipFill>
        <p:spPr>
          <a:xfrm>
            <a:off x="8476343" y="142648"/>
            <a:ext cx="558346" cy="690586"/>
          </a:xfrm>
          <a:prstGeom prst="rect">
            <a:avLst/>
          </a:prstGeom>
        </p:spPr>
      </p:pic>
    </p:spTree>
    <p:extLst>
      <p:ext uri="{BB962C8B-B14F-4D97-AF65-F5344CB8AC3E}">
        <p14:creationId xmlns:p14="http://schemas.microsoft.com/office/powerpoint/2010/main" val="2670706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dirty="0"/>
              <a:t>There Are Also Some Issues Unique to Veterinary Medicine</a:t>
            </a:r>
          </a:p>
        </p:txBody>
      </p:sp>
      <p:sp>
        <p:nvSpPr>
          <p:cNvPr id="3" name="Content Placeholder 2"/>
          <p:cNvSpPr>
            <a:spLocks noGrp="1"/>
          </p:cNvSpPr>
          <p:nvPr>
            <p:ph idx="1"/>
          </p:nvPr>
        </p:nvSpPr>
        <p:spPr>
          <a:xfrm>
            <a:off x="457200" y="1371600"/>
            <a:ext cx="8382000" cy="5334000"/>
          </a:xfrm>
        </p:spPr>
        <p:txBody>
          <a:bodyPr>
            <a:normAutofit lnSpcReduction="10000"/>
          </a:bodyPr>
          <a:lstStyle/>
          <a:p>
            <a:r>
              <a:rPr lang="en-US" dirty="0"/>
              <a:t>High inter-and intra-lot variability (e.g., some Type A Medicated Articles).  When reference product between lot variability exceeds variability within lots, more than one product lot needs to be included in our product profile comparison.  </a:t>
            </a:r>
          </a:p>
          <a:p>
            <a:r>
              <a:rPr lang="en-US" dirty="0"/>
              <a:t>In other cases, and similar to that in human medicine, the </a:t>
            </a:r>
            <a:r>
              <a:rPr lang="en-US" dirty="0" err="1"/>
              <a:t>intralot</a:t>
            </a:r>
            <a:r>
              <a:rPr lang="en-US" dirty="0"/>
              <a:t> &gt; </a:t>
            </a:r>
            <a:r>
              <a:rPr lang="en-US" dirty="0" err="1"/>
              <a:t>interlot</a:t>
            </a:r>
            <a:r>
              <a:rPr lang="en-US" dirty="0"/>
              <a:t> variability.  However, we are still dealing with only 12 profiles being compared for the test and reference formulations.</a:t>
            </a:r>
          </a:p>
        </p:txBody>
      </p:sp>
      <p:pic>
        <p:nvPicPr>
          <p:cNvPr id="4" name="Picture 3"/>
          <p:cNvPicPr>
            <a:picLocks noChangeAspect="1"/>
          </p:cNvPicPr>
          <p:nvPr/>
        </p:nvPicPr>
        <p:blipFill>
          <a:blip r:embed="rId2"/>
          <a:stretch>
            <a:fillRect/>
          </a:stretch>
        </p:blipFill>
        <p:spPr>
          <a:xfrm>
            <a:off x="8476343" y="142648"/>
            <a:ext cx="558346" cy="690586"/>
          </a:xfrm>
          <a:prstGeom prst="rect">
            <a:avLst/>
          </a:prstGeom>
        </p:spPr>
      </p:pic>
    </p:spTree>
    <p:extLst>
      <p:ext uri="{BB962C8B-B14F-4D97-AF65-F5344CB8AC3E}">
        <p14:creationId xmlns:p14="http://schemas.microsoft.com/office/powerpoint/2010/main" val="10303966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32" y="142648"/>
            <a:ext cx="8382000" cy="792162"/>
          </a:xfrm>
        </p:spPr>
        <p:txBody>
          <a:bodyPr>
            <a:normAutofit fontScale="90000"/>
          </a:bodyPr>
          <a:lstStyle/>
          <a:p>
            <a:r>
              <a:rPr lang="en-US" dirty="0"/>
              <a:t>Objectives of Our Alternative Approach</a:t>
            </a:r>
          </a:p>
        </p:txBody>
      </p:sp>
      <p:sp>
        <p:nvSpPr>
          <p:cNvPr id="3" name="Content Placeholder 2"/>
          <p:cNvSpPr>
            <a:spLocks noGrp="1"/>
          </p:cNvSpPr>
          <p:nvPr>
            <p:ph idx="1"/>
          </p:nvPr>
        </p:nvSpPr>
        <p:spPr>
          <a:xfrm>
            <a:off x="381000" y="1031138"/>
            <a:ext cx="8458200" cy="5826862"/>
          </a:xfrm>
        </p:spPr>
        <p:txBody>
          <a:bodyPr>
            <a:normAutofit fontScale="70000" lnSpcReduction="20000"/>
          </a:bodyPr>
          <a:lstStyle/>
          <a:p>
            <a:r>
              <a:rPr lang="en-US" sz="3400" dirty="0"/>
              <a:t>Method should allow for product comparability determinations at each sampling time.  This necessitates careful protocol development to maximize likelihood of </a:t>
            </a:r>
            <a:r>
              <a:rPr lang="en-US" sz="3400" i="1" dirty="0"/>
              <a:t>in vivo</a:t>
            </a:r>
            <a:r>
              <a:rPr lang="en-US" sz="3400" dirty="0"/>
              <a:t> relevance.</a:t>
            </a:r>
          </a:p>
          <a:p>
            <a:r>
              <a:rPr lang="en-US" sz="3400" dirty="0"/>
              <a:t>Rather than focusing on mean values, method should allow for an evaluation of the relative spread of the test versus reference observations at each sampling time.</a:t>
            </a:r>
          </a:p>
          <a:p>
            <a:r>
              <a:rPr lang="en-US" sz="3400" dirty="0"/>
              <a:t>Can accommodate situations when </a:t>
            </a:r>
            <a:r>
              <a:rPr lang="en-US" sz="3400" dirty="0" err="1"/>
              <a:t>interlot</a:t>
            </a:r>
            <a:r>
              <a:rPr lang="en-US" sz="3400" dirty="0"/>
              <a:t> variability </a:t>
            </a:r>
            <a:r>
              <a:rPr lang="en-US" sz="3400" u="sng" dirty="0"/>
              <a:t>&lt;</a:t>
            </a:r>
            <a:r>
              <a:rPr lang="en-US" sz="3400" dirty="0"/>
              <a:t> </a:t>
            </a:r>
            <a:r>
              <a:rPr lang="en-US" sz="3400" dirty="0" err="1"/>
              <a:t>intralot</a:t>
            </a:r>
            <a:r>
              <a:rPr lang="en-US" sz="3400" dirty="0"/>
              <a:t> variability (e.g., tablets) or when </a:t>
            </a:r>
            <a:r>
              <a:rPr lang="en-US" sz="3400" dirty="0" err="1"/>
              <a:t>intralot</a:t>
            </a:r>
            <a:r>
              <a:rPr lang="en-US" sz="3400" dirty="0"/>
              <a:t> variability </a:t>
            </a:r>
            <a:r>
              <a:rPr lang="en-US" sz="3400" u="sng" dirty="0"/>
              <a:t>&lt;</a:t>
            </a:r>
            <a:r>
              <a:rPr lang="en-US" sz="3400" dirty="0"/>
              <a:t> </a:t>
            </a:r>
            <a:r>
              <a:rPr lang="en-US" sz="3400" dirty="0" err="1"/>
              <a:t>interlot</a:t>
            </a:r>
            <a:r>
              <a:rPr lang="en-US" sz="3400" dirty="0"/>
              <a:t> variability (e.g., mediated feeds).</a:t>
            </a:r>
          </a:p>
          <a:p>
            <a:r>
              <a:rPr lang="en-US" sz="3400" dirty="0"/>
              <a:t>The method should not:</a:t>
            </a:r>
          </a:p>
          <a:p>
            <a:pPr marL="0" indent="0">
              <a:buNone/>
            </a:pPr>
            <a:endParaRPr lang="en-US" sz="1700" dirty="0"/>
          </a:p>
          <a:p>
            <a:pPr lvl="1"/>
            <a:r>
              <a:rPr lang="en-US" sz="3100" dirty="0"/>
              <a:t>Rely upon a statistical treatment comparison (p values can be misleading).</a:t>
            </a:r>
          </a:p>
          <a:p>
            <a:pPr lvl="1"/>
            <a:r>
              <a:rPr lang="en-US" sz="3100" dirty="0"/>
              <a:t>Rely upon an assumption of test – reference homogeneity of variances. This is especially important when test &lt; ref variability.</a:t>
            </a:r>
          </a:p>
          <a:p>
            <a:pPr lvl="1"/>
            <a:r>
              <a:rPr lang="en-US" sz="3100" dirty="0"/>
              <a:t>Should not require curve fitting (which introduces</a:t>
            </a:r>
            <a:r>
              <a:rPr lang="en-US" sz="3100" b="1" dirty="0">
                <a:solidFill>
                  <a:schemeClr val="accent6">
                    <a:lumMod val="50000"/>
                  </a:schemeClr>
                </a:solidFill>
              </a:rPr>
              <a:t> </a:t>
            </a:r>
            <a:r>
              <a:rPr lang="en-US" sz="3100" dirty="0"/>
              <a:t>a risk of model-misspecification)</a:t>
            </a:r>
          </a:p>
        </p:txBody>
      </p:sp>
      <p:pic>
        <p:nvPicPr>
          <p:cNvPr id="4" name="Picture 3"/>
          <p:cNvPicPr>
            <a:picLocks noChangeAspect="1"/>
          </p:cNvPicPr>
          <p:nvPr/>
        </p:nvPicPr>
        <p:blipFill>
          <a:blip r:embed="rId2"/>
          <a:stretch>
            <a:fillRect/>
          </a:stretch>
        </p:blipFill>
        <p:spPr>
          <a:xfrm>
            <a:off x="8476343" y="142648"/>
            <a:ext cx="558346" cy="690586"/>
          </a:xfrm>
          <a:prstGeom prst="rect">
            <a:avLst/>
          </a:prstGeom>
        </p:spPr>
      </p:pic>
    </p:spTree>
    <p:extLst>
      <p:ext uri="{BB962C8B-B14F-4D97-AF65-F5344CB8AC3E}">
        <p14:creationId xmlns:p14="http://schemas.microsoft.com/office/powerpoint/2010/main" val="251246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xit" presetSubtype="4" fill="hold" nodeType="withEffect">
                                  <p:stCondLst>
                                    <p:cond delay="0"/>
                                  </p:stCondLst>
                                  <p:childTnLst>
                                    <p:animEffect transition="out" filter="wipe(down)">
                                      <p:cBhvr>
                                        <p:cTn id="9" dur="500"/>
                                        <p:tgtEl>
                                          <p:spTgt spid="3">
                                            <p:txEl>
                                              <p:pRg st="0" end="0"/>
                                            </p:txEl>
                                          </p:spTgt>
                                        </p:tgtEl>
                                      </p:cBhvr>
                                    </p:animEffect>
                                    <p:set>
                                      <p:cBhvr>
                                        <p:cTn id="10"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xit" presetSubtype="4" fill="hold" nodeType="withEffect">
                                  <p:stCondLst>
                                    <p:cond delay="0"/>
                                  </p:stCondLst>
                                  <p:childTnLst>
                                    <p:animEffect transition="out" filter="wipe(down)">
                                      <p:cBhvr>
                                        <p:cTn id="17" dur="500"/>
                                        <p:tgtEl>
                                          <p:spTgt spid="3">
                                            <p:txEl>
                                              <p:pRg st="1" end="1"/>
                                            </p:txEl>
                                          </p:spTgt>
                                        </p:tgtEl>
                                      </p:cBhvr>
                                    </p:animEffect>
                                    <p:set>
                                      <p:cBhvr>
                                        <p:cTn id="18"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00"/>
                                        <p:tgtEl>
                                          <p:spTgt spid="3">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par>
                                <p:cTn id="27" presetID="2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par>
                                <p:cTn id="30" presetID="22" presetClass="entr" presetSubtype="4"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par>
                                <p:cTn id="33" presetID="22" presetClass="exit" presetSubtype="4" fill="hold" nodeType="withEffect">
                                  <p:stCondLst>
                                    <p:cond delay="0"/>
                                  </p:stCondLst>
                                  <p:childTnLst>
                                    <p:animEffect transition="out" filter="wipe(down)">
                                      <p:cBhvr>
                                        <p:cTn id="34" dur="500"/>
                                        <p:tgtEl>
                                          <p:spTgt spid="3">
                                            <p:txEl>
                                              <p:pRg st="2" end="2"/>
                                            </p:txEl>
                                          </p:spTgt>
                                        </p:tgtEl>
                                      </p:cBhvr>
                                    </p:animEffect>
                                    <p:set>
                                      <p:cBhvr>
                                        <p:cTn id="35"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a:t>The Method</a:t>
            </a:r>
          </a:p>
        </p:txBody>
      </p:sp>
      <p:sp>
        <p:nvSpPr>
          <p:cNvPr id="3" name="Content Placeholder 2"/>
          <p:cNvSpPr>
            <a:spLocks noGrp="1"/>
          </p:cNvSpPr>
          <p:nvPr>
            <p:ph idx="1"/>
          </p:nvPr>
        </p:nvSpPr>
        <p:spPr>
          <a:xfrm>
            <a:off x="457200" y="1371600"/>
            <a:ext cx="8229600" cy="4525963"/>
          </a:xfrm>
        </p:spPr>
        <p:txBody>
          <a:bodyPr>
            <a:normAutofit fontScale="92500" lnSpcReduction="20000"/>
          </a:bodyPr>
          <a:lstStyle/>
          <a:p>
            <a:pPr marL="0" indent="0">
              <a:buNone/>
            </a:pPr>
            <a:r>
              <a:rPr lang="en-US" dirty="0"/>
              <a:t>Product equivalence is based upon confirmation that the individual observations of the test product are contained within limits established about the reference product dissolution at each sampling time.  </a:t>
            </a:r>
          </a:p>
          <a:p>
            <a:pPr marL="0" indent="0">
              <a:buNone/>
            </a:pPr>
            <a:endParaRPr lang="en-US" dirty="0"/>
          </a:p>
          <a:p>
            <a:pPr marL="0" indent="0">
              <a:buNone/>
            </a:pPr>
            <a:r>
              <a:rPr lang="en-US" dirty="0"/>
              <a:t>Thus, </a:t>
            </a:r>
            <a:r>
              <a:rPr lang="en-US" u="sng" dirty="0"/>
              <a:t>we are not performing a statistical comparison </a:t>
            </a:r>
            <a:r>
              <a:rPr lang="en-US" dirty="0"/>
              <a:t>of the test and reference products and the criteria for comparability reflect the characteristics of the reference product % dissolved at each sampling time.</a:t>
            </a:r>
          </a:p>
          <a:p>
            <a:pPr marL="0" indent="0">
              <a:buNone/>
            </a:pPr>
            <a:endParaRPr lang="en-US" dirty="0"/>
          </a:p>
          <a:p>
            <a:pPr marL="0" indent="0">
              <a:buNone/>
            </a:pPr>
            <a:endParaRPr lang="en-US" dirty="0"/>
          </a:p>
        </p:txBody>
      </p:sp>
      <p:pic>
        <p:nvPicPr>
          <p:cNvPr id="4" name="Picture 3"/>
          <p:cNvPicPr>
            <a:picLocks noChangeAspect="1"/>
          </p:cNvPicPr>
          <p:nvPr/>
        </p:nvPicPr>
        <p:blipFill>
          <a:blip r:embed="rId2"/>
          <a:stretch>
            <a:fillRect/>
          </a:stretch>
        </p:blipFill>
        <p:spPr>
          <a:xfrm>
            <a:off x="8476343" y="142648"/>
            <a:ext cx="558346" cy="690586"/>
          </a:xfrm>
          <a:prstGeom prst="rect">
            <a:avLst/>
          </a:prstGeom>
        </p:spPr>
      </p:pic>
    </p:spTree>
    <p:extLst>
      <p:ext uri="{BB962C8B-B14F-4D97-AF65-F5344CB8AC3E}">
        <p14:creationId xmlns:p14="http://schemas.microsoft.com/office/powerpoint/2010/main" val="6189306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0996"/>
          </a:xfrm>
        </p:spPr>
        <p:txBody>
          <a:bodyPr>
            <a:normAutofit fontScale="90000"/>
          </a:bodyPr>
          <a:lstStyle/>
          <a:p>
            <a:r>
              <a:rPr lang="en-US" dirty="0"/>
              <a:t>The Method</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006044"/>
                <a:ext cx="8229600" cy="5394756"/>
              </a:xfrm>
            </p:spPr>
            <p:txBody>
              <a:bodyPr>
                <a:normAutofit fontScale="92500"/>
              </a:bodyPr>
              <a:lstStyle/>
              <a:p>
                <a:pPr marL="0" indent="0">
                  <a:buNone/>
                </a:pPr>
                <a:r>
                  <a:rPr lang="en-US" b="1" u="sng" dirty="0"/>
                  <a:t>Define the reference product </a:t>
                </a:r>
                <a:r>
                  <a:rPr lang="en-US" b="1" u="sng"/>
                  <a:t>tolerance limits (TL)</a:t>
                </a:r>
                <a:r>
                  <a:rPr lang="en-US"/>
                  <a:t>: </a:t>
                </a:r>
                <a:r>
                  <a:rPr lang="en-US" dirty="0"/>
                  <a:t>The reference product will be defined by the 99% tolerance limits (upper and lower bounds) estimated with 95% confidence (</a:t>
                </a:r>
                <a:r>
                  <a:rPr lang="el-GR" dirty="0"/>
                  <a:t>α</a:t>
                </a:r>
                <a:r>
                  <a:rPr lang="en-US" dirty="0"/>
                  <a:t>=0.025 per tail).</a:t>
                </a:r>
              </a:p>
              <a:p>
                <a:pPr marL="0" indent="0">
                  <a:buNone/>
                </a:pPr>
                <a:endParaRPr lang="en-US" dirty="0"/>
              </a:p>
              <a:p>
                <a:pPr marL="0" indent="0" algn="ctr">
                  <a:buNone/>
                </a:pPr>
                <a14:m>
                  <m:oMath xmlns:m="http://schemas.openxmlformats.org/officeDocument/2006/math">
                    <m:sSub>
                      <m:sSubPr>
                        <m:ctrlPr>
                          <a:rPr lang="en-US" i="1" smtClean="0">
                            <a:latin typeface="Cambria Math"/>
                          </a:rPr>
                        </m:ctrlPr>
                      </m:sSubPr>
                      <m:e>
                        <m:r>
                          <a:rPr lang="en-US" b="0" i="1" smtClean="0">
                            <a:latin typeface="Cambria Math" panose="02040503050406030204" pitchFamily="18" charset="0"/>
                          </a:rPr>
                          <m:t>𝑌</m:t>
                        </m:r>
                      </m:e>
                      <m:sub>
                        <m:r>
                          <a:rPr lang="en-US" b="0" i="1" smtClean="0">
                            <a:latin typeface="Cambria Math" panose="02040503050406030204" pitchFamily="18" charset="0"/>
                          </a:rPr>
                          <m:t>𝐿</m:t>
                        </m:r>
                      </m:sub>
                    </m:sSub>
                    <m:r>
                      <a:rPr lang="en-US" dirty="0">
                        <a:latin typeface="Cambria Math"/>
                        <a:ea typeface="Cambria Math" panose="02040503050406030204" pitchFamily="18" charset="0"/>
                      </a:rPr>
                      <m:t>=</m:t>
                    </m:r>
                    <m:acc>
                      <m:accPr>
                        <m:chr m:val="̅"/>
                        <m:ctrlPr>
                          <a:rPr lang="en-US" i="1" dirty="0" smtClean="0">
                            <a:latin typeface="Cambria Math"/>
                            <a:ea typeface="Cambria Math" panose="02040503050406030204" pitchFamily="18" charset="0"/>
                          </a:rPr>
                        </m:ctrlPr>
                      </m:accPr>
                      <m:e>
                        <m:r>
                          <a:rPr lang="en-US" b="0" i="1" dirty="0" smtClean="0">
                            <a:latin typeface="Cambria Math" panose="02040503050406030204" pitchFamily="18" charset="0"/>
                            <a:ea typeface="Cambria Math" panose="02040503050406030204" pitchFamily="18" charset="0"/>
                          </a:rPr>
                          <m:t>𝑌</m:t>
                        </m:r>
                      </m:e>
                    </m:acc>
                  </m:oMath>
                </a14:m>
                <a:r>
                  <a:rPr lang="en-US" dirty="0"/>
                  <a:t>- </a:t>
                </a:r>
                <a:r>
                  <a:rPr lang="en-US" i="1" dirty="0"/>
                  <a:t>ks;</a:t>
                </a:r>
                <a:r>
                  <a:rPr lang="en-US" dirty="0"/>
                  <a:t> </a:t>
                </a:r>
                <a14:m>
                  <m:oMath xmlns:m="http://schemas.openxmlformats.org/officeDocument/2006/math">
                    <m:sSub>
                      <m:sSubPr>
                        <m:ctrlPr>
                          <a:rPr lang="en-US" i="1">
                            <a:latin typeface="Cambria Math"/>
                          </a:rPr>
                        </m:ctrlPr>
                      </m:sSubPr>
                      <m:e>
                        <m:r>
                          <a:rPr lang="en-US" i="1">
                            <a:latin typeface="Cambria Math" panose="02040503050406030204" pitchFamily="18" charset="0"/>
                          </a:rPr>
                          <m:t>𝑌</m:t>
                        </m:r>
                      </m:e>
                      <m:sub>
                        <m:r>
                          <a:rPr lang="en-US" b="0" i="1" smtClean="0">
                            <a:latin typeface="Cambria Math" panose="02040503050406030204" pitchFamily="18" charset="0"/>
                          </a:rPr>
                          <m:t>𝑈</m:t>
                        </m:r>
                      </m:sub>
                    </m:sSub>
                    <m:r>
                      <a:rPr lang="en-US" dirty="0">
                        <a:latin typeface="Cambria Math" panose="02040503050406030204" pitchFamily="18" charset="0"/>
                        <a:ea typeface="Cambria Math" panose="02040503050406030204" pitchFamily="18" charset="0"/>
                      </a:rPr>
                      <m:t>=</m:t>
                    </m:r>
                    <m:acc>
                      <m:accPr>
                        <m:chr m:val="̅"/>
                        <m:ctrlPr>
                          <a:rPr lang="en-US" i="1" dirty="0">
                            <a:latin typeface="Cambria Math"/>
                            <a:ea typeface="Cambria Math" panose="02040503050406030204" pitchFamily="18" charset="0"/>
                          </a:rPr>
                        </m:ctrlPr>
                      </m:accPr>
                      <m:e>
                        <m:r>
                          <a:rPr lang="en-US" i="1" dirty="0">
                            <a:latin typeface="Cambria Math" panose="02040503050406030204" pitchFamily="18" charset="0"/>
                            <a:ea typeface="Cambria Math" panose="02040503050406030204" pitchFamily="18" charset="0"/>
                          </a:rPr>
                          <m:t>𝑌</m:t>
                        </m:r>
                      </m:e>
                    </m:acc>
                  </m:oMath>
                </a14:m>
                <a:r>
                  <a:rPr lang="en-US" dirty="0"/>
                  <a:t>- </a:t>
                </a:r>
                <a:r>
                  <a:rPr lang="en-US" i="1" dirty="0"/>
                  <a:t>ks</a:t>
                </a:r>
              </a:p>
              <a:p>
                <a:pPr marL="0" indent="0">
                  <a:buNone/>
                </a:pPr>
                <a:endParaRPr lang="en-US" dirty="0"/>
              </a:p>
              <a:p>
                <a:pPr marL="0" indent="0">
                  <a:buNone/>
                </a:pPr>
                <a:r>
                  <a:rPr lang="en-US" dirty="0"/>
                  <a:t>where</a:t>
                </a:r>
                <a:r>
                  <a:rPr lang="en-US" i="1" dirty="0"/>
                  <a:t> </a:t>
                </a:r>
                <a:r>
                  <a:rPr lang="en-US" i="1" dirty="0">
                    <a:solidFill>
                      <a:srgbClr val="FF0000"/>
                    </a:solidFill>
                  </a:rPr>
                  <a:t>Y</a:t>
                </a:r>
                <a:r>
                  <a:rPr lang="en-US" i="1" baseline="-25000" dirty="0">
                    <a:solidFill>
                      <a:srgbClr val="FF0000"/>
                    </a:solidFill>
                  </a:rPr>
                  <a:t>U</a:t>
                </a:r>
                <a:r>
                  <a:rPr lang="en-US" i="1" baseline="-25000" dirty="0"/>
                  <a:t> </a:t>
                </a:r>
                <a:r>
                  <a:rPr lang="en-US" dirty="0"/>
                  <a:t>and</a:t>
                </a:r>
                <a:r>
                  <a:rPr lang="en-US" i="1" dirty="0"/>
                  <a:t> </a:t>
                </a:r>
                <a:r>
                  <a:rPr lang="en-US" i="1" dirty="0">
                    <a:solidFill>
                      <a:srgbClr val="FF0000"/>
                    </a:solidFill>
                  </a:rPr>
                  <a:t>Y</a:t>
                </a:r>
                <a:r>
                  <a:rPr lang="en-US" i="1" baseline="-25000" dirty="0">
                    <a:solidFill>
                      <a:srgbClr val="FF0000"/>
                    </a:solidFill>
                  </a:rPr>
                  <a:t>L</a:t>
                </a:r>
                <a:r>
                  <a:rPr lang="en-US" i="1" dirty="0"/>
                  <a:t> </a:t>
                </a:r>
                <a:r>
                  <a:rPr lang="en-US" dirty="0"/>
                  <a:t>are the upper and lower TL and </a:t>
                </a:r>
                <a14:m>
                  <m:oMath xmlns:m="http://schemas.openxmlformats.org/officeDocument/2006/math">
                    <m:acc>
                      <m:accPr>
                        <m:chr m:val="̅"/>
                        <m:ctrlPr>
                          <a:rPr lang="en-US" i="1" dirty="0" smtClean="0">
                            <a:solidFill>
                              <a:srgbClr val="FF0000"/>
                            </a:solidFill>
                            <a:latin typeface="Cambria Math"/>
                            <a:ea typeface="Cambria Math" panose="02040503050406030204" pitchFamily="18" charset="0"/>
                          </a:rPr>
                        </m:ctrlPr>
                      </m:accPr>
                      <m:e>
                        <m:r>
                          <a:rPr lang="en-US" i="1" dirty="0">
                            <a:solidFill>
                              <a:srgbClr val="FF0000"/>
                            </a:solidFill>
                            <a:latin typeface="Cambria Math" panose="02040503050406030204" pitchFamily="18" charset="0"/>
                            <a:ea typeface="Cambria Math" panose="02040503050406030204" pitchFamily="18" charset="0"/>
                          </a:rPr>
                          <m:t>𝑌</m:t>
                        </m:r>
                      </m:e>
                    </m:acc>
                  </m:oMath>
                </a14:m>
                <a:r>
                  <a:rPr lang="en-US" dirty="0">
                    <a:solidFill>
                      <a:srgbClr val="FF0000"/>
                    </a:solidFill>
                  </a:rPr>
                  <a:t> </a:t>
                </a:r>
                <a:r>
                  <a:rPr lang="en-US" dirty="0"/>
                  <a:t>and </a:t>
                </a:r>
                <a:r>
                  <a:rPr lang="en-US" i="1" dirty="0">
                    <a:solidFill>
                      <a:srgbClr val="FF0000"/>
                    </a:solidFill>
                  </a:rPr>
                  <a:t>s</a:t>
                </a:r>
                <a:r>
                  <a:rPr lang="en-US" dirty="0"/>
                  <a:t> is the reference product mean and standard deviation at a given sampling timepoint. </a:t>
                </a:r>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006044"/>
                <a:ext cx="8229600" cy="5394756"/>
              </a:xfrm>
              <a:blipFill>
                <a:blip r:embed="rId2"/>
                <a:stretch>
                  <a:fillRect l="-1704" t="-1356" r="-741"/>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8476343" y="142648"/>
            <a:ext cx="558346" cy="690586"/>
          </a:xfrm>
          <a:prstGeom prst="rect">
            <a:avLst/>
          </a:prstGeom>
        </p:spPr>
      </p:pic>
    </p:spTree>
    <p:extLst>
      <p:ext uri="{BB962C8B-B14F-4D97-AF65-F5344CB8AC3E}">
        <p14:creationId xmlns:p14="http://schemas.microsoft.com/office/powerpoint/2010/main" val="29032890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193" y="14006"/>
            <a:ext cx="8229600" cy="710996"/>
          </a:xfrm>
        </p:spPr>
        <p:txBody>
          <a:bodyPr>
            <a:normAutofit fontScale="90000"/>
          </a:bodyPr>
          <a:lstStyle/>
          <a:p>
            <a:r>
              <a:rPr lang="en-US" dirty="0"/>
              <a:t>The Method</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87893" y="1219200"/>
                <a:ext cx="8458200" cy="5547156"/>
              </a:xfrm>
            </p:spPr>
            <p:txBody>
              <a:bodyPr>
                <a:normAutofit fontScale="77500" lnSpcReduction="20000"/>
              </a:bodyPr>
              <a:lstStyle/>
              <a:p>
                <a:pPr marL="0" indent="0" algn="ctr">
                  <a:buNone/>
                </a:pPr>
                <a14:m>
                  <m:oMath xmlns:m="http://schemas.openxmlformats.org/officeDocument/2006/math">
                    <m:sSub>
                      <m:sSubPr>
                        <m:ctrlPr>
                          <a:rPr lang="en-US" i="1" smtClean="0">
                            <a:latin typeface="Cambria Math"/>
                          </a:rPr>
                        </m:ctrlPr>
                      </m:sSubPr>
                      <m:e>
                        <m:r>
                          <a:rPr lang="en-US" b="0" i="1" smtClean="0">
                            <a:latin typeface="Cambria Math" panose="02040503050406030204" pitchFamily="18" charset="0"/>
                          </a:rPr>
                          <m:t>𝑌</m:t>
                        </m:r>
                      </m:e>
                      <m:sub>
                        <m:r>
                          <a:rPr lang="en-US" b="0" i="1" smtClean="0">
                            <a:latin typeface="Cambria Math" panose="02040503050406030204" pitchFamily="18" charset="0"/>
                          </a:rPr>
                          <m:t>𝐿</m:t>
                        </m:r>
                      </m:sub>
                    </m:sSub>
                    <m:r>
                      <a:rPr lang="en-US" dirty="0">
                        <a:latin typeface="Cambria Math"/>
                        <a:ea typeface="Cambria Math" panose="02040503050406030204" pitchFamily="18" charset="0"/>
                      </a:rPr>
                      <m:t>=</m:t>
                    </m:r>
                    <m:acc>
                      <m:accPr>
                        <m:chr m:val="̅"/>
                        <m:ctrlPr>
                          <a:rPr lang="en-US" i="1" dirty="0" smtClean="0">
                            <a:latin typeface="Cambria Math"/>
                            <a:ea typeface="Cambria Math" panose="02040503050406030204" pitchFamily="18" charset="0"/>
                          </a:rPr>
                        </m:ctrlPr>
                      </m:accPr>
                      <m:e>
                        <m:r>
                          <a:rPr lang="en-US" b="0" i="1" dirty="0" smtClean="0">
                            <a:latin typeface="Cambria Math" panose="02040503050406030204" pitchFamily="18" charset="0"/>
                            <a:ea typeface="Cambria Math" panose="02040503050406030204" pitchFamily="18" charset="0"/>
                          </a:rPr>
                          <m:t>𝑌</m:t>
                        </m:r>
                      </m:e>
                    </m:acc>
                  </m:oMath>
                </a14:m>
                <a:r>
                  <a:rPr lang="en-US" dirty="0"/>
                  <a:t>- </a:t>
                </a:r>
                <a:r>
                  <a:rPr lang="en-US" i="1" dirty="0"/>
                  <a:t>ks;</a:t>
                </a:r>
                <a:r>
                  <a:rPr lang="en-US" dirty="0"/>
                  <a:t> </a:t>
                </a:r>
                <a14:m>
                  <m:oMath xmlns:m="http://schemas.openxmlformats.org/officeDocument/2006/math">
                    <m:sSub>
                      <m:sSubPr>
                        <m:ctrlPr>
                          <a:rPr lang="en-US" i="1">
                            <a:latin typeface="Cambria Math"/>
                          </a:rPr>
                        </m:ctrlPr>
                      </m:sSubPr>
                      <m:e>
                        <m:r>
                          <a:rPr lang="en-US" i="1">
                            <a:latin typeface="Cambria Math" panose="02040503050406030204" pitchFamily="18" charset="0"/>
                          </a:rPr>
                          <m:t>𝑌</m:t>
                        </m:r>
                      </m:e>
                      <m:sub>
                        <m:r>
                          <a:rPr lang="en-US" b="0" i="1" smtClean="0">
                            <a:latin typeface="Cambria Math" panose="02040503050406030204" pitchFamily="18" charset="0"/>
                          </a:rPr>
                          <m:t>𝑈</m:t>
                        </m:r>
                      </m:sub>
                    </m:sSub>
                    <m:r>
                      <a:rPr lang="en-US" dirty="0">
                        <a:latin typeface="Cambria Math" panose="02040503050406030204" pitchFamily="18" charset="0"/>
                        <a:ea typeface="Cambria Math" panose="02040503050406030204" pitchFamily="18" charset="0"/>
                      </a:rPr>
                      <m:t>=</m:t>
                    </m:r>
                    <m:acc>
                      <m:accPr>
                        <m:chr m:val="̅"/>
                        <m:ctrlPr>
                          <a:rPr lang="en-US" i="1" dirty="0">
                            <a:latin typeface="Cambria Math"/>
                            <a:ea typeface="Cambria Math" panose="02040503050406030204" pitchFamily="18" charset="0"/>
                          </a:rPr>
                        </m:ctrlPr>
                      </m:accPr>
                      <m:e>
                        <m:r>
                          <a:rPr lang="en-US" i="1" dirty="0">
                            <a:latin typeface="Cambria Math" panose="02040503050406030204" pitchFamily="18" charset="0"/>
                            <a:ea typeface="Cambria Math" panose="02040503050406030204" pitchFamily="18" charset="0"/>
                          </a:rPr>
                          <m:t>𝑌</m:t>
                        </m:r>
                      </m:e>
                    </m:acc>
                  </m:oMath>
                </a14:m>
                <a:r>
                  <a:rPr lang="en-US" dirty="0"/>
                  <a:t>- </a:t>
                </a:r>
                <a:r>
                  <a:rPr lang="en-US" i="1" dirty="0"/>
                  <a:t>ks</a:t>
                </a:r>
              </a:p>
              <a:p>
                <a:pPr marL="0" indent="0">
                  <a:buNone/>
                </a:pPr>
                <a:endParaRPr lang="en-US" sz="1400" dirty="0"/>
              </a:p>
              <a:p>
                <a:pPr marL="0" indent="0">
                  <a:buNone/>
                </a:pPr>
                <a:r>
                  <a:rPr lang="en-US" dirty="0"/>
                  <a:t>Using the Hahn method, the factor k is calculated as:</a:t>
                </a:r>
                <a:endParaRPr lang="en-US" sz="1200"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f>
                            <m:fPr>
                              <m:ctrlPr>
                                <a:rPr lang="en-US" b="0" i="1" smtClean="0">
                                  <a:latin typeface="Cambria Math"/>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𝑛</m:t>
                              </m:r>
                            </m:den>
                          </m:f>
                        </m:e>
                      </m: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a:ea typeface="Cambria Math" panose="02040503050406030204" pitchFamily="18" charset="0"/>
                            </a:rPr>
                          </m:ctrlPr>
                        </m:radPr>
                        <m:deg/>
                        <m:e>
                          <m:f>
                            <m:fPr>
                              <m:ctrlPr>
                                <a:rPr lang="en-US" b="0" i="1" smtClean="0">
                                  <a:latin typeface="Cambria Math"/>
                                  <a:ea typeface="Cambria Math" panose="02040503050406030204" pitchFamily="18" charset="0"/>
                                </a:rPr>
                              </m:ctrlPr>
                            </m:fPr>
                            <m:num>
                              <m:d>
                                <m:dPr>
                                  <m:ctrlPr>
                                    <a:rPr lang="en-US" b="0" i="1" smtClean="0">
                                      <a:latin typeface="Cambria Math"/>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𝑛</m:t>
                                  </m:r>
                                  <m:r>
                                    <a:rPr lang="en-US" b="0" i="1" smtClean="0">
                                      <a:latin typeface="Cambria Math" panose="02040503050406030204" pitchFamily="18" charset="0"/>
                                      <a:ea typeface="Cambria Math" panose="02040503050406030204" pitchFamily="18" charset="0"/>
                                    </a:rPr>
                                    <m:t>−1</m:t>
                                  </m:r>
                                </m:e>
                              </m:d>
                              <m:sSubSup>
                                <m:sSubSupPr>
                                  <m:ctrlPr>
                                    <a:rPr lang="en-US" b="0" i="1" smtClean="0">
                                      <a:latin typeface="Cambria Math"/>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𝑍</m:t>
                                  </m:r>
                                </m:e>
                                <m:sub>
                                  <m:d>
                                    <m:dPr>
                                      <m:ctrlPr>
                                        <a:rPr lang="en-US" b="0" i="1" smtClean="0">
                                          <a:latin typeface="Cambria Math"/>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𝑝</m:t>
                                      </m:r>
                                    </m:e>
                                  </m:d>
                                  <m:r>
                                    <a:rPr lang="en-US" b="0" i="1" smtClean="0">
                                      <a:latin typeface="Cambria Math" panose="02040503050406030204" pitchFamily="18" charset="0"/>
                                      <a:ea typeface="Cambria Math" panose="02040503050406030204" pitchFamily="18" charset="0"/>
                                    </a:rPr>
                                    <m:t>/2</m:t>
                                  </m:r>
                                </m:sub>
                                <m:sup>
                                  <m:r>
                                    <a:rPr lang="en-US" b="0" i="1" smtClean="0">
                                      <a:latin typeface="Cambria Math" panose="02040503050406030204" pitchFamily="18" charset="0"/>
                                      <a:ea typeface="Cambria Math" panose="02040503050406030204" pitchFamily="18" charset="0"/>
                                    </a:rPr>
                                    <m:t>2</m:t>
                                  </m:r>
                                </m:sup>
                              </m:sSubSup>
                            </m:num>
                            <m:den>
                              <m:sSubSup>
                                <m:sSubSupPr>
                                  <m:ctrlPr>
                                    <a:rPr lang="en-US" b="0" i="1" smtClean="0">
                                      <a:latin typeface="Cambria Math"/>
                                      <a:ea typeface="Cambria Math" panose="02040503050406030204" pitchFamily="18" charset="0"/>
                                    </a:rPr>
                                  </m:ctrlPr>
                                </m:sSubSupPr>
                                <m:e>
                                  <m:r>
                                    <m:rPr>
                                      <m:sty m:val="p"/>
                                    </m:rPr>
                                    <a:rPr lang="el-GR" b="0" i="1" smtClean="0">
                                      <a:latin typeface="Cambria Math" panose="02040503050406030204" pitchFamily="18" charset="0"/>
                                      <a:ea typeface="Cambria Math" panose="02040503050406030204" pitchFamily="18" charset="0"/>
                                    </a:rPr>
                                    <m:t>χ</m:t>
                                  </m:r>
                                </m:e>
                                <m:sub>
                                  <m:r>
                                    <a:rPr lang="en-US" b="0" i="1" smtClean="0">
                                      <a:latin typeface="Cambria Math" panose="02040503050406030204" pitchFamily="18" charset="0"/>
                                      <a:ea typeface="Cambria Math" panose="02040503050406030204" pitchFamily="18" charset="0"/>
                                    </a:rPr>
                                    <m:t>1−</m:t>
                                  </m:r>
                                  <m:r>
                                    <m:rPr>
                                      <m:sty m:val="p"/>
                                    </m:rPr>
                                    <a:rPr lang="el-GR" b="0" i="1" smtClean="0">
                                      <a:latin typeface="Cambria Math" panose="02040503050406030204" pitchFamily="18" charset="0"/>
                                      <a:ea typeface="Cambria Math" panose="02040503050406030204" pitchFamily="18" charset="0"/>
                                    </a:rPr>
                                    <m:t>γ</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𝑛</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2</m:t>
                                  </m:r>
                                </m:sup>
                              </m:sSubSup>
                            </m:den>
                          </m:f>
                        </m:e>
                      </m:rad>
                    </m:oMath>
                  </m:oMathPara>
                </a14:m>
                <a:endParaRPr lang="en-US" dirty="0"/>
              </a:p>
              <a:p>
                <a:pPr marL="0" indent="0">
                  <a:buNone/>
                </a:pPr>
                <a:endParaRPr lang="en-US" dirty="0"/>
              </a:p>
              <a:p>
                <a:pPr marL="0" indent="0">
                  <a:buNone/>
                </a:pPr>
                <a:r>
                  <a:rPr lang="en-US" dirty="0"/>
                  <a:t>where </a:t>
                </a:r>
                <a:r>
                  <a:rPr lang="en-US" b="1" dirty="0">
                    <a:solidFill>
                      <a:srgbClr val="FF0000"/>
                    </a:solidFill>
                  </a:rPr>
                  <a:t>n</a:t>
                </a:r>
                <a:r>
                  <a:rPr lang="en-US" dirty="0"/>
                  <a:t> = number of reference observations at a given sampling time, </a:t>
                </a:r>
                <a14:m>
                  <m:oMath xmlns:m="http://schemas.openxmlformats.org/officeDocument/2006/math">
                    <m:sSubSup>
                      <m:sSubSupPr>
                        <m:ctrlPr>
                          <a:rPr lang="en-US" b="1" i="1" smtClean="0">
                            <a:solidFill>
                              <a:srgbClr val="FF0000"/>
                            </a:solidFill>
                            <a:latin typeface="Cambria Math"/>
                            <a:ea typeface="Cambria Math" panose="02040503050406030204" pitchFamily="18" charset="0"/>
                          </a:rPr>
                        </m:ctrlPr>
                      </m:sSubSupPr>
                      <m:e>
                        <m:r>
                          <a:rPr lang="en-US" b="1" i="1">
                            <a:solidFill>
                              <a:srgbClr val="FF0000"/>
                            </a:solidFill>
                            <a:latin typeface="Cambria Math" panose="02040503050406030204" pitchFamily="18" charset="0"/>
                            <a:ea typeface="Cambria Math" panose="02040503050406030204" pitchFamily="18" charset="0"/>
                          </a:rPr>
                          <m:t>𝒁</m:t>
                        </m:r>
                      </m:e>
                      <m:sub>
                        <m:d>
                          <m:dPr>
                            <m:ctrlPr>
                              <a:rPr lang="en-US" b="1" i="1">
                                <a:solidFill>
                                  <a:srgbClr val="FF0000"/>
                                </a:solidFill>
                                <a:latin typeface="Cambria Math"/>
                                <a:ea typeface="Cambria Math" panose="02040503050406030204" pitchFamily="18" charset="0"/>
                              </a:rPr>
                            </m:ctrlPr>
                          </m:dPr>
                          <m:e>
                            <m:r>
                              <a:rPr lang="en-US" b="1" i="1">
                                <a:solidFill>
                                  <a:srgbClr val="FF0000"/>
                                </a:solidFill>
                                <a:latin typeface="Cambria Math" panose="02040503050406030204" pitchFamily="18" charset="0"/>
                                <a:ea typeface="Cambria Math" panose="02040503050406030204" pitchFamily="18" charset="0"/>
                              </a:rPr>
                              <m:t>𝟏</m:t>
                            </m:r>
                            <m:r>
                              <a:rPr lang="en-US" b="1" i="1">
                                <a:solidFill>
                                  <a:srgbClr val="FF0000"/>
                                </a:solidFill>
                                <a:latin typeface="Cambria Math" panose="02040503050406030204" pitchFamily="18" charset="0"/>
                                <a:ea typeface="Cambria Math" panose="02040503050406030204" pitchFamily="18" charset="0"/>
                              </a:rPr>
                              <m:t>−</m:t>
                            </m:r>
                            <m:r>
                              <a:rPr lang="en-US" b="1" i="1">
                                <a:solidFill>
                                  <a:srgbClr val="FF0000"/>
                                </a:solidFill>
                                <a:latin typeface="Cambria Math" panose="02040503050406030204" pitchFamily="18" charset="0"/>
                                <a:ea typeface="Cambria Math" panose="02040503050406030204" pitchFamily="18" charset="0"/>
                              </a:rPr>
                              <m:t>𝒑</m:t>
                            </m:r>
                          </m:e>
                        </m:d>
                        <m:r>
                          <a:rPr lang="en-US" b="1" i="1">
                            <a:solidFill>
                              <a:srgbClr val="FF0000"/>
                            </a:solidFill>
                            <a:latin typeface="Cambria Math" panose="02040503050406030204" pitchFamily="18" charset="0"/>
                            <a:ea typeface="Cambria Math" panose="02040503050406030204" pitchFamily="18" charset="0"/>
                          </a:rPr>
                          <m:t>/</m:t>
                        </m:r>
                        <m:r>
                          <a:rPr lang="en-US" b="1" i="1">
                            <a:solidFill>
                              <a:srgbClr val="FF0000"/>
                            </a:solidFill>
                            <a:latin typeface="Cambria Math" panose="02040503050406030204" pitchFamily="18" charset="0"/>
                            <a:ea typeface="Cambria Math" panose="02040503050406030204" pitchFamily="18" charset="0"/>
                          </a:rPr>
                          <m:t>𝟐</m:t>
                        </m:r>
                      </m:sub>
                      <m:sup/>
                    </m:sSubSup>
                  </m:oMath>
                </a14:m>
                <a:r>
                  <a:rPr lang="en-US" b="1" dirty="0">
                    <a:solidFill>
                      <a:srgbClr val="FF0000"/>
                    </a:solidFill>
                  </a:rPr>
                  <a:t> </a:t>
                </a:r>
                <a:r>
                  <a:rPr lang="en-US" dirty="0"/>
                  <a:t>is the critical value of the normal distribution associated with probability </a:t>
                </a:r>
                <a:r>
                  <a:rPr lang="en-US" b="1" dirty="0">
                    <a:solidFill>
                      <a:srgbClr val="FF0000"/>
                    </a:solidFill>
                  </a:rPr>
                  <a:t>(1-p)/2</a:t>
                </a:r>
                <a:r>
                  <a:rPr lang="en-US" dirty="0"/>
                  <a:t>, where </a:t>
                </a:r>
                <a:r>
                  <a:rPr lang="en-US" b="1" dirty="0">
                    <a:solidFill>
                      <a:srgbClr val="FF0000"/>
                    </a:solidFill>
                  </a:rPr>
                  <a:t>p</a:t>
                </a:r>
                <a:r>
                  <a:rPr lang="en-US" dirty="0"/>
                  <a:t> is the proportion of the population covered by the TL (being set at p = 0.99); and  where </a:t>
                </a:r>
                <a14:m>
                  <m:oMath xmlns:m="http://schemas.openxmlformats.org/officeDocument/2006/math">
                    <m:sSubSup>
                      <m:sSubSupPr>
                        <m:ctrlPr>
                          <a:rPr lang="en-US" b="1" i="1" smtClean="0">
                            <a:solidFill>
                              <a:srgbClr val="FF0000"/>
                            </a:solidFill>
                            <a:latin typeface="Cambria Math"/>
                            <a:ea typeface="Cambria Math" panose="02040503050406030204" pitchFamily="18" charset="0"/>
                          </a:rPr>
                        </m:ctrlPr>
                      </m:sSubSupPr>
                      <m:e>
                        <m:r>
                          <a:rPr lang="el-GR" b="1" i="1">
                            <a:solidFill>
                              <a:srgbClr val="FF0000"/>
                            </a:solidFill>
                            <a:latin typeface="Cambria Math" panose="02040503050406030204" pitchFamily="18" charset="0"/>
                            <a:ea typeface="Cambria Math" panose="02040503050406030204" pitchFamily="18" charset="0"/>
                          </a:rPr>
                          <m:t>𝝌</m:t>
                        </m:r>
                      </m:e>
                      <m:sub>
                        <m:r>
                          <a:rPr lang="en-US" b="1" i="1">
                            <a:solidFill>
                              <a:srgbClr val="FF0000"/>
                            </a:solidFill>
                            <a:latin typeface="Cambria Math" panose="02040503050406030204" pitchFamily="18" charset="0"/>
                            <a:ea typeface="Cambria Math" panose="02040503050406030204" pitchFamily="18" charset="0"/>
                          </a:rPr>
                          <m:t>𝟏</m:t>
                        </m:r>
                        <m:r>
                          <a:rPr lang="en-US" b="1" i="1">
                            <a:solidFill>
                              <a:srgbClr val="FF0000"/>
                            </a:solidFill>
                            <a:latin typeface="Cambria Math" panose="02040503050406030204" pitchFamily="18" charset="0"/>
                            <a:ea typeface="Cambria Math" panose="02040503050406030204" pitchFamily="18" charset="0"/>
                          </a:rPr>
                          <m:t>−</m:t>
                        </m:r>
                        <m:r>
                          <a:rPr lang="el-GR" b="1" i="1" smtClean="0">
                            <a:solidFill>
                              <a:srgbClr val="FF0000"/>
                            </a:solidFill>
                            <a:latin typeface="Cambria Math" panose="02040503050406030204" pitchFamily="18" charset="0"/>
                            <a:ea typeface="Cambria Math" panose="02040503050406030204" pitchFamily="18" charset="0"/>
                          </a:rPr>
                          <m:t>𝜸</m:t>
                        </m:r>
                        <m:r>
                          <a:rPr lang="en-US" b="1" i="1">
                            <a:solidFill>
                              <a:srgbClr val="FF0000"/>
                            </a:solidFill>
                            <a:latin typeface="Cambria Math" panose="02040503050406030204" pitchFamily="18" charset="0"/>
                            <a:ea typeface="Cambria Math" panose="02040503050406030204" pitchFamily="18" charset="0"/>
                          </a:rPr>
                          <m:t>,</m:t>
                        </m:r>
                        <m:r>
                          <a:rPr lang="en-US" b="1" i="1">
                            <a:solidFill>
                              <a:srgbClr val="FF0000"/>
                            </a:solidFill>
                            <a:latin typeface="Cambria Math" panose="02040503050406030204" pitchFamily="18" charset="0"/>
                            <a:ea typeface="Cambria Math" panose="02040503050406030204" pitchFamily="18" charset="0"/>
                          </a:rPr>
                          <m:t>𝒏</m:t>
                        </m:r>
                        <m:r>
                          <a:rPr lang="en-US" b="1" i="1">
                            <a:solidFill>
                              <a:srgbClr val="FF0000"/>
                            </a:solidFill>
                            <a:latin typeface="Cambria Math" panose="02040503050406030204" pitchFamily="18" charset="0"/>
                            <a:ea typeface="Cambria Math" panose="02040503050406030204" pitchFamily="18" charset="0"/>
                          </a:rPr>
                          <m:t>−</m:t>
                        </m:r>
                        <m:r>
                          <a:rPr lang="en-US" b="1" i="1">
                            <a:solidFill>
                              <a:srgbClr val="FF0000"/>
                            </a:solidFill>
                            <a:latin typeface="Cambria Math" panose="02040503050406030204" pitchFamily="18" charset="0"/>
                            <a:ea typeface="Cambria Math" panose="02040503050406030204" pitchFamily="18" charset="0"/>
                          </a:rPr>
                          <m:t>𝟏</m:t>
                        </m:r>
                      </m:sub>
                      <m:sup>
                        <m:r>
                          <a:rPr lang="en-US" b="1" i="1">
                            <a:solidFill>
                              <a:srgbClr val="FF0000"/>
                            </a:solidFill>
                            <a:latin typeface="Cambria Math" panose="02040503050406030204" pitchFamily="18" charset="0"/>
                            <a:ea typeface="Cambria Math" panose="02040503050406030204" pitchFamily="18" charset="0"/>
                          </a:rPr>
                          <m:t>𝟐</m:t>
                        </m:r>
                      </m:sup>
                    </m:sSubSup>
                  </m:oMath>
                </a14:m>
                <a:r>
                  <a:rPr lang="en-US" dirty="0"/>
                  <a:t> is the critical value of the chi-square distribution with n-1 degrees of freedom and with </a:t>
                </a:r>
                <a14:m>
                  <m:oMath xmlns:m="http://schemas.openxmlformats.org/officeDocument/2006/math">
                    <m:r>
                      <a:rPr lang="el-GR" b="1" i="1" smtClean="0">
                        <a:solidFill>
                          <a:srgbClr val="FF0000"/>
                        </a:solidFill>
                        <a:latin typeface="Cambria Math" panose="02040503050406030204" pitchFamily="18" charset="0"/>
                        <a:ea typeface="Cambria Math" panose="02040503050406030204" pitchFamily="18" charset="0"/>
                      </a:rPr>
                      <m:t>𝜸</m:t>
                    </m:r>
                  </m:oMath>
                </a14:m>
                <a:r>
                  <a:rPr lang="en-US" dirty="0"/>
                  <a:t> = 0.95 (TL are being estimated with 95% confidence).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87893" y="1219200"/>
                <a:ext cx="8458200" cy="5547156"/>
              </a:xfrm>
              <a:blipFill>
                <a:blip r:embed="rId2"/>
                <a:stretch>
                  <a:fillRect l="-1226" t="-1978" r="-1370"/>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8476343" y="142648"/>
            <a:ext cx="558346" cy="690586"/>
          </a:xfrm>
          <a:prstGeom prst="rect">
            <a:avLst/>
          </a:prstGeom>
        </p:spPr>
      </p:pic>
    </p:spTree>
    <p:extLst>
      <p:ext uri="{BB962C8B-B14F-4D97-AF65-F5344CB8AC3E}">
        <p14:creationId xmlns:p14="http://schemas.microsoft.com/office/powerpoint/2010/main" val="7548589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Method</a:t>
            </a:r>
          </a:p>
        </p:txBody>
      </p:sp>
      <p:sp>
        <p:nvSpPr>
          <p:cNvPr id="3" name="Content Placeholder 2"/>
          <p:cNvSpPr>
            <a:spLocks noGrp="1"/>
          </p:cNvSpPr>
          <p:nvPr>
            <p:ph idx="1"/>
          </p:nvPr>
        </p:nvSpPr>
        <p:spPr>
          <a:xfrm>
            <a:off x="304800" y="1219200"/>
            <a:ext cx="8610600" cy="5410200"/>
          </a:xfrm>
        </p:spPr>
        <p:txBody>
          <a:bodyPr>
            <a:normAutofit/>
          </a:bodyPr>
          <a:lstStyle/>
          <a:p>
            <a:pPr marL="0" indent="0">
              <a:buNone/>
            </a:pPr>
            <a:r>
              <a:rPr lang="en-US" b="1" u="sng" dirty="0"/>
              <a:t>Defining the criteria for product comparability</a:t>
            </a:r>
            <a:r>
              <a:rPr lang="en-US" dirty="0"/>
              <a:t>: Based upon the ability to declare sameness to self, it was determined that the TL alone resulted in an unacceptable frequency of failure.  Since the goal is to confirm product comparability and not statistical sameness, the limits defining product comparability are adjusted by the inclusion of acceptable deviations.</a:t>
            </a:r>
          </a:p>
          <a:p>
            <a:pPr marL="233363" indent="-233363"/>
            <a:endParaRPr lang="en-US" dirty="0"/>
          </a:p>
          <a:p>
            <a:endParaRPr lang="en-US" dirty="0"/>
          </a:p>
        </p:txBody>
      </p:sp>
      <p:pic>
        <p:nvPicPr>
          <p:cNvPr id="4" name="Picture 3"/>
          <p:cNvPicPr>
            <a:picLocks noChangeAspect="1"/>
          </p:cNvPicPr>
          <p:nvPr/>
        </p:nvPicPr>
        <p:blipFill>
          <a:blip r:embed="rId2"/>
          <a:stretch>
            <a:fillRect/>
          </a:stretch>
        </p:blipFill>
        <p:spPr>
          <a:xfrm>
            <a:off x="8476343" y="142648"/>
            <a:ext cx="558346" cy="690586"/>
          </a:xfrm>
          <a:prstGeom prst="rect">
            <a:avLst/>
          </a:prstGeom>
        </p:spPr>
      </p:pic>
    </p:spTree>
    <p:extLst>
      <p:ext uri="{BB962C8B-B14F-4D97-AF65-F5344CB8AC3E}">
        <p14:creationId xmlns:p14="http://schemas.microsoft.com/office/powerpoint/2010/main" val="37743908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3" y="117272"/>
            <a:ext cx="8229600" cy="715962"/>
          </a:xfrm>
        </p:spPr>
        <p:txBody>
          <a:bodyPr>
            <a:normAutofit fontScale="90000"/>
          </a:bodyPr>
          <a:lstStyle/>
          <a:p>
            <a:r>
              <a:rPr lang="en-US" dirty="0"/>
              <a:t>The Method</a:t>
            </a:r>
          </a:p>
        </p:txBody>
      </p:sp>
      <p:sp>
        <p:nvSpPr>
          <p:cNvPr id="3" name="Content Placeholder 2"/>
          <p:cNvSpPr>
            <a:spLocks noGrp="1"/>
          </p:cNvSpPr>
          <p:nvPr>
            <p:ph idx="1"/>
          </p:nvPr>
        </p:nvSpPr>
        <p:spPr>
          <a:xfrm>
            <a:off x="304800" y="762000"/>
            <a:ext cx="8229600" cy="5948566"/>
          </a:xfrm>
        </p:spPr>
        <p:txBody>
          <a:bodyPr>
            <a:normAutofit fontScale="32500" lnSpcReduction="20000"/>
          </a:bodyPr>
          <a:lstStyle/>
          <a:p>
            <a:pPr marL="0" indent="0">
              <a:buNone/>
            </a:pPr>
            <a:r>
              <a:rPr lang="en-US" sz="7000" b="1" u="sng" dirty="0"/>
              <a:t>Defining the criteria for product comparability</a:t>
            </a:r>
            <a:r>
              <a:rPr lang="en-US" sz="5900" dirty="0"/>
              <a:t>: </a:t>
            </a:r>
          </a:p>
          <a:p>
            <a:endParaRPr lang="en-US" dirty="0"/>
          </a:p>
          <a:p>
            <a:r>
              <a:rPr lang="en-US" sz="7700" dirty="0"/>
              <a:t>The allowable deviations about Q are defined by the S1 and S2 acceptance criteria of USP &lt;711&gt;. </a:t>
            </a:r>
          </a:p>
          <a:p>
            <a:r>
              <a:rPr lang="en-US" sz="7700" dirty="0"/>
              <a:t>Q = the 99% TL (defined with 95% confidence).  </a:t>
            </a:r>
          </a:p>
          <a:p>
            <a:pPr marL="0" indent="0">
              <a:buNone/>
            </a:pPr>
            <a:endParaRPr lang="en-US" sz="3000" dirty="0"/>
          </a:p>
          <a:p>
            <a:pPr marL="0" indent="0">
              <a:buNone/>
            </a:pPr>
            <a:endParaRPr lang="en-US" sz="7700" b="1" dirty="0"/>
          </a:p>
          <a:p>
            <a:pPr marL="0" indent="0">
              <a:buNone/>
            </a:pPr>
            <a:r>
              <a:rPr lang="en-US" sz="7700" b="1" dirty="0"/>
              <a:t>Level S1</a:t>
            </a:r>
            <a:r>
              <a:rPr lang="en-US" sz="7700" dirty="0"/>
              <a:t>: This boundary is defined as </a:t>
            </a:r>
            <a:r>
              <a:rPr lang="en-US" sz="7700" b="1" dirty="0"/>
              <a:t>Q ± 5% </a:t>
            </a:r>
            <a:r>
              <a:rPr lang="en-US" sz="7700" dirty="0"/>
              <a:t>at each timepoint (without being truncated between 0 - 100%) E.G., if TL = 20% to 60%, then the S1 bounds would be 15% to 65%. </a:t>
            </a:r>
            <a:r>
              <a:rPr lang="en-US" sz="7700" b="1" dirty="0"/>
              <a:t>For every 12 profiles tested, only one can exceed the S1 bounds</a:t>
            </a:r>
            <a:r>
              <a:rPr lang="en-US" sz="7700" dirty="0"/>
              <a:t>.  </a:t>
            </a:r>
          </a:p>
          <a:p>
            <a:pPr marL="0" indent="0">
              <a:buNone/>
            </a:pPr>
            <a:endParaRPr lang="en-US" sz="3700" b="1" dirty="0"/>
          </a:p>
          <a:p>
            <a:pPr marL="0" indent="0">
              <a:buNone/>
            </a:pPr>
            <a:r>
              <a:rPr lang="en-US" sz="7700" b="1" dirty="0"/>
              <a:t>Level S2</a:t>
            </a:r>
            <a:r>
              <a:rPr lang="en-US" sz="7700" dirty="0"/>
              <a:t>:  This boundary is defined as </a:t>
            </a:r>
            <a:r>
              <a:rPr lang="en-US" sz="7700" b="1" dirty="0"/>
              <a:t>Q ± 15% </a:t>
            </a:r>
            <a:r>
              <a:rPr lang="en-US" sz="7700" dirty="0"/>
              <a:t>at each timepoint (without being truncated between 0 - 100%). E.G., if TL = 20% to 60%, then the S2 bounds would be 5% to 75%. </a:t>
            </a:r>
            <a:r>
              <a:rPr lang="en-US" sz="7700" b="1" dirty="0"/>
              <a:t>No observation from any of the test dissolution profiles can exceed a value of Q +/- 15%.   </a:t>
            </a:r>
          </a:p>
        </p:txBody>
      </p:sp>
      <p:pic>
        <p:nvPicPr>
          <p:cNvPr id="4" name="Picture 3"/>
          <p:cNvPicPr>
            <a:picLocks noChangeAspect="1"/>
          </p:cNvPicPr>
          <p:nvPr/>
        </p:nvPicPr>
        <p:blipFill>
          <a:blip r:embed="rId2"/>
          <a:stretch>
            <a:fillRect/>
          </a:stretch>
        </p:blipFill>
        <p:spPr>
          <a:xfrm>
            <a:off x="8476343" y="142648"/>
            <a:ext cx="558346" cy="690586"/>
          </a:xfrm>
          <a:prstGeom prst="rect">
            <a:avLst/>
          </a:prstGeom>
        </p:spPr>
      </p:pic>
    </p:spTree>
    <p:extLst>
      <p:ext uri="{BB962C8B-B14F-4D97-AF65-F5344CB8AC3E}">
        <p14:creationId xmlns:p14="http://schemas.microsoft.com/office/powerpoint/2010/main" val="196621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wipe(down)">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wipe(down)">
                                      <p:cBhvr>
                                        <p:cTn id="1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90989"/>
            <a:ext cx="8229600" cy="715962"/>
          </a:xfrm>
        </p:spPr>
        <p:txBody>
          <a:bodyPr>
            <a:normAutofit fontScale="90000"/>
          </a:bodyPr>
          <a:lstStyle/>
          <a:p>
            <a:r>
              <a:rPr lang="en-US" dirty="0"/>
              <a:t>The Method</a:t>
            </a:r>
          </a:p>
        </p:txBody>
      </p:sp>
      <p:sp>
        <p:nvSpPr>
          <p:cNvPr id="3" name="Content Placeholder 2"/>
          <p:cNvSpPr>
            <a:spLocks noGrp="1"/>
          </p:cNvSpPr>
          <p:nvPr>
            <p:ph idx="1"/>
          </p:nvPr>
        </p:nvSpPr>
        <p:spPr>
          <a:xfrm>
            <a:off x="381000" y="1752599"/>
            <a:ext cx="8229600" cy="5010509"/>
          </a:xfrm>
        </p:spPr>
        <p:txBody>
          <a:bodyPr>
            <a:normAutofit/>
          </a:bodyPr>
          <a:lstStyle/>
          <a:p>
            <a:pPr marL="0" indent="0">
              <a:buNone/>
            </a:pPr>
            <a:r>
              <a:rPr lang="en-US" dirty="0"/>
              <a:t>Caveat: when inter-lot variability needs to be factored into the assessment, we often have only a single pre-market lot of the test product available.  Therefore, to accommodate this imbalance, we have imposed the need to estimate the </a:t>
            </a:r>
            <a:r>
              <a:rPr lang="en-US" i="1" dirty="0"/>
              <a:t>f2</a:t>
            </a:r>
            <a:r>
              <a:rPr lang="en-US" dirty="0"/>
              <a:t> metric and allow for the TL approach to be applied only when the means differ by no more than 10% (i.e., </a:t>
            </a:r>
            <a:r>
              <a:rPr lang="en-US" i="1" dirty="0"/>
              <a:t>f2</a:t>
            </a:r>
            <a:r>
              <a:rPr lang="en-US" dirty="0"/>
              <a:t> </a:t>
            </a:r>
            <a:r>
              <a:rPr lang="en-US" u="sng" dirty="0"/>
              <a:t>&gt;</a:t>
            </a:r>
            <a:r>
              <a:rPr lang="en-US" dirty="0"/>
              <a:t>50).  </a:t>
            </a:r>
          </a:p>
        </p:txBody>
      </p:sp>
      <p:pic>
        <p:nvPicPr>
          <p:cNvPr id="4" name="Picture 3"/>
          <p:cNvPicPr>
            <a:picLocks noChangeAspect="1"/>
          </p:cNvPicPr>
          <p:nvPr/>
        </p:nvPicPr>
        <p:blipFill>
          <a:blip r:embed="rId2"/>
          <a:stretch>
            <a:fillRect/>
          </a:stretch>
        </p:blipFill>
        <p:spPr>
          <a:xfrm>
            <a:off x="8476343" y="142648"/>
            <a:ext cx="558346" cy="690586"/>
          </a:xfrm>
          <a:prstGeom prst="rect">
            <a:avLst/>
          </a:prstGeom>
        </p:spPr>
      </p:pic>
    </p:spTree>
    <p:extLst>
      <p:ext uri="{BB962C8B-B14F-4D97-AF65-F5344CB8AC3E}">
        <p14:creationId xmlns:p14="http://schemas.microsoft.com/office/powerpoint/2010/main" val="3638680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90989"/>
            <a:ext cx="8229600" cy="715962"/>
          </a:xfrm>
        </p:spPr>
        <p:txBody>
          <a:bodyPr>
            <a:normAutofit fontScale="90000"/>
          </a:bodyPr>
          <a:lstStyle/>
          <a:p>
            <a:r>
              <a:rPr lang="en-US" dirty="0"/>
              <a:t>The Method – </a:t>
            </a:r>
            <a:r>
              <a:rPr lang="en-US" i="1" dirty="0"/>
              <a:t>f2</a:t>
            </a:r>
            <a:r>
              <a:rPr lang="en-US" dirty="0"/>
              <a:t> </a:t>
            </a:r>
            <a:r>
              <a:rPr lang="en-US" dirty="0" err="1"/>
              <a:t>Caveate</a:t>
            </a:r>
            <a:endParaRPr lang="en-US" dirty="0"/>
          </a:p>
        </p:txBody>
      </p:sp>
      <p:sp>
        <p:nvSpPr>
          <p:cNvPr id="3" name="Content Placeholder 2"/>
          <p:cNvSpPr>
            <a:spLocks noGrp="1"/>
          </p:cNvSpPr>
          <p:nvPr>
            <p:ph idx="1"/>
          </p:nvPr>
        </p:nvSpPr>
        <p:spPr>
          <a:xfrm>
            <a:off x="304800" y="1206951"/>
            <a:ext cx="8229600" cy="5010509"/>
          </a:xfrm>
        </p:spPr>
        <p:txBody>
          <a:bodyPr>
            <a:normAutofit lnSpcReduction="10000"/>
          </a:bodyPr>
          <a:lstStyle/>
          <a:p>
            <a:pPr marL="514350" indent="-514350">
              <a:buAutoNum type="arabicPeriod"/>
            </a:pPr>
            <a:r>
              <a:rPr lang="en-US" dirty="0"/>
              <a:t>We are estimating </a:t>
            </a:r>
            <a:r>
              <a:rPr lang="en-US" i="1" dirty="0"/>
              <a:t>f2</a:t>
            </a:r>
            <a:r>
              <a:rPr lang="en-US" dirty="0"/>
              <a:t> on the basis of mean values.  We are not considering the variability component as that aspect is the focus of the TL criteria. </a:t>
            </a:r>
          </a:p>
          <a:p>
            <a:pPr marL="514350" indent="-514350">
              <a:buAutoNum type="arabicPeriod"/>
            </a:pPr>
            <a:r>
              <a:rPr lang="en-US" dirty="0"/>
              <a:t>When the reference mean profile fails to achieve 85% dissolved, there is a risk for under-estimating the difference in mean profiles because %dissolved is expressed relative to the administered dose. Therefore, a normalization procedure is necessary.</a:t>
            </a:r>
          </a:p>
        </p:txBody>
      </p:sp>
      <p:pic>
        <p:nvPicPr>
          <p:cNvPr id="4" name="Picture 3"/>
          <p:cNvPicPr>
            <a:picLocks noChangeAspect="1"/>
          </p:cNvPicPr>
          <p:nvPr/>
        </p:nvPicPr>
        <p:blipFill>
          <a:blip r:embed="rId2"/>
          <a:stretch>
            <a:fillRect/>
          </a:stretch>
        </p:blipFill>
        <p:spPr>
          <a:xfrm>
            <a:off x="8476343" y="142648"/>
            <a:ext cx="558346" cy="690586"/>
          </a:xfrm>
          <a:prstGeom prst="rect">
            <a:avLst/>
          </a:prstGeom>
        </p:spPr>
      </p:pic>
    </p:spTree>
    <p:extLst>
      <p:ext uri="{BB962C8B-B14F-4D97-AF65-F5344CB8AC3E}">
        <p14:creationId xmlns:p14="http://schemas.microsoft.com/office/powerpoint/2010/main" val="2439040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sz="3200" dirty="0"/>
              <a:t>Example: Low %Dissolved and Inequivalent</a:t>
            </a:r>
          </a:p>
        </p:txBody>
      </p:sp>
      <p:sp>
        <p:nvSpPr>
          <p:cNvPr id="6" name="TextBox 5"/>
          <p:cNvSpPr txBox="1"/>
          <p:nvPr/>
        </p:nvSpPr>
        <p:spPr>
          <a:xfrm>
            <a:off x="5105400" y="1295400"/>
            <a:ext cx="3657600" cy="5016758"/>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In the original dataset, the maximum amount dissolved (Ref) was 29%.  Here we see marked differences in the test and reference profiles, but when applying </a:t>
            </a:r>
            <a:r>
              <a:rPr lang="en-US" sz="2000" i="1" dirty="0">
                <a:latin typeface="Arial" panose="020B0604020202020204" pitchFamily="34" charset="0"/>
                <a:cs typeface="Arial" panose="020B0604020202020204" pitchFamily="34" charset="0"/>
              </a:rPr>
              <a:t>f2</a:t>
            </a:r>
            <a:r>
              <a:rPr lang="en-US" sz="2000" dirty="0">
                <a:latin typeface="Arial" panose="020B0604020202020204" pitchFamily="34" charset="0"/>
                <a:cs typeface="Arial" panose="020B0604020202020204" pitchFamily="34" charset="0"/>
              </a:rPr>
              <a:t> to the original data, the products would be declared equivalent.</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In contrast, when we take the same dataset and correct each value by 85/29, we see that the relative profiles did not change, but the</a:t>
            </a:r>
            <a:r>
              <a:rPr lang="en-US" sz="2000" i="1" dirty="0">
                <a:latin typeface="Arial" panose="020B0604020202020204" pitchFamily="34" charset="0"/>
                <a:cs typeface="Arial" panose="020B0604020202020204" pitchFamily="34" charset="0"/>
              </a:rPr>
              <a:t> f2</a:t>
            </a:r>
            <a:r>
              <a:rPr lang="en-US" sz="2000" dirty="0">
                <a:latin typeface="Arial" panose="020B0604020202020204" pitchFamily="34" charset="0"/>
                <a:cs typeface="Arial" panose="020B0604020202020204" pitchFamily="34" charset="0"/>
              </a:rPr>
              <a:t> metric clearly identifies the two profiles as being inequivalent.</a:t>
            </a:r>
          </a:p>
        </p:txBody>
      </p:sp>
      <p:graphicFrame>
        <p:nvGraphicFramePr>
          <p:cNvPr id="10" name="Chart 9"/>
          <p:cNvGraphicFramePr>
            <a:graphicFrameLocks/>
          </p:cNvGraphicFramePr>
          <p:nvPr>
            <p:extLst>
              <p:ext uri="{D42A27DB-BD31-4B8C-83A1-F6EECF244321}">
                <p14:modId xmlns:p14="http://schemas.microsoft.com/office/powerpoint/2010/main" val="2899423593"/>
              </p:ext>
            </p:extLst>
          </p:nvPr>
        </p:nvGraphicFramePr>
        <p:xfrm>
          <a:off x="304800" y="3651379"/>
          <a:ext cx="4572000" cy="3048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a:graphicFrameLocks/>
          </p:cNvGraphicFramePr>
          <p:nvPr>
            <p:extLst>
              <p:ext uri="{D42A27DB-BD31-4B8C-83A1-F6EECF244321}">
                <p14:modId xmlns:p14="http://schemas.microsoft.com/office/powerpoint/2010/main" val="846218904"/>
              </p:ext>
            </p:extLst>
          </p:nvPr>
        </p:nvGraphicFramePr>
        <p:xfrm>
          <a:off x="304800" y="762000"/>
          <a:ext cx="4572000" cy="31099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23307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743" y="117272"/>
            <a:ext cx="8229600" cy="715962"/>
          </a:xfrm>
        </p:spPr>
        <p:txBody>
          <a:bodyPr>
            <a:normAutofit fontScale="90000"/>
          </a:bodyPr>
          <a:lstStyle/>
          <a:p>
            <a:r>
              <a:rPr lang="en-US" dirty="0"/>
              <a:t>The Method</a:t>
            </a:r>
          </a:p>
        </p:txBody>
      </p:sp>
      <p:sp>
        <p:nvSpPr>
          <p:cNvPr id="3" name="Content Placeholder 2"/>
          <p:cNvSpPr>
            <a:spLocks noGrp="1"/>
          </p:cNvSpPr>
          <p:nvPr>
            <p:ph idx="1"/>
          </p:nvPr>
        </p:nvSpPr>
        <p:spPr>
          <a:xfrm>
            <a:off x="381000" y="685800"/>
            <a:ext cx="8229600" cy="5948566"/>
          </a:xfrm>
        </p:spPr>
        <p:txBody>
          <a:bodyPr>
            <a:normAutofit/>
          </a:bodyPr>
          <a:lstStyle/>
          <a:p>
            <a:pPr marL="0" indent="0">
              <a:buNone/>
            </a:pPr>
            <a:r>
              <a:rPr lang="en-US" sz="2400" dirty="0"/>
              <a:t>Hypothetical case (based upon observed data).  Ref </a:t>
            </a:r>
            <a:r>
              <a:rPr lang="en-US" sz="2400" dirty="0" err="1"/>
              <a:t>interlot</a:t>
            </a:r>
            <a:r>
              <a:rPr lang="en-US" sz="2400" dirty="0"/>
              <a:t> &gt;&gt; </a:t>
            </a:r>
            <a:r>
              <a:rPr lang="en-US" sz="2400" dirty="0" err="1"/>
              <a:t>intralot</a:t>
            </a:r>
            <a:r>
              <a:rPr lang="en-US" sz="2400" dirty="0"/>
              <a:t> variability.  Ref = 5 lots, n=12/lot, test = 1 lot (n=36).  One ref lot showed lower release, which would have resulted in wide TL criteria and Test being declared equivalent to Ref. However, this risks post-approval test product lots outside the equivalence bounds.  Therefore, </a:t>
            </a:r>
            <a:r>
              <a:rPr lang="en-US" sz="2400" i="1" dirty="0"/>
              <a:t>f2</a:t>
            </a:r>
            <a:r>
              <a:rPr lang="en-US" sz="2400" dirty="0"/>
              <a:t> was calculated (</a:t>
            </a:r>
            <a:r>
              <a:rPr lang="en-US" sz="2400" dirty="0" err="1"/>
              <a:t>Ref</a:t>
            </a:r>
            <a:r>
              <a:rPr lang="en-US" sz="2400" baseline="-25000" dirty="0" err="1"/>
              <a:t>mean</a:t>
            </a:r>
            <a:r>
              <a:rPr lang="en-US" sz="2400" dirty="0"/>
              <a:t> vs </a:t>
            </a:r>
            <a:r>
              <a:rPr lang="en-US" sz="2400" dirty="0" err="1"/>
              <a:t>Test</a:t>
            </a:r>
            <a:r>
              <a:rPr lang="en-US" sz="2400" baseline="-25000" dirty="0" err="1"/>
              <a:t>mean</a:t>
            </a:r>
            <a:r>
              <a:rPr lang="en-US" sz="2400" dirty="0"/>
              <a:t>).  Since </a:t>
            </a:r>
            <a:r>
              <a:rPr lang="en-US" sz="2400" i="1" dirty="0"/>
              <a:t>f2</a:t>
            </a:r>
            <a:r>
              <a:rPr lang="en-US" sz="2400" dirty="0"/>
              <a:t>=42, an application of the TL criteria was deemed inappropriate .   </a:t>
            </a:r>
          </a:p>
        </p:txBody>
      </p:sp>
      <p:pic>
        <p:nvPicPr>
          <p:cNvPr id="4" name="Picture 3"/>
          <p:cNvPicPr>
            <a:picLocks noChangeAspect="1"/>
          </p:cNvPicPr>
          <p:nvPr/>
        </p:nvPicPr>
        <p:blipFill>
          <a:blip r:embed="rId2"/>
          <a:stretch>
            <a:fillRect/>
          </a:stretch>
        </p:blipFill>
        <p:spPr>
          <a:xfrm>
            <a:off x="8476343" y="142648"/>
            <a:ext cx="558346" cy="690586"/>
          </a:xfrm>
          <a:prstGeom prst="rect">
            <a:avLst/>
          </a:prstGeom>
        </p:spPr>
      </p:pic>
      <p:graphicFrame>
        <p:nvGraphicFramePr>
          <p:cNvPr id="5" name="Chart 4">
            <a:extLst>
              <a:ext uri="{FF2B5EF4-FFF2-40B4-BE49-F238E27FC236}">
                <a16:creationId xmlns="" xmlns:a16="http://schemas.microsoft.com/office/drawing/2014/main" id="{0BC74A19-AC78-4E0C-9446-170CEB3D8A50}"/>
              </a:ext>
            </a:extLst>
          </p:cNvPr>
          <p:cNvGraphicFramePr>
            <a:graphicFrameLocks/>
          </p:cNvGraphicFramePr>
          <p:nvPr>
            <p:extLst>
              <p:ext uri="{D42A27DB-BD31-4B8C-83A1-F6EECF244321}">
                <p14:modId xmlns:p14="http://schemas.microsoft.com/office/powerpoint/2010/main" val="4269391854"/>
              </p:ext>
            </p:extLst>
          </p:nvPr>
        </p:nvGraphicFramePr>
        <p:xfrm>
          <a:off x="2170466" y="3276600"/>
          <a:ext cx="6571343" cy="3581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624205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 Performance Evaluation</a:t>
            </a:r>
          </a:p>
        </p:txBody>
      </p:sp>
      <p:sp>
        <p:nvSpPr>
          <p:cNvPr id="3" name="Content Placeholder 2"/>
          <p:cNvSpPr>
            <a:spLocks noGrp="1"/>
          </p:cNvSpPr>
          <p:nvPr>
            <p:ph idx="1"/>
          </p:nvPr>
        </p:nvSpPr>
        <p:spPr>
          <a:xfrm>
            <a:off x="304800" y="1219200"/>
            <a:ext cx="8391144" cy="5334000"/>
          </a:xfrm>
        </p:spPr>
        <p:txBody>
          <a:bodyPr>
            <a:normAutofit fontScale="85000" lnSpcReduction="10000"/>
          </a:bodyPr>
          <a:lstStyle/>
          <a:p>
            <a:pPr marL="347663" indent="-347663">
              <a:buNone/>
            </a:pPr>
            <a:r>
              <a:rPr lang="en-US" dirty="0"/>
              <a:t>1. Verifying the self-containing success rate: Monte Carlo (MC) simulations to generate either 36 or 60 observations using single mean reference profiles but varying the %CV associated with the profiles (same %CV at each timepoint per set of MC simulations).</a:t>
            </a:r>
          </a:p>
          <a:p>
            <a:pPr marL="347663" indent="-347663">
              <a:buNone/>
            </a:pPr>
            <a:r>
              <a:rPr lang="en-US" dirty="0"/>
              <a:t>2. MC simulations to explore how the method performs across a range of test versus reference profiles (where mean and variability differ in test vs reference products).</a:t>
            </a:r>
          </a:p>
          <a:p>
            <a:pPr marL="347663" indent="-347663">
              <a:buNone/>
            </a:pPr>
            <a:r>
              <a:rPr lang="en-US" dirty="0"/>
              <a:t>3. Assess how method performs with single sets of test and reference profiles reflecting a range of relationships.</a:t>
            </a:r>
          </a:p>
          <a:p>
            <a:pPr marL="0" indent="347663">
              <a:buNone/>
            </a:pPr>
            <a:r>
              <a:rPr lang="en-US" dirty="0"/>
              <a:t>a. n=36 for test and reference (</a:t>
            </a:r>
            <a:r>
              <a:rPr lang="en-US" dirty="0" err="1"/>
              <a:t>interlot</a:t>
            </a:r>
            <a:r>
              <a:rPr lang="en-US" dirty="0"/>
              <a:t> considerations).</a:t>
            </a:r>
          </a:p>
          <a:p>
            <a:pPr marL="0" indent="347663">
              <a:buNone/>
            </a:pPr>
            <a:r>
              <a:rPr lang="en-US" dirty="0"/>
              <a:t>b. n=12 for test and reference (</a:t>
            </a:r>
            <a:r>
              <a:rPr lang="en-US" dirty="0" err="1"/>
              <a:t>intralot</a:t>
            </a:r>
            <a:r>
              <a:rPr lang="en-US" dirty="0"/>
              <a:t>&gt;</a:t>
            </a:r>
            <a:r>
              <a:rPr lang="en-US" dirty="0" err="1"/>
              <a:t>interlot</a:t>
            </a:r>
            <a:r>
              <a:rPr lang="en-US" dirty="0"/>
              <a:t>).</a:t>
            </a:r>
          </a:p>
          <a:p>
            <a:endParaRPr lang="en-US" dirty="0"/>
          </a:p>
        </p:txBody>
      </p:sp>
      <p:pic>
        <p:nvPicPr>
          <p:cNvPr id="4" name="Picture 3"/>
          <p:cNvPicPr>
            <a:picLocks noChangeAspect="1"/>
          </p:cNvPicPr>
          <p:nvPr/>
        </p:nvPicPr>
        <p:blipFill>
          <a:blip r:embed="rId2"/>
          <a:stretch>
            <a:fillRect/>
          </a:stretch>
        </p:blipFill>
        <p:spPr>
          <a:xfrm>
            <a:off x="8476343" y="142648"/>
            <a:ext cx="558346" cy="690586"/>
          </a:xfrm>
          <a:prstGeom prst="rect">
            <a:avLst/>
          </a:prstGeom>
        </p:spPr>
      </p:pic>
    </p:spTree>
    <p:extLst>
      <p:ext uri="{BB962C8B-B14F-4D97-AF65-F5344CB8AC3E}">
        <p14:creationId xmlns:p14="http://schemas.microsoft.com/office/powerpoint/2010/main" val="1127012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00"/>
                                        <p:tgtEl>
                                          <p:spTgt spid="3">
                                            <p:txEl>
                                              <p:pRg st="3" end="3"/>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5625"/>
          <a:stretch/>
        </p:blipFill>
        <p:spPr bwMode="auto">
          <a:xfrm>
            <a:off x="304800" y="1905000"/>
            <a:ext cx="8401844" cy="411479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58151" y="154150"/>
            <a:ext cx="8171543" cy="1077218"/>
          </a:xfrm>
          <a:prstGeom prst="rect">
            <a:avLst/>
          </a:prstGeom>
          <a:noFill/>
        </p:spPr>
        <p:txBody>
          <a:bodyPr wrap="square" rtlCol="0">
            <a:spAutoFit/>
          </a:bodyPr>
          <a:lstStyle/>
          <a:p>
            <a:r>
              <a:rPr lang="en-US" sz="3200" dirty="0"/>
              <a:t>RESULTS: Ability to declare reference equivalent to self using our proposed method</a:t>
            </a:r>
          </a:p>
        </p:txBody>
      </p:sp>
      <p:pic>
        <p:nvPicPr>
          <p:cNvPr id="4" name="Picture 3"/>
          <p:cNvPicPr>
            <a:picLocks noChangeAspect="1"/>
          </p:cNvPicPr>
          <p:nvPr/>
        </p:nvPicPr>
        <p:blipFill>
          <a:blip r:embed="rId3"/>
          <a:stretch>
            <a:fillRect/>
          </a:stretch>
        </p:blipFill>
        <p:spPr>
          <a:xfrm>
            <a:off x="8476343" y="142648"/>
            <a:ext cx="558346" cy="690586"/>
          </a:xfrm>
          <a:prstGeom prst="rect">
            <a:avLst/>
          </a:prstGeom>
        </p:spPr>
      </p:pic>
    </p:spTree>
    <p:extLst>
      <p:ext uri="{BB962C8B-B14F-4D97-AF65-F5344CB8AC3E}">
        <p14:creationId xmlns:p14="http://schemas.microsoft.com/office/powerpoint/2010/main" val="16827554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955648" y="1039134"/>
            <a:ext cx="3954672"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a:extLst>
              <a:ext uri="{BEBA8EAE-BF5A-486C-A8C5-ECC9F3942E4B}">
                <a14:imgProps xmlns:a14="http://schemas.microsoft.com/office/drawing/2010/main">
                  <a14:imgLayer r:embed="rId5">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52240" y="1039665"/>
            <a:ext cx="4232082" cy="3226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9" name="Chart 8"/>
          <p:cNvGraphicFramePr>
            <a:graphicFrameLocks/>
          </p:cNvGraphicFramePr>
          <p:nvPr>
            <p:extLst>
              <p:ext uri="{D42A27DB-BD31-4B8C-83A1-F6EECF244321}">
                <p14:modId xmlns:p14="http://schemas.microsoft.com/office/powerpoint/2010/main" val="2330926411"/>
              </p:ext>
            </p:extLst>
          </p:nvPr>
        </p:nvGraphicFramePr>
        <p:xfrm>
          <a:off x="4937386" y="4272166"/>
          <a:ext cx="3972934" cy="235723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Chart 9"/>
          <p:cNvGraphicFramePr>
            <a:graphicFrameLocks/>
          </p:cNvGraphicFramePr>
          <p:nvPr>
            <p:extLst>
              <p:ext uri="{D42A27DB-BD31-4B8C-83A1-F6EECF244321}">
                <p14:modId xmlns:p14="http://schemas.microsoft.com/office/powerpoint/2010/main" val="2920295388"/>
              </p:ext>
            </p:extLst>
          </p:nvPr>
        </p:nvGraphicFramePr>
        <p:xfrm>
          <a:off x="378695" y="4286939"/>
          <a:ext cx="3888504" cy="2438400"/>
        </p:xfrm>
        <a:graphic>
          <a:graphicData uri="http://schemas.openxmlformats.org/drawingml/2006/chart">
            <c:chart xmlns:c="http://schemas.openxmlformats.org/drawingml/2006/chart" xmlns:r="http://schemas.openxmlformats.org/officeDocument/2006/relationships" r:id="rId7"/>
          </a:graphicData>
        </a:graphic>
      </p:graphicFrame>
      <p:sp>
        <p:nvSpPr>
          <p:cNvPr id="11" name="Rectangle 10"/>
          <p:cNvSpPr/>
          <p:nvPr/>
        </p:nvSpPr>
        <p:spPr>
          <a:xfrm>
            <a:off x="8153400" y="4293035"/>
            <a:ext cx="807077" cy="2296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Test %CV</a:t>
            </a:r>
            <a:r>
              <a:rPr lang="en-US" sz="1200" dirty="0"/>
              <a:t>V</a:t>
            </a:r>
          </a:p>
        </p:txBody>
      </p:sp>
      <p:sp>
        <p:nvSpPr>
          <p:cNvPr id="12" name="Rectangle 11"/>
          <p:cNvSpPr/>
          <p:nvPr/>
        </p:nvSpPr>
        <p:spPr>
          <a:xfrm>
            <a:off x="3660148" y="4293035"/>
            <a:ext cx="807077" cy="2296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Test %CV</a:t>
            </a:r>
            <a:r>
              <a:rPr lang="en-US" sz="1200" dirty="0"/>
              <a:t>V</a:t>
            </a:r>
          </a:p>
        </p:txBody>
      </p:sp>
      <p:pic>
        <p:nvPicPr>
          <p:cNvPr id="13" name="Picture 12"/>
          <p:cNvPicPr>
            <a:picLocks noChangeAspect="1"/>
          </p:cNvPicPr>
          <p:nvPr/>
        </p:nvPicPr>
        <p:blipFill>
          <a:blip r:embed="rId8"/>
          <a:stretch>
            <a:fillRect/>
          </a:stretch>
        </p:blipFill>
        <p:spPr>
          <a:xfrm>
            <a:off x="8476343" y="142648"/>
            <a:ext cx="558346" cy="690586"/>
          </a:xfrm>
          <a:prstGeom prst="rect">
            <a:avLst/>
          </a:prstGeom>
        </p:spPr>
      </p:pic>
      <p:sp>
        <p:nvSpPr>
          <p:cNvPr id="15" name="TextBox 14"/>
          <p:cNvSpPr txBox="1"/>
          <p:nvPr/>
        </p:nvSpPr>
        <p:spPr>
          <a:xfrm>
            <a:off x="252240" y="64520"/>
            <a:ext cx="8076746" cy="954107"/>
          </a:xfrm>
          <a:prstGeom prst="rect">
            <a:avLst/>
          </a:prstGeom>
          <a:noFill/>
        </p:spPr>
        <p:txBody>
          <a:bodyPr wrap="square" rtlCol="0">
            <a:spAutoFit/>
          </a:bodyPr>
          <a:lstStyle/>
          <a:p>
            <a:pPr algn="ctr"/>
            <a:r>
              <a:rPr lang="en-US" sz="2800" dirty="0"/>
              <a:t>Frequency of declaring similar for test vs reference formulation</a:t>
            </a:r>
          </a:p>
        </p:txBody>
      </p:sp>
    </p:spTree>
    <p:extLst>
      <p:ext uri="{BB962C8B-B14F-4D97-AF65-F5344CB8AC3E}">
        <p14:creationId xmlns:p14="http://schemas.microsoft.com/office/powerpoint/2010/main" val="3440412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425197870"/>
              </p:ext>
            </p:extLst>
          </p:nvPr>
        </p:nvGraphicFramePr>
        <p:xfrm>
          <a:off x="336941" y="487941"/>
          <a:ext cx="4343399" cy="2667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1056078992"/>
              </p:ext>
            </p:extLst>
          </p:nvPr>
        </p:nvGraphicFramePr>
        <p:xfrm>
          <a:off x="260740" y="3562956"/>
          <a:ext cx="4419600" cy="2819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extLst>
              <p:ext uri="{D42A27DB-BD31-4B8C-83A1-F6EECF244321}">
                <p14:modId xmlns:p14="http://schemas.microsoft.com/office/powerpoint/2010/main" val="1674867208"/>
              </p:ext>
            </p:extLst>
          </p:nvPr>
        </p:nvGraphicFramePr>
        <p:xfrm>
          <a:off x="4680340" y="3641696"/>
          <a:ext cx="4191000" cy="2759103"/>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p:cNvPicPr>
            <a:picLocks noChangeAspect="1"/>
          </p:cNvPicPr>
          <p:nvPr/>
        </p:nvPicPr>
        <p:blipFill>
          <a:blip r:embed="rId5"/>
          <a:stretch>
            <a:fillRect/>
          </a:stretch>
        </p:blipFill>
        <p:spPr>
          <a:xfrm>
            <a:off x="8476343" y="142648"/>
            <a:ext cx="558346" cy="690586"/>
          </a:xfrm>
          <a:prstGeom prst="rect">
            <a:avLst/>
          </a:prstGeom>
        </p:spPr>
      </p:pic>
      <p:sp>
        <p:nvSpPr>
          <p:cNvPr id="3" name="TextBox 2"/>
          <p:cNvSpPr txBox="1"/>
          <p:nvPr/>
        </p:nvSpPr>
        <p:spPr>
          <a:xfrm>
            <a:off x="4674244" y="415042"/>
            <a:ext cx="3962400" cy="3108543"/>
          </a:xfrm>
          <a:prstGeom prst="rect">
            <a:avLst/>
          </a:prstGeom>
          <a:noFill/>
        </p:spPr>
        <p:txBody>
          <a:bodyPr wrap="square" rtlCol="0">
            <a:spAutoFit/>
          </a:bodyPr>
          <a:lstStyle/>
          <a:p>
            <a:r>
              <a:rPr lang="en-US" sz="2800" dirty="0"/>
              <a:t>Relationship between comparative variability versus profile shape on the likelihood of demonstrating product comparability based solely upon the TL criteria </a:t>
            </a:r>
          </a:p>
        </p:txBody>
      </p:sp>
    </p:spTree>
    <p:extLst>
      <p:ext uri="{BB962C8B-B14F-4D97-AF65-F5344CB8AC3E}">
        <p14:creationId xmlns:p14="http://schemas.microsoft.com/office/powerpoint/2010/main" val="566851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476343" y="142648"/>
            <a:ext cx="558346" cy="690586"/>
          </a:xfrm>
          <a:prstGeom prst="rect">
            <a:avLst/>
          </a:prstGeom>
        </p:spPr>
      </p:pic>
      <p:pic>
        <p:nvPicPr>
          <p:cNvPr id="5" name="Picture 2" descr="C:\Users\MMARTIN1\AppData\Local\Microsoft\Windows\Temporary Internet Files\Content.Outlook\Q0FQN1F1\Fig7A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21312"/>
            <a:ext cx="3505320" cy="338762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228600" y="3530272"/>
            <a:ext cx="3505320" cy="3327728"/>
          </a:xfrm>
          <a:prstGeom prst="rect">
            <a:avLst/>
          </a:prstGeom>
          <a:ln>
            <a:noFill/>
          </a:ln>
          <a:effectLst>
            <a:outerShdw blurRad="190500" algn="tl" rotWithShape="0">
              <a:srgbClr val="000000">
                <a:alpha val="70000"/>
              </a:srgbClr>
            </a:outerShdw>
          </a:effectLst>
        </p:spPr>
      </p:pic>
      <p:graphicFrame>
        <p:nvGraphicFramePr>
          <p:cNvPr id="8" name="Chart 7">
            <a:extLst>
              <a:ext uri="{FF2B5EF4-FFF2-40B4-BE49-F238E27FC236}">
                <a16:creationId xmlns="" xmlns:a16="http://schemas.microsoft.com/office/drawing/2014/main" id="{CB4C84A5-DB4B-4DBA-9737-8D507B20EB19}"/>
              </a:ext>
            </a:extLst>
          </p:cNvPr>
          <p:cNvGraphicFramePr>
            <a:graphicFrameLocks/>
          </p:cNvGraphicFramePr>
          <p:nvPr>
            <p:extLst>
              <p:ext uri="{D42A27DB-BD31-4B8C-83A1-F6EECF244321}">
                <p14:modId xmlns:p14="http://schemas.microsoft.com/office/powerpoint/2010/main" val="3197004567"/>
              </p:ext>
            </p:extLst>
          </p:nvPr>
        </p:nvGraphicFramePr>
        <p:xfrm>
          <a:off x="4038600" y="3530272"/>
          <a:ext cx="4555331" cy="3327728"/>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p:cNvSpPr txBox="1"/>
          <p:nvPr/>
        </p:nvSpPr>
        <p:spPr>
          <a:xfrm>
            <a:off x="4038600" y="1342977"/>
            <a:ext cx="4923235" cy="2246769"/>
          </a:xfrm>
          <a:prstGeom prst="rect">
            <a:avLst/>
          </a:prstGeom>
          <a:noFill/>
        </p:spPr>
        <p:txBody>
          <a:bodyPr wrap="square" rtlCol="0">
            <a:spAutoFit/>
          </a:bodyPr>
          <a:lstStyle/>
          <a:p>
            <a:r>
              <a:rPr lang="en-US" sz="2800" b="1" u="sng" dirty="0"/>
              <a:t>Test 3</a:t>
            </a:r>
            <a:r>
              <a:rPr lang="en-US" sz="2800" dirty="0"/>
              <a:t>: f2 = 52.4, slightly more variable than Ref</a:t>
            </a:r>
          </a:p>
          <a:p>
            <a:r>
              <a:rPr lang="en-US" sz="2800" b="1" u="sng" dirty="0"/>
              <a:t>Test 4</a:t>
            </a:r>
            <a:r>
              <a:rPr lang="en-US" sz="2800" dirty="0"/>
              <a:t>: nearly identical profiles (f2=80.6) but greater variability than reference.</a:t>
            </a:r>
          </a:p>
        </p:txBody>
      </p:sp>
      <p:sp>
        <p:nvSpPr>
          <p:cNvPr id="9" name="TextBox 8"/>
          <p:cNvSpPr txBox="1"/>
          <p:nvPr/>
        </p:nvSpPr>
        <p:spPr>
          <a:xfrm>
            <a:off x="3886200" y="142648"/>
            <a:ext cx="4590143" cy="1200329"/>
          </a:xfrm>
          <a:prstGeom prst="rect">
            <a:avLst/>
          </a:prstGeom>
          <a:noFill/>
        </p:spPr>
        <p:txBody>
          <a:bodyPr wrap="square" rtlCol="0">
            <a:spAutoFit/>
          </a:bodyPr>
          <a:lstStyle/>
          <a:p>
            <a:r>
              <a:rPr lang="en-US" sz="3600" dirty="0"/>
              <a:t>Method Performance: two examples</a:t>
            </a:r>
          </a:p>
        </p:txBody>
      </p:sp>
      <p:sp>
        <p:nvSpPr>
          <p:cNvPr id="10" name="Oval 9"/>
          <p:cNvSpPr/>
          <p:nvPr/>
        </p:nvSpPr>
        <p:spPr>
          <a:xfrm>
            <a:off x="838200" y="4267200"/>
            <a:ext cx="357843"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865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3"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1+#ppt_w/2"/>
                                          </p:val>
                                        </p:tav>
                                        <p:tav tm="100000">
                                          <p:val>
                                            <p:strVal val="#ppt_x"/>
                                          </p:val>
                                        </p:tav>
                                      </p:tavLst>
                                    </p:anim>
                                    <p:anim calcmode="lin" valueType="num">
                                      <p:cBhvr additive="base">
                                        <p:cTn id="16" dur="10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Additional Work</a:t>
            </a:r>
          </a:p>
        </p:txBody>
      </p:sp>
      <p:sp>
        <p:nvSpPr>
          <p:cNvPr id="3" name="Content Placeholder 2"/>
          <p:cNvSpPr>
            <a:spLocks noGrp="1"/>
          </p:cNvSpPr>
          <p:nvPr>
            <p:ph idx="1"/>
          </p:nvPr>
        </p:nvSpPr>
        <p:spPr>
          <a:xfrm>
            <a:off x="323178" y="838200"/>
            <a:ext cx="8229600" cy="4525963"/>
          </a:xfrm>
        </p:spPr>
        <p:txBody>
          <a:bodyPr/>
          <a:lstStyle/>
          <a:p>
            <a:pPr marL="0" indent="0">
              <a:buNone/>
            </a:pPr>
            <a:r>
              <a:rPr lang="en-US" dirty="0"/>
              <a:t>We also explored the ability of this method to be used to compare profiles when n=12 for the test and reference product but the </a:t>
            </a:r>
            <a:r>
              <a:rPr lang="en-US" i="1" dirty="0"/>
              <a:t>f2</a:t>
            </a:r>
            <a:r>
              <a:rPr lang="en-US" dirty="0"/>
              <a:t> metric cannot be applied.  </a:t>
            </a:r>
          </a:p>
        </p:txBody>
      </p:sp>
      <p:pic>
        <p:nvPicPr>
          <p:cNvPr id="4" name="Picture 3" descr="C:\Users\MMARTIN1\AppData\Local\Microsoft\Windows\Temporary Internet Files\Content.Outlook\Q0FQN1F1\FigS5 (002).jpg"/>
          <p:cNvPicPr/>
          <p:nvPr/>
        </p:nvPicPr>
        <p:blipFill>
          <a:blip r:embed="rId2">
            <a:extLst>
              <a:ext uri="{28A0092B-C50C-407E-A947-70E740481C1C}">
                <a14:useLocalDpi xmlns:a14="http://schemas.microsoft.com/office/drawing/2010/main" val="0"/>
              </a:ext>
            </a:extLst>
          </a:blip>
          <a:srcRect/>
          <a:stretch>
            <a:fillRect/>
          </a:stretch>
        </p:blipFill>
        <p:spPr bwMode="auto">
          <a:xfrm>
            <a:off x="157780" y="2769646"/>
            <a:ext cx="4061460" cy="4061460"/>
          </a:xfrm>
          <a:prstGeom prst="rect">
            <a:avLst/>
          </a:prstGeom>
          <a:noFill/>
          <a:ln>
            <a:noFill/>
          </a:ln>
        </p:spPr>
      </p:pic>
      <p:sp>
        <p:nvSpPr>
          <p:cNvPr id="5" name="TextBox 4"/>
          <p:cNvSpPr txBox="1"/>
          <p:nvPr/>
        </p:nvSpPr>
        <p:spPr>
          <a:xfrm>
            <a:off x="4384638" y="3352800"/>
            <a:ext cx="4010809" cy="2677656"/>
          </a:xfrm>
          <a:prstGeom prst="rect">
            <a:avLst/>
          </a:prstGeom>
          <a:noFill/>
        </p:spPr>
        <p:txBody>
          <a:bodyPr wrap="square" rtlCol="0">
            <a:spAutoFit/>
          </a:bodyPr>
          <a:lstStyle/>
          <a:p>
            <a:r>
              <a:rPr lang="en-US" sz="2400" dirty="0"/>
              <a:t>The Ref %CV was less than 10% from 20 to 180 minutes but was 33% and 17% at 5 and 15 minutes, respectively.  The corresponding test product %CV ranged from 20%-25% across all sampling times. </a:t>
            </a:r>
          </a:p>
        </p:txBody>
      </p:sp>
      <p:pic>
        <p:nvPicPr>
          <p:cNvPr id="6" name="Picture 5"/>
          <p:cNvPicPr>
            <a:picLocks noChangeAspect="1"/>
          </p:cNvPicPr>
          <p:nvPr/>
        </p:nvPicPr>
        <p:blipFill>
          <a:blip r:embed="rId3"/>
          <a:stretch>
            <a:fillRect/>
          </a:stretch>
        </p:blipFill>
        <p:spPr>
          <a:xfrm>
            <a:off x="8476343" y="142648"/>
            <a:ext cx="558346" cy="690586"/>
          </a:xfrm>
          <a:prstGeom prst="rect">
            <a:avLst/>
          </a:prstGeom>
        </p:spPr>
      </p:pic>
    </p:spTree>
    <p:extLst>
      <p:ext uri="{BB962C8B-B14F-4D97-AF65-F5344CB8AC3E}">
        <p14:creationId xmlns:p14="http://schemas.microsoft.com/office/powerpoint/2010/main" val="11280226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371600"/>
            <a:ext cx="8229600" cy="4525963"/>
          </a:xfrm>
        </p:spPr>
        <p:txBody>
          <a:bodyPr>
            <a:normAutofit lnSpcReduction="10000"/>
          </a:bodyPr>
          <a:lstStyle/>
          <a:p>
            <a:r>
              <a:rPr lang="en-US" dirty="0"/>
              <a:t>Please see Martinez and Zhao, AAPS J, 20:78, 2018 for a details on the simulations used to characterize the performance of this method under a range of conditions.</a:t>
            </a:r>
          </a:p>
          <a:p>
            <a:endParaRPr lang="en-US" dirty="0"/>
          </a:p>
          <a:p>
            <a:r>
              <a:rPr lang="en-US" dirty="0"/>
              <a:t>We welcome your thoughts on this method, your perspectives on its applicability in veterinary medicine, and if you have any suggestions or comments.</a:t>
            </a:r>
          </a:p>
        </p:txBody>
      </p:sp>
    </p:spTree>
    <p:extLst>
      <p:ext uri="{BB962C8B-B14F-4D97-AF65-F5344CB8AC3E}">
        <p14:creationId xmlns:p14="http://schemas.microsoft.com/office/powerpoint/2010/main" val="352204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par>
                                <p:cTn id="8" presetID="22" presetClass="exit" presetSubtype="4" fill="hold" nodeType="withEffect">
                                  <p:stCondLst>
                                    <p:cond delay="0"/>
                                  </p:stCondLst>
                                  <p:childTnLst>
                                    <p:animEffect transition="out" filter="wipe(down)">
                                      <p:cBhvr>
                                        <p:cTn id="9" dur="500"/>
                                        <p:tgtEl>
                                          <p:spTgt spid="3">
                                            <p:txEl>
                                              <p:pRg st="0" end="0"/>
                                            </p:txEl>
                                          </p:spTgt>
                                        </p:tgtEl>
                                      </p:cBhvr>
                                    </p:animEffect>
                                    <p:set>
                                      <p:cBhvr>
                                        <p:cTn id="10"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1981200"/>
            <a:ext cx="6680200" cy="584775"/>
          </a:xfrm>
          <a:prstGeom prst="rect">
            <a:avLst/>
          </a:prstGeom>
          <a:noFill/>
        </p:spPr>
        <p:txBody>
          <a:bodyPr wrap="square" rtlCol="0">
            <a:spAutoFit/>
          </a:bodyPr>
          <a:lstStyle/>
          <a:p>
            <a:pPr algn="ctr"/>
            <a:r>
              <a:rPr lang="en-US" sz="32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THANK YOU FOR YOUR ATTENTION</a:t>
            </a:r>
          </a:p>
        </p:txBody>
      </p:sp>
      <p:sp>
        <p:nvSpPr>
          <p:cNvPr id="3" name="TextBox 2"/>
          <p:cNvSpPr txBox="1"/>
          <p:nvPr/>
        </p:nvSpPr>
        <p:spPr>
          <a:xfrm>
            <a:off x="2667000" y="4800600"/>
            <a:ext cx="4927601" cy="954107"/>
          </a:xfrm>
          <a:prstGeom prst="rect">
            <a:avLst/>
          </a:prstGeom>
          <a:noFill/>
        </p:spPr>
        <p:txBody>
          <a:bodyPr wrap="square" rtlCol="0">
            <a:spAutoFit/>
          </a:bodyPr>
          <a:lstStyle/>
          <a:p>
            <a:r>
              <a:rPr lang="en-US" sz="2800" dirty="0"/>
              <a:t>Marilyn Martinez, Ph.D.</a:t>
            </a:r>
          </a:p>
          <a:p>
            <a:r>
              <a:rPr lang="en-US" sz="2800" dirty="0"/>
              <a:t>marilyn.martinez@fda.hhs.gov</a:t>
            </a:r>
          </a:p>
        </p:txBody>
      </p:sp>
      <p:pic>
        <p:nvPicPr>
          <p:cNvPr id="4" name="Picture 3"/>
          <p:cNvPicPr>
            <a:picLocks noChangeAspect="1"/>
          </p:cNvPicPr>
          <p:nvPr/>
        </p:nvPicPr>
        <p:blipFill>
          <a:blip r:embed="rId2"/>
          <a:stretch>
            <a:fillRect/>
          </a:stretch>
        </p:blipFill>
        <p:spPr>
          <a:xfrm>
            <a:off x="8476343" y="142648"/>
            <a:ext cx="558346" cy="690586"/>
          </a:xfrm>
          <a:prstGeom prst="rect">
            <a:avLst/>
          </a:prstGeom>
        </p:spPr>
      </p:pic>
    </p:spTree>
    <p:extLst>
      <p:ext uri="{BB962C8B-B14F-4D97-AF65-F5344CB8AC3E}">
        <p14:creationId xmlns:p14="http://schemas.microsoft.com/office/powerpoint/2010/main" val="9388537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9621</TotalTime>
  <Words>1847</Words>
  <Application>Microsoft Office PowerPoint</Application>
  <PresentationFormat>On-screen Show (4:3)</PresentationFormat>
  <Paragraphs>123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A Simple Approach for Comparing the In Vitro Dissolution Profiles of Highly Variable Drug Products: A Proposal </vt:lpstr>
      <vt:lpstr>PowerPoint Presentation</vt:lpstr>
      <vt:lpstr>The Problem</vt:lpstr>
      <vt:lpstr>Problem Not Unique to Veterinary Medicine</vt:lpstr>
      <vt:lpstr>There Are Also Some Issues Unique to Veterinary Medicine</vt:lpstr>
      <vt:lpstr>Objectives of Our Alternative Approach</vt:lpstr>
      <vt:lpstr>The Method</vt:lpstr>
      <vt:lpstr>The Method</vt:lpstr>
      <vt:lpstr>The Method</vt:lpstr>
      <vt:lpstr>The Method</vt:lpstr>
      <vt:lpstr>The Method</vt:lpstr>
      <vt:lpstr>The Method</vt:lpstr>
      <vt:lpstr>The Method – f2 Caveate</vt:lpstr>
      <vt:lpstr>Example: Low %Dissolved and Inequivalent</vt:lpstr>
      <vt:lpstr>The Method</vt:lpstr>
      <vt:lpstr>Method Performance Evaluation</vt:lpstr>
      <vt:lpstr>PowerPoint Presentation</vt:lpstr>
      <vt:lpstr>PowerPoint Presentation</vt:lpstr>
      <vt:lpstr>PowerPoint Presentation</vt:lpstr>
      <vt:lpstr>PowerPoint Presentation</vt:lpstr>
      <vt:lpstr>Additional Work</vt:lpstr>
      <vt:lpstr>PowerPoint Presentation</vt:lpstr>
      <vt:lpstr>PowerPoint Presentation</vt:lpstr>
    </vt:vector>
  </TitlesOfParts>
  <Company>US FDA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Martinez, Marilyn N</dc:creator>
  <cp:lastModifiedBy>Martinez, Marilyn N</cp:lastModifiedBy>
  <cp:revision>91</cp:revision>
  <cp:lastPrinted>2018-07-13T16:44:40Z</cp:lastPrinted>
  <dcterms:created xsi:type="dcterms:W3CDTF">2018-03-18T01:12:59Z</dcterms:created>
  <dcterms:modified xsi:type="dcterms:W3CDTF">2018-09-14T13:31:32Z</dcterms:modified>
</cp:coreProperties>
</file>