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347" r:id="rId6"/>
    <p:sldId id="334" r:id="rId7"/>
    <p:sldId id="332" r:id="rId8"/>
    <p:sldId id="333" r:id="rId9"/>
    <p:sldId id="336" r:id="rId10"/>
    <p:sldId id="323" r:id="rId11"/>
    <p:sldId id="338" r:id="rId12"/>
    <p:sldId id="339" r:id="rId13"/>
    <p:sldId id="346" r:id="rId14"/>
    <p:sldId id="342" r:id="rId15"/>
    <p:sldId id="321" r:id="rId16"/>
    <p:sldId id="328" r:id="rId17"/>
    <p:sldId id="340" r:id="rId18"/>
    <p:sldId id="337" r:id="rId19"/>
    <p:sldId id="348" r:id="rId20"/>
    <p:sldId id="257" r:id="rId21"/>
  </p:sldIdLst>
  <p:sldSz cx="9144000" cy="6858000" type="screen4x3"/>
  <p:notesSz cx="6858000" cy="9777413"/>
  <p:custDataLst>
    <p:tags r:id="rId24"/>
  </p:custData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kern="1200">
        <a:solidFill>
          <a:schemeClr val="tx1"/>
        </a:solidFill>
        <a:latin typeface="Imago" pitchFamily="2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kern="1200">
        <a:solidFill>
          <a:schemeClr val="tx1"/>
        </a:solidFill>
        <a:latin typeface="Imago" pitchFamily="2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kern="1200">
        <a:solidFill>
          <a:schemeClr val="tx1"/>
        </a:solidFill>
        <a:latin typeface="Imago" pitchFamily="2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kern="1200">
        <a:solidFill>
          <a:schemeClr val="tx1"/>
        </a:solidFill>
        <a:latin typeface="Imago" pitchFamily="2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kern="1200">
        <a:solidFill>
          <a:schemeClr val="tx1"/>
        </a:solidFill>
        <a:latin typeface="Imago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Imago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Imago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Imago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Imago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5">
          <p15:clr>
            <a:srgbClr val="A4A3A4"/>
          </p15:clr>
        </p15:guide>
        <p15:guide id="2" orient="horz" pos="331">
          <p15:clr>
            <a:srgbClr val="A4A3A4"/>
          </p15:clr>
        </p15:guide>
        <p15:guide id="3" orient="horz" pos="1183">
          <p15:clr>
            <a:srgbClr val="A4A3A4"/>
          </p15:clr>
        </p15:guide>
        <p15:guide id="4" orient="horz" pos="1099">
          <p15:clr>
            <a:srgbClr val="A4A3A4"/>
          </p15:clr>
        </p15:guide>
        <p15:guide id="5" orient="horz" pos="4111">
          <p15:clr>
            <a:srgbClr val="A4A3A4"/>
          </p15:clr>
        </p15:guide>
        <p15:guide id="6" pos="255">
          <p15:clr>
            <a:srgbClr val="A4A3A4"/>
          </p15:clr>
        </p15:guide>
        <p15:guide id="7" pos="551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'Donnell, Patrick {DMDA~Pleasanton}" initials="OP{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AFEE8"/>
    <a:srgbClr val="3365FB"/>
    <a:srgbClr val="B760F9"/>
    <a:srgbClr val="A2C1FE"/>
    <a:srgbClr val="00B7A5"/>
    <a:srgbClr val="F76681"/>
    <a:srgbClr val="D49FFF"/>
    <a:srgbClr val="8CF4EA"/>
    <a:srgbClr val="676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0" autoAdjust="0"/>
    <p:restoredTop sz="98771" autoAdjust="0"/>
  </p:normalViewPr>
  <p:slideViewPr>
    <p:cSldViewPr>
      <p:cViewPr varScale="1">
        <p:scale>
          <a:sx n="69" d="100"/>
          <a:sy n="69" d="100"/>
        </p:scale>
        <p:origin x="1220" y="44"/>
      </p:cViewPr>
      <p:guideLst>
        <p:guide orient="horz" pos="3955"/>
        <p:guide orient="horz" pos="331"/>
        <p:guide orient="horz" pos="1183"/>
        <p:guide orient="horz" pos="1099"/>
        <p:guide orient="horz" pos="4111"/>
        <p:guide pos="255"/>
        <p:guide pos="55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54" y="-114"/>
      </p:cViewPr>
      <p:guideLst>
        <p:guide orient="horz" pos="307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080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1413" y="850900"/>
            <a:ext cx="4575175" cy="34321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41850"/>
            <a:ext cx="5029200" cy="451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Klicken Sie, um die Formate des Vorlagentextes zu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9870780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91598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Imago" pitchFamily="2" charset="0"/>
        <a:ea typeface="+mn-ea"/>
        <a:cs typeface="+mn-cs"/>
      </a:defRPr>
    </a:lvl1pPr>
    <a:lvl2pPr marL="457200" algn="l" defTabSz="91598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Imago" pitchFamily="2" charset="0"/>
        <a:ea typeface="+mn-ea"/>
        <a:cs typeface="+mn-cs"/>
      </a:defRPr>
    </a:lvl2pPr>
    <a:lvl3pPr marL="915988" algn="l" defTabSz="91598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Imago" pitchFamily="2" charset="0"/>
        <a:ea typeface="+mn-ea"/>
        <a:cs typeface="+mn-cs"/>
      </a:defRPr>
    </a:lvl3pPr>
    <a:lvl4pPr marL="1373188" algn="l" defTabSz="91598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Imago" pitchFamily="2" charset="0"/>
        <a:ea typeface="+mn-ea"/>
        <a:cs typeface="+mn-cs"/>
      </a:defRPr>
    </a:lvl4pPr>
    <a:lvl5pPr marL="1830388" algn="l" defTabSz="91598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Imago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90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70" name="shpGridNormal" hidden="1"/>
          <p:cNvGrpSpPr>
            <a:grpSpLocks/>
          </p:cNvGrpSpPr>
          <p:nvPr userDrawn="1"/>
        </p:nvGrpSpPr>
        <p:grpSpPr bwMode="auto">
          <a:xfrm>
            <a:off x="397120" y="514351"/>
            <a:ext cx="8354157" cy="5764213"/>
            <a:chOff x="271" y="324"/>
            <a:chExt cx="5701" cy="3631"/>
          </a:xfrm>
        </p:grpSpPr>
        <p:sp>
          <p:nvSpPr>
            <p:cNvPr id="94266" name="shpGridTitle" hidden="1"/>
            <p:cNvSpPr>
              <a:spLocks noChangeArrowheads="1"/>
            </p:cNvSpPr>
            <p:nvPr userDrawn="1"/>
          </p:nvSpPr>
          <p:spPr bwMode="auto">
            <a:xfrm>
              <a:off x="271" y="324"/>
              <a:ext cx="5701" cy="771"/>
            </a:xfrm>
            <a:prstGeom prst="rect">
              <a:avLst/>
            </a:prstGeom>
            <a:noFill/>
            <a:ln w="12700">
              <a:solidFill>
                <a:srgbClr val="676767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sz="2400"/>
            </a:p>
          </p:txBody>
        </p:sp>
        <p:sp>
          <p:nvSpPr>
            <p:cNvPr id="94268" name="shpGridMain" hidden="1"/>
            <p:cNvSpPr>
              <a:spLocks noChangeArrowheads="1"/>
            </p:cNvSpPr>
            <p:nvPr userDrawn="1"/>
          </p:nvSpPr>
          <p:spPr bwMode="auto">
            <a:xfrm>
              <a:off x="271" y="1179"/>
              <a:ext cx="5701" cy="2776"/>
            </a:xfrm>
            <a:prstGeom prst="rect">
              <a:avLst/>
            </a:prstGeom>
            <a:noFill/>
            <a:ln w="12700">
              <a:solidFill>
                <a:srgbClr val="676767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CH" sz="2400"/>
            </a:p>
          </p:txBody>
        </p:sp>
      </p:grpSp>
      <p:sp>
        <p:nvSpPr>
          <p:cNvPr id="94242" name="shpTitleLine"/>
          <p:cNvSpPr>
            <a:spLocks noChangeShapeType="1"/>
          </p:cNvSpPr>
          <p:nvPr/>
        </p:nvSpPr>
        <p:spPr bwMode="auto">
          <a:xfrm>
            <a:off x="0" y="1738313"/>
            <a:ext cx="816072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94230" name="shpPlaceholderTitle"/>
          <p:cNvSpPr>
            <a:spLocks noGrp="1" noChangeArrowheads="1"/>
          </p:cNvSpPr>
          <p:nvPr>
            <p:ph type="ctrTitle"/>
          </p:nvPr>
        </p:nvSpPr>
        <p:spPr>
          <a:xfrm>
            <a:off x="383931" y="2601918"/>
            <a:ext cx="8376138" cy="1008063"/>
          </a:xfrm>
        </p:spPr>
        <p:txBody>
          <a:bodyPr/>
          <a:lstStyle>
            <a:lvl1pPr>
              <a:defRPr sz="3000"/>
            </a:lvl1pPr>
          </a:lstStyle>
          <a:p>
            <a:pPr lvl="0"/>
            <a:r>
              <a:rPr lang="fr-CH" noProof="0" smtClean="0"/>
              <a:t>Click to edit Master title style</a:t>
            </a:r>
          </a:p>
        </p:txBody>
      </p:sp>
      <p:sp>
        <p:nvSpPr>
          <p:cNvPr id="94231" name="shpPlaceholderMain"/>
          <p:cNvSpPr>
            <a:spLocks noGrp="1" noChangeArrowheads="1"/>
          </p:cNvSpPr>
          <p:nvPr>
            <p:ph type="subTitle" idx="1"/>
          </p:nvPr>
        </p:nvSpPr>
        <p:spPr>
          <a:xfrm>
            <a:off x="398586" y="3644906"/>
            <a:ext cx="8361485" cy="576263"/>
          </a:xfrm>
        </p:spPr>
        <p:txBody>
          <a:bodyPr/>
          <a:lstStyle>
            <a:lvl1pPr marL="0" indent="0">
              <a:buFontTx/>
              <a:buNone/>
              <a:defRPr sz="3300" b="1" i="1">
                <a:latin typeface="Minion" pitchFamily="2" charset="0"/>
              </a:defRPr>
            </a:lvl1pPr>
          </a:lstStyle>
          <a:p>
            <a:pPr lvl="0"/>
            <a:r>
              <a:rPr lang="fr-CH" noProof="0" smtClean="0"/>
              <a:t>Click to edit Master subtitle style</a:t>
            </a:r>
          </a:p>
        </p:txBody>
      </p:sp>
      <p:sp>
        <p:nvSpPr>
          <p:cNvPr id="94263" name="shpLogoBackground"/>
          <p:cNvSpPr>
            <a:spLocks noChangeArrowheads="1"/>
          </p:cNvSpPr>
          <p:nvPr userDrawn="1"/>
        </p:nvSpPr>
        <p:spPr bwMode="white">
          <a:xfrm>
            <a:off x="7702558" y="115888"/>
            <a:ext cx="1062403" cy="865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pic>
        <p:nvPicPr>
          <p:cNvPr id="6" name="shpLogoPicDark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35496" y="6165304"/>
            <a:ext cx="979170" cy="655320"/>
          </a:xfrm>
          <a:prstGeom prst="rect">
            <a:avLst/>
          </a:prstGeom>
        </p:spPr>
      </p:pic>
      <p:pic>
        <p:nvPicPr>
          <p:cNvPr id="7" name="Picture 184" descr="Cobas_logo_PPT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460" b="-7356"/>
          <a:stretch>
            <a:fillRect/>
          </a:stretch>
        </p:blipFill>
        <p:spPr bwMode="auto">
          <a:xfrm>
            <a:off x="7812361" y="6272942"/>
            <a:ext cx="12795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910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shpLogoPicDark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35496" y="6165304"/>
            <a:ext cx="979170" cy="655320"/>
          </a:xfrm>
          <a:prstGeom prst="rect">
            <a:avLst/>
          </a:prstGeom>
        </p:spPr>
      </p:pic>
      <p:pic>
        <p:nvPicPr>
          <p:cNvPr id="7" name="Picture 184" descr="Cobas_logo_PPT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460" b="-7356"/>
          <a:stretch>
            <a:fillRect/>
          </a:stretch>
        </p:blipFill>
        <p:spPr bwMode="auto">
          <a:xfrm>
            <a:off x="7812361" y="6272942"/>
            <a:ext cx="12795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hpPlaceholderNumber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r>
              <a:rPr lang="en-US" sz="1100" dirty="0" smtClean="0"/>
              <a:t>		Confidential – Not for Distribution - © Roche</a:t>
            </a:r>
            <a:r>
              <a:rPr lang="de-DE" sz="11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smtClean="0"/>
              <a:t> 	                             </a:t>
            </a:r>
            <a:fld id="{404649DD-8E2B-4957-9020-F806BA43D35C}" type="slidenum">
              <a:rPr lang="en-US" sz="1200" smtClean="0"/>
              <a:pPr algn="ctr"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093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120" y="1806575"/>
            <a:ext cx="4106008" cy="4471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812" y="1806575"/>
            <a:ext cx="4107473" cy="4471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pic>
        <p:nvPicPr>
          <p:cNvPr id="7" name="shpLogoPicDark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35496" y="6165304"/>
            <a:ext cx="979170" cy="655320"/>
          </a:xfrm>
          <a:prstGeom prst="rect">
            <a:avLst/>
          </a:prstGeom>
        </p:spPr>
      </p:pic>
      <p:pic>
        <p:nvPicPr>
          <p:cNvPr id="8" name="Picture 184" descr="Cobas_logo_PPT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460" b="-7356"/>
          <a:stretch>
            <a:fillRect/>
          </a:stretch>
        </p:blipFill>
        <p:spPr bwMode="auto">
          <a:xfrm>
            <a:off x="7812361" y="6272942"/>
            <a:ext cx="12795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hpPlaceholderNumber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r>
              <a:rPr lang="en-US" sz="1100" dirty="0" smtClean="0"/>
              <a:t>		Confidential – Not for Distribution - © Roche</a:t>
            </a:r>
            <a:r>
              <a:rPr lang="de-DE" sz="11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smtClean="0"/>
              <a:t> 	                             </a:t>
            </a:r>
            <a:fld id="{404649DD-8E2B-4957-9020-F806BA43D35C}" type="slidenum">
              <a:rPr lang="en-US" sz="1200" smtClean="0"/>
              <a:pPr algn="ctr"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254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3" y="1535113"/>
            <a:ext cx="4041531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3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7" name="shpPlaceholderDate"/>
          <p:cNvSpPr>
            <a:spLocks noGrp="1" noChangeArrowheads="1"/>
          </p:cNvSpPr>
          <p:nvPr>
            <p:ph type="dt" sz="half" idx="10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hpPlaceholderNumber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5FE86-6BD3-48ED-9042-E3EF8447C6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52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shpPlaceholderDate"/>
          <p:cNvSpPr>
            <a:spLocks noGrp="1" noChangeArrowheads="1"/>
          </p:cNvSpPr>
          <p:nvPr>
            <p:ph type="dt" sz="half" idx="10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hpPlaceholderNumber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165CB-D5E5-4F49-B52C-2E6BB58C0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pPlaceholderDate"/>
          <p:cNvSpPr>
            <a:spLocks noGrp="1" noChangeArrowheads="1"/>
          </p:cNvSpPr>
          <p:nvPr>
            <p:ph type="dt" sz="half" idx="10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hpPlaceholderNumber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DFCCA-F568-422D-8A8C-1E4095886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6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49"/>
            <a:ext cx="3008435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7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4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hpPlaceholderDate"/>
          <p:cNvSpPr>
            <a:spLocks noGrp="1" noChangeArrowheads="1"/>
          </p:cNvSpPr>
          <p:nvPr>
            <p:ph type="dt" sz="half" idx="10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hpPlaceholderNumber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887CC-8431-4B91-BABD-191FD7EEA2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89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hpPlaceholderDate"/>
          <p:cNvSpPr>
            <a:spLocks noGrp="1" noChangeArrowheads="1"/>
          </p:cNvSpPr>
          <p:nvPr>
            <p:ph type="dt" sz="half" idx="10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hpPlaceholderNumber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E69C4-9F4A-4EC7-99BF-B1E5BD2F1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13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shpPlaceholderDate"/>
          <p:cNvSpPr>
            <a:spLocks noGrp="1" noChangeArrowheads="1"/>
          </p:cNvSpPr>
          <p:nvPr>
            <p:ph type="dt" sz="half" idx="10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hpPlaceholderNumber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25F00-55C7-4159-96ED-33FC181064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05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1639" y="452439"/>
            <a:ext cx="2089638" cy="5826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328" y="452439"/>
            <a:ext cx="6132634" cy="5826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shpPlaceholderDate"/>
          <p:cNvSpPr>
            <a:spLocks noGrp="1" noChangeArrowheads="1"/>
          </p:cNvSpPr>
          <p:nvPr>
            <p:ph type="dt" sz="half" idx="10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hpPlaceholderNumber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27A04-B349-4C41-9EBD-AC2BB72186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79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48762" y="355609"/>
            <a:ext cx="8443546" cy="58199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48762" y="897273"/>
            <a:ext cx="8443546" cy="494792"/>
          </a:xfrm>
        </p:spPr>
        <p:txBody>
          <a:bodyPr/>
          <a:lstStyle>
            <a:lvl1pPr>
              <a:defRPr sz="2900" b="0" i="1">
                <a:solidFill>
                  <a:srgbClr val="000000"/>
                </a:solidFill>
                <a:latin typeface="Minion"/>
                <a:cs typeface="Minion"/>
              </a:defRPr>
            </a:lvl1pPr>
          </a:lstStyle>
          <a:p>
            <a:pPr lvl="0"/>
            <a:r>
              <a:rPr lang="en-US" dirty="0" smtClean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547193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shpPlaceholderTitle"/>
          <p:cNvSpPr>
            <a:spLocks noGrp="1" noChangeArrowheads="1"/>
          </p:cNvSpPr>
          <p:nvPr>
            <p:ph type="title"/>
          </p:nvPr>
        </p:nvSpPr>
        <p:spPr bwMode="auto">
          <a:xfrm>
            <a:off x="388328" y="452444"/>
            <a:ext cx="7366000" cy="130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2038" name="shpPlaceholderMain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7120" y="1806575"/>
            <a:ext cx="8354157" cy="447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grpSp>
        <p:nvGrpSpPr>
          <p:cNvPr id="41000" name="shpGridNormal" hidden="1"/>
          <p:cNvGrpSpPr>
            <a:grpSpLocks/>
          </p:cNvGrpSpPr>
          <p:nvPr userDrawn="1"/>
        </p:nvGrpSpPr>
        <p:grpSpPr bwMode="auto">
          <a:xfrm>
            <a:off x="397120" y="514356"/>
            <a:ext cx="8354157" cy="6005513"/>
            <a:chOff x="271" y="324"/>
            <a:chExt cx="5701" cy="3783"/>
          </a:xfrm>
        </p:grpSpPr>
        <p:sp>
          <p:nvSpPr>
            <p:cNvPr id="40993" name="shpGridTitle" hidden="1"/>
            <p:cNvSpPr>
              <a:spLocks noChangeArrowheads="1"/>
            </p:cNvSpPr>
            <p:nvPr userDrawn="1"/>
          </p:nvSpPr>
          <p:spPr bwMode="auto">
            <a:xfrm>
              <a:off x="271" y="324"/>
              <a:ext cx="5701" cy="771"/>
            </a:xfrm>
            <a:prstGeom prst="rect">
              <a:avLst/>
            </a:prstGeom>
            <a:noFill/>
            <a:ln w="12700">
              <a:solidFill>
                <a:srgbClr val="676767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40994" name="shpGridMain" hidden="1"/>
            <p:cNvSpPr>
              <a:spLocks noChangeArrowheads="1"/>
            </p:cNvSpPr>
            <p:nvPr userDrawn="1"/>
          </p:nvSpPr>
          <p:spPr bwMode="auto">
            <a:xfrm>
              <a:off x="271" y="1179"/>
              <a:ext cx="5701" cy="2776"/>
            </a:xfrm>
            <a:prstGeom prst="rect">
              <a:avLst/>
            </a:prstGeom>
            <a:noFill/>
            <a:ln w="12700">
              <a:solidFill>
                <a:srgbClr val="676767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40998" name="shpGridFooter" hidden="1"/>
            <p:cNvSpPr>
              <a:spLocks noChangeArrowheads="1"/>
            </p:cNvSpPr>
            <p:nvPr userDrawn="1"/>
          </p:nvSpPr>
          <p:spPr bwMode="auto">
            <a:xfrm>
              <a:off x="271" y="4005"/>
              <a:ext cx="5701" cy="102"/>
            </a:xfrm>
            <a:prstGeom prst="rect">
              <a:avLst/>
            </a:prstGeom>
            <a:noFill/>
            <a:ln w="12700">
              <a:solidFill>
                <a:srgbClr val="676767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14" name="shpLogoBackground"/>
          <p:cNvSpPr>
            <a:spLocks noChangeArrowheads="1"/>
          </p:cNvSpPr>
          <p:nvPr userDrawn="1"/>
        </p:nvSpPr>
        <p:spPr bwMode="white">
          <a:xfrm>
            <a:off x="7702550" y="115888"/>
            <a:ext cx="1062404" cy="865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en-US" dirty="0"/>
          </a:p>
        </p:txBody>
      </p:sp>
      <p:pic>
        <p:nvPicPr>
          <p:cNvPr id="12" name="shpLogoPicDark"/>
          <p:cNvPicPr>
            <a:picLocks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35496" y="6165304"/>
            <a:ext cx="979170" cy="655320"/>
          </a:xfrm>
          <a:prstGeom prst="rect">
            <a:avLst/>
          </a:prstGeom>
        </p:spPr>
      </p:pic>
      <p:pic>
        <p:nvPicPr>
          <p:cNvPr id="13" name="Picture 184" descr="Cobas_logo_PPT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460" b="-7356"/>
          <a:stretch>
            <a:fillRect/>
          </a:stretch>
        </p:blipFill>
        <p:spPr bwMode="auto">
          <a:xfrm>
            <a:off x="7812361" y="6272942"/>
            <a:ext cx="12795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hpPlaceholderNumber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97120" y="6323017"/>
            <a:ext cx="8354157" cy="193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r>
              <a:rPr lang="en-US" sz="1100" dirty="0" smtClean="0"/>
              <a:t>		Confidential – Not for Distribution - © Roche</a:t>
            </a:r>
            <a:r>
              <a:rPr lang="de-DE" sz="11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smtClean="0"/>
              <a:t> 	                             </a:t>
            </a:r>
            <a:fld id="{404649DD-8E2B-4957-9020-F806BA43D35C}" type="slidenum">
              <a:rPr lang="en-US" sz="1200" smtClean="0"/>
              <a:pPr algn="ctr"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Imago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Imago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Imago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Imago" pitchFamily="2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Imago" pitchFamily="2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Imago" pitchFamily="2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Imago" pitchFamily="2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Imago" pitchFamily="2" charset="0"/>
        </a:defRPr>
      </a:lvl9pPr>
    </p:titleStyle>
    <p:bodyStyle>
      <a:lvl1pPr marL="285750" indent="-285750" algn="l" rtl="0" eaLnBrk="0" fontAlgn="base" hangingPunct="0">
        <a:spcBef>
          <a:spcPct val="75000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3588" indent="-287338" algn="l" rtl="0" eaLnBrk="0" fontAlgn="base" hangingPunct="0">
        <a:spcBef>
          <a:spcPct val="3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241425" indent="-28733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719263" indent="-28733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95513" indent="-2857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52713" indent="-2857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109913" indent="-2857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67113" indent="-2857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4024313" indent="-2857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80" name="shpTitleSlide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21985" y="667254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4" name="Rectangle 25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206716" y="1844824"/>
            <a:ext cx="864096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Imago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Imago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Imago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Imago" pitchFamily="2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Imago" pitchFamily="2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Imago" pitchFamily="2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Imago" pitchFamily="2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Imago" pitchFamily="2" charset="0"/>
              </a:defRPr>
            </a:lvl9pPr>
          </a:lstStyle>
          <a:p>
            <a:pPr algn="ctr"/>
            <a:r>
              <a:rPr lang="en-US" sz="2400" dirty="0" smtClean="0"/>
              <a:t>Clinical Validation of </a:t>
            </a:r>
            <a:r>
              <a:rPr lang="en-US" sz="2400" dirty="0"/>
              <a:t> cobas</a:t>
            </a:r>
            <a:r>
              <a:rPr lang="en-US" sz="2400" baseline="30000" dirty="0"/>
              <a:t>®</a:t>
            </a:r>
            <a:r>
              <a:rPr lang="en-US" sz="2400" dirty="0"/>
              <a:t> EGFR Mutation Test in </a:t>
            </a:r>
            <a:r>
              <a:rPr lang="en-US" sz="2400" dirty="0" smtClean="0"/>
              <a:t>Blood Samples </a:t>
            </a:r>
            <a:r>
              <a:rPr lang="en-US" sz="2400" dirty="0"/>
              <a:t>(Liquid Biopsy) as a Companion </a:t>
            </a:r>
            <a:r>
              <a:rPr lang="en-US" sz="2400" dirty="0" smtClean="0"/>
              <a:t>-Diagnostic</a:t>
            </a:r>
            <a:r>
              <a:rPr lang="en-US" sz="2400" dirty="0"/>
              <a:t> </a:t>
            </a:r>
            <a:r>
              <a:rPr lang="en-US" sz="2400" dirty="0" smtClean="0"/>
              <a:t> Test for </a:t>
            </a:r>
            <a:r>
              <a:rPr lang="en-US" sz="2400" dirty="0" err="1"/>
              <a:t>Tarceva</a:t>
            </a:r>
            <a:r>
              <a:rPr lang="en-US" sz="2400" baseline="30000" dirty="0"/>
              <a:t>®</a:t>
            </a:r>
            <a:endParaRPr lang="en-US" sz="2400" dirty="0"/>
          </a:p>
        </p:txBody>
      </p:sp>
      <p:sp>
        <p:nvSpPr>
          <p:cNvPr id="13" name="Rectangle 26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395536" y="3068966"/>
            <a:ext cx="79009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spcBef>
                <a:spcPct val="75000"/>
              </a:spcBef>
              <a:spcAft>
                <a:spcPct val="0"/>
              </a:spcAft>
              <a:buSzPct val="100000"/>
              <a:buFontTx/>
              <a:buNone/>
              <a:defRPr sz="3300" b="1" i="1">
                <a:solidFill>
                  <a:schemeClr val="tx1"/>
                </a:solidFill>
                <a:latin typeface="Minion" pitchFamily="2" charset="0"/>
                <a:ea typeface="+mn-ea"/>
                <a:cs typeface="+mn-cs"/>
              </a:defRPr>
            </a:lvl1pPr>
            <a:lvl2pPr marL="763588" indent="-287338" algn="l" rtl="0" eaLnBrk="1" fontAlgn="base" hangingPunct="1">
              <a:spcBef>
                <a:spcPct val="3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241425" indent="-287338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719263" indent="-287338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195513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652713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3109913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567113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4024313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2400" dirty="0" smtClean="0"/>
              <a:t>Regulatory Industry Statistics Workshop 2018</a:t>
            </a:r>
            <a:endParaRPr lang="en-US" sz="2400" dirty="0"/>
          </a:p>
        </p:txBody>
      </p:sp>
      <p:pic>
        <p:nvPicPr>
          <p:cNvPr id="1026" name="Picture 2" descr="C:\Users\farringl\AppData\Local\Microsoft\Windows\Temporary Internet Files\Content.IE5\UMOTA8L6\MC90043880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8" y="4725147"/>
            <a:ext cx="8922149" cy="196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6716" y="3604372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err="1" smtClean="0">
                <a:latin typeface="Minion" panose="02040503050201020203" pitchFamily="18" charset="0"/>
              </a:rPr>
              <a:t>Abha</a:t>
            </a:r>
            <a:r>
              <a:rPr lang="en-US" sz="2000" b="1" i="1" dirty="0" smtClean="0">
                <a:latin typeface="Minion" panose="02040503050201020203" pitchFamily="18" charset="0"/>
              </a:rPr>
              <a:t> Sharma, Roche Molecular Systems</a:t>
            </a:r>
            <a:endParaRPr lang="en-US" sz="2000" b="1" i="1" dirty="0">
              <a:latin typeface="Minion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257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Overview of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20" y="1484785"/>
            <a:ext cx="8354157" cy="4248472"/>
          </a:xfrm>
        </p:spPr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 smtClean="0"/>
              <a:t>Introduction and Definitions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Liquid Biopsy: An Unmet Need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Tissue and Plasma Samples differences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Agreement Between Tissue and Plasma Samples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Estimated PPV and NPV based on Prevalence in different populations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Drug Efficacy in Observed data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Modeled Drug efficacy in Plasma Positive Patients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49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9"/>
            <a:ext cx="7366000" cy="576064"/>
          </a:xfrm>
        </p:spPr>
        <p:txBody>
          <a:bodyPr/>
          <a:lstStyle/>
          <a:p>
            <a:pPr algn="ctr"/>
            <a:r>
              <a:rPr lang="en-US" dirty="0" smtClean="0"/>
              <a:t>Introduction and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08720"/>
            <a:ext cx="8354157" cy="5256584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cobas</a:t>
            </a:r>
            <a:r>
              <a:rPr lang="en-US" dirty="0"/>
              <a:t>® EGFR </a:t>
            </a:r>
            <a:r>
              <a:rPr lang="en-US" dirty="0" smtClean="0"/>
              <a:t>Mutation Test</a:t>
            </a:r>
          </a:p>
          <a:p>
            <a:pPr marL="477838" lvl="1" indent="0">
              <a:buNone/>
            </a:pPr>
            <a:r>
              <a:rPr lang="en-US" dirty="0" smtClean="0"/>
              <a:t>A </a:t>
            </a:r>
            <a:r>
              <a:rPr lang="en-US" dirty="0"/>
              <a:t>real-time PCR test for </a:t>
            </a:r>
            <a:r>
              <a:rPr lang="en-US" dirty="0" smtClean="0"/>
              <a:t>detecting </a:t>
            </a:r>
            <a:r>
              <a:rPr lang="en-US" dirty="0"/>
              <a:t>d</a:t>
            </a:r>
            <a:r>
              <a:rPr lang="en-US" dirty="0" smtClean="0"/>
              <a:t>efined </a:t>
            </a:r>
            <a:r>
              <a:rPr lang="en-US" dirty="0"/>
              <a:t>mutations of the epidermal growth factor receptor (EGFR) gene in non-small cell lung cancer (NSCLC) patients </a:t>
            </a:r>
            <a:endParaRPr lang="en-US" dirty="0" smtClean="0"/>
          </a:p>
          <a:p>
            <a:r>
              <a:rPr lang="en-US" dirty="0" smtClean="0"/>
              <a:t>TARCEVA® 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First-line treatment of patients with metastatic </a:t>
            </a:r>
            <a:r>
              <a:rPr lang="en-US" dirty="0" smtClean="0"/>
              <a:t>NSCLC </a:t>
            </a:r>
            <a:r>
              <a:rPr lang="en-US" dirty="0"/>
              <a:t>whose tumors have </a:t>
            </a:r>
            <a:r>
              <a:rPr lang="fr-FR" dirty="0" smtClean="0"/>
              <a:t>EGFR </a:t>
            </a:r>
            <a:r>
              <a:rPr lang="fr-FR" dirty="0"/>
              <a:t>exon 19 </a:t>
            </a:r>
            <a:r>
              <a:rPr lang="fr-FR" dirty="0" err="1"/>
              <a:t>deletions</a:t>
            </a:r>
            <a:r>
              <a:rPr lang="fr-FR" dirty="0"/>
              <a:t> or exon 21 (L858R) substitution </a:t>
            </a:r>
            <a:r>
              <a:rPr lang="fr-FR" dirty="0" smtClean="0"/>
              <a:t>mutations</a:t>
            </a:r>
          </a:p>
          <a:p>
            <a:r>
              <a:rPr lang="fr-FR" dirty="0" err="1" smtClean="0"/>
              <a:t>Liquid</a:t>
            </a:r>
            <a:r>
              <a:rPr lang="fr-FR" dirty="0" smtClean="0"/>
              <a:t> </a:t>
            </a:r>
            <a:r>
              <a:rPr lang="fr-FR" dirty="0" err="1" smtClean="0"/>
              <a:t>Biopsy</a:t>
            </a:r>
            <a:endParaRPr lang="fr-FR" dirty="0" smtClean="0"/>
          </a:p>
          <a:p>
            <a:pPr lvl="1"/>
            <a:r>
              <a:rPr lang="en-US" dirty="0" smtClean="0"/>
              <a:t>Blood (Plasma) </a:t>
            </a:r>
            <a:r>
              <a:rPr lang="en-US" dirty="0"/>
              <a:t>samples </a:t>
            </a:r>
            <a:r>
              <a:rPr lang="en-US" dirty="0" smtClean="0"/>
              <a:t>from Cancer </a:t>
            </a:r>
            <a:r>
              <a:rPr lang="en-US" dirty="0"/>
              <a:t>patients are also referred to as ‘liquid biopsy’ samples as opposed to the tumor samples which are obtained </a:t>
            </a:r>
            <a:r>
              <a:rPr lang="en-US" dirty="0" smtClean="0"/>
              <a:t>by ‘</a:t>
            </a:r>
            <a:r>
              <a:rPr lang="en-US" dirty="0"/>
              <a:t>surgical biopsy’. </a:t>
            </a:r>
          </a:p>
          <a:p>
            <a:pPr lvl="1"/>
            <a:r>
              <a:rPr lang="en-US" dirty="0" smtClean="0"/>
              <a:t>The test benefits </a:t>
            </a:r>
            <a:r>
              <a:rPr lang="en-US" dirty="0"/>
              <a:t>patients </a:t>
            </a:r>
            <a:r>
              <a:rPr lang="en-US" dirty="0" smtClean="0"/>
              <a:t>who may </a:t>
            </a:r>
            <a:r>
              <a:rPr lang="en-US" dirty="0"/>
              <a:t>be too ill or are otherwise unable to provide a tumor sample for EGFR testing.</a:t>
            </a:r>
          </a:p>
        </p:txBody>
      </p:sp>
    </p:spTree>
    <p:extLst>
      <p:ext uri="{BB962C8B-B14F-4D97-AF65-F5344CB8AC3E}">
        <p14:creationId xmlns:p14="http://schemas.microsoft.com/office/powerpoint/2010/main" val="282780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762" y="355609"/>
            <a:ext cx="8443546" cy="1129175"/>
          </a:xfrm>
        </p:spPr>
        <p:txBody>
          <a:bodyPr/>
          <a:lstStyle/>
          <a:p>
            <a:pPr algn="ctr"/>
            <a:r>
              <a:rPr lang="en-US" dirty="0" smtClean="0"/>
              <a:t>Challenges with Tissue Biopsy and need for “Liquid Biopsy” or Blood Test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285663"/>
            <a:ext cx="6616894" cy="4536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</a:pPr>
            <a:endParaRPr lang="en-US" sz="1700" b="1" dirty="0">
              <a:solidFill>
                <a:srgbClr val="00925B"/>
              </a:solidFill>
            </a:endParaRPr>
          </a:p>
          <a:p>
            <a:pPr marL="228600" indent="-228600">
              <a:spcBef>
                <a:spcPts val="1204"/>
              </a:spcBef>
              <a:buFontTx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Biopsy ineligible population</a:t>
            </a:r>
          </a:p>
          <a:p>
            <a:pPr marL="228600" indent="-228600">
              <a:spcBef>
                <a:spcPts val="1204"/>
              </a:spcBef>
              <a:buFontTx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Clinical complications</a:t>
            </a:r>
            <a:r>
              <a:rPr lang="en-US" sz="2000" dirty="0" smtClean="0">
                <a:solidFill>
                  <a:srgbClr val="000000"/>
                </a:solidFill>
              </a:rPr>
              <a:t>: 18</a:t>
            </a:r>
            <a:r>
              <a:rPr lang="en-US" sz="2000" dirty="0">
                <a:solidFill>
                  <a:srgbClr val="000000"/>
                </a:solidFill>
              </a:rPr>
              <a:t>% rate of adverse </a:t>
            </a:r>
            <a:r>
              <a:rPr lang="en-US" sz="2000" dirty="0" smtClean="0">
                <a:solidFill>
                  <a:srgbClr val="000000"/>
                </a:solidFill>
              </a:rPr>
              <a:t>events</a:t>
            </a:r>
            <a:endParaRPr lang="en-US" sz="2000" baseline="30000" dirty="0">
              <a:solidFill>
                <a:srgbClr val="000000"/>
              </a:solidFill>
            </a:endParaRPr>
          </a:p>
          <a:p>
            <a:pPr marL="228600" indent="-228600">
              <a:spcBef>
                <a:spcPts val="1204"/>
              </a:spcBef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Inadequate biopsy sample</a:t>
            </a:r>
          </a:p>
          <a:p>
            <a:pPr marL="228600" indent="-228600">
              <a:spcBef>
                <a:spcPts val="1204"/>
              </a:spcBef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Tumor heterogeneity</a:t>
            </a:r>
          </a:p>
          <a:p>
            <a:pPr marL="228600" indent="-228600">
              <a:spcBef>
                <a:spcPts val="1204"/>
              </a:spcBef>
              <a:buFontTx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Tissue </a:t>
            </a:r>
            <a:r>
              <a:rPr lang="en-US" sz="2000" dirty="0" smtClean="0">
                <a:solidFill>
                  <a:srgbClr val="000000"/>
                </a:solidFill>
              </a:rPr>
              <a:t>preservation: (</a:t>
            </a:r>
            <a:r>
              <a:rPr lang="en-US" sz="2000" dirty="0">
                <a:solidFill>
                  <a:srgbClr val="000000"/>
                </a:solidFill>
              </a:rPr>
              <a:t>FFPE) process</a:t>
            </a:r>
          </a:p>
          <a:p>
            <a:pPr marL="228600" indent="-228600">
              <a:spcBef>
                <a:spcPts val="1204"/>
              </a:spcBef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Delays in </a:t>
            </a:r>
            <a:r>
              <a:rPr lang="en-US" sz="2000" dirty="0">
                <a:solidFill>
                  <a:srgbClr val="000000"/>
                </a:solidFill>
              </a:rPr>
              <a:t>time to </a:t>
            </a:r>
            <a:r>
              <a:rPr lang="en-US" sz="2000" dirty="0" smtClean="0">
                <a:solidFill>
                  <a:srgbClr val="000000"/>
                </a:solidFill>
              </a:rPr>
              <a:t>test results with Tissue Biopsy</a:t>
            </a:r>
          </a:p>
          <a:p>
            <a:pPr>
              <a:spcBef>
                <a:spcPts val="1204"/>
              </a:spcBef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14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43546" cy="913151"/>
          </a:xfrm>
        </p:spPr>
        <p:txBody>
          <a:bodyPr/>
          <a:lstStyle/>
          <a:p>
            <a:pPr algn="ctr"/>
            <a:r>
              <a:rPr lang="en-US" sz="2000" dirty="0" smtClean="0"/>
              <a:t>Agreement between Matched Tissue and Blood Samples </a:t>
            </a:r>
            <a:br>
              <a:rPr lang="en-US" sz="2000" dirty="0" smtClean="0"/>
            </a:br>
            <a:r>
              <a:rPr lang="en-US" sz="2000" dirty="0" smtClean="0"/>
              <a:t>from the Same Patient in Literature: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i="1" dirty="0" smtClean="0"/>
              <a:t>Intended use for Blood Test</a:t>
            </a:r>
            <a:endParaRPr lang="en-US" sz="2000" i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055180"/>
              </p:ext>
            </p:extLst>
          </p:nvPr>
        </p:nvGraphicFramePr>
        <p:xfrm>
          <a:off x="1403648" y="1882800"/>
          <a:ext cx="6096000" cy="229436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383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Tissue Samples Mutations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134">
                <a:tc rowSpan="3">
                  <a:txBody>
                    <a:bodyPr/>
                    <a:lstStyle/>
                    <a:p>
                      <a:r>
                        <a:rPr lang="en-US" dirty="0" smtClean="0"/>
                        <a:t>Blood Samples</a:t>
                      </a:r>
                    </a:p>
                    <a:p>
                      <a:r>
                        <a:rPr lang="en-US" dirty="0" smtClean="0"/>
                        <a:t>Mutation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Positive</a:t>
                      </a:r>
                      <a:r>
                        <a:rPr lang="en-US" baseline="30000" dirty="0" smtClean="0"/>
                        <a:t>2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Negative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1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72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1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Negative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92559" y="1296549"/>
            <a:ext cx="63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EGFR Mutation </a:t>
            </a:r>
            <a:r>
              <a:rPr lang="en-US" b="1" dirty="0" smtClean="0"/>
              <a:t>Test Results in Tissue and Blood Samples</a:t>
            </a:r>
            <a:r>
              <a:rPr lang="en-US" baseline="30000" dirty="0"/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6209" y="4570095"/>
            <a:ext cx="592575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Positive Percent Agreement (PPA) = 75% (72/96)</a:t>
            </a:r>
          </a:p>
          <a:p>
            <a:r>
              <a:rPr lang="en-US" dirty="0" smtClean="0"/>
              <a:t>Negative Percent Agreement (NPA) = 96% (137/142)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81232" y="6189139"/>
            <a:ext cx="3960440" cy="3843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600" baseline="30000" dirty="0" smtClean="0">
                <a:solidFill>
                  <a:srgbClr val="000000"/>
                </a:solidFill>
              </a:rPr>
              <a:t>1</a:t>
            </a:r>
            <a:r>
              <a:rPr lang="en-US" sz="1200" dirty="0" smtClean="0">
                <a:solidFill>
                  <a:srgbClr val="000000"/>
                </a:solidFill>
              </a:rPr>
              <a:t>T </a:t>
            </a:r>
            <a:r>
              <a:rPr lang="en-US" sz="1200" dirty="0" err="1" smtClean="0">
                <a:solidFill>
                  <a:srgbClr val="000000"/>
                </a:solidFill>
              </a:rPr>
              <a:t>Mok</a:t>
            </a:r>
            <a:r>
              <a:rPr lang="en-US" sz="1200" dirty="0" smtClean="0">
                <a:solidFill>
                  <a:srgbClr val="000000"/>
                </a:solidFill>
              </a:rPr>
              <a:t> et al., Clinical Cancer Research 2015</a:t>
            </a:r>
            <a:endParaRPr lang="en-US" sz="900" dirty="0" smtClean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348" y="5354925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Patient samples testing positive in tissue samples may be negative in Blood sample.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Initially screen with blood test, if negative result then test Tissue samples if available. 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403648" y="4293096"/>
            <a:ext cx="6118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2: A Positive result implies presence of Exon 19 deletions or Exon 21 L858R mutation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48728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20033" y="299568"/>
            <a:ext cx="8504152" cy="1008111"/>
          </a:xfrm>
        </p:spPr>
        <p:txBody>
          <a:bodyPr/>
          <a:lstStyle/>
          <a:p>
            <a:r>
              <a:rPr lang="en-US" sz="2400" dirty="0" smtClean="0"/>
              <a:t>Clinical  Validation Study: Bridging Study </a:t>
            </a:r>
            <a:br>
              <a:rPr lang="en-US" sz="2400" dirty="0" smtClean="0"/>
            </a:br>
            <a:r>
              <a:rPr lang="en-US" sz="1800" i="1" dirty="0" smtClean="0"/>
              <a:t>Retrospective Testing of Blood Samples from ENSURE study enrolling patients using Tissue Samples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381158" y="4797152"/>
            <a:ext cx="8581899" cy="864096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 smtClean="0"/>
              <a:t>ENSURE: </a:t>
            </a:r>
            <a:r>
              <a:rPr lang="en-US" sz="1600" dirty="0" smtClean="0"/>
              <a:t>Multicenter</a:t>
            </a:r>
            <a:r>
              <a:rPr lang="en-US" sz="1600" dirty="0"/>
              <a:t>, open-label randomized phase III study that evaluated the efficacy and safety of </a:t>
            </a:r>
            <a:r>
              <a:rPr lang="en-US" sz="1600" dirty="0" err="1" smtClean="0"/>
              <a:t>Tarceva</a:t>
            </a:r>
            <a:r>
              <a:rPr lang="en-US" sz="1600" dirty="0" smtClean="0"/>
              <a:t> </a:t>
            </a:r>
            <a:r>
              <a:rPr lang="en-US" sz="1600" dirty="0"/>
              <a:t>versus </a:t>
            </a:r>
            <a:r>
              <a:rPr lang="en-US" sz="1600" dirty="0" smtClean="0"/>
              <a:t>Chemotherapy as </a:t>
            </a:r>
            <a:r>
              <a:rPr lang="en-US" sz="1600" dirty="0"/>
              <a:t>the first-line treatment for stage IIIB/IV NSCLC patients with mutations in the TK domain of EGFR in their tumors</a:t>
            </a:r>
            <a:endParaRPr lang="en-US" sz="1600" dirty="0" smtClean="0"/>
          </a:p>
        </p:txBody>
      </p:sp>
      <p:sp>
        <p:nvSpPr>
          <p:cNvPr id="29705" name="Line 13"/>
          <p:cNvSpPr>
            <a:spLocks noChangeShapeType="1"/>
          </p:cNvSpPr>
          <p:nvPr/>
        </p:nvSpPr>
        <p:spPr bwMode="auto">
          <a:xfrm>
            <a:off x="5005389" y="2963863"/>
            <a:ext cx="153987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b">
            <a:spAutoFit/>
          </a:bodyPr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26495" y="1537010"/>
            <a:ext cx="7148736" cy="3110037"/>
            <a:chOff x="909638" y="2067302"/>
            <a:chExt cx="6417116" cy="1757847"/>
          </a:xfrm>
        </p:grpSpPr>
        <p:sp>
          <p:nvSpPr>
            <p:cNvPr id="29702" name="AutoShape 5"/>
            <p:cNvSpPr>
              <a:spLocks noChangeArrowheads="1"/>
            </p:cNvSpPr>
            <p:nvPr/>
          </p:nvSpPr>
          <p:spPr bwMode="auto">
            <a:xfrm>
              <a:off x="5614843" y="2067302"/>
              <a:ext cx="1584326" cy="791108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accent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ja-JP" sz="1600" dirty="0" err="1" smtClean="0"/>
                <a:t>Tarceva</a:t>
              </a:r>
              <a:r>
                <a:rPr lang="en-US" altLang="ja-JP" sz="1600" dirty="0" smtClean="0"/>
                <a:t>® (n=</a:t>
              </a:r>
              <a:r>
                <a:rPr lang="en-US" altLang="zh-CN" sz="1600" dirty="0" smtClean="0"/>
                <a:t>105)</a:t>
              </a:r>
              <a:endParaRPr lang="zh-CN" altLang="en-US" sz="1200" dirty="0"/>
            </a:p>
          </p:txBody>
        </p:sp>
        <p:sp>
          <p:nvSpPr>
            <p:cNvPr id="29703" name="AutoShape 4"/>
            <p:cNvSpPr>
              <a:spLocks noChangeArrowheads="1"/>
            </p:cNvSpPr>
            <p:nvPr/>
          </p:nvSpPr>
          <p:spPr bwMode="auto">
            <a:xfrm>
              <a:off x="909638" y="2276477"/>
              <a:ext cx="1511300" cy="108051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accent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ja-JP" dirty="0"/>
                <a:t>Stage IIIB/IV NSCLC </a:t>
              </a:r>
            </a:p>
            <a:p>
              <a:pPr algn="ctr"/>
              <a:r>
                <a:rPr lang="en-US" altLang="ja-JP" dirty="0"/>
                <a:t>Previously untreated</a:t>
              </a:r>
            </a:p>
            <a:p>
              <a:pPr algn="ctr"/>
              <a:r>
                <a:rPr lang="en-US" altLang="ja-JP" dirty="0"/>
                <a:t>   </a:t>
              </a:r>
              <a:r>
                <a:rPr lang="en-US" altLang="ja-JP" dirty="0" smtClean="0"/>
                <a:t>n= 647</a:t>
              </a:r>
              <a:endParaRPr lang="zh-CN" altLang="en-US" dirty="0"/>
            </a:p>
          </p:txBody>
        </p:sp>
        <p:sp>
          <p:nvSpPr>
            <p:cNvPr id="29704" name="AutoShape 6"/>
            <p:cNvSpPr>
              <a:spLocks noChangeArrowheads="1"/>
            </p:cNvSpPr>
            <p:nvPr/>
          </p:nvSpPr>
          <p:spPr bwMode="auto">
            <a:xfrm>
              <a:off x="5669404" y="2961303"/>
              <a:ext cx="1657350" cy="863846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accent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ja-JP" sz="1600" dirty="0" smtClean="0"/>
                <a:t>Chemotherapy</a:t>
              </a:r>
            </a:p>
            <a:p>
              <a:pPr algn="ctr"/>
              <a:r>
                <a:rPr lang="en-US" altLang="ja-JP" sz="1600" dirty="0" smtClean="0"/>
                <a:t>(n=</a:t>
              </a:r>
              <a:r>
                <a:rPr lang="en-US" altLang="zh-CN" sz="1600" dirty="0" smtClean="0"/>
                <a:t>105</a:t>
              </a:r>
              <a:r>
                <a:rPr lang="en-US" altLang="ja-JP" sz="1600" dirty="0"/>
                <a:t>)</a:t>
              </a:r>
            </a:p>
          </p:txBody>
        </p:sp>
        <p:sp>
          <p:nvSpPr>
            <p:cNvPr id="29706" name="AutoShape 16"/>
            <p:cNvSpPr>
              <a:spLocks/>
            </p:cNvSpPr>
            <p:nvPr/>
          </p:nvSpPr>
          <p:spPr bwMode="auto">
            <a:xfrm>
              <a:off x="5102224" y="2729987"/>
              <a:ext cx="574573" cy="413468"/>
            </a:xfrm>
            <a:custGeom>
              <a:avLst/>
              <a:gdLst>
                <a:gd name="T0" fmla="*/ 469756 w 478518"/>
                <a:gd name="T1" fmla="*/ 5699 h 1995807"/>
                <a:gd name="T2" fmla="*/ 228729 w 478518"/>
                <a:gd name="T3" fmla="*/ 3216 h 1995807"/>
                <a:gd name="T4" fmla="*/ 228729 w 478518"/>
                <a:gd name="T5" fmla="*/ 3193 h 1995807"/>
                <a:gd name="T6" fmla="*/ 0 w 478518"/>
                <a:gd name="T7" fmla="*/ 2892 h 1995807"/>
                <a:gd name="T8" fmla="*/ 228729 w 478518"/>
                <a:gd name="T9" fmla="*/ 2590 h 1995807"/>
                <a:gd name="T10" fmla="*/ 228729 w 478518"/>
                <a:gd name="T11" fmla="*/ 2590 h 1995807"/>
                <a:gd name="T12" fmla="*/ 420568 w 478518"/>
                <a:gd name="T13" fmla="*/ 0 h 19958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8518"/>
                <a:gd name="T22" fmla="*/ 0 h 1995807"/>
                <a:gd name="T23" fmla="*/ 478518 w 478518"/>
                <a:gd name="T24" fmla="*/ 1995807 h 199580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8518" h="1995807" stroke="0">
                  <a:moveTo>
                    <a:pt x="465992" y="1231720"/>
                  </a:moveTo>
                  <a:cubicBezTo>
                    <a:pt x="337312" y="1231720"/>
                    <a:pt x="232996" y="1184454"/>
                    <a:pt x="232996" y="1126148"/>
                  </a:cubicBezTo>
                  <a:lnTo>
                    <a:pt x="232996" y="1118381"/>
                  </a:lnTo>
                  <a:cubicBezTo>
                    <a:pt x="232996" y="1060075"/>
                    <a:pt x="128680" y="1012809"/>
                    <a:pt x="0" y="1012809"/>
                  </a:cubicBezTo>
                  <a:cubicBezTo>
                    <a:pt x="128680" y="1012809"/>
                    <a:pt x="232996" y="965543"/>
                    <a:pt x="232996" y="907237"/>
                  </a:cubicBezTo>
                  <a:lnTo>
                    <a:pt x="232996" y="907238"/>
                  </a:lnTo>
                  <a:cubicBezTo>
                    <a:pt x="232996" y="848932"/>
                    <a:pt x="337312" y="801666"/>
                    <a:pt x="465992" y="801666"/>
                  </a:cubicBezTo>
                  <a:lnTo>
                    <a:pt x="465992" y="1231720"/>
                  </a:lnTo>
                  <a:close/>
                </a:path>
                <a:path w="478518" h="1995807" fill="none">
                  <a:moveTo>
                    <a:pt x="478518" y="1995807"/>
                  </a:moveTo>
                  <a:cubicBezTo>
                    <a:pt x="349838" y="1995807"/>
                    <a:pt x="232996" y="1184454"/>
                    <a:pt x="232996" y="1126148"/>
                  </a:cubicBezTo>
                  <a:lnTo>
                    <a:pt x="232996" y="1118381"/>
                  </a:lnTo>
                  <a:cubicBezTo>
                    <a:pt x="232996" y="1060075"/>
                    <a:pt x="128680" y="1012809"/>
                    <a:pt x="0" y="1012809"/>
                  </a:cubicBezTo>
                  <a:cubicBezTo>
                    <a:pt x="128680" y="1012809"/>
                    <a:pt x="232996" y="965543"/>
                    <a:pt x="232996" y="907237"/>
                  </a:cubicBezTo>
                  <a:lnTo>
                    <a:pt x="232996" y="907238"/>
                  </a:lnTo>
                  <a:cubicBezTo>
                    <a:pt x="232996" y="848932"/>
                    <a:pt x="299734" y="0"/>
                    <a:pt x="428414" y="0"/>
                  </a:cubicBezTo>
                </a:path>
              </a:pathLst>
            </a:custGeom>
            <a:noFill/>
            <a:ln w="25400">
              <a:solidFill>
                <a:schemeClr val="accent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 useBgFill="1">
          <p:nvSpPr>
            <p:cNvPr id="29707" name="Oval 7"/>
            <p:cNvSpPr>
              <a:spLocks noChangeArrowheads="1"/>
            </p:cNvSpPr>
            <p:nvPr/>
          </p:nvSpPr>
          <p:spPr bwMode="auto">
            <a:xfrm>
              <a:off x="4579939" y="2827120"/>
              <a:ext cx="579437" cy="195697"/>
            </a:xfrm>
            <a:prstGeom prst="ellipse">
              <a:avLst/>
            </a:prstGeom>
            <a:ln w="22225">
              <a:solidFill>
                <a:schemeClr val="accent5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/>
              <a:r>
                <a:rPr lang="en-GB" altLang="zh-CN" sz="1600" dirty="0"/>
                <a:t>1:1</a:t>
              </a:r>
              <a:r>
                <a:rPr lang="en-GB" altLang="zh-CN" sz="1400" dirty="0"/>
                <a:t>R</a:t>
              </a:r>
              <a:endParaRPr lang="en-US" altLang="zh-CN" sz="1400" dirty="0"/>
            </a:p>
          </p:txBody>
        </p:sp>
        <p:sp>
          <p:nvSpPr>
            <p:cNvPr id="29708" name="AutoShape 4"/>
            <p:cNvSpPr>
              <a:spLocks noChangeArrowheads="1"/>
            </p:cNvSpPr>
            <p:nvPr/>
          </p:nvSpPr>
          <p:spPr bwMode="auto">
            <a:xfrm>
              <a:off x="3203575" y="2576515"/>
              <a:ext cx="1052513" cy="636587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accent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ja-JP" sz="1600" dirty="0"/>
                <a:t>EGFR</a:t>
              </a:r>
              <a:r>
                <a:rPr lang="en-US" altLang="zh-CN" sz="1600" dirty="0"/>
                <a:t> </a:t>
              </a:r>
              <a:r>
                <a:rPr lang="en-US" altLang="zh-CN" sz="1600" dirty="0" err="1"/>
                <a:t>mut</a:t>
              </a:r>
              <a:r>
                <a:rPr lang="en-US" altLang="zh-CN" sz="1600" dirty="0"/>
                <a:t> (</a:t>
              </a:r>
              <a:r>
                <a:rPr lang="en-US" altLang="ja-JP" sz="1600" dirty="0"/>
                <a:t>+</a:t>
              </a:r>
              <a:r>
                <a:rPr lang="en-US" altLang="zh-CN" sz="1600" dirty="0"/>
                <a:t>)</a:t>
              </a:r>
              <a:endParaRPr lang="en-US" altLang="ja-JP" sz="1600" dirty="0"/>
            </a:p>
            <a:p>
              <a:pPr algn="ctr"/>
              <a:r>
                <a:rPr lang="en-US" altLang="ja-JP" sz="1600" dirty="0"/>
                <a:t>(n= </a:t>
              </a:r>
              <a:r>
                <a:rPr lang="en-US" altLang="zh-CN" sz="1600" dirty="0"/>
                <a:t>210</a:t>
              </a:r>
              <a:r>
                <a:rPr lang="en-US" altLang="ja-JP" sz="1600" dirty="0"/>
                <a:t>)</a:t>
              </a:r>
            </a:p>
          </p:txBody>
        </p:sp>
        <p:sp>
          <p:nvSpPr>
            <p:cNvPr id="29709" name="TextBox 14"/>
            <p:cNvSpPr txBox="1">
              <a:spLocks noChangeArrowheads="1"/>
            </p:cNvSpPr>
            <p:nvPr/>
          </p:nvSpPr>
          <p:spPr bwMode="auto">
            <a:xfrm>
              <a:off x="2423112" y="2647952"/>
              <a:ext cx="924093" cy="173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r>
                <a:rPr lang="en-US" sz="1400" b="1" dirty="0" smtClean="0">
                  <a:latin typeface="+mn-lt"/>
                </a:rPr>
                <a:t>Screening</a:t>
              </a:r>
              <a:endParaRPr lang="en-US" sz="1400" b="1" dirty="0">
                <a:latin typeface="+mn-lt"/>
              </a:endParaRPr>
            </a:p>
          </p:txBody>
        </p:sp>
        <p:cxnSp>
          <p:nvCxnSpPr>
            <p:cNvPr id="29710" name="Straight Connector 16"/>
            <p:cNvCxnSpPr>
              <a:cxnSpLocks noChangeShapeType="1"/>
              <a:endCxn id="29707" idx="2"/>
            </p:cNvCxnSpPr>
            <p:nvPr/>
          </p:nvCxnSpPr>
          <p:spPr bwMode="auto">
            <a:xfrm flipV="1">
              <a:off x="4271963" y="2924969"/>
              <a:ext cx="307976" cy="796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711" name="Straight Connector 18"/>
            <p:cNvCxnSpPr>
              <a:cxnSpLocks noChangeShapeType="1"/>
            </p:cNvCxnSpPr>
            <p:nvPr/>
          </p:nvCxnSpPr>
          <p:spPr bwMode="auto">
            <a:xfrm>
              <a:off x="2420939" y="2914650"/>
              <a:ext cx="720725" cy="0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TextBox 14"/>
            <p:cNvSpPr txBox="1">
              <a:spLocks noChangeArrowheads="1"/>
            </p:cNvSpPr>
            <p:nvPr/>
          </p:nvSpPr>
          <p:spPr bwMode="auto">
            <a:xfrm>
              <a:off x="2442083" y="2942754"/>
              <a:ext cx="827417" cy="417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r>
                <a:rPr lang="en-US" sz="1400" b="1" dirty="0" smtClean="0">
                  <a:latin typeface="+mn-lt"/>
                </a:rPr>
                <a:t>With Tissue samples </a:t>
              </a:r>
              <a:endParaRPr lang="en-US" sz="1400" b="1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88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49255" y="241391"/>
            <a:ext cx="8255194" cy="667330"/>
          </a:xfrm>
        </p:spPr>
        <p:txBody>
          <a:bodyPr/>
          <a:lstStyle/>
          <a:p>
            <a:pPr algn="ctr"/>
            <a:r>
              <a:rPr lang="en-GB" dirty="0" smtClean="0">
                <a:latin typeface="Imago" pitchFamily="2" charset="0"/>
              </a:rPr>
              <a:t>Plasma Samples from ENSURE</a:t>
            </a:r>
            <a:br>
              <a:rPr lang="en-GB" dirty="0" smtClean="0">
                <a:latin typeface="Imago" pitchFamily="2" charset="0"/>
              </a:rPr>
            </a:br>
            <a:endParaRPr lang="en-GB" sz="2400" b="0" i="1" dirty="0" smtClean="0">
              <a:latin typeface="Minion" pitchFamily="18" charset="0"/>
            </a:endParaRP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462665" y="2492896"/>
            <a:ext cx="1665288" cy="936103"/>
          </a:xfrm>
          <a:prstGeom prst="roundRect">
            <a:avLst>
              <a:gd name="adj" fmla="val 16667"/>
            </a:avLst>
          </a:prstGeom>
          <a:ln>
            <a:solidFill>
              <a:srgbClr val="00B05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eaLnBrk="1" hangingPunct="1">
              <a:spcBef>
                <a:spcPct val="0"/>
              </a:spcBef>
              <a:defRPr/>
            </a:pPr>
            <a:r>
              <a:rPr lang="en-US" sz="1600" dirty="0" smtClean="0">
                <a:solidFill>
                  <a:srgbClr val="000000"/>
                </a:solidFill>
                <a:latin typeface="Imago" panose="02000500060000020004" pitchFamily="2" charset="0"/>
                <a:cs typeface="Arial" charset="0"/>
              </a:rPr>
              <a:t>647 (100%) patients screened using Tissue Samples </a:t>
            </a:r>
            <a:endParaRPr lang="en-US" sz="1600" dirty="0">
              <a:solidFill>
                <a:srgbClr val="000000"/>
              </a:solidFill>
              <a:latin typeface="Imago" panose="02000500060000020004" pitchFamily="2" charset="0"/>
              <a:cs typeface="Arial" charset="0"/>
            </a:endParaRP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>
            <a:off x="2742315" y="2583979"/>
            <a:ext cx="1665288" cy="774700"/>
          </a:xfrm>
          <a:prstGeom prst="roundRect">
            <a:avLst>
              <a:gd name="adj" fmla="val 16667"/>
            </a:avLst>
          </a:prstGeom>
          <a:ln>
            <a:solidFill>
              <a:srgbClr val="00B05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eaLnBrk="1" hangingPunct="1">
              <a:spcBef>
                <a:spcPct val="0"/>
              </a:spcBef>
              <a:defRPr/>
            </a:pPr>
            <a:r>
              <a:rPr lang="en-US" sz="1600" dirty="0" smtClean="0">
                <a:solidFill>
                  <a:srgbClr val="000000"/>
                </a:solidFill>
                <a:latin typeface="Imago" panose="02000500060000020004" pitchFamily="2" charset="0"/>
                <a:cs typeface="Arial" charset="0"/>
              </a:rPr>
              <a:t>601 </a:t>
            </a:r>
            <a:r>
              <a:rPr lang="en-US" sz="1600" dirty="0">
                <a:solidFill>
                  <a:srgbClr val="000000"/>
                </a:solidFill>
                <a:latin typeface="Imago" panose="02000500060000020004" pitchFamily="2" charset="0"/>
                <a:cs typeface="Arial" charset="0"/>
              </a:rPr>
              <a:t>(</a:t>
            </a:r>
            <a:r>
              <a:rPr lang="en-US" sz="1600" dirty="0" smtClean="0">
                <a:solidFill>
                  <a:srgbClr val="000000"/>
                </a:solidFill>
                <a:latin typeface="Imago" panose="02000500060000020004" pitchFamily="2" charset="0"/>
                <a:cs typeface="Arial" charset="0"/>
              </a:rPr>
              <a:t>92.9%) valid Ex19 Del or L858R</a:t>
            </a:r>
            <a:endParaRPr lang="en-US" sz="1600" dirty="0">
              <a:solidFill>
                <a:srgbClr val="000000"/>
              </a:solidFill>
              <a:latin typeface="Imago" panose="02000500060000020004" pitchFamily="2" charset="0"/>
              <a:cs typeface="Arial" charset="0"/>
            </a:endParaRP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4937828" y="2583979"/>
            <a:ext cx="1663700" cy="774700"/>
          </a:xfrm>
          <a:prstGeom prst="roundRect">
            <a:avLst>
              <a:gd name="adj" fmla="val 16667"/>
            </a:avLst>
          </a:prstGeom>
          <a:ln>
            <a:solidFill>
              <a:srgbClr val="00B05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eaLnBrk="1" hangingPunct="1">
              <a:spcBef>
                <a:spcPct val="0"/>
              </a:spcBef>
              <a:defRPr/>
            </a:pPr>
            <a:r>
              <a:rPr lang="en-US" sz="1600" dirty="0" smtClean="0">
                <a:solidFill>
                  <a:srgbClr val="000000"/>
                </a:solidFill>
                <a:latin typeface="Imago" panose="02000500060000020004" pitchFamily="2" charset="0"/>
                <a:cs typeface="Arial" charset="0"/>
              </a:rPr>
              <a:t>517 (86.0%) had matched plasma</a:t>
            </a:r>
            <a:endParaRPr lang="en-US" sz="1600" dirty="0">
              <a:solidFill>
                <a:srgbClr val="000000"/>
              </a:solidFill>
              <a:latin typeface="Imago" panose="02000500060000020004" pitchFamily="2" charset="0"/>
              <a:cs typeface="Arial" charset="0"/>
            </a:endParaRPr>
          </a:p>
        </p:txBody>
      </p:sp>
      <p:sp>
        <p:nvSpPr>
          <p:cNvPr id="15" name="Right Arrow 14"/>
          <p:cNvSpPr>
            <a:spLocks noChangeArrowheads="1"/>
          </p:cNvSpPr>
          <p:nvPr/>
        </p:nvSpPr>
        <p:spPr bwMode="auto">
          <a:xfrm>
            <a:off x="2223210" y="2853858"/>
            <a:ext cx="465137" cy="234951"/>
          </a:xfrm>
          <a:prstGeom prst="rightArrow">
            <a:avLst>
              <a:gd name="adj1" fmla="val 50000"/>
              <a:gd name="adj2" fmla="val 50023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eaLnBrk="1" hangingPunct="1">
              <a:spcBef>
                <a:spcPct val="0"/>
              </a:spcBef>
              <a:defRPr/>
            </a:pPr>
            <a:endParaRPr lang="en-US" sz="1600" dirty="0">
              <a:solidFill>
                <a:srgbClr val="FFFFFF"/>
              </a:solidFill>
              <a:latin typeface="Imago" panose="02000500060000020004" pitchFamily="2" charset="0"/>
              <a:cs typeface="Arial" charset="0"/>
            </a:endParaRPr>
          </a:p>
        </p:txBody>
      </p:sp>
      <p:sp>
        <p:nvSpPr>
          <p:cNvPr id="16" name="Right Arrow 15"/>
          <p:cNvSpPr>
            <a:spLocks noChangeArrowheads="1"/>
          </p:cNvSpPr>
          <p:nvPr/>
        </p:nvSpPr>
        <p:spPr bwMode="auto">
          <a:xfrm>
            <a:off x="4453644" y="2853858"/>
            <a:ext cx="463550" cy="234951"/>
          </a:xfrm>
          <a:prstGeom prst="rightArrow">
            <a:avLst>
              <a:gd name="adj1" fmla="val 50000"/>
              <a:gd name="adj2" fmla="val 50023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eaLnBrk="1" hangingPunct="1">
              <a:spcBef>
                <a:spcPct val="0"/>
              </a:spcBef>
              <a:defRPr/>
            </a:pPr>
            <a:endParaRPr lang="en-US" sz="1600" dirty="0">
              <a:solidFill>
                <a:srgbClr val="FFFFFF"/>
              </a:solidFill>
              <a:latin typeface="Imago" panose="02000500060000020004" pitchFamily="2" charset="0"/>
              <a:cs typeface="Arial" charset="0"/>
            </a:endParaRPr>
          </a:p>
        </p:txBody>
      </p:sp>
      <p:sp>
        <p:nvSpPr>
          <p:cNvPr id="2" name="Oval 1"/>
          <p:cNvSpPr>
            <a:spLocks noChangeArrowheads="1"/>
          </p:cNvSpPr>
          <p:nvPr/>
        </p:nvSpPr>
        <p:spPr bwMode="auto">
          <a:xfrm>
            <a:off x="7162803" y="2046423"/>
            <a:ext cx="1733550" cy="1800225"/>
          </a:xfrm>
          <a:prstGeom prst="ellipse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eaLnBrk="1" hangingPunct="1">
              <a:spcBef>
                <a:spcPct val="0"/>
              </a:spcBef>
              <a:defRPr/>
            </a:pPr>
            <a:r>
              <a:rPr lang="en-US" sz="1600" dirty="0" smtClean="0">
                <a:solidFill>
                  <a:prstClr val="white"/>
                </a:solidFill>
                <a:cs typeface="Arial" charset="0"/>
              </a:rPr>
              <a:t>431 patients matched  tumor </a:t>
            </a:r>
            <a:r>
              <a:rPr lang="en-US" sz="1600" dirty="0">
                <a:solidFill>
                  <a:prstClr val="white"/>
                </a:solidFill>
                <a:cs typeface="Arial" charset="0"/>
              </a:rPr>
              <a:t>and </a:t>
            </a:r>
            <a:r>
              <a:rPr lang="en-US" sz="1600" dirty="0" smtClean="0">
                <a:solidFill>
                  <a:prstClr val="white"/>
                </a:solidFill>
                <a:cs typeface="Arial" charset="0"/>
              </a:rPr>
              <a:t>plasma with 2mL vol. </a:t>
            </a:r>
            <a:endParaRPr lang="en-US" sz="1600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19" name="Content Placeholder 1"/>
          <p:cNvSpPr txBox="1">
            <a:spLocks/>
          </p:cNvSpPr>
          <p:nvPr/>
        </p:nvSpPr>
        <p:spPr>
          <a:xfrm>
            <a:off x="1343026" y="4005075"/>
            <a:ext cx="6200775" cy="7200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>
            <a:lvl1pPr marL="176213" indent="-1762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541338" indent="-18573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895350" indent="-1746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258888" indent="-1841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1612900" indent="-1746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070100" indent="-1746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527300" indent="-1746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984500" indent="-1746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441700" indent="-1746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sz="1800" dirty="0" smtClean="0">
                <a:solidFill>
                  <a:srgbClr val="000000"/>
                </a:solidFill>
                <a:latin typeface="Imago" panose="02000500060000020004" pitchFamily="2" charset="0"/>
              </a:rPr>
              <a:t>431 patients had both tumor and 2mL plasma samples with available </a:t>
            </a:r>
            <a:r>
              <a:rPr lang="en-US" sz="1800" i="1" dirty="0" smtClean="0">
                <a:solidFill>
                  <a:srgbClr val="000000"/>
                </a:solidFill>
                <a:latin typeface="Imago" panose="02000500060000020004" pitchFamily="2" charset="0"/>
              </a:rPr>
              <a:t>EGFR</a:t>
            </a:r>
            <a:r>
              <a:rPr lang="en-US" sz="1800" dirty="0" smtClean="0">
                <a:solidFill>
                  <a:srgbClr val="000000"/>
                </a:solidFill>
                <a:latin typeface="Imago" panose="02000500060000020004" pitchFamily="2" charset="0"/>
              </a:rPr>
              <a:t> mutation analysis results </a:t>
            </a:r>
          </a:p>
        </p:txBody>
      </p:sp>
      <p:sp>
        <p:nvSpPr>
          <p:cNvPr id="21" name="Right Arrow 20"/>
          <p:cNvSpPr>
            <a:spLocks noChangeArrowheads="1"/>
          </p:cNvSpPr>
          <p:nvPr/>
        </p:nvSpPr>
        <p:spPr bwMode="auto">
          <a:xfrm>
            <a:off x="6637243" y="2852818"/>
            <a:ext cx="463550" cy="234951"/>
          </a:xfrm>
          <a:prstGeom prst="rightArrow">
            <a:avLst>
              <a:gd name="adj1" fmla="val 50000"/>
              <a:gd name="adj2" fmla="val 50023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defTabSz="457200" eaLnBrk="1" hangingPunct="1">
              <a:spcBef>
                <a:spcPct val="0"/>
              </a:spcBef>
              <a:defRPr/>
            </a:pPr>
            <a:endParaRPr lang="en-US" sz="1600" dirty="0">
              <a:solidFill>
                <a:srgbClr val="FFFFFF"/>
              </a:solidFill>
              <a:latin typeface="Imago" panose="02000500060000020004" pitchFamily="2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310" y="1098330"/>
            <a:ext cx="65170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Enriched study design: Larger </a:t>
            </a:r>
            <a:r>
              <a:rPr lang="en-US" b="1" i="1" dirty="0"/>
              <a:t>percent of plasma samples are available from tissue mutation positive patients compared to tissue mutation negative patients 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7165CB-D5E5-4F49-B52C-2E6BB58C0F5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3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28" y="452445"/>
            <a:ext cx="7208008" cy="672299"/>
          </a:xfrm>
        </p:spPr>
        <p:txBody>
          <a:bodyPr/>
          <a:lstStyle/>
          <a:p>
            <a:pPr algn="ctr"/>
            <a:r>
              <a:rPr lang="en-US" dirty="0" smtClean="0"/>
              <a:t>Bridging Study Definitions and Analyses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3250" y="1101909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When patient enrollment is not based on the results of the test to be used as final companion diagnostic test for the drug, a </a:t>
            </a:r>
            <a:r>
              <a:rPr lang="en-US" b="1" dirty="0" smtClean="0"/>
              <a:t>Bridging study </a:t>
            </a:r>
            <a:r>
              <a:rPr lang="en-US" dirty="0" smtClean="0"/>
              <a:t>is required</a:t>
            </a:r>
            <a:r>
              <a:rPr lang="en-US" baseline="30000" dirty="0" smtClean="0"/>
              <a:t>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Patients were screened using cobas® EGFR mutation test results  in tissue samples in ENSURE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Bridging study</a:t>
            </a:r>
            <a:r>
              <a:rPr lang="en-US" baseline="30000" dirty="0" smtClean="0"/>
              <a:t>3</a:t>
            </a:r>
            <a:r>
              <a:rPr lang="en-US" dirty="0" smtClean="0"/>
              <a:t>: Available plasma samples (</a:t>
            </a:r>
            <a:r>
              <a:rPr lang="en-US" dirty="0" smtClean="0"/>
              <a:t>n=441</a:t>
            </a:r>
            <a:r>
              <a:rPr lang="en-US" dirty="0" smtClean="0"/>
              <a:t>) </a:t>
            </a:r>
            <a:r>
              <a:rPr lang="en-US" dirty="0"/>
              <a:t>with 2 mL </a:t>
            </a:r>
            <a:r>
              <a:rPr lang="en-US" dirty="0" smtClean="0"/>
              <a:t>volume were tested with </a:t>
            </a:r>
            <a:r>
              <a:rPr lang="en-US" b="1" dirty="0" smtClean="0"/>
              <a:t>cobas®</a:t>
            </a:r>
            <a:r>
              <a:rPr lang="en-US" dirty="0" smtClean="0"/>
              <a:t> EGFR plasma test to </a:t>
            </a:r>
          </a:p>
          <a:p>
            <a:pPr lvl="1"/>
            <a:r>
              <a:rPr lang="en-US" dirty="0" smtClean="0"/>
              <a:t>-Assess agreement between matched tissue and plasma specimens</a:t>
            </a:r>
          </a:p>
          <a:p>
            <a:pPr lvl="1"/>
            <a:r>
              <a:rPr lang="en-US" dirty="0" smtClean="0"/>
              <a:t>- Bridge the clinical data from Tissue to Plasma samples and evaluate drug efficacy in the intended use population for Plasma Samples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71600" y="5445224"/>
            <a:ext cx="65527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aseline="30000" dirty="0" smtClean="0"/>
              <a:t>3</a:t>
            </a:r>
            <a:r>
              <a:rPr lang="en-US" sz="1400" dirty="0" smtClean="0"/>
              <a:t>Li</a:t>
            </a:r>
            <a:r>
              <a:rPr lang="en-US" sz="1400" dirty="0"/>
              <a:t>, M, Statistical Consideration and Challenges in Bridging Study of Personalized Medicine. Journal of Biopharmaceutical Statistics. 2015; 25(3), 397-407.</a:t>
            </a:r>
          </a:p>
        </p:txBody>
      </p:sp>
    </p:spTree>
    <p:extLst>
      <p:ext uri="{BB962C8B-B14F-4D97-AF65-F5344CB8AC3E}">
        <p14:creationId xmlns:p14="http://schemas.microsoft.com/office/powerpoint/2010/main" val="361872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564" y="188640"/>
            <a:ext cx="7416824" cy="792088"/>
          </a:xfrm>
        </p:spPr>
        <p:txBody>
          <a:bodyPr/>
          <a:lstStyle/>
          <a:p>
            <a:pPr algn="ctr"/>
            <a:r>
              <a:rPr lang="en-US" dirty="0" smtClean="0"/>
              <a:t>Assessing Agreement Statistics between Tissue and Plasma Samples in ENSURE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748645"/>
              </p:ext>
            </p:extLst>
          </p:nvPr>
        </p:nvGraphicFramePr>
        <p:xfrm>
          <a:off x="1403648" y="1196752"/>
          <a:ext cx="6096000" cy="317048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98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Tissue Samples Mutation Results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134">
                <a:tc rowSpan="4">
                  <a:txBody>
                    <a:bodyPr/>
                    <a:lstStyle/>
                    <a:p>
                      <a:r>
                        <a:rPr lang="en-US" dirty="0" smtClean="0"/>
                        <a:t>Plasma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Samples</a:t>
                      </a:r>
                    </a:p>
                    <a:p>
                      <a:r>
                        <a:rPr lang="en-US" dirty="0" smtClean="0"/>
                        <a:t>Mutation Results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Negative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1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1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Negative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1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Invalid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441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624743" y="4478897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 smtClean="0">
                <a:solidFill>
                  <a:srgbClr val="000000"/>
                </a:solidFill>
              </a:rPr>
              <a:t>Agreement based on the Valid Results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 smtClean="0">
                <a:solidFill>
                  <a:srgbClr val="000000"/>
                </a:solidFill>
              </a:rPr>
              <a:t>PPA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b="1" dirty="0">
                <a:solidFill>
                  <a:srgbClr val="000000"/>
                </a:solidFill>
              </a:rPr>
              <a:t>76.7%</a:t>
            </a:r>
            <a:r>
              <a:rPr lang="en-US" dirty="0">
                <a:solidFill>
                  <a:srgbClr val="000000"/>
                </a:solidFill>
              </a:rPr>
              <a:t> (161/210) (95% CI, 70.5%,81.9</a:t>
            </a:r>
            <a:r>
              <a:rPr lang="en-US" dirty="0" smtClean="0">
                <a:solidFill>
                  <a:srgbClr val="000000"/>
                </a:solidFill>
              </a:rPr>
              <a:t>%)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 smtClean="0">
                <a:solidFill>
                  <a:srgbClr val="000000"/>
                </a:solidFill>
              </a:rPr>
              <a:t>NPA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b="1" dirty="0">
                <a:solidFill>
                  <a:srgbClr val="000000"/>
                </a:solidFill>
              </a:rPr>
              <a:t>98.2%</a:t>
            </a:r>
            <a:r>
              <a:rPr lang="en-US" dirty="0">
                <a:solidFill>
                  <a:srgbClr val="000000"/>
                </a:solidFill>
              </a:rPr>
              <a:t> (217/221) (95%CI,  95.4%, 99.3%) </a:t>
            </a:r>
          </a:p>
        </p:txBody>
      </p:sp>
    </p:spTree>
    <p:extLst>
      <p:ext uri="{BB962C8B-B14F-4D97-AF65-F5344CB8AC3E}">
        <p14:creationId xmlns:p14="http://schemas.microsoft.com/office/powerpoint/2010/main" val="96961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PPV and NPV Based on Prevalence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8728828"/>
              </p:ext>
            </p:extLst>
          </p:nvPr>
        </p:nvGraphicFramePr>
        <p:xfrm>
          <a:off x="899592" y="1772816"/>
          <a:ext cx="743108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Equation" r:id="rId3" imgW="3492360" imgH="355320" progId="Equation.3">
                  <p:embed/>
                </p:oleObj>
              </mc:Choice>
              <mc:Fallback>
                <p:oleObj name="Equation" r:id="rId3" imgW="3492360" imgH="35532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772816"/>
                        <a:ext cx="7431087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7662640"/>
              </p:ext>
            </p:extLst>
          </p:nvPr>
        </p:nvGraphicFramePr>
        <p:xfrm>
          <a:off x="779463" y="3068638"/>
          <a:ext cx="76739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" name="Equation" r:id="rId5" imgW="3606480" imgH="355320" progId="Equation.3">
                  <p:embed/>
                </p:oleObj>
              </mc:Choice>
              <mc:Fallback>
                <p:oleObj name="Equation" r:id="rId5" imgW="3606480" imgH="3553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3068638"/>
                        <a:ext cx="7673975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51044" y="4221088"/>
            <a:ext cx="7416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 = Prevalence of Tissue Mutation Positive  Results in a Screening Population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3874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936104"/>
          </a:xfrm>
        </p:spPr>
        <p:txBody>
          <a:bodyPr/>
          <a:lstStyle/>
          <a:p>
            <a:pPr algn="ctr"/>
            <a:r>
              <a:rPr lang="en-US" sz="2400" dirty="0" smtClean="0"/>
              <a:t>Estimates of PPV and NPV based on </a:t>
            </a:r>
            <a:br>
              <a:rPr lang="en-US" sz="2400" dirty="0" smtClean="0"/>
            </a:br>
            <a:r>
              <a:rPr lang="en-US" sz="2400" dirty="0" smtClean="0"/>
              <a:t>Assumed Prevalence in different populations</a:t>
            </a:r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259341"/>
              </p:ext>
            </p:extLst>
          </p:nvPr>
        </p:nvGraphicFramePr>
        <p:xfrm>
          <a:off x="867746" y="1700807"/>
          <a:ext cx="7416823" cy="340375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97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3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5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2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Assumed EGFR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</a:rPr>
                        <a:t>Mutation Prevalence in Tissue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Positive Predictive</a:t>
                      </a:r>
                      <a:b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Value (PPV)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Negative Predictive</a:t>
                      </a:r>
                      <a:b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Value (NPV)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15%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88.8% ( 80.0%, 96.4%)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96.0% ( 94.4%, 97.4%)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20%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91.6% ( 84.8%, 97.2%)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94.4% ( 92.4%, 96.2%)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4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30%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94.9% ( 90.6%, 98.7%)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90.8% ( 88.4%, 93.4%)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1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40%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96.8% ( 93.3%, 99.5%)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86.4% ( 83.3%, 89.3%)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6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50%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97.8% ( 95.2%, 100.0%)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80.7% ( 77.4%, 84.5%)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5621">
                <a:tc gridSpan="3">
                  <a:txBody>
                    <a:bodyPr/>
                    <a:lstStyle/>
                    <a:p>
                      <a:r>
                        <a:rPr lang="en-US" sz="1800" dirty="0" smtClean="0">
                          <a:effectLst/>
                        </a:rPr>
                        <a:t>Note: The 95% CIs were calculated from bootstrap method.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122309" y="957469"/>
            <a:ext cx="6840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 prevalence of </a:t>
            </a:r>
            <a:r>
              <a:rPr lang="en-US" sz="1600" dirty="0" smtClean="0"/>
              <a:t>EGFR mutations </a:t>
            </a:r>
            <a:r>
              <a:rPr lang="en-US" sz="1600" dirty="0"/>
              <a:t>in the Asian population is higher than that seen in the US population (40-50% vs. </a:t>
            </a:r>
            <a:r>
              <a:rPr lang="en-US" sz="1600" dirty="0" smtClean="0"/>
              <a:t>15-20</a:t>
            </a:r>
            <a:r>
              <a:rPr lang="en-US" sz="1600" dirty="0"/>
              <a:t>%, respectively) </a:t>
            </a:r>
          </a:p>
        </p:txBody>
      </p:sp>
    </p:spTree>
    <p:extLst>
      <p:ext uri="{BB962C8B-B14F-4D97-AF65-F5344CB8AC3E}">
        <p14:creationId xmlns:p14="http://schemas.microsoft.com/office/powerpoint/2010/main" val="250392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74634" y="738251"/>
            <a:ext cx="6418960" cy="4032523"/>
            <a:chOff x="1071820" y="1854401"/>
            <a:chExt cx="6418960" cy="4032523"/>
          </a:xfrm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1071820" y="3356890"/>
              <a:ext cx="1665288" cy="774700"/>
            </a:xfrm>
            <a:prstGeom prst="roundRect">
              <a:avLst>
                <a:gd name="adj" fmla="val 16667"/>
              </a:avLst>
            </a:prstGeom>
            <a:ln>
              <a:solidFill>
                <a:srgbClr val="00B050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457200" eaLnBrk="1" hangingPunct="1">
                <a:spcBef>
                  <a:spcPct val="0"/>
                </a:spcBef>
                <a:defRPr/>
              </a:pPr>
              <a:r>
                <a:rPr lang="en-US" sz="1600" dirty="0" smtClean="0">
                  <a:solidFill>
                    <a:srgbClr val="000000"/>
                  </a:solidFill>
                  <a:latin typeface="Imago" panose="02000500060000020004" pitchFamily="2" charset="0"/>
                  <a:cs typeface="Arial" charset="0"/>
                </a:rPr>
                <a:t>217 (100%) patients enrolled</a:t>
              </a:r>
              <a:endParaRPr lang="en-US" sz="1600" dirty="0">
                <a:solidFill>
                  <a:srgbClr val="000000"/>
                </a:solidFill>
                <a:latin typeface="Imago" panose="02000500060000020004" pitchFamily="2" charset="0"/>
                <a:cs typeface="Arial" charset="0"/>
              </a:endParaRPr>
            </a:p>
          </p:txBody>
        </p:sp>
        <p:sp>
          <p:nvSpPr>
            <p:cNvPr id="7" name="Rounded Rectangle 6"/>
            <p:cNvSpPr>
              <a:spLocks noChangeArrowheads="1"/>
            </p:cNvSpPr>
            <p:nvPr/>
          </p:nvSpPr>
          <p:spPr bwMode="auto">
            <a:xfrm>
              <a:off x="3351470" y="3356890"/>
              <a:ext cx="1665288" cy="774700"/>
            </a:xfrm>
            <a:prstGeom prst="roundRect">
              <a:avLst>
                <a:gd name="adj" fmla="val 16667"/>
              </a:avLst>
            </a:prstGeom>
            <a:ln>
              <a:solidFill>
                <a:srgbClr val="00B050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457200" eaLnBrk="1" hangingPunct="1">
                <a:spcBef>
                  <a:spcPct val="0"/>
                </a:spcBef>
                <a:defRPr/>
              </a:pPr>
              <a:r>
                <a:rPr lang="en-US" sz="1600" dirty="0" smtClean="0">
                  <a:solidFill>
                    <a:srgbClr val="000000"/>
                  </a:solidFill>
                  <a:latin typeface="Imago" panose="02000500060000020004" pitchFamily="2" charset="0"/>
                  <a:cs typeface="Arial" charset="0"/>
                </a:rPr>
                <a:t>180 (</a:t>
              </a:r>
              <a:r>
                <a:rPr lang="en-US" sz="1600" dirty="0">
                  <a:solidFill>
                    <a:srgbClr val="000000"/>
                  </a:solidFill>
                  <a:latin typeface="Imago" panose="02000500060000020004" pitchFamily="2" charset="0"/>
                  <a:cs typeface="Arial" charset="0"/>
                </a:rPr>
                <a:t>8</a:t>
              </a:r>
              <a:r>
                <a:rPr lang="en-US" sz="1600" dirty="0" smtClean="0">
                  <a:solidFill>
                    <a:srgbClr val="000000"/>
                  </a:solidFill>
                  <a:latin typeface="Imago" panose="02000500060000020004" pitchFamily="2" charset="0"/>
                  <a:cs typeface="Arial" charset="0"/>
                </a:rPr>
                <a:t>2.9%) with sufficient plasma volume</a:t>
              </a:r>
              <a:endParaRPr lang="en-US" sz="1600" dirty="0">
                <a:solidFill>
                  <a:srgbClr val="000000"/>
                </a:solidFill>
                <a:latin typeface="Imago" panose="02000500060000020004" pitchFamily="2" charset="0"/>
                <a:cs typeface="Arial" charset="0"/>
              </a:endParaRPr>
            </a:p>
          </p:txBody>
        </p:sp>
        <p:sp>
          <p:nvSpPr>
            <p:cNvPr id="9" name="Right Arrow 8"/>
            <p:cNvSpPr>
              <a:spLocks noChangeArrowheads="1"/>
            </p:cNvSpPr>
            <p:nvPr/>
          </p:nvSpPr>
          <p:spPr bwMode="auto">
            <a:xfrm>
              <a:off x="2832366" y="3626764"/>
              <a:ext cx="465137" cy="234951"/>
            </a:xfrm>
            <a:prstGeom prst="rightArrow">
              <a:avLst>
                <a:gd name="adj1" fmla="val 50000"/>
                <a:gd name="adj2" fmla="val 50023"/>
              </a:avLst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457200" eaLnBrk="1" hangingPunct="1">
                <a:spcBef>
                  <a:spcPct val="0"/>
                </a:spcBef>
                <a:defRPr/>
              </a:pPr>
              <a:endParaRPr lang="en-US" sz="1600" dirty="0">
                <a:solidFill>
                  <a:srgbClr val="FFFFFF"/>
                </a:solidFill>
                <a:latin typeface="Imago" panose="02000500060000020004" pitchFamily="2" charset="0"/>
                <a:cs typeface="Arial" charset="0"/>
              </a:endParaRPr>
            </a:p>
          </p:txBody>
        </p:sp>
        <p:sp>
          <p:nvSpPr>
            <p:cNvPr id="10" name="Right Arrow 9"/>
            <p:cNvSpPr>
              <a:spLocks noChangeArrowheads="1"/>
            </p:cNvSpPr>
            <p:nvPr/>
          </p:nvSpPr>
          <p:spPr bwMode="auto">
            <a:xfrm rot="1800000">
              <a:off x="5035503" y="4115571"/>
              <a:ext cx="463550" cy="234951"/>
            </a:xfrm>
            <a:prstGeom prst="rightArrow">
              <a:avLst>
                <a:gd name="adj1" fmla="val 50000"/>
                <a:gd name="adj2" fmla="val 50023"/>
              </a:avLst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457200" eaLnBrk="1" hangingPunct="1">
                <a:spcBef>
                  <a:spcPct val="0"/>
                </a:spcBef>
                <a:defRPr/>
              </a:pPr>
              <a:endParaRPr lang="en-US" sz="1600" dirty="0">
                <a:solidFill>
                  <a:srgbClr val="FFFFFF"/>
                </a:solidFill>
                <a:latin typeface="Imago" panose="02000500060000020004" pitchFamily="2" charset="0"/>
                <a:cs typeface="Arial" charset="0"/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757230" y="1854401"/>
              <a:ext cx="1733550" cy="1800225"/>
            </a:xfrm>
            <a:prstGeom prst="ellipse">
              <a:avLst/>
            </a:prstGeom>
            <a:solidFill>
              <a:srgbClr val="00B050"/>
            </a:solidFill>
            <a:ln w="9525">
              <a:noFill/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eaLnBrk="1" hangingPunct="1">
                <a:spcBef>
                  <a:spcPct val="0"/>
                </a:spcBef>
                <a:defRPr/>
              </a:pPr>
              <a:r>
                <a:rPr lang="en-US" sz="1600" dirty="0" err="1" smtClean="0">
                  <a:solidFill>
                    <a:prstClr val="white"/>
                  </a:solidFill>
                  <a:cs typeface="Arial" charset="0"/>
                </a:rPr>
                <a:t>Erlotinib</a:t>
              </a:r>
              <a:r>
                <a:rPr lang="en-US" sz="1600" dirty="0" smtClean="0">
                  <a:solidFill>
                    <a:prstClr val="white"/>
                  </a:solidFill>
                  <a:cs typeface="Arial" charset="0"/>
                </a:rPr>
                <a:t> Arm</a:t>
              </a:r>
            </a:p>
            <a:p>
              <a:pPr algn="ctr" defTabSz="457200" eaLnBrk="1" hangingPunct="1">
                <a:spcBef>
                  <a:spcPct val="0"/>
                </a:spcBef>
                <a:defRPr/>
              </a:pPr>
              <a:r>
                <a:rPr lang="en-US" sz="1600" dirty="0" smtClean="0">
                  <a:solidFill>
                    <a:prstClr val="white"/>
                  </a:solidFill>
                  <a:cs typeface="Arial" charset="0"/>
                </a:rPr>
                <a:t>68 Mutation Detected</a:t>
              </a:r>
            </a:p>
            <a:p>
              <a:pPr algn="ctr" defTabSz="457200" eaLnBrk="1" hangingPunct="1">
                <a:spcBef>
                  <a:spcPct val="0"/>
                </a:spcBef>
                <a:defRPr/>
              </a:pPr>
              <a:r>
                <a:rPr lang="en-US" sz="1600" dirty="0" smtClean="0">
                  <a:solidFill>
                    <a:prstClr val="white"/>
                  </a:solidFill>
                  <a:cs typeface="Arial" charset="0"/>
                </a:rPr>
                <a:t>22 No Mutation Detected</a:t>
              </a:r>
              <a:endParaRPr lang="en-US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2" name="Right Arrow 11"/>
            <p:cNvSpPr>
              <a:spLocks noChangeArrowheads="1"/>
            </p:cNvSpPr>
            <p:nvPr/>
          </p:nvSpPr>
          <p:spPr bwMode="auto">
            <a:xfrm rot="19784415">
              <a:off x="5062799" y="3131669"/>
              <a:ext cx="463550" cy="234951"/>
            </a:xfrm>
            <a:prstGeom prst="rightArrow">
              <a:avLst>
                <a:gd name="adj1" fmla="val 50000"/>
                <a:gd name="adj2" fmla="val 50023"/>
              </a:avLst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457200" eaLnBrk="1" hangingPunct="1">
                <a:spcBef>
                  <a:spcPct val="0"/>
                </a:spcBef>
                <a:defRPr/>
              </a:pPr>
              <a:endParaRPr lang="en-US" sz="1600" dirty="0">
                <a:solidFill>
                  <a:srgbClr val="FFFFFF"/>
                </a:solidFill>
                <a:latin typeface="Imago" panose="02000500060000020004" pitchFamily="2" charset="0"/>
                <a:cs typeface="Arial" charset="0"/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5757230" y="4086699"/>
              <a:ext cx="1733550" cy="1800225"/>
            </a:xfrm>
            <a:prstGeom prst="ellipse">
              <a:avLst/>
            </a:prstGeom>
            <a:solidFill>
              <a:srgbClr val="00B050"/>
            </a:solidFill>
            <a:ln w="9525">
              <a:noFill/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eaLnBrk="1" hangingPunct="1">
                <a:spcBef>
                  <a:spcPct val="0"/>
                </a:spcBef>
                <a:defRPr/>
              </a:pPr>
              <a:r>
                <a:rPr lang="en-US" sz="1600" dirty="0" smtClean="0">
                  <a:solidFill>
                    <a:prstClr val="white"/>
                  </a:solidFill>
                  <a:cs typeface="Arial" charset="0"/>
                </a:rPr>
                <a:t>Chemo </a:t>
              </a:r>
              <a:r>
                <a:rPr lang="en-US" sz="1600" dirty="0">
                  <a:solidFill>
                    <a:prstClr val="white"/>
                  </a:solidFill>
                  <a:cs typeface="Arial" charset="0"/>
                </a:rPr>
                <a:t>Arm</a:t>
              </a:r>
            </a:p>
            <a:p>
              <a:pPr algn="ctr" defTabSz="457200" eaLnBrk="1" hangingPunct="1">
                <a:spcBef>
                  <a:spcPct val="0"/>
                </a:spcBef>
                <a:defRPr/>
              </a:pPr>
              <a:r>
                <a:rPr lang="en-US" sz="1600" dirty="0">
                  <a:solidFill>
                    <a:prstClr val="white"/>
                  </a:solidFill>
                  <a:cs typeface="Arial" charset="0"/>
                </a:rPr>
                <a:t>69 Mutation Detected</a:t>
              </a:r>
            </a:p>
            <a:p>
              <a:pPr algn="ctr" defTabSz="457200" eaLnBrk="1" hangingPunct="1">
                <a:spcBef>
                  <a:spcPct val="0"/>
                </a:spcBef>
                <a:defRPr/>
              </a:pPr>
              <a:r>
                <a:rPr lang="en-US" sz="1600" dirty="0" smtClean="0">
                  <a:solidFill>
                    <a:prstClr val="white"/>
                  </a:solidFill>
                  <a:cs typeface="Arial" charset="0"/>
                </a:rPr>
                <a:t>20 </a:t>
              </a:r>
              <a:r>
                <a:rPr lang="en-US" sz="1600" dirty="0">
                  <a:solidFill>
                    <a:prstClr val="white"/>
                  </a:solidFill>
                  <a:cs typeface="Arial" charset="0"/>
                </a:rPr>
                <a:t>No Mutation Detected</a:t>
              </a:r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42325" cy="1309688"/>
          </a:xfrm>
        </p:spPr>
        <p:txBody>
          <a:bodyPr/>
          <a:lstStyle/>
          <a:p>
            <a:r>
              <a:rPr lang="en-US" altLang="ja-JP" sz="2400" dirty="0" smtClean="0">
                <a:latin typeface="Imago" pitchFamily="2" charset="0"/>
                <a:ea typeface="MS PGothic" pitchFamily="34" charset="-128"/>
              </a:rPr>
              <a:t>Estimating Drug efficacy in Tissue Positive and Plasma </a:t>
            </a:r>
            <a:r>
              <a:rPr lang="en-US" altLang="ja-JP" sz="2400" dirty="0">
                <a:latin typeface="Imago" pitchFamily="2" charset="0"/>
                <a:ea typeface="MS PGothic" pitchFamily="34" charset="-128"/>
              </a:rPr>
              <a:t>P</a:t>
            </a:r>
            <a:r>
              <a:rPr lang="en-US" altLang="ja-JP" sz="2400" dirty="0" smtClean="0">
                <a:latin typeface="Imago" pitchFamily="2" charset="0"/>
                <a:ea typeface="MS PGothic" pitchFamily="34" charset="-128"/>
              </a:rPr>
              <a:t>ositive </a:t>
            </a:r>
            <a:r>
              <a:rPr lang="en-US" altLang="ja-JP" sz="2400" dirty="0">
                <a:latin typeface="Imago" pitchFamily="2" charset="0"/>
                <a:ea typeface="MS PGothic" pitchFamily="34" charset="-128"/>
              </a:rPr>
              <a:t>S</a:t>
            </a:r>
            <a:r>
              <a:rPr lang="en-US" altLang="ja-JP" sz="2400" dirty="0" smtClean="0">
                <a:latin typeface="Imago" pitchFamily="2" charset="0"/>
                <a:ea typeface="MS PGothic" pitchFamily="34" charset="-128"/>
              </a:rPr>
              <a:t>ubset</a:t>
            </a:r>
            <a:r>
              <a:rPr lang="en-GB" dirty="0" smtClean="0">
                <a:latin typeface="Imago" pitchFamily="2" charset="0"/>
              </a:rPr>
              <a:t/>
            </a:r>
            <a:br>
              <a:rPr lang="en-GB" dirty="0" smtClean="0">
                <a:latin typeface="Imago" pitchFamily="2" charset="0"/>
              </a:rPr>
            </a:br>
            <a:endParaRPr lang="en-GB" sz="2400" b="0" i="1" dirty="0" smtClean="0">
              <a:latin typeface="Minio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4600" y="4957880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Hazard Ratio = 0.29 (95% CI 0.19, 0.45)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29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49254" y="241385"/>
            <a:ext cx="7366000" cy="1309688"/>
          </a:xfrm>
        </p:spPr>
        <p:txBody>
          <a:bodyPr/>
          <a:lstStyle/>
          <a:p>
            <a:r>
              <a:rPr lang="en-US" sz="2200" dirty="0" smtClean="0">
                <a:latin typeface="Minion" pitchFamily="18" charset="0"/>
              </a:rPr>
              <a:t>Kaplan-Meier Curve of Investigator-Assessed PFS in Tissue Positive Plasma Positive Subset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764" y="1585560"/>
            <a:ext cx="6644066" cy="46854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15816" y="1687068"/>
            <a:ext cx="33843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HR = 0.29 (95% CI, 0.19,45)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4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28" y="452445"/>
            <a:ext cx="7784072" cy="816316"/>
          </a:xfrm>
        </p:spPr>
        <p:txBody>
          <a:bodyPr/>
          <a:lstStyle/>
          <a:p>
            <a:pPr algn="ctr"/>
            <a:r>
              <a:rPr lang="en-US" dirty="0" smtClean="0"/>
              <a:t>Estimating Hazard Ratio (Drug Efficacy)  for Plasma Positive subset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149080"/>
            <a:ext cx="8495359" cy="864096"/>
          </a:xfrm>
          <a:ln>
            <a:solidFill>
              <a:schemeClr val="accent5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sz="1800" i="1" dirty="0"/>
              <a:t>l</a:t>
            </a:r>
            <a:r>
              <a:rPr lang="en-US" sz="1800" i="1" dirty="0" smtClean="0"/>
              <a:t>n(HR)</a:t>
            </a:r>
            <a:r>
              <a:rPr lang="en-US" sz="1800" i="1" baseline="-25000" dirty="0" smtClean="0"/>
              <a:t>pEGFR+</a:t>
            </a:r>
            <a:r>
              <a:rPr lang="en-US" sz="1800" dirty="0" smtClean="0"/>
              <a:t> </a:t>
            </a:r>
            <a:r>
              <a:rPr lang="en-US" sz="1800" dirty="0"/>
              <a:t>= </a:t>
            </a:r>
            <a:r>
              <a:rPr lang="en-US" sz="1800" i="1" dirty="0"/>
              <a:t>l</a:t>
            </a:r>
            <a:r>
              <a:rPr lang="en-US" sz="1800" i="1" dirty="0" smtClean="0"/>
              <a:t>n(HR</a:t>
            </a:r>
            <a:r>
              <a:rPr lang="en-US" sz="1800" i="1" dirty="0"/>
              <a:t>) </a:t>
            </a:r>
            <a:r>
              <a:rPr lang="el-GR" sz="1800" i="1" baseline="-25000" dirty="0" smtClean="0"/>
              <a:t>(</a:t>
            </a:r>
            <a:r>
              <a:rPr lang="en-US" sz="1800" i="1" baseline="-25000" dirty="0"/>
              <a:t>p</a:t>
            </a:r>
            <a:r>
              <a:rPr lang="en-US" sz="1800" i="1" baseline="-25000" dirty="0" smtClean="0"/>
              <a:t>EGFR+</a:t>
            </a:r>
            <a:r>
              <a:rPr lang="en-US" sz="1800" baseline="-25000" dirty="0" smtClean="0"/>
              <a:t>∩</a:t>
            </a:r>
            <a:r>
              <a:rPr lang="en-US" sz="1800" i="1" baseline="-25000" dirty="0"/>
              <a:t> tEGFR </a:t>
            </a:r>
            <a:r>
              <a:rPr lang="en-US" sz="1800" baseline="-25000" dirty="0" smtClean="0"/>
              <a:t>+</a:t>
            </a:r>
            <a:r>
              <a:rPr lang="en-US" sz="1800" i="1" baseline="-25000" dirty="0" smtClean="0"/>
              <a:t>)</a:t>
            </a:r>
            <a:r>
              <a:rPr lang="en-US" sz="1800" i="1" dirty="0" smtClean="0"/>
              <a:t>×PPV </a:t>
            </a:r>
            <a:r>
              <a:rPr lang="en-US" sz="1800" dirty="0" smtClean="0"/>
              <a:t>+ </a:t>
            </a:r>
            <a:r>
              <a:rPr lang="en-US" sz="1800" i="1" dirty="0" smtClean="0"/>
              <a:t>ln(HR)</a:t>
            </a:r>
            <a:r>
              <a:rPr lang="en-US" sz="1800" i="1" baseline="-25000" dirty="0" smtClean="0"/>
              <a:t>(pEGFR+</a:t>
            </a:r>
            <a:r>
              <a:rPr lang="en-US" sz="1800" baseline="-25000" dirty="0" smtClean="0"/>
              <a:t>∩</a:t>
            </a:r>
            <a:r>
              <a:rPr lang="en-US" sz="1800" i="1" baseline="-25000" dirty="0" smtClean="0"/>
              <a:t> </a:t>
            </a:r>
            <a:r>
              <a:rPr lang="en-US" sz="1800" i="1" baseline="-25000" dirty="0"/>
              <a:t>tEGFR </a:t>
            </a:r>
            <a:r>
              <a:rPr lang="en-US" sz="1800" baseline="-25000" dirty="0" smtClean="0"/>
              <a:t>-</a:t>
            </a:r>
            <a:r>
              <a:rPr lang="en-US" sz="1800" i="1" baseline="-25000" dirty="0" smtClean="0"/>
              <a:t>)</a:t>
            </a:r>
            <a:r>
              <a:rPr lang="en-US" sz="1800" i="1" baseline="-25000" dirty="0"/>
              <a:t> </a:t>
            </a:r>
            <a:r>
              <a:rPr lang="en-US" sz="1800" i="1" dirty="0" smtClean="0"/>
              <a:t>×(1-PPV ) </a:t>
            </a:r>
          </a:p>
          <a:p>
            <a:pPr marL="0" indent="0" algn="ctr">
              <a:buNone/>
            </a:pPr>
            <a:r>
              <a:rPr lang="en-US" sz="1800" i="1" dirty="0"/>
              <a:t>	 </a:t>
            </a:r>
            <a:r>
              <a:rPr lang="en-US" sz="1800" i="1" dirty="0" smtClean="0"/>
              <a:t>      </a:t>
            </a:r>
            <a:r>
              <a:rPr lang="el-GR" sz="1800" dirty="0" smtClean="0"/>
              <a:t>= </a:t>
            </a:r>
            <a:r>
              <a:rPr lang="el-GR" sz="1800" i="1" dirty="0" smtClean="0"/>
              <a:t>δ</a:t>
            </a:r>
            <a:r>
              <a:rPr lang="el-GR" sz="1800" dirty="0" smtClean="0"/>
              <a:t>1</a:t>
            </a:r>
            <a:r>
              <a:rPr lang="en-US" sz="1800" i="1" dirty="0"/>
              <a:t>×</a:t>
            </a:r>
            <a:r>
              <a:rPr lang="en-US" sz="1800" i="1" dirty="0" smtClean="0"/>
              <a:t>PPV </a:t>
            </a:r>
            <a:r>
              <a:rPr lang="en-US" sz="1800" dirty="0"/>
              <a:t>+ </a:t>
            </a:r>
            <a:r>
              <a:rPr lang="el-GR" sz="1800" i="1" dirty="0" smtClean="0"/>
              <a:t>δ</a:t>
            </a:r>
            <a:r>
              <a:rPr lang="el-GR" sz="1800" dirty="0" smtClean="0"/>
              <a:t>2</a:t>
            </a:r>
            <a:r>
              <a:rPr lang="en-US" sz="1800" i="1" dirty="0" smtClean="0"/>
              <a:t>×</a:t>
            </a:r>
            <a:r>
              <a:rPr lang="el-GR" sz="1800" i="1" dirty="0" smtClean="0"/>
              <a:t>(</a:t>
            </a:r>
            <a:r>
              <a:rPr lang="el-GR" sz="1800" dirty="0"/>
              <a:t>1 − </a:t>
            </a:r>
            <a:r>
              <a:rPr lang="en-US" sz="1800" i="1" dirty="0" smtClean="0"/>
              <a:t>PPV)</a:t>
            </a:r>
          </a:p>
          <a:p>
            <a:pPr marL="0" indent="0" algn="ctr">
              <a:buNone/>
            </a:pPr>
            <a:endParaRPr lang="en-US" sz="1800" i="1" dirty="0" smtClean="0"/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613066"/>
              </p:ext>
            </p:extLst>
          </p:nvPr>
        </p:nvGraphicFramePr>
        <p:xfrm>
          <a:off x="1259632" y="1412776"/>
          <a:ext cx="6096000" cy="229436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383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Tissue Samples Mutations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134">
                <a:tc rowSpan="3">
                  <a:txBody>
                    <a:bodyPr/>
                    <a:lstStyle/>
                    <a:p>
                      <a:r>
                        <a:rPr lang="en-US" dirty="0" smtClean="0"/>
                        <a:t>Blood Samples</a:t>
                      </a:r>
                    </a:p>
                    <a:p>
                      <a:r>
                        <a:rPr lang="en-US" dirty="0" smtClean="0"/>
                        <a:t>Mutation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Negative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1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n</a:t>
                      </a:r>
                      <a:r>
                        <a:rPr lang="en-US" baseline="-25000" dirty="0" smtClean="0"/>
                        <a:t>11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10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1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1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Negative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01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00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0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5224065"/>
            <a:ext cx="73448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Here,  </a:t>
            </a:r>
            <a:r>
              <a:rPr lang="el-GR" dirty="0" smtClean="0"/>
              <a:t>δ</a:t>
            </a:r>
            <a:r>
              <a:rPr lang="en-US" dirty="0" smtClean="0"/>
              <a:t>1 is drug efficacy (ln(HR) in Plasma Positive Tissue Positive subset.</a:t>
            </a:r>
          </a:p>
          <a:p>
            <a:r>
              <a:rPr lang="en-US" dirty="0" smtClean="0"/>
              <a:t>And </a:t>
            </a:r>
            <a:r>
              <a:rPr lang="el-GR" dirty="0" smtClean="0"/>
              <a:t>δ</a:t>
            </a:r>
            <a:r>
              <a:rPr lang="en-US" dirty="0"/>
              <a:t>2</a:t>
            </a:r>
            <a:r>
              <a:rPr lang="en-US" dirty="0" smtClean="0"/>
              <a:t> </a:t>
            </a:r>
            <a:r>
              <a:rPr lang="en-US" dirty="0"/>
              <a:t>is drug efficacy (ln(HR) in Plasma Positive Tissue </a:t>
            </a:r>
            <a:r>
              <a:rPr lang="en-US" dirty="0" smtClean="0"/>
              <a:t>Negative </a:t>
            </a:r>
            <a:r>
              <a:rPr lang="en-US" dirty="0"/>
              <a:t>subset</a:t>
            </a:r>
          </a:p>
        </p:txBody>
      </p:sp>
    </p:spTree>
    <p:extLst>
      <p:ext uri="{BB962C8B-B14F-4D97-AF65-F5344CB8AC3E}">
        <p14:creationId xmlns:p14="http://schemas.microsoft.com/office/powerpoint/2010/main" val="418795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28" y="452445"/>
            <a:ext cx="7366000" cy="960332"/>
          </a:xfrm>
        </p:spPr>
        <p:txBody>
          <a:bodyPr/>
          <a:lstStyle/>
          <a:p>
            <a:pPr algn="ctr"/>
            <a:r>
              <a:rPr lang="en-US" dirty="0"/>
              <a:t>Estimating Hazard Ratio (Drug Efficacy)  for Plasma Positive </a:t>
            </a:r>
            <a:r>
              <a:rPr lang="en-US" dirty="0" smtClean="0"/>
              <a:t>subset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700808"/>
            <a:ext cx="698477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Estimate of </a:t>
            </a:r>
            <a:r>
              <a:rPr lang="el-GR" dirty="0"/>
              <a:t>δ</a:t>
            </a:r>
            <a:r>
              <a:rPr lang="en-US" dirty="0" smtClean="0"/>
              <a:t>1 is available from the observed data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But since Tissue negative Plasma Positive patients are not enrolled in the trial, the estimate of drug efficacy </a:t>
            </a:r>
            <a:r>
              <a:rPr lang="el-GR" dirty="0" smtClean="0"/>
              <a:t>δ</a:t>
            </a:r>
            <a:r>
              <a:rPr lang="en-US" dirty="0" smtClean="0"/>
              <a:t>2 is not available.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Assume that </a:t>
            </a:r>
            <a:r>
              <a:rPr lang="el-GR" dirty="0"/>
              <a:t>δ</a:t>
            </a:r>
            <a:r>
              <a:rPr lang="en-US" dirty="0" smtClean="0"/>
              <a:t>2 = c×</a:t>
            </a:r>
            <a:r>
              <a:rPr lang="el-GR" dirty="0"/>
              <a:t> δ</a:t>
            </a:r>
            <a:r>
              <a:rPr lang="en-US" dirty="0"/>
              <a:t>1 </a:t>
            </a:r>
            <a:r>
              <a:rPr lang="en-US" dirty="0" smtClean="0"/>
              <a:t> for c in (0,1) and </a:t>
            </a:r>
            <a:r>
              <a:rPr lang="en-US" dirty="0" err="1" smtClean="0"/>
              <a:t>Var</a:t>
            </a:r>
            <a:r>
              <a:rPr lang="en-US" dirty="0" smtClean="0"/>
              <a:t>(</a:t>
            </a:r>
            <a:r>
              <a:rPr lang="el-GR" dirty="0"/>
              <a:t>δ</a:t>
            </a:r>
            <a:r>
              <a:rPr lang="en-US" dirty="0"/>
              <a:t>2 </a:t>
            </a:r>
            <a:r>
              <a:rPr lang="en-US" dirty="0" smtClean="0"/>
              <a:t>) = </a:t>
            </a:r>
            <a:r>
              <a:rPr lang="en-US" dirty="0" err="1" smtClean="0"/>
              <a:t>Var</a:t>
            </a:r>
            <a:r>
              <a:rPr lang="en-US" dirty="0" smtClean="0"/>
              <a:t>(</a:t>
            </a:r>
            <a:r>
              <a:rPr lang="el-GR" dirty="0" smtClean="0"/>
              <a:t>δ</a:t>
            </a:r>
            <a:r>
              <a:rPr lang="en-US" dirty="0" smtClean="0"/>
              <a:t>1 )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190265"/>
              </p:ext>
            </p:extLst>
          </p:nvPr>
        </p:nvGraphicFramePr>
        <p:xfrm>
          <a:off x="1475656" y="3284985"/>
          <a:ext cx="5904656" cy="280831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76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4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SimSun"/>
                        </a:rPr>
                        <a:t>c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HR|pEGFR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95% CI LL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95%CI UL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3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SimSun"/>
                        </a:rPr>
                        <a:t>0.00</a:t>
                      </a:r>
                      <a:endParaRPr lang="en-US" sz="18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0.301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0.196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0.462</a:t>
                      </a:r>
                      <a:endParaRPr lang="en-US" sz="320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SimSun"/>
                        </a:rPr>
                        <a:t>0.25</a:t>
                      </a:r>
                      <a:endParaRPr lang="en-US" sz="18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0.298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0.195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0.456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3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SimSun"/>
                        </a:rPr>
                        <a:t>0.50</a:t>
                      </a:r>
                      <a:endParaRPr lang="en-US" sz="18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0.295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0.194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0.451</a:t>
                      </a:r>
                      <a:endParaRPr lang="en-US" sz="320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3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SimSun"/>
                        </a:rPr>
                        <a:t>0.75</a:t>
                      </a:r>
                      <a:endParaRPr lang="en-US" sz="18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0.293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0.192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0.446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3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SimSun"/>
                        </a:rPr>
                        <a:t>1.00</a:t>
                      </a:r>
                      <a:endParaRPr lang="en-US" sz="18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0.290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0.191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0.442</a:t>
                      </a:r>
                      <a:endParaRPr lang="en-US" sz="32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7165CB-D5E5-4F49-B52C-2E6BB58C0F5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28" y="452445"/>
            <a:ext cx="7366000" cy="600292"/>
          </a:xfrm>
        </p:spPr>
        <p:txBody>
          <a:bodyPr/>
          <a:lstStyle/>
          <a:p>
            <a:pPr algn="ct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412776"/>
            <a:ext cx="799288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Liquid Biopsy meets an unmet needs of patients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Approximately 75% of patients testing positive in tissue test positive in Plasma Samples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If Plasma Test is negative then obtain a tissue sample if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Patients testing positive in Plasma positive samples have acceptable drug efficacy.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7165CB-D5E5-4F49-B52C-2E6BB58C0F5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7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hpEndCoverShape"/>
          <p:cNvSpPr txBox="1">
            <a:spLocks noChangeArrowheads="1"/>
          </p:cNvSpPr>
          <p:nvPr/>
        </p:nvSpPr>
        <p:spPr bwMode="white">
          <a:xfrm>
            <a:off x="-2174" y="6843367"/>
            <a:ext cx="42202" cy="457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Imago" pitchFamily="2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Imago" pitchFamily="2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Imago" pitchFamily="2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Imago" pitchFamily="2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Imago" pitchFamily="2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ago" pitchFamily="2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ago" pitchFamily="2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ago" pitchFamily="2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ago" pitchFamily="2" charset="0"/>
                <a:cs typeface="Arial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20" y="2924177"/>
            <a:ext cx="8354157" cy="1009651"/>
          </a:xfrm>
        </p:spPr>
        <p:txBody>
          <a:bodyPr anchor="ctr"/>
          <a:lstStyle/>
          <a:p>
            <a:pPr marL="0" indent="0" algn="ctr">
              <a:buFont typeface="Arial" pitchFamily="34" charset="0"/>
              <a:buNone/>
              <a:defRPr/>
            </a:pPr>
            <a:r>
              <a:rPr lang="en-US" sz="4500" b="1" i="1" smtClean="0">
                <a:solidFill>
                  <a:srgbClr val="0082DA"/>
                </a:solidFill>
                <a:latin typeface="Minion" pitchFamily="18" charset="0"/>
              </a:rPr>
              <a:t>Doing now what patients need next</a:t>
            </a:r>
            <a:endParaRPr lang="en-US" sz="4500" b="1" dirty="0">
              <a:solidFill>
                <a:srgbClr val="0082DA"/>
              </a:solidFill>
            </a:endParaRPr>
          </a:p>
        </p:txBody>
      </p:sp>
      <p:sp>
        <p:nvSpPr>
          <p:cNvPr id="5" name="shpEndTranslation" hidden="1"/>
          <p:cNvSpPr/>
          <p:nvPr/>
        </p:nvSpPr>
        <p:spPr>
          <a:xfrm>
            <a:off x="301045" y="6093296"/>
            <a:ext cx="4220308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RPPTSLIDEFORMATR" val="RXPStandard Screen"/>
  <p:tag name="VARDIVISION" val="RXPDivCorp"/>
  <p:tag name="VARPALETTE" val="RXPpalette_standard_value"/>
  <p:tag name="VARBACKGROUND" val="RXPbackground_dark_value"/>
  <p:tag name="VARPPTPAPER" val="RXPRXP"/>
  <p:tag name="VARPPTGRIDMODE" val="RXPRocheGrid"/>
  <p:tag name="VARPPTTYPE" val="RXPpotRXPP"/>
  <p:tag name="VARPOTVERSION" val="RXP8.8"/>
  <p:tag name="VARPPTLANGSEL" val="RXPEnglish"/>
  <p:tag name="VARPPTCOMPATIBLE4" val="RXPFALSE"/>
  <p:tag name="VARPPTCOMPATIBLE7" val="RXPFALSE"/>
  <p:tag name="VARPPTCOMPATIBLERD03" val="RXPTRUE"/>
  <p:tag name="VARCOLOR" val="RXPcolor_white_colored"/>
  <p:tag name="VAREMBEDFONTSENABLED" val="RXPFALSE"/>
  <p:tag name="VARTOC" val="RXP"/>
  <p:tag name="VARFOOTERAPPLYTOALLPRESSED" val="RXPFALSE"/>
  <p:tag name="VARTITLE" val="RXP"/>
  <p:tag name="VARUNIT" val="RXP"/>
  <p:tag name="VARPPTSETUPPERFORMED" val="RXPTRUE"/>
  <p:tag name="VARPPTSLIDEFORMAT" val="RXPStandard"/>
  <p:tag name="VARGRIDMODE" val="RXPgrid_none_value"/>
  <p:tag name="VARPPTLANG" val="RXPEnglish"/>
  <p:tag name="VARSAVEMESSAGETIMESTAMP" val="RXP9/9/20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RTITLESLIDEMODE" val="RXP1"/>
</p:tagLst>
</file>

<file path=ppt/theme/theme1.xml><?xml version="1.0" encoding="utf-8"?>
<a:theme xmlns:a="http://schemas.openxmlformats.org/drawingml/2006/main" name="Roche">
  <a:themeElements>
    <a:clrScheme name="Roche 2">
      <a:dk1>
        <a:srgbClr val="000000"/>
      </a:dk1>
      <a:lt1>
        <a:srgbClr val="FFFFFF"/>
      </a:lt1>
      <a:dk2>
        <a:srgbClr val="969696"/>
      </a:dk2>
      <a:lt2>
        <a:srgbClr val="FF7F00"/>
      </a:lt2>
      <a:accent1>
        <a:srgbClr val="FF7F00"/>
      </a:accent1>
      <a:accent2>
        <a:srgbClr val="800080"/>
      </a:accent2>
      <a:accent3>
        <a:srgbClr val="FFCC00"/>
      </a:accent3>
      <a:accent4>
        <a:srgbClr val="9933FF"/>
      </a:accent4>
      <a:accent5>
        <a:srgbClr val="009900"/>
      </a:accent5>
      <a:accent6>
        <a:srgbClr val="0082DA"/>
      </a:accent6>
      <a:hlink>
        <a:srgbClr val="9933FF"/>
      </a:hlink>
      <a:folHlink>
        <a:srgbClr val="FF3300"/>
      </a:folHlink>
    </a:clrScheme>
    <a:fontScheme name="Roche">
      <a:majorFont>
        <a:latin typeface="Imago"/>
        <a:ea typeface=""/>
        <a:cs typeface=""/>
      </a:majorFont>
      <a:minorFont>
        <a:latin typeface="Imag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ago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ago" pitchFamily="2" charset="0"/>
          </a:defRPr>
        </a:defPPr>
      </a:lstStyle>
      <a:style>
        <a:lnRef idx="1">
          <a:schemeClr val="tx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Roche 1">
        <a:dk1>
          <a:srgbClr val="FF7F00"/>
        </a:dk1>
        <a:lt1>
          <a:srgbClr val="FFFFFF"/>
        </a:lt1>
        <a:dk2>
          <a:srgbClr val="0028A0"/>
        </a:dk2>
        <a:lt2>
          <a:srgbClr val="969696"/>
        </a:lt2>
        <a:accent1>
          <a:srgbClr val="FF7F00"/>
        </a:accent1>
        <a:accent2>
          <a:srgbClr val="800080"/>
        </a:accent2>
        <a:accent3>
          <a:srgbClr val="FFCC00"/>
        </a:accent3>
        <a:accent4>
          <a:srgbClr val="9933FF"/>
        </a:accent4>
        <a:accent5>
          <a:srgbClr val="009900"/>
        </a:accent5>
        <a:accent6>
          <a:srgbClr val="0082DA"/>
        </a:accent6>
        <a:hlink>
          <a:srgbClr val="9933FF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che 2">
        <a:dk1>
          <a:srgbClr val="000000"/>
        </a:dk1>
        <a:lt1>
          <a:srgbClr val="FFFFFF"/>
        </a:lt1>
        <a:dk2>
          <a:srgbClr val="969696"/>
        </a:dk2>
        <a:lt2>
          <a:srgbClr val="FF7F00"/>
        </a:lt2>
        <a:accent1>
          <a:srgbClr val="FF7F00"/>
        </a:accent1>
        <a:accent2>
          <a:srgbClr val="800080"/>
        </a:accent2>
        <a:accent3>
          <a:srgbClr val="FFCC00"/>
        </a:accent3>
        <a:accent4>
          <a:srgbClr val="9933FF"/>
        </a:accent4>
        <a:accent5>
          <a:srgbClr val="009900"/>
        </a:accent5>
        <a:accent6>
          <a:srgbClr val="0082DA"/>
        </a:accent6>
        <a:hlink>
          <a:srgbClr val="9933FF"/>
        </a:hlink>
        <a:folHlink>
          <a:srgbClr val="FF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che 3">
        <a:dk1>
          <a:srgbClr val="000000"/>
        </a:dk1>
        <a:lt1>
          <a:srgbClr val="FFFFFF"/>
        </a:lt1>
        <a:dk2>
          <a:srgbClr val="959595"/>
        </a:dk2>
        <a:lt2>
          <a:srgbClr val="676767"/>
        </a:lt2>
        <a:accent1>
          <a:srgbClr val="B2B2B2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454545"/>
        </a:accent6>
        <a:hlink>
          <a:srgbClr val="EAEAEA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Roche 2">
    <a:dk1>
      <a:srgbClr val="000000"/>
    </a:dk1>
    <a:lt1>
      <a:srgbClr val="FFFFFF"/>
    </a:lt1>
    <a:dk2>
      <a:srgbClr val="969696"/>
    </a:dk2>
    <a:lt2>
      <a:srgbClr val="FF7F00"/>
    </a:lt2>
    <a:accent1>
      <a:srgbClr val="FF7F00"/>
    </a:accent1>
    <a:accent2>
      <a:srgbClr val="800080"/>
    </a:accent2>
    <a:accent3>
      <a:srgbClr val="FFCC00"/>
    </a:accent3>
    <a:accent4>
      <a:srgbClr val="9933FF"/>
    </a:accent4>
    <a:accent5>
      <a:srgbClr val="009900"/>
    </a:accent5>
    <a:accent6>
      <a:srgbClr val="0082DA"/>
    </a:accent6>
    <a:hlink>
      <a:srgbClr val="9933FF"/>
    </a:hlink>
    <a:folHlink>
      <a:srgbClr val="FF33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E03C8C0C73A749BBFD5A4D78C0627D" ma:contentTypeVersion="7" ma:contentTypeDescription="Create a new document." ma:contentTypeScope="" ma:versionID="e95fed013e321f4d8d1af163910c6832">
  <xsd:schema xmlns:xsd="http://www.w3.org/2001/XMLSchema" xmlns:xs="http://www.w3.org/2001/XMLSchema" xmlns:p="http://schemas.microsoft.com/office/2006/metadata/properties" xmlns:ns1="http://schemas.microsoft.com/sharepoint/v3" xmlns:ns2="03e3f37c-a520-4f9c-a99d-9e5377aabc2d" targetNamespace="http://schemas.microsoft.com/office/2006/metadata/properties" ma:root="true" ma:fieldsID="69d500add74a1b77bbf20b47bc600ade" ns1:_="" ns2:_="">
    <xsd:import namespace="http://schemas.microsoft.com/sharepoint/v3"/>
    <xsd:import namespace="03e3f37c-a520-4f9c-a99d-9e5377aabc2d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1:_dlc_ExpireDateSaved" minOccurs="0"/>
                <xsd:element ref="ns1:_dlc_ExpireDate" minOccurs="0"/>
                <xsd:element ref="ns1:_dlc_Exempt" minOccurs="0"/>
                <xsd:element ref="ns1:_vti_ItemDeclaredRecor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11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12" nillable="true" ma:displayName="Expiration Date" ma:description="" ma:hidden="true" ma:indexed="true" ma:internalName="_dlc_ExpireDate" ma:readOnly="true">
      <xsd:simpleType>
        <xsd:restriction base="dms:DateTime"/>
      </xsd:simpleType>
    </xsd:element>
    <xsd:element name="_dlc_Exempt" ma:index="13" nillable="true" ma:displayName="Exempt from Policy" ma:hidden="true" ma:internalName="_dlc_Exempt" ma:readOnly="true">
      <xsd:simpleType>
        <xsd:restriction base="dms:Unknown"/>
      </xsd:simpleType>
    </xsd:element>
    <xsd:element name="_vti_ItemDeclaredRecord" ma:index="14" nillable="true" ma:displayName="Declared Record" ma:hidden="true" ma:internalName="_vti_ItemDeclaredRecord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e3f37c-a520-4f9c-a99d-9e5377aabc2d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description="" ma:hidden="true" ma:list="{c9f17f87-a565-48ee-b69c-5d75fa777e8b}" ma:internalName="TaxCatchAll" ma:showField="CatchAllData" ma:web="03e3f37c-a520-4f9c-a99d-9e5377aabc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e3f37c-a520-4f9c-a99d-9e5377aabc2d"/>
    <TaxKeywordTaxHTField xmlns="03e3f37c-a520-4f9c-a99d-9e5377aabc2d">
      <Terms xmlns="http://schemas.microsoft.com/office/infopath/2007/PartnerControls"/>
    </TaxKeywordTaxHTField>
    <_dlc_ExpireDateSaved xmlns="http://schemas.microsoft.com/sharepoint/v3" xsi:nil="true"/>
    <_dlc_ExpireDate xmlns="http://schemas.microsoft.com/sharepoint/v3">2017-07-03T21:25:13+00:00</_dlc_ExpireDate>
  </documentManagement>
</p:properties>
</file>

<file path=customXml/itemProps1.xml><?xml version="1.0" encoding="utf-8"?>
<ds:datastoreItem xmlns:ds="http://schemas.openxmlformats.org/officeDocument/2006/customXml" ds:itemID="{AF0370B1-958C-40F3-AD15-EC2FE06010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82061F-9AAD-47EE-A6E2-F2844FD41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3e3f37c-a520-4f9c-a99d-9e5377aabc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844E9B-B3EE-42BA-97D8-E416B95AED35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3e3f37c-a520-4f9c-a99d-9e5377aabc2d"/>
    <ds:schemaRef ds:uri="http://schemas.microsoft.com/sharepoint/v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16</Pages>
  <Words>1157</Words>
  <Application>Microsoft Office PowerPoint</Application>
  <PresentationFormat>On-screen Show (4:3)</PresentationFormat>
  <Paragraphs>200</Paragraphs>
  <Slides>17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MS PGothic</vt:lpstr>
      <vt:lpstr>SimSun</vt:lpstr>
      <vt:lpstr>Arial</vt:lpstr>
      <vt:lpstr>Imago</vt:lpstr>
      <vt:lpstr>Minion</vt:lpstr>
      <vt:lpstr>Times New Roman</vt:lpstr>
      <vt:lpstr>Roche</vt:lpstr>
      <vt:lpstr>Equation</vt:lpstr>
      <vt:lpstr>Clinical Validation of  cobas® EGFR Mutation Test in Blood Samples (Liquid Biopsy) as a Companion -Diagnostic  Test for Tarceva®</vt:lpstr>
      <vt:lpstr>Overview of Presentation</vt:lpstr>
      <vt:lpstr>Introduction and Definitions</vt:lpstr>
      <vt:lpstr>Challenges with Tissue Biopsy and need for “Liquid Biopsy” or Blood Test</vt:lpstr>
      <vt:lpstr>Agreement between Matched Tissue and Blood Samples  from the Same Patient in Literature:  Intended use for Blood Test</vt:lpstr>
      <vt:lpstr>Clinical  Validation Study: Bridging Study  Retrospective Testing of Blood Samples from ENSURE study enrolling patients using Tissue Samples</vt:lpstr>
      <vt:lpstr>Plasma Samples from ENSURE </vt:lpstr>
      <vt:lpstr>Bridging Study Definitions and Analyses</vt:lpstr>
      <vt:lpstr>Assessing Agreement Statistics between Tissue and Plasma Samples in ENSURE </vt:lpstr>
      <vt:lpstr>Estimating PPV and NPV Based on Prevalence</vt:lpstr>
      <vt:lpstr>Estimates of PPV and NPV based on  Assumed Prevalence in different populations</vt:lpstr>
      <vt:lpstr>Estimating Drug efficacy in Tissue Positive and Plasma Positive Subset </vt:lpstr>
      <vt:lpstr>Kaplan-Meier Curve of Investigator-Assessed PFS in Tissue Positive Plasma Positive Subset</vt:lpstr>
      <vt:lpstr>Estimating Hazard Ratio (Drug Efficacy)  for Plasma Positive subset</vt:lpstr>
      <vt:lpstr>Estimating Hazard Ratio (Drug Efficacy)  for Plasma Positive subset (Contd)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Roche Template</dc:title>
  <dc:creator>Farrington, Lesley {DQEE~Pleasanton}</dc:creator>
  <cp:lastModifiedBy>Sharma, Abha {DMMB~Pleasanton}</cp:lastModifiedBy>
  <cp:revision>594</cp:revision>
  <cp:lastPrinted>1998-09-09T08:32:30Z</cp:lastPrinted>
  <dcterms:created xsi:type="dcterms:W3CDTF">2002-05-06T07:33:01Z</dcterms:created>
  <dcterms:modified xsi:type="dcterms:W3CDTF">2018-09-10T05:39:14Z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0x010100DDE03C8C0C73A749BBFD5A4D78C0627D</vt:lpwstr>
  </property>
  <property fmtid="{D5CDD505-2E9C-101B-9397-08002B2CF9AE}" pid="3" name="ItemRetentionFormula">
    <vt:lpwstr>&lt;formula id="Roche.Common.Coremap.ExpirationFormula" /&gt;</vt:lpwstr>
  </property>
  <property fmtid="{D5CDD505-2E9C-101B-9397-08002B2CF9AE}" pid="4" name="_dlc_policyId">
    <vt:lpwstr>/sites/RMS Projects/PHC/EGFR Elephant/Shared Documents</vt:lpwstr>
  </property>
  <property fmtid="{D5CDD505-2E9C-101B-9397-08002B2CF9AE}" pid="5" name="TaxKeyword">
    <vt:lpwstr/>
  </property>
</Properties>
</file>