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4"/>
  </p:notesMasterIdLst>
  <p:sldIdLst>
    <p:sldId id="256" r:id="rId2"/>
    <p:sldId id="257" r:id="rId3"/>
    <p:sldId id="263" r:id="rId4"/>
    <p:sldId id="264" r:id="rId5"/>
    <p:sldId id="266" r:id="rId6"/>
    <p:sldId id="267" r:id="rId7"/>
    <p:sldId id="269" r:id="rId8"/>
    <p:sldId id="271" r:id="rId9"/>
    <p:sldId id="268" r:id="rId10"/>
    <p:sldId id="270" r:id="rId11"/>
    <p:sldId id="272" r:id="rId12"/>
    <p:sldId id="265" r:id="rId13"/>
  </p:sldIdLst>
  <p:sldSz cx="12192000" cy="6858000"/>
  <p:notesSz cx="6858000" cy="9144000"/>
  <p:defaultTextStyle>
    <a:defPPr>
      <a:defRPr lang="en-US"/>
    </a:defPPr>
    <a:lvl1pPr algn="l" defTabSz="65311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653110" algn="l" defTabSz="65311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1306220" algn="l" defTabSz="65311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959331" algn="l" defTabSz="65311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2612441" algn="l" defTabSz="65311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3265551" algn="l" defTabSz="65311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3918661" algn="l" defTabSz="65311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4571771" algn="l" defTabSz="65311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5224882" algn="l" defTabSz="65311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FC330A75-F7B5-4752-94AF-BF780BAD0C35}">
          <p14:sldIdLst>
            <p14:sldId id="256"/>
            <p14:sldId id="257"/>
            <p14:sldId id="263"/>
            <p14:sldId id="264"/>
            <p14:sldId id="266"/>
            <p14:sldId id="267"/>
            <p14:sldId id="269"/>
            <p14:sldId id="271"/>
            <p14:sldId id="268"/>
            <p14:sldId id="270"/>
            <p14:sldId id="272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rest Williamson" initials="FW" lastIdx="1" clrIdx="0">
    <p:extLst>
      <p:ext uri="{19B8F6BF-5375-455C-9EA6-DF929625EA0E}">
        <p15:presenceInfo xmlns:p15="http://schemas.microsoft.com/office/powerpoint/2012/main" userId="S-1-5-21-2077763542-2135228977-565468543-6686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1078" autoAdjust="0"/>
  </p:normalViewPr>
  <p:slideViewPr>
    <p:cSldViewPr snapToGrid="0">
      <p:cViewPr varScale="1">
        <p:scale>
          <a:sx n="62" d="100"/>
          <a:sy n="62" d="100"/>
        </p:scale>
        <p:origin x="14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Adolescent Response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Pbo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3-43D5-8476-185D74716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13-43D5-8476-185D74716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569400"/>
        <c:axId val="518569728"/>
      </c:barChart>
      <c:catAx>
        <c:axId val="51856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569728"/>
        <c:crosses val="autoZero"/>
        <c:auto val="1"/>
        <c:lblAlgn val="ctr"/>
        <c:lblOffset val="100"/>
        <c:noMultiLvlLbl val="0"/>
      </c:catAx>
      <c:valAx>
        <c:axId val="5185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56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Adult Response Rates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Pbo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2-4CCC-A4C2-76D2881612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2-4CCC-A4C2-76D2881612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8569400"/>
        <c:axId val="518569728"/>
      </c:barChart>
      <c:catAx>
        <c:axId val="51856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569728"/>
        <c:crosses val="autoZero"/>
        <c:auto val="1"/>
        <c:lblAlgn val="ctr"/>
        <c:lblOffset val="100"/>
        <c:noMultiLvlLbl val="0"/>
      </c:catAx>
      <c:valAx>
        <c:axId val="5185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56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3DE95-0B45-4DE4-88FB-8EF149E4AA93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E226D5D-7F8A-46BA-A88D-FE3641545493}">
      <dgm:prSet/>
      <dgm:spPr/>
      <dgm:t>
        <a:bodyPr/>
        <a:lstStyle/>
        <a:p>
          <a:pPr rtl="0"/>
          <a:r>
            <a:rPr lang="en-US" b="0" i="0" dirty="0" smtClean="0"/>
            <a:t>Need for Extrapolation</a:t>
          </a:r>
          <a:endParaRPr lang="en-US" dirty="0"/>
        </a:p>
      </dgm:t>
    </dgm:pt>
    <dgm:pt modelId="{E902EF42-543D-4C05-BDE7-FD3E3421A35E}" type="parTrans" cxnId="{64AD0301-A854-44D6-8C22-5E80740D0B6A}">
      <dgm:prSet/>
      <dgm:spPr/>
      <dgm:t>
        <a:bodyPr/>
        <a:lstStyle/>
        <a:p>
          <a:endParaRPr lang="en-US"/>
        </a:p>
      </dgm:t>
    </dgm:pt>
    <dgm:pt modelId="{3FC08012-D15C-46EB-A6C1-7AC3261998A7}" type="sibTrans" cxnId="{64AD0301-A854-44D6-8C22-5E80740D0B6A}">
      <dgm:prSet/>
      <dgm:spPr/>
      <dgm:t>
        <a:bodyPr/>
        <a:lstStyle/>
        <a:p>
          <a:endParaRPr lang="en-US"/>
        </a:p>
      </dgm:t>
    </dgm:pt>
    <dgm:pt modelId="{2EE8EEB1-1C32-41E8-8D51-76AE6E47E595}">
      <dgm:prSet/>
      <dgm:spPr/>
      <dgm:t>
        <a:bodyPr/>
        <a:lstStyle/>
        <a:p>
          <a:pPr rtl="0"/>
          <a:r>
            <a:rPr lang="en-US" b="0" i="0" smtClean="0"/>
            <a:t>Case Study 1: Consistency Check Approach</a:t>
          </a:r>
          <a:endParaRPr lang="en-US"/>
        </a:p>
      </dgm:t>
    </dgm:pt>
    <dgm:pt modelId="{721E7D35-FB44-4FD3-9996-D4E51016E0EA}" type="parTrans" cxnId="{C145544E-BF23-4052-A09E-CC20AC9613B3}">
      <dgm:prSet/>
      <dgm:spPr/>
      <dgm:t>
        <a:bodyPr/>
        <a:lstStyle/>
        <a:p>
          <a:endParaRPr lang="en-US"/>
        </a:p>
      </dgm:t>
    </dgm:pt>
    <dgm:pt modelId="{58EA3514-D732-4E69-8099-2DE20F85D91F}" type="sibTrans" cxnId="{C145544E-BF23-4052-A09E-CC20AC9613B3}">
      <dgm:prSet/>
      <dgm:spPr/>
      <dgm:t>
        <a:bodyPr/>
        <a:lstStyle/>
        <a:p>
          <a:endParaRPr lang="en-US"/>
        </a:p>
      </dgm:t>
    </dgm:pt>
    <dgm:pt modelId="{D65C6CAB-37BC-4AC6-8614-6D45B3275BE9}">
      <dgm:prSet/>
      <dgm:spPr/>
      <dgm:t>
        <a:bodyPr/>
        <a:lstStyle/>
        <a:p>
          <a:pPr rtl="0"/>
          <a:r>
            <a:rPr lang="en-US" b="0" i="0" smtClean="0"/>
            <a:t>Case Study 2: Combination Approach</a:t>
          </a:r>
          <a:endParaRPr lang="en-US"/>
        </a:p>
      </dgm:t>
    </dgm:pt>
    <dgm:pt modelId="{8883504B-D715-4BCC-BAEC-7BB1C0775C5A}" type="parTrans" cxnId="{305F1DA1-42E8-436F-A7B2-C5387A39BA3C}">
      <dgm:prSet/>
      <dgm:spPr/>
      <dgm:t>
        <a:bodyPr/>
        <a:lstStyle/>
        <a:p>
          <a:endParaRPr lang="en-US"/>
        </a:p>
      </dgm:t>
    </dgm:pt>
    <dgm:pt modelId="{5EBA655B-2FA7-4670-B617-78E199CC68C3}" type="sibTrans" cxnId="{305F1DA1-42E8-436F-A7B2-C5387A39BA3C}">
      <dgm:prSet/>
      <dgm:spPr/>
      <dgm:t>
        <a:bodyPr/>
        <a:lstStyle/>
        <a:p>
          <a:endParaRPr lang="en-US"/>
        </a:p>
      </dgm:t>
    </dgm:pt>
    <dgm:pt modelId="{8BBD4DAD-62CF-49DE-8434-7A2014C3727A}">
      <dgm:prSet/>
      <dgm:spPr/>
      <dgm:t>
        <a:bodyPr/>
        <a:lstStyle/>
        <a:p>
          <a:pPr rtl="0"/>
          <a:r>
            <a:rPr lang="en-US" b="0" i="0" smtClean="0"/>
            <a:t>Further Considerations</a:t>
          </a:r>
          <a:endParaRPr lang="en-US"/>
        </a:p>
      </dgm:t>
    </dgm:pt>
    <dgm:pt modelId="{7273142B-E1C1-4BC6-B65F-116E81AFD790}" type="parTrans" cxnId="{24FBAD61-CFA0-4E80-8C01-3C2EDEEF3B2B}">
      <dgm:prSet/>
      <dgm:spPr/>
      <dgm:t>
        <a:bodyPr/>
        <a:lstStyle/>
        <a:p>
          <a:endParaRPr lang="en-US"/>
        </a:p>
      </dgm:t>
    </dgm:pt>
    <dgm:pt modelId="{5CD5073E-2F84-43ED-AB56-15E85228D4A3}" type="sibTrans" cxnId="{24FBAD61-CFA0-4E80-8C01-3C2EDEEF3B2B}">
      <dgm:prSet/>
      <dgm:spPr/>
      <dgm:t>
        <a:bodyPr/>
        <a:lstStyle/>
        <a:p>
          <a:endParaRPr lang="en-US"/>
        </a:p>
      </dgm:t>
    </dgm:pt>
    <dgm:pt modelId="{57CC94AF-7636-4501-88EE-630F78EFAA88}" type="pres">
      <dgm:prSet presAssocID="{5B13DE95-0B45-4DE4-88FB-8EF149E4AA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5B0089-31F1-4E95-B113-F3391D8C6B8D}" type="pres">
      <dgm:prSet presAssocID="{9E226D5D-7F8A-46BA-A88D-FE3641545493}" presName="composite" presStyleCnt="0"/>
      <dgm:spPr/>
    </dgm:pt>
    <dgm:pt modelId="{AB4C3D37-6DC5-4868-910A-2B729C3324BF}" type="pres">
      <dgm:prSet presAssocID="{9E226D5D-7F8A-46BA-A88D-FE3641545493}" presName="LShape" presStyleLbl="alignNode1" presStyleIdx="0" presStyleCnt="7"/>
      <dgm:spPr/>
    </dgm:pt>
    <dgm:pt modelId="{7A5369DD-49B6-4DEC-82E2-F4D59FF68594}" type="pres">
      <dgm:prSet presAssocID="{9E226D5D-7F8A-46BA-A88D-FE3641545493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458594-18CF-4EF5-88D4-FB0912CEEABE}" type="pres">
      <dgm:prSet presAssocID="{9E226D5D-7F8A-46BA-A88D-FE3641545493}" presName="Triangle" presStyleLbl="alignNode1" presStyleIdx="1" presStyleCnt="7"/>
      <dgm:spPr/>
    </dgm:pt>
    <dgm:pt modelId="{3ACBE958-5ADD-4A4D-AAE8-36D27084E383}" type="pres">
      <dgm:prSet presAssocID="{3FC08012-D15C-46EB-A6C1-7AC3261998A7}" presName="sibTrans" presStyleCnt="0"/>
      <dgm:spPr/>
    </dgm:pt>
    <dgm:pt modelId="{E988CB4F-EAA6-4BBE-B096-8C396119B66C}" type="pres">
      <dgm:prSet presAssocID="{3FC08012-D15C-46EB-A6C1-7AC3261998A7}" presName="space" presStyleCnt="0"/>
      <dgm:spPr/>
    </dgm:pt>
    <dgm:pt modelId="{C9218D66-A70B-433D-8ED0-290E6F230095}" type="pres">
      <dgm:prSet presAssocID="{2EE8EEB1-1C32-41E8-8D51-76AE6E47E595}" presName="composite" presStyleCnt="0"/>
      <dgm:spPr/>
    </dgm:pt>
    <dgm:pt modelId="{B5479EFC-34B7-4B2E-9BA6-81BBAFEED256}" type="pres">
      <dgm:prSet presAssocID="{2EE8EEB1-1C32-41E8-8D51-76AE6E47E595}" presName="LShape" presStyleLbl="alignNode1" presStyleIdx="2" presStyleCnt="7"/>
      <dgm:spPr/>
    </dgm:pt>
    <dgm:pt modelId="{63F2E3E8-327B-4163-A67C-5ACC0EC2C969}" type="pres">
      <dgm:prSet presAssocID="{2EE8EEB1-1C32-41E8-8D51-76AE6E47E595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9A7C30-A6B8-42CF-977D-EF7DA5E78B96}" type="pres">
      <dgm:prSet presAssocID="{2EE8EEB1-1C32-41E8-8D51-76AE6E47E595}" presName="Triangle" presStyleLbl="alignNode1" presStyleIdx="3" presStyleCnt="7"/>
      <dgm:spPr/>
    </dgm:pt>
    <dgm:pt modelId="{F3458072-22DB-4F22-AFE0-D0793B1253F1}" type="pres">
      <dgm:prSet presAssocID="{58EA3514-D732-4E69-8099-2DE20F85D91F}" presName="sibTrans" presStyleCnt="0"/>
      <dgm:spPr/>
    </dgm:pt>
    <dgm:pt modelId="{C7FF0CB6-8BF4-492E-99F0-9B1A6F318024}" type="pres">
      <dgm:prSet presAssocID="{58EA3514-D732-4E69-8099-2DE20F85D91F}" presName="space" presStyleCnt="0"/>
      <dgm:spPr/>
    </dgm:pt>
    <dgm:pt modelId="{32CD4F87-EEC8-4A86-9DB9-64A4948119C5}" type="pres">
      <dgm:prSet presAssocID="{D65C6CAB-37BC-4AC6-8614-6D45B3275BE9}" presName="composite" presStyleCnt="0"/>
      <dgm:spPr/>
    </dgm:pt>
    <dgm:pt modelId="{FB1D650F-86B2-4223-8B2C-8A825FB9D652}" type="pres">
      <dgm:prSet presAssocID="{D65C6CAB-37BC-4AC6-8614-6D45B3275BE9}" presName="LShape" presStyleLbl="alignNode1" presStyleIdx="4" presStyleCnt="7"/>
      <dgm:spPr/>
    </dgm:pt>
    <dgm:pt modelId="{6AF1C6E5-57AF-4794-B79E-A37240793993}" type="pres">
      <dgm:prSet presAssocID="{D65C6CAB-37BC-4AC6-8614-6D45B3275BE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00C92-A599-4418-8C54-FEAAE6DC2DFE}" type="pres">
      <dgm:prSet presAssocID="{D65C6CAB-37BC-4AC6-8614-6D45B3275BE9}" presName="Triangle" presStyleLbl="alignNode1" presStyleIdx="5" presStyleCnt="7"/>
      <dgm:spPr/>
    </dgm:pt>
    <dgm:pt modelId="{41D1D25C-B4F4-4563-B1FA-5B0F751CCD3E}" type="pres">
      <dgm:prSet presAssocID="{5EBA655B-2FA7-4670-B617-78E199CC68C3}" presName="sibTrans" presStyleCnt="0"/>
      <dgm:spPr/>
    </dgm:pt>
    <dgm:pt modelId="{9852911B-B753-4EBB-8091-B4C33F4072D6}" type="pres">
      <dgm:prSet presAssocID="{5EBA655B-2FA7-4670-B617-78E199CC68C3}" presName="space" presStyleCnt="0"/>
      <dgm:spPr/>
    </dgm:pt>
    <dgm:pt modelId="{1D492A17-8CA6-4A47-AAEE-3E45B5A52BB6}" type="pres">
      <dgm:prSet presAssocID="{8BBD4DAD-62CF-49DE-8434-7A2014C3727A}" presName="composite" presStyleCnt="0"/>
      <dgm:spPr/>
    </dgm:pt>
    <dgm:pt modelId="{0C77CC76-4658-4E12-973D-7749443128DE}" type="pres">
      <dgm:prSet presAssocID="{8BBD4DAD-62CF-49DE-8434-7A2014C3727A}" presName="LShape" presStyleLbl="alignNode1" presStyleIdx="6" presStyleCnt="7"/>
      <dgm:spPr/>
    </dgm:pt>
    <dgm:pt modelId="{A7EE686A-FDD8-46FC-8615-49B3F4A9DBA1}" type="pres">
      <dgm:prSet presAssocID="{8BBD4DAD-62CF-49DE-8434-7A2014C3727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BCFFC8-ABA8-4720-833C-7660137B4A3B}" type="presOf" srcId="{9E226D5D-7F8A-46BA-A88D-FE3641545493}" destId="{7A5369DD-49B6-4DEC-82E2-F4D59FF68594}" srcOrd="0" destOrd="0" presId="urn:microsoft.com/office/officeart/2009/3/layout/StepUpProcess"/>
    <dgm:cxn modelId="{896B7C96-E63A-4F95-AE3E-BD5B8574B193}" type="presOf" srcId="{5B13DE95-0B45-4DE4-88FB-8EF149E4AA93}" destId="{57CC94AF-7636-4501-88EE-630F78EFAA88}" srcOrd="0" destOrd="0" presId="urn:microsoft.com/office/officeart/2009/3/layout/StepUpProcess"/>
    <dgm:cxn modelId="{69C9DB0A-90D8-4AE4-9D2B-EB83FFEB50D6}" type="presOf" srcId="{D65C6CAB-37BC-4AC6-8614-6D45B3275BE9}" destId="{6AF1C6E5-57AF-4794-B79E-A37240793993}" srcOrd="0" destOrd="0" presId="urn:microsoft.com/office/officeart/2009/3/layout/StepUpProcess"/>
    <dgm:cxn modelId="{305F1DA1-42E8-436F-A7B2-C5387A39BA3C}" srcId="{5B13DE95-0B45-4DE4-88FB-8EF149E4AA93}" destId="{D65C6CAB-37BC-4AC6-8614-6D45B3275BE9}" srcOrd="2" destOrd="0" parTransId="{8883504B-D715-4BCC-BAEC-7BB1C0775C5A}" sibTransId="{5EBA655B-2FA7-4670-B617-78E199CC68C3}"/>
    <dgm:cxn modelId="{64AD0301-A854-44D6-8C22-5E80740D0B6A}" srcId="{5B13DE95-0B45-4DE4-88FB-8EF149E4AA93}" destId="{9E226D5D-7F8A-46BA-A88D-FE3641545493}" srcOrd="0" destOrd="0" parTransId="{E902EF42-543D-4C05-BDE7-FD3E3421A35E}" sibTransId="{3FC08012-D15C-46EB-A6C1-7AC3261998A7}"/>
    <dgm:cxn modelId="{C145544E-BF23-4052-A09E-CC20AC9613B3}" srcId="{5B13DE95-0B45-4DE4-88FB-8EF149E4AA93}" destId="{2EE8EEB1-1C32-41E8-8D51-76AE6E47E595}" srcOrd="1" destOrd="0" parTransId="{721E7D35-FB44-4FD3-9996-D4E51016E0EA}" sibTransId="{58EA3514-D732-4E69-8099-2DE20F85D91F}"/>
    <dgm:cxn modelId="{87B0DE76-B2B3-42D2-AEAC-DA1E00340CA2}" type="presOf" srcId="{2EE8EEB1-1C32-41E8-8D51-76AE6E47E595}" destId="{63F2E3E8-327B-4163-A67C-5ACC0EC2C969}" srcOrd="0" destOrd="0" presId="urn:microsoft.com/office/officeart/2009/3/layout/StepUpProcess"/>
    <dgm:cxn modelId="{808AE8C6-F5BB-496F-9E4B-690A4CB767B9}" type="presOf" srcId="{8BBD4DAD-62CF-49DE-8434-7A2014C3727A}" destId="{A7EE686A-FDD8-46FC-8615-49B3F4A9DBA1}" srcOrd="0" destOrd="0" presId="urn:microsoft.com/office/officeart/2009/3/layout/StepUpProcess"/>
    <dgm:cxn modelId="{24FBAD61-CFA0-4E80-8C01-3C2EDEEF3B2B}" srcId="{5B13DE95-0B45-4DE4-88FB-8EF149E4AA93}" destId="{8BBD4DAD-62CF-49DE-8434-7A2014C3727A}" srcOrd="3" destOrd="0" parTransId="{7273142B-E1C1-4BC6-B65F-116E81AFD790}" sibTransId="{5CD5073E-2F84-43ED-AB56-15E85228D4A3}"/>
    <dgm:cxn modelId="{C241EAA8-FA4E-4E06-A9D6-67AB7AC6E84D}" type="presParOf" srcId="{57CC94AF-7636-4501-88EE-630F78EFAA88}" destId="{095B0089-31F1-4E95-B113-F3391D8C6B8D}" srcOrd="0" destOrd="0" presId="urn:microsoft.com/office/officeart/2009/3/layout/StepUpProcess"/>
    <dgm:cxn modelId="{249BA78C-E9A1-4A7C-A471-DEA6EE74BB84}" type="presParOf" srcId="{095B0089-31F1-4E95-B113-F3391D8C6B8D}" destId="{AB4C3D37-6DC5-4868-910A-2B729C3324BF}" srcOrd="0" destOrd="0" presId="urn:microsoft.com/office/officeart/2009/3/layout/StepUpProcess"/>
    <dgm:cxn modelId="{02337196-F463-4879-9760-95AA59F9CC79}" type="presParOf" srcId="{095B0089-31F1-4E95-B113-F3391D8C6B8D}" destId="{7A5369DD-49B6-4DEC-82E2-F4D59FF68594}" srcOrd="1" destOrd="0" presId="urn:microsoft.com/office/officeart/2009/3/layout/StepUpProcess"/>
    <dgm:cxn modelId="{46DB41F1-057D-46AC-BD5C-586EF7F62C4B}" type="presParOf" srcId="{095B0089-31F1-4E95-B113-F3391D8C6B8D}" destId="{EE458594-18CF-4EF5-88D4-FB0912CEEABE}" srcOrd="2" destOrd="0" presId="urn:microsoft.com/office/officeart/2009/3/layout/StepUpProcess"/>
    <dgm:cxn modelId="{ABA549B0-AACB-48A3-924F-3588DAFC52AE}" type="presParOf" srcId="{57CC94AF-7636-4501-88EE-630F78EFAA88}" destId="{3ACBE958-5ADD-4A4D-AAE8-36D27084E383}" srcOrd="1" destOrd="0" presId="urn:microsoft.com/office/officeart/2009/3/layout/StepUpProcess"/>
    <dgm:cxn modelId="{4352E6A9-FDFF-42A1-8298-EE6A8CF60ABC}" type="presParOf" srcId="{3ACBE958-5ADD-4A4D-AAE8-36D27084E383}" destId="{E988CB4F-EAA6-4BBE-B096-8C396119B66C}" srcOrd="0" destOrd="0" presId="urn:microsoft.com/office/officeart/2009/3/layout/StepUpProcess"/>
    <dgm:cxn modelId="{1B33784A-C81B-4BA2-9077-1A1559336882}" type="presParOf" srcId="{57CC94AF-7636-4501-88EE-630F78EFAA88}" destId="{C9218D66-A70B-433D-8ED0-290E6F230095}" srcOrd="2" destOrd="0" presId="urn:microsoft.com/office/officeart/2009/3/layout/StepUpProcess"/>
    <dgm:cxn modelId="{C6616F79-C6A0-4E9C-BF4C-C81C67EA2604}" type="presParOf" srcId="{C9218D66-A70B-433D-8ED0-290E6F230095}" destId="{B5479EFC-34B7-4B2E-9BA6-81BBAFEED256}" srcOrd="0" destOrd="0" presId="urn:microsoft.com/office/officeart/2009/3/layout/StepUpProcess"/>
    <dgm:cxn modelId="{F2D0C837-DEF6-4C0E-8E11-DCCF0FA03974}" type="presParOf" srcId="{C9218D66-A70B-433D-8ED0-290E6F230095}" destId="{63F2E3E8-327B-4163-A67C-5ACC0EC2C969}" srcOrd="1" destOrd="0" presId="urn:microsoft.com/office/officeart/2009/3/layout/StepUpProcess"/>
    <dgm:cxn modelId="{BF68042A-2EC5-4847-B910-E4347055DF1E}" type="presParOf" srcId="{C9218D66-A70B-433D-8ED0-290E6F230095}" destId="{029A7C30-A6B8-42CF-977D-EF7DA5E78B96}" srcOrd="2" destOrd="0" presId="urn:microsoft.com/office/officeart/2009/3/layout/StepUpProcess"/>
    <dgm:cxn modelId="{A0ECEC6C-4F6D-444C-AE59-6855C6397E02}" type="presParOf" srcId="{57CC94AF-7636-4501-88EE-630F78EFAA88}" destId="{F3458072-22DB-4F22-AFE0-D0793B1253F1}" srcOrd="3" destOrd="0" presId="urn:microsoft.com/office/officeart/2009/3/layout/StepUpProcess"/>
    <dgm:cxn modelId="{B199AD32-CFC2-49CF-A661-509E1048379A}" type="presParOf" srcId="{F3458072-22DB-4F22-AFE0-D0793B1253F1}" destId="{C7FF0CB6-8BF4-492E-99F0-9B1A6F318024}" srcOrd="0" destOrd="0" presId="urn:microsoft.com/office/officeart/2009/3/layout/StepUpProcess"/>
    <dgm:cxn modelId="{A5CDAFF1-E77C-44A9-BAA6-F333FA2B78F4}" type="presParOf" srcId="{57CC94AF-7636-4501-88EE-630F78EFAA88}" destId="{32CD4F87-EEC8-4A86-9DB9-64A4948119C5}" srcOrd="4" destOrd="0" presId="urn:microsoft.com/office/officeart/2009/3/layout/StepUpProcess"/>
    <dgm:cxn modelId="{64E0A1B9-7231-4E39-A787-B14B995330BA}" type="presParOf" srcId="{32CD4F87-EEC8-4A86-9DB9-64A4948119C5}" destId="{FB1D650F-86B2-4223-8B2C-8A825FB9D652}" srcOrd="0" destOrd="0" presId="urn:microsoft.com/office/officeart/2009/3/layout/StepUpProcess"/>
    <dgm:cxn modelId="{5D560725-B7DA-49DB-B957-B300A3ACE222}" type="presParOf" srcId="{32CD4F87-EEC8-4A86-9DB9-64A4948119C5}" destId="{6AF1C6E5-57AF-4794-B79E-A37240793993}" srcOrd="1" destOrd="0" presId="urn:microsoft.com/office/officeart/2009/3/layout/StepUpProcess"/>
    <dgm:cxn modelId="{52C4D99D-9D8C-43CE-A94E-5EB4B6AD625F}" type="presParOf" srcId="{32CD4F87-EEC8-4A86-9DB9-64A4948119C5}" destId="{81700C92-A599-4418-8C54-FEAAE6DC2DFE}" srcOrd="2" destOrd="0" presId="urn:microsoft.com/office/officeart/2009/3/layout/StepUpProcess"/>
    <dgm:cxn modelId="{5B61D974-4F22-4962-A75B-FFC0F8DBF950}" type="presParOf" srcId="{57CC94AF-7636-4501-88EE-630F78EFAA88}" destId="{41D1D25C-B4F4-4563-B1FA-5B0F751CCD3E}" srcOrd="5" destOrd="0" presId="urn:microsoft.com/office/officeart/2009/3/layout/StepUpProcess"/>
    <dgm:cxn modelId="{A5605AC3-2B71-4EE9-858B-AE5D8F3C9B7C}" type="presParOf" srcId="{41D1D25C-B4F4-4563-B1FA-5B0F751CCD3E}" destId="{9852911B-B753-4EBB-8091-B4C33F4072D6}" srcOrd="0" destOrd="0" presId="urn:microsoft.com/office/officeart/2009/3/layout/StepUpProcess"/>
    <dgm:cxn modelId="{329213E2-B628-483B-8CBA-8BE788A77879}" type="presParOf" srcId="{57CC94AF-7636-4501-88EE-630F78EFAA88}" destId="{1D492A17-8CA6-4A47-AAEE-3E45B5A52BB6}" srcOrd="6" destOrd="0" presId="urn:microsoft.com/office/officeart/2009/3/layout/StepUpProcess"/>
    <dgm:cxn modelId="{2102193D-764C-4712-A1EE-DCEA3ADFB736}" type="presParOf" srcId="{1D492A17-8CA6-4A47-AAEE-3E45B5A52BB6}" destId="{0C77CC76-4658-4E12-973D-7749443128DE}" srcOrd="0" destOrd="0" presId="urn:microsoft.com/office/officeart/2009/3/layout/StepUpProcess"/>
    <dgm:cxn modelId="{91600D43-1D69-4B24-AE9B-3CB2BAFB5677}" type="presParOf" srcId="{1D492A17-8CA6-4A47-AAEE-3E45B5A52BB6}" destId="{A7EE686A-FDD8-46FC-8615-49B3F4A9DBA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3C357-585C-4CC9-A2CA-E3142BAF7561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CC2470-AEBE-449A-8F87-73788A94FAEB}">
      <dgm:prSet phldrT="[Text]"/>
      <dgm:spPr/>
      <dgm:t>
        <a:bodyPr/>
        <a:lstStyle/>
        <a:p>
          <a:r>
            <a:rPr lang="en-US" b="1" dirty="0" smtClean="0"/>
            <a:t>Children</a:t>
          </a:r>
          <a:r>
            <a:rPr lang="en-US" dirty="0" smtClean="0"/>
            <a:t> are a </a:t>
          </a:r>
          <a:r>
            <a:rPr lang="en-US" b="1" dirty="0" smtClean="0"/>
            <a:t>vulnerable patient population </a:t>
          </a:r>
          <a:r>
            <a:rPr lang="en-US" dirty="0" smtClean="0"/>
            <a:t>(</a:t>
          </a:r>
          <a:r>
            <a:rPr lang="en-US" dirty="0" err="1" smtClean="0"/>
            <a:t>Kipnis</a:t>
          </a:r>
          <a:r>
            <a:rPr lang="en-US" dirty="0" smtClean="0"/>
            <a:t>, 2003): </a:t>
          </a:r>
          <a:r>
            <a:rPr lang="en-US" dirty="0" smtClean="0">
              <a:effectLst/>
              <a:latin typeface="+mn-lt"/>
              <a:ea typeface="+mn-ea"/>
              <a:cs typeface="+mn-cs"/>
            </a:rPr>
            <a:t>lack the developed cognitive capacities necessary to deliberate about and consent to participate in research</a:t>
          </a:r>
          <a:r>
            <a:rPr lang="en-US" dirty="0" smtClean="0"/>
            <a:t> </a:t>
          </a:r>
          <a:endParaRPr lang="en-US" dirty="0"/>
        </a:p>
      </dgm:t>
    </dgm:pt>
    <dgm:pt modelId="{0218CD16-0C9A-479C-B182-272A4C528F30}" type="parTrans" cxnId="{7CA6453C-6C56-4C45-A267-19B79F837B1E}">
      <dgm:prSet/>
      <dgm:spPr/>
      <dgm:t>
        <a:bodyPr/>
        <a:lstStyle/>
        <a:p>
          <a:endParaRPr lang="en-US"/>
        </a:p>
      </dgm:t>
    </dgm:pt>
    <dgm:pt modelId="{23A3004E-0927-4378-8134-BD2C5BC2D126}" type="sibTrans" cxnId="{7CA6453C-6C56-4C45-A267-19B79F837B1E}">
      <dgm:prSet/>
      <dgm:spPr/>
      <dgm:t>
        <a:bodyPr/>
        <a:lstStyle/>
        <a:p>
          <a:endParaRPr lang="en-US"/>
        </a:p>
      </dgm:t>
    </dgm:pt>
    <dgm:pt modelId="{438DDE4D-4616-4DF9-9C87-95BD61ACF433}">
      <dgm:prSet phldrT="[Text]"/>
      <dgm:spPr/>
      <dgm:t>
        <a:bodyPr/>
        <a:lstStyle/>
        <a:p>
          <a:r>
            <a:rPr lang="en-US" b="1" dirty="0" smtClean="0"/>
            <a:t>Scientific Necessity</a:t>
          </a:r>
          <a:r>
            <a:rPr lang="en-US" dirty="0" smtClean="0"/>
            <a:t>: a child should only be enrolled in a clinical trial if it is necessary to answer an important question about the health and welfare of children (Belmont Report)</a:t>
          </a:r>
          <a:endParaRPr lang="en-US" dirty="0"/>
        </a:p>
      </dgm:t>
    </dgm:pt>
    <dgm:pt modelId="{0DFD8DEB-A217-4602-82C4-52B4C1D351BD}" type="parTrans" cxnId="{7853C730-665D-443C-9244-EC86062260EE}">
      <dgm:prSet/>
      <dgm:spPr/>
      <dgm:t>
        <a:bodyPr/>
        <a:lstStyle/>
        <a:p>
          <a:endParaRPr lang="en-US"/>
        </a:p>
      </dgm:t>
    </dgm:pt>
    <dgm:pt modelId="{B3A44F48-D68E-4BB2-9556-9F21891342DA}" type="sibTrans" cxnId="{7853C730-665D-443C-9244-EC86062260EE}">
      <dgm:prSet/>
      <dgm:spPr/>
      <dgm:t>
        <a:bodyPr/>
        <a:lstStyle/>
        <a:p>
          <a:endParaRPr lang="en-US"/>
        </a:p>
      </dgm:t>
    </dgm:pt>
    <dgm:pt modelId="{0194230D-3DD9-40EC-A531-DF7D335FE245}">
      <dgm:prSet phldrT="[Text]"/>
      <dgm:spPr/>
      <dgm:t>
        <a:bodyPr/>
        <a:lstStyle/>
        <a:p>
          <a:r>
            <a:rPr lang="en-US" dirty="0" smtClean="0"/>
            <a:t>There is an obligation to build the foundation for the use of </a:t>
          </a:r>
          <a:r>
            <a:rPr lang="en-US" b="1" dirty="0" smtClean="0"/>
            <a:t>pediatric extrapolation</a:t>
          </a:r>
          <a:r>
            <a:rPr lang="en-US" dirty="0" smtClean="0"/>
            <a:t> and </a:t>
          </a:r>
          <a:r>
            <a:rPr lang="en-US" b="1" dirty="0" smtClean="0"/>
            <a:t>related innovative analytical strategies</a:t>
          </a:r>
          <a:r>
            <a:rPr lang="en-US" dirty="0" smtClean="0"/>
            <a:t> with appropriately designed adult clinical trials. </a:t>
          </a:r>
          <a:endParaRPr lang="en-US" dirty="0"/>
        </a:p>
      </dgm:t>
    </dgm:pt>
    <dgm:pt modelId="{E3E3F524-6EEC-402E-88CF-ACEABE3AF3F3}" type="parTrans" cxnId="{359D5946-68F3-4779-AB89-D5EC385DDF14}">
      <dgm:prSet/>
      <dgm:spPr/>
      <dgm:t>
        <a:bodyPr/>
        <a:lstStyle/>
        <a:p>
          <a:endParaRPr lang="en-US"/>
        </a:p>
      </dgm:t>
    </dgm:pt>
    <dgm:pt modelId="{2FA72751-6FC8-4F26-929D-F1CD5E13E585}" type="sibTrans" cxnId="{359D5946-68F3-4779-AB89-D5EC385DDF14}">
      <dgm:prSet/>
      <dgm:spPr/>
      <dgm:t>
        <a:bodyPr/>
        <a:lstStyle/>
        <a:p>
          <a:endParaRPr lang="en-US"/>
        </a:p>
      </dgm:t>
    </dgm:pt>
    <dgm:pt modelId="{C6ED03D7-1C28-4FD3-B3F8-7B6BFC88D23A}" type="pres">
      <dgm:prSet presAssocID="{6B13C357-585C-4CC9-A2CA-E3142BAF756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BB22917-2DE3-425E-8255-5AF85018F49C}" type="pres">
      <dgm:prSet presAssocID="{0194230D-3DD9-40EC-A531-DF7D335FE245}" presName="Accent3" presStyleCnt="0"/>
      <dgm:spPr/>
    </dgm:pt>
    <dgm:pt modelId="{62C98724-2359-44A5-AB0B-AAFA82F1C3B2}" type="pres">
      <dgm:prSet presAssocID="{0194230D-3DD9-40EC-A531-DF7D335FE245}" presName="Accent" presStyleLbl="node1" presStyleIdx="0" presStyleCnt="3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6C2D8E48-E584-4A78-B376-B17EC36A197E}" type="pres">
      <dgm:prSet presAssocID="{0194230D-3DD9-40EC-A531-DF7D335FE245}" presName="ParentBackground3" presStyleCnt="0"/>
      <dgm:spPr/>
    </dgm:pt>
    <dgm:pt modelId="{F62C6872-4526-4247-8243-6A128A0815ED}" type="pres">
      <dgm:prSet presAssocID="{0194230D-3DD9-40EC-A531-DF7D335FE245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67DF9A40-5AA5-4D19-B4C9-2D2075F78877}" type="pres">
      <dgm:prSet presAssocID="{0194230D-3DD9-40EC-A531-DF7D335FE24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8C094-DFE9-4E8D-A726-ED9D264EF17C}" type="pres">
      <dgm:prSet presAssocID="{438DDE4D-4616-4DF9-9C87-95BD61ACF433}" presName="Accent2" presStyleCnt="0"/>
      <dgm:spPr/>
    </dgm:pt>
    <dgm:pt modelId="{6C0B765E-8034-407D-BCA5-D85D24A9AB32}" type="pres">
      <dgm:prSet presAssocID="{438DDE4D-4616-4DF9-9C87-95BD61ACF433}" presName="Accent" presStyleLbl="node1" presStyleIdx="1" presStyleCnt="3"/>
      <dgm:spPr>
        <a:solidFill>
          <a:schemeClr val="tx1">
            <a:lumMod val="50000"/>
            <a:lumOff val="50000"/>
          </a:schemeClr>
        </a:solidFill>
      </dgm:spPr>
    </dgm:pt>
    <dgm:pt modelId="{340E900C-6282-462A-A57B-D17DCAEEC900}" type="pres">
      <dgm:prSet presAssocID="{438DDE4D-4616-4DF9-9C87-95BD61ACF433}" presName="ParentBackground2" presStyleCnt="0"/>
      <dgm:spPr/>
    </dgm:pt>
    <dgm:pt modelId="{018FE00F-CF08-4D98-B885-881A6D6ED0FB}" type="pres">
      <dgm:prSet presAssocID="{438DDE4D-4616-4DF9-9C87-95BD61ACF433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C21EC2A0-343D-489E-AF6D-DEBBD80C1C92}" type="pres">
      <dgm:prSet presAssocID="{438DDE4D-4616-4DF9-9C87-95BD61ACF433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A17D04-1A79-4A07-9806-AA67181FFADA}" type="pres">
      <dgm:prSet presAssocID="{03CC2470-AEBE-449A-8F87-73788A94FAEB}" presName="Accent1" presStyleCnt="0"/>
      <dgm:spPr/>
    </dgm:pt>
    <dgm:pt modelId="{40E99561-02F6-4568-91F8-73B628A58E9B}" type="pres">
      <dgm:prSet presAssocID="{03CC2470-AEBE-449A-8F87-73788A94FAEB}" presName="Accent" presStyleLbl="node1" presStyleIdx="2" presStyleCnt="3"/>
      <dgm:spPr>
        <a:solidFill>
          <a:schemeClr val="tx1">
            <a:lumMod val="50000"/>
            <a:lumOff val="50000"/>
          </a:schemeClr>
        </a:solidFill>
      </dgm:spPr>
    </dgm:pt>
    <dgm:pt modelId="{8F958D45-7335-45E8-8F6C-422FA5CBCBDA}" type="pres">
      <dgm:prSet presAssocID="{03CC2470-AEBE-449A-8F87-73788A94FAEB}" presName="ParentBackground1" presStyleCnt="0"/>
      <dgm:spPr/>
    </dgm:pt>
    <dgm:pt modelId="{DA44636A-351F-4247-9F7C-65A5988775AB}" type="pres">
      <dgm:prSet presAssocID="{03CC2470-AEBE-449A-8F87-73788A94FAEB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7CC0868A-4FDE-4DFE-8A8D-7340710B1DD9}" type="pres">
      <dgm:prSet presAssocID="{03CC2470-AEBE-449A-8F87-73788A94FAE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551E6C-4069-4F7B-85A2-9A925B37247D}" type="presOf" srcId="{6B13C357-585C-4CC9-A2CA-E3142BAF7561}" destId="{C6ED03D7-1C28-4FD3-B3F8-7B6BFC88D23A}" srcOrd="0" destOrd="0" presId="urn:microsoft.com/office/officeart/2011/layout/CircleProcess"/>
    <dgm:cxn modelId="{359D5946-68F3-4779-AB89-D5EC385DDF14}" srcId="{6B13C357-585C-4CC9-A2CA-E3142BAF7561}" destId="{0194230D-3DD9-40EC-A531-DF7D335FE245}" srcOrd="2" destOrd="0" parTransId="{E3E3F524-6EEC-402E-88CF-ACEABE3AF3F3}" sibTransId="{2FA72751-6FC8-4F26-929D-F1CD5E13E585}"/>
    <dgm:cxn modelId="{7853C730-665D-443C-9244-EC86062260EE}" srcId="{6B13C357-585C-4CC9-A2CA-E3142BAF7561}" destId="{438DDE4D-4616-4DF9-9C87-95BD61ACF433}" srcOrd="1" destOrd="0" parTransId="{0DFD8DEB-A217-4602-82C4-52B4C1D351BD}" sibTransId="{B3A44F48-D68E-4BB2-9556-9F21891342DA}"/>
    <dgm:cxn modelId="{08B1494D-1F01-416D-8930-413B2C1BFE7D}" type="presOf" srcId="{03CC2470-AEBE-449A-8F87-73788A94FAEB}" destId="{DA44636A-351F-4247-9F7C-65A5988775AB}" srcOrd="0" destOrd="0" presId="urn:microsoft.com/office/officeart/2011/layout/CircleProcess"/>
    <dgm:cxn modelId="{D1C1E606-DB53-4B07-B9C0-0E3E7B466179}" type="presOf" srcId="{0194230D-3DD9-40EC-A531-DF7D335FE245}" destId="{F62C6872-4526-4247-8243-6A128A0815ED}" srcOrd="0" destOrd="0" presId="urn:microsoft.com/office/officeart/2011/layout/CircleProcess"/>
    <dgm:cxn modelId="{7CA6453C-6C56-4C45-A267-19B79F837B1E}" srcId="{6B13C357-585C-4CC9-A2CA-E3142BAF7561}" destId="{03CC2470-AEBE-449A-8F87-73788A94FAEB}" srcOrd="0" destOrd="0" parTransId="{0218CD16-0C9A-479C-B182-272A4C528F30}" sibTransId="{23A3004E-0927-4378-8134-BD2C5BC2D126}"/>
    <dgm:cxn modelId="{C021D02A-1EAA-4CEA-8AE9-342FD5F20AA5}" type="presOf" srcId="{03CC2470-AEBE-449A-8F87-73788A94FAEB}" destId="{7CC0868A-4FDE-4DFE-8A8D-7340710B1DD9}" srcOrd="1" destOrd="0" presId="urn:microsoft.com/office/officeart/2011/layout/CircleProcess"/>
    <dgm:cxn modelId="{2FFD67F5-1E31-49E7-B1D0-8DBCA6E62C49}" type="presOf" srcId="{438DDE4D-4616-4DF9-9C87-95BD61ACF433}" destId="{018FE00F-CF08-4D98-B885-881A6D6ED0FB}" srcOrd="0" destOrd="0" presId="urn:microsoft.com/office/officeart/2011/layout/CircleProcess"/>
    <dgm:cxn modelId="{94EADDCF-224C-4871-A23A-EBDC14FBFCA0}" type="presOf" srcId="{438DDE4D-4616-4DF9-9C87-95BD61ACF433}" destId="{C21EC2A0-343D-489E-AF6D-DEBBD80C1C92}" srcOrd="1" destOrd="0" presId="urn:microsoft.com/office/officeart/2011/layout/CircleProcess"/>
    <dgm:cxn modelId="{4227FF0F-D49C-459F-B84B-41AF114FD962}" type="presOf" srcId="{0194230D-3DD9-40EC-A531-DF7D335FE245}" destId="{67DF9A40-5AA5-4D19-B4C9-2D2075F78877}" srcOrd="1" destOrd="0" presId="urn:microsoft.com/office/officeart/2011/layout/CircleProcess"/>
    <dgm:cxn modelId="{26C72829-08C8-4EC0-A0AC-280F8CA2E287}" type="presParOf" srcId="{C6ED03D7-1C28-4FD3-B3F8-7B6BFC88D23A}" destId="{8BB22917-2DE3-425E-8255-5AF85018F49C}" srcOrd="0" destOrd="0" presId="urn:microsoft.com/office/officeart/2011/layout/CircleProcess"/>
    <dgm:cxn modelId="{60B7302A-4452-42B3-9489-81D4605834F9}" type="presParOf" srcId="{8BB22917-2DE3-425E-8255-5AF85018F49C}" destId="{62C98724-2359-44A5-AB0B-AAFA82F1C3B2}" srcOrd="0" destOrd="0" presId="urn:microsoft.com/office/officeart/2011/layout/CircleProcess"/>
    <dgm:cxn modelId="{2CD2BBC1-1481-4B1A-86E4-FAFF0699E4A6}" type="presParOf" srcId="{C6ED03D7-1C28-4FD3-B3F8-7B6BFC88D23A}" destId="{6C2D8E48-E584-4A78-B376-B17EC36A197E}" srcOrd="1" destOrd="0" presId="urn:microsoft.com/office/officeart/2011/layout/CircleProcess"/>
    <dgm:cxn modelId="{F4B231B5-F9AD-4FE6-B448-C180169FDDE9}" type="presParOf" srcId="{6C2D8E48-E584-4A78-B376-B17EC36A197E}" destId="{F62C6872-4526-4247-8243-6A128A0815ED}" srcOrd="0" destOrd="0" presId="urn:microsoft.com/office/officeart/2011/layout/CircleProcess"/>
    <dgm:cxn modelId="{B0616C4A-B990-4C35-B84D-F32298C7C9CC}" type="presParOf" srcId="{C6ED03D7-1C28-4FD3-B3F8-7B6BFC88D23A}" destId="{67DF9A40-5AA5-4D19-B4C9-2D2075F78877}" srcOrd="2" destOrd="0" presId="urn:microsoft.com/office/officeart/2011/layout/CircleProcess"/>
    <dgm:cxn modelId="{624420C6-2A0B-4CAC-A97F-242D4326301A}" type="presParOf" srcId="{C6ED03D7-1C28-4FD3-B3F8-7B6BFC88D23A}" destId="{1328C094-DFE9-4E8D-A726-ED9D264EF17C}" srcOrd="3" destOrd="0" presId="urn:microsoft.com/office/officeart/2011/layout/CircleProcess"/>
    <dgm:cxn modelId="{ED2A1F8E-875B-45F4-BD44-E35CFA235E19}" type="presParOf" srcId="{1328C094-DFE9-4E8D-A726-ED9D264EF17C}" destId="{6C0B765E-8034-407D-BCA5-D85D24A9AB32}" srcOrd="0" destOrd="0" presId="urn:microsoft.com/office/officeart/2011/layout/CircleProcess"/>
    <dgm:cxn modelId="{CC7DDB4D-5058-4A2C-8CDD-4182AB352579}" type="presParOf" srcId="{C6ED03D7-1C28-4FD3-B3F8-7B6BFC88D23A}" destId="{340E900C-6282-462A-A57B-D17DCAEEC900}" srcOrd="4" destOrd="0" presId="urn:microsoft.com/office/officeart/2011/layout/CircleProcess"/>
    <dgm:cxn modelId="{B53EE753-C4FE-4B1D-9295-80828C97FE79}" type="presParOf" srcId="{340E900C-6282-462A-A57B-D17DCAEEC900}" destId="{018FE00F-CF08-4D98-B885-881A6D6ED0FB}" srcOrd="0" destOrd="0" presId="urn:microsoft.com/office/officeart/2011/layout/CircleProcess"/>
    <dgm:cxn modelId="{DAB9A0E4-2880-4F44-AEC7-57A84D7767A4}" type="presParOf" srcId="{C6ED03D7-1C28-4FD3-B3F8-7B6BFC88D23A}" destId="{C21EC2A0-343D-489E-AF6D-DEBBD80C1C92}" srcOrd="5" destOrd="0" presId="urn:microsoft.com/office/officeart/2011/layout/CircleProcess"/>
    <dgm:cxn modelId="{76FB6CD5-1B66-4F7C-A901-4FAD03D985DD}" type="presParOf" srcId="{C6ED03D7-1C28-4FD3-B3F8-7B6BFC88D23A}" destId="{63A17D04-1A79-4A07-9806-AA67181FFADA}" srcOrd="6" destOrd="0" presId="urn:microsoft.com/office/officeart/2011/layout/CircleProcess"/>
    <dgm:cxn modelId="{E189CBAE-7560-49BF-AF53-907767482918}" type="presParOf" srcId="{63A17D04-1A79-4A07-9806-AA67181FFADA}" destId="{40E99561-02F6-4568-91F8-73B628A58E9B}" srcOrd="0" destOrd="0" presId="urn:microsoft.com/office/officeart/2011/layout/CircleProcess"/>
    <dgm:cxn modelId="{03F68C1C-D125-433D-AD6F-0CF87C00B3D6}" type="presParOf" srcId="{C6ED03D7-1C28-4FD3-B3F8-7B6BFC88D23A}" destId="{8F958D45-7335-45E8-8F6C-422FA5CBCBDA}" srcOrd="7" destOrd="0" presId="urn:microsoft.com/office/officeart/2011/layout/CircleProcess"/>
    <dgm:cxn modelId="{717F1AFD-4E38-456B-AB68-8F0A89F75591}" type="presParOf" srcId="{8F958D45-7335-45E8-8F6C-422FA5CBCBDA}" destId="{DA44636A-351F-4247-9F7C-65A5988775AB}" srcOrd="0" destOrd="0" presId="urn:microsoft.com/office/officeart/2011/layout/CircleProcess"/>
    <dgm:cxn modelId="{9FF73144-148C-43B2-8F09-5B1133356D00}" type="presParOf" srcId="{C6ED03D7-1C28-4FD3-B3F8-7B6BFC88D23A}" destId="{7CC0868A-4FDE-4DFE-8A8D-7340710B1DD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70B433-D445-475D-9C29-059476AB9FC5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3B0D4480-2CB7-40F3-9C70-E66628010291}">
      <dgm:prSet phldrT="[Text]"/>
      <dgm:spPr/>
      <dgm:t>
        <a:bodyPr/>
        <a:lstStyle/>
        <a:p>
          <a:r>
            <a:rPr lang="en-US" dirty="0" smtClean="0"/>
            <a:t>Case Studies</a:t>
          </a:r>
          <a:endParaRPr lang="en-US" dirty="0"/>
        </a:p>
      </dgm:t>
    </dgm:pt>
    <dgm:pt modelId="{4A922302-2A0C-4B0F-AC31-5745E56503DA}" type="parTrans" cxnId="{50F7A533-737F-4763-978C-1ED02F9EF95E}">
      <dgm:prSet/>
      <dgm:spPr/>
      <dgm:t>
        <a:bodyPr/>
        <a:lstStyle/>
        <a:p>
          <a:endParaRPr lang="en-US"/>
        </a:p>
      </dgm:t>
    </dgm:pt>
    <dgm:pt modelId="{AF45A73D-B1C7-4C13-8910-522A2CA1DB2A}" type="sibTrans" cxnId="{50F7A533-737F-4763-978C-1ED02F9EF95E}">
      <dgm:prSet/>
      <dgm:spPr/>
      <dgm:t>
        <a:bodyPr/>
        <a:lstStyle/>
        <a:p>
          <a:endParaRPr lang="en-US"/>
        </a:p>
      </dgm:t>
    </dgm:pt>
    <dgm:pt modelId="{3E6627FD-3A4E-46DD-AED6-1D6B45F9E615}">
      <dgm:prSet phldrT="[Text]"/>
      <dgm:spPr/>
      <dgm:t>
        <a:bodyPr/>
        <a:lstStyle/>
        <a:p>
          <a:r>
            <a:rPr lang="en-US" dirty="0" smtClean="0"/>
            <a:t>Consistency Check with Internal Validity</a:t>
          </a:r>
          <a:endParaRPr lang="en-US" dirty="0"/>
        </a:p>
      </dgm:t>
    </dgm:pt>
    <dgm:pt modelId="{C06AC25E-2C85-440E-946D-5E24592C5C82}" type="parTrans" cxnId="{E1B5E137-960A-41A1-95DC-400EEC6427EC}">
      <dgm:prSet/>
      <dgm:spPr/>
      <dgm:t>
        <a:bodyPr/>
        <a:lstStyle/>
        <a:p>
          <a:endParaRPr lang="en-US"/>
        </a:p>
      </dgm:t>
    </dgm:pt>
    <dgm:pt modelId="{E2C4D4B1-8FE2-4417-A3EF-58B4B0356782}" type="sibTrans" cxnId="{E1B5E137-960A-41A1-95DC-400EEC6427EC}">
      <dgm:prSet/>
      <dgm:spPr/>
      <dgm:t>
        <a:bodyPr/>
        <a:lstStyle/>
        <a:p>
          <a:endParaRPr lang="en-US"/>
        </a:p>
      </dgm:t>
    </dgm:pt>
    <dgm:pt modelId="{980D407F-A07F-43AD-B813-E69DD1221352}">
      <dgm:prSet phldrT="[Text]"/>
      <dgm:spPr/>
      <dgm:t>
        <a:bodyPr/>
        <a:lstStyle/>
        <a:p>
          <a:r>
            <a:rPr lang="en-US" dirty="0" smtClean="0"/>
            <a:t>Open-label Combination Approach</a:t>
          </a:r>
          <a:endParaRPr lang="en-US" dirty="0"/>
        </a:p>
      </dgm:t>
    </dgm:pt>
    <dgm:pt modelId="{48819C4D-2E5A-40CC-9EF8-DA5F5E428915}" type="parTrans" cxnId="{A582FC6C-5466-49EB-9811-0B63D81528DA}">
      <dgm:prSet/>
      <dgm:spPr/>
      <dgm:t>
        <a:bodyPr/>
        <a:lstStyle/>
        <a:p>
          <a:endParaRPr lang="en-US"/>
        </a:p>
      </dgm:t>
    </dgm:pt>
    <dgm:pt modelId="{D99499B1-F1FF-4500-A9E4-61F3666EF66C}" type="sibTrans" cxnId="{A582FC6C-5466-49EB-9811-0B63D81528DA}">
      <dgm:prSet/>
      <dgm:spPr/>
      <dgm:t>
        <a:bodyPr/>
        <a:lstStyle/>
        <a:p>
          <a:endParaRPr lang="en-US"/>
        </a:p>
      </dgm:t>
    </dgm:pt>
    <dgm:pt modelId="{4B5B0498-23DE-4FDD-9466-A3452D33F954}" type="pres">
      <dgm:prSet presAssocID="{F770B433-D445-475D-9C29-059476AB9FC5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5C9CD5B-7892-4FB5-89E4-C042539A2A5E}" type="pres">
      <dgm:prSet presAssocID="{3B0D4480-2CB7-40F3-9C70-E66628010291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31C29619-4B4E-4829-BAFE-4B01A42FF64A}" type="pres">
      <dgm:prSet presAssocID="{3E6627FD-3A4E-46DD-AED6-1D6B45F9E615}" presName="Accent" presStyleLbl="node1" presStyleIdx="1" presStyleCnt="2"/>
      <dgm:spPr/>
    </dgm:pt>
    <dgm:pt modelId="{3FE0F58B-D800-42CF-A86D-26652E3714D4}" type="pres">
      <dgm:prSet presAssocID="{3E6627FD-3A4E-46DD-AED6-1D6B45F9E615}" presName="Image1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FB8BFB43-EE10-4CE3-88BA-C610BC80F6A0}" type="pres">
      <dgm:prSet presAssocID="{3E6627FD-3A4E-46DD-AED6-1D6B45F9E615}" presName="Child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EFD2B3-E6EE-4EEB-B966-E6A8E46A3C93}" type="pres">
      <dgm:prSet presAssocID="{980D407F-A07F-43AD-B813-E69DD1221352}" presName="Image2" presStyleCnt="0"/>
      <dgm:spPr/>
    </dgm:pt>
    <dgm:pt modelId="{C00C684D-017D-4AC0-A851-44E13640BC37}" type="pres">
      <dgm:prSet presAssocID="{980D407F-A07F-43AD-B813-E69DD1221352}" presName="Imag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3B4D081-36FB-4D4A-9716-DCC746C69EB9}" type="pres">
      <dgm:prSet presAssocID="{980D407F-A07F-43AD-B813-E69DD1221352}" presName="Child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2FC6C-5466-49EB-9811-0B63D81528DA}" srcId="{3B0D4480-2CB7-40F3-9C70-E66628010291}" destId="{980D407F-A07F-43AD-B813-E69DD1221352}" srcOrd="1" destOrd="0" parTransId="{48819C4D-2E5A-40CC-9EF8-DA5F5E428915}" sibTransId="{D99499B1-F1FF-4500-A9E4-61F3666EF66C}"/>
    <dgm:cxn modelId="{67076BBF-5E90-4C66-9885-F747B2A803A5}" type="presOf" srcId="{3B0D4480-2CB7-40F3-9C70-E66628010291}" destId="{75C9CD5B-7892-4FB5-89E4-C042539A2A5E}" srcOrd="0" destOrd="0" presId="urn:microsoft.com/office/officeart/2011/layout/RadialPictureList"/>
    <dgm:cxn modelId="{6A551B66-CE63-4ED4-BEFE-D5038C3CDDAD}" type="presOf" srcId="{980D407F-A07F-43AD-B813-E69DD1221352}" destId="{13B4D081-36FB-4D4A-9716-DCC746C69EB9}" srcOrd="0" destOrd="0" presId="urn:microsoft.com/office/officeart/2011/layout/RadialPictureList"/>
    <dgm:cxn modelId="{E1B5E137-960A-41A1-95DC-400EEC6427EC}" srcId="{3B0D4480-2CB7-40F3-9C70-E66628010291}" destId="{3E6627FD-3A4E-46DD-AED6-1D6B45F9E615}" srcOrd="0" destOrd="0" parTransId="{C06AC25E-2C85-440E-946D-5E24592C5C82}" sibTransId="{E2C4D4B1-8FE2-4417-A3EF-58B4B0356782}"/>
    <dgm:cxn modelId="{50F7A533-737F-4763-978C-1ED02F9EF95E}" srcId="{F770B433-D445-475D-9C29-059476AB9FC5}" destId="{3B0D4480-2CB7-40F3-9C70-E66628010291}" srcOrd="0" destOrd="0" parTransId="{4A922302-2A0C-4B0F-AC31-5745E56503DA}" sibTransId="{AF45A73D-B1C7-4C13-8910-522A2CA1DB2A}"/>
    <dgm:cxn modelId="{0B2C3494-7CE2-4E51-B848-5748B3D2BB6E}" type="presOf" srcId="{3E6627FD-3A4E-46DD-AED6-1D6B45F9E615}" destId="{FB8BFB43-EE10-4CE3-88BA-C610BC80F6A0}" srcOrd="0" destOrd="0" presId="urn:microsoft.com/office/officeart/2011/layout/RadialPictureList"/>
    <dgm:cxn modelId="{95B42DF6-43B0-4312-BDD2-83FBC10E96B8}" type="presOf" srcId="{F770B433-D445-475D-9C29-059476AB9FC5}" destId="{4B5B0498-23DE-4FDD-9466-A3452D33F954}" srcOrd="0" destOrd="0" presId="urn:microsoft.com/office/officeart/2011/layout/RadialPictureList"/>
    <dgm:cxn modelId="{9798D57A-E37F-4204-A8B3-FE65C924880C}" type="presParOf" srcId="{4B5B0498-23DE-4FDD-9466-A3452D33F954}" destId="{75C9CD5B-7892-4FB5-89E4-C042539A2A5E}" srcOrd="0" destOrd="0" presId="urn:microsoft.com/office/officeart/2011/layout/RadialPictureList"/>
    <dgm:cxn modelId="{1B18FD02-80F0-413A-8482-AB2AE81B3F83}" type="presParOf" srcId="{4B5B0498-23DE-4FDD-9466-A3452D33F954}" destId="{31C29619-4B4E-4829-BAFE-4B01A42FF64A}" srcOrd="1" destOrd="0" presId="urn:microsoft.com/office/officeart/2011/layout/RadialPictureList"/>
    <dgm:cxn modelId="{04944A01-3729-42A8-8322-6116F0CC796D}" type="presParOf" srcId="{4B5B0498-23DE-4FDD-9466-A3452D33F954}" destId="{3FE0F58B-D800-42CF-A86D-26652E3714D4}" srcOrd="2" destOrd="0" presId="urn:microsoft.com/office/officeart/2011/layout/RadialPictureList"/>
    <dgm:cxn modelId="{B0E50E52-ED2E-40DD-80A4-B5F4CF93EF61}" type="presParOf" srcId="{4B5B0498-23DE-4FDD-9466-A3452D33F954}" destId="{FB8BFB43-EE10-4CE3-88BA-C610BC80F6A0}" srcOrd="3" destOrd="0" presId="urn:microsoft.com/office/officeart/2011/layout/RadialPictureList"/>
    <dgm:cxn modelId="{920233E0-5DAA-441B-A5B4-FFF97988C35B}" type="presParOf" srcId="{4B5B0498-23DE-4FDD-9466-A3452D33F954}" destId="{BCEFD2B3-E6EE-4EEB-B966-E6A8E46A3C93}" srcOrd="4" destOrd="0" presId="urn:microsoft.com/office/officeart/2011/layout/RadialPictureList"/>
    <dgm:cxn modelId="{6840F2C8-3F4F-41EF-9CCA-10B81BC40960}" type="presParOf" srcId="{BCEFD2B3-E6EE-4EEB-B966-E6A8E46A3C93}" destId="{C00C684D-017D-4AC0-A851-44E13640BC37}" srcOrd="0" destOrd="0" presId="urn:microsoft.com/office/officeart/2011/layout/RadialPictureList"/>
    <dgm:cxn modelId="{F5751BDA-F1B1-49CB-9886-6A6129515A06}" type="presParOf" srcId="{4B5B0498-23DE-4FDD-9466-A3452D33F954}" destId="{13B4D081-36FB-4D4A-9716-DCC746C69EB9}" srcOrd="5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C3D37-6DC5-4868-910A-2B729C3324BF}">
      <dsp:nvSpPr>
        <dsp:cNvPr id="0" name=""/>
        <dsp:cNvSpPr/>
      </dsp:nvSpPr>
      <dsp:spPr>
        <a:xfrm rot="5400000">
          <a:off x="508200" y="1666902"/>
          <a:ext cx="1526944" cy="254080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369DD-49B6-4DEC-82E2-F4D59FF68594}">
      <dsp:nvSpPr>
        <dsp:cNvPr id="0" name=""/>
        <dsp:cNvSpPr/>
      </dsp:nvSpPr>
      <dsp:spPr>
        <a:xfrm>
          <a:off x="253314" y="2426054"/>
          <a:ext cx="2293850" cy="2010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dirty="0" smtClean="0"/>
            <a:t>Need for Extrapolation</a:t>
          </a:r>
          <a:endParaRPr lang="en-US" sz="2400" kern="1200" dirty="0"/>
        </a:p>
      </dsp:txBody>
      <dsp:txXfrm>
        <a:off x="253314" y="2426054"/>
        <a:ext cx="2293850" cy="2010694"/>
      </dsp:txXfrm>
    </dsp:sp>
    <dsp:sp modelId="{EE458594-18CF-4EF5-88D4-FB0912CEEABE}">
      <dsp:nvSpPr>
        <dsp:cNvPr id="0" name=""/>
        <dsp:cNvSpPr/>
      </dsp:nvSpPr>
      <dsp:spPr>
        <a:xfrm>
          <a:off x="2114363" y="1479845"/>
          <a:ext cx="432801" cy="432801"/>
        </a:xfrm>
        <a:prstGeom prst="triangle">
          <a:avLst>
            <a:gd name="adj" fmla="val 100000"/>
          </a:avLst>
        </a:prstGeom>
        <a:solidFill>
          <a:schemeClr val="accent5">
            <a:hueOff val="-214514"/>
            <a:satOff val="8796"/>
            <a:lumOff val="2549"/>
            <a:alphaOff val="0"/>
          </a:schemeClr>
        </a:solidFill>
        <a:ln w="25400" cap="flat" cmpd="sng" algn="ctr">
          <a:solidFill>
            <a:schemeClr val="accent5">
              <a:hueOff val="-214514"/>
              <a:satOff val="8796"/>
              <a:lumOff val="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79EFC-34B7-4B2E-9BA6-81BBAFEED256}">
      <dsp:nvSpPr>
        <dsp:cNvPr id="0" name=""/>
        <dsp:cNvSpPr/>
      </dsp:nvSpPr>
      <dsp:spPr>
        <a:xfrm rot="5400000">
          <a:off x="3316321" y="972029"/>
          <a:ext cx="1526944" cy="254080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429029"/>
            <a:satOff val="17592"/>
            <a:lumOff val="5098"/>
            <a:alphaOff val="0"/>
          </a:schemeClr>
        </a:solidFill>
        <a:ln w="25400" cap="flat" cmpd="sng" algn="ctr">
          <a:solidFill>
            <a:schemeClr val="accent5">
              <a:hueOff val="-429029"/>
              <a:satOff val="17592"/>
              <a:lumOff val="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2E3E8-327B-4163-A67C-5ACC0EC2C969}">
      <dsp:nvSpPr>
        <dsp:cNvPr id="0" name=""/>
        <dsp:cNvSpPr/>
      </dsp:nvSpPr>
      <dsp:spPr>
        <a:xfrm>
          <a:off x="3061435" y="1731182"/>
          <a:ext cx="2293850" cy="2010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smtClean="0"/>
            <a:t>Case Study 1: Consistency Check Approach</a:t>
          </a:r>
          <a:endParaRPr lang="en-US" sz="2400" kern="1200"/>
        </a:p>
      </dsp:txBody>
      <dsp:txXfrm>
        <a:off x="3061435" y="1731182"/>
        <a:ext cx="2293850" cy="2010694"/>
      </dsp:txXfrm>
    </dsp:sp>
    <dsp:sp modelId="{029A7C30-A6B8-42CF-977D-EF7DA5E78B96}">
      <dsp:nvSpPr>
        <dsp:cNvPr id="0" name=""/>
        <dsp:cNvSpPr/>
      </dsp:nvSpPr>
      <dsp:spPr>
        <a:xfrm>
          <a:off x="4922484" y="784973"/>
          <a:ext cx="432801" cy="432801"/>
        </a:xfrm>
        <a:prstGeom prst="triangle">
          <a:avLst>
            <a:gd name="adj" fmla="val 100000"/>
          </a:avLst>
        </a:prstGeom>
        <a:solidFill>
          <a:schemeClr val="accent5">
            <a:hueOff val="-643543"/>
            <a:satOff val="26388"/>
            <a:lumOff val="7647"/>
            <a:alphaOff val="0"/>
          </a:schemeClr>
        </a:solidFill>
        <a:ln w="25400" cap="flat" cmpd="sng" algn="ctr">
          <a:solidFill>
            <a:schemeClr val="accent5">
              <a:hueOff val="-643543"/>
              <a:satOff val="26388"/>
              <a:lumOff val="7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D650F-86B2-4223-8B2C-8A825FB9D652}">
      <dsp:nvSpPr>
        <dsp:cNvPr id="0" name=""/>
        <dsp:cNvSpPr/>
      </dsp:nvSpPr>
      <dsp:spPr>
        <a:xfrm rot="5400000">
          <a:off x="6124442" y="277157"/>
          <a:ext cx="1526944" cy="254080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858057"/>
            <a:satOff val="35183"/>
            <a:lumOff val="10196"/>
            <a:alphaOff val="0"/>
          </a:schemeClr>
        </a:solidFill>
        <a:ln w="25400" cap="flat" cmpd="sng" algn="ctr">
          <a:solidFill>
            <a:schemeClr val="accent5">
              <a:hueOff val="-858057"/>
              <a:satOff val="35183"/>
              <a:lumOff val="1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1C6E5-57AF-4794-B79E-A37240793993}">
      <dsp:nvSpPr>
        <dsp:cNvPr id="0" name=""/>
        <dsp:cNvSpPr/>
      </dsp:nvSpPr>
      <dsp:spPr>
        <a:xfrm>
          <a:off x="5869557" y="1036310"/>
          <a:ext cx="2293850" cy="2010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smtClean="0"/>
            <a:t>Case Study 2: Combination Approach</a:t>
          </a:r>
          <a:endParaRPr lang="en-US" sz="2400" kern="1200"/>
        </a:p>
      </dsp:txBody>
      <dsp:txXfrm>
        <a:off x="5869557" y="1036310"/>
        <a:ext cx="2293850" cy="2010694"/>
      </dsp:txXfrm>
    </dsp:sp>
    <dsp:sp modelId="{81700C92-A599-4418-8C54-FEAAE6DC2DFE}">
      <dsp:nvSpPr>
        <dsp:cNvPr id="0" name=""/>
        <dsp:cNvSpPr/>
      </dsp:nvSpPr>
      <dsp:spPr>
        <a:xfrm>
          <a:off x="7730605" y="90100"/>
          <a:ext cx="432801" cy="432801"/>
        </a:xfrm>
        <a:prstGeom prst="triangle">
          <a:avLst>
            <a:gd name="adj" fmla="val 100000"/>
          </a:avLst>
        </a:prstGeom>
        <a:solidFill>
          <a:schemeClr val="accent5">
            <a:hueOff val="-1072572"/>
            <a:satOff val="43979"/>
            <a:lumOff val="12745"/>
            <a:alphaOff val="0"/>
          </a:schemeClr>
        </a:solidFill>
        <a:ln w="25400" cap="flat" cmpd="sng" algn="ctr">
          <a:solidFill>
            <a:schemeClr val="accent5">
              <a:hueOff val="-1072572"/>
              <a:satOff val="43979"/>
              <a:lumOff val="1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7CC76-4658-4E12-973D-7749443128DE}">
      <dsp:nvSpPr>
        <dsp:cNvPr id="0" name=""/>
        <dsp:cNvSpPr/>
      </dsp:nvSpPr>
      <dsp:spPr>
        <a:xfrm rot="5400000">
          <a:off x="8932563" y="-417714"/>
          <a:ext cx="1526944" cy="2540802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287086"/>
            <a:satOff val="52775"/>
            <a:lumOff val="15294"/>
            <a:alphaOff val="0"/>
          </a:schemeClr>
        </a:solidFill>
        <a:ln w="25400" cap="flat" cmpd="sng" algn="ctr">
          <a:solidFill>
            <a:schemeClr val="accent5">
              <a:hueOff val="-1287086"/>
              <a:satOff val="52775"/>
              <a:lumOff val="1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E686A-FDD8-46FC-8615-49B3F4A9DBA1}">
      <dsp:nvSpPr>
        <dsp:cNvPr id="0" name=""/>
        <dsp:cNvSpPr/>
      </dsp:nvSpPr>
      <dsp:spPr>
        <a:xfrm>
          <a:off x="8677678" y="341437"/>
          <a:ext cx="2293850" cy="2010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smtClean="0"/>
            <a:t>Further Considerations</a:t>
          </a:r>
          <a:endParaRPr lang="en-US" sz="2400" kern="1200"/>
        </a:p>
      </dsp:txBody>
      <dsp:txXfrm>
        <a:off x="8677678" y="341437"/>
        <a:ext cx="2293850" cy="2010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98724-2359-44A5-AB0B-AAFA82F1C3B2}">
      <dsp:nvSpPr>
        <dsp:cNvPr id="0" name=""/>
        <dsp:cNvSpPr/>
      </dsp:nvSpPr>
      <dsp:spPr>
        <a:xfrm>
          <a:off x="7478209" y="1531524"/>
          <a:ext cx="3262126" cy="3262730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C6872-4526-4247-8243-6A128A0815ED}">
      <dsp:nvSpPr>
        <dsp:cNvPr id="0" name=""/>
        <dsp:cNvSpPr/>
      </dsp:nvSpPr>
      <dsp:spPr>
        <a:xfrm>
          <a:off x="7586522" y="1640300"/>
          <a:ext cx="3045501" cy="30451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There is an obligation to build the foundation for the use of </a:t>
          </a:r>
          <a:r>
            <a:rPr lang="en-US" sz="1600" b="1" kern="1200" dirty="0" smtClean="0"/>
            <a:t>pediatric extrapolation</a:t>
          </a:r>
          <a:r>
            <a:rPr lang="en-US" sz="1600" kern="1200" dirty="0" smtClean="0"/>
            <a:t> and </a:t>
          </a:r>
          <a:r>
            <a:rPr lang="en-US" sz="1600" b="1" kern="1200" dirty="0" smtClean="0"/>
            <a:t>related innovative analytical strategies</a:t>
          </a:r>
          <a:r>
            <a:rPr lang="en-US" sz="1600" kern="1200" dirty="0" smtClean="0"/>
            <a:t> with appropriately designed adult clinical trials. </a:t>
          </a:r>
          <a:endParaRPr lang="en-US" sz="1600" kern="1200" dirty="0"/>
        </a:p>
      </dsp:txBody>
      <dsp:txXfrm>
        <a:off x="8021897" y="2075407"/>
        <a:ext cx="2174751" cy="2174962"/>
      </dsp:txXfrm>
    </dsp:sp>
    <dsp:sp modelId="{6C0B765E-8034-407D-BCA5-D85D24A9AB32}">
      <dsp:nvSpPr>
        <dsp:cNvPr id="0" name=""/>
        <dsp:cNvSpPr/>
      </dsp:nvSpPr>
      <dsp:spPr>
        <a:xfrm rot="2700000">
          <a:off x="4110636" y="1535468"/>
          <a:ext cx="3254269" cy="3254269"/>
        </a:xfrm>
        <a:prstGeom prst="teardrop">
          <a:avLst>
            <a:gd name="adj" fmla="val 100000"/>
          </a:avLst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FE00F-CF08-4D98-B885-881A6D6ED0FB}">
      <dsp:nvSpPr>
        <dsp:cNvPr id="0" name=""/>
        <dsp:cNvSpPr/>
      </dsp:nvSpPr>
      <dsp:spPr>
        <a:xfrm>
          <a:off x="4215020" y="1640300"/>
          <a:ext cx="3045501" cy="30451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Scientific Necessity</a:t>
          </a:r>
          <a:r>
            <a:rPr lang="en-US" sz="1600" kern="1200" dirty="0" smtClean="0"/>
            <a:t>: a child should only be enrolled in a clinical trial if it is necessary to answer an important question about the health and welfare of children (Belmont Report)</a:t>
          </a:r>
          <a:endParaRPr lang="en-US" sz="1600" kern="1200" dirty="0"/>
        </a:p>
      </dsp:txBody>
      <dsp:txXfrm>
        <a:off x="4650395" y="2075407"/>
        <a:ext cx="2174751" cy="2174962"/>
      </dsp:txXfrm>
    </dsp:sp>
    <dsp:sp modelId="{40E99561-02F6-4568-91F8-73B628A58E9B}">
      <dsp:nvSpPr>
        <dsp:cNvPr id="0" name=""/>
        <dsp:cNvSpPr/>
      </dsp:nvSpPr>
      <dsp:spPr>
        <a:xfrm rot="2700000">
          <a:off x="739135" y="1535468"/>
          <a:ext cx="3254269" cy="3254269"/>
        </a:xfrm>
        <a:prstGeom prst="teardrop">
          <a:avLst>
            <a:gd name="adj" fmla="val 100000"/>
          </a:avLst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4636A-351F-4247-9F7C-65A5988775AB}">
      <dsp:nvSpPr>
        <dsp:cNvPr id="0" name=""/>
        <dsp:cNvSpPr/>
      </dsp:nvSpPr>
      <dsp:spPr>
        <a:xfrm>
          <a:off x="843519" y="1640300"/>
          <a:ext cx="3045501" cy="304517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Children</a:t>
          </a:r>
          <a:r>
            <a:rPr lang="en-US" sz="1600" kern="1200" dirty="0" smtClean="0"/>
            <a:t> are a </a:t>
          </a:r>
          <a:r>
            <a:rPr lang="en-US" sz="1600" b="1" kern="1200" dirty="0" smtClean="0"/>
            <a:t>vulnerable patient population </a:t>
          </a:r>
          <a:r>
            <a:rPr lang="en-US" sz="1600" kern="1200" dirty="0" smtClean="0"/>
            <a:t>(</a:t>
          </a:r>
          <a:r>
            <a:rPr lang="en-US" sz="1600" kern="1200" dirty="0" err="1" smtClean="0"/>
            <a:t>Kipnis</a:t>
          </a:r>
          <a:r>
            <a:rPr lang="en-US" sz="1600" kern="1200" dirty="0" smtClean="0"/>
            <a:t>, 2003): </a:t>
          </a:r>
          <a:r>
            <a:rPr lang="en-US" sz="1600" kern="1200" dirty="0" smtClean="0">
              <a:effectLst/>
              <a:latin typeface="+mn-lt"/>
              <a:ea typeface="+mn-ea"/>
              <a:cs typeface="+mn-cs"/>
            </a:rPr>
            <a:t>lack the developed cognitive capacities necessary to deliberate about and consent to participate in research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1278894" y="2075407"/>
        <a:ext cx="2174751" cy="2174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9CD5B-7892-4FB5-89E4-C042539A2A5E}">
      <dsp:nvSpPr>
        <dsp:cNvPr id="0" name=""/>
        <dsp:cNvSpPr/>
      </dsp:nvSpPr>
      <dsp:spPr>
        <a:xfrm>
          <a:off x="3471911" y="1197569"/>
          <a:ext cx="2153871" cy="21539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Case Studies</a:t>
          </a:r>
          <a:endParaRPr lang="en-US" sz="3300" kern="1200" dirty="0"/>
        </a:p>
      </dsp:txBody>
      <dsp:txXfrm>
        <a:off x="3787338" y="1513001"/>
        <a:ext cx="1523017" cy="1523041"/>
      </dsp:txXfrm>
    </dsp:sp>
    <dsp:sp modelId="{31C29619-4B4E-4829-BAFE-4B01A42FF64A}">
      <dsp:nvSpPr>
        <dsp:cNvPr id="0" name=""/>
        <dsp:cNvSpPr/>
      </dsp:nvSpPr>
      <dsp:spPr>
        <a:xfrm>
          <a:off x="2361223" y="0"/>
          <a:ext cx="4341495" cy="4525962"/>
        </a:xfrm>
        <a:prstGeom prst="blockArc">
          <a:avLst>
            <a:gd name="adj1" fmla="val 17747832"/>
            <a:gd name="adj2" fmla="val 3872736"/>
            <a:gd name="adj3" fmla="val 558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0F58B-D800-42CF-A86D-26652E3714D4}">
      <dsp:nvSpPr>
        <dsp:cNvPr id="0" name=""/>
        <dsp:cNvSpPr/>
      </dsp:nvSpPr>
      <dsp:spPr>
        <a:xfrm>
          <a:off x="5818293" y="717364"/>
          <a:ext cx="1153815" cy="115412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8BFB43-EE10-4CE3-88BA-C610BC80F6A0}">
      <dsp:nvSpPr>
        <dsp:cNvPr id="0" name=""/>
        <dsp:cNvSpPr/>
      </dsp:nvSpPr>
      <dsp:spPr>
        <a:xfrm>
          <a:off x="7067114" y="732300"/>
          <a:ext cx="1544462" cy="1117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kern="1200" dirty="0" smtClean="0"/>
            <a:t>Consistency Check with Internal Validity</a:t>
          </a:r>
          <a:endParaRPr lang="en-US" sz="2000" kern="1200" dirty="0"/>
        </a:p>
      </dsp:txBody>
      <dsp:txXfrm>
        <a:off x="7067114" y="732300"/>
        <a:ext cx="1544462" cy="1117007"/>
      </dsp:txXfrm>
    </dsp:sp>
    <dsp:sp modelId="{C00C684D-017D-4AC0-A851-44E13640BC37}">
      <dsp:nvSpPr>
        <dsp:cNvPr id="0" name=""/>
        <dsp:cNvSpPr/>
      </dsp:nvSpPr>
      <dsp:spPr>
        <a:xfrm>
          <a:off x="5818293" y="2545401"/>
          <a:ext cx="1153815" cy="115412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4D081-36FB-4D4A-9716-DCC746C69EB9}">
      <dsp:nvSpPr>
        <dsp:cNvPr id="0" name=""/>
        <dsp:cNvSpPr/>
      </dsp:nvSpPr>
      <dsp:spPr>
        <a:xfrm>
          <a:off x="7067114" y="2560336"/>
          <a:ext cx="1544462" cy="1117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kern="1200" dirty="0" smtClean="0"/>
            <a:t>Open-label Combination Approach</a:t>
          </a:r>
          <a:endParaRPr lang="en-US" sz="2000" kern="1200" dirty="0"/>
        </a:p>
      </dsp:txBody>
      <dsp:txXfrm>
        <a:off x="7067114" y="2560336"/>
        <a:ext cx="1544462" cy="1117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63B65-70CC-49B3-AC50-9DFF0685F3FD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F2F1F-5C6D-483C-A274-71513961F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9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9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1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F0D92-D819-4E01-B918-69B63E422E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F0D92-D819-4E01-B918-69B63E422E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9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48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14" lvl="0" indent="0">
              <a:buNone/>
            </a:pPr>
            <a:endParaRPr lang="en-US" sz="1600" i="1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1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59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79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55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26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F2F1F-5C6D-483C-A274-71513961F1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0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1196" y="4128724"/>
            <a:ext cx="8513997" cy="929306"/>
          </a:xfrm>
        </p:spPr>
        <p:txBody>
          <a:bodyPr/>
          <a:lstStyle>
            <a:lvl1pPr algn="l">
              <a:defRPr sz="4000" b="0" i="0" baseline="0">
                <a:solidFill>
                  <a:schemeClr val="bg1"/>
                </a:solidFill>
                <a:latin typeface="+mj-lt"/>
                <a:ea typeface="DIN-Regular" charset="0"/>
                <a:cs typeface="DIN-Regular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DECK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91196" y="5326781"/>
            <a:ext cx="8513997" cy="631233"/>
          </a:xfrm>
        </p:spPr>
        <p:txBody>
          <a:bodyPr/>
          <a:lstStyle>
            <a:lvl1pPr marL="0" indent="0" algn="l">
              <a:buNone/>
              <a:defRPr sz="2333" b="0" i="0">
                <a:solidFill>
                  <a:schemeClr val="bg1"/>
                </a:solidFill>
                <a:latin typeface="+mn-lt"/>
                <a:ea typeface="DIN-Regular" charset="0"/>
                <a:cs typeface="DIN-Regular" charset="0"/>
              </a:defRPr>
            </a:lvl1pPr>
            <a:lvl2pPr marL="544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012" y="5642398"/>
            <a:ext cx="1516758" cy="82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4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342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388919"/>
            <a:ext cx="10972800" cy="1362075"/>
          </a:xfrm>
        </p:spPr>
        <p:txBody>
          <a:bodyPr anchor="t"/>
          <a:lstStyle>
            <a:lvl1pPr algn="ctr">
              <a:defRPr sz="4750" b="0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331632"/>
            <a:ext cx="10972800" cy="632085"/>
          </a:xfrm>
        </p:spPr>
        <p:txBody>
          <a:bodyPr anchor="b"/>
          <a:lstStyle>
            <a:lvl1pPr marL="0" indent="0" algn="ctr">
              <a:buNone/>
              <a:defRPr sz="2417">
                <a:solidFill>
                  <a:schemeClr val="bg1"/>
                </a:solidFill>
              </a:defRPr>
            </a:lvl1pPr>
            <a:lvl2pPr marL="544237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1088473" indent="0">
              <a:buNone/>
              <a:defRPr sz="1917">
                <a:solidFill>
                  <a:schemeClr val="tx1">
                    <a:tint val="75000"/>
                  </a:schemeClr>
                </a:solidFill>
              </a:defRPr>
            </a:lvl3pPr>
            <a:lvl4pPr marL="163271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694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18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42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0965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389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635" y="4689722"/>
            <a:ext cx="1450731" cy="79145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09599" y="3088541"/>
            <a:ext cx="10972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A9E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 dirty="0" smtClean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388919"/>
            <a:ext cx="10972800" cy="1362075"/>
          </a:xfrm>
        </p:spPr>
        <p:txBody>
          <a:bodyPr anchor="t"/>
          <a:lstStyle>
            <a:lvl1pPr algn="ctr">
              <a:defRPr sz="4750" b="0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331632"/>
            <a:ext cx="10972800" cy="632085"/>
          </a:xfrm>
        </p:spPr>
        <p:txBody>
          <a:bodyPr anchor="b"/>
          <a:lstStyle>
            <a:lvl1pPr marL="0" indent="0" algn="ctr">
              <a:buNone/>
              <a:defRPr sz="2417">
                <a:solidFill>
                  <a:schemeClr val="bg1"/>
                </a:solidFill>
              </a:defRPr>
            </a:lvl1pPr>
            <a:lvl2pPr marL="544237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1088473" indent="0">
              <a:buNone/>
              <a:defRPr sz="1917">
                <a:solidFill>
                  <a:schemeClr val="tx1">
                    <a:tint val="75000"/>
                  </a:schemeClr>
                </a:solidFill>
              </a:defRPr>
            </a:lvl3pPr>
            <a:lvl4pPr marL="163271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694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18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42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0965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389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635" y="4689722"/>
            <a:ext cx="1450731" cy="79145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609599" y="3088541"/>
            <a:ext cx="10972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38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6786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 dirty="0" smtClean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388919"/>
            <a:ext cx="10972800" cy="1362075"/>
          </a:xfrm>
        </p:spPr>
        <p:txBody>
          <a:bodyPr anchor="t"/>
          <a:lstStyle>
            <a:lvl1pPr algn="ctr">
              <a:defRPr sz="4750" b="0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331632"/>
            <a:ext cx="10972800" cy="632085"/>
          </a:xfrm>
        </p:spPr>
        <p:txBody>
          <a:bodyPr anchor="b"/>
          <a:lstStyle>
            <a:lvl1pPr marL="0" indent="0" algn="ctr">
              <a:buNone/>
              <a:defRPr sz="2417">
                <a:solidFill>
                  <a:schemeClr val="bg1"/>
                </a:solidFill>
              </a:defRPr>
            </a:lvl1pPr>
            <a:lvl2pPr marL="544237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1088473" indent="0">
              <a:buNone/>
              <a:defRPr sz="1917">
                <a:solidFill>
                  <a:schemeClr val="tx1">
                    <a:tint val="75000"/>
                  </a:schemeClr>
                </a:solidFill>
              </a:defRPr>
            </a:lvl3pPr>
            <a:lvl4pPr marL="163271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694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18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42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0965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389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635" y="4689722"/>
            <a:ext cx="1450731" cy="791454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09599" y="3088541"/>
            <a:ext cx="10972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4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42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70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833"/>
            </a:lvl1pPr>
            <a:lvl2pPr>
              <a:defRPr sz="3333"/>
            </a:lvl2pPr>
            <a:lvl3pPr>
              <a:defRPr sz="2833"/>
            </a:lvl3pPr>
            <a:lvl4pPr>
              <a:defRPr sz="2417"/>
            </a:lvl4pPr>
            <a:lvl5pPr>
              <a:defRPr sz="2417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0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33"/>
            </a:lvl1pPr>
            <a:lvl2pPr marL="544237" indent="0">
              <a:buNone/>
              <a:defRPr sz="3333"/>
            </a:lvl2pPr>
            <a:lvl3pPr marL="1088473" indent="0">
              <a:buNone/>
              <a:defRPr sz="2833"/>
            </a:lvl3pPr>
            <a:lvl4pPr marL="1632711" indent="0">
              <a:buNone/>
              <a:defRPr sz="2417"/>
            </a:lvl4pPr>
            <a:lvl5pPr marL="2176947" indent="0">
              <a:buNone/>
              <a:defRPr sz="2417"/>
            </a:lvl5pPr>
            <a:lvl6pPr marL="2721184" indent="0">
              <a:buNone/>
              <a:defRPr sz="2417"/>
            </a:lvl6pPr>
            <a:lvl7pPr marL="3265420" indent="0">
              <a:buNone/>
              <a:defRPr sz="2417"/>
            </a:lvl7pPr>
            <a:lvl8pPr marL="3809657" indent="0">
              <a:buNone/>
              <a:defRPr sz="2417"/>
            </a:lvl8pPr>
            <a:lvl9pPr marL="4353894" indent="0">
              <a:buNone/>
              <a:defRPr sz="241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7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86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2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7837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48474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17" smtClean="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</a:lstStyle>
          <a:p>
            <a:fld id="{11ADB97B-03E5-4AB7-BA64-0117764248F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17" dirty="0" smtClean="0">
                <a:solidFill>
                  <a:schemeClr val="accent2"/>
                </a:solidFill>
                <a:latin typeface="DIN-Regular"/>
                <a:ea typeface="+mn-ea"/>
                <a:cs typeface="DIN-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17" smtClean="0">
                <a:solidFill>
                  <a:schemeClr val="accent2"/>
                </a:solidFill>
                <a:latin typeface="DIN-Regular"/>
                <a:ea typeface="+mn-ea"/>
                <a:cs typeface="DIN-Regular"/>
              </a:defRPr>
            </a:lvl1pPr>
          </a:lstStyle>
          <a:p>
            <a:fld id="{0683A04C-D9EA-4E5A-98D4-E3348F08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iming>
    <p:tnLst>
      <p:par>
        <p:cTn id="1" dur="indefinite" restart="never" nodeType="tmRoot"/>
      </p:par>
    </p:tnLst>
  </p:timing>
  <p:txStyles>
    <p:titleStyle>
      <a:lvl1pPr algn="l" defTabSz="544237" rtl="0" eaLnBrk="1" fontAlgn="base" hangingPunct="1">
        <a:spcBef>
          <a:spcPct val="0"/>
        </a:spcBef>
        <a:spcAft>
          <a:spcPct val="0"/>
        </a:spcAft>
        <a:defRPr sz="5250" b="0" i="0" kern="1200">
          <a:solidFill>
            <a:schemeClr val="bg1"/>
          </a:solidFill>
          <a:latin typeface="+mj-lt"/>
          <a:ea typeface="DIN-Regular" charset="0"/>
          <a:cs typeface="DIN-Regular" charset="0"/>
        </a:defRPr>
      </a:lvl1pPr>
      <a:lvl2pPr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2pPr>
      <a:lvl3pPr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3pPr>
      <a:lvl4pPr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4pPr>
      <a:lvl5pPr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5pPr>
      <a:lvl6pPr marL="544237"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6pPr>
      <a:lvl7pPr marL="1088473"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7pPr>
      <a:lvl8pPr marL="1632711"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8pPr>
      <a:lvl9pPr marL="2176947" algn="l" defTabSz="544237" rtl="0" eaLnBrk="1" fontAlgn="base" hangingPunct="1">
        <a:spcBef>
          <a:spcPct val="0"/>
        </a:spcBef>
        <a:spcAft>
          <a:spcPct val="0"/>
        </a:spcAft>
        <a:defRPr sz="5250">
          <a:solidFill>
            <a:srgbClr val="FFFFFF"/>
          </a:solidFill>
          <a:latin typeface="Arial" charset="0"/>
          <a:ea typeface="ＭＳ Ｐゴシック" charset="0"/>
        </a:defRPr>
      </a:lvl9pPr>
    </p:titleStyle>
    <p:bodyStyle>
      <a:lvl1pPr marL="408178" indent="-408178" algn="l" defTabSz="544237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33" b="0" i="0" kern="1200">
          <a:solidFill>
            <a:schemeClr val="tx1"/>
          </a:solidFill>
          <a:latin typeface="+mn-lt"/>
          <a:ea typeface="DIN-Regular" charset="0"/>
          <a:cs typeface="DIN-Regular" charset="0"/>
        </a:defRPr>
      </a:lvl1pPr>
      <a:lvl2pPr marL="884385" indent="-340148" algn="l" defTabSz="544237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33" b="0" i="0" kern="1200">
          <a:solidFill>
            <a:schemeClr val="tx1"/>
          </a:solidFill>
          <a:latin typeface="+mn-lt"/>
          <a:ea typeface="DIN-Regular" charset="0"/>
          <a:cs typeface="DIN-Regular" charset="0"/>
        </a:defRPr>
      </a:lvl2pPr>
      <a:lvl3pPr marL="1360592" indent="-272118" algn="l" defTabSz="544237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33" b="0" i="0" kern="1200">
          <a:solidFill>
            <a:schemeClr val="tx1"/>
          </a:solidFill>
          <a:latin typeface="+mn-lt"/>
          <a:ea typeface="DIN-Regular" charset="0"/>
          <a:cs typeface="DIN-Regular" charset="0"/>
        </a:defRPr>
      </a:lvl3pPr>
      <a:lvl4pPr marL="1904829" indent="-272118" algn="l" defTabSz="544237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17" b="0" i="0" kern="1200">
          <a:solidFill>
            <a:schemeClr val="tx1"/>
          </a:solidFill>
          <a:latin typeface="+mn-lt"/>
          <a:ea typeface="DIN-Regular" charset="0"/>
          <a:cs typeface="DIN-Regular" charset="0"/>
        </a:defRPr>
      </a:lvl4pPr>
      <a:lvl5pPr marL="2449065" indent="-272118" algn="l" defTabSz="544237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17" b="0" i="0" kern="1200">
          <a:solidFill>
            <a:schemeClr val="tx1"/>
          </a:solidFill>
          <a:latin typeface="+mn-lt"/>
          <a:ea typeface="DIN-Regular" charset="0"/>
          <a:cs typeface="DIN-Regular" charset="0"/>
        </a:defRPr>
      </a:lvl5pPr>
      <a:lvl6pPr marL="2993302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537538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081776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626012" indent="-272118" algn="l" defTabSz="544237" rtl="0" eaLnBrk="1" latinLnBrk="0" hangingPunct="1">
        <a:spcBef>
          <a:spcPct val="20000"/>
        </a:spcBef>
        <a:buFont typeface="Arial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4423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73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32711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4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84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65420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09657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94" algn="l" defTabSz="544237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Issues in Hypothesis Testing in the Context of </a:t>
            </a:r>
            <a:r>
              <a:rPr lang="en-US" b="1" dirty="0" smtClean="0"/>
              <a:t>Extrapolation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196" y="5326781"/>
            <a:ext cx="3772095" cy="63123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/>
              <a:t>Forrest Williamson, Ph.D.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Research Scientist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13 September 2018</a:t>
            </a:r>
            <a:endParaRPr lang="en-US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5881356" y="5326780"/>
            <a:ext cx="4986941" cy="63123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marL="0" indent="0" defTabSz="544237" eaLnBrk="1" hangingPunct="1">
              <a:spcBef>
                <a:spcPct val="20000"/>
              </a:spcBef>
              <a:buFont typeface="Arial" charset="0"/>
              <a:buNone/>
              <a:defRPr sz="2333" b="0" i="0">
                <a:solidFill>
                  <a:schemeClr val="bg1"/>
                </a:solidFill>
                <a:latin typeface="+mn-lt"/>
                <a:ea typeface="DIN-Regular" charset="0"/>
                <a:cs typeface="DIN-Regular" charset="0"/>
              </a:defRPr>
            </a:lvl1pPr>
            <a:lvl2pPr marL="544237" indent="0" algn="ctr" defTabSz="544237" eaLnBrk="1" hangingPunct="1">
              <a:spcBef>
                <a:spcPct val="20000"/>
              </a:spcBef>
              <a:buFont typeface="Arial" charset="0"/>
              <a:buNone/>
              <a:defRPr sz="3333" b="0" i="0">
                <a:solidFill>
                  <a:schemeClr val="tx1">
                    <a:tint val="75000"/>
                  </a:schemeClr>
                </a:solidFill>
                <a:latin typeface="+mn-lt"/>
                <a:ea typeface="DIN-Regular" charset="0"/>
                <a:cs typeface="DIN-Regular" charset="0"/>
              </a:defRPr>
            </a:lvl2pPr>
            <a:lvl3pPr marL="1088473" indent="0" algn="ctr" defTabSz="544237" eaLnBrk="1" hangingPunct="1">
              <a:spcBef>
                <a:spcPct val="20000"/>
              </a:spcBef>
              <a:buFont typeface="Arial" charset="0"/>
              <a:buNone/>
              <a:defRPr sz="2833" b="0" i="0">
                <a:solidFill>
                  <a:schemeClr val="tx1">
                    <a:tint val="75000"/>
                  </a:schemeClr>
                </a:solidFill>
                <a:latin typeface="+mn-lt"/>
                <a:ea typeface="DIN-Regular" charset="0"/>
                <a:cs typeface="DIN-Regular" charset="0"/>
              </a:defRPr>
            </a:lvl3pPr>
            <a:lvl4pPr marL="1632711" indent="0" algn="ctr" defTabSz="544237" eaLnBrk="1" hangingPunct="1">
              <a:spcBef>
                <a:spcPct val="20000"/>
              </a:spcBef>
              <a:buFont typeface="Arial" charset="0"/>
              <a:buNone/>
              <a:defRPr sz="2417" b="0" i="0">
                <a:solidFill>
                  <a:schemeClr val="tx1">
                    <a:tint val="75000"/>
                  </a:schemeClr>
                </a:solidFill>
                <a:latin typeface="+mn-lt"/>
                <a:ea typeface="DIN-Regular" charset="0"/>
                <a:cs typeface="DIN-Regular" charset="0"/>
              </a:defRPr>
            </a:lvl4pPr>
            <a:lvl5pPr marL="2176947" indent="0" algn="ctr" defTabSz="544237" eaLnBrk="1" hangingPunct="1">
              <a:spcBef>
                <a:spcPct val="20000"/>
              </a:spcBef>
              <a:buFont typeface="Arial" charset="0"/>
              <a:buNone/>
              <a:defRPr sz="2417" b="0" i="0">
                <a:solidFill>
                  <a:schemeClr val="tx1">
                    <a:tint val="75000"/>
                  </a:schemeClr>
                </a:solidFill>
                <a:latin typeface="+mn-lt"/>
                <a:ea typeface="DIN-Regular" charset="0"/>
                <a:cs typeface="DIN-Regular" charset="0"/>
              </a:defRPr>
            </a:lvl5pPr>
            <a:lvl6pPr marL="2721184" indent="0" algn="ctr" defTabSz="544237">
              <a:spcBef>
                <a:spcPct val="20000"/>
              </a:spcBef>
              <a:buFont typeface="Arial"/>
              <a:buNone/>
              <a:defRPr sz="241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65420" indent="0" algn="ctr" defTabSz="544237">
              <a:spcBef>
                <a:spcPct val="20000"/>
              </a:spcBef>
              <a:buFont typeface="Arial"/>
              <a:buNone/>
              <a:defRPr sz="241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09657" indent="0" algn="ctr" defTabSz="544237">
              <a:spcBef>
                <a:spcPct val="20000"/>
              </a:spcBef>
              <a:buFont typeface="Arial"/>
              <a:buNone/>
              <a:defRPr sz="241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53894" indent="0" algn="ctr" defTabSz="544237">
              <a:spcBef>
                <a:spcPct val="20000"/>
              </a:spcBef>
              <a:buFont typeface="Arial"/>
              <a:buNone/>
              <a:defRPr sz="241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2018 ASA Biopharmaceutical Section Regulatory-Industry Statistics Workshop</a:t>
            </a:r>
          </a:p>
        </p:txBody>
      </p:sp>
    </p:spTree>
    <p:extLst>
      <p:ext uri="{BB962C8B-B14F-4D97-AF65-F5344CB8AC3E}">
        <p14:creationId xmlns:p14="http://schemas.microsoft.com/office/powerpoint/2010/main" val="33765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668393"/>
              </p:ext>
            </p:extLst>
          </p:nvPr>
        </p:nvGraphicFramePr>
        <p:xfrm>
          <a:off x="609600" y="1484745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95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64" y="23485"/>
            <a:ext cx="10834036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Moral obligation for the use of pediatric extrapolation or use of efficient innovative designs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519764" y="6494801"/>
            <a:ext cx="109761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Kipnis</a:t>
            </a:r>
            <a:r>
              <a:rPr lang="en-US" sz="1200" dirty="0"/>
              <a:t>, K. (2003). Seven vulnerabilities in the pediatric research subject. </a:t>
            </a:r>
            <a:r>
              <a:rPr lang="en-US" sz="1200" dirty="0" smtClean="0"/>
              <a:t>Theoretical </a:t>
            </a:r>
            <a:r>
              <a:rPr lang="en-US" sz="1200" dirty="0"/>
              <a:t>Medicine and </a:t>
            </a:r>
            <a:r>
              <a:rPr lang="en-US" sz="1200" dirty="0" smtClean="0"/>
              <a:t>Bioethics, </a:t>
            </a:r>
            <a:r>
              <a:rPr lang="en-US" sz="1200" dirty="0"/>
              <a:t>24, </a:t>
            </a:r>
            <a:r>
              <a:rPr lang="en-US" sz="1200" dirty="0" smtClean="0"/>
              <a:t>107-120</a:t>
            </a:r>
            <a:r>
              <a:rPr lang="en-US" sz="1200" dirty="0"/>
              <a:t>.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93987360"/>
              </p:ext>
            </p:extLst>
          </p:nvPr>
        </p:nvGraphicFramePr>
        <p:xfrm>
          <a:off x="359189" y="0"/>
          <a:ext cx="10805490" cy="632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995016" y="4687875"/>
            <a:ext cx="104929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smtClean="0"/>
              <a:t>Evidentiary </a:t>
            </a:r>
            <a:r>
              <a:rPr lang="en-US" sz="1400" dirty="0"/>
              <a:t>requirements in children </a:t>
            </a:r>
            <a:r>
              <a:rPr lang="en-US" sz="1400" dirty="0" smtClean="0"/>
              <a:t>are </a:t>
            </a:r>
            <a:r>
              <a:rPr lang="en-US" sz="1400" dirty="0"/>
              <a:t>no different from </a:t>
            </a:r>
            <a:r>
              <a:rPr lang="en-US" sz="1400" dirty="0" smtClean="0"/>
              <a:t>those in adults</a:t>
            </a:r>
          </a:p>
          <a:p>
            <a:pPr marL="342900" indent="-342900">
              <a:buFontTx/>
              <a:buAutoNum type="arabicPeriod"/>
            </a:pPr>
            <a:r>
              <a:rPr lang="en-US" sz="1400" b="1" dirty="0"/>
              <a:t>Pediatric Extrapolation </a:t>
            </a:r>
            <a:r>
              <a:rPr lang="en-US" sz="1400" dirty="0"/>
              <a:t>``as an approach to providing evidence in support of the safe and effective use of drugs in the pediatric population when it can be assumed that the </a:t>
            </a:r>
            <a:r>
              <a:rPr lang="en-US" sz="1400" u="sng" dirty="0"/>
              <a:t>course of the disease </a:t>
            </a:r>
            <a:r>
              <a:rPr lang="en-US" sz="1400" dirty="0"/>
              <a:t>and the </a:t>
            </a:r>
            <a:r>
              <a:rPr lang="en-US" sz="1400" u="sng" dirty="0"/>
              <a:t>expected response </a:t>
            </a:r>
            <a:r>
              <a:rPr lang="en-US" sz="1400" dirty="0"/>
              <a:t>to a medicinal product would be sufficiently similar in the pediatric (target) and reference (source) population’’ (ICH E11[R1</a:t>
            </a:r>
            <a:r>
              <a:rPr lang="en-US" sz="1400" dirty="0" smtClean="0"/>
              <a:t>]).</a:t>
            </a:r>
          </a:p>
          <a:p>
            <a:pPr marL="342900" indent="-342900">
              <a:buFontTx/>
              <a:buAutoNum type="arabicPeriod"/>
            </a:pPr>
            <a:r>
              <a:rPr lang="en-US" sz="1400" dirty="0" smtClean="0"/>
              <a:t>Designing </a:t>
            </a:r>
            <a:r>
              <a:rPr lang="en-US" sz="1400" dirty="0"/>
              <a:t>adult trials that </a:t>
            </a:r>
            <a:r>
              <a:rPr lang="en-US" sz="1400" dirty="0" smtClean="0"/>
              <a:t>have </a:t>
            </a:r>
            <a:r>
              <a:rPr lang="en-US" sz="1400" dirty="0"/>
              <a:t>the potential to support pediatric </a:t>
            </a:r>
            <a:r>
              <a:rPr lang="en-US" sz="1400" dirty="0" smtClean="0"/>
              <a:t>trials, i.e., implying </a:t>
            </a:r>
            <a:r>
              <a:rPr lang="en-US" sz="1400" dirty="0"/>
              <a:t>early consideration of pediatric drug </a:t>
            </a:r>
            <a:r>
              <a:rPr lang="en-US" sz="1400" dirty="0" smtClean="0"/>
              <a:t>development. </a:t>
            </a:r>
          </a:p>
          <a:p>
            <a:pPr marL="342900" indent="-342900">
              <a:buFontTx/>
              <a:buAutoNum type="arabicPeriod"/>
            </a:pPr>
            <a:r>
              <a:rPr lang="en-US" sz="1400" dirty="0" smtClean="0"/>
              <a:t>Consider innovative trials that have the possibility of being completed in a timely manner.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737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85" y="44136"/>
            <a:ext cx="1147601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Variations in clinical development </a:t>
            </a:r>
            <a:r>
              <a:rPr lang="en-US" sz="3600" b="1" dirty="0" smtClean="0"/>
              <a:t>depends </a:t>
            </a:r>
            <a:r>
              <a:rPr lang="en-US" sz="3600" b="1" dirty="0"/>
              <a:t>on </a:t>
            </a:r>
            <a:r>
              <a:rPr lang="en-US" sz="3600" b="1" dirty="0" smtClean="0"/>
              <a:t>identified knowledge gaps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199124" y="1622605"/>
            <a:ext cx="8305582" cy="1120595"/>
          </a:xfrm>
          <a:prstGeom prst="rect">
            <a:avLst/>
          </a:prstGeom>
          <a:noFill/>
          <a:ln w="2222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normAutofit/>
          </a:bodyPr>
          <a:lstStyle/>
          <a:p>
            <a:pPr>
              <a:spcBef>
                <a:spcPct val="20000"/>
              </a:spcBef>
              <a:buSzPct val="75000"/>
            </a:pPr>
            <a:r>
              <a:rPr lang="en-US" sz="1600" b="1" dirty="0" smtClean="0"/>
              <a:t>Most of the time</a:t>
            </a:r>
            <a:r>
              <a:rPr lang="en-US" sz="1600" dirty="0" smtClean="0"/>
              <a:t>, </a:t>
            </a:r>
            <a:r>
              <a:rPr lang="en-US" sz="1600" u="sng" dirty="0" smtClean="0"/>
              <a:t>based on the identified gaps and projected data in source population prior to start of pediatric study</a:t>
            </a:r>
            <a:r>
              <a:rPr lang="en-US" sz="1600" dirty="0" smtClean="0"/>
              <a:t>, we </a:t>
            </a:r>
            <a:r>
              <a:rPr lang="en-US" sz="1600" u="sng" dirty="0" smtClean="0"/>
              <a:t>make a prediction on what would be sufficient data to be generated </a:t>
            </a:r>
            <a:r>
              <a:rPr lang="en-US" sz="1600" dirty="0" smtClean="0"/>
              <a:t>while balancing  </a:t>
            </a:r>
            <a:r>
              <a:rPr lang="en-US" sz="1600" i="1" dirty="0" smtClean="0"/>
              <a:t>benefit-risk (in the indication), feasibility (and timely access of drugs to children)</a:t>
            </a:r>
            <a:endParaRPr lang="en-US" sz="16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39" y="1331206"/>
            <a:ext cx="2117558" cy="31869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7279" y="4518167"/>
            <a:ext cx="35519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similar is similar </a:t>
            </a:r>
            <a:r>
              <a:rPr lang="en-US" dirty="0" smtClean="0"/>
              <a:t>enough?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When are Bayesian designs applicable?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do we agree on the amount of information which can be borrowed?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395" y="3074796"/>
            <a:ext cx="6625626" cy="356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3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228759"/>
              </p:ext>
            </p:extLst>
          </p:nvPr>
        </p:nvGraphicFramePr>
        <p:xfrm>
          <a:off x="609600" y="1484313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430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1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Study Info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Indication exists in adults and pediatrics</a:t>
            </a:r>
          </a:p>
          <a:p>
            <a:r>
              <a:rPr lang="en-US" dirty="0"/>
              <a:t>Non-rare disease</a:t>
            </a:r>
          </a:p>
          <a:p>
            <a:r>
              <a:rPr lang="en-US" dirty="0"/>
              <a:t>Treatments approved in adults and </a:t>
            </a:r>
            <a:r>
              <a:rPr lang="en-US" dirty="0" smtClean="0"/>
              <a:t>pediatrics</a:t>
            </a:r>
          </a:p>
          <a:p>
            <a:r>
              <a:rPr lang="en-US" dirty="0" smtClean="0"/>
              <a:t>Similarity in treatment between populations</a:t>
            </a:r>
            <a:endParaRPr lang="en-US" dirty="0"/>
          </a:p>
          <a:p>
            <a:r>
              <a:rPr lang="en-US" dirty="0"/>
              <a:t>First in class </a:t>
            </a:r>
            <a:r>
              <a:rPr lang="en-US" dirty="0" smtClean="0"/>
              <a:t>therapy in target indication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Open-label PK lead in</a:t>
            </a:r>
          </a:p>
          <a:p>
            <a:r>
              <a:rPr lang="en-US" dirty="0"/>
              <a:t>Randomized, controlled trial (Treatment vs. Control)</a:t>
            </a:r>
          </a:p>
          <a:p>
            <a:r>
              <a:rPr lang="en-US" dirty="0"/>
              <a:t>Extrapolation from adolescents to children</a:t>
            </a:r>
          </a:p>
          <a:p>
            <a:pPr lvl="1"/>
            <a:r>
              <a:rPr lang="en-US" dirty="0"/>
              <a:t>360 adolescents</a:t>
            </a:r>
          </a:p>
          <a:p>
            <a:pPr lvl="1"/>
            <a:r>
              <a:rPr lang="en-US" dirty="0"/>
              <a:t>160 </a:t>
            </a:r>
            <a:r>
              <a:rPr lang="en-US" dirty="0" smtClean="0"/>
              <a:t>children</a:t>
            </a:r>
          </a:p>
          <a:p>
            <a:r>
              <a:rPr lang="en-US" dirty="0" smtClean="0"/>
              <a:t>Bayesian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1: Methods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Method 1: Mixture Prior</a:t>
            </a:r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127" y="2352316"/>
            <a:ext cx="4139478" cy="1807912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Method 2: Consistency Check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673" y="4459578"/>
            <a:ext cx="4629140" cy="2038203"/>
          </a:xfrm>
          <a:prstGeom prst="rect">
            <a:avLst/>
          </a:prstGeom>
        </p:spPr>
      </p:pic>
      <p:cxnSp>
        <p:nvCxnSpPr>
          <p:cNvPr id="18" name="Curved Connector 17"/>
          <p:cNvCxnSpPr>
            <a:endCxn id="16" idx="1"/>
          </p:cNvCxnSpPr>
          <p:nvPr/>
        </p:nvCxnSpPr>
        <p:spPr>
          <a:xfrm rot="16200000" flipH="1">
            <a:off x="720833" y="4453840"/>
            <a:ext cx="1169916" cy="879764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98318" y="4984976"/>
            <a:ext cx="935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Mixing probability</a:t>
            </a:r>
            <a:endParaRPr lang="en-US" sz="11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6153733" y="2496408"/>
            <a:ext cx="5748843" cy="3327640"/>
            <a:chOff x="279701" y="1538340"/>
            <a:chExt cx="5748843" cy="3327640"/>
          </a:xfrm>
        </p:grpSpPr>
        <p:grpSp>
          <p:nvGrpSpPr>
            <p:cNvPr id="55" name="Group 54"/>
            <p:cNvGrpSpPr/>
            <p:nvPr/>
          </p:nvGrpSpPr>
          <p:grpSpPr>
            <a:xfrm>
              <a:off x="279701" y="1538340"/>
              <a:ext cx="5748843" cy="3327640"/>
              <a:chOff x="774554" y="2205318"/>
              <a:chExt cx="5748843" cy="3327640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774554" y="2205318"/>
                <a:ext cx="5748843" cy="3327640"/>
                <a:chOff x="774554" y="2205318"/>
                <a:chExt cx="5748843" cy="3327640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1075765" y="2291379"/>
                  <a:ext cx="0" cy="286153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flipV="1">
                  <a:off x="1075765" y="4472380"/>
                  <a:ext cx="3646842" cy="280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Group 61"/>
                <p:cNvGrpSpPr/>
                <p:nvPr/>
              </p:nvGrpSpPr>
              <p:grpSpPr>
                <a:xfrm>
                  <a:off x="1570616" y="2603351"/>
                  <a:ext cx="163152" cy="905441"/>
                  <a:chOff x="1570616" y="2603351"/>
                  <a:chExt cx="163152" cy="905441"/>
                </a:xfrm>
              </p:grpSpPr>
              <p:cxnSp>
                <p:nvCxnSpPr>
                  <p:cNvPr id="85" name="Straight Connector 84"/>
                  <p:cNvCxnSpPr/>
                  <p:nvPr/>
                </p:nvCxnSpPr>
                <p:spPr>
                  <a:xfrm>
                    <a:off x="1645920" y="2603351"/>
                    <a:ext cx="0" cy="89288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/>
                  <p:nvPr/>
                </p:nvCxnSpPr>
                <p:spPr>
                  <a:xfrm>
                    <a:off x="1570616" y="2603351"/>
                    <a:ext cx="161364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/>
                  <p:cNvCxnSpPr/>
                  <p:nvPr/>
                </p:nvCxnSpPr>
                <p:spPr>
                  <a:xfrm>
                    <a:off x="1572404" y="3508792"/>
                    <a:ext cx="161364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3" name="Group 62"/>
                <p:cNvGrpSpPr/>
                <p:nvPr/>
              </p:nvGrpSpPr>
              <p:grpSpPr>
                <a:xfrm>
                  <a:off x="1839558" y="3582237"/>
                  <a:ext cx="240248" cy="1258703"/>
                  <a:chOff x="1570616" y="2603351"/>
                  <a:chExt cx="163152" cy="897768"/>
                </a:xfrm>
              </p:grpSpPr>
              <p:cxnSp>
                <p:nvCxnSpPr>
                  <p:cNvPr id="81" name="Straight Connector 80"/>
                  <p:cNvCxnSpPr/>
                  <p:nvPr/>
                </p:nvCxnSpPr>
                <p:spPr>
                  <a:xfrm>
                    <a:off x="1645920" y="2603351"/>
                    <a:ext cx="0" cy="892884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  <p:sp>
                <p:nvSpPr>
                  <p:cNvPr id="82" name="Oval 81"/>
                  <p:cNvSpPr/>
                  <p:nvPr/>
                </p:nvSpPr>
                <p:spPr>
                  <a:xfrm flipH="1" flipV="1">
                    <a:off x="1602890" y="3024639"/>
                    <a:ext cx="86060" cy="86061"/>
                  </a:xfrm>
                  <a:prstGeom prst="ellips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83" name="Straight Connector 82"/>
                  <p:cNvCxnSpPr/>
                  <p:nvPr/>
                </p:nvCxnSpPr>
                <p:spPr>
                  <a:xfrm>
                    <a:off x="1570616" y="2603351"/>
                    <a:ext cx="161364" cy="0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84" name="Straight Connector 83"/>
                  <p:cNvCxnSpPr/>
                  <p:nvPr/>
                </p:nvCxnSpPr>
                <p:spPr>
                  <a:xfrm>
                    <a:off x="1572404" y="3501119"/>
                    <a:ext cx="161364" cy="0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</p:grpSp>
            <p:sp>
              <p:nvSpPr>
                <p:cNvPr id="64" name="TextBox 63"/>
                <p:cNvSpPr txBox="1"/>
                <p:nvPr/>
              </p:nvSpPr>
              <p:spPr>
                <a:xfrm>
                  <a:off x="1366224" y="2205318"/>
                  <a:ext cx="11221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/>
                    <a:t>Adolescents</a:t>
                  </a:r>
                  <a:endParaRPr lang="en-US" sz="1200" b="1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391311" y="3545878"/>
                  <a:ext cx="4957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 smtClean="0"/>
                    <a:t>Trt</a:t>
                  </a:r>
                  <a:endParaRPr lang="en-US" sz="1200" b="1" dirty="0"/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1434080" y="4845373"/>
                  <a:ext cx="10542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Pbo</a:t>
                  </a:r>
                  <a:endParaRPr 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grpSp>
              <p:nvGrpSpPr>
                <p:cNvPr id="67" name="Group 66"/>
                <p:cNvGrpSpPr/>
                <p:nvPr/>
              </p:nvGrpSpPr>
              <p:grpSpPr>
                <a:xfrm>
                  <a:off x="3115856" y="2755750"/>
                  <a:ext cx="222600" cy="1175322"/>
                  <a:chOff x="1570616" y="2603351"/>
                  <a:chExt cx="163152" cy="897228"/>
                </a:xfrm>
              </p:grpSpPr>
              <p:cxnSp>
                <p:nvCxnSpPr>
                  <p:cNvPr id="77" name="Straight Connector 76"/>
                  <p:cNvCxnSpPr/>
                  <p:nvPr/>
                </p:nvCxnSpPr>
                <p:spPr>
                  <a:xfrm>
                    <a:off x="1645920" y="2603351"/>
                    <a:ext cx="0" cy="89288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" name="Oval 77"/>
                  <p:cNvSpPr/>
                  <p:nvPr/>
                </p:nvSpPr>
                <p:spPr>
                  <a:xfrm flipH="1" flipV="1">
                    <a:off x="1602890" y="3024639"/>
                    <a:ext cx="86060" cy="86061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9" name="Straight Connector 78"/>
                  <p:cNvCxnSpPr/>
                  <p:nvPr/>
                </p:nvCxnSpPr>
                <p:spPr>
                  <a:xfrm>
                    <a:off x="1570616" y="2603351"/>
                    <a:ext cx="161364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/>
                  <p:cNvCxnSpPr/>
                  <p:nvPr/>
                </p:nvCxnSpPr>
                <p:spPr>
                  <a:xfrm>
                    <a:off x="1572404" y="3500579"/>
                    <a:ext cx="161364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Group 67"/>
                <p:cNvGrpSpPr/>
                <p:nvPr/>
              </p:nvGrpSpPr>
              <p:grpSpPr>
                <a:xfrm>
                  <a:off x="3363008" y="3734637"/>
                  <a:ext cx="246447" cy="1540135"/>
                  <a:chOff x="1570616" y="2603351"/>
                  <a:chExt cx="163152" cy="897768"/>
                </a:xfrm>
              </p:grpSpPr>
              <p:cxnSp>
                <p:nvCxnSpPr>
                  <p:cNvPr id="74" name="Straight Connector 73"/>
                  <p:cNvCxnSpPr/>
                  <p:nvPr/>
                </p:nvCxnSpPr>
                <p:spPr>
                  <a:xfrm>
                    <a:off x="1645920" y="2603351"/>
                    <a:ext cx="0" cy="892884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75" name="Straight Connector 74"/>
                  <p:cNvCxnSpPr/>
                  <p:nvPr/>
                </p:nvCxnSpPr>
                <p:spPr>
                  <a:xfrm>
                    <a:off x="1570616" y="2603351"/>
                    <a:ext cx="161364" cy="0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76" name="Straight Connector 75"/>
                  <p:cNvCxnSpPr/>
                  <p:nvPr/>
                </p:nvCxnSpPr>
                <p:spPr>
                  <a:xfrm>
                    <a:off x="1572404" y="3501119"/>
                    <a:ext cx="161364" cy="0"/>
                  </a:xfrm>
                  <a:prstGeom prst="line">
                    <a:avLst/>
                  </a:prstGeom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</p:cxnSp>
            </p:grpSp>
            <p:sp>
              <p:nvSpPr>
                <p:cNvPr id="69" name="TextBox 68"/>
                <p:cNvSpPr txBox="1"/>
                <p:nvPr/>
              </p:nvSpPr>
              <p:spPr>
                <a:xfrm>
                  <a:off x="2684850" y="3965009"/>
                  <a:ext cx="10542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 smtClean="0"/>
                    <a:t>Trt</a:t>
                  </a:r>
                  <a:endParaRPr lang="en-US" sz="1200" b="1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2995736" y="5255959"/>
                  <a:ext cx="10542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err="1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Pbo</a:t>
                  </a:r>
                  <a:endParaRPr 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3715651" y="2695662"/>
                  <a:ext cx="2807746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smtClean="0"/>
                    <a:t>Treatment response point estimate in children is above the lower bound of the 95% CI of treatment response in adolescents</a:t>
                  </a:r>
                  <a:endParaRPr lang="en-US" sz="1100" dirty="0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2884635" y="2218402"/>
                  <a:ext cx="10542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/>
                    <a:t>Children</a:t>
                  </a:r>
                  <a:endParaRPr lang="en-US" sz="1200" b="1" dirty="0"/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774554" y="2356457"/>
                  <a:ext cx="369332" cy="1586159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US" sz="1200" b="1" dirty="0" smtClean="0"/>
                    <a:t>Mean Response</a:t>
                  </a:r>
                  <a:endParaRPr lang="en-US" sz="1200" b="1" dirty="0"/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3522860" y="4565488"/>
                <a:ext cx="28077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Pbo treatment response point estimate in children is below the upper bound of the 95% CI of Pbo treatment response in adolescents</a:t>
                </a:r>
                <a:endParaRPr lang="en-US" sz="1100" dirty="0"/>
              </a:p>
            </p:txBody>
          </p:sp>
        </p:grpSp>
        <p:sp>
          <p:nvSpPr>
            <p:cNvPr id="56" name="Oval 55"/>
            <p:cNvSpPr/>
            <p:nvPr/>
          </p:nvSpPr>
          <p:spPr>
            <a:xfrm flipH="1" flipV="1">
              <a:off x="1088507" y="2318096"/>
              <a:ext cx="117418" cy="11273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 flipH="1" flipV="1">
              <a:off x="2932753" y="3801541"/>
              <a:ext cx="126727" cy="120661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7329624" y="6103933"/>
            <a:ext cx="3934577" cy="63451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goal of extrapolation is to validate an assumption of similarity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505623" y="3794977"/>
            <a:ext cx="2548890" cy="1143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813259" y="3880070"/>
            <a:ext cx="2548890" cy="1143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21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1: Simulation Findings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6332" y="1484313"/>
            <a:ext cx="8694015" cy="45259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5098" y="4059814"/>
            <a:ext cx="1771650" cy="1343025"/>
          </a:xfrm>
          <a:prstGeom prst="rect">
            <a:avLst/>
          </a:prstGeom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6644435"/>
              </p:ext>
            </p:extLst>
          </p:nvPr>
        </p:nvGraphicFramePr>
        <p:xfrm>
          <a:off x="0" y="2271019"/>
          <a:ext cx="3028950" cy="3280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630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Study Info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Indication exists in adults and pediatrics</a:t>
            </a:r>
          </a:p>
          <a:p>
            <a:r>
              <a:rPr lang="en-US" dirty="0" smtClean="0"/>
              <a:t>Rare disease in pediatrics</a:t>
            </a:r>
          </a:p>
          <a:p>
            <a:r>
              <a:rPr lang="en-US" dirty="0" smtClean="0"/>
              <a:t>No approved treatment for pediatric patients</a:t>
            </a:r>
          </a:p>
          <a:p>
            <a:r>
              <a:rPr lang="en-US" dirty="0" smtClean="0"/>
              <a:t>Prospect of Direct Benefit</a:t>
            </a:r>
          </a:p>
          <a:p>
            <a:r>
              <a:rPr lang="en-US" dirty="0" smtClean="0"/>
              <a:t>One previous trial attempted, but could not finish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Adult trial was randomized, placebo controlled  </a:t>
            </a:r>
          </a:p>
          <a:p>
            <a:r>
              <a:rPr lang="en-US" dirty="0" smtClean="0"/>
              <a:t>Open-label pediatric study</a:t>
            </a:r>
          </a:p>
          <a:p>
            <a:r>
              <a:rPr lang="en-US" dirty="0" smtClean="0"/>
              <a:t>Binary endpoint</a:t>
            </a:r>
          </a:p>
          <a:p>
            <a:r>
              <a:rPr lang="en-US" dirty="0" smtClean="0"/>
              <a:t>Extrapolation of efficacy from adults to pediatrics</a:t>
            </a:r>
          </a:p>
          <a:p>
            <a:r>
              <a:rPr lang="en-US" dirty="0" smtClean="0"/>
              <a:t>Frequentist design</a:t>
            </a:r>
          </a:p>
          <a:p>
            <a:pPr lvl="1"/>
            <a:r>
              <a:rPr lang="en-US" dirty="0" smtClean="0"/>
              <a:t>55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8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2: Methods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Method 1: Traditional Test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Frequentist test for difference between adult and pediatric response rates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Method 2: Combination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Check that response in pediatrics is </a:t>
            </a:r>
          </a:p>
          <a:p>
            <a:pPr lvl="1"/>
            <a:r>
              <a:rPr lang="en-US" dirty="0" smtClean="0"/>
              <a:t>greater than lower bound of response in adults </a:t>
            </a:r>
          </a:p>
          <a:p>
            <a:pPr lvl="1"/>
            <a:r>
              <a:rPr lang="en-US" dirty="0" smtClean="0"/>
              <a:t>greater than upper bound of placebo response in adults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570" y="4284344"/>
            <a:ext cx="2807018" cy="24060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218" y="5487352"/>
            <a:ext cx="428625" cy="981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8843" y="5458627"/>
            <a:ext cx="1620508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Adult Pbo</a:t>
            </a:r>
          </a:p>
          <a:p>
            <a:r>
              <a:rPr lang="en-US" sz="2100" dirty="0" smtClean="0"/>
              <a:t>Adult </a:t>
            </a:r>
            <a:r>
              <a:rPr lang="en-US" sz="2100" dirty="0" err="1" smtClean="0"/>
              <a:t>Trt</a:t>
            </a:r>
            <a:endParaRPr lang="en-US" sz="2100" dirty="0" smtClean="0"/>
          </a:p>
          <a:p>
            <a:r>
              <a:rPr lang="en-US" sz="2100" dirty="0" smtClean="0"/>
              <a:t>Pediatric </a:t>
            </a:r>
            <a:r>
              <a:rPr lang="en-US" sz="2100" dirty="0" err="1" smtClean="0"/>
              <a:t>Trt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11833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2: Simulation Findings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7600" y="1733820"/>
            <a:ext cx="5384800" cy="4258723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3593217"/>
              </p:ext>
            </p:extLst>
          </p:nvPr>
        </p:nvGraphicFramePr>
        <p:xfrm>
          <a:off x="609600" y="1600200"/>
          <a:ext cx="538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219038" y="4658497"/>
            <a:ext cx="104387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Combination</a:t>
            </a:r>
          </a:p>
          <a:p>
            <a:r>
              <a:rPr lang="en-US" sz="1200" dirty="0" smtClean="0"/>
              <a:t>Traditional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7831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64" y="82097"/>
            <a:ext cx="11155680" cy="132556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Further Considerations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64" y="1711324"/>
            <a:ext cx="10834036" cy="46640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Amount of borrowing is based on clinical </a:t>
            </a:r>
            <a:r>
              <a:rPr lang="en-US" dirty="0" smtClean="0"/>
              <a:t>judgment and </a:t>
            </a:r>
            <a:r>
              <a:rPr lang="en-US" dirty="0"/>
              <a:t>evolving </a:t>
            </a:r>
            <a:r>
              <a:rPr lang="en-US" dirty="0" smtClean="0"/>
              <a:t>science</a:t>
            </a:r>
          </a:p>
          <a:p>
            <a:r>
              <a:rPr lang="en-US" dirty="0" smtClean="0"/>
              <a:t>Demonstration of operating characteristics of Bayesian decision from a frequentist perspective</a:t>
            </a:r>
          </a:p>
          <a:p>
            <a:r>
              <a:rPr lang="en-US" dirty="0" smtClean="0"/>
              <a:t>How much information is gained with the use of the prior? (Prior ESS) </a:t>
            </a:r>
          </a:p>
          <a:p>
            <a:r>
              <a:rPr lang="en-US" dirty="0" smtClean="0"/>
              <a:t>Assessment of bias</a:t>
            </a:r>
          </a:p>
          <a:p>
            <a:r>
              <a:rPr lang="en-US" dirty="0" smtClean="0"/>
              <a:t>Is the assessment of multiplicity for multiple secondary endpoints important in the context of extrapolation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 estimands play a role </a:t>
            </a:r>
            <a:r>
              <a:rPr lang="en-US" smtClean="0"/>
              <a:t>in extrapolation?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245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LargeImageTemplate2">
  <a:themeElements>
    <a:clrScheme name="Lilly 1">
      <a:dk1>
        <a:srgbClr val="000000"/>
      </a:dk1>
      <a:lt1>
        <a:sysClr val="window" lastClr="FFFFFF"/>
      </a:lt1>
      <a:dk2>
        <a:srgbClr val="A59D95"/>
      </a:dk2>
      <a:lt2>
        <a:srgbClr val="D3BF96"/>
      </a:lt2>
      <a:accent1>
        <a:srgbClr val="4E2E2D"/>
      </a:accent1>
      <a:accent2>
        <a:srgbClr val="82785C"/>
      </a:accent2>
      <a:accent3>
        <a:srgbClr val="D52B17"/>
      </a:accent3>
      <a:accent4>
        <a:srgbClr val="FF6D22"/>
      </a:accent4>
      <a:accent5>
        <a:srgbClr val="263F6A"/>
      </a:accent5>
      <a:accent6>
        <a:srgbClr val="00A1DE"/>
      </a:accent6>
      <a:hlink>
        <a:srgbClr val="00AF3F"/>
      </a:hlink>
      <a:folHlink>
        <a:srgbClr val="B1059D"/>
      </a:folHlink>
    </a:clrScheme>
    <a:fontScheme name="Lilly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rporateLargeImageTemplate2.pptx" id="{278D7AD1-F375-4E8A-A85C-0947F39C9DAC}" vid="{E32198E2-9553-4161-B36C-6CABD7A251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CorporateLargeImageTemplate2</Template>
  <TotalTime>1193</TotalTime>
  <Words>726</Words>
  <Application>Microsoft Office PowerPoint</Application>
  <PresentationFormat>Widescreen</PresentationFormat>
  <Paragraphs>107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DIN-Regular</vt:lpstr>
      <vt:lpstr>Wingdings</vt:lpstr>
      <vt:lpstr>CorporateLargeImageTemplate2</vt:lpstr>
      <vt:lpstr>Issues in Hypothesis Testing in the Context of Extrapolation</vt:lpstr>
      <vt:lpstr>Outline</vt:lpstr>
      <vt:lpstr>Moral obligation for the use of pediatric extrapolation or use of efficient innovative designs</vt:lpstr>
      <vt:lpstr>Variations in clinical development depends on identified knowledge gaps</vt:lpstr>
      <vt:lpstr>Examples</vt:lpstr>
      <vt:lpstr>Case Study 1</vt:lpstr>
      <vt:lpstr>Case Study 1: Methods</vt:lpstr>
      <vt:lpstr>Case Study 1: Simulation Findings</vt:lpstr>
      <vt:lpstr>Case Study 2</vt:lpstr>
      <vt:lpstr>Case Study 2: Methods</vt:lpstr>
      <vt:lpstr>Case Study 2: Simulation Findings</vt:lpstr>
      <vt:lpstr>Further Considerations</vt:lpstr>
    </vt:vector>
  </TitlesOfParts>
  <Company>Eli Lilly and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in Hypothesis Testing in the Context of Extrapolation</dc:title>
  <dc:creator>Forrest Williamson</dc:creator>
  <cp:lastModifiedBy>Forrest Williamson</cp:lastModifiedBy>
  <cp:revision>55</cp:revision>
  <dcterms:created xsi:type="dcterms:W3CDTF">2018-08-10T16:30:36Z</dcterms:created>
  <dcterms:modified xsi:type="dcterms:W3CDTF">2018-09-13T15:48:46Z</dcterms:modified>
</cp:coreProperties>
</file>