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64" r:id="rId3"/>
    <p:sldId id="280" r:id="rId4"/>
    <p:sldId id="279" r:id="rId5"/>
    <p:sldId id="266" r:id="rId6"/>
    <p:sldId id="281" r:id="rId7"/>
    <p:sldId id="267" r:id="rId8"/>
    <p:sldId id="270" r:id="rId9"/>
    <p:sldId id="294" r:id="rId10"/>
    <p:sldId id="284" r:id="rId11"/>
    <p:sldId id="292" r:id="rId12"/>
    <p:sldId id="263" r:id="rId13"/>
    <p:sldId id="285" r:id="rId14"/>
    <p:sldId id="291" r:id="rId15"/>
    <p:sldId id="271" r:id="rId16"/>
    <p:sldId id="283" r:id="rId17"/>
    <p:sldId id="272" r:id="rId18"/>
    <p:sldId id="288" r:id="rId19"/>
    <p:sldId id="289" r:id="rId20"/>
    <p:sldId id="273" r:id="rId21"/>
    <p:sldId id="275"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587" autoAdjust="0"/>
  </p:normalViewPr>
  <p:slideViewPr>
    <p:cSldViewPr>
      <p:cViewPr varScale="1">
        <p:scale>
          <a:sx n="52" d="100"/>
          <a:sy n="52" d="100"/>
        </p:scale>
        <p:origin x="1908" y="60"/>
      </p:cViewPr>
      <p:guideLst>
        <p:guide orient="horz" pos="2160"/>
        <p:guide pos="2880"/>
      </p:guideLst>
    </p:cSldViewPr>
  </p:slideViewPr>
  <p:notesTextViewPr>
    <p:cViewPr>
      <p:scale>
        <a:sx n="1" d="1"/>
        <a:sy n="1" d="1"/>
      </p:scale>
      <p:origin x="0" y="0"/>
    </p:cViewPr>
  </p:notesTextViewPr>
  <p:sorterViewPr>
    <p:cViewPr>
      <p:scale>
        <a:sx n="100" d="100"/>
        <a:sy n="100" d="100"/>
      </p:scale>
      <p:origin x="0" y="-41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41"/>
    </mc:Choice>
    <mc:Fallback>
      <c:style val="41"/>
    </mc:Fallback>
  </mc:AlternateContent>
  <c:chart>
    <c:autoTitleDeleted val="1"/>
    <c:plotArea>
      <c:layout/>
      <c:barChart>
        <c:barDir val="col"/>
        <c:grouping val="clustered"/>
        <c:varyColors val="0"/>
        <c:ser>
          <c:idx val="0"/>
          <c:order val="0"/>
          <c:tx>
            <c:strRef>
              <c:f>Sheet1!$B$1</c:f>
              <c:strCache>
                <c:ptCount val="1"/>
                <c:pt idx="0">
                  <c:v>Number of approvals</c:v>
                </c:pt>
              </c:strCache>
            </c:strRef>
          </c:tx>
          <c:spPr>
            <a:solidFill>
              <a:srgbClr val="FF0000"/>
            </a:solidFill>
          </c:spPr>
          <c:invertIfNegative val="0"/>
          <c:trendline>
            <c:spPr>
              <a:ln w="22225">
                <a:solidFill>
                  <a:schemeClr val="tx1"/>
                </a:solidFill>
              </a:ln>
            </c:spPr>
            <c:trendlineType val="linear"/>
            <c:dispRSqr val="0"/>
            <c:dispEq val="0"/>
          </c:trendline>
          <c:cat>
            <c:numRef>
              <c:f>Sheet1!$A$2:$A$24</c:f>
              <c:numCache>
                <c:formatCode>General</c:formatCode>
                <c:ptCount val="20"/>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numCache>
            </c:numRef>
          </c:cat>
          <c:val>
            <c:numRef>
              <c:f>Sheet1!$B$2:$B$24</c:f>
              <c:numCache>
                <c:formatCode>General</c:formatCode>
                <c:ptCount val="20"/>
                <c:pt idx="0">
                  <c:v>3</c:v>
                </c:pt>
                <c:pt idx="1">
                  <c:v>14</c:v>
                </c:pt>
                <c:pt idx="2">
                  <c:v>35</c:v>
                </c:pt>
                <c:pt idx="3">
                  <c:v>20</c:v>
                </c:pt>
                <c:pt idx="4">
                  <c:v>31</c:v>
                </c:pt>
                <c:pt idx="5">
                  <c:v>23</c:v>
                </c:pt>
                <c:pt idx="6">
                  <c:v>38</c:v>
                </c:pt>
                <c:pt idx="7">
                  <c:v>35</c:v>
                </c:pt>
                <c:pt idx="8">
                  <c:v>37</c:v>
                </c:pt>
                <c:pt idx="9">
                  <c:v>35</c:v>
                </c:pt>
                <c:pt idx="10">
                  <c:v>57</c:v>
                </c:pt>
                <c:pt idx="11">
                  <c:v>41</c:v>
                </c:pt>
                <c:pt idx="12">
                  <c:v>37</c:v>
                </c:pt>
                <c:pt idx="13">
                  <c:v>33</c:v>
                </c:pt>
                <c:pt idx="14">
                  <c:v>34</c:v>
                </c:pt>
                <c:pt idx="15">
                  <c:v>42</c:v>
                </c:pt>
                <c:pt idx="16">
                  <c:v>39</c:v>
                </c:pt>
                <c:pt idx="17">
                  <c:v>54</c:v>
                </c:pt>
                <c:pt idx="18">
                  <c:v>53</c:v>
                </c:pt>
                <c:pt idx="19">
                  <c:v>55</c:v>
                </c:pt>
              </c:numCache>
            </c:numRef>
          </c:val>
          <c:extLst>
            <c:ext xmlns:c16="http://schemas.microsoft.com/office/drawing/2014/chart" uri="{C3380CC4-5D6E-409C-BE32-E72D297353CC}">
              <c16:uniqueId val="{00000000-B321-4FF2-A420-EE1B9DB8B9A9}"/>
            </c:ext>
          </c:extLst>
        </c:ser>
        <c:dLbls>
          <c:showLegendKey val="0"/>
          <c:showVal val="0"/>
          <c:showCatName val="0"/>
          <c:showSerName val="0"/>
          <c:showPercent val="0"/>
          <c:showBubbleSize val="0"/>
        </c:dLbls>
        <c:gapWidth val="150"/>
        <c:axId val="225596544"/>
        <c:axId val="225598080"/>
      </c:barChart>
      <c:catAx>
        <c:axId val="225596544"/>
        <c:scaling>
          <c:orientation val="minMax"/>
        </c:scaling>
        <c:delete val="0"/>
        <c:axPos val="b"/>
        <c:numFmt formatCode="General" sourceLinked="1"/>
        <c:majorTickMark val="none"/>
        <c:minorTickMark val="none"/>
        <c:tickLblPos val="nextTo"/>
        <c:spPr>
          <a:noFill/>
        </c:spPr>
        <c:txPr>
          <a:bodyPr/>
          <a:lstStyle/>
          <a:p>
            <a:pPr>
              <a:defRPr>
                <a:solidFill>
                  <a:schemeClr val="tx1"/>
                </a:solidFill>
              </a:defRPr>
            </a:pPr>
            <a:endParaRPr lang="en-US"/>
          </a:p>
        </c:txPr>
        <c:crossAx val="225598080"/>
        <c:crosses val="autoZero"/>
        <c:auto val="1"/>
        <c:lblAlgn val="ctr"/>
        <c:lblOffset val="100"/>
        <c:noMultiLvlLbl val="0"/>
      </c:catAx>
      <c:valAx>
        <c:axId val="225598080"/>
        <c:scaling>
          <c:orientation val="minMax"/>
        </c:scaling>
        <c:delete val="0"/>
        <c:axPos val="l"/>
        <c:majorGridlines/>
        <c:title>
          <c:tx>
            <c:rich>
              <a:bodyPr/>
              <a:lstStyle/>
              <a:p>
                <a:pPr>
                  <a:defRPr/>
                </a:pPr>
                <a:r>
                  <a:rPr lang="en-US" dirty="0">
                    <a:solidFill>
                      <a:schemeClr val="tx1"/>
                    </a:solidFill>
                  </a:rPr>
                  <a:t>Number</a:t>
                </a:r>
                <a:r>
                  <a:rPr lang="en-US" baseline="0" dirty="0">
                    <a:solidFill>
                      <a:schemeClr val="tx1"/>
                    </a:solidFill>
                  </a:rPr>
                  <a:t> of Approvals</a:t>
                </a:r>
                <a:endParaRPr lang="en-US" dirty="0">
                  <a:solidFill>
                    <a:schemeClr val="tx1"/>
                  </a:solidFill>
                </a:endParaRPr>
              </a:p>
            </c:rich>
          </c:tx>
          <c:overlay val="0"/>
          <c:spPr>
            <a:noFill/>
          </c:spPr>
        </c:title>
        <c:numFmt formatCode="General" sourceLinked="1"/>
        <c:majorTickMark val="none"/>
        <c:minorTickMark val="none"/>
        <c:tickLblPos val="nextTo"/>
        <c:txPr>
          <a:bodyPr/>
          <a:lstStyle/>
          <a:p>
            <a:pPr>
              <a:defRPr>
                <a:solidFill>
                  <a:schemeClr val="tx1"/>
                </a:solidFill>
              </a:defRPr>
            </a:pPr>
            <a:endParaRPr lang="en-US"/>
          </a:p>
        </c:txPr>
        <c:crossAx val="225596544"/>
        <c:crosses val="autoZero"/>
        <c:crossBetween val="between"/>
      </c:valAx>
      <c:spPr>
        <a:noFill/>
        <a:ln>
          <a:solidFill>
            <a:schemeClr val="tx1"/>
          </a:solidFill>
        </a:ln>
      </c:spPr>
    </c:plotArea>
    <c:plotVisOnly val="1"/>
    <c:dispBlanksAs val="gap"/>
    <c:showDLblsOverMax val="0"/>
  </c:chart>
  <c:spPr>
    <a:noFill/>
  </c:spPr>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AD8939-61AA-43DD-A8E7-8FD59B2C4B51}" type="datetimeFigureOut">
              <a:rPr lang="en-US" smtClean="0"/>
              <a:t>9/13/2018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0FDF8D-A44A-4310-85D8-5F1DD3411D29}" type="slidenum">
              <a:rPr lang="en-US" smtClean="0"/>
              <a:t>‹#›</a:t>
            </a:fld>
            <a:endParaRPr lang="en-US"/>
          </a:p>
        </p:txBody>
      </p:sp>
    </p:spTree>
    <p:extLst>
      <p:ext uri="{BB962C8B-B14F-4D97-AF65-F5344CB8AC3E}">
        <p14:creationId xmlns:p14="http://schemas.microsoft.com/office/powerpoint/2010/main" val="2861179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txBox="1">
            <a:spLocks noGrp="1" noChangeArrowheads="1"/>
          </p:cNvSpPr>
          <p:nvPr/>
        </p:nvSpPr>
        <p:spPr bwMode="auto">
          <a:xfrm>
            <a:off x="0" y="0"/>
            <a:ext cx="303784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56" tIns="46078" rIns="92156" bIns="46078"/>
          <a:lstStyle>
            <a:lvl1pPr defTabSz="904875" eaLnBrk="0" hangingPunct="0">
              <a:spcBef>
                <a:spcPct val="30000"/>
              </a:spcBef>
              <a:defRPr sz="1200">
                <a:solidFill>
                  <a:schemeClr val="tx1"/>
                </a:solidFill>
                <a:latin typeface="Arial" charset="0"/>
                <a:cs typeface="Arial" charset="0"/>
              </a:defRPr>
            </a:lvl1pPr>
            <a:lvl2pPr marL="742950" indent="-285750" defTabSz="904875" eaLnBrk="0" hangingPunct="0">
              <a:spcBef>
                <a:spcPct val="30000"/>
              </a:spcBef>
              <a:defRPr sz="1200">
                <a:solidFill>
                  <a:schemeClr val="tx1"/>
                </a:solidFill>
                <a:latin typeface="Arial" charset="0"/>
                <a:cs typeface="Arial" charset="0"/>
              </a:defRPr>
            </a:lvl2pPr>
            <a:lvl3pPr marL="1143000" indent="-228600" defTabSz="904875" eaLnBrk="0" hangingPunct="0">
              <a:spcBef>
                <a:spcPct val="30000"/>
              </a:spcBef>
              <a:defRPr sz="1200">
                <a:solidFill>
                  <a:schemeClr val="tx1"/>
                </a:solidFill>
                <a:latin typeface="Arial" charset="0"/>
                <a:cs typeface="Arial" charset="0"/>
              </a:defRPr>
            </a:lvl3pPr>
            <a:lvl4pPr marL="1600200" indent="-228600" defTabSz="904875" eaLnBrk="0" hangingPunct="0">
              <a:spcBef>
                <a:spcPct val="30000"/>
              </a:spcBef>
              <a:defRPr sz="1200">
                <a:solidFill>
                  <a:schemeClr val="tx1"/>
                </a:solidFill>
                <a:latin typeface="Arial" charset="0"/>
                <a:cs typeface="Arial" charset="0"/>
              </a:defRPr>
            </a:lvl4pPr>
            <a:lvl5pPr marL="2057400" indent="-228600" defTabSz="904875" eaLnBrk="0" hangingPunct="0">
              <a:spcBef>
                <a:spcPct val="30000"/>
              </a:spcBef>
              <a:defRPr sz="1200">
                <a:solidFill>
                  <a:schemeClr val="tx1"/>
                </a:solidFill>
                <a:latin typeface="Arial" charset="0"/>
                <a:cs typeface="Arial" charset="0"/>
              </a:defRPr>
            </a:lvl5pPr>
            <a:lvl6pPr marL="2514600" indent="-228600" defTabSz="904875" eaLnBrk="0" fontAlgn="base" hangingPunct="0">
              <a:spcBef>
                <a:spcPct val="30000"/>
              </a:spcBef>
              <a:spcAft>
                <a:spcPct val="0"/>
              </a:spcAft>
              <a:defRPr sz="1200">
                <a:solidFill>
                  <a:schemeClr val="tx1"/>
                </a:solidFill>
                <a:latin typeface="Arial" charset="0"/>
                <a:cs typeface="Arial" charset="0"/>
              </a:defRPr>
            </a:lvl6pPr>
            <a:lvl7pPr marL="2971800" indent="-228600" defTabSz="904875" eaLnBrk="0" fontAlgn="base" hangingPunct="0">
              <a:spcBef>
                <a:spcPct val="30000"/>
              </a:spcBef>
              <a:spcAft>
                <a:spcPct val="0"/>
              </a:spcAft>
              <a:defRPr sz="1200">
                <a:solidFill>
                  <a:schemeClr val="tx1"/>
                </a:solidFill>
                <a:latin typeface="Arial" charset="0"/>
                <a:cs typeface="Arial" charset="0"/>
              </a:defRPr>
            </a:lvl7pPr>
            <a:lvl8pPr marL="3429000" indent="-228600" defTabSz="904875" eaLnBrk="0" fontAlgn="base" hangingPunct="0">
              <a:spcBef>
                <a:spcPct val="30000"/>
              </a:spcBef>
              <a:spcAft>
                <a:spcPct val="0"/>
              </a:spcAft>
              <a:defRPr sz="1200">
                <a:solidFill>
                  <a:schemeClr val="tx1"/>
                </a:solidFill>
                <a:latin typeface="Arial" charset="0"/>
                <a:cs typeface="Arial" charset="0"/>
              </a:defRPr>
            </a:lvl8pPr>
            <a:lvl9pPr marL="3886200" indent="-228600" defTabSz="904875"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r>
              <a:rPr lang="en-US" altLang="en-US"/>
              <a:t>6-14-09</a:t>
            </a:r>
          </a:p>
        </p:txBody>
      </p:sp>
      <p:sp>
        <p:nvSpPr>
          <p:cNvPr id="16387" name="Rectangle 7"/>
          <p:cNvSpPr txBox="1">
            <a:spLocks noGrp="1" noChangeArrowheads="1"/>
          </p:cNvSpPr>
          <p:nvPr/>
        </p:nvSpPr>
        <p:spPr bwMode="auto">
          <a:xfrm>
            <a:off x="3970938" y="8829967"/>
            <a:ext cx="303784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56" tIns="46078" rIns="92156" bIns="46078" anchor="b"/>
          <a:lstStyle>
            <a:lvl1pPr defTabSz="904875" eaLnBrk="0" hangingPunct="0">
              <a:spcBef>
                <a:spcPct val="30000"/>
              </a:spcBef>
              <a:defRPr sz="1200">
                <a:solidFill>
                  <a:schemeClr val="tx1"/>
                </a:solidFill>
                <a:latin typeface="Arial" charset="0"/>
                <a:cs typeface="Arial" charset="0"/>
              </a:defRPr>
            </a:lvl1pPr>
            <a:lvl2pPr marL="742950" indent="-285750" defTabSz="904875" eaLnBrk="0" hangingPunct="0">
              <a:spcBef>
                <a:spcPct val="30000"/>
              </a:spcBef>
              <a:defRPr sz="1200">
                <a:solidFill>
                  <a:schemeClr val="tx1"/>
                </a:solidFill>
                <a:latin typeface="Arial" charset="0"/>
                <a:cs typeface="Arial" charset="0"/>
              </a:defRPr>
            </a:lvl2pPr>
            <a:lvl3pPr marL="1143000" indent="-228600" defTabSz="904875" eaLnBrk="0" hangingPunct="0">
              <a:spcBef>
                <a:spcPct val="30000"/>
              </a:spcBef>
              <a:defRPr sz="1200">
                <a:solidFill>
                  <a:schemeClr val="tx1"/>
                </a:solidFill>
                <a:latin typeface="Arial" charset="0"/>
                <a:cs typeface="Arial" charset="0"/>
              </a:defRPr>
            </a:lvl3pPr>
            <a:lvl4pPr marL="1600200" indent="-228600" defTabSz="904875" eaLnBrk="0" hangingPunct="0">
              <a:spcBef>
                <a:spcPct val="30000"/>
              </a:spcBef>
              <a:defRPr sz="1200">
                <a:solidFill>
                  <a:schemeClr val="tx1"/>
                </a:solidFill>
                <a:latin typeface="Arial" charset="0"/>
                <a:cs typeface="Arial" charset="0"/>
              </a:defRPr>
            </a:lvl4pPr>
            <a:lvl5pPr marL="2057400" indent="-228600" defTabSz="904875" eaLnBrk="0" hangingPunct="0">
              <a:spcBef>
                <a:spcPct val="30000"/>
              </a:spcBef>
              <a:defRPr sz="1200">
                <a:solidFill>
                  <a:schemeClr val="tx1"/>
                </a:solidFill>
                <a:latin typeface="Arial" charset="0"/>
                <a:cs typeface="Arial" charset="0"/>
              </a:defRPr>
            </a:lvl5pPr>
            <a:lvl6pPr marL="2514600" indent="-228600" defTabSz="904875" eaLnBrk="0" fontAlgn="base" hangingPunct="0">
              <a:spcBef>
                <a:spcPct val="30000"/>
              </a:spcBef>
              <a:spcAft>
                <a:spcPct val="0"/>
              </a:spcAft>
              <a:defRPr sz="1200">
                <a:solidFill>
                  <a:schemeClr val="tx1"/>
                </a:solidFill>
                <a:latin typeface="Arial" charset="0"/>
                <a:cs typeface="Arial" charset="0"/>
              </a:defRPr>
            </a:lvl6pPr>
            <a:lvl7pPr marL="2971800" indent="-228600" defTabSz="904875" eaLnBrk="0" fontAlgn="base" hangingPunct="0">
              <a:spcBef>
                <a:spcPct val="30000"/>
              </a:spcBef>
              <a:spcAft>
                <a:spcPct val="0"/>
              </a:spcAft>
              <a:defRPr sz="1200">
                <a:solidFill>
                  <a:schemeClr val="tx1"/>
                </a:solidFill>
                <a:latin typeface="Arial" charset="0"/>
                <a:cs typeface="Arial" charset="0"/>
              </a:defRPr>
            </a:lvl7pPr>
            <a:lvl8pPr marL="3429000" indent="-228600" defTabSz="904875" eaLnBrk="0" fontAlgn="base" hangingPunct="0">
              <a:spcBef>
                <a:spcPct val="30000"/>
              </a:spcBef>
              <a:spcAft>
                <a:spcPct val="0"/>
              </a:spcAft>
              <a:defRPr sz="1200">
                <a:solidFill>
                  <a:schemeClr val="tx1"/>
                </a:solidFill>
                <a:latin typeface="Arial" charset="0"/>
                <a:cs typeface="Arial" charset="0"/>
              </a:defRPr>
            </a:lvl8pPr>
            <a:lvl9pPr marL="3886200" indent="-228600" defTabSz="904875"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B6A5A2A2-3DE7-47E0-9072-DBEC4246F00B}" type="slidenum">
              <a:rPr lang="en-US" altLang="en-US"/>
              <a:pPr algn="r" eaLnBrk="1" hangingPunct="1">
                <a:spcBef>
                  <a:spcPct val="0"/>
                </a:spcBef>
              </a:pPr>
              <a:t>3</a:t>
            </a:fld>
            <a:endParaRPr lang="en-US" altLang="en-US"/>
          </a:p>
        </p:txBody>
      </p:sp>
      <p:sp>
        <p:nvSpPr>
          <p:cNvPr id="16388" name="Rectangle 2"/>
          <p:cNvSpPr>
            <a:spLocks noGrp="1" noRot="1" noChangeAspect="1" noChangeArrowheads="1" noTextEdit="1"/>
          </p:cNvSpPr>
          <p:nvPr>
            <p:ph type="sldImg"/>
          </p:nvPr>
        </p:nvSpPr>
        <p:spPr>
          <a:xfrm>
            <a:off x="1182688" y="76200"/>
            <a:ext cx="4648200" cy="3486150"/>
          </a:xfrm>
          <a:solidFill>
            <a:srgbClr val="FFFFFF"/>
          </a:solidFill>
          <a:ln/>
        </p:spPr>
      </p:sp>
      <p:sp>
        <p:nvSpPr>
          <p:cNvPr id="92165" name="Rectangle 3"/>
          <p:cNvSpPr>
            <a:spLocks noGrp="1" noChangeArrowheads="1"/>
          </p:cNvSpPr>
          <p:nvPr>
            <p:ph type="body" idx="1"/>
          </p:nvPr>
        </p:nvSpPr>
        <p:spPr>
          <a:solidFill>
            <a:srgbClr val="FFFFFF"/>
          </a:solidFill>
          <a:ln>
            <a:solidFill>
              <a:srgbClr val="000000"/>
            </a:solidFill>
            <a:miter lim="800000"/>
            <a:headEnd/>
            <a:tailEnd/>
          </a:ln>
        </p:spPr>
        <p:txBody>
          <a:bodyPr lIns="92156" tIns="46078" rIns="92156" bIns="46078"/>
          <a:lstStyle/>
          <a:p>
            <a:pPr>
              <a:defRPr/>
            </a:pPr>
            <a:endParaRPr lang="en-US" dirty="0">
              <a:solidFill>
                <a:schemeClr val="tx1">
                  <a:lumMod val="25000"/>
                  <a:lumOff val="75000"/>
                </a:schemeClr>
              </a:solidFill>
            </a:endParaRPr>
          </a:p>
        </p:txBody>
      </p:sp>
    </p:spTree>
    <p:extLst>
      <p:ext uri="{BB962C8B-B14F-4D97-AF65-F5344CB8AC3E}">
        <p14:creationId xmlns:p14="http://schemas.microsoft.com/office/powerpoint/2010/main" val="1332560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1143000" y="685800"/>
            <a:ext cx="4572000" cy="3429000"/>
          </a:xfrm>
          <a:solidFill>
            <a:srgbClr val="FFFFFF"/>
          </a:solidFill>
          <a:ln/>
        </p:spPr>
      </p:sp>
      <p:sp>
        <p:nvSpPr>
          <p:cNvPr id="44035" name="Notes Placeholder 2"/>
          <p:cNvSpPr>
            <a:spLocks noGrp="1"/>
          </p:cNvSpPr>
          <p:nvPr>
            <p:ph type="body" idx="1"/>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0443" tIns="45222" rIns="90443" bIns="45222"/>
          <a:lstStyle/>
          <a:p>
            <a:endParaRPr lang="en-US" altLang="en-US"/>
          </a:p>
        </p:txBody>
      </p:sp>
      <p:sp>
        <p:nvSpPr>
          <p:cNvPr id="44036" name="Header Placeholder 3"/>
          <p:cNvSpPr txBox="1">
            <a:spLocks noGrp="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43" tIns="45222" rIns="90443" bIns="45222"/>
          <a:lstStyle>
            <a:lvl1pPr defTabSz="904875" eaLnBrk="0" hangingPunct="0">
              <a:spcBef>
                <a:spcPct val="30000"/>
              </a:spcBef>
              <a:defRPr sz="1200">
                <a:solidFill>
                  <a:schemeClr val="tx1"/>
                </a:solidFill>
                <a:latin typeface="Arial" charset="0"/>
                <a:cs typeface="Arial" charset="0"/>
              </a:defRPr>
            </a:lvl1pPr>
            <a:lvl2pPr marL="742950" indent="-285750" defTabSz="904875" eaLnBrk="0" hangingPunct="0">
              <a:spcBef>
                <a:spcPct val="30000"/>
              </a:spcBef>
              <a:defRPr sz="1200">
                <a:solidFill>
                  <a:schemeClr val="tx1"/>
                </a:solidFill>
                <a:latin typeface="Arial" charset="0"/>
                <a:cs typeface="Arial" charset="0"/>
              </a:defRPr>
            </a:lvl2pPr>
            <a:lvl3pPr marL="1143000" indent="-228600" defTabSz="904875" eaLnBrk="0" hangingPunct="0">
              <a:spcBef>
                <a:spcPct val="30000"/>
              </a:spcBef>
              <a:defRPr sz="1200">
                <a:solidFill>
                  <a:schemeClr val="tx1"/>
                </a:solidFill>
                <a:latin typeface="Arial" charset="0"/>
                <a:cs typeface="Arial" charset="0"/>
              </a:defRPr>
            </a:lvl3pPr>
            <a:lvl4pPr marL="1600200" indent="-228600" defTabSz="904875" eaLnBrk="0" hangingPunct="0">
              <a:spcBef>
                <a:spcPct val="30000"/>
              </a:spcBef>
              <a:defRPr sz="1200">
                <a:solidFill>
                  <a:schemeClr val="tx1"/>
                </a:solidFill>
                <a:latin typeface="Arial" charset="0"/>
                <a:cs typeface="Arial" charset="0"/>
              </a:defRPr>
            </a:lvl4pPr>
            <a:lvl5pPr marL="2057400" indent="-228600" defTabSz="904875" eaLnBrk="0" hangingPunct="0">
              <a:spcBef>
                <a:spcPct val="30000"/>
              </a:spcBef>
              <a:defRPr sz="1200">
                <a:solidFill>
                  <a:schemeClr val="tx1"/>
                </a:solidFill>
                <a:latin typeface="Arial" charset="0"/>
                <a:cs typeface="Arial" charset="0"/>
              </a:defRPr>
            </a:lvl5pPr>
            <a:lvl6pPr marL="2514600" indent="-228600" defTabSz="904875" eaLnBrk="0" fontAlgn="base" hangingPunct="0">
              <a:spcBef>
                <a:spcPct val="30000"/>
              </a:spcBef>
              <a:spcAft>
                <a:spcPct val="0"/>
              </a:spcAft>
              <a:defRPr sz="1200">
                <a:solidFill>
                  <a:schemeClr val="tx1"/>
                </a:solidFill>
                <a:latin typeface="Arial" charset="0"/>
                <a:cs typeface="Arial" charset="0"/>
              </a:defRPr>
            </a:lvl6pPr>
            <a:lvl7pPr marL="2971800" indent="-228600" defTabSz="904875" eaLnBrk="0" fontAlgn="base" hangingPunct="0">
              <a:spcBef>
                <a:spcPct val="30000"/>
              </a:spcBef>
              <a:spcAft>
                <a:spcPct val="0"/>
              </a:spcAft>
              <a:defRPr sz="1200">
                <a:solidFill>
                  <a:schemeClr val="tx1"/>
                </a:solidFill>
                <a:latin typeface="Arial" charset="0"/>
                <a:cs typeface="Arial" charset="0"/>
              </a:defRPr>
            </a:lvl7pPr>
            <a:lvl8pPr marL="3429000" indent="-228600" defTabSz="904875" eaLnBrk="0" fontAlgn="base" hangingPunct="0">
              <a:spcBef>
                <a:spcPct val="30000"/>
              </a:spcBef>
              <a:spcAft>
                <a:spcPct val="0"/>
              </a:spcAft>
              <a:defRPr sz="1200">
                <a:solidFill>
                  <a:schemeClr val="tx1"/>
                </a:solidFill>
                <a:latin typeface="Arial" charset="0"/>
                <a:cs typeface="Arial" charset="0"/>
              </a:defRPr>
            </a:lvl8pPr>
            <a:lvl9pPr marL="3886200" indent="-228600" defTabSz="904875"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r>
              <a:rPr lang="en-US" altLang="en-US"/>
              <a:t>6-14-09</a:t>
            </a:r>
          </a:p>
        </p:txBody>
      </p:sp>
      <p:sp>
        <p:nvSpPr>
          <p:cNvPr id="44037" name="Slide Number Placeholder 4"/>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43" tIns="45222" rIns="90443" bIns="45222" anchor="b"/>
          <a:lstStyle>
            <a:lvl1pPr defTabSz="904875" eaLnBrk="0" hangingPunct="0">
              <a:spcBef>
                <a:spcPct val="30000"/>
              </a:spcBef>
              <a:defRPr sz="1200">
                <a:solidFill>
                  <a:schemeClr val="tx1"/>
                </a:solidFill>
                <a:latin typeface="Arial" charset="0"/>
                <a:cs typeface="Arial" charset="0"/>
              </a:defRPr>
            </a:lvl1pPr>
            <a:lvl2pPr marL="742950" indent="-285750" defTabSz="904875" eaLnBrk="0" hangingPunct="0">
              <a:spcBef>
                <a:spcPct val="30000"/>
              </a:spcBef>
              <a:defRPr sz="1200">
                <a:solidFill>
                  <a:schemeClr val="tx1"/>
                </a:solidFill>
                <a:latin typeface="Arial" charset="0"/>
                <a:cs typeface="Arial" charset="0"/>
              </a:defRPr>
            </a:lvl2pPr>
            <a:lvl3pPr marL="1143000" indent="-228600" defTabSz="904875" eaLnBrk="0" hangingPunct="0">
              <a:spcBef>
                <a:spcPct val="30000"/>
              </a:spcBef>
              <a:defRPr sz="1200">
                <a:solidFill>
                  <a:schemeClr val="tx1"/>
                </a:solidFill>
                <a:latin typeface="Arial" charset="0"/>
                <a:cs typeface="Arial" charset="0"/>
              </a:defRPr>
            </a:lvl3pPr>
            <a:lvl4pPr marL="1600200" indent="-228600" defTabSz="904875" eaLnBrk="0" hangingPunct="0">
              <a:spcBef>
                <a:spcPct val="30000"/>
              </a:spcBef>
              <a:defRPr sz="1200">
                <a:solidFill>
                  <a:schemeClr val="tx1"/>
                </a:solidFill>
                <a:latin typeface="Arial" charset="0"/>
                <a:cs typeface="Arial" charset="0"/>
              </a:defRPr>
            </a:lvl4pPr>
            <a:lvl5pPr marL="2057400" indent="-228600" defTabSz="904875" eaLnBrk="0" hangingPunct="0">
              <a:spcBef>
                <a:spcPct val="30000"/>
              </a:spcBef>
              <a:defRPr sz="1200">
                <a:solidFill>
                  <a:schemeClr val="tx1"/>
                </a:solidFill>
                <a:latin typeface="Arial" charset="0"/>
                <a:cs typeface="Arial" charset="0"/>
              </a:defRPr>
            </a:lvl5pPr>
            <a:lvl6pPr marL="2514600" indent="-228600" defTabSz="904875" eaLnBrk="0" fontAlgn="base" hangingPunct="0">
              <a:spcBef>
                <a:spcPct val="30000"/>
              </a:spcBef>
              <a:spcAft>
                <a:spcPct val="0"/>
              </a:spcAft>
              <a:defRPr sz="1200">
                <a:solidFill>
                  <a:schemeClr val="tx1"/>
                </a:solidFill>
                <a:latin typeface="Arial" charset="0"/>
                <a:cs typeface="Arial" charset="0"/>
              </a:defRPr>
            </a:lvl6pPr>
            <a:lvl7pPr marL="2971800" indent="-228600" defTabSz="904875" eaLnBrk="0" fontAlgn="base" hangingPunct="0">
              <a:spcBef>
                <a:spcPct val="30000"/>
              </a:spcBef>
              <a:spcAft>
                <a:spcPct val="0"/>
              </a:spcAft>
              <a:defRPr sz="1200">
                <a:solidFill>
                  <a:schemeClr val="tx1"/>
                </a:solidFill>
                <a:latin typeface="Arial" charset="0"/>
                <a:cs typeface="Arial" charset="0"/>
              </a:defRPr>
            </a:lvl7pPr>
            <a:lvl8pPr marL="3429000" indent="-228600" defTabSz="904875" eaLnBrk="0" fontAlgn="base" hangingPunct="0">
              <a:spcBef>
                <a:spcPct val="30000"/>
              </a:spcBef>
              <a:spcAft>
                <a:spcPct val="0"/>
              </a:spcAft>
              <a:defRPr sz="1200">
                <a:solidFill>
                  <a:schemeClr val="tx1"/>
                </a:solidFill>
                <a:latin typeface="Arial" charset="0"/>
                <a:cs typeface="Arial" charset="0"/>
              </a:defRPr>
            </a:lvl8pPr>
            <a:lvl9pPr marL="3886200" indent="-228600" defTabSz="904875"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76CBF2E3-4CEE-45B9-96C6-10098FD40B1F}" type="slidenum">
              <a:rPr lang="en-US" altLang="en-US"/>
              <a:pPr algn="r" eaLnBrk="1" hangingPunct="1">
                <a:spcBef>
                  <a:spcPct val="0"/>
                </a:spcBef>
              </a:pPr>
              <a:t>6</a:t>
            </a:fld>
            <a:endParaRPr lang="en-US" altLang="en-US"/>
          </a:p>
        </p:txBody>
      </p:sp>
    </p:spTree>
    <p:extLst>
      <p:ext uri="{BB962C8B-B14F-4D97-AF65-F5344CB8AC3E}">
        <p14:creationId xmlns:p14="http://schemas.microsoft.com/office/powerpoint/2010/main" val="1187640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E60A27-4C5F-4E36-A166-BCAF78FEC59A}" type="slidenum">
              <a:rPr lang="en-US" smtClean="0"/>
              <a:pPr/>
              <a:t>8</a:t>
            </a:fld>
            <a:endParaRPr lang="en-US" dirty="0"/>
          </a:p>
        </p:txBody>
      </p:sp>
    </p:spTree>
    <p:extLst>
      <p:ext uri="{BB962C8B-B14F-4D97-AF65-F5344CB8AC3E}">
        <p14:creationId xmlns:p14="http://schemas.microsoft.com/office/powerpoint/2010/main" val="844855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738 labeling changes as of end</a:t>
            </a:r>
            <a:r>
              <a:rPr lang="en-US" baseline="0" dirty="0"/>
              <a:t> of May.</a:t>
            </a:r>
          </a:p>
          <a:p>
            <a:r>
              <a:rPr lang="en-US" baseline="0" dirty="0"/>
              <a:t>R2=0.62</a:t>
            </a:r>
            <a:endParaRPr lang="en-US" dirty="0"/>
          </a:p>
        </p:txBody>
      </p:sp>
      <p:sp>
        <p:nvSpPr>
          <p:cNvPr id="4" name="Slide Number Placeholder 3"/>
          <p:cNvSpPr>
            <a:spLocks noGrp="1"/>
          </p:cNvSpPr>
          <p:nvPr>
            <p:ph type="sldNum" sz="quarter" idx="10"/>
          </p:nvPr>
        </p:nvSpPr>
        <p:spPr/>
        <p:txBody>
          <a:bodyPr/>
          <a:lstStyle/>
          <a:p>
            <a:fld id="{A8D88537-4964-4C96-AB99-2DFE433C22F8}" type="slidenum">
              <a:rPr lang="en-US" smtClean="0"/>
              <a:t>9</a:t>
            </a:fld>
            <a:endParaRPr lang="en-US"/>
          </a:p>
        </p:txBody>
      </p:sp>
    </p:spTree>
    <p:extLst>
      <p:ext uri="{BB962C8B-B14F-4D97-AF65-F5344CB8AC3E}">
        <p14:creationId xmlns:p14="http://schemas.microsoft.com/office/powerpoint/2010/main" val="103626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effectLst/>
              </a:rPr>
              <a:t>Possible reasons and examples for the pattern shifting:</a:t>
            </a:r>
          </a:p>
          <a:p>
            <a:pPr lvl="1"/>
            <a:r>
              <a:rPr lang="en-US" dirty="0"/>
              <a:t>Failures when a single adequate and well-controlled trial was thought to be sufficient</a:t>
            </a:r>
          </a:p>
          <a:p>
            <a:pPr lvl="1"/>
            <a:r>
              <a:rPr lang="en-US" dirty="0">
                <a:effectLst/>
              </a:rPr>
              <a:t>Inability to identify an exposure response relationship in the overal</a:t>
            </a:r>
            <a:r>
              <a:rPr lang="en-US" dirty="0"/>
              <a:t>l pediatric population or in an age subgroup</a:t>
            </a:r>
          </a:p>
          <a:p>
            <a:pPr lvl="1"/>
            <a:r>
              <a:rPr lang="en-US" dirty="0">
                <a:effectLst/>
              </a:rPr>
              <a:t>More studies difficult to study in children are now being required or requested</a:t>
            </a:r>
          </a:p>
          <a:p>
            <a:endParaRPr lang="en-US" dirty="0"/>
          </a:p>
        </p:txBody>
      </p:sp>
      <p:sp>
        <p:nvSpPr>
          <p:cNvPr id="4" name="Slide Number Placeholder 3"/>
          <p:cNvSpPr>
            <a:spLocks noGrp="1"/>
          </p:cNvSpPr>
          <p:nvPr>
            <p:ph type="sldNum" sz="quarter" idx="10"/>
          </p:nvPr>
        </p:nvSpPr>
        <p:spPr/>
        <p:txBody>
          <a:bodyPr/>
          <a:lstStyle/>
          <a:p>
            <a:fld id="{340FDF8D-A44A-4310-85D8-5F1DD3411D29}" type="slidenum">
              <a:rPr lang="en-US" smtClean="0"/>
              <a:t>11</a:t>
            </a:fld>
            <a:endParaRPr lang="en-US"/>
          </a:p>
        </p:txBody>
      </p:sp>
    </p:spTree>
    <p:extLst>
      <p:ext uri="{BB962C8B-B14F-4D97-AF65-F5344CB8AC3E}">
        <p14:creationId xmlns:p14="http://schemas.microsoft.com/office/powerpoint/2010/main" val="3098273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12</a:t>
            </a:fld>
            <a:endParaRPr lang="en-US" dirty="0"/>
          </a:p>
        </p:txBody>
      </p:sp>
    </p:spTree>
    <p:extLst>
      <p:ext uri="{BB962C8B-B14F-4D97-AF65-F5344CB8AC3E}">
        <p14:creationId xmlns:p14="http://schemas.microsoft.com/office/powerpoint/2010/main" val="68415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“Extrapolation" refers to the leveraging process whereby an indication for use of a device in a new pediatric patient population can be supported by existing clinical data from a studied patient population</a:t>
            </a:r>
          </a:p>
          <a:p>
            <a:r>
              <a:rPr lang="en-US" dirty="0"/>
              <a:t>That is, when existing data are relevant to a pediatric indication and determined to be valid scientific evidence, it may be scientifically appropriate to attempt to extrapolate such data to a pediatric use in support of demonstrating a reasonable assurance of effectiveness or probable benefit and, occasionally, safety. </a:t>
            </a:r>
          </a:p>
        </p:txBody>
      </p:sp>
      <p:sp>
        <p:nvSpPr>
          <p:cNvPr id="4" name="Slide Number Placeholder 3"/>
          <p:cNvSpPr>
            <a:spLocks noGrp="1"/>
          </p:cNvSpPr>
          <p:nvPr>
            <p:ph type="sldNum" sz="quarter" idx="10"/>
          </p:nvPr>
        </p:nvSpPr>
        <p:spPr/>
        <p:txBody>
          <a:bodyPr/>
          <a:lstStyle/>
          <a:p>
            <a:fld id="{340FDF8D-A44A-4310-85D8-5F1DD3411D29}" type="slidenum">
              <a:rPr lang="en-US" smtClean="0"/>
              <a:t>13</a:t>
            </a:fld>
            <a:endParaRPr lang="en-US"/>
          </a:p>
        </p:txBody>
      </p:sp>
    </p:spTree>
    <p:extLst>
      <p:ext uri="{BB962C8B-B14F-4D97-AF65-F5344CB8AC3E}">
        <p14:creationId xmlns:p14="http://schemas.microsoft.com/office/powerpoint/2010/main" val="1789930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FDA, EMA, HC, PMDA/MHLW, PhRMA, BIO, </a:t>
            </a:r>
            <a:r>
              <a:rPr lang="en-US" dirty="0" err="1"/>
              <a:t>SwissMedic</a:t>
            </a:r>
            <a:r>
              <a:rPr lang="en-US" dirty="0"/>
              <a:t>, JPMA,</a:t>
            </a:r>
            <a:r>
              <a:rPr lang="en-US" baseline="0" dirty="0"/>
              <a:t> CFDA, TFDA Chinese Taipei</a:t>
            </a:r>
            <a:endParaRPr lang="en-US" dirty="0"/>
          </a:p>
        </p:txBody>
      </p:sp>
      <p:sp>
        <p:nvSpPr>
          <p:cNvPr id="4" name="Slide Number Placeholder 3"/>
          <p:cNvSpPr>
            <a:spLocks noGrp="1"/>
          </p:cNvSpPr>
          <p:nvPr>
            <p:ph type="sldNum" sz="quarter" idx="10"/>
          </p:nvPr>
        </p:nvSpPr>
        <p:spPr/>
        <p:txBody>
          <a:bodyPr/>
          <a:lstStyle/>
          <a:p>
            <a:fld id="{340FDF8D-A44A-4310-85D8-5F1DD3411D29}" type="slidenum">
              <a:rPr lang="en-US" smtClean="0"/>
              <a:t>16</a:t>
            </a:fld>
            <a:endParaRPr lang="en-US"/>
          </a:p>
        </p:txBody>
      </p:sp>
    </p:spTree>
    <p:extLst>
      <p:ext uri="{BB962C8B-B14F-4D97-AF65-F5344CB8AC3E}">
        <p14:creationId xmlns:p14="http://schemas.microsoft.com/office/powerpoint/2010/main" val="1903430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F71895-939C-4518-902A-873567AA6EF5}" type="slidenum">
              <a:rPr lang="en-US" smtClean="0"/>
              <a:t>17</a:t>
            </a:fld>
            <a:endParaRPr lang="en-US"/>
          </a:p>
        </p:txBody>
      </p:sp>
    </p:spTree>
    <p:extLst>
      <p:ext uri="{BB962C8B-B14F-4D97-AF65-F5344CB8AC3E}">
        <p14:creationId xmlns:p14="http://schemas.microsoft.com/office/powerpoint/2010/main" val="2708809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488F4B-C8AB-4DED-82A3-6F6C06D43A36}" type="slidenum">
              <a:rPr lang="en-US" smtClean="0"/>
              <a:t>19</a:t>
            </a:fld>
            <a:endParaRPr lang="en-US"/>
          </a:p>
        </p:txBody>
      </p:sp>
    </p:spTree>
    <p:extLst>
      <p:ext uri="{BB962C8B-B14F-4D97-AF65-F5344CB8AC3E}">
        <p14:creationId xmlns:p14="http://schemas.microsoft.com/office/powerpoint/2010/main" val="46903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F71895-939C-4518-902A-873567AA6EF5}" type="slidenum">
              <a:rPr lang="en-US" smtClean="0"/>
              <a:t>20</a:t>
            </a:fld>
            <a:endParaRPr lang="en-US"/>
          </a:p>
        </p:txBody>
      </p:sp>
    </p:spTree>
    <p:extLst>
      <p:ext uri="{BB962C8B-B14F-4D97-AF65-F5344CB8AC3E}">
        <p14:creationId xmlns:p14="http://schemas.microsoft.com/office/powerpoint/2010/main" val="1007703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773606" y="6355260"/>
            <a:ext cx="2133600" cy="365125"/>
          </a:xfrm>
        </p:spPr>
        <p:txBody>
          <a:bodyPr/>
          <a:lstStyle/>
          <a:p>
            <a:fld id="{7113CBD9-F91F-4BCD-A17A-A7BCC902AA02}" type="datetimeFigureOut">
              <a:rPr lang="en-US" smtClean="0"/>
              <a:t>9/13/2018</a:t>
            </a:fld>
            <a:endParaRPr lang="en-US"/>
          </a:p>
        </p:txBody>
      </p:sp>
      <p:pic>
        <p:nvPicPr>
          <p:cNvPr id="8" name="Picture 7" descr="FDA_B&amp;W_Primary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0947" y="261425"/>
            <a:ext cx="2703422" cy="563312"/>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endParaRPr lang="en-US"/>
          </a:p>
        </p:txBody>
      </p:sp>
    </p:spTree>
    <p:extLst>
      <p:ext uri="{BB962C8B-B14F-4D97-AF65-F5344CB8AC3E}">
        <p14:creationId xmlns:p14="http://schemas.microsoft.com/office/powerpoint/2010/main" val="107369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49" y="1023679"/>
            <a:ext cx="8509103" cy="926020"/>
          </a:xfrm>
        </p:spPr>
        <p:txBody>
          <a:bodyPr/>
          <a:lstStyle/>
          <a:p>
            <a:r>
              <a:rPr lang="en-US"/>
              <a:t>Click to edit Master title style</a:t>
            </a:r>
          </a:p>
        </p:txBody>
      </p:sp>
      <p:sp>
        <p:nvSpPr>
          <p:cNvPr id="3" name="Content Placeholder 2"/>
          <p:cNvSpPr>
            <a:spLocks noGrp="1"/>
          </p:cNvSpPr>
          <p:nvPr>
            <p:ph idx="1"/>
          </p:nvPr>
        </p:nvSpPr>
        <p:spPr>
          <a:xfrm>
            <a:off x="323850" y="2009775"/>
            <a:ext cx="8509103" cy="42860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676650" y="6375400"/>
            <a:ext cx="2133600" cy="365125"/>
          </a:xfrm>
        </p:spPr>
        <p:txBody>
          <a:bodyPr/>
          <a:lstStyle>
            <a:lvl1pPr algn="ctr">
              <a:defRPr/>
            </a:lvl1pPr>
          </a:lstStyle>
          <a:p>
            <a:fld id="{7113CBD9-F91F-4BCD-A17A-A7BCC902AA02}" type="datetimeFigureOut">
              <a:rPr lang="en-US" smtClean="0"/>
              <a:t>9/13/2018</a:t>
            </a:fld>
            <a:endParaRPr lang="en-US"/>
          </a:p>
        </p:txBody>
      </p:sp>
      <p:sp>
        <p:nvSpPr>
          <p:cNvPr id="5" name="Footer Placeholder 4"/>
          <p:cNvSpPr>
            <a:spLocks noGrp="1"/>
          </p:cNvSpPr>
          <p:nvPr>
            <p:ph type="ftr" sz="quarter" idx="11"/>
          </p:nvPr>
        </p:nvSpPr>
        <p:spPr>
          <a:xfrm>
            <a:off x="247650" y="6384925"/>
            <a:ext cx="2895600" cy="365125"/>
          </a:xfrm>
        </p:spPr>
        <p:txBody>
          <a:bodyPr/>
          <a:lstStyle/>
          <a:p>
            <a:endParaRPr lang="en-US"/>
          </a:p>
        </p:txBody>
      </p:sp>
      <p:pic>
        <p:nvPicPr>
          <p:cNvPr id="7" name="Picture 6"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TextBox 8"/>
          <p:cNvSpPr txBox="1"/>
          <p:nvPr/>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229544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762375" y="6334125"/>
            <a:ext cx="2133600" cy="365125"/>
          </a:xfrm>
        </p:spPr>
        <p:txBody>
          <a:bodyPr/>
          <a:lstStyle/>
          <a:p>
            <a:fld id="{7113CBD9-F91F-4BCD-A17A-A7BCC902AA02}" type="datetimeFigureOut">
              <a:rPr lang="en-US" smtClean="0"/>
              <a:t>9/13/2018</a:t>
            </a:fld>
            <a:endParaRPr lang="en-US"/>
          </a:p>
        </p:txBody>
      </p:sp>
      <p:sp>
        <p:nvSpPr>
          <p:cNvPr id="6" name="Footer Placeholder 4"/>
          <p:cNvSpPr>
            <a:spLocks noGrp="1"/>
          </p:cNvSpPr>
          <p:nvPr>
            <p:ph type="ftr" sz="quarter" idx="11"/>
          </p:nvPr>
        </p:nvSpPr>
        <p:spPr>
          <a:xfrm>
            <a:off x="304800" y="6384925"/>
            <a:ext cx="2895600" cy="365125"/>
          </a:xfrm>
        </p:spPr>
        <p:txBody>
          <a:bodyPr/>
          <a:lstStyle/>
          <a:p>
            <a:endParaRPr lang="en-US"/>
          </a:p>
        </p:txBody>
      </p:sp>
    </p:spTree>
    <p:extLst>
      <p:ext uri="{BB962C8B-B14F-4D97-AF65-F5344CB8AC3E}">
        <p14:creationId xmlns:p14="http://schemas.microsoft.com/office/powerpoint/2010/main" val="389358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609834" y="6349336"/>
            <a:ext cx="2133600" cy="365125"/>
          </a:xfrm>
        </p:spPr>
        <p:txBody>
          <a:bodyPr/>
          <a:lstStyle/>
          <a:p>
            <a:fld id="{7113CBD9-F91F-4BCD-A17A-A7BCC902AA02}" type="datetimeFigureOut">
              <a:rPr lang="en-US" smtClean="0"/>
              <a:t>9/13/2018</a:t>
            </a:fld>
            <a:endParaRPr lang="en-US"/>
          </a:p>
        </p:txBody>
      </p:sp>
      <p:pic>
        <p:nvPicPr>
          <p:cNvPr id="7" name="Picture 6"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0" y="269796"/>
            <a:ext cx="620543" cy="743080"/>
          </a:xfrm>
          <a:prstGeom prst="rect">
            <a:avLst/>
          </a:prstGeom>
        </p:spPr>
      </p:pic>
      <p:sp>
        <p:nvSpPr>
          <p:cNvPr id="8" name="Footer Placeholder 4"/>
          <p:cNvSpPr>
            <a:spLocks noGrp="1"/>
          </p:cNvSpPr>
          <p:nvPr>
            <p:ph type="ftr" sz="quarter" idx="11"/>
          </p:nvPr>
        </p:nvSpPr>
        <p:spPr>
          <a:xfrm>
            <a:off x="304800" y="6384925"/>
            <a:ext cx="2895600" cy="365125"/>
          </a:xfrm>
        </p:spPr>
        <p:txBody>
          <a:bodyPr/>
          <a:lstStyle/>
          <a:p>
            <a:endParaRPr lang="en-US"/>
          </a:p>
        </p:txBody>
      </p:sp>
      <p:sp>
        <p:nvSpPr>
          <p:cNvPr id="10" name="TextBox 9"/>
          <p:cNvSpPr txBox="1"/>
          <p:nvPr/>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24981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514307" y="6380336"/>
            <a:ext cx="2133600" cy="365125"/>
          </a:xfrm>
        </p:spPr>
        <p:txBody>
          <a:bodyPr/>
          <a:lstStyle/>
          <a:p>
            <a:fld id="{7113CBD9-F91F-4BCD-A17A-A7BCC902AA02}" type="datetimeFigureOut">
              <a:rPr lang="en-US" smtClean="0"/>
              <a:t>9/13/2018</a:t>
            </a:fld>
            <a:endParaRPr lang="en-US"/>
          </a:p>
        </p:txBody>
      </p:sp>
      <p:pic>
        <p:nvPicPr>
          <p:cNvPr id="8" name="Picture 7"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endParaRPr lang="en-US"/>
          </a:p>
        </p:txBody>
      </p:sp>
      <p:sp>
        <p:nvSpPr>
          <p:cNvPr id="11" name="TextBox 10"/>
          <p:cNvSpPr txBox="1"/>
          <p:nvPr/>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181172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886200" y="6384925"/>
            <a:ext cx="2133600" cy="365125"/>
          </a:xfrm>
        </p:spPr>
        <p:txBody>
          <a:bodyPr/>
          <a:lstStyle/>
          <a:p>
            <a:fld id="{7113CBD9-F91F-4BCD-A17A-A7BCC902AA02}" type="datetimeFigureOut">
              <a:rPr lang="en-US" smtClean="0"/>
              <a:t>9/13/2018</a:t>
            </a:fld>
            <a:endParaRPr lang="en-US"/>
          </a:p>
        </p:txBody>
      </p:sp>
      <p:pic>
        <p:nvPicPr>
          <p:cNvPr id="10" name="Picture 9"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11" name="Footer Placeholder 4"/>
          <p:cNvSpPr>
            <a:spLocks noGrp="1"/>
          </p:cNvSpPr>
          <p:nvPr>
            <p:ph type="ftr" sz="quarter" idx="11"/>
          </p:nvPr>
        </p:nvSpPr>
        <p:spPr>
          <a:xfrm>
            <a:off x="304800" y="6384925"/>
            <a:ext cx="2895600" cy="365125"/>
          </a:xfrm>
        </p:spPr>
        <p:txBody>
          <a:bodyPr/>
          <a:lstStyle/>
          <a:p>
            <a:endParaRPr lang="en-US"/>
          </a:p>
        </p:txBody>
      </p:sp>
      <p:sp>
        <p:nvSpPr>
          <p:cNvPr id="13" name="TextBox 12"/>
          <p:cNvSpPr txBox="1"/>
          <p:nvPr/>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5045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596185" y="6391749"/>
            <a:ext cx="2133600" cy="365125"/>
          </a:xfrm>
        </p:spPr>
        <p:txBody>
          <a:bodyPr/>
          <a:lstStyle/>
          <a:p>
            <a:fld id="{7113CBD9-F91F-4BCD-A17A-A7BCC902AA02}" type="datetimeFigureOut">
              <a:rPr lang="en-US" smtClean="0"/>
              <a:t>9/13/2018</a:t>
            </a:fld>
            <a:endParaRPr lang="en-US"/>
          </a:p>
        </p:txBody>
      </p:sp>
      <p:pic>
        <p:nvPicPr>
          <p:cNvPr id="6" name="Picture 5"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7" name="Footer Placeholder 4"/>
          <p:cNvSpPr>
            <a:spLocks noGrp="1"/>
          </p:cNvSpPr>
          <p:nvPr>
            <p:ph type="ftr" sz="quarter" idx="11"/>
          </p:nvPr>
        </p:nvSpPr>
        <p:spPr>
          <a:xfrm>
            <a:off x="304800" y="6384925"/>
            <a:ext cx="2895600" cy="365125"/>
          </a:xfrm>
        </p:spPr>
        <p:txBody>
          <a:bodyPr/>
          <a:lstStyle/>
          <a:p>
            <a:endParaRPr lang="en-US"/>
          </a:p>
        </p:txBody>
      </p:sp>
      <p:sp>
        <p:nvSpPr>
          <p:cNvPr id="9" name="TextBox 8"/>
          <p:cNvSpPr txBox="1"/>
          <p:nvPr/>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950559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65513" y="6349337"/>
            <a:ext cx="2133600" cy="365125"/>
          </a:xfrm>
        </p:spPr>
        <p:txBody>
          <a:bodyPr/>
          <a:lstStyle/>
          <a:p>
            <a:fld id="{7113CBD9-F91F-4BCD-A17A-A7BCC902AA02}" type="datetimeFigureOut">
              <a:rPr lang="en-US" smtClean="0"/>
              <a:t>9/13/2018</a:t>
            </a:fld>
            <a:endParaRPr lang="en-US"/>
          </a:p>
        </p:txBody>
      </p:sp>
      <p:pic>
        <p:nvPicPr>
          <p:cNvPr id="8" name="Picture 7"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endParaRPr lang="en-US"/>
          </a:p>
        </p:txBody>
      </p:sp>
      <p:sp>
        <p:nvSpPr>
          <p:cNvPr id="11" name="TextBox 10"/>
          <p:cNvSpPr txBox="1"/>
          <p:nvPr/>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85013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719014" y="6384925"/>
            <a:ext cx="2133600" cy="365125"/>
          </a:xfrm>
        </p:spPr>
        <p:txBody>
          <a:bodyPr/>
          <a:lstStyle/>
          <a:p>
            <a:fld id="{7113CBD9-F91F-4BCD-A17A-A7BCC902AA02}" type="datetimeFigureOut">
              <a:rPr lang="en-US" smtClean="0"/>
              <a:t>9/13/2018</a:t>
            </a:fld>
            <a:endParaRPr lang="en-US"/>
          </a:p>
        </p:txBody>
      </p:sp>
      <p:pic>
        <p:nvPicPr>
          <p:cNvPr id="8" name="Picture 7"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endParaRPr lang="en-US"/>
          </a:p>
        </p:txBody>
      </p:sp>
      <p:sp>
        <p:nvSpPr>
          <p:cNvPr id="11" name="TextBox 10"/>
          <p:cNvSpPr txBox="1"/>
          <p:nvPr/>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425104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55241" y="6356350"/>
            <a:ext cx="2133600" cy="365125"/>
          </a:xfrm>
        </p:spPr>
        <p:txBody>
          <a:bodyPr/>
          <a:lstStyle/>
          <a:p>
            <a:fld id="{7113CBD9-F91F-4BCD-A17A-A7BCC902AA02}" type="datetimeFigureOut">
              <a:rPr lang="en-US" smtClean="0"/>
              <a:t>9/13/2018</a:t>
            </a:fld>
            <a:endParaRPr lang="en-US"/>
          </a:p>
        </p:txBody>
      </p:sp>
      <p:pic>
        <p:nvPicPr>
          <p:cNvPr id="7" name="Picture 6"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231470" y="5291167"/>
            <a:ext cx="620543" cy="743080"/>
          </a:xfrm>
          <a:prstGeom prst="rect">
            <a:avLst/>
          </a:prstGeom>
        </p:spPr>
      </p:pic>
      <p:sp>
        <p:nvSpPr>
          <p:cNvPr id="9" name="Footer Placeholder 4"/>
          <p:cNvSpPr>
            <a:spLocks noGrp="1"/>
          </p:cNvSpPr>
          <p:nvPr>
            <p:ph type="ftr" sz="quarter" idx="11"/>
          </p:nvPr>
        </p:nvSpPr>
        <p:spPr>
          <a:xfrm rot="5400000">
            <a:off x="-1161972" y="1451193"/>
            <a:ext cx="2895600" cy="365125"/>
          </a:xfrm>
        </p:spPr>
        <p:txBody>
          <a:bodyPr/>
          <a:lstStyle/>
          <a:p>
            <a:endParaRPr lang="en-US"/>
          </a:p>
        </p:txBody>
      </p:sp>
      <p:sp>
        <p:nvSpPr>
          <p:cNvPr id="8" name="TextBox 7"/>
          <p:cNvSpPr txBox="1"/>
          <p:nvPr/>
        </p:nvSpPr>
        <p:spPr>
          <a:xfrm rot="5400000">
            <a:off x="117044" y="6376216"/>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63844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00650" y="6354123"/>
            <a:ext cx="2133600" cy="365125"/>
          </a:xfrm>
        </p:spPr>
        <p:txBody>
          <a:bodyPr/>
          <a:lstStyle/>
          <a:p>
            <a:fld id="{7113CBD9-F91F-4BCD-A17A-A7BCC902AA02}" type="datetimeFigureOut">
              <a:rPr lang="en-US" smtClean="0"/>
              <a:t>9/13/2018</a:t>
            </a:fld>
            <a:endParaRPr lang="en-US"/>
          </a:p>
        </p:txBody>
      </p:sp>
      <p:sp>
        <p:nvSpPr>
          <p:cNvPr id="7" name="Footer Placeholder 4"/>
          <p:cNvSpPr>
            <a:spLocks noGrp="1"/>
          </p:cNvSpPr>
          <p:nvPr>
            <p:ph type="ftr" sz="quarter" idx="11"/>
          </p:nvPr>
        </p:nvSpPr>
        <p:spPr>
          <a:xfrm>
            <a:off x="304800" y="6384925"/>
            <a:ext cx="2895600" cy="365125"/>
          </a:xfrm>
        </p:spPr>
        <p:txBody>
          <a:bodyPr/>
          <a:lstStyle/>
          <a:p>
            <a:endParaRPr lang="en-US"/>
          </a:p>
        </p:txBody>
      </p:sp>
      <p:pic>
        <p:nvPicPr>
          <p:cNvPr id="9" name="Picture 8" descr="FDA_FullColor_Monogra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218888" y="5307876"/>
            <a:ext cx="620543" cy="743080"/>
          </a:xfrm>
          <a:prstGeom prst="rect">
            <a:avLst/>
          </a:prstGeom>
        </p:spPr>
      </p:pic>
      <p:sp>
        <p:nvSpPr>
          <p:cNvPr id="10" name="TextBox 9"/>
          <p:cNvSpPr txBox="1"/>
          <p:nvPr/>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104323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4236" y="2648601"/>
            <a:ext cx="4198518" cy="874845"/>
          </a:xfrm>
          <a:prstGeom prst="rect">
            <a:avLst/>
          </a:prstGeom>
        </p:spPr>
      </p:pic>
    </p:spTree>
    <p:extLst>
      <p:ext uri="{BB962C8B-B14F-4D97-AF65-F5344CB8AC3E}">
        <p14:creationId xmlns:p14="http://schemas.microsoft.com/office/powerpoint/2010/main" val="609147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838200"/>
            <a:ext cx="8229600" cy="5668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fld id="{DFDA0245-FDEC-4524-9AA9-3EC767F3E858}" type="datetimeFigureOut">
              <a:rPr lang="en-US" smtClean="0"/>
              <a:t>9/13/2018</a:t>
            </a:fld>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376CB276-3FEE-4F39-9A02-425B7F63628D}" type="slidenum">
              <a:rPr lang="en-US" smtClean="0"/>
              <a:t>‹#›</a:t>
            </a:fld>
            <a:endParaRPr lang="en-US"/>
          </a:p>
        </p:txBody>
      </p:sp>
    </p:spTree>
    <p:extLst>
      <p:ext uri="{BB962C8B-B14F-4D97-AF65-F5344CB8AC3E}">
        <p14:creationId xmlns:p14="http://schemas.microsoft.com/office/powerpoint/2010/main" val="3071131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3CBD9-F91F-4BCD-A17A-A7BCC902AA02}" type="datetimeFigureOut">
              <a:rPr lang="en-US" smtClean="0"/>
              <a:t>9/13/2018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92FCE-7455-40A0-8979-1B4AE9B5A9BE}" type="slidenum">
              <a:rPr lang="en-US" smtClean="0"/>
              <a:t>‹#›</a:t>
            </a:fld>
            <a:endParaRPr lang="en-US"/>
          </a:p>
        </p:txBody>
      </p:sp>
    </p:spTree>
    <p:extLst>
      <p:ext uri="{BB962C8B-B14F-4D97-AF65-F5344CB8AC3E}">
        <p14:creationId xmlns:p14="http://schemas.microsoft.com/office/powerpoint/2010/main" val="1126301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hyperlink" Target="https://www.fda.gov/downloads/medicaldevices/deviceregulationandguidance/guidancedocuments/ucm444591.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1752600"/>
            <a:ext cx="7772400" cy="1847850"/>
          </a:xfrm>
        </p:spPr>
        <p:txBody>
          <a:bodyPr>
            <a:normAutofit fontScale="90000"/>
          </a:bodyPr>
          <a:lstStyle/>
          <a:p>
            <a:r>
              <a:rPr lang="en-US" dirty="0"/>
              <a:t>Extrapolation in Pediatric Drug Development:  An Evolving Science</a:t>
            </a:r>
          </a:p>
        </p:txBody>
      </p:sp>
      <p:sp>
        <p:nvSpPr>
          <p:cNvPr id="5" name="Subtitle 4"/>
          <p:cNvSpPr>
            <a:spLocks noGrp="1"/>
          </p:cNvSpPr>
          <p:nvPr>
            <p:ph type="subTitle" idx="1"/>
          </p:nvPr>
        </p:nvSpPr>
        <p:spPr>
          <a:xfrm>
            <a:off x="1295400" y="4114800"/>
            <a:ext cx="6400800" cy="1752600"/>
          </a:xfrm>
        </p:spPr>
        <p:txBody>
          <a:bodyPr>
            <a:normAutofit fontScale="70000" lnSpcReduction="20000"/>
          </a:bodyPr>
          <a:lstStyle/>
          <a:p>
            <a:r>
              <a:rPr lang="en-US" dirty="0"/>
              <a:t>Lynne P. Yao, M.D.</a:t>
            </a:r>
          </a:p>
          <a:p>
            <a:r>
              <a:rPr lang="en-US" dirty="0"/>
              <a:t>Director, Division of Pediatric and Maternal Health</a:t>
            </a:r>
          </a:p>
          <a:p>
            <a:r>
              <a:rPr lang="en-US" dirty="0"/>
              <a:t>Center for Drug Evaluation and Research</a:t>
            </a:r>
          </a:p>
          <a:p>
            <a:r>
              <a:rPr lang="en-US" dirty="0"/>
              <a:t>U.S. FDA</a:t>
            </a:r>
          </a:p>
          <a:p>
            <a:r>
              <a:rPr lang="en-US" dirty="0"/>
              <a:t>September 13, 2018</a:t>
            </a:r>
          </a:p>
        </p:txBody>
      </p:sp>
    </p:spTree>
    <p:extLst>
      <p:ext uri="{BB962C8B-B14F-4D97-AF65-F5344CB8AC3E}">
        <p14:creationId xmlns:p14="http://schemas.microsoft.com/office/powerpoint/2010/main" val="3189134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7650" y="414079"/>
            <a:ext cx="8509103" cy="926020"/>
          </a:xfrm>
        </p:spPr>
        <p:txBody>
          <a:bodyPr/>
          <a:lstStyle/>
          <a:p>
            <a:r>
              <a:rPr lang="en-US" b="1" dirty="0"/>
              <a:t>Disclosure Statement</a:t>
            </a:r>
          </a:p>
        </p:txBody>
      </p:sp>
      <p:sp>
        <p:nvSpPr>
          <p:cNvPr id="4" name="Content Placeholder 3"/>
          <p:cNvSpPr>
            <a:spLocks noGrp="1"/>
          </p:cNvSpPr>
          <p:nvPr>
            <p:ph idx="1"/>
          </p:nvPr>
        </p:nvSpPr>
        <p:spPr/>
        <p:txBody>
          <a:bodyPr/>
          <a:lstStyle/>
          <a:p>
            <a:pPr>
              <a:defRPr/>
            </a:pPr>
            <a:r>
              <a:rPr lang="en-US" dirty="0"/>
              <a:t>I have no financial relationships to disclose relating to this presentation</a:t>
            </a:r>
          </a:p>
          <a:p>
            <a:pPr marL="0" indent="0">
              <a:buNone/>
              <a:defRPr/>
            </a:pPr>
            <a:endParaRPr lang="en-US" dirty="0"/>
          </a:p>
          <a:p>
            <a:pPr>
              <a:defRPr/>
            </a:pPr>
            <a:r>
              <a:rPr lang="en-US" dirty="0"/>
              <a:t>The views expressed in this talk represent my opinions and do not necessarily represent the views of FDA</a:t>
            </a:r>
          </a:p>
        </p:txBody>
      </p:sp>
    </p:spTree>
    <p:extLst>
      <p:ext uri="{BB962C8B-B14F-4D97-AF65-F5344CB8AC3E}">
        <p14:creationId xmlns:p14="http://schemas.microsoft.com/office/powerpoint/2010/main" val="1839084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15240" y="336146"/>
            <a:ext cx="8509103" cy="926020"/>
          </a:xfrm>
        </p:spPr>
        <p:txBody>
          <a:bodyPr>
            <a:normAutofit fontScale="90000"/>
          </a:bodyPr>
          <a:lstStyle/>
          <a:p>
            <a:r>
              <a:rPr lang="en-US" dirty="0"/>
              <a:t>Pediatric Drug Development</a:t>
            </a:r>
            <a:br>
              <a:rPr lang="en-US" dirty="0"/>
            </a:br>
            <a:r>
              <a:rPr lang="en-US" dirty="0"/>
              <a:t>General Principles</a:t>
            </a:r>
          </a:p>
        </p:txBody>
      </p:sp>
      <p:sp>
        <p:nvSpPr>
          <p:cNvPr id="22530" name="Rectangle 8"/>
          <p:cNvSpPr>
            <a:spLocks noGrp="1" noChangeArrowheads="1"/>
          </p:cNvSpPr>
          <p:nvPr>
            <p:ph type="body" idx="1"/>
          </p:nvPr>
        </p:nvSpPr>
        <p:spPr>
          <a:xfrm>
            <a:off x="457200" y="1828800"/>
            <a:ext cx="8509103" cy="4286043"/>
          </a:xfrm>
        </p:spPr>
        <p:txBody>
          <a:bodyPr/>
          <a:lstStyle/>
          <a:p>
            <a:r>
              <a:rPr lang="en-US" dirty="0"/>
              <a:t>Children first described as the therapeutic orphan in 1963 by Harry </a:t>
            </a:r>
            <a:r>
              <a:rPr lang="en-US" dirty="0" err="1"/>
              <a:t>Shirkey</a:t>
            </a:r>
            <a:r>
              <a:rPr lang="en-US" dirty="0"/>
              <a:t>, M.D.</a:t>
            </a:r>
          </a:p>
          <a:p>
            <a:r>
              <a:rPr lang="en-US" dirty="0"/>
              <a:t>Pediatric patients should have access to products that have been appropriately evaluated </a:t>
            </a:r>
          </a:p>
          <a:p>
            <a:r>
              <a:rPr lang="en-US" dirty="0"/>
              <a:t>Product development programs should include pediatric studies when pediatric use is anticipated</a:t>
            </a:r>
          </a:p>
          <a:p>
            <a:endParaRPr lang="en-US" dirty="0"/>
          </a:p>
        </p:txBody>
      </p:sp>
      <p:sp>
        <p:nvSpPr>
          <p:cNvPr id="3076" name="Rectangle 4"/>
          <p:cNvSpPr>
            <a:spLocks noChangeArrowheads="1"/>
          </p:cNvSpPr>
          <p:nvPr/>
        </p:nvSpPr>
        <p:spPr bwMode="auto">
          <a:xfrm>
            <a:off x="4514850" y="4800600"/>
            <a:ext cx="3486150" cy="157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361950" eaLnBrk="0" hangingPunct="0">
              <a:spcBef>
                <a:spcPct val="20000"/>
              </a:spcBef>
              <a:buChar char="•"/>
              <a:defRPr sz="3200">
                <a:solidFill>
                  <a:schemeClr val="tx1"/>
                </a:solidFill>
                <a:latin typeface="Tahoma" pitchFamily="34"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Clr>
                <a:schemeClr val="bg2"/>
              </a:buClr>
              <a:buSzPct val="70000"/>
              <a:buFont typeface="Wingdings" pitchFamily="2" charset="2"/>
              <a:buNone/>
            </a:pPr>
            <a:endParaRPr lang="en-US" altLang="en-US" sz="1800">
              <a:latin typeface="Times New Roman" pitchFamily="18" charset="0"/>
            </a:endParaRPr>
          </a:p>
        </p:txBody>
      </p:sp>
      <p:sp>
        <p:nvSpPr>
          <p:cNvPr id="3077" name="Text Box 6"/>
          <p:cNvSpPr txBox="1">
            <a:spLocks noChangeArrowheads="1"/>
          </p:cNvSpPr>
          <p:nvPr/>
        </p:nvSpPr>
        <p:spPr bwMode="auto">
          <a:xfrm>
            <a:off x="685800" y="6295818"/>
            <a:ext cx="762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ahoma" pitchFamily="34"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dirty="0">
                <a:latin typeface="Arial" charset="0"/>
              </a:rPr>
              <a:t>From FDA guidance to industry titled </a:t>
            </a:r>
            <a:r>
              <a:rPr lang="en-US" altLang="en-US" sz="1200" i="1" dirty="0">
                <a:latin typeface="Arial" charset="0"/>
              </a:rPr>
              <a:t>E11 - Clinical Investigation of Medicinal Products in the Pediatric Population,</a:t>
            </a:r>
            <a:r>
              <a:rPr lang="en-US" altLang="en-US" sz="1200" dirty="0">
                <a:latin typeface="Arial" charset="0"/>
              </a:rPr>
              <a:t> December 2000</a:t>
            </a:r>
          </a:p>
        </p:txBody>
      </p:sp>
    </p:spTree>
    <p:extLst>
      <p:ext uri="{BB962C8B-B14F-4D97-AF65-F5344CB8AC3E}">
        <p14:creationId xmlns:p14="http://schemas.microsoft.com/office/powerpoint/2010/main" val="2619930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228600"/>
            <a:ext cx="8077200" cy="926020"/>
          </a:xfrm>
        </p:spPr>
        <p:txBody>
          <a:bodyPr>
            <a:normAutofit fontScale="90000"/>
          </a:bodyPr>
          <a:lstStyle/>
          <a:p>
            <a:r>
              <a:rPr lang="en-US" altLang="en-US" dirty="0"/>
              <a:t>U.S. Evidentiary Standard for Approval</a:t>
            </a:r>
            <a:endParaRPr lang="en-US" dirty="0"/>
          </a:p>
        </p:txBody>
      </p:sp>
      <p:sp>
        <p:nvSpPr>
          <p:cNvPr id="3" name="Content Placeholder 2"/>
          <p:cNvSpPr>
            <a:spLocks noGrp="1"/>
          </p:cNvSpPr>
          <p:nvPr>
            <p:ph idx="1"/>
          </p:nvPr>
        </p:nvSpPr>
        <p:spPr>
          <a:xfrm>
            <a:off x="323850" y="1295400"/>
            <a:ext cx="8509103" cy="5333999"/>
          </a:xfrm>
        </p:spPr>
        <p:txBody>
          <a:bodyPr>
            <a:normAutofit fontScale="77500" lnSpcReduction="20000"/>
          </a:bodyPr>
          <a:lstStyle/>
          <a:p>
            <a:pPr>
              <a:lnSpc>
                <a:spcPct val="90000"/>
              </a:lnSpc>
              <a:defRPr/>
            </a:pPr>
            <a:r>
              <a:rPr lang="en-US" altLang="en-US" dirty="0"/>
              <a:t>For approval, pediatric product development is held to same evidentiary standard as adult product development:</a:t>
            </a:r>
          </a:p>
          <a:p>
            <a:pPr>
              <a:lnSpc>
                <a:spcPct val="90000"/>
              </a:lnSpc>
              <a:defRPr/>
            </a:pPr>
            <a:r>
              <a:rPr lang="en-US" altLang="en-US" dirty="0"/>
              <a:t>A product approved for children must:</a:t>
            </a:r>
          </a:p>
          <a:p>
            <a:pPr lvl="1">
              <a:lnSpc>
                <a:spcPct val="90000"/>
              </a:lnSpc>
              <a:defRPr/>
            </a:pPr>
            <a:r>
              <a:rPr lang="en-US" altLang="en-US" dirty="0"/>
              <a:t>Demonstrate </a:t>
            </a:r>
            <a:r>
              <a:rPr lang="en-US" altLang="en-US" b="1" dirty="0"/>
              <a:t>substantial evidence of effectiveness/clinical benefit</a:t>
            </a:r>
            <a:r>
              <a:rPr lang="en-US" altLang="en-US" i="1" dirty="0"/>
              <a:t> </a:t>
            </a:r>
            <a:r>
              <a:rPr lang="en-US" altLang="en-US" dirty="0"/>
              <a:t>(21CFR 314.50)</a:t>
            </a:r>
          </a:p>
          <a:p>
            <a:pPr lvl="1">
              <a:lnSpc>
                <a:spcPct val="90000"/>
              </a:lnSpc>
              <a:defRPr/>
            </a:pPr>
            <a:r>
              <a:rPr lang="en-US" altLang="en-US" dirty="0"/>
              <a:t>Clinical benefit:</a:t>
            </a:r>
          </a:p>
          <a:p>
            <a:pPr lvl="2">
              <a:lnSpc>
                <a:spcPct val="90000"/>
              </a:lnSpc>
              <a:defRPr/>
            </a:pPr>
            <a:r>
              <a:rPr lang="en-US" altLang="en-US" dirty="0"/>
              <a:t>The impact of treatment on how patient feels, functions or survives</a:t>
            </a:r>
          </a:p>
          <a:p>
            <a:pPr lvl="2">
              <a:lnSpc>
                <a:spcPct val="90000"/>
              </a:lnSpc>
              <a:defRPr/>
            </a:pPr>
            <a:r>
              <a:rPr lang="en-US" altLang="en-US" dirty="0"/>
              <a:t>Improvement or delay in progression of clinically meaningful aspects of the disease</a:t>
            </a:r>
          </a:p>
          <a:p>
            <a:pPr>
              <a:defRPr/>
            </a:pPr>
            <a:r>
              <a:rPr lang="en-US" altLang="en-US" dirty="0"/>
              <a:t>Evidence of effectiveness [PHS Act, 505(d)]</a:t>
            </a:r>
          </a:p>
          <a:p>
            <a:pPr lvl="1">
              <a:defRPr/>
            </a:pPr>
            <a:r>
              <a:rPr lang="en-US" altLang="en-US" dirty="0"/>
              <a:t>Evidence consisting of adequate and well –controlled investigations on the basis of which it could fairly and responsibly be concluded that the drug will have the effect it purports to have under the conditions of use prescribed, recommended, or suggested in the labeling</a:t>
            </a:r>
          </a:p>
          <a:p>
            <a:pPr>
              <a:defRPr/>
            </a:pPr>
            <a:r>
              <a:rPr lang="en-US" altLang="en-US" dirty="0"/>
              <a:t>Adequate safety information must be included in the application to allow for appropriate risk benefit analysis [FD&amp;C 505(d)(1)]</a:t>
            </a:r>
          </a:p>
          <a:p>
            <a:endParaRPr lang="en-US" dirty="0"/>
          </a:p>
        </p:txBody>
      </p:sp>
    </p:spTree>
    <p:extLst>
      <p:ext uri="{BB962C8B-B14F-4D97-AF65-F5344CB8AC3E}">
        <p14:creationId xmlns:p14="http://schemas.microsoft.com/office/powerpoint/2010/main" val="1098587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4800"/>
            <a:ext cx="8077200" cy="914400"/>
          </a:xfrm>
        </p:spPr>
        <p:txBody>
          <a:bodyPr>
            <a:noAutofit/>
          </a:bodyPr>
          <a:lstStyle/>
          <a:p>
            <a:pPr>
              <a:defRPr/>
            </a:pPr>
            <a:r>
              <a:rPr lang="en-US" sz="3200" dirty="0"/>
              <a:t>Special Considerations for Pediatric Product Development</a:t>
            </a:r>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pPr>
              <a:defRPr/>
            </a:pPr>
            <a:r>
              <a:rPr lang="en-US" dirty="0"/>
              <a:t>Ethical considerations</a:t>
            </a:r>
          </a:p>
          <a:p>
            <a:pPr lvl="1">
              <a:defRPr/>
            </a:pPr>
            <a:r>
              <a:rPr lang="en-US" dirty="0"/>
              <a:t>Children should only be enrolled in a clinical trial if the scientific and/or public health objectives cannot be met through enrolling subjects who can provide informed consent personally (i.e., adults)</a:t>
            </a:r>
          </a:p>
          <a:p>
            <a:pPr lvl="1">
              <a:defRPr/>
            </a:pPr>
            <a:r>
              <a:rPr lang="en-US" dirty="0"/>
              <a:t>Absent a prospect of direct therapeutic benefit, the risks to which a child would be exposed in a clinical trial must be “low”</a:t>
            </a:r>
          </a:p>
          <a:p>
            <a:pPr lvl="1">
              <a:defRPr/>
            </a:pPr>
            <a:r>
              <a:rPr lang="en-US" dirty="0"/>
              <a:t>Children should not be placed at a disadvantage after being enrolled in a clinical trial, either through exposure to excessive risks or by failing to get necessary health care</a:t>
            </a:r>
          </a:p>
          <a:p>
            <a:pPr lvl="1">
              <a:defRPr/>
            </a:pPr>
            <a:r>
              <a:rPr lang="en-US" dirty="0"/>
              <a:t>Ethical considerations do play a role in the need to correctly apply pediatric extrapolation</a:t>
            </a:r>
          </a:p>
          <a:p>
            <a:pPr>
              <a:defRPr/>
            </a:pPr>
            <a:r>
              <a:rPr lang="en-US" dirty="0"/>
              <a:t>Feasibility considerations</a:t>
            </a:r>
          </a:p>
          <a:p>
            <a:pPr lvl="1">
              <a:defRPr/>
            </a:pPr>
            <a:r>
              <a:rPr lang="en-US" dirty="0"/>
              <a:t>The prevalence and/or incidence of a condition is generally much lower compared to adult populations</a:t>
            </a:r>
          </a:p>
          <a:p>
            <a:pPr lvl="1">
              <a:defRPr/>
            </a:pPr>
            <a:r>
              <a:rPr lang="en-US" dirty="0"/>
              <a:t>Feasibility, by itself, is not a scientific justification for use of extrapolation </a:t>
            </a:r>
          </a:p>
          <a:p>
            <a:pPr marL="457200" lvl="1" indent="0">
              <a:buFontTx/>
              <a:buNone/>
              <a:defRPr/>
            </a:pPr>
            <a:endParaRPr lang="en-US" dirty="0"/>
          </a:p>
        </p:txBody>
      </p:sp>
    </p:spTree>
    <p:extLst>
      <p:ext uri="{BB962C8B-B14F-4D97-AF65-F5344CB8AC3E}">
        <p14:creationId xmlns:p14="http://schemas.microsoft.com/office/powerpoint/2010/main" val="816105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228600" y="152400"/>
            <a:ext cx="8509103" cy="926020"/>
          </a:xfrm>
        </p:spPr>
        <p:txBody>
          <a:bodyPr>
            <a:normAutofit fontScale="90000"/>
          </a:bodyPr>
          <a:lstStyle/>
          <a:p>
            <a:r>
              <a:rPr lang="en-US" dirty="0"/>
              <a:t> U.S. Pediatric Drug Development Laws</a:t>
            </a:r>
          </a:p>
        </p:txBody>
      </p:sp>
      <p:sp>
        <p:nvSpPr>
          <p:cNvPr id="98307" name="Content Placeholder 2"/>
          <p:cNvSpPr>
            <a:spLocks noGrp="1"/>
          </p:cNvSpPr>
          <p:nvPr>
            <p:ph idx="1"/>
          </p:nvPr>
        </p:nvSpPr>
        <p:spPr>
          <a:xfrm>
            <a:off x="323850" y="1524000"/>
            <a:ext cx="8509103" cy="5029199"/>
          </a:xfrm>
        </p:spPr>
        <p:txBody>
          <a:bodyPr>
            <a:normAutofit fontScale="70000" lnSpcReduction="20000"/>
          </a:bodyPr>
          <a:lstStyle/>
          <a:p>
            <a:r>
              <a:rPr lang="en-US" altLang="en-US" dirty="0"/>
              <a:t>Best Pharmaceuticals for Children Act (BPCA)</a:t>
            </a:r>
          </a:p>
          <a:p>
            <a:pPr lvl="1"/>
            <a:r>
              <a:rPr lang="en-US" altLang="en-US" dirty="0"/>
              <a:t>Section 505A of the Federal Food, Drug, and Cosmetic Act</a:t>
            </a:r>
          </a:p>
          <a:p>
            <a:pPr lvl="1"/>
            <a:r>
              <a:rPr lang="en-US" altLang="en-US" dirty="0"/>
              <a:t>Provides an incentive in the form of marketing exclusivity to companies to voluntarily conduct pediatric studies for therapies with potential public health benefit in children</a:t>
            </a:r>
          </a:p>
          <a:p>
            <a:pPr lvl="1"/>
            <a:r>
              <a:rPr lang="en-US" altLang="en-US" dirty="0"/>
              <a:t>FDA and the National Institutes of Health partner to obtain information to support labeling of products used in pediatric patients (Section 409I of the Public Health Service Act)</a:t>
            </a:r>
          </a:p>
          <a:p>
            <a:r>
              <a:rPr lang="en-US" altLang="en-US" dirty="0"/>
              <a:t>Pediatric Research Equity Act (PREA)</a:t>
            </a:r>
          </a:p>
          <a:p>
            <a:pPr lvl="1"/>
            <a:r>
              <a:rPr lang="en-US" altLang="en-US" dirty="0"/>
              <a:t>Section 505B of the Federal Food, Drug, and Cosmetic Act</a:t>
            </a:r>
          </a:p>
          <a:p>
            <a:pPr lvl="1"/>
            <a:r>
              <a:rPr lang="en-US" altLang="en-US" dirty="0"/>
              <a:t>Requires companies to assess safety and effectiveness of certain products in pediatric patients</a:t>
            </a:r>
          </a:p>
          <a:p>
            <a:pPr lvl="1"/>
            <a:r>
              <a:rPr lang="en-US" altLang="en-US" dirty="0"/>
              <a:t>PREA does not apply to any drug for an indication for which orphan designation has been granted</a:t>
            </a:r>
          </a:p>
          <a:p>
            <a:r>
              <a:rPr lang="en-US" altLang="en-US" dirty="0"/>
              <a:t>Goal of both programs is to increase the number of approved therapies for children</a:t>
            </a:r>
          </a:p>
        </p:txBody>
      </p:sp>
    </p:spTree>
    <p:custDataLst>
      <p:tags r:id="rId1"/>
    </p:custDataLst>
    <p:extLst>
      <p:ext uri="{BB962C8B-B14F-4D97-AF65-F5344CB8AC3E}">
        <p14:creationId xmlns:p14="http://schemas.microsoft.com/office/powerpoint/2010/main" val="118638587"/>
      </p:ext>
    </p:extLst>
  </p:cSld>
  <p:clrMapOvr>
    <a:masterClrMapping/>
  </p:clrMapOvr>
  <p:transition advTm="8309"/>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509103" cy="926020"/>
          </a:xfrm>
        </p:spPr>
        <p:txBody>
          <a:bodyPr/>
          <a:lstStyle/>
          <a:p>
            <a:pPr eaLnBrk="1" hangingPunct="1">
              <a:defRPr/>
            </a:pPr>
            <a:r>
              <a:rPr lang="en-US" dirty="0"/>
              <a:t>Pediatric Extrapolation</a:t>
            </a:r>
          </a:p>
        </p:txBody>
      </p:sp>
      <p:sp>
        <p:nvSpPr>
          <p:cNvPr id="3" name="Content Placeholder 2"/>
          <p:cNvSpPr>
            <a:spLocks noGrp="1"/>
          </p:cNvSpPr>
          <p:nvPr>
            <p:ph idx="1"/>
          </p:nvPr>
        </p:nvSpPr>
        <p:spPr>
          <a:xfrm>
            <a:off x="457200" y="1524000"/>
            <a:ext cx="8229600" cy="5181600"/>
          </a:xfrm>
        </p:spPr>
        <p:txBody>
          <a:bodyPr>
            <a:normAutofit fontScale="70000" lnSpcReduction="20000"/>
          </a:bodyPr>
          <a:lstStyle/>
          <a:p>
            <a:pPr>
              <a:defRPr/>
            </a:pPr>
            <a:r>
              <a:rPr lang="en-US" dirty="0"/>
              <a:t>1994: Final Regulation: Pediatric Labeling Rule</a:t>
            </a:r>
          </a:p>
          <a:p>
            <a:pPr>
              <a:defRPr/>
            </a:pPr>
            <a:r>
              <a:rPr lang="en-US" dirty="0"/>
              <a:t>“A pediatric use statement may also be based on adequate and well-controlled studies in adults, provided that the agency concludes that the course of the disease and the drug’s effects are sufficiently similar in the pediatric and adult populations to permit extrapolation from the adult efficacy data to pediatric patients. Where needed, pharmacokinetic data to allow determination of an appropriate pediatric dosage, and additional pediatric safety information must also be submitted”</a:t>
            </a:r>
          </a:p>
          <a:p>
            <a:pPr>
              <a:defRPr/>
            </a:pPr>
            <a:r>
              <a:rPr lang="en-US" dirty="0"/>
              <a:t>Efficacy may be extrapolated from adequate and well-controlled studies in adults to pediatric patients if:</a:t>
            </a:r>
          </a:p>
          <a:p>
            <a:pPr lvl="1" eaLnBrk="1" hangingPunct="1">
              <a:defRPr/>
            </a:pPr>
            <a:r>
              <a:rPr lang="en-US" dirty="0"/>
              <a:t>The course of the disease is sufficiently similar</a:t>
            </a:r>
          </a:p>
          <a:p>
            <a:pPr lvl="1" eaLnBrk="1" hangingPunct="1">
              <a:defRPr/>
            </a:pPr>
            <a:r>
              <a:rPr lang="en-US" dirty="0"/>
              <a:t>The response to therapy is sufficiently similar</a:t>
            </a:r>
          </a:p>
          <a:p>
            <a:pPr eaLnBrk="1" hangingPunct="1">
              <a:defRPr/>
            </a:pPr>
            <a:r>
              <a:rPr lang="en-US" altLang="en-US" dirty="0"/>
              <a:t>Dosing cannot be fully extrapolated</a:t>
            </a:r>
          </a:p>
          <a:p>
            <a:pPr eaLnBrk="1" hangingPunct="1">
              <a:defRPr/>
            </a:pPr>
            <a:r>
              <a:rPr lang="en-US" altLang="en-US" dirty="0"/>
              <a:t>Safety cannot be fully extrapolated</a:t>
            </a:r>
          </a:p>
          <a:p>
            <a:pPr eaLnBrk="1" hangingPunct="1">
              <a:defRPr/>
            </a:pPr>
            <a:endParaRPr lang="en-US" dirty="0"/>
          </a:p>
          <a:p>
            <a:pPr lvl="1" eaLnBrk="1" hangingPunct="1">
              <a:defRPr/>
            </a:pPr>
            <a:endParaRPr lang="en-US" dirty="0"/>
          </a:p>
        </p:txBody>
      </p:sp>
    </p:spTree>
    <p:extLst>
      <p:ext uri="{BB962C8B-B14F-4D97-AF65-F5344CB8AC3E}">
        <p14:creationId xmlns:p14="http://schemas.microsoft.com/office/powerpoint/2010/main" val="281466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 y="228600"/>
            <a:ext cx="9098641"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52400" y="6172200"/>
            <a:ext cx="8686800" cy="523220"/>
          </a:xfrm>
          <a:prstGeom prst="rect">
            <a:avLst/>
          </a:prstGeom>
          <a:noFill/>
        </p:spPr>
        <p:txBody>
          <a:bodyPr wrap="square" rtlCol="0">
            <a:spAutoFit/>
          </a:bodyPr>
          <a:lstStyle/>
          <a:p>
            <a:r>
              <a:rPr lang="en-US" sz="1400" dirty="0"/>
              <a:t>FDA Draft Guidance:  General Clinical Pharmacology Considerations for Pediatric Studies for Drugs and Biological Products, December 2014</a:t>
            </a:r>
          </a:p>
        </p:txBody>
      </p:sp>
    </p:spTree>
    <p:extLst>
      <p:ext uri="{BB962C8B-B14F-4D97-AF65-F5344CB8AC3E}">
        <p14:creationId xmlns:p14="http://schemas.microsoft.com/office/powerpoint/2010/main" val="2241971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p:extLst>
              <p:ext uri="{D42A27DB-BD31-4B8C-83A1-F6EECF244321}">
                <p14:modId xmlns:p14="http://schemas.microsoft.com/office/powerpoint/2010/main" val="2370070949"/>
              </p:ext>
            </p:extLst>
          </p:nvPr>
        </p:nvGraphicFramePr>
        <p:xfrm>
          <a:off x="419100" y="1143000"/>
          <a:ext cx="8229600" cy="529251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52400" y="228600"/>
            <a:ext cx="8763000" cy="584775"/>
          </a:xfrm>
          <a:prstGeom prst="rect">
            <a:avLst/>
          </a:prstGeom>
          <a:noFill/>
        </p:spPr>
        <p:txBody>
          <a:bodyPr wrap="square" rtlCol="0">
            <a:spAutoFit/>
          </a:bodyPr>
          <a:lstStyle/>
          <a:p>
            <a:pPr algn="ctr"/>
            <a:r>
              <a:rPr lang="en-US" sz="3200" b="1" dirty="0"/>
              <a:t>Pediatric Labeling Changes 1998-2017</a:t>
            </a:r>
          </a:p>
        </p:txBody>
      </p:sp>
      <p:cxnSp>
        <p:nvCxnSpPr>
          <p:cNvPr id="6" name="Straight Connector 5"/>
          <p:cNvCxnSpPr/>
          <p:nvPr/>
        </p:nvCxnSpPr>
        <p:spPr>
          <a:xfrm flipH="1">
            <a:off x="1295400" y="3124200"/>
            <a:ext cx="7207156" cy="40943"/>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12"/>
          </p:nvPr>
        </p:nvSpPr>
        <p:spPr/>
        <p:txBody>
          <a:bodyPr/>
          <a:lstStyle/>
          <a:p>
            <a:pPr algn="r"/>
            <a:fld id="{AAB34B29-FB50-46CA-B4AF-16852E47F9F9}" type="slidenum">
              <a:rPr lang="en-US" smtClean="0"/>
              <a:pPr algn="r"/>
              <a:t>9</a:t>
            </a:fld>
            <a:endParaRPr lang="en-US"/>
          </a:p>
        </p:txBody>
      </p:sp>
    </p:spTree>
    <p:extLst>
      <p:ext uri="{BB962C8B-B14F-4D97-AF65-F5344CB8AC3E}">
        <p14:creationId xmlns:p14="http://schemas.microsoft.com/office/powerpoint/2010/main" val="2324239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509103" cy="926020"/>
          </a:xfrm>
        </p:spPr>
        <p:txBody>
          <a:bodyPr>
            <a:normAutofit fontScale="90000"/>
          </a:bodyPr>
          <a:lstStyle/>
          <a:p>
            <a:r>
              <a:rPr lang="en-US" dirty="0"/>
              <a:t>Evolving Science and Use of Pediatric Extrapolation</a:t>
            </a:r>
          </a:p>
        </p:txBody>
      </p:sp>
      <p:sp>
        <p:nvSpPr>
          <p:cNvPr id="3" name="Content Placeholder 2"/>
          <p:cNvSpPr>
            <a:spLocks noGrp="1"/>
          </p:cNvSpPr>
          <p:nvPr>
            <p:ph idx="1"/>
          </p:nvPr>
        </p:nvSpPr>
        <p:spPr>
          <a:xfrm>
            <a:off x="323850" y="1828801"/>
            <a:ext cx="8509103" cy="4467018"/>
          </a:xfrm>
        </p:spPr>
        <p:txBody>
          <a:bodyPr>
            <a:normAutofit/>
          </a:bodyPr>
          <a:lstStyle/>
          <a:p>
            <a:r>
              <a:rPr lang="en-US" dirty="0"/>
              <a:t>Increased understanding of overall pediatric drug development</a:t>
            </a:r>
          </a:p>
          <a:p>
            <a:r>
              <a:rPr lang="en-US" dirty="0"/>
              <a:t>Increased scientific knowledge </a:t>
            </a:r>
          </a:p>
          <a:p>
            <a:r>
              <a:rPr lang="en-US" dirty="0"/>
              <a:t>Increased experience in the use of pediatric extrapolation in drug development</a:t>
            </a:r>
          </a:p>
          <a:p>
            <a:pPr marL="457200" lvl="1" indent="0">
              <a:buNone/>
            </a:pPr>
            <a:endParaRPr lang="en-US" dirty="0"/>
          </a:p>
          <a:p>
            <a:pPr lvl="1"/>
            <a:endParaRPr lang="en-US" dirty="0"/>
          </a:p>
          <a:p>
            <a:endParaRPr lang="en-US" dirty="0"/>
          </a:p>
        </p:txBody>
      </p:sp>
    </p:spTree>
    <p:extLst>
      <p:ext uri="{BB962C8B-B14F-4D97-AF65-F5344CB8AC3E}">
        <p14:creationId xmlns:p14="http://schemas.microsoft.com/office/powerpoint/2010/main" val="721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303" y="228600"/>
            <a:ext cx="8509103" cy="926020"/>
          </a:xfrm>
        </p:spPr>
        <p:txBody>
          <a:bodyPr>
            <a:normAutofit fontScale="90000"/>
          </a:bodyPr>
          <a:lstStyle/>
          <a:p>
            <a:r>
              <a:rPr lang="en-US" dirty="0"/>
              <a:t>Follow-up on FDA Experience with Pediatric Extrapolation</a:t>
            </a:r>
          </a:p>
        </p:txBody>
      </p:sp>
      <p:sp>
        <p:nvSpPr>
          <p:cNvPr id="3" name="Content Placeholder 2"/>
          <p:cNvSpPr>
            <a:spLocks noGrp="1"/>
          </p:cNvSpPr>
          <p:nvPr>
            <p:ph idx="1"/>
          </p:nvPr>
        </p:nvSpPr>
        <p:spPr>
          <a:xfrm>
            <a:off x="323850" y="1600201"/>
            <a:ext cx="8509103" cy="4695618"/>
          </a:xfrm>
        </p:spPr>
        <p:txBody>
          <a:bodyPr/>
          <a:lstStyle/>
          <a:p>
            <a:pPr lvl="0"/>
            <a:r>
              <a:rPr lang="en-US" dirty="0"/>
              <a:t>Recent analysis of products with new pediatric labeling between 3/1/2009 – 12/31/2014</a:t>
            </a:r>
          </a:p>
          <a:p>
            <a:pPr lvl="0"/>
            <a:r>
              <a:rPr lang="en-US" dirty="0"/>
              <a:t>Compared to FDA pediatric extrapolation publication (Dunne, et al.) with new pediatric labeling between 2/1/1998 – 2/2009</a:t>
            </a:r>
          </a:p>
          <a:p>
            <a:endParaRPr lang="en-US" dirty="0"/>
          </a:p>
        </p:txBody>
      </p:sp>
      <p:pic>
        <p:nvPicPr>
          <p:cNvPr id="4" name="Picture 3"/>
          <p:cNvPicPr>
            <a:picLocks noChangeAspect="1"/>
          </p:cNvPicPr>
          <p:nvPr/>
        </p:nvPicPr>
        <p:blipFill>
          <a:blip r:embed="rId3"/>
          <a:stretch>
            <a:fillRect/>
          </a:stretch>
        </p:blipFill>
        <p:spPr>
          <a:xfrm>
            <a:off x="838200" y="4191000"/>
            <a:ext cx="7119899" cy="2082994"/>
          </a:xfrm>
          <a:prstGeom prst="rect">
            <a:avLst/>
          </a:prstGeom>
        </p:spPr>
      </p:pic>
      <p:sp>
        <p:nvSpPr>
          <p:cNvPr id="5" name="TextBox 4"/>
          <p:cNvSpPr txBox="1"/>
          <p:nvPr/>
        </p:nvSpPr>
        <p:spPr>
          <a:xfrm>
            <a:off x="287046" y="6452901"/>
            <a:ext cx="7958098" cy="369332"/>
          </a:xfrm>
          <a:prstGeom prst="rect">
            <a:avLst/>
          </a:prstGeom>
          <a:noFill/>
        </p:spPr>
        <p:txBody>
          <a:bodyPr wrap="square" rtlCol="0">
            <a:spAutoFit/>
          </a:bodyPr>
          <a:lstStyle/>
          <a:p>
            <a:r>
              <a:rPr lang="en-US" dirty="0"/>
              <a:t>Copied with author’s permission; Sun et al., </a:t>
            </a:r>
            <a:r>
              <a:rPr lang="en-US" dirty="0" err="1"/>
              <a:t>Ther</a:t>
            </a:r>
            <a:r>
              <a:rPr lang="en-US" dirty="0"/>
              <a:t> </a:t>
            </a:r>
            <a:r>
              <a:rPr lang="en-US" dirty="0" err="1"/>
              <a:t>Innov</a:t>
            </a:r>
            <a:r>
              <a:rPr lang="en-US" dirty="0"/>
              <a:t> </a:t>
            </a:r>
            <a:r>
              <a:rPr lang="en-US" dirty="0" err="1"/>
              <a:t>Regul</a:t>
            </a:r>
            <a:r>
              <a:rPr lang="en-US" dirty="0"/>
              <a:t> Sci. 2017;2017:1-7</a:t>
            </a:r>
          </a:p>
        </p:txBody>
      </p:sp>
    </p:spTree>
    <p:extLst>
      <p:ext uri="{BB962C8B-B14F-4D97-AF65-F5344CB8AC3E}">
        <p14:creationId xmlns:p14="http://schemas.microsoft.com/office/powerpoint/2010/main" val="3011818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Rectangle 26"/>
          <p:cNvSpPr/>
          <p:nvPr/>
        </p:nvSpPr>
        <p:spPr>
          <a:xfrm>
            <a:off x="0" y="721519"/>
            <a:ext cx="3419683" cy="59433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endParaRPr>
          </a:p>
        </p:txBody>
      </p:sp>
      <p:sp>
        <p:nvSpPr>
          <p:cNvPr id="2" name="Title 1"/>
          <p:cNvSpPr>
            <a:spLocks noGrp="1"/>
          </p:cNvSpPr>
          <p:nvPr>
            <p:ph type="title"/>
          </p:nvPr>
        </p:nvSpPr>
        <p:spPr>
          <a:xfrm>
            <a:off x="182837" y="-63331"/>
            <a:ext cx="8229600" cy="895181"/>
          </a:xfrm>
        </p:spPr>
        <p:txBody>
          <a:bodyPr/>
          <a:lstStyle/>
          <a:p>
            <a:r>
              <a:rPr lang="en-US" altLang="en-US" sz="2400" dirty="0"/>
              <a:t>Extrapolation approaches in pediatric programs</a:t>
            </a:r>
            <a:endParaRPr lang="en-US" sz="2400" dirty="0"/>
          </a:p>
        </p:txBody>
      </p:sp>
      <p:grpSp>
        <p:nvGrpSpPr>
          <p:cNvPr id="13" name="Group 12"/>
          <p:cNvGrpSpPr/>
          <p:nvPr/>
        </p:nvGrpSpPr>
        <p:grpSpPr>
          <a:xfrm>
            <a:off x="182837" y="832942"/>
            <a:ext cx="3054008" cy="4599020"/>
            <a:chOff x="76269" y="234426"/>
            <a:chExt cx="4064884" cy="6121299"/>
          </a:xfrm>
        </p:grpSpPr>
        <p:grpSp>
          <p:nvGrpSpPr>
            <p:cNvPr id="6" name="Group 5"/>
            <p:cNvGrpSpPr/>
            <p:nvPr/>
          </p:nvGrpSpPr>
          <p:grpSpPr>
            <a:xfrm>
              <a:off x="76269" y="1460535"/>
              <a:ext cx="2525601" cy="4895190"/>
              <a:chOff x="76269" y="1609300"/>
              <a:chExt cx="2525601" cy="4895190"/>
            </a:xfrm>
          </p:grpSpPr>
          <p:grpSp>
            <p:nvGrpSpPr>
              <p:cNvPr id="110" name="Group 109"/>
              <p:cNvGrpSpPr/>
              <p:nvPr/>
            </p:nvGrpSpPr>
            <p:grpSpPr>
              <a:xfrm>
                <a:off x="76269" y="5070712"/>
                <a:ext cx="2525601" cy="1433778"/>
                <a:chOff x="1851388" y="5084158"/>
                <a:chExt cx="2525601" cy="1433778"/>
              </a:xfrm>
            </p:grpSpPr>
            <p:cxnSp>
              <p:nvCxnSpPr>
                <p:cNvPr id="132" name="Straight Connector 131"/>
                <p:cNvCxnSpPr/>
                <p:nvPr/>
              </p:nvCxnSpPr>
              <p:spPr>
                <a:xfrm>
                  <a:off x="2066892" y="6500588"/>
                  <a:ext cx="2052409" cy="0"/>
                </a:xfrm>
                <a:prstGeom prst="line">
                  <a:avLst/>
                </a:prstGeom>
                <a:ln w="9525">
                  <a:solidFill>
                    <a:srgbClr val="AABDE4"/>
                  </a:solidFill>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1851388" y="5084158"/>
                  <a:ext cx="2525601" cy="1433778"/>
                </a:xfrm>
                <a:prstGeom prst="rect">
                  <a:avLst/>
                </a:prstGeom>
                <a:noFill/>
              </p:spPr>
              <p:txBody>
                <a:bodyPr wrap="square" rtlCol="0">
                  <a:spAutoFit/>
                </a:bodyPr>
                <a:lstStyle/>
                <a:p>
                  <a:pPr algn="ctr">
                    <a:defRPr/>
                  </a:pPr>
                  <a:r>
                    <a:rPr lang="en-US" sz="1600" dirty="0">
                      <a:solidFill>
                        <a:prstClr val="black">
                          <a:lumMod val="75000"/>
                          <a:lumOff val="25000"/>
                        </a:prstClr>
                      </a:solidFill>
                      <a:latin typeface="Arial" panose="020B0604020202020204" pitchFamily="34" charset="0"/>
                      <a:cs typeface="Arial" panose="020B0604020202020204" pitchFamily="34" charset="0"/>
                    </a:rPr>
                    <a:t>Increasing level of </a:t>
                  </a:r>
                  <a:r>
                    <a:rPr lang="en-US" sz="1600" b="1" dirty="0">
                      <a:solidFill>
                        <a:prstClr val="black">
                          <a:lumMod val="75000"/>
                          <a:lumOff val="25000"/>
                        </a:prstClr>
                      </a:solidFill>
                      <a:latin typeface="Arial" panose="020B0604020202020204" pitchFamily="34" charset="0"/>
                      <a:cs typeface="Arial" panose="020B0604020202020204" pitchFamily="34" charset="0"/>
                    </a:rPr>
                    <a:t>confidence in similarity of disease/response</a:t>
                  </a:r>
                </a:p>
              </p:txBody>
            </p:sp>
          </p:grpSp>
          <p:grpSp>
            <p:nvGrpSpPr>
              <p:cNvPr id="78" name="Group 77"/>
              <p:cNvGrpSpPr/>
              <p:nvPr/>
            </p:nvGrpSpPr>
            <p:grpSpPr>
              <a:xfrm>
                <a:off x="231085" y="1609300"/>
                <a:ext cx="2173783" cy="2942396"/>
                <a:chOff x="559556" y="1766635"/>
                <a:chExt cx="1900115" cy="2571966"/>
              </a:xfrm>
              <a:effectLst>
                <a:outerShdw blurRad="76200" sx="101000" sy="101000" algn="ctr" rotWithShape="0">
                  <a:prstClr val="black">
                    <a:alpha val="30000"/>
                  </a:prstClr>
                </a:outerShdw>
              </a:effectLst>
            </p:grpSpPr>
            <p:grpSp>
              <p:nvGrpSpPr>
                <p:cNvPr id="99" name="Group 98"/>
                <p:cNvGrpSpPr/>
                <p:nvPr/>
              </p:nvGrpSpPr>
              <p:grpSpPr>
                <a:xfrm>
                  <a:off x="559556" y="1766635"/>
                  <a:ext cx="1900115" cy="1900493"/>
                  <a:chOff x="5128955" y="1685990"/>
                  <a:chExt cx="2605382" cy="2605901"/>
                </a:xfrm>
              </p:grpSpPr>
              <p:sp>
                <p:nvSpPr>
                  <p:cNvPr id="105" name="Rectangle 3"/>
                  <p:cNvSpPr/>
                  <p:nvPr/>
                </p:nvSpPr>
                <p:spPr>
                  <a:xfrm rot="16200000">
                    <a:off x="5128695" y="1686250"/>
                    <a:ext cx="2605901" cy="2605382"/>
                  </a:xfrm>
                  <a:custGeom>
                    <a:avLst/>
                    <a:gdLst>
                      <a:gd name="connsiteX0" fmla="*/ 729217 w 1670847"/>
                      <a:gd name="connsiteY0" fmla="*/ 1027 h 1883537"/>
                      <a:gd name="connsiteX1" fmla="*/ 901415 w 1670847"/>
                      <a:gd name="connsiteY1" fmla="*/ 59606 h 1883537"/>
                      <a:gd name="connsiteX2" fmla="*/ 1540648 w 1670847"/>
                      <a:gd name="connsiteY2" fmla="*/ 689399 h 1883537"/>
                      <a:gd name="connsiteX3" fmla="*/ 1556831 w 1670847"/>
                      <a:gd name="connsiteY3" fmla="*/ 1151516 h 1883537"/>
                      <a:gd name="connsiteX4" fmla="*/ 928387 w 1670847"/>
                      <a:gd name="connsiteY4" fmla="*/ 1801988 h 1883537"/>
                      <a:gd name="connsiteX5" fmla="*/ 542690 w 1670847"/>
                      <a:gd name="connsiteY5" fmla="*/ 1448656 h 1883537"/>
                      <a:gd name="connsiteX6" fmla="*/ 761162 w 1670847"/>
                      <a:gd name="connsiteY6" fmla="*/ 1214002 h 1883537"/>
                      <a:gd name="connsiteX7" fmla="*/ 0 w 1670847"/>
                      <a:gd name="connsiteY7" fmla="*/ 1208360 h 1883537"/>
                      <a:gd name="connsiteX8" fmla="*/ 0 w 1670847"/>
                      <a:gd name="connsiteY8" fmla="*/ 659679 h 1883537"/>
                      <a:gd name="connsiteX9" fmla="*/ 758464 w 1670847"/>
                      <a:gd name="connsiteY9" fmla="*/ 658381 h 1883537"/>
                      <a:gd name="connsiteX10" fmla="*/ 496837 w 1670847"/>
                      <a:gd name="connsiteY10" fmla="*/ 396755 h 1883537"/>
                      <a:gd name="connsiteX11" fmla="*/ 729217 w 1670847"/>
                      <a:gd name="connsiteY11" fmla="*/ 1027 h 1883537"/>
                      <a:gd name="connsiteX0" fmla="*/ 729217 w 1671736"/>
                      <a:gd name="connsiteY0" fmla="*/ 1027 h 1883537"/>
                      <a:gd name="connsiteX1" fmla="*/ 901415 w 1671736"/>
                      <a:gd name="connsiteY1" fmla="*/ 59606 h 1883537"/>
                      <a:gd name="connsiteX2" fmla="*/ 1540648 w 1671736"/>
                      <a:gd name="connsiteY2" fmla="*/ 689399 h 1883537"/>
                      <a:gd name="connsiteX3" fmla="*/ 1556831 w 1671736"/>
                      <a:gd name="connsiteY3" fmla="*/ 1151516 h 1883537"/>
                      <a:gd name="connsiteX4" fmla="*/ 928387 w 1671736"/>
                      <a:gd name="connsiteY4" fmla="*/ 1801988 h 1883537"/>
                      <a:gd name="connsiteX5" fmla="*/ 542690 w 1671736"/>
                      <a:gd name="connsiteY5" fmla="*/ 1448656 h 1883537"/>
                      <a:gd name="connsiteX6" fmla="*/ 761162 w 1671736"/>
                      <a:gd name="connsiteY6" fmla="*/ 1214002 h 1883537"/>
                      <a:gd name="connsiteX7" fmla="*/ 0 w 1671736"/>
                      <a:gd name="connsiteY7" fmla="*/ 1208360 h 1883537"/>
                      <a:gd name="connsiteX8" fmla="*/ 0 w 1671736"/>
                      <a:gd name="connsiteY8" fmla="*/ 659679 h 1883537"/>
                      <a:gd name="connsiteX9" fmla="*/ 758464 w 1671736"/>
                      <a:gd name="connsiteY9" fmla="*/ 658381 h 1883537"/>
                      <a:gd name="connsiteX10" fmla="*/ 496837 w 1671736"/>
                      <a:gd name="connsiteY10" fmla="*/ 396755 h 1883537"/>
                      <a:gd name="connsiteX11" fmla="*/ 729217 w 1671736"/>
                      <a:gd name="connsiteY11" fmla="*/ 1027 h 1883537"/>
                      <a:gd name="connsiteX0" fmla="*/ 729217 w 1671736"/>
                      <a:gd name="connsiteY0" fmla="*/ 306 h 1882816"/>
                      <a:gd name="connsiteX1" fmla="*/ 872602 w 1671736"/>
                      <a:gd name="connsiteY1" fmla="*/ 113309 h 1882816"/>
                      <a:gd name="connsiteX2" fmla="*/ 1540648 w 1671736"/>
                      <a:gd name="connsiteY2" fmla="*/ 688678 h 1882816"/>
                      <a:gd name="connsiteX3" fmla="*/ 1556831 w 1671736"/>
                      <a:gd name="connsiteY3" fmla="*/ 1150795 h 1882816"/>
                      <a:gd name="connsiteX4" fmla="*/ 928387 w 1671736"/>
                      <a:gd name="connsiteY4" fmla="*/ 1801267 h 1882816"/>
                      <a:gd name="connsiteX5" fmla="*/ 542690 w 1671736"/>
                      <a:gd name="connsiteY5" fmla="*/ 1447935 h 1882816"/>
                      <a:gd name="connsiteX6" fmla="*/ 761162 w 1671736"/>
                      <a:gd name="connsiteY6" fmla="*/ 1213281 h 1882816"/>
                      <a:gd name="connsiteX7" fmla="*/ 0 w 1671736"/>
                      <a:gd name="connsiteY7" fmla="*/ 1207639 h 1882816"/>
                      <a:gd name="connsiteX8" fmla="*/ 0 w 1671736"/>
                      <a:gd name="connsiteY8" fmla="*/ 658958 h 1882816"/>
                      <a:gd name="connsiteX9" fmla="*/ 758464 w 1671736"/>
                      <a:gd name="connsiteY9" fmla="*/ 657660 h 1882816"/>
                      <a:gd name="connsiteX10" fmla="*/ 496837 w 1671736"/>
                      <a:gd name="connsiteY10" fmla="*/ 396034 h 1882816"/>
                      <a:gd name="connsiteX11" fmla="*/ 729217 w 1671736"/>
                      <a:gd name="connsiteY11" fmla="*/ 306 h 1882816"/>
                      <a:gd name="connsiteX0" fmla="*/ 729217 w 1670628"/>
                      <a:gd name="connsiteY0" fmla="*/ 306 h 1882816"/>
                      <a:gd name="connsiteX1" fmla="*/ 872602 w 1670628"/>
                      <a:gd name="connsiteY1" fmla="*/ 113309 h 1882816"/>
                      <a:gd name="connsiteX2" fmla="*/ 1537447 w 1670628"/>
                      <a:gd name="connsiteY2" fmla="*/ 743102 h 1882816"/>
                      <a:gd name="connsiteX3" fmla="*/ 1556831 w 1670628"/>
                      <a:gd name="connsiteY3" fmla="*/ 1150795 h 1882816"/>
                      <a:gd name="connsiteX4" fmla="*/ 928387 w 1670628"/>
                      <a:gd name="connsiteY4" fmla="*/ 1801267 h 1882816"/>
                      <a:gd name="connsiteX5" fmla="*/ 542690 w 1670628"/>
                      <a:gd name="connsiteY5" fmla="*/ 1447935 h 1882816"/>
                      <a:gd name="connsiteX6" fmla="*/ 761162 w 1670628"/>
                      <a:gd name="connsiteY6" fmla="*/ 1213281 h 1882816"/>
                      <a:gd name="connsiteX7" fmla="*/ 0 w 1670628"/>
                      <a:gd name="connsiteY7" fmla="*/ 1207639 h 1882816"/>
                      <a:gd name="connsiteX8" fmla="*/ 0 w 1670628"/>
                      <a:gd name="connsiteY8" fmla="*/ 658958 h 1882816"/>
                      <a:gd name="connsiteX9" fmla="*/ 758464 w 1670628"/>
                      <a:gd name="connsiteY9" fmla="*/ 657660 h 1882816"/>
                      <a:gd name="connsiteX10" fmla="*/ 496837 w 1670628"/>
                      <a:gd name="connsiteY10" fmla="*/ 396034 h 1882816"/>
                      <a:gd name="connsiteX11" fmla="*/ 729217 w 1670628"/>
                      <a:gd name="connsiteY11" fmla="*/ 306 h 1882816"/>
                      <a:gd name="connsiteX0" fmla="*/ 703606 w 1670628"/>
                      <a:gd name="connsiteY0" fmla="*/ 409 h 1863710"/>
                      <a:gd name="connsiteX1" fmla="*/ 872602 w 1670628"/>
                      <a:gd name="connsiteY1" fmla="*/ 94203 h 1863710"/>
                      <a:gd name="connsiteX2" fmla="*/ 1537447 w 1670628"/>
                      <a:gd name="connsiteY2" fmla="*/ 723996 h 1863710"/>
                      <a:gd name="connsiteX3" fmla="*/ 1556831 w 1670628"/>
                      <a:gd name="connsiteY3" fmla="*/ 1131689 h 1863710"/>
                      <a:gd name="connsiteX4" fmla="*/ 928387 w 1670628"/>
                      <a:gd name="connsiteY4" fmla="*/ 1782161 h 1863710"/>
                      <a:gd name="connsiteX5" fmla="*/ 542690 w 1670628"/>
                      <a:gd name="connsiteY5" fmla="*/ 1428829 h 1863710"/>
                      <a:gd name="connsiteX6" fmla="*/ 761162 w 1670628"/>
                      <a:gd name="connsiteY6" fmla="*/ 1194175 h 1863710"/>
                      <a:gd name="connsiteX7" fmla="*/ 0 w 1670628"/>
                      <a:gd name="connsiteY7" fmla="*/ 1188533 h 1863710"/>
                      <a:gd name="connsiteX8" fmla="*/ 0 w 1670628"/>
                      <a:gd name="connsiteY8" fmla="*/ 639852 h 1863710"/>
                      <a:gd name="connsiteX9" fmla="*/ 758464 w 1670628"/>
                      <a:gd name="connsiteY9" fmla="*/ 638554 h 1863710"/>
                      <a:gd name="connsiteX10" fmla="*/ 496837 w 1670628"/>
                      <a:gd name="connsiteY10" fmla="*/ 376928 h 1863710"/>
                      <a:gd name="connsiteX11" fmla="*/ 703606 w 1670628"/>
                      <a:gd name="connsiteY11" fmla="*/ 409 h 1863710"/>
                      <a:gd name="connsiteX0" fmla="*/ 697203 w 1670628"/>
                      <a:gd name="connsiteY0" fmla="*/ 409 h 1863710"/>
                      <a:gd name="connsiteX1" fmla="*/ 872602 w 1670628"/>
                      <a:gd name="connsiteY1" fmla="*/ 94203 h 1863710"/>
                      <a:gd name="connsiteX2" fmla="*/ 1537447 w 1670628"/>
                      <a:gd name="connsiteY2" fmla="*/ 723996 h 1863710"/>
                      <a:gd name="connsiteX3" fmla="*/ 1556831 w 1670628"/>
                      <a:gd name="connsiteY3" fmla="*/ 1131689 h 1863710"/>
                      <a:gd name="connsiteX4" fmla="*/ 928387 w 1670628"/>
                      <a:gd name="connsiteY4" fmla="*/ 1782161 h 1863710"/>
                      <a:gd name="connsiteX5" fmla="*/ 542690 w 1670628"/>
                      <a:gd name="connsiteY5" fmla="*/ 1428829 h 1863710"/>
                      <a:gd name="connsiteX6" fmla="*/ 761162 w 1670628"/>
                      <a:gd name="connsiteY6" fmla="*/ 1194175 h 1863710"/>
                      <a:gd name="connsiteX7" fmla="*/ 0 w 1670628"/>
                      <a:gd name="connsiteY7" fmla="*/ 1188533 h 1863710"/>
                      <a:gd name="connsiteX8" fmla="*/ 0 w 1670628"/>
                      <a:gd name="connsiteY8" fmla="*/ 639852 h 1863710"/>
                      <a:gd name="connsiteX9" fmla="*/ 758464 w 1670628"/>
                      <a:gd name="connsiteY9" fmla="*/ 638554 h 1863710"/>
                      <a:gd name="connsiteX10" fmla="*/ 496837 w 1670628"/>
                      <a:gd name="connsiteY10" fmla="*/ 376928 h 1863710"/>
                      <a:gd name="connsiteX11" fmla="*/ 697203 w 1670628"/>
                      <a:gd name="connsiteY11" fmla="*/ 409 h 1863710"/>
                      <a:gd name="connsiteX0" fmla="*/ 697203 w 1670628"/>
                      <a:gd name="connsiteY0" fmla="*/ 3197 h 1866498"/>
                      <a:gd name="connsiteX1" fmla="*/ 872602 w 1670628"/>
                      <a:gd name="connsiteY1" fmla="*/ 96991 h 1866498"/>
                      <a:gd name="connsiteX2" fmla="*/ 1537447 w 1670628"/>
                      <a:gd name="connsiteY2" fmla="*/ 726784 h 1866498"/>
                      <a:gd name="connsiteX3" fmla="*/ 1556831 w 1670628"/>
                      <a:gd name="connsiteY3" fmla="*/ 1134477 h 1866498"/>
                      <a:gd name="connsiteX4" fmla="*/ 928387 w 1670628"/>
                      <a:gd name="connsiteY4" fmla="*/ 1784949 h 1866498"/>
                      <a:gd name="connsiteX5" fmla="*/ 542690 w 1670628"/>
                      <a:gd name="connsiteY5" fmla="*/ 1431617 h 1866498"/>
                      <a:gd name="connsiteX6" fmla="*/ 761162 w 1670628"/>
                      <a:gd name="connsiteY6" fmla="*/ 1196963 h 1866498"/>
                      <a:gd name="connsiteX7" fmla="*/ 0 w 1670628"/>
                      <a:gd name="connsiteY7" fmla="*/ 1191321 h 1866498"/>
                      <a:gd name="connsiteX8" fmla="*/ 0 w 1670628"/>
                      <a:gd name="connsiteY8" fmla="*/ 642640 h 1866498"/>
                      <a:gd name="connsiteX9" fmla="*/ 758464 w 1670628"/>
                      <a:gd name="connsiteY9" fmla="*/ 641342 h 1866498"/>
                      <a:gd name="connsiteX10" fmla="*/ 496837 w 1670628"/>
                      <a:gd name="connsiteY10" fmla="*/ 379716 h 1866498"/>
                      <a:gd name="connsiteX11" fmla="*/ 697203 w 1670628"/>
                      <a:gd name="connsiteY11" fmla="*/ 3197 h 1866498"/>
                      <a:gd name="connsiteX0" fmla="*/ 697203 w 1670628"/>
                      <a:gd name="connsiteY0" fmla="*/ 0 h 1863301"/>
                      <a:gd name="connsiteX1" fmla="*/ 872602 w 1670628"/>
                      <a:gd name="connsiteY1" fmla="*/ 93794 h 1863301"/>
                      <a:gd name="connsiteX2" fmla="*/ 1537447 w 1670628"/>
                      <a:gd name="connsiteY2" fmla="*/ 723587 h 1863301"/>
                      <a:gd name="connsiteX3" fmla="*/ 1556831 w 1670628"/>
                      <a:gd name="connsiteY3" fmla="*/ 1131280 h 1863301"/>
                      <a:gd name="connsiteX4" fmla="*/ 928387 w 1670628"/>
                      <a:gd name="connsiteY4" fmla="*/ 1781752 h 1863301"/>
                      <a:gd name="connsiteX5" fmla="*/ 542690 w 1670628"/>
                      <a:gd name="connsiteY5" fmla="*/ 1428420 h 1863301"/>
                      <a:gd name="connsiteX6" fmla="*/ 761162 w 1670628"/>
                      <a:gd name="connsiteY6" fmla="*/ 1193766 h 1863301"/>
                      <a:gd name="connsiteX7" fmla="*/ 0 w 1670628"/>
                      <a:gd name="connsiteY7" fmla="*/ 1188124 h 1863301"/>
                      <a:gd name="connsiteX8" fmla="*/ 0 w 1670628"/>
                      <a:gd name="connsiteY8" fmla="*/ 639443 h 1863301"/>
                      <a:gd name="connsiteX9" fmla="*/ 758464 w 1670628"/>
                      <a:gd name="connsiteY9" fmla="*/ 638145 h 1863301"/>
                      <a:gd name="connsiteX10" fmla="*/ 496837 w 1670628"/>
                      <a:gd name="connsiteY10" fmla="*/ 376519 h 1863301"/>
                      <a:gd name="connsiteX11" fmla="*/ 697203 w 1670628"/>
                      <a:gd name="connsiteY11" fmla="*/ 0 h 1863301"/>
                      <a:gd name="connsiteX0" fmla="*/ 697203 w 1670628"/>
                      <a:gd name="connsiteY0" fmla="*/ 0 h 1836318"/>
                      <a:gd name="connsiteX1" fmla="*/ 872602 w 1670628"/>
                      <a:gd name="connsiteY1" fmla="*/ 93794 h 1836318"/>
                      <a:gd name="connsiteX2" fmla="*/ 1537447 w 1670628"/>
                      <a:gd name="connsiteY2" fmla="*/ 723587 h 1836318"/>
                      <a:gd name="connsiteX3" fmla="*/ 1556831 w 1670628"/>
                      <a:gd name="connsiteY3" fmla="*/ 1131280 h 1836318"/>
                      <a:gd name="connsiteX4" fmla="*/ 886768 w 1670628"/>
                      <a:gd name="connsiteY4" fmla="*/ 1749738 h 1836318"/>
                      <a:gd name="connsiteX5" fmla="*/ 542690 w 1670628"/>
                      <a:gd name="connsiteY5" fmla="*/ 1428420 h 1836318"/>
                      <a:gd name="connsiteX6" fmla="*/ 761162 w 1670628"/>
                      <a:gd name="connsiteY6" fmla="*/ 1193766 h 1836318"/>
                      <a:gd name="connsiteX7" fmla="*/ 0 w 1670628"/>
                      <a:gd name="connsiteY7" fmla="*/ 1188124 h 1836318"/>
                      <a:gd name="connsiteX8" fmla="*/ 0 w 1670628"/>
                      <a:gd name="connsiteY8" fmla="*/ 639443 h 1836318"/>
                      <a:gd name="connsiteX9" fmla="*/ 758464 w 1670628"/>
                      <a:gd name="connsiteY9" fmla="*/ 638145 h 1836318"/>
                      <a:gd name="connsiteX10" fmla="*/ 496837 w 1670628"/>
                      <a:gd name="connsiteY10" fmla="*/ 376519 h 1836318"/>
                      <a:gd name="connsiteX11" fmla="*/ 697203 w 1670628"/>
                      <a:gd name="connsiteY11" fmla="*/ 0 h 1836318"/>
                      <a:gd name="connsiteX0" fmla="*/ 697203 w 1670628"/>
                      <a:gd name="connsiteY0" fmla="*/ 0 h 1832229"/>
                      <a:gd name="connsiteX1" fmla="*/ 872602 w 1670628"/>
                      <a:gd name="connsiteY1" fmla="*/ 93794 h 1832229"/>
                      <a:gd name="connsiteX2" fmla="*/ 1537447 w 1670628"/>
                      <a:gd name="connsiteY2" fmla="*/ 723587 h 1832229"/>
                      <a:gd name="connsiteX3" fmla="*/ 1556831 w 1670628"/>
                      <a:gd name="connsiteY3" fmla="*/ 1131280 h 1832229"/>
                      <a:gd name="connsiteX4" fmla="*/ 886768 w 1670628"/>
                      <a:gd name="connsiteY4" fmla="*/ 1749738 h 1832229"/>
                      <a:gd name="connsiteX5" fmla="*/ 542690 w 1670628"/>
                      <a:gd name="connsiteY5" fmla="*/ 1428420 h 1832229"/>
                      <a:gd name="connsiteX6" fmla="*/ 761162 w 1670628"/>
                      <a:gd name="connsiteY6" fmla="*/ 1193766 h 1832229"/>
                      <a:gd name="connsiteX7" fmla="*/ 0 w 1670628"/>
                      <a:gd name="connsiteY7" fmla="*/ 1188124 h 1832229"/>
                      <a:gd name="connsiteX8" fmla="*/ 0 w 1670628"/>
                      <a:gd name="connsiteY8" fmla="*/ 639443 h 1832229"/>
                      <a:gd name="connsiteX9" fmla="*/ 758464 w 1670628"/>
                      <a:gd name="connsiteY9" fmla="*/ 638145 h 1832229"/>
                      <a:gd name="connsiteX10" fmla="*/ 496837 w 1670628"/>
                      <a:gd name="connsiteY10" fmla="*/ 376519 h 1832229"/>
                      <a:gd name="connsiteX11" fmla="*/ 697203 w 1670628"/>
                      <a:gd name="connsiteY11" fmla="*/ 0 h 1832229"/>
                      <a:gd name="connsiteX0" fmla="*/ 697203 w 1666460"/>
                      <a:gd name="connsiteY0" fmla="*/ 0 h 1832229"/>
                      <a:gd name="connsiteX1" fmla="*/ 872602 w 1666460"/>
                      <a:gd name="connsiteY1" fmla="*/ 93794 h 1832229"/>
                      <a:gd name="connsiteX2" fmla="*/ 1537447 w 1666460"/>
                      <a:gd name="connsiteY2" fmla="*/ 723587 h 1832229"/>
                      <a:gd name="connsiteX3" fmla="*/ 1550428 w 1666460"/>
                      <a:gd name="connsiteY3" fmla="*/ 1102469 h 1832229"/>
                      <a:gd name="connsiteX4" fmla="*/ 886768 w 1666460"/>
                      <a:gd name="connsiteY4" fmla="*/ 1749738 h 1832229"/>
                      <a:gd name="connsiteX5" fmla="*/ 542690 w 1666460"/>
                      <a:gd name="connsiteY5" fmla="*/ 1428420 h 1832229"/>
                      <a:gd name="connsiteX6" fmla="*/ 761162 w 1666460"/>
                      <a:gd name="connsiteY6" fmla="*/ 1193766 h 1832229"/>
                      <a:gd name="connsiteX7" fmla="*/ 0 w 1666460"/>
                      <a:gd name="connsiteY7" fmla="*/ 1188124 h 1832229"/>
                      <a:gd name="connsiteX8" fmla="*/ 0 w 1666460"/>
                      <a:gd name="connsiteY8" fmla="*/ 639443 h 1832229"/>
                      <a:gd name="connsiteX9" fmla="*/ 758464 w 1666460"/>
                      <a:gd name="connsiteY9" fmla="*/ 638145 h 1832229"/>
                      <a:gd name="connsiteX10" fmla="*/ 496837 w 1666460"/>
                      <a:gd name="connsiteY10" fmla="*/ 376519 h 1832229"/>
                      <a:gd name="connsiteX11" fmla="*/ 697203 w 1666460"/>
                      <a:gd name="connsiteY11" fmla="*/ 0 h 1832229"/>
                      <a:gd name="connsiteX0" fmla="*/ 697203 w 1666460"/>
                      <a:gd name="connsiteY0" fmla="*/ 0 h 1839052"/>
                      <a:gd name="connsiteX1" fmla="*/ 872602 w 1666460"/>
                      <a:gd name="connsiteY1" fmla="*/ 93794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697203 w 1666460"/>
                      <a:gd name="connsiteY0" fmla="*/ 0 h 1839052"/>
                      <a:gd name="connsiteX1" fmla="*/ 872602 w 1666460"/>
                      <a:gd name="connsiteY1" fmla="*/ 93794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697203 w 1666460"/>
                      <a:gd name="connsiteY0" fmla="*/ 0 h 1839052"/>
                      <a:gd name="connsiteX1" fmla="*/ 872602 w 1666460"/>
                      <a:gd name="connsiteY1" fmla="*/ 93794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697203 w 1666460"/>
                      <a:gd name="connsiteY0" fmla="*/ 0 h 1839052"/>
                      <a:gd name="connsiteX1" fmla="*/ 872602 w 1666460"/>
                      <a:gd name="connsiteY1" fmla="*/ 93794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697203 w 1666460"/>
                      <a:gd name="connsiteY0" fmla="*/ 0 h 1839052"/>
                      <a:gd name="connsiteX1" fmla="*/ 840588 w 1666460"/>
                      <a:gd name="connsiteY1" fmla="*/ 61782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496837 w 1666460"/>
                      <a:gd name="connsiteY0" fmla="*/ 322615 h 1785148"/>
                      <a:gd name="connsiteX1" fmla="*/ 840588 w 1666460"/>
                      <a:gd name="connsiteY1" fmla="*/ 7878 h 1785148"/>
                      <a:gd name="connsiteX2" fmla="*/ 1537447 w 1666460"/>
                      <a:gd name="connsiteY2" fmla="*/ 669683 h 1785148"/>
                      <a:gd name="connsiteX3" fmla="*/ 1550428 w 1666460"/>
                      <a:gd name="connsiteY3" fmla="*/ 1048565 h 1785148"/>
                      <a:gd name="connsiteX4" fmla="*/ 886768 w 1666460"/>
                      <a:gd name="connsiteY4" fmla="*/ 1695834 h 1785148"/>
                      <a:gd name="connsiteX5" fmla="*/ 542690 w 1666460"/>
                      <a:gd name="connsiteY5" fmla="*/ 1374516 h 1785148"/>
                      <a:gd name="connsiteX6" fmla="*/ 761162 w 1666460"/>
                      <a:gd name="connsiteY6" fmla="*/ 1139862 h 1785148"/>
                      <a:gd name="connsiteX7" fmla="*/ 0 w 1666460"/>
                      <a:gd name="connsiteY7" fmla="*/ 1134220 h 1785148"/>
                      <a:gd name="connsiteX8" fmla="*/ 0 w 1666460"/>
                      <a:gd name="connsiteY8" fmla="*/ 585539 h 1785148"/>
                      <a:gd name="connsiteX9" fmla="*/ 758464 w 1666460"/>
                      <a:gd name="connsiteY9" fmla="*/ 584241 h 1785148"/>
                      <a:gd name="connsiteX10" fmla="*/ 496837 w 1666460"/>
                      <a:gd name="connsiteY10" fmla="*/ 322615 h 1785148"/>
                      <a:gd name="connsiteX0" fmla="*/ 496837 w 1666460"/>
                      <a:gd name="connsiteY0" fmla="*/ 352646 h 1815179"/>
                      <a:gd name="connsiteX1" fmla="*/ 840588 w 1666460"/>
                      <a:gd name="connsiteY1" fmla="*/ 37909 h 1815179"/>
                      <a:gd name="connsiteX2" fmla="*/ 1537447 w 1666460"/>
                      <a:gd name="connsiteY2" fmla="*/ 699714 h 1815179"/>
                      <a:gd name="connsiteX3" fmla="*/ 1550428 w 1666460"/>
                      <a:gd name="connsiteY3" fmla="*/ 1078596 h 1815179"/>
                      <a:gd name="connsiteX4" fmla="*/ 886768 w 1666460"/>
                      <a:gd name="connsiteY4" fmla="*/ 1725865 h 1815179"/>
                      <a:gd name="connsiteX5" fmla="*/ 542690 w 1666460"/>
                      <a:gd name="connsiteY5" fmla="*/ 1404547 h 1815179"/>
                      <a:gd name="connsiteX6" fmla="*/ 761162 w 1666460"/>
                      <a:gd name="connsiteY6" fmla="*/ 1169893 h 1815179"/>
                      <a:gd name="connsiteX7" fmla="*/ 0 w 1666460"/>
                      <a:gd name="connsiteY7" fmla="*/ 1164251 h 1815179"/>
                      <a:gd name="connsiteX8" fmla="*/ 0 w 1666460"/>
                      <a:gd name="connsiteY8" fmla="*/ 615570 h 1815179"/>
                      <a:gd name="connsiteX9" fmla="*/ 758464 w 1666460"/>
                      <a:gd name="connsiteY9" fmla="*/ 614272 h 1815179"/>
                      <a:gd name="connsiteX10" fmla="*/ 496837 w 1666460"/>
                      <a:gd name="connsiteY10" fmla="*/ 352646 h 1815179"/>
                      <a:gd name="connsiteX0" fmla="*/ 496837 w 1666460"/>
                      <a:gd name="connsiteY0" fmla="*/ 356374 h 1818907"/>
                      <a:gd name="connsiteX1" fmla="*/ 840588 w 1666460"/>
                      <a:gd name="connsiteY1" fmla="*/ 41637 h 1818907"/>
                      <a:gd name="connsiteX2" fmla="*/ 1537447 w 1666460"/>
                      <a:gd name="connsiteY2" fmla="*/ 703442 h 1818907"/>
                      <a:gd name="connsiteX3" fmla="*/ 1550428 w 1666460"/>
                      <a:gd name="connsiteY3" fmla="*/ 1082324 h 1818907"/>
                      <a:gd name="connsiteX4" fmla="*/ 886768 w 1666460"/>
                      <a:gd name="connsiteY4" fmla="*/ 1729593 h 1818907"/>
                      <a:gd name="connsiteX5" fmla="*/ 542690 w 1666460"/>
                      <a:gd name="connsiteY5" fmla="*/ 1408275 h 1818907"/>
                      <a:gd name="connsiteX6" fmla="*/ 761162 w 1666460"/>
                      <a:gd name="connsiteY6" fmla="*/ 1173621 h 1818907"/>
                      <a:gd name="connsiteX7" fmla="*/ 0 w 1666460"/>
                      <a:gd name="connsiteY7" fmla="*/ 1167979 h 1818907"/>
                      <a:gd name="connsiteX8" fmla="*/ 0 w 1666460"/>
                      <a:gd name="connsiteY8" fmla="*/ 619298 h 1818907"/>
                      <a:gd name="connsiteX9" fmla="*/ 758464 w 1666460"/>
                      <a:gd name="connsiteY9" fmla="*/ 618000 h 1818907"/>
                      <a:gd name="connsiteX10" fmla="*/ 496837 w 1666460"/>
                      <a:gd name="connsiteY10" fmla="*/ 356374 h 1818907"/>
                      <a:gd name="connsiteX0" fmla="*/ 496837 w 1666460"/>
                      <a:gd name="connsiteY0" fmla="*/ 369683 h 1832216"/>
                      <a:gd name="connsiteX1" fmla="*/ 840588 w 1666460"/>
                      <a:gd name="connsiteY1" fmla="*/ 54946 h 1832216"/>
                      <a:gd name="connsiteX2" fmla="*/ 1537447 w 1666460"/>
                      <a:gd name="connsiteY2" fmla="*/ 716751 h 1832216"/>
                      <a:gd name="connsiteX3" fmla="*/ 1550428 w 1666460"/>
                      <a:gd name="connsiteY3" fmla="*/ 1095633 h 1832216"/>
                      <a:gd name="connsiteX4" fmla="*/ 886768 w 1666460"/>
                      <a:gd name="connsiteY4" fmla="*/ 1742902 h 1832216"/>
                      <a:gd name="connsiteX5" fmla="*/ 542690 w 1666460"/>
                      <a:gd name="connsiteY5" fmla="*/ 1421584 h 1832216"/>
                      <a:gd name="connsiteX6" fmla="*/ 761162 w 1666460"/>
                      <a:gd name="connsiteY6" fmla="*/ 1186930 h 1832216"/>
                      <a:gd name="connsiteX7" fmla="*/ 0 w 1666460"/>
                      <a:gd name="connsiteY7" fmla="*/ 1181288 h 1832216"/>
                      <a:gd name="connsiteX8" fmla="*/ 0 w 1666460"/>
                      <a:gd name="connsiteY8" fmla="*/ 632607 h 1832216"/>
                      <a:gd name="connsiteX9" fmla="*/ 758464 w 1666460"/>
                      <a:gd name="connsiteY9" fmla="*/ 631309 h 1832216"/>
                      <a:gd name="connsiteX10" fmla="*/ 496837 w 1666460"/>
                      <a:gd name="connsiteY10" fmla="*/ 369683 h 1832216"/>
                      <a:gd name="connsiteX0" fmla="*/ 496837 w 1666460"/>
                      <a:gd name="connsiteY0" fmla="*/ 375897 h 1838430"/>
                      <a:gd name="connsiteX1" fmla="*/ 840588 w 1666460"/>
                      <a:gd name="connsiteY1" fmla="*/ 61160 h 1838430"/>
                      <a:gd name="connsiteX2" fmla="*/ 1537447 w 1666460"/>
                      <a:gd name="connsiteY2" fmla="*/ 722965 h 1838430"/>
                      <a:gd name="connsiteX3" fmla="*/ 1550428 w 1666460"/>
                      <a:gd name="connsiteY3" fmla="*/ 1101847 h 1838430"/>
                      <a:gd name="connsiteX4" fmla="*/ 886768 w 1666460"/>
                      <a:gd name="connsiteY4" fmla="*/ 1749116 h 1838430"/>
                      <a:gd name="connsiteX5" fmla="*/ 542690 w 1666460"/>
                      <a:gd name="connsiteY5" fmla="*/ 1427798 h 1838430"/>
                      <a:gd name="connsiteX6" fmla="*/ 761162 w 1666460"/>
                      <a:gd name="connsiteY6" fmla="*/ 1193144 h 1838430"/>
                      <a:gd name="connsiteX7" fmla="*/ 0 w 1666460"/>
                      <a:gd name="connsiteY7" fmla="*/ 1187502 h 1838430"/>
                      <a:gd name="connsiteX8" fmla="*/ 0 w 1666460"/>
                      <a:gd name="connsiteY8" fmla="*/ 638821 h 1838430"/>
                      <a:gd name="connsiteX9" fmla="*/ 758464 w 1666460"/>
                      <a:gd name="connsiteY9" fmla="*/ 637523 h 1838430"/>
                      <a:gd name="connsiteX10" fmla="*/ 496837 w 1666460"/>
                      <a:gd name="connsiteY10" fmla="*/ 375897 h 1838430"/>
                      <a:gd name="connsiteX0" fmla="*/ 496837 w 1666460"/>
                      <a:gd name="connsiteY0" fmla="*/ 378267 h 1840800"/>
                      <a:gd name="connsiteX1" fmla="*/ 840588 w 1666460"/>
                      <a:gd name="connsiteY1" fmla="*/ 63530 h 1840800"/>
                      <a:gd name="connsiteX2" fmla="*/ 1537447 w 1666460"/>
                      <a:gd name="connsiteY2" fmla="*/ 725335 h 1840800"/>
                      <a:gd name="connsiteX3" fmla="*/ 1550428 w 1666460"/>
                      <a:gd name="connsiteY3" fmla="*/ 1104217 h 1840800"/>
                      <a:gd name="connsiteX4" fmla="*/ 886768 w 1666460"/>
                      <a:gd name="connsiteY4" fmla="*/ 1751486 h 1840800"/>
                      <a:gd name="connsiteX5" fmla="*/ 542690 w 1666460"/>
                      <a:gd name="connsiteY5" fmla="*/ 1430168 h 1840800"/>
                      <a:gd name="connsiteX6" fmla="*/ 761162 w 1666460"/>
                      <a:gd name="connsiteY6" fmla="*/ 1195514 h 1840800"/>
                      <a:gd name="connsiteX7" fmla="*/ 0 w 1666460"/>
                      <a:gd name="connsiteY7" fmla="*/ 1189872 h 1840800"/>
                      <a:gd name="connsiteX8" fmla="*/ 0 w 1666460"/>
                      <a:gd name="connsiteY8" fmla="*/ 641191 h 1840800"/>
                      <a:gd name="connsiteX9" fmla="*/ 758464 w 1666460"/>
                      <a:gd name="connsiteY9" fmla="*/ 639893 h 1840800"/>
                      <a:gd name="connsiteX10" fmla="*/ 496837 w 1666460"/>
                      <a:gd name="connsiteY10" fmla="*/ 378267 h 1840800"/>
                      <a:gd name="connsiteX0" fmla="*/ 496837 w 1666460"/>
                      <a:gd name="connsiteY0" fmla="*/ 383384 h 1845917"/>
                      <a:gd name="connsiteX1" fmla="*/ 840588 w 1666460"/>
                      <a:gd name="connsiteY1" fmla="*/ 68647 h 1845917"/>
                      <a:gd name="connsiteX2" fmla="*/ 1537447 w 1666460"/>
                      <a:gd name="connsiteY2" fmla="*/ 730452 h 1845917"/>
                      <a:gd name="connsiteX3" fmla="*/ 1550428 w 1666460"/>
                      <a:gd name="connsiteY3" fmla="*/ 1109334 h 1845917"/>
                      <a:gd name="connsiteX4" fmla="*/ 886768 w 1666460"/>
                      <a:gd name="connsiteY4" fmla="*/ 1756603 h 1845917"/>
                      <a:gd name="connsiteX5" fmla="*/ 542690 w 1666460"/>
                      <a:gd name="connsiteY5" fmla="*/ 1435285 h 1845917"/>
                      <a:gd name="connsiteX6" fmla="*/ 761162 w 1666460"/>
                      <a:gd name="connsiteY6" fmla="*/ 1200631 h 1845917"/>
                      <a:gd name="connsiteX7" fmla="*/ 0 w 1666460"/>
                      <a:gd name="connsiteY7" fmla="*/ 1194989 h 1845917"/>
                      <a:gd name="connsiteX8" fmla="*/ 0 w 1666460"/>
                      <a:gd name="connsiteY8" fmla="*/ 646308 h 1845917"/>
                      <a:gd name="connsiteX9" fmla="*/ 758464 w 1666460"/>
                      <a:gd name="connsiteY9" fmla="*/ 645010 h 1845917"/>
                      <a:gd name="connsiteX10" fmla="*/ 496837 w 1666460"/>
                      <a:gd name="connsiteY10" fmla="*/ 383384 h 1845917"/>
                      <a:gd name="connsiteX0" fmla="*/ 496837 w 1666460"/>
                      <a:gd name="connsiteY0" fmla="*/ 383747 h 1846280"/>
                      <a:gd name="connsiteX1" fmla="*/ 840588 w 1666460"/>
                      <a:gd name="connsiteY1" fmla="*/ 69010 h 1846280"/>
                      <a:gd name="connsiteX2" fmla="*/ 1537447 w 1666460"/>
                      <a:gd name="connsiteY2" fmla="*/ 730815 h 1846280"/>
                      <a:gd name="connsiteX3" fmla="*/ 1550428 w 1666460"/>
                      <a:gd name="connsiteY3" fmla="*/ 1109697 h 1846280"/>
                      <a:gd name="connsiteX4" fmla="*/ 886768 w 1666460"/>
                      <a:gd name="connsiteY4" fmla="*/ 1756966 h 1846280"/>
                      <a:gd name="connsiteX5" fmla="*/ 542690 w 1666460"/>
                      <a:gd name="connsiteY5" fmla="*/ 1435648 h 1846280"/>
                      <a:gd name="connsiteX6" fmla="*/ 761162 w 1666460"/>
                      <a:gd name="connsiteY6" fmla="*/ 1200994 h 1846280"/>
                      <a:gd name="connsiteX7" fmla="*/ 0 w 1666460"/>
                      <a:gd name="connsiteY7" fmla="*/ 1195352 h 1846280"/>
                      <a:gd name="connsiteX8" fmla="*/ 0 w 1666460"/>
                      <a:gd name="connsiteY8" fmla="*/ 646671 h 1846280"/>
                      <a:gd name="connsiteX9" fmla="*/ 758464 w 1666460"/>
                      <a:gd name="connsiteY9" fmla="*/ 645373 h 1846280"/>
                      <a:gd name="connsiteX10" fmla="*/ 496837 w 1666460"/>
                      <a:gd name="connsiteY10" fmla="*/ 383747 h 1846280"/>
                      <a:gd name="connsiteX0" fmla="*/ 496837 w 1666460"/>
                      <a:gd name="connsiteY0" fmla="*/ 384113 h 1846646"/>
                      <a:gd name="connsiteX1" fmla="*/ 840588 w 1666460"/>
                      <a:gd name="connsiteY1" fmla="*/ 69376 h 1846646"/>
                      <a:gd name="connsiteX2" fmla="*/ 1537447 w 1666460"/>
                      <a:gd name="connsiteY2" fmla="*/ 731181 h 1846646"/>
                      <a:gd name="connsiteX3" fmla="*/ 1550428 w 1666460"/>
                      <a:gd name="connsiteY3" fmla="*/ 1110063 h 1846646"/>
                      <a:gd name="connsiteX4" fmla="*/ 886768 w 1666460"/>
                      <a:gd name="connsiteY4" fmla="*/ 1757332 h 1846646"/>
                      <a:gd name="connsiteX5" fmla="*/ 542690 w 1666460"/>
                      <a:gd name="connsiteY5" fmla="*/ 1436014 h 1846646"/>
                      <a:gd name="connsiteX6" fmla="*/ 761162 w 1666460"/>
                      <a:gd name="connsiteY6" fmla="*/ 1201360 h 1846646"/>
                      <a:gd name="connsiteX7" fmla="*/ 0 w 1666460"/>
                      <a:gd name="connsiteY7" fmla="*/ 1195718 h 1846646"/>
                      <a:gd name="connsiteX8" fmla="*/ 0 w 1666460"/>
                      <a:gd name="connsiteY8" fmla="*/ 647037 h 1846646"/>
                      <a:gd name="connsiteX9" fmla="*/ 758464 w 1666460"/>
                      <a:gd name="connsiteY9" fmla="*/ 645739 h 1846646"/>
                      <a:gd name="connsiteX10" fmla="*/ 496837 w 1666460"/>
                      <a:gd name="connsiteY10" fmla="*/ 384113 h 1846646"/>
                      <a:gd name="connsiteX0" fmla="*/ 496837 w 1666460"/>
                      <a:gd name="connsiteY0" fmla="*/ 385612 h 1848145"/>
                      <a:gd name="connsiteX1" fmla="*/ 840588 w 1666460"/>
                      <a:gd name="connsiteY1" fmla="*/ 70875 h 1848145"/>
                      <a:gd name="connsiteX2" fmla="*/ 1537447 w 1666460"/>
                      <a:gd name="connsiteY2" fmla="*/ 732680 h 1848145"/>
                      <a:gd name="connsiteX3" fmla="*/ 1550428 w 1666460"/>
                      <a:gd name="connsiteY3" fmla="*/ 1111562 h 1848145"/>
                      <a:gd name="connsiteX4" fmla="*/ 886768 w 1666460"/>
                      <a:gd name="connsiteY4" fmla="*/ 1758831 h 1848145"/>
                      <a:gd name="connsiteX5" fmla="*/ 542690 w 1666460"/>
                      <a:gd name="connsiteY5" fmla="*/ 1437513 h 1848145"/>
                      <a:gd name="connsiteX6" fmla="*/ 761162 w 1666460"/>
                      <a:gd name="connsiteY6" fmla="*/ 1202859 h 1848145"/>
                      <a:gd name="connsiteX7" fmla="*/ 0 w 1666460"/>
                      <a:gd name="connsiteY7" fmla="*/ 1197217 h 1848145"/>
                      <a:gd name="connsiteX8" fmla="*/ 0 w 1666460"/>
                      <a:gd name="connsiteY8" fmla="*/ 648536 h 1848145"/>
                      <a:gd name="connsiteX9" fmla="*/ 758464 w 1666460"/>
                      <a:gd name="connsiteY9" fmla="*/ 647238 h 1848145"/>
                      <a:gd name="connsiteX10" fmla="*/ 496837 w 1666460"/>
                      <a:gd name="connsiteY10" fmla="*/ 385612 h 1848145"/>
                      <a:gd name="connsiteX0" fmla="*/ 496837 w 1666460"/>
                      <a:gd name="connsiteY0" fmla="*/ 386914 h 1849447"/>
                      <a:gd name="connsiteX1" fmla="*/ 840588 w 1666460"/>
                      <a:gd name="connsiteY1" fmla="*/ 72177 h 1849447"/>
                      <a:gd name="connsiteX2" fmla="*/ 1537447 w 1666460"/>
                      <a:gd name="connsiteY2" fmla="*/ 733982 h 1849447"/>
                      <a:gd name="connsiteX3" fmla="*/ 1550428 w 1666460"/>
                      <a:gd name="connsiteY3" fmla="*/ 1112864 h 1849447"/>
                      <a:gd name="connsiteX4" fmla="*/ 886768 w 1666460"/>
                      <a:gd name="connsiteY4" fmla="*/ 1760133 h 1849447"/>
                      <a:gd name="connsiteX5" fmla="*/ 542690 w 1666460"/>
                      <a:gd name="connsiteY5" fmla="*/ 1438815 h 1849447"/>
                      <a:gd name="connsiteX6" fmla="*/ 761162 w 1666460"/>
                      <a:gd name="connsiteY6" fmla="*/ 1204161 h 1849447"/>
                      <a:gd name="connsiteX7" fmla="*/ 0 w 1666460"/>
                      <a:gd name="connsiteY7" fmla="*/ 1198519 h 1849447"/>
                      <a:gd name="connsiteX8" fmla="*/ 0 w 1666460"/>
                      <a:gd name="connsiteY8" fmla="*/ 649838 h 1849447"/>
                      <a:gd name="connsiteX9" fmla="*/ 758464 w 1666460"/>
                      <a:gd name="connsiteY9" fmla="*/ 648540 h 1849447"/>
                      <a:gd name="connsiteX10" fmla="*/ 496837 w 1666460"/>
                      <a:gd name="connsiteY10" fmla="*/ 386914 h 1849447"/>
                      <a:gd name="connsiteX0" fmla="*/ 496837 w 1667604"/>
                      <a:gd name="connsiteY0" fmla="*/ 386914 h 1849447"/>
                      <a:gd name="connsiteX1" fmla="*/ 840588 w 1667604"/>
                      <a:gd name="connsiteY1" fmla="*/ 72177 h 1849447"/>
                      <a:gd name="connsiteX2" fmla="*/ 1540647 w 1667604"/>
                      <a:gd name="connsiteY2" fmla="*/ 746788 h 1849447"/>
                      <a:gd name="connsiteX3" fmla="*/ 1550428 w 1667604"/>
                      <a:gd name="connsiteY3" fmla="*/ 1112864 h 1849447"/>
                      <a:gd name="connsiteX4" fmla="*/ 886768 w 1667604"/>
                      <a:gd name="connsiteY4" fmla="*/ 1760133 h 1849447"/>
                      <a:gd name="connsiteX5" fmla="*/ 542690 w 1667604"/>
                      <a:gd name="connsiteY5" fmla="*/ 1438815 h 1849447"/>
                      <a:gd name="connsiteX6" fmla="*/ 761162 w 1667604"/>
                      <a:gd name="connsiteY6" fmla="*/ 1204161 h 1849447"/>
                      <a:gd name="connsiteX7" fmla="*/ 0 w 1667604"/>
                      <a:gd name="connsiteY7" fmla="*/ 1198519 h 1849447"/>
                      <a:gd name="connsiteX8" fmla="*/ 0 w 1667604"/>
                      <a:gd name="connsiteY8" fmla="*/ 649838 h 1849447"/>
                      <a:gd name="connsiteX9" fmla="*/ 758464 w 1667604"/>
                      <a:gd name="connsiteY9" fmla="*/ 648540 h 1849447"/>
                      <a:gd name="connsiteX10" fmla="*/ 496837 w 1667604"/>
                      <a:gd name="connsiteY10" fmla="*/ 386914 h 1849447"/>
                      <a:gd name="connsiteX0" fmla="*/ 496837 w 1668767"/>
                      <a:gd name="connsiteY0" fmla="*/ 386914 h 1849447"/>
                      <a:gd name="connsiteX1" fmla="*/ 840588 w 1668767"/>
                      <a:gd name="connsiteY1" fmla="*/ 72177 h 1849447"/>
                      <a:gd name="connsiteX2" fmla="*/ 1543847 w 1668767"/>
                      <a:gd name="connsiteY2" fmla="*/ 740385 h 1849447"/>
                      <a:gd name="connsiteX3" fmla="*/ 1550428 w 1668767"/>
                      <a:gd name="connsiteY3" fmla="*/ 1112864 h 1849447"/>
                      <a:gd name="connsiteX4" fmla="*/ 886768 w 1668767"/>
                      <a:gd name="connsiteY4" fmla="*/ 1760133 h 1849447"/>
                      <a:gd name="connsiteX5" fmla="*/ 542690 w 1668767"/>
                      <a:gd name="connsiteY5" fmla="*/ 1438815 h 1849447"/>
                      <a:gd name="connsiteX6" fmla="*/ 761162 w 1668767"/>
                      <a:gd name="connsiteY6" fmla="*/ 1204161 h 1849447"/>
                      <a:gd name="connsiteX7" fmla="*/ 0 w 1668767"/>
                      <a:gd name="connsiteY7" fmla="*/ 1198519 h 1849447"/>
                      <a:gd name="connsiteX8" fmla="*/ 0 w 1668767"/>
                      <a:gd name="connsiteY8" fmla="*/ 649838 h 1849447"/>
                      <a:gd name="connsiteX9" fmla="*/ 758464 w 1668767"/>
                      <a:gd name="connsiteY9" fmla="*/ 648540 h 1849447"/>
                      <a:gd name="connsiteX10" fmla="*/ 496837 w 1668767"/>
                      <a:gd name="connsiteY10" fmla="*/ 386914 h 1849447"/>
                      <a:gd name="connsiteX0" fmla="*/ 496837 w 1668767"/>
                      <a:gd name="connsiteY0" fmla="*/ 386914 h 1849447"/>
                      <a:gd name="connsiteX1" fmla="*/ 840588 w 1668767"/>
                      <a:gd name="connsiteY1" fmla="*/ 72177 h 1849447"/>
                      <a:gd name="connsiteX2" fmla="*/ 1543847 w 1668767"/>
                      <a:gd name="connsiteY2" fmla="*/ 749989 h 1849447"/>
                      <a:gd name="connsiteX3" fmla="*/ 1550428 w 1668767"/>
                      <a:gd name="connsiteY3" fmla="*/ 1112864 h 1849447"/>
                      <a:gd name="connsiteX4" fmla="*/ 886768 w 1668767"/>
                      <a:gd name="connsiteY4" fmla="*/ 1760133 h 1849447"/>
                      <a:gd name="connsiteX5" fmla="*/ 542690 w 1668767"/>
                      <a:gd name="connsiteY5" fmla="*/ 1438815 h 1849447"/>
                      <a:gd name="connsiteX6" fmla="*/ 761162 w 1668767"/>
                      <a:gd name="connsiteY6" fmla="*/ 1204161 h 1849447"/>
                      <a:gd name="connsiteX7" fmla="*/ 0 w 1668767"/>
                      <a:gd name="connsiteY7" fmla="*/ 1198519 h 1849447"/>
                      <a:gd name="connsiteX8" fmla="*/ 0 w 1668767"/>
                      <a:gd name="connsiteY8" fmla="*/ 649838 h 1849447"/>
                      <a:gd name="connsiteX9" fmla="*/ 758464 w 1668767"/>
                      <a:gd name="connsiteY9" fmla="*/ 648540 h 1849447"/>
                      <a:gd name="connsiteX10" fmla="*/ 496837 w 1668767"/>
                      <a:gd name="connsiteY10" fmla="*/ 386914 h 1849447"/>
                      <a:gd name="connsiteX0" fmla="*/ 496837 w 1669951"/>
                      <a:gd name="connsiteY0" fmla="*/ 386914 h 1849447"/>
                      <a:gd name="connsiteX1" fmla="*/ 840588 w 1669951"/>
                      <a:gd name="connsiteY1" fmla="*/ 72177 h 1849447"/>
                      <a:gd name="connsiteX2" fmla="*/ 1547049 w 1669951"/>
                      <a:gd name="connsiteY2" fmla="*/ 743586 h 1849447"/>
                      <a:gd name="connsiteX3" fmla="*/ 1550428 w 1669951"/>
                      <a:gd name="connsiteY3" fmla="*/ 1112864 h 1849447"/>
                      <a:gd name="connsiteX4" fmla="*/ 886768 w 1669951"/>
                      <a:gd name="connsiteY4" fmla="*/ 1760133 h 1849447"/>
                      <a:gd name="connsiteX5" fmla="*/ 542690 w 1669951"/>
                      <a:gd name="connsiteY5" fmla="*/ 1438815 h 1849447"/>
                      <a:gd name="connsiteX6" fmla="*/ 761162 w 1669951"/>
                      <a:gd name="connsiteY6" fmla="*/ 1204161 h 1849447"/>
                      <a:gd name="connsiteX7" fmla="*/ 0 w 1669951"/>
                      <a:gd name="connsiteY7" fmla="*/ 1198519 h 1849447"/>
                      <a:gd name="connsiteX8" fmla="*/ 0 w 1669951"/>
                      <a:gd name="connsiteY8" fmla="*/ 649838 h 1849447"/>
                      <a:gd name="connsiteX9" fmla="*/ 758464 w 1669951"/>
                      <a:gd name="connsiteY9" fmla="*/ 648540 h 1849447"/>
                      <a:gd name="connsiteX10" fmla="*/ 496837 w 1669951"/>
                      <a:gd name="connsiteY10" fmla="*/ 386914 h 1849447"/>
                      <a:gd name="connsiteX0" fmla="*/ 496837 w 1667604"/>
                      <a:gd name="connsiteY0" fmla="*/ 386914 h 1849447"/>
                      <a:gd name="connsiteX1" fmla="*/ 840588 w 1667604"/>
                      <a:gd name="connsiteY1" fmla="*/ 72177 h 1849447"/>
                      <a:gd name="connsiteX2" fmla="*/ 1540645 w 1667604"/>
                      <a:gd name="connsiteY2" fmla="*/ 749988 h 1849447"/>
                      <a:gd name="connsiteX3" fmla="*/ 1550428 w 1667604"/>
                      <a:gd name="connsiteY3" fmla="*/ 1112864 h 1849447"/>
                      <a:gd name="connsiteX4" fmla="*/ 886768 w 1667604"/>
                      <a:gd name="connsiteY4" fmla="*/ 1760133 h 1849447"/>
                      <a:gd name="connsiteX5" fmla="*/ 542690 w 1667604"/>
                      <a:gd name="connsiteY5" fmla="*/ 1438815 h 1849447"/>
                      <a:gd name="connsiteX6" fmla="*/ 761162 w 1667604"/>
                      <a:gd name="connsiteY6" fmla="*/ 1204161 h 1849447"/>
                      <a:gd name="connsiteX7" fmla="*/ 0 w 1667604"/>
                      <a:gd name="connsiteY7" fmla="*/ 1198519 h 1849447"/>
                      <a:gd name="connsiteX8" fmla="*/ 0 w 1667604"/>
                      <a:gd name="connsiteY8" fmla="*/ 649838 h 1849447"/>
                      <a:gd name="connsiteX9" fmla="*/ 758464 w 1667604"/>
                      <a:gd name="connsiteY9" fmla="*/ 648540 h 1849447"/>
                      <a:gd name="connsiteX10" fmla="*/ 496837 w 1667604"/>
                      <a:gd name="connsiteY10" fmla="*/ 386914 h 1849447"/>
                      <a:gd name="connsiteX0" fmla="*/ 496837 w 1668767"/>
                      <a:gd name="connsiteY0" fmla="*/ 386914 h 1849447"/>
                      <a:gd name="connsiteX1" fmla="*/ 840588 w 1668767"/>
                      <a:gd name="connsiteY1" fmla="*/ 72177 h 1849447"/>
                      <a:gd name="connsiteX2" fmla="*/ 1543845 w 1668767"/>
                      <a:gd name="connsiteY2" fmla="*/ 749988 h 1849447"/>
                      <a:gd name="connsiteX3" fmla="*/ 1550428 w 1668767"/>
                      <a:gd name="connsiteY3" fmla="*/ 1112864 h 1849447"/>
                      <a:gd name="connsiteX4" fmla="*/ 886768 w 1668767"/>
                      <a:gd name="connsiteY4" fmla="*/ 1760133 h 1849447"/>
                      <a:gd name="connsiteX5" fmla="*/ 542690 w 1668767"/>
                      <a:gd name="connsiteY5" fmla="*/ 1438815 h 1849447"/>
                      <a:gd name="connsiteX6" fmla="*/ 761162 w 1668767"/>
                      <a:gd name="connsiteY6" fmla="*/ 1204161 h 1849447"/>
                      <a:gd name="connsiteX7" fmla="*/ 0 w 1668767"/>
                      <a:gd name="connsiteY7" fmla="*/ 1198519 h 1849447"/>
                      <a:gd name="connsiteX8" fmla="*/ 0 w 1668767"/>
                      <a:gd name="connsiteY8" fmla="*/ 649838 h 1849447"/>
                      <a:gd name="connsiteX9" fmla="*/ 758464 w 1668767"/>
                      <a:gd name="connsiteY9" fmla="*/ 648540 h 1849447"/>
                      <a:gd name="connsiteX10" fmla="*/ 496837 w 1668767"/>
                      <a:gd name="connsiteY10" fmla="*/ 386914 h 1849447"/>
                      <a:gd name="connsiteX0" fmla="*/ 496837 w 1667603"/>
                      <a:gd name="connsiteY0" fmla="*/ 386914 h 1849447"/>
                      <a:gd name="connsiteX1" fmla="*/ 840588 w 1667603"/>
                      <a:gd name="connsiteY1" fmla="*/ 72177 h 1849447"/>
                      <a:gd name="connsiteX2" fmla="*/ 1540644 w 1667603"/>
                      <a:gd name="connsiteY2" fmla="*/ 753189 h 1849447"/>
                      <a:gd name="connsiteX3" fmla="*/ 1550428 w 1667603"/>
                      <a:gd name="connsiteY3" fmla="*/ 1112864 h 1849447"/>
                      <a:gd name="connsiteX4" fmla="*/ 886768 w 1667603"/>
                      <a:gd name="connsiteY4" fmla="*/ 1760133 h 1849447"/>
                      <a:gd name="connsiteX5" fmla="*/ 542690 w 1667603"/>
                      <a:gd name="connsiteY5" fmla="*/ 1438815 h 1849447"/>
                      <a:gd name="connsiteX6" fmla="*/ 761162 w 1667603"/>
                      <a:gd name="connsiteY6" fmla="*/ 1204161 h 1849447"/>
                      <a:gd name="connsiteX7" fmla="*/ 0 w 1667603"/>
                      <a:gd name="connsiteY7" fmla="*/ 1198519 h 1849447"/>
                      <a:gd name="connsiteX8" fmla="*/ 0 w 1667603"/>
                      <a:gd name="connsiteY8" fmla="*/ 649838 h 1849447"/>
                      <a:gd name="connsiteX9" fmla="*/ 758464 w 1667603"/>
                      <a:gd name="connsiteY9" fmla="*/ 648540 h 1849447"/>
                      <a:gd name="connsiteX10" fmla="*/ 496837 w 1667603"/>
                      <a:gd name="connsiteY10" fmla="*/ 386914 h 1849447"/>
                      <a:gd name="connsiteX0" fmla="*/ 496837 w 1656951"/>
                      <a:gd name="connsiteY0" fmla="*/ 386914 h 1849447"/>
                      <a:gd name="connsiteX1" fmla="*/ 840588 w 1656951"/>
                      <a:gd name="connsiteY1" fmla="*/ 72177 h 1849447"/>
                      <a:gd name="connsiteX2" fmla="*/ 1508630 w 1656951"/>
                      <a:gd name="connsiteY2" fmla="*/ 721175 h 1849447"/>
                      <a:gd name="connsiteX3" fmla="*/ 1550428 w 1656951"/>
                      <a:gd name="connsiteY3" fmla="*/ 1112864 h 1849447"/>
                      <a:gd name="connsiteX4" fmla="*/ 886768 w 1656951"/>
                      <a:gd name="connsiteY4" fmla="*/ 1760133 h 1849447"/>
                      <a:gd name="connsiteX5" fmla="*/ 542690 w 1656951"/>
                      <a:gd name="connsiteY5" fmla="*/ 1438815 h 1849447"/>
                      <a:gd name="connsiteX6" fmla="*/ 761162 w 1656951"/>
                      <a:gd name="connsiteY6" fmla="*/ 1204161 h 1849447"/>
                      <a:gd name="connsiteX7" fmla="*/ 0 w 1656951"/>
                      <a:gd name="connsiteY7" fmla="*/ 1198519 h 1849447"/>
                      <a:gd name="connsiteX8" fmla="*/ 0 w 1656951"/>
                      <a:gd name="connsiteY8" fmla="*/ 649838 h 1849447"/>
                      <a:gd name="connsiteX9" fmla="*/ 758464 w 1656951"/>
                      <a:gd name="connsiteY9" fmla="*/ 648540 h 1849447"/>
                      <a:gd name="connsiteX10" fmla="*/ 496837 w 1656951"/>
                      <a:gd name="connsiteY10" fmla="*/ 386914 h 1849447"/>
                      <a:gd name="connsiteX0" fmla="*/ 496837 w 1662898"/>
                      <a:gd name="connsiteY0" fmla="*/ 386914 h 1849447"/>
                      <a:gd name="connsiteX1" fmla="*/ 840588 w 1662898"/>
                      <a:gd name="connsiteY1" fmla="*/ 72177 h 1849447"/>
                      <a:gd name="connsiteX2" fmla="*/ 1508630 w 1662898"/>
                      <a:gd name="connsiteY2" fmla="*/ 721175 h 1849447"/>
                      <a:gd name="connsiteX3" fmla="*/ 1550428 w 1662898"/>
                      <a:gd name="connsiteY3" fmla="*/ 1112864 h 1849447"/>
                      <a:gd name="connsiteX4" fmla="*/ 886768 w 1662898"/>
                      <a:gd name="connsiteY4" fmla="*/ 1760133 h 1849447"/>
                      <a:gd name="connsiteX5" fmla="*/ 542690 w 1662898"/>
                      <a:gd name="connsiteY5" fmla="*/ 1438815 h 1849447"/>
                      <a:gd name="connsiteX6" fmla="*/ 761162 w 1662898"/>
                      <a:gd name="connsiteY6" fmla="*/ 1204161 h 1849447"/>
                      <a:gd name="connsiteX7" fmla="*/ 0 w 1662898"/>
                      <a:gd name="connsiteY7" fmla="*/ 1198519 h 1849447"/>
                      <a:gd name="connsiteX8" fmla="*/ 0 w 1662898"/>
                      <a:gd name="connsiteY8" fmla="*/ 649838 h 1849447"/>
                      <a:gd name="connsiteX9" fmla="*/ 758464 w 1662898"/>
                      <a:gd name="connsiteY9" fmla="*/ 648540 h 1849447"/>
                      <a:gd name="connsiteX10" fmla="*/ 496837 w 1662898"/>
                      <a:gd name="connsiteY10" fmla="*/ 386914 h 1849447"/>
                      <a:gd name="connsiteX0" fmla="*/ 496837 w 1662898"/>
                      <a:gd name="connsiteY0" fmla="*/ 386914 h 1849447"/>
                      <a:gd name="connsiteX1" fmla="*/ 840588 w 1662898"/>
                      <a:gd name="connsiteY1" fmla="*/ 72177 h 1849447"/>
                      <a:gd name="connsiteX2" fmla="*/ 1508630 w 1662898"/>
                      <a:gd name="connsiteY2" fmla="*/ 721175 h 1849447"/>
                      <a:gd name="connsiteX3" fmla="*/ 1550428 w 1662898"/>
                      <a:gd name="connsiteY3" fmla="*/ 1112864 h 1849447"/>
                      <a:gd name="connsiteX4" fmla="*/ 886768 w 1662898"/>
                      <a:gd name="connsiteY4" fmla="*/ 1760133 h 1849447"/>
                      <a:gd name="connsiteX5" fmla="*/ 542690 w 1662898"/>
                      <a:gd name="connsiteY5" fmla="*/ 1438815 h 1849447"/>
                      <a:gd name="connsiteX6" fmla="*/ 761162 w 1662898"/>
                      <a:gd name="connsiteY6" fmla="*/ 1204161 h 1849447"/>
                      <a:gd name="connsiteX7" fmla="*/ 0 w 1662898"/>
                      <a:gd name="connsiteY7" fmla="*/ 1198519 h 1849447"/>
                      <a:gd name="connsiteX8" fmla="*/ 0 w 1662898"/>
                      <a:gd name="connsiteY8" fmla="*/ 649838 h 1849447"/>
                      <a:gd name="connsiteX9" fmla="*/ 758464 w 1662898"/>
                      <a:gd name="connsiteY9" fmla="*/ 648540 h 1849447"/>
                      <a:gd name="connsiteX10" fmla="*/ 496837 w 1662898"/>
                      <a:gd name="connsiteY10" fmla="*/ 386914 h 1849447"/>
                      <a:gd name="connsiteX0" fmla="*/ 496837 w 1664667"/>
                      <a:gd name="connsiteY0" fmla="*/ 386914 h 1849447"/>
                      <a:gd name="connsiteX1" fmla="*/ 840588 w 1664667"/>
                      <a:gd name="connsiteY1" fmla="*/ 72177 h 1849447"/>
                      <a:gd name="connsiteX2" fmla="*/ 1508630 w 1664667"/>
                      <a:gd name="connsiteY2" fmla="*/ 721175 h 1849447"/>
                      <a:gd name="connsiteX3" fmla="*/ 1550428 w 1664667"/>
                      <a:gd name="connsiteY3" fmla="*/ 1112864 h 1849447"/>
                      <a:gd name="connsiteX4" fmla="*/ 886768 w 1664667"/>
                      <a:gd name="connsiteY4" fmla="*/ 1760133 h 1849447"/>
                      <a:gd name="connsiteX5" fmla="*/ 542690 w 1664667"/>
                      <a:gd name="connsiteY5" fmla="*/ 1438815 h 1849447"/>
                      <a:gd name="connsiteX6" fmla="*/ 761162 w 1664667"/>
                      <a:gd name="connsiteY6" fmla="*/ 1204161 h 1849447"/>
                      <a:gd name="connsiteX7" fmla="*/ 0 w 1664667"/>
                      <a:gd name="connsiteY7" fmla="*/ 1198519 h 1849447"/>
                      <a:gd name="connsiteX8" fmla="*/ 0 w 1664667"/>
                      <a:gd name="connsiteY8" fmla="*/ 649838 h 1849447"/>
                      <a:gd name="connsiteX9" fmla="*/ 758464 w 1664667"/>
                      <a:gd name="connsiteY9" fmla="*/ 648540 h 1849447"/>
                      <a:gd name="connsiteX10" fmla="*/ 496837 w 1664667"/>
                      <a:gd name="connsiteY10" fmla="*/ 386914 h 1849447"/>
                      <a:gd name="connsiteX0" fmla="*/ 496837 w 1664667"/>
                      <a:gd name="connsiteY0" fmla="*/ 386914 h 1838835"/>
                      <a:gd name="connsiteX1" fmla="*/ 840588 w 1664667"/>
                      <a:gd name="connsiteY1" fmla="*/ 72177 h 1838835"/>
                      <a:gd name="connsiteX2" fmla="*/ 1508630 w 1664667"/>
                      <a:gd name="connsiteY2" fmla="*/ 721175 h 1838835"/>
                      <a:gd name="connsiteX3" fmla="*/ 1550428 w 1664667"/>
                      <a:gd name="connsiteY3" fmla="*/ 1112864 h 1838835"/>
                      <a:gd name="connsiteX4" fmla="*/ 880366 w 1664667"/>
                      <a:gd name="connsiteY4" fmla="*/ 1747329 h 1838835"/>
                      <a:gd name="connsiteX5" fmla="*/ 542690 w 1664667"/>
                      <a:gd name="connsiteY5" fmla="*/ 1438815 h 1838835"/>
                      <a:gd name="connsiteX6" fmla="*/ 761162 w 1664667"/>
                      <a:gd name="connsiteY6" fmla="*/ 1204161 h 1838835"/>
                      <a:gd name="connsiteX7" fmla="*/ 0 w 1664667"/>
                      <a:gd name="connsiteY7" fmla="*/ 1198519 h 1838835"/>
                      <a:gd name="connsiteX8" fmla="*/ 0 w 1664667"/>
                      <a:gd name="connsiteY8" fmla="*/ 649838 h 1838835"/>
                      <a:gd name="connsiteX9" fmla="*/ 758464 w 1664667"/>
                      <a:gd name="connsiteY9" fmla="*/ 648540 h 1838835"/>
                      <a:gd name="connsiteX10" fmla="*/ 496837 w 1664667"/>
                      <a:gd name="connsiteY10" fmla="*/ 386914 h 1838835"/>
                      <a:gd name="connsiteX0" fmla="*/ 496837 w 1658390"/>
                      <a:gd name="connsiteY0" fmla="*/ 386914 h 1838835"/>
                      <a:gd name="connsiteX1" fmla="*/ 840588 w 1658390"/>
                      <a:gd name="connsiteY1" fmla="*/ 72177 h 1838835"/>
                      <a:gd name="connsiteX2" fmla="*/ 1508630 w 1658390"/>
                      <a:gd name="connsiteY2" fmla="*/ 721175 h 1838835"/>
                      <a:gd name="connsiteX3" fmla="*/ 1540824 w 1658390"/>
                      <a:gd name="connsiteY3" fmla="*/ 1090454 h 1838835"/>
                      <a:gd name="connsiteX4" fmla="*/ 880366 w 1658390"/>
                      <a:gd name="connsiteY4" fmla="*/ 1747329 h 1838835"/>
                      <a:gd name="connsiteX5" fmla="*/ 542690 w 1658390"/>
                      <a:gd name="connsiteY5" fmla="*/ 1438815 h 1838835"/>
                      <a:gd name="connsiteX6" fmla="*/ 761162 w 1658390"/>
                      <a:gd name="connsiteY6" fmla="*/ 1204161 h 1838835"/>
                      <a:gd name="connsiteX7" fmla="*/ 0 w 1658390"/>
                      <a:gd name="connsiteY7" fmla="*/ 1198519 h 1838835"/>
                      <a:gd name="connsiteX8" fmla="*/ 0 w 1658390"/>
                      <a:gd name="connsiteY8" fmla="*/ 649838 h 1838835"/>
                      <a:gd name="connsiteX9" fmla="*/ 758464 w 1658390"/>
                      <a:gd name="connsiteY9" fmla="*/ 648540 h 1838835"/>
                      <a:gd name="connsiteX10" fmla="*/ 496837 w 1658390"/>
                      <a:gd name="connsiteY10" fmla="*/ 386914 h 1838835"/>
                      <a:gd name="connsiteX0" fmla="*/ 496837 w 1639195"/>
                      <a:gd name="connsiteY0" fmla="*/ 386914 h 1838835"/>
                      <a:gd name="connsiteX1" fmla="*/ 840588 w 1639195"/>
                      <a:gd name="connsiteY1" fmla="*/ 72177 h 1838835"/>
                      <a:gd name="connsiteX2" fmla="*/ 1508630 w 1639195"/>
                      <a:gd name="connsiteY2" fmla="*/ 721175 h 1838835"/>
                      <a:gd name="connsiteX3" fmla="*/ 1540824 w 1639195"/>
                      <a:gd name="connsiteY3" fmla="*/ 1090454 h 1838835"/>
                      <a:gd name="connsiteX4" fmla="*/ 880366 w 1639195"/>
                      <a:gd name="connsiteY4" fmla="*/ 1747329 h 1838835"/>
                      <a:gd name="connsiteX5" fmla="*/ 542690 w 1639195"/>
                      <a:gd name="connsiteY5" fmla="*/ 1438815 h 1838835"/>
                      <a:gd name="connsiteX6" fmla="*/ 761162 w 1639195"/>
                      <a:gd name="connsiteY6" fmla="*/ 1204161 h 1838835"/>
                      <a:gd name="connsiteX7" fmla="*/ 0 w 1639195"/>
                      <a:gd name="connsiteY7" fmla="*/ 1198519 h 1838835"/>
                      <a:gd name="connsiteX8" fmla="*/ 0 w 1639195"/>
                      <a:gd name="connsiteY8" fmla="*/ 649838 h 1838835"/>
                      <a:gd name="connsiteX9" fmla="*/ 758464 w 1639195"/>
                      <a:gd name="connsiteY9" fmla="*/ 648540 h 1838835"/>
                      <a:gd name="connsiteX10" fmla="*/ 496837 w 1639195"/>
                      <a:gd name="connsiteY10" fmla="*/ 386914 h 1838835"/>
                      <a:gd name="connsiteX0" fmla="*/ 496837 w 1641169"/>
                      <a:gd name="connsiteY0" fmla="*/ 386914 h 1838835"/>
                      <a:gd name="connsiteX1" fmla="*/ 840588 w 1641169"/>
                      <a:gd name="connsiteY1" fmla="*/ 72177 h 1838835"/>
                      <a:gd name="connsiteX2" fmla="*/ 1508630 w 1641169"/>
                      <a:gd name="connsiteY2" fmla="*/ 721175 h 1838835"/>
                      <a:gd name="connsiteX3" fmla="*/ 1540824 w 1641169"/>
                      <a:gd name="connsiteY3" fmla="*/ 1090454 h 1838835"/>
                      <a:gd name="connsiteX4" fmla="*/ 880366 w 1641169"/>
                      <a:gd name="connsiteY4" fmla="*/ 1747329 h 1838835"/>
                      <a:gd name="connsiteX5" fmla="*/ 542690 w 1641169"/>
                      <a:gd name="connsiteY5" fmla="*/ 1438815 h 1838835"/>
                      <a:gd name="connsiteX6" fmla="*/ 761162 w 1641169"/>
                      <a:gd name="connsiteY6" fmla="*/ 1204161 h 1838835"/>
                      <a:gd name="connsiteX7" fmla="*/ 0 w 1641169"/>
                      <a:gd name="connsiteY7" fmla="*/ 1198519 h 1838835"/>
                      <a:gd name="connsiteX8" fmla="*/ 0 w 1641169"/>
                      <a:gd name="connsiteY8" fmla="*/ 649838 h 1838835"/>
                      <a:gd name="connsiteX9" fmla="*/ 758464 w 1641169"/>
                      <a:gd name="connsiteY9" fmla="*/ 648540 h 1838835"/>
                      <a:gd name="connsiteX10" fmla="*/ 496837 w 1641169"/>
                      <a:gd name="connsiteY10" fmla="*/ 386914 h 1838835"/>
                      <a:gd name="connsiteX0" fmla="*/ 496837 w 1641169"/>
                      <a:gd name="connsiteY0" fmla="*/ 370325 h 1822246"/>
                      <a:gd name="connsiteX1" fmla="*/ 834185 w 1641169"/>
                      <a:gd name="connsiteY1" fmla="*/ 74796 h 1822246"/>
                      <a:gd name="connsiteX2" fmla="*/ 1508630 w 1641169"/>
                      <a:gd name="connsiteY2" fmla="*/ 704586 h 1822246"/>
                      <a:gd name="connsiteX3" fmla="*/ 1540824 w 1641169"/>
                      <a:gd name="connsiteY3" fmla="*/ 1073865 h 1822246"/>
                      <a:gd name="connsiteX4" fmla="*/ 880366 w 1641169"/>
                      <a:gd name="connsiteY4" fmla="*/ 1730740 h 1822246"/>
                      <a:gd name="connsiteX5" fmla="*/ 542690 w 1641169"/>
                      <a:gd name="connsiteY5" fmla="*/ 1422226 h 1822246"/>
                      <a:gd name="connsiteX6" fmla="*/ 761162 w 1641169"/>
                      <a:gd name="connsiteY6" fmla="*/ 1187572 h 1822246"/>
                      <a:gd name="connsiteX7" fmla="*/ 0 w 1641169"/>
                      <a:gd name="connsiteY7" fmla="*/ 1181930 h 1822246"/>
                      <a:gd name="connsiteX8" fmla="*/ 0 w 1641169"/>
                      <a:gd name="connsiteY8" fmla="*/ 633249 h 1822246"/>
                      <a:gd name="connsiteX9" fmla="*/ 758464 w 1641169"/>
                      <a:gd name="connsiteY9" fmla="*/ 631951 h 1822246"/>
                      <a:gd name="connsiteX10" fmla="*/ 496837 w 1641169"/>
                      <a:gd name="connsiteY10" fmla="*/ 370325 h 1822246"/>
                      <a:gd name="connsiteX0" fmla="*/ 496837 w 1641169"/>
                      <a:gd name="connsiteY0" fmla="*/ 381364 h 1833285"/>
                      <a:gd name="connsiteX1" fmla="*/ 840587 w 1641169"/>
                      <a:gd name="connsiteY1" fmla="*/ 73031 h 1833285"/>
                      <a:gd name="connsiteX2" fmla="*/ 1508630 w 1641169"/>
                      <a:gd name="connsiteY2" fmla="*/ 715625 h 1833285"/>
                      <a:gd name="connsiteX3" fmla="*/ 1540824 w 1641169"/>
                      <a:gd name="connsiteY3" fmla="*/ 1084904 h 1833285"/>
                      <a:gd name="connsiteX4" fmla="*/ 880366 w 1641169"/>
                      <a:gd name="connsiteY4" fmla="*/ 1741779 h 1833285"/>
                      <a:gd name="connsiteX5" fmla="*/ 542690 w 1641169"/>
                      <a:gd name="connsiteY5" fmla="*/ 1433265 h 1833285"/>
                      <a:gd name="connsiteX6" fmla="*/ 761162 w 1641169"/>
                      <a:gd name="connsiteY6" fmla="*/ 1198611 h 1833285"/>
                      <a:gd name="connsiteX7" fmla="*/ 0 w 1641169"/>
                      <a:gd name="connsiteY7" fmla="*/ 1192969 h 1833285"/>
                      <a:gd name="connsiteX8" fmla="*/ 0 w 1641169"/>
                      <a:gd name="connsiteY8" fmla="*/ 644288 h 1833285"/>
                      <a:gd name="connsiteX9" fmla="*/ 758464 w 1641169"/>
                      <a:gd name="connsiteY9" fmla="*/ 642990 h 1833285"/>
                      <a:gd name="connsiteX10" fmla="*/ 496837 w 1641169"/>
                      <a:gd name="connsiteY10" fmla="*/ 381364 h 1833285"/>
                      <a:gd name="connsiteX0" fmla="*/ 496837 w 1641169"/>
                      <a:gd name="connsiteY0" fmla="*/ 373077 h 1824998"/>
                      <a:gd name="connsiteX1" fmla="*/ 834184 w 1641169"/>
                      <a:gd name="connsiteY1" fmla="*/ 74348 h 1824998"/>
                      <a:gd name="connsiteX2" fmla="*/ 1508630 w 1641169"/>
                      <a:gd name="connsiteY2" fmla="*/ 707338 h 1824998"/>
                      <a:gd name="connsiteX3" fmla="*/ 1540824 w 1641169"/>
                      <a:gd name="connsiteY3" fmla="*/ 1076617 h 1824998"/>
                      <a:gd name="connsiteX4" fmla="*/ 880366 w 1641169"/>
                      <a:gd name="connsiteY4" fmla="*/ 1733492 h 1824998"/>
                      <a:gd name="connsiteX5" fmla="*/ 542690 w 1641169"/>
                      <a:gd name="connsiteY5" fmla="*/ 1424978 h 1824998"/>
                      <a:gd name="connsiteX6" fmla="*/ 761162 w 1641169"/>
                      <a:gd name="connsiteY6" fmla="*/ 1190324 h 1824998"/>
                      <a:gd name="connsiteX7" fmla="*/ 0 w 1641169"/>
                      <a:gd name="connsiteY7" fmla="*/ 1184682 h 1824998"/>
                      <a:gd name="connsiteX8" fmla="*/ 0 w 1641169"/>
                      <a:gd name="connsiteY8" fmla="*/ 636001 h 1824998"/>
                      <a:gd name="connsiteX9" fmla="*/ 758464 w 1641169"/>
                      <a:gd name="connsiteY9" fmla="*/ 634703 h 1824998"/>
                      <a:gd name="connsiteX10" fmla="*/ 496837 w 1641169"/>
                      <a:gd name="connsiteY10" fmla="*/ 373077 h 1824998"/>
                      <a:gd name="connsiteX0" fmla="*/ 496837 w 1638730"/>
                      <a:gd name="connsiteY0" fmla="*/ 373077 h 1824998"/>
                      <a:gd name="connsiteX1" fmla="*/ 834184 w 1638730"/>
                      <a:gd name="connsiteY1" fmla="*/ 74348 h 1824998"/>
                      <a:gd name="connsiteX2" fmla="*/ 1502226 w 1638730"/>
                      <a:gd name="connsiteY2" fmla="*/ 716944 h 1824998"/>
                      <a:gd name="connsiteX3" fmla="*/ 1540824 w 1638730"/>
                      <a:gd name="connsiteY3" fmla="*/ 1076617 h 1824998"/>
                      <a:gd name="connsiteX4" fmla="*/ 880366 w 1638730"/>
                      <a:gd name="connsiteY4" fmla="*/ 1733492 h 1824998"/>
                      <a:gd name="connsiteX5" fmla="*/ 542690 w 1638730"/>
                      <a:gd name="connsiteY5" fmla="*/ 1424978 h 1824998"/>
                      <a:gd name="connsiteX6" fmla="*/ 761162 w 1638730"/>
                      <a:gd name="connsiteY6" fmla="*/ 1190324 h 1824998"/>
                      <a:gd name="connsiteX7" fmla="*/ 0 w 1638730"/>
                      <a:gd name="connsiteY7" fmla="*/ 1184682 h 1824998"/>
                      <a:gd name="connsiteX8" fmla="*/ 0 w 1638730"/>
                      <a:gd name="connsiteY8" fmla="*/ 636001 h 1824998"/>
                      <a:gd name="connsiteX9" fmla="*/ 758464 w 1638730"/>
                      <a:gd name="connsiteY9" fmla="*/ 634703 h 1824998"/>
                      <a:gd name="connsiteX10" fmla="*/ 496837 w 1638730"/>
                      <a:gd name="connsiteY10" fmla="*/ 373077 h 1824998"/>
                      <a:gd name="connsiteX0" fmla="*/ 519247 w 1638730"/>
                      <a:gd name="connsiteY0" fmla="*/ 386915 h 1822829"/>
                      <a:gd name="connsiteX1" fmla="*/ 834184 w 1638730"/>
                      <a:gd name="connsiteY1" fmla="*/ 72179 h 1822829"/>
                      <a:gd name="connsiteX2" fmla="*/ 1502226 w 1638730"/>
                      <a:gd name="connsiteY2" fmla="*/ 714775 h 1822829"/>
                      <a:gd name="connsiteX3" fmla="*/ 1540824 w 1638730"/>
                      <a:gd name="connsiteY3" fmla="*/ 1074448 h 1822829"/>
                      <a:gd name="connsiteX4" fmla="*/ 880366 w 1638730"/>
                      <a:gd name="connsiteY4" fmla="*/ 1731323 h 1822829"/>
                      <a:gd name="connsiteX5" fmla="*/ 542690 w 1638730"/>
                      <a:gd name="connsiteY5" fmla="*/ 1422809 h 1822829"/>
                      <a:gd name="connsiteX6" fmla="*/ 761162 w 1638730"/>
                      <a:gd name="connsiteY6" fmla="*/ 1188155 h 1822829"/>
                      <a:gd name="connsiteX7" fmla="*/ 0 w 1638730"/>
                      <a:gd name="connsiteY7" fmla="*/ 1182513 h 1822829"/>
                      <a:gd name="connsiteX8" fmla="*/ 0 w 1638730"/>
                      <a:gd name="connsiteY8" fmla="*/ 633832 h 1822829"/>
                      <a:gd name="connsiteX9" fmla="*/ 758464 w 1638730"/>
                      <a:gd name="connsiteY9" fmla="*/ 632534 h 1822829"/>
                      <a:gd name="connsiteX10" fmla="*/ 519247 w 1638730"/>
                      <a:gd name="connsiteY10" fmla="*/ 386915 h 1822829"/>
                      <a:gd name="connsiteX0" fmla="*/ 525650 w 1638730"/>
                      <a:gd name="connsiteY0" fmla="*/ 398069 h 1821178"/>
                      <a:gd name="connsiteX1" fmla="*/ 834184 w 1638730"/>
                      <a:gd name="connsiteY1" fmla="*/ 70528 h 1821178"/>
                      <a:gd name="connsiteX2" fmla="*/ 1502226 w 1638730"/>
                      <a:gd name="connsiteY2" fmla="*/ 713124 h 1821178"/>
                      <a:gd name="connsiteX3" fmla="*/ 1540824 w 1638730"/>
                      <a:gd name="connsiteY3" fmla="*/ 1072797 h 1821178"/>
                      <a:gd name="connsiteX4" fmla="*/ 880366 w 1638730"/>
                      <a:gd name="connsiteY4" fmla="*/ 1729672 h 1821178"/>
                      <a:gd name="connsiteX5" fmla="*/ 542690 w 1638730"/>
                      <a:gd name="connsiteY5" fmla="*/ 1421158 h 1821178"/>
                      <a:gd name="connsiteX6" fmla="*/ 761162 w 1638730"/>
                      <a:gd name="connsiteY6" fmla="*/ 1186504 h 1821178"/>
                      <a:gd name="connsiteX7" fmla="*/ 0 w 1638730"/>
                      <a:gd name="connsiteY7" fmla="*/ 1180862 h 1821178"/>
                      <a:gd name="connsiteX8" fmla="*/ 0 w 1638730"/>
                      <a:gd name="connsiteY8" fmla="*/ 632181 h 1821178"/>
                      <a:gd name="connsiteX9" fmla="*/ 758464 w 1638730"/>
                      <a:gd name="connsiteY9" fmla="*/ 630883 h 1821178"/>
                      <a:gd name="connsiteX10" fmla="*/ 525650 w 1638730"/>
                      <a:gd name="connsiteY10" fmla="*/ 398069 h 1821178"/>
                      <a:gd name="connsiteX0" fmla="*/ 525650 w 1638730"/>
                      <a:gd name="connsiteY0" fmla="*/ 381365 h 1804474"/>
                      <a:gd name="connsiteX1" fmla="*/ 843788 w 1638730"/>
                      <a:gd name="connsiteY1" fmla="*/ 73032 h 1804474"/>
                      <a:gd name="connsiteX2" fmla="*/ 1502226 w 1638730"/>
                      <a:gd name="connsiteY2" fmla="*/ 696420 h 1804474"/>
                      <a:gd name="connsiteX3" fmla="*/ 1540824 w 1638730"/>
                      <a:gd name="connsiteY3" fmla="*/ 1056093 h 1804474"/>
                      <a:gd name="connsiteX4" fmla="*/ 880366 w 1638730"/>
                      <a:gd name="connsiteY4" fmla="*/ 1712968 h 1804474"/>
                      <a:gd name="connsiteX5" fmla="*/ 542690 w 1638730"/>
                      <a:gd name="connsiteY5" fmla="*/ 1404454 h 1804474"/>
                      <a:gd name="connsiteX6" fmla="*/ 761162 w 1638730"/>
                      <a:gd name="connsiteY6" fmla="*/ 1169800 h 1804474"/>
                      <a:gd name="connsiteX7" fmla="*/ 0 w 1638730"/>
                      <a:gd name="connsiteY7" fmla="*/ 1164158 h 1804474"/>
                      <a:gd name="connsiteX8" fmla="*/ 0 w 1638730"/>
                      <a:gd name="connsiteY8" fmla="*/ 615477 h 1804474"/>
                      <a:gd name="connsiteX9" fmla="*/ 758464 w 1638730"/>
                      <a:gd name="connsiteY9" fmla="*/ 614179 h 1804474"/>
                      <a:gd name="connsiteX10" fmla="*/ 525650 w 1638730"/>
                      <a:gd name="connsiteY10" fmla="*/ 381365 h 1804474"/>
                      <a:gd name="connsiteX0" fmla="*/ 525650 w 1638730"/>
                      <a:gd name="connsiteY0" fmla="*/ 385038 h 1808147"/>
                      <a:gd name="connsiteX1" fmla="*/ 843788 w 1638730"/>
                      <a:gd name="connsiteY1" fmla="*/ 76705 h 1808147"/>
                      <a:gd name="connsiteX2" fmla="*/ 1502226 w 1638730"/>
                      <a:gd name="connsiteY2" fmla="*/ 700093 h 1808147"/>
                      <a:gd name="connsiteX3" fmla="*/ 1540824 w 1638730"/>
                      <a:gd name="connsiteY3" fmla="*/ 1059766 h 1808147"/>
                      <a:gd name="connsiteX4" fmla="*/ 880366 w 1638730"/>
                      <a:gd name="connsiteY4" fmla="*/ 1716641 h 1808147"/>
                      <a:gd name="connsiteX5" fmla="*/ 542690 w 1638730"/>
                      <a:gd name="connsiteY5" fmla="*/ 1408127 h 1808147"/>
                      <a:gd name="connsiteX6" fmla="*/ 761162 w 1638730"/>
                      <a:gd name="connsiteY6" fmla="*/ 1173473 h 1808147"/>
                      <a:gd name="connsiteX7" fmla="*/ 0 w 1638730"/>
                      <a:gd name="connsiteY7" fmla="*/ 1167831 h 1808147"/>
                      <a:gd name="connsiteX8" fmla="*/ 0 w 1638730"/>
                      <a:gd name="connsiteY8" fmla="*/ 619150 h 1808147"/>
                      <a:gd name="connsiteX9" fmla="*/ 758464 w 1638730"/>
                      <a:gd name="connsiteY9" fmla="*/ 617852 h 1808147"/>
                      <a:gd name="connsiteX10" fmla="*/ 525650 w 1638730"/>
                      <a:gd name="connsiteY10" fmla="*/ 385038 h 1808147"/>
                      <a:gd name="connsiteX0" fmla="*/ 525650 w 1638730"/>
                      <a:gd name="connsiteY0" fmla="*/ 386330 h 1809439"/>
                      <a:gd name="connsiteX1" fmla="*/ 843788 w 1638730"/>
                      <a:gd name="connsiteY1" fmla="*/ 77997 h 1809439"/>
                      <a:gd name="connsiteX2" fmla="*/ 1502226 w 1638730"/>
                      <a:gd name="connsiteY2" fmla="*/ 701385 h 1809439"/>
                      <a:gd name="connsiteX3" fmla="*/ 1540824 w 1638730"/>
                      <a:gd name="connsiteY3" fmla="*/ 1061058 h 1809439"/>
                      <a:gd name="connsiteX4" fmla="*/ 880366 w 1638730"/>
                      <a:gd name="connsiteY4" fmla="*/ 1717933 h 1809439"/>
                      <a:gd name="connsiteX5" fmla="*/ 542690 w 1638730"/>
                      <a:gd name="connsiteY5" fmla="*/ 1409419 h 1809439"/>
                      <a:gd name="connsiteX6" fmla="*/ 761162 w 1638730"/>
                      <a:gd name="connsiteY6" fmla="*/ 1174765 h 1809439"/>
                      <a:gd name="connsiteX7" fmla="*/ 0 w 1638730"/>
                      <a:gd name="connsiteY7" fmla="*/ 1169123 h 1809439"/>
                      <a:gd name="connsiteX8" fmla="*/ 0 w 1638730"/>
                      <a:gd name="connsiteY8" fmla="*/ 620442 h 1809439"/>
                      <a:gd name="connsiteX9" fmla="*/ 758464 w 1638730"/>
                      <a:gd name="connsiteY9" fmla="*/ 619144 h 1809439"/>
                      <a:gd name="connsiteX10" fmla="*/ 525650 w 1638730"/>
                      <a:gd name="connsiteY10" fmla="*/ 386330 h 1809439"/>
                      <a:gd name="connsiteX0" fmla="*/ 525650 w 1638730"/>
                      <a:gd name="connsiteY0" fmla="*/ 390362 h 1813471"/>
                      <a:gd name="connsiteX1" fmla="*/ 843788 w 1638730"/>
                      <a:gd name="connsiteY1" fmla="*/ 82029 h 1813471"/>
                      <a:gd name="connsiteX2" fmla="*/ 1502226 w 1638730"/>
                      <a:gd name="connsiteY2" fmla="*/ 705417 h 1813471"/>
                      <a:gd name="connsiteX3" fmla="*/ 1540824 w 1638730"/>
                      <a:gd name="connsiteY3" fmla="*/ 1065090 h 1813471"/>
                      <a:gd name="connsiteX4" fmla="*/ 880366 w 1638730"/>
                      <a:gd name="connsiteY4" fmla="*/ 1721965 h 1813471"/>
                      <a:gd name="connsiteX5" fmla="*/ 542690 w 1638730"/>
                      <a:gd name="connsiteY5" fmla="*/ 1413451 h 1813471"/>
                      <a:gd name="connsiteX6" fmla="*/ 761162 w 1638730"/>
                      <a:gd name="connsiteY6" fmla="*/ 1178797 h 1813471"/>
                      <a:gd name="connsiteX7" fmla="*/ 0 w 1638730"/>
                      <a:gd name="connsiteY7" fmla="*/ 1173155 h 1813471"/>
                      <a:gd name="connsiteX8" fmla="*/ 0 w 1638730"/>
                      <a:gd name="connsiteY8" fmla="*/ 624474 h 1813471"/>
                      <a:gd name="connsiteX9" fmla="*/ 758464 w 1638730"/>
                      <a:gd name="connsiteY9" fmla="*/ 623176 h 1813471"/>
                      <a:gd name="connsiteX10" fmla="*/ 525650 w 1638730"/>
                      <a:gd name="connsiteY10" fmla="*/ 390362 h 1813471"/>
                      <a:gd name="connsiteX0" fmla="*/ 525650 w 1638730"/>
                      <a:gd name="connsiteY0" fmla="*/ 401240 h 1824349"/>
                      <a:gd name="connsiteX1" fmla="*/ 850190 w 1638730"/>
                      <a:gd name="connsiteY1" fmla="*/ 80103 h 1824349"/>
                      <a:gd name="connsiteX2" fmla="*/ 1502226 w 1638730"/>
                      <a:gd name="connsiteY2" fmla="*/ 716295 h 1824349"/>
                      <a:gd name="connsiteX3" fmla="*/ 1540824 w 1638730"/>
                      <a:gd name="connsiteY3" fmla="*/ 1075968 h 1824349"/>
                      <a:gd name="connsiteX4" fmla="*/ 880366 w 1638730"/>
                      <a:gd name="connsiteY4" fmla="*/ 1732843 h 1824349"/>
                      <a:gd name="connsiteX5" fmla="*/ 542690 w 1638730"/>
                      <a:gd name="connsiteY5" fmla="*/ 1424329 h 1824349"/>
                      <a:gd name="connsiteX6" fmla="*/ 761162 w 1638730"/>
                      <a:gd name="connsiteY6" fmla="*/ 1189675 h 1824349"/>
                      <a:gd name="connsiteX7" fmla="*/ 0 w 1638730"/>
                      <a:gd name="connsiteY7" fmla="*/ 1184033 h 1824349"/>
                      <a:gd name="connsiteX8" fmla="*/ 0 w 1638730"/>
                      <a:gd name="connsiteY8" fmla="*/ 635352 h 1824349"/>
                      <a:gd name="connsiteX9" fmla="*/ 758464 w 1638730"/>
                      <a:gd name="connsiteY9" fmla="*/ 634054 h 1824349"/>
                      <a:gd name="connsiteX10" fmla="*/ 525650 w 1638730"/>
                      <a:gd name="connsiteY10" fmla="*/ 401240 h 1824349"/>
                      <a:gd name="connsiteX0" fmla="*/ 525650 w 1627051"/>
                      <a:gd name="connsiteY0" fmla="*/ 401240 h 1824349"/>
                      <a:gd name="connsiteX1" fmla="*/ 850190 w 1627051"/>
                      <a:gd name="connsiteY1" fmla="*/ 80103 h 1824349"/>
                      <a:gd name="connsiteX2" fmla="*/ 1502226 w 1627051"/>
                      <a:gd name="connsiteY2" fmla="*/ 716295 h 1824349"/>
                      <a:gd name="connsiteX3" fmla="*/ 1540824 w 1627051"/>
                      <a:gd name="connsiteY3" fmla="*/ 1075968 h 1824349"/>
                      <a:gd name="connsiteX4" fmla="*/ 880366 w 1627051"/>
                      <a:gd name="connsiteY4" fmla="*/ 1732843 h 1824349"/>
                      <a:gd name="connsiteX5" fmla="*/ 542690 w 1627051"/>
                      <a:gd name="connsiteY5" fmla="*/ 1424329 h 1824349"/>
                      <a:gd name="connsiteX6" fmla="*/ 761162 w 1627051"/>
                      <a:gd name="connsiteY6" fmla="*/ 1189675 h 1824349"/>
                      <a:gd name="connsiteX7" fmla="*/ 0 w 1627051"/>
                      <a:gd name="connsiteY7" fmla="*/ 1184033 h 1824349"/>
                      <a:gd name="connsiteX8" fmla="*/ 0 w 1627051"/>
                      <a:gd name="connsiteY8" fmla="*/ 635352 h 1824349"/>
                      <a:gd name="connsiteX9" fmla="*/ 758464 w 1627051"/>
                      <a:gd name="connsiteY9" fmla="*/ 634054 h 1824349"/>
                      <a:gd name="connsiteX10" fmla="*/ 525650 w 1627051"/>
                      <a:gd name="connsiteY10" fmla="*/ 401240 h 1824349"/>
                      <a:gd name="connsiteX0" fmla="*/ 525650 w 1618706"/>
                      <a:gd name="connsiteY0" fmla="*/ 401240 h 1824349"/>
                      <a:gd name="connsiteX1" fmla="*/ 850190 w 1618706"/>
                      <a:gd name="connsiteY1" fmla="*/ 80103 h 1824349"/>
                      <a:gd name="connsiteX2" fmla="*/ 1502226 w 1618706"/>
                      <a:gd name="connsiteY2" fmla="*/ 716295 h 1824349"/>
                      <a:gd name="connsiteX3" fmla="*/ 1540824 w 1618706"/>
                      <a:gd name="connsiteY3" fmla="*/ 1075968 h 1824349"/>
                      <a:gd name="connsiteX4" fmla="*/ 880366 w 1618706"/>
                      <a:gd name="connsiteY4" fmla="*/ 1732843 h 1824349"/>
                      <a:gd name="connsiteX5" fmla="*/ 542690 w 1618706"/>
                      <a:gd name="connsiteY5" fmla="*/ 1424329 h 1824349"/>
                      <a:gd name="connsiteX6" fmla="*/ 761162 w 1618706"/>
                      <a:gd name="connsiteY6" fmla="*/ 1189675 h 1824349"/>
                      <a:gd name="connsiteX7" fmla="*/ 0 w 1618706"/>
                      <a:gd name="connsiteY7" fmla="*/ 1184033 h 1824349"/>
                      <a:gd name="connsiteX8" fmla="*/ 0 w 1618706"/>
                      <a:gd name="connsiteY8" fmla="*/ 635352 h 1824349"/>
                      <a:gd name="connsiteX9" fmla="*/ 758464 w 1618706"/>
                      <a:gd name="connsiteY9" fmla="*/ 634054 h 1824349"/>
                      <a:gd name="connsiteX10" fmla="*/ 525650 w 1618706"/>
                      <a:gd name="connsiteY10" fmla="*/ 401240 h 1824349"/>
                      <a:gd name="connsiteX0" fmla="*/ 694836 w 1787892"/>
                      <a:gd name="connsiteY0" fmla="*/ 401240 h 1824349"/>
                      <a:gd name="connsiteX1" fmla="*/ 1019376 w 1787892"/>
                      <a:gd name="connsiteY1" fmla="*/ 80103 h 1824349"/>
                      <a:gd name="connsiteX2" fmla="*/ 1671412 w 1787892"/>
                      <a:gd name="connsiteY2" fmla="*/ 716295 h 1824349"/>
                      <a:gd name="connsiteX3" fmla="*/ 1710010 w 1787892"/>
                      <a:gd name="connsiteY3" fmla="*/ 1075968 h 1824349"/>
                      <a:gd name="connsiteX4" fmla="*/ 1049552 w 1787892"/>
                      <a:gd name="connsiteY4" fmla="*/ 1732843 h 1824349"/>
                      <a:gd name="connsiteX5" fmla="*/ 711876 w 1787892"/>
                      <a:gd name="connsiteY5" fmla="*/ 1424329 h 1824349"/>
                      <a:gd name="connsiteX6" fmla="*/ 930348 w 1787892"/>
                      <a:gd name="connsiteY6" fmla="*/ 1189675 h 1824349"/>
                      <a:gd name="connsiteX7" fmla="*/ 0 w 1787892"/>
                      <a:gd name="connsiteY7" fmla="*/ 1181747 h 1824349"/>
                      <a:gd name="connsiteX8" fmla="*/ 169186 w 1787892"/>
                      <a:gd name="connsiteY8" fmla="*/ 635352 h 1824349"/>
                      <a:gd name="connsiteX9" fmla="*/ 927650 w 1787892"/>
                      <a:gd name="connsiteY9" fmla="*/ 634054 h 1824349"/>
                      <a:gd name="connsiteX10" fmla="*/ 694836 w 1787892"/>
                      <a:gd name="connsiteY10" fmla="*/ 401240 h 1824349"/>
                      <a:gd name="connsiteX0" fmla="*/ 694836 w 1787892"/>
                      <a:gd name="connsiteY0" fmla="*/ 401240 h 1824349"/>
                      <a:gd name="connsiteX1" fmla="*/ 1019376 w 1787892"/>
                      <a:gd name="connsiteY1" fmla="*/ 80103 h 1824349"/>
                      <a:gd name="connsiteX2" fmla="*/ 1671412 w 1787892"/>
                      <a:gd name="connsiteY2" fmla="*/ 716295 h 1824349"/>
                      <a:gd name="connsiteX3" fmla="*/ 1710010 w 1787892"/>
                      <a:gd name="connsiteY3" fmla="*/ 1075968 h 1824349"/>
                      <a:gd name="connsiteX4" fmla="*/ 1049552 w 1787892"/>
                      <a:gd name="connsiteY4" fmla="*/ 1732843 h 1824349"/>
                      <a:gd name="connsiteX5" fmla="*/ 711876 w 1787892"/>
                      <a:gd name="connsiteY5" fmla="*/ 1424329 h 1824349"/>
                      <a:gd name="connsiteX6" fmla="*/ 930348 w 1787892"/>
                      <a:gd name="connsiteY6" fmla="*/ 1189675 h 1824349"/>
                      <a:gd name="connsiteX7" fmla="*/ 0 w 1787892"/>
                      <a:gd name="connsiteY7" fmla="*/ 1181747 h 1824349"/>
                      <a:gd name="connsiteX8" fmla="*/ 13718 w 1787892"/>
                      <a:gd name="connsiteY8" fmla="*/ 633067 h 1824349"/>
                      <a:gd name="connsiteX9" fmla="*/ 927650 w 1787892"/>
                      <a:gd name="connsiteY9" fmla="*/ 634054 h 1824349"/>
                      <a:gd name="connsiteX10" fmla="*/ 694836 w 1787892"/>
                      <a:gd name="connsiteY10" fmla="*/ 401240 h 1824349"/>
                      <a:gd name="connsiteX0" fmla="*/ 708556 w 1801612"/>
                      <a:gd name="connsiteY0" fmla="*/ 401240 h 1824349"/>
                      <a:gd name="connsiteX1" fmla="*/ 1033096 w 1801612"/>
                      <a:gd name="connsiteY1" fmla="*/ 80103 h 1824349"/>
                      <a:gd name="connsiteX2" fmla="*/ 1685132 w 1801612"/>
                      <a:gd name="connsiteY2" fmla="*/ 716295 h 1824349"/>
                      <a:gd name="connsiteX3" fmla="*/ 1723730 w 1801612"/>
                      <a:gd name="connsiteY3" fmla="*/ 1075968 h 1824349"/>
                      <a:gd name="connsiteX4" fmla="*/ 1063272 w 1801612"/>
                      <a:gd name="connsiteY4" fmla="*/ 1732843 h 1824349"/>
                      <a:gd name="connsiteX5" fmla="*/ 725596 w 1801612"/>
                      <a:gd name="connsiteY5" fmla="*/ 1424329 h 1824349"/>
                      <a:gd name="connsiteX6" fmla="*/ 944068 w 1801612"/>
                      <a:gd name="connsiteY6" fmla="*/ 1189675 h 1824349"/>
                      <a:gd name="connsiteX7" fmla="*/ 0 w 1801612"/>
                      <a:gd name="connsiteY7" fmla="*/ 1177178 h 1824349"/>
                      <a:gd name="connsiteX8" fmla="*/ 27438 w 1801612"/>
                      <a:gd name="connsiteY8" fmla="*/ 633067 h 1824349"/>
                      <a:gd name="connsiteX9" fmla="*/ 941370 w 1801612"/>
                      <a:gd name="connsiteY9" fmla="*/ 634054 h 1824349"/>
                      <a:gd name="connsiteX10" fmla="*/ 708556 w 1801612"/>
                      <a:gd name="connsiteY10" fmla="*/ 401240 h 1824349"/>
                      <a:gd name="connsiteX0" fmla="*/ 708558 w 1801614"/>
                      <a:gd name="connsiteY0" fmla="*/ 401240 h 1824349"/>
                      <a:gd name="connsiteX1" fmla="*/ 1033098 w 1801614"/>
                      <a:gd name="connsiteY1" fmla="*/ 80103 h 1824349"/>
                      <a:gd name="connsiteX2" fmla="*/ 1685134 w 1801614"/>
                      <a:gd name="connsiteY2" fmla="*/ 716295 h 1824349"/>
                      <a:gd name="connsiteX3" fmla="*/ 1723732 w 1801614"/>
                      <a:gd name="connsiteY3" fmla="*/ 1075968 h 1824349"/>
                      <a:gd name="connsiteX4" fmla="*/ 1063274 w 1801614"/>
                      <a:gd name="connsiteY4" fmla="*/ 1732843 h 1824349"/>
                      <a:gd name="connsiteX5" fmla="*/ 725598 w 1801614"/>
                      <a:gd name="connsiteY5" fmla="*/ 1424329 h 1824349"/>
                      <a:gd name="connsiteX6" fmla="*/ 944070 w 1801614"/>
                      <a:gd name="connsiteY6" fmla="*/ 1189675 h 1824349"/>
                      <a:gd name="connsiteX7" fmla="*/ 0 w 1801614"/>
                      <a:gd name="connsiteY7" fmla="*/ 1181753 h 1824349"/>
                      <a:gd name="connsiteX8" fmla="*/ 27440 w 1801614"/>
                      <a:gd name="connsiteY8" fmla="*/ 633067 h 1824349"/>
                      <a:gd name="connsiteX9" fmla="*/ 941372 w 1801614"/>
                      <a:gd name="connsiteY9" fmla="*/ 634054 h 1824349"/>
                      <a:gd name="connsiteX10" fmla="*/ 708558 w 1801614"/>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22859 w 1824473"/>
                      <a:gd name="connsiteY7" fmla="*/ 1181753 h 1824349"/>
                      <a:gd name="connsiteX8" fmla="*/ 0 w 1824473"/>
                      <a:gd name="connsiteY8" fmla="*/ 637642 h 1824349"/>
                      <a:gd name="connsiteX9" fmla="*/ 964231 w 1824473"/>
                      <a:gd name="connsiteY9" fmla="*/ 634054 h 1824349"/>
                      <a:gd name="connsiteX10" fmla="*/ 731417 w 18244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22859 w 1824473"/>
                      <a:gd name="connsiteY7" fmla="*/ 1181753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11425 w 1824473"/>
                      <a:gd name="connsiteY7" fmla="*/ 1181756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11423 w 1824473"/>
                      <a:gd name="connsiteY7" fmla="*/ 1188617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2275 w 1824473"/>
                      <a:gd name="connsiteY7" fmla="*/ 1188620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3817 w 1826873"/>
                      <a:gd name="connsiteY0" fmla="*/ 401240 h 1824349"/>
                      <a:gd name="connsiteX1" fmla="*/ 1058357 w 1826873"/>
                      <a:gd name="connsiteY1" fmla="*/ 80103 h 1824349"/>
                      <a:gd name="connsiteX2" fmla="*/ 1710393 w 1826873"/>
                      <a:gd name="connsiteY2" fmla="*/ 716295 h 1824349"/>
                      <a:gd name="connsiteX3" fmla="*/ 1748991 w 1826873"/>
                      <a:gd name="connsiteY3" fmla="*/ 1075968 h 1824349"/>
                      <a:gd name="connsiteX4" fmla="*/ 1088533 w 1826873"/>
                      <a:gd name="connsiteY4" fmla="*/ 1732843 h 1824349"/>
                      <a:gd name="connsiteX5" fmla="*/ 750857 w 1826873"/>
                      <a:gd name="connsiteY5" fmla="*/ 1424329 h 1824349"/>
                      <a:gd name="connsiteX6" fmla="*/ 969329 w 1826873"/>
                      <a:gd name="connsiteY6" fmla="*/ 1189675 h 1824349"/>
                      <a:gd name="connsiteX7" fmla="*/ 100 w 1826873"/>
                      <a:gd name="connsiteY7" fmla="*/ 1195482 h 1824349"/>
                      <a:gd name="connsiteX8" fmla="*/ 2400 w 1826873"/>
                      <a:gd name="connsiteY8" fmla="*/ 635359 h 1824349"/>
                      <a:gd name="connsiteX9" fmla="*/ 966631 w 1826873"/>
                      <a:gd name="connsiteY9" fmla="*/ 634054 h 1824349"/>
                      <a:gd name="connsiteX10" fmla="*/ 733817 w 18268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2270 w 1824473"/>
                      <a:gd name="connsiteY7" fmla="*/ 1195485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95487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93201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88628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93201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88629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90915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1652 w 1824708"/>
                      <a:gd name="connsiteY0" fmla="*/ 401240 h 1824349"/>
                      <a:gd name="connsiteX1" fmla="*/ 1056192 w 1824708"/>
                      <a:gd name="connsiteY1" fmla="*/ 80103 h 1824349"/>
                      <a:gd name="connsiteX2" fmla="*/ 1708228 w 1824708"/>
                      <a:gd name="connsiteY2" fmla="*/ 716295 h 1824349"/>
                      <a:gd name="connsiteX3" fmla="*/ 1746826 w 1824708"/>
                      <a:gd name="connsiteY3" fmla="*/ 1075968 h 1824349"/>
                      <a:gd name="connsiteX4" fmla="*/ 1086368 w 1824708"/>
                      <a:gd name="connsiteY4" fmla="*/ 1732843 h 1824349"/>
                      <a:gd name="connsiteX5" fmla="*/ 748692 w 1824708"/>
                      <a:gd name="connsiteY5" fmla="*/ 1424329 h 1824349"/>
                      <a:gd name="connsiteX6" fmla="*/ 967164 w 1824708"/>
                      <a:gd name="connsiteY6" fmla="*/ 1189675 h 1824349"/>
                      <a:gd name="connsiteX7" fmla="*/ 217 w 1824708"/>
                      <a:gd name="connsiteY7" fmla="*/ 1195488 h 1824349"/>
                      <a:gd name="connsiteX8" fmla="*/ 235 w 1824708"/>
                      <a:gd name="connsiteY8" fmla="*/ 635359 h 1824349"/>
                      <a:gd name="connsiteX9" fmla="*/ 964466 w 1824708"/>
                      <a:gd name="connsiteY9" fmla="*/ 634054 h 1824349"/>
                      <a:gd name="connsiteX10" fmla="*/ 731652 w 1824708"/>
                      <a:gd name="connsiteY10" fmla="*/ 401240 h 1824349"/>
                      <a:gd name="connsiteX0" fmla="*/ 731652 w 1824708"/>
                      <a:gd name="connsiteY0" fmla="*/ 401240 h 1824349"/>
                      <a:gd name="connsiteX1" fmla="*/ 1056192 w 1824708"/>
                      <a:gd name="connsiteY1" fmla="*/ 80103 h 1824349"/>
                      <a:gd name="connsiteX2" fmla="*/ 1708228 w 1824708"/>
                      <a:gd name="connsiteY2" fmla="*/ 716295 h 1824349"/>
                      <a:gd name="connsiteX3" fmla="*/ 1746826 w 1824708"/>
                      <a:gd name="connsiteY3" fmla="*/ 1075968 h 1824349"/>
                      <a:gd name="connsiteX4" fmla="*/ 1086368 w 1824708"/>
                      <a:gd name="connsiteY4" fmla="*/ 1732843 h 1824349"/>
                      <a:gd name="connsiteX5" fmla="*/ 748692 w 1824708"/>
                      <a:gd name="connsiteY5" fmla="*/ 1424329 h 1824349"/>
                      <a:gd name="connsiteX6" fmla="*/ 967164 w 1824708"/>
                      <a:gd name="connsiteY6" fmla="*/ 1189675 h 1824349"/>
                      <a:gd name="connsiteX7" fmla="*/ 217 w 1824708"/>
                      <a:gd name="connsiteY7" fmla="*/ 1190916 h 1824349"/>
                      <a:gd name="connsiteX8" fmla="*/ 235 w 1824708"/>
                      <a:gd name="connsiteY8" fmla="*/ 635359 h 1824349"/>
                      <a:gd name="connsiteX9" fmla="*/ 964466 w 1824708"/>
                      <a:gd name="connsiteY9" fmla="*/ 634054 h 1824349"/>
                      <a:gd name="connsiteX10" fmla="*/ 731652 w 1824708"/>
                      <a:gd name="connsiteY10" fmla="*/ 401240 h 1824349"/>
                      <a:gd name="connsiteX0" fmla="*/ 731652 w 1824708"/>
                      <a:gd name="connsiteY0" fmla="*/ 401240 h 1824349"/>
                      <a:gd name="connsiteX1" fmla="*/ 1056192 w 1824708"/>
                      <a:gd name="connsiteY1" fmla="*/ 80103 h 1824349"/>
                      <a:gd name="connsiteX2" fmla="*/ 1708228 w 1824708"/>
                      <a:gd name="connsiteY2" fmla="*/ 716295 h 1824349"/>
                      <a:gd name="connsiteX3" fmla="*/ 1746826 w 1824708"/>
                      <a:gd name="connsiteY3" fmla="*/ 1075968 h 1824349"/>
                      <a:gd name="connsiteX4" fmla="*/ 1086368 w 1824708"/>
                      <a:gd name="connsiteY4" fmla="*/ 1732843 h 1824349"/>
                      <a:gd name="connsiteX5" fmla="*/ 748692 w 1824708"/>
                      <a:gd name="connsiteY5" fmla="*/ 1424329 h 1824349"/>
                      <a:gd name="connsiteX6" fmla="*/ 967164 w 1824708"/>
                      <a:gd name="connsiteY6" fmla="*/ 1189675 h 1824349"/>
                      <a:gd name="connsiteX7" fmla="*/ 217 w 1824708"/>
                      <a:gd name="connsiteY7" fmla="*/ 1190916 h 1824349"/>
                      <a:gd name="connsiteX8" fmla="*/ 235 w 1824708"/>
                      <a:gd name="connsiteY8" fmla="*/ 635359 h 1824349"/>
                      <a:gd name="connsiteX9" fmla="*/ 440309 w 1824708"/>
                      <a:gd name="connsiteY9" fmla="*/ 632178 h 1824349"/>
                      <a:gd name="connsiteX10" fmla="*/ 964466 w 1824708"/>
                      <a:gd name="connsiteY10" fmla="*/ 634054 h 1824349"/>
                      <a:gd name="connsiteX11" fmla="*/ 731652 w 1824708"/>
                      <a:gd name="connsiteY11" fmla="*/ 401240 h 182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4708" h="1824349">
                        <a:moveTo>
                          <a:pt x="731652" y="401240"/>
                        </a:moveTo>
                        <a:cubicBezTo>
                          <a:pt x="502030" y="177129"/>
                          <a:pt x="802720" y="-153817"/>
                          <a:pt x="1056192" y="80103"/>
                        </a:cubicBezTo>
                        <a:lnTo>
                          <a:pt x="1708228" y="716295"/>
                        </a:lnTo>
                        <a:cubicBezTo>
                          <a:pt x="1803352" y="806018"/>
                          <a:pt x="1894740" y="918164"/>
                          <a:pt x="1746826" y="1075968"/>
                        </a:cubicBezTo>
                        <a:lnTo>
                          <a:pt x="1086368" y="1732843"/>
                        </a:lnTo>
                        <a:cubicBezTo>
                          <a:pt x="851273" y="1974878"/>
                          <a:pt x="533816" y="1689552"/>
                          <a:pt x="748692" y="1424329"/>
                        </a:cubicBezTo>
                        <a:lnTo>
                          <a:pt x="967164" y="1189675"/>
                        </a:lnTo>
                        <a:lnTo>
                          <a:pt x="217" y="1190916"/>
                        </a:lnTo>
                        <a:cubicBezTo>
                          <a:pt x="-541" y="1006496"/>
                          <a:pt x="993" y="819779"/>
                          <a:pt x="235" y="635359"/>
                        </a:cubicBezTo>
                        <a:lnTo>
                          <a:pt x="440309" y="632178"/>
                        </a:lnTo>
                        <a:lnTo>
                          <a:pt x="964466" y="634054"/>
                        </a:lnTo>
                        <a:lnTo>
                          <a:pt x="731652" y="401240"/>
                        </a:lnTo>
                        <a:close/>
                      </a:path>
                    </a:pathLst>
                  </a:custGeom>
                  <a:solidFill>
                    <a:srgbClr val="AABDE4"/>
                  </a:solidFill>
                  <a:ln w="25400" cap="flat" cmpd="sng" algn="ctr">
                    <a:solidFill>
                      <a:sysClr val="window" lastClr="FFFFFF"/>
                    </a:solidFill>
                    <a:prstDash val="solid"/>
                  </a:ln>
                  <a:effectLst>
                    <a:innerShdw blurRad="266700">
                      <a:srgbClr val="4D76C7"/>
                    </a:innerShdw>
                  </a:effectLst>
                </p:spPr>
                <p:txBody>
                  <a:bodyPr rtlCol="0" anchor="ctr"/>
                  <a:lstStyle/>
                  <a:p>
                    <a:pPr algn="ctr" defTabSz="914400">
                      <a:defRPr/>
                    </a:pPr>
                    <a:endParaRPr lang="en-US" sz="2400" kern="0" dirty="0">
                      <a:solidFill>
                        <a:prstClr val="white"/>
                      </a:solidFill>
                      <a:latin typeface="Arial" panose="020B0604020202020204" pitchFamily="34" charset="0"/>
                      <a:cs typeface="Arial" panose="020B0604020202020204" pitchFamily="34" charset="0"/>
                    </a:endParaRPr>
                  </a:p>
                </p:txBody>
              </p:sp>
              <p:sp>
                <p:nvSpPr>
                  <p:cNvPr id="109" name="Rectangle 3"/>
                  <p:cNvSpPr/>
                  <p:nvPr/>
                </p:nvSpPr>
                <p:spPr>
                  <a:xfrm rot="16200000">
                    <a:off x="5784206" y="1389195"/>
                    <a:ext cx="1335617" cy="2043303"/>
                  </a:xfrm>
                  <a:custGeom>
                    <a:avLst/>
                    <a:gdLst>
                      <a:gd name="connsiteX0" fmla="*/ 308526 w 1086566"/>
                      <a:gd name="connsiteY0" fmla="*/ 847 h 1554072"/>
                      <a:gd name="connsiteX1" fmla="*/ 450604 w 1086566"/>
                      <a:gd name="connsiteY1" fmla="*/ 49180 h 1554072"/>
                      <a:gd name="connsiteX2" fmla="*/ 978023 w 1086566"/>
                      <a:gd name="connsiteY2" fmla="*/ 568810 h 1554072"/>
                      <a:gd name="connsiteX3" fmla="*/ 991375 w 1086566"/>
                      <a:gd name="connsiteY3" fmla="*/ 950095 h 1554072"/>
                      <a:gd name="connsiteX4" fmla="*/ 472858 w 1086566"/>
                      <a:gd name="connsiteY4" fmla="*/ 1486787 h 1554072"/>
                      <a:gd name="connsiteX5" fmla="*/ 154627 w 1086566"/>
                      <a:gd name="connsiteY5" fmla="*/ 1195260 h 1554072"/>
                      <a:gd name="connsiteX6" fmla="*/ 334884 w 1086566"/>
                      <a:gd name="connsiteY6" fmla="*/ 1001651 h 1554072"/>
                      <a:gd name="connsiteX7" fmla="*/ 0 w 1086566"/>
                      <a:gd name="connsiteY7" fmla="*/ 999168 h 1554072"/>
                      <a:gd name="connsiteX8" fmla="*/ 332658 w 1086566"/>
                      <a:gd name="connsiteY8" fmla="*/ 543218 h 1554072"/>
                      <a:gd name="connsiteX9" fmla="*/ 116795 w 1086566"/>
                      <a:gd name="connsiteY9" fmla="*/ 327355 h 1554072"/>
                      <a:gd name="connsiteX10" fmla="*/ 308526 w 1086566"/>
                      <a:gd name="connsiteY10" fmla="*/ 847 h 1554072"/>
                      <a:gd name="connsiteX0" fmla="*/ 223177 w 1001217"/>
                      <a:gd name="connsiteY0" fmla="*/ 847 h 1554072"/>
                      <a:gd name="connsiteX1" fmla="*/ 365255 w 1001217"/>
                      <a:gd name="connsiteY1" fmla="*/ 49180 h 1554072"/>
                      <a:gd name="connsiteX2" fmla="*/ 892674 w 1001217"/>
                      <a:gd name="connsiteY2" fmla="*/ 568810 h 1554072"/>
                      <a:gd name="connsiteX3" fmla="*/ 906026 w 1001217"/>
                      <a:gd name="connsiteY3" fmla="*/ 950095 h 1554072"/>
                      <a:gd name="connsiteX4" fmla="*/ 387509 w 1001217"/>
                      <a:gd name="connsiteY4" fmla="*/ 1486787 h 1554072"/>
                      <a:gd name="connsiteX5" fmla="*/ 69278 w 1001217"/>
                      <a:gd name="connsiteY5" fmla="*/ 1195260 h 1554072"/>
                      <a:gd name="connsiteX6" fmla="*/ 249535 w 1001217"/>
                      <a:gd name="connsiteY6" fmla="*/ 1001651 h 1554072"/>
                      <a:gd name="connsiteX7" fmla="*/ 247309 w 1001217"/>
                      <a:gd name="connsiteY7" fmla="*/ 543218 h 1554072"/>
                      <a:gd name="connsiteX8" fmla="*/ 31446 w 1001217"/>
                      <a:gd name="connsiteY8" fmla="*/ 327355 h 1554072"/>
                      <a:gd name="connsiteX9" fmla="*/ 223177 w 1001217"/>
                      <a:gd name="connsiteY9" fmla="*/ 847 h 1554072"/>
                      <a:gd name="connsiteX0" fmla="*/ 223177 w 999993"/>
                      <a:gd name="connsiteY0" fmla="*/ 847 h 1554072"/>
                      <a:gd name="connsiteX1" fmla="*/ 365255 w 999993"/>
                      <a:gd name="connsiteY1" fmla="*/ 49180 h 1554072"/>
                      <a:gd name="connsiteX2" fmla="*/ 892674 w 999993"/>
                      <a:gd name="connsiteY2" fmla="*/ 568810 h 1554072"/>
                      <a:gd name="connsiteX3" fmla="*/ 906026 w 999993"/>
                      <a:gd name="connsiteY3" fmla="*/ 950095 h 1554072"/>
                      <a:gd name="connsiteX4" fmla="*/ 387509 w 999993"/>
                      <a:gd name="connsiteY4" fmla="*/ 1486787 h 1554072"/>
                      <a:gd name="connsiteX5" fmla="*/ 69278 w 999993"/>
                      <a:gd name="connsiteY5" fmla="*/ 1195260 h 1554072"/>
                      <a:gd name="connsiteX6" fmla="*/ 249535 w 999993"/>
                      <a:gd name="connsiteY6" fmla="*/ 1001651 h 1554072"/>
                      <a:gd name="connsiteX7" fmla="*/ 247309 w 999993"/>
                      <a:gd name="connsiteY7" fmla="*/ 543218 h 1554072"/>
                      <a:gd name="connsiteX8" fmla="*/ 31446 w 999993"/>
                      <a:gd name="connsiteY8" fmla="*/ 327355 h 1554072"/>
                      <a:gd name="connsiteX9" fmla="*/ 223177 w 999993"/>
                      <a:gd name="connsiteY9" fmla="*/ 847 h 1554072"/>
                      <a:gd name="connsiteX0" fmla="*/ 223177 w 1004088"/>
                      <a:gd name="connsiteY0" fmla="*/ 847 h 1554072"/>
                      <a:gd name="connsiteX1" fmla="*/ 365255 w 1004088"/>
                      <a:gd name="connsiteY1" fmla="*/ 49180 h 1554072"/>
                      <a:gd name="connsiteX2" fmla="*/ 892674 w 1004088"/>
                      <a:gd name="connsiteY2" fmla="*/ 568810 h 1554072"/>
                      <a:gd name="connsiteX3" fmla="*/ 906026 w 1004088"/>
                      <a:gd name="connsiteY3" fmla="*/ 950095 h 1554072"/>
                      <a:gd name="connsiteX4" fmla="*/ 387509 w 1004088"/>
                      <a:gd name="connsiteY4" fmla="*/ 1486787 h 1554072"/>
                      <a:gd name="connsiteX5" fmla="*/ 69278 w 1004088"/>
                      <a:gd name="connsiteY5" fmla="*/ 1195260 h 1554072"/>
                      <a:gd name="connsiteX6" fmla="*/ 249535 w 1004088"/>
                      <a:gd name="connsiteY6" fmla="*/ 1001651 h 1554072"/>
                      <a:gd name="connsiteX7" fmla="*/ 247309 w 1004088"/>
                      <a:gd name="connsiteY7" fmla="*/ 543218 h 1554072"/>
                      <a:gd name="connsiteX8" fmla="*/ 31446 w 1004088"/>
                      <a:gd name="connsiteY8" fmla="*/ 327355 h 1554072"/>
                      <a:gd name="connsiteX9" fmla="*/ 223177 w 1004088"/>
                      <a:gd name="connsiteY9" fmla="*/ 847 h 1554072"/>
                      <a:gd name="connsiteX0" fmla="*/ 223177 w 1011360"/>
                      <a:gd name="connsiteY0" fmla="*/ 847 h 1554072"/>
                      <a:gd name="connsiteX1" fmla="*/ 365255 w 1011360"/>
                      <a:gd name="connsiteY1" fmla="*/ 49180 h 1554072"/>
                      <a:gd name="connsiteX2" fmla="*/ 892674 w 1011360"/>
                      <a:gd name="connsiteY2" fmla="*/ 568810 h 1554072"/>
                      <a:gd name="connsiteX3" fmla="*/ 906026 w 1011360"/>
                      <a:gd name="connsiteY3" fmla="*/ 950095 h 1554072"/>
                      <a:gd name="connsiteX4" fmla="*/ 387509 w 1011360"/>
                      <a:gd name="connsiteY4" fmla="*/ 1486787 h 1554072"/>
                      <a:gd name="connsiteX5" fmla="*/ 69278 w 1011360"/>
                      <a:gd name="connsiteY5" fmla="*/ 1195260 h 1554072"/>
                      <a:gd name="connsiteX6" fmla="*/ 249535 w 1011360"/>
                      <a:gd name="connsiteY6" fmla="*/ 1001651 h 1554072"/>
                      <a:gd name="connsiteX7" fmla="*/ 247309 w 1011360"/>
                      <a:gd name="connsiteY7" fmla="*/ 543218 h 1554072"/>
                      <a:gd name="connsiteX8" fmla="*/ 31446 w 1011360"/>
                      <a:gd name="connsiteY8" fmla="*/ 327355 h 1554072"/>
                      <a:gd name="connsiteX9" fmla="*/ 223177 w 1011360"/>
                      <a:gd name="connsiteY9" fmla="*/ 847 h 1554072"/>
                      <a:gd name="connsiteX0" fmla="*/ 223177 w 1011360"/>
                      <a:gd name="connsiteY0" fmla="*/ 847 h 1554072"/>
                      <a:gd name="connsiteX1" fmla="*/ 365255 w 1011360"/>
                      <a:gd name="connsiteY1" fmla="*/ 49180 h 1554072"/>
                      <a:gd name="connsiteX2" fmla="*/ 892674 w 1011360"/>
                      <a:gd name="connsiteY2" fmla="*/ 568810 h 1554072"/>
                      <a:gd name="connsiteX3" fmla="*/ 906026 w 1011360"/>
                      <a:gd name="connsiteY3" fmla="*/ 950095 h 1554072"/>
                      <a:gd name="connsiteX4" fmla="*/ 387509 w 1011360"/>
                      <a:gd name="connsiteY4" fmla="*/ 1486787 h 1554072"/>
                      <a:gd name="connsiteX5" fmla="*/ 69278 w 1011360"/>
                      <a:gd name="connsiteY5" fmla="*/ 1195260 h 1554072"/>
                      <a:gd name="connsiteX6" fmla="*/ 249535 w 1011360"/>
                      <a:gd name="connsiteY6" fmla="*/ 1001651 h 1554072"/>
                      <a:gd name="connsiteX7" fmla="*/ 247309 w 1011360"/>
                      <a:gd name="connsiteY7" fmla="*/ 543218 h 1554072"/>
                      <a:gd name="connsiteX8" fmla="*/ 31446 w 1011360"/>
                      <a:gd name="connsiteY8" fmla="*/ 327355 h 1554072"/>
                      <a:gd name="connsiteX9" fmla="*/ 223177 w 1011360"/>
                      <a:gd name="connsiteY9" fmla="*/ 847 h 1554072"/>
                      <a:gd name="connsiteX0" fmla="*/ 223177 w 1004610"/>
                      <a:gd name="connsiteY0" fmla="*/ 847 h 1554072"/>
                      <a:gd name="connsiteX1" fmla="*/ 365255 w 1004610"/>
                      <a:gd name="connsiteY1" fmla="*/ 49180 h 1554072"/>
                      <a:gd name="connsiteX2" fmla="*/ 892674 w 1004610"/>
                      <a:gd name="connsiteY2" fmla="*/ 568810 h 1554072"/>
                      <a:gd name="connsiteX3" fmla="*/ 906026 w 1004610"/>
                      <a:gd name="connsiteY3" fmla="*/ 950095 h 1554072"/>
                      <a:gd name="connsiteX4" fmla="*/ 387509 w 1004610"/>
                      <a:gd name="connsiteY4" fmla="*/ 1486787 h 1554072"/>
                      <a:gd name="connsiteX5" fmla="*/ 69278 w 1004610"/>
                      <a:gd name="connsiteY5" fmla="*/ 1195260 h 1554072"/>
                      <a:gd name="connsiteX6" fmla="*/ 249535 w 1004610"/>
                      <a:gd name="connsiteY6" fmla="*/ 1001651 h 1554072"/>
                      <a:gd name="connsiteX7" fmla="*/ 247309 w 1004610"/>
                      <a:gd name="connsiteY7" fmla="*/ 543218 h 1554072"/>
                      <a:gd name="connsiteX8" fmla="*/ 31446 w 1004610"/>
                      <a:gd name="connsiteY8" fmla="*/ 327355 h 1554072"/>
                      <a:gd name="connsiteX9" fmla="*/ 223177 w 1004610"/>
                      <a:gd name="connsiteY9" fmla="*/ 847 h 1554072"/>
                      <a:gd name="connsiteX0" fmla="*/ 223177 w 1001595"/>
                      <a:gd name="connsiteY0" fmla="*/ 847 h 1554072"/>
                      <a:gd name="connsiteX1" fmla="*/ 365255 w 1001595"/>
                      <a:gd name="connsiteY1" fmla="*/ 49180 h 1554072"/>
                      <a:gd name="connsiteX2" fmla="*/ 892674 w 1001595"/>
                      <a:gd name="connsiteY2" fmla="*/ 568810 h 1554072"/>
                      <a:gd name="connsiteX3" fmla="*/ 906026 w 1001595"/>
                      <a:gd name="connsiteY3" fmla="*/ 950095 h 1554072"/>
                      <a:gd name="connsiteX4" fmla="*/ 387509 w 1001595"/>
                      <a:gd name="connsiteY4" fmla="*/ 1486787 h 1554072"/>
                      <a:gd name="connsiteX5" fmla="*/ 69278 w 1001595"/>
                      <a:gd name="connsiteY5" fmla="*/ 1195260 h 1554072"/>
                      <a:gd name="connsiteX6" fmla="*/ 249535 w 1001595"/>
                      <a:gd name="connsiteY6" fmla="*/ 1001651 h 1554072"/>
                      <a:gd name="connsiteX7" fmla="*/ 247309 w 1001595"/>
                      <a:gd name="connsiteY7" fmla="*/ 543218 h 1554072"/>
                      <a:gd name="connsiteX8" fmla="*/ 31446 w 1001595"/>
                      <a:gd name="connsiteY8" fmla="*/ 327355 h 1554072"/>
                      <a:gd name="connsiteX9" fmla="*/ 223177 w 1001595"/>
                      <a:gd name="connsiteY9" fmla="*/ 847 h 1554072"/>
                      <a:gd name="connsiteX0" fmla="*/ 223177 w 1001595"/>
                      <a:gd name="connsiteY0" fmla="*/ 847 h 1554073"/>
                      <a:gd name="connsiteX1" fmla="*/ 365255 w 1001595"/>
                      <a:gd name="connsiteY1" fmla="*/ 49180 h 1554073"/>
                      <a:gd name="connsiteX2" fmla="*/ 892674 w 1001595"/>
                      <a:gd name="connsiteY2" fmla="*/ 568810 h 1554073"/>
                      <a:gd name="connsiteX3" fmla="*/ 906026 w 1001595"/>
                      <a:gd name="connsiteY3" fmla="*/ 950095 h 1554073"/>
                      <a:gd name="connsiteX4" fmla="*/ 377181 w 1001595"/>
                      <a:gd name="connsiteY4" fmla="*/ 1486789 h 1554073"/>
                      <a:gd name="connsiteX5" fmla="*/ 69278 w 1001595"/>
                      <a:gd name="connsiteY5" fmla="*/ 1195260 h 1554073"/>
                      <a:gd name="connsiteX6" fmla="*/ 249535 w 1001595"/>
                      <a:gd name="connsiteY6" fmla="*/ 1001651 h 1554073"/>
                      <a:gd name="connsiteX7" fmla="*/ 247309 w 1001595"/>
                      <a:gd name="connsiteY7" fmla="*/ 543218 h 1554073"/>
                      <a:gd name="connsiteX8" fmla="*/ 31446 w 1001595"/>
                      <a:gd name="connsiteY8" fmla="*/ 327355 h 1554073"/>
                      <a:gd name="connsiteX9" fmla="*/ 223177 w 1001595"/>
                      <a:gd name="connsiteY9" fmla="*/ 847 h 1554073"/>
                      <a:gd name="connsiteX0" fmla="*/ 223177 w 1008222"/>
                      <a:gd name="connsiteY0" fmla="*/ 847 h 1554073"/>
                      <a:gd name="connsiteX1" fmla="*/ 365255 w 1008222"/>
                      <a:gd name="connsiteY1" fmla="*/ 49180 h 1554073"/>
                      <a:gd name="connsiteX2" fmla="*/ 892674 w 1008222"/>
                      <a:gd name="connsiteY2" fmla="*/ 568810 h 1554073"/>
                      <a:gd name="connsiteX3" fmla="*/ 906026 w 1008222"/>
                      <a:gd name="connsiteY3" fmla="*/ 950095 h 1554073"/>
                      <a:gd name="connsiteX4" fmla="*/ 377181 w 1008222"/>
                      <a:gd name="connsiteY4" fmla="*/ 1486789 h 1554073"/>
                      <a:gd name="connsiteX5" fmla="*/ 69278 w 1008222"/>
                      <a:gd name="connsiteY5" fmla="*/ 1195260 h 1554073"/>
                      <a:gd name="connsiteX6" fmla="*/ 249535 w 1008222"/>
                      <a:gd name="connsiteY6" fmla="*/ 1001651 h 1554073"/>
                      <a:gd name="connsiteX7" fmla="*/ 247309 w 1008222"/>
                      <a:gd name="connsiteY7" fmla="*/ 543218 h 1554073"/>
                      <a:gd name="connsiteX8" fmla="*/ 31446 w 1008222"/>
                      <a:gd name="connsiteY8" fmla="*/ 327355 h 1554073"/>
                      <a:gd name="connsiteX9" fmla="*/ 223177 w 1008222"/>
                      <a:gd name="connsiteY9" fmla="*/ 847 h 1554073"/>
                      <a:gd name="connsiteX0" fmla="*/ 223177 w 1015827"/>
                      <a:gd name="connsiteY0" fmla="*/ 847 h 1554073"/>
                      <a:gd name="connsiteX1" fmla="*/ 365255 w 1015827"/>
                      <a:gd name="connsiteY1" fmla="*/ 49180 h 1554073"/>
                      <a:gd name="connsiteX2" fmla="*/ 892674 w 1015827"/>
                      <a:gd name="connsiteY2" fmla="*/ 568810 h 1554073"/>
                      <a:gd name="connsiteX3" fmla="*/ 906026 w 1015827"/>
                      <a:gd name="connsiteY3" fmla="*/ 950095 h 1554073"/>
                      <a:gd name="connsiteX4" fmla="*/ 377181 w 1015827"/>
                      <a:gd name="connsiteY4" fmla="*/ 1486789 h 1554073"/>
                      <a:gd name="connsiteX5" fmla="*/ 69278 w 1015827"/>
                      <a:gd name="connsiteY5" fmla="*/ 1195260 h 1554073"/>
                      <a:gd name="connsiteX6" fmla="*/ 249535 w 1015827"/>
                      <a:gd name="connsiteY6" fmla="*/ 1001651 h 1554073"/>
                      <a:gd name="connsiteX7" fmla="*/ 247309 w 1015827"/>
                      <a:gd name="connsiteY7" fmla="*/ 543218 h 1554073"/>
                      <a:gd name="connsiteX8" fmla="*/ 31446 w 1015827"/>
                      <a:gd name="connsiteY8" fmla="*/ 327355 h 1554073"/>
                      <a:gd name="connsiteX9" fmla="*/ 223177 w 1015827"/>
                      <a:gd name="connsiteY9" fmla="*/ 847 h 155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5827" h="1554073">
                        <a:moveTo>
                          <a:pt x="223177" y="847"/>
                        </a:moveTo>
                        <a:cubicBezTo>
                          <a:pt x="272438" y="-3720"/>
                          <a:pt x="322602" y="9865"/>
                          <a:pt x="365255" y="49180"/>
                        </a:cubicBezTo>
                        <a:lnTo>
                          <a:pt x="892674" y="568810"/>
                        </a:lnTo>
                        <a:cubicBezTo>
                          <a:pt x="987042" y="663692"/>
                          <a:pt x="1108162" y="763517"/>
                          <a:pt x="906026" y="950095"/>
                        </a:cubicBezTo>
                        <a:lnTo>
                          <a:pt x="377181" y="1486789"/>
                        </a:lnTo>
                        <a:cubicBezTo>
                          <a:pt x="204342" y="1681202"/>
                          <a:pt x="-108012" y="1414091"/>
                          <a:pt x="69278" y="1195260"/>
                        </a:cubicBezTo>
                        <a:lnTo>
                          <a:pt x="249535" y="1001651"/>
                        </a:lnTo>
                        <a:lnTo>
                          <a:pt x="247309" y="543218"/>
                        </a:lnTo>
                        <a:lnTo>
                          <a:pt x="31446" y="327355"/>
                        </a:lnTo>
                        <a:cubicBezTo>
                          <a:pt x="-64247" y="180323"/>
                          <a:pt x="75397" y="14547"/>
                          <a:pt x="223177" y="847"/>
                        </a:cubicBezTo>
                        <a:close/>
                      </a:path>
                    </a:pathLst>
                  </a:custGeom>
                  <a:gradFill flip="none" rotWithShape="1">
                    <a:gsLst>
                      <a:gs pos="30000">
                        <a:sysClr val="window" lastClr="FFFFFF">
                          <a:alpha val="0"/>
                        </a:sysClr>
                      </a:gs>
                      <a:gs pos="100000">
                        <a:sysClr val="window" lastClr="FFFFFF">
                          <a:alpha val="50000"/>
                        </a:sysClr>
                      </a:gs>
                    </a:gsLst>
                    <a:lin ang="0" scaled="1"/>
                    <a:tileRect/>
                  </a:gradFill>
                  <a:ln w="25400" cap="flat" cmpd="sng" algn="ctr">
                    <a:noFill/>
                    <a:prstDash val="solid"/>
                  </a:ln>
                  <a:effectLst/>
                </p:spPr>
                <p:txBody>
                  <a:bodyPr rtlCol="0" anchor="ctr"/>
                  <a:lstStyle/>
                  <a:p>
                    <a:pPr algn="ctr" defTabSz="914400">
                      <a:defRPr/>
                    </a:pPr>
                    <a:endParaRPr lang="en-US" sz="2400" kern="0" dirty="0">
                      <a:solidFill>
                        <a:prstClr val="white"/>
                      </a:solidFill>
                      <a:latin typeface="Arial" panose="020B0604020202020204" pitchFamily="34" charset="0"/>
                      <a:cs typeface="Arial" panose="020B0604020202020204" pitchFamily="34" charset="0"/>
                    </a:endParaRPr>
                  </a:p>
                </p:txBody>
              </p:sp>
            </p:grpSp>
            <p:grpSp>
              <p:nvGrpSpPr>
                <p:cNvPr id="101" name="Group 100"/>
                <p:cNvGrpSpPr/>
                <p:nvPr/>
              </p:nvGrpSpPr>
              <p:grpSpPr>
                <a:xfrm>
                  <a:off x="1070055" y="3459481"/>
                  <a:ext cx="879122" cy="879120"/>
                  <a:chOff x="267289" y="1946037"/>
                  <a:chExt cx="1362508" cy="1362508"/>
                </a:xfrm>
              </p:grpSpPr>
              <p:sp>
                <p:nvSpPr>
                  <p:cNvPr id="103" name="Oval 102"/>
                  <p:cNvSpPr/>
                  <p:nvPr/>
                </p:nvSpPr>
                <p:spPr>
                  <a:xfrm>
                    <a:off x="267289" y="1946037"/>
                    <a:ext cx="1362508" cy="1362508"/>
                  </a:xfrm>
                  <a:prstGeom prst="ellipse">
                    <a:avLst/>
                  </a:prstGeom>
                  <a:solidFill>
                    <a:srgbClr val="AABDE4"/>
                  </a:solidFill>
                  <a:ln w="25400">
                    <a:solidFill>
                      <a:schemeClr val="bg1"/>
                    </a:solidFill>
                  </a:ln>
                  <a:effectLst>
                    <a:innerShdw blurRad="266700">
                      <a:srgbClr val="4D76C7"/>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latin typeface="Arial" panose="020B0604020202020204" pitchFamily="34" charset="0"/>
                      <a:cs typeface="Arial" panose="020B0604020202020204" pitchFamily="34" charset="0"/>
                    </a:endParaRPr>
                  </a:p>
                </p:txBody>
              </p:sp>
              <p:sp>
                <p:nvSpPr>
                  <p:cNvPr id="104" name="Oval 103"/>
                  <p:cNvSpPr/>
                  <p:nvPr/>
                </p:nvSpPr>
                <p:spPr>
                  <a:xfrm>
                    <a:off x="455592" y="1989247"/>
                    <a:ext cx="975175" cy="719527"/>
                  </a:xfrm>
                  <a:prstGeom prst="ellipse">
                    <a:avLst/>
                  </a:prstGeom>
                  <a:gradFill flip="none" rotWithShape="1">
                    <a:gsLst>
                      <a:gs pos="0">
                        <a:schemeClr val="bg1">
                          <a:alpha val="79000"/>
                        </a:schemeClr>
                      </a:gs>
                      <a:gs pos="76000">
                        <a:schemeClr val="bg1">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latin typeface="Arial" panose="020B0604020202020204" pitchFamily="34" charset="0"/>
                      <a:cs typeface="Arial" panose="020B0604020202020204" pitchFamily="34" charset="0"/>
                    </a:endParaRPr>
                  </a:p>
                </p:txBody>
              </p:sp>
            </p:grpSp>
          </p:grpSp>
        </p:grpSp>
        <p:grpSp>
          <p:nvGrpSpPr>
            <p:cNvPr id="7" name="Group 6"/>
            <p:cNvGrpSpPr/>
            <p:nvPr/>
          </p:nvGrpSpPr>
          <p:grpSpPr>
            <a:xfrm flipV="1">
              <a:off x="1731476" y="234426"/>
              <a:ext cx="2409677" cy="5059429"/>
              <a:chOff x="2691799" y="1609300"/>
              <a:chExt cx="2409677" cy="5059429"/>
            </a:xfrm>
          </p:grpSpPr>
          <p:grpSp>
            <p:nvGrpSpPr>
              <p:cNvPr id="114" name="Group 113"/>
              <p:cNvGrpSpPr/>
              <p:nvPr/>
            </p:nvGrpSpPr>
            <p:grpSpPr>
              <a:xfrm>
                <a:off x="2691799" y="5180862"/>
                <a:ext cx="2409677" cy="1487867"/>
                <a:chOff x="4736703" y="5194308"/>
                <a:chExt cx="2409677" cy="1487867"/>
              </a:xfrm>
            </p:grpSpPr>
            <p:cxnSp>
              <p:nvCxnSpPr>
                <p:cNvPr id="128" name="Straight Connector 127"/>
                <p:cNvCxnSpPr/>
                <p:nvPr/>
              </p:nvCxnSpPr>
              <p:spPr>
                <a:xfrm>
                  <a:off x="4915339" y="6682175"/>
                  <a:ext cx="2052409" cy="0"/>
                </a:xfrm>
                <a:prstGeom prst="line">
                  <a:avLst/>
                </a:prstGeom>
                <a:ln w="9525">
                  <a:solidFill>
                    <a:srgbClr val="B7E5F3"/>
                  </a:solidFill>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flipV="1">
                  <a:off x="4736703" y="5194308"/>
                  <a:ext cx="2409677" cy="1433777"/>
                </a:xfrm>
                <a:prstGeom prst="rect">
                  <a:avLst/>
                </a:prstGeom>
                <a:noFill/>
              </p:spPr>
              <p:txBody>
                <a:bodyPr wrap="square" rtlCol="0">
                  <a:spAutoFit/>
                </a:bodyPr>
                <a:lstStyle>
                  <a:defPPr>
                    <a:defRPr lang="en-US"/>
                  </a:defPPr>
                  <a:lvl1pPr algn="ctr" defTabSz="457200">
                    <a:defRPr>
                      <a:solidFill>
                        <a:schemeClr val="tx1">
                          <a:lumMod val="75000"/>
                          <a:lumOff val="25000"/>
                        </a:schemeClr>
                      </a:solidFill>
                      <a:latin typeface="Arial" panose="020B0604020202020204" pitchFamily="34" charset="0"/>
                      <a:cs typeface="Arial" panose="020B0604020202020204" pitchFamily="34" charset="0"/>
                    </a:defRPr>
                  </a:lvl1pPr>
                </a:lstStyle>
                <a:p>
                  <a:r>
                    <a:rPr lang="en-US" sz="1600" dirty="0">
                      <a:solidFill>
                        <a:prstClr val="black">
                          <a:lumMod val="75000"/>
                          <a:lumOff val="25000"/>
                        </a:prstClr>
                      </a:solidFill>
                    </a:rPr>
                    <a:t>Increasing level of </a:t>
                  </a:r>
                  <a:r>
                    <a:rPr lang="en-US" sz="1600" b="1" dirty="0">
                      <a:solidFill>
                        <a:prstClr val="black">
                          <a:lumMod val="75000"/>
                          <a:lumOff val="25000"/>
                        </a:prstClr>
                      </a:solidFill>
                    </a:rPr>
                    <a:t>evidence required from pediatric studies</a:t>
                  </a:r>
                </a:p>
              </p:txBody>
            </p:sp>
          </p:grpSp>
          <p:grpSp>
            <p:nvGrpSpPr>
              <p:cNvPr id="83" name="Group 82"/>
              <p:cNvGrpSpPr/>
              <p:nvPr/>
            </p:nvGrpSpPr>
            <p:grpSpPr>
              <a:xfrm>
                <a:off x="2809748" y="1609300"/>
                <a:ext cx="2173783" cy="2942396"/>
                <a:chOff x="4795620" y="1545026"/>
                <a:chExt cx="2401209" cy="3250236"/>
              </a:xfrm>
              <a:effectLst>
                <a:outerShdw blurRad="76200" sx="101000" sy="101000" algn="ctr" rotWithShape="0">
                  <a:prstClr val="black">
                    <a:alpha val="30000"/>
                  </a:prstClr>
                </a:outerShdw>
              </a:effectLst>
            </p:grpSpPr>
            <p:grpSp>
              <p:nvGrpSpPr>
                <p:cNvPr id="84" name="Group 83"/>
                <p:cNvGrpSpPr/>
                <p:nvPr/>
              </p:nvGrpSpPr>
              <p:grpSpPr>
                <a:xfrm>
                  <a:off x="4795620" y="1545026"/>
                  <a:ext cx="2401209" cy="2401684"/>
                  <a:chOff x="5128953" y="1685991"/>
                  <a:chExt cx="2605382" cy="2605900"/>
                </a:xfrm>
              </p:grpSpPr>
              <p:sp>
                <p:nvSpPr>
                  <p:cNvPr id="95" name="Rectangle 3"/>
                  <p:cNvSpPr/>
                  <p:nvPr/>
                </p:nvSpPr>
                <p:spPr>
                  <a:xfrm rot="16200000">
                    <a:off x="5128694" y="1686250"/>
                    <a:ext cx="2605900" cy="2605382"/>
                  </a:xfrm>
                  <a:custGeom>
                    <a:avLst/>
                    <a:gdLst>
                      <a:gd name="connsiteX0" fmla="*/ 729217 w 1670847"/>
                      <a:gd name="connsiteY0" fmla="*/ 1027 h 1883537"/>
                      <a:gd name="connsiteX1" fmla="*/ 901415 w 1670847"/>
                      <a:gd name="connsiteY1" fmla="*/ 59606 h 1883537"/>
                      <a:gd name="connsiteX2" fmla="*/ 1540648 w 1670847"/>
                      <a:gd name="connsiteY2" fmla="*/ 689399 h 1883537"/>
                      <a:gd name="connsiteX3" fmla="*/ 1556831 w 1670847"/>
                      <a:gd name="connsiteY3" fmla="*/ 1151516 h 1883537"/>
                      <a:gd name="connsiteX4" fmla="*/ 928387 w 1670847"/>
                      <a:gd name="connsiteY4" fmla="*/ 1801988 h 1883537"/>
                      <a:gd name="connsiteX5" fmla="*/ 542690 w 1670847"/>
                      <a:gd name="connsiteY5" fmla="*/ 1448656 h 1883537"/>
                      <a:gd name="connsiteX6" fmla="*/ 761162 w 1670847"/>
                      <a:gd name="connsiteY6" fmla="*/ 1214002 h 1883537"/>
                      <a:gd name="connsiteX7" fmla="*/ 0 w 1670847"/>
                      <a:gd name="connsiteY7" fmla="*/ 1208360 h 1883537"/>
                      <a:gd name="connsiteX8" fmla="*/ 0 w 1670847"/>
                      <a:gd name="connsiteY8" fmla="*/ 659679 h 1883537"/>
                      <a:gd name="connsiteX9" fmla="*/ 758464 w 1670847"/>
                      <a:gd name="connsiteY9" fmla="*/ 658381 h 1883537"/>
                      <a:gd name="connsiteX10" fmla="*/ 496837 w 1670847"/>
                      <a:gd name="connsiteY10" fmla="*/ 396755 h 1883537"/>
                      <a:gd name="connsiteX11" fmla="*/ 729217 w 1670847"/>
                      <a:gd name="connsiteY11" fmla="*/ 1027 h 1883537"/>
                      <a:gd name="connsiteX0" fmla="*/ 729217 w 1671736"/>
                      <a:gd name="connsiteY0" fmla="*/ 1027 h 1883537"/>
                      <a:gd name="connsiteX1" fmla="*/ 901415 w 1671736"/>
                      <a:gd name="connsiteY1" fmla="*/ 59606 h 1883537"/>
                      <a:gd name="connsiteX2" fmla="*/ 1540648 w 1671736"/>
                      <a:gd name="connsiteY2" fmla="*/ 689399 h 1883537"/>
                      <a:gd name="connsiteX3" fmla="*/ 1556831 w 1671736"/>
                      <a:gd name="connsiteY3" fmla="*/ 1151516 h 1883537"/>
                      <a:gd name="connsiteX4" fmla="*/ 928387 w 1671736"/>
                      <a:gd name="connsiteY4" fmla="*/ 1801988 h 1883537"/>
                      <a:gd name="connsiteX5" fmla="*/ 542690 w 1671736"/>
                      <a:gd name="connsiteY5" fmla="*/ 1448656 h 1883537"/>
                      <a:gd name="connsiteX6" fmla="*/ 761162 w 1671736"/>
                      <a:gd name="connsiteY6" fmla="*/ 1214002 h 1883537"/>
                      <a:gd name="connsiteX7" fmla="*/ 0 w 1671736"/>
                      <a:gd name="connsiteY7" fmla="*/ 1208360 h 1883537"/>
                      <a:gd name="connsiteX8" fmla="*/ 0 w 1671736"/>
                      <a:gd name="connsiteY8" fmla="*/ 659679 h 1883537"/>
                      <a:gd name="connsiteX9" fmla="*/ 758464 w 1671736"/>
                      <a:gd name="connsiteY9" fmla="*/ 658381 h 1883537"/>
                      <a:gd name="connsiteX10" fmla="*/ 496837 w 1671736"/>
                      <a:gd name="connsiteY10" fmla="*/ 396755 h 1883537"/>
                      <a:gd name="connsiteX11" fmla="*/ 729217 w 1671736"/>
                      <a:gd name="connsiteY11" fmla="*/ 1027 h 1883537"/>
                      <a:gd name="connsiteX0" fmla="*/ 729217 w 1671736"/>
                      <a:gd name="connsiteY0" fmla="*/ 306 h 1882816"/>
                      <a:gd name="connsiteX1" fmla="*/ 872602 w 1671736"/>
                      <a:gd name="connsiteY1" fmla="*/ 113309 h 1882816"/>
                      <a:gd name="connsiteX2" fmla="*/ 1540648 w 1671736"/>
                      <a:gd name="connsiteY2" fmla="*/ 688678 h 1882816"/>
                      <a:gd name="connsiteX3" fmla="*/ 1556831 w 1671736"/>
                      <a:gd name="connsiteY3" fmla="*/ 1150795 h 1882816"/>
                      <a:gd name="connsiteX4" fmla="*/ 928387 w 1671736"/>
                      <a:gd name="connsiteY4" fmla="*/ 1801267 h 1882816"/>
                      <a:gd name="connsiteX5" fmla="*/ 542690 w 1671736"/>
                      <a:gd name="connsiteY5" fmla="*/ 1447935 h 1882816"/>
                      <a:gd name="connsiteX6" fmla="*/ 761162 w 1671736"/>
                      <a:gd name="connsiteY6" fmla="*/ 1213281 h 1882816"/>
                      <a:gd name="connsiteX7" fmla="*/ 0 w 1671736"/>
                      <a:gd name="connsiteY7" fmla="*/ 1207639 h 1882816"/>
                      <a:gd name="connsiteX8" fmla="*/ 0 w 1671736"/>
                      <a:gd name="connsiteY8" fmla="*/ 658958 h 1882816"/>
                      <a:gd name="connsiteX9" fmla="*/ 758464 w 1671736"/>
                      <a:gd name="connsiteY9" fmla="*/ 657660 h 1882816"/>
                      <a:gd name="connsiteX10" fmla="*/ 496837 w 1671736"/>
                      <a:gd name="connsiteY10" fmla="*/ 396034 h 1882816"/>
                      <a:gd name="connsiteX11" fmla="*/ 729217 w 1671736"/>
                      <a:gd name="connsiteY11" fmla="*/ 306 h 1882816"/>
                      <a:gd name="connsiteX0" fmla="*/ 729217 w 1670628"/>
                      <a:gd name="connsiteY0" fmla="*/ 306 h 1882816"/>
                      <a:gd name="connsiteX1" fmla="*/ 872602 w 1670628"/>
                      <a:gd name="connsiteY1" fmla="*/ 113309 h 1882816"/>
                      <a:gd name="connsiteX2" fmla="*/ 1537447 w 1670628"/>
                      <a:gd name="connsiteY2" fmla="*/ 743102 h 1882816"/>
                      <a:gd name="connsiteX3" fmla="*/ 1556831 w 1670628"/>
                      <a:gd name="connsiteY3" fmla="*/ 1150795 h 1882816"/>
                      <a:gd name="connsiteX4" fmla="*/ 928387 w 1670628"/>
                      <a:gd name="connsiteY4" fmla="*/ 1801267 h 1882816"/>
                      <a:gd name="connsiteX5" fmla="*/ 542690 w 1670628"/>
                      <a:gd name="connsiteY5" fmla="*/ 1447935 h 1882816"/>
                      <a:gd name="connsiteX6" fmla="*/ 761162 w 1670628"/>
                      <a:gd name="connsiteY6" fmla="*/ 1213281 h 1882816"/>
                      <a:gd name="connsiteX7" fmla="*/ 0 w 1670628"/>
                      <a:gd name="connsiteY7" fmla="*/ 1207639 h 1882816"/>
                      <a:gd name="connsiteX8" fmla="*/ 0 w 1670628"/>
                      <a:gd name="connsiteY8" fmla="*/ 658958 h 1882816"/>
                      <a:gd name="connsiteX9" fmla="*/ 758464 w 1670628"/>
                      <a:gd name="connsiteY9" fmla="*/ 657660 h 1882816"/>
                      <a:gd name="connsiteX10" fmla="*/ 496837 w 1670628"/>
                      <a:gd name="connsiteY10" fmla="*/ 396034 h 1882816"/>
                      <a:gd name="connsiteX11" fmla="*/ 729217 w 1670628"/>
                      <a:gd name="connsiteY11" fmla="*/ 306 h 1882816"/>
                      <a:gd name="connsiteX0" fmla="*/ 703606 w 1670628"/>
                      <a:gd name="connsiteY0" fmla="*/ 409 h 1863710"/>
                      <a:gd name="connsiteX1" fmla="*/ 872602 w 1670628"/>
                      <a:gd name="connsiteY1" fmla="*/ 94203 h 1863710"/>
                      <a:gd name="connsiteX2" fmla="*/ 1537447 w 1670628"/>
                      <a:gd name="connsiteY2" fmla="*/ 723996 h 1863710"/>
                      <a:gd name="connsiteX3" fmla="*/ 1556831 w 1670628"/>
                      <a:gd name="connsiteY3" fmla="*/ 1131689 h 1863710"/>
                      <a:gd name="connsiteX4" fmla="*/ 928387 w 1670628"/>
                      <a:gd name="connsiteY4" fmla="*/ 1782161 h 1863710"/>
                      <a:gd name="connsiteX5" fmla="*/ 542690 w 1670628"/>
                      <a:gd name="connsiteY5" fmla="*/ 1428829 h 1863710"/>
                      <a:gd name="connsiteX6" fmla="*/ 761162 w 1670628"/>
                      <a:gd name="connsiteY6" fmla="*/ 1194175 h 1863710"/>
                      <a:gd name="connsiteX7" fmla="*/ 0 w 1670628"/>
                      <a:gd name="connsiteY7" fmla="*/ 1188533 h 1863710"/>
                      <a:gd name="connsiteX8" fmla="*/ 0 w 1670628"/>
                      <a:gd name="connsiteY8" fmla="*/ 639852 h 1863710"/>
                      <a:gd name="connsiteX9" fmla="*/ 758464 w 1670628"/>
                      <a:gd name="connsiteY9" fmla="*/ 638554 h 1863710"/>
                      <a:gd name="connsiteX10" fmla="*/ 496837 w 1670628"/>
                      <a:gd name="connsiteY10" fmla="*/ 376928 h 1863710"/>
                      <a:gd name="connsiteX11" fmla="*/ 703606 w 1670628"/>
                      <a:gd name="connsiteY11" fmla="*/ 409 h 1863710"/>
                      <a:gd name="connsiteX0" fmla="*/ 697203 w 1670628"/>
                      <a:gd name="connsiteY0" fmla="*/ 409 h 1863710"/>
                      <a:gd name="connsiteX1" fmla="*/ 872602 w 1670628"/>
                      <a:gd name="connsiteY1" fmla="*/ 94203 h 1863710"/>
                      <a:gd name="connsiteX2" fmla="*/ 1537447 w 1670628"/>
                      <a:gd name="connsiteY2" fmla="*/ 723996 h 1863710"/>
                      <a:gd name="connsiteX3" fmla="*/ 1556831 w 1670628"/>
                      <a:gd name="connsiteY3" fmla="*/ 1131689 h 1863710"/>
                      <a:gd name="connsiteX4" fmla="*/ 928387 w 1670628"/>
                      <a:gd name="connsiteY4" fmla="*/ 1782161 h 1863710"/>
                      <a:gd name="connsiteX5" fmla="*/ 542690 w 1670628"/>
                      <a:gd name="connsiteY5" fmla="*/ 1428829 h 1863710"/>
                      <a:gd name="connsiteX6" fmla="*/ 761162 w 1670628"/>
                      <a:gd name="connsiteY6" fmla="*/ 1194175 h 1863710"/>
                      <a:gd name="connsiteX7" fmla="*/ 0 w 1670628"/>
                      <a:gd name="connsiteY7" fmla="*/ 1188533 h 1863710"/>
                      <a:gd name="connsiteX8" fmla="*/ 0 w 1670628"/>
                      <a:gd name="connsiteY8" fmla="*/ 639852 h 1863710"/>
                      <a:gd name="connsiteX9" fmla="*/ 758464 w 1670628"/>
                      <a:gd name="connsiteY9" fmla="*/ 638554 h 1863710"/>
                      <a:gd name="connsiteX10" fmla="*/ 496837 w 1670628"/>
                      <a:gd name="connsiteY10" fmla="*/ 376928 h 1863710"/>
                      <a:gd name="connsiteX11" fmla="*/ 697203 w 1670628"/>
                      <a:gd name="connsiteY11" fmla="*/ 409 h 1863710"/>
                      <a:gd name="connsiteX0" fmla="*/ 697203 w 1670628"/>
                      <a:gd name="connsiteY0" fmla="*/ 3197 h 1866498"/>
                      <a:gd name="connsiteX1" fmla="*/ 872602 w 1670628"/>
                      <a:gd name="connsiteY1" fmla="*/ 96991 h 1866498"/>
                      <a:gd name="connsiteX2" fmla="*/ 1537447 w 1670628"/>
                      <a:gd name="connsiteY2" fmla="*/ 726784 h 1866498"/>
                      <a:gd name="connsiteX3" fmla="*/ 1556831 w 1670628"/>
                      <a:gd name="connsiteY3" fmla="*/ 1134477 h 1866498"/>
                      <a:gd name="connsiteX4" fmla="*/ 928387 w 1670628"/>
                      <a:gd name="connsiteY4" fmla="*/ 1784949 h 1866498"/>
                      <a:gd name="connsiteX5" fmla="*/ 542690 w 1670628"/>
                      <a:gd name="connsiteY5" fmla="*/ 1431617 h 1866498"/>
                      <a:gd name="connsiteX6" fmla="*/ 761162 w 1670628"/>
                      <a:gd name="connsiteY6" fmla="*/ 1196963 h 1866498"/>
                      <a:gd name="connsiteX7" fmla="*/ 0 w 1670628"/>
                      <a:gd name="connsiteY7" fmla="*/ 1191321 h 1866498"/>
                      <a:gd name="connsiteX8" fmla="*/ 0 w 1670628"/>
                      <a:gd name="connsiteY8" fmla="*/ 642640 h 1866498"/>
                      <a:gd name="connsiteX9" fmla="*/ 758464 w 1670628"/>
                      <a:gd name="connsiteY9" fmla="*/ 641342 h 1866498"/>
                      <a:gd name="connsiteX10" fmla="*/ 496837 w 1670628"/>
                      <a:gd name="connsiteY10" fmla="*/ 379716 h 1866498"/>
                      <a:gd name="connsiteX11" fmla="*/ 697203 w 1670628"/>
                      <a:gd name="connsiteY11" fmla="*/ 3197 h 1866498"/>
                      <a:gd name="connsiteX0" fmla="*/ 697203 w 1670628"/>
                      <a:gd name="connsiteY0" fmla="*/ 0 h 1863301"/>
                      <a:gd name="connsiteX1" fmla="*/ 872602 w 1670628"/>
                      <a:gd name="connsiteY1" fmla="*/ 93794 h 1863301"/>
                      <a:gd name="connsiteX2" fmla="*/ 1537447 w 1670628"/>
                      <a:gd name="connsiteY2" fmla="*/ 723587 h 1863301"/>
                      <a:gd name="connsiteX3" fmla="*/ 1556831 w 1670628"/>
                      <a:gd name="connsiteY3" fmla="*/ 1131280 h 1863301"/>
                      <a:gd name="connsiteX4" fmla="*/ 928387 w 1670628"/>
                      <a:gd name="connsiteY4" fmla="*/ 1781752 h 1863301"/>
                      <a:gd name="connsiteX5" fmla="*/ 542690 w 1670628"/>
                      <a:gd name="connsiteY5" fmla="*/ 1428420 h 1863301"/>
                      <a:gd name="connsiteX6" fmla="*/ 761162 w 1670628"/>
                      <a:gd name="connsiteY6" fmla="*/ 1193766 h 1863301"/>
                      <a:gd name="connsiteX7" fmla="*/ 0 w 1670628"/>
                      <a:gd name="connsiteY7" fmla="*/ 1188124 h 1863301"/>
                      <a:gd name="connsiteX8" fmla="*/ 0 w 1670628"/>
                      <a:gd name="connsiteY8" fmla="*/ 639443 h 1863301"/>
                      <a:gd name="connsiteX9" fmla="*/ 758464 w 1670628"/>
                      <a:gd name="connsiteY9" fmla="*/ 638145 h 1863301"/>
                      <a:gd name="connsiteX10" fmla="*/ 496837 w 1670628"/>
                      <a:gd name="connsiteY10" fmla="*/ 376519 h 1863301"/>
                      <a:gd name="connsiteX11" fmla="*/ 697203 w 1670628"/>
                      <a:gd name="connsiteY11" fmla="*/ 0 h 1863301"/>
                      <a:gd name="connsiteX0" fmla="*/ 697203 w 1670628"/>
                      <a:gd name="connsiteY0" fmla="*/ 0 h 1836318"/>
                      <a:gd name="connsiteX1" fmla="*/ 872602 w 1670628"/>
                      <a:gd name="connsiteY1" fmla="*/ 93794 h 1836318"/>
                      <a:gd name="connsiteX2" fmla="*/ 1537447 w 1670628"/>
                      <a:gd name="connsiteY2" fmla="*/ 723587 h 1836318"/>
                      <a:gd name="connsiteX3" fmla="*/ 1556831 w 1670628"/>
                      <a:gd name="connsiteY3" fmla="*/ 1131280 h 1836318"/>
                      <a:gd name="connsiteX4" fmla="*/ 886768 w 1670628"/>
                      <a:gd name="connsiteY4" fmla="*/ 1749738 h 1836318"/>
                      <a:gd name="connsiteX5" fmla="*/ 542690 w 1670628"/>
                      <a:gd name="connsiteY5" fmla="*/ 1428420 h 1836318"/>
                      <a:gd name="connsiteX6" fmla="*/ 761162 w 1670628"/>
                      <a:gd name="connsiteY6" fmla="*/ 1193766 h 1836318"/>
                      <a:gd name="connsiteX7" fmla="*/ 0 w 1670628"/>
                      <a:gd name="connsiteY7" fmla="*/ 1188124 h 1836318"/>
                      <a:gd name="connsiteX8" fmla="*/ 0 w 1670628"/>
                      <a:gd name="connsiteY8" fmla="*/ 639443 h 1836318"/>
                      <a:gd name="connsiteX9" fmla="*/ 758464 w 1670628"/>
                      <a:gd name="connsiteY9" fmla="*/ 638145 h 1836318"/>
                      <a:gd name="connsiteX10" fmla="*/ 496837 w 1670628"/>
                      <a:gd name="connsiteY10" fmla="*/ 376519 h 1836318"/>
                      <a:gd name="connsiteX11" fmla="*/ 697203 w 1670628"/>
                      <a:gd name="connsiteY11" fmla="*/ 0 h 1836318"/>
                      <a:gd name="connsiteX0" fmla="*/ 697203 w 1670628"/>
                      <a:gd name="connsiteY0" fmla="*/ 0 h 1832229"/>
                      <a:gd name="connsiteX1" fmla="*/ 872602 w 1670628"/>
                      <a:gd name="connsiteY1" fmla="*/ 93794 h 1832229"/>
                      <a:gd name="connsiteX2" fmla="*/ 1537447 w 1670628"/>
                      <a:gd name="connsiteY2" fmla="*/ 723587 h 1832229"/>
                      <a:gd name="connsiteX3" fmla="*/ 1556831 w 1670628"/>
                      <a:gd name="connsiteY3" fmla="*/ 1131280 h 1832229"/>
                      <a:gd name="connsiteX4" fmla="*/ 886768 w 1670628"/>
                      <a:gd name="connsiteY4" fmla="*/ 1749738 h 1832229"/>
                      <a:gd name="connsiteX5" fmla="*/ 542690 w 1670628"/>
                      <a:gd name="connsiteY5" fmla="*/ 1428420 h 1832229"/>
                      <a:gd name="connsiteX6" fmla="*/ 761162 w 1670628"/>
                      <a:gd name="connsiteY6" fmla="*/ 1193766 h 1832229"/>
                      <a:gd name="connsiteX7" fmla="*/ 0 w 1670628"/>
                      <a:gd name="connsiteY7" fmla="*/ 1188124 h 1832229"/>
                      <a:gd name="connsiteX8" fmla="*/ 0 w 1670628"/>
                      <a:gd name="connsiteY8" fmla="*/ 639443 h 1832229"/>
                      <a:gd name="connsiteX9" fmla="*/ 758464 w 1670628"/>
                      <a:gd name="connsiteY9" fmla="*/ 638145 h 1832229"/>
                      <a:gd name="connsiteX10" fmla="*/ 496837 w 1670628"/>
                      <a:gd name="connsiteY10" fmla="*/ 376519 h 1832229"/>
                      <a:gd name="connsiteX11" fmla="*/ 697203 w 1670628"/>
                      <a:gd name="connsiteY11" fmla="*/ 0 h 1832229"/>
                      <a:gd name="connsiteX0" fmla="*/ 697203 w 1666460"/>
                      <a:gd name="connsiteY0" fmla="*/ 0 h 1832229"/>
                      <a:gd name="connsiteX1" fmla="*/ 872602 w 1666460"/>
                      <a:gd name="connsiteY1" fmla="*/ 93794 h 1832229"/>
                      <a:gd name="connsiteX2" fmla="*/ 1537447 w 1666460"/>
                      <a:gd name="connsiteY2" fmla="*/ 723587 h 1832229"/>
                      <a:gd name="connsiteX3" fmla="*/ 1550428 w 1666460"/>
                      <a:gd name="connsiteY3" fmla="*/ 1102469 h 1832229"/>
                      <a:gd name="connsiteX4" fmla="*/ 886768 w 1666460"/>
                      <a:gd name="connsiteY4" fmla="*/ 1749738 h 1832229"/>
                      <a:gd name="connsiteX5" fmla="*/ 542690 w 1666460"/>
                      <a:gd name="connsiteY5" fmla="*/ 1428420 h 1832229"/>
                      <a:gd name="connsiteX6" fmla="*/ 761162 w 1666460"/>
                      <a:gd name="connsiteY6" fmla="*/ 1193766 h 1832229"/>
                      <a:gd name="connsiteX7" fmla="*/ 0 w 1666460"/>
                      <a:gd name="connsiteY7" fmla="*/ 1188124 h 1832229"/>
                      <a:gd name="connsiteX8" fmla="*/ 0 w 1666460"/>
                      <a:gd name="connsiteY8" fmla="*/ 639443 h 1832229"/>
                      <a:gd name="connsiteX9" fmla="*/ 758464 w 1666460"/>
                      <a:gd name="connsiteY9" fmla="*/ 638145 h 1832229"/>
                      <a:gd name="connsiteX10" fmla="*/ 496837 w 1666460"/>
                      <a:gd name="connsiteY10" fmla="*/ 376519 h 1832229"/>
                      <a:gd name="connsiteX11" fmla="*/ 697203 w 1666460"/>
                      <a:gd name="connsiteY11" fmla="*/ 0 h 1832229"/>
                      <a:gd name="connsiteX0" fmla="*/ 697203 w 1666460"/>
                      <a:gd name="connsiteY0" fmla="*/ 0 h 1839052"/>
                      <a:gd name="connsiteX1" fmla="*/ 872602 w 1666460"/>
                      <a:gd name="connsiteY1" fmla="*/ 93794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697203 w 1666460"/>
                      <a:gd name="connsiteY0" fmla="*/ 0 h 1839052"/>
                      <a:gd name="connsiteX1" fmla="*/ 872602 w 1666460"/>
                      <a:gd name="connsiteY1" fmla="*/ 93794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697203 w 1666460"/>
                      <a:gd name="connsiteY0" fmla="*/ 0 h 1839052"/>
                      <a:gd name="connsiteX1" fmla="*/ 872602 w 1666460"/>
                      <a:gd name="connsiteY1" fmla="*/ 93794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697203 w 1666460"/>
                      <a:gd name="connsiteY0" fmla="*/ 0 h 1839052"/>
                      <a:gd name="connsiteX1" fmla="*/ 872602 w 1666460"/>
                      <a:gd name="connsiteY1" fmla="*/ 93794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697203 w 1666460"/>
                      <a:gd name="connsiteY0" fmla="*/ 0 h 1839052"/>
                      <a:gd name="connsiteX1" fmla="*/ 840588 w 1666460"/>
                      <a:gd name="connsiteY1" fmla="*/ 61782 h 1839052"/>
                      <a:gd name="connsiteX2" fmla="*/ 1537447 w 1666460"/>
                      <a:gd name="connsiteY2" fmla="*/ 723587 h 1839052"/>
                      <a:gd name="connsiteX3" fmla="*/ 1550428 w 1666460"/>
                      <a:gd name="connsiteY3" fmla="*/ 1102469 h 1839052"/>
                      <a:gd name="connsiteX4" fmla="*/ 886768 w 1666460"/>
                      <a:gd name="connsiteY4" fmla="*/ 1749738 h 1839052"/>
                      <a:gd name="connsiteX5" fmla="*/ 542690 w 1666460"/>
                      <a:gd name="connsiteY5" fmla="*/ 1428420 h 1839052"/>
                      <a:gd name="connsiteX6" fmla="*/ 761162 w 1666460"/>
                      <a:gd name="connsiteY6" fmla="*/ 1193766 h 1839052"/>
                      <a:gd name="connsiteX7" fmla="*/ 0 w 1666460"/>
                      <a:gd name="connsiteY7" fmla="*/ 1188124 h 1839052"/>
                      <a:gd name="connsiteX8" fmla="*/ 0 w 1666460"/>
                      <a:gd name="connsiteY8" fmla="*/ 639443 h 1839052"/>
                      <a:gd name="connsiteX9" fmla="*/ 758464 w 1666460"/>
                      <a:gd name="connsiteY9" fmla="*/ 638145 h 1839052"/>
                      <a:gd name="connsiteX10" fmla="*/ 496837 w 1666460"/>
                      <a:gd name="connsiteY10" fmla="*/ 376519 h 1839052"/>
                      <a:gd name="connsiteX11" fmla="*/ 697203 w 1666460"/>
                      <a:gd name="connsiteY11" fmla="*/ 0 h 1839052"/>
                      <a:gd name="connsiteX0" fmla="*/ 496837 w 1666460"/>
                      <a:gd name="connsiteY0" fmla="*/ 322615 h 1785148"/>
                      <a:gd name="connsiteX1" fmla="*/ 840588 w 1666460"/>
                      <a:gd name="connsiteY1" fmla="*/ 7878 h 1785148"/>
                      <a:gd name="connsiteX2" fmla="*/ 1537447 w 1666460"/>
                      <a:gd name="connsiteY2" fmla="*/ 669683 h 1785148"/>
                      <a:gd name="connsiteX3" fmla="*/ 1550428 w 1666460"/>
                      <a:gd name="connsiteY3" fmla="*/ 1048565 h 1785148"/>
                      <a:gd name="connsiteX4" fmla="*/ 886768 w 1666460"/>
                      <a:gd name="connsiteY4" fmla="*/ 1695834 h 1785148"/>
                      <a:gd name="connsiteX5" fmla="*/ 542690 w 1666460"/>
                      <a:gd name="connsiteY5" fmla="*/ 1374516 h 1785148"/>
                      <a:gd name="connsiteX6" fmla="*/ 761162 w 1666460"/>
                      <a:gd name="connsiteY6" fmla="*/ 1139862 h 1785148"/>
                      <a:gd name="connsiteX7" fmla="*/ 0 w 1666460"/>
                      <a:gd name="connsiteY7" fmla="*/ 1134220 h 1785148"/>
                      <a:gd name="connsiteX8" fmla="*/ 0 w 1666460"/>
                      <a:gd name="connsiteY8" fmla="*/ 585539 h 1785148"/>
                      <a:gd name="connsiteX9" fmla="*/ 758464 w 1666460"/>
                      <a:gd name="connsiteY9" fmla="*/ 584241 h 1785148"/>
                      <a:gd name="connsiteX10" fmla="*/ 496837 w 1666460"/>
                      <a:gd name="connsiteY10" fmla="*/ 322615 h 1785148"/>
                      <a:gd name="connsiteX0" fmla="*/ 496837 w 1666460"/>
                      <a:gd name="connsiteY0" fmla="*/ 352646 h 1815179"/>
                      <a:gd name="connsiteX1" fmla="*/ 840588 w 1666460"/>
                      <a:gd name="connsiteY1" fmla="*/ 37909 h 1815179"/>
                      <a:gd name="connsiteX2" fmla="*/ 1537447 w 1666460"/>
                      <a:gd name="connsiteY2" fmla="*/ 699714 h 1815179"/>
                      <a:gd name="connsiteX3" fmla="*/ 1550428 w 1666460"/>
                      <a:gd name="connsiteY3" fmla="*/ 1078596 h 1815179"/>
                      <a:gd name="connsiteX4" fmla="*/ 886768 w 1666460"/>
                      <a:gd name="connsiteY4" fmla="*/ 1725865 h 1815179"/>
                      <a:gd name="connsiteX5" fmla="*/ 542690 w 1666460"/>
                      <a:gd name="connsiteY5" fmla="*/ 1404547 h 1815179"/>
                      <a:gd name="connsiteX6" fmla="*/ 761162 w 1666460"/>
                      <a:gd name="connsiteY6" fmla="*/ 1169893 h 1815179"/>
                      <a:gd name="connsiteX7" fmla="*/ 0 w 1666460"/>
                      <a:gd name="connsiteY7" fmla="*/ 1164251 h 1815179"/>
                      <a:gd name="connsiteX8" fmla="*/ 0 w 1666460"/>
                      <a:gd name="connsiteY8" fmla="*/ 615570 h 1815179"/>
                      <a:gd name="connsiteX9" fmla="*/ 758464 w 1666460"/>
                      <a:gd name="connsiteY9" fmla="*/ 614272 h 1815179"/>
                      <a:gd name="connsiteX10" fmla="*/ 496837 w 1666460"/>
                      <a:gd name="connsiteY10" fmla="*/ 352646 h 1815179"/>
                      <a:gd name="connsiteX0" fmla="*/ 496837 w 1666460"/>
                      <a:gd name="connsiteY0" fmla="*/ 356374 h 1818907"/>
                      <a:gd name="connsiteX1" fmla="*/ 840588 w 1666460"/>
                      <a:gd name="connsiteY1" fmla="*/ 41637 h 1818907"/>
                      <a:gd name="connsiteX2" fmla="*/ 1537447 w 1666460"/>
                      <a:gd name="connsiteY2" fmla="*/ 703442 h 1818907"/>
                      <a:gd name="connsiteX3" fmla="*/ 1550428 w 1666460"/>
                      <a:gd name="connsiteY3" fmla="*/ 1082324 h 1818907"/>
                      <a:gd name="connsiteX4" fmla="*/ 886768 w 1666460"/>
                      <a:gd name="connsiteY4" fmla="*/ 1729593 h 1818907"/>
                      <a:gd name="connsiteX5" fmla="*/ 542690 w 1666460"/>
                      <a:gd name="connsiteY5" fmla="*/ 1408275 h 1818907"/>
                      <a:gd name="connsiteX6" fmla="*/ 761162 w 1666460"/>
                      <a:gd name="connsiteY6" fmla="*/ 1173621 h 1818907"/>
                      <a:gd name="connsiteX7" fmla="*/ 0 w 1666460"/>
                      <a:gd name="connsiteY7" fmla="*/ 1167979 h 1818907"/>
                      <a:gd name="connsiteX8" fmla="*/ 0 w 1666460"/>
                      <a:gd name="connsiteY8" fmla="*/ 619298 h 1818907"/>
                      <a:gd name="connsiteX9" fmla="*/ 758464 w 1666460"/>
                      <a:gd name="connsiteY9" fmla="*/ 618000 h 1818907"/>
                      <a:gd name="connsiteX10" fmla="*/ 496837 w 1666460"/>
                      <a:gd name="connsiteY10" fmla="*/ 356374 h 1818907"/>
                      <a:gd name="connsiteX0" fmla="*/ 496837 w 1666460"/>
                      <a:gd name="connsiteY0" fmla="*/ 369683 h 1832216"/>
                      <a:gd name="connsiteX1" fmla="*/ 840588 w 1666460"/>
                      <a:gd name="connsiteY1" fmla="*/ 54946 h 1832216"/>
                      <a:gd name="connsiteX2" fmla="*/ 1537447 w 1666460"/>
                      <a:gd name="connsiteY2" fmla="*/ 716751 h 1832216"/>
                      <a:gd name="connsiteX3" fmla="*/ 1550428 w 1666460"/>
                      <a:gd name="connsiteY3" fmla="*/ 1095633 h 1832216"/>
                      <a:gd name="connsiteX4" fmla="*/ 886768 w 1666460"/>
                      <a:gd name="connsiteY4" fmla="*/ 1742902 h 1832216"/>
                      <a:gd name="connsiteX5" fmla="*/ 542690 w 1666460"/>
                      <a:gd name="connsiteY5" fmla="*/ 1421584 h 1832216"/>
                      <a:gd name="connsiteX6" fmla="*/ 761162 w 1666460"/>
                      <a:gd name="connsiteY6" fmla="*/ 1186930 h 1832216"/>
                      <a:gd name="connsiteX7" fmla="*/ 0 w 1666460"/>
                      <a:gd name="connsiteY7" fmla="*/ 1181288 h 1832216"/>
                      <a:gd name="connsiteX8" fmla="*/ 0 w 1666460"/>
                      <a:gd name="connsiteY8" fmla="*/ 632607 h 1832216"/>
                      <a:gd name="connsiteX9" fmla="*/ 758464 w 1666460"/>
                      <a:gd name="connsiteY9" fmla="*/ 631309 h 1832216"/>
                      <a:gd name="connsiteX10" fmla="*/ 496837 w 1666460"/>
                      <a:gd name="connsiteY10" fmla="*/ 369683 h 1832216"/>
                      <a:gd name="connsiteX0" fmla="*/ 496837 w 1666460"/>
                      <a:gd name="connsiteY0" fmla="*/ 375897 h 1838430"/>
                      <a:gd name="connsiteX1" fmla="*/ 840588 w 1666460"/>
                      <a:gd name="connsiteY1" fmla="*/ 61160 h 1838430"/>
                      <a:gd name="connsiteX2" fmla="*/ 1537447 w 1666460"/>
                      <a:gd name="connsiteY2" fmla="*/ 722965 h 1838430"/>
                      <a:gd name="connsiteX3" fmla="*/ 1550428 w 1666460"/>
                      <a:gd name="connsiteY3" fmla="*/ 1101847 h 1838430"/>
                      <a:gd name="connsiteX4" fmla="*/ 886768 w 1666460"/>
                      <a:gd name="connsiteY4" fmla="*/ 1749116 h 1838430"/>
                      <a:gd name="connsiteX5" fmla="*/ 542690 w 1666460"/>
                      <a:gd name="connsiteY5" fmla="*/ 1427798 h 1838430"/>
                      <a:gd name="connsiteX6" fmla="*/ 761162 w 1666460"/>
                      <a:gd name="connsiteY6" fmla="*/ 1193144 h 1838430"/>
                      <a:gd name="connsiteX7" fmla="*/ 0 w 1666460"/>
                      <a:gd name="connsiteY7" fmla="*/ 1187502 h 1838430"/>
                      <a:gd name="connsiteX8" fmla="*/ 0 w 1666460"/>
                      <a:gd name="connsiteY8" fmla="*/ 638821 h 1838430"/>
                      <a:gd name="connsiteX9" fmla="*/ 758464 w 1666460"/>
                      <a:gd name="connsiteY9" fmla="*/ 637523 h 1838430"/>
                      <a:gd name="connsiteX10" fmla="*/ 496837 w 1666460"/>
                      <a:gd name="connsiteY10" fmla="*/ 375897 h 1838430"/>
                      <a:gd name="connsiteX0" fmla="*/ 496837 w 1666460"/>
                      <a:gd name="connsiteY0" fmla="*/ 378267 h 1840800"/>
                      <a:gd name="connsiteX1" fmla="*/ 840588 w 1666460"/>
                      <a:gd name="connsiteY1" fmla="*/ 63530 h 1840800"/>
                      <a:gd name="connsiteX2" fmla="*/ 1537447 w 1666460"/>
                      <a:gd name="connsiteY2" fmla="*/ 725335 h 1840800"/>
                      <a:gd name="connsiteX3" fmla="*/ 1550428 w 1666460"/>
                      <a:gd name="connsiteY3" fmla="*/ 1104217 h 1840800"/>
                      <a:gd name="connsiteX4" fmla="*/ 886768 w 1666460"/>
                      <a:gd name="connsiteY4" fmla="*/ 1751486 h 1840800"/>
                      <a:gd name="connsiteX5" fmla="*/ 542690 w 1666460"/>
                      <a:gd name="connsiteY5" fmla="*/ 1430168 h 1840800"/>
                      <a:gd name="connsiteX6" fmla="*/ 761162 w 1666460"/>
                      <a:gd name="connsiteY6" fmla="*/ 1195514 h 1840800"/>
                      <a:gd name="connsiteX7" fmla="*/ 0 w 1666460"/>
                      <a:gd name="connsiteY7" fmla="*/ 1189872 h 1840800"/>
                      <a:gd name="connsiteX8" fmla="*/ 0 w 1666460"/>
                      <a:gd name="connsiteY8" fmla="*/ 641191 h 1840800"/>
                      <a:gd name="connsiteX9" fmla="*/ 758464 w 1666460"/>
                      <a:gd name="connsiteY9" fmla="*/ 639893 h 1840800"/>
                      <a:gd name="connsiteX10" fmla="*/ 496837 w 1666460"/>
                      <a:gd name="connsiteY10" fmla="*/ 378267 h 1840800"/>
                      <a:gd name="connsiteX0" fmla="*/ 496837 w 1666460"/>
                      <a:gd name="connsiteY0" fmla="*/ 383384 h 1845917"/>
                      <a:gd name="connsiteX1" fmla="*/ 840588 w 1666460"/>
                      <a:gd name="connsiteY1" fmla="*/ 68647 h 1845917"/>
                      <a:gd name="connsiteX2" fmla="*/ 1537447 w 1666460"/>
                      <a:gd name="connsiteY2" fmla="*/ 730452 h 1845917"/>
                      <a:gd name="connsiteX3" fmla="*/ 1550428 w 1666460"/>
                      <a:gd name="connsiteY3" fmla="*/ 1109334 h 1845917"/>
                      <a:gd name="connsiteX4" fmla="*/ 886768 w 1666460"/>
                      <a:gd name="connsiteY4" fmla="*/ 1756603 h 1845917"/>
                      <a:gd name="connsiteX5" fmla="*/ 542690 w 1666460"/>
                      <a:gd name="connsiteY5" fmla="*/ 1435285 h 1845917"/>
                      <a:gd name="connsiteX6" fmla="*/ 761162 w 1666460"/>
                      <a:gd name="connsiteY6" fmla="*/ 1200631 h 1845917"/>
                      <a:gd name="connsiteX7" fmla="*/ 0 w 1666460"/>
                      <a:gd name="connsiteY7" fmla="*/ 1194989 h 1845917"/>
                      <a:gd name="connsiteX8" fmla="*/ 0 w 1666460"/>
                      <a:gd name="connsiteY8" fmla="*/ 646308 h 1845917"/>
                      <a:gd name="connsiteX9" fmla="*/ 758464 w 1666460"/>
                      <a:gd name="connsiteY9" fmla="*/ 645010 h 1845917"/>
                      <a:gd name="connsiteX10" fmla="*/ 496837 w 1666460"/>
                      <a:gd name="connsiteY10" fmla="*/ 383384 h 1845917"/>
                      <a:gd name="connsiteX0" fmla="*/ 496837 w 1666460"/>
                      <a:gd name="connsiteY0" fmla="*/ 383747 h 1846280"/>
                      <a:gd name="connsiteX1" fmla="*/ 840588 w 1666460"/>
                      <a:gd name="connsiteY1" fmla="*/ 69010 h 1846280"/>
                      <a:gd name="connsiteX2" fmla="*/ 1537447 w 1666460"/>
                      <a:gd name="connsiteY2" fmla="*/ 730815 h 1846280"/>
                      <a:gd name="connsiteX3" fmla="*/ 1550428 w 1666460"/>
                      <a:gd name="connsiteY3" fmla="*/ 1109697 h 1846280"/>
                      <a:gd name="connsiteX4" fmla="*/ 886768 w 1666460"/>
                      <a:gd name="connsiteY4" fmla="*/ 1756966 h 1846280"/>
                      <a:gd name="connsiteX5" fmla="*/ 542690 w 1666460"/>
                      <a:gd name="connsiteY5" fmla="*/ 1435648 h 1846280"/>
                      <a:gd name="connsiteX6" fmla="*/ 761162 w 1666460"/>
                      <a:gd name="connsiteY6" fmla="*/ 1200994 h 1846280"/>
                      <a:gd name="connsiteX7" fmla="*/ 0 w 1666460"/>
                      <a:gd name="connsiteY7" fmla="*/ 1195352 h 1846280"/>
                      <a:gd name="connsiteX8" fmla="*/ 0 w 1666460"/>
                      <a:gd name="connsiteY8" fmla="*/ 646671 h 1846280"/>
                      <a:gd name="connsiteX9" fmla="*/ 758464 w 1666460"/>
                      <a:gd name="connsiteY9" fmla="*/ 645373 h 1846280"/>
                      <a:gd name="connsiteX10" fmla="*/ 496837 w 1666460"/>
                      <a:gd name="connsiteY10" fmla="*/ 383747 h 1846280"/>
                      <a:gd name="connsiteX0" fmla="*/ 496837 w 1666460"/>
                      <a:gd name="connsiteY0" fmla="*/ 384113 h 1846646"/>
                      <a:gd name="connsiteX1" fmla="*/ 840588 w 1666460"/>
                      <a:gd name="connsiteY1" fmla="*/ 69376 h 1846646"/>
                      <a:gd name="connsiteX2" fmla="*/ 1537447 w 1666460"/>
                      <a:gd name="connsiteY2" fmla="*/ 731181 h 1846646"/>
                      <a:gd name="connsiteX3" fmla="*/ 1550428 w 1666460"/>
                      <a:gd name="connsiteY3" fmla="*/ 1110063 h 1846646"/>
                      <a:gd name="connsiteX4" fmla="*/ 886768 w 1666460"/>
                      <a:gd name="connsiteY4" fmla="*/ 1757332 h 1846646"/>
                      <a:gd name="connsiteX5" fmla="*/ 542690 w 1666460"/>
                      <a:gd name="connsiteY5" fmla="*/ 1436014 h 1846646"/>
                      <a:gd name="connsiteX6" fmla="*/ 761162 w 1666460"/>
                      <a:gd name="connsiteY6" fmla="*/ 1201360 h 1846646"/>
                      <a:gd name="connsiteX7" fmla="*/ 0 w 1666460"/>
                      <a:gd name="connsiteY7" fmla="*/ 1195718 h 1846646"/>
                      <a:gd name="connsiteX8" fmla="*/ 0 w 1666460"/>
                      <a:gd name="connsiteY8" fmla="*/ 647037 h 1846646"/>
                      <a:gd name="connsiteX9" fmla="*/ 758464 w 1666460"/>
                      <a:gd name="connsiteY9" fmla="*/ 645739 h 1846646"/>
                      <a:gd name="connsiteX10" fmla="*/ 496837 w 1666460"/>
                      <a:gd name="connsiteY10" fmla="*/ 384113 h 1846646"/>
                      <a:gd name="connsiteX0" fmla="*/ 496837 w 1666460"/>
                      <a:gd name="connsiteY0" fmla="*/ 385612 h 1848145"/>
                      <a:gd name="connsiteX1" fmla="*/ 840588 w 1666460"/>
                      <a:gd name="connsiteY1" fmla="*/ 70875 h 1848145"/>
                      <a:gd name="connsiteX2" fmla="*/ 1537447 w 1666460"/>
                      <a:gd name="connsiteY2" fmla="*/ 732680 h 1848145"/>
                      <a:gd name="connsiteX3" fmla="*/ 1550428 w 1666460"/>
                      <a:gd name="connsiteY3" fmla="*/ 1111562 h 1848145"/>
                      <a:gd name="connsiteX4" fmla="*/ 886768 w 1666460"/>
                      <a:gd name="connsiteY4" fmla="*/ 1758831 h 1848145"/>
                      <a:gd name="connsiteX5" fmla="*/ 542690 w 1666460"/>
                      <a:gd name="connsiteY5" fmla="*/ 1437513 h 1848145"/>
                      <a:gd name="connsiteX6" fmla="*/ 761162 w 1666460"/>
                      <a:gd name="connsiteY6" fmla="*/ 1202859 h 1848145"/>
                      <a:gd name="connsiteX7" fmla="*/ 0 w 1666460"/>
                      <a:gd name="connsiteY7" fmla="*/ 1197217 h 1848145"/>
                      <a:gd name="connsiteX8" fmla="*/ 0 w 1666460"/>
                      <a:gd name="connsiteY8" fmla="*/ 648536 h 1848145"/>
                      <a:gd name="connsiteX9" fmla="*/ 758464 w 1666460"/>
                      <a:gd name="connsiteY9" fmla="*/ 647238 h 1848145"/>
                      <a:gd name="connsiteX10" fmla="*/ 496837 w 1666460"/>
                      <a:gd name="connsiteY10" fmla="*/ 385612 h 1848145"/>
                      <a:gd name="connsiteX0" fmla="*/ 496837 w 1666460"/>
                      <a:gd name="connsiteY0" fmla="*/ 386914 h 1849447"/>
                      <a:gd name="connsiteX1" fmla="*/ 840588 w 1666460"/>
                      <a:gd name="connsiteY1" fmla="*/ 72177 h 1849447"/>
                      <a:gd name="connsiteX2" fmla="*/ 1537447 w 1666460"/>
                      <a:gd name="connsiteY2" fmla="*/ 733982 h 1849447"/>
                      <a:gd name="connsiteX3" fmla="*/ 1550428 w 1666460"/>
                      <a:gd name="connsiteY3" fmla="*/ 1112864 h 1849447"/>
                      <a:gd name="connsiteX4" fmla="*/ 886768 w 1666460"/>
                      <a:gd name="connsiteY4" fmla="*/ 1760133 h 1849447"/>
                      <a:gd name="connsiteX5" fmla="*/ 542690 w 1666460"/>
                      <a:gd name="connsiteY5" fmla="*/ 1438815 h 1849447"/>
                      <a:gd name="connsiteX6" fmla="*/ 761162 w 1666460"/>
                      <a:gd name="connsiteY6" fmla="*/ 1204161 h 1849447"/>
                      <a:gd name="connsiteX7" fmla="*/ 0 w 1666460"/>
                      <a:gd name="connsiteY7" fmla="*/ 1198519 h 1849447"/>
                      <a:gd name="connsiteX8" fmla="*/ 0 w 1666460"/>
                      <a:gd name="connsiteY8" fmla="*/ 649838 h 1849447"/>
                      <a:gd name="connsiteX9" fmla="*/ 758464 w 1666460"/>
                      <a:gd name="connsiteY9" fmla="*/ 648540 h 1849447"/>
                      <a:gd name="connsiteX10" fmla="*/ 496837 w 1666460"/>
                      <a:gd name="connsiteY10" fmla="*/ 386914 h 1849447"/>
                      <a:gd name="connsiteX0" fmla="*/ 496837 w 1667604"/>
                      <a:gd name="connsiteY0" fmla="*/ 386914 h 1849447"/>
                      <a:gd name="connsiteX1" fmla="*/ 840588 w 1667604"/>
                      <a:gd name="connsiteY1" fmla="*/ 72177 h 1849447"/>
                      <a:gd name="connsiteX2" fmla="*/ 1540647 w 1667604"/>
                      <a:gd name="connsiteY2" fmla="*/ 746788 h 1849447"/>
                      <a:gd name="connsiteX3" fmla="*/ 1550428 w 1667604"/>
                      <a:gd name="connsiteY3" fmla="*/ 1112864 h 1849447"/>
                      <a:gd name="connsiteX4" fmla="*/ 886768 w 1667604"/>
                      <a:gd name="connsiteY4" fmla="*/ 1760133 h 1849447"/>
                      <a:gd name="connsiteX5" fmla="*/ 542690 w 1667604"/>
                      <a:gd name="connsiteY5" fmla="*/ 1438815 h 1849447"/>
                      <a:gd name="connsiteX6" fmla="*/ 761162 w 1667604"/>
                      <a:gd name="connsiteY6" fmla="*/ 1204161 h 1849447"/>
                      <a:gd name="connsiteX7" fmla="*/ 0 w 1667604"/>
                      <a:gd name="connsiteY7" fmla="*/ 1198519 h 1849447"/>
                      <a:gd name="connsiteX8" fmla="*/ 0 w 1667604"/>
                      <a:gd name="connsiteY8" fmla="*/ 649838 h 1849447"/>
                      <a:gd name="connsiteX9" fmla="*/ 758464 w 1667604"/>
                      <a:gd name="connsiteY9" fmla="*/ 648540 h 1849447"/>
                      <a:gd name="connsiteX10" fmla="*/ 496837 w 1667604"/>
                      <a:gd name="connsiteY10" fmla="*/ 386914 h 1849447"/>
                      <a:gd name="connsiteX0" fmla="*/ 496837 w 1668767"/>
                      <a:gd name="connsiteY0" fmla="*/ 386914 h 1849447"/>
                      <a:gd name="connsiteX1" fmla="*/ 840588 w 1668767"/>
                      <a:gd name="connsiteY1" fmla="*/ 72177 h 1849447"/>
                      <a:gd name="connsiteX2" fmla="*/ 1543847 w 1668767"/>
                      <a:gd name="connsiteY2" fmla="*/ 740385 h 1849447"/>
                      <a:gd name="connsiteX3" fmla="*/ 1550428 w 1668767"/>
                      <a:gd name="connsiteY3" fmla="*/ 1112864 h 1849447"/>
                      <a:gd name="connsiteX4" fmla="*/ 886768 w 1668767"/>
                      <a:gd name="connsiteY4" fmla="*/ 1760133 h 1849447"/>
                      <a:gd name="connsiteX5" fmla="*/ 542690 w 1668767"/>
                      <a:gd name="connsiteY5" fmla="*/ 1438815 h 1849447"/>
                      <a:gd name="connsiteX6" fmla="*/ 761162 w 1668767"/>
                      <a:gd name="connsiteY6" fmla="*/ 1204161 h 1849447"/>
                      <a:gd name="connsiteX7" fmla="*/ 0 w 1668767"/>
                      <a:gd name="connsiteY7" fmla="*/ 1198519 h 1849447"/>
                      <a:gd name="connsiteX8" fmla="*/ 0 w 1668767"/>
                      <a:gd name="connsiteY8" fmla="*/ 649838 h 1849447"/>
                      <a:gd name="connsiteX9" fmla="*/ 758464 w 1668767"/>
                      <a:gd name="connsiteY9" fmla="*/ 648540 h 1849447"/>
                      <a:gd name="connsiteX10" fmla="*/ 496837 w 1668767"/>
                      <a:gd name="connsiteY10" fmla="*/ 386914 h 1849447"/>
                      <a:gd name="connsiteX0" fmla="*/ 496837 w 1668767"/>
                      <a:gd name="connsiteY0" fmla="*/ 386914 h 1849447"/>
                      <a:gd name="connsiteX1" fmla="*/ 840588 w 1668767"/>
                      <a:gd name="connsiteY1" fmla="*/ 72177 h 1849447"/>
                      <a:gd name="connsiteX2" fmla="*/ 1543847 w 1668767"/>
                      <a:gd name="connsiteY2" fmla="*/ 749989 h 1849447"/>
                      <a:gd name="connsiteX3" fmla="*/ 1550428 w 1668767"/>
                      <a:gd name="connsiteY3" fmla="*/ 1112864 h 1849447"/>
                      <a:gd name="connsiteX4" fmla="*/ 886768 w 1668767"/>
                      <a:gd name="connsiteY4" fmla="*/ 1760133 h 1849447"/>
                      <a:gd name="connsiteX5" fmla="*/ 542690 w 1668767"/>
                      <a:gd name="connsiteY5" fmla="*/ 1438815 h 1849447"/>
                      <a:gd name="connsiteX6" fmla="*/ 761162 w 1668767"/>
                      <a:gd name="connsiteY6" fmla="*/ 1204161 h 1849447"/>
                      <a:gd name="connsiteX7" fmla="*/ 0 w 1668767"/>
                      <a:gd name="connsiteY7" fmla="*/ 1198519 h 1849447"/>
                      <a:gd name="connsiteX8" fmla="*/ 0 w 1668767"/>
                      <a:gd name="connsiteY8" fmla="*/ 649838 h 1849447"/>
                      <a:gd name="connsiteX9" fmla="*/ 758464 w 1668767"/>
                      <a:gd name="connsiteY9" fmla="*/ 648540 h 1849447"/>
                      <a:gd name="connsiteX10" fmla="*/ 496837 w 1668767"/>
                      <a:gd name="connsiteY10" fmla="*/ 386914 h 1849447"/>
                      <a:gd name="connsiteX0" fmla="*/ 496837 w 1669951"/>
                      <a:gd name="connsiteY0" fmla="*/ 386914 h 1849447"/>
                      <a:gd name="connsiteX1" fmla="*/ 840588 w 1669951"/>
                      <a:gd name="connsiteY1" fmla="*/ 72177 h 1849447"/>
                      <a:gd name="connsiteX2" fmla="*/ 1547049 w 1669951"/>
                      <a:gd name="connsiteY2" fmla="*/ 743586 h 1849447"/>
                      <a:gd name="connsiteX3" fmla="*/ 1550428 w 1669951"/>
                      <a:gd name="connsiteY3" fmla="*/ 1112864 h 1849447"/>
                      <a:gd name="connsiteX4" fmla="*/ 886768 w 1669951"/>
                      <a:gd name="connsiteY4" fmla="*/ 1760133 h 1849447"/>
                      <a:gd name="connsiteX5" fmla="*/ 542690 w 1669951"/>
                      <a:gd name="connsiteY5" fmla="*/ 1438815 h 1849447"/>
                      <a:gd name="connsiteX6" fmla="*/ 761162 w 1669951"/>
                      <a:gd name="connsiteY6" fmla="*/ 1204161 h 1849447"/>
                      <a:gd name="connsiteX7" fmla="*/ 0 w 1669951"/>
                      <a:gd name="connsiteY7" fmla="*/ 1198519 h 1849447"/>
                      <a:gd name="connsiteX8" fmla="*/ 0 w 1669951"/>
                      <a:gd name="connsiteY8" fmla="*/ 649838 h 1849447"/>
                      <a:gd name="connsiteX9" fmla="*/ 758464 w 1669951"/>
                      <a:gd name="connsiteY9" fmla="*/ 648540 h 1849447"/>
                      <a:gd name="connsiteX10" fmla="*/ 496837 w 1669951"/>
                      <a:gd name="connsiteY10" fmla="*/ 386914 h 1849447"/>
                      <a:gd name="connsiteX0" fmla="*/ 496837 w 1667604"/>
                      <a:gd name="connsiteY0" fmla="*/ 386914 h 1849447"/>
                      <a:gd name="connsiteX1" fmla="*/ 840588 w 1667604"/>
                      <a:gd name="connsiteY1" fmla="*/ 72177 h 1849447"/>
                      <a:gd name="connsiteX2" fmla="*/ 1540645 w 1667604"/>
                      <a:gd name="connsiteY2" fmla="*/ 749988 h 1849447"/>
                      <a:gd name="connsiteX3" fmla="*/ 1550428 w 1667604"/>
                      <a:gd name="connsiteY3" fmla="*/ 1112864 h 1849447"/>
                      <a:gd name="connsiteX4" fmla="*/ 886768 w 1667604"/>
                      <a:gd name="connsiteY4" fmla="*/ 1760133 h 1849447"/>
                      <a:gd name="connsiteX5" fmla="*/ 542690 w 1667604"/>
                      <a:gd name="connsiteY5" fmla="*/ 1438815 h 1849447"/>
                      <a:gd name="connsiteX6" fmla="*/ 761162 w 1667604"/>
                      <a:gd name="connsiteY6" fmla="*/ 1204161 h 1849447"/>
                      <a:gd name="connsiteX7" fmla="*/ 0 w 1667604"/>
                      <a:gd name="connsiteY7" fmla="*/ 1198519 h 1849447"/>
                      <a:gd name="connsiteX8" fmla="*/ 0 w 1667604"/>
                      <a:gd name="connsiteY8" fmla="*/ 649838 h 1849447"/>
                      <a:gd name="connsiteX9" fmla="*/ 758464 w 1667604"/>
                      <a:gd name="connsiteY9" fmla="*/ 648540 h 1849447"/>
                      <a:gd name="connsiteX10" fmla="*/ 496837 w 1667604"/>
                      <a:gd name="connsiteY10" fmla="*/ 386914 h 1849447"/>
                      <a:gd name="connsiteX0" fmla="*/ 496837 w 1668767"/>
                      <a:gd name="connsiteY0" fmla="*/ 386914 h 1849447"/>
                      <a:gd name="connsiteX1" fmla="*/ 840588 w 1668767"/>
                      <a:gd name="connsiteY1" fmla="*/ 72177 h 1849447"/>
                      <a:gd name="connsiteX2" fmla="*/ 1543845 w 1668767"/>
                      <a:gd name="connsiteY2" fmla="*/ 749988 h 1849447"/>
                      <a:gd name="connsiteX3" fmla="*/ 1550428 w 1668767"/>
                      <a:gd name="connsiteY3" fmla="*/ 1112864 h 1849447"/>
                      <a:gd name="connsiteX4" fmla="*/ 886768 w 1668767"/>
                      <a:gd name="connsiteY4" fmla="*/ 1760133 h 1849447"/>
                      <a:gd name="connsiteX5" fmla="*/ 542690 w 1668767"/>
                      <a:gd name="connsiteY5" fmla="*/ 1438815 h 1849447"/>
                      <a:gd name="connsiteX6" fmla="*/ 761162 w 1668767"/>
                      <a:gd name="connsiteY6" fmla="*/ 1204161 h 1849447"/>
                      <a:gd name="connsiteX7" fmla="*/ 0 w 1668767"/>
                      <a:gd name="connsiteY7" fmla="*/ 1198519 h 1849447"/>
                      <a:gd name="connsiteX8" fmla="*/ 0 w 1668767"/>
                      <a:gd name="connsiteY8" fmla="*/ 649838 h 1849447"/>
                      <a:gd name="connsiteX9" fmla="*/ 758464 w 1668767"/>
                      <a:gd name="connsiteY9" fmla="*/ 648540 h 1849447"/>
                      <a:gd name="connsiteX10" fmla="*/ 496837 w 1668767"/>
                      <a:gd name="connsiteY10" fmla="*/ 386914 h 1849447"/>
                      <a:gd name="connsiteX0" fmla="*/ 496837 w 1667603"/>
                      <a:gd name="connsiteY0" fmla="*/ 386914 h 1849447"/>
                      <a:gd name="connsiteX1" fmla="*/ 840588 w 1667603"/>
                      <a:gd name="connsiteY1" fmla="*/ 72177 h 1849447"/>
                      <a:gd name="connsiteX2" fmla="*/ 1540644 w 1667603"/>
                      <a:gd name="connsiteY2" fmla="*/ 753189 h 1849447"/>
                      <a:gd name="connsiteX3" fmla="*/ 1550428 w 1667603"/>
                      <a:gd name="connsiteY3" fmla="*/ 1112864 h 1849447"/>
                      <a:gd name="connsiteX4" fmla="*/ 886768 w 1667603"/>
                      <a:gd name="connsiteY4" fmla="*/ 1760133 h 1849447"/>
                      <a:gd name="connsiteX5" fmla="*/ 542690 w 1667603"/>
                      <a:gd name="connsiteY5" fmla="*/ 1438815 h 1849447"/>
                      <a:gd name="connsiteX6" fmla="*/ 761162 w 1667603"/>
                      <a:gd name="connsiteY6" fmla="*/ 1204161 h 1849447"/>
                      <a:gd name="connsiteX7" fmla="*/ 0 w 1667603"/>
                      <a:gd name="connsiteY7" fmla="*/ 1198519 h 1849447"/>
                      <a:gd name="connsiteX8" fmla="*/ 0 w 1667603"/>
                      <a:gd name="connsiteY8" fmla="*/ 649838 h 1849447"/>
                      <a:gd name="connsiteX9" fmla="*/ 758464 w 1667603"/>
                      <a:gd name="connsiteY9" fmla="*/ 648540 h 1849447"/>
                      <a:gd name="connsiteX10" fmla="*/ 496837 w 1667603"/>
                      <a:gd name="connsiteY10" fmla="*/ 386914 h 1849447"/>
                      <a:gd name="connsiteX0" fmla="*/ 496837 w 1656951"/>
                      <a:gd name="connsiteY0" fmla="*/ 386914 h 1849447"/>
                      <a:gd name="connsiteX1" fmla="*/ 840588 w 1656951"/>
                      <a:gd name="connsiteY1" fmla="*/ 72177 h 1849447"/>
                      <a:gd name="connsiteX2" fmla="*/ 1508630 w 1656951"/>
                      <a:gd name="connsiteY2" fmla="*/ 721175 h 1849447"/>
                      <a:gd name="connsiteX3" fmla="*/ 1550428 w 1656951"/>
                      <a:gd name="connsiteY3" fmla="*/ 1112864 h 1849447"/>
                      <a:gd name="connsiteX4" fmla="*/ 886768 w 1656951"/>
                      <a:gd name="connsiteY4" fmla="*/ 1760133 h 1849447"/>
                      <a:gd name="connsiteX5" fmla="*/ 542690 w 1656951"/>
                      <a:gd name="connsiteY5" fmla="*/ 1438815 h 1849447"/>
                      <a:gd name="connsiteX6" fmla="*/ 761162 w 1656951"/>
                      <a:gd name="connsiteY6" fmla="*/ 1204161 h 1849447"/>
                      <a:gd name="connsiteX7" fmla="*/ 0 w 1656951"/>
                      <a:gd name="connsiteY7" fmla="*/ 1198519 h 1849447"/>
                      <a:gd name="connsiteX8" fmla="*/ 0 w 1656951"/>
                      <a:gd name="connsiteY8" fmla="*/ 649838 h 1849447"/>
                      <a:gd name="connsiteX9" fmla="*/ 758464 w 1656951"/>
                      <a:gd name="connsiteY9" fmla="*/ 648540 h 1849447"/>
                      <a:gd name="connsiteX10" fmla="*/ 496837 w 1656951"/>
                      <a:gd name="connsiteY10" fmla="*/ 386914 h 1849447"/>
                      <a:gd name="connsiteX0" fmla="*/ 496837 w 1662898"/>
                      <a:gd name="connsiteY0" fmla="*/ 386914 h 1849447"/>
                      <a:gd name="connsiteX1" fmla="*/ 840588 w 1662898"/>
                      <a:gd name="connsiteY1" fmla="*/ 72177 h 1849447"/>
                      <a:gd name="connsiteX2" fmla="*/ 1508630 w 1662898"/>
                      <a:gd name="connsiteY2" fmla="*/ 721175 h 1849447"/>
                      <a:gd name="connsiteX3" fmla="*/ 1550428 w 1662898"/>
                      <a:gd name="connsiteY3" fmla="*/ 1112864 h 1849447"/>
                      <a:gd name="connsiteX4" fmla="*/ 886768 w 1662898"/>
                      <a:gd name="connsiteY4" fmla="*/ 1760133 h 1849447"/>
                      <a:gd name="connsiteX5" fmla="*/ 542690 w 1662898"/>
                      <a:gd name="connsiteY5" fmla="*/ 1438815 h 1849447"/>
                      <a:gd name="connsiteX6" fmla="*/ 761162 w 1662898"/>
                      <a:gd name="connsiteY6" fmla="*/ 1204161 h 1849447"/>
                      <a:gd name="connsiteX7" fmla="*/ 0 w 1662898"/>
                      <a:gd name="connsiteY7" fmla="*/ 1198519 h 1849447"/>
                      <a:gd name="connsiteX8" fmla="*/ 0 w 1662898"/>
                      <a:gd name="connsiteY8" fmla="*/ 649838 h 1849447"/>
                      <a:gd name="connsiteX9" fmla="*/ 758464 w 1662898"/>
                      <a:gd name="connsiteY9" fmla="*/ 648540 h 1849447"/>
                      <a:gd name="connsiteX10" fmla="*/ 496837 w 1662898"/>
                      <a:gd name="connsiteY10" fmla="*/ 386914 h 1849447"/>
                      <a:gd name="connsiteX0" fmla="*/ 496837 w 1662898"/>
                      <a:gd name="connsiteY0" fmla="*/ 386914 h 1849447"/>
                      <a:gd name="connsiteX1" fmla="*/ 840588 w 1662898"/>
                      <a:gd name="connsiteY1" fmla="*/ 72177 h 1849447"/>
                      <a:gd name="connsiteX2" fmla="*/ 1508630 w 1662898"/>
                      <a:gd name="connsiteY2" fmla="*/ 721175 h 1849447"/>
                      <a:gd name="connsiteX3" fmla="*/ 1550428 w 1662898"/>
                      <a:gd name="connsiteY3" fmla="*/ 1112864 h 1849447"/>
                      <a:gd name="connsiteX4" fmla="*/ 886768 w 1662898"/>
                      <a:gd name="connsiteY4" fmla="*/ 1760133 h 1849447"/>
                      <a:gd name="connsiteX5" fmla="*/ 542690 w 1662898"/>
                      <a:gd name="connsiteY5" fmla="*/ 1438815 h 1849447"/>
                      <a:gd name="connsiteX6" fmla="*/ 761162 w 1662898"/>
                      <a:gd name="connsiteY6" fmla="*/ 1204161 h 1849447"/>
                      <a:gd name="connsiteX7" fmla="*/ 0 w 1662898"/>
                      <a:gd name="connsiteY7" fmla="*/ 1198519 h 1849447"/>
                      <a:gd name="connsiteX8" fmla="*/ 0 w 1662898"/>
                      <a:gd name="connsiteY8" fmla="*/ 649838 h 1849447"/>
                      <a:gd name="connsiteX9" fmla="*/ 758464 w 1662898"/>
                      <a:gd name="connsiteY9" fmla="*/ 648540 h 1849447"/>
                      <a:gd name="connsiteX10" fmla="*/ 496837 w 1662898"/>
                      <a:gd name="connsiteY10" fmla="*/ 386914 h 1849447"/>
                      <a:gd name="connsiteX0" fmla="*/ 496837 w 1664667"/>
                      <a:gd name="connsiteY0" fmla="*/ 386914 h 1849447"/>
                      <a:gd name="connsiteX1" fmla="*/ 840588 w 1664667"/>
                      <a:gd name="connsiteY1" fmla="*/ 72177 h 1849447"/>
                      <a:gd name="connsiteX2" fmla="*/ 1508630 w 1664667"/>
                      <a:gd name="connsiteY2" fmla="*/ 721175 h 1849447"/>
                      <a:gd name="connsiteX3" fmla="*/ 1550428 w 1664667"/>
                      <a:gd name="connsiteY3" fmla="*/ 1112864 h 1849447"/>
                      <a:gd name="connsiteX4" fmla="*/ 886768 w 1664667"/>
                      <a:gd name="connsiteY4" fmla="*/ 1760133 h 1849447"/>
                      <a:gd name="connsiteX5" fmla="*/ 542690 w 1664667"/>
                      <a:gd name="connsiteY5" fmla="*/ 1438815 h 1849447"/>
                      <a:gd name="connsiteX6" fmla="*/ 761162 w 1664667"/>
                      <a:gd name="connsiteY6" fmla="*/ 1204161 h 1849447"/>
                      <a:gd name="connsiteX7" fmla="*/ 0 w 1664667"/>
                      <a:gd name="connsiteY7" fmla="*/ 1198519 h 1849447"/>
                      <a:gd name="connsiteX8" fmla="*/ 0 w 1664667"/>
                      <a:gd name="connsiteY8" fmla="*/ 649838 h 1849447"/>
                      <a:gd name="connsiteX9" fmla="*/ 758464 w 1664667"/>
                      <a:gd name="connsiteY9" fmla="*/ 648540 h 1849447"/>
                      <a:gd name="connsiteX10" fmla="*/ 496837 w 1664667"/>
                      <a:gd name="connsiteY10" fmla="*/ 386914 h 1849447"/>
                      <a:gd name="connsiteX0" fmla="*/ 496837 w 1664667"/>
                      <a:gd name="connsiteY0" fmla="*/ 386914 h 1838835"/>
                      <a:gd name="connsiteX1" fmla="*/ 840588 w 1664667"/>
                      <a:gd name="connsiteY1" fmla="*/ 72177 h 1838835"/>
                      <a:gd name="connsiteX2" fmla="*/ 1508630 w 1664667"/>
                      <a:gd name="connsiteY2" fmla="*/ 721175 h 1838835"/>
                      <a:gd name="connsiteX3" fmla="*/ 1550428 w 1664667"/>
                      <a:gd name="connsiteY3" fmla="*/ 1112864 h 1838835"/>
                      <a:gd name="connsiteX4" fmla="*/ 880366 w 1664667"/>
                      <a:gd name="connsiteY4" fmla="*/ 1747329 h 1838835"/>
                      <a:gd name="connsiteX5" fmla="*/ 542690 w 1664667"/>
                      <a:gd name="connsiteY5" fmla="*/ 1438815 h 1838835"/>
                      <a:gd name="connsiteX6" fmla="*/ 761162 w 1664667"/>
                      <a:gd name="connsiteY6" fmla="*/ 1204161 h 1838835"/>
                      <a:gd name="connsiteX7" fmla="*/ 0 w 1664667"/>
                      <a:gd name="connsiteY7" fmla="*/ 1198519 h 1838835"/>
                      <a:gd name="connsiteX8" fmla="*/ 0 w 1664667"/>
                      <a:gd name="connsiteY8" fmla="*/ 649838 h 1838835"/>
                      <a:gd name="connsiteX9" fmla="*/ 758464 w 1664667"/>
                      <a:gd name="connsiteY9" fmla="*/ 648540 h 1838835"/>
                      <a:gd name="connsiteX10" fmla="*/ 496837 w 1664667"/>
                      <a:gd name="connsiteY10" fmla="*/ 386914 h 1838835"/>
                      <a:gd name="connsiteX0" fmla="*/ 496837 w 1658390"/>
                      <a:gd name="connsiteY0" fmla="*/ 386914 h 1838835"/>
                      <a:gd name="connsiteX1" fmla="*/ 840588 w 1658390"/>
                      <a:gd name="connsiteY1" fmla="*/ 72177 h 1838835"/>
                      <a:gd name="connsiteX2" fmla="*/ 1508630 w 1658390"/>
                      <a:gd name="connsiteY2" fmla="*/ 721175 h 1838835"/>
                      <a:gd name="connsiteX3" fmla="*/ 1540824 w 1658390"/>
                      <a:gd name="connsiteY3" fmla="*/ 1090454 h 1838835"/>
                      <a:gd name="connsiteX4" fmla="*/ 880366 w 1658390"/>
                      <a:gd name="connsiteY4" fmla="*/ 1747329 h 1838835"/>
                      <a:gd name="connsiteX5" fmla="*/ 542690 w 1658390"/>
                      <a:gd name="connsiteY5" fmla="*/ 1438815 h 1838835"/>
                      <a:gd name="connsiteX6" fmla="*/ 761162 w 1658390"/>
                      <a:gd name="connsiteY6" fmla="*/ 1204161 h 1838835"/>
                      <a:gd name="connsiteX7" fmla="*/ 0 w 1658390"/>
                      <a:gd name="connsiteY7" fmla="*/ 1198519 h 1838835"/>
                      <a:gd name="connsiteX8" fmla="*/ 0 w 1658390"/>
                      <a:gd name="connsiteY8" fmla="*/ 649838 h 1838835"/>
                      <a:gd name="connsiteX9" fmla="*/ 758464 w 1658390"/>
                      <a:gd name="connsiteY9" fmla="*/ 648540 h 1838835"/>
                      <a:gd name="connsiteX10" fmla="*/ 496837 w 1658390"/>
                      <a:gd name="connsiteY10" fmla="*/ 386914 h 1838835"/>
                      <a:gd name="connsiteX0" fmla="*/ 496837 w 1639195"/>
                      <a:gd name="connsiteY0" fmla="*/ 386914 h 1838835"/>
                      <a:gd name="connsiteX1" fmla="*/ 840588 w 1639195"/>
                      <a:gd name="connsiteY1" fmla="*/ 72177 h 1838835"/>
                      <a:gd name="connsiteX2" fmla="*/ 1508630 w 1639195"/>
                      <a:gd name="connsiteY2" fmla="*/ 721175 h 1838835"/>
                      <a:gd name="connsiteX3" fmla="*/ 1540824 w 1639195"/>
                      <a:gd name="connsiteY3" fmla="*/ 1090454 h 1838835"/>
                      <a:gd name="connsiteX4" fmla="*/ 880366 w 1639195"/>
                      <a:gd name="connsiteY4" fmla="*/ 1747329 h 1838835"/>
                      <a:gd name="connsiteX5" fmla="*/ 542690 w 1639195"/>
                      <a:gd name="connsiteY5" fmla="*/ 1438815 h 1838835"/>
                      <a:gd name="connsiteX6" fmla="*/ 761162 w 1639195"/>
                      <a:gd name="connsiteY6" fmla="*/ 1204161 h 1838835"/>
                      <a:gd name="connsiteX7" fmla="*/ 0 w 1639195"/>
                      <a:gd name="connsiteY7" fmla="*/ 1198519 h 1838835"/>
                      <a:gd name="connsiteX8" fmla="*/ 0 w 1639195"/>
                      <a:gd name="connsiteY8" fmla="*/ 649838 h 1838835"/>
                      <a:gd name="connsiteX9" fmla="*/ 758464 w 1639195"/>
                      <a:gd name="connsiteY9" fmla="*/ 648540 h 1838835"/>
                      <a:gd name="connsiteX10" fmla="*/ 496837 w 1639195"/>
                      <a:gd name="connsiteY10" fmla="*/ 386914 h 1838835"/>
                      <a:gd name="connsiteX0" fmla="*/ 496837 w 1641169"/>
                      <a:gd name="connsiteY0" fmla="*/ 386914 h 1838835"/>
                      <a:gd name="connsiteX1" fmla="*/ 840588 w 1641169"/>
                      <a:gd name="connsiteY1" fmla="*/ 72177 h 1838835"/>
                      <a:gd name="connsiteX2" fmla="*/ 1508630 w 1641169"/>
                      <a:gd name="connsiteY2" fmla="*/ 721175 h 1838835"/>
                      <a:gd name="connsiteX3" fmla="*/ 1540824 w 1641169"/>
                      <a:gd name="connsiteY3" fmla="*/ 1090454 h 1838835"/>
                      <a:gd name="connsiteX4" fmla="*/ 880366 w 1641169"/>
                      <a:gd name="connsiteY4" fmla="*/ 1747329 h 1838835"/>
                      <a:gd name="connsiteX5" fmla="*/ 542690 w 1641169"/>
                      <a:gd name="connsiteY5" fmla="*/ 1438815 h 1838835"/>
                      <a:gd name="connsiteX6" fmla="*/ 761162 w 1641169"/>
                      <a:gd name="connsiteY6" fmla="*/ 1204161 h 1838835"/>
                      <a:gd name="connsiteX7" fmla="*/ 0 w 1641169"/>
                      <a:gd name="connsiteY7" fmla="*/ 1198519 h 1838835"/>
                      <a:gd name="connsiteX8" fmla="*/ 0 w 1641169"/>
                      <a:gd name="connsiteY8" fmla="*/ 649838 h 1838835"/>
                      <a:gd name="connsiteX9" fmla="*/ 758464 w 1641169"/>
                      <a:gd name="connsiteY9" fmla="*/ 648540 h 1838835"/>
                      <a:gd name="connsiteX10" fmla="*/ 496837 w 1641169"/>
                      <a:gd name="connsiteY10" fmla="*/ 386914 h 1838835"/>
                      <a:gd name="connsiteX0" fmla="*/ 496837 w 1641169"/>
                      <a:gd name="connsiteY0" fmla="*/ 370325 h 1822246"/>
                      <a:gd name="connsiteX1" fmla="*/ 834185 w 1641169"/>
                      <a:gd name="connsiteY1" fmla="*/ 74796 h 1822246"/>
                      <a:gd name="connsiteX2" fmla="*/ 1508630 w 1641169"/>
                      <a:gd name="connsiteY2" fmla="*/ 704586 h 1822246"/>
                      <a:gd name="connsiteX3" fmla="*/ 1540824 w 1641169"/>
                      <a:gd name="connsiteY3" fmla="*/ 1073865 h 1822246"/>
                      <a:gd name="connsiteX4" fmla="*/ 880366 w 1641169"/>
                      <a:gd name="connsiteY4" fmla="*/ 1730740 h 1822246"/>
                      <a:gd name="connsiteX5" fmla="*/ 542690 w 1641169"/>
                      <a:gd name="connsiteY5" fmla="*/ 1422226 h 1822246"/>
                      <a:gd name="connsiteX6" fmla="*/ 761162 w 1641169"/>
                      <a:gd name="connsiteY6" fmla="*/ 1187572 h 1822246"/>
                      <a:gd name="connsiteX7" fmla="*/ 0 w 1641169"/>
                      <a:gd name="connsiteY7" fmla="*/ 1181930 h 1822246"/>
                      <a:gd name="connsiteX8" fmla="*/ 0 w 1641169"/>
                      <a:gd name="connsiteY8" fmla="*/ 633249 h 1822246"/>
                      <a:gd name="connsiteX9" fmla="*/ 758464 w 1641169"/>
                      <a:gd name="connsiteY9" fmla="*/ 631951 h 1822246"/>
                      <a:gd name="connsiteX10" fmla="*/ 496837 w 1641169"/>
                      <a:gd name="connsiteY10" fmla="*/ 370325 h 1822246"/>
                      <a:gd name="connsiteX0" fmla="*/ 496837 w 1641169"/>
                      <a:gd name="connsiteY0" fmla="*/ 381364 h 1833285"/>
                      <a:gd name="connsiteX1" fmla="*/ 840587 w 1641169"/>
                      <a:gd name="connsiteY1" fmla="*/ 73031 h 1833285"/>
                      <a:gd name="connsiteX2" fmla="*/ 1508630 w 1641169"/>
                      <a:gd name="connsiteY2" fmla="*/ 715625 h 1833285"/>
                      <a:gd name="connsiteX3" fmla="*/ 1540824 w 1641169"/>
                      <a:gd name="connsiteY3" fmla="*/ 1084904 h 1833285"/>
                      <a:gd name="connsiteX4" fmla="*/ 880366 w 1641169"/>
                      <a:gd name="connsiteY4" fmla="*/ 1741779 h 1833285"/>
                      <a:gd name="connsiteX5" fmla="*/ 542690 w 1641169"/>
                      <a:gd name="connsiteY5" fmla="*/ 1433265 h 1833285"/>
                      <a:gd name="connsiteX6" fmla="*/ 761162 w 1641169"/>
                      <a:gd name="connsiteY6" fmla="*/ 1198611 h 1833285"/>
                      <a:gd name="connsiteX7" fmla="*/ 0 w 1641169"/>
                      <a:gd name="connsiteY7" fmla="*/ 1192969 h 1833285"/>
                      <a:gd name="connsiteX8" fmla="*/ 0 w 1641169"/>
                      <a:gd name="connsiteY8" fmla="*/ 644288 h 1833285"/>
                      <a:gd name="connsiteX9" fmla="*/ 758464 w 1641169"/>
                      <a:gd name="connsiteY9" fmla="*/ 642990 h 1833285"/>
                      <a:gd name="connsiteX10" fmla="*/ 496837 w 1641169"/>
                      <a:gd name="connsiteY10" fmla="*/ 381364 h 1833285"/>
                      <a:gd name="connsiteX0" fmla="*/ 496837 w 1641169"/>
                      <a:gd name="connsiteY0" fmla="*/ 373077 h 1824998"/>
                      <a:gd name="connsiteX1" fmla="*/ 834184 w 1641169"/>
                      <a:gd name="connsiteY1" fmla="*/ 74348 h 1824998"/>
                      <a:gd name="connsiteX2" fmla="*/ 1508630 w 1641169"/>
                      <a:gd name="connsiteY2" fmla="*/ 707338 h 1824998"/>
                      <a:gd name="connsiteX3" fmla="*/ 1540824 w 1641169"/>
                      <a:gd name="connsiteY3" fmla="*/ 1076617 h 1824998"/>
                      <a:gd name="connsiteX4" fmla="*/ 880366 w 1641169"/>
                      <a:gd name="connsiteY4" fmla="*/ 1733492 h 1824998"/>
                      <a:gd name="connsiteX5" fmla="*/ 542690 w 1641169"/>
                      <a:gd name="connsiteY5" fmla="*/ 1424978 h 1824998"/>
                      <a:gd name="connsiteX6" fmla="*/ 761162 w 1641169"/>
                      <a:gd name="connsiteY6" fmla="*/ 1190324 h 1824998"/>
                      <a:gd name="connsiteX7" fmla="*/ 0 w 1641169"/>
                      <a:gd name="connsiteY7" fmla="*/ 1184682 h 1824998"/>
                      <a:gd name="connsiteX8" fmla="*/ 0 w 1641169"/>
                      <a:gd name="connsiteY8" fmla="*/ 636001 h 1824998"/>
                      <a:gd name="connsiteX9" fmla="*/ 758464 w 1641169"/>
                      <a:gd name="connsiteY9" fmla="*/ 634703 h 1824998"/>
                      <a:gd name="connsiteX10" fmla="*/ 496837 w 1641169"/>
                      <a:gd name="connsiteY10" fmla="*/ 373077 h 1824998"/>
                      <a:gd name="connsiteX0" fmla="*/ 496837 w 1638730"/>
                      <a:gd name="connsiteY0" fmla="*/ 373077 h 1824998"/>
                      <a:gd name="connsiteX1" fmla="*/ 834184 w 1638730"/>
                      <a:gd name="connsiteY1" fmla="*/ 74348 h 1824998"/>
                      <a:gd name="connsiteX2" fmla="*/ 1502226 w 1638730"/>
                      <a:gd name="connsiteY2" fmla="*/ 716944 h 1824998"/>
                      <a:gd name="connsiteX3" fmla="*/ 1540824 w 1638730"/>
                      <a:gd name="connsiteY3" fmla="*/ 1076617 h 1824998"/>
                      <a:gd name="connsiteX4" fmla="*/ 880366 w 1638730"/>
                      <a:gd name="connsiteY4" fmla="*/ 1733492 h 1824998"/>
                      <a:gd name="connsiteX5" fmla="*/ 542690 w 1638730"/>
                      <a:gd name="connsiteY5" fmla="*/ 1424978 h 1824998"/>
                      <a:gd name="connsiteX6" fmla="*/ 761162 w 1638730"/>
                      <a:gd name="connsiteY6" fmla="*/ 1190324 h 1824998"/>
                      <a:gd name="connsiteX7" fmla="*/ 0 w 1638730"/>
                      <a:gd name="connsiteY7" fmla="*/ 1184682 h 1824998"/>
                      <a:gd name="connsiteX8" fmla="*/ 0 w 1638730"/>
                      <a:gd name="connsiteY8" fmla="*/ 636001 h 1824998"/>
                      <a:gd name="connsiteX9" fmla="*/ 758464 w 1638730"/>
                      <a:gd name="connsiteY9" fmla="*/ 634703 h 1824998"/>
                      <a:gd name="connsiteX10" fmla="*/ 496837 w 1638730"/>
                      <a:gd name="connsiteY10" fmla="*/ 373077 h 1824998"/>
                      <a:gd name="connsiteX0" fmla="*/ 519247 w 1638730"/>
                      <a:gd name="connsiteY0" fmla="*/ 386915 h 1822829"/>
                      <a:gd name="connsiteX1" fmla="*/ 834184 w 1638730"/>
                      <a:gd name="connsiteY1" fmla="*/ 72179 h 1822829"/>
                      <a:gd name="connsiteX2" fmla="*/ 1502226 w 1638730"/>
                      <a:gd name="connsiteY2" fmla="*/ 714775 h 1822829"/>
                      <a:gd name="connsiteX3" fmla="*/ 1540824 w 1638730"/>
                      <a:gd name="connsiteY3" fmla="*/ 1074448 h 1822829"/>
                      <a:gd name="connsiteX4" fmla="*/ 880366 w 1638730"/>
                      <a:gd name="connsiteY4" fmla="*/ 1731323 h 1822829"/>
                      <a:gd name="connsiteX5" fmla="*/ 542690 w 1638730"/>
                      <a:gd name="connsiteY5" fmla="*/ 1422809 h 1822829"/>
                      <a:gd name="connsiteX6" fmla="*/ 761162 w 1638730"/>
                      <a:gd name="connsiteY6" fmla="*/ 1188155 h 1822829"/>
                      <a:gd name="connsiteX7" fmla="*/ 0 w 1638730"/>
                      <a:gd name="connsiteY7" fmla="*/ 1182513 h 1822829"/>
                      <a:gd name="connsiteX8" fmla="*/ 0 w 1638730"/>
                      <a:gd name="connsiteY8" fmla="*/ 633832 h 1822829"/>
                      <a:gd name="connsiteX9" fmla="*/ 758464 w 1638730"/>
                      <a:gd name="connsiteY9" fmla="*/ 632534 h 1822829"/>
                      <a:gd name="connsiteX10" fmla="*/ 519247 w 1638730"/>
                      <a:gd name="connsiteY10" fmla="*/ 386915 h 1822829"/>
                      <a:gd name="connsiteX0" fmla="*/ 525650 w 1638730"/>
                      <a:gd name="connsiteY0" fmla="*/ 398069 h 1821178"/>
                      <a:gd name="connsiteX1" fmla="*/ 834184 w 1638730"/>
                      <a:gd name="connsiteY1" fmla="*/ 70528 h 1821178"/>
                      <a:gd name="connsiteX2" fmla="*/ 1502226 w 1638730"/>
                      <a:gd name="connsiteY2" fmla="*/ 713124 h 1821178"/>
                      <a:gd name="connsiteX3" fmla="*/ 1540824 w 1638730"/>
                      <a:gd name="connsiteY3" fmla="*/ 1072797 h 1821178"/>
                      <a:gd name="connsiteX4" fmla="*/ 880366 w 1638730"/>
                      <a:gd name="connsiteY4" fmla="*/ 1729672 h 1821178"/>
                      <a:gd name="connsiteX5" fmla="*/ 542690 w 1638730"/>
                      <a:gd name="connsiteY5" fmla="*/ 1421158 h 1821178"/>
                      <a:gd name="connsiteX6" fmla="*/ 761162 w 1638730"/>
                      <a:gd name="connsiteY6" fmla="*/ 1186504 h 1821178"/>
                      <a:gd name="connsiteX7" fmla="*/ 0 w 1638730"/>
                      <a:gd name="connsiteY7" fmla="*/ 1180862 h 1821178"/>
                      <a:gd name="connsiteX8" fmla="*/ 0 w 1638730"/>
                      <a:gd name="connsiteY8" fmla="*/ 632181 h 1821178"/>
                      <a:gd name="connsiteX9" fmla="*/ 758464 w 1638730"/>
                      <a:gd name="connsiteY9" fmla="*/ 630883 h 1821178"/>
                      <a:gd name="connsiteX10" fmla="*/ 525650 w 1638730"/>
                      <a:gd name="connsiteY10" fmla="*/ 398069 h 1821178"/>
                      <a:gd name="connsiteX0" fmla="*/ 525650 w 1638730"/>
                      <a:gd name="connsiteY0" fmla="*/ 381365 h 1804474"/>
                      <a:gd name="connsiteX1" fmla="*/ 843788 w 1638730"/>
                      <a:gd name="connsiteY1" fmla="*/ 73032 h 1804474"/>
                      <a:gd name="connsiteX2" fmla="*/ 1502226 w 1638730"/>
                      <a:gd name="connsiteY2" fmla="*/ 696420 h 1804474"/>
                      <a:gd name="connsiteX3" fmla="*/ 1540824 w 1638730"/>
                      <a:gd name="connsiteY3" fmla="*/ 1056093 h 1804474"/>
                      <a:gd name="connsiteX4" fmla="*/ 880366 w 1638730"/>
                      <a:gd name="connsiteY4" fmla="*/ 1712968 h 1804474"/>
                      <a:gd name="connsiteX5" fmla="*/ 542690 w 1638730"/>
                      <a:gd name="connsiteY5" fmla="*/ 1404454 h 1804474"/>
                      <a:gd name="connsiteX6" fmla="*/ 761162 w 1638730"/>
                      <a:gd name="connsiteY6" fmla="*/ 1169800 h 1804474"/>
                      <a:gd name="connsiteX7" fmla="*/ 0 w 1638730"/>
                      <a:gd name="connsiteY7" fmla="*/ 1164158 h 1804474"/>
                      <a:gd name="connsiteX8" fmla="*/ 0 w 1638730"/>
                      <a:gd name="connsiteY8" fmla="*/ 615477 h 1804474"/>
                      <a:gd name="connsiteX9" fmla="*/ 758464 w 1638730"/>
                      <a:gd name="connsiteY9" fmla="*/ 614179 h 1804474"/>
                      <a:gd name="connsiteX10" fmla="*/ 525650 w 1638730"/>
                      <a:gd name="connsiteY10" fmla="*/ 381365 h 1804474"/>
                      <a:gd name="connsiteX0" fmla="*/ 525650 w 1638730"/>
                      <a:gd name="connsiteY0" fmla="*/ 385038 h 1808147"/>
                      <a:gd name="connsiteX1" fmla="*/ 843788 w 1638730"/>
                      <a:gd name="connsiteY1" fmla="*/ 76705 h 1808147"/>
                      <a:gd name="connsiteX2" fmla="*/ 1502226 w 1638730"/>
                      <a:gd name="connsiteY2" fmla="*/ 700093 h 1808147"/>
                      <a:gd name="connsiteX3" fmla="*/ 1540824 w 1638730"/>
                      <a:gd name="connsiteY3" fmla="*/ 1059766 h 1808147"/>
                      <a:gd name="connsiteX4" fmla="*/ 880366 w 1638730"/>
                      <a:gd name="connsiteY4" fmla="*/ 1716641 h 1808147"/>
                      <a:gd name="connsiteX5" fmla="*/ 542690 w 1638730"/>
                      <a:gd name="connsiteY5" fmla="*/ 1408127 h 1808147"/>
                      <a:gd name="connsiteX6" fmla="*/ 761162 w 1638730"/>
                      <a:gd name="connsiteY6" fmla="*/ 1173473 h 1808147"/>
                      <a:gd name="connsiteX7" fmla="*/ 0 w 1638730"/>
                      <a:gd name="connsiteY7" fmla="*/ 1167831 h 1808147"/>
                      <a:gd name="connsiteX8" fmla="*/ 0 w 1638730"/>
                      <a:gd name="connsiteY8" fmla="*/ 619150 h 1808147"/>
                      <a:gd name="connsiteX9" fmla="*/ 758464 w 1638730"/>
                      <a:gd name="connsiteY9" fmla="*/ 617852 h 1808147"/>
                      <a:gd name="connsiteX10" fmla="*/ 525650 w 1638730"/>
                      <a:gd name="connsiteY10" fmla="*/ 385038 h 1808147"/>
                      <a:gd name="connsiteX0" fmla="*/ 525650 w 1638730"/>
                      <a:gd name="connsiteY0" fmla="*/ 386330 h 1809439"/>
                      <a:gd name="connsiteX1" fmla="*/ 843788 w 1638730"/>
                      <a:gd name="connsiteY1" fmla="*/ 77997 h 1809439"/>
                      <a:gd name="connsiteX2" fmla="*/ 1502226 w 1638730"/>
                      <a:gd name="connsiteY2" fmla="*/ 701385 h 1809439"/>
                      <a:gd name="connsiteX3" fmla="*/ 1540824 w 1638730"/>
                      <a:gd name="connsiteY3" fmla="*/ 1061058 h 1809439"/>
                      <a:gd name="connsiteX4" fmla="*/ 880366 w 1638730"/>
                      <a:gd name="connsiteY4" fmla="*/ 1717933 h 1809439"/>
                      <a:gd name="connsiteX5" fmla="*/ 542690 w 1638730"/>
                      <a:gd name="connsiteY5" fmla="*/ 1409419 h 1809439"/>
                      <a:gd name="connsiteX6" fmla="*/ 761162 w 1638730"/>
                      <a:gd name="connsiteY6" fmla="*/ 1174765 h 1809439"/>
                      <a:gd name="connsiteX7" fmla="*/ 0 w 1638730"/>
                      <a:gd name="connsiteY7" fmla="*/ 1169123 h 1809439"/>
                      <a:gd name="connsiteX8" fmla="*/ 0 w 1638730"/>
                      <a:gd name="connsiteY8" fmla="*/ 620442 h 1809439"/>
                      <a:gd name="connsiteX9" fmla="*/ 758464 w 1638730"/>
                      <a:gd name="connsiteY9" fmla="*/ 619144 h 1809439"/>
                      <a:gd name="connsiteX10" fmla="*/ 525650 w 1638730"/>
                      <a:gd name="connsiteY10" fmla="*/ 386330 h 1809439"/>
                      <a:gd name="connsiteX0" fmla="*/ 525650 w 1638730"/>
                      <a:gd name="connsiteY0" fmla="*/ 390362 h 1813471"/>
                      <a:gd name="connsiteX1" fmla="*/ 843788 w 1638730"/>
                      <a:gd name="connsiteY1" fmla="*/ 82029 h 1813471"/>
                      <a:gd name="connsiteX2" fmla="*/ 1502226 w 1638730"/>
                      <a:gd name="connsiteY2" fmla="*/ 705417 h 1813471"/>
                      <a:gd name="connsiteX3" fmla="*/ 1540824 w 1638730"/>
                      <a:gd name="connsiteY3" fmla="*/ 1065090 h 1813471"/>
                      <a:gd name="connsiteX4" fmla="*/ 880366 w 1638730"/>
                      <a:gd name="connsiteY4" fmla="*/ 1721965 h 1813471"/>
                      <a:gd name="connsiteX5" fmla="*/ 542690 w 1638730"/>
                      <a:gd name="connsiteY5" fmla="*/ 1413451 h 1813471"/>
                      <a:gd name="connsiteX6" fmla="*/ 761162 w 1638730"/>
                      <a:gd name="connsiteY6" fmla="*/ 1178797 h 1813471"/>
                      <a:gd name="connsiteX7" fmla="*/ 0 w 1638730"/>
                      <a:gd name="connsiteY7" fmla="*/ 1173155 h 1813471"/>
                      <a:gd name="connsiteX8" fmla="*/ 0 w 1638730"/>
                      <a:gd name="connsiteY8" fmla="*/ 624474 h 1813471"/>
                      <a:gd name="connsiteX9" fmla="*/ 758464 w 1638730"/>
                      <a:gd name="connsiteY9" fmla="*/ 623176 h 1813471"/>
                      <a:gd name="connsiteX10" fmla="*/ 525650 w 1638730"/>
                      <a:gd name="connsiteY10" fmla="*/ 390362 h 1813471"/>
                      <a:gd name="connsiteX0" fmla="*/ 525650 w 1638730"/>
                      <a:gd name="connsiteY0" fmla="*/ 401240 h 1824349"/>
                      <a:gd name="connsiteX1" fmla="*/ 850190 w 1638730"/>
                      <a:gd name="connsiteY1" fmla="*/ 80103 h 1824349"/>
                      <a:gd name="connsiteX2" fmla="*/ 1502226 w 1638730"/>
                      <a:gd name="connsiteY2" fmla="*/ 716295 h 1824349"/>
                      <a:gd name="connsiteX3" fmla="*/ 1540824 w 1638730"/>
                      <a:gd name="connsiteY3" fmla="*/ 1075968 h 1824349"/>
                      <a:gd name="connsiteX4" fmla="*/ 880366 w 1638730"/>
                      <a:gd name="connsiteY4" fmla="*/ 1732843 h 1824349"/>
                      <a:gd name="connsiteX5" fmla="*/ 542690 w 1638730"/>
                      <a:gd name="connsiteY5" fmla="*/ 1424329 h 1824349"/>
                      <a:gd name="connsiteX6" fmla="*/ 761162 w 1638730"/>
                      <a:gd name="connsiteY6" fmla="*/ 1189675 h 1824349"/>
                      <a:gd name="connsiteX7" fmla="*/ 0 w 1638730"/>
                      <a:gd name="connsiteY7" fmla="*/ 1184033 h 1824349"/>
                      <a:gd name="connsiteX8" fmla="*/ 0 w 1638730"/>
                      <a:gd name="connsiteY8" fmla="*/ 635352 h 1824349"/>
                      <a:gd name="connsiteX9" fmla="*/ 758464 w 1638730"/>
                      <a:gd name="connsiteY9" fmla="*/ 634054 h 1824349"/>
                      <a:gd name="connsiteX10" fmla="*/ 525650 w 1638730"/>
                      <a:gd name="connsiteY10" fmla="*/ 401240 h 1824349"/>
                      <a:gd name="connsiteX0" fmla="*/ 525650 w 1627051"/>
                      <a:gd name="connsiteY0" fmla="*/ 401240 h 1824349"/>
                      <a:gd name="connsiteX1" fmla="*/ 850190 w 1627051"/>
                      <a:gd name="connsiteY1" fmla="*/ 80103 h 1824349"/>
                      <a:gd name="connsiteX2" fmla="*/ 1502226 w 1627051"/>
                      <a:gd name="connsiteY2" fmla="*/ 716295 h 1824349"/>
                      <a:gd name="connsiteX3" fmla="*/ 1540824 w 1627051"/>
                      <a:gd name="connsiteY3" fmla="*/ 1075968 h 1824349"/>
                      <a:gd name="connsiteX4" fmla="*/ 880366 w 1627051"/>
                      <a:gd name="connsiteY4" fmla="*/ 1732843 h 1824349"/>
                      <a:gd name="connsiteX5" fmla="*/ 542690 w 1627051"/>
                      <a:gd name="connsiteY5" fmla="*/ 1424329 h 1824349"/>
                      <a:gd name="connsiteX6" fmla="*/ 761162 w 1627051"/>
                      <a:gd name="connsiteY6" fmla="*/ 1189675 h 1824349"/>
                      <a:gd name="connsiteX7" fmla="*/ 0 w 1627051"/>
                      <a:gd name="connsiteY7" fmla="*/ 1184033 h 1824349"/>
                      <a:gd name="connsiteX8" fmla="*/ 0 w 1627051"/>
                      <a:gd name="connsiteY8" fmla="*/ 635352 h 1824349"/>
                      <a:gd name="connsiteX9" fmla="*/ 758464 w 1627051"/>
                      <a:gd name="connsiteY9" fmla="*/ 634054 h 1824349"/>
                      <a:gd name="connsiteX10" fmla="*/ 525650 w 1627051"/>
                      <a:gd name="connsiteY10" fmla="*/ 401240 h 1824349"/>
                      <a:gd name="connsiteX0" fmla="*/ 525650 w 1618706"/>
                      <a:gd name="connsiteY0" fmla="*/ 401240 h 1824349"/>
                      <a:gd name="connsiteX1" fmla="*/ 850190 w 1618706"/>
                      <a:gd name="connsiteY1" fmla="*/ 80103 h 1824349"/>
                      <a:gd name="connsiteX2" fmla="*/ 1502226 w 1618706"/>
                      <a:gd name="connsiteY2" fmla="*/ 716295 h 1824349"/>
                      <a:gd name="connsiteX3" fmla="*/ 1540824 w 1618706"/>
                      <a:gd name="connsiteY3" fmla="*/ 1075968 h 1824349"/>
                      <a:gd name="connsiteX4" fmla="*/ 880366 w 1618706"/>
                      <a:gd name="connsiteY4" fmla="*/ 1732843 h 1824349"/>
                      <a:gd name="connsiteX5" fmla="*/ 542690 w 1618706"/>
                      <a:gd name="connsiteY5" fmla="*/ 1424329 h 1824349"/>
                      <a:gd name="connsiteX6" fmla="*/ 761162 w 1618706"/>
                      <a:gd name="connsiteY6" fmla="*/ 1189675 h 1824349"/>
                      <a:gd name="connsiteX7" fmla="*/ 0 w 1618706"/>
                      <a:gd name="connsiteY7" fmla="*/ 1184033 h 1824349"/>
                      <a:gd name="connsiteX8" fmla="*/ 0 w 1618706"/>
                      <a:gd name="connsiteY8" fmla="*/ 635352 h 1824349"/>
                      <a:gd name="connsiteX9" fmla="*/ 758464 w 1618706"/>
                      <a:gd name="connsiteY9" fmla="*/ 634054 h 1824349"/>
                      <a:gd name="connsiteX10" fmla="*/ 525650 w 1618706"/>
                      <a:gd name="connsiteY10" fmla="*/ 401240 h 1824349"/>
                      <a:gd name="connsiteX0" fmla="*/ 694836 w 1787892"/>
                      <a:gd name="connsiteY0" fmla="*/ 401240 h 1824349"/>
                      <a:gd name="connsiteX1" fmla="*/ 1019376 w 1787892"/>
                      <a:gd name="connsiteY1" fmla="*/ 80103 h 1824349"/>
                      <a:gd name="connsiteX2" fmla="*/ 1671412 w 1787892"/>
                      <a:gd name="connsiteY2" fmla="*/ 716295 h 1824349"/>
                      <a:gd name="connsiteX3" fmla="*/ 1710010 w 1787892"/>
                      <a:gd name="connsiteY3" fmla="*/ 1075968 h 1824349"/>
                      <a:gd name="connsiteX4" fmla="*/ 1049552 w 1787892"/>
                      <a:gd name="connsiteY4" fmla="*/ 1732843 h 1824349"/>
                      <a:gd name="connsiteX5" fmla="*/ 711876 w 1787892"/>
                      <a:gd name="connsiteY5" fmla="*/ 1424329 h 1824349"/>
                      <a:gd name="connsiteX6" fmla="*/ 930348 w 1787892"/>
                      <a:gd name="connsiteY6" fmla="*/ 1189675 h 1824349"/>
                      <a:gd name="connsiteX7" fmla="*/ 0 w 1787892"/>
                      <a:gd name="connsiteY7" fmla="*/ 1181747 h 1824349"/>
                      <a:gd name="connsiteX8" fmla="*/ 169186 w 1787892"/>
                      <a:gd name="connsiteY8" fmla="*/ 635352 h 1824349"/>
                      <a:gd name="connsiteX9" fmla="*/ 927650 w 1787892"/>
                      <a:gd name="connsiteY9" fmla="*/ 634054 h 1824349"/>
                      <a:gd name="connsiteX10" fmla="*/ 694836 w 1787892"/>
                      <a:gd name="connsiteY10" fmla="*/ 401240 h 1824349"/>
                      <a:gd name="connsiteX0" fmla="*/ 694836 w 1787892"/>
                      <a:gd name="connsiteY0" fmla="*/ 401240 h 1824349"/>
                      <a:gd name="connsiteX1" fmla="*/ 1019376 w 1787892"/>
                      <a:gd name="connsiteY1" fmla="*/ 80103 h 1824349"/>
                      <a:gd name="connsiteX2" fmla="*/ 1671412 w 1787892"/>
                      <a:gd name="connsiteY2" fmla="*/ 716295 h 1824349"/>
                      <a:gd name="connsiteX3" fmla="*/ 1710010 w 1787892"/>
                      <a:gd name="connsiteY3" fmla="*/ 1075968 h 1824349"/>
                      <a:gd name="connsiteX4" fmla="*/ 1049552 w 1787892"/>
                      <a:gd name="connsiteY4" fmla="*/ 1732843 h 1824349"/>
                      <a:gd name="connsiteX5" fmla="*/ 711876 w 1787892"/>
                      <a:gd name="connsiteY5" fmla="*/ 1424329 h 1824349"/>
                      <a:gd name="connsiteX6" fmla="*/ 930348 w 1787892"/>
                      <a:gd name="connsiteY6" fmla="*/ 1189675 h 1824349"/>
                      <a:gd name="connsiteX7" fmla="*/ 0 w 1787892"/>
                      <a:gd name="connsiteY7" fmla="*/ 1181747 h 1824349"/>
                      <a:gd name="connsiteX8" fmla="*/ 13718 w 1787892"/>
                      <a:gd name="connsiteY8" fmla="*/ 633067 h 1824349"/>
                      <a:gd name="connsiteX9" fmla="*/ 927650 w 1787892"/>
                      <a:gd name="connsiteY9" fmla="*/ 634054 h 1824349"/>
                      <a:gd name="connsiteX10" fmla="*/ 694836 w 1787892"/>
                      <a:gd name="connsiteY10" fmla="*/ 401240 h 1824349"/>
                      <a:gd name="connsiteX0" fmla="*/ 708556 w 1801612"/>
                      <a:gd name="connsiteY0" fmla="*/ 401240 h 1824349"/>
                      <a:gd name="connsiteX1" fmla="*/ 1033096 w 1801612"/>
                      <a:gd name="connsiteY1" fmla="*/ 80103 h 1824349"/>
                      <a:gd name="connsiteX2" fmla="*/ 1685132 w 1801612"/>
                      <a:gd name="connsiteY2" fmla="*/ 716295 h 1824349"/>
                      <a:gd name="connsiteX3" fmla="*/ 1723730 w 1801612"/>
                      <a:gd name="connsiteY3" fmla="*/ 1075968 h 1824349"/>
                      <a:gd name="connsiteX4" fmla="*/ 1063272 w 1801612"/>
                      <a:gd name="connsiteY4" fmla="*/ 1732843 h 1824349"/>
                      <a:gd name="connsiteX5" fmla="*/ 725596 w 1801612"/>
                      <a:gd name="connsiteY5" fmla="*/ 1424329 h 1824349"/>
                      <a:gd name="connsiteX6" fmla="*/ 944068 w 1801612"/>
                      <a:gd name="connsiteY6" fmla="*/ 1189675 h 1824349"/>
                      <a:gd name="connsiteX7" fmla="*/ 0 w 1801612"/>
                      <a:gd name="connsiteY7" fmla="*/ 1177178 h 1824349"/>
                      <a:gd name="connsiteX8" fmla="*/ 27438 w 1801612"/>
                      <a:gd name="connsiteY8" fmla="*/ 633067 h 1824349"/>
                      <a:gd name="connsiteX9" fmla="*/ 941370 w 1801612"/>
                      <a:gd name="connsiteY9" fmla="*/ 634054 h 1824349"/>
                      <a:gd name="connsiteX10" fmla="*/ 708556 w 1801612"/>
                      <a:gd name="connsiteY10" fmla="*/ 401240 h 1824349"/>
                      <a:gd name="connsiteX0" fmla="*/ 708558 w 1801614"/>
                      <a:gd name="connsiteY0" fmla="*/ 401240 h 1824349"/>
                      <a:gd name="connsiteX1" fmla="*/ 1033098 w 1801614"/>
                      <a:gd name="connsiteY1" fmla="*/ 80103 h 1824349"/>
                      <a:gd name="connsiteX2" fmla="*/ 1685134 w 1801614"/>
                      <a:gd name="connsiteY2" fmla="*/ 716295 h 1824349"/>
                      <a:gd name="connsiteX3" fmla="*/ 1723732 w 1801614"/>
                      <a:gd name="connsiteY3" fmla="*/ 1075968 h 1824349"/>
                      <a:gd name="connsiteX4" fmla="*/ 1063274 w 1801614"/>
                      <a:gd name="connsiteY4" fmla="*/ 1732843 h 1824349"/>
                      <a:gd name="connsiteX5" fmla="*/ 725598 w 1801614"/>
                      <a:gd name="connsiteY5" fmla="*/ 1424329 h 1824349"/>
                      <a:gd name="connsiteX6" fmla="*/ 944070 w 1801614"/>
                      <a:gd name="connsiteY6" fmla="*/ 1189675 h 1824349"/>
                      <a:gd name="connsiteX7" fmla="*/ 0 w 1801614"/>
                      <a:gd name="connsiteY7" fmla="*/ 1181753 h 1824349"/>
                      <a:gd name="connsiteX8" fmla="*/ 27440 w 1801614"/>
                      <a:gd name="connsiteY8" fmla="*/ 633067 h 1824349"/>
                      <a:gd name="connsiteX9" fmla="*/ 941372 w 1801614"/>
                      <a:gd name="connsiteY9" fmla="*/ 634054 h 1824349"/>
                      <a:gd name="connsiteX10" fmla="*/ 708558 w 1801614"/>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22859 w 1824473"/>
                      <a:gd name="connsiteY7" fmla="*/ 1181753 h 1824349"/>
                      <a:gd name="connsiteX8" fmla="*/ 0 w 1824473"/>
                      <a:gd name="connsiteY8" fmla="*/ 637642 h 1824349"/>
                      <a:gd name="connsiteX9" fmla="*/ 964231 w 1824473"/>
                      <a:gd name="connsiteY9" fmla="*/ 634054 h 1824349"/>
                      <a:gd name="connsiteX10" fmla="*/ 731417 w 18244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22859 w 1824473"/>
                      <a:gd name="connsiteY7" fmla="*/ 1181753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11425 w 1824473"/>
                      <a:gd name="connsiteY7" fmla="*/ 1181756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11423 w 1824473"/>
                      <a:gd name="connsiteY7" fmla="*/ 1188617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2275 w 1824473"/>
                      <a:gd name="connsiteY7" fmla="*/ 1188620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3817 w 1826873"/>
                      <a:gd name="connsiteY0" fmla="*/ 401240 h 1824349"/>
                      <a:gd name="connsiteX1" fmla="*/ 1058357 w 1826873"/>
                      <a:gd name="connsiteY1" fmla="*/ 80103 h 1824349"/>
                      <a:gd name="connsiteX2" fmla="*/ 1710393 w 1826873"/>
                      <a:gd name="connsiteY2" fmla="*/ 716295 h 1824349"/>
                      <a:gd name="connsiteX3" fmla="*/ 1748991 w 1826873"/>
                      <a:gd name="connsiteY3" fmla="*/ 1075968 h 1824349"/>
                      <a:gd name="connsiteX4" fmla="*/ 1088533 w 1826873"/>
                      <a:gd name="connsiteY4" fmla="*/ 1732843 h 1824349"/>
                      <a:gd name="connsiteX5" fmla="*/ 750857 w 1826873"/>
                      <a:gd name="connsiteY5" fmla="*/ 1424329 h 1824349"/>
                      <a:gd name="connsiteX6" fmla="*/ 969329 w 1826873"/>
                      <a:gd name="connsiteY6" fmla="*/ 1189675 h 1824349"/>
                      <a:gd name="connsiteX7" fmla="*/ 100 w 1826873"/>
                      <a:gd name="connsiteY7" fmla="*/ 1195482 h 1824349"/>
                      <a:gd name="connsiteX8" fmla="*/ 2400 w 1826873"/>
                      <a:gd name="connsiteY8" fmla="*/ 635359 h 1824349"/>
                      <a:gd name="connsiteX9" fmla="*/ 966631 w 1826873"/>
                      <a:gd name="connsiteY9" fmla="*/ 634054 h 1824349"/>
                      <a:gd name="connsiteX10" fmla="*/ 733817 w 1826873"/>
                      <a:gd name="connsiteY10" fmla="*/ 401240 h 1824349"/>
                      <a:gd name="connsiteX0" fmla="*/ 731417 w 1824473"/>
                      <a:gd name="connsiteY0" fmla="*/ 401240 h 1824349"/>
                      <a:gd name="connsiteX1" fmla="*/ 1055957 w 1824473"/>
                      <a:gd name="connsiteY1" fmla="*/ 80103 h 1824349"/>
                      <a:gd name="connsiteX2" fmla="*/ 1707993 w 1824473"/>
                      <a:gd name="connsiteY2" fmla="*/ 716295 h 1824349"/>
                      <a:gd name="connsiteX3" fmla="*/ 1746591 w 1824473"/>
                      <a:gd name="connsiteY3" fmla="*/ 1075968 h 1824349"/>
                      <a:gd name="connsiteX4" fmla="*/ 1086133 w 1824473"/>
                      <a:gd name="connsiteY4" fmla="*/ 1732843 h 1824349"/>
                      <a:gd name="connsiteX5" fmla="*/ 748457 w 1824473"/>
                      <a:gd name="connsiteY5" fmla="*/ 1424329 h 1824349"/>
                      <a:gd name="connsiteX6" fmla="*/ 966929 w 1824473"/>
                      <a:gd name="connsiteY6" fmla="*/ 1189675 h 1824349"/>
                      <a:gd name="connsiteX7" fmla="*/ 2270 w 1824473"/>
                      <a:gd name="connsiteY7" fmla="*/ 1195485 h 1824349"/>
                      <a:gd name="connsiteX8" fmla="*/ 0 w 1824473"/>
                      <a:gd name="connsiteY8" fmla="*/ 635359 h 1824349"/>
                      <a:gd name="connsiteX9" fmla="*/ 964231 w 1824473"/>
                      <a:gd name="connsiteY9" fmla="*/ 634054 h 1824349"/>
                      <a:gd name="connsiteX10" fmla="*/ 731417 w 1824473"/>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95487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93201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88628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93201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88629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3822 w 1826878"/>
                      <a:gd name="connsiteY0" fmla="*/ 401240 h 1824349"/>
                      <a:gd name="connsiteX1" fmla="*/ 1058362 w 1826878"/>
                      <a:gd name="connsiteY1" fmla="*/ 80103 h 1824349"/>
                      <a:gd name="connsiteX2" fmla="*/ 1710398 w 1826878"/>
                      <a:gd name="connsiteY2" fmla="*/ 716295 h 1824349"/>
                      <a:gd name="connsiteX3" fmla="*/ 1748996 w 1826878"/>
                      <a:gd name="connsiteY3" fmla="*/ 1075968 h 1824349"/>
                      <a:gd name="connsiteX4" fmla="*/ 1088538 w 1826878"/>
                      <a:gd name="connsiteY4" fmla="*/ 1732843 h 1824349"/>
                      <a:gd name="connsiteX5" fmla="*/ 750862 w 1826878"/>
                      <a:gd name="connsiteY5" fmla="*/ 1424329 h 1824349"/>
                      <a:gd name="connsiteX6" fmla="*/ 969334 w 1826878"/>
                      <a:gd name="connsiteY6" fmla="*/ 1189675 h 1824349"/>
                      <a:gd name="connsiteX7" fmla="*/ 100 w 1826878"/>
                      <a:gd name="connsiteY7" fmla="*/ 1190915 h 1824349"/>
                      <a:gd name="connsiteX8" fmla="*/ 2405 w 1826878"/>
                      <a:gd name="connsiteY8" fmla="*/ 635359 h 1824349"/>
                      <a:gd name="connsiteX9" fmla="*/ 966636 w 1826878"/>
                      <a:gd name="connsiteY9" fmla="*/ 634054 h 1824349"/>
                      <a:gd name="connsiteX10" fmla="*/ 733822 w 1826878"/>
                      <a:gd name="connsiteY10" fmla="*/ 401240 h 1824349"/>
                      <a:gd name="connsiteX0" fmla="*/ 731652 w 1824708"/>
                      <a:gd name="connsiteY0" fmla="*/ 401240 h 1824349"/>
                      <a:gd name="connsiteX1" fmla="*/ 1056192 w 1824708"/>
                      <a:gd name="connsiteY1" fmla="*/ 80103 h 1824349"/>
                      <a:gd name="connsiteX2" fmla="*/ 1708228 w 1824708"/>
                      <a:gd name="connsiteY2" fmla="*/ 716295 h 1824349"/>
                      <a:gd name="connsiteX3" fmla="*/ 1746826 w 1824708"/>
                      <a:gd name="connsiteY3" fmla="*/ 1075968 h 1824349"/>
                      <a:gd name="connsiteX4" fmla="*/ 1086368 w 1824708"/>
                      <a:gd name="connsiteY4" fmla="*/ 1732843 h 1824349"/>
                      <a:gd name="connsiteX5" fmla="*/ 748692 w 1824708"/>
                      <a:gd name="connsiteY5" fmla="*/ 1424329 h 1824349"/>
                      <a:gd name="connsiteX6" fmla="*/ 967164 w 1824708"/>
                      <a:gd name="connsiteY6" fmla="*/ 1189675 h 1824349"/>
                      <a:gd name="connsiteX7" fmla="*/ 217 w 1824708"/>
                      <a:gd name="connsiteY7" fmla="*/ 1195488 h 1824349"/>
                      <a:gd name="connsiteX8" fmla="*/ 235 w 1824708"/>
                      <a:gd name="connsiteY8" fmla="*/ 635359 h 1824349"/>
                      <a:gd name="connsiteX9" fmla="*/ 964466 w 1824708"/>
                      <a:gd name="connsiteY9" fmla="*/ 634054 h 1824349"/>
                      <a:gd name="connsiteX10" fmla="*/ 731652 w 1824708"/>
                      <a:gd name="connsiteY10" fmla="*/ 401240 h 1824349"/>
                      <a:gd name="connsiteX0" fmla="*/ 731652 w 1824708"/>
                      <a:gd name="connsiteY0" fmla="*/ 401240 h 1824349"/>
                      <a:gd name="connsiteX1" fmla="*/ 1056192 w 1824708"/>
                      <a:gd name="connsiteY1" fmla="*/ 80103 h 1824349"/>
                      <a:gd name="connsiteX2" fmla="*/ 1708228 w 1824708"/>
                      <a:gd name="connsiteY2" fmla="*/ 716295 h 1824349"/>
                      <a:gd name="connsiteX3" fmla="*/ 1746826 w 1824708"/>
                      <a:gd name="connsiteY3" fmla="*/ 1075968 h 1824349"/>
                      <a:gd name="connsiteX4" fmla="*/ 1086368 w 1824708"/>
                      <a:gd name="connsiteY4" fmla="*/ 1732843 h 1824349"/>
                      <a:gd name="connsiteX5" fmla="*/ 748692 w 1824708"/>
                      <a:gd name="connsiteY5" fmla="*/ 1424329 h 1824349"/>
                      <a:gd name="connsiteX6" fmla="*/ 967164 w 1824708"/>
                      <a:gd name="connsiteY6" fmla="*/ 1189675 h 1824349"/>
                      <a:gd name="connsiteX7" fmla="*/ 217 w 1824708"/>
                      <a:gd name="connsiteY7" fmla="*/ 1190916 h 1824349"/>
                      <a:gd name="connsiteX8" fmla="*/ 235 w 1824708"/>
                      <a:gd name="connsiteY8" fmla="*/ 635359 h 1824349"/>
                      <a:gd name="connsiteX9" fmla="*/ 964466 w 1824708"/>
                      <a:gd name="connsiteY9" fmla="*/ 634054 h 1824349"/>
                      <a:gd name="connsiteX10" fmla="*/ 731652 w 1824708"/>
                      <a:gd name="connsiteY10" fmla="*/ 401240 h 1824349"/>
                      <a:gd name="connsiteX0" fmla="*/ 731652 w 1824708"/>
                      <a:gd name="connsiteY0" fmla="*/ 401240 h 1824349"/>
                      <a:gd name="connsiteX1" fmla="*/ 1056192 w 1824708"/>
                      <a:gd name="connsiteY1" fmla="*/ 80103 h 1824349"/>
                      <a:gd name="connsiteX2" fmla="*/ 1708228 w 1824708"/>
                      <a:gd name="connsiteY2" fmla="*/ 716295 h 1824349"/>
                      <a:gd name="connsiteX3" fmla="*/ 1746826 w 1824708"/>
                      <a:gd name="connsiteY3" fmla="*/ 1075968 h 1824349"/>
                      <a:gd name="connsiteX4" fmla="*/ 1086368 w 1824708"/>
                      <a:gd name="connsiteY4" fmla="*/ 1732843 h 1824349"/>
                      <a:gd name="connsiteX5" fmla="*/ 748692 w 1824708"/>
                      <a:gd name="connsiteY5" fmla="*/ 1424329 h 1824349"/>
                      <a:gd name="connsiteX6" fmla="*/ 967164 w 1824708"/>
                      <a:gd name="connsiteY6" fmla="*/ 1189675 h 1824349"/>
                      <a:gd name="connsiteX7" fmla="*/ 217 w 1824708"/>
                      <a:gd name="connsiteY7" fmla="*/ 1190916 h 1824349"/>
                      <a:gd name="connsiteX8" fmla="*/ 235 w 1824708"/>
                      <a:gd name="connsiteY8" fmla="*/ 635359 h 1824349"/>
                      <a:gd name="connsiteX9" fmla="*/ 440309 w 1824708"/>
                      <a:gd name="connsiteY9" fmla="*/ 632178 h 1824349"/>
                      <a:gd name="connsiteX10" fmla="*/ 964466 w 1824708"/>
                      <a:gd name="connsiteY10" fmla="*/ 634054 h 1824349"/>
                      <a:gd name="connsiteX11" fmla="*/ 731652 w 1824708"/>
                      <a:gd name="connsiteY11" fmla="*/ 401240 h 182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4708" h="1824349">
                        <a:moveTo>
                          <a:pt x="731652" y="401240"/>
                        </a:moveTo>
                        <a:cubicBezTo>
                          <a:pt x="502030" y="177129"/>
                          <a:pt x="802720" y="-153817"/>
                          <a:pt x="1056192" y="80103"/>
                        </a:cubicBezTo>
                        <a:lnTo>
                          <a:pt x="1708228" y="716295"/>
                        </a:lnTo>
                        <a:cubicBezTo>
                          <a:pt x="1803352" y="806018"/>
                          <a:pt x="1894740" y="918164"/>
                          <a:pt x="1746826" y="1075968"/>
                        </a:cubicBezTo>
                        <a:lnTo>
                          <a:pt x="1086368" y="1732843"/>
                        </a:lnTo>
                        <a:cubicBezTo>
                          <a:pt x="851273" y="1974878"/>
                          <a:pt x="533816" y="1689552"/>
                          <a:pt x="748692" y="1424329"/>
                        </a:cubicBezTo>
                        <a:lnTo>
                          <a:pt x="967164" y="1189675"/>
                        </a:lnTo>
                        <a:lnTo>
                          <a:pt x="217" y="1190916"/>
                        </a:lnTo>
                        <a:cubicBezTo>
                          <a:pt x="-541" y="1006496"/>
                          <a:pt x="993" y="819779"/>
                          <a:pt x="235" y="635359"/>
                        </a:cubicBezTo>
                        <a:lnTo>
                          <a:pt x="440309" y="632178"/>
                        </a:lnTo>
                        <a:lnTo>
                          <a:pt x="964466" y="634054"/>
                        </a:lnTo>
                        <a:lnTo>
                          <a:pt x="731652" y="401240"/>
                        </a:lnTo>
                        <a:close/>
                      </a:path>
                    </a:pathLst>
                  </a:custGeom>
                  <a:solidFill>
                    <a:srgbClr val="C7DC9C"/>
                  </a:solidFill>
                  <a:ln w="25400" cap="flat" cmpd="sng" algn="ctr">
                    <a:solidFill>
                      <a:sysClr val="window" lastClr="FFFFFF"/>
                    </a:solidFill>
                    <a:prstDash val="solid"/>
                  </a:ln>
                  <a:effectLst>
                    <a:innerShdw blurRad="266700">
                      <a:srgbClr val="88AD3D"/>
                    </a:innerShdw>
                  </a:effectLst>
                </p:spPr>
                <p:txBody>
                  <a:bodyPr rtlCol="0" anchor="ctr"/>
                  <a:lstStyle/>
                  <a:p>
                    <a:pPr algn="ctr" defTabSz="914400">
                      <a:defRPr/>
                    </a:pPr>
                    <a:endParaRPr lang="en-US" sz="2400" kern="0" dirty="0">
                      <a:solidFill>
                        <a:prstClr val="white"/>
                      </a:solidFill>
                      <a:latin typeface="Arial" panose="020B0604020202020204" pitchFamily="34" charset="0"/>
                      <a:cs typeface="Arial" panose="020B0604020202020204" pitchFamily="34" charset="0"/>
                    </a:endParaRPr>
                  </a:p>
                </p:txBody>
              </p:sp>
              <p:sp>
                <p:nvSpPr>
                  <p:cNvPr id="98" name="Rectangle 3"/>
                  <p:cNvSpPr/>
                  <p:nvPr/>
                </p:nvSpPr>
                <p:spPr>
                  <a:xfrm rot="16200000">
                    <a:off x="5784206" y="1389195"/>
                    <a:ext cx="1335617" cy="2043304"/>
                  </a:xfrm>
                  <a:custGeom>
                    <a:avLst/>
                    <a:gdLst>
                      <a:gd name="connsiteX0" fmla="*/ 308526 w 1086566"/>
                      <a:gd name="connsiteY0" fmla="*/ 847 h 1554072"/>
                      <a:gd name="connsiteX1" fmla="*/ 450604 w 1086566"/>
                      <a:gd name="connsiteY1" fmla="*/ 49180 h 1554072"/>
                      <a:gd name="connsiteX2" fmla="*/ 978023 w 1086566"/>
                      <a:gd name="connsiteY2" fmla="*/ 568810 h 1554072"/>
                      <a:gd name="connsiteX3" fmla="*/ 991375 w 1086566"/>
                      <a:gd name="connsiteY3" fmla="*/ 950095 h 1554072"/>
                      <a:gd name="connsiteX4" fmla="*/ 472858 w 1086566"/>
                      <a:gd name="connsiteY4" fmla="*/ 1486787 h 1554072"/>
                      <a:gd name="connsiteX5" fmla="*/ 154627 w 1086566"/>
                      <a:gd name="connsiteY5" fmla="*/ 1195260 h 1554072"/>
                      <a:gd name="connsiteX6" fmla="*/ 334884 w 1086566"/>
                      <a:gd name="connsiteY6" fmla="*/ 1001651 h 1554072"/>
                      <a:gd name="connsiteX7" fmla="*/ 0 w 1086566"/>
                      <a:gd name="connsiteY7" fmla="*/ 999168 h 1554072"/>
                      <a:gd name="connsiteX8" fmla="*/ 332658 w 1086566"/>
                      <a:gd name="connsiteY8" fmla="*/ 543218 h 1554072"/>
                      <a:gd name="connsiteX9" fmla="*/ 116795 w 1086566"/>
                      <a:gd name="connsiteY9" fmla="*/ 327355 h 1554072"/>
                      <a:gd name="connsiteX10" fmla="*/ 308526 w 1086566"/>
                      <a:gd name="connsiteY10" fmla="*/ 847 h 1554072"/>
                      <a:gd name="connsiteX0" fmla="*/ 223177 w 1001217"/>
                      <a:gd name="connsiteY0" fmla="*/ 847 h 1554072"/>
                      <a:gd name="connsiteX1" fmla="*/ 365255 w 1001217"/>
                      <a:gd name="connsiteY1" fmla="*/ 49180 h 1554072"/>
                      <a:gd name="connsiteX2" fmla="*/ 892674 w 1001217"/>
                      <a:gd name="connsiteY2" fmla="*/ 568810 h 1554072"/>
                      <a:gd name="connsiteX3" fmla="*/ 906026 w 1001217"/>
                      <a:gd name="connsiteY3" fmla="*/ 950095 h 1554072"/>
                      <a:gd name="connsiteX4" fmla="*/ 387509 w 1001217"/>
                      <a:gd name="connsiteY4" fmla="*/ 1486787 h 1554072"/>
                      <a:gd name="connsiteX5" fmla="*/ 69278 w 1001217"/>
                      <a:gd name="connsiteY5" fmla="*/ 1195260 h 1554072"/>
                      <a:gd name="connsiteX6" fmla="*/ 249535 w 1001217"/>
                      <a:gd name="connsiteY6" fmla="*/ 1001651 h 1554072"/>
                      <a:gd name="connsiteX7" fmla="*/ 247309 w 1001217"/>
                      <a:gd name="connsiteY7" fmla="*/ 543218 h 1554072"/>
                      <a:gd name="connsiteX8" fmla="*/ 31446 w 1001217"/>
                      <a:gd name="connsiteY8" fmla="*/ 327355 h 1554072"/>
                      <a:gd name="connsiteX9" fmla="*/ 223177 w 1001217"/>
                      <a:gd name="connsiteY9" fmla="*/ 847 h 1554072"/>
                      <a:gd name="connsiteX0" fmla="*/ 223177 w 999993"/>
                      <a:gd name="connsiteY0" fmla="*/ 847 h 1554072"/>
                      <a:gd name="connsiteX1" fmla="*/ 365255 w 999993"/>
                      <a:gd name="connsiteY1" fmla="*/ 49180 h 1554072"/>
                      <a:gd name="connsiteX2" fmla="*/ 892674 w 999993"/>
                      <a:gd name="connsiteY2" fmla="*/ 568810 h 1554072"/>
                      <a:gd name="connsiteX3" fmla="*/ 906026 w 999993"/>
                      <a:gd name="connsiteY3" fmla="*/ 950095 h 1554072"/>
                      <a:gd name="connsiteX4" fmla="*/ 387509 w 999993"/>
                      <a:gd name="connsiteY4" fmla="*/ 1486787 h 1554072"/>
                      <a:gd name="connsiteX5" fmla="*/ 69278 w 999993"/>
                      <a:gd name="connsiteY5" fmla="*/ 1195260 h 1554072"/>
                      <a:gd name="connsiteX6" fmla="*/ 249535 w 999993"/>
                      <a:gd name="connsiteY6" fmla="*/ 1001651 h 1554072"/>
                      <a:gd name="connsiteX7" fmla="*/ 247309 w 999993"/>
                      <a:gd name="connsiteY7" fmla="*/ 543218 h 1554072"/>
                      <a:gd name="connsiteX8" fmla="*/ 31446 w 999993"/>
                      <a:gd name="connsiteY8" fmla="*/ 327355 h 1554072"/>
                      <a:gd name="connsiteX9" fmla="*/ 223177 w 999993"/>
                      <a:gd name="connsiteY9" fmla="*/ 847 h 1554072"/>
                      <a:gd name="connsiteX0" fmla="*/ 223177 w 1004088"/>
                      <a:gd name="connsiteY0" fmla="*/ 847 h 1554072"/>
                      <a:gd name="connsiteX1" fmla="*/ 365255 w 1004088"/>
                      <a:gd name="connsiteY1" fmla="*/ 49180 h 1554072"/>
                      <a:gd name="connsiteX2" fmla="*/ 892674 w 1004088"/>
                      <a:gd name="connsiteY2" fmla="*/ 568810 h 1554072"/>
                      <a:gd name="connsiteX3" fmla="*/ 906026 w 1004088"/>
                      <a:gd name="connsiteY3" fmla="*/ 950095 h 1554072"/>
                      <a:gd name="connsiteX4" fmla="*/ 387509 w 1004088"/>
                      <a:gd name="connsiteY4" fmla="*/ 1486787 h 1554072"/>
                      <a:gd name="connsiteX5" fmla="*/ 69278 w 1004088"/>
                      <a:gd name="connsiteY5" fmla="*/ 1195260 h 1554072"/>
                      <a:gd name="connsiteX6" fmla="*/ 249535 w 1004088"/>
                      <a:gd name="connsiteY6" fmla="*/ 1001651 h 1554072"/>
                      <a:gd name="connsiteX7" fmla="*/ 247309 w 1004088"/>
                      <a:gd name="connsiteY7" fmla="*/ 543218 h 1554072"/>
                      <a:gd name="connsiteX8" fmla="*/ 31446 w 1004088"/>
                      <a:gd name="connsiteY8" fmla="*/ 327355 h 1554072"/>
                      <a:gd name="connsiteX9" fmla="*/ 223177 w 1004088"/>
                      <a:gd name="connsiteY9" fmla="*/ 847 h 1554072"/>
                      <a:gd name="connsiteX0" fmla="*/ 223177 w 1011360"/>
                      <a:gd name="connsiteY0" fmla="*/ 847 h 1554072"/>
                      <a:gd name="connsiteX1" fmla="*/ 365255 w 1011360"/>
                      <a:gd name="connsiteY1" fmla="*/ 49180 h 1554072"/>
                      <a:gd name="connsiteX2" fmla="*/ 892674 w 1011360"/>
                      <a:gd name="connsiteY2" fmla="*/ 568810 h 1554072"/>
                      <a:gd name="connsiteX3" fmla="*/ 906026 w 1011360"/>
                      <a:gd name="connsiteY3" fmla="*/ 950095 h 1554072"/>
                      <a:gd name="connsiteX4" fmla="*/ 387509 w 1011360"/>
                      <a:gd name="connsiteY4" fmla="*/ 1486787 h 1554072"/>
                      <a:gd name="connsiteX5" fmla="*/ 69278 w 1011360"/>
                      <a:gd name="connsiteY5" fmla="*/ 1195260 h 1554072"/>
                      <a:gd name="connsiteX6" fmla="*/ 249535 w 1011360"/>
                      <a:gd name="connsiteY6" fmla="*/ 1001651 h 1554072"/>
                      <a:gd name="connsiteX7" fmla="*/ 247309 w 1011360"/>
                      <a:gd name="connsiteY7" fmla="*/ 543218 h 1554072"/>
                      <a:gd name="connsiteX8" fmla="*/ 31446 w 1011360"/>
                      <a:gd name="connsiteY8" fmla="*/ 327355 h 1554072"/>
                      <a:gd name="connsiteX9" fmla="*/ 223177 w 1011360"/>
                      <a:gd name="connsiteY9" fmla="*/ 847 h 1554072"/>
                      <a:gd name="connsiteX0" fmla="*/ 223177 w 1011360"/>
                      <a:gd name="connsiteY0" fmla="*/ 847 h 1554072"/>
                      <a:gd name="connsiteX1" fmla="*/ 365255 w 1011360"/>
                      <a:gd name="connsiteY1" fmla="*/ 49180 h 1554072"/>
                      <a:gd name="connsiteX2" fmla="*/ 892674 w 1011360"/>
                      <a:gd name="connsiteY2" fmla="*/ 568810 h 1554072"/>
                      <a:gd name="connsiteX3" fmla="*/ 906026 w 1011360"/>
                      <a:gd name="connsiteY3" fmla="*/ 950095 h 1554072"/>
                      <a:gd name="connsiteX4" fmla="*/ 387509 w 1011360"/>
                      <a:gd name="connsiteY4" fmla="*/ 1486787 h 1554072"/>
                      <a:gd name="connsiteX5" fmla="*/ 69278 w 1011360"/>
                      <a:gd name="connsiteY5" fmla="*/ 1195260 h 1554072"/>
                      <a:gd name="connsiteX6" fmla="*/ 249535 w 1011360"/>
                      <a:gd name="connsiteY6" fmla="*/ 1001651 h 1554072"/>
                      <a:gd name="connsiteX7" fmla="*/ 247309 w 1011360"/>
                      <a:gd name="connsiteY7" fmla="*/ 543218 h 1554072"/>
                      <a:gd name="connsiteX8" fmla="*/ 31446 w 1011360"/>
                      <a:gd name="connsiteY8" fmla="*/ 327355 h 1554072"/>
                      <a:gd name="connsiteX9" fmla="*/ 223177 w 1011360"/>
                      <a:gd name="connsiteY9" fmla="*/ 847 h 1554072"/>
                      <a:gd name="connsiteX0" fmla="*/ 223177 w 1004610"/>
                      <a:gd name="connsiteY0" fmla="*/ 847 h 1554072"/>
                      <a:gd name="connsiteX1" fmla="*/ 365255 w 1004610"/>
                      <a:gd name="connsiteY1" fmla="*/ 49180 h 1554072"/>
                      <a:gd name="connsiteX2" fmla="*/ 892674 w 1004610"/>
                      <a:gd name="connsiteY2" fmla="*/ 568810 h 1554072"/>
                      <a:gd name="connsiteX3" fmla="*/ 906026 w 1004610"/>
                      <a:gd name="connsiteY3" fmla="*/ 950095 h 1554072"/>
                      <a:gd name="connsiteX4" fmla="*/ 387509 w 1004610"/>
                      <a:gd name="connsiteY4" fmla="*/ 1486787 h 1554072"/>
                      <a:gd name="connsiteX5" fmla="*/ 69278 w 1004610"/>
                      <a:gd name="connsiteY5" fmla="*/ 1195260 h 1554072"/>
                      <a:gd name="connsiteX6" fmla="*/ 249535 w 1004610"/>
                      <a:gd name="connsiteY6" fmla="*/ 1001651 h 1554072"/>
                      <a:gd name="connsiteX7" fmla="*/ 247309 w 1004610"/>
                      <a:gd name="connsiteY7" fmla="*/ 543218 h 1554072"/>
                      <a:gd name="connsiteX8" fmla="*/ 31446 w 1004610"/>
                      <a:gd name="connsiteY8" fmla="*/ 327355 h 1554072"/>
                      <a:gd name="connsiteX9" fmla="*/ 223177 w 1004610"/>
                      <a:gd name="connsiteY9" fmla="*/ 847 h 1554072"/>
                      <a:gd name="connsiteX0" fmla="*/ 223177 w 1001595"/>
                      <a:gd name="connsiteY0" fmla="*/ 847 h 1554072"/>
                      <a:gd name="connsiteX1" fmla="*/ 365255 w 1001595"/>
                      <a:gd name="connsiteY1" fmla="*/ 49180 h 1554072"/>
                      <a:gd name="connsiteX2" fmla="*/ 892674 w 1001595"/>
                      <a:gd name="connsiteY2" fmla="*/ 568810 h 1554072"/>
                      <a:gd name="connsiteX3" fmla="*/ 906026 w 1001595"/>
                      <a:gd name="connsiteY3" fmla="*/ 950095 h 1554072"/>
                      <a:gd name="connsiteX4" fmla="*/ 387509 w 1001595"/>
                      <a:gd name="connsiteY4" fmla="*/ 1486787 h 1554072"/>
                      <a:gd name="connsiteX5" fmla="*/ 69278 w 1001595"/>
                      <a:gd name="connsiteY5" fmla="*/ 1195260 h 1554072"/>
                      <a:gd name="connsiteX6" fmla="*/ 249535 w 1001595"/>
                      <a:gd name="connsiteY6" fmla="*/ 1001651 h 1554072"/>
                      <a:gd name="connsiteX7" fmla="*/ 247309 w 1001595"/>
                      <a:gd name="connsiteY7" fmla="*/ 543218 h 1554072"/>
                      <a:gd name="connsiteX8" fmla="*/ 31446 w 1001595"/>
                      <a:gd name="connsiteY8" fmla="*/ 327355 h 1554072"/>
                      <a:gd name="connsiteX9" fmla="*/ 223177 w 1001595"/>
                      <a:gd name="connsiteY9" fmla="*/ 847 h 1554072"/>
                      <a:gd name="connsiteX0" fmla="*/ 223177 w 1001595"/>
                      <a:gd name="connsiteY0" fmla="*/ 847 h 1554073"/>
                      <a:gd name="connsiteX1" fmla="*/ 365255 w 1001595"/>
                      <a:gd name="connsiteY1" fmla="*/ 49180 h 1554073"/>
                      <a:gd name="connsiteX2" fmla="*/ 892674 w 1001595"/>
                      <a:gd name="connsiteY2" fmla="*/ 568810 h 1554073"/>
                      <a:gd name="connsiteX3" fmla="*/ 906026 w 1001595"/>
                      <a:gd name="connsiteY3" fmla="*/ 950095 h 1554073"/>
                      <a:gd name="connsiteX4" fmla="*/ 377181 w 1001595"/>
                      <a:gd name="connsiteY4" fmla="*/ 1486789 h 1554073"/>
                      <a:gd name="connsiteX5" fmla="*/ 69278 w 1001595"/>
                      <a:gd name="connsiteY5" fmla="*/ 1195260 h 1554073"/>
                      <a:gd name="connsiteX6" fmla="*/ 249535 w 1001595"/>
                      <a:gd name="connsiteY6" fmla="*/ 1001651 h 1554073"/>
                      <a:gd name="connsiteX7" fmla="*/ 247309 w 1001595"/>
                      <a:gd name="connsiteY7" fmla="*/ 543218 h 1554073"/>
                      <a:gd name="connsiteX8" fmla="*/ 31446 w 1001595"/>
                      <a:gd name="connsiteY8" fmla="*/ 327355 h 1554073"/>
                      <a:gd name="connsiteX9" fmla="*/ 223177 w 1001595"/>
                      <a:gd name="connsiteY9" fmla="*/ 847 h 1554073"/>
                      <a:gd name="connsiteX0" fmla="*/ 223177 w 1008222"/>
                      <a:gd name="connsiteY0" fmla="*/ 847 h 1554073"/>
                      <a:gd name="connsiteX1" fmla="*/ 365255 w 1008222"/>
                      <a:gd name="connsiteY1" fmla="*/ 49180 h 1554073"/>
                      <a:gd name="connsiteX2" fmla="*/ 892674 w 1008222"/>
                      <a:gd name="connsiteY2" fmla="*/ 568810 h 1554073"/>
                      <a:gd name="connsiteX3" fmla="*/ 906026 w 1008222"/>
                      <a:gd name="connsiteY3" fmla="*/ 950095 h 1554073"/>
                      <a:gd name="connsiteX4" fmla="*/ 377181 w 1008222"/>
                      <a:gd name="connsiteY4" fmla="*/ 1486789 h 1554073"/>
                      <a:gd name="connsiteX5" fmla="*/ 69278 w 1008222"/>
                      <a:gd name="connsiteY5" fmla="*/ 1195260 h 1554073"/>
                      <a:gd name="connsiteX6" fmla="*/ 249535 w 1008222"/>
                      <a:gd name="connsiteY6" fmla="*/ 1001651 h 1554073"/>
                      <a:gd name="connsiteX7" fmla="*/ 247309 w 1008222"/>
                      <a:gd name="connsiteY7" fmla="*/ 543218 h 1554073"/>
                      <a:gd name="connsiteX8" fmla="*/ 31446 w 1008222"/>
                      <a:gd name="connsiteY8" fmla="*/ 327355 h 1554073"/>
                      <a:gd name="connsiteX9" fmla="*/ 223177 w 1008222"/>
                      <a:gd name="connsiteY9" fmla="*/ 847 h 1554073"/>
                      <a:gd name="connsiteX0" fmla="*/ 223177 w 1015827"/>
                      <a:gd name="connsiteY0" fmla="*/ 847 h 1554073"/>
                      <a:gd name="connsiteX1" fmla="*/ 365255 w 1015827"/>
                      <a:gd name="connsiteY1" fmla="*/ 49180 h 1554073"/>
                      <a:gd name="connsiteX2" fmla="*/ 892674 w 1015827"/>
                      <a:gd name="connsiteY2" fmla="*/ 568810 h 1554073"/>
                      <a:gd name="connsiteX3" fmla="*/ 906026 w 1015827"/>
                      <a:gd name="connsiteY3" fmla="*/ 950095 h 1554073"/>
                      <a:gd name="connsiteX4" fmla="*/ 377181 w 1015827"/>
                      <a:gd name="connsiteY4" fmla="*/ 1486789 h 1554073"/>
                      <a:gd name="connsiteX5" fmla="*/ 69278 w 1015827"/>
                      <a:gd name="connsiteY5" fmla="*/ 1195260 h 1554073"/>
                      <a:gd name="connsiteX6" fmla="*/ 249535 w 1015827"/>
                      <a:gd name="connsiteY6" fmla="*/ 1001651 h 1554073"/>
                      <a:gd name="connsiteX7" fmla="*/ 247309 w 1015827"/>
                      <a:gd name="connsiteY7" fmla="*/ 543218 h 1554073"/>
                      <a:gd name="connsiteX8" fmla="*/ 31446 w 1015827"/>
                      <a:gd name="connsiteY8" fmla="*/ 327355 h 1554073"/>
                      <a:gd name="connsiteX9" fmla="*/ 223177 w 1015827"/>
                      <a:gd name="connsiteY9" fmla="*/ 847 h 155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5827" h="1554073">
                        <a:moveTo>
                          <a:pt x="223177" y="847"/>
                        </a:moveTo>
                        <a:cubicBezTo>
                          <a:pt x="272438" y="-3720"/>
                          <a:pt x="322602" y="9865"/>
                          <a:pt x="365255" y="49180"/>
                        </a:cubicBezTo>
                        <a:lnTo>
                          <a:pt x="892674" y="568810"/>
                        </a:lnTo>
                        <a:cubicBezTo>
                          <a:pt x="987042" y="663692"/>
                          <a:pt x="1108162" y="763517"/>
                          <a:pt x="906026" y="950095"/>
                        </a:cubicBezTo>
                        <a:lnTo>
                          <a:pt x="377181" y="1486789"/>
                        </a:lnTo>
                        <a:cubicBezTo>
                          <a:pt x="204342" y="1681202"/>
                          <a:pt x="-108012" y="1414091"/>
                          <a:pt x="69278" y="1195260"/>
                        </a:cubicBezTo>
                        <a:lnTo>
                          <a:pt x="249535" y="1001651"/>
                        </a:lnTo>
                        <a:lnTo>
                          <a:pt x="247309" y="543218"/>
                        </a:lnTo>
                        <a:lnTo>
                          <a:pt x="31446" y="327355"/>
                        </a:lnTo>
                        <a:cubicBezTo>
                          <a:pt x="-64247" y="180323"/>
                          <a:pt x="75397" y="14547"/>
                          <a:pt x="223177" y="847"/>
                        </a:cubicBezTo>
                        <a:close/>
                      </a:path>
                    </a:pathLst>
                  </a:custGeom>
                  <a:gradFill flip="none" rotWithShape="1">
                    <a:gsLst>
                      <a:gs pos="30000">
                        <a:sysClr val="window" lastClr="FFFFFF">
                          <a:alpha val="0"/>
                        </a:sysClr>
                      </a:gs>
                      <a:gs pos="100000">
                        <a:sysClr val="window" lastClr="FFFFFF">
                          <a:alpha val="50000"/>
                        </a:sysClr>
                      </a:gs>
                    </a:gsLst>
                    <a:lin ang="0" scaled="1"/>
                    <a:tileRect/>
                  </a:gradFill>
                  <a:ln w="25400" cap="flat" cmpd="sng" algn="ctr">
                    <a:noFill/>
                    <a:prstDash val="solid"/>
                  </a:ln>
                  <a:effectLst/>
                </p:spPr>
                <p:txBody>
                  <a:bodyPr rtlCol="0" anchor="ctr"/>
                  <a:lstStyle/>
                  <a:p>
                    <a:pPr algn="ctr" defTabSz="914400">
                      <a:defRPr/>
                    </a:pPr>
                    <a:endParaRPr lang="en-US" sz="2400" kern="0" dirty="0">
                      <a:solidFill>
                        <a:prstClr val="white"/>
                      </a:solidFill>
                      <a:latin typeface="Arial" panose="020B0604020202020204" pitchFamily="34" charset="0"/>
                      <a:cs typeface="Arial" panose="020B0604020202020204" pitchFamily="34" charset="0"/>
                    </a:endParaRPr>
                  </a:p>
                </p:txBody>
              </p:sp>
            </p:grpSp>
            <p:grpSp>
              <p:nvGrpSpPr>
                <p:cNvPr id="91" name="Group 90"/>
                <p:cNvGrpSpPr/>
                <p:nvPr/>
              </p:nvGrpSpPr>
              <p:grpSpPr>
                <a:xfrm>
                  <a:off x="5440747" y="3684304"/>
                  <a:ext cx="1110962" cy="1110958"/>
                  <a:chOff x="267289" y="1946037"/>
                  <a:chExt cx="1362509" cy="1362508"/>
                </a:xfrm>
              </p:grpSpPr>
              <p:sp>
                <p:nvSpPr>
                  <p:cNvPr id="93" name="Oval 92"/>
                  <p:cNvSpPr/>
                  <p:nvPr/>
                </p:nvSpPr>
                <p:spPr>
                  <a:xfrm>
                    <a:off x="267289" y="1946037"/>
                    <a:ext cx="1362509" cy="1362508"/>
                  </a:xfrm>
                  <a:prstGeom prst="ellipse">
                    <a:avLst/>
                  </a:prstGeom>
                  <a:solidFill>
                    <a:srgbClr val="C7DC9C"/>
                  </a:solidFill>
                  <a:ln w="25400">
                    <a:solidFill>
                      <a:schemeClr val="bg1"/>
                    </a:solidFill>
                  </a:ln>
                  <a:effectLst>
                    <a:innerShdw blurRad="266700">
                      <a:srgbClr val="88AD3D"/>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latin typeface="Arial" panose="020B0604020202020204" pitchFamily="34" charset="0"/>
                      <a:cs typeface="Arial" panose="020B0604020202020204" pitchFamily="34" charset="0"/>
                    </a:endParaRPr>
                  </a:p>
                </p:txBody>
              </p:sp>
              <p:sp>
                <p:nvSpPr>
                  <p:cNvPr id="94" name="Oval 93"/>
                  <p:cNvSpPr/>
                  <p:nvPr/>
                </p:nvSpPr>
                <p:spPr>
                  <a:xfrm>
                    <a:off x="455593" y="1989246"/>
                    <a:ext cx="975175" cy="719527"/>
                  </a:xfrm>
                  <a:prstGeom prst="ellipse">
                    <a:avLst/>
                  </a:prstGeom>
                  <a:gradFill flip="none" rotWithShape="1">
                    <a:gsLst>
                      <a:gs pos="0">
                        <a:schemeClr val="bg1">
                          <a:alpha val="79000"/>
                        </a:schemeClr>
                      </a:gs>
                      <a:gs pos="76000">
                        <a:schemeClr val="bg1">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latin typeface="Arial" panose="020B0604020202020204" pitchFamily="34" charset="0"/>
                      <a:cs typeface="Arial" panose="020B0604020202020204" pitchFamily="34" charset="0"/>
                    </a:endParaRPr>
                  </a:p>
                </p:txBody>
              </p:sp>
            </p:grpSp>
          </p:grpSp>
        </p:grpSp>
      </p:grpSp>
      <p:sp>
        <p:nvSpPr>
          <p:cNvPr id="134" name="Rectangle 5"/>
          <p:cNvSpPr>
            <a:spLocks noChangeArrowheads="1"/>
          </p:cNvSpPr>
          <p:nvPr/>
        </p:nvSpPr>
        <p:spPr bwMode="auto">
          <a:xfrm>
            <a:off x="564160" y="5821825"/>
            <a:ext cx="30323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ea typeface="Verdana" pitchFamily="34" charset="0"/>
                <a:cs typeface="Arial" panose="020B0604020202020204" pitchFamily="34" charset="0"/>
              </a:rPr>
              <a:t>~60% Pediatric Programs</a:t>
            </a:r>
          </a:p>
          <a:p>
            <a:pPr eaLnBrk="1" hangingPunct="1">
              <a:spcBef>
                <a:spcPct val="0"/>
              </a:spcBef>
              <a:buFontTx/>
              <a:buNone/>
            </a:pPr>
            <a:r>
              <a:rPr lang="en-US" altLang="en-US" sz="1200" dirty="0">
                <a:solidFill>
                  <a:srgbClr val="FF0000"/>
                </a:solidFill>
                <a:latin typeface="Arial" panose="020B0604020202020204" pitchFamily="34" charset="0"/>
                <a:ea typeface="Verdana" pitchFamily="34" charset="0"/>
                <a:cs typeface="Arial" panose="020B0604020202020204" pitchFamily="34" charset="0"/>
              </a:rPr>
              <a:t>require at least 1 adequate, well-controlled efficacy trial (clinical or surrogate endpoint)</a:t>
            </a:r>
          </a:p>
        </p:txBody>
      </p:sp>
      <p:grpSp>
        <p:nvGrpSpPr>
          <p:cNvPr id="212" name="Group 211"/>
          <p:cNvGrpSpPr/>
          <p:nvPr/>
        </p:nvGrpSpPr>
        <p:grpSpPr>
          <a:xfrm>
            <a:off x="75459" y="5793926"/>
            <a:ext cx="488701" cy="737095"/>
            <a:chOff x="75459" y="5904257"/>
            <a:chExt cx="488701" cy="737095"/>
          </a:xfrm>
        </p:grpSpPr>
        <p:grpSp>
          <p:nvGrpSpPr>
            <p:cNvPr id="42" name="Group 4"/>
            <p:cNvGrpSpPr>
              <a:grpSpLocks noChangeAspect="1"/>
            </p:cNvGrpSpPr>
            <p:nvPr/>
          </p:nvGrpSpPr>
          <p:grpSpPr bwMode="auto">
            <a:xfrm>
              <a:off x="75459" y="5904257"/>
              <a:ext cx="292215" cy="737095"/>
              <a:chOff x="2757" y="1849"/>
              <a:chExt cx="245" cy="618"/>
            </a:xfrm>
            <a:solidFill>
              <a:srgbClr val="ECBDAE"/>
            </a:solidFill>
          </p:grpSpPr>
          <p:sp>
            <p:nvSpPr>
              <p:cNvPr id="62" name="Freeform 6"/>
              <p:cNvSpPr>
                <a:spLocks/>
              </p:cNvSpPr>
              <p:nvPr/>
            </p:nvSpPr>
            <p:spPr bwMode="auto">
              <a:xfrm>
                <a:off x="2816" y="1849"/>
                <a:ext cx="127" cy="128"/>
              </a:xfrm>
              <a:custGeom>
                <a:avLst/>
                <a:gdLst>
                  <a:gd name="T0" fmla="*/ 383 w 766"/>
                  <a:gd name="T1" fmla="*/ 0 h 767"/>
                  <a:gd name="T2" fmla="*/ 435 w 766"/>
                  <a:gd name="T3" fmla="*/ 3 h 767"/>
                  <a:gd name="T4" fmla="*/ 484 w 766"/>
                  <a:gd name="T5" fmla="*/ 14 h 767"/>
                  <a:gd name="T6" fmla="*/ 532 w 766"/>
                  <a:gd name="T7" fmla="*/ 30 h 767"/>
                  <a:gd name="T8" fmla="*/ 575 w 766"/>
                  <a:gd name="T9" fmla="*/ 53 h 767"/>
                  <a:gd name="T10" fmla="*/ 616 w 766"/>
                  <a:gd name="T11" fmla="*/ 80 h 767"/>
                  <a:gd name="T12" fmla="*/ 653 w 766"/>
                  <a:gd name="T13" fmla="*/ 112 h 767"/>
                  <a:gd name="T14" fmla="*/ 686 w 766"/>
                  <a:gd name="T15" fmla="*/ 149 h 767"/>
                  <a:gd name="T16" fmla="*/ 713 w 766"/>
                  <a:gd name="T17" fmla="*/ 190 h 767"/>
                  <a:gd name="T18" fmla="*/ 735 w 766"/>
                  <a:gd name="T19" fmla="*/ 235 h 767"/>
                  <a:gd name="T20" fmla="*/ 752 w 766"/>
                  <a:gd name="T21" fmla="*/ 282 h 767"/>
                  <a:gd name="T22" fmla="*/ 761 w 766"/>
                  <a:gd name="T23" fmla="*/ 332 h 767"/>
                  <a:gd name="T24" fmla="*/ 766 w 766"/>
                  <a:gd name="T25" fmla="*/ 384 h 767"/>
                  <a:gd name="T26" fmla="*/ 761 w 766"/>
                  <a:gd name="T27" fmla="*/ 436 h 767"/>
                  <a:gd name="T28" fmla="*/ 752 w 766"/>
                  <a:gd name="T29" fmla="*/ 486 h 767"/>
                  <a:gd name="T30" fmla="*/ 735 w 766"/>
                  <a:gd name="T31" fmla="*/ 534 h 767"/>
                  <a:gd name="T32" fmla="*/ 713 w 766"/>
                  <a:gd name="T33" fmla="*/ 577 h 767"/>
                  <a:gd name="T34" fmla="*/ 686 w 766"/>
                  <a:gd name="T35" fmla="*/ 618 h 767"/>
                  <a:gd name="T36" fmla="*/ 653 w 766"/>
                  <a:gd name="T37" fmla="*/ 655 h 767"/>
                  <a:gd name="T38" fmla="*/ 616 w 766"/>
                  <a:gd name="T39" fmla="*/ 688 h 767"/>
                  <a:gd name="T40" fmla="*/ 575 w 766"/>
                  <a:gd name="T41" fmla="*/ 716 h 767"/>
                  <a:gd name="T42" fmla="*/ 532 w 766"/>
                  <a:gd name="T43" fmla="*/ 738 h 767"/>
                  <a:gd name="T44" fmla="*/ 484 w 766"/>
                  <a:gd name="T45" fmla="*/ 754 h 767"/>
                  <a:gd name="T46" fmla="*/ 435 w 766"/>
                  <a:gd name="T47" fmla="*/ 764 h 767"/>
                  <a:gd name="T48" fmla="*/ 383 w 766"/>
                  <a:gd name="T49" fmla="*/ 767 h 767"/>
                  <a:gd name="T50" fmla="*/ 331 w 766"/>
                  <a:gd name="T51" fmla="*/ 764 h 767"/>
                  <a:gd name="T52" fmla="*/ 281 w 766"/>
                  <a:gd name="T53" fmla="*/ 754 h 767"/>
                  <a:gd name="T54" fmla="*/ 234 w 766"/>
                  <a:gd name="T55" fmla="*/ 738 h 767"/>
                  <a:gd name="T56" fmla="*/ 190 w 766"/>
                  <a:gd name="T57" fmla="*/ 716 h 767"/>
                  <a:gd name="T58" fmla="*/ 149 w 766"/>
                  <a:gd name="T59" fmla="*/ 688 h 767"/>
                  <a:gd name="T60" fmla="*/ 112 w 766"/>
                  <a:gd name="T61" fmla="*/ 655 h 767"/>
                  <a:gd name="T62" fmla="*/ 80 w 766"/>
                  <a:gd name="T63" fmla="*/ 618 h 767"/>
                  <a:gd name="T64" fmla="*/ 53 w 766"/>
                  <a:gd name="T65" fmla="*/ 577 h 767"/>
                  <a:gd name="T66" fmla="*/ 30 w 766"/>
                  <a:gd name="T67" fmla="*/ 534 h 767"/>
                  <a:gd name="T68" fmla="*/ 14 w 766"/>
                  <a:gd name="T69" fmla="*/ 486 h 767"/>
                  <a:gd name="T70" fmla="*/ 4 w 766"/>
                  <a:gd name="T71" fmla="*/ 436 h 767"/>
                  <a:gd name="T72" fmla="*/ 0 w 766"/>
                  <a:gd name="T73" fmla="*/ 384 h 767"/>
                  <a:gd name="T74" fmla="*/ 4 w 766"/>
                  <a:gd name="T75" fmla="*/ 332 h 767"/>
                  <a:gd name="T76" fmla="*/ 14 w 766"/>
                  <a:gd name="T77" fmla="*/ 282 h 767"/>
                  <a:gd name="T78" fmla="*/ 30 w 766"/>
                  <a:gd name="T79" fmla="*/ 235 h 767"/>
                  <a:gd name="T80" fmla="*/ 53 w 766"/>
                  <a:gd name="T81" fmla="*/ 190 h 767"/>
                  <a:gd name="T82" fmla="*/ 80 w 766"/>
                  <a:gd name="T83" fmla="*/ 149 h 767"/>
                  <a:gd name="T84" fmla="*/ 112 w 766"/>
                  <a:gd name="T85" fmla="*/ 112 h 767"/>
                  <a:gd name="T86" fmla="*/ 149 w 766"/>
                  <a:gd name="T87" fmla="*/ 80 h 767"/>
                  <a:gd name="T88" fmla="*/ 190 w 766"/>
                  <a:gd name="T89" fmla="*/ 53 h 767"/>
                  <a:gd name="T90" fmla="*/ 234 w 766"/>
                  <a:gd name="T91" fmla="*/ 30 h 767"/>
                  <a:gd name="T92" fmla="*/ 281 w 766"/>
                  <a:gd name="T93" fmla="*/ 14 h 767"/>
                  <a:gd name="T94" fmla="*/ 331 w 766"/>
                  <a:gd name="T95" fmla="*/ 3 h 767"/>
                  <a:gd name="T96" fmla="*/ 383 w 766"/>
                  <a:gd name="T97" fmla="*/ 0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66" h="767">
                    <a:moveTo>
                      <a:pt x="383" y="0"/>
                    </a:moveTo>
                    <a:lnTo>
                      <a:pt x="435" y="3"/>
                    </a:lnTo>
                    <a:lnTo>
                      <a:pt x="484" y="14"/>
                    </a:lnTo>
                    <a:lnTo>
                      <a:pt x="532" y="30"/>
                    </a:lnTo>
                    <a:lnTo>
                      <a:pt x="575" y="53"/>
                    </a:lnTo>
                    <a:lnTo>
                      <a:pt x="616" y="80"/>
                    </a:lnTo>
                    <a:lnTo>
                      <a:pt x="653" y="112"/>
                    </a:lnTo>
                    <a:lnTo>
                      <a:pt x="686" y="149"/>
                    </a:lnTo>
                    <a:lnTo>
                      <a:pt x="713" y="190"/>
                    </a:lnTo>
                    <a:lnTo>
                      <a:pt x="735" y="235"/>
                    </a:lnTo>
                    <a:lnTo>
                      <a:pt x="752" y="282"/>
                    </a:lnTo>
                    <a:lnTo>
                      <a:pt x="761" y="332"/>
                    </a:lnTo>
                    <a:lnTo>
                      <a:pt x="766" y="384"/>
                    </a:lnTo>
                    <a:lnTo>
                      <a:pt x="761" y="436"/>
                    </a:lnTo>
                    <a:lnTo>
                      <a:pt x="752" y="486"/>
                    </a:lnTo>
                    <a:lnTo>
                      <a:pt x="735" y="534"/>
                    </a:lnTo>
                    <a:lnTo>
                      <a:pt x="713" y="577"/>
                    </a:lnTo>
                    <a:lnTo>
                      <a:pt x="686" y="618"/>
                    </a:lnTo>
                    <a:lnTo>
                      <a:pt x="653" y="655"/>
                    </a:lnTo>
                    <a:lnTo>
                      <a:pt x="616" y="688"/>
                    </a:lnTo>
                    <a:lnTo>
                      <a:pt x="575" y="716"/>
                    </a:lnTo>
                    <a:lnTo>
                      <a:pt x="532" y="738"/>
                    </a:lnTo>
                    <a:lnTo>
                      <a:pt x="484" y="754"/>
                    </a:lnTo>
                    <a:lnTo>
                      <a:pt x="435" y="764"/>
                    </a:lnTo>
                    <a:lnTo>
                      <a:pt x="383" y="767"/>
                    </a:lnTo>
                    <a:lnTo>
                      <a:pt x="331" y="764"/>
                    </a:lnTo>
                    <a:lnTo>
                      <a:pt x="281" y="754"/>
                    </a:lnTo>
                    <a:lnTo>
                      <a:pt x="234" y="738"/>
                    </a:lnTo>
                    <a:lnTo>
                      <a:pt x="190" y="716"/>
                    </a:lnTo>
                    <a:lnTo>
                      <a:pt x="149" y="688"/>
                    </a:lnTo>
                    <a:lnTo>
                      <a:pt x="112" y="655"/>
                    </a:lnTo>
                    <a:lnTo>
                      <a:pt x="80" y="618"/>
                    </a:lnTo>
                    <a:lnTo>
                      <a:pt x="53" y="577"/>
                    </a:lnTo>
                    <a:lnTo>
                      <a:pt x="30" y="534"/>
                    </a:lnTo>
                    <a:lnTo>
                      <a:pt x="14" y="486"/>
                    </a:lnTo>
                    <a:lnTo>
                      <a:pt x="4" y="436"/>
                    </a:lnTo>
                    <a:lnTo>
                      <a:pt x="0" y="384"/>
                    </a:lnTo>
                    <a:lnTo>
                      <a:pt x="4" y="332"/>
                    </a:lnTo>
                    <a:lnTo>
                      <a:pt x="14" y="282"/>
                    </a:lnTo>
                    <a:lnTo>
                      <a:pt x="30" y="235"/>
                    </a:lnTo>
                    <a:lnTo>
                      <a:pt x="53" y="190"/>
                    </a:lnTo>
                    <a:lnTo>
                      <a:pt x="80" y="149"/>
                    </a:lnTo>
                    <a:lnTo>
                      <a:pt x="112" y="112"/>
                    </a:lnTo>
                    <a:lnTo>
                      <a:pt x="149" y="80"/>
                    </a:lnTo>
                    <a:lnTo>
                      <a:pt x="190" y="53"/>
                    </a:lnTo>
                    <a:lnTo>
                      <a:pt x="234" y="30"/>
                    </a:lnTo>
                    <a:lnTo>
                      <a:pt x="281" y="14"/>
                    </a:lnTo>
                    <a:lnTo>
                      <a:pt x="331" y="3"/>
                    </a:lnTo>
                    <a:lnTo>
                      <a:pt x="3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63" name="Freeform 7"/>
              <p:cNvSpPr>
                <a:spLocks/>
              </p:cNvSpPr>
              <p:nvPr/>
            </p:nvSpPr>
            <p:spPr bwMode="auto">
              <a:xfrm>
                <a:off x="2848" y="1980"/>
                <a:ext cx="63" cy="56"/>
              </a:xfrm>
              <a:custGeom>
                <a:avLst/>
                <a:gdLst>
                  <a:gd name="T0" fmla="*/ 94 w 377"/>
                  <a:gd name="T1" fmla="*/ 0 h 339"/>
                  <a:gd name="T2" fmla="*/ 186 w 377"/>
                  <a:gd name="T3" fmla="*/ 97 h 339"/>
                  <a:gd name="T4" fmla="*/ 282 w 377"/>
                  <a:gd name="T5" fmla="*/ 1 h 339"/>
                  <a:gd name="T6" fmla="*/ 330 w 377"/>
                  <a:gd name="T7" fmla="*/ 16 h 339"/>
                  <a:gd name="T8" fmla="*/ 377 w 377"/>
                  <a:gd name="T9" fmla="*/ 36 h 339"/>
                  <a:gd name="T10" fmla="*/ 371 w 377"/>
                  <a:gd name="T11" fmla="*/ 83 h 339"/>
                  <a:gd name="T12" fmla="*/ 361 w 377"/>
                  <a:gd name="T13" fmla="*/ 128 h 339"/>
                  <a:gd name="T14" fmla="*/ 347 w 377"/>
                  <a:gd name="T15" fmla="*/ 170 h 339"/>
                  <a:gd name="T16" fmla="*/ 330 w 377"/>
                  <a:gd name="T17" fmla="*/ 210 h 339"/>
                  <a:gd name="T18" fmla="*/ 311 w 377"/>
                  <a:gd name="T19" fmla="*/ 246 h 339"/>
                  <a:gd name="T20" fmla="*/ 289 w 377"/>
                  <a:gd name="T21" fmla="*/ 277 h 339"/>
                  <a:gd name="T22" fmla="*/ 265 w 377"/>
                  <a:gd name="T23" fmla="*/ 303 h 339"/>
                  <a:gd name="T24" fmla="*/ 241 w 377"/>
                  <a:gd name="T25" fmla="*/ 323 h 339"/>
                  <a:gd name="T26" fmla="*/ 215 w 377"/>
                  <a:gd name="T27" fmla="*/ 334 h 339"/>
                  <a:gd name="T28" fmla="*/ 189 w 377"/>
                  <a:gd name="T29" fmla="*/ 339 h 339"/>
                  <a:gd name="T30" fmla="*/ 162 w 377"/>
                  <a:gd name="T31" fmla="*/ 334 h 339"/>
                  <a:gd name="T32" fmla="*/ 137 w 377"/>
                  <a:gd name="T33" fmla="*/ 322 h 339"/>
                  <a:gd name="T34" fmla="*/ 112 w 377"/>
                  <a:gd name="T35" fmla="*/ 302 h 339"/>
                  <a:gd name="T36" fmla="*/ 88 w 377"/>
                  <a:gd name="T37" fmla="*/ 277 h 339"/>
                  <a:gd name="T38" fmla="*/ 67 w 377"/>
                  <a:gd name="T39" fmla="*/ 245 h 339"/>
                  <a:gd name="T40" fmla="*/ 46 w 377"/>
                  <a:gd name="T41" fmla="*/ 209 h 339"/>
                  <a:gd name="T42" fmla="*/ 30 w 377"/>
                  <a:gd name="T43" fmla="*/ 169 h 339"/>
                  <a:gd name="T44" fmla="*/ 16 w 377"/>
                  <a:gd name="T45" fmla="*/ 126 h 339"/>
                  <a:gd name="T46" fmla="*/ 6 w 377"/>
                  <a:gd name="T47" fmla="*/ 81 h 339"/>
                  <a:gd name="T48" fmla="*/ 0 w 377"/>
                  <a:gd name="T49" fmla="*/ 34 h 339"/>
                  <a:gd name="T50" fmla="*/ 46 w 377"/>
                  <a:gd name="T51" fmla="*/ 15 h 339"/>
                  <a:gd name="T52" fmla="*/ 94 w 377"/>
                  <a:gd name="T53" fmla="*/ 0 h 339"/>
                  <a:gd name="T54" fmla="*/ 94 w 377"/>
                  <a:gd name="T55" fmla="*/ 0 h 339"/>
                  <a:gd name="T56" fmla="*/ 94 w 377"/>
                  <a:gd name="T57" fmla="*/ 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7" h="339">
                    <a:moveTo>
                      <a:pt x="94" y="0"/>
                    </a:moveTo>
                    <a:lnTo>
                      <a:pt x="186" y="97"/>
                    </a:lnTo>
                    <a:lnTo>
                      <a:pt x="282" y="1"/>
                    </a:lnTo>
                    <a:lnTo>
                      <a:pt x="330" y="16"/>
                    </a:lnTo>
                    <a:lnTo>
                      <a:pt x="377" y="36"/>
                    </a:lnTo>
                    <a:lnTo>
                      <a:pt x="371" y="83"/>
                    </a:lnTo>
                    <a:lnTo>
                      <a:pt x="361" y="128"/>
                    </a:lnTo>
                    <a:lnTo>
                      <a:pt x="347" y="170"/>
                    </a:lnTo>
                    <a:lnTo>
                      <a:pt x="330" y="210"/>
                    </a:lnTo>
                    <a:lnTo>
                      <a:pt x="311" y="246"/>
                    </a:lnTo>
                    <a:lnTo>
                      <a:pt x="289" y="277"/>
                    </a:lnTo>
                    <a:lnTo>
                      <a:pt x="265" y="303"/>
                    </a:lnTo>
                    <a:lnTo>
                      <a:pt x="241" y="323"/>
                    </a:lnTo>
                    <a:lnTo>
                      <a:pt x="215" y="334"/>
                    </a:lnTo>
                    <a:lnTo>
                      <a:pt x="189" y="339"/>
                    </a:lnTo>
                    <a:lnTo>
                      <a:pt x="162" y="334"/>
                    </a:lnTo>
                    <a:lnTo>
                      <a:pt x="137" y="322"/>
                    </a:lnTo>
                    <a:lnTo>
                      <a:pt x="112" y="302"/>
                    </a:lnTo>
                    <a:lnTo>
                      <a:pt x="88" y="277"/>
                    </a:lnTo>
                    <a:lnTo>
                      <a:pt x="67" y="245"/>
                    </a:lnTo>
                    <a:lnTo>
                      <a:pt x="46" y="209"/>
                    </a:lnTo>
                    <a:lnTo>
                      <a:pt x="30" y="169"/>
                    </a:lnTo>
                    <a:lnTo>
                      <a:pt x="16" y="126"/>
                    </a:lnTo>
                    <a:lnTo>
                      <a:pt x="6" y="81"/>
                    </a:lnTo>
                    <a:lnTo>
                      <a:pt x="0" y="34"/>
                    </a:lnTo>
                    <a:lnTo>
                      <a:pt x="46" y="15"/>
                    </a:lnTo>
                    <a:lnTo>
                      <a:pt x="94" y="0"/>
                    </a:lnTo>
                    <a:lnTo>
                      <a:pt x="94" y="0"/>
                    </a:lnTo>
                    <a:lnTo>
                      <a:pt x="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64" name="Freeform 8"/>
              <p:cNvSpPr>
                <a:spLocks/>
              </p:cNvSpPr>
              <p:nvPr/>
            </p:nvSpPr>
            <p:spPr bwMode="auto">
              <a:xfrm>
                <a:off x="2757" y="1990"/>
                <a:ext cx="245" cy="477"/>
              </a:xfrm>
              <a:custGeom>
                <a:avLst/>
                <a:gdLst>
                  <a:gd name="T0" fmla="*/ 1054 w 1469"/>
                  <a:gd name="T1" fmla="*/ 51 h 2863"/>
                  <a:gd name="T2" fmla="*/ 1194 w 1469"/>
                  <a:gd name="T3" fmla="*/ 163 h 2863"/>
                  <a:gd name="T4" fmla="*/ 1314 w 1469"/>
                  <a:gd name="T5" fmla="*/ 306 h 2863"/>
                  <a:gd name="T6" fmla="*/ 1406 w 1469"/>
                  <a:gd name="T7" fmla="*/ 491 h 2863"/>
                  <a:gd name="T8" fmla="*/ 1460 w 1469"/>
                  <a:gd name="T9" fmla="*/ 725 h 2863"/>
                  <a:gd name="T10" fmla="*/ 1467 w 1469"/>
                  <a:gd name="T11" fmla="*/ 1022 h 2863"/>
                  <a:gd name="T12" fmla="*/ 1425 w 1469"/>
                  <a:gd name="T13" fmla="*/ 1189 h 2863"/>
                  <a:gd name="T14" fmla="*/ 1351 w 1469"/>
                  <a:gd name="T15" fmla="*/ 1381 h 2863"/>
                  <a:gd name="T16" fmla="*/ 1178 w 1469"/>
                  <a:gd name="T17" fmla="*/ 1381 h 2863"/>
                  <a:gd name="T18" fmla="*/ 1215 w 1469"/>
                  <a:gd name="T19" fmla="*/ 1205 h 2863"/>
                  <a:gd name="T20" fmla="*/ 1163 w 1469"/>
                  <a:gd name="T21" fmla="*/ 1107 h 2863"/>
                  <a:gd name="T22" fmla="*/ 1174 w 1469"/>
                  <a:gd name="T23" fmla="*/ 877 h 2863"/>
                  <a:gd name="T24" fmla="*/ 1150 w 1469"/>
                  <a:gd name="T25" fmla="*/ 666 h 2863"/>
                  <a:gd name="T26" fmla="*/ 1125 w 1469"/>
                  <a:gd name="T27" fmla="*/ 1155 h 2863"/>
                  <a:gd name="T28" fmla="*/ 1117 w 1469"/>
                  <a:gd name="T29" fmla="*/ 1228 h 2863"/>
                  <a:gd name="T30" fmla="*/ 1096 w 1469"/>
                  <a:gd name="T31" fmla="*/ 1264 h 2863"/>
                  <a:gd name="T32" fmla="*/ 1072 w 1469"/>
                  <a:gd name="T33" fmla="*/ 2776 h 2863"/>
                  <a:gd name="T34" fmla="*/ 984 w 1469"/>
                  <a:gd name="T35" fmla="*/ 2852 h 2863"/>
                  <a:gd name="T36" fmla="*/ 862 w 1469"/>
                  <a:gd name="T37" fmla="*/ 2852 h 2863"/>
                  <a:gd name="T38" fmla="*/ 770 w 1469"/>
                  <a:gd name="T39" fmla="*/ 2776 h 2863"/>
                  <a:gd name="T40" fmla="*/ 745 w 1469"/>
                  <a:gd name="T41" fmla="*/ 1462 h 2863"/>
                  <a:gd name="T42" fmla="*/ 720 w 1469"/>
                  <a:gd name="T43" fmla="*/ 2686 h 2863"/>
                  <a:gd name="T44" fmla="*/ 680 w 1469"/>
                  <a:gd name="T45" fmla="*/ 2801 h 2863"/>
                  <a:gd name="T46" fmla="*/ 579 w 1469"/>
                  <a:gd name="T47" fmla="*/ 2860 h 2863"/>
                  <a:gd name="T48" fmla="*/ 459 w 1469"/>
                  <a:gd name="T49" fmla="*/ 2839 h 2863"/>
                  <a:gd name="T50" fmla="*/ 380 w 1469"/>
                  <a:gd name="T51" fmla="*/ 2748 h 2863"/>
                  <a:gd name="T52" fmla="*/ 362 w 1469"/>
                  <a:gd name="T53" fmla="*/ 1256 h 2863"/>
                  <a:gd name="T54" fmla="*/ 344 w 1469"/>
                  <a:gd name="T55" fmla="*/ 1220 h 2863"/>
                  <a:gd name="T56" fmla="*/ 341 w 1469"/>
                  <a:gd name="T57" fmla="*/ 1123 h 2863"/>
                  <a:gd name="T58" fmla="*/ 309 w 1469"/>
                  <a:gd name="T59" fmla="*/ 723 h 2863"/>
                  <a:gd name="T60" fmla="*/ 297 w 1469"/>
                  <a:gd name="T61" fmla="*/ 951 h 2863"/>
                  <a:gd name="T62" fmla="*/ 300 w 1469"/>
                  <a:gd name="T63" fmla="*/ 1150 h 2863"/>
                  <a:gd name="T64" fmla="*/ 229 w 1469"/>
                  <a:gd name="T65" fmla="*/ 1237 h 2863"/>
                  <a:gd name="T66" fmla="*/ 159 w 1469"/>
                  <a:gd name="T67" fmla="*/ 1256 h 2863"/>
                  <a:gd name="T68" fmla="*/ 59 w 1469"/>
                  <a:gd name="T69" fmla="*/ 1217 h 2863"/>
                  <a:gd name="T70" fmla="*/ 10 w 1469"/>
                  <a:gd name="T71" fmla="*/ 1121 h 2863"/>
                  <a:gd name="T72" fmla="*/ 2 w 1469"/>
                  <a:gd name="T73" fmla="*/ 803 h 2863"/>
                  <a:gd name="T74" fmla="*/ 43 w 1469"/>
                  <a:gd name="T75" fmla="*/ 551 h 2863"/>
                  <a:gd name="T76" fmla="*/ 124 w 1469"/>
                  <a:gd name="T77" fmla="*/ 355 h 2863"/>
                  <a:gd name="T78" fmla="*/ 236 w 1469"/>
                  <a:gd name="T79" fmla="*/ 203 h 2863"/>
                  <a:gd name="T80" fmla="*/ 368 w 1469"/>
                  <a:gd name="T81" fmla="*/ 86 h 2863"/>
                  <a:gd name="T82" fmla="*/ 485 w 1469"/>
                  <a:gd name="T83" fmla="*/ 8 h 2863"/>
                  <a:gd name="T84" fmla="*/ 526 w 1469"/>
                  <a:gd name="T85" fmla="*/ 137 h 2863"/>
                  <a:gd name="T86" fmla="*/ 613 w 1469"/>
                  <a:gd name="T87" fmla="*/ 277 h 2863"/>
                  <a:gd name="T88" fmla="*/ 697 w 1469"/>
                  <a:gd name="T89" fmla="*/ 363 h 2863"/>
                  <a:gd name="T90" fmla="*/ 716 w 1469"/>
                  <a:gd name="T91" fmla="*/ 458 h 2863"/>
                  <a:gd name="T92" fmla="*/ 762 w 1469"/>
                  <a:gd name="T93" fmla="*/ 519 h 2863"/>
                  <a:gd name="T94" fmla="*/ 794 w 1469"/>
                  <a:gd name="T95" fmla="*/ 563 h 2863"/>
                  <a:gd name="T96" fmla="*/ 802 w 1469"/>
                  <a:gd name="T97" fmla="*/ 622 h 2863"/>
                  <a:gd name="T98" fmla="*/ 764 w 1469"/>
                  <a:gd name="T99" fmla="*/ 720 h 2863"/>
                  <a:gd name="T100" fmla="*/ 716 w 1469"/>
                  <a:gd name="T101" fmla="*/ 753 h 2863"/>
                  <a:gd name="T102" fmla="*/ 667 w 1469"/>
                  <a:gd name="T103" fmla="*/ 802 h 2863"/>
                  <a:gd name="T104" fmla="*/ 686 w 1469"/>
                  <a:gd name="T105" fmla="*/ 870 h 2863"/>
                  <a:gd name="T106" fmla="*/ 753 w 1469"/>
                  <a:gd name="T107" fmla="*/ 888 h 2863"/>
                  <a:gd name="T108" fmla="*/ 802 w 1469"/>
                  <a:gd name="T109" fmla="*/ 839 h 2863"/>
                  <a:gd name="T110" fmla="*/ 814 w 1469"/>
                  <a:gd name="T111" fmla="*/ 744 h 2863"/>
                  <a:gd name="T112" fmla="*/ 858 w 1469"/>
                  <a:gd name="T113" fmla="*/ 626 h 2863"/>
                  <a:gd name="T114" fmla="*/ 848 w 1469"/>
                  <a:gd name="T115" fmla="*/ 544 h 2863"/>
                  <a:gd name="T116" fmla="*/ 803 w 1469"/>
                  <a:gd name="T117" fmla="*/ 481 h 2863"/>
                  <a:gd name="T118" fmla="*/ 762 w 1469"/>
                  <a:gd name="T119" fmla="*/ 424 h 2863"/>
                  <a:gd name="T120" fmla="*/ 757 w 1469"/>
                  <a:gd name="T121" fmla="*/ 334 h 2863"/>
                  <a:gd name="T122" fmla="*/ 869 w 1469"/>
                  <a:gd name="T123" fmla="*/ 265 h 2863"/>
                  <a:gd name="T124" fmla="*/ 948 w 1469"/>
                  <a:gd name="T125" fmla="*/ 126 h 2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9" h="2863">
                    <a:moveTo>
                      <a:pt x="976" y="0"/>
                    </a:moveTo>
                    <a:lnTo>
                      <a:pt x="980" y="1"/>
                    </a:lnTo>
                    <a:lnTo>
                      <a:pt x="1017" y="25"/>
                    </a:lnTo>
                    <a:lnTo>
                      <a:pt x="1054" y="51"/>
                    </a:lnTo>
                    <a:lnTo>
                      <a:pt x="1090" y="76"/>
                    </a:lnTo>
                    <a:lnTo>
                      <a:pt x="1126" y="103"/>
                    </a:lnTo>
                    <a:lnTo>
                      <a:pt x="1160" y="132"/>
                    </a:lnTo>
                    <a:lnTo>
                      <a:pt x="1194" y="163"/>
                    </a:lnTo>
                    <a:lnTo>
                      <a:pt x="1226" y="196"/>
                    </a:lnTo>
                    <a:lnTo>
                      <a:pt x="1257" y="230"/>
                    </a:lnTo>
                    <a:lnTo>
                      <a:pt x="1287" y="267"/>
                    </a:lnTo>
                    <a:lnTo>
                      <a:pt x="1314" y="306"/>
                    </a:lnTo>
                    <a:lnTo>
                      <a:pt x="1340" y="347"/>
                    </a:lnTo>
                    <a:lnTo>
                      <a:pt x="1364" y="392"/>
                    </a:lnTo>
                    <a:lnTo>
                      <a:pt x="1387" y="440"/>
                    </a:lnTo>
                    <a:lnTo>
                      <a:pt x="1406" y="491"/>
                    </a:lnTo>
                    <a:lnTo>
                      <a:pt x="1424" y="543"/>
                    </a:lnTo>
                    <a:lnTo>
                      <a:pt x="1438" y="600"/>
                    </a:lnTo>
                    <a:lnTo>
                      <a:pt x="1451" y="661"/>
                    </a:lnTo>
                    <a:lnTo>
                      <a:pt x="1460" y="725"/>
                    </a:lnTo>
                    <a:lnTo>
                      <a:pt x="1467" y="793"/>
                    </a:lnTo>
                    <a:lnTo>
                      <a:pt x="1469" y="865"/>
                    </a:lnTo>
                    <a:lnTo>
                      <a:pt x="1469" y="942"/>
                    </a:lnTo>
                    <a:lnTo>
                      <a:pt x="1467" y="1022"/>
                    </a:lnTo>
                    <a:lnTo>
                      <a:pt x="1459" y="1108"/>
                    </a:lnTo>
                    <a:lnTo>
                      <a:pt x="1453" y="1138"/>
                    </a:lnTo>
                    <a:lnTo>
                      <a:pt x="1441" y="1165"/>
                    </a:lnTo>
                    <a:lnTo>
                      <a:pt x="1425" y="1189"/>
                    </a:lnTo>
                    <a:lnTo>
                      <a:pt x="1403" y="1210"/>
                    </a:lnTo>
                    <a:lnTo>
                      <a:pt x="1378" y="1225"/>
                    </a:lnTo>
                    <a:lnTo>
                      <a:pt x="1351" y="1236"/>
                    </a:lnTo>
                    <a:lnTo>
                      <a:pt x="1351" y="1381"/>
                    </a:lnTo>
                    <a:lnTo>
                      <a:pt x="1436" y="1381"/>
                    </a:lnTo>
                    <a:lnTo>
                      <a:pt x="1436" y="2137"/>
                    </a:lnTo>
                    <a:lnTo>
                      <a:pt x="1178" y="2137"/>
                    </a:lnTo>
                    <a:lnTo>
                      <a:pt x="1178" y="1381"/>
                    </a:lnTo>
                    <a:lnTo>
                      <a:pt x="1263" y="1381"/>
                    </a:lnTo>
                    <a:lnTo>
                      <a:pt x="1263" y="1233"/>
                    </a:lnTo>
                    <a:lnTo>
                      <a:pt x="1238" y="1221"/>
                    </a:lnTo>
                    <a:lnTo>
                      <a:pt x="1215" y="1205"/>
                    </a:lnTo>
                    <a:lnTo>
                      <a:pt x="1195" y="1185"/>
                    </a:lnTo>
                    <a:lnTo>
                      <a:pt x="1181" y="1162"/>
                    </a:lnTo>
                    <a:lnTo>
                      <a:pt x="1169" y="1135"/>
                    </a:lnTo>
                    <a:lnTo>
                      <a:pt x="1163" y="1107"/>
                    </a:lnTo>
                    <a:lnTo>
                      <a:pt x="1163" y="1078"/>
                    </a:lnTo>
                    <a:lnTo>
                      <a:pt x="1170" y="1006"/>
                    </a:lnTo>
                    <a:lnTo>
                      <a:pt x="1173" y="938"/>
                    </a:lnTo>
                    <a:lnTo>
                      <a:pt x="1174" y="877"/>
                    </a:lnTo>
                    <a:lnTo>
                      <a:pt x="1171" y="818"/>
                    </a:lnTo>
                    <a:lnTo>
                      <a:pt x="1166" y="763"/>
                    </a:lnTo>
                    <a:lnTo>
                      <a:pt x="1159" y="713"/>
                    </a:lnTo>
                    <a:lnTo>
                      <a:pt x="1150" y="666"/>
                    </a:lnTo>
                    <a:lnTo>
                      <a:pt x="1138" y="622"/>
                    </a:lnTo>
                    <a:lnTo>
                      <a:pt x="1125" y="582"/>
                    </a:lnTo>
                    <a:lnTo>
                      <a:pt x="1125" y="1123"/>
                    </a:lnTo>
                    <a:lnTo>
                      <a:pt x="1125" y="1155"/>
                    </a:lnTo>
                    <a:lnTo>
                      <a:pt x="1124" y="1180"/>
                    </a:lnTo>
                    <a:lnTo>
                      <a:pt x="1122" y="1201"/>
                    </a:lnTo>
                    <a:lnTo>
                      <a:pt x="1120" y="1217"/>
                    </a:lnTo>
                    <a:lnTo>
                      <a:pt x="1117" y="1228"/>
                    </a:lnTo>
                    <a:lnTo>
                      <a:pt x="1113" y="1238"/>
                    </a:lnTo>
                    <a:lnTo>
                      <a:pt x="1109" y="1247"/>
                    </a:lnTo>
                    <a:lnTo>
                      <a:pt x="1103" y="1255"/>
                    </a:lnTo>
                    <a:lnTo>
                      <a:pt x="1096" y="1264"/>
                    </a:lnTo>
                    <a:lnTo>
                      <a:pt x="1095" y="2686"/>
                    </a:lnTo>
                    <a:lnTo>
                      <a:pt x="1093" y="2718"/>
                    </a:lnTo>
                    <a:lnTo>
                      <a:pt x="1085" y="2748"/>
                    </a:lnTo>
                    <a:lnTo>
                      <a:pt x="1072" y="2776"/>
                    </a:lnTo>
                    <a:lnTo>
                      <a:pt x="1056" y="2800"/>
                    </a:lnTo>
                    <a:lnTo>
                      <a:pt x="1036" y="2822"/>
                    </a:lnTo>
                    <a:lnTo>
                      <a:pt x="1012" y="2839"/>
                    </a:lnTo>
                    <a:lnTo>
                      <a:pt x="984" y="2852"/>
                    </a:lnTo>
                    <a:lnTo>
                      <a:pt x="956" y="2860"/>
                    </a:lnTo>
                    <a:lnTo>
                      <a:pt x="924" y="2863"/>
                    </a:lnTo>
                    <a:lnTo>
                      <a:pt x="892" y="2860"/>
                    </a:lnTo>
                    <a:lnTo>
                      <a:pt x="862" y="2852"/>
                    </a:lnTo>
                    <a:lnTo>
                      <a:pt x="834" y="2839"/>
                    </a:lnTo>
                    <a:lnTo>
                      <a:pt x="809" y="2822"/>
                    </a:lnTo>
                    <a:lnTo>
                      <a:pt x="787" y="2801"/>
                    </a:lnTo>
                    <a:lnTo>
                      <a:pt x="770" y="2776"/>
                    </a:lnTo>
                    <a:lnTo>
                      <a:pt x="756" y="2748"/>
                    </a:lnTo>
                    <a:lnTo>
                      <a:pt x="747" y="2718"/>
                    </a:lnTo>
                    <a:lnTo>
                      <a:pt x="745" y="2686"/>
                    </a:lnTo>
                    <a:lnTo>
                      <a:pt x="745" y="1462"/>
                    </a:lnTo>
                    <a:lnTo>
                      <a:pt x="743" y="1462"/>
                    </a:lnTo>
                    <a:lnTo>
                      <a:pt x="740" y="1462"/>
                    </a:lnTo>
                    <a:lnTo>
                      <a:pt x="720" y="1461"/>
                    </a:lnTo>
                    <a:lnTo>
                      <a:pt x="720" y="2686"/>
                    </a:lnTo>
                    <a:lnTo>
                      <a:pt x="717" y="2718"/>
                    </a:lnTo>
                    <a:lnTo>
                      <a:pt x="709" y="2748"/>
                    </a:lnTo>
                    <a:lnTo>
                      <a:pt x="697" y="2776"/>
                    </a:lnTo>
                    <a:lnTo>
                      <a:pt x="680" y="2801"/>
                    </a:lnTo>
                    <a:lnTo>
                      <a:pt x="659" y="2822"/>
                    </a:lnTo>
                    <a:lnTo>
                      <a:pt x="635" y="2839"/>
                    </a:lnTo>
                    <a:lnTo>
                      <a:pt x="609" y="2852"/>
                    </a:lnTo>
                    <a:lnTo>
                      <a:pt x="579" y="2860"/>
                    </a:lnTo>
                    <a:lnTo>
                      <a:pt x="548" y="2863"/>
                    </a:lnTo>
                    <a:lnTo>
                      <a:pt x="517" y="2860"/>
                    </a:lnTo>
                    <a:lnTo>
                      <a:pt x="486" y="2852"/>
                    </a:lnTo>
                    <a:lnTo>
                      <a:pt x="459" y="2839"/>
                    </a:lnTo>
                    <a:lnTo>
                      <a:pt x="433" y="2822"/>
                    </a:lnTo>
                    <a:lnTo>
                      <a:pt x="412" y="2801"/>
                    </a:lnTo>
                    <a:lnTo>
                      <a:pt x="394" y="2776"/>
                    </a:lnTo>
                    <a:lnTo>
                      <a:pt x="380" y="2748"/>
                    </a:lnTo>
                    <a:lnTo>
                      <a:pt x="372" y="2718"/>
                    </a:lnTo>
                    <a:lnTo>
                      <a:pt x="368" y="2686"/>
                    </a:lnTo>
                    <a:lnTo>
                      <a:pt x="368" y="1265"/>
                    </a:lnTo>
                    <a:lnTo>
                      <a:pt x="362" y="1256"/>
                    </a:lnTo>
                    <a:lnTo>
                      <a:pt x="356" y="1249"/>
                    </a:lnTo>
                    <a:lnTo>
                      <a:pt x="351" y="1241"/>
                    </a:lnTo>
                    <a:lnTo>
                      <a:pt x="348" y="1232"/>
                    </a:lnTo>
                    <a:lnTo>
                      <a:pt x="344" y="1220"/>
                    </a:lnTo>
                    <a:lnTo>
                      <a:pt x="343" y="1205"/>
                    </a:lnTo>
                    <a:lnTo>
                      <a:pt x="342" y="1185"/>
                    </a:lnTo>
                    <a:lnTo>
                      <a:pt x="341" y="1157"/>
                    </a:lnTo>
                    <a:lnTo>
                      <a:pt x="341" y="1123"/>
                    </a:lnTo>
                    <a:lnTo>
                      <a:pt x="341" y="591"/>
                    </a:lnTo>
                    <a:lnTo>
                      <a:pt x="329" y="631"/>
                    </a:lnTo>
                    <a:lnTo>
                      <a:pt x="317" y="675"/>
                    </a:lnTo>
                    <a:lnTo>
                      <a:pt x="309" y="723"/>
                    </a:lnTo>
                    <a:lnTo>
                      <a:pt x="302" y="773"/>
                    </a:lnTo>
                    <a:lnTo>
                      <a:pt x="298" y="828"/>
                    </a:lnTo>
                    <a:lnTo>
                      <a:pt x="297" y="887"/>
                    </a:lnTo>
                    <a:lnTo>
                      <a:pt x="297" y="951"/>
                    </a:lnTo>
                    <a:lnTo>
                      <a:pt x="300" y="1019"/>
                    </a:lnTo>
                    <a:lnTo>
                      <a:pt x="306" y="1092"/>
                    </a:lnTo>
                    <a:lnTo>
                      <a:pt x="306" y="1122"/>
                    </a:lnTo>
                    <a:lnTo>
                      <a:pt x="300" y="1150"/>
                    </a:lnTo>
                    <a:lnTo>
                      <a:pt x="290" y="1177"/>
                    </a:lnTo>
                    <a:lnTo>
                      <a:pt x="274" y="1201"/>
                    </a:lnTo>
                    <a:lnTo>
                      <a:pt x="253" y="1221"/>
                    </a:lnTo>
                    <a:lnTo>
                      <a:pt x="229" y="1237"/>
                    </a:lnTo>
                    <a:lnTo>
                      <a:pt x="203" y="1249"/>
                    </a:lnTo>
                    <a:lnTo>
                      <a:pt x="173" y="1255"/>
                    </a:lnTo>
                    <a:lnTo>
                      <a:pt x="165" y="1256"/>
                    </a:lnTo>
                    <a:lnTo>
                      <a:pt x="159" y="1256"/>
                    </a:lnTo>
                    <a:lnTo>
                      <a:pt x="130" y="1252"/>
                    </a:lnTo>
                    <a:lnTo>
                      <a:pt x="105" y="1245"/>
                    </a:lnTo>
                    <a:lnTo>
                      <a:pt x="81" y="1233"/>
                    </a:lnTo>
                    <a:lnTo>
                      <a:pt x="59" y="1217"/>
                    </a:lnTo>
                    <a:lnTo>
                      <a:pt x="41" y="1197"/>
                    </a:lnTo>
                    <a:lnTo>
                      <a:pt x="26" y="1174"/>
                    </a:lnTo>
                    <a:lnTo>
                      <a:pt x="16" y="1149"/>
                    </a:lnTo>
                    <a:lnTo>
                      <a:pt x="10" y="1121"/>
                    </a:lnTo>
                    <a:lnTo>
                      <a:pt x="3" y="1035"/>
                    </a:lnTo>
                    <a:lnTo>
                      <a:pt x="0" y="953"/>
                    </a:lnTo>
                    <a:lnTo>
                      <a:pt x="0" y="875"/>
                    </a:lnTo>
                    <a:lnTo>
                      <a:pt x="2" y="803"/>
                    </a:lnTo>
                    <a:lnTo>
                      <a:pt x="9" y="734"/>
                    </a:lnTo>
                    <a:lnTo>
                      <a:pt x="18" y="669"/>
                    </a:lnTo>
                    <a:lnTo>
                      <a:pt x="30" y="608"/>
                    </a:lnTo>
                    <a:lnTo>
                      <a:pt x="43" y="551"/>
                    </a:lnTo>
                    <a:lnTo>
                      <a:pt x="60" y="497"/>
                    </a:lnTo>
                    <a:lnTo>
                      <a:pt x="80" y="447"/>
                    </a:lnTo>
                    <a:lnTo>
                      <a:pt x="102" y="400"/>
                    </a:lnTo>
                    <a:lnTo>
                      <a:pt x="124" y="355"/>
                    </a:lnTo>
                    <a:lnTo>
                      <a:pt x="149" y="314"/>
                    </a:lnTo>
                    <a:lnTo>
                      <a:pt x="177" y="274"/>
                    </a:lnTo>
                    <a:lnTo>
                      <a:pt x="205" y="237"/>
                    </a:lnTo>
                    <a:lnTo>
                      <a:pt x="236" y="203"/>
                    </a:lnTo>
                    <a:lnTo>
                      <a:pt x="267" y="171"/>
                    </a:lnTo>
                    <a:lnTo>
                      <a:pt x="300" y="141"/>
                    </a:lnTo>
                    <a:lnTo>
                      <a:pt x="334" y="113"/>
                    </a:lnTo>
                    <a:lnTo>
                      <a:pt x="368" y="86"/>
                    </a:lnTo>
                    <a:lnTo>
                      <a:pt x="404" y="60"/>
                    </a:lnTo>
                    <a:lnTo>
                      <a:pt x="440" y="36"/>
                    </a:lnTo>
                    <a:lnTo>
                      <a:pt x="477" y="13"/>
                    </a:lnTo>
                    <a:lnTo>
                      <a:pt x="485" y="8"/>
                    </a:lnTo>
                    <a:lnTo>
                      <a:pt x="493" y="5"/>
                    </a:lnTo>
                    <a:lnTo>
                      <a:pt x="501" y="50"/>
                    </a:lnTo>
                    <a:lnTo>
                      <a:pt x="512" y="94"/>
                    </a:lnTo>
                    <a:lnTo>
                      <a:pt x="526" y="137"/>
                    </a:lnTo>
                    <a:lnTo>
                      <a:pt x="543" y="178"/>
                    </a:lnTo>
                    <a:lnTo>
                      <a:pt x="563" y="214"/>
                    </a:lnTo>
                    <a:lnTo>
                      <a:pt x="586" y="249"/>
                    </a:lnTo>
                    <a:lnTo>
                      <a:pt x="613" y="277"/>
                    </a:lnTo>
                    <a:lnTo>
                      <a:pt x="640" y="302"/>
                    </a:lnTo>
                    <a:lnTo>
                      <a:pt x="670" y="320"/>
                    </a:lnTo>
                    <a:lnTo>
                      <a:pt x="701" y="331"/>
                    </a:lnTo>
                    <a:lnTo>
                      <a:pt x="697" y="363"/>
                    </a:lnTo>
                    <a:lnTo>
                      <a:pt x="698" y="392"/>
                    </a:lnTo>
                    <a:lnTo>
                      <a:pt x="701" y="416"/>
                    </a:lnTo>
                    <a:lnTo>
                      <a:pt x="707" y="439"/>
                    </a:lnTo>
                    <a:lnTo>
                      <a:pt x="716" y="458"/>
                    </a:lnTo>
                    <a:lnTo>
                      <a:pt x="727" y="476"/>
                    </a:lnTo>
                    <a:lnTo>
                      <a:pt x="737" y="492"/>
                    </a:lnTo>
                    <a:lnTo>
                      <a:pt x="749" y="505"/>
                    </a:lnTo>
                    <a:lnTo>
                      <a:pt x="762" y="519"/>
                    </a:lnTo>
                    <a:lnTo>
                      <a:pt x="771" y="529"/>
                    </a:lnTo>
                    <a:lnTo>
                      <a:pt x="780" y="540"/>
                    </a:lnTo>
                    <a:lnTo>
                      <a:pt x="788" y="551"/>
                    </a:lnTo>
                    <a:lnTo>
                      <a:pt x="794" y="563"/>
                    </a:lnTo>
                    <a:lnTo>
                      <a:pt x="800" y="575"/>
                    </a:lnTo>
                    <a:lnTo>
                      <a:pt x="803" y="589"/>
                    </a:lnTo>
                    <a:lnTo>
                      <a:pt x="804" y="605"/>
                    </a:lnTo>
                    <a:lnTo>
                      <a:pt x="802" y="622"/>
                    </a:lnTo>
                    <a:lnTo>
                      <a:pt x="797" y="642"/>
                    </a:lnTo>
                    <a:lnTo>
                      <a:pt x="790" y="665"/>
                    </a:lnTo>
                    <a:lnTo>
                      <a:pt x="779" y="690"/>
                    </a:lnTo>
                    <a:lnTo>
                      <a:pt x="764" y="720"/>
                    </a:lnTo>
                    <a:lnTo>
                      <a:pt x="746" y="752"/>
                    </a:lnTo>
                    <a:lnTo>
                      <a:pt x="740" y="752"/>
                    </a:lnTo>
                    <a:lnTo>
                      <a:pt x="735" y="751"/>
                    </a:lnTo>
                    <a:lnTo>
                      <a:pt x="716" y="753"/>
                    </a:lnTo>
                    <a:lnTo>
                      <a:pt x="699" y="761"/>
                    </a:lnTo>
                    <a:lnTo>
                      <a:pt x="686" y="771"/>
                    </a:lnTo>
                    <a:lnTo>
                      <a:pt x="675" y="785"/>
                    </a:lnTo>
                    <a:lnTo>
                      <a:pt x="667" y="802"/>
                    </a:lnTo>
                    <a:lnTo>
                      <a:pt x="665" y="820"/>
                    </a:lnTo>
                    <a:lnTo>
                      <a:pt x="667" y="839"/>
                    </a:lnTo>
                    <a:lnTo>
                      <a:pt x="675" y="856"/>
                    </a:lnTo>
                    <a:lnTo>
                      <a:pt x="686" y="870"/>
                    </a:lnTo>
                    <a:lnTo>
                      <a:pt x="699" y="881"/>
                    </a:lnTo>
                    <a:lnTo>
                      <a:pt x="716" y="888"/>
                    </a:lnTo>
                    <a:lnTo>
                      <a:pt x="735" y="890"/>
                    </a:lnTo>
                    <a:lnTo>
                      <a:pt x="753" y="888"/>
                    </a:lnTo>
                    <a:lnTo>
                      <a:pt x="770" y="881"/>
                    </a:lnTo>
                    <a:lnTo>
                      <a:pt x="784" y="870"/>
                    </a:lnTo>
                    <a:lnTo>
                      <a:pt x="795" y="856"/>
                    </a:lnTo>
                    <a:lnTo>
                      <a:pt x="802" y="839"/>
                    </a:lnTo>
                    <a:lnTo>
                      <a:pt x="804" y="820"/>
                    </a:lnTo>
                    <a:lnTo>
                      <a:pt x="801" y="800"/>
                    </a:lnTo>
                    <a:lnTo>
                      <a:pt x="793" y="783"/>
                    </a:lnTo>
                    <a:lnTo>
                      <a:pt x="814" y="744"/>
                    </a:lnTo>
                    <a:lnTo>
                      <a:pt x="832" y="709"/>
                    </a:lnTo>
                    <a:lnTo>
                      <a:pt x="844" y="678"/>
                    </a:lnTo>
                    <a:lnTo>
                      <a:pt x="853" y="651"/>
                    </a:lnTo>
                    <a:lnTo>
                      <a:pt x="858" y="626"/>
                    </a:lnTo>
                    <a:lnTo>
                      <a:pt x="860" y="603"/>
                    </a:lnTo>
                    <a:lnTo>
                      <a:pt x="858" y="581"/>
                    </a:lnTo>
                    <a:lnTo>
                      <a:pt x="854" y="563"/>
                    </a:lnTo>
                    <a:lnTo>
                      <a:pt x="848" y="544"/>
                    </a:lnTo>
                    <a:lnTo>
                      <a:pt x="838" y="527"/>
                    </a:lnTo>
                    <a:lnTo>
                      <a:pt x="828" y="512"/>
                    </a:lnTo>
                    <a:lnTo>
                      <a:pt x="816" y="496"/>
                    </a:lnTo>
                    <a:lnTo>
                      <a:pt x="803" y="481"/>
                    </a:lnTo>
                    <a:lnTo>
                      <a:pt x="790" y="468"/>
                    </a:lnTo>
                    <a:lnTo>
                      <a:pt x="779" y="454"/>
                    </a:lnTo>
                    <a:lnTo>
                      <a:pt x="770" y="440"/>
                    </a:lnTo>
                    <a:lnTo>
                      <a:pt x="762" y="424"/>
                    </a:lnTo>
                    <a:lnTo>
                      <a:pt x="756" y="406"/>
                    </a:lnTo>
                    <a:lnTo>
                      <a:pt x="753" y="385"/>
                    </a:lnTo>
                    <a:lnTo>
                      <a:pt x="754" y="361"/>
                    </a:lnTo>
                    <a:lnTo>
                      <a:pt x="757" y="334"/>
                    </a:lnTo>
                    <a:lnTo>
                      <a:pt x="788" y="326"/>
                    </a:lnTo>
                    <a:lnTo>
                      <a:pt x="817" y="311"/>
                    </a:lnTo>
                    <a:lnTo>
                      <a:pt x="844" y="290"/>
                    </a:lnTo>
                    <a:lnTo>
                      <a:pt x="869" y="265"/>
                    </a:lnTo>
                    <a:lnTo>
                      <a:pt x="892" y="235"/>
                    </a:lnTo>
                    <a:lnTo>
                      <a:pt x="914" y="202"/>
                    </a:lnTo>
                    <a:lnTo>
                      <a:pt x="932" y="165"/>
                    </a:lnTo>
                    <a:lnTo>
                      <a:pt x="948" y="126"/>
                    </a:lnTo>
                    <a:lnTo>
                      <a:pt x="960" y="86"/>
                    </a:lnTo>
                    <a:lnTo>
                      <a:pt x="970" y="44"/>
                    </a:lnTo>
                    <a:lnTo>
                      <a:pt x="9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grpSp>
        <p:grpSp>
          <p:nvGrpSpPr>
            <p:cNvPr id="74" name="Group 73"/>
            <p:cNvGrpSpPr/>
            <p:nvPr/>
          </p:nvGrpSpPr>
          <p:grpSpPr>
            <a:xfrm>
              <a:off x="387349" y="6273701"/>
              <a:ext cx="176811" cy="367651"/>
              <a:chOff x="4935538" y="3163888"/>
              <a:chExt cx="1160463" cy="2413000"/>
            </a:xfrm>
            <a:solidFill>
              <a:srgbClr val="C7DC9C"/>
            </a:solidFill>
          </p:grpSpPr>
          <p:sp>
            <p:nvSpPr>
              <p:cNvPr id="210" name="Freeform 15"/>
              <p:cNvSpPr>
                <a:spLocks/>
              </p:cNvSpPr>
              <p:nvPr/>
            </p:nvSpPr>
            <p:spPr bwMode="auto">
              <a:xfrm>
                <a:off x="5173663" y="3163888"/>
                <a:ext cx="684213" cy="687388"/>
              </a:xfrm>
              <a:custGeom>
                <a:avLst/>
                <a:gdLst>
                  <a:gd name="T0" fmla="*/ 431 w 863"/>
                  <a:gd name="T1" fmla="*/ 0 h 866"/>
                  <a:gd name="T2" fmla="*/ 495 w 863"/>
                  <a:gd name="T3" fmla="*/ 5 h 866"/>
                  <a:gd name="T4" fmla="*/ 556 w 863"/>
                  <a:gd name="T5" fmla="*/ 19 h 866"/>
                  <a:gd name="T6" fmla="*/ 613 w 863"/>
                  <a:gd name="T7" fmla="*/ 40 h 866"/>
                  <a:gd name="T8" fmla="*/ 666 w 863"/>
                  <a:gd name="T9" fmla="*/ 70 h 866"/>
                  <a:gd name="T10" fmla="*/ 715 w 863"/>
                  <a:gd name="T11" fmla="*/ 107 h 866"/>
                  <a:gd name="T12" fmla="*/ 758 w 863"/>
                  <a:gd name="T13" fmla="*/ 149 h 866"/>
                  <a:gd name="T14" fmla="*/ 793 w 863"/>
                  <a:gd name="T15" fmla="*/ 197 h 866"/>
                  <a:gd name="T16" fmla="*/ 823 w 863"/>
                  <a:gd name="T17" fmla="*/ 251 h 866"/>
                  <a:gd name="T18" fmla="*/ 845 w 863"/>
                  <a:gd name="T19" fmla="*/ 309 h 866"/>
                  <a:gd name="T20" fmla="*/ 858 w 863"/>
                  <a:gd name="T21" fmla="*/ 369 h 866"/>
                  <a:gd name="T22" fmla="*/ 863 w 863"/>
                  <a:gd name="T23" fmla="*/ 432 h 866"/>
                  <a:gd name="T24" fmla="*/ 858 w 863"/>
                  <a:gd name="T25" fmla="*/ 498 h 866"/>
                  <a:gd name="T26" fmla="*/ 845 w 863"/>
                  <a:gd name="T27" fmla="*/ 558 h 866"/>
                  <a:gd name="T28" fmla="*/ 823 w 863"/>
                  <a:gd name="T29" fmla="*/ 616 h 866"/>
                  <a:gd name="T30" fmla="*/ 793 w 863"/>
                  <a:gd name="T31" fmla="*/ 669 h 866"/>
                  <a:gd name="T32" fmla="*/ 758 w 863"/>
                  <a:gd name="T33" fmla="*/ 716 h 866"/>
                  <a:gd name="T34" fmla="*/ 715 w 863"/>
                  <a:gd name="T35" fmla="*/ 760 h 866"/>
                  <a:gd name="T36" fmla="*/ 666 w 863"/>
                  <a:gd name="T37" fmla="*/ 796 h 866"/>
                  <a:gd name="T38" fmla="*/ 613 w 863"/>
                  <a:gd name="T39" fmla="*/ 826 h 866"/>
                  <a:gd name="T40" fmla="*/ 556 w 863"/>
                  <a:gd name="T41" fmla="*/ 848 h 866"/>
                  <a:gd name="T42" fmla="*/ 495 w 863"/>
                  <a:gd name="T43" fmla="*/ 861 h 866"/>
                  <a:gd name="T44" fmla="*/ 431 w 863"/>
                  <a:gd name="T45" fmla="*/ 866 h 866"/>
                  <a:gd name="T46" fmla="*/ 368 w 863"/>
                  <a:gd name="T47" fmla="*/ 861 h 866"/>
                  <a:gd name="T48" fmla="*/ 306 w 863"/>
                  <a:gd name="T49" fmla="*/ 848 h 866"/>
                  <a:gd name="T50" fmla="*/ 250 w 863"/>
                  <a:gd name="T51" fmla="*/ 826 h 866"/>
                  <a:gd name="T52" fmla="*/ 196 w 863"/>
                  <a:gd name="T53" fmla="*/ 796 h 866"/>
                  <a:gd name="T54" fmla="*/ 148 w 863"/>
                  <a:gd name="T55" fmla="*/ 760 h 866"/>
                  <a:gd name="T56" fmla="*/ 105 w 863"/>
                  <a:gd name="T57" fmla="*/ 716 h 866"/>
                  <a:gd name="T58" fmla="*/ 68 w 863"/>
                  <a:gd name="T59" fmla="*/ 669 h 866"/>
                  <a:gd name="T60" fmla="*/ 40 w 863"/>
                  <a:gd name="T61" fmla="*/ 616 h 866"/>
                  <a:gd name="T62" fmla="*/ 18 w 863"/>
                  <a:gd name="T63" fmla="*/ 558 h 866"/>
                  <a:gd name="T64" fmla="*/ 3 w 863"/>
                  <a:gd name="T65" fmla="*/ 498 h 866"/>
                  <a:gd name="T66" fmla="*/ 0 w 863"/>
                  <a:gd name="T67" fmla="*/ 432 h 866"/>
                  <a:gd name="T68" fmla="*/ 3 w 863"/>
                  <a:gd name="T69" fmla="*/ 369 h 866"/>
                  <a:gd name="T70" fmla="*/ 18 w 863"/>
                  <a:gd name="T71" fmla="*/ 309 h 866"/>
                  <a:gd name="T72" fmla="*/ 40 w 863"/>
                  <a:gd name="T73" fmla="*/ 251 h 866"/>
                  <a:gd name="T74" fmla="*/ 68 w 863"/>
                  <a:gd name="T75" fmla="*/ 197 h 866"/>
                  <a:gd name="T76" fmla="*/ 105 w 863"/>
                  <a:gd name="T77" fmla="*/ 149 h 866"/>
                  <a:gd name="T78" fmla="*/ 148 w 863"/>
                  <a:gd name="T79" fmla="*/ 107 h 866"/>
                  <a:gd name="T80" fmla="*/ 196 w 863"/>
                  <a:gd name="T81" fmla="*/ 70 h 866"/>
                  <a:gd name="T82" fmla="*/ 250 w 863"/>
                  <a:gd name="T83" fmla="*/ 40 h 866"/>
                  <a:gd name="T84" fmla="*/ 306 w 863"/>
                  <a:gd name="T85" fmla="*/ 19 h 866"/>
                  <a:gd name="T86" fmla="*/ 368 w 863"/>
                  <a:gd name="T87" fmla="*/ 5 h 866"/>
                  <a:gd name="T88" fmla="*/ 431 w 863"/>
                  <a:gd name="T89"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3" h="866">
                    <a:moveTo>
                      <a:pt x="431" y="0"/>
                    </a:moveTo>
                    <a:lnTo>
                      <a:pt x="495" y="5"/>
                    </a:lnTo>
                    <a:lnTo>
                      <a:pt x="556" y="19"/>
                    </a:lnTo>
                    <a:lnTo>
                      <a:pt x="613" y="40"/>
                    </a:lnTo>
                    <a:lnTo>
                      <a:pt x="666" y="70"/>
                    </a:lnTo>
                    <a:lnTo>
                      <a:pt x="715" y="107"/>
                    </a:lnTo>
                    <a:lnTo>
                      <a:pt x="758" y="149"/>
                    </a:lnTo>
                    <a:lnTo>
                      <a:pt x="793" y="197"/>
                    </a:lnTo>
                    <a:lnTo>
                      <a:pt x="823" y="251"/>
                    </a:lnTo>
                    <a:lnTo>
                      <a:pt x="845" y="309"/>
                    </a:lnTo>
                    <a:lnTo>
                      <a:pt x="858" y="369"/>
                    </a:lnTo>
                    <a:lnTo>
                      <a:pt x="863" y="432"/>
                    </a:lnTo>
                    <a:lnTo>
                      <a:pt x="858" y="498"/>
                    </a:lnTo>
                    <a:lnTo>
                      <a:pt x="845" y="558"/>
                    </a:lnTo>
                    <a:lnTo>
                      <a:pt x="823" y="616"/>
                    </a:lnTo>
                    <a:lnTo>
                      <a:pt x="793" y="669"/>
                    </a:lnTo>
                    <a:lnTo>
                      <a:pt x="758" y="716"/>
                    </a:lnTo>
                    <a:lnTo>
                      <a:pt x="715" y="760"/>
                    </a:lnTo>
                    <a:lnTo>
                      <a:pt x="666" y="796"/>
                    </a:lnTo>
                    <a:lnTo>
                      <a:pt x="613" y="826"/>
                    </a:lnTo>
                    <a:lnTo>
                      <a:pt x="556" y="848"/>
                    </a:lnTo>
                    <a:lnTo>
                      <a:pt x="495" y="861"/>
                    </a:lnTo>
                    <a:lnTo>
                      <a:pt x="431" y="866"/>
                    </a:lnTo>
                    <a:lnTo>
                      <a:pt x="368" y="861"/>
                    </a:lnTo>
                    <a:lnTo>
                      <a:pt x="306" y="848"/>
                    </a:lnTo>
                    <a:lnTo>
                      <a:pt x="250" y="826"/>
                    </a:lnTo>
                    <a:lnTo>
                      <a:pt x="196" y="796"/>
                    </a:lnTo>
                    <a:lnTo>
                      <a:pt x="148" y="760"/>
                    </a:lnTo>
                    <a:lnTo>
                      <a:pt x="105" y="716"/>
                    </a:lnTo>
                    <a:lnTo>
                      <a:pt x="68" y="669"/>
                    </a:lnTo>
                    <a:lnTo>
                      <a:pt x="40" y="616"/>
                    </a:lnTo>
                    <a:lnTo>
                      <a:pt x="18" y="558"/>
                    </a:lnTo>
                    <a:lnTo>
                      <a:pt x="3" y="498"/>
                    </a:lnTo>
                    <a:lnTo>
                      <a:pt x="0" y="432"/>
                    </a:lnTo>
                    <a:lnTo>
                      <a:pt x="3" y="369"/>
                    </a:lnTo>
                    <a:lnTo>
                      <a:pt x="18" y="309"/>
                    </a:lnTo>
                    <a:lnTo>
                      <a:pt x="40" y="251"/>
                    </a:lnTo>
                    <a:lnTo>
                      <a:pt x="68" y="197"/>
                    </a:lnTo>
                    <a:lnTo>
                      <a:pt x="105" y="149"/>
                    </a:lnTo>
                    <a:lnTo>
                      <a:pt x="148" y="107"/>
                    </a:lnTo>
                    <a:lnTo>
                      <a:pt x="196" y="70"/>
                    </a:lnTo>
                    <a:lnTo>
                      <a:pt x="250" y="40"/>
                    </a:lnTo>
                    <a:lnTo>
                      <a:pt x="306" y="19"/>
                    </a:lnTo>
                    <a:lnTo>
                      <a:pt x="368" y="5"/>
                    </a:lnTo>
                    <a:lnTo>
                      <a:pt x="4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11" name="Freeform 16"/>
              <p:cNvSpPr>
                <a:spLocks/>
              </p:cNvSpPr>
              <p:nvPr/>
            </p:nvSpPr>
            <p:spPr bwMode="auto">
              <a:xfrm>
                <a:off x="4935538" y="3897313"/>
                <a:ext cx="1160463" cy="1679575"/>
              </a:xfrm>
              <a:custGeom>
                <a:avLst/>
                <a:gdLst>
                  <a:gd name="T0" fmla="*/ 820 w 1461"/>
                  <a:gd name="T1" fmla="*/ 12 h 2117"/>
                  <a:gd name="T2" fmla="*/ 900 w 1461"/>
                  <a:gd name="T3" fmla="*/ 37 h 2117"/>
                  <a:gd name="T4" fmla="*/ 978 w 1461"/>
                  <a:gd name="T5" fmla="*/ 77 h 2117"/>
                  <a:gd name="T6" fmla="*/ 1076 w 1461"/>
                  <a:gd name="T7" fmla="*/ 144 h 2117"/>
                  <a:gd name="T8" fmla="*/ 1181 w 1461"/>
                  <a:gd name="T9" fmla="*/ 249 h 2117"/>
                  <a:gd name="T10" fmla="*/ 1283 w 1461"/>
                  <a:gd name="T11" fmla="*/ 397 h 2117"/>
                  <a:gd name="T12" fmla="*/ 1371 w 1461"/>
                  <a:gd name="T13" fmla="*/ 596 h 2117"/>
                  <a:gd name="T14" fmla="*/ 1436 w 1461"/>
                  <a:gd name="T15" fmla="*/ 855 h 2117"/>
                  <a:gd name="T16" fmla="*/ 1460 w 1461"/>
                  <a:gd name="T17" fmla="*/ 1098 h 2117"/>
                  <a:gd name="T18" fmla="*/ 1403 w 1461"/>
                  <a:gd name="T19" fmla="*/ 1185 h 2117"/>
                  <a:gd name="T20" fmla="*/ 1325 w 1461"/>
                  <a:gd name="T21" fmla="*/ 1210 h 2117"/>
                  <a:gd name="T22" fmla="*/ 1233 w 1461"/>
                  <a:gd name="T23" fmla="*/ 1174 h 2117"/>
                  <a:gd name="T24" fmla="*/ 1188 w 1461"/>
                  <a:gd name="T25" fmla="*/ 1083 h 2117"/>
                  <a:gd name="T26" fmla="*/ 1153 w 1461"/>
                  <a:gd name="T27" fmla="*/ 835 h 2117"/>
                  <a:gd name="T28" fmla="*/ 1096 w 1461"/>
                  <a:gd name="T29" fmla="*/ 643 h 2117"/>
                  <a:gd name="T30" fmla="*/ 1086 w 1461"/>
                  <a:gd name="T31" fmla="*/ 1032 h 2117"/>
                  <a:gd name="T32" fmla="*/ 1071 w 1461"/>
                  <a:gd name="T33" fmla="*/ 2026 h 2117"/>
                  <a:gd name="T34" fmla="*/ 998 w 1461"/>
                  <a:gd name="T35" fmla="*/ 2100 h 2117"/>
                  <a:gd name="T36" fmla="*/ 890 w 1461"/>
                  <a:gd name="T37" fmla="*/ 2112 h 2117"/>
                  <a:gd name="T38" fmla="*/ 803 w 1461"/>
                  <a:gd name="T39" fmla="*/ 2057 h 2117"/>
                  <a:gd name="T40" fmla="*/ 766 w 1461"/>
                  <a:gd name="T41" fmla="*/ 1956 h 2117"/>
                  <a:gd name="T42" fmla="*/ 695 w 1461"/>
                  <a:gd name="T43" fmla="*/ 1312 h 2117"/>
                  <a:gd name="T44" fmla="*/ 680 w 1461"/>
                  <a:gd name="T45" fmla="*/ 2026 h 2117"/>
                  <a:gd name="T46" fmla="*/ 606 w 1461"/>
                  <a:gd name="T47" fmla="*/ 2100 h 2117"/>
                  <a:gd name="T48" fmla="*/ 498 w 1461"/>
                  <a:gd name="T49" fmla="*/ 2112 h 2117"/>
                  <a:gd name="T50" fmla="*/ 410 w 1461"/>
                  <a:gd name="T51" fmla="*/ 2057 h 2117"/>
                  <a:gd name="T52" fmla="*/ 375 w 1461"/>
                  <a:gd name="T53" fmla="*/ 1956 h 2117"/>
                  <a:gd name="T54" fmla="*/ 366 w 1461"/>
                  <a:gd name="T55" fmla="*/ 948 h 2117"/>
                  <a:gd name="T56" fmla="*/ 326 w 1461"/>
                  <a:gd name="T57" fmla="*/ 763 h 2117"/>
                  <a:gd name="T58" fmla="*/ 283 w 1461"/>
                  <a:gd name="T59" fmla="*/ 993 h 2117"/>
                  <a:gd name="T60" fmla="*/ 251 w 1461"/>
                  <a:gd name="T61" fmla="*/ 1149 h 2117"/>
                  <a:gd name="T62" fmla="*/ 171 w 1461"/>
                  <a:gd name="T63" fmla="*/ 1205 h 2117"/>
                  <a:gd name="T64" fmla="*/ 91 w 1461"/>
                  <a:gd name="T65" fmla="*/ 1202 h 2117"/>
                  <a:gd name="T66" fmla="*/ 13 w 1461"/>
                  <a:gd name="T67" fmla="*/ 1134 h 2117"/>
                  <a:gd name="T68" fmla="*/ 11 w 1461"/>
                  <a:gd name="T69" fmla="*/ 955 h 2117"/>
                  <a:gd name="T70" fmla="*/ 66 w 1461"/>
                  <a:gd name="T71" fmla="*/ 675 h 2117"/>
                  <a:gd name="T72" fmla="*/ 148 w 1461"/>
                  <a:gd name="T73" fmla="*/ 458 h 2117"/>
                  <a:gd name="T74" fmla="*/ 246 w 1461"/>
                  <a:gd name="T75" fmla="*/ 292 h 2117"/>
                  <a:gd name="T76" fmla="*/ 351 w 1461"/>
                  <a:gd name="T77" fmla="*/ 174 h 2117"/>
                  <a:gd name="T78" fmla="*/ 453 w 1461"/>
                  <a:gd name="T79" fmla="*/ 95 h 2117"/>
                  <a:gd name="T80" fmla="*/ 540 w 1461"/>
                  <a:gd name="T81" fmla="*/ 47 h 2117"/>
                  <a:gd name="T82" fmla="*/ 601 w 1461"/>
                  <a:gd name="T83" fmla="*/ 24 h 2117"/>
                  <a:gd name="T84" fmla="*/ 731 w 1461"/>
                  <a:gd name="T85" fmla="*/ 0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1" h="2117">
                    <a:moveTo>
                      <a:pt x="731" y="0"/>
                    </a:moveTo>
                    <a:lnTo>
                      <a:pt x="776" y="4"/>
                    </a:lnTo>
                    <a:lnTo>
                      <a:pt x="820" y="12"/>
                    </a:lnTo>
                    <a:lnTo>
                      <a:pt x="861" y="24"/>
                    </a:lnTo>
                    <a:lnTo>
                      <a:pt x="878" y="30"/>
                    </a:lnTo>
                    <a:lnTo>
                      <a:pt x="900" y="37"/>
                    </a:lnTo>
                    <a:lnTo>
                      <a:pt x="923" y="49"/>
                    </a:lnTo>
                    <a:lnTo>
                      <a:pt x="950" y="60"/>
                    </a:lnTo>
                    <a:lnTo>
                      <a:pt x="978" y="77"/>
                    </a:lnTo>
                    <a:lnTo>
                      <a:pt x="1010" y="95"/>
                    </a:lnTo>
                    <a:lnTo>
                      <a:pt x="1043" y="119"/>
                    </a:lnTo>
                    <a:lnTo>
                      <a:pt x="1076" y="144"/>
                    </a:lnTo>
                    <a:lnTo>
                      <a:pt x="1111" y="175"/>
                    </a:lnTo>
                    <a:lnTo>
                      <a:pt x="1146" y="209"/>
                    </a:lnTo>
                    <a:lnTo>
                      <a:pt x="1181" y="249"/>
                    </a:lnTo>
                    <a:lnTo>
                      <a:pt x="1216" y="292"/>
                    </a:lnTo>
                    <a:lnTo>
                      <a:pt x="1250" y="342"/>
                    </a:lnTo>
                    <a:lnTo>
                      <a:pt x="1283" y="397"/>
                    </a:lnTo>
                    <a:lnTo>
                      <a:pt x="1315" y="458"/>
                    </a:lnTo>
                    <a:lnTo>
                      <a:pt x="1345" y="524"/>
                    </a:lnTo>
                    <a:lnTo>
                      <a:pt x="1371" y="596"/>
                    </a:lnTo>
                    <a:lnTo>
                      <a:pt x="1396" y="675"/>
                    </a:lnTo>
                    <a:lnTo>
                      <a:pt x="1418" y="761"/>
                    </a:lnTo>
                    <a:lnTo>
                      <a:pt x="1436" y="855"/>
                    </a:lnTo>
                    <a:lnTo>
                      <a:pt x="1451" y="955"/>
                    </a:lnTo>
                    <a:lnTo>
                      <a:pt x="1461" y="1062"/>
                    </a:lnTo>
                    <a:lnTo>
                      <a:pt x="1460" y="1098"/>
                    </a:lnTo>
                    <a:lnTo>
                      <a:pt x="1448" y="1134"/>
                    </a:lnTo>
                    <a:lnTo>
                      <a:pt x="1430" y="1162"/>
                    </a:lnTo>
                    <a:lnTo>
                      <a:pt x="1403" y="1185"/>
                    </a:lnTo>
                    <a:lnTo>
                      <a:pt x="1371" y="1202"/>
                    </a:lnTo>
                    <a:lnTo>
                      <a:pt x="1336" y="1210"/>
                    </a:lnTo>
                    <a:lnTo>
                      <a:pt x="1325" y="1210"/>
                    </a:lnTo>
                    <a:lnTo>
                      <a:pt x="1291" y="1205"/>
                    </a:lnTo>
                    <a:lnTo>
                      <a:pt x="1260" y="1194"/>
                    </a:lnTo>
                    <a:lnTo>
                      <a:pt x="1233" y="1174"/>
                    </a:lnTo>
                    <a:lnTo>
                      <a:pt x="1211" y="1149"/>
                    </a:lnTo>
                    <a:lnTo>
                      <a:pt x="1196" y="1117"/>
                    </a:lnTo>
                    <a:lnTo>
                      <a:pt x="1188" y="1083"/>
                    </a:lnTo>
                    <a:lnTo>
                      <a:pt x="1180" y="993"/>
                    </a:lnTo>
                    <a:lnTo>
                      <a:pt x="1168" y="910"/>
                    </a:lnTo>
                    <a:lnTo>
                      <a:pt x="1153" y="835"/>
                    </a:lnTo>
                    <a:lnTo>
                      <a:pt x="1136" y="765"/>
                    </a:lnTo>
                    <a:lnTo>
                      <a:pt x="1118" y="701"/>
                    </a:lnTo>
                    <a:lnTo>
                      <a:pt x="1096" y="643"/>
                    </a:lnTo>
                    <a:lnTo>
                      <a:pt x="1096" y="948"/>
                    </a:lnTo>
                    <a:lnTo>
                      <a:pt x="1095" y="990"/>
                    </a:lnTo>
                    <a:lnTo>
                      <a:pt x="1086" y="1032"/>
                    </a:lnTo>
                    <a:lnTo>
                      <a:pt x="1086" y="1956"/>
                    </a:lnTo>
                    <a:lnTo>
                      <a:pt x="1083" y="1993"/>
                    </a:lnTo>
                    <a:lnTo>
                      <a:pt x="1071" y="2026"/>
                    </a:lnTo>
                    <a:lnTo>
                      <a:pt x="1051" y="2057"/>
                    </a:lnTo>
                    <a:lnTo>
                      <a:pt x="1026" y="2080"/>
                    </a:lnTo>
                    <a:lnTo>
                      <a:pt x="998" y="2100"/>
                    </a:lnTo>
                    <a:lnTo>
                      <a:pt x="963" y="2112"/>
                    </a:lnTo>
                    <a:lnTo>
                      <a:pt x="926" y="2117"/>
                    </a:lnTo>
                    <a:lnTo>
                      <a:pt x="890" y="2112"/>
                    </a:lnTo>
                    <a:lnTo>
                      <a:pt x="856" y="2100"/>
                    </a:lnTo>
                    <a:lnTo>
                      <a:pt x="826" y="2080"/>
                    </a:lnTo>
                    <a:lnTo>
                      <a:pt x="803" y="2057"/>
                    </a:lnTo>
                    <a:lnTo>
                      <a:pt x="783" y="2026"/>
                    </a:lnTo>
                    <a:lnTo>
                      <a:pt x="771" y="1993"/>
                    </a:lnTo>
                    <a:lnTo>
                      <a:pt x="766" y="1956"/>
                    </a:lnTo>
                    <a:lnTo>
                      <a:pt x="766" y="1312"/>
                    </a:lnTo>
                    <a:lnTo>
                      <a:pt x="731" y="1314"/>
                    </a:lnTo>
                    <a:lnTo>
                      <a:pt x="695" y="1312"/>
                    </a:lnTo>
                    <a:lnTo>
                      <a:pt x="695" y="1956"/>
                    </a:lnTo>
                    <a:lnTo>
                      <a:pt x="691" y="1993"/>
                    </a:lnTo>
                    <a:lnTo>
                      <a:pt x="680" y="2026"/>
                    </a:lnTo>
                    <a:lnTo>
                      <a:pt x="660" y="2057"/>
                    </a:lnTo>
                    <a:lnTo>
                      <a:pt x="635" y="2080"/>
                    </a:lnTo>
                    <a:lnTo>
                      <a:pt x="606" y="2100"/>
                    </a:lnTo>
                    <a:lnTo>
                      <a:pt x="571" y="2112"/>
                    </a:lnTo>
                    <a:lnTo>
                      <a:pt x="535" y="2117"/>
                    </a:lnTo>
                    <a:lnTo>
                      <a:pt x="498" y="2112"/>
                    </a:lnTo>
                    <a:lnTo>
                      <a:pt x="465" y="2100"/>
                    </a:lnTo>
                    <a:lnTo>
                      <a:pt x="435" y="2080"/>
                    </a:lnTo>
                    <a:lnTo>
                      <a:pt x="410" y="2057"/>
                    </a:lnTo>
                    <a:lnTo>
                      <a:pt x="391" y="2026"/>
                    </a:lnTo>
                    <a:lnTo>
                      <a:pt x="380" y="1993"/>
                    </a:lnTo>
                    <a:lnTo>
                      <a:pt x="375" y="1956"/>
                    </a:lnTo>
                    <a:lnTo>
                      <a:pt x="375" y="1032"/>
                    </a:lnTo>
                    <a:lnTo>
                      <a:pt x="368" y="990"/>
                    </a:lnTo>
                    <a:lnTo>
                      <a:pt x="366" y="948"/>
                    </a:lnTo>
                    <a:lnTo>
                      <a:pt x="366" y="643"/>
                    </a:lnTo>
                    <a:lnTo>
                      <a:pt x="345" y="700"/>
                    </a:lnTo>
                    <a:lnTo>
                      <a:pt x="326" y="763"/>
                    </a:lnTo>
                    <a:lnTo>
                      <a:pt x="308" y="833"/>
                    </a:lnTo>
                    <a:lnTo>
                      <a:pt x="295" y="910"/>
                    </a:lnTo>
                    <a:lnTo>
                      <a:pt x="283" y="993"/>
                    </a:lnTo>
                    <a:lnTo>
                      <a:pt x="273" y="1083"/>
                    </a:lnTo>
                    <a:lnTo>
                      <a:pt x="266" y="1117"/>
                    </a:lnTo>
                    <a:lnTo>
                      <a:pt x="251" y="1149"/>
                    </a:lnTo>
                    <a:lnTo>
                      <a:pt x="230" y="1174"/>
                    </a:lnTo>
                    <a:lnTo>
                      <a:pt x="203" y="1194"/>
                    </a:lnTo>
                    <a:lnTo>
                      <a:pt x="171" y="1205"/>
                    </a:lnTo>
                    <a:lnTo>
                      <a:pt x="138" y="1210"/>
                    </a:lnTo>
                    <a:lnTo>
                      <a:pt x="126" y="1210"/>
                    </a:lnTo>
                    <a:lnTo>
                      <a:pt x="91" y="1202"/>
                    </a:lnTo>
                    <a:lnTo>
                      <a:pt x="60" y="1185"/>
                    </a:lnTo>
                    <a:lnTo>
                      <a:pt x="33" y="1162"/>
                    </a:lnTo>
                    <a:lnTo>
                      <a:pt x="13" y="1134"/>
                    </a:lnTo>
                    <a:lnTo>
                      <a:pt x="3" y="1098"/>
                    </a:lnTo>
                    <a:lnTo>
                      <a:pt x="0" y="1062"/>
                    </a:lnTo>
                    <a:lnTo>
                      <a:pt x="11" y="955"/>
                    </a:lnTo>
                    <a:lnTo>
                      <a:pt x="26" y="855"/>
                    </a:lnTo>
                    <a:lnTo>
                      <a:pt x="45" y="761"/>
                    </a:lnTo>
                    <a:lnTo>
                      <a:pt x="66" y="675"/>
                    </a:lnTo>
                    <a:lnTo>
                      <a:pt x="91" y="596"/>
                    </a:lnTo>
                    <a:lnTo>
                      <a:pt x="118" y="523"/>
                    </a:lnTo>
                    <a:lnTo>
                      <a:pt x="148" y="458"/>
                    </a:lnTo>
                    <a:lnTo>
                      <a:pt x="180" y="396"/>
                    </a:lnTo>
                    <a:lnTo>
                      <a:pt x="213" y="342"/>
                    </a:lnTo>
                    <a:lnTo>
                      <a:pt x="246" y="292"/>
                    </a:lnTo>
                    <a:lnTo>
                      <a:pt x="281" y="249"/>
                    </a:lnTo>
                    <a:lnTo>
                      <a:pt x="316" y="209"/>
                    </a:lnTo>
                    <a:lnTo>
                      <a:pt x="351" y="174"/>
                    </a:lnTo>
                    <a:lnTo>
                      <a:pt x="386" y="144"/>
                    </a:lnTo>
                    <a:lnTo>
                      <a:pt x="420" y="119"/>
                    </a:lnTo>
                    <a:lnTo>
                      <a:pt x="453" y="95"/>
                    </a:lnTo>
                    <a:lnTo>
                      <a:pt x="485" y="77"/>
                    </a:lnTo>
                    <a:lnTo>
                      <a:pt x="513" y="60"/>
                    </a:lnTo>
                    <a:lnTo>
                      <a:pt x="540" y="47"/>
                    </a:lnTo>
                    <a:lnTo>
                      <a:pt x="563" y="37"/>
                    </a:lnTo>
                    <a:lnTo>
                      <a:pt x="585" y="30"/>
                    </a:lnTo>
                    <a:lnTo>
                      <a:pt x="601" y="24"/>
                    </a:lnTo>
                    <a:lnTo>
                      <a:pt x="643" y="12"/>
                    </a:lnTo>
                    <a:lnTo>
                      <a:pt x="686" y="4"/>
                    </a:lnTo>
                    <a:lnTo>
                      <a:pt x="7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grpSp>
      </p:grpSp>
      <p:grpSp>
        <p:nvGrpSpPr>
          <p:cNvPr id="5" name="Group 4"/>
          <p:cNvGrpSpPr/>
          <p:nvPr/>
        </p:nvGrpSpPr>
        <p:grpSpPr>
          <a:xfrm>
            <a:off x="3535890" y="1915712"/>
            <a:ext cx="5450948" cy="815608"/>
            <a:chOff x="3535890" y="1814831"/>
            <a:chExt cx="5450948" cy="815608"/>
          </a:xfrm>
        </p:grpSpPr>
        <p:sp>
          <p:nvSpPr>
            <p:cNvPr id="193" name="Rectangle 192"/>
            <p:cNvSpPr/>
            <p:nvPr/>
          </p:nvSpPr>
          <p:spPr>
            <a:xfrm>
              <a:off x="4104872" y="1814831"/>
              <a:ext cx="4881966" cy="815608"/>
            </a:xfrm>
            <a:prstGeom prst="rect">
              <a:avLst/>
            </a:prstGeom>
          </p:spPr>
          <p:txBody>
            <a:bodyPr wrap="square">
              <a:spAutoFit/>
            </a:bodyPr>
            <a:lstStyle/>
            <a:p>
              <a:pPr defTabSz="914400"/>
              <a:r>
                <a:rPr lang="en-US" sz="1300" b="1" dirty="0">
                  <a:solidFill>
                    <a:prstClr val="black">
                      <a:lumMod val="75000"/>
                      <a:lumOff val="25000"/>
                    </a:prstClr>
                  </a:solidFill>
                  <a:latin typeface="Arial" panose="020B0604020202020204" pitchFamily="34" charset="0"/>
                  <a:cs typeface="Arial" panose="020B0604020202020204" pitchFamily="34" charset="0"/>
                </a:rPr>
                <a:t>1 or more adequate-well controlled studies powered on a </a:t>
              </a:r>
              <a:r>
                <a:rPr lang="en-US" sz="1300" b="1" u="sng" dirty="0">
                  <a:solidFill>
                    <a:prstClr val="black">
                      <a:lumMod val="75000"/>
                      <a:lumOff val="25000"/>
                    </a:prstClr>
                  </a:solidFill>
                  <a:latin typeface="Arial" panose="020B0604020202020204" pitchFamily="34" charset="0"/>
                  <a:cs typeface="Arial" panose="020B0604020202020204" pitchFamily="34" charset="0"/>
                </a:rPr>
                <a:t>surrogate</a:t>
              </a:r>
              <a:r>
                <a:rPr lang="en-US" sz="1300" b="1" dirty="0">
                  <a:solidFill>
                    <a:prstClr val="black">
                      <a:lumMod val="75000"/>
                      <a:lumOff val="25000"/>
                    </a:prstClr>
                  </a:solidFill>
                  <a:latin typeface="Arial" panose="020B0604020202020204" pitchFamily="34" charset="0"/>
                  <a:cs typeface="Arial" panose="020B0604020202020204" pitchFamily="34" charset="0"/>
                </a:rPr>
                <a:t> endpoint</a:t>
              </a:r>
            </a:p>
            <a:p>
              <a:pPr marL="0" lvl="1" defTabSz="914400"/>
              <a:r>
                <a:rPr lang="en-US" sz="1050" dirty="0">
                  <a:solidFill>
                    <a:prstClr val="black">
                      <a:lumMod val="65000"/>
                      <a:lumOff val="35000"/>
                    </a:prstClr>
                  </a:solidFill>
                  <a:latin typeface="Arial" panose="020B0604020202020204" pitchFamily="34" charset="0"/>
                  <a:cs typeface="Arial" panose="020B0604020202020204" pitchFamily="34" charset="0"/>
                </a:rPr>
                <a:t>Diabetes, anemia, idiopathic thrombocytopenia, treatment of venous thromboembolism, hypertension, hypercholesterolemia, asthma, etc.</a:t>
              </a:r>
            </a:p>
          </p:txBody>
        </p:sp>
        <p:sp>
          <p:nvSpPr>
            <p:cNvPr id="194" name="Oval 193"/>
            <p:cNvSpPr/>
            <p:nvPr/>
          </p:nvSpPr>
          <p:spPr>
            <a:xfrm>
              <a:off x="3535890" y="1842797"/>
              <a:ext cx="575010" cy="575010"/>
            </a:xfrm>
            <a:prstGeom prst="ellipse">
              <a:avLst/>
            </a:prstGeom>
            <a:solidFill>
              <a:schemeClr val="bg1"/>
            </a:solidFill>
            <a:ln w="0">
              <a:solidFill>
                <a:srgbClr val="B7E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grpSp>
          <p:nvGrpSpPr>
            <p:cNvPr id="241" name="Group 240"/>
            <p:cNvGrpSpPr/>
            <p:nvPr/>
          </p:nvGrpSpPr>
          <p:grpSpPr>
            <a:xfrm>
              <a:off x="3607093" y="1929056"/>
              <a:ext cx="426577" cy="402493"/>
              <a:chOff x="3585764" y="1072009"/>
              <a:chExt cx="469235" cy="442742"/>
            </a:xfrm>
            <a:solidFill>
              <a:srgbClr val="5AC3E4"/>
            </a:solidFill>
          </p:grpSpPr>
          <p:grpSp>
            <p:nvGrpSpPr>
              <p:cNvPr id="236" name="Group 235"/>
              <p:cNvGrpSpPr/>
              <p:nvPr/>
            </p:nvGrpSpPr>
            <p:grpSpPr>
              <a:xfrm flipH="1">
                <a:off x="3585764" y="1166443"/>
                <a:ext cx="469235" cy="348308"/>
                <a:chOff x="2532063" y="2608263"/>
                <a:chExt cx="4065588" cy="3017838"/>
              </a:xfrm>
              <a:grpFill/>
            </p:grpSpPr>
            <p:sp>
              <p:nvSpPr>
                <p:cNvPr id="234" name="Freeform 21"/>
                <p:cNvSpPr>
                  <a:spLocks/>
                </p:cNvSpPr>
                <p:nvPr/>
              </p:nvSpPr>
              <p:spPr bwMode="auto">
                <a:xfrm>
                  <a:off x="2532063" y="2608263"/>
                  <a:ext cx="1727200" cy="3017838"/>
                </a:xfrm>
                <a:custGeom>
                  <a:avLst/>
                  <a:gdLst>
                    <a:gd name="T0" fmla="*/ 480 w 2176"/>
                    <a:gd name="T1" fmla="*/ 44 h 3801"/>
                    <a:gd name="T2" fmla="*/ 576 w 2176"/>
                    <a:gd name="T3" fmla="*/ 194 h 3801"/>
                    <a:gd name="T4" fmla="*/ 594 w 2176"/>
                    <a:gd name="T5" fmla="*/ 403 h 3801"/>
                    <a:gd name="T6" fmla="*/ 551 w 2176"/>
                    <a:gd name="T7" fmla="*/ 703 h 3801"/>
                    <a:gd name="T8" fmla="*/ 576 w 2176"/>
                    <a:gd name="T9" fmla="*/ 1053 h 3801"/>
                    <a:gd name="T10" fmla="*/ 653 w 2176"/>
                    <a:gd name="T11" fmla="*/ 1393 h 3801"/>
                    <a:gd name="T12" fmla="*/ 756 w 2176"/>
                    <a:gd name="T13" fmla="*/ 1685 h 3801"/>
                    <a:gd name="T14" fmla="*/ 853 w 2176"/>
                    <a:gd name="T15" fmla="*/ 1891 h 3801"/>
                    <a:gd name="T16" fmla="*/ 932 w 2176"/>
                    <a:gd name="T17" fmla="*/ 1987 h 3801"/>
                    <a:gd name="T18" fmla="*/ 1010 w 2176"/>
                    <a:gd name="T19" fmla="*/ 1984 h 3801"/>
                    <a:gd name="T20" fmla="*/ 1030 w 2176"/>
                    <a:gd name="T21" fmla="*/ 1916 h 3801"/>
                    <a:gd name="T22" fmla="*/ 954 w 2176"/>
                    <a:gd name="T23" fmla="*/ 1760 h 3801"/>
                    <a:gd name="T24" fmla="*/ 849 w 2176"/>
                    <a:gd name="T25" fmla="*/ 1500 h 3801"/>
                    <a:gd name="T26" fmla="*/ 756 w 2176"/>
                    <a:gd name="T27" fmla="*/ 1208 h 3801"/>
                    <a:gd name="T28" fmla="*/ 701 w 2176"/>
                    <a:gd name="T29" fmla="*/ 945 h 3801"/>
                    <a:gd name="T30" fmla="*/ 708 w 2176"/>
                    <a:gd name="T31" fmla="*/ 764 h 3801"/>
                    <a:gd name="T32" fmla="*/ 805 w 2176"/>
                    <a:gd name="T33" fmla="*/ 664 h 3801"/>
                    <a:gd name="T34" fmla="*/ 952 w 2176"/>
                    <a:gd name="T35" fmla="*/ 659 h 3801"/>
                    <a:gd name="T36" fmla="*/ 1096 w 2176"/>
                    <a:gd name="T37" fmla="*/ 789 h 3801"/>
                    <a:gd name="T38" fmla="*/ 1204 w 2176"/>
                    <a:gd name="T39" fmla="*/ 1042 h 3801"/>
                    <a:gd name="T40" fmla="*/ 1313 w 2176"/>
                    <a:gd name="T41" fmla="*/ 1338 h 3801"/>
                    <a:gd name="T42" fmla="*/ 1477 w 2176"/>
                    <a:gd name="T43" fmla="*/ 1613 h 3801"/>
                    <a:gd name="T44" fmla="*/ 1762 w 2176"/>
                    <a:gd name="T45" fmla="*/ 1954 h 3801"/>
                    <a:gd name="T46" fmla="*/ 1956 w 2176"/>
                    <a:gd name="T47" fmla="*/ 2230 h 3801"/>
                    <a:gd name="T48" fmla="*/ 2078 w 2176"/>
                    <a:gd name="T49" fmla="*/ 2478 h 3801"/>
                    <a:gd name="T50" fmla="*/ 2144 w 2176"/>
                    <a:gd name="T51" fmla="*/ 2725 h 3801"/>
                    <a:gd name="T52" fmla="*/ 2171 w 2176"/>
                    <a:gd name="T53" fmla="*/ 3006 h 3801"/>
                    <a:gd name="T54" fmla="*/ 2176 w 2176"/>
                    <a:gd name="T55" fmla="*/ 3352 h 3801"/>
                    <a:gd name="T56" fmla="*/ 2174 w 2176"/>
                    <a:gd name="T57" fmla="*/ 3688 h 3801"/>
                    <a:gd name="T58" fmla="*/ 2156 w 2176"/>
                    <a:gd name="T59" fmla="*/ 3752 h 3801"/>
                    <a:gd name="T60" fmla="*/ 2068 w 2176"/>
                    <a:gd name="T61" fmla="*/ 3798 h 3801"/>
                    <a:gd name="T62" fmla="*/ 1724 w 2176"/>
                    <a:gd name="T63" fmla="*/ 3799 h 3801"/>
                    <a:gd name="T64" fmla="*/ 1467 w 2176"/>
                    <a:gd name="T65" fmla="*/ 3799 h 3801"/>
                    <a:gd name="T66" fmla="*/ 1379 w 2176"/>
                    <a:gd name="T67" fmla="*/ 3764 h 3801"/>
                    <a:gd name="T68" fmla="*/ 1352 w 2176"/>
                    <a:gd name="T69" fmla="*/ 3668 h 3801"/>
                    <a:gd name="T70" fmla="*/ 1332 w 2176"/>
                    <a:gd name="T71" fmla="*/ 3462 h 3801"/>
                    <a:gd name="T72" fmla="*/ 1288 w 2176"/>
                    <a:gd name="T73" fmla="*/ 3268 h 3801"/>
                    <a:gd name="T74" fmla="*/ 1217 w 2176"/>
                    <a:gd name="T75" fmla="*/ 3173 h 3801"/>
                    <a:gd name="T76" fmla="*/ 1074 w 2176"/>
                    <a:gd name="T77" fmla="*/ 3076 h 3801"/>
                    <a:gd name="T78" fmla="*/ 856 w 2176"/>
                    <a:gd name="T79" fmla="*/ 2905 h 3801"/>
                    <a:gd name="T80" fmla="*/ 606 w 2176"/>
                    <a:gd name="T81" fmla="*/ 2669 h 3801"/>
                    <a:gd name="T82" fmla="*/ 365 w 2176"/>
                    <a:gd name="T83" fmla="*/ 2374 h 3801"/>
                    <a:gd name="T84" fmla="*/ 169 w 2176"/>
                    <a:gd name="T85" fmla="*/ 2023 h 3801"/>
                    <a:gd name="T86" fmla="*/ 49 w 2176"/>
                    <a:gd name="T87" fmla="*/ 1598 h 3801"/>
                    <a:gd name="T88" fmla="*/ 2 w 2176"/>
                    <a:gd name="T89" fmla="*/ 1142 h 3801"/>
                    <a:gd name="T90" fmla="*/ 7 w 2176"/>
                    <a:gd name="T91" fmla="*/ 811 h 3801"/>
                    <a:gd name="T92" fmla="*/ 58 w 2176"/>
                    <a:gd name="T93" fmla="*/ 425 h 3801"/>
                    <a:gd name="T94" fmla="*/ 149 w 2176"/>
                    <a:gd name="T95" fmla="*/ 146 h 3801"/>
                    <a:gd name="T96" fmla="*/ 282 w 2176"/>
                    <a:gd name="T97" fmla="*/ 15 h 3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76" h="3801">
                      <a:moveTo>
                        <a:pt x="368" y="0"/>
                      </a:moveTo>
                      <a:lnTo>
                        <a:pt x="409" y="5"/>
                      </a:lnTo>
                      <a:lnTo>
                        <a:pt x="446" y="20"/>
                      </a:lnTo>
                      <a:lnTo>
                        <a:pt x="480" y="44"/>
                      </a:lnTo>
                      <a:lnTo>
                        <a:pt x="510" y="72"/>
                      </a:lnTo>
                      <a:lnTo>
                        <a:pt x="537" y="108"/>
                      </a:lnTo>
                      <a:lnTo>
                        <a:pt x="559" y="148"/>
                      </a:lnTo>
                      <a:lnTo>
                        <a:pt x="576" y="194"/>
                      </a:lnTo>
                      <a:lnTo>
                        <a:pt x="589" y="243"/>
                      </a:lnTo>
                      <a:lnTo>
                        <a:pt x="596" y="295"/>
                      </a:lnTo>
                      <a:lnTo>
                        <a:pt x="598" y="347"/>
                      </a:lnTo>
                      <a:lnTo>
                        <a:pt x="594" y="403"/>
                      </a:lnTo>
                      <a:lnTo>
                        <a:pt x="583" y="459"/>
                      </a:lnTo>
                      <a:lnTo>
                        <a:pt x="566" y="538"/>
                      </a:lnTo>
                      <a:lnTo>
                        <a:pt x="556" y="619"/>
                      </a:lnTo>
                      <a:lnTo>
                        <a:pt x="551" y="703"/>
                      </a:lnTo>
                      <a:lnTo>
                        <a:pt x="551" y="789"/>
                      </a:lnTo>
                      <a:lnTo>
                        <a:pt x="554" y="877"/>
                      </a:lnTo>
                      <a:lnTo>
                        <a:pt x="564" y="965"/>
                      </a:lnTo>
                      <a:lnTo>
                        <a:pt x="576" y="1053"/>
                      </a:lnTo>
                      <a:lnTo>
                        <a:pt x="591" y="1140"/>
                      </a:lnTo>
                      <a:lnTo>
                        <a:pt x="610" y="1226"/>
                      </a:lnTo>
                      <a:lnTo>
                        <a:pt x="632" y="1311"/>
                      </a:lnTo>
                      <a:lnTo>
                        <a:pt x="653" y="1393"/>
                      </a:lnTo>
                      <a:lnTo>
                        <a:pt x="679" y="1473"/>
                      </a:lnTo>
                      <a:lnTo>
                        <a:pt x="704" y="1549"/>
                      </a:lnTo>
                      <a:lnTo>
                        <a:pt x="729" y="1619"/>
                      </a:lnTo>
                      <a:lnTo>
                        <a:pt x="756" y="1685"/>
                      </a:lnTo>
                      <a:lnTo>
                        <a:pt x="782" y="1746"/>
                      </a:lnTo>
                      <a:lnTo>
                        <a:pt x="807" y="1802"/>
                      </a:lnTo>
                      <a:lnTo>
                        <a:pt x="831" y="1851"/>
                      </a:lnTo>
                      <a:lnTo>
                        <a:pt x="853" y="1891"/>
                      </a:lnTo>
                      <a:lnTo>
                        <a:pt x="873" y="1925"/>
                      </a:lnTo>
                      <a:lnTo>
                        <a:pt x="890" y="1950"/>
                      </a:lnTo>
                      <a:lnTo>
                        <a:pt x="905" y="1967"/>
                      </a:lnTo>
                      <a:lnTo>
                        <a:pt x="932" y="1987"/>
                      </a:lnTo>
                      <a:lnTo>
                        <a:pt x="956" y="1997"/>
                      </a:lnTo>
                      <a:lnTo>
                        <a:pt x="978" y="1999"/>
                      </a:lnTo>
                      <a:lnTo>
                        <a:pt x="996" y="1994"/>
                      </a:lnTo>
                      <a:lnTo>
                        <a:pt x="1010" y="1984"/>
                      </a:lnTo>
                      <a:lnTo>
                        <a:pt x="1021" y="1970"/>
                      </a:lnTo>
                      <a:lnTo>
                        <a:pt x="1028" y="1954"/>
                      </a:lnTo>
                      <a:lnTo>
                        <a:pt x="1032" y="1935"/>
                      </a:lnTo>
                      <a:lnTo>
                        <a:pt x="1030" y="1916"/>
                      </a:lnTo>
                      <a:lnTo>
                        <a:pt x="1023" y="1900"/>
                      </a:lnTo>
                      <a:lnTo>
                        <a:pt x="1001" y="1861"/>
                      </a:lnTo>
                      <a:lnTo>
                        <a:pt x="978" y="1814"/>
                      </a:lnTo>
                      <a:lnTo>
                        <a:pt x="954" y="1760"/>
                      </a:lnTo>
                      <a:lnTo>
                        <a:pt x="929" y="1702"/>
                      </a:lnTo>
                      <a:lnTo>
                        <a:pt x="902" y="1638"/>
                      </a:lnTo>
                      <a:lnTo>
                        <a:pt x="876" y="1571"/>
                      </a:lnTo>
                      <a:lnTo>
                        <a:pt x="849" y="1500"/>
                      </a:lnTo>
                      <a:lnTo>
                        <a:pt x="824" y="1427"/>
                      </a:lnTo>
                      <a:lnTo>
                        <a:pt x="800" y="1355"/>
                      </a:lnTo>
                      <a:lnTo>
                        <a:pt x="777" y="1280"/>
                      </a:lnTo>
                      <a:lnTo>
                        <a:pt x="756" y="1208"/>
                      </a:lnTo>
                      <a:lnTo>
                        <a:pt x="738" y="1137"/>
                      </a:lnTo>
                      <a:lnTo>
                        <a:pt x="723" y="1069"/>
                      </a:lnTo>
                      <a:lnTo>
                        <a:pt x="709" y="1005"/>
                      </a:lnTo>
                      <a:lnTo>
                        <a:pt x="701" y="945"/>
                      </a:lnTo>
                      <a:lnTo>
                        <a:pt x="694" y="889"/>
                      </a:lnTo>
                      <a:lnTo>
                        <a:pt x="694" y="842"/>
                      </a:lnTo>
                      <a:lnTo>
                        <a:pt x="697" y="799"/>
                      </a:lnTo>
                      <a:lnTo>
                        <a:pt x="708" y="764"/>
                      </a:lnTo>
                      <a:lnTo>
                        <a:pt x="724" y="734"/>
                      </a:lnTo>
                      <a:lnTo>
                        <a:pt x="746" y="705"/>
                      </a:lnTo>
                      <a:lnTo>
                        <a:pt x="773" y="683"/>
                      </a:lnTo>
                      <a:lnTo>
                        <a:pt x="805" y="664"/>
                      </a:lnTo>
                      <a:lnTo>
                        <a:pt x="839" y="653"/>
                      </a:lnTo>
                      <a:lnTo>
                        <a:pt x="876" y="648"/>
                      </a:lnTo>
                      <a:lnTo>
                        <a:pt x="913" y="649"/>
                      </a:lnTo>
                      <a:lnTo>
                        <a:pt x="952" y="659"/>
                      </a:lnTo>
                      <a:lnTo>
                        <a:pt x="991" y="676"/>
                      </a:lnTo>
                      <a:lnTo>
                        <a:pt x="1026" y="703"/>
                      </a:lnTo>
                      <a:lnTo>
                        <a:pt x="1060" y="740"/>
                      </a:lnTo>
                      <a:lnTo>
                        <a:pt x="1096" y="789"/>
                      </a:lnTo>
                      <a:lnTo>
                        <a:pt x="1126" y="845"/>
                      </a:lnTo>
                      <a:lnTo>
                        <a:pt x="1153" y="907"/>
                      </a:lnTo>
                      <a:lnTo>
                        <a:pt x="1178" y="973"/>
                      </a:lnTo>
                      <a:lnTo>
                        <a:pt x="1204" y="1042"/>
                      </a:lnTo>
                      <a:lnTo>
                        <a:pt x="1229" y="1115"/>
                      </a:lnTo>
                      <a:lnTo>
                        <a:pt x="1256" y="1189"/>
                      </a:lnTo>
                      <a:lnTo>
                        <a:pt x="1283" y="1263"/>
                      </a:lnTo>
                      <a:lnTo>
                        <a:pt x="1313" y="1338"/>
                      </a:lnTo>
                      <a:lnTo>
                        <a:pt x="1347" y="1410"/>
                      </a:lnTo>
                      <a:lnTo>
                        <a:pt x="1384" y="1481"/>
                      </a:lnTo>
                      <a:lnTo>
                        <a:pt x="1428" y="1549"/>
                      </a:lnTo>
                      <a:lnTo>
                        <a:pt x="1477" y="1613"/>
                      </a:lnTo>
                      <a:lnTo>
                        <a:pt x="1558" y="1706"/>
                      </a:lnTo>
                      <a:lnTo>
                        <a:pt x="1632" y="1793"/>
                      </a:lnTo>
                      <a:lnTo>
                        <a:pt x="1700" y="1876"/>
                      </a:lnTo>
                      <a:lnTo>
                        <a:pt x="1762" y="1954"/>
                      </a:lnTo>
                      <a:lnTo>
                        <a:pt x="1818" y="2028"/>
                      </a:lnTo>
                      <a:lnTo>
                        <a:pt x="1870" y="2099"/>
                      </a:lnTo>
                      <a:lnTo>
                        <a:pt x="1916" y="2166"/>
                      </a:lnTo>
                      <a:lnTo>
                        <a:pt x="1956" y="2230"/>
                      </a:lnTo>
                      <a:lnTo>
                        <a:pt x="1994" y="2294"/>
                      </a:lnTo>
                      <a:lnTo>
                        <a:pt x="2026" y="2357"/>
                      </a:lnTo>
                      <a:lnTo>
                        <a:pt x="2054" y="2418"/>
                      </a:lnTo>
                      <a:lnTo>
                        <a:pt x="2078" y="2478"/>
                      </a:lnTo>
                      <a:lnTo>
                        <a:pt x="2100" y="2537"/>
                      </a:lnTo>
                      <a:lnTo>
                        <a:pt x="2117" y="2600"/>
                      </a:lnTo>
                      <a:lnTo>
                        <a:pt x="2132" y="2661"/>
                      </a:lnTo>
                      <a:lnTo>
                        <a:pt x="2144" y="2725"/>
                      </a:lnTo>
                      <a:lnTo>
                        <a:pt x="2154" y="2790"/>
                      </a:lnTo>
                      <a:lnTo>
                        <a:pt x="2161" y="2860"/>
                      </a:lnTo>
                      <a:lnTo>
                        <a:pt x="2167" y="2930"/>
                      </a:lnTo>
                      <a:lnTo>
                        <a:pt x="2171" y="3006"/>
                      </a:lnTo>
                      <a:lnTo>
                        <a:pt x="2174" y="3086"/>
                      </a:lnTo>
                      <a:lnTo>
                        <a:pt x="2174" y="3168"/>
                      </a:lnTo>
                      <a:lnTo>
                        <a:pt x="2176" y="3258"/>
                      </a:lnTo>
                      <a:lnTo>
                        <a:pt x="2176" y="3352"/>
                      </a:lnTo>
                      <a:lnTo>
                        <a:pt x="2176" y="3454"/>
                      </a:lnTo>
                      <a:lnTo>
                        <a:pt x="2174" y="3560"/>
                      </a:lnTo>
                      <a:lnTo>
                        <a:pt x="2174" y="3675"/>
                      </a:lnTo>
                      <a:lnTo>
                        <a:pt x="2174" y="3688"/>
                      </a:lnTo>
                      <a:lnTo>
                        <a:pt x="2173" y="3703"/>
                      </a:lnTo>
                      <a:lnTo>
                        <a:pt x="2171" y="3720"/>
                      </a:lnTo>
                      <a:lnTo>
                        <a:pt x="2164" y="3737"/>
                      </a:lnTo>
                      <a:lnTo>
                        <a:pt x="2156" y="3752"/>
                      </a:lnTo>
                      <a:lnTo>
                        <a:pt x="2140" y="3767"/>
                      </a:lnTo>
                      <a:lnTo>
                        <a:pt x="2122" y="3781"/>
                      </a:lnTo>
                      <a:lnTo>
                        <a:pt x="2098" y="3791"/>
                      </a:lnTo>
                      <a:lnTo>
                        <a:pt x="2068" y="3798"/>
                      </a:lnTo>
                      <a:lnTo>
                        <a:pt x="2029" y="3801"/>
                      </a:lnTo>
                      <a:lnTo>
                        <a:pt x="1918" y="3801"/>
                      </a:lnTo>
                      <a:lnTo>
                        <a:pt x="1816" y="3801"/>
                      </a:lnTo>
                      <a:lnTo>
                        <a:pt x="1724" y="3799"/>
                      </a:lnTo>
                      <a:lnTo>
                        <a:pt x="1643" y="3799"/>
                      </a:lnTo>
                      <a:lnTo>
                        <a:pt x="1573" y="3799"/>
                      </a:lnTo>
                      <a:lnTo>
                        <a:pt x="1514" y="3799"/>
                      </a:lnTo>
                      <a:lnTo>
                        <a:pt x="1467" y="3799"/>
                      </a:lnTo>
                      <a:lnTo>
                        <a:pt x="1437" y="3798"/>
                      </a:lnTo>
                      <a:lnTo>
                        <a:pt x="1413" y="3791"/>
                      </a:lnTo>
                      <a:lnTo>
                        <a:pt x="1393" y="3779"/>
                      </a:lnTo>
                      <a:lnTo>
                        <a:pt x="1379" y="3764"/>
                      </a:lnTo>
                      <a:lnTo>
                        <a:pt x="1367" y="3744"/>
                      </a:lnTo>
                      <a:lnTo>
                        <a:pt x="1361" y="3722"/>
                      </a:lnTo>
                      <a:lnTo>
                        <a:pt x="1356" y="3697"/>
                      </a:lnTo>
                      <a:lnTo>
                        <a:pt x="1352" y="3668"/>
                      </a:lnTo>
                      <a:lnTo>
                        <a:pt x="1349" y="3621"/>
                      </a:lnTo>
                      <a:lnTo>
                        <a:pt x="1344" y="3568"/>
                      </a:lnTo>
                      <a:lnTo>
                        <a:pt x="1339" y="3516"/>
                      </a:lnTo>
                      <a:lnTo>
                        <a:pt x="1332" y="3462"/>
                      </a:lnTo>
                      <a:lnTo>
                        <a:pt x="1324" y="3408"/>
                      </a:lnTo>
                      <a:lnTo>
                        <a:pt x="1313" y="3357"/>
                      </a:lnTo>
                      <a:lnTo>
                        <a:pt x="1302" y="3310"/>
                      </a:lnTo>
                      <a:lnTo>
                        <a:pt x="1288" y="3268"/>
                      </a:lnTo>
                      <a:lnTo>
                        <a:pt x="1273" y="3231"/>
                      </a:lnTo>
                      <a:lnTo>
                        <a:pt x="1256" y="3204"/>
                      </a:lnTo>
                      <a:lnTo>
                        <a:pt x="1237" y="3187"/>
                      </a:lnTo>
                      <a:lnTo>
                        <a:pt x="1217" y="3173"/>
                      </a:lnTo>
                      <a:lnTo>
                        <a:pt x="1190" y="3157"/>
                      </a:lnTo>
                      <a:lnTo>
                        <a:pt x="1156" y="3133"/>
                      </a:lnTo>
                      <a:lnTo>
                        <a:pt x="1118" y="3106"/>
                      </a:lnTo>
                      <a:lnTo>
                        <a:pt x="1074" y="3076"/>
                      </a:lnTo>
                      <a:lnTo>
                        <a:pt x="1025" y="3038"/>
                      </a:lnTo>
                      <a:lnTo>
                        <a:pt x="971" y="3000"/>
                      </a:lnTo>
                      <a:lnTo>
                        <a:pt x="915" y="2954"/>
                      </a:lnTo>
                      <a:lnTo>
                        <a:pt x="856" y="2905"/>
                      </a:lnTo>
                      <a:lnTo>
                        <a:pt x="795" y="2853"/>
                      </a:lnTo>
                      <a:lnTo>
                        <a:pt x="733" y="2796"/>
                      </a:lnTo>
                      <a:lnTo>
                        <a:pt x="669" y="2735"/>
                      </a:lnTo>
                      <a:lnTo>
                        <a:pt x="606" y="2669"/>
                      </a:lnTo>
                      <a:lnTo>
                        <a:pt x="544" y="2601"/>
                      </a:lnTo>
                      <a:lnTo>
                        <a:pt x="481" y="2529"/>
                      </a:lnTo>
                      <a:lnTo>
                        <a:pt x="422" y="2453"/>
                      </a:lnTo>
                      <a:lnTo>
                        <a:pt x="365" y="2374"/>
                      </a:lnTo>
                      <a:lnTo>
                        <a:pt x="309" y="2293"/>
                      </a:lnTo>
                      <a:lnTo>
                        <a:pt x="259" y="2207"/>
                      </a:lnTo>
                      <a:lnTo>
                        <a:pt x="213" y="2117"/>
                      </a:lnTo>
                      <a:lnTo>
                        <a:pt x="169" y="2023"/>
                      </a:lnTo>
                      <a:lnTo>
                        <a:pt x="132" y="1922"/>
                      </a:lnTo>
                      <a:lnTo>
                        <a:pt x="100" y="1817"/>
                      </a:lnTo>
                      <a:lnTo>
                        <a:pt x="71" y="1707"/>
                      </a:lnTo>
                      <a:lnTo>
                        <a:pt x="49" y="1598"/>
                      </a:lnTo>
                      <a:lnTo>
                        <a:pt x="31" y="1485"/>
                      </a:lnTo>
                      <a:lnTo>
                        <a:pt x="17" y="1370"/>
                      </a:lnTo>
                      <a:lnTo>
                        <a:pt x="7" y="1255"/>
                      </a:lnTo>
                      <a:lnTo>
                        <a:pt x="2" y="1142"/>
                      </a:lnTo>
                      <a:lnTo>
                        <a:pt x="0" y="1031"/>
                      </a:lnTo>
                      <a:lnTo>
                        <a:pt x="0" y="1029"/>
                      </a:lnTo>
                      <a:lnTo>
                        <a:pt x="2" y="919"/>
                      </a:lnTo>
                      <a:lnTo>
                        <a:pt x="7" y="811"/>
                      </a:lnTo>
                      <a:lnTo>
                        <a:pt x="16" y="708"/>
                      </a:lnTo>
                      <a:lnTo>
                        <a:pt x="27" y="609"/>
                      </a:lnTo>
                      <a:lnTo>
                        <a:pt x="41" y="514"/>
                      </a:lnTo>
                      <a:lnTo>
                        <a:pt x="58" y="425"/>
                      </a:lnTo>
                      <a:lnTo>
                        <a:pt x="78" y="344"/>
                      </a:lnTo>
                      <a:lnTo>
                        <a:pt x="100" y="270"/>
                      </a:lnTo>
                      <a:lnTo>
                        <a:pt x="124" y="204"/>
                      </a:lnTo>
                      <a:lnTo>
                        <a:pt x="149" y="146"/>
                      </a:lnTo>
                      <a:lnTo>
                        <a:pt x="176" y="99"/>
                      </a:lnTo>
                      <a:lnTo>
                        <a:pt x="205" y="64"/>
                      </a:lnTo>
                      <a:lnTo>
                        <a:pt x="235" y="39"/>
                      </a:lnTo>
                      <a:lnTo>
                        <a:pt x="282" y="15"/>
                      </a:lnTo>
                      <a:lnTo>
                        <a:pt x="326" y="1"/>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35" name="Freeform 22"/>
                <p:cNvSpPr>
                  <a:spLocks/>
                </p:cNvSpPr>
                <p:nvPr/>
              </p:nvSpPr>
              <p:spPr bwMode="auto">
                <a:xfrm>
                  <a:off x="4872038" y="2608263"/>
                  <a:ext cx="1725613" cy="3017838"/>
                </a:xfrm>
                <a:custGeom>
                  <a:avLst/>
                  <a:gdLst>
                    <a:gd name="T0" fmla="*/ 1941 w 2176"/>
                    <a:gd name="T1" fmla="*/ 39 h 3801"/>
                    <a:gd name="T2" fmla="*/ 2053 w 2176"/>
                    <a:gd name="T3" fmla="*/ 204 h 3801"/>
                    <a:gd name="T4" fmla="*/ 2135 w 2176"/>
                    <a:gd name="T5" fmla="*/ 514 h 3801"/>
                    <a:gd name="T6" fmla="*/ 2174 w 2176"/>
                    <a:gd name="T7" fmla="*/ 919 h 3801"/>
                    <a:gd name="T8" fmla="*/ 2159 w 2176"/>
                    <a:gd name="T9" fmla="*/ 1370 h 3801"/>
                    <a:gd name="T10" fmla="*/ 2076 w 2176"/>
                    <a:gd name="T11" fmla="*/ 1817 h 3801"/>
                    <a:gd name="T12" fmla="*/ 1918 w 2176"/>
                    <a:gd name="T13" fmla="*/ 2207 h 3801"/>
                    <a:gd name="T14" fmla="*/ 1695 w 2176"/>
                    <a:gd name="T15" fmla="*/ 2529 h 3801"/>
                    <a:gd name="T16" fmla="*/ 1443 w 2176"/>
                    <a:gd name="T17" fmla="*/ 2796 h 3801"/>
                    <a:gd name="T18" fmla="*/ 1205 w 2176"/>
                    <a:gd name="T19" fmla="*/ 3000 h 3801"/>
                    <a:gd name="T20" fmla="*/ 1020 w 2176"/>
                    <a:gd name="T21" fmla="*/ 3133 h 3801"/>
                    <a:gd name="T22" fmla="*/ 920 w 2176"/>
                    <a:gd name="T23" fmla="*/ 3204 h 3801"/>
                    <a:gd name="T24" fmla="*/ 863 w 2176"/>
                    <a:gd name="T25" fmla="*/ 3357 h 3801"/>
                    <a:gd name="T26" fmla="*/ 832 w 2176"/>
                    <a:gd name="T27" fmla="*/ 3568 h 3801"/>
                    <a:gd name="T28" fmla="*/ 815 w 2176"/>
                    <a:gd name="T29" fmla="*/ 3722 h 3801"/>
                    <a:gd name="T30" fmla="*/ 763 w 2176"/>
                    <a:gd name="T31" fmla="*/ 3791 h 3801"/>
                    <a:gd name="T32" fmla="*/ 603 w 2176"/>
                    <a:gd name="T33" fmla="*/ 3799 h 3801"/>
                    <a:gd name="T34" fmla="*/ 258 w 2176"/>
                    <a:gd name="T35" fmla="*/ 3801 h 3801"/>
                    <a:gd name="T36" fmla="*/ 54 w 2176"/>
                    <a:gd name="T37" fmla="*/ 3781 h 3801"/>
                    <a:gd name="T38" fmla="*/ 5 w 2176"/>
                    <a:gd name="T39" fmla="*/ 3720 h 3801"/>
                    <a:gd name="T40" fmla="*/ 2 w 2176"/>
                    <a:gd name="T41" fmla="*/ 3560 h 3801"/>
                    <a:gd name="T42" fmla="*/ 2 w 2176"/>
                    <a:gd name="T43" fmla="*/ 3168 h 3801"/>
                    <a:gd name="T44" fmla="*/ 15 w 2176"/>
                    <a:gd name="T45" fmla="*/ 2860 h 3801"/>
                    <a:gd name="T46" fmla="*/ 59 w 2176"/>
                    <a:gd name="T47" fmla="*/ 2600 h 3801"/>
                    <a:gd name="T48" fmla="*/ 150 w 2176"/>
                    <a:gd name="T49" fmla="*/ 2357 h 3801"/>
                    <a:gd name="T50" fmla="*/ 306 w 2176"/>
                    <a:gd name="T51" fmla="*/ 2099 h 3801"/>
                    <a:gd name="T52" fmla="*/ 544 w 2176"/>
                    <a:gd name="T53" fmla="*/ 1793 h 3801"/>
                    <a:gd name="T54" fmla="*/ 792 w 2176"/>
                    <a:gd name="T55" fmla="*/ 1481 h 3801"/>
                    <a:gd name="T56" fmla="*/ 920 w 2176"/>
                    <a:gd name="T57" fmla="*/ 1189 h 3801"/>
                    <a:gd name="T58" fmla="*/ 1023 w 2176"/>
                    <a:gd name="T59" fmla="*/ 907 h 3801"/>
                    <a:gd name="T60" fmla="*/ 1150 w 2176"/>
                    <a:gd name="T61" fmla="*/ 703 h 3801"/>
                    <a:gd name="T62" fmla="*/ 1300 w 2176"/>
                    <a:gd name="T63" fmla="*/ 648 h 3801"/>
                    <a:gd name="T64" fmla="*/ 1430 w 2176"/>
                    <a:gd name="T65" fmla="*/ 705 h 3801"/>
                    <a:gd name="T66" fmla="*/ 1482 w 2176"/>
                    <a:gd name="T67" fmla="*/ 842 h 3801"/>
                    <a:gd name="T68" fmla="*/ 1453 w 2176"/>
                    <a:gd name="T69" fmla="*/ 1069 h 3801"/>
                    <a:gd name="T70" fmla="*/ 1376 w 2176"/>
                    <a:gd name="T71" fmla="*/ 1355 h 3801"/>
                    <a:gd name="T72" fmla="*/ 1275 w 2176"/>
                    <a:gd name="T73" fmla="*/ 1638 h 3801"/>
                    <a:gd name="T74" fmla="*/ 1175 w 2176"/>
                    <a:gd name="T75" fmla="*/ 1861 h 3801"/>
                    <a:gd name="T76" fmla="*/ 1148 w 2176"/>
                    <a:gd name="T77" fmla="*/ 1954 h 3801"/>
                    <a:gd name="T78" fmla="*/ 1199 w 2176"/>
                    <a:gd name="T79" fmla="*/ 1999 h 3801"/>
                    <a:gd name="T80" fmla="*/ 1286 w 2176"/>
                    <a:gd name="T81" fmla="*/ 1950 h 3801"/>
                    <a:gd name="T82" fmla="*/ 1369 w 2176"/>
                    <a:gd name="T83" fmla="*/ 1802 h 3801"/>
                    <a:gd name="T84" fmla="*/ 1472 w 2176"/>
                    <a:gd name="T85" fmla="*/ 1549 h 3801"/>
                    <a:gd name="T86" fmla="*/ 1567 w 2176"/>
                    <a:gd name="T87" fmla="*/ 1226 h 3801"/>
                    <a:gd name="T88" fmla="*/ 1622 w 2176"/>
                    <a:gd name="T89" fmla="*/ 877 h 3801"/>
                    <a:gd name="T90" fmla="*/ 1610 w 2176"/>
                    <a:gd name="T91" fmla="*/ 538 h 3801"/>
                    <a:gd name="T92" fmla="*/ 1580 w 2176"/>
                    <a:gd name="T93" fmla="*/ 295 h 3801"/>
                    <a:gd name="T94" fmla="*/ 1639 w 2176"/>
                    <a:gd name="T95" fmla="*/ 108 h 3801"/>
                    <a:gd name="T96" fmla="*/ 1767 w 2176"/>
                    <a:gd name="T97" fmla="*/ 5 h 3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76" h="3801">
                      <a:moveTo>
                        <a:pt x="1808" y="0"/>
                      </a:moveTo>
                      <a:lnTo>
                        <a:pt x="1850" y="1"/>
                      </a:lnTo>
                      <a:lnTo>
                        <a:pt x="1896" y="15"/>
                      </a:lnTo>
                      <a:lnTo>
                        <a:pt x="1941" y="39"/>
                      </a:lnTo>
                      <a:lnTo>
                        <a:pt x="1972" y="64"/>
                      </a:lnTo>
                      <a:lnTo>
                        <a:pt x="2000" y="99"/>
                      </a:lnTo>
                      <a:lnTo>
                        <a:pt x="2027" y="146"/>
                      </a:lnTo>
                      <a:lnTo>
                        <a:pt x="2053" y="204"/>
                      </a:lnTo>
                      <a:lnTo>
                        <a:pt x="2076" y="270"/>
                      </a:lnTo>
                      <a:lnTo>
                        <a:pt x="2098" y="344"/>
                      </a:lnTo>
                      <a:lnTo>
                        <a:pt x="2118" y="425"/>
                      </a:lnTo>
                      <a:lnTo>
                        <a:pt x="2135" y="514"/>
                      </a:lnTo>
                      <a:lnTo>
                        <a:pt x="2149" y="609"/>
                      </a:lnTo>
                      <a:lnTo>
                        <a:pt x="2161" y="708"/>
                      </a:lnTo>
                      <a:lnTo>
                        <a:pt x="2169" y="811"/>
                      </a:lnTo>
                      <a:lnTo>
                        <a:pt x="2174" y="919"/>
                      </a:lnTo>
                      <a:lnTo>
                        <a:pt x="2176" y="1029"/>
                      </a:lnTo>
                      <a:lnTo>
                        <a:pt x="2174" y="1142"/>
                      </a:lnTo>
                      <a:lnTo>
                        <a:pt x="2169" y="1255"/>
                      </a:lnTo>
                      <a:lnTo>
                        <a:pt x="2159" y="1370"/>
                      </a:lnTo>
                      <a:lnTo>
                        <a:pt x="2145" y="1485"/>
                      </a:lnTo>
                      <a:lnTo>
                        <a:pt x="2127" y="1598"/>
                      </a:lnTo>
                      <a:lnTo>
                        <a:pt x="2105" y="1707"/>
                      </a:lnTo>
                      <a:lnTo>
                        <a:pt x="2076" y="1817"/>
                      </a:lnTo>
                      <a:lnTo>
                        <a:pt x="2044" y="1922"/>
                      </a:lnTo>
                      <a:lnTo>
                        <a:pt x="2007" y="2023"/>
                      </a:lnTo>
                      <a:lnTo>
                        <a:pt x="1963" y="2117"/>
                      </a:lnTo>
                      <a:lnTo>
                        <a:pt x="1918" y="2207"/>
                      </a:lnTo>
                      <a:lnTo>
                        <a:pt x="1867" y="2293"/>
                      </a:lnTo>
                      <a:lnTo>
                        <a:pt x="1811" y="2374"/>
                      </a:lnTo>
                      <a:lnTo>
                        <a:pt x="1754" y="2453"/>
                      </a:lnTo>
                      <a:lnTo>
                        <a:pt x="1695" y="2529"/>
                      </a:lnTo>
                      <a:lnTo>
                        <a:pt x="1632" y="2601"/>
                      </a:lnTo>
                      <a:lnTo>
                        <a:pt x="1570" y="2669"/>
                      </a:lnTo>
                      <a:lnTo>
                        <a:pt x="1507" y="2735"/>
                      </a:lnTo>
                      <a:lnTo>
                        <a:pt x="1443" y="2796"/>
                      </a:lnTo>
                      <a:lnTo>
                        <a:pt x="1381" y="2853"/>
                      </a:lnTo>
                      <a:lnTo>
                        <a:pt x="1320" y="2905"/>
                      </a:lnTo>
                      <a:lnTo>
                        <a:pt x="1261" y="2954"/>
                      </a:lnTo>
                      <a:lnTo>
                        <a:pt x="1205" y="3000"/>
                      </a:lnTo>
                      <a:lnTo>
                        <a:pt x="1151" y="3038"/>
                      </a:lnTo>
                      <a:lnTo>
                        <a:pt x="1102" y="3076"/>
                      </a:lnTo>
                      <a:lnTo>
                        <a:pt x="1058" y="3106"/>
                      </a:lnTo>
                      <a:lnTo>
                        <a:pt x="1020" y="3133"/>
                      </a:lnTo>
                      <a:lnTo>
                        <a:pt x="986" y="3157"/>
                      </a:lnTo>
                      <a:lnTo>
                        <a:pt x="959" y="3173"/>
                      </a:lnTo>
                      <a:lnTo>
                        <a:pt x="939" y="3187"/>
                      </a:lnTo>
                      <a:lnTo>
                        <a:pt x="920" y="3204"/>
                      </a:lnTo>
                      <a:lnTo>
                        <a:pt x="903" y="3231"/>
                      </a:lnTo>
                      <a:lnTo>
                        <a:pt x="888" y="3268"/>
                      </a:lnTo>
                      <a:lnTo>
                        <a:pt x="875" y="3310"/>
                      </a:lnTo>
                      <a:lnTo>
                        <a:pt x="863" y="3357"/>
                      </a:lnTo>
                      <a:lnTo>
                        <a:pt x="853" y="3408"/>
                      </a:lnTo>
                      <a:lnTo>
                        <a:pt x="844" y="3462"/>
                      </a:lnTo>
                      <a:lnTo>
                        <a:pt x="837" y="3516"/>
                      </a:lnTo>
                      <a:lnTo>
                        <a:pt x="832" y="3568"/>
                      </a:lnTo>
                      <a:lnTo>
                        <a:pt x="827" y="3621"/>
                      </a:lnTo>
                      <a:lnTo>
                        <a:pt x="824" y="3668"/>
                      </a:lnTo>
                      <a:lnTo>
                        <a:pt x="820" y="3697"/>
                      </a:lnTo>
                      <a:lnTo>
                        <a:pt x="815" y="3722"/>
                      </a:lnTo>
                      <a:lnTo>
                        <a:pt x="809" y="3744"/>
                      </a:lnTo>
                      <a:lnTo>
                        <a:pt x="797" y="3764"/>
                      </a:lnTo>
                      <a:lnTo>
                        <a:pt x="783" y="3779"/>
                      </a:lnTo>
                      <a:lnTo>
                        <a:pt x="763" y="3791"/>
                      </a:lnTo>
                      <a:lnTo>
                        <a:pt x="739" y="3798"/>
                      </a:lnTo>
                      <a:lnTo>
                        <a:pt x="709" y="3799"/>
                      </a:lnTo>
                      <a:lnTo>
                        <a:pt x="662" y="3799"/>
                      </a:lnTo>
                      <a:lnTo>
                        <a:pt x="603" y="3799"/>
                      </a:lnTo>
                      <a:lnTo>
                        <a:pt x="534" y="3799"/>
                      </a:lnTo>
                      <a:lnTo>
                        <a:pt x="453" y="3799"/>
                      </a:lnTo>
                      <a:lnTo>
                        <a:pt x="360" y="3801"/>
                      </a:lnTo>
                      <a:lnTo>
                        <a:pt x="258" y="3801"/>
                      </a:lnTo>
                      <a:lnTo>
                        <a:pt x="147" y="3801"/>
                      </a:lnTo>
                      <a:lnTo>
                        <a:pt x="108" y="3798"/>
                      </a:lnTo>
                      <a:lnTo>
                        <a:pt x="78" y="3791"/>
                      </a:lnTo>
                      <a:lnTo>
                        <a:pt x="54" y="3781"/>
                      </a:lnTo>
                      <a:lnTo>
                        <a:pt x="36" y="3767"/>
                      </a:lnTo>
                      <a:lnTo>
                        <a:pt x="22" y="3752"/>
                      </a:lnTo>
                      <a:lnTo>
                        <a:pt x="12" y="3737"/>
                      </a:lnTo>
                      <a:lnTo>
                        <a:pt x="5" y="3720"/>
                      </a:lnTo>
                      <a:lnTo>
                        <a:pt x="4" y="3703"/>
                      </a:lnTo>
                      <a:lnTo>
                        <a:pt x="2" y="3688"/>
                      </a:lnTo>
                      <a:lnTo>
                        <a:pt x="2" y="3675"/>
                      </a:lnTo>
                      <a:lnTo>
                        <a:pt x="2" y="3560"/>
                      </a:lnTo>
                      <a:lnTo>
                        <a:pt x="0" y="3454"/>
                      </a:lnTo>
                      <a:lnTo>
                        <a:pt x="0" y="3352"/>
                      </a:lnTo>
                      <a:lnTo>
                        <a:pt x="0" y="3258"/>
                      </a:lnTo>
                      <a:lnTo>
                        <a:pt x="2" y="3168"/>
                      </a:lnTo>
                      <a:lnTo>
                        <a:pt x="4" y="3086"/>
                      </a:lnTo>
                      <a:lnTo>
                        <a:pt x="5" y="3006"/>
                      </a:lnTo>
                      <a:lnTo>
                        <a:pt x="9" y="2930"/>
                      </a:lnTo>
                      <a:lnTo>
                        <a:pt x="15" y="2860"/>
                      </a:lnTo>
                      <a:lnTo>
                        <a:pt x="22" y="2790"/>
                      </a:lnTo>
                      <a:lnTo>
                        <a:pt x="32" y="2725"/>
                      </a:lnTo>
                      <a:lnTo>
                        <a:pt x="44" y="2661"/>
                      </a:lnTo>
                      <a:lnTo>
                        <a:pt x="59" y="2600"/>
                      </a:lnTo>
                      <a:lnTo>
                        <a:pt x="76" y="2537"/>
                      </a:lnTo>
                      <a:lnTo>
                        <a:pt x="98" y="2478"/>
                      </a:lnTo>
                      <a:lnTo>
                        <a:pt x="122" y="2418"/>
                      </a:lnTo>
                      <a:lnTo>
                        <a:pt x="150" y="2357"/>
                      </a:lnTo>
                      <a:lnTo>
                        <a:pt x="183" y="2294"/>
                      </a:lnTo>
                      <a:lnTo>
                        <a:pt x="220" y="2230"/>
                      </a:lnTo>
                      <a:lnTo>
                        <a:pt x="260" y="2166"/>
                      </a:lnTo>
                      <a:lnTo>
                        <a:pt x="306" y="2099"/>
                      </a:lnTo>
                      <a:lnTo>
                        <a:pt x="358" y="2028"/>
                      </a:lnTo>
                      <a:lnTo>
                        <a:pt x="414" y="1954"/>
                      </a:lnTo>
                      <a:lnTo>
                        <a:pt x="476" y="1876"/>
                      </a:lnTo>
                      <a:lnTo>
                        <a:pt x="544" y="1793"/>
                      </a:lnTo>
                      <a:lnTo>
                        <a:pt x="618" y="1706"/>
                      </a:lnTo>
                      <a:lnTo>
                        <a:pt x="699" y="1613"/>
                      </a:lnTo>
                      <a:lnTo>
                        <a:pt x="748" y="1549"/>
                      </a:lnTo>
                      <a:lnTo>
                        <a:pt x="792" y="1481"/>
                      </a:lnTo>
                      <a:lnTo>
                        <a:pt x="829" y="1410"/>
                      </a:lnTo>
                      <a:lnTo>
                        <a:pt x="863" y="1338"/>
                      </a:lnTo>
                      <a:lnTo>
                        <a:pt x="893" y="1263"/>
                      </a:lnTo>
                      <a:lnTo>
                        <a:pt x="920" y="1189"/>
                      </a:lnTo>
                      <a:lnTo>
                        <a:pt x="947" y="1115"/>
                      </a:lnTo>
                      <a:lnTo>
                        <a:pt x="972" y="1042"/>
                      </a:lnTo>
                      <a:lnTo>
                        <a:pt x="998" y="973"/>
                      </a:lnTo>
                      <a:lnTo>
                        <a:pt x="1023" y="907"/>
                      </a:lnTo>
                      <a:lnTo>
                        <a:pt x="1050" y="845"/>
                      </a:lnTo>
                      <a:lnTo>
                        <a:pt x="1080" y="789"/>
                      </a:lnTo>
                      <a:lnTo>
                        <a:pt x="1116" y="740"/>
                      </a:lnTo>
                      <a:lnTo>
                        <a:pt x="1150" y="703"/>
                      </a:lnTo>
                      <a:lnTo>
                        <a:pt x="1185" y="676"/>
                      </a:lnTo>
                      <a:lnTo>
                        <a:pt x="1224" y="659"/>
                      </a:lnTo>
                      <a:lnTo>
                        <a:pt x="1263" y="649"/>
                      </a:lnTo>
                      <a:lnTo>
                        <a:pt x="1300" y="648"/>
                      </a:lnTo>
                      <a:lnTo>
                        <a:pt x="1337" y="653"/>
                      </a:lnTo>
                      <a:lnTo>
                        <a:pt x="1371" y="664"/>
                      </a:lnTo>
                      <a:lnTo>
                        <a:pt x="1403" y="683"/>
                      </a:lnTo>
                      <a:lnTo>
                        <a:pt x="1430" y="705"/>
                      </a:lnTo>
                      <a:lnTo>
                        <a:pt x="1452" y="734"/>
                      </a:lnTo>
                      <a:lnTo>
                        <a:pt x="1469" y="764"/>
                      </a:lnTo>
                      <a:lnTo>
                        <a:pt x="1479" y="799"/>
                      </a:lnTo>
                      <a:lnTo>
                        <a:pt x="1482" y="842"/>
                      </a:lnTo>
                      <a:lnTo>
                        <a:pt x="1482" y="889"/>
                      </a:lnTo>
                      <a:lnTo>
                        <a:pt x="1475" y="945"/>
                      </a:lnTo>
                      <a:lnTo>
                        <a:pt x="1467" y="1005"/>
                      </a:lnTo>
                      <a:lnTo>
                        <a:pt x="1453" y="1069"/>
                      </a:lnTo>
                      <a:lnTo>
                        <a:pt x="1438" y="1137"/>
                      </a:lnTo>
                      <a:lnTo>
                        <a:pt x="1420" y="1208"/>
                      </a:lnTo>
                      <a:lnTo>
                        <a:pt x="1399" y="1280"/>
                      </a:lnTo>
                      <a:lnTo>
                        <a:pt x="1376" y="1355"/>
                      </a:lnTo>
                      <a:lnTo>
                        <a:pt x="1352" y="1427"/>
                      </a:lnTo>
                      <a:lnTo>
                        <a:pt x="1327" y="1500"/>
                      </a:lnTo>
                      <a:lnTo>
                        <a:pt x="1300" y="1571"/>
                      </a:lnTo>
                      <a:lnTo>
                        <a:pt x="1275" y="1638"/>
                      </a:lnTo>
                      <a:lnTo>
                        <a:pt x="1248" y="1702"/>
                      </a:lnTo>
                      <a:lnTo>
                        <a:pt x="1222" y="1760"/>
                      </a:lnTo>
                      <a:lnTo>
                        <a:pt x="1199" y="1814"/>
                      </a:lnTo>
                      <a:lnTo>
                        <a:pt x="1175" y="1861"/>
                      </a:lnTo>
                      <a:lnTo>
                        <a:pt x="1153" y="1900"/>
                      </a:lnTo>
                      <a:lnTo>
                        <a:pt x="1146" y="1916"/>
                      </a:lnTo>
                      <a:lnTo>
                        <a:pt x="1145" y="1935"/>
                      </a:lnTo>
                      <a:lnTo>
                        <a:pt x="1148" y="1954"/>
                      </a:lnTo>
                      <a:lnTo>
                        <a:pt x="1155" y="1970"/>
                      </a:lnTo>
                      <a:lnTo>
                        <a:pt x="1167" y="1984"/>
                      </a:lnTo>
                      <a:lnTo>
                        <a:pt x="1180" y="1994"/>
                      </a:lnTo>
                      <a:lnTo>
                        <a:pt x="1199" y="1999"/>
                      </a:lnTo>
                      <a:lnTo>
                        <a:pt x="1221" y="1997"/>
                      </a:lnTo>
                      <a:lnTo>
                        <a:pt x="1244" y="1987"/>
                      </a:lnTo>
                      <a:lnTo>
                        <a:pt x="1271" y="1967"/>
                      </a:lnTo>
                      <a:lnTo>
                        <a:pt x="1286" y="1950"/>
                      </a:lnTo>
                      <a:lnTo>
                        <a:pt x="1303" y="1925"/>
                      </a:lnTo>
                      <a:lnTo>
                        <a:pt x="1323" y="1891"/>
                      </a:lnTo>
                      <a:lnTo>
                        <a:pt x="1345" y="1851"/>
                      </a:lnTo>
                      <a:lnTo>
                        <a:pt x="1369" y="1802"/>
                      </a:lnTo>
                      <a:lnTo>
                        <a:pt x="1394" y="1746"/>
                      </a:lnTo>
                      <a:lnTo>
                        <a:pt x="1420" y="1685"/>
                      </a:lnTo>
                      <a:lnTo>
                        <a:pt x="1447" y="1619"/>
                      </a:lnTo>
                      <a:lnTo>
                        <a:pt x="1472" y="1549"/>
                      </a:lnTo>
                      <a:lnTo>
                        <a:pt x="1497" y="1473"/>
                      </a:lnTo>
                      <a:lnTo>
                        <a:pt x="1523" y="1393"/>
                      </a:lnTo>
                      <a:lnTo>
                        <a:pt x="1545" y="1311"/>
                      </a:lnTo>
                      <a:lnTo>
                        <a:pt x="1567" y="1226"/>
                      </a:lnTo>
                      <a:lnTo>
                        <a:pt x="1585" y="1140"/>
                      </a:lnTo>
                      <a:lnTo>
                        <a:pt x="1600" y="1053"/>
                      </a:lnTo>
                      <a:lnTo>
                        <a:pt x="1612" y="965"/>
                      </a:lnTo>
                      <a:lnTo>
                        <a:pt x="1622" y="877"/>
                      </a:lnTo>
                      <a:lnTo>
                        <a:pt x="1626" y="789"/>
                      </a:lnTo>
                      <a:lnTo>
                        <a:pt x="1626" y="703"/>
                      </a:lnTo>
                      <a:lnTo>
                        <a:pt x="1621" y="619"/>
                      </a:lnTo>
                      <a:lnTo>
                        <a:pt x="1610" y="538"/>
                      </a:lnTo>
                      <a:lnTo>
                        <a:pt x="1594" y="459"/>
                      </a:lnTo>
                      <a:lnTo>
                        <a:pt x="1582" y="403"/>
                      </a:lnTo>
                      <a:lnTo>
                        <a:pt x="1578" y="347"/>
                      </a:lnTo>
                      <a:lnTo>
                        <a:pt x="1580" y="295"/>
                      </a:lnTo>
                      <a:lnTo>
                        <a:pt x="1587" y="243"/>
                      </a:lnTo>
                      <a:lnTo>
                        <a:pt x="1600" y="194"/>
                      </a:lnTo>
                      <a:lnTo>
                        <a:pt x="1617" y="148"/>
                      </a:lnTo>
                      <a:lnTo>
                        <a:pt x="1639" y="108"/>
                      </a:lnTo>
                      <a:lnTo>
                        <a:pt x="1666" y="72"/>
                      </a:lnTo>
                      <a:lnTo>
                        <a:pt x="1696" y="44"/>
                      </a:lnTo>
                      <a:lnTo>
                        <a:pt x="1730" y="20"/>
                      </a:lnTo>
                      <a:lnTo>
                        <a:pt x="1767" y="5"/>
                      </a:lnTo>
                      <a:lnTo>
                        <a:pt x="18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grpSp>
          <p:sp>
            <p:nvSpPr>
              <p:cNvPr id="240" name="Freeform 28"/>
              <p:cNvSpPr>
                <a:spLocks noEditPoints="1"/>
              </p:cNvSpPr>
              <p:nvPr/>
            </p:nvSpPr>
            <p:spPr bwMode="auto">
              <a:xfrm>
                <a:off x="3701321" y="1072009"/>
                <a:ext cx="225629" cy="204321"/>
              </a:xfrm>
              <a:custGeom>
                <a:avLst/>
                <a:gdLst>
                  <a:gd name="T0" fmla="*/ 3121 w 3781"/>
                  <a:gd name="T1" fmla="*/ 3127 h 3422"/>
                  <a:gd name="T2" fmla="*/ 3133 w 3781"/>
                  <a:gd name="T3" fmla="*/ 3217 h 3422"/>
                  <a:gd name="T4" fmla="*/ 3235 w 3781"/>
                  <a:gd name="T5" fmla="*/ 3237 h 3422"/>
                  <a:gd name="T6" fmla="*/ 3289 w 3781"/>
                  <a:gd name="T7" fmla="*/ 3165 h 3422"/>
                  <a:gd name="T8" fmla="*/ 3235 w 3781"/>
                  <a:gd name="T9" fmla="*/ 3092 h 3422"/>
                  <a:gd name="T10" fmla="*/ 2297 w 3781"/>
                  <a:gd name="T11" fmla="*/ 3100 h 3422"/>
                  <a:gd name="T12" fmla="*/ 2262 w 3781"/>
                  <a:gd name="T13" fmla="*/ 3185 h 3422"/>
                  <a:gd name="T14" fmla="*/ 2334 w 3781"/>
                  <a:gd name="T15" fmla="*/ 3239 h 3422"/>
                  <a:gd name="T16" fmla="*/ 2981 w 3781"/>
                  <a:gd name="T17" fmla="*/ 3202 h 3422"/>
                  <a:gd name="T18" fmla="*/ 2970 w 3781"/>
                  <a:gd name="T19" fmla="*/ 3112 h 3422"/>
                  <a:gd name="T20" fmla="*/ 1888 w 3781"/>
                  <a:gd name="T21" fmla="*/ 2013 h 3422"/>
                  <a:gd name="T22" fmla="*/ 3352 w 3781"/>
                  <a:gd name="T23" fmla="*/ 2068 h 3422"/>
                  <a:gd name="T24" fmla="*/ 3620 w 3781"/>
                  <a:gd name="T25" fmla="*/ 2269 h 3422"/>
                  <a:gd name="T26" fmla="*/ 3768 w 3781"/>
                  <a:gd name="T27" fmla="*/ 2575 h 3422"/>
                  <a:gd name="T28" fmla="*/ 3750 w 3781"/>
                  <a:gd name="T29" fmla="*/ 2926 h 3422"/>
                  <a:gd name="T30" fmla="*/ 3575 w 3781"/>
                  <a:gd name="T31" fmla="*/ 3216 h 3422"/>
                  <a:gd name="T32" fmla="*/ 3287 w 3781"/>
                  <a:gd name="T33" fmla="*/ 3390 h 3422"/>
                  <a:gd name="T34" fmla="*/ 1166 w 3781"/>
                  <a:gd name="T35" fmla="*/ 3419 h 3422"/>
                  <a:gd name="T36" fmla="*/ 856 w 3781"/>
                  <a:gd name="T37" fmla="*/ 3311 h 3422"/>
                  <a:gd name="T38" fmla="*/ 632 w 3781"/>
                  <a:gd name="T39" fmla="*/ 3080 h 3422"/>
                  <a:gd name="T40" fmla="*/ 595 w 3781"/>
                  <a:gd name="T41" fmla="*/ 2842 h 3422"/>
                  <a:gd name="T42" fmla="*/ 763 w 3781"/>
                  <a:gd name="T43" fmla="*/ 2958 h 3422"/>
                  <a:gd name="T44" fmla="*/ 956 w 3781"/>
                  <a:gd name="T45" fmla="*/ 3167 h 3422"/>
                  <a:gd name="T46" fmla="*/ 1236 w 3781"/>
                  <a:gd name="T47" fmla="*/ 3249 h 3422"/>
                  <a:gd name="T48" fmla="*/ 2209 w 3781"/>
                  <a:gd name="T49" fmla="*/ 1059 h 3422"/>
                  <a:gd name="T50" fmla="*/ 1731 w 3781"/>
                  <a:gd name="T51" fmla="*/ 1509 h 3422"/>
                  <a:gd name="T52" fmla="*/ 1743 w 3781"/>
                  <a:gd name="T53" fmla="*/ 1599 h 3422"/>
                  <a:gd name="T54" fmla="*/ 1833 w 3781"/>
                  <a:gd name="T55" fmla="*/ 1611 h 3422"/>
                  <a:gd name="T56" fmla="*/ 2283 w 3781"/>
                  <a:gd name="T57" fmla="*/ 1134 h 3422"/>
                  <a:gd name="T58" fmla="*/ 2227 w 3781"/>
                  <a:gd name="T59" fmla="*/ 1062 h 3422"/>
                  <a:gd name="T60" fmla="*/ 263 w 3781"/>
                  <a:gd name="T61" fmla="*/ 1713 h 3422"/>
                  <a:gd name="T62" fmla="*/ 177 w 3781"/>
                  <a:gd name="T63" fmla="*/ 1955 h 3422"/>
                  <a:gd name="T64" fmla="*/ 214 w 3781"/>
                  <a:gd name="T65" fmla="*/ 2211 h 3422"/>
                  <a:gd name="T66" fmla="*/ 372 w 3781"/>
                  <a:gd name="T67" fmla="*/ 2421 h 3422"/>
                  <a:gd name="T68" fmla="*/ 622 w 3781"/>
                  <a:gd name="T69" fmla="*/ 2531 h 3422"/>
                  <a:gd name="T70" fmla="*/ 891 w 3781"/>
                  <a:gd name="T71" fmla="*/ 2505 h 3422"/>
                  <a:gd name="T72" fmla="*/ 1653 w 3781"/>
                  <a:gd name="T73" fmla="*/ 1808 h 3422"/>
                  <a:gd name="T74" fmla="*/ 2366 w 3781"/>
                  <a:gd name="T75" fmla="*/ 870 h 3422"/>
                  <a:gd name="T76" fmla="*/ 2327 w 3781"/>
                  <a:gd name="T77" fmla="*/ 963 h 3422"/>
                  <a:gd name="T78" fmla="*/ 2399 w 3781"/>
                  <a:gd name="T79" fmla="*/ 1019 h 3422"/>
                  <a:gd name="T80" fmla="*/ 2484 w 3781"/>
                  <a:gd name="T81" fmla="*/ 960 h 3422"/>
                  <a:gd name="T82" fmla="*/ 2472 w 3781"/>
                  <a:gd name="T83" fmla="*/ 870 h 3422"/>
                  <a:gd name="T84" fmla="*/ 2069 w 3781"/>
                  <a:gd name="T85" fmla="*/ 2 h 3422"/>
                  <a:gd name="T86" fmla="*/ 2358 w 3781"/>
                  <a:gd name="T87" fmla="*/ 94 h 3422"/>
                  <a:gd name="T88" fmla="*/ 2584 w 3781"/>
                  <a:gd name="T89" fmla="*/ 300 h 3422"/>
                  <a:gd name="T90" fmla="*/ 2699 w 3781"/>
                  <a:gd name="T91" fmla="*/ 581 h 3422"/>
                  <a:gd name="T92" fmla="*/ 2686 w 3781"/>
                  <a:gd name="T93" fmla="*/ 888 h 3422"/>
                  <a:gd name="T94" fmla="*/ 2546 w 3781"/>
                  <a:gd name="T95" fmla="*/ 1157 h 3422"/>
                  <a:gd name="T96" fmla="*/ 1052 w 3781"/>
                  <a:gd name="T97" fmla="*/ 2620 h 3422"/>
                  <a:gd name="T98" fmla="*/ 763 w 3781"/>
                  <a:gd name="T99" fmla="*/ 2710 h 3422"/>
                  <a:gd name="T100" fmla="*/ 467 w 3781"/>
                  <a:gd name="T101" fmla="*/ 2671 h 3422"/>
                  <a:gd name="T102" fmla="*/ 205 w 3781"/>
                  <a:gd name="T103" fmla="*/ 2506 h 3422"/>
                  <a:gd name="T104" fmla="*/ 42 w 3781"/>
                  <a:gd name="T105" fmla="*/ 2250 h 3422"/>
                  <a:gd name="T106" fmla="*/ 2 w 3781"/>
                  <a:gd name="T107" fmla="*/ 1945 h 3422"/>
                  <a:gd name="T108" fmla="*/ 94 w 3781"/>
                  <a:gd name="T109" fmla="*/ 1655 h 3422"/>
                  <a:gd name="T110" fmla="*/ 1554 w 3781"/>
                  <a:gd name="T111" fmla="*/ 164 h 3422"/>
                  <a:gd name="T112" fmla="*/ 1823 w 3781"/>
                  <a:gd name="T113" fmla="*/ 24 h 3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81" h="3422">
                    <a:moveTo>
                      <a:pt x="3186" y="3090"/>
                    </a:moveTo>
                    <a:lnTo>
                      <a:pt x="3166" y="3092"/>
                    </a:lnTo>
                    <a:lnTo>
                      <a:pt x="3148" y="3100"/>
                    </a:lnTo>
                    <a:lnTo>
                      <a:pt x="3133" y="3112"/>
                    </a:lnTo>
                    <a:lnTo>
                      <a:pt x="3121" y="3127"/>
                    </a:lnTo>
                    <a:lnTo>
                      <a:pt x="3114" y="3144"/>
                    </a:lnTo>
                    <a:lnTo>
                      <a:pt x="3111" y="3165"/>
                    </a:lnTo>
                    <a:lnTo>
                      <a:pt x="3114" y="3185"/>
                    </a:lnTo>
                    <a:lnTo>
                      <a:pt x="3121" y="3202"/>
                    </a:lnTo>
                    <a:lnTo>
                      <a:pt x="3133" y="3217"/>
                    </a:lnTo>
                    <a:lnTo>
                      <a:pt x="3148" y="3229"/>
                    </a:lnTo>
                    <a:lnTo>
                      <a:pt x="3166" y="3237"/>
                    </a:lnTo>
                    <a:lnTo>
                      <a:pt x="3186" y="3239"/>
                    </a:lnTo>
                    <a:lnTo>
                      <a:pt x="3215" y="3239"/>
                    </a:lnTo>
                    <a:lnTo>
                      <a:pt x="3235" y="3237"/>
                    </a:lnTo>
                    <a:lnTo>
                      <a:pt x="3252" y="3229"/>
                    </a:lnTo>
                    <a:lnTo>
                      <a:pt x="3267" y="3217"/>
                    </a:lnTo>
                    <a:lnTo>
                      <a:pt x="3279" y="3202"/>
                    </a:lnTo>
                    <a:lnTo>
                      <a:pt x="3287" y="3185"/>
                    </a:lnTo>
                    <a:lnTo>
                      <a:pt x="3289" y="3165"/>
                    </a:lnTo>
                    <a:lnTo>
                      <a:pt x="3287" y="3144"/>
                    </a:lnTo>
                    <a:lnTo>
                      <a:pt x="3279" y="3127"/>
                    </a:lnTo>
                    <a:lnTo>
                      <a:pt x="3267" y="3112"/>
                    </a:lnTo>
                    <a:lnTo>
                      <a:pt x="3252" y="3100"/>
                    </a:lnTo>
                    <a:lnTo>
                      <a:pt x="3235" y="3092"/>
                    </a:lnTo>
                    <a:lnTo>
                      <a:pt x="3215" y="3090"/>
                    </a:lnTo>
                    <a:lnTo>
                      <a:pt x="3186" y="3090"/>
                    </a:lnTo>
                    <a:close/>
                    <a:moveTo>
                      <a:pt x="2334" y="3090"/>
                    </a:moveTo>
                    <a:lnTo>
                      <a:pt x="2314" y="3092"/>
                    </a:lnTo>
                    <a:lnTo>
                      <a:pt x="2297" y="3100"/>
                    </a:lnTo>
                    <a:lnTo>
                      <a:pt x="2282" y="3112"/>
                    </a:lnTo>
                    <a:lnTo>
                      <a:pt x="2270" y="3127"/>
                    </a:lnTo>
                    <a:lnTo>
                      <a:pt x="2262" y="3144"/>
                    </a:lnTo>
                    <a:lnTo>
                      <a:pt x="2260" y="3165"/>
                    </a:lnTo>
                    <a:lnTo>
                      <a:pt x="2262" y="3185"/>
                    </a:lnTo>
                    <a:lnTo>
                      <a:pt x="2270" y="3202"/>
                    </a:lnTo>
                    <a:lnTo>
                      <a:pt x="2282" y="3217"/>
                    </a:lnTo>
                    <a:lnTo>
                      <a:pt x="2297" y="3229"/>
                    </a:lnTo>
                    <a:lnTo>
                      <a:pt x="2314" y="3237"/>
                    </a:lnTo>
                    <a:lnTo>
                      <a:pt x="2334" y="3239"/>
                    </a:lnTo>
                    <a:lnTo>
                      <a:pt x="2917" y="3239"/>
                    </a:lnTo>
                    <a:lnTo>
                      <a:pt x="2937" y="3237"/>
                    </a:lnTo>
                    <a:lnTo>
                      <a:pt x="2955" y="3229"/>
                    </a:lnTo>
                    <a:lnTo>
                      <a:pt x="2970" y="3217"/>
                    </a:lnTo>
                    <a:lnTo>
                      <a:pt x="2981" y="3202"/>
                    </a:lnTo>
                    <a:lnTo>
                      <a:pt x="2989" y="3185"/>
                    </a:lnTo>
                    <a:lnTo>
                      <a:pt x="2992" y="3165"/>
                    </a:lnTo>
                    <a:lnTo>
                      <a:pt x="2989" y="3144"/>
                    </a:lnTo>
                    <a:lnTo>
                      <a:pt x="2981" y="3127"/>
                    </a:lnTo>
                    <a:lnTo>
                      <a:pt x="2970" y="3112"/>
                    </a:lnTo>
                    <a:lnTo>
                      <a:pt x="2955" y="3100"/>
                    </a:lnTo>
                    <a:lnTo>
                      <a:pt x="2937" y="3092"/>
                    </a:lnTo>
                    <a:lnTo>
                      <a:pt x="2917" y="3090"/>
                    </a:lnTo>
                    <a:lnTo>
                      <a:pt x="2334" y="3090"/>
                    </a:lnTo>
                    <a:close/>
                    <a:moveTo>
                      <a:pt x="1888" y="2013"/>
                    </a:moveTo>
                    <a:lnTo>
                      <a:pt x="3077" y="2013"/>
                    </a:lnTo>
                    <a:lnTo>
                      <a:pt x="3149" y="2017"/>
                    </a:lnTo>
                    <a:lnTo>
                      <a:pt x="3220" y="2027"/>
                    </a:lnTo>
                    <a:lnTo>
                      <a:pt x="3287" y="2044"/>
                    </a:lnTo>
                    <a:lnTo>
                      <a:pt x="3352" y="2068"/>
                    </a:lnTo>
                    <a:lnTo>
                      <a:pt x="3413" y="2098"/>
                    </a:lnTo>
                    <a:lnTo>
                      <a:pt x="3471" y="2134"/>
                    </a:lnTo>
                    <a:lnTo>
                      <a:pt x="3526" y="2174"/>
                    </a:lnTo>
                    <a:lnTo>
                      <a:pt x="3575" y="2219"/>
                    </a:lnTo>
                    <a:lnTo>
                      <a:pt x="3620" y="2269"/>
                    </a:lnTo>
                    <a:lnTo>
                      <a:pt x="3662" y="2324"/>
                    </a:lnTo>
                    <a:lnTo>
                      <a:pt x="3697" y="2382"/>
                    </a:lnTo>
                    <a:lnTo>
                      <a:pt x="3727" y="2443"/>
                    </a:lnTo>
                    <a:lnTo>
                      <a:pt x="3750" y="2508"/>
                    </a:lnTo>
                    <a:lnTo>
                      <a:pt x="3768" y="2575"/>
                    </a:lnTo>
                    <a:lnTo>
                      <a:pt x="3778" y="2646"/>
                    </a:lnTo>
                    <a:lnTo>
                      <a:pt x="3781" y="2718"/>
                    </a:lnTo>
                    <a:lnTo>
                      <a:pt x="3778" y="2790"/>
                    </a:lnTo>
                    <a:lnTo>
                      <a:pt x="3768" y="2859"/>
                    </a:lnTo>
                    <a:lnTo>
                      <a:pt x="3750" y="2926"/>
                    </a:lnTo>
                    <a:lnTo>
                      <a:pt x="3727" y="2991"/>
                    </a:lnTo>
                    <a:lnTo>
                      <a:pt x="3697" y="3053"/>
                    </a:lnTo>
                    <a:lnTo>
                      <a:pt x="3662" y="3112"/>
                    </a:lnTo>
                    <a:lnTo>
                      <a:pt x="3620" y="3165"/>
                    </a:lnTo>
                    <a:lnTo>
                      <a:pt x="3575" y="3216"/>
                    </a:lnTo>
                    <a:lnTo>
                      <a:pt x="3526" y="3261"/>
                    </a:lnTo>
                    <a:lnTo>
                      <a:pt x="3471" y="3302"/>
                    </a:lnTo>
                    <a:lnTo>
                      <a:pt x="3413" y="3337"/>
                    </a:lnTo>
                    <a:lnTo>
                      <a:pt x="3352" y="3367"/>
                    </a:lnTo>
                    <a:lnTo>
                      <a:pt x="3287" y="3390"/>
                    </a:lnTo>
                    <a:lnTo>
                      <a:pt x="3220" y="3408"/>
                    </a:lnTo>
                    <a:lnTo>
                      <a:pt x="3149" y="3419"/>
                    </a:lnTo>
                    <a:lnTo>
                      <a:pt x="3077" y="3422"/>
                    </a:lnTo>
                    <a:lnTo>
                      <a:pt x="1236" y="3422"/>
                    </a:lnTo>
                    <a:lnTo>
                      <a:pt x="1166" y="3419"/>
                    </a:lnTo>
                    <a:lnTo>
                      <a:pt x="1099" y="3408"/>
                    </a:lnTo>
                    <a:lnTo>
                      <a:pt x="1034" y="3393"/>
                    </a:lnTo>
                    <a:lnTo>
                      <a:pt x="972" y="3371"/>
                    </a:lnTo>
                    <a:lnTo>
                      <a:pt x="913" y="3344"/>
                    </a:lnTo>
                    <a:lnTo>
                      <a:pt x="856" y="3311"/>
                    </a:lnTo>
                    <a:lnTo>
                      <a:pt x="804" y="3273"/>
                    </a:lnTo>
                    <a:lnTo>
                      <a:pt x="754" y="3231"/>
                    </a:lnTo>
                    <a:lnTo>
                      <a:pt x="709" y="3185"/>
                    </a:lnTo>
                    <a:lnTo>
                      <a:pt x="668" y="3134"/>
                    </a:lnTo>
                    <a:lnTo>
                      <a:pt x="632" y="3080"/>
                    </a:lnTo>
                    <a:lnTo>
                      <a:pt x="601" y="3023"/>
                    </a:lnTo>
                    <a:lnTo>
                      <a:pt x="576" y="2962"/>
                    </a:lnTo>
                    <a:lnTo>
                      <a:pt x="555" y="2899"/>
                    </a:lnTo>
                    <a:lnTo>
                      <a:pt x="541" y="2834"/>
                    </a:lnTo>
                    <a:lnTo>
                      <a:pt x="595" y="2842"/>
                    </a:lnTo>
                    <a:lnTo>
                      <a:pt x="649" y="2848"/>
                    </a:lnTo>
                    <a:lnTo>
                      <a:pt x="703" y="2849"/>
                    </a:lnTo>
                    <a:lnTo>
                      <a:pt x="723" y="2849"/>
                    </a:lnTo>
                    <a:lnTo>
                      <a:pt x="740" y="2904"/>
                    </a:lnTo>
                    <a:lnTo>
                      <a:pt x="763" y="2958"/>
                    </a:lnTo>
                    <a:lnTo>
                      <a:pt x="792" y="3007"/>
                    </a:lnTo>
                    <a:lnTo>
                      <a:pt x="827" y="3054"/>
                    </a:lnTo>
                    <a:lnTo>
                      <a:pt x="865" y="3097"/>
                    </a:lnTo>
                    <a:lnTo>
                      <a:pt x="908" y="3134"/>
                    </a:lnTo>
                    <a:lnTo>
                      <a:pt x="956" y="3167"/>
                    </a:lnTo>
                    <a:lnTo>
                      <a:pt x="1005" y="3195"/>
                    </a:lnTo>
                    <a:lnTo>
                      <a:pt x="1060" y="3217"/>
                    </a:lnTo>
                    <a:lnTo>
                      <a:pt x="1115" y="3235"/>
                    </a:lnTo>
                    <a:lnTo>
                      <a:pt x="1174" y="3245"/>
                    </a:lnTo>
                    <a:lnTo>
                      <a:pt x="1236" y="3249"/>
                    </a:lnTo>
                    <a:lnTo>
                      <a:pt x="2048" y="3249"/>
                    </a:lnTo>
                    <a:lnTo>
                      <a:pt x="2048" y="2187"/>
                    </a:lnTo>
                    <a:lnTo>
                      <a:pt x="1714" y="2187"/>
                    </a:lnTo>
                    <a:lnTo>
                      <a:pt x="1888" y="2013"/>
                    </a:lnTo>
                    <a:close/>
                    <a:moveTo>
                      <a:pt x="2209" y="1059"/>
                    </a:moveTo>
                    <a:lnTo>
                      <a:pt x="2190" y="1062"/>
                    </a:lnTo>
                    <a:lnTo>
                      <a:pt x="2172" y="1069"/>
                    </a:lnTo>
                    <a:lnTo>
                      <a:pt x="2155" y="1081"/>
                    </a:lnTo>
                    <a:lnTo>
                      <a:pt x="1743" y="1494"/>
                    </a:lnTo>
                    <a:lnTo>
                      <a:pt x="1731" y="1509"/>
                    </a:lnTo>
                    <a:lnTo>
                      <a:pt x="1725" y="1528"/>
                    </a:lnTo>
                    <a:lnTo>
                      <a:pt x="1721" y="1546"/>
                    </a:lnTo>
                    <a:lnTo>
                      <a:pt x="1725" y="1566"/>
                    </a:lnTo>
                    <a:lnTo>
                      <a:pt x="1731" y="1583"/>
                    </a:lnTo>
                    <a:lnTo>
                      <a:pt x="1743" y="1599"/>
                    </a:lnTo>
                    <a:lnTo>
                      <a:pt x="1759" y="1611"/>
                    </a:lnTo>
                    <a:lnTo>
                      <a:pt x="1778" y="1619"/>
                    </a:lnTo>
                    <a:lnTo>
                      <a:pt x="1796" y="1621"/>
                    </a:lnTo>
                    <a:lnTo>
                      <a:pt x="1815" y="1619"/>
                    </a:lnTo>
                    <a:lnTo>
                      <a:pt x="1833" y="1611"/>
                    </a:lnTo>
                    <a:lnTo>
                      <a:pt x="1850" y="1599"/>
                    </a:lnTo>
                    <a:lnTo>
                      <a:pt x="2262" y="1187"/>
                    </a:lnTo>
                    <a:lnTo>
                      <a:pt x="2274" y="1171"/>
                    </a:lnTo>
                    <a:lnTo>
                      <a:pt x="2280" y="1153"/>
                    </a:lnTo>
                    <a:lnTo>
                      <a:pt x="2283" y="1134"/>
                    </a:lnTo>
                    <a:lnTo>
                      <a:pt x="2280" y="1115"/>
                    </a:lnTo>
                    <a:lnTo>
                      <a:pt x="2274" y="1096"/>
                    </a:lnTo>
                    <a:lnTo>
                      <a:pt x="2262" y="1081"/>
                    </a:lnTo>
                    <a:lnTo>
                      <a:pt x="2246" y="1069"/>
                    </a:lnTo>
                    <a:lnTo>
                      <a:pt x="2227" y="1062"/>
                    </a:lnTo>
                    <a:lnTo>
                      <a:pt x="2209" y="1059"/>
                    </a:lnTo>
                    <a:close/>
                    <a:moveTo>
                      <a:pt x="902" y="1058"/>
                    </a:moveTo>
                    <a:lnTo>
                      <a:pt x="329" y="1633"/>
                    </a:lnTo>
                    <a:lnTo>
                      <a:pt x="293" y="1671"/>
                    </a:lnTo>
                    <a:lnTo>
                      <a:pt x="263" y="1713"/>
                    </a:lnTo>
                    <a:lnTo>
                      <a:pt x="236" y="1758"/>
                    </a:lnTo>
                    <a:lnTo>
                      <a:pt x="214" y="1805"/>
                    </a:lnTo>
                    <a:lnTo>
                      <a:pt x="197" y="1853"/>
                    </a:lnTo>
                    <a:lnTo>
                      <a:pt x="184" y="1903"/>
                    </a:lnTo>
                    <a:lnTo>
                      <a:pt x="177" y="1955"/>
                    </a:lnTo>
                    <a:lnTo>
                      <a:pt x="174" y="2007"/>
                    </a:lnTo>
                    <a:lnTo>
                      <a:pt x="177" y="2061"/>
                    </a:lnTo>
                    <a:lnTo>
                      <a:pt x="184" y="2113"/>
                    </a:lnTo>
                    <a:lnTo>
                      <a:pt x="197" y="2163"/>
                    </a:lnTo>
                    <a:lnTo>
                      <a:pt x="214" y="2211"/>
                    </a:lnTo>
                    <a:lnTo>
                      <a:pt x="236" y="2258"/>
                    </a:lnTo>
                    <a:lnTo>
                      <a:pt x="263" y="2302"/>
                    </a:lnTo>
                    <a:lnTo>
                      <a:pt x="293" y="2343"/>
                    </a:lnTo>
                    <a:lnTo>
                      <a:pt x="329" y="2383"/>
                    </a:lnTo>
                    <a:lnTo>
                      <a:pt x="372" y="2421"/>
                    </a:lnTo>
                    <a:lnTo>
                      <a:pt x="418" y="2455"/>
                    </a:lnTo>
                    <a:lnTo>
                      <a:pt x="466" y="2482"/>
                    </a:lnTo>
                    <a:lnTo>
                      <a:pt x="517" y="2505"/>
                    </a:lnTo>
                    <a:lnTo>
                      <a:pt x="569" y="2521"/>
                    </a:lnTo>
                    <a:lnTo>
                      <a:pt x="622" y="2531"/>
                    </a:lnTo>
                    <a:lnTo>
                      <a:pt x="676" y="2537"/>
                    </a:lnTo>
                    <a:lnTo>
                      <a:pt x="731" y="2537"/>
                    </a:lnTo>
                    <a:lnTo>
                      <a:pt x="785" y="2531"/>
                    </a:lnTo>
                    <a:lnTo>
                      <a:pt x="839" y="2521"/>
                    </a:lnTo>
                    <a:lnTo>
                      <a:pt x="891" y="2505"/>
                    </a:lnTo>
                    <a:lnTo>
                      <a:pt x="940" y="2482"/>
                    </a:lnTo>
                    <a:lnTo>
                      <a:pt x="989" y="2455"/>
                    </a:lnTo>
                    <a:lnTo>
                      <a:pt x="1035" y="2421"/>
                    </a:lnTo>
                    <a:lnTo>
                      <a:pt x="1078" y="2383"/>
                    </a:lnTo>
                    <a:lnTo>
                      <a:pt x="1653" y="1808"/>
                    </a:lnTo>
                    <a:lnTo>
                      <a:pt x="902" y="1058"/>
                    </a:lnTo>
                    <a:close/>
                    <a:moveTo>
                      <a:pt x="2419" y="848"/>
                    </a:moveTo>
                    <a:lnTo>
                      <a:pt x="2400" y="851"/>
                    </a:lnTo>
                    <a:lnTo>
                      <a:pt x="2382" y="859"/>
                    </a:lnTo>
                    <a:lnTo>
                      <a:pt x="2366" y="870"/>
                    </a:lnTo>
                    <a:lnTo>
                      <a:pt x="2345" y="891"/>
                    </a:lnTo>
                    <a:lnTo>
                      <a:pt x="2334" y="906"/>
                    </a:lnTo>
                    <a:lnTo>
                      <a:pt x="2327" y="925"/>
                    </a:lnTo>
                    <a:lnTo>
                      <a:pt x="2323" y="943"/>
                    </a:lnTo>
                    <a:lnTo>
                      <a:pt x="2327" y="963"/>
                    </a:lnTo>
                    <a:lnTo>
                      <a:pt x="2334" y="981"/>
                    </a:lnTo>
                    <a:lnTo>
                      <a:pt x="2345" y="997"/>
                    </a:lnTo>
                    <a:lnTo>
                      <a:pt x="2362" y="1008"/>
                    </a:lnTo>
                    <a:lnTo>
                      <a:pt x="2379" y="1016"/>
                    </a:lnTo>
                    <a:lnTo>
                      <a:pt x="2399" y="1019"/>
                    </a:lnTo>
                    <a:lnTo>
                      <a:pt x="2417" y="1016"/>
                    </a:lnTo>
                    <a:lnTo>
                      <a:pt x="2436" y="1008"/>
                    </a:lnTo>
                    <a:lnTo>
                      <a:pt x="2452" y="997"/>
                    </a:lnTo>
                    <a:lnTo>
                      <a:pt x="2472" y="976"/>
                    </a:lnTo>
                    <a:lnTo>
                      <a:pt x="2484" y="960"/>
                    </a:lnTo>
                    <a:lnTo>
                      <a:pt x="2491" y="942"/>
                    </a:lnTo>
                    <a:lnTo>
                      <a:pt x="2494" y="924"/>
                    </a:lnTo>
                    <a:lnTo>
                      <a:pt x="2491" y="904"/>
                    </a:lnTo>
                    <a:lnTo>
                      <a:pt x="2484" y="887"/>
                    </a:lnTo>
                    <a:lnTo>
                      <a:pt x="2472" y="870"/>
                    </a:lnTo>
                    <a:lnTo>
                      <a:pt x="2455" y="859"/>
                    </a:lnTo>
                    <a:lnTo>
                      <a:pt x="2438" y="851"/>
                    </a:lnTo>
                    <a:lnTo>
                      <a:pt x="2419" y="848"/>
                    </a:lnTo>
                    <a:close/>
                    <a:moveTo>
                      <a:pt x="2006" y="0"/>
                    </a:moveTo>
                    <a:lnTo>
                      <a:pt x="2069" y="2"/>
                    </a:lnTo>
                    <a:lnTo>
                      <a:pt x="2130" y="11"/>
                    </a:lnTo>
                    <a:lnTo>
                      <a:pt x="2190" y="24"/>
                    </a:lnTo>
                    <a:lnTo>
                      <a:pt x="2248" y="42"/>
                    </a:lnTo>
                    <a:lnTo>
                      <a:pt x="2304" y="65"/>
                    </a:lnTo>
                    <a:lnTo>
                      <a:pt x="2358" y="94"/>
                    </a:lnTo>
                    <a:lnTo>
                      <a:pt x="2410" y="126"/>
                    </a:lnTo>
                    <a:lnTo>
                      <a:pt x="2459" y="164"/>
                    </a:lnTo>
                    <a:lnTo>
                      <a:pt x="2504" y="206"/>
                    </a:lnTo>
                    <a:lnTo>
                      <a:pt x="2546" y="252"/>
                    </a:lnTo>
                    <a:lnTo>
                      <a:pt x="2584" y="300"/>
                    </a:lnTo>
                    <a:lnTo>
                      <a:pt x="2616" y="352"/>
                    </a:lnTo>
                    <a:lnTo>
                      <a:pt x="2644" y="406"/>
                    </a:lnTo>
                    <a:lnTo>
                      <a:pt x="2667" y="463"/>
                    </a:lnTo>
                    <a:lnTo>
                      <a:pt x="2686" y="520"/>
                    </a:lnTo>
                    <a:lnTo>
                      <a:pt x="2699" y="581"/>
                    </a:lnTo>
                    <a:lnTo>
                      <a:pt x="2707" y="642"/>
                    </a:lnTo>
                    <a:lnTo>
                      <a:pt x="2710" y="705"/>
                    </a:lnTo>
                    <a:lnTo>
                      <a:pt x="2707" y="766"/>
                    </a:lnTo>
                    <a:lnTo>
                      <a:pt x="2699" y="828"/>
                    </a:lnTo>
                    <a:lnTo>
                      <a:pt x="2686" y="888"/>
                    </a:lnTo>
                    <a:lnTo>
                      <a:pt x="2667" y="946"/>
                    </a:lnTo>
                    <a:lnTo>
                      <a:pt x="2644" y="1003"/>
                    </a:lnTo>
                    <a:lnTo>
                      <a:pt x="2616" y="1056"/>
                    </a:lnTo>
                    <a:lnTo>
                      <a:pt x="2584" y="1108"/>
                    </a:lnTo>
                    <a:lnTo>
                      <a:pt x="2546" y="1157"/>
                    </a:lnTo>
                    <a:lnTo>
                      <a:pt x="2504" y="1203"/>
                    </a:lnTo>
                    <a:lnTo>
                      <a:pt x="1202" y="2506"/>
                    </a:lnTo>
                    <a:lnTo>
                      <a:pt x="1155" y="2550"/>
                    </a:lnTo>
                    <a:lnTo>
                      <a:pt x="1104" y="2588"/>
                    </a:lnTo>
                    <a:lnTo>
                      <a:pt x="1052" y="2620"/>
                    </a:lnTo>
                    <a:lnTo>
                      <a:pt x="997" y="2648"/>
                    </a:lnTo>
                    <a:lnTo>
                      <a:pt x="940" y="2671"/>
                    </a:lnTo>
                    <a:lnTo>
                      <a:pt x="883" y="2689"/>
                    </a:lnTo>
                    <a:lnTo>
                      <a:pt x="823" y="2702"/>
                    </a:lnTo>
                    <a:lnTo>
                      <a:pt x="763" y="2710"/>
                    </a:lnTo>
                    <a:lnTo>
                      <a:pt x="704" y="2712"/>
                    </a:lnTo>
                    <a:lnTo>
                      <a:pt x="644" y="2710"/>
                    </a:lnTo>
                    <a:lnTo>
                      <a:pt x="584" y="2702"/>
                    </a:lnTo>
                    <a:lnTo>
                      <a:pt x="525" y="2689"/>
                    </a:lnTo>
                    <a:lnTo>
                      <a:pt x="467" y="2671"/>
                    </a:lnTo>
                    <a:lnTo>
                      <a:pt x="410" y="2648"/>
                    </a:lnTo>
                    <a:lnTo>
                      <a:pt x="356" y="2620"/>
                    </a:lnTo>
                    <a:lnTo>
                      <a:pt x="303" y="2588"/>
                    </a:lnTo>
                    <a:lnTo>
                      <a:pt x="252" y="2550"/>
                    </a:lnTo>
                    <a:lnTo>
                      <a:pt x="205" y="2506"/>
                    </a:lnTo>
                    <a:lnTo>
                      <a:pt x="163" y="2460"/>
                    </a:lnTo>
                    <a:lnTo>
                      <a:pt x="126" y="2412"/>
                    </a:lnTo>
                    <a:lnTo>
                      <a:pt x="94" y="2360"/>
                    </a:lnTo>
                    <a:lnTo>
                      <a:pt x="65" y="2305"/>
                    </a:lnTo>
                    <a:lnTo>
                      <a:pt x="42" y="2250"/>
                    </a:lnTo>
                    <a:lnTo>
                      <a:pt x="24" y="2192"/>
                    </a:lnTo>
                    <a:lnTo>
                      <a:pt x="10" y="2131"/>
                    </a:lnTo>
                    <a:lnTo>
                      <a:pt x="2" y="2070"/>
                    </a:lnTo>
                    <a:lnTo>
                      <a:pt x="0" y="2007"/>
                    </a:lnTo>
                    <a:lnTo>
                      <a:pt x="2" y="1945"/>
                    </a:lnTo>
                    <a:lnTo>
                      <a:pt x="10" y="1883"/>
                    </a:lnTo>
                    <a:lnTo>
                      <a:pt x="24" y="1824"/>
                    </a:lnTo>
                    <a:lnTo>
                      <a:pt x="42" y="1766"/>
                    </a:lnTo>
                    <a:lnTo>
                      <a:pt x="65" y="1710"/>
                    </a:lnTo>
                    <a:lnTo>
                      <a:pt x="94" y="1655"/>
                    </a:lnTo>
                    <a:lnTo>
                      <a:pt x="126" y="1604"/>
                    </a:lnTo>
                    <a:lnTo>
                      <a:pt x="163" y="1555"/>
                    </a:lnTo>
                    <a:lnTo>
                      <a:pt x="205" y="1509"/>
                    </a:lnTo>
                    <a:lnTo>
                      <a:pt x="1508" y="206"/>
                    </a:lnTo>
                    <a:lnTo>
                      <a:pt x="1554" y="164"/>
                    </a:lnTo>
                    <a:lnTo>
                      <a:pt x="1603" y="126"/>
                    </a:lnTo>
                    <a:lnTo>
                      <a:pt x="1654" y="94"/>
                    </a:lnTo>
                    <a:lnTo>
                      <a:pt x="1708" y="65"/>
                    </a:lnTo>
                    <a:lnTo>
                      <a:pt x="1764" y="42"/>
                    </a:lnTo>
                    <a:lnTo>
                      <a:pt x="1823" y="24"/>
                    </a:lnTo>
                    <a:lnTo>
                      <a:pt x="1882" y="11"/>
                    </a:lnTo>
                    <a:lnTo>
                      <a:pt x="1943" y="2"/>
                    </a:lnTo>
                    <a:lnTo>
                      <a:pt x="20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grpSp>
      </p:grpSp>
      <p:grpSp>
        <p:nvGrpSpPr>
          <p:cNvPr id="3" name="Group 2"/>
          <p:cNvGrpSpPr/>
          <p:nvPr/>
        </p:nvGrpSpPr>
        <p:grpSpPr>
          <a:xfrm>
            <a:off x="3535890" y="873581"/>
            <a:ext cx="5524290" cy="1138773"/>
            <a:chOff x="3535890" y="936367"/>
            <a:chExt cx="5524290" cy="1196964"/>
          </a:xfrm>
        </p:grpSpPr>
        <p:sp>
          <p:nvSpPr>
            <p:cNvPr id="190" name="Rectangle 189"/>
            <p:cNvSpPr/>
            <p:nvPr/>
          </p:nvSpPr>
          <p:spPr>
            <a:xfrm>
              <a:off x="4104872" y="936367"/>
              <a:ext cx="4955308" cy="1196964"/>
            </a:xfrm>
            <a:prstGeom prst="rect">
              <a:avLst/>
            </a:prstGeom>
          </p:spPr>
          <p:txBody>
            <a:bodyPr wrap="square">
              <a:spAutoFit/>
            </a:bodyPr>
            <a:lstStyle/>
            <a:p>
              <a:pPr defTabSz="914400">
                <a:defRPr/>
              </a:pPr>
              <a:r>
                <a:rPr lang="en-US" sz="1300" b="1" dirty="0">
                  <a:solidFill>
                    <a:srgbClr val="FF0000"/>
                  </a:solidFill>
                  <a:latin typeface="Arial" panose="020B0604020202020204" pitchFamily="34" charset="0"/>
                  <a:cs typeface="Arial" panose="020B0604020202020204" pitchFamily="34" charset="0"/>
                </a:rPr>
                <a:t>1 or more adequate-well controlled studies powered on a </a:t>
              </a:r>
              <a:r>
                <a:rPr lang="en-US" sz="1300" b="1" u="sng" dirty="0">
                  <a:solidFill>
                    <a:srgbClr val="FF0000"/>
                  </a:solidFill>
                  <a:latin typeface="Arial" panose="020B0604020202020204" pitchFamily="34" charset="0"/>
                  <a:cs typeface="Arial" panose="020B0604020202020204" pitchFamily="34" charset="0"/>
                </a:rPr>
                <a:t>clinically meaningful</a:t>
              </a:r>
              <a:r>
                <a:rPr lang="en-US" sz="1300" b="1" dirty="0">
                  <a:solidFill>
                    <a:srgbClr val="FF0000"/>
                  </a:solidFill>
                  <a:latin typeface="Arial" panose="020B0604020202020204" pitchFamily="34" charset="0"/>
                  <a:cs typeface="Arial" panose="020B0604020202020204" pitchFamily="34" charset="0"/>
                </a:rPr>
                <a:t> endpoint</a:t>
              </a:r>
            </a:p>
            <a:p>
              <a:pPr marL="0" lvl="1" defTabSz="914400">
                <a:defRPr/>
              </a:pPr>
              <a:r>
                <a:rPr lang="en-US" sz="1050" dirty="0">
                  <a:solidFill>
                    <a:prstClr val="black">
                      <a:lumMod val="65000"/>
                      <a:lumOff val="35000"/>
                    </a:prstClr>
                  </a:solidFill>
                  <a:latin typeface="Arial" panose="020B0604020202020204" pitchFamily="34" charset="0"/>
                  <a:cs typeface="Arial" panose="020B0604020202020204" pitchFamily="34" charset="0"/>
                </a:rPr>
                <a:t>Bipolar disorder, systemic juvenile idiopathic arthritis, major depression, migraine, polyarticular JIA (pJIA), bronchopulmonary dysplasia, ADHD, nausea/vomiting, partial seizures (&lt;4 y/o), respiratory syncytial virus, prophylaxis of venous thromboembolism, atopic dermatitis, etc.</a:t>
              </a:r>
            </a:p>
          </p:txBody>
        </p:sp>
        <p:sp>
          <p:nvSpPr>
            <p:cNvPr id="191" name="Oval 190"/>
            <p:cNvSpPr/>
            <p:nvPr/>
          </p:nvSpPr>
          <p:spPr>
            <a:xfrm>
              <a:off x="3535890" y="1112867"/>
              <a:ext cx="575010" cy="575010"/>
            </a:xfrm>
            <a:prstGeom prst="ellipse">
              <a:avLst/>
            </a:prstGeom>
            <a:solidFill>
              <a:schemeClr val="bg1"/>
            </a:solidFill>
            <a:ln w="0">
              <a:solidFill>
                <a:srgbClr val="B7E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grpSp>
          <p:nvGrpSpPr>
            <p:cNvPr id="242" name="Group 4"/>
            <p:cNvGrpSpPr>
              <a:grpSpLocks noChangeAspect="1"/>
            </p:cNvGrpSpPr>
            <p:nvPr/>
          </p:nvGrpSpPr>
          <p:grpSpPr bwMode="auto">
            <a:xfrm>
              <a:off x="3611367" y="1191358"/>
              <a:ext cx="418028" cy="418028"/>
              <a:chOff x="831" y="111"/>
              <a:chExt cx="4098" cy="4098"/>
            </a:xfrm>
            <a:solidFill>
              <a:srgbClr val="5AC3E4"/>
            </a:solidFill>
          </p:grpSpPr>
          <p:sp>
            <p:nvSpPr>
              <p:cNvPr id="243" name="Freeform 6"/>
              <p:cNvSpPr>
                <a:spLocks/>
              </p:cNvSpPr>
              <p:nvPr/>
            </p:nvSpPr>
            <p:spPr bwMode="auto">
              <a:xfrm>
                <a:off x="2160" y="111"/>
                <a:ext cx="1440" cy="1449"/>
              </a:xfrm>
              <a:custGeom>
                <a:avLst/>
                <a:gdLst>
                  <a:gd name="T0" fmla="*/ 793 w 1440"/>
                  <a:gd name="T1" fmla="*/ 4 h 1449"/>
                  <a:gd name="T2" fmla="*/ 934 w 1440"/>
                  <a:gd name="T3" fmla="*/ 34 h 1449"/>
                  <a:gd name="T4" fmla="*/ 1063 w 1440"/>
                  <a:gd name="T5" fmla="*/ 89 h 1449"/>
                  <a:gd name="T6" fmla="*/ 1178 w 1440"/>
                  <a:gd name="T7" fmla="*/ 168 h 1449"/>
                  <a:gd name="T8" fmla="*/ 1275 w 1440"/>
                  <a:gd name="T9" fmla="*/ 267 h 1449"/>
                  <a:gd name="T10" fmla="*/ 1353 w 1440"/>
                  <a:gd name="T11" fmla="*/ 384 h 1449"/>
                  <a:gd name="T12" fmla="*/ 1408 w 1440"/>
                  <a:gd name="T13" fmla="*/ 514 h 1449"/>
                  <a:gd name="T14" fmla="*/ 1437 w 1440"/>
                  <a:gd name="T15" fmla="*/ 654 h 1449"/>
                  <a:gd name="T16" fmla="*/ 1437 w 1440"/>
                  <a:gd name="T17" fmla="*/ 802 h 1449"/>
                  <a:gd name="T18" fmla="*/ 1408 w 1440"/>
                  <a:gd name="T19" fmla="*/ 943 h 1449"/>
                  <a:gd name="T20" fmla="*/ 1353 w 1440"/>
                  <a:gd name="T21" fmla="*/ 1072 h 1449"/>
                  <a:gd name="T22" fmla="*/ 1275 w 1440"/>
                  <a:gd name="T23" fmla="*/ 1186 h 1449"/>
                  <a:gd name="T24" fmla="*/ 1178 w 1440"/>
                  <a:gd name="T25" fmla="*/ 1284 h 1449"/>
                  <a:gd name="T26" fmla="*/ 1063 w 1440"/>
                  <a:gd name="T27" fmla="*/ 1361 h 1449"/>
                  <a:gd name="T28" fmla="*/ 934 w 1440"/>
                  <a:gd name="T29" fmla="*/ 1416 h 1449"/>
                  <a:gd name="T30" fmla="*/ 793 w 1440"/>
                  <a:gd name="T31" fmla="*/ 1445 h 1449"/>
                  <a:gd name="T32" fmla="*/ 647 w 1440"/>
                  <a:gd name="T33" fmla="*/ 1445 h 1449"/>
                  <a:gd name="T34" fmla="*/ 506 w 1440"/>
                  <a:gd name="T35" fmla="*/ 1416 h 1449"/>
                  <a:gd name="T36" fmla="*/ 377 w 1440"/>
                  <a:gd name="T37" fmla="*/ 1361 h 1449"/>
                  <a:gd name="T38" fmla="*/ 262 w 1440"/>
                  <a:gd name="T39" fmla="*/ 1284 h 1449"/>
                  <a:gd name="T40" fmla="*/ 165 w 1440"/>
                  <a:gd name="T41" fmla="*/ 1186 h 1449"/>
                  <a:gd name="T42" fmla="*/ 87 w 1440"/>
                  <a:gd name="T43" fmla="*/ 1072 h 1449"/>
                  <a:gd name="T44" fmla="*/ 32 w 1440"/>
                  <a:gd name="T45" fmla="*/ 943 h 1449"/>
                  <a:gd name="T46" fmla="*/ 3 w 1440"/>
                  <a:gd name="T47" fmla="*/ 802 h 1449"/>
                  <a:gd name="T48" fmla="*/ 3 w 1440"/>
                  <a:gd name="T49" fmla="*/ 654 h 1449"/>
                  <a:gd name="T50" fmla="*/ 32 w 1440"/>
                  <a:gd name="T51" fmla="*/ 514 h 1449"/>
                  <a:gd name="T52" fmla="*/ 87 w 1440"/>
                  <a:gd name="T53" fmla="*/ 384 h 1449"/>
                  <a:gd name="T54" fmla="*/ 165 w 1440"/>
                  <a:gd name="T55" fmla="*/ 267 h 1449"/>
                  <a:gd name="T56" fmla="*/ 262 w 1440"/>
                  <a:gd name="T57" fmla="*/ 168 h 1449"/>
                  <a:gd name="T58" fmla="*/ 377 w 1440"/>
                  <a:gd name="T59" fmla="*/ 89 h 1449"/>
                  <a:gd name="T60" fmla="*/ 506 w 1440"/>
                  <a:gd name="T61" fmla="*/ 34 h 1449"/>
                  <a:gd name="T62" fmla="*/ 647 w 1440"/>
                  <a:gd name="T63" fmla="*/ 4 h 1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0" h="1449">
                    <a:moveTo>
                      <a:pt x="720" y="0"/>
                    </a:moveTo>
                    <a:lnTo>
                      <a:pt x="793" y="4"/>
                    </a:lnTo>
                    <a:lnTo>
                      <a:pt x="865" y="15"/>
                    </a:lnTo>
                    <a:lnTo>
                      <a:pt x="934" y="34"/>
                    </a:lnTo>
                    <a:lnTo>
                      <a:pt x="1001" y="58"/>
                    </a:lnTo>
                    <a:lnTo>
                      <a:pt x="1063" y="89"/>
                    </a:lnTo>
                    <a:lnTo>
                      <a:pt x="1122" y="125"/>
                    </a:lnTo>
                    <a:lnTo>
                      <a:pt x="1178" y="168"/>
                    </a:lnTo>
                    <a:lnTo>
                      <a:pt x="1229" y="215"/>
                    </a:lnTo>
                    <a:lnTo>
                      <a:pt x="1275" y="267"/>
                    </a:lnTo>
                    <a:lnTo>
                      <a:pt x="1317" y="323"/>
                    </a:lnTo>
                    <a:lnTo>
                      <a:pt x="1353" y="384"/>
                    </a:lnTo>
                    <a:lnTo>
                      <a:pt x="1383" y="447"/>
                    </a:lnTo>
                    <a:lnTo>
                      <a:pt x="1408" y="514"/>
                    </a:lnTo>
                    <a:lnTo>
                      <a:pt x="1425" y="582"/>
                    </a:lnTo>
                    <a:lnTo>
                      <a:pt x="1437" y="654"/>
                    </a:lnTo>
                    <a:lnTo>
                      <a:pt x="1440" y="729"/>
                    </a:lnTo>
                    <a:lnTo>
                      <a:pt x="1437" y="802"/>
                    </a:lnTo>
                    <a:lnTo>
                      <a:pt x="1425" y="873"/>
                    </a:lnTo>
                    <a:lnTo>
                      <a:pt x="1408" y="943"/>
                    </a:lnTo>
                    <a:lnTo>
                      <a:pt x="1383" y="1008"/>
                    </a:lnTo>
                    <a:lnTo>
                      <a:pt x="1353" y="1072"/>
                    </a:lnTo>
                    <a:lnTo>
                      <a:pt x="1317" y="1131"/>
                    </a:lnTo>
                    <a:lnTo>
                      <a:pt x="1275" y="1186"/>
                    </a:lnTo>
                    <a:lnTo>
                      <a:pt x="1229" y="1238"/>
                    </a:lnTo>
                    <a:lnTo>
                      <a:pt x="1178" y="1284"/>
                    </a:lnTo>
                    <a:lnTo>
                      <a:pt x="1122" y="1325"/>
                    </a:lnTo>
                    <a:lnTo>
                      <a:pt x="1063" y="1361"/>
                    </a:lnTo>
                    <a:lnTo>
                      <a:pt x="1001" y="1392"/>
                    </a:lnTo>
                    <a:lnTo>
                      <a:pt x="934" y="1416"/>
                    </a:lnTo>
                    <a:lnTo>
                      <a:pt x="865" y="1434"/>
                    </a:lnTo>
                    <a:lnTo>
                      <a:pt x="793" y="1445"/>
                    </a:lnTo>
                    <a:lnTo>
                      <a:pt x="720" y="1449"/>
                    </a:lnTo>
                    <a:lnTo>
                      <a:pt x="647" y="1445"/>
                    </a:lnTo>
                    <a:lnTo>
                      <a:pt x="575" y="1434"/>
                    </a:lnTo>
                    <a:lnTo>
                      <a:pt x="506" y="1416"/>
                    </a:lnTo>
                    <a:lnTo>
                      <a:pt x="439" y="1392"/>
                    </a:lnTo>
                    <a:lnTo>
                      <a:pt x="377" y="1361"/>
                    </a:lnTo>
                    <a:lnTo>
                      <a:pt x="318" y="1325"/>
                    </a:lnTo>
                    <a:lnTo>
                      <a:pt x="262" y="1284"/>
                    </a:lnTo>
                    <a:lnTo>
                      <a:pt x="211" y="1238"/>
                    </a:lnTo>
                    <a:lnTo>
                      <a:pt x="165" y="1186"/>
                    </a:lnTo>
                    <a:lnTo>
                      <a:pt x="123" y="1131"/>
                    </a:lnTo>
                    <a:lnTo>
                      <a:pt x="87" y="1072"/>
                    </a:lnTo>
                    <a:lnTo>
                      <a:pt x="57" y="1008"/>
                    </a:lnTo>
                    <a:lnTo>
                      <a:pt x="32" y="943"/>
                    </a:lnTo>
                    <a:lnTo>
                      <a:pt x="15" y="873"/>
                    </a:lnTo>
                    <a:lnTo>
                      <a:pt x="3" y="802"/>
                    </a:lnTo>
                    <a:lnTo>
                      <a:pt x="0" y="729"/>
                    </a:lnTo>
                    <a:lnTo>
                      <a:pt x="3" y="654"/>
                    </a:lnTo>
                    <a:lnTo>
                      <a:pt x="15" y="582"/>
                    </a:lnTo>
                    <a:lnTo>
                      <a:pt x="32" y="514"/>
                    </a:lnTo>
                    <a:lnTo>
                      <a:pt x="57" y="447"/>
                    </a:lnTo>
                    <a:lnTo>
                      <a:pt x="87" y="384"/>
                    </a:lnTo>
                    <a:lnTo>
                      <a:pt x="123" y="323"/>
                    </a:lnTo>
                    <a:lnTo>
                      <a:pt x="165" y="267"/>
                    </a:lnTo>
                    <a:lnTo>
                      <a:pt x="211" y="215"/>
                    </a:lnTo>
                    <a:lnTo>
                      <a:pt x="262" y="168"/>
                    </a:lnTo>
                    <a:lnTo>
                      <a:pt x="318" y="125"/>
                    </a:lnTo>
                    <a:lnTo>
                      <a:pt x="377" y="89"/>
                    </a:lnTo>
                    <a:lnTo>
                      <a:pt x="439" y="58"/>
                    </a:lnTo>
                    <a:lnTo>
                      <a:pt x="506" y="34"/>
                    </a:lnTo>
                    <a:lnTo>
                      <a:pt x="575" y="15"/>
                    </a:lnTo>
                    <a:lnTo>
                      <a:pt x="647" y="4"/>
                    </a:lnTo>
                    <a:lnTo>
                      <a:pt x="7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44" name="Freeform 7"/>
              <p:cNvSpPr>
                <a:spLocks/>
              </p:cNvSpPr>
              <p:nvPr/>
            </p:nvSpPr>
            <p:spPr bwMode="auto">
              <a:xfrm>
                <a:off x="2159" y="1560"/>
                <a:ext cx="1442" cy="417"/>
              </a:xfrm>
              <a:custGeom>
                <a:avLst/>
                <a:gdLst>
                  <a:gd name="T0" fmla="*/ 481 w 1442"/>
                  <a:gd name="T1" fmla="*/ 0 h 417"/>
                  <a:gd name="T2" fmla="*/ 961 w 1442"/>
                  <a:gd name="T3" fmla="*/ 0 h 417"/>
                  <a:gd name="T4" fmla="*/ 1045 w 1442"/>
                  <a:gd name="T5" fmla="*/ 3 h 417"/>
                  <a:gd name="T6" fmla="*/ 1128 w 1442"/>
                  <a:gd name="T7" fmla="*/ 14 h 417"/>
                  <a:gd name="T8" fmla="*/ 1210 w 1442"/>
                  <a:gd name="T9" fmla="*/ 31 h 417"/>
                  <a:gd name="T10" fmla="*/ 1290 w 1442"/>
                  <a:gd name="T11" fmla="*/ 54 h 417"/>
                  <a:gd name="T12" fmla="*/ 1367 w 1442"/>
                  <a:gd name="T13" fmla="*/ 83 h 417"/>
                  <a:gd name="T14" fmla="*/ 1442 w 1442"/>
                  <a:gd name="T15" fmla="*/ 118 h 417"/>
                  <a:gd name="T16" fmla="*/ 1318 w 1442"/>
                  <a:gd name="T17" fmla="*/ 154 h 417"/>
                  <a:gd name="T18" fmla="*/ 1195 w 1442"/>
                  <a:gd name="T19" fmla="*/ 196 h 417"/>
                  <a:gd name="T20" fmla="*/ 1074 w 1442"/>
                  <a:gd name="T21" fmla="*/ 244 h 417"/>
                  <a:gd name="T22" fmla="*/ 954 w 1442"/>
                  <a:gd name="T23" fmla="*/ 296 h 417"/>
                  <a:gd name="T24" fmla="*/ 838 w 1442"/>
                  <a:gd name="T25" fmla="*/ 354 h 417"/>
                  <a:gd name="T26" fmla="*/ 721 w 1442"/>
                  <a:gd name="T27" fmla="*/ 417 h 417"/>
                  <a:gd name="T28" fmla="*/ 604 w 1442"/>
                  <a:gd name="T29" fmla="*/ 354 h 417"/>
                  <a:gd name="T30" fmla="*/ 488 w 1442"/>
                  <a:gd name="T31" fmla="*/ 296 h 417"/>
                  <a:gd name="T32" fmla="*/ 368 w 1442"/>
                  <a:gd name="T33" fmla="*/ 244 h 417"/>
                  <a:gd name="T34" fmla="*/ 247 w 1442"/>
                  <a:gd name="T35" fmla="*/ 196 h 417"/>
                  <a:gd name="T36" fmla="*/ 124 w 1442"/>
                  <a:gd name="T37" fmla="*/ 154 h 417"/>
                  <a:gd name="T38" fmla="*/ 0 w 1442"/>
                  <a:gd name="T39" fmla="*/ 118 h 417"/>
                  <a:gd name="T40" fmla="*/ 75 w 1442"/>
                  <a:gd name="T41" fmla="*/ 83 h 417"/>
                  <a:gd name="T42" fmla="*/ 152 w 1442"/>
                  <a:gd name="T43" fmla="*/ 54 h 417"/>
                  <a:gd name="T44" fmla="*/ 232 w 1442"/>
                  <a:gd name="T45" fmla="*/ 31 h 417"/>
                  <a:gd name="T46" fmla="*/ 314 w 1442"/>
                  <a:gd name="T47" fmla="*/ 14 h 417"/>
                  <a:gd name="T48" fmla="*/ 397 w 1442"/>
                  <a:gd name="T49" fmla="*/ 3 h 417"/>
                  <a:gd name="T50" fmla="*/ 481 w 1442"/>
                  <a:gd name="T5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2" h="417">
                    <a:moveTo>
                      <a:pt x="481" y="0"/>
                    </a:moveTo>
                    <a:lnTo>
                      <a:pt x="961" y="0"/>
                    </a:lnTo>
                    <a:lnTo>
                      <a:pt x="1045" y="3"/>
                    </a:lnTo>
                    <a:lnTo>
                      <a:pt x="1128" y="14"/>
                    </a:lnTo>
                    <a:lnTo>
                      <a:pt x="1210" y="31"/>
                    </a:lnTo>
                    <a:lnTo>
                      <a:pt x="1290" y="54"/>
                    </a:lnTo>
                    <a:lnTo>
                      <a:pt x="1367" y="83"/>
                    </a:lnTo>
                    <a:lnTo>
                      <a:pt x="1442" y="118"/>
                    </a:lnTo>
                    <a:lnTo>
                      <a:pt x="1318" y="154"/>
                    </a:lnTo>
                    <a:lnTo>
                      <a:pt x="1195" y="196"/>
                    </a:lnTo>
                    <a:lnTo>
                      <a:pt x="1074" y="244"/>
                    </a:lnTo>
                    <a:lnTo>
                      <a:pt x="954" y="296"/>
                    </a:lnTo>
                    <a:lnTo>
                      <a:pt x="838" y="354"/>
                    </a:lnTo>
                    <a:lnTo>
                      <a:pt x="721" y="417"/>
                    </a:lnTo>
                    <a:lnTo>
                      <a:pt x="604" y="354"/>
                    </a:lnTo>
                    <a:lnTo>
                      <a:pt x="488" y="296"/>
                    </a:lnTo>
                    <a:lnTo>
                      <a:pt x="368" y="244"/>
                    </a:lnTo>
                    <a:lnTo>
                      <a:pt x="247" y="196"/>
                    </a:lnTo>
                    <a:lnTo>
                      <a:pt x="124" y="154"/>
                    </a:lnTo>
                    <a:lnTo>
                      <a:pt x="0" y="118"/>
                    </a:lnTo>
                    <a:lnTo>
                      <a:pt x="75" y="83"/>
                    </a:lnTo>
                    <a:lnTo>
                      <a:pt x="152" y="54"/>
                    </a:lnTo>
                    <a:lnTo>
                      <a:pt x="232" y="31"/>
                    </a:lnTo>
                    <a:lnTo>
                      <a:pt x="314" y="14"/>
                    </a:lnTo>
                    <a:lnTo>
                      <a:pt x="397" y="3"/>
                    </a:lnTo>
                    <a:lnTo>
                      <a:pt x="48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45" name="Freeform 8"/>
              <p:cNvSpPr>
                <a:spLocks/>
              </p:cNvSpPr>
              <p:nvPr/>
            </p:nvSpPr>
            <p:spPr bwMode="auto">
              <a:xfrm>
                <a:off x="4448" y="2280"/>
                <a:ext cx="481" cy="960"/>
              </a:xfrm>
              <a:custGeom>
                <a:avLst/>
                <a:gdLst>
                  <a:gd name="T0" fmla="*/ 241 w 481"/>
                  <a:gd name="T1" fmla="*/ 0 h 960"/>
                  <a:gd name="T2" fmla="*/ 284 w 481"/>
                  <a:gd name="T3" fmla="*/ 4 h 960"/>
                  <a:gd name="T4" fmla="*/ 325 w 481"/>
                  <a:gd name="T5" fmla="*/ 15 h 960"/>
                  <a:gd name="T6" fmla="*/ 362 w 481"/>
                  <a:gd name="T7" fmla="*/ 33 h 960"/>
                  <a:gd name="T8" fmla="*/ 395 w 481"/>
                  <a:gd name="T9" fmla="*/ 56 h 960"/>
                  <a:gd name="T10" fmla="*/ 425 w 481"/>
                  <a:gd name="T11" fmla="*/ 85 h 960"/>
                  <a:gd name="T12" fmla="*/ 449 w 481"/>
                  <a:gd name="T13" fmla="*/ 118 h 960"/>
                  <a:gd name="T14" fmla="*/ 466 w 481"/>
                  <a:gd name="T15" fmla="*/ 157 h 960"/>
                  <a:gd name="T16" fmla="*/ 477 w 481"/>
                  <a:gd name="T17" fmla="*/ 197 h 960"/>
                  <a:gd name="T18" fmla="*/ 481 w 481"/>
                  <a:gd name="T19" fmla="*/ 240 h 960"/>
                  <a:gd name="T20" fmla="*/ 481 w 481"/>
                  <a:gd name="T21" fmla="*/ 721 h 960"/>
                  <a:gd name="T22" fmla="*/ 477 w 481"/>
                  <a:gd name="T23" fmla="*/ 764 h 960"/>
                  <a:gd name="T24" fmla="*/ 466 w 481"/>
                  <a:gd name="T25" fmla="*/ 804 h 960"/>
                  <a:gd name="T26" fmla="*/ 449 w 481"/>
                  <a:gd name="T27" fmla="*/ 841 h 960"/>
                  <a:gd name="T28" fmla="*/ 425 w 481"/>
                  <a:gd name="T29" fmla="*/ 875 h 960"/>
                  <a:gd name="T30" fmla="*/ 395 w 481"/>
                  <a:gd name="T31" fmla="*/ 905 h 960"/>
                  <a:gd name="T32" fmla="*/ 362 w 481"/>
                  <a:gd name="T33" fmla="*/ 928 h 960"/>
                  <a:gd name="T34" fmla="*/ 325 w 481"/>
                  <a:gd name="T35" fmla="*/ 945 h 960"/>
                  <a:gd name="T36" fmla="*/ 284 w 481"/>
                  <a:gd name="T37" fmla="*/ 957 h 960"/>
                  <a:gd name="T38" fmla="*/ 241 w 481"/>
                  <a:gd name="T39" fmla="*/ 960 h 960"/>
                  <a:gd name="T40" fmla="*/ 198 w 481"/>
                  <a:gd name="T41" fmla="*/ 957 h 960"/>
                  <a:gd name="T42" fmla="*/ 157 w 481"/>
                  <a:gd name="T43" fmla="*/ 945 h 960"/>
                  <a:gd name="T44" fmla="*/ 120 w 481"/>
                  <a:gd name="T45" fmla="*/ 928 h 960"/>
                  <a:gd name="T46" fmla="*/ 86 w 481"/>
                  <a:gd name="T47" fmla="*/ 905 h 960"/>
                  <a:gd name="T48" fmla="*/ 58 w 481"/>
                  <a:gd name="T49" fmla="*/ 875 h 960"/>
                  <a:gd name="T50" fmla="*/ 34 w 481"/>
                  <a:gd name="T51" fmla="*/ 841 h 960"/>
                  <a:gd name="T52" fmla="*/ 15 w 481"/>
                  <a:gd name="T53" fmla="*/ 804 h 960"/>
                  <a:gd name="T54" fmla="*/ 4 w 481"/>
                  <a:gd name="T55" fmla="*/ 764 h 960"/>
                  <a:gd name="T56" fmla="*/ 0 w 481"/>
                  <a:gd name="T57" fmla="*/ 721 h 960"/>
                  <a:gd name="T58" fmla="*/ 0 w 481"/>
                  <a:gd name="T59" fmla="*/ 240 h 960"/>
                  <a:gd name="T60" fmla="*/ 4 w 481"/>
                  <a:gd name="T61" fmla="*/ 197 h 960"/>
                  <a:gd name="T62" fmla="*/ 15 w 481"/>
                  <a:gd name="T63" fmla="*/ 157 h 960"/>
                  <a:gd name="T64" fmla="*/ 34 w 481"/>
                  <a:gd name="T65" fmla="*/ 118 h 960"/>
                  <a:gd name="T66" fmla="*/ 58 w 481"/>
                  <a:gd name="T67" fmla="*/ 85 h 960"/>
                  <a:gd name="T68" fmla="*/ 86 w 481"/>
                  <a:gd name="T69" fmla="*/ 56 h 960"/>
                  <a:gd name="T70" fmla="*/ 120 w 481"/>
                  <a:gd name="T71" fmla="*/ 33 h 960"/>
                  <a:gd name="T72" fmla="*/ 157 w 481"/>
                  <a:gd name="T73" fmla="*/ 15 h 960"/>
                  <a:gd name="T74" fmla="*/ 198 w 481"/>
                  <a:gd name="T75" fmla="*/ 4 h 960"/>
                  <a:gd name="T76" fmla="*/ 241 w 481"/>
                  <a:gd name="T77" fmla="*/ 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1" h="960">
                    <a:moveTo>
                      <a:pt x="241" y="0"/>
                    </a:moveTo>
                    <a:lnTo>
                      <a:pt x="284" y="4"/>
                    </a:lnTo>
                    <a:lnTo>
                      <a:pt x="325" y="15"/>
                    </a:lnTo>
                    <a:lnTo>
                      <a:pt x="362" y="33"/>
                    </a:lnTo>
                    <a:lnTo>
                      <a:pt x="395" y="56"/>
                    </a:lnTo>
                    <a:lnTo>
                      <a:pt x="425" y="85"/>
                    </a:lnTo>
                    <a:lnTo>
                      <a:pt x="449" y="118"/>
                    </a:lnTo>
                    <a:lnTo>
                      <a:pt x="466" y="157"/>
                    </a:lnTo>
                    <a:lnTo>
                      <a:pt x="477" y="197"/>
                    </a:lnTo>
                    <a:lnTo>
                      <a:pt x="481" y="240"/>
                    </a:lnTo>
                    <a:lnTo>
                      <a:pt x="481" y="721"/>
                    </a:lnTo>
                    <a:lnTo>
                      <a:pt x="477" y="764"/>
                    </a:lnTo>
                    <a:lnTo>
                      <a:pt x="466" y="804"/>
                    </a:lnTo>
                    <a:lnTo>
                      <a:pt x="449" y="841"/>
                    </a:lnTo>
                    <a:lnTo>
                      <a:pt x="425" y="875"/>
                    </a:lnTo>
                    <a:lnTo>
                      <a:pt x="395" y="905"/>
                    </a:lnTo>
                    <a:lnTo>
                      <a:pt x="362" y="928"/>
                    </a:lnTo>
                    <a:lnTo>
                      <a:pt x="325" y="945"/>
                    </a:lnTo>
                    <a:lnTo>
                      <a:pt x="284" y="957"/>
                    </a:lnTo>
                    <a:lnTo>
                      <a:pt x="241" y="960"/>
                    </a:lnTo>
                    <a:lnTo>
                      <a:pt x="198" y="957"/>
                    </a:lnTo>
                    <a:lnTo>
                      <a:pt x="157" y="945"/>
                    </a:lnTo>
                    <a:lnTo>
                      <a:pt x="120" y="928"/>
                    </a:lnTo>
                    <a:lnTo>
                      <a:pt x="86" y="905"/>
                    </a:lnTo>
                    <a:lnTo>
                      <a:pt x="58" y="875"/>
                    </a:lnTo>
                    <a:lnTo>
                      <a:pt x="34" y="841"/>
                    </a:lnTo>
                    <a:lnTo>
                      <a:pt x="15" y="804"/>
                    </a:lnTo>
                    <a:lnTo>
                      <a:pt x="4" y="764"/>
                    </a:lnTo>
                    <a:lnTo>
                      <a:pt x="0" y="721"/>
                    </a:lnTo>
                    <a:lnTo>
                      <a:pt x="0" y="240"/>
                    </a:lnTo>
                    <a:lnTo>
                      <a:pt x="4" y="197"/>
                    </a:lnTo>
                    <a:lnTo>
                      <a:pt x="15" y="157"/>
                    </a:lnTo>
                    <a:lnTo>
                      <a:pt x="34" y="118"/>
                    </a:lnTo>
                    <a:lnTo>
                      <a:pt x="58" y="85"/>
                    </a:lnTo>
                    <a:lnTo>
                      <a:pt x="86" y="56"/>
                    </a:lnTo>
                    <a:lnTo>
                      <a:pt x="120" y="33"/>
                    </a:lnTo>
                    <a:lnTo>
                      <a:pt x="157" y="15"/>
                    </a:lnTo>
                    <a:lnTo>
                      <a:pt x="198" y="4"/>
                    </a:lnTo>
                    <a:lnTo>
                      <a:pt x="2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46" name="Freeform 9"/>
              <p:cNvSpPr>
                <a:spLocks/>
              </p:cNvSpPr>
              <p:nvPr/>
            </p:nvSpPr>
            <p:spPr bwMode="auto">
              <a:xfrm>
                <a:off x="831" y="2280"/>
                <a:ext cx="481" cy="960"/>
              </a:xfrm>
              <a:custGeom>
                <a:avLst/>
                <a:gdLst>
                  <a:gd name="T0" fmla="*/ 240 w 481"/>
                  <a:gd name="T1" fmla="*/ 0 h 960"/>
                  <a:gd name="T2" fmla="*/ 283 w 481"/>
                  <a:gd name="T3" fmla="*/ 4 h 960"/>
                  <a:gd name="T4" fmla="*/ 324 w 481"/>
                  <a:gd name="T5" fmla="*/ 15 h 960"/>
                  <a:gd name="T6" fmla="*/ 361 w 481"/>
                  <a:gd name="T7" fmla="*/ 33 h 960"/>
                  <a:gd name="T8" fmla="*/ 395 w 481"/>
                  <a:gd name="T9" fmla="*/ 56 h 960"/>
                  <a:gd name="T10" fmla="*/ 423 w 481"/>
                  <a:gd name="T11" fmla="*/ 85 h 960"/>
                  <a:gd name="T12" fmla="*/ 447 w 481"/>
                  <a:gd name="T13" fmla="*/ 118 h 960"/>
                  <a:gd name="T14" fmla="*/ 466 w 481"/>
                  <a:gd name="T15" fmla="*/ 157 h 960"/>
                  <a:gd name="T16" fmla="*/ 477 w 481"/>
                  <a:gd name="T17" fmla="*/ 197 h 960"/>
                  <a:gd name="T18" fmla="*/ 481 w 481"/>
                  <a:gd name="T19" fmla="*/ 240 h 960"/>
                  <a:gd name="T20" fmla="*/ 481 w 481"/>
                  <a:gd name="T21" fmla="*/ 721 h 960"/>
                  <a:gd name="T22" fmla="*/ 477 w 481"/>
                  <a:gd name="T23" fmla="*/ 764 h 960"/>
                  <a:gd name="T24" fmla="*/ 466 w 481"/>
                  <a:gd name="T25" fmla="*/ 804 h 960"/>
                  <a:gd name="T26" fmla="*/ 447 w 481"/>
                  <a:gd name="T27" fmla="*/ 841 h 960"/>
                  <a:gd name="T28" fmla="*/ 423 w 481"/>
                  <a:gd name="T29" fmla="*/ 875 h 960"/>
                  <a:gd name="T30" fmla="*/ 395 w 481"/>
                  <a:gd name="T31" fmla="*/ 905 h 960"/>
                  <a:gd name="T32" fmla="*/ 361 w 481"/>
                  <a:gd name="T33" fmla="*/ 928 h 960"/>
                  <a:gd name="T34" fmla="*/ 324 w 481"/>
                  <a:gd name="T35" fmla="*/ 945 h 960"/>
                  <a:gd name="T36" fmla="*/ 283 w 481"/>
                  <a:gd name="T37" fmla="*/ 957 h 960"/>
                  <a:gd name="T38" fmla="*/ 240 w 481"/>
                  <a:gd name="T39" fmla="*/ 960 h 960"/>
                  <a:gd name="T40" fmla="*/ 197 w 481"/>
                  <a:gd name="T41" fmla="*/ 957 h 960"/>
                  <a:gd name="T42" fmla="*/ 156 w 481"/>
                  <a:gd name="T43" fmla="*/ 945 h 960"/>
                  <a:gd name="T44" fmla="*/ 119 w 481"/>
                  <a:gd name="T45" fmla="*/ 928 h 960"/>
                  <a:gd name="T46" fmla="*/ 86 w 481"/>
                  <a:gd name="T47" fmla="*/ 905 h 960"/>
                  <a:gd name="T48" fmla="*/ 56 w 481"/>
                  <a:gd name="T49" fmla="*/ 875 h 960"/>
                  <a:gd name="T50" fmla="*/ 32 w 481"/>
                  <a:gd name="T51" fmla="*/ 841 h 960"/>
                  <a:gd name="T52" fmla="*/ 15 w 481"/>
                  <a:gd name="T53" fmla="*/ 804 h 960"/>
                  <a:gd name="T54" fmla="*/ 4 w 481"/>
                  <a:gd name="T55" fmla="*/ 764 h 960"/>
                  <a:gd name="T56" fmla="*/ 0 w 481"/>
                  <a:gd name="T57" fmla="*/ 721 h 960"/>
                  <a:gd name="T58" fmla="*/ 0 w 481"/>
                  <a:gd name="T59" fmla="*/ 240 h 960"/>
                  <a:gd name="T60" fmla="*/ 4 w 481"/>
                  <a:gd name="T61" fmla="*/ 197 h 960"/>
                  <a:gd name="T62" fmla="*/ 15 w 481"/>
                  <a:gd name="T63" fmla="*/ 157 h 960"/>
                  <a:gd name="T64" fmla="*/ 32 w 481"/>
                  <a:gd name="T65" fmla="*/ 118 h 960"/>
                  <a:gd name="T66" fmla="*/ 56 w 481"/>
                  <a:gd name="T67" fmla="*/ 85 h 960"/>
                  <a:gd name="T68" fmla="*/ 86 w 481"/>
                  <a:gd name="T69" fmla="*/ 56 h 960"/>
                  <a:gd name="T70" fmla="*/ 119 w 481"/>
                  <a:gd name="T71" fmla="*/ 33 h 960"/>
                  <a:gd name="T72" fmla="*/ 156 w 481"/>
                  <a:gd name="T73" fmla="*/ 15 h 960"/>
                  <a:gd name="T74" fmla="*/ 197 w 481"/>
                  <a:gd name="T75" fmla="*/ 4 h 960"/>
                  <a:gd name="T76" fmla="*/ 240 w 481"/>
                  <a:gd name="T77" fmla="*/ 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1" h="960">
                    <a:moveTo>
                      <a:pt x="240" y="0"/>
                    </a:moveTo>
                    <a:lnTo>
                      <a:pt x="283" y="4"/>
                    </a:lnTo>
                    <a:lnTo>
                      <a:pt x="324" y="15"/>
                    </a:lnTo>
                    <a:lnTo>
                      <a:pt x="361" y="33"/>
                    </a:lnTo>
                    <a:lnTo>
                      <a:pt x="395" y="56"/>
                    </a:lnTo>
                    <a:lnTo>
                      <a:pt x="423" y="85"/>
                    </a:lnTo>
                    <a:lnTo>
                      <a:pt x="447" y="118"/>
                    </a:lnTo>
                    <a:lnTo>
                      <a:pt x="466" y="157"/>
                    </a:lnTo>
                    <a:lnTo>
                      <a:pt x="477" y="197"/>
                    </a:lnTo>
                    <a:lnTo>
                      <a:pt x="481" y="240"/>
                    </a:lnTo>
                    <a:lnTo>
                      <a:pt x="481" y="721"/>
                    </a:lnTo>
                    <a:lnTo>
                      <a:pt x="477" y="764"/>
                    </a:lnTo>
                    <a:lnTo>
                      <a:pt x="466" y="804"/>
                    </a:lnTo>
                    <a:lnTo>
                      <a:pt x="447" y="841"/>
                    </a:lnTo>
                    <a:lnTo>
                      <a:pt x="423" y="875"/>
                    </a:lnTo>
                    <a:lnTo>
                      <a:pt x="395" y="905"/>
                    </a:lnTo>
                    <a:lnTo>
                      <a:pt x="361" y="928"/>
                    </a:lnTo>
                    <a:lnTo>
                      <a:pt x="324" y="945"/>
                    </a:lnTo>
                    <a:lnTo>
                      <a:pt x="283" y="957"/>
                    </a:lnTo>
                    <a:lnTo>
                      <a:pt x="240" y="960"/>
                    </a:lnTo>
                    <a:lnTo>
                      <a:pt x="197" y="957"/>
                    </a:lnTo>
                    <a:lnTo>
                      <a:pt x="156" y="945"/>
                    </a:lnTo>
                    <a:lnTo>
                      <a:pt x="119" y="928"/>
                    </a:lnTo>
                    <a:lnTo>
                      <a:pt x="86" y="905"/>
                    </a:lnTo>
                    <a:lnTo>
                      <a:pt x="56" y="875"/>
                    </a:lnTo>
                    <a:lnTo>
                      <a:pt x="32" y="841"/>
                    </a:lnTo>
                    <a:lnTo>
                      <a:pt x="15" y="804"/>
                    </a:lnTo>
                    <a:lnTo>
                      <a:pt x="4" y="764"/>
                    </a:lnTo>
                    <a:lnTo>
                      <a:pt x="0" y="721"/>
                    </a:lnTo>
                    <a:lnTo>
                      <a:pt x="0" y="240"/>
                    </a:lnTo>
                    <a:lnTo>
                      <a:pt x="4" y="197"/>
                    </a:lnTo>
                    <a:lnTo>
                      <a:pt x="15" y="157"/>
                    </a:lnTo>
                    <a:lnTo>
                      <a:pt x="32" y="118"/>
                    </a:lnTo>
                    <a:lnTo>
                      <a:pt x="56" y="85"/>
                    </a:lnTo>
                    <a:lnTo>
                      <a:pt x="86" y="56"/>
                    </a:lnTo>
                    <a:lnTo>
                      <a:pt x="119" y="33"/>
                    </a:lnTo>
                    <a:lnTo>
                      <a:pt x="156" y="15"/>
                    </a:lnTo>
                    <a:lnTo>
                      <a:pt x="197" y="4"/>
                    </a:lnTo>
                    <a:lnTo>
                      <a:pt x="2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47" name="Freeform 10"/>
              <p:cNvSpPr>
                <a:spLocks/>
              </p:cNvSpPr>
              <p:nvPr/>
            </p:nvSpPr>
            <p:spPr bwMode="auto">
              <a:xfrm>
                <a:off x="1071" y="1800"/>
                <a:ext cx="1689" cy="2409"/>
              </a:xfrm>
              <a:custGeom>
                <a:avLst/>
                <a:gdLst>
                  <a:gd name="T0" fmla="*/ 270 w 1689"/>
                  <a:gd name="T1" fmla="*/ 2 h 2409"/>
                  <a:gd name="T2" fmla="*/ 556 w 1689"/>
                  <a:gd name="T3" fmla="*/ 23 h 2409"/>
                  <a:gd name="T4" fmla="*/ 828 w 1689"/>
                  <a:gd name="T5" fmla="*/ 66 h 2409"/>
                  <a:gd name="T6" fmla="*/ 1086 w 1689"/>
                  <a:gd name="T7" fmla="*/ 129 h 2409"/>
                  <a:gd name="T8" fmla="*/ 1333 w 1689"/>
                  <a:gd name="T9" fmla="*/ 216 h 2409"/>
                  <a:gd name="T10" fmla="*/ 1572 w 1689"/>
                  <a:gd name="T11" fmla="*/ 325 h 2409"/>
                  <a:gd name="T12" fmla="*/ 1689 w 1689"/>
                  <a:gd name="T13" fmla="*/ 2409 h 2409"/>
                  <a:gd name="T14" fmla="*/ 1489 w 1689"/>
                  <a:gd name="T15" fmla="*/ 2290 h 2409"/>
                  <a:gd name="T16" fmla="*/ 1284 w 1689"/>
                  <a:gd name="T17" fmla="*/ 2184 h 2409"/>
                  <a:gd name="T18" fmla="*/ 1071 w 1689"/>
                  <a:gd name="T19" fmla="*/ 2094 h 2409"/>
                  <a:gd name="T20" fmla="*/ 850 w 1689"/>
                  <a:gd name="T21" fmla="*/ 2020 h 2409"/>
                  <a:gd name="T22" fmla="*/ 619 w 1689"/>
                  <a:gd name="T23" fmla="*/ 1966 h 2409"/>
                  <a:gd name="T24" fmla="*/ 377 w 1689"/>
                  <a:gd name="T25" fmla="*/ 1932 h 2409"/>
                  <a:gd name="T26" fmla="*/ 120 w 1689"/>
                  <a:gd name="T27" fmla="*/ 1921 h 2409"/>
                  <a:gd name="T28" fmla="*/ 68 w 1689"/>
                  <a:gd name="T29" fmla="*/ 1909 h 2409"/>
                  <a:gd name="T30" fmla="*/ 27 w 1689"/>
                  <a:gd name="T31" fmla="*/ 1876 h 2409"/>
                  <a:gd name="T32" fmla="*/ 3 w 1689"/>
                  <a:gd name="T33" fmla="*/ 1828 h 2409"/>
                  <a:gd name="T34" fmla="*/ 0 w 1689"/>
                  <a:gd name="T35" fmla="*/ 1680 h 2409"/>
                  <a:gd name="T36" fmla="*/ 118 w 1689"/>
                  <a:gd name="T37" fmla="*/ 1666 h 2409"/>
                  <a:gd name="T38" fmla="*/ 226 w 1689"/>
                  <a:gd name="T39" fmla="*/ 1624 h 2409"/>
                  <a:gd name="T40" fmla="*/ 319 w 1689"/>
                  <a:gd name="T41" fmla="*/ 1560 h 2409"/>
                  <a:gd name="T42" fmla="*/ 395 w 1689"/>
                  <a:gd name="T43" fmla="*/ 1475 h 2409"/>
                  <a:gd name="T44" fmla="*/ 448 w 1689"/>
                  <a:gd name="T45" fmla="*/ 1373 h 2409"/>
                  <a:gd name="T46" fmla="*/ 477 w 1689"/>
                  <a:gd name="T47" fmla="*/ 1260 h 2409"/>
                  <a:gd name="T48" fmla="*/ 480 w 1689"/>
                  <a:gd name="T49" fmla="*/ 720 h 2409"/>
                  <a:gd name="T50" fmla="*/ 465 w 1689"/>
                  <a:gd name="T51" fmla="*/ 602 h 2409"/>
                  <a:gd name="T52" fmla="*/ 424 w 1689"/>
                  <a:gd name="T53" fmla="*/ 494 h 2409"/>
                  <a:gd name="T54" fmla="*/ 359 w 1689"/>
                  <a:gd name="T55" fmla="*/ 401 h 2409"/>
                  <a:gd name="T56" fmla="*/ 274 w 1689"/>
                  <a:gd name="T57" fmla="*/ 326 h 2409"/>
                  <a:gd name="T58" fmla="*/ 174 w 1689"/>
                  <a:gd name="T59" fmla="*/ 272 h 2409"/>
                  <a:gd name="T60" fmla="*/ 61 w 1689"/>
                  <a:gd name="T61" fmla="*/ 243 h 2409"/>
                  <a:gd name="T62" fmla="*/ 0 w 1689"/>
                  <a:gd name="T63" fmla="*/ 120 h 2409"/>
                  <a:gd name="T64" fmla="*/ 12 w 1689"/>
                  <a:gd name="T65" fmla="*/ 67 h 2409"/>
                  <a:gd name="T66" fmla="*/ 46 w 1689"/>
                  <a:gd name="T67" fmla="*/ 26 h 2409"/>
                  <a:gd name="T68" fmla="*/ 93 w 1689"/>
                  <a:gd name="T69" fmla="*/ 4 h 2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89" h="2409">
                    <a:moveTo>
                      <a:pt x="120" y="0"/>
                    </a:moveTo>
                    <a:lnTo>
                      <a:pt x="270" y="2"/>
                    </a:lnTo>
                    <a:lnTo>
                      <a:pt x="416" y="10"/>
                    </a:lnTo>
                    <a:lnTo>
                      <a:pt x="556" y="23"/>
                    </a:lnTo>
                    <a:lnTo>
                      <a:pt x="694" y="42"/>
                    </a:lnTo>
                    <a:lnTo>
                      <a:pt x="828" y="66"/>
                    </a:lnTo>
                    <a:lnTo>
                      <a:pt x="958" y="94"/>
                    </a:lnTo>
                    <a:lnTo>
                      <a:pt x="1086" y="129"/>
                    </a:lnTo>
                    <a:lnTo>
                      <a:pt x="1212" y="170"/>
                    </a:lnTo>
                    <a:lnTo>
                      <a:pt x="1333" y="216"/>
                    </a:lnTo>
                    <a:lnTo>
                      <a:pt x="1454" y="268"/>
                    </a:lnTo>
                    <a:lnTo>
                      <a:pt x="1572" y="325"/>
                    </a:lnTo>
                    <a:lnTo>
                      <a:pt x="1689" y="389"/>
                    </a:lnTo>
                    <a:lnTo>
                      <a:pt x="1689" y="2409"/>
                    </a:lnTo>
                    <a:lnTo>
                      <a:pt x="1589" y="2348"/>
                    </a:lnTo>
                    <a:lnTo>
                      <a:pt x="1489" y="2290"/>
                    </a:lnTo>
                    <a:lnTo>
                      <a:pt x="1387" y="2235"/>
                    </a:lnTo>
                    <a:lnTo>
                      <a:pt x="1284" y="2184"/>
                    </a:lnTo>
                    <a:lnTo>
                      <a:pt x="1179" y="2137"/>
                    </a:lnTo>
                    <a:lnTo>
                      <a:pt x="1071" y="2094"/>
                    </a:lnTo>
                    <a:lnTo>
                      <a:pt x="962" y="2055"/>
                    </a:lnTo>
                    <a:lnTo>
                      <a:pt x="850" y="2020"/>
                    </a:lnTo>
                    <a:lnTo>
                      <a:pt x="736" y="1991"/>
                    </a:lnTo>
                    <a:lnTo>
                      <a:pt x="619" y="1966"/>
                    </a:lnTo>
                    <a:lnTo>
                      <a:pt x="500" y="1947"/>
                    </a:lnTo>
                    <a:lnTo>
                      <a:pt x="377" y="1932"/>
                    </a:lnTo>
                    <a:lnTo>
                      <a:pt x="251" y="1923"/>
                    </a:lnTo>
                    <a:lnTo>
                      <a:pt x="120" y="1921"/>
                    </a:lnTo>
                    <a:lnTo>
                      <a:pt x="93" y="1917"/>
                    </a:lnTo>
                    <a:lnTo>
                      <a:pt x="68" y="1909"/>
                    </a:lnTo>
                    <a:lnTo>
                      <a:pt x="46" y="1895"/>
                    </a:lnTo>
                    <a:lnTo>
                      <a:pt x="27" y="1876"/>
                    </a:lnTo>
                    <a:lnTo>
                      <a:pt x="12" y="1854"/>
                    </a:lnTo>
                    <a:lnTo>
                      <a:pt x="3" y="1828"/>
                    </a:lnTo>
                    <a:lnTo>
                      <a:pt x="0" y="1801"/>
                    </a:lnTo>
                    <a:lnTo>
                      <a:pt x="0" y="1680"/>
                    </a:lnTo>
                    <a:lnTo>
                      <a:pt x="61" y="1676"/>
                    </a:lnTo>
                    <a:lnTo>
                      <a:pt x="118" y="1666"/>
                    </a:lnTo>
                    <a:lnTo>
                      <a:pt x="174" y="1648"/>
                    </a:lnTo>
                    <a:lnTo>
                      <a:pt x="226" y="1624"/>
                    </a:lnTo>
                    <a:lnTo>
                      <a:pt x="274" y="1594"/>
                    </a:lnTo>
                    <a:lnTo>
                      <a:pt x="319" y="1560"/>
                    </a:lnTo>
                    <a:lnTo>
                      <a:pt x="359" y="1519"/>
                    </a:lnTo>
                    <a:lnTo>
                      <a:pt x="395" y="1475"/>
                    </a:lnTo>
                    <a:lnTo>
                      <a:pt x="424" y="1425"/>
                    </a:lnTo>
                    <a:lnTo>
                      <a:pt x="448" y="1373"/>
                    </a:lnTo>
                    <a:lnTo>
                      <a:pt x="465" y="1319"/>
                    </a:lnTo>
                    <a:lnTo>
                      <a:pt x="477" y="1260"/>
                    </a:lnTo>
                    <a:lnTo>
                      <a:pt x="480" y="1201"/>
                    </a:lnTo>
                    <a:lnTo>
                      <a:pt x="480" y="720"/>
                    </a:lnTo>
                    <a:lnTo>
                      <a:pt x="477" y="661"/>
                    </a:lnTo>
                    <a:lnTo>
                      <a:pt x="465" y="602"/>
                    </a:lnTo>
                    <a:lnTo>
                      <a:pt x="448" y="546"/>
                    </a:lnTo>
                    <a:lnTo>
                      <a:pt x="424" y="494"/>
                    </a:lnTo>
                    <a:lnTo>
                      <a:pt x="395" y="446"/>
                    </a:lnTo>
                    <a:lnTo>
                      <a:pt x="359" y="401"/>
                    </a:lnTo>
                    <a:lnTo>
                      <a:pt x="319" y="361"/>
                    </a:lnTo>
                    <a:lnTo>
                      <a:pt x="274" y="326"/>
                    </a:lnTo>
                    <a:lnTo>
                      <a:pt x="226" y="297"/>
                    </a:lnTo>
                    <a:lnTo>
                      <a:pt x="174" y="272"/>
                    </a:lnTo>
                    <a:lnTo>
                      <a:pt x="118" y="254"/>
                    </a:lnTo>
                    <a:lnTo>
                      <a:pt x="61" y="243"/>
                    </a:lnTo>
                    <a:lnTo>
                      <a:pt x="0" y="240"/>
                    </a:lnTo>
                    <a:lnTo>
                      <a:pt x="0" y="120"/>
                    </a:lnTo>
                    <a:lnTo>
                      <a:pt x="3" y="92"/>
                    </a:lnTo>
                    <a:lnTo>
                      <a:pt x="12" y="67"/>
                    </a:lnTo>
                    <a:lnTo>
                      <a:pt x="27" y="45"/>
                    </a:lnTo>
                    <a:lnTo>
                      <a:pt x="46" y="26"/>
                    </a:lnTo>
                    <a:lnTo>
                      <a:pt x="68" y="12"/>
                    </a:lnTo>
                    <a:lnTo>
                      <a:pt x="93" y="4"/>
                    </a:lnTo>
                    <a:lnTo>
                      <a:pt x="1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48" name="Freeform 11"/>
              <p:cNvSpPr>
                <a:spLocks/>
              </p:cNvSpPr>
              <p:nvPr/>
            </p:nvSpPr>
            <p:spPr bwMode="auto">
              <a:xfrm>
                <a:off x="3000" y="1800"/>
                <a:ext cx="1689" cy="2409"/>
              </a:xfrm>
              <a:custGeom>
                <a:avLst/>
                <a:gdLst>
                  <a:gd name="T0" fmla="*/ 1596 w 1689"/>
                  <a:gd name="T1" fmla="*/ 4 h 2409"/>
                  <a:gd name="T2" fmla="*/ 1643 w 1689"/>
                  <a:gd name="T3" fmla="*/ 26 h 2409"/>
                  <a:gd name="T4" fmla="*/ 1677 w 1689"/>
                  <a:gd name="T5" fmla="*/ 67 h 2409"/>
                  <a:gd name="T6" fmla="*/ 1689 w 1689"/>
                  <a:gd name="T7" fmla="*/ 120 h 2409"/>
                  <a:gd name="T8" fmla="*/ 1628 w 1689"/>
                  <a:gd name="T9" fmla="*/ 243 h 2409"/>
                  <a:gd name="T10" fmla="*/ 1515 w 1689"/>
                  <a:gd name="T11" fmla="*/ 272 h 2409"/>
                  <a:gd name="T12" fmla="*/ 1415 w 1689"/>
                  <a:gd name="T13" fmla="*/ 326 h 2409"/>
                  <a:gd name="T14" fmla="*/ 1330 w 1689"/>
                  <a:gd name="T15" fmla="*/ 401 h 2409"/>
                  <a:gd name="T16" fmla="*/ 1265 w 1689"/>
                  <a:gd name="T17" fmla="*/ 494 h 2409"/>
                  <a:gd name="T18" fmla="*/ 1224 w 1689"/>
                  <a:gd name="T19" fmla="*/ 602 h 2409"/>
                  <a:gd name="T20" fmla="*/ 1209 w 1689"/>
                  <a:gd name="T21" fmla="*/ 720 h 2409"/>
                  <a:gd name="T22" fmla="*/ 1212 w 1689"/>
                  <a:gd name="T23" fmla="*/ 1260 h 2409"/>
                  <a:gd name="T24" fmla="*/ 1241 w 1689"/>
                  <a:gd name="T25" fmla="*/ 1373 h 2409"/>
                  <a:gd name="T26" fmla="*/ 1294 w 1689"/>
                  <a:gd name="T27" fmla="*/ 1475 h 2409"/>
                  <a:gd name="T28" fmla="*/ 1370 w 1689"/>
                  <a:gd name="T29" fmla="*/ 1560 h 2409"/>
                  <a:gd name="T30" fmla="*/ 1463 w 1689"/>
                  <a:gd name="T31" fmla="*/ 1624 h 2409"/>
                  <a:gd name="T32" fmla="*/ 1571 w 1689"/>
                  <a:gd name="T33" fmla="*/ 1666 h 2409"/>
                  <a:gd name="T34" fmla="*/ 1689 w 1689"/>
                  <a:gd name="T35" fmla="*/ 1680 h 2409"/>
                  <a:gd name="T36" fmla="*/ 1686 w 1689"/>
                  <a:gd name="T37" fmla="*/ 1828 h 2409"/>
                  <a:gd name="T38" fmla="*/ 1662 w 1689"/>
                  <a:gd name="T39" fmla="*/ 1876 h 2409"/>
                  <a:gd name="T40" fmla="*/ 1621 w 1689"/>
                  <a:gd name="T41" fmla="*/ 1909 h 2409"/>
                  <a:gd name="T42" fmla="*/ 1569 w 1689"/>
                  <a:gd name="T43" fmla="*/ 1921 h 2409"/>
                  <a:gd name="T44" fmla="*/ 1312 w 1689"/>
                  <a:gd name="T45" fmla="*/ 1932 h 2409"/>
                  <a:gd name="T46" fmla="*/ 1070 w 1689"/>
                  <a:gd name="T47" fmla="*/ 1966 h 2409"/>
                  <a:gd name="T48" fmla="*/ 839 w 1689"/>
                  <a:gd name="T49" fmla="*/ 2020 h 2409"/>
                  <a:gd name="T50" fmla="*/ 618 w 1689"/>
                  <a:gd name="T51" fmla="*/ 2094 h 2409"/>
                  <a:gd name="T52" fmla="*/ 405 w 1689"/>
                  <a:gd name="T53" fmla="*/ 2184 h 2409"/>
                  <a:gd name="T54" fmla="*/ 200 w 1689"/>
                  <a:gd name="T55" fmla="*/ 2290 h 2409"/>
                  <a:gd name="T56" fmla="*/ 0 w 1689"/>
                  <a:gd name="T57" fmla="*/ 2409 h 2409"/>
                  <a:gd name="T58" fmla="*/ 117 w 1689"/>
                  <a:gd name="T59" fmla="*/ 325 h 2409"/>
                  <a:gd name="T60" fmla="*/ 356 w 1689"/>
                  <a:gd name="T61" fmla="*/ 216 h 2409"/>
                  <a:gd name="T62" fmla="*/ 603 w 1689"/>
                  <a:gd name="T63" fmla="*/ 129 h 2409"/>
                  <a:gd name="T64" fmla="*/ 861 w 1689"/>
                  <a:gd name="T65" fmla="*/ 66 h 2409"/>
                  <a:gd name="T66" fmla="*/ 1133 w 1689"/>
                  <a:gd name="T67" fmla="*/ 23 h 2409"/>
                  <a:gd name="T68" fmla="*/ 1419 w 1689"/>
                  <a:gd name="T69" fmla="*/ 2 h 2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89" h="2409">
                    <a:moveTo>
                      <a:pt x="1569" y="0"/>
                    </a:moveTo>
                    <a:lnTo>
                      <a:pt x="1596" y="4"/>
                    </a:lnTo>
                    <a:lnTo>
                      <a:pt x="1621" y="12"/>
                    </a:lnTo>
                    <a:lnTo>
                      <a:pt x="1643" y="26"/>
                    </a:lnTo>
                    <a:lnTo>
                      <a:pt x="1662" y="45"/>
                    </a:lnTo>
                    <a:lnTo>
                      <a:pt x="1677" y="67"/>
                    </a:lnTo>
                    <a:lnTo>
                      <a:pt x="1686" y="92"/>
                    </a:lnTo>
                    <a:lnTo>
                      <a:pt x="1689" y="120"/>
                    </a:lnTo>
                    <a:lnTo>
                      <a:pt x="1689" y="240"/>
                    </a:lnTo>
                    <a:lnTo>
                      <a:pt x="1628" y="243"/>
                    </a:lnTo>
                    <a:lnTo>
                      <a:pt x="1571" y="254"/>
                    </a:lnTo>
                    <a:lnTo>
                      <a:pt x="1515" y="272"/>
                    </a:lnTo>
                    <a:lnTo>
                      <a:pt x="1463" y="297"/>
                    </a:lnTo>
                    <a:lnTo>
                      <a:pt x="1415" y="326"/>
                    </a:lnTo>
                    <a:lnTo>
                      <a:pt x="1370" y="361"/>
                    </a:lnTo>
                    <a:lnTo>
                      <a:pt x="1330" y="401"/>
                    </a:lnTo>
                    <a:lnTo>
                      <a:pt x="1294" y="446"/>
                    </a:lnTo>
                    <a:lnTo>
                      <a:pt x="1265" y="494"/>
                    </a:lnTo>
                    <a:lnTo>
                      <a:pt x="1241" y="546"/>
                    </a:lnTo>
                    <a:lnTo>
                      <a:pt x="1224" y="602"/>
                    </a:lnTo>
                    <a:lnTo>
                      <a:pt x="1212" y="661"/>
                    </a:lnTo>
                    <a:lnTo>
                      <a:pt x="1209" y="720"/>
                    </a:lnTo>
                    <a:lnTo>
                      <a:pt x="1209" y="1201"/>
                    </a:lnTo>
                    <a:lnTo>
                      <a:pt x="1212" y="1260"/>
                    </a:lnTo>
                    <a:lnTo>
                      <a:pt x="1224" y="1319"/>
                    </a:lnTo>
                    <a:lnTo>
                      <a:pt x="1241" y="1373"/>
                    </a:lnTo>
                    <a:lnTo>
                      <a:pt x="1265" y="1425"/>
                    </a:lnTo>
                    <a:lnTo>
                      <a:pt x="1294" y="1475"/>
                    </a:lnTo>
                    <a:lnTo>
                      <a:pt x="1330" y="1519"/>
                    </a:lnTo>
                    <a:lnTo>
                      <a:pt x="1370" y="1560"/>
                    </a:lnTo>
                    <a:lnTo>
                      <a:pt x="1415" y="1594"/>
                    </a:lnTo>
                    <a:lnTo>
                      <a:pt x="1463" y="1624"/>
                    </a:lnTo>
                    <a:lnTo>
                      <a:pt x="1515" y="1648"/>
                    </a:lnTo>
                    <a:lnTo>
                      <a:pt x="1571" y="1666"/>
                    </a:lnTo>
                    <a:lnTo>
                      <a:pt x="1628" y="1676"/>
                    </a:lnTo>
                    <a:lnTo>
                      <a:pt x="1689" y="1680"/>
                    </a:lnTo>
                    <a:lnTo>
                      <a:pt x="1689" y="1801"/>
                    </a:lnTo>
                    <a:lnTo>
                      <a:pt x="1686" y="1828"/>
                    </a:lnTo>
                    <a:lnTo>
                      <a:pt x="1677" y="1854"/>
                    </a:lnTo>
                    <a:lnTo>
                      <a:pt x="1662" y="1876"/>
                    </a:lnTo>
                    <a:lnTo>
                      <a:pt x="1643" y="1895"/>
                    </a:lnTo>
                    <a:lnTo>
                      <a:pt x="1621" y="1909"/>
                    </a:lnTo>
                    <a:lnTo>
                      <a:pt x="1596" y="1917"/>
                    </a:lnTo>
                    <a:lnTo>
                      <a:pt x="1569" y="1921"/>
                    </a:lnTo>
                    <a:lnTo>
                      <a:pt x="1438" y="1923"/>
                    </a:lnTo>
                    <a:lnTo>
                      <a:pt x="1312" y="1932"/>
                    </a:lnTo>
                    <a:lnTo>
                      <a:pt x="1189" y="1947"/>
                    </a:lnTo>
                    <a:lnTo>
                      <a:pt x="1070" y="1966"/>
                    </a:lnTo>
                    <a:lnTo>
                      <a:pt x="953" y="1991"/>
                    </a:lnTo>
                    <a:lnTo>
                      <a:pt x="839" y="2020"/>
                    </a:lnTo>
                    <a:lnTo>
                      <a:pt x="727" y="2055"/>
                    </a:lnTo>
                    <a:lnTo>
                      <a:pt x="618" y="2094"/>
                    </a:lnTo>
                    <a:lnTo>
                      <a:pt x="510" y="2137"/>
                    </a:lnTo>
                    <a:lnTo>
                      <a:pt x="405" y="2184"/>
                    </a:lnTo>
                    <a:lnTo>
                      <a:pt x="302" y="2235"/>
                    </a:lnTo>
                    <a:lnTo>
                      <a:pt x="200" y="2290"/>
                    </a:lnTo>
                    <a:lnTo>
                      <a:pt x="100" y="2348"/>
                    </a:lnTo>
                    <a:lnTo>
                      <a:pt x="0" y="2409"/>
                    </a:lnTo>
                    <a:lnTo>
                      <a:pt x="0" y="389"/>
                    </a:lnTo>
                    <a:lnTo>
                      <a:pt x="117" y="325"/>
                    </a:lnTo>
                    <a:lnTo>
                      <a:pt x="235" y="268"/>
                    </a:lnTo>
                    <a:lnTo>
                      <a:pt x="356" y="216"/>
                    </a:lnTo>
                    <a:lnTo>
                      <a:pt x="477" y="170"/>
                    </a:lnTo>
                    <a:lnTo>
                      <a:pt x="603" y="129"/>
                    </a:lnTo>
                    <a:lnTo>
                      <a:pt x="731" y="94"/>
                    </a:lnTo>
                    <a:lnTo>
                      <a:pt x="861" y="66"/>
                    </a:lnTo>
                    <a:lnTo>
                      <a:pt x="995" y="42"/>
                    </a:lnTo>
                    <a:lnTo>
                      <a:pt x="1133" y="23"/>
                    </a:lnTo>
                    <a:lnTo>
                      <a:pt x="1273" y="10"/>
                    </a:lnTo>
                    <a:lnTo>
                      <a:pt x="1419" y="2"/>
                    </a:lnTo>
                    <a:lnTo>
                      <a:pt x="1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grpSp>
      </p:grpSp>
      <p:grpSp>
        <p:nvGrpSpPr>
          <p:cNvPr id="9" name="Group 8"/>
          <p:cNvGrpSpPr/>
          <p:nvPr/>
        </p:nvGrpSpPr>
        <p:grpSpPr>
          <a:xfrm>
            <a:off x="3535890" y="3540070"/>
            <a:ext cx="5450948" cy="575010"/>
            <a:chOff x="3535890" y="3436273"/>
            <a:chExt cx="5450948" cy="575010"/>
          </a:xfrm>
        </p:grpSpPr>
        <p:sp>
          <p:nvSpPr>
            <p:cNvPr id="199" name="Rectangle 198"/>
            <p:cNvSpPr/>
            <p:nvPr/>
          </p:nvSpPr>
          <p:spPr>
            <a:xfrm>
              <a:off x="4104872" y="3489099"/>
              <a:ext cx="4881966" cy="453970"/>
            </a:xfrm>
            <a:prstGeom prst="rect">
              <a:avLst/>
            </a:prstGeom>
          </p:spPr>
          <p:txBody>
            <a:bodyPr wrap="square">
              <a:spAutoFit/>
            </a:bodyPr>
            <a:lstStyle/>
            <a:p>
              <a:pPr defTabSz="914400"/>
              <a:r>
                <a:rPr lang="en-US" sz="1300" b="1" dirty="0">
                  <a:solidFill>
                    <a:prstClr val="black">
                      <a:lumMod val="75000"/>
                      <a:lumOff val="25000"/>
                    </a:prstClr>
                  </a:solidFill>
                  <a:latin typeface="Arial" panose="020B0604020202020204" pitchFamily="34" charset="0"/>
                  <a:cs typeface="Arial" panose="020B0604020202020204" pitchFamily="34" charset="0"/>
                </a:rPr>
                <a:t>Descriptive efficacy study without concurrent control</a:t>
              </a:r>
            </a:p>
            <a:p>
              <a:pPr marL="0" lvl="1" defTabSz="914400"/>
              <a:r>
                <a:rPr lang="en-US" sz="1050" dirty="0">
                  <a:solidFill>
                    <a:prstClr val="black">
                      <a:lumMod val="65000"/>
                      <a:lumOff val="35000"/>
                    </a:prstClr>
                  </a:solidFill>
                  <a:latin typeface="Arial" panose="020B0604020202020204" pitchFamily="34" charset="0"/>
                  <a:cs typeface="Arial" panose="020B0604020202020204" pitchFamily="34" charset="0"/>
                </a:rPr>
                <a:t>Plaque psoriasis, Neurogenic detrusor over-activity, pJIA (NSAIDs), etc.</a:t>
              </a:r>
            </a:p>
          </p:txBody>
        </p:sp>
        <p:sp>
          <p:nvSpPr>
            <p:cNvPr id="200" name="Oval 199"/>
            <p:cNvSpPr/>
            <p:nvPr/>
          </p:nvSpPr>
          <p:spPr>
            <a:xfrm>
              <a:off x="3535890" y="3436273"/>
              <a:ext cx="575010" cy="575010"/>
            </a:xfrm>
            <a:prstGeom prst="ellipse">
              <a:avLst/>
            </a:prstGeom>
            <a:solidFill>
              <a:schemeClr val="bg1"/>
            </a:solidFill>
            <a:ln w="0">
              <a:solidFill>
                <a:srgbClr val="B7E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grpSp>
          <p:nvGrpSpPr>
            <p:cNvPr id="249" name="Group 248"/>
            <p:cNvGrpSpPr/>
            <p:nvPr/>
          </p:nvGrpSpPr>
          <p:grpSpPr>
            <a:xfrm>
              <a:off x="3679823" y="3559695"/>
              <a:ext cx="281116" cy="328166"/>
              <a:chOff x="7625463" y="5342558"/>
              <a:chExt cx="587473" cy="685800"/>
            </a:xfrm>
            <a:solidFill>
              <a:srgbClr val="5AC3E4"/>
            </a:solidFill>
            <a:effectLst/>
          </p:grpSpPr>
          <p:sp>
            <p:nvSpPr>
              <p:cNvPr id="250" name="Round Same Side Corner Rectangle 249"/>
              <p:cNvSpPr/>
              <p:nvPr/>
            </p:nvSpPr>
            <p:spPr>
              <a:xfrm rot="2819098">
                <a:off x="8168044" y="5542563"/>
                <a:ext cx="60965" cy="28819"/>
              </a:xfrm>
              <a:prstGeom prst="round2SameRect">
                <a:avLst>
                  <a:gd name="adj1" fmla="val 50000"/>
                  <a:gd name="adj2" fmla="val 0"/>
                </a:avLst>
              </a:pr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1" name="Rectangle 87"/>
              <p:cNvSpPr/>
              <p:nvPr/>
            </p:nvSpPr>
            <p:spPr>
              <a:xfrm rot="18993470">
                <a:off x="8096158" y="5566900"/>
                <a:ext cx="98486" cy="72671"/>
              </a:xfrm>
              <a:custGeom>
                <a:avLst/>
                <a:gdLst>
                  <a:gd name="connsiteX0" fmla="*/ 0 w 1067195"/>
                  <a:gd name="connsiteY0" fmla="*/ 0 h 767452"/>
                  <a:gd name="connsiteX1" fmla="*/ 1067195 w 1067195"/>
                  <a:gd name="connsiteY1" fmla="*/ 0 h 767452"/>
                  <a:gd name="connsiteX2" fmla="*/ 1067195 w 1067195"/>
                  <a:gd name="connsiteY2" fmla="*/ 767452 h 767452"/>
                  <a:gd name="connsiteX3" fmla="*/ 0 w 1067195"/>
                  <a:gd name="connsiteY3" fmla="*/ 767452 h 767452"/>
                  <a:gd name="connsiteX4" fmla="*/ 0 w 1067195"/>
                  <a:gd name="connsiteY4" fmla="*/ 0 h 767452"/>
                  <a:gd name="connsiteX0" fmla="*/ 0 w 1077007"/>
                  <a:gd name="connsiteY0" fmla="*/ 0 h 767452"/>
                  <a:gd name="connsiteX1" fmla="*/ 1077007 w 1077007"/>
                  <a:gd name="connsiteY1" fmla="*/ 4141 h 767452"/>
                  <a:gd name="connsiteX2" fmla="*/ 1067195 w 1077007"/>
                  <a:gd name="connsiteY2" fmla="*/ 767452 h 767452"/>
                  <a:gd name="connsiteX3" fmla="*/ 0 w 1077007"/>
                  <a:gd name="connsiteY3" fmla="*/ 767452 h 767452"/>
                  <a:gd name="connsiteX4" fmla="*/ 0 w 1077007"/>
                  <a:gd name="connsiteY4" fmla="*/ 0 h 76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7007" h="767452">
                    <a:moveTo>
                      <a:pt x="0" y="0"/>
                    </a:moveTo>
                    <a:lnTo>
                      <a:pt x="1077007" y="4141"/>
                    </a:lnTo>
                    <a:lnTo>
                      <a:pt x="1067195" y="767452"/>
                    </a:lnTo>
                    <a:lnTo>
                      <a:pt x="0" y="767452"/>
                    </a:lnTo>
                    <a:lnTo>
                      <a:pt x="0" y="0"/>
                    </a:ln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2" name="Rectangle 88"/>
              <p:cNvSpPr/>
              <p:nvPr/>
            </p:nvSpPr>
            <p:spPr>
              <a:xfrm rot="18964861">
                <a:off x="8185810" y="5607898"/>
                <a:ext cx="24739" cy="28571"/>
              </a:xfrm>
              <a:custGeom>
                <a:avLst/>
                <a:gdLst>
                  <a:gd name="connsiteX0" fmla="*/ 0 w 270532"/>
                  <a:gd name="connsiteY0" fmla="*/ 0 h 333375"/>
                  <a:gd name="connsiteX1" fmla="*/ 270532 w 270532"/>
                  <a:gd name="connsiteY1" fmla="*/ 0 h 333375"/>
                  <a:gd name="connsiteX2" fmla="*/ 270532 w 270532"/>
                  <a:gd name="connsiteY2" fmla="*/ 333375 h 333375"/>
                  <a:gd name="connsiteX3" fmla="*/ 0 w 270532"/>
                  <a:gd name="connsiteY3" fmla="*/ 333375 h 333375"/>
                  <a:gd name="connsiteX4" fmla="*/ 0 w 270532"/>
                  <a:gd name="connsiteY4" fmla="*/ 0 h 333375"/>
                  <a:gd name="connsiteX0" fmla="*/ 0 w 270532"/>
                  <a:gd name="connsiteY0" fmla="*/ 0 h 333375"/>
                  <a:gd name="connsiteX1" fmla="*/ 270532 w 270532"/>
                  <a:gd name="connsiteY1" fmla="*/ 0 h 333375"/>
                  <a:gd name="connsiteX2" fmla="*/ 256354 w 270532"/>
                  <a:gd name="connsiteY2" fmla="*/ 301734 h 333375"/>
                  <a:gd name="connsiteX3" fmla="*/ 0 w 270532"/>
                  <a:gd name="connsiteY3" fmla="*/ 333375 h 333375"/>
                  <a:gd name="connsiteX4" fmla="*/ 0 w 270532"/>
                  <a:gd name="connsiteY4" fmla="*/ 0 h 333375"/>
                  <a:gd name="connsiteX0" fmla="*/ 0 w 270532"/>
                  <a:gd name="connsiteY0" fmla="*/ 0 h 301734"/>
                  <a:gd name="connsiteX1" fmla="*/ 270532 w 270532"/>
                  <a:gd name="connsiteY1" fmla="*/ 0 h 301734"/>
                  <a:gd name="connsiteX2" fmla="*/ 256354 w 270532"/>
                  <a:gd name="connsiteY2" fmla="*/ 301734 h 301734"/>
                  <a:gd name="connsiteX3" fmla="*/ 21107 w 270532"/>
                  <a:gd name="connsiteY3" fmla="*/ 284491 h 301734"/>
                  <a:gd name="connsiteX4" fmla="*/ 0 w 270532"/>
                  <a:gd name="connsiteY4" fmla="*/ 0 h 301734"/>
                  <a:gd name="connsiteX0" fmla="*/ 0 w 270532"/>
                  <a:gd name="connsiteY0" fmla="*/ 0 h 301734"/>
                  <a:gd name="connsiteX1" fmla="*/ 270532 w 270532"/>
                  <a:gd name="connsiteY1" fmla="*/ 0 h 301734"/>
                  <a:gd name="connsiteX2" fmla="*/ 256354 w 270532"/>
                  <a:gd name="connsiteY2" fmla="*/ 301734 h 301734"/>
                  <a:gd name="connsiteX3" fmla="*/ 18040 w 270532"/>
                  <a:gd name="connsiteY3" fmla="*/ 280847 h 301734"/>
                  <a:gd name="connsiteX4" fmla="*/ 0 w 270532"/>
                  <a:gd name="connsiteY4" fmla="*/ 0 h 30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532" h="301734">
                    <a:moveTo>
                      <a:pt x="0" y="0"/>
                    </a:moveTo>
                    <a:lnTo>
                      <a:pt x="270532" y="0"/>
                    </a:lnTo>
                    <a:lnTo>
                      <a:pt x="256354" y="301734"/>
                    </a:lnTo>
                    <a:lnTo>
                      <a:pt x="18040" y="280847"/>
                    </a:lnTo>
                    <a:lnTo>
                      <a:pt x="0" y="0"/>
                    </a:ln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3" name="Rectangle 89"/>
              <p:cNvSpPr/>
              <p:nvPr/>
            </p:nvSpPr>
            <p:spPr>
              <a:xfrm rot="3060000">
                <a:off x="8124045" y="5600606"/>
                <a:ext cx="17007" cy="156369"/>
              </a:xfrm>
              <a:custGeom>
                <a:avLst/>
                <a:gdLst>
                  <a:gd name="connsiteX0" fmla="*/ 0 w 111898"/>
                  <a:gd name="connsiteY0" fmla="*/ 0 h 1644627"/>
                  <a:gd name="connsiteX1" fmla="*/ 111898 w 111898"/>
                  <a:gd name="connsiteY1" fmla="*/ 0 h 1644627"/>
                  <a:gd name="connsiteX2" fmla="*/ 111898 w 111898"/>
                  <a:gd name="connsiteY2" fmla="*/ 1644627 h 1644627"/>
                  <a:gd name="connsiteX3" fmla="*/ 0 w 111898"/>
                  <a:gd name="connsiteY3" fmla="*/ 1644627 h 1644627"/>
                  <a:gd name="connsiteX4" fmla="*/ 0 w 111898"/>
                  <a:gd name="connsiteY4" fmla="*/ 0 h 1644627"/>
                  <a:gd name="connsiteX0" fmla="*/ 0 w 148942"/>
                  <a:gd name="connsiteY0" fmla="*/ 23574 h 1668201"/>
                  <a:gd name="connsiteX1" fmla="*/ 148942 w 148942"/>
                  <a:gd name="connsiteY1" fmla="*/ 0 h 1668201"/>
                  <a:gd name="connsiteX2" fmla="*/ 111898 w 148942"/>
                  <a:gd name="connsiteY2" fmla="*/ 1668201 h 1668201"/>
                  <a:gd name="connsiteX3" fmla="*/ 0 w 148942"/>
                  <a:gd name="connsiteY3" fmla="*/ 1668201 h 1668201"/>
                  <a:gd name="connsiteX4" fmla="*/ 0 w 148942"/>
                  <a:gd name="connsiteY4" fmla="*/ 23574 h 1668201"/>
                  <a:gd name="connsiteX0" fmla="*/ 0 w 185985"/>
                  <a:gd name="connsiteY0" fmla="*/ 26941 h 1668201"/>
                  <a:gd name="connsiteX1" fmla="*/ 185985 w 185985"/>
                  <a:gd name="connsiteY1" fmla="*/ 0 h 1668201"/>
                  <a:gd name="connsiteX2" fmla="*/ 148941 w 185985"/>
                  <a:gd name="connsiteY2" fmla="*/ 1668201 h 1668201"/>
                  <a:gd name="connsiteX3" fmla="*/ 37043 w 185985"/>
                  <a:gd name="connsiteY3" fmla="*/ 1668201 h 1668201"/>
                  <a:gd name="connsiteX4" fmla="*/ 0 w 185985"/>
                  <a:gd name="connsiteY4" fmla="*/ 26941 h 1668201"/>
                  <a:gd name="connsiteX0" fmla="*/ 0 w 185985"/>
                  <a:gd name="connsiteY0" fmla="*/ 26941 h 1668201"/>
                  <a:gd name="connsiteX1" fmla="*/ 185985 w 185985"/>
                  <a:gd name="connsiteY1" fmla="*/ 0 h 1668201"/>
                  <a:gd name="connsiteX2" fmla="*/ 145574 w 185985"/>
                  <a:gd name="connsiteY2" fmla="*/ 1631158 h 1668201"/>
                  <a:gd name="connsiteX3" fmla="*/ 37043 w 185985"/>
                  <a:gd name="connsiteY3" fmla="*/ 1668201 h 1668201"/>
                  <a:gd name="connsiteX4" fmla="*/ 0 w 185985"/>
                  <a:gd name="connsiteY4" fmla="*/ 26941 h 1668201"/>
                  <a:gd name="connsiteX0" fmla="*/ 0 w 185985"/>
                  <a:gd name="connsiteY0" fmla="*/ 26941 h 1651362"/>
                  <a:gd name="connsiteX1" fmla="*/ 185985 w 185985"/>
                  <a:gd name="connsiteY1" fmla="*/ 0 h 1651362"/>
                  <a:gd name="connsiteX2" fmla="*/ 145574 w 185985"/>
                  <a:gd name="connsiteY2" fmla="*/ 1631158 h 1651362"/>
                  <a:gd name="connsiteX3" fmla="*/ 67352 w 185985"/>
                  <a:gd name="connsiteY3" fmla="*/ 1651362 h 1651362"/>
                  <a:gd name="connsiteX4" fmla="*/ 0 w 185985"/>
                  <a:gd name="connsiteY4" fmla="*/ 26941 h 1651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85" h="1651362">
                    <a:moveTo>
                      <a:pt x="0" y="26941"/>
                    </a:moveTo>
                    <a:lnTo>
                      <a:pt x="185985" y="0"/>
                    </a:lnTo>
                    <a:lnTo>
                      <a:pt x="145574" y="1631158"/>
                    </a:lnTo>
                    <a:lnTo>
                      <a:pt x="67352" y="1651362"/>
                    </a:lnTo>
                    <a:lnTo>
                      <a:pt x="0" y="26941"/>
                    </a:ln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4" name="Rectangle 109"/>
              <p:cNvSpPr/>
              <p:nvPr/>
            </p:nvSpPr>
            <p:spPr>
              <a:xfrm rot="19015320">
                <a:off x="7829779" y="5710588"/>
                <a:ext cx="313935" cy="71726"/>
              </a:xfrm>
              <a:custGeom>
                <a:avLst/>
                <a:gdLst>
                  <a:gd name="connsiteX0" fmla="*/ 0 w 3429000"/>
                  <a:gd name="connsiteY0" fmla="*/ 0 h 772673"/>
                  <a:gd name="connsiteX1" fmla="*/ 3429000 w 3429000"/>
                  <a:gd name="connsiteY1" fmla="*/ 0 h 772673"/>
                  <a:gd name="connsiteX2" fmla="*/ 3429000 w 3429000"/>
                  <a:gd name="connsiteY2" fmla="*/ 772673 h 772673"/>
                  <a:gd name="connsiteX3" fmla="*/ 0 w 3429000"/>
                  <a:gd name="connsiteY3" fmla="*/ 772673 h 772673"/>
                  <a:gd name="connsiteX4" fmla="*/ 0 w 3429000"/>
                  <a:gd name="connsiteY4" fmla="*/ 0 h 772673"/>
                  <a:gd name="connsiteX0" fmla="*/ 18453 w 3447453"/>
                  <a:gd name="connsiteY0" fmla="*/ 0 h 772673"/>
                  <a:gd name="connsiteX1" fmla="*/ 3447453 w 3447453"/>
                  <a:gd name="connsiteY1" fmla="*/ 0 h 772673"/>
                  <a:gd name="connsiteX2" fmla="*/ 3447453 w 3447453"/>
                  <a:gd name="connsiteY2" fmla="*/ 772673 h 772673"/>
                  <a:gd name="connsiteX3" fmla="*/ 0 w 3447453"/>
                  <a:gd name="connsiteY3" fmla="*/ 576890 h 772673"/>
                  <a:gd name="connsiteX4" fmla="*/ 18453 w 3447453"/>
                  <a:gd name="connsiteY4" fmla="*/ 0 h 772673"/>
                  <a:gd name="connsiteX0" fmla="*/ 28456 w 3447453"/>
                  <a:gd name="connsiteY0" fmla="*/ 162768 h 772673"/>
                  <a:gd name="connsiteX1" fmla="*/ 3447453 w 3447453"/>
                  <a:gd name="connsiteY1" fmla="*/ 0 h 772673"/>
                  <a:gd name="connsiteX2" fmla="*/ 3447453 w 3447453"/>
                  <a:gd name="connsiteY2" fmla="*/ 772673 h 772673"/>
                  <a:gd name="connsiteX3" fmla="*/ 0 w 3447453"/>
                  <a:gd name="connsiteY3" fmla="*/ 576890 h 772673"/>
                  <a:gd name="connsiteX4" fmla="*/ 28456 w 3447453"/>
                  <a:gd name="connsiteY4" fmla="*/ 162768 h 772673"/>
                  <a:gd name="connsiteX0" fmla="*/ 28456 w 3447453"/>
                  <a:gd name="connsiteY0" fmla="*/ 161327 h 771232"/>
                  <a:gd name="connsiteX1" fmla="*/ 3436096 w 3447453"/>
                  <a:gd name="connsiteY1" fmla="*/ 0 h 771232"/>
                  <a:gd name="connsiteX2" fmla="*/ 3447453 w 3447453"/>
                  <a:gd name="connsiteY2" fmla="*/ 771232 h 771232"/>
                  <a:gd name="connsiteX3" fmla="*/ 0 w 3447453"/>
                  <a:gd name="connsiteY3" fmla="*/ 575449 h 771232"/>
                  <a:gd name="connsiteX4" fmla="*/ 28456 w 3447453"/>
                  <a:gd name="connsiteY4" fmla="*/ 161327 h 771232"/>
                  <a:gd name="connsiteX0" fmla="*/ 28456 w 3443932"/>
                  <a:gd name="connsiteY0" fmla="*/ 161327 h 757477"/>
                  <a:gd name="connsiteX1" fmla="*/ 3436096 w 3443932"/>
                  <a:gd name="connsiteY1" fmla="*/ 0 h 757477"/>
                  <a:gd name="connsiteX2" fmla="*/ 3443932 w 3443932"/>
                  <a:gd name="connsiteY2" fmla="*/ 757477 h 757477"/>
                  <a:gd name="connsiteX3" fmla="*/ 0 w 3443932"/>
                  <a:gd name="connsiteY3" fmla="*/ 575449 h 757477"/>
                  <a:gd name="connsiteX4" fmla="*/ 28456 w 3443932"/>
                  <a:gd name="connsiteY4" fmla="*/ 161327 h 757477"/>
                  <a:gd name="connsiteX0" fmla="*/ 22217 w 3443932"/>
                  <a:gd name="connsiteY0" fmla="*/ 154130 h 757477"/>
                  <a:gd name="connsiteX1" fmla="*/ 3436096 w 3443932"/>
                  <a:gd name="connsiteY1" fmla="*/ 0 h 757477"/>
                  <a:gd name="connsiteX2" fmla="*/ 3443932 w 3443932"/>
                  <a:gd name="connsiteY2" fmla="*/ 757477 h 757477"/>
                  <a:gd name="connsiteX3" fmla="*/ 0 w 3443932"/>
                  <a:gd name="connsiteY3" fmla="*/ 575449 h 757477"/>
                  <a:gd name="connsiteX4" fmla="*/ 22217 w 3443932"/>
                  <a:gd name="connsiteY4" fmla="*/ 154130 h 757477"/>
                  <a:gd name="connsiteX0" fmla="*/ 10222 w 3431937"/>
                  <a:gd name="connsiteY0" fmla="*/ 154130 h 757477"/>
                  <a:gd name="connsiteX1" fmla="*/ 3424101 w 3431937"/>
                  <a:gd name="connsiteY1" fmla="*/ 0 h 757477"/>
                  <a:gd name="connsiteX2" fmla="*/ 3431937 w 3431937"/>
                  <a:gd name="connsiteY2" fmla="*/ 757477 h 757477"/>
                  <a:gd name="connsiteX3" fmla="*/ 0 w 3431937"/>
                  <a:gd name="connsiteY3" fmla="*/ 565050 h 757477"/>
                  <a:gd name="connsiteX4" fmla="*/ 10222 w 3431937"/>
                  <a:gd name="connsiteY4" fmla="*/ 154130 h 757477"/>
                  <a:gd name="connsiteX0" fmla="*/ 0 w 3433071"/>
                  <a:gd name="connsiteY0" fmla="*/ 155571 h 757477"/>
                  <a:gd name="connsiteX1" fmla="*/ 3425235 w 3433071"/>
                  <a:gd name="connsiteY1" fmla="*/ 0 h 757477"/>
                  <a:gd name="connsiteX2" fmla="*/ 3433071 w 3433071"/>
                  <a:gd name="connsiteY2" fmla="*/ 757477 h 757477"/>
                  <a:gd name="connsiteX3" fmla="*/ 1134 w 3433071"/>
                  <a:gd name="connsiteY3" fmla="*/ 565050 h 757477"/>
                  <a:gd name="connsiteX4" fmla="*/ 0 w 3433071"/>
                  <a:gd name="connsiteY4" fmla="*/ 155571 h 757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3071" h="757477">
                    <a:moveTo>
                      <a:pt x="0" y="155571"/>
                    </a:moveTo>
                    <a:lnTo>
                      <a:pt x="3425235" y="0"/>
                    </a:lnTo>
                    <a:lnTo>
                      <a:pt x="3433071" y="757477"/>
                    </a:lnTo>
                    <a:lnTo>
                      <a:pt x="1134" y="565050"/>
                    </a:lnTo>
                    <a:lnTo>
                      <a:pt x="0" y="155571"/>
                    </a:ln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5" name="Isosceles Triangle 110"/>
              <p:cNvSpPr/>
              <p:nvPr/>
            </p:nvSpPr>
            <p:spPr>
              <a:xfrm rot="13692272">
                <a:off x="7823967" y="5844911"/>
                <a:ext cx="38487" cy="57969"/>
              </a:xfrm>
              <a:custGeom>
                <a:avLst/>
                <a:gdLst>
                  <a:gd name="connsiteX0" fmla="*/ 0 w 405957"/>
                  <a:gd name="connsiteY0" fmla="*/ 609600 h 609600"/>
                  <a:gd name="connsiteX1" fmla="*/ 202979 w 405957"/>
                  <a:gd name="connsiteY1" fmla="*/ 0 h 609600"/>
                  <a:gd name="connsiteX2" fmla="*/ 405957 w 405957"/>
                  <a:gd name="connsiteY2" fmla="*/ 609600 h 609600"/>
                  <a:gd name="connsiteX3" fmla="*/ 0 w 405957"/>
                  <a:gd name="connsiteY3" fmla="*/ 609600 h 609600"/>
                  <a:gd name="connsiteX0" fmla="*/ 0 w 389754"/>
                  <a:gd name="connsiteY0" fmla="*/ 609600 h 630725"/>
                  <a:gd name="connsiteX1" fmla="*/ 202979 w 389754"/>
                  <a:gd name="connsiteY1" fmla="*/ 0 h 630725"/>
                  <a:gd name="connsiteX2" fmla="*/ 389754 w 389754"/>
                  <a:gd name="connsiteY2" fmla="*/ 630725 h 630725"/>
                  <a:gd name="connsiteX3" fmla="*/ 0 w 389754"/>
                  <a:gd name="connsiteY3" fmla="*/ 609600 h 630725"/>
                  <a:gd name="connsiteX0" fmla="*/ 0 w 406450"/>
                  <a:gd name="connsiteY0" fmla="*/ 640815 h 640815"/>
                  <a:gd name="connsiteX1" fmla="*/ 219675 w 406450"/>
                  <a:gd name="connsiteY1" fmla="*/ 0 h 640815"/>
                  <a:gd name="connsiteX2" fmla="*/ 406450 w 406450"/>
                  <a:gd name="connsiteY2" fmla="*/ 630725 h 640815"/>
                  <a:gd name="connsiteX3" fmla="*/ 0 w 406450"/>
                  <a:gd name="connsiteY3" fmla="*/ 640815 h 640815"/>
                  <a:gd name="connsiteX0" fmla="*/ 0 w 406450"/>
                  <a:gd name="connsiteY0" fmla="*/ 633759 h 633759"/>
                  <a:gd name="connsiteX1" fmla="*/ 226073 w 406450"/>
                  <a:gd name="connsiteY1" fmla="*/ 0 h 633759"/>
                  <a:gd name="connsiteX2" fmla="*/ 406450 w 406450"/>
                  <a:gd name="connsiteY2" fmla="*/ 623669 h 633759"/>
                  <a:gd name="connsiteX3" fmla="*/ 0 w 406450"/>
                  <a:gd name="connsiteY3" fmla="*/ 633759 h 633759"/>
                  <a:gd name="connsiteX0" fmla="*/ 0 w 406450"/>
                  <a:gd name="connsiteY0" fmla="*/ 633923 h 633923"/>
                  <a:gd name="connsiteX1" fmla="*/ 222709 w 406450"/>
                  <a:gd name="connsiteY1" fmla="*/ 0 h 633923"/>
                  <a:gd name="connsiteX2" fmla="*/ 406450 w 406450"/>
                  <a:gd name="connsiteY2" fmla="*/ 623833 h 633923"/>
                  <a:gd name="connsiteX3" fmla="*/ 0 w 406450"/>
                  <a:gd name="connsiteY3" fmla="*/ 633923 h 633923"/>
                </a:gdLst>
                <a:ahLst/>
                <a:cxnLst>
                  <a:cxn ang="0">
                    <a:pos x="connsiteX0" y="connsiteY0"/>
                  </a:cxn>
                  <a:cxn ang="0">
                    <a:pos x="connsiteX1" y="connsiteY1"/>
                  </a:cxn>
                  <a:cxn ang="0">
                    <a:pos x="connsiteX2" y="connsiteY2"/>
                  </a:cxn>
                  <a:cxn ang="0">
                    <a:pos x="connsiteX3" y="connsiteY3"/>
                  </a:cxn>
                </a:cxnLst>
                <a:rect l="l" t="t" r="r" b="b"/>
                <a:pathLst>
                  <a:path w="406450" h="633923">
                    <a:moveTo>
                      <a:pt x="0" y="633923"/>
                    </a:moveTo>
                    <a:lnTo>
                      <a:pt x="222709" y="0"/>
                    </a:lnTo>
                    <a:lnTo>
                      <a:pt x="406450" y="623833"/>
                    </a:lnTo>
                    <a:lnTo>
                      <a:pt x="0" y="633923"/>
                    </a:ln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6" name="Rounded Rectangle 255"/>
              <p:cNvSpPr/>
              <p:nvPr/>
            </p:nvSpPr>
            <p:spPr>
              <a:xfrm>
                <a:off x="7721421" y="5908481"/>
                <a:ext cx="229665" cy="27535"/>
              </a:xfrm>
              <a:prstGeom prst="roundRect">
                <a:avLst>
                  <a:gd name="adj" fmla="val 50000"/>
                </a:avLst>
              </a:pr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7" name="Freeform 256"/>
              <p:cNvSpPr/>
              <p:nvPr/>
            </p:nvSpPr>
            <p:spPr>
              <a:xfrm>
                <a:off x="7787848" y="5623912"/>
                <a:ext cx="273092" cy="27535"/>
              </a:xfrm>
              <a:custGeom>
                <a:avLst/>
                <a:gdLst>
                  <a:gd name="connsiteX0" fmla="*/ 176794 w 3386693"/>
                  <a:gd name="connsiteY0" fmla="*/ 0 h 353588"/>
                  <a:gd name="connsiteX1" fmla="*/ 3386693 w 3386693"/>
                  <a:gd name="connsiteY1" fmla="*/ 0 h 353588"/>
                  <a:gd name="connsiteX2" fmla="*/ 3040606 w 3386693"/>
                  <a:gd name="connsiteY2" fmla="*/ 353588 h 353588"/>
                  <a:gd name="connsiteX3" fmla="*/ 176794 w 3386693"/>
                  <a:gd name="connsiteY3" fmla="*/ 353587 h 353588"/>
                  <a:gd name="connsiteX4" fmla="*/ 13894 w 3386693"/>
                  <a:gd name="connsiteY4" fmla="*/ 245610 h 353588"/>
                  <a:gd name="connsiteX5" fmla="*/ 0 w 3386693"/>
                  <a:gd name="connsiteY5" fmla="*/ 176794 h 353588"/>
                  <a:gd name="connsiteX6" fmla="*/ 13894 w 3386693"/>
                  <a:gd name="connsiteY6" fmla="*/ 107978 h 353588"/>
                  <a:gd name="connsiteX7" fmla="*/ 176794 w 3386693"/>
                  <a:gd name="connsiteY7" fmla="*/ 0 h 35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6693" h="353588">
                    <a:moveTo>
                      <a:pt x="176794" y="0"/>
                    </a:moveTo>
                    <a:lnTo>
                      <a:pt x="3386693" y="0"/>
                    </a:lnTo>
                    <a:lnTo>
                      <a:pt x="3040606" y="353588"/>
                    </a:lnTo>
                    <a:lnTo>
                      <a:pt x="176794" y="353587"/>
                    </a:lnTo>
                    <a:cubicBezTo>
                      <a:pt x="103564" y="353587"/>
                      <a:pt x="40732" y="309064"/>
                      <a:pt x="13894" y="245610"/>
                    </a:cubicBezTo>
                    <a:lnTo>
                      <a:pt x="0" y="176794"/>
                    </a:lnTo>
                    <a:lnTo>
                      <a:pt x="13894" y="107978"/>
                    </a:lnTo>
                    <a:cubicBezTo>
                      <a:pt x="40732" y="44524"/>
                      <a:pt x="103564" y="0"/>
                      <a:pt x="176794" y="0"/>
                    </a:cubicBez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8" name="Freeform 257"/>
              <p:cNvSpPr/>
              <p:nvPr/>
            </p:nvSpPr>
            <p:spPr>
              <a:xfrm>
                <a:off x="7787848" y="5695054"/>
                <a:ext cx="200987" cy="27535"/>
              </a:xfrm>
              <a:custGeom>
                <a:avLst/>
                <a:gdLst>
                  <a:gd name="connsiteX0" fmla="*/ 176794 w 2492496"/>
                  <a:gd name="connsiteY0" fmla="*/ 0 h 353588"/>
                  <a:gd name="connsiteX1" fmla="*/ 2492496 w 2492496"/>
                  <a:gd name="connsiteY1" fmla="*/ 0 h 353588"/>
                  <a:gd name="connsiteX2" fmla="*/ 2146409 w 2492496"/>
                  <a:gd name="connsiteY2" fmla="*/ 353588 h 353588"/>
                  <a:gd name="connsiteX3" fmla="*/ 176794 w 2492496"/>
                  <a:gd name="connsiteY3" fmla="*/ 353587 h 353588"/>
                  <a:gd name="connsiteX4" fmla="*/ 13894 w 2492496"/>
                  <a:gd name="connsiteY4" fmla="*/ 245610 h 353588"/>
                  <a:gd name="connsiteX5" fmla="*/ 0 w 2492496"/>
                  <a:gd name="connsiteY5" fmla="*/ 176794 h 353588"/>
                  <a:gd name="connsiteX6" fmla="*/ 13894 w 2492496"/>
                  <a:gd name="connsiteY6" fmla="*/ 107978 h 353588"/>
                  <a:gd name="connsiteX7" fmla="*/ 176794 w 2492496"/>
                  <a:gd name="connsiteY7" fmla="*/ 0 h 35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2496" h="353588">
                    <a:moveTo>
                      <a:pt x="176794" y="0"/>
                    </a:moveTo>
                    <a:lnTo>
                      <a:pt x="2492496" y="0"/>
                    </a:lnTo>
                    <a:lnTo>
                      <a:pt x="2146409" y="353588"/>
                    </a:lnTo>
                    <a:lnTo>
                      <a:pt x="176794" y="353587"/>
                    </a:lnTo>
                    <a:cubicBezTo>
                      <a:pt x="103564" y="353587"/>
                      <a:pt x="40732" y="309064"/>
                      <a:pt x="13894" y="245610"/>
                    </a:cubicBezTo>
                    <a:lnTo>
                      <a:pt x="0" y="176794"/>
                    </a:lnTo>
                    <a:lnTo>
                      <a:pt x="13894" y="107978"/>
                    </a:lnTo>
                    <a:cubicBezTo>
                      <a:pt x="40732" y="44524"/>
                      <a:pt x="103564" y="0"/>
                      <a:pt x="176794" y="0"/>
                    </a:cubicBez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59" name="Freeform 258"/>
              <p:cNvSpPr/>
              <p:nvPr/>
            </p:nvSpPr>
            <p:spPr>
              <a:xfrm>
                <a:off x="7787848" y="5766196"/>
                <a:ext cx="300524" cy="27535"/>
              </a:xfrm>
              <a:custGeom>
                <a:avLst/>
                <a:gdLst>
                  <a:gd name="connsiteX0" fmla="*/ 0 w 3726893"/>
                  <a:gd name="connsiteY0" fmla="*/ 176793 h 353588"/>
                  <a:gd name="connsiteX1" fmla="*/ 0 w 3726893"/>
                  <a:gd name="connsiteY1" fmla="*/ 176794 h 353588"/>
                  <a:gd name="connsiteX2" fmla="*/ 0 w 3726893"/>
                  <a:gd name="connsiteY2" fmla="*/ 176794 h 353588"/>
                  <a:gd name="connsiteX3" fmla="*/ 2836641 w 3726893"/>
                  <a:gd name="connsiteY3" fmla="*/ 0 h 353588"/>
                  <a:gd name="connsiteX4" fmla="*/ 3550099 w 3726893"/>
                  <a:gd name="connsiteY4" fmla="*/ 0 h 353588"/>
                  <a:gd name="connsiteX5" fmla="*/ 3726893 w 3726893"/>
                  <a:gd name="connsiteY5" fmla="*/ 176794 h 353588"/>
                  <a:gd name="connsiteX6" fmla="*/ 3726892 w 3726893"/>
                  <a:gd name="connsiteY6" fmla="*/ 176794 h 353588"/>
                  <a:gd name="connsiteX7" fmla="*/ 3550098 w 3726893"/>
                  <a:gd name="connsiteY7" fmla="*/ 353588 h 353588"/>
                  <a:gd name="connsiteX8" fmla="*/ 2411390 w 3726893"/>
                  <a:gd name="connsiteY8" fmla="*/ 353588 h 353588"/>
                  <a:gd name="connsiteX9" fmla="*/ 176794 w 3726893"/>
                  <a:gd name="connsiteY9" fmla="*/ 0 h 353588"/>
                  <a:gd name="connsiteX10" fmla="*/ 1598300 w 3726893"/>
                  <a:gd name="connsiteY10" fmla="*/ 0 h 353588"/>
                  <a:gd name="connsiteX11" fmla="*/ 1252214 w 3726893"/>
                  <a:gd name="connsiteY11" fmla="*/ 353588 h 353588"/>
                  <a:gd name="connsiteX12" fmla="*/ 176794 w 3726893"/>
                  <a:gd name="connsiteY12" fmla="*/ 353587 h 353588"/>
                  <a:gd name="connsiteX13" fmla="*/ 13894 w 3726893"/>
                  <a:gd name="connsiteY13" fmla="*/ 245610 h 353588"/>
                  <a:gd name="connsiteX14" fmla="*/ 0 w 3726893"/>
                  <a:gd name="connsiteY14" fmla="*/ 176794 h 353588"/>
                  <a:gd name="connsiteX15" fmla="*/ 13894 w 3726893"/>
                  <a:gd name="connsiteY15" fmla="*/ 107978 h 353588"/>
                  <a:gd name="connsiteX16" fmla="*/ 176794 w 3726893"/>
                  <a:gd name="connsiteY16" fmla="*/ 0 h 35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26893" h="353588">
                    <a:moveTo>
                      <a:pt x="0" y="176793"/>
                    </a:moveTo>
                    <a:lnTo>
                      <a:pt x="0" y="176794"/>
                    </a:lnTo>
                    <a:lnTo>
                      <a:pt x="0" y="176794"/>
                    </a:lnTo>
                    <a:close/>
                    <a:moveTo>
                      <a:pt x="2836641" y="0"/>
                    </a:moveTo>
                    <a:lnTo>
                      <a:pt x="3550099" y="0"/>
                    </a:lnTo>
                    <a:cubicBezTo>
                      <a:pt x="3647740" y="0"/>
                      <a:pt x="3726893" y="79153"/>
                      <a:pt x="3726893" y="176794"/>
                    </a:cubicBezTo>
                    <a:lnTo>
                      <a:pt x="3726892" y="176794"/>
                    </a:lnTo>
                    <a:cubicBezTo>
                      <a:pt x="3726892" y="274435"/>
                      <a:pt x="3647739" y="353588"/>
                      <a:pt x="3550098" y="353588"/>
                    </a:cubicBezTo>
                    <a:lnTo>
                      <a:pt x="2411390" y="353588"/>
                    </a:lnTo>
                    <a:close/>
                    <a:moveTo>
                      <a:pt x="176794" y="0"/>
                    </a:moveTo>
                    <a:lnTo>
                      <a:pt x="1598300" y="0"/>
                    </a:lnTo>
                    <a:lnTo>
                      <a:pt x="1252214" y="353588"/>
                    </a:lnTo>
                    <a:lnTo>
                      <a:pt x="176794" y="353587"/>
                    </a:lnTo>
                    <a:cubicBezTo>
                      <a:pt x="103564" y="353587"/>
                      <a:pt x="40732" y="309064"/>
                      <a:pt x="13894" y="245610"/>
                    </a:cubicBezTo>
                    <a:lnTo>
                      <a:pt x="0" y="176794"/>
                    </a:lnTo>
                    <a:lnTo>
                      <a:pt x="13894" y="107978"/>
                    </a:lnTo>
                    <a:cubicBezTo>
                      <a:pt x="40732" y="44524"/>
                      <a:pt x="103564" y="0"/>
                      <a:pt x="176794" y="0"/>
                    </a:cubicBez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60" name="Freeform 259"/>
              <p:cNvSpPr/>
              <p:nvPr/>
            </p:nvSpPr>
            <p:spPr>
              <a:xfrm>
                <a:off x="7787848" y="5837338"/>
                <a:ext cx="300524" cy="27535"/>
              </a:xfrm>
              <a:custGeom>
                <a:avLst/>
                <a:gdLst>
                  <a:gd name="connsiteX0" fmla="*/ 0 w 3726893"/>
                  <a:gd name="connsiteY0" fmla="*/ 176793 h 353588"/>
                  <a:gd name="connsiteX1" fmla="*/ 0 w 3726893"/>
                  <a:gd name="connsiteY1" fmla="*/ 176794 h 353588"/>
                  <a:gd name="connsiteX2" fmla="*/ 0 w 3726893"/>
                  <a:gd name="connsiteY2" fmla="*/ 176794 h 353588"/>
                  <a:gd name="connsiteX3" fmla="*/ 1737906 w 3726893"/>
                  <a:gd name="connsiteY3" fmla="*/ 0 h 353588"/>
                  <a:gd name="connsiteX4" fmla="*/ 3550099 w 3726893"/>
                  <a:gd name="connsiteY4" fmla="*/ 0 h 353588"/>
                  <a:gd name="connsiteX5" fmla="*/ 3726893 w 3726893"/>
                  <a:gd name="connsiteY5" fmla="*/ 176794 h 353588"/>
                  <a:gd name="connsiteX6" fmla="*/ 3726892 w 3726893"/>
                  <a:gd name="connsiteY6" fmla="*/ 176794 h 353588"/>
                  <a:gd name="connsiteX7" fmla="*/ 3550098 w 3726893"/>
                  <a:gd name="connsiteY7" fmla="*/ 353588 h 353588"/>
                  <a:gd name="connsiteX8" fmla="*/ 1312655 w 3726893"/>
                  <a:gd name="connsiteY8" fmla="*/ 353588 h 353588"/>
                  <a:gd name="connsiteX9" fmla="*/ 176794 w 3726893"/>
                  <a:gd name="connsiteY9" fmla="*/ 0 h 353588"/>
                  <a:gd name="connsiteX10" fmla="*/ 709005 w 3726893"/>
                  <a:gd name="connsiteY10" fmla="*/ 0 h 353588"/>
                  <a:gd name="connsiteX11" fmla="*/ 526878 w 3726893"/>
                  <a:gd name="connsiteY11" fmla="*/ 353587 h 353588"/>
                  <a:gd name="connsiteX12" fmla="*/ 176794 w 3726893"/>
                  <a:gd name="connsiteY12" fmla="*/ 353587 h 353588"/>
                  <a:gd name="connsiteX13" fmla="*/ 13894 w 3726893"/>
                  <a:gd name="connsiteY13" fmla="*/ 245610 h 353588"/>
                  <a:gd name="connsiteX14" fmla="*/ 0 w 3726893"/>
                  <a:gd name="connsiteY14" fmla="*/ 176794 h 353588"/>
                  <a:gd name="connsiteX15" fmla="*/ 13894 w 3726893"/>
                  <a:gd name="connsiteY15" fmla="*/ 107978 h 353588"/>
                  <a:gd name="connsiteX16" fmla="*/ 176794 w 3726893"/>
                  <a:gd name="connsiteY16" fmla="*/ 0 h 35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26893" h="353588">
                    <a:moveTo>
                      <a:pt x="0" y="176793"/>
                    </a:moveTo>
                    <a:lnTo>
                      <a:pt x="0" y="176794"/>
                    </a:lnTo>
                    <a:lnTo>
                      <a:pt x="0" y="176794"/>
                    </a:lnTo>
                    <a:close/>
                    <a:moveTo>
                      <a:pt x="1737906" y="0"/>
                    </a:moveTo>
                    <a:lnTo>
                      <a:pt x="3550099" y="0"/>
                    </a:lnTo>
                    <a:cubicBezTo>
                      <a:pt x="3647740" y="0"/>
                      <a:pt x="3726893" y="79153"/>
                      <a:pt x="3726893" y="176794"/>
                    </a:cubicBezTo>
                    <a:lnTo>
                      <a:pt x="3726892" y="176794"/>
                    </a:lnTo>
                    <a:cubicBezTo>
                      <a:pt x="3726892" y="274435"/>
                      <a:pt x="3647739" y="353588"/>
                      <a:pt x="3550098" y="353588"/>
                    </a:cubicBezTo>
                    <a:lnTo>
                      <a:pt x="1312655" y="353588"/>
                    </a:lnTo>
                    <a:close/>
                    <a:moveTo>
                      <a:pt x="176794" y="0"/>
                    </a:moveTo>
                    <a:lnTo>
                      <a:pt x="709005" y="0"/>
                    </a:lnTo>
                    <a:lnTo>
                      <a:pt x="526878" y="353587"/>
                    </a:lnTo>
                    <a:lnTo>
                      <a:pt x="176794" y="353587"/>
                    </a:lnTo>
                    <a:cubicBezTo>
                      <a:pt x="103564" y="353587"/>
                      <a:pt x="40732" y="309064"/>
                      <a:pt x="13894" y="245610"/>
                    </a:cubicBezTo>
                    <a:lnTo>
                      <a:pt x="0" y="176794"/>
                    </a:lnTo>
                    <a:lnTo>
                      <a:pt x="13894" y="107978"/>
                    </a:lnTo>
                    <a:cubicBezTo>
                      <a:pt x="40732" y="44524"/>
                      <a:pt x="103564" y="0"/>
                      <a:pt x="176794" y="0"/>
                    </a:cubicBez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sp>
            <p:nvSpPr>
              <p:cNvPr id="261" name="Freeform 260"/>
              <p:cNvSpPr/>
              <p:nvPr/>
            </p:nvSpPr>
            <p:spPr>
              <a:xfrm>
                <a:off x="7625463" y="5342558"/>
                <a:ext cx="526201" cy="685800"/>
              </a:xfrm>
              <a:custGeom>
                <a:avLst/>
                <a:gdLst>
                  <a:gd name="connsiteX0" fmla="*/ 2011166 w 6525569"/>
                  <a:gd name="connsiteY0" fmla="*/ 0 h 8806748"/>
                  <a:gd name="connsiteX1" fmla="*/ 6043265 w 6525569"/>
                  <a:gd name="connsiteY1" fmla="*/ 0 h 8806748"/>
                  <a:gd name="connsiteX2" fmla="*/ 6525569 w 6525569"/>
                  <a:gd name="connsiteY2" fmla="*/ 482305 h 8806748"/>
                  <a:gd name="connsiteX3" fmla="*/ 6525569 w 6525569"/>
                  <a:gd name="connsiteY3" fmla="*/ 2519880 h 8806748"/>
                  <a:gd name="connsiteX4" fmla="*/ 6112765 w 6525569"/>
                  <a:gd name="connsiteY4" fmla="*/ 2917253 h 8806748"/>
                  <a:gd name="connsiteX5" fmla="*/ 6112765 w 6525569"/>
                  <a:gd name="connsiteY5" fmla="*/ 498678 h 8806748"/>
                  <a:gd name="connsiteX6" fmla="*/ 2131630 w 6525569"/>
                  <a:gd name="connsiteY6" fmla="*/ 498678 h 8806748"/>
                  <a:gd name="connsiteX7" fmla="*/ 2131630 w 6525569"/>
                  <a:gd name="connsiteY7" fmla="*/ 2259933 h 8806748"/>
                  <a:gd name="connsiteX8" fmla="*/ 472699 w 6525569"/>
                  <a:gd name="connsiteY8" fmla="*/ 2259933 h 8806748"/>
                  <a:gd name="connsiteX9" fmla="*/ 472699 w 6525569"/>
                  <a:gd name="connsiteY9" fmla="*/ 8424751 h 8806748"/>
                  <a:gd name="connsiteX10" fmla="*/ 6112765 w 6525569"/>
                  <a:gd name="connsiteY10" fmla="*/ 8424751 h 8806748"/>
                  <a:gd name="connsiteX11" fmla="*/ 6112765 w 6525569"/>
                  <a:gd name="connsiteY11" fmla="*/ 4675784 h 8806748"/>
                  <a:gd name="connsiteX12" fmla="*/ 6525569 w 6525569"/>
                  <a:gd name="connsiteY12" fmla="*/ 4355145 h 8806748"/>
                  <a:gd name="connsiteX13" fmla="*/ 6525569 w 6525569"/>
                  <a:gd name="connsiteY13" fmla="*/ 8324444 h 8806748"/>
                  <a:gd name="connsiteX14" fmla="*/ 6043265 w 6525569"/>
                  <a:gd name="connsiteY14" fmla="*/ 8806748 h 8806748"/>
                  <a:gd name="connsiteX15" fmla="*/ 482305 w 6525569"/>
                  <a:gd name="connsiteY15" fmla="*/ 8806748 h 8806748"/>
                  <a:gd name="connsiteX16" fmla="*/ 0 w 6525569"/>
                  <a:gd name="connsiteY16" fmla="*/ 8324444 h 8806748"/>
                  <a:gd name="connsiteX17" fmla="*/ 0 w 6525569"/>
                  <a:gd name="connsiteY17" fmla="*/ 2156712 h 880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25569" h="8806748">
                    <a:moveTo>
                      <a:pt x="2011166" y="0"/>
                    </a:moveTo>
                    <a:lnTo>
                      <a:pt x="6043265" y="0"/>
                    </a:lnTo>
                    <a:cubicBezTo>
                      <a:pt x="6309634" y="0"/>
                      <a:pt x="6525569" y="215935"/>
                      <a:pt x="6525569" y="482305"/>
                    </a:cubicBezTo>
                    <a:lnTo>
                      <a:pt x="6525569" y="2519880"/>
                    </a:lnTo>
                    <a:lnTo>
                      <a:pt x="6112765" y="2917253"/>
                    </a:lnTo>
                    <a:lnTo>
                      <a:pt x="6112765" y="498678"/>
                    </a:lnTo>
                    <a:lnTo>
                      <a:pt x="2131630" y="498678"/>
                    </a:lnTo>
                    <a:lnTo>
                      <a:pt x="2131630" y="2259933"/>
                    </a:lnTo>
                    <a:lnTo>
                      <a:pt x="472699" y="2259933"/>
                    </a:lnTo>
                    <a:lnTo>
                      <a:pt x="472699" y="8424751"/>
                    </a:lnTo>
                    <a:lnTo>
                      <a:pt x="6112765" y="8424751"/>
                    </a:lnTo>
                    <a:lnTo>
                      <a:pt x="6112765" y="4675784"/>
                    </a:lnTo>
                    <a:lnTo>
                      <a:pt x="6525569" y="4355145"/>
                    </a:lnTo>
                    <a:lnTo>
                      <a:pt x="6525569" y="8324444"/>
                    </a:lnTo>
                    <a:cubicBezTo>
                      <a:pt x="6525569" y="8590813"/>
                      <a:pt x="6309634" y="8806748"/>
                      <a:pt x="6043265" y="8806748"/>
                    </a:cubicBezTo>
                    <a:lnTo>
                      <a:pt x="482305" y="8806748"/>
                    </a:lnTo>
                    <a:cubicBezTo>
                      <a:pt x="215935" y="8806748"/>
                      <a:pt x="0" y="8590813"/>
                      <a:pt x="0" y="8324444"/>
                    </a:cubicBezTo>
                    <a:lnTo>
                      <a:pt x="0" y="2156712"/>
                    </a:lnTo>
                    <a:close/>
                  </a:path>
                </a:pathLst>
              </a:custGeom>
              <a:grpFill/>
              <a:ln w="12700" cap="flat" cmpd="sng" algn="ctr">
                <a:noFill/>
                <a:prstDash val="solid"/>
                <a:miter lim="800000"/>
              </a:ln>
              <a:effectLst/>
            </p:spPr>
            <p:txBody>
              <a:bodyPr rtlCol="0" anchor="ctr"/>
              <a:lstStyle/>
              <a:p>
                <a:pPr algn="ctr" defTabSz="914400">
                  <a:defRPr/>
                </a:pPr>
                <a:endParaRPr lang="en-US" kern="0" dirty="0">
                  <a:solidFill>
                    <a:prstClr val="white"/>
                  </a:solidFill>
                </a:endParaRPr>
              </a:p>
            </p:txBody>
          </p:sp>
        </p:grpSp>
      </p:grpSp>
      <p:grpSp>
        <p:nvGrpSpPr>
          <p:cNvPr id="8" name="Group 7"/>
          <p:cNvGrpSpPr/>
          <p:nvPr/>
        </p:nvGrpSpPr>
        <p:grpSpPr>
          <a:xfrm>
            <a:off x="3511876" y="2863652"/>
            <a:ext cx="5450948" cy="630942"/>
            <a:chOff x="3535890" y="2625552"/>
            <a:chExt cx="5450948" cy="630942"/>
          </a:xfrm>
        </p:grpSpPr>
        <p:sp>
          <p:nvSpPr>
            <p:cNvPr id="196" name="Rectangle 195"/>
            <p:cNvSpPr/>
            <p:nvPr/>
          </p:nvSpPr>
          <p:spPr>
            <a:xfrm>
              <a:off x="4104872" y="2625552"/>
              <a:ext cx="4881966" cy="630942"/>
            </a:xfrm>
            <a:prstGeom prst="rect">
              <a:avLst/>
            </a:prstGeom>
          </p:spPr>
          <p:txBody>
            <a:bodyPr wrap="square">
              <a:spAutoFit/>
            </a:bodyPr>
            <a:lstStyle/>
            <a:p>
              <a:pPr defTabSz="914400"/>
              <a:r>
                <a:rPr lang="en-US" sz="1300" b="1" dirty="0">
                  <a:solidFill>
                    <a:prstClr val="black">
                      <a:lumMod val="75000"/>
                      <a:lumOff val="25000"/>
                    </a:prstClr>
                  </a:solidFill>
                  <a:latin typeface="Arial" panose="020B0604020202020204" pitchFamily="34" charset="0"/>
                  <a:cs typeface="Arial" panose="020B0604020202020204" pitchFamily="34" charset="0"/>
                </a:rPr>
                <a:t>Controlled study without formal statistical power</a:t>
              </a:r>
            </a:p>
            <a:p>
              <a:pPr marL="0" lvl="1" defTabSz="914400"/>
              <a:r>
                <a:rPr lang="en-US" sz="1050" dirty="0">
                  <a:solidFill>
                    <a:prstClr val="black">
                      <a:lumMod val="65000"/>
                      <a:lumOff val="35000"/>
                    </a:prstClr>
                  </a:solidFill>
                  <a:latin typeface="Arial" panose="020B0604020202020204" pitchFamily="34" charset="0"/>
                  <a:cs typeface="Arial" panose="020B0604020202020204" pitchFamily="34" charset="0"/>
                </a:rPr>
                <a:t>Community acquired pneumonia, nosocomial infections, skin and skin structure infections, etc.</a:t>
              </a:r>
            </a:p>
          </p:txBody>
        </p:sp>
        <p:sp>
          <p:nvSpPr>
            <p:cNvPr id="197" name="Oval 196"/>
            <p:cNvSpPr/>
            <p:nvPr/>
          </p:nvSpPr>
          <p:spPr>
            <a:xfrm>
              <a:off x="3535890" y="2653518"/>
              <a:ext cx="575010" cy="575010"/>
            </a:xfrm>
            <a:prstGeom prst="ellipse">
              <a:avLst/>
            </a:prstGeom>
            <a:solidFill>
              <a:schemeClr val="bg1"/>
            </a:solidFill>
            <a:ln w="0">
              <a:solidFill>
                <a:srgbClr val="B7E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grpSp>
          <p:nvGrpSpPr>
            <p:cNvPr id="262" name="Group 261"/>
            <p:cNvGrpSpPr/>
            <p:nvPr/>
          </p:nvGrpSpPr>
          <p:grpSpPr>
            <a:xfrm>
              <a:off x="3690974" y="2763939"/>
              <a:ext cx="296914" cy="354168"/>
              <a:chOff x="2570571" y="1201161"/>
              <a:chExt cx="923142" cy="1101148"/>
            </a:xfrm>
            <a:solidFill>
              <a:srgbClr val="5AC3E4"/>
            </a:solidFill>
          </p:grpSpPr>
          <p:grpSp>
            <p:nvGrpSpPr>
              <p:cNvPr id="263" name="Group 262"/>
              <p:cNvGrpSpPr/>
              <p:nvPr/>
            </p:nvGrpSpPr>
            <p:grpSpPr>
              <a:xfrm>
                <a:off x="2570571" y="1201161"/>
                <a:ext cx="603104" cy="754532"/>
                <a:chOff x="1809646" y="2245352"/>
                <a:chExt cx="864989" cy="1082173"/>
              </a:xfrm>
              <a:grpFill/>
            </p:grpSpPr>
            <p:sp>
              <p:nvSpPr>
                <p:cNvPr id="267" name="Freeform 5"/>
                <p:cNvSpPr>
                  <a:spLocks noEditPoints="1"/>
                </p:cNvSpPr>
                <p:nvPr/>
              </p:nvSpPr>
              <p:spPr bwMode="auto">
                <a:xfrm>
                  <a:off x="1809646" y="2245352"/>
                  <a:ext cx="864989" cy="1082173"/>
                </a:xfrm>
                <a:custGeom>
                  <a:avLst/>
                  <a:gdLst>
                    <a:gd name="T0" fmla="*/ 0 w 17272"/>
                    <a:gd name="T1" fmla="*/ 0 h 21590"/>
                    <a:gd name="T2" fmla="*/ 0 w 17272"/>
                    <a:gd name="T3" fmla="*/ 21590 h 21590"/>
                    <a:gd name="T4" fmla="*/ 17272 w 17272"/>
                    <a:gd name="T5" fmla="*/ 21590 h 21590"/>
                    <a:gd name="T6" fmla="*/ 17272 w 17272"/>
                    <a:gd name="T7" fmla="*/ 0 h 21590"/>
                    <a:gd name="T8" fmla="*/ 0 w 17272"/>
                    <a:gd name="T9" fmla="*/ 0 h 21590"/>
                    <a:gd name="T10" fmla="*/ 16624 w 17272"/>
                    <a:gd name="T11" fmla="*/ 20295 h 21590"/>
                    <a:gd name="T12" fmla="*/ 648 w 17272"/>
                    <a:gd name="T13" fmla="*/ 20295 h 21590"/>
                    <a:gd name="T14" fmla="*/ 648 w 17272"/>
                    <a:gd name="T15" fmla="*/ 648 h 21590"/>
                    <a:gd name="T16" fmla="*/ 16624 w 17272"/>
                    <a:gd name="T17" fmla="*/ 648 h 21590"/>
                    <a:gd name="T18" fmla="*/ 16624 w 17272"/>
                    <a:gd name="T19" fmla="*/ 20295 h 2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72" h="21590">
                      <a:moveTo>
                        <a:pt x="0" y="0"/>
                      </a:moveTo>
                      <a:lnTo>
                        <a:pt x="0" y="21590"/>
                      </a:lnTo>
                      <a:lnTo>
                        <a:pt x="17272" y="21590"/>
                      </a:lnTo>
                      <a:lnTo>
                        <a:pt x="17272" y="0"/>
                      </a:lnTo>
                      <a:lnTo>
                        <a:pt x="0" y="0"/>
                      </a:lnTo>
                      <a:close/>
                      <a:moveTo>
                        <a:pt x="16624" y="20295"/>
                      </a:moveTo>
                      <a:lnTo>
                        <a:pt x="648" y="20295"/>
                      </a:lnTo>
                      <a:lnTo>
                        <a:pt x="648" y="648"/>
                      </a:lnTo>
                      <a:lnTo>
                        <a:pt x="16624" y="648"/>
                      </a:lnTo>
                      <a:lnTo>
                        <a:pt x="16624" y="202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68" name="Rectangle 6"/>
                <p:cNvSpPr>
                  <a:spLocks noChangeArrowheads="1"/>
                </p:cNvSpPr>
                <p:nvPr/>
              </p:nvSpPr>
              <p:spPr bwMode="auto">
                <a:xfrm>
                  <a:off x="1916110" y="2956280"/>
                  <a:ext cx="313631" cy="235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69" name="Rectangle 7"/>
                <p:cNvSpPr>
                  <a:spLocks noChangeArrowheads="1"/>
                </p:cNvSpPr>
                <p:nvPr/>
              </p:nvSpPr>
              <p:spPr bwMode="auto">
                <a:xfrm>
                  <a:off x="1916110" y="2871109"/>
                  <a:ext cx="313631" cy="232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70" name="Rectangle 8"/>
                <p:cNvSpPr>
                  <a:spLocks noChangeArrowheads="1"/>
                </p:cNvSpPr>
                <p:nvPr/>
              </p:nvSpPr>
              <p:spPr bwMode="auto">
                <a:xfrm>
                  <a:off x="1916110" y="3041701"/>
                  <a:ext cx="313631" cy="232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71" name="Rectangle 9"/>
                <p:cNvSpPr>
                  <a:spLocks noChangeArrowheads="1"/>
                </p:cNvSpPr>
                <p:nvPr/>
              </p:nvSpPr>
              <p:spPr bwMode="auto">
                <a:xfrm>
                  <a:off x="1916110" y="3126872"/>
                  <a:ext cx="313631" cy="235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72" name="Rectangle 10"/>
                <p:cNvSpPr>
                  <a:spLocks noChangeArrowheads="1"/>
                </p:cNvSpPr>
                <p:nvPr/>
              </p:nvSpPr>
              <p:spPr bwMode="auto">
                <a:xfrm>
                  <a:off x="1916110" y="2324010"/>
                  <a:ext cx="510276" cy="38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73" name="Freeform 11"/>
                <p:cNvSpPr>
                  <a:spLocks/>
                </p:cNvSpPr>
                <p:nvPr/>
              </p:nvSpPr>
              <p:spPr bwMode="auto">
                <a:xfrm>
                  <a:off x="2317918" y="2494352"/>
                  <a:ext cx="291837" cy="660076"/>
                </a:xfrm>
                <a:custGeom>
                  <a:avLst/>
                  <a:gdLst>
                    <a:gd name="T0" fmla="*/ 4534 w 5830"/>
                    <a:gd name="T1" fmla="*/ 12954 h 13170"/>
                    <a:gd name="T2" fmla="*/ 4534 w 5830"/>
                    <a:gd name="T3" fmla="*/ 5829 h 13170"/>
                    <a:gd name="T4" fmla="*/ 3455 w 5830"/>
                    <a:gd name="T5" fmla="*/ 5829 h 13170"/>
                    <a:gd name="T6" fmla="*/ 3455 w 5830"/>
                    <a:gd name="T7" fmla="*/ 12954 h 13170"/>
                    <a:gd name="T8" fmla="*/ 2807 w 5830"/>
                    <a:gd name="T9" fmla="*/ 12954 h 13170"/>
                    <a:gd name="T10" fmla="*/ 2807 w 5830"/>
                    <a:gd name="T11" fmla="*/ 0 h 13170"/>
                    <a:gd name="T12" fmla="*/ 1296 w 5830"/>
                    <a:gd name="T13" fmla="*/ 0 h 13170"/>
                    <a:gd name="T14" fmla="*/ 1296 w 5830"/>
                    <a:gd name="T15" fmla="*/ 12954 h 13170"/>
                    <a:gd name="T16" fmla="*/ 0 w 5830"/>
                    <a:gd name="T17" fmla="*/ 12954 h 13170"/>
                    <a:gd name="T18" fmla="*/ 0 w 5830"/>
                    <a:gd name="T19" fmla="*/ 13170 h 13170"/>
                    <a:gd name="T20" fmla="*/ 5830 w 5830"/>
                    <a:gd name="T21" fmla="*/ 13170 h 13170"/>
                    <a:gd name="T22" fmla="*/ 5830 w 5830"/>
                    <a:gd name="T23" fmla="*/ 12954 h 13170"/>
                    <a:gd name="T24" fmla="*/ 4534 w 5830"/>
                    <a:gd name="T25" fmla="*/ 12954 h 1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30" h="13170">
                      <a:moveTo>
                        <a:pt x="4534" y="12954"/>
                      </a:moveTo>
                      <a:lnTo>
                        <a:pt x="4534" y="5829"/>
                      </a:lnTo>
                      <a:lnTo>
                        <a:pt x="3455" y="5829"/>
                      </a:lnTo>
                      <a:lnTo>
                        <a:pt x="3455" y="12954"/>
                      </a:lnTo>
                      <a:lnTo>
                        <a:pt x="2807" y="12954"/>
                      </a:lnTo>
                      <a:lnTo>
                        <a:pt x="2807" y="0"/>
                      </a:lnTo>
                      <a:lnTo>
                        <a:pt x="1296" y="0"/>
                      </a:lnTo>
                      <a:lnTo>
                        <a:pt x="1296" y="12954"/>
                      </a:lnTo>
                      <a:lnTo>
                        <a:pt x="0" y="12954"/>
                      </a:lnTo>
                      <a:lnTo>
                        <a:pt x="0" y="13170"/>
                      </a:lnTo>
                      <a:lnTo>
                        <a:pt x="5830" y="13170"/>
                      </a:lnTo>
                      <a:lnTo>
                        <a:pt x="5830" y="12954"/>
                      </a:lnTo>
                      <a:lnTo>
                        <a:pt x="4534" y="129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74" name="Freeform 12"/>
                <p:cNvSpPr>
                  <a:spLocks/>
                </p:cNvSpPr>
                <p:nvPr/>
              </p:nvSpPr>
              <p:spPr bwMode="auto">
                <a:xfrm>
                  <a:off x="1924627" y="2506126"/>
                  <a:ext cx="298350" cy="298850"/>
                </a:xfrm>
                <a:custGeom>
                  <a:avLst/>
                  <a:gdLst>
                    <a:gd name="T0" fmla="*/ 2979 w 5958"/>
                    <a:gd name="T1" fmla="*/ 2979 h 5958"/>
                    <a:gd name="T2" fmla="*/ 3740 w 5958"/>
                    <a:gd name="T3" fmla="*/ 102 h 5958"/>
                    <a:gd name="T4" fmla="*/ 2979 w 5958"/>
                    <a:gd name="T5" fmla="*/ 0 h 5958"/>
                    <a:gd name="T6" fmla="*/ 0 w 5958"/>
                    <a:gd name="T7" fmla="*/ 2979 h 5958"/>
                    <a:gd name="T8" fmla="*/ 2979 w 5958"/>
                    <a:gd name="T9" fmla="*/ 5958 h 5958"/>
                    <a:gd name="T10" fmla="*/ 5958 w 5958"/>
                    <a:gd name="T11" fmla="*/ 2979 h 5958"/>
                    <a:gd name="T12" fmla="*/ 5635 w 5958"/>
                    <a:gd name="T13" fmla="*/ 1634 h 5958"/>
                    <a:gd name="T14" fmla="*/ 2979 w 5958"/>
                    <a:gd name="T15" fmla="*/ 2979 h 59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58" h="5958">
                      <a:moveTo>
                        <a:pt x="2979" y="2979"/>
                      </a:moveTo>
                      <a:lnTo>
                        <a:pt x="3740" y="102"/>
                      </a:lnTo>
                      <a:cubicBezTo>
                        <a:pt x="3496" y="37"/>
                        <a:pt x="3242" y="0"/>
                        <a:pt x="2979" y="0"/>
                      </a:cubicBezTo>
                      <a:cubicBezTo>
                        <a:pt x="1334" y="0"/>
                        <a:pt x="0" y="1334"/>
                        <a:pt x="0" y="2979"/>
                      </a:cubicBezTo>
                      <a:cubicBezTo>
                        <a:pt x="0" y="4624"/>
                        <a:pt x="1334" y="5958"/>
                        <a:pt x="2979" y="5958"/>
                      </a:cubicBezTo>
                      <a:cubicBezTo>
                        <a:pt x="4624" y="5958"/>
                        <a:pt x="5958" y="4624"/>
                        <a:pt x="5958" y="2979"/>
                      </a:cubicBezTo>
                      <a:cubicBezTo>
                        <a:pt x="5958" y="2495"/>
                        <a:pt x="5840" y="2039"/>
                        <a:pt x="5635" y="1634"/>
                      </a:cubicBezTo>
                      <a:lnTo>
                        <a:pt x="2979" y="29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75" name="Freeform 13"/>
                <p:cNvSpPr>
                  <a:spLocks/>
                </p:cNvSpPr>
                <p:nvPr/>
              </p:nvSpPr>
              <p:spPr bwMode="auto">
                <a:xfrm>
                  <a:off x="2113507" y="2462037"/>
                  <a:ext cx="133017" cy="144039"/>
                </a:xfrm>
                <a:custGeom>
                  <a:avLst/>
                  <a:gdLst>
                    <a:gd name="T0" fmla="*/ 2655 w 2655"/>
                    <a:gd name="T1" fmla="*/ 1532 h 2877"/>
                    <a:gd name="T2" fmla="*/ 760 w 2655"/>
                    <a:gd name="T3" fmla="*/ 0 h 2877"/>
                    <a:gd name="T4" fmla="*/ 0 w 2655"/>
                    <a:gd name="T5" fmla="*/ 2877 h 2877"/>
                    <a:gd name="T6" fmla="*/ 2655 w 2655"/>
                    <a:gd name="T7" fmla="*/ 1532 h 2877"/>
                  </a:gdLst>
                  <a:ahLst/>
                  <a:cxnLst>
                    <a:cxn ang="0">
                      <a:pos x="T0" y="T1"/>
                    </a:cxn>
                    <a:cxn ang="0">
                      <a:pos x="T2" y="T3"/>
                    </a:cxn>
                    <a:cxn ang="0">
                      <a:pos x="T4" y="T5"/>
                    </a:cxn>
                    <a:cxn ang="0">
                      <a:pos x="T6" y="T7"/>
                    </a:cxn>
                  </a:cxnLst>
                  <a:rect l="0" t="0" r="r" b="b"/>
                  <a:pathLst>
                    <a:path w="2655" h="2877">
                      <a:moveTo>
                        <a:pt x="2655" y="1532"/>
                      </a:moveTo>
                      <a:cubicBezTo>
                        <a:pt x="2275" y="783"/>
                        <a:pt x="1589" y="219"/>
                        <a:pt x="760" y="0"/>
                      </a:cubicBezTo>
                      <a:lnTo>
                        <a:pt x="0" y="2877"/>
                      </a:lnTo>
                      <a:lnTo>
                        <a:pt x="2655" y="15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grpSp>
          <p:grpSp>
            <p:nvGrpSpPr>
              <p:cNvPr id="264" name="Group 263"/>
              <p:cNvGrpSpPr/>
              <p:nvPr/>
            </p:nvGrpSpPr>
            <p:grpSpPr>
              <a:xfrm>
                <a:off x="2868911" y="1729767"/>
                <a:ext cx="624802" cy="572542"/>
                <a:chOff x="6981583" y="480157"/>
                <a:chExt cx="1461687" cy="1339429"/>
              </a:xfrm>
              <a:grpFill/>
            </p:grpSpPr>
            <p:sp>
              <p:nvSpPr>
                <p:cNvPr id="265" name="Freeform 5"/>
                <p:cNvSpPr>
                  <a:spLocks noEditPoints="1"/>
                </p:cNvSpPr>
                <p:nvPr/>
              </p:nvSpPr>
              <p:spPr bwMode="auto">
                <a:xfrm>
                  <a:off x="7478772" y="480157"/>
                  <a:ext cx="964498" cy="976724"/>
                </a:xfrm>
                <a:custGeom>
                  <a:avLst/>
                  <a:gdLst>
                    <a:gd name="T0" fmla="*/ 8305 w 9940"/>
                    <a:gd name="T1" fmla="*/ 2338 h 10072"/>
                    <a:gd name="T2" fmla="*/ 8628 w 9940"/>
                    <a:gd name="T3" fmla="*/ 1625 h 10072"/>
                    <a:gd name="T4" fmla="*/ 7492 w 9940"/>
                    <a:gd name="T5" fmla="*/ 709 h 10072"/>
                    <a:gd name="T6" fmla="*/ 6013 w 9940"/>
                    <a:gd name="T7" fmla="*/ 865 h 10072"/>
                    <a:gd name="T8" fmla="*/ 5855 w 9940"/>
                    <a:gd name="T9" fmla="*/ 104 h 10072"/>
                    <a:gd name="T10" fmla="*/ 4420 w 9940"/>
                    <a:gd name="T11" fmla="*/ 48 h 10072"/>
                    <a:gd name="T12" fmla="*/ 3275 w 9940"/>
                    <a:gd name="T13" fmla="*/ 1073 h 10072"/>
                    <a:gd name="T14" fmla="*/ 2702 w 9940"/>
                    <a:gd name="T15" fmla="*/ 555 h 10072"/>
                    <a:gd name="T16" fmla="*/ 1577 w 9940"/>
                    <a:gd name="T17" fmla="*/ 1325 h 10072"/>
                    <a:gd name="T18" fmla="*/ 1851 w 9940"/>
                    <a:gd name="T19" fmla="*/ 2049 h 10072"/>
                    <a:gd name="T20" fmla="*/ 490 w 9940"/>
                    <a:gd name="T21" fmla="*/ 2743 h 10072"/>
                    <a:gd name="T22" fmla="*/ 24 w 9940"/>
                    <a:gd name="T23" fmla="*/ 4104 h 10072"/>
                    <a:gd name="T24" fmla="*/ 678 w 9940"/>
                    <a:gd name="T25" fmla="*/ 4530 h 10072"/>
                    <a:gd name="T26" fmla="*/ 0 w 9940"/>
                    <a:gd name="T27" fmla="*/ 5838 h 10072"/>
                    <a:gd name="T28" fmla="*/ 445 w 9940"/>
                    <a:gd name="T29" fmla="*/ 7233 h 10072"/>
                    <a:gd name="T30" fmla="*/ 1227 w 9940"/>
                    <a:gd name="T31" fmla="*/ 7191 h 10072"/>
                    <a:gd name="T32" fmla="*/ 1763 w 9940"/>
                    <a:gd name="T33" fmla="*/ 7925 h 10072"/>
                    <a:gd name="T34" fmla="*/ 1451 w 9940"/>
                    <a:gd name="T35" fmla="*/ 8626 h 10072"/>
                    <a:gd name="T36" fmla="*/ 2658 w 9940"/>
                    <a:gd name="T37" fmla="*/ 9496 h 10072"/>
                    <a:gd name="T38" fmla="*/ 4002 w 9940"/>
                    <a:gd name="T39" fmla="*/ 9232 h 10072"/>
                    <a:gd name="T40" fmla="*/ 4162 w 9940"/>
                    <a:gd name="T41" fmla="*/ 9988 h 10072"/>
                    <a:gd name="T42" fmla="*/ 5671 w 9940"/>
                    <a:gd name="T43" fmla="*/ 10000 h 10072"/>
                    <a:gd name="T44" fmla="*/ 6566 w 9940"/>
                    <a:gd name="T45" fmla="*/ 9023 h 10072"/>
                    <a:gd name="T46" fmla="*/ 7142 w 9940"/>
                    <a:gd name="T47" fmla="*/ 9543 h 10072"/>
                    <a:gd name="T48" fmla="*/ 8345 w 9940"/>
                    <a:gd name="T49" fmla="*/ 8727 h 10072"/>
                    <a:gd name="T50" fmla="*/ 8069 w 9940"/>
                    <a:gd name="T51" fmla="*/ 8002 h 10072"/>
                    <a:gd name="T52" fmla="*/ 9307 w 9940"/>
                    <a:gd name="T53" fmla="*/ 7519 h 10072"/>
                    <a:gd name="T54" fmla="*/ 9847 w 9940"/>
                    <a:gd name="T55" fmla="*/ 6113 h 10072"/>
                    <a:gd name="T56" fmla="*/ 9205 w 9940"/>
                    <a:gd name="T57" fmla="*/ 5691 h 10072"/>
                    <a:gd name="T58" fmla="*/ 9940 w 9940"/>
                    <a:gd name="T59" fmla="*/ 4520 h 10072"/>
                    <a:gd name="T60" fmla="*/ 9570 w 9940"/>
                    <a:gd name="T61" fmla="*/ 3083 h 10072"/>
                    <a:gd name="T62" fmla="*/ 8802 w 9940"/>
                    <a:gd name="T63" fmla="*/ 3119 h 10072"/>
                    <a:gd name="T64" fmla="*/ 7024 w 9940"/>
                    <a:gd name="T65" fmla="*/ 3813 h 10072"/>
                    <a:gd name="T66" fmla="*/ 2879 w 9940"/>
                    <a:gd name="T67" fmla="*/ 6257 h 10072"/>
                    <a:gd name="T68" fmla="*/ 7024 w 9940"/>
                    <a:gd name="T69" fmla="*/ 3813 h 10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940" h="10072">
                      <a:moveTo>
                        <a:pt x="8658" y="2849"/>
                      </a:moveTo>
                      <a:cubicBezTo>
                        <a:pt x="8551" y="2667"/>
                        <a:pt x="8433" y="2498"/>
                        <a:pt x="8305" y="2338"/>
                      </a:cubicBezTo>
                      <a:lnTo>
                        <a:pt x="8671" y="1671"/>
                      </a:lnTo>
                      <a:lnTo>
                        <a:pt x="8628" y="1625"/>
                      </a:lnTo>
                      <a:cubicBezTo>
                        <a:pt x="8307" y="1277"/>
                        <a:pt x="7942" y="983"/>
                        <a:pt x="7549" y="744"/>
                      </a:cubicBezTo>
                      <a:lnTo>
                        <a:pt x="7492" y="709"/>
                      </a:lnTo>
                      <a:lnTo>
                        <a:pt x="6949" y="1223"/>
                      </a:lnTo>
                      <a:cubicBezTo>
                        <a:pt x="6651" y="1068"/>
                        <a:pt x="6337" y="948"/>
                        <a:pt x="6013" y="865"/>
                      </a:cubicBezTo>
                      <a:lnTo>
                        <a:pt x="5915" y="115"/>
                      </a:lnTo>
                      <a:lnTo>
                        <a:pt x="5855" y="104"/>
                      </a:lnTo>
                      <a:cubicBezTo>
                        <a:pt x="5405" y="22"/>
                        <a:pt x="4944" y="0"/>
                        <a:pt x="4484" y="42"/>
                      </a:cubicBezTo>
                      <a:lnTo>
                        <a:pt x="4420" y="48"/>
                      </a:lnTo>
                      <a:lnTo>
                        <a:pt x="4282" y="784"/>
                      </a:lnTo>
                      <a:cubicBezTo>
                        <a:pt x="3941" y="838"/>
                        <a:pt x="3604" y="933"/>
                        <a:pt x="3275" y="1073"/>
                      </a:cubicBezTo>
                      <a:lnTo>
                        <a:pt x="2759" y="527"/>
                      </a:lnTo>
                      <a:lnTo>
                        <a:pt x="2702" y="555"/>
                      </a:lnTo>
                      <a:cubicBezTo>
                        <a:pt x="2602" y="605"/>
                        <a:pt x="2503" y="658"/>
                        <a:pt x="2405" y="715"/>
                      </a:cubicBezTo>
                      <a:cubicBezTo>
                        <a:pt x="2103" y="893"/>
                        <a:pt x="1827" y="1099"/>
                        <a:pt x="1577" y="1325"/>
                      </a:cubicBezTo>
                      <a:lnTo>
                        <a:pt x="1529" y="1368"/>
                      </a:lnTo>
                      <a:lnTo>
                        <a:pt x="1851" y="2049"/>
                      </a:lnTo>
                      <a:cubicBezTo>
                        <a:pt x="1608" y="2302"/>
                        <a:pt x="1399" y="2583"/>
                        <a:pt x="1225" y="2882"/>
                      </a:cubicBezTo>
                      <a:lnTo>
                        <a:pt x="490" y="2743"/>
                      </a:lnTo>
                      <a:lnTo>
                        <a:pt x="461" y="2802"/>
                      </a:lnTo>
                      <a:cubicBezTo>
                        <a:pt x="257" y="3215"/>
                        <a:pt x="110" y="3654"/>
                        <a:pt x="24" y="4104"/>
                      </a:cubicBezTo>
                      <a:lnTo>
                        <a:pt x="13" y="4166"/>
                      </a:lnTo>
                      <a:lnTo>
                        <a:pt x="678" y="4530"/>
                      </a:lnTo>
                      <a:cubicBezTo>
                        <a:pt x="639" y="4855"/>
                        <a:pt x="637" y="5188"/>
                        <a:pt x="674" y="5518"/>
                      </a:cubicBezTo>
                      <a:lnTo>
                        <a:pt x="0" y="5838"/>
                      </a:lnTo>
                      <a:lnTo>
                        <a:pt x="12" y="5902"/>
                      </a:lnTo>
                      <a:cubicBezTo>
                        <a:pt x="90" y="6355"/>
                        <a:pt x="234" y="6803"/>
                        <a:pt x="445" y="7233"/>
                      </a:cubicBezTo>
                      <a:lnTo>
                        <a:pt x="472" y="7288"/>
                      </a:lnTo>
                      <a:lnTo>
                        <a:pt x="1227" y="7191"/>
                      </a:lnTo>
                      <a:cubicBezTo>
                        <a:pt x="1232" y="7201"/>
                        <a:pt x="1238" y="7210"/>
                        <a:pt x="1244" y="7221"/>
                      </a:cubicBezTo>
                      <a:cubicBezTo>
                        <a:pt x="1395" y="7477"/>
                        <a:pt x="1571" y="7713"/>
                        <a:pt x="1763" y="7925"/>
                      </a:cubicBezTo>
                      <a:lnTo>
                        <a:pt x="1404" y="8580"/>
                      </a:lnTo>
                      <a:lnTo>
                        <a:pt x="1451" y="8626"/>
                      </a:lnTo>
                      <a:cubicBezTo>
                        <a:pt x="1797" y="8964"/>
                        <a:pt x="2185" y="9246"/>
                        <a:pt x="2603" y="9467"/>
                      </a:cubicBezTo>
                      <a:lnTo>
                        <a:pt x="2658" y="9496"/>
                      </a:lnTo>
                      <a:lnTo>
                        <a:pt x="3213" y="8972"/>
                      </a:lnTo>
                      <a:cubicBezTo>
                        <a:pt x="3467" y="9083"/>
                        <a:pt x="3731" y="9171"/>
                        <a:pt x="4002" y="9232"/>
                      </a:cubicBezTo>
                      <a:lnTo>
                        <a:pt x="4099" y="9977"/>
                      </a:lnTo>
                      <a:lnTo>
                        <a:pt x="4162" y="9988"/>
                      </a:lnTo>
                      <a:cubicBezTo>
                        <a:pt x="4637" y="10063"/>
                        <a:pt x="5125" y="10072"/>
                        <a:pt x="5610" y="10008"/>
                      </a:cubicBezTo>
                      <a:lnTo>
                        <a:pt x="5671" y="10000"/>
                      </a:lnTo>
                      <a:lnTo>
                        <a:pt x="5812" y="9251"/>
                      </a:lnTo>
                      <a:cubicBezTo>
                        <a:pt x="6066" y="9201"/>
                        <a:pt x="6320" y="9124"/>
                        <a:pt x="6566" y="9023"/>
                      </a:cubicBezTo>
                      <a:lnTo>
                        <a:pt x="7085" y="9572"/>
                      </a:lnTo>
                      <a:lnTo>
                        <a:pt x="7142" y="9543"/>
                      </a:lnTo>
                      <a:cubicBezTo>
                        <a:pt x="7260" y="9486"/>
                        <a:pt x="7380" y="9425"/>
                        <a:pt x="7499" y="9355"/>
                      </a:cubicBezTo>
                      <a:cubicBezTo>
                        <a:pt x="7808" y="9173"/>
                        <a:pt x="8090" y="8961"/>
                        <a:pt x="8345" y="8727"/>
                      </a:cubicBezTo>
                      <a:lnTo>
                        <a:pt x="8392" y="8684"/>
                      </a:lnTo>
                      <a:lnTo>
                        <a:pt x="8069" y="8002"/>
                      </a:lnTo>
                      <a:cubicBezTo>
                        <a:pt x="8253" y="7808"/>
                        <a:pt x="8416" y="7599"/>
                        <a:pt x="8560" y="7378"/>
                      </a:cubicBezTo>
                      <a:lnTo>
                        <a:pt x="9307" y="7519"/>
                      </a:lnTo>
                      <a:lnTo>
                        <a:pt x="9337" y="7465"/>
                      </a:lnTo>
                      <a:cubicBezTo>
                        <a:pt x="9573" y="7038"/>
                        <a:pt x="9743" y="6584"/>
                        <a:pt x="9847" y="6113"/>
                      </a:cubicBezTo>
                      <a:lnTo>
                        <a:pt x="9863" y="6050"/>
                      </a:lnTo>
                      <a:lnTo>
                        <a:pt x="9205" y="5691"/>
                      </a:lnTo>
                      <a:cubicBezTo>
                        <a:pt x="9248" y="5413"/>
                        <a:pt x="9263" y="5129"/>
                        <a:pt x="9250" y="4846"/>
                      </a:cubicBezTo>
                      <a:lnTo>
                        <a:pt x="9940" y="4520"/>
                      </a:lnTo>
                      <a:lnTo>
                        <a:pt x="9933" y="4457"/>
                      </a:lnTo>
                      <a:cubicBezTo>
                        <a:pt x="9879" y="3994"/>
                        <a:pt x="9759" y="3530"/>
                        <a:pt x="9570" y="3083"/>
                      </a:cubicBezTo>
                      <a:lnTo>
                        <a:pt x="9543" y="3022"/>
                      </a:lnTo>
                      <a:lnTo>
                        <a:pt x="8802" y="3119"/>
                      </a:lnTo>
                      <a:cubicBezTo>
                        <a:pt x="8758" y="3029"/>
                        <a:pt x="8711" y="2938"/>
                        <a:pt x="8658" y="2849"/>
                      </a:cubicBezTo>
                      <a:close/>
                      <a:moveTo>
                        <a:pt x="7024" y="3813"/>
                      </a:moveTo>
                      <a:cubicBezTo>
                        <a:pt x="7699" y="4958"/>
                        <a:pt x="7318" y="6432"/>
                        <a:pt x="6175" y="7108"/>
                      </a:cubicBezTo>
                      <a:cubicBezTo>
                        <a:pt x="5028" y="7782"/>
                        <a:pt x="3556" y="7401"/>
                        <a:pt x="2879" y="6257"/>
                      </a:cubicBezTo>
                      <a:cubicBezTo>
                        <a:pt x="2205" y="5111"/>
                        <a:pt x="2585" y="3641"/>
                        <a:pt x="3730" y="2961"/>
                      </a:cubicBezTo>
                      <a:cubicBezTo>
                        <a:pt x="4876" y="2290"/>
                        <a:pt x="6349" y="2668"/>
                        <a:pt x="7024" y="38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sp>
              <p:nvSpPr>
                <p:cNvPr id="266" name="Freeform 6"/>
                <p:cNvSpPr>
                  <a:spLocks noEditPoints="1"/>
                </p:cNvSpPr>
                <p:nvPr/>
              </p:nvSpPr>
              <p:spPr bwMode="auto">
                <a:xfrm>
                  <a:off x="6981583" y="1139003"/>
                  <a:ext cx="681941" cy="680583"/>
                </a:xfrm>
                <a:custGeom>
                  <a:avLst/>
                  <a:gdLst>
                    <a:gd name="T0" fmla="*/ 6885 w 7020"/>
                    <a:gd name="T1" fmla="*/ 2543 h 7020"/>
                    <a:gd name="T2" fmla="*/ 6074 w 7020"/>
                    <a:gd name="T3" fmla="*/ 1925 h 7020"/>
                    <a:gd name="T4" fmla="*/ 6354 w 7020"/>
                    <a:gd name="T5" fmla="*/ 1454 h 7020"/>
                    <a:gd name="T6" fmla="*/ 5647 w 7020"/>
                    <a:gd name="T7" fmla="*/ 725 h 7020"/>
                    <a:gd name="T8" fmla="*/ 4593 w 7020"/>
                    <a:gd name="T9" fmla="*/ 697 h 7020"/>
                    <a:gd name="T10" fmla="*/ 4543 w 7020"/>
                    <a:gd name="T11" fmla="*/ 156 h 7020"/>
                    <a:gd name="T12" fmla="*/ 3601 w 7020"/>
                    <a:gd name="T13" fmla="*/ 1 h 7020"/>
                    <a:gd name="T14" fmla="*/ 3378 w 7020"/>
                    <a:gd name="T15" fmla="*/ 498 h 7020"/>
                    <a:gd name="T16" fmla="*/ 2378 w 7020"/>
                    <a:gd name="T17" fmla="*/ 188 h 7020"/>
                    <a:gd name="T18" fmla="*/ 1470 w 7020"/>
                    <a:gd name="T19" fmla="*/ 655 h 7020"/>
                    <a:gd name="T20" fmla="*/ 1585 w 7020"/>
                    <a:gd name="T21" fmla="*/ 1191 h 7020"/>
                    <a:gd name="T22" fmla="*/ 625 w 7020"/>
                    <a:gd name="T23" fmla="*/ 1509 h 7020"/>
                    <a:gd name="T24" fmla="*/ 169 w 7020"/>
                    <a:gd name="T25" fmla="*/ 2439 h 7020"/>
                    <a:gd name="T26" fmla="*/ 580 w 7020"/>
                    <a:gd name="T27" fmla="*/ 2806 h 7020"/>
                    <a:gd name="T28" fmla="*/ 497 w 7020"/>
                    <a:gd name="T29" fmla="*/ 3415 h 7020"/>
                    <a:gd name="T30" fmla="*/ 2 w 7020"/>
                    <a:gd name="T31" fmla="*/ 3629 h 7020"/>
                    <a:gd name="T32" fmla="*/ 196 w 7020"/>
                    <a:gd name="T33" fmla="*/ 4665 h 7020"/>
                    <a:gd name="T34" fmla="*/ 991 w 7020"/>
                    <a:gd name="T35" fmla="*/ 5165 h 7020"/>
                    <a:gd name="T36" fmla="*/ 714 w 7020"/>
                    <a:gd name="T37" fmla="*/ 5632 h 7020"/>
                    <a:gd name="T38" fmla="*/ 1481 w 7020"/>
                    <a:gd name="T39" fmla="*/ 6374 h 7020"/>
                    <a:gd name="T40" fmla="*/ 2385 w 7020"/>
                    <a:gd name="T41" fmla="*/ 6305 h 7020"/>
                    <a:gd name="T42" fmla="*/ 2435 w 7020"/>
                    <a:gd name="T43" fmla="*/ 6850 h 7020"/>
                    <a:gd name="T44" fmla="*/ 3439 w 7020"/>
                    <a:gd name="T45" fmla="*/ 7019 h 7020"/>
                    <a:gd name="T46" fmla="*/ 3661 w 7020"/>
                    <a:gd name="T47" fmla="*/ 6521 h 7020"/>
                    <a:gd name="T48" fmla="*/ 4499 w 7020"/>
                    <a:gd name="T49" fmla="*/ 6878 h 7020"/>
                    <a:gd name="T50" fmla="*/ 5464 w 7020"/>
                    <a:gd name="T51" fmla="*/ 6425 h 7020"/>
                    <a:gd name="T52" fmla="*/ 5354 w 7020"/>
                    <a:gd name="T53" fmla="*/ 5895 h 7020"/>
                    <a:gd name="T54" fmla="*/ 6275 w 7020"/>
                    <a:gd name="T55" fmla="*/ 5672 h 7020"/>
                    <a:gd name="T56" fmla="*/ 6790 w 7020"/>
                    <a:gd name="T57" fmla="*/ 4759 h 7020"/>
                    <a:gd name="T58" fmla="*/ 6392 w 7020"/>
                    <a:gd name="T59" fmla="*/ 4396 h 7020"/>
                    <a:gd name="T60" fmla="*/ 6513 w 7020"/>
                    <a:gd name="T61" fmla="*/ 3782 h 7020"/>
                    <a:gd name="T62" fmla="*/ 7019 w 7020"/>
                    <a:gd name="T63" fmla="*/ 3566 h 7020"/>
                    <a:gd name="T64" fmla="*/ 6900 w 7020"/>
                    <a:gd name="T65" fmla="*/ 2598 h 7020"/>
                    <a:gd name="T66" fmla="*/ 4390 w 7020"/>
                    <a:gd name="T67" fmla="*/ 3717 h 7020"/>
                    <a:gd name="T68" fmla="*/ 3304 w 7020"/>
                    <a:gd name="T69" fmla="*/ 4388 h 7020"/>
                    <a:gd name="T70" fmla="*/ 2632 w 7020"/>
                    <a:gd name="T71" fmla="*/ 3303 h 7020"/>
                    <a:gd name="T72" fmla="*/ 3718 w 7020"/>
                    <a:gd name="T73" fmla="*/ 2631 h 7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20" h="7020">
                      <a:moveTo>
                        <a:pt x="6900" y="2598"/>
                      </a:moveTo>
                      <a:lnTo>
                        <a:pt x="6885" y="2543"/>
                      </a:lnTo>
                      <a:lnTo>
                        <a:pt x="6364" y="2539"/>
                      </a:lnTo>
                      <a:cubicBezTo>
                        <a:pt x="6291" y="2324"/>
                        <a:pt x="6192" y="2117"/>
                        <a:pt x="6074" y="1925"/>
                      </a:cubicBezTo>
                      <a:lnTo>
                        <a:pt x="6386" y="1499"/>
                      </a:lnTo>
                      <a:lnTo>
                        <a:pt x="6354" y="1454"/>
                      </a:lnTo>
                      <a:cubicBezTo>
                        <a:pt x="6167" y="1195"/>
                        <a:pt x="5944" y="962"/>
                        <a:pt x="5692" y="761"/>
                      </a:cubicBezTo>
                      <a:lnTo>
                        <a:pt x="5647" y="725"/>
                      </a:lnTo>
                      <a:lnTo>
                        <a:pt x="5222" y="1029"/>
                      </a:lnTo>
                      <a:cubicBezTo>
                        <a:pt x="5030" y="895"/>
                        <a:pt x="4818" y="784"/>
                        <a:pt x="4593" y="697"/>
                      </a:cubicBezTo>
                      <a:lnTo>
                        <a:pt x="4596" y="173"/>
                      </a:lnTo>
                      <a:lnTo>
                        <a:pt x="4543" y="156"/>
                      </a:lnTo>
                      <a:cubicBezTo>
                        <a:pt x="4467" y="134"/>
                        <a:pt x="4393" y="112"/>
                        <a:pt x="4314" y="94"/>
                      </a:cubicBezTo>
                      <a:cubicBezTo>
                        <a:pt x="4076" y="37"/>
                        <a:pt x="3837" y="8"/>
                        <a:pt x="3601" y="1"/>
                      </a:cubicBezTo>
                      <a:lnTo>
                        <a:pt x="3543" y="0"/>
                      </a:lnTo>
                      <a:lnTo>
                        <a:pt x="3378" y="498"/>
                      </a:lnTo>
                      <a:cubicBezTo>
                        <a:pt x="3141" y="509"/>
                        <a:pt x="2905" y="548"/>
                        <a:pt x="2680" y="612"/>
                      </a:cubicBezTo>
                      <a:lnTo>
                        <a:pt x="2378" y="188"/>
                      </a:lnTo>
                      <a:lnTo>
                        <a:pt x="2323" y="208"/>
                      </a:lnTo>
                      <a:cubicBezTo>
                        <a:pt x="2019" y="317"/>
                        <a:pt x="1732" y="468"/>
                        <a:pt x="1470" y="655"/>
                      </a:cubicBezTo>
                      <a:lnTo>
                        <a:pt x="1425" y="688"/>
                      </a:lnTo>
                      <a:lnTo>
                        <a:pt x="1585" y="1191"/>
                      </a:lnTo>
                      <a:cubicBezTo>
                        <a:pt x="1414" y="1334"/>
                        <a:pt x="1257" y="1494"/>
                        <a:pt x="1120" y="1673"/>
                      </a:cubicBezTo>
                      <a:lnTo>
                        <a:pt x="625" y="1509"/>
                      </a:lnTo>
                      <a:lnTo>
                        <a:pt x="594" y="1558"/>
                      </a:lnTo>
                      <a:cubicBezTo>
                        <a:pt x="415" y="1825"/>
                        <a:pt x="270" y="2120"/>
                        <a:pt x="169" y="2439"/>
                      </a:cubicBezTo>
                      <a:lnTo>
                        <a:pt x="153" y="2491"/>
                      </a:lnTo>
                      <a:lnTo>
                        <a:pt x="580" y="2806"/>
                      </a:lnTo>
                      <a:cubicBezTo>
                        <a:pt x="578" y="2810"/>
                        <a:pt x="577" y="2815"/>
                        <a:pt x="577" y="2819"/>
                      </a:cubicBezTo>
                      <a:cubicBezTo>
                        <a:pt x="529" y="3019"/>
                        <a:pt x="504" y="3217"/>
                        <a:pt x="497" y="3415"/>
                      </a:cubicBezTo>
                      <a:lnTo>
                        <a:pt x="0" y="3572"/>
                      </a:lnTo>
                      <a:lnTo>
                        <a:pt x="2" y="3629"/>
                      </a:lnTo>
                      <a:cubicBezTo>
                        <a:pt x="15" y="3968"/>
                        <a:pt x="74" y="4299"/>
                        <a:pt x="178" y="4613"/>
                      </a:cubicBezTo>
                      <a:lnTo>
                        <a:pt x="196" y="4665"/>
                      </a:lnTo>
                      <a:lnTo>
                        <a:pt x="729" y="4669"/>
                      </a:lnTo>
                      <a:cubicBezTo>
                        <a:pt x="801" y="4842"/>
                        <a:pt x="888" y="5007"/>
                        <a:pt x="991" y="5165"/>
                      </a:cubicBezTo>
                      <a:lnTo>
                        <a:pt x="680" y="5587"/>
                      </a:lnTo>
                      <a:lnTo>
                        <a:pt x="714" y="5632"/>
                      </a:lnTo>
                      <a:cubicBezTo>
                        <a:pt x="919" y="5900"/>
                        <a:pt x="1160" y="6141"/>
                        <a:pt x="1437" y="6341"/>
                      </a:cubicBezTo>
                      <a:lnTo>
                        <a:pt x="1481" y="6374"/>
                      </a:lnTo>
                      <a:lnTo>
                        <a:pt x="1912" y="6066"/>
                      </a:lnTo>
                      <a:cubicBezTo>
                        <a:pt x="2060" y="6159"/>
                        <a:pt x="2219" y="6239"/>
                        <a:pt x="2385" y="6305"/>
                      </a:cubicBezTo>
                      <a:lnTo>
                        <a:pt x="2382" y="6833"/>
                      </a:lnTo>
                      <a:lnTo>
                        <a:pt x="2435" y="6850"/>
                      </a:lnTo>
                      <a:cubicBezTo>
                        <a:pt x="2524" y="6878"/>
                        <a:pt x="2614" y="6904"/>
                        <a:pt x="2707" y="6926"/>
                      </a:cubicBezTo>
                      <a:cubicBezTo>
                        <a:pt x="2952" y="6984"/>
                        <a:pt x="3197" y="7014"/>
                        <a:pt x="3439" y="7019"/>
                      </a:cubicBezTo>
                      <a:lnTo>
                        <a:pt x="3495" y="7020"/>
                      </a:lnTo>
                      <a:lnTo>
                        <a:pt x="3661" y="6521"/>
                      </a:lnTo>
                      <a:cubicBezTo>
                        <a:pt x="3841" y="6513"/>
                        <a:pt x="4018" y="6487"/>
                        <a:pt x="4190" y="6447"/>
                      </a:cubicBezTo>
                      <a:lnTo>
                        <a:pt x="4499" y="6878"/>
                      </a:lnTo>
                      <a:lnTo>
                        <a:pt x="4553" y="6861"/>
                      </a:lnTo>
                      <a:cubicBezTo>
                        <a:pt x="4876" y="6761"/>
                        <a:pt x="5183" y="6613"/>
                        <a:pt x="5464" y="6425"/>
                      </a:cubicBezTo>
                      <a:lnTo>
                        <a:pt x="5511" y="6393"/>
                      </a:lnTo>
                      <a:lnTo>
                        <a:pt x="5354" y="5895"/>
                      </a:lnTo>
                      <a:cubicBezTo>
                        <a:pt x="5504" y="5778"/>
                        <a:pt x="5644" y="5648"/>
                        <a:pt x="5771" y="5505"/>
                      </a:cubicBezTo>
                      <a:lnTo>
                        <a:pt x="6275" y="5672"/>
                      </a:lnTo>
                      <a:lnTo>
                        <a:pt x="6308" y="5628"/>
                      </a:lnTo>
                      <a:cubicBezTo>
                        <a:pt x="6506" y="5370"/>
                        <a:pt x="6670" y="5077"/>
                        <a:pt x="6790" y="4759"/>
                      </a:cubicBezTo>
                      <a:lnTo>
                        <a:pt x="6811" y="4704"/>
                      </a:lnTo>
                      <a:lnTo>
                        <a:pt x="6392" y="4396"/>
                      </a:lnTo>
                      <a:cubicBezTo>
                        <a:pt x="6412" y="4332"/>
                        <a:pt x="6429" y="4267"/>
                        <a:pt x="6445" y="4201"/>
                      </a:cubicBezTo>
                      <a:cubicBezTo>
                        <a:pt x="6478" y="4060"/>
                        <a:pt x="6500" y="3920"/>
                        <a:pt x="6513" y="3782"/>
                      </a:cubicBezTo>
                      <a:lnTo>
                        <a:pt x="7019" y="3621"/>
                      </a:lnTo>
                      <a:lnTo>
                        <a:pt x="7019" y="3566"/>
                      </a:lnTo>
                      <a:cubicBezTo>
                        <a:pt x="7019" y="3546"/>
                        <a:pt x="7020" y="3526"/>
                        <a:pt x="7020" y="3505"/>
                      </a:cubicBezTo>
                      <a:cubicBezTo>
                        <a:pt x="7020" y="3197"/>
                        <a:pt x="6979" y="2891"/>
                        <a:pt x="6900" y="2598"/>
                      </a:cubicBezTo>
                      <a:close/>
                      <a:moveTo>
                        <a:pt x="4414" y="3509"/>
                      </a:moveTo>
                      <a:cubicBezTo>
                        <a:pt x="4414" y="3578"/>
                        <a:pt x="4407" y="3647"/>
                        <a:pt x="4390" y="3717"/>
                      </a:cubicBezTo>
                      <a:cubicBezTo>
                        <a:pt x="4291" y="4133"/>
                        <a:pt x="3921" y="4414"/>
                        <a:pt x="3512" y="4414"/>
                      </a:cubicBezTo>
                      <a:cubicBezTo>
                        <a:pt x="3443" y="4414"/>
                        <a:pt x="3374" y="4405"/>
                        <a:pt x="3304" y="4388"/>
                      </a:cubicBezTo>
                      <a:cubicBezTo>
                        <a:pt x="2888" y="4292"/>
                        <a:pt x="2609" y="3920"/>
                        <a:pt x="2609" y="3511"/>
                      </a:cubicBezTo>
                      <a:cubicBezTo>
                        <a:pt x="2609" y="3443"/>
                        <a:pt x="2616" y="3374"/>
                        <a:pt x="2632" y="3303"/>
                      </a:cubicBezTo>
                      <a:cubicBezTo>
                        <a:pt x="2729" y="2888"/>
                        <a:pt x="3100" y="2607"/>
                        <a:pt x="3511" y="2607"/>
                      </a:cubicBezTo>
                      <a:cubicBezTo>
                        <a:pt x="3578" y="2607"/>
                        <a:pt x="3648" y="2615"/>
                        <a:pt x="3718" y="2631"/>
                      </a:cubicBezTo>
                      <a:cubicBezTo>
                        <a:pt x="4133" y="2728"/>
                        <a:pt x="4414" y="3100"/>
                        <a:pt x="4414" y="35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dirty="0">
                    <a:solidFill>
                      <a:prstClr val="black"/>
                    </a:solidFill>
                  </a:endParaRPr>
                </a:p>
              </p:txBody>
            </p:sp>
          </p:grpSp>
        </p:grpSp>
      </p:grpSp>
      <p:grpSp>
        <p:nvGrpSpPr>
          <p:cNvPr id="12" name="Group 11"/>
          <p:cNvGrpSpPr/>
          <p:nvPr/>
        </p:nvGrpSpPr>
        <p:grpSpPr>
          <a:xfrm>
            <a:off x="3511876" y="5703243"/>
            <a:ext cx="5450948" cy="977191"/>
            <a:chOff x="3535890" y="5832768"/>
            <a:chExt cx="5450948" cy="977191"/>
          </a:xfrm>
        </p:grpSpPr>
        <p:sp>
          <p:nvSpPr>
            <p:cNvPr id="208" name="Rectangle 207"/>
            <p:cNvSpPr/>
            <p:nvPr/>
          </p:nvSpPr>
          <p:spPr>
            <a:xfrm>
              <a:off x="4104872" y="5832768"/>
              <a:ext cx="4881966" cy="977191"/>
            </a:xfrm>
            <a:prstGeom prst="rect">
              <a:avLst/>
            </a:prstGeom>
          </p:spPr>
          <p:txBody>
            <a:bodyPr wrap="square">
              <a:spAutoFit/>
            </a:bodyPr>
            <a:lstStyle/>
            <a:p>
              <a:pPr defTabSz="914400"/>
              <a:r>
                <a:rPr lang="en-US" sz="1300" b="1" dirty="0">
                  <a:solidFill>
                    <a:srgbClr val="FF0000"/>
                  </a:solidFill>
                  <a:latin typeface="Arial" panose="020B0604020202020204" pitchFamily="34" charset="0"/>
                  <a:cs typeface="Arial" panose="020B0604020202020204" pitchFamily="34" charset="0"/>
                </a:rPr>
                <a:t>PK/safety only (single dose level matching adult exposures)</a:t>
              </a:r>
            </a:p>
            <a:p>
              <a:pPr marL="0" lvl="1" defTabSz="914400"/>
              <a:r>
                <a:rPr lang="en-US" sz="1050" dirty="0">
                  <a:solidFill>
                    <a:prstClr val="black">
                      <a:lumMod val="65000"/>
                      <a:lumOff val="35000"/>
                    </a:prstClr>
                  </a:solidFill>
                  <a:latin typeface="Arial" panose="020B0604020202020204" pitchFamily="34" charset="0"/>
                  <a:cs typeface="Arial" panose="020B0604020202020204" pitchFamily="34" charset="0"/>
                </a:rPr>
                <a:t>gastroesophageal reflux disease, bacterial sinusitis, herpes simplex, analgesics/anesthetics (well known MOAs; over 2 y/o), imaging products, melanoma (adolescents)</a:t>
              </a:r>
            </a:p>
          </p:txBody>
        </p:sp>
        <p:sp>
          <p:nvSpPr>
            <p:cNvPr id="209" name="Oval 208"/>
            <p:cNvSpPr/>
            <p:nvPr/>
          </p:nvSpPr>
          <p:spPr>
            <a:xfrm>
              <a:off x="3535890" y="5896400"/>
              <a:ext cx="575010" cy="575010"/>
            </a:xfrm>
            <a:prstGeom prst="ellipse">
              <a:avLst/>
            </a:prstGeom>
            <a:solidFill>
              <a:schemeClr val="bg1"/>
            </a:solidFill>
            <a:ln w="0">
              <a:solidFill>
                <a:srgbClr val="B7E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sp>
          <p:nvSpPr>
            <p:cNvPr id="276" name="Freeform 12"/>
            <p:cNvSpPr>
              <a:spLocks noEditPoints="1"/>
            </p:cNvSpPr>
            <p:nvPr/>
          </p:nvSpPr>
          <p:spPr bwMode="auto">
            <a:xfrm>
              <a:off x="3619423" y="5980856"/>
              <a:ext cx="401916" cy="406098"/>
            </a:xfrm>
            <a:custGeom>
              <a:avLst/>
              <a:gdLst>
                <a:gd name="T0" fmla="*/ 1737 w 2116"/>
                <a:gd name="T1" fmla="*/ 827 h 2143"/>
                <a:gd name="T2" fmla="*/ 954 w 2116"/>
                <a:gd name="T3" fmla="*/ 44 h 2143"/>
                <a:gd name="T4" fmla="*/ 1148 w 2116"/>
                <a:gd name="T5" fmla="*/ 901 h 2143"/>
                <a:gd name="T6" fmla="*/ 971 w 2116"/>
                <a:gd name="T7" fmla="*/ 830 h 2143"/>
                <a:gd name="T8" fmla="*/ 1148 w 2116"/>
                <a:gd name="T9" fmla="*/ 901 h 2143"/>
                <a:gd name="T10" fmla="*/ 1670 w 2116"/>
                <a:gd name="T11" fmla="*/ 686 h 2143"/>
                <a:gd name="T12" fmla="*/ 1057 w 2116"/>
                <a:gd name="T13" fmla="*/ 681 h 2143"/>
                <a:gd name="T14" fmla="*/ 446 w 2116"/>
                <a:gd name="T15" fmla="*/ 686 h 2143"/>
                <a:gd name="T16" fmla="*/ 1057 w 2116"/>
                <a:gd name="T17" fmla="*/ 616 h 2143"/>
                <a:gd name="T18" fmla="*/ 1970 w 2116"/>
                <a:gd name="T19" fmla="*/ 946 h 2143"/>
                <a:gd name="T20" fmla="*/ 1692 w 2116"/>
                <a:gd name="T21" fmla="*/ 1275 h 2143"/>
                <a:gd name="T22" fmla="*/ 1094 w 2116"/>
                <a:gd name="T23" fmla="*/ 1781 h 2143"/>
                <a:gd name="T24" fmla="*/ 1031 w 2116"/>
                <a:gd name="T25" fmla="*/ 1808 h 2143"/>
                <a:gd name="T26" fmla="*/ 512 w 2116"/>
                <a:gd name="T27" fmla="*/ 1397 h 2143"/>
                <a:gd name="T28" fmla="*/ 226 w 2116"/>
                <a:gd name="T29" fmla="*/ 961 h 2143"/>
                <a:gd name="T30" fmla="*/ 11 w 2116"/>
                <a:gd name="T31" fmla="*/ 936 h 2143"/>
                <a:gd name="T32" fmla="*/ 156 w 2116"/>
                <a:gd name="T33" fmla="*/ 1303 h 2143"/>
                <a:gd name="T34" fmla="*/ 418 w 2116"/>
                <a:gd name="T35" fmla="*/ 1687 h 2143"/>
                <a:gd name="T36" fmla="*/ 699 w 2116"/>
                <a:gd name="T37" fmla="*/ 2143 h 2143"/>
                <a:gd name="T38" fmla="*/ 1617 w 2116"/>
                <a:gd name="T39" fmla="*/ 1768 h 2143"/>
                <a:gd name="T40" fmla="*/ 1941 w 2116"/>
                <a:gd name="T41" fmla="*/ 1341 h 2143"/>
                <a:gd name="T42" fmla="*/ 2116 w 2116"/>
                <a:gd name="T43" fmla="*/ 946 h 2143"/>
                <a:gd name="T44" fmla="*/ 348 w 2116"/>
                <a:gd name="T45" fmla="*/ 1246 h 2143"/>
                <a:gd name="T46" fmla="*/ 199 w 2116"/>
                <a:gd name="T47" fmla="*/ 991 h 2143"/>
                <a:gd name="T48" fmla="*/ 622 w 2116"/>
                <a:gd name="T49" fmla="*/ 1816 h 2143"/>
                <a:gd name="T50" fmla="*/ 321 w 2116"/>
                <a:gd name="T51" fmla="*/ 1494 h 2143"/>
                <a:gd name="T52" fmla="*/ 50 w 2116"/>
                <a:gd name="T53" fmla="*/ 957 h 2143"/>
                <a:gd name="T54" fmla="*/ 136 w 2116"/>
                <a:gd name="T55" fmla="*/ 996 h 2143"/>
                <a:gd name="T56" fmla="*/ 300 w 2116"/>
                <a:gd name="T57" fmla="*/ 1267 h 2143"/>
                <a:gd name="T58" fmla="*/ 363 w 2116"/>
                <a:gd name="T59" fmla="*/ 1508 h 2143"/>
                <a:gd name="T60" fmla="*/ 574 w 2116"/>
                <a:gd name="T61" fmla="*/ 1688 h 2143"/>
                <a:gd name="T62" fmla="*/ 402 w 2116"/>
                <a:gd name="T63" fmla="*/ 1495 h 2143"/>
                <a:gd name="T64" fmla="*/ 362 w 2116"/>
                <a:gd name="T65" fmla="*/ 1404 h 2143"/>
                <a:gd name="T66" fmla="*/ 374 w 2116"/>
                <a:gd name="T67" fmla="*/ 1292 h 2143"/>
                <a:gd name="T68" fmla="*/ 486 w 2116"/>
                <a:gd name="T69" fmla="*/ 1432 h 2143"/>
                <a:gd name="T70" fmla="*/ 992 w 2116"/>
                <a:gd name="T71" fmla="*/ 1821 h 2143"/>
                <a:gd name="T72" fmla="*/ 1798 w 2116"/>
                <a:gd name="T73" fmla="*/ 1188 h 2143"/>
                <a:gd name="T74" fmla="*/ 1844 w 2116"/>
                <a:gd name="T75" fmla="*/ 1158 h 2143"/>
                <a:gd name="T76" fmla="*/ 1934 w 2116"/>
                <a:gd name="T77" fmla="*/ 1259 h 2143"/>
                <a:gd name="T78" fmla="*/ 1753 w 2116"/>
                <a:gd name="T79" fmla="*/ 1581 h 2143"/>
                <a:gd name="T80" fmla="*/ 1372 w 2116"/>
                <a:gd name="T81" fmla="*/ 2041 h 2143"/>
                <a:gd name="T82" fmla="*/ 1104 w 2116"/>
                <a:gd name="T83" fmla="*/ 1891 h 2143"/>
                <a:gd name="T84" fmla="*/ 1629 w 2116"/>
                <a:gd name="T85" fmla="*/ 1433 h 2143"/>
                <a:gd name="T86" fmla="*/ 1719 w 2116"/>
                <a:gd name="T87" fmla="*/ 1306 h 2143"/>
                <a:gd name="T88" fmla="*/ 1795 w 2116"/>
                <a:gd name="T89" fmla="*/ 1302 h 2143"/>
                <a:gd name="T90" fmla="*/ 1723 w 2116"/>
                <a:gd name="T91" fmla="*/ 1472 h 2143"/>
                <a:gd name="T92" fmla="*/ 1591 w 2116"/>
                <a:gd name="T93" fmla="*/ 1636 h 2143"/>
                <a:gd name="T94" fmla="*/ 1735 w 2116"/>
                <a:gd name="T95" fmla="*/ 1543 h 2143"/>
                <a:gd name="T96" fmla="*/ 1824 w 2116"/>
                <a:gd name="T97" fmla="*/ 1273 h 2143"/>
                <a:gd name="T98" fmla="*/ 1937 w 2116"/>
                <a:gd name="T99" fmla="*/ 1056 h 2143"/>
                <a:gd name="T100" fmla="*/ 2022 w 2116"/>
                <a:gd name="T101" fmla="*/ 953 h 2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16" h="2143">
                  <a:moveTo>
                    <a:pt x="954" y="1402"/>
                  </a:moveTo>
                  <a:cubicBezTo>
                    <a:pt x="982" y="1431"/>
                    <a:pt x="1020" y="1445"/>
                    <a:pt x="1058" y="1445"/>
                  </a:cubicBezTo>
                  <a:cubicBezTo>
                    <a:pt x="1058" y="1445"/>
                    <a:pt x="1058" y="1445"/>
                    <a:pt x="1058" y="1445"/>
                  </a:cubicBezTo>
                  <a:cubicBezTo>
                    <a:pt x="1096" y="1445"/>
                    <a:pt x="1134" y="1431"/>
                    <a:pt x="1162" y="1402"/>
                  </a:cubicBezTo>
                  <a:cubicBezTo>
                    <a:pt x="1737" y="827"/>
                    <a:pt x="1737" y="827"/>
                    <a:pt x="1737" y="827"/>
                  </a:cubicBezTo>
                  <a:cubicBezTo>
                    <a:pt x="1766" y="798"/>
                    <a:pt x="1780" y="760"/>
                    <a:pt x="1780" y="723"/>
                  </a:cubicBezTo>
                  <a:cubicBezTo>
                    <a:pt x="1780" y="685"/>
                    <a:pt x="1766" y="647"/>
                    <a:pt x="1737" y="619"/>
                  </a:cubicBezTo>
                  <a:cubicBezTo>
                    <a:pt x="1162" y="44"/>
                    <a:pt x="1162" y="44"/>
                    <a:pt x="1162" y="44"/>
                  </a:cubicBezTo>
                  <a:cubicBezTo>
                    <a:pt x="1134" y="15"/>
                    <a:pt x="1096" y="0"/>
                    <a:pt x="1058" y="0"/>
                  </a:cubicBezTo>
                  <a:cubicBezTo>
                    <a:pt x="1020" y="0"/>
                    <a:pt x="982" y="15"/>
                    <a:pt x="954" y="44"/>
                  </a:cubicBezTo>
                  <a:cubicBezTo>
                    <a:pt x="379" y="619"/>
                    <a:pt x="379" y="619"/>
                    <a:pt x="379" y="619"/>
                  </a:cubicBezTo>
                  <a:cubicBezTo>
                    <a:pt x="350" y="647"/>
                    <a:pt x="335" y="685"/>
                    <a:pt x="336" y="723"/>
                  </a:cubicBezTo>
                  <a:cubicBezTo>
                    <a:pt x="335" y="760"/>
                    <a:pt x="350" y="798"/>
                    <a:pt x="379" y="827"/>
                  </a:cubicBezTo>
                  <a:lnTo>
                    <a:pt x="954" y="1402"/>
                  </a:lnTo>
                  <a:close/>
                  <a:moveTo>
                    <a:pt x="1148" y="901"/>
                  </a:moveTo>
                  <a:cubicBezTo>
                    <a:pt x="1127" y="924"/>
                    <a:pt x="1127" y="924"/>
                    <a:pt x="1127" y="924"/>
                  </a:cubicBezTo>
                  <a:cubicBezTo>
                    <a:pt x="1058" y="999"/>
                    <a:pt x="1058" y="999"/>
                    <a:pt x="1058" y="999"/>
                  </a:cubicBezTo>
                  <a:cubicBezTo>
                    <a:pt x="989" y="924"/>
                    <a:pt x="989" y="924"/>
                    <a:pt x="989" y="924"/>
                  </a:cubicBezTo>
                  <a:cubicBezTo>
                    <a:pt x="968" y="901"/>
                    <a:pt x="968" y="901"/>
                    <a:pt x="968" y="901"/>
                  </a:cubicBezTo>
                  <a:cubicBezTo>
                    <a:pt x="949" y="880"/>
                    <a:pt x="951" y="848"/>
                    <a:pt x="971" y="830"/>
                  </a:cubicBezTo>
                  <a:cubicBezTo>
                    <a:pt x="992" y="811"/>
                    <a:pt x="1024" y="812"/>
                    <a:pt x="1043" y="833"/>
                  </a:cubicBezTo>
                  <a:cubicBezTo>
                    <a:pt x="1058" y="849"/>
                    <a:pt x="1058" y="849"/>
                    <a:pt x="1058" y="849"/>
                  </a:cubicBezTo>
                  <a:cubicBezTo>
                    <a:pt x="1073" y="833"/>
                    <a:pt x="1073" y="833"/>
                    <a:pt x="1073" y="833"/>
                  </a:cubicBezTo>
                  <a:cubicBezTo>
                    <a:pt x="1092" y="812"/>
                    <a:pt x="1124" y="811"/>
                    <a:pt x="1145" y="830"/>
                  </a:cubicBezTo>
                  <a:cubicBezTo>
                    <a:pt x="1165" y="848"/>
                    <a:pt x="1167" y="880"/>
                    <a:pt x="1148" y="901"/>
                  </a:cubicBezTo>
                  <a:close/>
                  <a:moveTo>
                    <a:pt x="446" y="686"/>
                  </a:moveTo>
                  <a:cubicBezTo>
                    <a:pt x="1021" y="111"/>
                    <a:pt x="1021" y="111"/>
                    <a:pt x="1021" y="111"/>
                  </a:cubicBezTo>
                  <a:cubicBezTo>
                    <a:pt x="1031" y="100"/>
                    <a:pt x="1044" y="95"/>
                    <a:pt x="1058" y="95"/>
                  </a:cubicBezTo>
                  <a:cubicBezTo>
                    <a:pt x="1072" y="95"/>
                    <a:pt x="1085" y="100"/>
                    <a:pt x="1095" y="111"/>
                  </a:cubicBezTo>
                  <a:cubicBezTo>
                    <a:pt x="1670" y="686"/>
                    <a:pt x="1670" y="686"/>
                    <a:pt x="1670" y="686"/>
                  </a:cubicBezTo>
                  <a:cubicBezTo>
                    <a:pt x="1681" y="696"/>
                    <a:pt x="1686" y="709"/>
                    <a:pt x="1686" y="723"/>
                  </a:cubicBezTo>
                  <a:cubicBezTo>
                    <a:pt x="1686" y="736"/>
                    <a:pt x="1681" y="750"/>
                    <a:pt x="1670" y="760"/>
                  </a:cubicBezTo>
                  <a:cubicBezTo>
                    <a:pt x="1269" y="1161"/>
                    <a:pt x="1269" y="1161"/>
                    <a:pt x="1269" y="1161"/>
                  </a:cubicBezTo>
                  <a:cubicBezTo>
                    <a:pt x="1269" y="892"/>
                    <a:pt x="1269" y="892"/>
                    <a:pt x="1269" y="892"/>
                  </a:cubicBezTo>
                  <a:cubicBezTo>
                    <a:pt x="1269" y="775"/>
                    <a:pt x="1174" y="681"/>
                    <a:pt x="1057" y="681"/>
                  </a:cubicBezTo>
                  <a:cubicBezTo>
                    <a:pt x="941" y="681"/>
                    <a:pt x="846" y="775"/>
                    <a:pt x="846" y="892"/>
                  </a:cubicBezTo>
                  <a:cubicBezTo>
                    <a:pt x="846" y="1160"/>
                    <a:pt x="846" y="1160"/>
                    <a:pt x="846" y="1160"/>
                  </a:cubicBezTo>
                  <a:cubicBezTo>
                    <a:pt x="446" y="760"/>
                    <a:pt x="446" y="760"/>
                    <a:pt x="446" y="760"/>
                  </a:cubicBezTo>
                  <a:cubicBezTo>
                    <a:pt x="435" y="750"/>
                    <a:pt x="430" y="736"/>
                    <a:pt x="430" y="723"/>
                  </a:cubicBezTo>
                  <a:cubicBezTo>
                    <a:pt x="430" y="709"/>
                    <a:pt x="435" y="696"/>
                    <a:pt x="446" y="686"/>
                  </a:cubicBezTo>
                  <a:close/>
                  <a:moveTo>
                    <a:pt x="1057" y="616"/>
                  </a:moveTo>
                  <a:cubicBezTo>
                    <a:pt x="1137" y="616"/>
                    <a:pt x="1202" y="551"/>
                    <a:pt x="1202" y="472"/>
                  </a:cubicBezTo>
                  <a:cubicBezTo>
                    <a:pt x="1202" y="392"/>
                    <a:pt x="1137" y="327"/>
                    <a:pt x="1057" y="327"/>
                  </a:cubicBezTo>
                  <a:cubicBezTo>
                    <a:pt x="978" y="327"/>
                    <a:pt x="913" y="392"/>
                    <a:pt x="913" y="472"/>
                  </a:cubicBezTo>
                  <a:cubicBezTo>
                    <a:pt x="913" y="551"/>
                    <a:pt x="978" y="616"/>
                    <a:pt x="1057" y="616"/>
                  </a:cubicBezTo>
                  <a:close/>
                  <a:moveTo>
                    <a:pt x="2105" y="936"/>
                  </a:moveTo>
                  <a:cubicBezTo>
                    <a:pt x="2089" y="921"/>
                    <a:pt x="2054" y="900"/>
                    <a:pt x="2020" y="910"/>
                  </a:cubicBezTo>
                  <a:cubicBezTo>
                    <a:pt x="2012" y="912"/>
                    <a:pt x="2004" y="916"/>
                    <a:pt x="1997" y="922"/>
                  </a:cubicBezTo>
                  <a:cubicBezTo>
                    <a:pt x="1996" y="922"/>
                    <a:pt x="1996" y="922"/>
                    <a:pt x="1996" y="923"/>
                  </a:cubicBezTo>
                  <a:cubicBezTo>
                    <a:pt x="1988" y="929"/>
                    <a:pt x="1980" y="937"/>
                    <a:pt x="1970" y="946"/>
                  </a:cubicBezTo>
                  <a:cubicBezTo>
                    <a:pt x="1945" y="938"/>
                    <a:pt x="1916" y="938"/>
                    <a:pt x="1890" y="961"/>
                  </a:cubicBezTo>
                  <a:cubicBezTo>
                    <a:pt x="1845" y="1000"/>
                    <a:pt x="1786" y="1116"/>
                    <a:pt x="1761" y="1171"/>
                  </a:cubicBezTo>
                  <a:cubicBezTo>
                    <a:pt x="1755" y="1185"/>
                    <a:pt x="1747" y="1201"/>
                    <a:pt x="1738" y="1218"/>
                  </a:cubicBezTo>
                  <a:cubicBezTo>
                    <a:pt x="1730" y="1232"/>
                    <a:pt x="1722" y="1246"/>
                    <a:pt x="1714" y="1261"/>
                  </a:cubicBezTo>
                  <a:cubicBezTo>
                    <a:pt x="1706" y="1265"/>
                    <a:pt x="1699" y="1269"/>
                    <a:pt x="1692" y="1275"/>
                  </a:cubicBezTo>
                  <a:cubicBezTo>
                    <a:pt x="1664" y="1301"/>
                    <a:pt x="1632" y="1352"/>
                    <a:pt x="1604" y="1397"/>
                  </a:cubicBezTo>
                  <a:cubicBezTo>
                    <a:pt x="1597" y="1408"/>
                    <a:pt x="1597" y="1408"/>
                    <a:pt x="1597" y="1408"/>
                  </a:cubicBezTo>
                  <a:cubicBezTo>
                    <a:pt x="1549" y="1462"/>
                    <a:pt x="1491" y="1480"/>
                    <a:pt x="1446" y="1490"/>
                  </a:cubicBezTo>
                  <a:cubicBezTo>
                    <a:pt x="1391" y="1502"/>
                    <a:pt x="1291" y="1548"/>
                    <a:pt x="1244" y="1590"/>
                  </a:cubicBezTo>
                  <a:cubicBezTo>
                    <a:pt x="1201" y="1628"/>
                    <a:pt x="1105" y="1738"/>
                    <a:pt x="1094" y="1781"/>
                  </a:cubicBezTo>
                  <a:cubicBezTo>
                    <a:pt x="1091" y="1789"/>
                    <a:pt x="1089" y="1798"/>
                    <a:pt x="1085" y="1808"/>
                  </a:cubicBezTo>
                  <a:cubicBezTo>
                    <a:pt x="1081" y="1822"/>
                    <a:pt x="1075" y="1840"/>
                    <a:pt x="1069" y="1862"/>
                  </a:cubicBezTo>
                  <a:cubicBezTo>
                    <a:pt x="1066" y="1875"/>
                    <a:pt x="1062" y="1891"/>
                    <a:pt x="1058" y="1908"/>
                  </a:cubicBezTo>
                  <a:cubicBezTo>
                    <a:pt x="1054" y="1891"/>
                    <a:pt x="1051" y="1875"/>
                    <a:pt x="1047" y="1862"/>
                  </a:cubicBezTo>
                  <a:cubicBezTo>
                    <a:pt x="1041" y="1840"/>
                    <a:pt x="1035" y="1822"/>
                    <a:pt x="1031" y="1808"/>
                  </a:cubicBezTo>
                  <a:cubicBezTo>
                    <a:pt x="1028" y="1798"/>
                    <a:pt x="1025" y="1789"/>
                    <a:pt x="1023" y="1781"/>
                  </a:cubicBezTo>
                  <a:cubicBezTo>
                    <a:pt x="1011" y="1738"/>
                    <a:pt x="915" y="1629"/>
                    <a:pt x="872" y="1590"/>
                  </a:cubicBezTo>
                  <a:cubicBezTo>
                    <a:pt x="825" y="1548"/>
                    <a:pt x="725" y="1502"/>
                    <a:pt x="671" y="1490"/>
                  </a:cubicBezTo>
                  <a:cubicBezTo>
                    <a:pt x="625" y="1480"/>
                    <a:pt x="567" y="1462"/>
                    <a:pt x="519" y="1408"/>
                  </a:cubicBezTo>
                  <a:cubicBezTo>
                    <a:pt x="512" y="1397"/>
                    <a:pt x="512" y="1397"/>
                    <a:pt x="512" y="1397"/>
                  </a:cubicBezTo>
                  <a:cubicBezTo>
                    <a:pt x="484" y="1352"/>
                    <a:pt x="452" y="1301"/>
                    <a:pt x="424" y="1275"/>
                  </a:cubicBezTo>
                  <a:cubicBezTo>
                    <a:pt x="417" y="1269"/>
                    <a:pt x="410" y="1265"/>
                    <a:pt x="402" y="1261"/>
                  </a:cubicBezTo>
                  <a:cubicBezTo>
                    <a:pt x="394" y="1246"/>
                    <a:pt x="386" y="1232"/>
                    <a:pt x="378" y="1218"/>
                  </a:cubicBezTo>
                  <a:cubicBezTo>
                    <a:pt x="369" y="1201"/>
                    <a:pt x="361" y="1185"/>
                    <a:pt x="355" y="1171"/>
                  </a:cubicBezTo>
                  <a:cubicBezTo>
                    <a:pt x="330" y="1116"/>
                    <a:pt x="271" y="1000"/>
                    <a:pt x="226" y="961"/>
                  </a:cubicBezTo>
                  <a:cubicBezTo>
                    <a:pt x="200" y="938"/>
                    <a:pt x="171" y="938"/>
                    <a:pt x="146" y="946"/>
                  </a:cubicBezTo>
                  <a:cubicBezTo>
                    <a:pt x="136" y="937"/>
                    <a:pt x="128" y="929"/>
                    <a:pt x="120" y="923"/>
                  </a:cubicBezTo>
                  <a:cubicBezTo>
                    <a:pt x="120" y="922"/>
                    <a:pt x="120" y="922"/>
                    <a:pt x="120" y="922"/>
                  </a:cubicBezTo>
                  <a:cubicBezTo>
                    <a:pt x="112" y="916"/>
                    <a:pt x="104" y="912"/>
                    <a:pt x="96" y="910"/>
                  </a:cubicBezTo>
                  <a:cubicBezTo>
                    <a:pt x="62" y="900"/>
                    <a:pt x="27" y="921"/>
                    <a:pt x="11" y="936"/>
                  </a:cubicBezTo>
                  <a:cubicBezTo>
                    <a:pt x="0" y="946"/>
                    <a:pt x="0" y="946"/>
                    <a:pt x="0" y="946"/>
                  </a:cubicBezTo>
                  <a:cubicBezTo>
                    <a:pt x="6" y="959"/>
                    <a:pt x="6" y="959"/>
                    <a:pt x="6" y="959"/>
                  </a:cubicBezTo>
                  <a:cubicBezTo>
                    <a:pt x="8" y="963"/>
                    <a:pt x="22" y="994"/>
                    <a:pt x="40" y="1037"/>
                  </a:cubicBezTo>
                  <a:cubicBezTo>
                    <a:pt x="79" y="1126"/>
                    <a:pt x="138" y="1261"/>
                    <a:pt x="145" y="1276"/>
                  </a:cubicBezTo>
                  <a:cubicBezTo>
                    <a:pt x="149" y="1285"/>
                    <a:pt x="153" y="1294"/>
                    <a:pt x="156" y="1303"/>
                  </a:cubicBezTo>
                  <a:cubicBezTo>
                    <a:pt x="162" y="1317"/>
                    <a:pt x="167" y="1330"/>
                    <a:pt x="175" y="1341"/>
                  </a:cubicBezTo>
                  <a:cubicBezTo>
                    <a:pt x="185" y="1355"/>
                    <a:pt x="276" y="1499"/>
                    <a:pt x="286" y="1515"/>
                  </a:cubicBezTo>
                  <a:cubicBezTo>
                    <a:pt x="288" y="1519"/>
                    <a:pt x="292" y="1529"/>
                    <a:pt x="295" y="1537"/>
                  </a:cubicBezTo>
                  <a:cubicBezTo>
                    <a:pt x="305" y="1565"/>
                    <a:pt x="318" y="1600"/>
                    <a:pt x="342" y="1615"/>
                  </a:cubicBezTo>
                  <a:cubicBezTo>
                    <a:pt x="356" y="1624"/>
                    <a:pt x="383" y="1652"/>
                    <a:pt x="418" y="1687"/>
                  </a:cubicBezTo>
                  <a:cubicBezTo>
                    <a:pt x="442" y="1711"/>
                    <a:pt x="468" y="1738"/>
                    <a:pt x="499" y="1768"/>
                  </a:cubicBezTo>
                  <a:cubicBezTo>
                    <a:pt x="534" y="1801"/>
                    <a:pt x="568" y="1826"/>
                    <a:pt x="597" y="1849"/>
                  </a:cubicBezTo>
                  <a:cubicBezTo>
                    <a:pt x="637" y="1878"/>
                    <a:pt x="669" y="1902"/>
                    <a:pt x="690" y="1935"/>
                  </a:cubicBezTo>
                  <a:cubicBezTo>
                    <a:pt x="701" y="1951"/>
                    <a:pt x="704" y="1997"/>
                    <a:pt x="703" y="2054"/>
                  </a:cubicBezTo>
                  <a:cubicBezTo>
                    <a:pt x="703" y="2082"/>
                    <a:pt x="701" y="2113"/>
                    <a:pt x="699" y="2143"/>
                  </a:cubicBezTo>
                  <a:cubicBezTo>
                    <a:pt x="713" y="2143"/>
                    <a:pt x="1403" y="2143"/>
                    <a:pt x="1417" y="2143"/>
                  </a:cubicBezTo>
                  <a:cubicBezTo>
                    <a:pt x="1415" y="2113"/>
                    <a:pt x="1413" y="2082"/>
                    <a:pt x="1413" y="2054"/>
                  </a:cubicBezTo>
                  <a:cubicBezTo>
                    <a:pt x="1412" y="1997"/>
                    <a:pt x="1415" y="1951"/>
                    <a:pt x="1426" y="1935"/>
                  </a:cubicBezTo>
                  <a:cubicBezTo>
                    <a:pt x="1447" y="1902"/>
                    <a:pt x="1479" y="1878"/>
                    <a:pt x="1519" y="1849"/>
                  </a:cubicBezTo>
                  <a:cubicBezTo>
                    <a:pt x="1548" y="1826"/>
                    <a:pt x="1582" y="1801"/>
                    <a:pt x="1617" y="1768"/>
                  </a:cubicBezTo>
                  <a:cubicBezTo>
                    <a:pt x="1648" y="1738"/>
                    <a:pt x="1674" y="1711"/>
                    <a:pt x="1698" y="1687"/>
                  </a:cubicBezTo>
                  <a:cubicBezTo>
                    <a:pt x="1733" y="1652"/>
                    <a:pt x="1760" y="1624"/>
                    <a:pt x="1774" y="1615"/>
                  </a:cubicBezTo>
                  <a:cubicBezTo>
                    <a:pt x="1798" y="1600"/>
                    <a:pt x="1811" y="1565"/>
                    <a:pt x="1821" y="1537"/>
                  </a:cubicBezTo>
                  <a:cubicBezTo>
                    <a:pt x="1824" y="1529"/>
                    <a:pt x="1827" y="1519"/>
                    <a:pt x="1830" y="1515"/>
                  </a:cubicBezTo>
                  <a:cubicBezTo>
                    <a:pt x="1840" y="1499"/>
                    <a:pt x="1931" y="1355"/>
                    <a:pt x="1941" y="1341"/>
                  </a:cubicBezTo>
                  <a:cubicBezTo>
                    <a:pt x="1949" y="1330"/>
                    <a:pt x="1954" y="1317"/>
                    <a:pt x="1960" y="1303"/>
                  </a:cubicBezTo>
                  <a:cubicBezTo>
                    <a:pt x="1963" y="1294"/>
                    <a:pt x="1966" y="1285"/>
                    <a:pt x="1971" y="1276"/>
                  </a:cubicBezTo>
                  <a:cubicBezTo>
                    <a:pt x="1978" y="1261"/>
                    <a:pt x="2037" y="1126"/>
                    <a:pt x="2076" y="1037"/>
                  </a:cubicBezTo>
                  <a:cubicBezTo>
                    <a:pt x="2094" y="994"/>
                    <a:pt x="2108" y="963"/>
                    <a:pt x="2110" y="959"/>
                  </a:cubicBezTo>
                  <a:cubicBezTo>
                    <a:pt x="2116" y="946"/>
                    <a:pt x="2116" y="946"/>
                    <a:pt x="2116" y="946"/>
                  </a:cubicBezTo>
                  <a:lnTo>
                    <a:pt x="2105" y="936"/>
                  </a:lnTo>
                  <a:close/>
                  <a:moveTo>
                    <a:pt x="199" y="991"/>
                  </a:moveTo>
                  <a:cubicBezTo>
                    <a:pt x="231" y="1019"/>
                    <a:pt x="278" y="1103"/>
                    <a:pt x="307" y="1163"/>
                  </a:cubicBezTo>
                  <a:cubicBezTo>
                    <a:pt x="311" y="1172"/>
                    <a:pt x="315" y="1180"/>
                    <a:pt x="318" y="1188"/>
                  </a:cubicBezTo>
                  <a:cubicBezTo>
                    <a:pt x="326" y="1204"/>
                    <a:pt x="336" y="1225"/>
                    <a:pt x="348" y="1246"/>
                  </a:cubicBezTo>
                  <a:cubicBezTo>
                    <a:pt x="280" y="1170"/>
                    <a:pt x="280" y="1170"/>
                    <a:pt x="280" y="1170"/>
                  </a:cubicBezTo>
                  <a:cubicBezTo>
                    <a:pt x="277" y="1166"/>
                    <a:pt x="275" y="1162"/>
                    <a:pt x="272" y="1158"/>
                  </a:cubicBezTo>
                  <a:cubicBezTo>
                    <a:pt x="267" y="1144"/>
                    <a:pt x="262" y="1132"/>
                    <a:pt x="257" y="1119"/>
                  </a:cubicBezTo>
                  <a:cubicBezTo>
                    <a:pt x="235" y="1065"/>
                    <a:pt x="205" y="1018"/>
                    <a:pt x="176" y="982"/>
                  </a:cubicBezTo>
                  <a:cubicBezTo>
                    <a:pt x="184" y="982"/>
                    <a:pt x="192" y="985"/>
                    <a:pt x="199" y="991"/>
                  </a:cubicBezTo>
                  <a:close/>
                  <a:moveTo>
                    <a:pt x="1034" y="2100"/>
                  </a:moveTo>
                  <a:cubicBezTo>
                    <a:pt x="743" y="2100"/>
                    <a:pt x="743" y="2100"/>
                    <a:pt x="743" y="2100"/>
                  </a:cubicBezTo>
                  <a:cubicBezTo>
                    <a:pt x="743" y="2079"/>
                    <a:pt x="744" y="2059"/>
                    <a:pt x="744" y="2041"/>
                  </a:cubicBezTo>
                  <a:cubicBezTo>
                    <a:pt x="744" y="1985"/>
                    <a:pt x="738" y="1935"/>
                    <a:pt x="724" y="1913"/>
                  </a:cubicBezTo>
                  <a:cubicBezTo>
                    <a:pt x="699" y="1874"/>
                    <a:pt x="663" y="1847"/>
                    <a:pt x="622" y="1816"/>
                  </a:cubicBezTo>
                  <a:cubicBezTo>
                    <a:pt x="593" y="1795"/>
                    <a:pt x="560" y="1770"/>
                    <a:pt x="527" y="1738"/>
                  </a:cubicBezTo>
                  <a:cubicBezTo>
                    <a:pt x="497" y="1709"/>
                    <a:pt x="470" y="1682"/>
                    <a:pt x="447" y="1659"/>
                  </a:cubicBezTo>
                  <a:cubicBezTo>
                    <a:pt x="407" y="1619"/>
                    <a:pt x="381" y="1592"/>
                    <a:pt x="363" y="1581"/>
                  </a:cubicBezTo>
                  <a:cubicBezTo>
                    <a:pt x="351" y="1573"/>
                    <a:pt x="340" y="1542"/>
                    <a:pt x="333" y="1524"/>
                  </a:cubicBezTo>
                  <a:cubicBezTo>
                    <a:pt x="329" y="1511"/>
                    <a:pt x="325" y="1501"/>
                    <a:pt x="321" y="1494"/>
                  </a:cubicBezTo>
                  <a:cubicBezTo>
                    <a:pt x="311" y="1477"/>
                    <a:pt x="218" y="1332"/>
                    <a:pt x="208" y="1317"/>
                  </a:cubicBezTo>
                  <a:cubicBezTo>
                    <a:pt x="203" y="1311"/>
                    <a:pt x="199" y="1300"/>
                    <a:pt x="194" y="1288"/>
                  </a:cubicBezTo>
                  <a:cubicBezTo>
                    <a:pt x="190" y="1278"/>
                    <a:pt x="187" y="1268"/>
                    <a:pt x="182" y="1259"/>
                  </a:cubicBezTo>
                  <a:cubicBezTo>
                    <a:pt x="175" y="1244"/>
                    <a:pt x="112" y="1101"/>
                    <a:pt x="66" y="995"/>
                  </a:cubicBezTo>
                  <a:cubicBezTo>
                    <a:pt x="60" y="982"/>
                    <a:pt x="55" y="969"/>
                    <a:pt x="50" y="957"/>
                  </a:cubicBezTo>
                  <a:cubicBezTo>
                    <a:pt x="61" y="950"/>
                    <a:pt x="80" y="942"/>
                    <a:pt x="94" y="954"/>
                  </a:cubicBezTo>
                  <a:cubicBezTo>
                    <a:pt x="94" y="954"/>
                    <a:pt x="95" y="954"/>
                    <a:pt x="95" y="955"/>
                  </a:cubicBezTo>
                  <a:cubicBezTo>
                    <a:pt x="99" y="958"/>
                    <a:pt x="104" y="962"/>
                    <a:pt x="108" y="966"/>
                  </a:cubicBezTo>
                  <a:cubicBezTo>
                    <a:pt x="113" y="970"/>
                    <a:pt x="117" y="975"/>
                    <a:pt x="122" y="981"/>
                  </a:cubicBezTo>
                  <a:cubicBezTo>
                    <a:pt x="127" y="986"/>
                    <a:pt x="131" y="991"/>
                    <a:pt x="136" y="996"/>
                  </a:cubicBezTo>
                  <a:cubicBezTo>
                    <a:pt x="150" y="1013"/>
                    <a:pt x="165" y="1033"/>
                    <a:pt x="179" y="1056"/>
                  </a:cubicBezTo>
                  <a:cubicBezTo>
                    <a:pt x="200" y="1090"/>
                    <a:pt x="220" y="1130"/>
                    <a:pt x="234" y="1173"/>
                  </a:cubicBezTo>
                  <a:cubicBezTo>
                    <a:pt x="235" y="1176"/>
                    <a:pt x="235" y="1176"/>
                    <a:pt x="235" y="1176"/>
                  </a:cubicBezTo>
                  <a:cubicBezTo>
                    <a:pt x="237" y="1178"/>
                    <a:pt x="237" y="1178"/>
                    <a:pt x="237" y="1178"/>
                  </a:cubicBezTo>
                  <a:cubicBezTo>
                    <a:pt x="265" y="1221"/>
                    <a:pt x="286" y="1249"/>
                    <a:pt x="300" y="1267"/>
                  </a:cubicBezTo>
                  <a:cubicBezTo>
                    <a:pt x="297" y="1269"/>
                    <a:pt x="295" y="1271"/>
                    <a:pt x="292" y="1273"/>
                  </a:cubicBezTo>
                  <a:cubicBezTo>
                    <a:pt x="258" y="1308"/>
                    <a:pt x="268" y="1333"/>
                    <a:pt x="327" y="1425"/>
                  </a:cubicBezTo>
                  <a:cubicBezTo>
                    <a:pt x="336" y="1442"/>
                    <a:pt x="342" y="1457"/>
                    <a:pt x="347" y="1469"/>
                  </a:cubicBezTo>
                  <a:cubicBezTo>
                    <a:pt x="351" y="1477"/>
                    <a:pt x="353" y="1484"/>
                    <a:pt x="356" y="1490"/>
                  </a:cubicBezTo>
                  <a:cubicBezTo>
                    <a:pt x="359" y="1494"/>
                    <a:pt x="361" y="1501"/>
                    <a:pt x="363" y="1508"/>
                  </a:cubicBezTo>
                  <a:cubicBezTo>
                    <a:pt x="368" y="1522"/>
                    <a:pt x="373" y="1535"/>
                    <a:pt x="381" y="1543"/>
                  </a:cubicBezTo>
                  <a:cubicBezTo>
                    <a:pt x="382" y="1545"/>
                    <a:pt x="385" y="1547"/>
                    <a:pt x="388" y="1550"/>
                  </a:cubicBezTo>
                  <a:cubicBezTo>
                    <a:pt x="441" y="1597"/>
                    <a:pt x="473" y="1630"/>
                    <a:pt x="483" y="1647"/>
                  </a:cubicBezTo>
                  <a:cubicBezTo>
                    <a:pt x="504" y="1681"/>
                    <a:pt x="545" y="1717"/>
                    <a:pt x="547" y="1719"/>
                  </a:cubicBezTo>
                  <a:cubicBezTo>
                    <a:pt x="574" y="1688"/>
                    <a:pt x="574" y="1688"/>
                    <a:pt x="574" y="1688"/>
                  </a:cubicBezTo>
                  <a:cubicBezTo>
                    <a:pt x="573" y="1688"/>
                    <a:pt x="544" y="1662"/>
                    <a:pt x="525" y="1636"/>
                  </a:cubicBezTo>
                  <a:cubicBezTo>
                    <a:pt x="522" y="1632"/>
                    <a:pt x="520" y="1629"/>
                    <a:pt x="518" y="1626"/>
                  </a:cubicBezTo>
                  <a:cubicBezTo>
                    <a:pt x="502" y="1598"/>
                    <a:pt x="455" y="1555"/>
                    <a:pt x="415" y="1520"/>
                  </a:cubicBezTo>
                  <a:cubicBezTo>
                    <a:pt x="413" y="1517"/>
                    <a:pt x="410" y="1515"/>
                    <a:pt x="409" y="1514"/>
                  </a:cubicBezTo>
                  <a:cubicBezTo>
                    <a:pt x="407" y="1511"/>
                    <a:pt x="404" y="1501"/>
                    <a:pt x="402" y="1495"/>
                  </a:cubicBezTo>
                  <a:cubicBezTo>
                    <a:pt x="399" y="1487"/>
                    <a:pt x="396" y="1479"/>
                    <a:pt x="393" y="1472"/>
                  </a:cubicBezTo>
                  <a:cubicBezTo>
                    <a:pt x="390" y="1467"/>
                    <a:pt x="388" y="1461"/>
                    <a:pt x="385" y="1454"/>
                  </a:cubicBezTo>
                  <a:cubicBezTo>
                    <a:pt x="380" y="1441"/>
                    <a:pt x="373" y="1425"/>
                    <a:pt x="362" y="1405"/>
                  </a:cubicBezTo>
                  <a:cubicBezTo>
                    <a:pt x="362" y="1404"/>
                    <a:pt x="362" y="1404"/>
                    <a:pt x="362" y="1404"/>
                  </a:cubicBezTo>
                  <a:cubicBezTo>
                    <a:pt x="362" y="1404"/>
                    <a:pt x="362" y="1404"/>
                    <a:pt x="362" y="1404"/>
                  </a:cubicBezTo>
                  <a:cubicBezTo>
                    <a:pt x="306" y="1317"/>
                    <a:pt x="310" y="1313"/>
                    <a:pt x="321" y="1302"/>
                  </a:cubicBezTo>
                  <a:cubicBezTo>
                    <a:pt x="322" y="1301"/>
                    <a:pt x="324" y="1299"/>
                    <a:pt x="326" y="1298"/>
                  </a:cubicBezTo>
                  <a:cubicBezTo>
                    <a:pt x="327" y="1297"/>
                    <a:pt x="328" y="1296"/>
                    <a:pt x="329" y="1296"/>
                  </a:cubicBezTo>
                  <a:cubicBezTo>
                    <a:pt x="333" y="1293"/>
                    <a:pt x="338" y="1291"/>
                    <a:pt x="343" y="1290"/>
                  </a:cubicBezTo>
                  <a:cubicBezTo>
                    <a:pt x="353" y="1287"/>
                    <a:pt x="364" y="1288"/>
                    <a:pt x="374" y="1292"/>
                  </a:cubicBezTo>
                  <a:cubicBezTo>
                    <a:pt x="382" y="1295"/>
                    <a:pt x="390" y="1300"/>
                    <a:pt x="397" y="1306"/>
                  </a:cubicBezTo>
                  <a:cubicBezTo>
                    <a:pt x="410" y="1317"/>
                    <a:pt x="425" y="1338"/>
                    <a:pt x="441" y="1360"/>
                  </a:cubicBezTo>
                  <a:cubicBezTo>
                    <a:pt x="453" y="1379"/>
                    <a:pt x="466" y="1400"/>
                    <a:pt x="478" y="1418"/>
                  </a:cubicBezTo>
                  <a:cubicBezTo>
                    <a:pt x="485" y="1431"/>
                    <a:pt x="485" y="1431"/>
                    <a:pt x="485" y="1431"/>
                  </a:cubicBezTo>
                  <a:cubicBezTo>
                    <a:pt x="486" y="1432"/>
                    <a:pt x="486" y="1432"/>
                    <a:pt x="486" y="1432"/>
                  </a:cubicBezTo>
                  <a:cubicBezTo>
                    <a:pt x="486" y="1432"/>
                    <a:pt x="487" y="1433"/>
                    <a:pt x="487" y="1433"/>
                  </a:cubicBezTo>
                  <a:cubicBezTo>
                    <a:pt x="544" y="1498"/>
                    <a:pt x="614" y="1519"/>
                    <a:pt x="662" y="1530"/>
                  </a:cubicBezTo>
                  <a:cubicBezTo>
                    <a:pt x="710" y="1540"/>
                    <a:pt x="803" y="1583"/>
                    <a:pt x="845" y="1621"/>
                  </a:cubicBezTo>
                  <a:cubicBezTo>
                    <a:pt x="891" y="1661"/>
                    <a:pt x="976" y="1763"/>
                    <a:pt x="983" y="1792"/>
                  </a:cubicBezTo>
                  <a:cubicBezTo>
                    <a:pt x="986" y="1801"/>
                    <a:pt x="989" y="1810"/>
                    <a:pt x="992" y="1821"/>
                  </a:cubicBezTo>
                  <a:cubicBezTo>
                    <a:pt x="998" y="1839"/>
                    <a:pt x="1005" y="1861"/>
                    <a:pt x="1012" y="1891"/>
                  </a:cubicBezTo>
                  <a:cubicBezTo>
                    <a:pt x="1019" y="1916"/>
                    <a:pt x="1025" y="1947"/>
                    <a:pt x="1031" y="1987"/>
                  </a:cubicBezTo>
                  <a:cubicBezTo>
                    <a:pt x="1032" y="1993"/>
                    <a:pt x="1033" y="2001"/>
                    <a:pt x="1034" y="2009"/>
                  </a:cubicBezTo>
                  <a:cubicBezTo>
                    <a:pt x="1034" y="2100"/>
                    <a:pt x="1034" y="2100"/>
                    <a:pt x="1034" y="2100"/>
                  </a:cubicBezTo>
                  <a:close/>
                  <a:moveTo>
                    <a:pt x="1798" y="1188"/>
                  </a:moveTo>
                  <a:cubicBezTo>
                    <a:pt x="1801" y="1180"/>
                    <a:pt x="1805" y="1172"/>
                    <a:pt x="1809" y="1163"/>
                  </a:cubicBezTo>
                  <a:cubicBezTo>
                    <a:pt x="1838" y="1103"/>
                    <a:pt x="1885" y="1019"/>
                    <a:pt x="1917" y="991"/>
                  </a:cubicBezTo>
                  <a:cubicBezTo>
                    <a:pt x="1924" y="985"/>
                    <a:pt x="1932" y="982"/>
                    <a:pt x="1940" y="982"/>
                  </a:cubicBezTo>
                  <a:cubicBezTo>
                    <a:pt x="1911" y="1018"/>
                    <a:pt x="1881" y="1065"/>
                    <a:pt x="1859" y="1119"/>
                  </a:cubicBezTo>
                  <a:cubicBezTo>
                    <a:pt x="1854" y="1132"/>
                    <a:pt x="1849" y="1144"/>
                    <a:pt x="1844" y="1158"/>
                  </a:cubicBezTo>
                  <a:cubicBezTo>
                    <a:pt x="1841" y="1162"/>
                    <a:pt x="1839" y="1166"/>
                    <a:pt x="1836" y="1170"/>
                  </a:cubicBezTo>
                  <a:cubicBezTo>
                    <a:pt x="1769" y="1246"/>
                    <a:pt x="1769" y="1246"/>
                    <a:pt x="1769" y="1246"/>
                  </a:cubicBezTo>
                  <a:cubicBezTo>
                    <a:pt x="1780" y="1225"/>
                    <a:pt x="1790" y="1204"/>
                    <a:pt x="1798" y="1188"/>
                  </a:cubicBezTo>
                  <a:close/>
                  <a:moveTo>
                    <a:pt x="2050" y="995"/>
                  </a:moveTo>
                  <a:cubicBezTo>
                    <a:pt x="2004" y="1101"/>
                    <a:pt x="1941" y="1244"/>
                    <a:pt x="1934" y="1259"/>
                  </a:cubicBezTo>
                  <a:cubicBezTo>
                    <a:pt x="1929" y="1268"/>
                    <a:pt x="1926" y="1278"/>
                    <a:pt x="1922" y="1288"/>
                  </a:cubicBezTo>
                  <a:cubicBezTo>
                    <a:pt x="1917" y="1300"/>
                    <a:pt x="1913" y="1311"/>
                    <a:pt x="1908" y="1317"/>
                  </a:cubicBezTo>
                  <a:cubicBezTo>
                    <a:pt x="1898" y="1332"/>
                    <a:pt x="1805" y="1477"/>
                    <a:pt x="1795" y="1494"/>
                  </a:cubicBezTo>
                  <a:cubicBezTo>
                    <a:pt x="1791" y="1501"/>
                    <a:pt x="1787" y="1511"/>
                    <a:pt x="1783" y="1524"/>
                  </a:cubicBezTo>
                  <a:cubicBezTo>
                    <a:pt x="1776" y="1542"/>
                    <a:pt x="1765" y="1573"/>
                    <a:pt x="1753" y="1581"/>
                  </a:cubicBezTo>
                  <a:cubicBezTo>
                    <a:pt x="1735" y="1592"/>
                    <a:pt x="1709" y="1619"/>
                    <a:pt x="1669" y="1659"/>
                  </a:cubicBezTo>
                  <a:cubicBezTo>
                    <a:pt x="1646" y="1682"/>
                    <a:pt x="1619" y="1709"/>
                    <a:pt x="1589" y="1738"/>
                  </a:cubicBezTo>
                  <a:cubicBezTo>
                    <a:pt x="1556" y="1770"/>
                    <a:pt x="1523" y="1795"/>
                    <a:pt x="1494" y="1816"/>
                  </a:cubicBezTo>
                  <a:cubicBezTo>
                    <a:pt x="1453" y="1847"/>
                    <a:pt x="1417" y="1874"/>
                    <a:pt x="1392" y="1913"/>
                  </a:cubicBezTo>
                  <a:cubicBezTo>
                    <a:pt x="1378" y="1935"/>
                    <a:pt x="1372" y="1985"/>
                    <a:pt x="1372" y="2041"/>
                  </a:cubicBezTo>
                  <a:cubicBezTo>
                    <a:pt x="1372" y="2059"/>
                    <a:pt x="1373" y="2079"/>
                    <a:pt x="1373" y="2100"/>
                  </a:cubicBezTo>
                  <a:cubicBezTo>
                    <a:pt x="1082" y="2100"/>
                    <a:pt x="1082" y="2100"/>
                    <a:pt x="1082" y="2100"/>
                  </a:cubicBezTo>
                  <a:cubicBezTo>
                    <a:pt x="1082" y="2009"/>
                    <a:pt x="1082" y="2009"/>
                    <a:pt x="1082" y="2009"/>
                  </a:cubicBezTo>
                  <a:cubicBezTo>
                    <a:pt x="1083" y="2000"/>
                    <a:pt x="1084" y="1993"/>
                    <a:pt x="1085" y="1987"/>
                  </a:cubicBezTo>
                  <a:cubicBezTo>
                    <a:pt x="1091" y="1947"/>
                    <a:pt x="1097" y="1916"/>
                    <a:pt x="1104" y="1891"/>
                  </a:cubicBezTo>
                  <a:cubicBezTo>
                    <a:pt x="1111" y="1861"/>
                    <a:pt x="1118" y="1839"/>
                    <a:pt x="1124" y="1821"/>
                  </a:cubicBezTo>
                  <a:cubicBezTo>
                    <a:pt x="1127" y="1810"/>
                    <a:pt x="1130" y="1801"/>
                    <a:pt x="1133" y="1792"/>
                  </a:cubicBezTo>
                  <a:cubicBezTo>
                    <a:pt x="1140" y="1763"/>
                    <a:pt x="1225" y="1661"/>
                    <a:pt x="1271" y="1621"/>
                  </a:cubicBezTo>
                  <a:cubicBezTo>
                    <a:pt x="1313" y="1583"/>
                    <a:pt x="1406" y="1540"/>
                    <a:pt x="1454" y="1530"/>
                  </a:cubicBezTo>
                  <a:cubicBezTo>
                    <a:pt x="1502" y="1519"/>
                    <a:pt x="1572" y="1498"/>
                    <a:pt x="1629" y="1433"/>
                  </a:cubicBezTo>
                  <a:cubicBezTo>
                    <a:pt x="1629" y="1433"/>
                    <a:pt x="1630" y="1432"/>
                    <a:pt x="1630" y="1432"/>
                  </a:cubicBezTo>
                  <a:cubicBezTo>
                    <a:pt x="1631" y="1431"/>
                    <a:pt x="1631" y="1431"/>
                    <a:pt x="1631" y="1431"/>
                  </a:cubicBezTo>
                  <a:cubicBezTo>
                    <a:pt x="1638" y="1418"/>
                    <a:pt x="1638" y="1418"/>
                    <a:pt x="1638" y="1418"/>
                  </a:cubicBezTo>
                  <a:cubicBezTo>
                    <a:pt x="1650" y="1400"/>
                    <a:pt x="1663" y="1379"/>
                    <a:pt x="1675" y="1360"/>
                  </a:cubicBezTo>
                  <a:cubicBezTo>
                    <a:pt x="1691" y="1338"/>
                    <a:pt x="1706" y="1317"/>
                    <a:pt x="1719" y="1306"/>
                  </a:cubicBezTo>
                  <a:cubicBezTo>
                    <a:pt x="1726" y="1300"/>
                    <a:pt x="1734" y="1295"/>
                    <a:pt x="1742" y="1292"/>
                  </a:cubicBezTo>
                  <a:cubicBezTo>
                    <a:pt x="1752" y="1288"/>
                    <a:pt x="1763" y="1287"/>
                    <a:pt x="1773" y="1290"/>
                  </a:cubicBezTo>
                  <a:cubicBezTo>
                    <a:pt x="1778" y="1291"/>
                    <a:pt x="1783" y="1293"/>
                    <a:pt x="1787" y="1296"/>
                  </a:cubicBezTo>
                  <a:cubicBezTo>
                    <a:pt x="1788" y="1296"/>
                    <a:pt x="1789" y="1297"/>
                    <a:pt x="1790" y="1298"/>
                  </a:cubicBezTo>
                  <a:cubicBezTo>
                    <a:pt x="1792" y="1299"/>
                    <a:pt x="1794" y="1301"/>
                    <a:pt x="1795" y="1302"/>
                  </a:cubicBezTo>
                  <a:cubicBezTo>
                    <a:pt x="1806" y="1313"/>
                    <a:pt x="1810" y="1317"/>
                    <a:pt x="1754" y="1404"/>
                  </a:cubicBezTo>
                  <a:cubicBezTo>
                    <a:pt x="1754" y="1404"/>
                    <a:pt x="1754" y="1404"/>
                    <a:pt x="1754" y="1404"/>
                  </a:cubicBezTo>
                  <a:cubicBezTo>
                    <a:pt x="1754" y="1405"/>
                    <a:pt x="1754" y="1405"/>
                    <a:pt x="1754" y="1405"/>
                  </a:cubicBezTo>
                  <a:cubicBezTo>
                    <a:pt x="1743" y="1425"/>
                    <a:pt x="1737" y="1441"/>
                    <a:pt x="1731" y="1454"/>
                  </a:cubicBezTo>
                  <a:cubicBezTo>
                    <a:pt x="1728" y="1461"/>
                    <a:pt x="1726" y="1467"/>
                    <a:pt x="1723" y="1472"/>
                  </a:cubicBezTo>
                  <a:cubicBezTo>
                    <a:pt x="1720" y="1479"/>
                    <a:pt x="1717" y="1487"/>
                    <a:pt x="1714" y="1495"/>
                  </a:cubicBezTo>
                  <a:cubicBezTo>
                    <a:pt x="1712" y="1501"/>
                    <a:pt x="1709" y="1511"/>
                    <a:pt x="1707" y="1514"/>
                  </a:cubicBezTo>
                  <a:cubicBezTo>
                    <a:pt x="1706" y="1515"/>
                    <a:pt x="1703" y="1517"/>
                    <a:pt x="1701" y="1520"/>
                  </a:cubicBezTo>
                  <a:cubicBezTo>
                    <a:pt x="1661" y="1555"/>
                    <a:pt x="1614" y="1598"/>
                    <a:pt x="1598" y="1626"/>
                  </a:cubicBezTo>
                  <a:cubicBezTo>
                    <a:pt x="1596" y="1629"/>
                    <a:pt x="1594" y="1632"/>
                    <a:pt x="1591" y="1636"/>
                  </a:cubicBezTo>
                  <a:cubicBezTo>
                    <a:pt x="1572" y="1662"/>
                    <a:pt x="1543" y="1688"/>
                    <a:pt x="1542" y="1688"/>
                  </a:cubicBezTo>
                  <a:cubicBezTo>
                    <a:pt x="1569" y="1719"/>
                    <a:pt x="1569" y="1719"/>
                    <a:pt x="1569" y="1719"/>
                  </a:cubicBezTo>
                  <a:cubicBezTo>
                    <a:pt x="1571" y="1717"/>
                    <a:pt x="1612" y="1681"/>
                    <a:pt x="1633" y="1647"/>
                  </a:cubicBezTo>
                  <a:cubicBezTo>
                    <a:pt x="1643" y="1630"/>
                    <a:pt x="1675" y="1597"/>
                    <a:pt x="1728" y="1550"/>
                  </a:cubicBezTo>
                  <a:cubicBezTo>
                    <a:pt x="1731" y="1547"/>
                    <a:pt x="1734" y="1544"/>
                    <a:pt x="1735" y="1543"/>
                  </a:cubicBezTo>
                  <a:cubicBezTo>
                    <a:pt x="1744" y="1535"/>
                    <a:pt x="1748" y="1522"/>
                    <a:pt x="1753" y="1508"/>
                  </a:cubicBezTo>
                  <a:cubicBezTo>
                    <a:pt x="1755" y="1501"/>
                    <a:pt x="1757" y="1494"/>
                    <a:pt x="1760" y="1490"/>
                  </a:cubicBezTo>
                  <a:cubicBezTo>
                    <a:pt x="1763" y="1484"/>
                    <a:pt x="1765" y="1477"/>
                    <a:pt x="1769" y="1469"/>
                  </a:cubicBezTo>
                  <a:cubicBezTo>
                    <a:pt x="1774" y="1457"/>
                    <a:pt x="1780" y="1442"/>
                    <a:pt x="1789" y="1425"/>
                  </a:cubicBezTo>
                  <a:cubicBezTo>
                    <a:pt x="1848" y="1333"/>
                    <a:pt x="1858" y="1308"/>
                    <a:pt x="1824" y="1273"/>
                  </a:cubicBezTo>
                  <a:cubicBezTo>
                    <a:pt x="1822" y="1271"/>
                    <a:pt x="1819" y="1269"/>
                    <a:pt x="1816" y="1267"/>
                  </a:cubicBezTo>
                  <a:cubicBezTo>
                    <a:pt x="1830" y="1249"/>
                    <a:pt x="1851" y="1221"/>
                    <a:pt x="1880" y="1178"/>
                  </a:cubicBezTo>
                  <a:cubicBezTo>
                    <a:pt x="1881" y="1176"/>
                    <a:pt x="1881" y="1176"/>
                    <a:pt x="1881" y="1176"/>
                  </a:cubicBezTo>
                  <a:cubicBezTo>
                    <a:pt x="1882" y="1173"/>
                    <a:pt x="1882" y="1173"/>
                    <a:pt x="1882" y="1173"/>
                  </a:cubicBezTo>
                  <a:cubicBezTo>
                    <a:pt x="1896" y="1130"/>
                    <a:pt x="1916" y="1090"/>
                    <a:pt x="1937" y="1056"/>
                  </a:cubicBezTo>
                  <a:cubicBezTo>
                    <a:pt x="1951" y="1033"/>
                    <a:pt x="1966" y="1013"/>
                    <a:pt x="1980" y="996"/>
                  </a:cubicBezTo>
                  <a:cubicBezTo>
                    <a:pt x="1985" y="991"/>
                    <a:pt x="1989" y="986"/>
                    <a:pt x="1994" y="981"/>
                  </a:cubicBezTo>
                  <a:cubicBezTo>
                    <a:pt x="1999" y="975"/>
                    <a:pt x="2003" y="970"/>
                    <a:pt x="2008" y="966"/>
                  </a:cubicBezTo>
                  <a:cubicBezTo>
                    <a:pt x="2013" y="962"/>
                    <a:pt x="2017" y="958"/>
                    <a:pt x="2021" y="955"/>
                  </a:cubicBezTo>
                  <a:cubicBezTo>
                    <a:pt x="2021" y="954"/>
                    <a:pt x="2022" y="954"/>
                    <a:pt x="2022" y="953"/>
                  </a:cubicBezTo>
                  <a:cubicBezTo>
                    <a:pt x="2036" y="942"/>
                    <a:pt x="2055" y="950"/>
                    <a:pt x="2066" y="957"/>
                  </a:cubicBezTo>
                  <a:cubicBezTo>
                    <a:pt x="2061" y="969"/>
                    <a:pt x="2056" y="982"/>
                    <a:pt x="2050" y="995"/>
                  </a:cubicBezTo>
                  <a:close/>
                </a:path>
              </a:pathLst>
            </a:custGeom>
            <a:solidFill>
              <a:srgbClr val="5AC3E4"/>
            </a:solidFill>
            <a:ln>
              <a:noFill/>
            </a:ln>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grpSp>
      <p:grpSp>
        <p:nvGrpSpPr>
          <p:cNvPr id="10" name="Group 9"/>
          <p:cNvGrpSpPr/>
          <p:nvPr/>
        </p:nvGrpSpPr>
        <p:grpSpPr>
          <a:xfrm>
            <a:off x="3535890" y="4185263"/>
            <a:ext cx="5487619" cy="654025"/>
            <a:chOff x="3535890" y="4223091"/>
            <a:chExt cx="5487619" cy="654025"/>
          </a:xfrm>
        </p:grpSpPr>
        <p:sp>
          <p:nvSpPr>
            <p:cNvPr id="202" name="Rectangle 201"/>
            <p:cNvSpPr/>
            <p:nvPr/>
          </p:nvSpPr>
          <p:spPr>
            <a:xfrm>
              <a:off x="4141543" y="4223091"/>
              <a:ext cx="4881966" cy="654025"/>
            </a:xfrm>
            <a:prstGeom prst="rect">
              <a:avLst/>
            </a:prstGeom>
          </p:spPr>
          <p:txBody>
            <a:bodyPr wrap="square">
              <a:spAutoFit/>
            </a:bodyPr>
            <a:lstStyle/>
            <a:p>
              <a:pPr defTabSz="914400"/>
              <a:r>
                <a:rPr lang="en-US" sz="1300" b="1" dirty="0">
                  <a:solidFill>
                    <a:prstClr val="black">
                      <a:lumMod val="75000"/>
                      <a:lumOff val="25000"/>
                    </a:prstClr>
                  </a:solidFill>
                  <a:latin typeface="Arial" panose="020B0604020202020204" pitchFamily="34" charset="0"/>
                  <a:cs typeface="Arial" panose="020B0604020202020204" pitchFamily="34" charset="0"/>
                </a:rPr>
                <a:t>Small dose-ranging studies (randomization to multiple dose levels) </a:t>
              </a:r>
            </a:p>
            <a:p>
              <a:pPr marL="0" lvl="1" defTabSz="914400"/>
              <a:r>
                <a:rPr lang="en-US" sz="1050" dirty="0">
                  <a:solidFill>
                    <a:prstClr val="black">
                      <a:lumMod val="65000"/>
                      <a:lumOff val="35000"/>
                    </a:prstClr>
                  </a:solidFill>
                  <a:latin typeface="Arial" panose="020B0604020202020204" pitchFamily="34" charset="0"/>
                  <a:cs typeface="Arial" panose="020B0604020202020204" pitchFamily="34" charset="0"/>
                </a:rPr>
                <a:t>Sedation, ulcerative colitis, Crohn’s, etc.</a:t>
              </a:r>
            </a:p>
          </p:txBody>
        </p:sp>
        <p:sp>
          <p:nvSpPr>
            <p:cNvPr id="203" name="Oval 202"/>
            <p:cNvSpPr/>
            <p:nvPr/>
          </p:nvSpPr>
          <p:spPr>
            <a:xfrm>
              <a:off x="3535890" y="4246994"/>
              <a:ext cx="575010" cy="575010"/>
            </a:xfrm>
            <a:prstGeom prst="ellipse">
              <a:avLst/>
            </a:prstGeom>
            <a:solidFill>
              <a:schemeClr val="bg1"/>
            </a:solidFill>
            <a:ln w="0">
              <a:solidFill>
                <a:srgbClr val="B7E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grpSp>
          <p:nvGrpSpPr>
            <p:cNvPr id="277" name="Group 29"/>
            <p:cNvGrpSpPr>
              <a:grpSpLocks noChangeAspect="1"/>
            </p:cNvGrpSpPr>
            <p:nvPr/>
          </p:nvGrpSpPr>
          <p:grpSpPr bwMode="auto">
            <a:xfrm>
              <a:off x="3690056" y="4343099"/>
              <a:ext cx="260650" cy="382801"/>
              <a:chOff x="3" y="4"/>
              <a:chExt cx="3636" cy="5340"/>
            </a:xfrm>
            <a:solidFill>
              <a:srgbClr val="5AC3E4"/>
            </a:solidFill>
          </p:grpSpPr>
          <p:sp>
            <p:nvSpPr>
              <p:cNvPr id="279" name="Freeform 30"/>
              <p:cNvSpPr>
                <a:spLocks noEditPoints="1"/>
              </p:cNvSpPr>
              <p:nvPr/>
            </p:nvSpPr>
            <p:spPr bwMode="auto">
              <a:xfrm>
                <a:off x="3" y="4"/>
                <a:ext cx="3636" cy="5340"/>
              </a:xfrm>
              <a:custGeom>
                <a:avLst/>
                <a:gdLst>
                  <a:gd name="T0" fmla="*/ 1550 w 1600"/>
                  <a:gd name="T1" fmla="*/ 2356 h 2356"/>
                  <a:gd name="T2" fmla="*/ 50 w 1600"/>
                  <a:gd name="T3" fmla="*/ 2356 h 2356"/>
                  <a:gd name="T4" fmla="*/ 0 w 1600"/>
                  <a:gd name="T5" fmla="*/ 2306 h 2356"/>
                  <a:gd name="T6" fmla="*/ 0 w 1600"/>
                  <a:gd name="T7" fmla="*/ 49 h 2356"/>
                  <a:gd name="T8" fmla="*/ 50 w 1600"/>
                  <a:gd name="T9" fmla="*/ 0 h 2356"/>
                  <a:gd name="T10" fmla="*/ 1550 w 1600"/>
                  <a:gd name="T11" fmla="*/ 0 h 2356"/>
                  <a:gd name="T12" fmla="*/ 1600 w 1600"/>
                  <a:gd name="T13" fmla="*/ 49 h 2356"/>
                  <a:gd name="T14" fmla="*/ 1600 w 1600"/>
                  <a:gd name="T15" fmla="*/ 2306 h 2356"/>
                  <a:gd name="T16" fmla="*/ 1550 w 1600"/>
                  <a:gd name="T17" fmla="*/ 2356 h 2356"/>
                  <a:gd name="T18" fmla="*/ 99 w 1600"/>
                  <a:gd name="T19" fmla="*/ 2257 h 2356"/>
                  <a:gd name="T20" fmla="*/ 1501 w 1600"/>
                  <a:gd name="T21" fmla="*/ 2257 h 2356"/>
                  <a:gd name="T22" fmla="*/ 1501 w 1600"/>
                  <a:gd name="T23" fmla="*/ 99 h 2356"/>
                  <a:gd name="T24" fmla="*/ 99 w 1600"/>
                  <a:gd name="T25" fmla="*/ 99 h 2356"/>
                  <a:gd name="T26" fmla="*/ 99 w 1600"/>
                  <a:gd name="T27" fmla="*/ 2257 h 2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0" h="2356">
                    <a:moveTo>
                      <a:pt x="1550" y="2356"/>
                    </a:moveTo>
                    <a:cubicBezTo>
                      <a:pt x="50" y="2356"/>
                      <a:pt x="50" y="2356"/>
                      <a:pt x="50" y="2356"/>
                    </a:cubicBezTo>
                    <a:cubicBezTo>
                      <a:pt x="22" y="2356"/>
                      <a:pt x="0" y="2334"/>
                      <a:pt x="0" y="2306"/>
                    </a:cubicBezTo>
                    <a:cubicBezTo>
                      <a:pt x="0" y="49"/>
                      <a:pt x="0" y="49"/>
                      <a:pt x="0" y="49"/>
                    </a:cubicBezTo>
                    <a:cubicBezTo>
                      <a:pt x="0" y="22"/>
                      <a:pt x="22" y="0"/>
                      <a:pt x="50" y="0"/>
                    </a:cubicBezTo>
                    <a:cubicBezTo>
                      <a:pt x="1550" y="0"/>
                      <a:pt x="1550" y="0"/>
                      <a:pt x="1550" y="0"/>
                    </a:cubicBezTo>
                    <a:cubicBezTo>
                      <a:pt x="1578" y="0"/>
                      <a:pt x="1600" y="22"/>
                      <a:pt x="1600" y="49"/>
                    </a:cubicBezTo>
                    <a:cubicBezTo>
                      <a:pt x="1600" y="2306"/>
                      <a:pt x="1600" y="2306"/>
                      <a:pt x="1600" y="2306"/>
                    </a:cubicBezTo>
                    <a:cubicBezTo>
                      <a:pt x="1600" y="2334"/>
                      <a:pt x="1578" y="2356"/>
                      <a:pt x="1550" y="2356"/>
                    </a:cubicBezTo>
                    <a:close/>
                    <a:moveTo>
                      <a:pt x="99" y="2257"/>
                    </a:moveTo>
                    <a:cubicBezTo>
                      <a:pt x="1501" y="2257"/>
                      <a:pt x="1501" y="2257"/>
                      <a:pt x="1501" y="2257"/>
                    </a:cubicBezTo>
                    <a:cubicBezTo>
                      <a:pt x="1501" y="99"/>
                      <a:pt x="1501" y="99"/>
                      <a:pt x="1501" y="99"/>
                    </a:cubicBezTo>
                    <a:cubicBezTo>
                      <a:pt x="99" y="99"/>
                      <a:pt x="99" y="99"/>
                      <a:pt x="99" y="99"/>
                    </a:cubicBezTo>
                    <a:lnTo>
                      <a:pt x="99" y="2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0" name="Freeform 31"/>
              <p:cNvSpPr>
                <a:spLocks/>
              </p:cNvSpPr>
              <p:nvPr/>
            </p:nvSpPr>
            <p:spPr bwMode="auto">
              <a:xfrm>
                <a:off x="421" y="598"/>
                <a:ext cx="1109" cy="225"/>
              </a:xfrm>
              <a:custGeom>
                <a:avLst/>
                <a:gdLst>
                  <a:gd name="T0" fmla="*/ 438 w 488"/>
                  <a:gd name="T1" fmla="*/ 99 h 99"/>
                  <a:gd name="T2" fmla="*/ 50 w 488"/>
                  <a:gd name="T3" fmla="*/ 99 h 99"/>
                  <a:gd name="T4" fmla="*/ 0 w 488"/>
                  <a:gd name="T5" fmla="*/ 50 h 99"/>
                  <a:gd name="T6" fmla="*/ 50 w 488"/>
                  <a:gd name="T7" fmla="*/ 0 h 99"/>
                  <a:gd name="T8" fmla="*/ 438 w 488"/>
                  <a:gd name="T9" fmla="*/ 0 h 99"/>
                  <a:gd name="T10" fmla="*/ 488 w 488"/>
                  <a:gd name="T11" fmla="*/ 50 h 99"/>
                  <a:gd name="T12" fmla="*/ 438 w 488"/>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488" h="99">
                    <a:moveTo>
                      <a:pt x="438" y="99"/>
                    </a:moveTo>
                    <a:cubicBezTo>
                      <a:pt x="50" y="99"/>
                      <a:pt x="50" y="99"/>
                      <a:pt x="50" y="99"/>
                    </a:cubicBezTo>
                    <a:cubicBezTo>
                      <a:pt x="22" y="99"/>
                      <a:pt x="0" y="77"/>
                      <a:pt x="0" y="50"/>
                    </a:cubicBezTo>
                    <a:cubicBezTo>
                      <a:pt x="0" y="22"/>
                      <a:pt x="22" y="0"/>
                      <a:pt x="50" y="0"/>
                    </a:cubicBezTo>
                    <a:cubicBezTo>
                      <a:pt x="438" y="0"/>
                      <a:pt x="438" y="0"/>
                      <a:pt x="438" y="0"/>
                    </a:cubicBezTo>
                    <a:cubicBezTo>
                      <a:pt x="466" y="0"/>
                      <a:pt x="488" y="22"/>
                      <a:pt x="488" y="50"/>
                    </a:cubicBezTo>
                    <a:cubicBezTo>
                      <a:pt x="488" y="77"/>
                      <a:pt x="466" y="99"/>
                      <a:pt x="43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1" name="Freeform 32"/>
              <p:cNvSpPr>
                <a:spLocks/>
              </p:cNvSpPr>
              <p:nvPr/>
            </p:nvSpPr>
            <p:spPr bwMode="auto">
              <a:xfrm rot="2700000">
                <a:off x="446" y="3884"/>
                <a:ext cx="602" cy="590"/>
              </a:xfrm>
              <a:custGeom>
                <a:avLst/>
                <a:gdLst>
                  <a:gd name="T0" fmla="*/ 55 w 265"/>
                  <a:gd name="T1" fmla="*/ 260 h 260"/>
                  <a:gd name="T2" fmla="*/ 20 w 265"/>
                  <a:gd name="T3" fmla="*/ 245 h 260"/>
                  <a:gd name="T4" fmla="*/ 20 w 265"/>
                  <a:gd name="T5" fmla="*/ 175 h 260"/>
                  <a:gd name="T6" fmla="*/ 176 w 265"/>
                  <a:gd name="T7" fmla="*/ 19 h 260"/>
                  <a:gd name="T8" fmla="*/ 246 w 265"/>
                  <a:gd name="T9" fmla="*/ 19 h 260"/>
                  <a:gd name="T10" fmla="*/ 246 w 265"/>
                  <a:gd name="T11" fmla="*/ 89 h 260"/>
                  <a:gd name="T12" fmla="*/ 90 w 265"/>
                  <a:gd name="T13" fmla="*/ 245 h 260"/>
                  <a:gd name="T14" fmla="*/ 55 w 265"/>
                  <a:gd name="T15" fmla="*/ 260 h 2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260">
                    <a:moveTo>
                      <a:pt x="55" y="260"/>
                    </a:moveTo>
                    <a:cubicBezTo>
                      <a:pt x="42" y="260"/>
                      <a:pt x="29" y="255"/>
                      <a:pt x="20" y="245"/>
                    </a:cubicBezTo>
                    <a:cubicBezTo>
                      <a:pt x="0" y="226"/>
                      <a:pt x="0" y="195"/>
                      <a:pt x="20" y="175"/>
                    </a:cubicBezTo>
                    <a:cubicBezTo>
                      <a:pt x="176" y="19"/>
                      <a:pt x="176" y="19"/>
                      <a:pt x="176" y="19"/>
                    </a:cubicBezTo>
                    <a:cubicBezTo>
                      <a:pt x="195" y="0"/>
                      <a:pt x="226" y="0"/>
                      <a:pt x="246" y="19"/>
                    </a:cubicBezTo>
                    <a:cubicBezTo>
                      <a:pt x="265" y="39"/>
                      <a:pt x="265" y="70"/>
                      <a:pt x="246" y="89"/>
                    </a:cubicBezTo>
                    <a:cubicBezTo>
                      <a:pt x="90" y="245"/>
                      <a:pt x="90" y="245"/>
                      <a:pt x="90" y="245"/>
                    </a:cubicBezTo>
                    <a:cubicBezTo>
                      <a:pt x="80" y="255"/>
                      <a:pt x="67" y="260"/>
                      <a:pt x="55" y="2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2" name="Freeform 33"/>
              <p:cNvSpPr>
                <a:spLocks/>
              </p:cNvSpPr>
              <p:nvPr/>
            </p:nvSpPr>
            <p:spPr bwMode="auto">
              <a:xfrm rot="2700000">
                <a:off x="437" y="3884"/>
                <a:ext cx="602" cy="590"/>
              </a:xfrm>
              <a:custGeom>
                <a:avLst/>
                <a:gdLst>
                  <a:gd name="T0" fmla="*/ 211 w 265"/>
                  <a:gd name="T1" fmla="*/ 260 h 260"/>
                  <a:gd name="T2" fmla="*/ 176 w 265"/>
                  <a:gd name="T3" fmla="*/ 245 h 260"/>
                  <a:gd name="T4" fmla="*/ 20 w 265"/>
                  <a:gd name="T5" fmla="*/ 89 h 260"/>
                  <a:gd name="T6" fmla="*/ 20 w 265"/>
                  <a:gd name="T7" fmla="*/ 19 h 260"/>
                  <a:gd name="T8" fmla="*/ 90 w 265"/>
                  <a:gd name="T9" fmla="*/ 19 h 260"/>
                  <a:gd name="T10" fmla="*/ 246 w 265"/>
                  <a:gd name="T11" fmla="*/ 175 h 260"/>
                  <a:gd name="T12" fmla="*/ 246 w 265"/>
                  <a:gd name="T13" fmla="*/ 245 h 260"/>
                  <a:gd name="T14" fmla="*/ 211 w 265"/>
                  <a:gd name="T15" fmla="*/ 260 h 2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260">
                    <a:moveTo>
                      <a:pt x="211" y="260"/>
                    </a:moveTo>
                    <a:cubicBezTo>
                      <a:pt x="198" y="260"/>
                      <a:pt x="185" y="255"/>
                      <a:pt x="176" y="245"/>
                    </a:cubicBezTo>
                    <a:cubicBezTo>
                      <a:pt x="20" y="89"/>
                      <a:pt x="20" y="89"/>
                      <a:pt x="20" y="89"/>
                    </a:cubicBezTo>
                    <a:cubicBezTo>
                      <a:pt x="0" y="70"/>
                      <a:pt x="0" y="39"/>
                      <a:pt x="20" y="19"/>
                    </a:cubicBezTo>
                    <a:cubicBezTo>
                      <a:pt x="39" y="0"/>
                      <a:pt x="70" y="0"/>
                      <a:pt x="90" y="19"/>
                    </a:cubicBezTo>
                    <a:cubicBezTo>
                      <a:pt x="246" y="175"/>
                      <a:pt x="246" y="175"/>
                      <a:pt x="246" y="175"/>
                    </a:cubicBezTo>
                    <a:cubicBezTo>
                      <a:pt x="265" y="195"/>
                      <a:pt x="265" y="226"/>
                      <a:pt x="246" y="245"/>
                    </a:cubicBezTo>
                    <a:cubicBezTo>
                      <a:pt x="236" y="255"/>
                      <a:pt x="223" y="260"/>
                      <a:pt x="211" y="2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3" name="Freeform 34"/>
              <p:cNvSpPr>
                <a:spLocks/>
              </p:cNvSpPr>
              <p:nvPr/>
            </p:nvSpPr>
            <p:spPr bwMode="auto">
              <a:xfrm>
                <a:off x="1182" y="4272"/>
                <a:ext cx="2162" cy="224"/>
              </a:xfrm>
              <a:custGeom>
                <a:avLst/>
                <a:gdLst>
                  <a:gd name="T0" fmla="*/ 901 w 951"/>
                  <a:gd name="T1" fmla="*/ 99 h 99"/>
                  <a:gd name="T2" fmla="*/ 49 w 951"/>
                  <a:gd name="T3" fmla="*/ 99 h 99"/>
                  <a:gd name="T4" fmla="*/ 0 w 951"/>
                  <a:gd name="T5" fmla="*/ 49 h 99"/>
                  <a:gd name="T6" fmla="*/ 49 w 951"/>
                  <a:gd name="T7" fmla="*/ 0 h 99"/>
                  <a:gd name="T8" fmla="*/ 901 w 951"/>
                  <a:gd name="T9" fmla="*/ 0 h 99"/>
                  <a:gd name="T10" fmla="*/ 951 w 951"/>
                  <a:gd name="T11" fmla="*/ 49 h 99"/>
                  <a:gd name="T12" fmla="*/ 901 w 951"/>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951" h="99">
                    <a:moveTo>
                      <a:pt x="901" y="99"/>
                    </a:moveTo>
                    <a:cubicBezTo>
                      <a:pt x="49" y="99"/>
                      <a:pt x="49" y="99"/>
                      <a:pt x="49" y="99"/>
                    </a:cubicBezTo>
                    <a:cubicBezTo>
                      <a:pt x="22" y="99"/>
                      <a:pt x="0" y="77"/>
                      <a:pt x="0" y="49"/>
                    </a:cubicBezTo>
                    <a:cubicBezTo>
                      <a:pt x="0" y="22"/>
                      <a:pt x="22" y="0"/>
                      <a:pt x="49" y="0"/>
                    </a:cubicBezTo>
                    <a:cubicBezTo>
                      <a:pt x="901" y="0"/>
                      <a:pt x="901" y="0"/>
                      <a:pt x="901" y="0"/>
                    </a:cubicBezTo>
                    <a:cubicBezTo>
                      <a:pt x="929" y="0"/>
                      <a:pt x="951" y="22"/>
                      <a:pt x="951" y="49"/>
                    </a:cubicBezTo>
                    <a:cubicBezTo>
                      <a:pt x="951" y="77"/>
                      <a:pt x="929" y="99"/>
                      <a:pt x="90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4" name="Freeform 35"/>
              <p:cNvSpPr>
                <a:spLocks/>
              </p:cNvSpPr>
              <p:nvPr/>
            </p:nvSpPr>
            <p:spPr bwMode="auto">
              <a:xfrm>
                <a:off x="421" y="1020"/>
                <a:ext cx="1427" cy="224"/>
              </a:xfrm>
              <a:custGeom>
                <a:avLst/>
                <a:gdLst>
                  <a:gd name="T0" fmla="*/ 579 w 628"/>
                  <a:gd name="T1" fmla="*/ 99 h 99"/>
                  <a:gd name="T2" fmla="*/ 50 w 628"/>
                  <a:gd name="T3" fmla="*/ 99 h 99"/>
                  <a:gd name="T4" fmla="*/ 0 w 628"/>
                  <a:gd name="T5" fmla="*/ 50 h 99"/>
                  <a:gd name="T6" fmla="*/ 50 w 628"/>
                  <a:gd name="T7" fmla="*/ 0 h 99"/>
                  <a:gd name="T8" fmla="*/ 579 w 628"/>
                  <a:gd name="T9" fmla="*/ 0 h 99"/>
                  <a:gd name="T10" fmla="*/ 628 w 628"/>
                  <a:gd name="T11" fmla="*/ 50 h 99"/>
                  <a:gd name="T12" fmla="*/ 579 w 628"/>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628" h="99">
                    <a:moveTo>
                      <a:pt x="579" y="99"/>
                    </a:moveTo>
                    <a:cubicBezTo>
                      <a:pt x="50" y="99"/>
                      <a:pt x="50" y="99"/>
                      <a:pt x="50" y="99"/>
                    </a:cubicBezTo>
                    <a:cubicBezTo>
                      <a:pt x="22" y="99"/>
                      <a:pt x="0" y="77"/>
                      <a:pt x="0" y="50"/>
                    </a:cubicBezTo>
                    <a:cubicBezTo>
                      <a:pt x="0" y="22"/>
                      <a:pt x="22" y="0"/>
                      <a:pt x="50" y="0"/>
                    </a:cubicBezTo>
                    <a:cubicBezTo>
                      <a:pt x="579" y="0"/>
                      <a:pt x="579" y="0"/>
                      <a:pt x="579" y="0"/>
                    </a:cubicBezTo>
                    <a:cubicBezTo>
                      <a:pt x="606" y="0"/>
                      <a:pt x="628" y="22"/>
                      <a:pt x="628" y="50"/>
                    </a:cubicBezTo>
                    <a:cubicBezTo>
                      <a:pt x="628" y="77"/>
                      <a:pt x="606" y="99"/>
                      <a:pt x="579"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5" name="Freeform 36"/>
              <p:cNvSpPr>
                <a:spLocks/>
              </p:cNvSpPr>
              <p:nvPr/>
            </p:nvSpPr>
            <p:spPr bwMode="auto">
              <a:xfrm>
                <a:off x="421" y="2257"/>
                <a:ext cx="2773" cy="224"/>
              </a:xfrm>
              <a:custGeom>
                <a:avLst/>
                <a:gdLst>
                  <a:gd name="T0" fmla="*/ 1170 w 1220"/>
                  <a:gd name="T1" fmla="*/ 99 h 99"/>
                  <a:gd name="T2" fmla="*/ 50 w 1220"/>
                  <a:gd name="T3" fmla="*/ 99 h 99"/>
                  <a:gd name="T4" fmla="*/ 0 w 1220"/>
                  <a:gd name="T5" fmla="*/ 49 h 99"/>
                  <a:gd name="T6" fmla="*/ 50 w 1220"/>
                  <a:gd name="T7" fmla="*/ 0 h 99"/>
                  <a:gd name="T8" fmla="*/ 1170 w 1220"/>
                  <a:gd name="T9" fmla="*/ 0 h 99"/>
                  <a:gd name="T10" fmla="*/ 1220 w 1220"/>
                  <a:gd name="T11" fmla="*/ 49 h 99"/>
                  <a:gd name="T12" fmla="*/ 1170 w 1220"/>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1220" h="99">
                    <a:moveTo>
                      <a:pt x="1170" y="99"/>
                    </a:moveTo>
                    <a:cubicBezTo>
                      <a:pt x="50" y="99"/>
                      <a:pt x="50" y="99"/>
                      <a:pt x="50" y="99"/>
                    </a:cubicBezTo>
                    <a:cubicBezTo>
                      <a:pt x="22" y="99"/>
                      <a:pt x="0" y="77"/>
                      <a:pt x="0" y="49"/>
                    </a:cubicBezTo>
                    <a:cubicBezTo>
                      <a:pt x="0" y="22"/>
                      <a:pt x="22" y="0"/>
                      <a:pt x="50" y="0"/>
                    </a:cubicBezTo>
                    <a:cubicBezTo>
                      <a:pt x="1170" y="0"/>
                      <a:pt x="1170" y="0"/>
                      <a:pt x="1170" y="0"/>
                    </a:cubicBezTo>
                    <a:cubicBezTo>
                      <a:pt x="1197" y="0"/>
                      <a:pt x="1220" y="22"/>
                      <a:pt x="1220" y="49"/>
                    </a:cubicBezTo>
                    <a:cubicBezTo>
                      <a:pt x="1220" y="77"/>
                      <a:pt x="1197" y="99"/>
                      <a:pt x="1170"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6" name="Freeform 37"/>
              <p:cNvSpPr>
                <a:spLocks/>
              </p:cNvSpPr>
              <p:nvPr/>
            </p:nvSpPr>
            <p:spPr bwMode="auto">
              <a:xfrm>
                <a:off x="421" y="2724"/>
                <a:ext cx="2773" cy="227"/>
              </a:xfrm>
              <a:custGeom>
                <a:avLst/>
                <a:gdLst>
                  <a:gd name="T0" fmla="*/ 1170 w 1220"/>
                  <a:gd name="T1" fmla="*/ 100 h 100"/>
                  <a:gd name="T2" fmla="*/ 50 w 1220"/>
                  <a:gd name="T3" fmla="*/ 100 h 100"/>
                  <a:gd name="T4" fmla="*/ 0 w 1220"/>
                  <a:gd name="T5" fmla="*/ 50 h 100"/>
                  <a:gd name="T6" fmla="*/ 50 w 1220"/>
                  <a:gd name="T7" fmla="*/ 0 h 100"/>
                  <a:gd name="T8" fmla="*/ 1170 w 1220"/>
                  <a:gd name="T9" fmla="*/ 0 h 100"/>
                  <a:gd name="T10" fmla="*/ 1220 w 1220"/>
                  <a:gd name="T11" fmla="*/ 50 h 100"/>
                  <a:gd name="T12" fmla="*/ 1170 w 1220"/>
                  <a:gd name="T13" fmla="*/ 100 h 100"/>
                </a:gdLst>
                <a:ahLst/>
                <a:cxnLst>
                  <a:cxn ang="0">
                    <a:pos x="T0" y="T1"/>
                  </a:cxn>
                  <a:cxn ang="0">
                    <a:pos x="T2" y="T3"/>
                  </a:cxn>
                  <a:cxn ang="0">
                    <a:pos x="T4" y="T5"/>
                  </a:cxn>
                  <a:cxn ang="0">
                    <a:pos x="T6" y="T7"/>
                  </a:cxn>
                  <a:cxn ang="0">
                    <a:pos x="T8" y="T9"/>
                  </a:cxn>
                  <a:cxn ang="0">
                    <a:pos x="T10" y="T11"/>
                  </a:cxn>
                  <a:cxn ang="0">
                    <a:pos x="T12" y="T13"/>
                  </a:cxn>
                </a:cxnLst>
                <a:rect l="0" t="0" r="r" b="b"/>
                <a:pathLst>
                  <a:path w="1220" h="100">
                    <a:moveTo>
                      <a:pt x="1170" y="100"/>
                    </a:moveTo>
                    <a:cubicBezTo>
                      <a:pt x="50" y="100"/>
                      <a:pt x="50" y="100"/>
                      <a:pt x="50" y="100"/>
                    </a:cubicBezTo>
                    <a:cubicBezTo>
                      <a:pt x="22" y="100"/>
                      <a:pt x="0" y="77"/>
                      <a:pt x="0" y="50"/>
                    </a:cubicBezTo>
                    <a:cubicBezTo>
                      <a:pt x="0" y="23"/>
                      <a:pt x="22" y="0"/>
                      <a:pt x="50" y="0"/>
                    </a:cubicBezTo>
                    <a:cubicBezTo>
                      <a:pt x="1170" y="0"/>
                      <a:pt x="1170" y="0"/>
                      <a:pt x="1170" y="0"/>
                    </a:cubicBezTo>
                    <a:cubicBezTo>
                      <a:pt x="1197" y="0"/>
                      <a:pt x="1220" y="23"/>
                      <a:pt x="1220" y="50"/>
                    </a:cubicBezTo>
                    <a:cubicBezTo>
                      <a:pt x="1220" y="77"/>
                      <a:pt x="1197" y="100"/>
                      <a:pt x="117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7" name="Freeform 38"/>
              <p:cNvSpPr>
                <a:spLocks/>
              </p:cNvSpPr>
              <p:nvPr/>
            </p:nvSpPr>
            <p:spPr bwMode="auto">
              <a:xfrm>
                <a:off x="421" y="3193"/>
                <a:ext cx="2773" cy="224"/>
              </a:xfrm>
              <a:custGeom>
                <a:avLst/>
                <a:gdLst>
                  <a:gd name="T0" fmla="*/ 1170 w 1220"/>
                  <a:gd name="T1" fmla="*/ 99 h 99"/>
                  <a:gd name="T2" fmla="*/ 50 w 1220"/>
                  <a:gd name="T3" fmla="*/ 99 h 99"/>
                  <a:gd name="T4" fmla="*/ 0 w 1220"/>
                  <a:gd name="T5" fmla="*/ 50 h 99"/>
                  <a:gd name="T6" fmla="*/ 50 w 1220"/>
                  <a:gd name="T7" fmla="*/ 0 h 99"/>
                  <a:gd name="T8" fmla="*/ 1170 w 1220"/>
                  <a:gd name="T9" fmla="*/ 0 h 99"/>
                  <a:gd name="T10" fmla="*/ 1220 w 1220"/>
                  <a:gd name="T11" fmla="*/ 50 h 99"/>
                  <a:gd name="T12" fmla="*/ 1170 w 1220"/>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1220" h="99">
                    <a:moveTo>
                      <a:pt x="1170" y="99"/>
                    </a:moveTo>
                    <a:cubicBezTo>
                      <a:pt x="50" y="99"/>
                      <a:pt x="50" y="99"/>
                      <a:pt x="50" y="99"/>
                    </a:cubicBezTo>
                    <a:cubicBezTo>
                      <a:pt x="22" y="99"/>
                      <a:pt x="0" y="77"/>
                      <a:pt x="0" y="50"/>
                    </a:cubicBezTo>
                    <a:cubicBezTo>
                      <a:pt x="0" y="22"/>
                      <a:pt x="22" y="0"/>
                      <a:pt x="50" y="0"/>
                    </a:cubicBezTo>
                    <a:cubicBezTo>
                      <a:pt x="1170" y="0"/>
                      <a:pt x="1170" y="0"/>
                      <a:pt x="1170" y="0"/>
                    </a:cubicBezTo>
                    <a:cubicBezTo>
                      <a:pt x="1197" y="0"/>
                      <a:pt x="1220" y="22"/>
                      <a:pt x="1220" y="50"/>
                    </a:cubicBezTo>
                    <a:cubicBezTo>
                      <a:pt x="1220" y="77"/>
                      <a:pt x="1197" y="99"/>
                      <a:pt x="1170"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8" name="Freeform 39"/>
              <p:cNvSpPr>
                <a:spLocks noEditPoints="1"/>
              </p:cNvSpPr>
              <p:nvPr/>
            </p:nvSpPr>
            <p:spPr bwMode="auto">
              <a:xfrm>
                <a:off x="2417" y="444"/>
                <a:ext cx="700" cy="1197"/>
              </a:xfrm>
              <a:custGeom>
                <a:avLst/>
                <a:gdLst>
                  <a:gd name="T0" fmla="*/ 180 w 308"/>
                  <a:gd name="T1" fmla="*/ 0 h 528"/>
                  <a:gd name="T2" fmla="*/ 52 w 308"/>
                  <a:gd name="T3" fmla="*/ 128 h 528"/>
                  <a:gd name="T4" fmla="*/ 98 w 308"/>
                  <a:gd name="T5" fmla="*/ 226 h 528"/>
                  <a:gd name="T6" fmla="*/ 0 w 308"/>
                  <a:gd name="T7" fmla="*/ 528 h 528"/>
                  <a:gd name="T8" fmla="*/ 106 w 308"/>
                  <a:gd name="T9" fmla="*/ 481 h 528"/>
                  <a:gd name="T10" fmla="*/ 81 w 308"/>
                  <a:gd name="T11" fmla="*/ 423 h 528"/>
                  <a:gd name="T12" fmla="*/ 139 w 308"/>
                  <a:gd name="T13" fmla="*/ 398 h 528"/>
                  <a:gd name="T14" fmla="*/ 114 w 308"/>
                  <a:gd name="T15" fmla="*/ 341 h 528"/>
                  <a:gd name="T16" fmla="*/ 171 w 308"/>
                  <a:gd name="T17" fmla="*/ 316 h 528"/>
                  <a:gd name="T18" fmla="*/ 146 w 308"/>
                  <a:gd name="T19" fmla="*/ 251 h 528"/>
                  <a:gd name="T20" fmla="*/ 180 w 308"/>
                  <a:gd name="T21" fmla="*/ 256 h 528"/>
                  <a:gd name="T22" fmla="*/ 308 w 308"/>
                  <a:gd name="T23" fmla="*/ 128 h 528"/>
                  <a:gd name="T24" fmla="*/ 180 w 308"/>
                  <a:gd name="T25" fmla="*/ 0 h 528"/>
                  <a:gd name="T26" fmla="*/ 193 w 308"/>
                  <a:gd name="T27" fmla="*/ 128 h 528"/>
                  <a:gd name="T28" fmla="*/ 151 w 308"/>
                  <a:gd name="T29" fmla="*/ 87 h 528"/>
                  <a:gd name="T30" fmla="*/ 193 w 308"/>
                  <a:gd name="T31" fmla="*/ 45 h 528"/>
                  <a:gd name="T32" fmla="*/ 234 w 308"/>
                  <a:gd name="T33" fmla="*/ 87 h 528"/>
                  <a:gd name="T34" fmla="*/ 193 w 308"/>
                  <a:gd name="T35" fmla="*/ 12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8" h="528">
                    <a:moveTo>
                      <a:pt x="180" y="0"/>
                    </a:moveTo>
                    <a:cubicBezTo>
                      <a:pt x="110" y="0"/>
                      <a:pt x="52" y="57"/>
                      <a:pt x="52" y="128"/>
                    </a:cubicBezTo>
                    <a:cubicBezTo>
                      <a:pt x="52" y="167"/>
                      <a:pt x="70" y="202"/>
                      <a:pt x="98" y="226"/>
                    </a:cubicBezTo>
                    <a:cubicBezTo>
                      <a:pt x="0" y="528"/>
                      <a:pt x="0" y="528"/>
                      <a:pt x="0" y="528"/>
                    </a:cubicBezTo>
                    <a:cubicBezTo>
                      <a:pt x="106" y="481"/>
                      <a:pt x="106" y="481"/>
                      <a:pt x="106" y="481"/>
                    </a:cubicBezTo>
                    <a:cubicBezTo>
                      <a:pt x="81" y="423"/>
                      <a:pt x="81" y="423"/>
                      <a:pt x="81" y="423"/>
                    </a:cubicBezTo>
                    <a:cubicBezTo>
                      <a:pt x="139" y="398"/>
                      <a:pt x="139" y="398"/>
                      <a:pt x="139" y="398"/>
                    </a:cubicBezTo>
                    <a:cubicBezTo>
                      <a:pt x="114" y="341"/>
                      <a:pt x="114" y="341"/>
                      <a:pt x="114" y="341"/>
                    </a:cubicBezTo>
                    <a:cubicBezTo>
                      <a:pt x="171" y="316"/>
                      <a:pt x="171" y="316"/>
                      <a:pt x="171" y="316"/>
                    </a:cubicBezTo>
                    <a:cubicBezTo>
                      <a:pt x="146" y="251"/>
                      <a:pt x="146" y="251"/>
                      <a:pt x="146" y="251"/>
                    </a:cubicBezTo>
                    <a:cubicBezTo>
                      <a:pt x="157" y="254"/>
                      <a:pt x="168" y="256"/>
                      <a:pt x="180" y="256"/>
                    </a:cubicBezTo>
                    <a:cubicBezTo>
                      <a:pt x="251" y="256"/>
                      <a:pt x="308" y="199"/>
                      <a:pt x="308" y="128"/>
                    </a:cubicBezTo>
                    <a:cubicBezTo>
                      <a:pt x="308" y="57"/>
                      <a:pt x="251" y="0"/>
                      <a:pt x="180" y="0"/>
                    </a:cubicBezTo>
                    <a:close/>
                    <a:moveTo>
                      <a:pt x="193" y="128"/>
                    </a:moveTo>
                    <a:cubicBezTo>
                      <a:pt x="170" y="128"/>
                      <a:pt x="151" y="109"/>
                      <a:pt x="151" y="87"/>
                    </a:cubicBezTo>
                    <a:cubicBezTo>
                      <a:pt x="151" y="64"/>
                      <a:pt x="170" y="45"/>
                      <a:pt x="193" y="45"/>
                    </a:cubicBezTo>
                    <a:cubicBezTo>
                      <a:pt x="216" y="45"/>
                      <a:pt x="234" y="64"/>
                      <a:pt x="234" y="87"/>
                    </a:cubicBezTo>
                    <a:cubicBezTo>
                      <a:pt x="234" y="109"/>
                      <a:pt x="216" y="128"/>
                      <a:pt x="193"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sp>
            <p:nvSpPr>
              <p:cNvPr id="289" name="Freeform 40"/>
              <p:cNvSpPr>
                <a:spLocks noEditPoints="1"/>
              </p:cNvSpPr>
              <p:nvPr/>
            </p:nvSpPr>
            <p:spPr bwMode="auto">
              <a:xfrm>
                <a:off x="2401" y="430"/>
                <a:ext cx="731" cy="1224"/>
              </a:xfrm>
              <a:custGeom>
                <a:avLst/>
                <a:gdLst>
                  <a:gd name="T0" fmla="*/ 7 w 322"/>
                  <a:gd name="T1" fmla="*/ 540 h 540"/>
                  <a:gd name="T2" fmla="*/ 3 w 322"/>
                  <a:gd name="T3" fmla="*/ 538 h 540"/>
                  <a:gd name="T4" fmla="*/ 1 w 322"/>
                  <a:gd name="T5" fmla="*/ 532 h 540"/>
                  <a:gd name="T6" fmla="*/ 98 w 322"/>
                  <a:gd name="T7" fmla="*/ 234 h 540"/>
                  <a:gd name="T8" fmla="*/ 53 w 322"/>
                  <a:gd name="T9" fmla="*/ 134 h 540"/>
                  <a:gd name="T10" fmla="*/ 187 w 322"/>
                  <a:gd name="T11" fmla="*/ 0 h 540"/>
                  <a:gd name="T12" fmla="*/ 322 w 322"/>
                  <a:gd name="T13" fmla="*/ 134 h 540"/>
                  <a:gd name="T14" fmla="*/ 187 w 322"/>
                  <a:gd name="T15" fmla="*/ 268 h 540"/>
                  <a:gd name="T16" fmla="*/ 163 w 322"/>
                  <a:gd name="T17" fmla="*/ 266 h 540"/>
                  <a:gd name="T18" fmla="*/ 184 w 322"/>
                  <a:gd name="T19" fmla="*/ 320 h 540"/>
                  <a:gd name="T20" fmla="*/ 181 w 322"/>
                  <a:gd name="T21" fmla="*/ 328 h 540"/>
                  <a:gd name="T22" fmla="*/ 129 w 322"/>
                  <a:gd name="T23" fmla="*/ 350 h 540"/>
                  <a:gd name="T24" fmla="*/ 151 w 322"/>
                  <a:gd name="T25" fmla="*/ 402 h 540"/>
                  <a:gd name="T26" fmla="*/ 148 w 322"/>
                  <a:gd name="T27" fmla="*/ 410 h 540"/>
                  <a:gd name="T28" fmla="*/ 96 w 322"/>
                  <a:gd name="T29" fmla="*/ 433 h 540"/>
                  <a:gd name="T30" fmla="*/ 119 w 322"/>
                  <a:gd name="T31" fmla="*/ 484 h 540"/>
                  <a:gd name="T32" fmla="*/ 116 w 322"/>
                  <a:gd name="T33" fmla="*/ 493 h 540"/>
                  <a:gd name="T34" fmla="*/ 10 w 322"/>
                  <a:gd name="T35" fmla="*/ 539 h 540"/>
                  <a:gd name="T36" fmla="*/ 7 w 322"/>
                  <a:gd name="T37" fmla="*/ 540 h 540"/>
                  <a:gd name="T38" fmla="*/ 187 w 322"/>
                  <a:gd name="T39" fmla="*/ 12 h 540"/>
                  <a:gd name="T40" fmla="*/ 65 w 322"/>
                  <a:gd name="T41" fmla="*/ 134 h 540"/>
                  <a:gd name="T42" fmla="*/ 109 w 322"/>
                  <a:gd name="T43" fmla="*/ 227 h 540"/>
                  <a:gd name="T44" fmla="*/ 111 w 322"/>
                  <a:gd name="T45" fmla="*/ 234 h 540"/>
                  <a:gd name="T46" fmla="*/ 17 w 322"/>
                  <a:gd name="T47" fmla="*/ 523 h 540"/>
                  <a:gd name="T48" fmla="*/ 105 w 322"/>
                  <a:gd name="T49" fmla="*/ 484 h 540"/>
                  <a:gd name="T50" fmla="*/ 83 w 322"/>
                  <a:gd name="T51" fmla="*/ 432 h 540"/>
                  <a:gd name="T52" fmla="*/ 135 w 322"/>
                  <a:gd name="T53" fmla="*/ 446 h 540"/>
                  <a:gd name="T54" fmla="*/ 138 w 322"/>
                  <a:gd name="T55" fmla="*/ 401 h 540"/>
                  <a:gd name="T56" fmla="*/ 115 w 322"/>
                  <a:gd name="T57" fmla="*/ 349 h 540"/>
                  <a:gd name="T58" fmla="*/ 115 w 322"/>
                  <a:gd name="T59" fmla="*/ 345 h 540"/>
                  <a:gd name="T60" fmla="*/ 118 w 322"/>
                  <a:gd name="T61" fmla="*/ 341 h 540"/>
                  <a:gd name="T62" fmla="*/ 171 w 322"/>
                  <a:gd name="T63" fmla="*/ 319 h 540"/>
                  <a:gd name="T64" fmla="*/ 148 w 322"/>
                  <a:gd name="T65" fmla="*/ 259 h 540"/>
                  <a:gd name="T66" fmla="*/ 149 w 322"/>
                  <a:gd name="T67" fmla="*/ 253 h 540"/>
                  <a:gd name="T68" fmla="*/ 155 w 322"/>
                  <a:gd name="T69" fmla="*/ 251 h 540"/>
                  <a:gd name="T70" fmla="*/ 187 w 322"/>
                  <a:gd name="T71" fmla="*/ 256 h 540"/>
                  <a:gd name="T72" fmla="*/ 309 w 322"/>
                  <a:gd name="T73" fmla="*/ 134 h 540"/>
                  <a:gd name="T74" fmla="*/ 187 w 322"/>
                  <a:gd name="T75" fmla="*/ 12 h 540"/>
                  <a:gd name="T76" fmla="*/ 200 w 322"/>
                  <a:gd name="T77" fmla="*/ 140 h 540"/>
                  <a:gd name="T78" fmla="*/ 152 w 322"/>
                  <a:gd name="T79" fmla="*/ 93 h 540"/>
                  <a:gd name="T80" fmla="*/ 200 w 322"/>
                  <a:gd name="T81" fmla="*/ 45 h 540"/>
                  <a:gd name="T82" fmla="*/ 247 w 322"/>
                  <a:gd name="T83" fmla="*/ 93 h 540"/>
                  <a:gd name="T84" fmla="*/ 200 w 322"/>
                  <a:gd name="T85" fmla="*/ 140 h 540"/>
                  <a:gd name="T86" fmla="*/ 200 w 322"/>
                  <a:gd name="T87" fmla="*/ 58 h 540"/>
                  <a:gd name="T88" fmla="*/ 165 w 322"/>
                  <a:gd name="T89" fmla="*/ 93 h 540"/>
                  <a:gd name="T90" fmla="*/ 200 w 322"/>
                  <a:gd name="T91" fmla="*/ 128 h 540"/>
                  <a:gd name="T92" fmla="*/ 235 w 322"/>
                  <a:gd name="T93" fmla="*/ 93 h 540"/>
                  <a:gd name="T94" fmla="*/ 200 w 322"/>
                  <a:gd name="T95" fmla="*/ 58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2" h="540">
                    <a:moveTo>
                      <a:pt x="7" y="540"/>
                    </a:moveTo>
                    <a:cubicBezTo>
                      <a:pt x="5" y="540"/>
                      <a:pt x="4" y="539"/>
                      <a:pt x="3" y="538"/>
                    </a:cubicBezTo>
                    <a:cubicBezTo>
                      <a:pt x="1" y="537"/>
                      <a:pt x="0" y="534"/>
                      <a:pt x="1" y="532"/>
                    </a:cubicBezTo>
                    <a:cubicBezTo>
                      <a:pt x="98" y="234"/>
                      <a:pt x="98" y="234"/>
                      <a:pt x="98" y="234"/>
                    </a:cubicBezTo>
                    <a:cubicBezTo>
                      <a:pt x="69" y="208"/>
                      <a:pt x="53" y="172"/>
                      <a:pt x="53" y="134"/>
                    </a:cubicBezTo>
                    <a:cubicBezTo>
                      <a:pt x="53" y="60"/>
                      <a:pt x="113" y="0"/>
                      <a:pt x="187" y="0"/>
                    </a:cubicBezTo>
                    <a:cubicBezTo>
                      <a:pt x="261" y="0"/>
                      <a:pt x="322" y="60"/>
                      <a:pt x="322" y="134"/>
                    </a:cubicBezTo>
                    <a:cubicBezTo>
                      <a:pt x="322" y="208"/>
                      <a:pt x="261" y="268"/>
                      <a:pt x="187" y="268"/>
                    </a:cubicBezTo>
                    <a:cubicBezTo>
                      <a:pt x="180" y="268"/>
                      <a:pt x="172" y="268"/>
                      <a:pt x="163" y="266"/>
                    </a:cubicBezTo>
                    <a:cubicBezTo>
                      <a:pt x="184" y="320"/>
                      <a:pt x="184" y="320"/>
                      <a:pt x="184" y="320"/>
                    </a:cubicBezTo>
                    <a:cubicBezTo>
                      <a:pt x="185" y="323"/>
                      <a:pt x="184" y="326"/>
                      <a:pt x="181" y="328"/>
                    </a:cubicBezTo>
                    <a:cubicBezTo>
                      <a:pt x="129" y="350"/>
                      <a:pt x="129" y="350"/>
                      <a:pt x="129" y="350"/>
                    </a:cubicBezTo>
                    <a:cubicBezTo>
                      <a:pt x="151" y="402"/>
                      <a:pt x="151" y="402"/>
                      <a:pt x="151" y="402"/>
                    </a:cubicBezTo>
                    <a:cubicBezTo>
                      <a:pt x="153" y="405"/>
                      <a:pt x="151" y="409"/>
                      <a:pt x="148" y="410"/>
                    </a:cubicBezTo>
                    <a:cubicBezTo>
                      <a:pt x="96" y="433"/>
                      <a:pt x="96" y="433"/>
                      <a:pt x="96" y="433"/>
                    </a:cubicBezTo>
                    <a:cubicBezTo>
                      <a:pt x="119" y="484"/>
                      <a:pt x="119" y="484"/>
                      <a:pt x="119" y="484"/>
                    </a:cubicBezTo>
                    <a:cubicBezTo>
                      <a:pt x="120" y="488"/>
                      <a:pt x="119" y="491"/>
                      <a:pt x="116" y="493"/>
                    </a:cubicBezTo>
                    <a:cubicBezTo>
                      <a:pt x="10" y="539"/>
                      <a:pt x="10" y="539"/>
                      <a:pt x="10" y="539"/>
                    </a:cubicBezTo>
                    <a:cubicBezTo>
                      <a:pt x="9" y="540"/>
                      <a:pt x="8" y="540"/>
                      <a:pt x="7" y="540"/>
                    </a:cubicBezTo>
                    <a:close/>
                    <a:moveTo>
                      <a:pt x="187" y="12"/>
                    </a:moveTo>
                    <a:cubicBezTo>
                      <a:pt x="120" y="12"/>
                      <a:pt x="65" y="67"/>
                      <a:pt x="65" y="134"/>
                    </a:cubicBezTo>
                    <a:cubicBezTo>
                      <a:pt x="65" y="170"/>
                      <a:pt x="81" y="204"/>
                      <a:pt x="109" y="227"/>
                    </a:cubicBezTo>
                    <a:cubicBezTo>
                      <a:pt x="111" y="229"/>
                      <a:pt x="112" y="231"/>
                      <a:pt x="111" y="234"/>
                    </a:cubicBezTo>
                    <a:cubicBezTo>
                      <a:pt x="17" y="523"/>
                      <a:pt x="17" y="523"/>
                      <a:pt x="17" y="523"/>
                    </a:cubicBezTo>
                    <a:cubicBezTo>
                      <a:pt x="105" y="484"/>
                      <a:pt x="105" y="484"/>
                      <a:pt x="105" y="484"/>
                    </a:cubicBezTo>
                    <a:cubicBezTo>
                      <a:pt x="83" y="432"/>
                      <a:pt x="83" y="432"/>
                      <a:pt x="83" y="432"/>
                    </a:cubicBezTo>
                    <a:cubicBezTo>
                      <a:pt x="81" y="429"/>
                      <a:pt x="132" y="448"/>
                      <a:pt x="135" y="446"/>
                    </a:cubicBezTo>
                    <a:cubicBezTo>
                      <a:pt x="138" y="401"/>
                      <a:pt x="138" y="401"/>
                      <a:pt x="138" y="401"/>
                    </a:cubicBezTo>
                    <a:cubicBezTo>
                      <a:pt x="115" y="349"/>
                      <a:pt x="115" y="349"/>
                      <a:pt x="115" y="349"/>
                    </a:cubicBezTo>
                    <a:cubicBezTo>
                      <a:pt x="115" y="348"/>
                      <a:pt x="115" y="346"/>
                      <a:pt x="115" y="345"/>
                    </a:cubicBezTo>
                    <a:cubicBezTo>
                      <a:pt x="116" y="343"/>
                      <a:pt x="117" y="342"/>
                      <a:pt x="118" y="341"/>
                    </a:cubicBezTo>
                    <a:cubicBezTo>
                      <a:pt x="171" y="319"/>
                      <a:pt x="171" y="319"/>
                      <a:pt x="171" y="319"/>
                    </a:cubicBezTo>
                    <a:cubicBezTo>
                      <a:pt x="148" y="259"/>
                      <a:pt x="148" y="259"/>
                      <a:pt x="148" y="259"/>
                    </a:cubicBezTo>
                    <a:cubicBezTo>
                      <a:pt x="147" y="257"/>
                      <a:pt x="147" y="255"/>
                      <a:pt x="149" y="253"/>
                    </a:cubicBezTo>
                    <a:cubicBezTo>
                      <a:pt x="150" y="251"/>
                      <a:pt x="153" y="250"/>
                      <a:pt x="155" y="251"/>
                    </a:cubicBezTo>
                    <a:cubicBezTo>
                      <a:pt x="167" y="254"/>
                      <a:pt x="177" y="256"/>
                      <a:pt x="187" y="256"/>
                    </a:cubicBezTo>
                    <a:cubicBezTo>
                      <a:pt x="255" y="256"/>
                      <a:pt x="309" y="201"/>
                      <a:pt x="309" y="134"/>
                    </a:cubicBezTo>
                    <a:cubicBezTo>
                      <a:pt x="309" y="67"/>
                      <a:pt x="255" y="12"/>
                      <a:pt x="187" y="12"/>
                    </a:cubicBezTo>
                    <a:close/>
                    <a:moveTo>
                      <a:pt x="200" y="140"/>
                    </a:moveTo>
                    <a:cubicBezTo>
                      <a:pt x="174" y="140"/>
                      <a:pt x="152" y="119"/>
                      <a:pt x="152" y="93"/>
                    </a:cubicBezTo>
                    <a:cubicBezTo>
                      <a:pt x="152" y="66"/>
                      <a:pt x="174" y="45"/>
                      <a:pt x="200" y="45"/>
                    </a:cubicBezTo>
                    <a:cubicBezTo>
                      <a:pt x="226" y="45"/>
                      <a:pt x="247" y="66"/>
                      <a:pt x="247" y="93"/>
                    </a:cubicBezTo>
                    <a:cubicBezTo>
                      <a:pt x="247" y="119"/>
                      <a:pt x="226" y="140"/>
                      <a:pt x="200" y="140"/>
                    </a:cubicBezTo>
                    <a:close/>
                    <a:moveTo>
                      <a:pt x="200" y="58"/>
                    </a:moveTo>
                    <a:cubicBezTo>
                      <a:pt x="180" y="58"/>
                      <a:pt x="165" y="73"/>
                      <a:pt x="165" y="93"/>
                    </a:cubicBezTo>
                    <a:cubicBezTo>
                      <a:pt x="165" y="112"/>
                      <a:pt x="180" y="128"/>
                      <a:pt x="200" y="128"/>
                    </a:cubicBezTo>
                    <a:cubicBezTo>
                      <a:pt x="219" y="128"/>
                      <a:pt x="235" y="112"/>
                      <a:pt x="235" y="93"/>
                    </a:cubicBezTo>
                    <a:cubicBezTo>
                      <a:pt x="235" y="73"/>
                      <a:pt x="219" y="58"/>
                      <a:pt x="20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grpSp>
      </p:grpSp>
      <p:grpSp>
        <p:nvGrpSpPr>
          <p:cNvPr id="11" name="Group 10"/>
          <p:cNvGrpSpPr/>
          <p:nvPr/>
        </p:nvGrpSpPr>
        <p:grpSpPr>
          <a:xfrm>
            <a:off x="3527116" y="4923301"/>
            <a:ext cx="5450948" cy="654025"/>
            <a:chOff x="3535890" y="5057715"/>
            <a:chExt cx="5450948" cy="654025"/>
          </a:xfrm>
        </p:grpSpPr>
        <p:sp>
          <p:nvSpPr>
            <p:cNvPr id="205" name="Rectangle 204"/>
            <p:cNvSpPr/>
            <p:nvPr/>
          </p:nvSpPr>
          <p:spPr>
            <a:xfrm>
              <a:off x="4104872" y="5057715"/>
              <a:ext cx="4881966" cy="654025"/>
            </a:xfrm>
            <a:prstGeom prst="rect">
              <a:avLst/>
            </a:prstGeom>
          </p:spPr>
          <p:txBody>
            <a:bodyPr wrap="square">
              <a:spAutoFit/>
            </a:bodyPr>
            <a:lstStyle/>
            <a:p>
              <a:pPr defTabSz="914400"/>
              <a:r>
                <a:rPr lang="en-US" sz="1300" b="1" dirty="0">
                  <a:solidFill>
                    <a:prstClr val="black">
                      <a:lumMod val="75000"/>
                      <a:lumOff val="25000"/>
                    </a:prstClr>
                  </a:solidFill>
                  <a:latin typeface="Arial" panose="020B0604020202020204" pitchFamily="34" charset="0"/>
                  <a:cs typeface="Arial" panose="020B0604020202020204" pitchFamily="34" charset="0"/>
                </a:rPr>
                <a:t>Small PK/PD studies (single dose level matching adult exposures)</a:t>
              </a:r>
            </a:p>
            <a:p>
              <a:pPr marL="0" lvl="1" defTabSz="914400"/>
              <a:r>
                <a:rPr lang="en-US" sz="1050" dirty="0">
                  <a:solidFill>
                    <a:prstClr val="black">
                      <a:lumMod val="65000"/>
                      <a:lumOff val="35000"/>
                    </a:prstClr>
                  </a:solidFill>
                  <a:latin typeface="Arial" panose="020B0604020202020204" pitchFamily="34" charset="0"/>
                  <a:cs typeface="Arial" panose="020B0604020202020204" pitchFamily="34" charset="0"/>
                </a:rPr>
                <a:t>HIV, erosive esophagitis (infants), anesthetics, pulmonary arterial hypertension, </a:t>
              </a:r>
            </a:p>
          </p:txBody>
        </p:sp>
        <p:sp>
          <p:nvSpPr>
            <p:cNvPr id="206" name="Oval 205"/>
            <p:cNvSpPr/>
            <p:nvPr/>
          </p:nvSpPr>
          <p:spPr>
            <a:xfrm>
              <a:off x="3535890" y="5085681"/>
              <a:ext cx="575010" cy="575010"/>
            </a:xfrm>
            <a:prstGeom prst="ellipse">
              <a:avLst/>
            </a:prstGeom>
            <a:solidFill>
              <a:schemeClr val="bg1"/>
            </a:solidFill>
            <a:ln w="0">
              <a:solidFill>
                <a:srgbClr val="B7E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sp>
          <p:nvSpPr>
            <p:cNvPr id="292" name="Freeform 44"/>
            <p:cNvSpPr>
              <a:spLocks noEditPoints="1"/>
            </p:cNvSpPr>
            <p:nvPr/>
          </p:nvSpPr>
          <p:spPr bwMode="auto">
            <a:xfrm>
              <a:off x="3667298" y="5186724"/>
              <a:ext cx="306013" cy="372925"/>
            </a:xfrm>
            <a:custGeom>
              <a:avLst/>
              <a:gdLst>
                <a:gd name="T0" fmla="*/ 812 w 1755"/>
                <a:gd name="T1" fmla="*/ 1043 h 2144"/>
                <a:gd name="T2" fmla="*/ 812 w 1755"/>
                <a:gd name="T3" fmla="*/ 865 h 2144"/>
                <a:gd name="T4" fmla="*/ 729 w 1755"/>
                <a:gd name="T5" fmla="*/ 782 h 2144"/>
                <a:gd name="T6" fmla="*/ 646 w 1755"/>
                <a:gd name="T7" fmla="*/ 865 h 2144"/>
                <a:gd name="T8" fmla="*/ 646 w 1755"/>
                <a:gd name="T9" fmla="*/ 1043 h 2144"/>
                <a:gd name="T10" fmla="*/ 479 w 1755"/>
                <a:gd name="T11" fmla="*/ 1043 h 2144"/>
                <a:gd name="T12" fmla="*/ 391 w 1755"/>
                <a:gd name="T13" fmla="*/ 1124 h 2144"/>
                <a:gd name="T14" fmla="*/ 479 w 1755"/>
                <a:gd name="T15" fmla="*/ 1210 h 2144"/>
                <a:gd name="T16" fmla="*/ 646 w 1755"/>
                <a:gd name="T17" fmla="*/ 1210 h 2144"/>
                <a:gd name="T18" fmla="*/ 646 w 1755"/>
                <a:gd name="T19" fmla="*/ 1382 h 2144"/>
                <a:gd name="T20" fmla="*/ 729 w 1755"/>
                <a:gd name="T21" fmla="*/ 1465 h 2144"/>
                <a:gd name="T22" fmla="*/ 812 w 1755"/>
                <a:gd name="T23" fmla="*/ 1382 h 2144"/>
                <a:gd name="T24" fmla="*/ 812 w 1755"/>
                <a:gd name="T25" fmla="*/ 1210 h 2144"/>
                <a:gd name="T26" fmla="*/ 989 w 1755"/>
                <a:gd name="T27" fmla="*/ 1210 h 2144"/>
                <a:gd name="T28" fmla="*/ 1069 w 1755"/>
                <a:gd name="T29" fmla="*/ 1124 h 2144"/>
                <a:gd name="T30" fmla="*/ 989 w 1755"/>
                <a:gd name="T31" fmla="*/ 1043 h 2144"/>
                <a:gd name="T32" fmla="*/ 812 w 1755"/>
                <a:gd name="T33" fmla="*/ 1043 h 2144"/>
                <a:gd name="T34" fmla="*/ 1460 w 1755"/>
                <a:gd name="T35" fmla="*/ 1136 h 2144"/>
                <a:gd name="T36" fmla="*/ 1460 w 1755"/>
                <a:gd name="T37" fmla="*/ 484 h 2144"/>
                <a:gd name="T38" fmla="*/ 1434 w 1755"/>
                <a:gd name="T39" fmla="*/ 422 h 2144"/>
                <a:gd name="T40" fmla="*/ 1034 w 1755"/>
                <a:gd name="T41" fmla="*/ 27 h 2144"/>
                <a:gd name="T42" fmla="*/ 979 w 1755"/>
                <a:gd name="T43" fmla="*/ 0 h 2144"/>
                <a:gd name="T44" fmla="*/ 81 w 1755"/>
                <a:gd name="T45" fmla="*/ 0 h 2144"/>
                <a:gd name="T46" fmla="*/ 0 w 1755"/>
                <a:gd name="T47" fmla="*/ 81 h 2144"/>
                <a:gd name="T48" fmla="*/ 0 w 1755"/>
                <a:gd name="T49" fmla="*/ 1767 h 2144"/>
                <a:gd name="T50" fmla="*/ 81 w 1755"/>
                <a:gd name="T51" fmla="*/ 1851 h 2144"/>
                <a:gd name="T52" fmla="*/ 293 w 1755"/>
                <a:gd name="T53" fmla="*/ 1851 h 2144"/>
                <a:gd name="T54" fmla="*/ 293 w 1755"/>
                <a:gd name="T55" fmla="*/ 2063 h 2144"/>
                <a:gd name="T56" fmla="*/ 377 w 1755"/>
                <a:gd name="T57" fmla="*/ 2144 h 2144"/>
                <a:gd name="T58" fmla="*/ 1670 w 1755"/>
                <a:gd name="T59" fmla="*/ 2144 h 2144"/>
                <a:gd name="T60" fmla="*/ 1755 w 1755"/>
                <a:gd name="T61" fmla="*/ 2063 h 2144"/>
                <a:gd name="T62" fmla="*/ 1755 w 1755"/>
                <a:gd name="T63" fmla="*/ 1220 h 2144"/>
                <a:gd name="T64" fmla="*/ 1670 w 1755"/>
                <a:gd name="T65" fmla="*/ 1136 h 2144"/>
                <a:gd name="T66" fmla="*/ 1460 w 1755"/>
                <a:gd name="T67" fmla="*/ 1136 h 2144"/>
                <a:gd name="T68" fmla="*/ 167 w 1755"/>
                <a:gd name="T69" fmla="*/ 170 h 2144"/>
                <a:gd name="T70" fmla="*/ 896 w 1755"/>
                <a:gd name="T71" fmla="*/ 170 h 2144"/>
                <a:gd name="T72" fmla="*/ 896 w 1755"/>
                <a:gd name="T73" fmla="*/ 484 h 2144"/>
                <a:gd name="T74" fmla="*/ 981 w 1755"/>
                <a:gd name="T75" fmla="*/ 570 h 2144"/>
                <a:gd name="T76" fmla="*/ 1293 w 1755"/>
                <a:gd name="T77" fmla="*/ 570 h 2144"/>
                <a:gd name="T78" fmla="*/ 1293 w 1755"/>
                <a:gd name="T79" fmla="*/ 1682 h 2144"/>
                <a:gd name="T80" fmla="*/ 167 w 1755"/>
                <a:gd name="T81" fmla="*/ 1682 h 2144"/>
                <a:gd name="T82" fmla="*/ 167 w 1755"/>
                <a:gd name="T83" fmla="*/ 170 h 2144"/>
                <a:gd name="T84" fmla="*/ 467 w 1755"/>
                <a:gd name="T85" fmla="*/ 1977 h 2144"/>
                <a:gd name="T86" fmla="*/ 467 w 1755"/>
                <a:gd name="T87" fmla="*/ 1853 h 2144"/>
                <a:gd name="T88" fmla="*/ 1374 w 1755"/>
                <a:gd name="T89" fmla="*/ 1853 h 2144"/>
                <a:gd name="T90" fmla="*/ 1460 w 1755"/>
                <a:gd name="T91" fmla="*/ 1770 h 2144"/>
                <a:gd name="T92" fmla="*/ 1460 w 1755"/>
                <a:gd name="T93" fmla="*/ 1303 h 2144"/>
                <a:gd name="T94" fmla="*/ 1589 w 1755"/>
                <a:gd name="T95" fmla="*/ 1303 h 2144"/>
                <a:gd name="T96" fmla="*/ 1589 w 1755"/>
                <a:gd name="T97" fmla="*/ 1977 h 2144"/>
                <a:gd name="T98" fmla="*/ 467 w 1755"/>
                <a:gd name="T99" fmla="*/ 1977 h 2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55" h="2144">
                  <a:moveTo>
                    <a:pt x="812" y="1043"/>
                  </a:moveTo>
                  <a:cubicBezTo>
                    <a:pt x="812" y="865"/>
                    <a:pt x="812" y="865"/>
                    <a:pt x="812" y="865"/>
                  </a:cubicBezTo>
                  <a:cubicBezTo>
                    <a:pt x="812" y="820"/>
                    <a:pt x="777" y="782"/>
                    <a:pt x="729" y="782"/>
                  </a:cubicBezTo>
                  <a:cubicBezTo>
                    <a:pt x="681" y="782"/>
                    <a:pt x="646" y="820"/>
                    <a:pt x="646" y="865"/>
                  </a:cubicBezTo>
                  <a:cubicBezTo>
                    <a:pt x="646" y="1043"/>
                    <a:pt x="646" y="1043"/>
                    <a:pt x="646" y="1043"/>
                  </a:cubicBezTo>
                  <a:cubicBezTo>
                    <a:pt x="479" y="1043"/>
                    <a:pt x="479" y="1043"/>
                    <a:pt x="479" y="1043"/>
                  </a:cubicBezTo>
                  <a:cubicBezTo>
                    <a:pt x="429" y="1043"/>
                    <a:pt x="391" y="1082"/>
                    <a:pt x="391" y="1124"/>
                  </a:cubicBezTo>
                  <a:cubicBezTo>
                    <a:pt x="391" y="1172"/>
                    <a:pt x="431" y="1210"/>
                    <a:pt x="479" y="1210"/>
                  </a:cubicBezTo>
                  <a:cubicBezTo>
                    <a:pt x="646" y="1210"/>
                    <a:pt x="646" y="1210"/>
                    <a:pt x="646" y="1210"/>
                  </a:cubicBezTo>
                  <a:cubicBezTo>
                    <a:pt x="646" y="1382"/>
                    <a:pt x="646" y="1382"/>
                    <a:pt x="646" y="1382"/>
                  </a:cubicBezTo>
                  <a:cubicBezTo>
                    <a:pt x="646" y="1427"/>
                    <a:pt x="681" y="1465"/>
                    <a:pt x="729" y="1465"/>
                  </a:cubicBezTo>
                  <a:cubicBezTo>
                    <a:pt x="777" y="1465"/>
                    <a:pt x="812" y="1427"/>
                    <a:pt x="812" y="1382"/>
                  </a:cubicBezTo>
                  <a:cubicBezTo>
                    <a:pt x="812" y="1210"/>
                    <a:pt x="812" y="1210"/>
                    <a:pt x="812" y="1210"/>
                  </a:cubicBezTo>
                  <a:cubicBezTo>
                    <a:pt x="989" y="1210"/>
                    <a:pt x="989" y="1210"/>
                    <a:pt x="989" y="1210"/>
                  </a:cubicBezTo>
                  <a:cubicBezTo>
                    <a:pt x="1031" y="1210"/>
                    <a:pt x="1069" y="1172"/>
                    <a:pt x="1069" y="1124"/>
                  </a:cubicBezTo>
                  <a:cubicBezTo>
                    <a:pt x="1069" y="1082"/>
                    <a:pt x="1031" y="1043"/>
                    <a:pt x="989" y="1043"/>
                  </a:cubicBezTo>
                  <a:lnTo>
                    <a:pt x="812" y="1043"/>
                  </a:lnTo>
                  <a:close/>
                  <a:moveTo>
                    <a:pt x="1460" y="1136"/>
                  </a:moveTo>
                  <a:cubicBezTo>
                    <a:pt x="1460" y="484"/>
                    <a:pt x="1460" y="484"/>
                    <a:pt x="1460" y="484"/>
                  </a:cubicBezTo>
                  <a:cubicBezTo>
                    <a:pt x="1460" y="460"/>
                    <a:pt x="1448" y="436"/>
                    <a:pt x="1434" y="422"/>
                  </a:cubicBezTo>
                  <a:cubicBezTo>
                    <a:pt x="1034" y="27"/>
                    <a:pt x="1034" y="27"/>
                    <a:pt x="1034" y="27"/>
                  </a:cubicBezTo>
                  <a:cubicBezTo>
                    <a:pt x="1017" y="10"/>
                    <a:pt x="1003" y="0"/>
                    <a:pt x="979" y="0"/>
                  </a:cubicBezTo>
                  <a:cubicBezTo>
                    <a:pt x="81" y="0"/>
                    <a:pt x="81" y="0"/>
                    <a:pt x="81" y="0"/>
                  </a:cubicBezTo>
                  <a:cubicBezTo>
                    <a:pt x="36" y="0"/>
                    <a:pt x="0" y="39"/>
                    <a:pt x="0" y="81"/>
                  </a:cubicBezTo>
                  <a:cubicBezTo>
                    <a:pt x="0" y="1767"/>
                    <a:pt x="0" y="1767"/>
                    <a:pt x="0" y="1767"/>
                  </a:cubicBezTo>
                  <a:cubicBezTo>
                    <a:pt x="0" y="1813"/>
                    <a:pt x="36" y="1851"/>
                    <a:pt x="81" y="1851"/>
                  </a:cubicBezTo>
                  <a:cubicBezTo>
                    <a:pt x="293" y="1851"/>
                    <a:pt x="293" y="1851"/>
                    <a:pt x="293" y="1851"/>
                  </a:cubicBezTo>
                  <a:cubicBezTo>
                    <a:pt x="293" y="2063"/>
                    <a:pt x="293" y="2063"/>
                    <a:pt x="293" y="2063"/>
                  </a:cubicBezTo>
                  <a:cubicBezTo>
                    <a:pt x="293" y="2105"/>
                    <a:pt x="338" y="2144"/>
                    <a:pt x="377" y="2144"/>
                  </a:cubicBezTo>
                  <a:cubicBezTo>
                    <a:pt x="1670" y="2144"/>
                    <a:pt x="1670" y="2144"/>
                    <a:pt x="1670" y="2144"/>
                  </a:cubicBezTo>
                  <a:cubicBezTo>
                    <a:pt x="1715" y="2144"/>
                    <a:pt x="1755" y="2108"/>
                    <a:pt x="1755" y="2063"/>
                  </a:cubicBezTo>
                  <a:cubicBezTo>
                    <a:pt x="1755" y="1220"/>
                    <a:pt x="1755" y="1220"/>
                    <a:pt x="1755" y="1220"/>
                  </a:cubicBezTo>
                  <a:cubicBezTo>
                    <a:pt x="1755" y="1170"/>
                    <a:pt x="1720" y="1136"/>
                    <a:pt x="1670" y="1136"/>
                  </a:cubicBezTo>
                  <a:lnTo>
                    <a:pt x="1460" y="1136"/>
                  </a:lnTo>
                  <a:close/>
                  <a:moveTo>
                    <a:pt x="167" y="170"/>
                  </a:moveTo>
                  <a:cubicBezTo>
                    <a:pt x="896" y="170"/>
                    <a:pt x="896" y="170"/>
                    <a:pt x="896" y="170"/>
                  </a:cubicBezTo>
                  <a:cubicBezTo>
                    <a:pt x="896" y="484"/>
                    <a:pt x="896" y="484"/>
                    <a:pt x="896" y="484"/>
                  </a:cubicBezTo>
                  <a:cubicBezTo>
                    <a:pt x="896" y="529"/>
                    <a:pt x="934" y="570"/>
                    <a:pt x="981" y="570"/>
                  </a:cubicBezTo>
                  <a:cubicBezTo>
                    <a:pt x="1293" y="570"/>
                    <a:pt x="1293" y="570"/>
                    <a:pt x="1293" y="570"/>
                  </a:cubicBezTo>
                  <a:cubicBezTo>
                    <a:pt x="1293" y="1682"/>
                    <a:pt x="1293" y="1682"/>
                    <a:pt x="1293" y="1682"/>
                  </a:cubicBezTo>
                  <a:cubicBezTo>
                    <a:pt x="167" y="1682"/>
                    <a:pt x="167" y="1682"/>
                    <a:pt x="167" y="1682"/>
                  </a:cubicBezTo>
                  <a:lnTo>
                    <a:pt x="167" y="170"/>
                  </a:lnTo>
                  <a:close/>
                  <a:moveTo>
                    <a:pt x="467" y="1977"/>
                  </a:moveTo>
                  <a:cubicBezTo>
                    <a:pt x="467" y="1853"/>
                    <a:pt x="467" y="1853"/>
                    <a:pt x="467" y="1853"/>
                  </a:cubicBezTo>
                  <a:cubicBezTo>
                    <a:pt x="1374" y="1853"/>
                    <a:pt x="1374" y="1853"/>
                    <a:pt x="1374" y="1853"/>
                  </a:cubicBezTo>
                  <a:cubicBezTo>
                    <a:pt x="1420" y="1853"/>
                    <a:pt x="1460" y="1815"/>
                    <a:pt x="1460" y="1770"/>
                  </a:cubicBezTo>
                  <a:cubicBezTo>
                    <a:pt x="1460" y="1303"/>
                    <a:pt x="1460" y="1303"/>
                    <a:pt x="1460" y="1303"/>
                  </a:cubicBezTo>
                  <a:cubicBezTo>
                    <a:pt x="1589" y="1303"/>
                    <a:pt x="1589" y="1303"/>
                    <a:pt x="1589" y="1303"/>
                  </a:cubicBezTo>
                  <a:cubicBezTo>
                    <a:pt x="1589" y="1977"/>
                    <a:pt x="1589" y="1977"/>
                    <a:pt x="1589" y="1977"/>
                  </a:cubicBezTo>
                  <a:lnTo>
                    <a:pt x="467" y="1977"/>
                  </a:lnTo>
                  <a:close/>
                </a:path>
              </a:pathLst>
            </a:custGeom>
            <a:solidFill>
              <a:srgbClr val="5AC3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IN" dirty="0">
                <a:solidFill>
                  <a:prstClr val="black"/>
                </a:solidFill>
              </a:endParaRPr>
            </a:p>
          </p:txBody>
        </p:sp>
      </p:gr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915" y="3394695"/>
            <a:ext cx="601670" cy="400384"/>
          </a:xfrm>
          <a:prstGeom prst="ellipse">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2331" y="2544850"/>
            <a:ext cx="624143" cy="490927"/>
          </a:xfrm>
          <a:prstGeom prst="rect">
            <a:avLst/>
          </a:prstGeom>
        </p:spPr>
      </p:pic>
      <p:sp>
        <p:nvSpPr>
          <p:cNvPr id="16" name="TextBox 15"/>
          <p:cNvSpPr txBox="1"/>
          <p:nvPr/>
        </p:nvSpPr>
        <p:spPr>
          <a:xfrm>
            <a:off x="6256020" y="6532320"/>
            <a:ext cx="2558738" cy="215444"/>
          </a:xfrm>
          <a:prstGeom prst="rect">
            <a:avLst/>
          </a:prstGeom>
          <a:noFill/>
        </p:spPr>
        <p:txBody>
          <a:bodyPr wrap="square" rtlCol="0">
            <a:spAutoFit/>
          </a:bodyPr>
          <a:lstStyle/>
          <a:p>
            <a:r>
              <a:rPr lang="en-US" sz="800" dirty="0"/>
              <a:t>List partially adapted  from Dunne et al.  </a:t>
            </a:r>
            <a:r>
              <a:rPr lang="en-US" sz="800" i="1" dirty="0"/>
              <a:t>Pediatrics </a:t>
            </a:r>
            <a:r>
              <a:rPr lang="en-US" sz="800" dirty="0"/>
              <a:t>2011</a:t>
            </a:r>
          </a:p>
        </p:txBody>
      </p:sp>
    </p:spTree>
    <p:extLst>
      <p:ext uri="{BB962C8B-B14F-4D97-AF65-F5344CB8AC3E}">
        <p14:creationId xmlns:p14="http://schemas.microsoft.com/office/powerpoint/2010/main" val="3659659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6" y="304800"/>
            <a:ext cx="8509103" cy="926020"/>
          </a:xfrm>
        </p:spPr>
        <p:txBody>
          <a:bodyPr>
            <a:normAutofit fontScale="90000"/>
          </a:bodyPr>
          <a:lstStyle/>
          <a:p>
            <a:r>
              <a:rPr lang="en-US" dirty="0"/>
              <a:t>Extrapolation in Pediatric Medical Devices</a:t>
            </a:r>
          </a:p>
        </p:txBody>
      </p:sp>
      <p:sp>
        <p:nvSpPr>
          <p:cNvPr id="3" name="Content Placeholder 2"/>
          <p:cNvSpPr>
            <a:spLocks noGrp="1"/>
          </p:cNvSpPr>
          <p:nvPr>
            <p:ph idx="1"/>
          </p:nvPr>
        </p:nvSpPr>
        <p:spPr>
          <a:xfrm>
            <a:off x="323850" y="1676401"/>
            <a:ext cx="8509103" cy="4619418"/>
          </a:xfrm>
        </p:spPr>
        <p:txBody>
          <a:bodyPr>
            <a:normAutofit fontScale="85000" lnSpcReduction="10000"/>
          </a:bodyPr>
          <a:lstStyle/>
          <a:p>
            <a:r>
              <a:rPr lang="en-US" dirty="0"/>
              <a:t>Guidance published “Leveraging Existing Clinical Data for Extrapolation to Pediatric Uses of Medical Devices”</a:t>
            </a:r>
          </a:p>
          <a:p>
            <a:pPr lvl="1"/>
            <a:r>
              <a:rPr lang="en-US" dirty="0"/>
              <a:t>Draft published 2015; final guidance published 2016</a:t>
            </a:r>
          </a:p>
          <a:p>
            <a:pPr lvl="1"/>
            <a:r>
              <a:rPr lang="en-US" dirty="0">
                <a:hlinkClick r:id="rId3"/>
              </a:rPr>
              <a:t>https://www.fda.gov/downloads/medicaldevices/deviceregulationandguidance/guidancedocuments/ucm444591.pdf</a:t>
            </a:r>
            <a:endParaRPr lang="en-US" dirty="0"/>
          </a:p>
          <a:p>
            <a:r>
              <a:rPr lang="en-US" dirty="0"/>
              <a:t>Medical device approval regulations different from drug approval regulations</a:t>
            </a:r>
          </a:p>
          <a:p>
            <a:r>
              <a:rPr lang="en-US" dirty="0"/>
              <a:t>Introduces Bayesian concept of borrowing from one population or data set (e.g., prior adult information) to come to a posterior conclusion about another population (e.g., pediatric effectiveness or safety)</a:t>
            </a:r>
          </a:p>
        </p:txBody>
      </p:sp>
    </p:spTree>
    <p:extLst>
      <p:ext uri="{BB962C8B-B14F-4D97-AF65-F5344CB8AC3E}">
        <p14:creationId xmlns:p14="http://schemas.microsoft.com/office/powerpoint/2010/main" val="2501971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85" y="228600"/>
            <a:ext cx="8509103" cy="926020"/>
          </a:xfrm>
        </p:spPr>
        <p:txBody>
          <a:bodyPr/>
          <a:lstStyle/>
          <a:p>
            <a:r>
              <a:rPr lang="en-US" dirty="0"/>
              <a:t>EMA Reflection Paper</a:t>
            </a:r>
          </a:p>
        </p:txBody>
      </p:sp>
      <p:sp>
        <p:nvSpPr>
          <p:cNvPr id="3" name="Content Placeholder 2"/>
          <p:cNvSpPr>
            <a:spLocks noGrp="1"/>
          </p:cNvSpPr>
          <p:nvPr>
            <p:ph idx="1"/>
          </p:nvPr>
        </p:nvSpPr>
        <p:spPr>
          <a:xfrm>
            <a:off x="323850" y="1676401"/>
            <a:ext cx="8509103" cy="4619418"/>
          </a:xfrm>
        </p:spPr>
        <p:txBody>
          <a:bodyPr>
            <a:normAutofit fontScale="62500" lnSpcReduction="20000"/>
          </a:bodyPr>
          <a:lstStyle/>
          <a:p>
            <a:r>
              <a:rPr lang="en-US" dirty="0"/>
              <a:t>Published as draft in October 2017</a:t>
            </a:r>
          </a:p>
          <a:p>
            <a:r>
              <a:rPr lang="en-US" dirty="0"/>
              <a:t>Addresses the use of quantitative methods to help assess the relevance of existing information in a source population to one or more target population(s)</a:t>
            </a:r>
          </a:p>
          <a:p>
            <a:pPr lvl="1"/>
            <a:r>
              <a:rPr lang="en-US" dirty="0"/>
              <a:t>Extrapolation Concept</a:t>
            </a:r>
          </a:p>
          <a:p>
            <a:pPr lvl="1"/>
            <a:r>
              <a:rPr lang="en-US" dirty="0"/>
              <a:t>Intended to identify gaps in knowledge </a:t>
            </a:r>
          </a:p>
          <a:p>
            <a:pPr lvl="1"/>
            <a:r>
              <a:rPr lang="en-US" dirty="0"/>
              <a:t>Strength of evidence available </a:t>
            </a:r>
          </a:p>
          <a:p>
            <a:r>
              <a:rPr lang="en-US" dirty="0"/>
              <a:t>Address gaps in knowledge and assumptions, so that the totality of available evidence can address the scientific questions of interest for marketing </a:t>
            </a:r>
            <a:r>
              <a:rPr lang="en-US" dirty="0" err="1"/>
              <a:t>authorisation</a:t>
            </a:r>
            <a:r>
              <a:rPr lang="en-US" dirty="0"/>
              <a:t> in the target population</a:t>
            </a:r>
          </a:p>
          <a:p>
            <a:pPr lvl="1"/>
            <a:r>
              <a:rPr lang="en-US" dirty="0"/>
              <a:t>Extrapolation Plan</a:t>
            </a:r>
          </a:p>
          <a:p>
            <a:pPr lvl="1"/>
            <a:r>
              <a:rPr lang="en-US" dirty="0"/>
              <a:t>Studies to be conducted/Information to be collected to address gaps in knowledge </a:t>
            </a:r>
          </a:p>
          <a:p>
            <a:r>
              <a:rPr lang="en-US" dirty="0"/>
              <a:t>Validation of the Extrapolation Concept and Mitigation of Risks associated with Extrapolation</a:t>
            </a:r>
          </a:p>
          <a:p>
            <a:r>
              <a:rPr lang="en-US" dirty="0"/>
              <a:t>Does not discuss “categories” extrapolation (i.e., full or partial extrapolation)</a:t>
            </a:r>
          </a:p>
        </p:txBody>
      </p:sp>
    </p:spTree>
    <p:extLst>
      <p:ext uri="{BB962C8B-B14F-4D97-AF65-F5344CB8AC3E}">
        <p14:creationId xmlns:p14="http://schemas.microsoft.com/office/powerpoint/2010/main" val="1841400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1"/>
            <a:ext cx="6476999" cy="6823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781799" y="6056531"/>
            <a:ext cx="2292409" cy="830997"/>
          </a:xfrm>
          <a:prstGeom prst="rect">
            <a:avLst/>
          </a:prstGeom>
          <a:noFill/>
        </p:spPr>
        <p:txBody>
          <a:bodyPr wrap="square" rtlCol="0">
            <a:spAutoFit/>
          </a:bodyPr>
          <a:lstStyle/>
          <a:p>
            <a:r>
              <a:rPr lang="en-US" sz="1200" dirty="0"/>
              <a:t>EMA Reflection paper on the use of extrapolation in the development of medicines for </a:t>
            </a:r>
            <a:r>
              <a:rPr lang="en-US" sz="1200" dirty="0" err="1"/>
              <a:t>paediatrics</a:t>
            </a:r>
            <a:r>
              <a:rPr lang="en-US" sz="1200" dirty="0"/>
              <a:t>, October, 2017</a:t>
            </a:r>
          </a:p>
        </p:txBody>
      </p:sp>
    </p:spTree>
    <p:extLst>
      <p:ext uri="{BB962C8B-B14F-4D97-AF65-F5344CB8AC3E}">
        <p14:creationId xmlns:p14="http://schemas.microsoft.com/office/powerpoint/2010/main" val="160681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228600"/>
            <a:ext cx="7924800" cy="926020"/>
          </a:xfrm>
        </p:spPr>
        <p:txBody>
          <a:bodyPr>
            <a:normAutofit fontScale="90000"/>
          </a:bodyPr>
          <a:lstStyle/>
          <a:p>
            <a:r>
              <a:rPr lang="en-US" dirty="0"/>
              <a:t>ICH E11(A):  Pediatric Extrapolation</a:t>
            </a:r>
          </a:p>
        </p:txBody>
      </p:sp>
      <p:sp>
        <p:nvSpPr>
          <p:cNvPr id="3" name="Content Placeholder 2"/>
          <p:cNvSpPr>
            <a:spLocks noGrp="1"/>
          </p:cNvSpPr>
          <p:nvPr>
            <p:ph idx="1"/>
          </p:nvPr>
        </p:nvSpPr>
        <p:spPr>
          <a:xfrm>
            <a:off x="323850" y="1676400"/>
            <a:ext cx="8509103" cy="4724399"/>
          </a:xfrm>
        </p:spPr>
        <p:txBody>
          <a:bodyPr>
            <a:normAutofit fontScale="77500" lnSpcReduction="20000"/>
          </a:bodyPr>
          <a:lstStyle/>
          <a:p>
            <a:r>
              <a:rPr lang="en-US" dirty="0"/>
              <a:t>Recently finalized E11(R1) Addendum recognized the need for more detailed ICH guidance on Pediatric Extrapolation</a:t>
            </a:r>
          </a:p>
          <a:p>
            <a:r>
              <a:rPr lang="en-US" dirty="0"/>
              <a:t>Concept Paper finalized in October 2017</a:t>
            </a:r>
          </a:p>
          <a:p>
            <a:r>
              <a:rPr lang="en-US" dirty="0"/>
              <a:t>Expert Working Group assembled</a:t>
            </a:r>
          </a:p>
          <a:p>
            <a:pPr lvl="1"/>
            <a:r>
              <a:rPr lang="en-US" dirty="0"/>
              <a:t>Global Regulatory Authorities and Drug Development Organizations</a:t>
            </a:r>
          </a:p>
          <a:p>
            <a:r>
              <a:rPr lang="en-US" dirty="0"/>
              <a:t>Align terminology </a:t>
            </a:r>
          </a:p>
          <a:p>
            <a:r>
              <a:rPr lang="en-US" dirty="0"/>
              <a:t>Systematic approach to use pediatric extrapolation</a:t>
            </a:r>
          </a:p>
          <a:p>
            <a:r>
              <a:rPr lang="en-US" dirty="0"/>
              <a:t>Study designs, statistical methodologies, and Modeling and Simulation strategies that can be considered</a:t>
            </a:r>
          </a:p>
          <a:p>
            <a:r>
              <a:rPr lang="en-US" dirty="0"/>
              <a:t>Current goal is to have guidance available for public comments by November 2020 (Step 2a/2b)</a:t>
            </a:r>
          </a:p>
        </p:txBody>
      </p:sp>
    </p:spTree>
    <p:extLst>
      <p:ext uri="{BB962C8B-B14F-4D97-AF65-F5344CB8AC3E}">
        <p14:creationId xmlns:p14="http://schemas.microsoft.com/office/powerpoint/2010/main" val="1850509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228600"/>
            <a:ext cx="7924800" cy="926020"/>
          </a:xfrm>
        </p:spPr>
        <p:txBody>
          <a:bodyPr>
            <a:normAutofit fontScale="90000"/>
          </a:bodyPr>
          <a:lstStyle/>
          <a:p>
            <a:r>
              <a:rPr lang="en-US" dirty="0"/>
              <a:t>Assessment of Disease Similarity and Response to Intervention</a:t>
            </a:r>
          </a:p>
        </p:txBody>
      </p:sp>
      <p:sp>
        <p:nvSpPr>
          <p:cNvPr id="3" name="Content Placeholder 2"/>
          <p:cNvSpPr>
            <a:spLocks noGrp="1"/>
          </p:cNvSpPr>
          <p:nvPr>
            <p:ph idx="1"/>
          </p:nvPr>
        </p:nvSpPr>
        <p:spPr>
          <a:xfrm>
            <a:off x="304800" y="1905000"/>
            <a:ext cx="8509103" cy="4619418"/>
          </a:xfrm>
        </p:spPr>
        <p:txBody>
          <a:bodyPr>
            <a:normAutofit fontScale="77500" lnSpcReduction="20000"/>
          </a:bodyPr>
          <a:lstStyle/>
          <a:p>
            <a:r>
              <a:rPr lang="en-US" dirty="0"/>
              <a:t>The assessment is not a simple “yes or no”</a:t>
            </a:r>
          </a:p>
          <a:p>
            <a:r>
              <a:rPr lang="en-US" dirty="0"/>
              <a:t>Quantitative assessment of differences between target and source population</a:t>
            </a:r>
          </a:p>
          <a:p>
            <a:pPr lvl="1"/>
            <a:r>
              <a:rPr lang="en-US" dirty="0"/>
              <a:t>Evidence of common pathophysiology, natural history </a:t>
            </a:r>
          </a:p>
          <a:p>
            <a:pPr lvl="1"/>
            <a:r>
              <a:rPr lang="en-US" dirty="0"/>
              <a:t>Similarity in response as assessed by similar endpoints, mode of action, or biological pathway, experience with drugs in the same therapeutic class</a:t>
            </a:r>
          </a:p>
          <a:p>
            <a:r>
              <a:rPr lang="en-US" dirty="0"/>
              <a:t>What assumptions or uncertainties exist in this assessment</a:t>
            </a:r>
          </a:p>
          <a:p>
            <a:pPr lvl="1"/>
            <a:r>
              <a:rPr lang="en-US" dirty="0"/>
              <a:t>Quantity of evidence</a:t>
            </a:r>
          </a:p>
          <a:p>
            <a:pPr lvl="1"/>
            <a:r>
              <a:rPr lang="en-US" dirty="0"/>
              <a:t>Quality of evidence</a:t>
            </a:r>
          </a:p>
          <a:p>
            <a:r>
              <a:rPr lang="en-US" dirty="0"/>
              <a:t>Degree of confidence in similarity will affect the information that will need to be collected to support efficacy</a:t>
            </a:r>
          </a:p>
          <a:p>
            <a:endParaRPr lang="en-US" dirty="0"/>
          </a:p>
        </p:txBody>
      </p:sp>
    </p:spTree>
    <p:extLst>
      <p:ext uri="{BB962C8B-B14F-4D97-AF65-F5344CB8AC3E}">
        <p14:creationId xmlns:p14="http://schemas.microsoft.com/office/powerpoint/2010/main" val="3061625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509103" cy="926020"/>
          </a:xfrm>
        </p:spPr>
        <p:txBody>
          <a:bodyPr>
            <a:normAutofit fontScale="90000"/>
          </a:bodyPr>
          <a:lstStyle/>
          <a:p>
            <a:r>
              <a:rPr lang="en-US" dirty="0"/>
              <a:t>Extrapolation and Bayesian Approach</a:t>
            </a:r>
          </a:p>
        </p:txBody>
      </p:sp>
      <p:sp>
        <p:nvSpPr>
          <p:cNvPr id="3" name="Content Placeholder 2"/>
          <p:cNvSpPr>
            <a:spLocks noGrp="1"/>
          </p:cNvSpPr>
          <p:nvPr>
            <p:ph idx="1"/>
          </p:nvPr>
        </p:nvSpPr>
        <p:spPr>
          <a:xfrm>
            <a:off x="323850" y="1371600"/>
            <a:ext cx="8509103" cy="5486399"/>
          </a:xfrm>
        </p:spPr>
        <p:txBody>
          <a:bodyPr>
            <a:normAutofit fontScale="85000" lnSpcReduction="20000"/>
          </a:bodyPr>
          <a:lstStyle/>
          <a:p>
            <a:r>
              <a:rPr lang="en-US" dirty="0"/>
              <a:t>Bayesian Approach Applied to Pediatric Trials</a:t>
            </a:r>
          </a:p>
          <a:p>
            <a:pPr lvl="1"/>
            <a:r>
              <a:rPr lang="en-US" dirty="0"/>
              <a:t>Make use of, or borrow, prior information in pediatric trials</a:t>
            </a:r>
          </a:p>
          <a:p>
            <a:pPr lvl="1"/>
            <a:r>
              <a:rPr lang="en-US" dirty="0"/>
              <a:t>Provides a formal approach for incorporating prior information into the planning and the analysis of the next study</a:t>
            </a:r>
          </a:p>
          <a:p>
            <a:r>
              <a:rPr lang="en-US" dirty="0"/>
              <a:t>Prior information may include:</a:t>
            </a:r>
          </a:p>
          <a:p>
            <a:pPr lvl="1"/>
            <a:r>
              <a:rPr lang="en-US" dirty="0"/>
              <a:t>Adult Trial Data</a:t>
            </a:r>
          </a:p>
          <a:p>
            <a:pPr lvl="2"/>
            <a:r>
              <a:rPr lang="en-US" dirty="0"/>
              <a:t>Same disease with same treatment</a:t>
            </a:r>
          </a:p>
          <a:p>
            <a:pPr lvl="2"/>
            <a:r>
              <a:rPr lang="en-US" dirty="0"/>
              <a:t>Different population</a:t>
            </a:r>
          </a:p>
          <a:p>
            <a:pPr lvl="1"/>
            <a:r>
              <a:rPr lang="en-US" dirty="0"/>
              <a:t>Similar Pediatric Trial Data</a:t>
            </a:r>
          </a:p>
          <a:p>
            <a:pPr lvl="2"/>
            <a:r>
              <a:rPr lang="en-US" dirty="0"/>
              <a:t>Similar population</a:t>
            </a:r>
          </a:p>
          <a:p>
            <a:pPr lvl="2"/>
            <a:r>
              <a:rPr lang="en-US" dirty="0"/>
              <a:t>Same disease with similar treatment</a:t>
            </a:r>
          </a:p>
          <a:p>
            <a:pPr lvl="2"/>
            <a:r>
              <a:rPr lang="en-US" dirty="0"/>
              <a:t>Different indication with same treatment</a:t>
            </a:r>
          </a:p>
          <a:p>
            <a:pPr lvl="1"/>
            <a:r>
              <a:rPr lang="en-US" dirty="0"/>
              <a:t>PK/PD Data</a:t>
            </a:r>
          </a:p>
          <a:p>
            <a:pPr lvl="2"/>
            <a:r>
              <a:rPr lang="en-US" dirty="0"/>
              <a:t>Same population with same disease under same treatment</a:t>
            </a:r>
          </a:p>
          <a:p>
            <a:pPr lvl="2"/>
            <a:r>
              <a:rPr lang="en-US" dirty="0"/>
              <a:t>Different endpoint</a:t>
            </a:r>
          </a:p>
        </p:txBody>
      </p:sp>
    </p:spTree>
    <p:extLst>
      <p:ext uri="{BB962C8B-B14F-4D97-AF65-F5344CB8AC3E}">
        <p14:creationId xmlns:p14="http://schemas.microsoft.com/office/powerpoint/2010/main" val="2030361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02" y="304800"/>
            <a:ext cx="8509103" cy="926020"/>
          </a:xfrm>
        </p:spPr>
        <p:txBody>
          <a:bodyPr/>
          <a:lstStyle/>
          <a:p>
            <a:r>
              <a:rPr lang="en-US" dirty="0"/>
              <a:t>Prior information</a:t>
            </a:r>
          </a:p>
        </p:txBody>
      </p:sp>
      <p:sp>
        <p:nvSpPr>
          <p:cNvPr id="3" name="Content Placeholder 2"/>
          <p:cNvSpPr>
            <a:spLocks noGrp="1"/>
          </p:cNvSpPr>
          <p:nvPr>
            <p:ph idx="1"/>
          </p:nvPr>
        </p:nvSpPr>
        <p:spPr>
          <a:xfrm>
            <a:off x="323850" y="1230820"/>
            <a:ext cx="8509103" cy="5627179"/>
          </a:xfrm>
        </p:spPr>
        <p:txBody>
          <a:bodyPr>
            <a:normAutofit fontScale="85000" lnSpcReduction="10000"/>
          </a:bodyPr>
          <a:lstStyle/>
          <a:p>
            <a:r>
              <a:rPr lang="en-US" dirty="0"/>
              <a:t>Clinical input on whether prior information is reliable</a:t>
            </a:r>
          </a:p>
          <a:p>
            <a:r>
              <a:rPr lang="en-US" dirty="0"/>
              <a:t>Similarity</a:t>
            </a:r>
          </a:p>
          <a:p>
            <a:pPr lvl="1"/>
            <a:r>
              <a:rPr lang="en-US" dirty="0"/>
              <a:t>Population</a:t>
            </a:r>
          </a:p>
          <a:p>
            <a:pPr lvl="2"/>
            <a:r>
              <a:rPr lang="en-US" dirty="0"/>
              <a:t>Baseline characteristics and demographic information</a:t>
            </a:r>
          </a:p>
          <a:p>
            <a:pPr lvl="1"/>
            <a:r>
              <a:rPr lang="en-US" dirty="0"/>
              <a:t>Disease progression</a:t>
            </a:r>
          </a:p>
          <a:p>
            <a:pPr lvl="2"/>
            <a:r>
              <a:rPr lang="en-US" dirty="0"/>
              <a:t>Baseline disease characteristics</a:t>
            </a:r>
          </a:p>
          <a:p>
            <a:pPr lvl="2"/>
            <a:r>
              <a:rPr lang="en-US" dirty="0"/>
              <a:t>Placebo information</a:t>
            </a:r>
          </a:p>
          <a:p>
            <a:pPr lvl="1"/>
            <a:r>
              <a:rPr lang="en-US" dirty="0"/>
              <a:t>Treatment effect (both disease and MOA)</a:t>
            </a:r>
          </a:p>
          <a:p>
            <a:pPr lvl="2"/>
            <a:r>
              <a:rPr lang="en-US" dirty="0"/>
              <a:t>Treatment group information</a:t>
            </a:r>
          </a:p>
          <a:p>
            <a:r>
              <a:rPr lang="en-US" dirty="0"/>
              <a:t>Uncertainty regarding the validity of prior information can be accounted for in Bayesian statistical modeling</a:t>
            </a:r>
          </a:p>
          <a:p>
            <a:r>
              <a:rPr lang="en-US" dirty="0"/>
              <a:t>Sometimes Bayesian modeling will allow for few patients in a clinical trial but not always</a:t>
            </a:r>
          </a:p>
        </p:txBody>
      </p:sp>
    </p:spTree>
    <p:extLst>
      <p:ext uri="{BB962C8B-B14F-4D97-AF65-F5344CB8AC3E}">
        <p14:creationId xmlns:p14="http://schemas.microsoft.com/office/powerpoint/2010/main" val="1829418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924800" cy="914400"/>
          </a:xfrm>
        </p:spPr>
        <p:txBody>
          <a:bodyPr>
            <a:normAutofit/>
          </a:bodyPr>
          <a:lstStyle/>
          <a:p>
            <a:r>
              <a:rPr lang="en-US" sz="3600" dirty="0"/>
              <a:t>Approaches Pediatric Trial Design</a:t>
            </a:r>
          </a:p>
        </p:txBody>
      </p:sp>
      <p:sp>
        <p:nvSpPr>
          <p:cNvPr id="3" name="Content Placeholder 2"/>
          <p:cNvSpPr>
            <a:spLocks noGrp="1"/>
          </p:cNvSpPr>
          <p:nvPr>
            <p:ph idx="1"/>
          </p:nvPr>
        </p:nvSpPr>
        <p:spPr>
          <a:xfrm>
            <a:off x="381000" y="1219200"/>
            <a:ext cx="8458200" cy="5486400"/>
          </a:xfrm>
        </p:spPr>
        <p:txBody>
          <a:bodyPr>
            <a:normAutofit fontScale="77500" lnSpcReduction="20000"/>
          </a:bodyPr>
          <a:lstStyle/>
          <a:p>
            <a:r>
              <a:rPr lang="en-US" dirty="0"/>
              <a:t>Trial should be designed to fill gaps in knowledge</a:t>
            </a:r>
          </a:p>
          <a:p>
            <a:pPr lvl="1"/>
            <a:r>
              <a:rPr lang="en-US" dirty="0"/>
              <a:t>Amount of information needed will be based on the confidence in assumptions about disease similarity and response to intervention </a:t>
            </a:r>
          </a:p>
          <a:p>
            <a:r>
              <a:rPr lang="en-US" dirty="0"/>
              <a:t>Modeling and Simulation</a:t>
            </a:r>
          </a:p>
          <a:p>
            <a:r>
              <a:rPr lang="en-GB" dirty="0"/>
              <a:t>Innovative Statistical Analyses including Bayesian Approaches</a:t>
            </a:r>
          </a:p>
          <a:p>
            <a:pPr lvl="1"/>
            <a:r>
              <a:rPr lang="en-US" dirty="0"/>
              <a:t>Make use of, or borrow, existing information to increase efficiency of pediatric drug development</a:t>
            </a:r>
          </a:p>
          <a:p>
            <a:r>
              <a:rPr lang="en-GB" dirty="0"/>
              <a:t>Confidence in both of these approaches depends on multiple factors</a:t>
            </a:r>
          </a:p>
          <a:p>
            <a:pPr lvl="1"/>
            <a:r>
              <a:rPr lang="en-GB" dirty="0"/>
              <a:t>Quality and quantity of data used</a:t>
            </a:r>
          </a:p>
          <a:p>
            <a:pPr lvl="1"/>
            <a:r>
              <a:rPr lang="en-GB" dirty="0"/>
              <a:t>Accuracy of assumptions made</a:t>
            </a:r>
          </a:p>
          <a:p>
            <a:r>
              <a:rPr lang="en-US" dirty="0"/>
              <a:t>Availability of pediatric-specific biomarkers and endpoints may also affect clinical trial design </a:t>
            </a:r>
          </a:p>
          <a:p>
            <a:r>
              <a:rPr lang="en-US" dirty="0"/>
              <a:t>Availability of patients, existing therapies, and operational issues may also affect trial design</a:t>
            </a:r>
          </a:p>
          <a:p>
            <a:pPr marL="457200" lvl="1" indent="0">
              <a:buNone/>
            </a:pPr>
            <a:endParaRPr lang="en-GB" dirty="0"/>
          </a:p>
          <a:p>
            <a:endParaRPr lang="en-US" dirty="0"/>
          </a:p>
          <a:p>
            <a:pPr marL="457200" lvl="1" indent="0">
              <a:buNone/>
            </a:pPr>
            <a:endParaRPr lang="en-GB" dirty="0"/>
          </a:p>
        </p:txBody>
      </p:sp>
    </p:spTree>
    <p:extLst>
      <p:ext uri="{BB962C8B-B14F-4D97-AF65-F5344CB8AC3E}">
        <p14:creationId xmlns:p14="http://schemas.microsoft.com/office/powerpoint/2010/main" val="3274571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509103" cy="926020"/>
          </a:xfrm>
        </p:spPr>
        <p:txBody>
          <a:bodyPr/>
          <a:lstStyle/>
          <a:p>
            <a:r>
              <a:rPr lang="en-US" dirty="0"/>
              <a:t>Summary</a:t>
            </a:r>
          </a:p>
        </p:txBody>
      </p:sp>
      <p:sp>
        <p:nvSpPr>
          <p:cNvPr id="3" name="Content Placeholder 2"/>
          <p:cNvSpPr>
            <a:spLocks noGrp="1"/>
          </p:cNvSpPr>
          <p:nvPr>
            <p:ph idx="1"/>
          </p:nvPr>
        </p:nvSpPr>
        <p:spPr>
          <a:xfrm>
            <a:off x="323850" y="1676401"/>
            <a:ext cx="8509103" cy="4619418"/>
          </a:xfrm>
        </p:spPr>
        <p:txBody>
          <a:bodyPr>
            <a:normAutofit fontScale="77500" lnSpcReduction="20000"/>
          </a:bodyPr>
          <a:lstStyle/>
          <a:p>
            <a:r>
              <a:rPr lang="en-US" dirty="0"/>
              <a:t>Pediatric extrapolation can be used to maximize the efficiency of pediatric product development while maintaining important regulatory standards for approval</a:t>
            </a:r>
          </a:p>
          <a:p>
            <a:r>
              <a:rPr lang="en-US" dirty="0"/>
              <a:t>Pediatric extrapolation has matured over the last 20 years.  </a:t>
            </a:r>
          </a:p>
          <a:p>
            <a:r>
              <a:rPr lang="en-US" dirty="0"/>
              <a:t>Increases in understanding of disease mechanisms and progression have been an important benefit from pediatric extrapolation </a:t>
            </a:r>
          </a:p>
          <a:p>
            <a:r>
              <a:rPr lang="en-US" dirty="0"/>
              <a:t>FDA continues to review assumptions about the acceptability of pediatric extrapolation approaches based on new knowledge gained</a:t>
            </a:r>
          </a:p>
          <a:p>
            <a:r>
              <a:rPr lang="en-US" dirty="0"/>
              <a:t>Advances in understanding of basic pathophysiology and natural history are critically important </a:t>
            </a:r>
          </a:p>
        </p:txBody>
      </p:sp>
    </p:spTree>
    <p:extLst>
      <p:ext uri="{BB962C8B-B14F-4D97-AF65-F5344CB8AC3E}">
        <p14:creationId xmlns:p14="http://schemas.microsoft.com/office/powerpoint/2010/main" val="691898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509103" cy="926020"/>
          </a:xfrm>
        </p:spPr>
        <p:txBody>
          <a:bodyPr/>
          <a:lstStyle/>
          <a:p>
            <a:r>
              <a:rPr lang="en-US" dirty="0"/>
              <a:t>Acknowledgements</a:t>
            </a:r>
          </a:p>
        </p:txBody>
      </p:sp>
      <p:sp>
        <p:nvSpPr>
          <p:cNvPr id="3" name="Content Placeholder 2"/>
          <p:cNvSpPr>
            <a:spLocks noGrp="1"/>
          </p:cNvSpPr>
          <p:nvPr>
            <p:ph idx="1"/>
          </p:nvPr>
        </p:nvSpPr>
        <p:spPr>
          <a:xfrm>
            <a:off x="1295400" y="2009775"/>
            <a:ext cx="7537553" cy="4286043"/>
          </a:xfrm>
        </p:spPr>
        <p:txBody>
          <a:bodyPr/>
          <a:lstStyle/>
          <a:p>
            <a:r>
              <a:rPr lang="en-US" dirty="0"/>
              <a:t>Lily Mulugeta, </a:t>
            </a:r>
            <a:r>
              <a:rPr lang="en-US" dirty="0" err="1"/>
              <a:t>PharmD</a:t>
            </a:r>
            <a:r>
              <a:rPr lang="en-US" dirty="0"/>
              <a:t>.</a:t>
            </a:r>
          </a:p>
          <a:p>
            <a:r>
              <a:rPr lang="en-US" dirty="0"/>
              <a:t>Haihao Sun, M.D.</a:t>
            </a:r>
          </a:p>
          <a:p>
            <a:r>
              <a:rPr lang="en-US" dirty="0"/>
              <a:t>Suzie McCune, M.D.</a:t>
            </a:r>
          </a:p>
          <a:p>
            <a:endParaRPr lang="en-US" dirty="0"/>
          </a:p>
          <a:p>
            <a:endParaRPr lang="en-US" dirty="0"/>
          </a:p>
        </p:txBody>
      </p:sp>
    </p:spTree>
    <p:extLst>
      <p:ext uri="{BB962C8B-B14F-4D97-AF65-F5344CB8AC3E}">
        <p14:creationId xmlns:p14="http://schemas.microsoft.com/office/powerpoint/2010/main" val="17114062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4"/>
</p:tagLst>
</file>

<file path=ppt/theme/theme1.xml><?xml version="1.0" encoding="utf-8"?>
<a:theme xmlns:a="http://schemas.openxmlformats.org/drawingml/2006/main" name="FDA_PP_Fin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FDA_PP_Final</Template>
  <TotalTime>4434</TotalTime>
  <Words>1964</Words>
  <Application>Microsoft Office PowerPoint</Application>
  <PresentationFormat>On-screen Show (4:3)</PresentationFormat>
  <Paragraphs>192</Paragraphs>
  <Slides>22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Helvetica</vt:lpstr>
      <vt:lpstr>Times New Roman</vt:lpstr>
      <vt:lpstr>Verdana</vt:lpstr>
      <vt:lpstr>Wingdings</vt:lpstr>
      <vt:lpstr>FDA_PP_Final</vt:lpstr>
      <vt:lpstr>Extrapolation in Pediatric Drug Development:  An Evolving Science</vt:lpstr>
      <vt:lpstr>Disclosure Statement</vt:lpstr>
      <vt:lpstr>Pediatric Drug Development General Principles</vt:lpstr>
      <vt:lpstr>U.S. Evidentiary Standard for Approval</vt:lpstr>
      <vt:lpstr>Special Considerations for Pediatric Product Development</vt:lpstr>
      <vt:lpstr> U.S. Pediatric Drug Development Laws</vt:lpstr>
      <vt:lpstr>Pediatric Extrapolation</vt:lpstr>
      <vt:lpstr>PowerPoint Presentation</vt:lpstr>
      <vt:lpstr>PowerPoint Presentation</vt:lpstr>
      <vt:lpstr>Evolving Science and Use of Pediatric Extrapolation</vt:lpstr>
      <vt:lpstr>Follow-up on FDA Experience with Pediatric Extrapolation</vt:lpstr>
      <vt:lpstr>Extrapolation approaches in pediatric programs</vt:lpstr>
      <vt:lpstr>Extrapolation in Pediatric Medical Devices</vt:lpstr>
      <vt:lpstr>EMA Reflection Paper</vt:lpstr>
      <vt:lpstr>PowerPoint Presentation</vt:lpstr>
      <vt:lpstr>ICH E11(A):  Pediatric Extrapolation</vt:lpstr>
      <vt:lpstr>Assessment of Disease Similarity and Response to Intervention</vt:lpstr>
      <vt:lpstr>Extrapolation and Bayesian Approach</vt:lpstr>
      <vt:lpstr>Prior information</vt:lpstr>
      <vt:lpstr>Approaches Pediatric Trial Design</vt:lpstr>
      <vt:lpstr>Summary</vt:lpstr>
      <vt:lpstr>Acknowledgements</vt:lpstr>
    </vt:vector>
  </TitlesOfParts>
  <Company>US FDA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Drug Development:  Challenges and Opportunities in Pediatric Extrapolation</dc:title>
  <dc:creator>Lynne Yao</dc:creator>
  <cp:lastModifiedBy>Yao, Lynne P</cp:lastModifiedBy>
  <cp:revision>42</cp:revision>
  <dcterms:created xsi:type="dcterms:W3CDTF">2018-02-22T18:52:26Z</dcterms:created>
  <dcterms:modified xsi:type="dcterms:W3CDTF">2018-09-13T13:18:40Z</dcterms:modified>
</cp:coreProperties>
</file>