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6" r:id="rId2"/>
    <p:sldId id="323" r:id="rId3"/>
    <p:sldId id="257" r:id="rId4"/>
    <p:sldId id="331" r:id="rId5"/>
    <p:sldId id="258" r:id="rId6"/>
    <p:sldId id="281" r:id="rId7"/>
    <p:sldId id="282" r:id="rId8"/>
    <p:sldId id="302" r:id="rId9"/>
    <p:sldId id="276" r:id="rId10"/>
    <p:sldId id="279" r:id="rId11"/>
    <p:sldId id="284" r:id="rId12"/>
    <p:sldId id="304" r:id="rId13"/>
    <p:sldId id="285" r:id="rId14"/>
    <p:sldId id="318" r:id="rId15"/>
    <p:sldId id="280" r:id="rId16"/>
    <p:sldId id="327" r:id="rId17"/>
    <p:sldId id="275" r:id="rId18"/>
    <p:sldId id="296" r:id="rId19"/>
    <p:sldId id="306" r:id="rId20"/>
    <p:sldId id="311" r:id="rId21"/>
    <p:sldId id="289" r:id="rId22"/>
    <p:sldId id="263" r:id="rId23"/>
    <p:sldId id="317" r:id="rId24"/>
    <p:sldId id="324" r:id="rId25"/>
    <p:sldId id="277" r:id="rId26"/>
    <p:sldId id="291" r:id="rId27"/>
    <p:sldId id="314" r:id="rId28"/>
    <p:sldId id="325" r:id="rId29"/>
    <p:sldId id="319" r:id="rId30"/>
    <p:sldId id="329" r:id="rId31"/>
    <p:sldId id="320" r:id="rId32"/>
    <p:sldId id="315" r:id="rId33"/>
    <p:sldId id="292" r:id="rId34"/>
    <p:sldId id="283" r:id="rId35"/>
    <p:sldId id="272" r:id="rId36"/>
    <p:sldId id="293" r:id="rId37"/>
    <p:sldId id="330" r:id="rId38"/>
    <p:sldId id="274" r:id="rId39"/>
    <p:sldId id="294" r:id="rId40"/>
    <p:sldId id="305" r:id="rId41"/>
    <p:sldId id="308" r:id="rId42"/>
    <p:sldId id="309" r:id="rId43"/>
    <p:sldId id="32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6464" autoAdjust="0"/>
  </p:normalViewPr>
  <p:slideViewPr>
    <p:cSldViewPr snapToGrid="0">
      <p:cViewPr varScale="1">
        <p:scale>
          <a:sx n="66" d="100"/>
          <a:sy n="66" d="100"/>
        </p:scale>
        <p:origin x="128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2ADD80-081A-4B66-8E73-45377A5E5E23}" type="datetimeFigureOut">
              <a:rPr lang="en-US" smtClean="0"/>
              <a:t>9/12/2018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E5BF0-C637-44D4-935F-59CF20CB57DE}" type="slidenum">
              <a:rPr lang="en-US" smtClean="0"/>
              <a:t>‹#›</a:t>
            </a:fld>
            <a:endParaRPr lang="en-US"/>
          </a:p>
        </p:txBody>
      </p:sp>
    </p:spTree>
    <p:extLst>
      <p:ext uri="{BB962C8B-B14F-4D97-AF65-F5344CB8AC3E}">
        <p14:creationId xmlns:p14="http://schemas.microsoft.com/office/powerpoint/2010/main" val="2872391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1</a:t>
            </a:fld>
            <a:endParaRPr lang="en-US"/>
          </a:p>
        </p:txBody>
      </p:sp>
    </p:spTree>
    <p:extLst>
      <p:ext uri="{BB962C8B-B14F-4D97-AF65-F5344CB8AC3E}">
        <p14:creationId xmlns:p14="http://schemas.microsoft.com/office/powerpoint/2010/main" val="301162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3</a:t>
            </a:fld>
            <a:endParaRPr lang="en-US"/>
          </a:p>
        </p:txBody>
      </p:sp>
    </p:spTree>
    <p:extLst>
      <p:ext uri="{BB962C8B-B14F-4D97-AF65-F5344CB8AC3E}">
        <p14:creationId xmlns:p14="http://schemas.microsoft.com/office/powerpoint/2010/main" val="2922262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5</a:t>
            </a:fld>
            <a:endParaRPr lang="en-US"/>
          </a:p>
        </p:txBody>
      </p:sp>
    </p:spTree>
    <p:extLst>
      <p:ext uri="{BB962C8B-B14F-4D97-AF65-F5344CB8AC3E}">
        <p14:creationId xmlns:p14="http://schemas.microsoft.com/office/powerpoint/2010/main" val="1246012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7</a:t>
            </a:fld>
            <a:endParaRPr lang="en-US"/>
          </a:p>
        </p:txBody>
      </p:sp>
    </p:spTree>
    <p:extLst>
      <p:ext uri="{BB962C8B-B14F-4D97-AF65-F5344CB8AC3E}">
        <p14:creationId xmlns:p14="http://schemas.microsoft.com/office/powerpoint/2010/main" val="2914067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8</a:t>
            </a:fld>
            <a:endParaRPr lang="en-US"/>
          </a:p>
        </p:txBody>
      </p:sp>
    </p:spTree>
    <p:extLst>
      <p:ext uri="{BB962C8B-B14F-4D97-AF65-F5344CB8AC3E}">
        <p14:creationId xmlns:p14="http://schemas.microsoft.com/office/powerpoint/2010/main" val="2306546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10</a:t>
            </a:fld>
            <a:endParaRPr lang="en-US"/>
          </a:p>
        </p:txBody>
      </p:sp>
    </p:spTree>
    <p:extLst>
      <p:ext uri="{BB962C8B-B14F-4D97-AF65-F5344CB8AC3E}">
        <p14:creationId xmlns:p14="http://schemas.microsoft.com/office/powerpoint/2010/main" val="2519710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11</a:t>
            </a:fld>
            <a:endParaRPr lang="en-US"/>
          </a:p>
        </p:txBody>
      </p:sp>
    </p:spTree>
    <p:extLst>
      <p:ext uri="{BB962C8B-B14F-4D97-AF65-F5344CB8AC3E}">
        <p14:creationId xmlns:p14="http://schemas.microsoft.com/office/powerpoint/2010/main" val="2420859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12</a:t>
            </a:fld>
            <a:endParaRPr lang="en-US"/>
          </a:p>
        </p:txBody>
      </p:sp>
    </p:spTree>
    <p:extLst>
      <p:ext uri="{BB962C8B-B14F-4D97-AF65-F5344CB8AC3E}">
        <p14:creationId xmlns:p14="http://schemas.microsoft.com/office/powerpoint/2010/main" val="3958403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13</a:t>
            </a:fld>
            <a:endParaRPr lang="en-US"/>
          </a:p>
        </p:txBody>
      </p:sp>
    </p:spTree>
    <p:extLst>
      <p:ext uri="{BB962C8B-B14F-4D97-AF65-F5344CB8AC3E}">
        <p14:creationId xmlns:p14="http://schemas.microsoft.com/office/powerpoint/2010/main" val="3816803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14</a:t>
            </a:fld>
            <a:endParaRPr lang="en-US"/>
          </a:p>
        </p:txBody>
      </p:sp>
    </p:spTree>
    <p:extLst>
      <p:ext uri="{BB962C8B-B14F-4D97-AF65-F5344CB8AC3E}">
        <p14:creationId xmlns:p14="http://schemas.microsoft.com/office/powerpoint/2010/main" val="2647961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15</a:t>
            </a:fld>
            <a:endParaRPr lang="en-US"/>
          </a:p>
        </p:txBody>
      </p:sp>
    </p:spTree>
    <p:extLst>
      <p:ext uri="{BB962C8B-B14F-4D97-AF65-F5344CB8AC3E}">
        <p14:creationId xmlns:p14="http://schemas.microsoft.com/office/powerpoint/2010/main" val="2922727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16</a:t>
            </a:fld>
            <a:endParaRPr lang="en-US"/>
          </a:p>
        </p:txBody>
      </p:sp>
    </p:spTree>
    <p:extLst>
      <p:ext uri="{BB962C8B-B14F-4D97-AF65-F5344CB8AC3E}">
        <p14:creationId xmlns:p14="http://schemas.microsoft.com/office/powerpoint/2010/main" val="2749539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17</a:t>
            </a:fld>
            <a:endParaRPr lang="en-US"/>
          </a:p>
        </p:txBody>
      </p:sp>
    </p:spTree>
    <p:extLst>
      <p:ext uri="{BB962C8B-B14F-4D97-AF65-F5344CB8AC3E}">
        <p14:creationId xmlns:p14="http://schemas.microsoft.com/office/powerpoint/2010/main" val="2294702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18</a:t>
            </a:fld>
            <a:endParaRPr lang="en-US"/>
          </a:p>
        </p:txBody>
      </p:sp>
    </p:spTree>
    <p:extLst>
      <p:ext uri="{BB962C8B-B14F-4D97-AF65-F5344CB8AC3E}">
        <p14:creationId xmlns:p14="http://schemas.microsoft.com/office/powerpoint/2010/main" val="2374637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C1BAE2-78A2-48B0-A224-77D1CAB34776}" type="slidenum">
              <a:rPr lang="en-US" smtClean="0"/>
              <a:t>19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2133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20</a:t>
            </a:fld>
            <a:endParaRPr lang="en-US"/>
          </a:p>
        </p:txBody>
      </p:sp>
    </p:spTree>
    <p:extLst>
      <p:ext uri="{BB962C8B-B14F-4D97-AF65-F5344CB8AC3E}">
        <p14:creationId xmlns:p14="http://schemas.microsoft.com/office/powerpoint/2010/main" val="600063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75E5BF0-C637-44D4-935F-59CF20CB57DE}" type="slidenum">
              <a:rPr lang="en-US" smtClean="0"/>
              <a:t>21</a:t>
            </a:fld>
            <a:endParaRPr lang="en-US"/>
          </a:p>
        </p:txBody>
      </p:sp>
    </p:spTree>
    <p:extLst>
      <p:ext uri="{BB962C8B-B14F-4D97-AF65-F5344CB8AC3E}">
        <p14:creationId xmlns:p14="http://schemas.microsoft.com/office/powerpoint/2010/main" val="1398906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22</a:t>
            </a:fld>
            <a:endParaRPr lang="en-US"/>
          </a:p>
        </p:txBody>
      </p:sp>
    </p:spTree>
    <p:extLst>
      <p:ext uri="{BB962C8B-B14F-4D97-AF65-F5344CB8AC3E}">
        <p14:creationId xmlns:p14="http://schemas.microsoft.com/office/powerpoint/2010/main" val="1875228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23</a:t>
            </a:fld>
            <a:endParaRPr lang="en-US"/>
          </a:p>
        </p:txBody>
      </p:sp>
    </p:spTree>
    <p:extLst>
      <p:ext uri="{BB962C8B-B14F-4D97-AF65-F5344CB8AC3E}">
        <p14:creationId xmlns:p14="http://schemas.microsoft.com/office/powerpoint/2010/main" val="2158058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24</a:t>
            </a:fld>
            <a:endParaRPr lang="en-US"/>
          </a:p>
        </p:txBody>
      </p:sp>
    </p:spTree>
    <p:extLst>
      <p:ext uri="{BB962C8B-B14F-4D97-AF65-F5344CB8AC3E}">
        <p14:creationId xmlns:p14="http://schemas.microsoft.com/office/powerpoint/2010/main" val="824000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26</a:t>
            </a:fld>
            <a:endParaRPr lang="en-US"/>
          </a:p>
        </p:txBody>
      </p:sp>
    </p:spTree>
    <p:extLst>
      <p:ext uri="{BB962C8B-B14F-4D97-AF65-F5344CB8AC3E}">
        <p14:creationId xmlns:p14="http://schemas.microsoft.com/office/powerpoint/2010/main" val="2475826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27</a:t>
            </a:fld>
            <a:endParaRPr lang="en-US"/>
          </a:p>
        </p:txBody>
      </p:sp>
    </p:spTree>
    <p:extLst>
      <p:ext uri="{BB962C8B-B14F-4D97-AF65-F5344CB8AC3E}">
        <p14:creationId xmlns:p14="http://schemas.microsoft.com/office/powerpoint/2010/main" val="3838324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28</a:t>
            </a:fld>
            <a:endParaRPr lang="en-US"/>
          </a:p>
        </p:txBody>
      </p:sp>
    </p:spTree>
    <p:extLst>
      <p:ext uri="{BB962C8B-B14F-4D97-AF65-F5344CB8AC3E}">
        <p14:creationId xmlns:p14="http://schemas.microsoft.com/office/powerpoint/2010/main" val="29534928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5BF0-C637-44D4-935F-59CF20CB57DE}" type="slidenum">
              <a:rPr lang="en-US" smtClean="0"/>
              <a:t>29</a:t>
            </a:fld>
            <a:endParaRPr lang="en-US"/>
          </a:p>
        </p:txBody>
      </p:sp>
    </p:spTree>
    <p:extLst>
      <p:ext uri="{BB962C8B-B14F-4D97-AF65-F5344CB8AC3E}">
        <p14:creationId xmlns:p14="http://schemas.microsoft.com/office/powerpoint/2010/main" val="18105930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F0D477-B2FC-4641-A517-CCFA15DD905B}"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70257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10473B-E71E-43A7-A3AE-A37661DF9930}" type="slidenum">
              <a:rPr lang="en-US" smtClean="0"/>
              <a:t>39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2336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the</a:t>
            </a:r>
            <a:r>
              <a:rPr lang="en-US" baseline="0" dirty="0"/>
              <a:t> mini-sentinel study is still ongoing, I can share with you the results of the other study which confirmed the results of the randomized clinical trials. That is lower risk for both strokes and bleeding. However, </a:t>
            </a:r>
            <a:r>
              <a:rPr lang="en-US" baseline="0" dirty="0" err="1"/>
              <a:t>dabigatran</a:t>
            </a:r>
            <a:r>
              <a:rPr lang="en-US" baseline="0" dirty="0"/>
              <a:t> had more gastrointestinal bleeding</a:t>
            </a:r>
            <a:endParaRPr lang="en-US" dirty="0"/>
          </a:p>
        </p:txBody>
      </p:sp>
      <p:sp>
        <p:nvSpPr>
          <p:cNvPr id="4" name="Slide Number Placeholder 3"/>
          <p:cNvSpPr>
            <a:spLocks noGrp="1"/>
          </p:cNvSpPr>
          <p:nvPr>
            <p:ph type="sldNum" sz="quarter" idx="10"/>
          </p:nvPr>
        </p:nvSpPr>
        <p:spPr/>
        <p:txBody>
          <a:bodyPr/>
          <a:lstStyle/>
          <a:p>
            <a:fld id="{B8103246-B87E-45ED-8B09-76C92E94A58D}" type="slidenum">
              <a:rPr lang="en-US" smtClean="0"/>
              <a:t>41</a:t>
            </a:fld>
            <a:endParaRPr lang="en-US"/>
          </a:p>
        </p:txBody>
      </p:sp>
    </p:spTree>
    <p:extLst>
      <p:ext uri="{BB962C8B-B14F-4D97-AF65-F5344CB8AC3E}">
        <p14:creationId xmlns:p14="http://schemas.microsoft.com/office/powerpoint/2010/main" val="25502849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031475" y="6355261"/>
            <a:ext cx="2844800" cy="365125"/>
          </a:xfrm>
        </p:spPr>
        <p:txBody>
          <a:bodyPr/>
          <a:lstStyle/>
          <a:p>
            <a:r>
              <a:rPr lang="en-US">
                <a:solidFill>
                  <a:prstClr val="black">
                    <a:tint val="75000"/>
                  </a:prstClr>
                </a:solidFill>
              </a:rPr>
              <a:t>8/1/2017</a:t>
            </a:r>
            <a:endParaRPr lang="en-US" dirty="0">
              <a:solidFill>
                <a:prstClr val="black">
                  <a:tint val="75000"/>
                </a:prstClr>
              </a:solidFill>
            </a:endParaRPr>
          </a:p>
        </p:txBody>
      </p:sp>
      <p:pic>
        <p:nvPicPr>
          <p:cNvPr id="8" name="Picture 7" descr="FDA_B&amp;W_Primary_logo.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1263" y="261425"/>
            <a:ext cx="3604563" cy="563312"/>
          </a:xfrm>
          <a:prstGeom prst="rect">
            <a:avLst/>
          </a:prstGeom>
        </p:spPr>
      </p:pic>
      <p:sp>
        <p:nvSpPr>
          <p:cNvPr id="9" name="Footer Placeholder 4"/>
          <p:cNvSpPr>
            <a:spLocks noGrp="1"/>
          </p:cNvSpPr>
          <p:nvPr>
            <p:ph type="ftr" sz="quarter" idx="11"/>
          </p:nvPr>
        </p:nvSpPr>
        <p:spPr>
          <a:xfrm>
            <a:off x="406400" y="6384926"/>
            <a:ext cx="3860800" cy="365125"/>
          </a:xfrm>
        </p:spPr>
        <p:txBody>
          <a:bodyPr/>
          <a:lstStyle/>
          <a:p>
            <a:pPr algn="l"/>
            <a:r>
              <a:rPr lang="en-US" b="1">
                <a:solidFill>
                  <a:srgbClr val="1F497D">
                    <a:lumMod val="60000"/>
                    <a:lumOff val="40000"/>
                  </a:srgbClr>
                </a:solidFill>
                <a:latin typeface="Helvetica"/>
                <a:cs typeface="Helvetica"/>
              </a:rPr>
              <a:t>JSM Session #333</a:t>
            </a:r>
            <a:endParaRPr lang="en-US" b="1"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1131793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799" y="1023679"/>
            <a:ext cx="11345471" cy="926020"/>
          </a:xfrm>
        </p:spPr>
        <p:txBody>
          <a:bodyPr/>
          <a:lstStyle/>
          <a:p>
            <a:r>
              <a:rPr lang="en-US"/>
              <a:t>Click to edit Master title style</a:t>
            </a:r>
          </a:p>
        </p:txBody>
      </p:sp>
      <p:sp>
        <p:nvSpPr>
          <p:cNvPr id="3" name="Content Placeholder 2"/>
          <p:cNvSpPr>
            <a:spLocks noGrp="1"/>
          </p:cNvSpPr>
          <p:nvPr>
            <p:ph idx="1"/>
          </p:nvPr>
        </p:nvSpPr>
        <p:spPr>
          <a:xfrm>
            <a:off x="431801" y="2009776"/>
            <a:ext cx="11345471" cy="42860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902200" y="6375401"/>
            <a:ext cx="2844800" cy="365125"/>
          </a:xfrm>
        </p:spPr>
        <p:txBody>
          <a:bodyPr/>
          <a:lstStyle>
            <a:lvl1pPr algn="ctr">
              <a:defRPr/>
            </a:lvl1pPr>
          </a:lstStyle>
          <a:p>
            <a:r>
              <a:rPr lang="en-US">
                <a:solidFill>
                  <a:prstClr val="black">
                    <a:tint val="75000"/>
                  </a:prstClr>
                </a:solidFill>
              </a:rPr>
              <a:t>8/1/2017</a:t>
            </a:r>
            <a:endParaRPr lang="en-US" dirty="0">
              <a:solidFill>
                <a:prstClr val="black">
                  <a:tint val="75000"/>
                </a:prstClr>
              </a:solidFill>
            </a:endParaRPr>
          </a:p>
        </p:txBody>
      </p:sp>
      <p:sp>
        <p:nvSpPr>
          <p:cNvPr id="5" name="Footer Placeholder 4"/>
          <p:cNvSpPr>
            <a:spLocks noGrp="1"/>
          </p:cNvSpPr>
          <p:nvPr>
            <p:ph type="ftr" sz="quarter" idx="11"/>
          </p:nvPr>
        </p:nvSpPr>
        <p:spPr>
          <a:xfrm>
            <a:off x="330200" y="6384926"/>
            <a:ext cx="3860800" cy="365125"/>
          </a:xfrm>
        </p:spPr>
        <p:txBody>
          <a:bodyPr/>
          <a:lstStyle/>
          <a:p>
            <a:pPr algn="l"/>
            <a:r>
              <a:rPr lang="en-US" b="1">
                <a:solidFill>
                  <a:srgbClr val="1F497D">
                    <a:lumMod val="60000"/>
                    <a:lumOff val="40000"/>
                  </a:srgbClr>
                </a:solidFill>
                <a:latin typeface="Helvetica"/>
                <a:cs typeface="Helvetica"/>
              </a:rPr>
              <a:t>JSM Session #333</a:t>
            </a:r>
            <a:endParaRPr lang="en-US" b="1" dirty="0">
              <a:solidFill>
                <a:srgbClr val="1F497D">
                  <a:lumMod val="60000"/>
                  <a:lumOff val="40000"/>
                </a:srgbClr>
              </a:solidFill>
              <a:latin typeface="Helvetica"/>
              <a:cs typeface="Helvetica"/>
            </a:endParaRPr>
          </a:p>
        </p:txBody>
      </p:sp>
      <p:pic>
        <p:nvPicPr>
          <p:cNvPr id="7" name="Picture 6"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1" y="242500"/>
            <a:ext cx="827391" cy="743080"/>
          </a:xfrm>
          <a:prstGeom prst="rect">
            <a:avLst/>
          </a:prstGeom>
        </p:spPr>
      </p:pic>
      <p:sp>
        <p:nvSpPr>
          <p:cNvPr id="9" name="TextBox 8"/>
          <p:cNvSpPr txBox="1"/>
          <p:nvPr userDrawn="1"/>
        </p:nvSpPr>
        <p:spPr>
          <a:xfrm>
            <a:off x="11521378" y="6409773"/>
            <a:ext cx="372218" cy="276999"/>
          </a:xfrm>
          <a:prstGeom prst="rect">
            <a:avLst/>
          </a:prstGeom>
          <a:noFill/>
        </p:spPr>
        <p:txBody>
          <a:bodyPr wrap="none" rtlCol="0">
            <a:spAutoFit/>
          </a:bodyPr>
          <a:lstStyle/>
          <a:p>
            <a:pPr algn="r" defTabSz="457200"/>
            <a:fld id="{42D067E6-6582-4AD4-8521-F7089C370E58}" type="slidenum">
              <a:rPr lang="en-US" sz="1200" smtClean="0">
                <a:solidFill>
                  <a:srgbClr val="1F497D">
                    <a:lumMod val="60000"/>
                    <a:lumOff val="40000"/>
                  </a:srgbClr>
                </a:solidFill>
                <a:latin typeface="Helvetica"/>
                <a:cs typeface="Helvetica"/>
              </a:rPr>
              <a:pPr algn="r" defTabSz="457200"/>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2897329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016500" y="6334126"/>
            <a:ext cx="2844800" cy="365125"/>
          </a:xfrm>
        </p:spPr>
        <p:txBody>
          <a:bodyPr/>
          <a:lstStyle/>
          <a:p>
            <a:r>
              <a:rPr lang="en-US">
                <a:solidFill>
                  <a:prstClr val="black">
                    <a:tint val="75000"/>
                  </a:prstClr>
                </a:solidFill>
              </a:rPr>
              <a:t>8/1/2017</a:t>
            </a:r>
          </a:p>
        </p:txBody>
      </p:sp>
      <p:sp>
        <p:nvSpPr>
          <p:cNvPr id="6" name="Footer Placeholder 4"/>
          <p:cNvSpPr>
            <a:spLocks noGrp="1"/>
          </p:cNvSpPr>
          <p:nvPr>
            <p:ph type="ftr" sz="quarter" idx="11"/>
          </p:nvPr>
        </p:nvSpPr>
        <p:spPr>
          <a:xfrm>
            <a:off x="406400" y="6384926"/>
            <a:ext cx="3860800" cy="365125"/>
          </a:xfrm>
        </p:spPr>
        <p:txBody>
          <a:bodyPr/>
          <a:lstStyle/>
          <a:p>
            <a:pPr algn="l"/>
            <a:r>
              <a:rPr lang="en-US" b="1">
                <a:solidFill>
                  <a:srgbClr val="1F497D">
                    <a:lumMod val="60000"/>
                    <a:lumOff val="40000"/>
                  </a:srgbClr>
                </a:solidFill>
                <a:latin typeface="Helvetica"/>
                <a:cs typeface="Helvetica"/>
              </a:rPr>
              <a:t>JSM Session #333</a:t>
            </a:r>
            <a:endParaRPr lang="en-US" b="1"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2519259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813112" y="6349337"/>
            <a:ext cx="2844800" cy="365125"/>
          </a:xfrm>
        </p:spPr>
        <p:txBody>
          <a:bodyPr/>
          <a:lstStyle/>
          <a:p>
            <a:r>
              <a:rPr lang="en-US">
                <a:solidFill>
                  <a:prstClr val="black">
                    <a:tint val="75000"/>
                  </a:prstClr>
                </a:solidFill>
              </a:rPr>
              <a:t>8/1/2017</a:t>
            </a:r>
          </a:p>
        </p:txBody>
      </p:sp>
      <p:pic>
        <p:nvPicPr>
          <p:cNvPr id="7" name="Picture 6"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1" y="269796"/>
            <a:ext cx="827391" cy="743080"/>
          </a:xfrm>
          <a:prstGeom prst="rect">
            <a:avLst/>
          </a:prstGeom>
        </p:spPr>
      </p:pic>
      <p:sp>
        <p:nvSpPr>
          <p:cNvPr id="8" name="Footer Placeholder 4"/>
          <p:cNvSpPr>
            <a:spLocks noGrp="1"/>
          </p:cNvSpPr>
          <p:nvPr>
            <p:ph type="ftr" sz="quarter" idx="11"/>
          </p:nvPr>
        </p:nvSpPr>
        <p:spPr>
          <a:xfrm>
            <a:off x="406400" y="6384926"/>
            <a:ext cx="3860800" cy="365125"/>
          </a:xfrm>
        </p:spPr>
        <p:txBody>
          <a:bodyPr/>
          <a:lstStyle/>
          <a:p>
            <a:pPr algn="l"/>
            <a:r>
              <a:rPr lang="en-US" b="1">
                <a:solidFill>
                  <a:srgbClr val="1F497D">
                    <a:lumMod val="60000"/>
                    <a:lumOff val="40000"/>
                  </a:srgbClr>
                </a:solidFill>
                <a:latin typeface="Helvetica"/>
                <a:cs typeface="Helvetica"/>
              </a:rPr>
              <a:t>JSM Session #333</a:t>
            </a:r>
            <a:endParaRPr lang="en-US" b="1" dirty="0">
              <a:solidFill>
                <a:srgbClr val="1F497D">
                  <a:lumMod val="60000"/>
                  <a:lumOff val="40000"/>
                </a:srgbClr>
              </a:solidFill>
              <a:latin typeface="Helvetica"/>
              <a:cs typeface="Helvetica"/>
            </a:endParaRPr>
          </a:p>
        </p:txBody>
      </p:sp>
      <p:sp>
        <p:nvSpPr>
          <p:cNvPr id="10" name="TextBox 9"/>
          <p:cNvSpPr txBox="1"/>
          <p:nvPr userDrawn="1"/>
        </p:nvSpPr>
        <p:spPr>
          <a:xfrm>
            <a:off x="11521378" y="6409773"/>
            <a:ext cx="372218" cy="276999"/>
          </a:xfrm>
          <a:prstGeom prst="rect">
            <a:avLst/>
          </a:prstGeom>
          <a:noFill/>
        </p:spPr>
        <p:txBody>
          <a:bodyPr wrap="none" rtlCol="0">
            <a:spAutoFit/>
          </a:bodyPr>
          <a:lstStyle/>
          <a:p>
            <a:pPr algn="r" defTabSz="457200"/>
            <a:fld id="{42D067E6-6582-4AD4-8521-F7089C370E58}" type="slidenum">
              <a:rPr lang="en-US" sz="1200" smtClean="0">
                <a:solidFill>
                  <a:srgbClr val="1F497D">
                    <a:lumMod val="60000"/>
                    <a:lumOff val="40000"/>
                  </a:srgbClr>
                </a:solidFill>
                <a:latin typeface="Helvetica"/>
                <a:cs typeface="Helvetica"/>
              </a:rPr>
              <a:pPr algn="r" defTabSz="457200"/>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2263400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685743" y="6380337"/>
            <a:ext cx="2844800" cy="365125"/>
          </a:xfrm>
        </p:spPr>
        <p:txBody>
          <a:bodyPr/>
          <a:lstStyle/>
          <a:p>
            <a:r>
              <a:rPr lang="en-US">
                <a:solidFill>
                  <a:prstClr val="black">
                    <a:tint val="75000"/>
                  </a:prstClr>
                </a:solidFill>
              </a:rPr>
              <a:t>8/1/2017</a:t>
            </a:r>
          </a:p>
        </p:txBody>
      </p:sp>
      <p:pic>
        <p:nvPicPr>
          <p:cNvPr id="8" name="Picture 7"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1" y="242500"/>
            <a:ext cx="827391" cy="743080"/>
          </a:xfrm>
          <a:prstGeom prst="rect">
            <a:avLst/>
          </a:prstGeom>
        </p:spPr>
      </p:pic>
      <p:sp>
        <p:nvSpPr>
          <p:cNvPr id="9" name="Footer Placeholder 4"/>
          <p:cNvSpPr>
            <a:spLocks noGrp="1"/>
          </p:cNvSpPr>
          <p:nvPr>
            <p:ph type="ftr" sz="quarter" idx="11"/>
          </p:nvPr>
        </p:nvSpPr>
        <p:spPr>
          <a:xfrm>
            <a:off x="406400" y="6384926"/>
            <a:ext cx="3860800" cy="365125"/>
          </a:xfrm>
        </p:spPr>
        <p:txBody>
          <a:bodyPr/>
          <a:lstStyle/>
          <a:p>
            <a:pPr algn="l"/>
            <a:r>
              <a:rPr lang="en-US" b="1">
                <a:solidFill>
                  <a:srgbClr val="1F497D">
                    <a:lumMod val="60000"/>
                    <a:lumOff val="40000"/>
                  </a:srgbClr>
                </a:solidFill>
                <a:latin typeface="Helvetica"/>
                <a:cs typeface="Helvetica"/>
              </a:rPr>
              <a:t>JSM Session #333</a:t>
            </a:r>
            <a:endParaRPr lang="en-US" b="1" dirty="0">
              <a:solidFill>
                <a:srgbClr val="1F497D">
                  <a:lumMod val="60000"/>
                  <a:lumOff val="40000"/>
                </a:srgbClr>
              </a:solidFill>
              <a:latin typeface="Helvetica"/>
              <a:cs typeface="Helvetica"/>
            </a:endParaRPr>
          </a:p>
        </p:txBody>
      </p:sp>
      <p:sp>
        <p:nvSpPr>
          <p:cNvPr id="11" name="TextBox 10"/>
          <p:cNvSpPr txBox="1"/>
          <p:nvPr userDrawn="1"/>
        </p:nvSpPr>
        <p:spPr>
          <a:xfrm>
            <a:off x="11521378" y="6409773"/>
            <a:ext cx="372218" cy="276999"/>
          </a:xfrm>
          <a:prstGeom prst="rect">
            <a:avLst/>
          </a:prstGeom>
          <a:noFill/>
        </p:spPr>
        <p:txBody>
          <a:bodyPr wrap="none" rtlCol="0">
            <a:spAutoFit/>
          </a:bodyPr>
          <a:lstStyle/>
          <a:p>
            <a:pPr algn="r" defTabSz="457200"/>
            <a:fld id="{42D067E6-6582-4AD4-8521-F7089C370E58}" type="slidenum">
              <a:rPr lang="en-US" sz="1200" smtClean="0">
                <a:solidFill>
                  <a:srgbClr val="1F497D">
                    <a:lumMod val="60000"/>
                    <a:lumOff val="40000"/>
                  </a:srgbClr>
                </a:solidFill>
                <a:latin typeface="Helvetica"/>
                <a:cs typeface="Helvetica"/>
              </a:rPr>
              <a:pPr algn="r" defTabSz="457200"/>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114496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5181600" y="6384926"/>
            <a:ext cx="2844800" cy="365125"/>
          </a:xfrm>
        </p:spPr>
        <p:txBody>
          <a:bodyPr/>
          <a:lstStyle/>
          <a:p>
            <a:r>
              <a:rPr lang="en-US">
                <a:solidFill>
                  <a:prstClr val="black">
                    <a:tint val="75000"/>
                  </a:prstClr>
                </a:solidFill>
              </a:rPr>
              <a:t>8/1/2017</a:t>
            </a:r>
            <a:endParaRPr lang="en-US" dirty="0">
              <a:solidFill>
                <a:prstClr val="black">
                  <a:tint val="75000"/>
                </a:prstClr>
              </a:solidFill>
            </a:endParaRPr>
          </a:p>
        </p:txBody>
      </p:sp>
      <p:pic>
        <p:nvPicPr>
          <p:cNvPr id="10" name="Picture 9"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1" y="242500"/>
            <a:ext cx="827391" cy="743080"/>
          </a:xfrm>
          <a:prstGeom prst="rect">
            <a:avLst/>
          </a:prstGeom>
        </p:spPr>
      </p:pic>
      <p:sp>
        <p:nvSpPr>
          <p:cNvPr id="11" name="Footer Placeholder 4"/>
          <p:cNvSpPr>
            <a:spLocks noGrp="1"/>
          </p:cNvSpPr>
          <p:nvPr>
            <p:ph type="ftr" sz="quarter" idx="11"/>
          </p:nvPr>
        </p:nvSpPr>
        <p:spPr>
          <a:xfrm>
            <a:off x="406400" y="6384926"/>
            <a:ext cx="3860800" cy="365125"/>
          </a:xfrm>
        </p:spPr>
        <p:txBody>
          <a:bodyPr/>
          <a:lstStyle/>
          <a:p>
            <a:pPr algn="l"/>
            <a:r>
              <a:rPr lang="en-US" b="1">
                <a:solidFill>
                  <a:srgbClr val="1F497D">
                    <a:lumMod val="60000"/>
                    <a:lumOff val="40000"/>
                  </a:srgbClr>
                </a:solidFill>
                <a:latin typeface="Helvetica"/>
                <a:cs typeface="Helvetica"/>
              </a:rPr>
              <a:t>JSM Session #333</a:t>
            </a:r>
            <a:endParaRPr lang="en-US" b="1" dirty="0">
              <a:solidFill>
                <a:srgbClr val="1F497D">
                  <a:lumMod val="60000"/>
                  <a:lumOff val="40000"/>
                </a:srgbClr>
              </a:solidFill>
              <a:latin typeface="Helvetica"/>
              <a:cs typeface="Helvetica"/>
            </a:endParaRPr>
          </a:p>
        </p:txBody>
      </p:sp>
      <p:sp>
        <p:nvSpPr>
          <p:cNvPr id="13" name="TextBox 12"/>
          <p:cNvSpPr txBox="1"/>
          <p:nvPr userDrawn="1"/>
        </p:nvSpPr>
        <p:spPr>
          <a:xfrm>
            <a:off x="11521378" y="6409773"/>
            <a:ext cx="372218" cy="276999"/>
          </a:xfrm>
          <a:prstGeom prst="rect">
            <a:avLst/>
          </a:prstGeom>
          <a:noFill/>
        </p:spPr>
        <p:txBody>
          <a:bodyPr wrap="none" rtlCol="0">
            <a:spAutoFit/>
          </a:bodyPr>
          <a:lstStyle/>
          <a:p>
            <a:pPr algn="r" defTabSz="457200"/>
            <a:fld id="{42D067E6-6582-4AD4-8521-F7089C370E58}" type="slidenum">
              <a:rPr lang="en-US" sz="1200" smtClean="0">
                <a:solidFill>
                  <a:srgbClr val="1F497D">
                    <a:lumMod val="60000"/>
                    <a:lumOff val="40000"/>
                  </a:srgbClr>
                </a:solidFill>
                <a:latin typeface="Helvetica"/>
                <a:cs typeface="Helvetica"/>
              </a:rPr>
              <a:pPr algn="r" defTabSz="457200"/>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1241910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794913" y="6391750"/>
            <a:ext cx="2844800" cy="365125"/>
          </a:xfrm>
        </p:spPr>
        <p:txBody>
          <a:bodyPr/>
          <a:lstStyle/>
          <a:p>
            <a:r>
              <a:rPr lang="en-US">
                <a:solidFill>
                  <a:prstClr val="black">
                    <a:tint val="75000"/>
                  </a:prstClr>
                </a:solidFill>
              </a:rPr>
              <a:t>8/1/2017</a:t>
            </a:r>
          </a:p>
        </p:txBody>
      </p:sp>
      <p:pic>
        <p:nvPicPr>
          <p:cNvPr id="6" name="Picture 5"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1" y="242500"/>
            <a:ext cx="827391" cy="743080"/>
          </a:xfrm>
          <a:prstGeom prst="rect">
            <a:avLst/>
          </a:prstGeom>
        </p:spPr>
      </p:pic>
      <p:sp>
        <p:nvSpPr>
          <p:cNvPr id="7" name="Footer Placeholder 4"/>
          <p:cNvSpPr>
            <a:spLocks noGrp="1"/>
          </p:cNvSpPr>
          <p:nvPr>
            <p:ph type="ftr" sz="quarter" idx="11"/>
          </p:nvPr>
        </p:nvSpPr>
        <p:spPr>
          <a:xfrm>
            <a:off x="406400" y="6384926"/>
            <a:ext cx="3860800" cy="365125"/>
          </a:xfrm>
        </p:spPr>
        <p:txBody>
          <a:bodyPr/>
          <a:lstStyle/>
          <a:p>
            <a:pPr algn="l"/>
            <a:r>
              <a:rPr lang="en-US" b="1">
                <a:solidFill>
                  <a:srgbClr val="1F497D">
                    <a:lumMod val="60000"/>
                    <a:lumOff val="40000"/>
                  </a:srgbClr>
                </a:solidFill>
                <a:latin typeface="Helvetica"/>
                <a:cs typeface="Helvetica"/>
              </a:rPr>
              <a:t>JSM Session #333</a:t>
            </a:r>
            <a:endParaRPr lang="en-US" b="1" dirty="0">
              <a:solidFill>
                <a:srgbClr val="1F497D">
                  <a:lumMod val="60000"/>
                  <a:lumOff val="40000"/>
                </a:srgbClr>
              </a:solidFill>
              <a:latin typeface="Helvetica"/>
              <a:cs typeface="Helvetica"/>
            </a:endParaRPr>
          </a:p>
        </p:txBody>
      </p:sp>
      <p:sp>
        <p:nvSpPr>
          <p:cNvPr id="9" name="TextBox 8"/>
          <p:cNvSpPr txBox="1"/>
          <p:nvPr userDrawn="1"/>
        </p:nvSpPr>
        <p:spPr>
          <a:xfrm>
            <a:off x="11521378" y="6409773"/>
            <a:ext cx="372218" cy="276999"/>
          </a:xfrm>
          <a:prstGeom prst="rect">
            <a:avLst/>
          </a:prstGeom>
          <a:noFill/>
        </p:spPr>
        <p:txBody>
          <a:bodyPr wrap="none" rtlCol="0">
            <a:spAutoFit/>
          </a:bodyPr>
          <a:lstStyle/>
          <a:p>
            <a:pPr algn="r" defTabSz="457200"/>
            <a:fld id="{42D067E6-6582-4AD4-8521-F7089C370E58}" type="slidenum">
              <a:rPr lang="en-US" sz="1200" smtClean="0">
                <a:solidFill>
                  <a:srgbClr val="1F497D">
                    <a:lumMod val="60000"/>
                    <a:lumOff val="40000"/>
                  </a:srgbClr>
                </a:solidFill>
                <a:latin typeface="Helvetica"/>
                <a:cs typeface="Helvetica"/>
              </a:rPr>
              <a:pPr algn="r" defTabSz="457200"/>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2152579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20684" y="6349338"/>
            <a:ext cx="2844800" cy="365125"/>
          </a:xfrm>
        </p:spPr>
        <p:txBody>
          <a:bodyPr/>
          <a:lstStyle/>
          <a:p>
            <a:r>
              <a:rPr lang="en-US">
                <a:solidFill>
                  <a:prstClr val="black">
                    <a:tint val="75000"/>
                  </a:prstClr>
                </a:solidFill>
              </a:rPr>
              <a:t>8/1/2017</a:t>
            </a:r>
          </a:p>
        </p:txBody>
      </p:sp>
      <p:pic>
        <p:nvPicPr>
          <p:cNvPr id="8" name="Picture 7"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1" y="242500"/>
            <a:ext cx="827391" cy="743080"/>
          </a:xfrm>
          <a:prstGeom prst="rect">
            <a:avLst/>
          </a:prstGeom>
        </p:spPr>
      </p:pic>
      <p:sp>
        <p:nvSpPr>
          <p:cNvPr id="9" name="Footer Placeholder 4"/>
          <p:cNvSpPr>
            <a:spLocks noGrp="1"/>
          </p:cNvSpPr>
          <p:nvPr>
            <p:ph type="ftr" sz="quarter" idx="11"/>
          </p:nvPr>
        </p:nvSpPr>
        <p:spPr>
          <a:xfrm>
            <a:off x="406400" y="6384926"/>
            <a:ext cx="3860800" cy="365125"/>
          </a:xfrm>
        </p:spPr>
        <p:txBody>
          <a:bodyPr/>
          <a:lstStyle/>
          <a:p>
            <a:pPr algn="l"/>
            <a:r>
              <a:rPr lang="en-US" b="1">
                <a:solidFill>
                  <a:srgbClr val="1F497D">
                    <a:lumMod val="60000"/>
                    <a:lumOff val="40000"/>
                  </a:srgbClr>
                </a:solidFill>
                <a:latin typeface="Helvetica"/>
                <a:cs typeface="Helvetica"/>
              </a:rPr>
              <a:t>JSM Session #333</a:t>
            </a:r>
            <a:endParaRPr lang="en-US" b="1" dirty="0">
              <a:solidFill>
                <a:srgbClr val="1F497D">
                  <a:lumMod val="60000"/>
                  <a:lumOff val="40000"/>
                </a:srgbClr>
              </a:solidFill>
              <a:latin typeface="Helvetica"/>
              <a:cs typeface="Helvetica"/>
            </a:endParaRPr>
          </a:p>
        </p:txBody>
      </p:sp>
      <p:sp>
        <p:nvSpPr>
          <p:cNvPr id="11" name="TextBox 10"/>
          <p:cNvSpPr txBox="1"/>
          <p:nvPr userDrawn="1"/>
        </p:nvSpPr>
        <p:spPr>
          <a:xfrm>
            <a:off x="11521378" y="6409773"/>
            <a:ext cx="372218" cy="276999"/>
          </a:xfrm>
          <a:prstGeom prst="rect">
            <a:avLst/>
          </a:prstGeom>
          <a:noFill/>
        </p:spPr>
        <p:txBody>
          <a:bodyPr wrap="none" rtlCol="0">
            <a:spAutoFit/>
          </a:bodyPr>
          <a:lstStyle/>
          <a:p>
            <a:pPr algn="r" defTabSz="457200"/>
            <a:fld id="{42D067E6-6582-4AD4-8521-F7089C370E58}" type="slidenum">
              <a:rPr lang="en-US" sz="1200" smtClean="0">
                <a:solidFill>
                  <a:srgbClr val="1F497D">
                    <a:lumMod val="60000"/>
                    <a:lumOff val="40000"/>
                  </a:srgbClr>
                </a:solidFill>
                <a:latin typeface="Helvetica"/>
                <a:cs typeface="Helvetica"/>
              </a:rPr>
              <a:pPr algn="r" defTabSz="457200"/>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102657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958685" y="6384926"/>
            <a:ext cx="2844800" cy="365125"/>
          </a:xfrm>
        </p:spPr>
        <p:txBody>
          <a:bodyPr/>
          <a:lstStyle/>
          <a:p>
            <a:r>
              <a:rPr lang="en-US">
                <a:solidFill>
                  <a:prstClr val="black">
                    <a:tint val="75000"/>
                  </a:prstClr>
                </a:solidFill>
              </a:rPr>
              <a:t>8/1/2017</a:t>
            </a:r>
          </a:p>
        </p:txBody>
      </p:sp>
      <p:pic>
        <p:nvPicPr>
          <p:cNvPr id="8" name="Picture 7"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1" y="242500"/>
            <a:ext cx="827391" cy="743080"/>
          </a:xfrm>
          <a:prstGeom prst="rect">
            <a:avLst/>
          </a:prstGeom>
        </p:spPr>
      </p:pic>
      <p:sp>
        <p:nvSpPr>
          <p:cNvPr id="9" name="Footer Placeholder 4"/>
          <p:cNvSpPr>
            <a:spLocks noGrp="1"/>
          </p:cNvSpPr>
          <p:nvPr>
            <p:ph type="ftr" sz="quarter" idx="11"/>
          </p:nvPr>
        </p:nvSpPr>
        <p:spPr>
          <a:xfrm>
            <a:off x="406400" y="6384926"/>
            <a:ext cx="3860800" cy="365125"/>
          </a:xfrm>
        </p:spPr>
        <p:txBody>
          <a:bodyPr/>
          <a:lstStyle/>
          <a:p>
            <a:pPr algn="l"/>
            <a:r>
              <a:rPr lang="en-US" b="1">
                <a:solidFill>
                  <a:srgbClr val="1F497D">
                    <a:lumMod val="60000"/>
                    <a:lumOff val="40000"/>
                  </a:srgbClr>
                </a:solidFill>
                <a:latin typeface="Helvetica"/>
                <a:cs typeface="Helvetica"/>
              </a:rPr>
              <a:t>JSM Session #333</a:t>
            </a:r>
            <a:endParaRPr lang="en-US" b="1" dirty="0">
              <a:solidFill>
                <a:srgbClr val="1F497D">
                  <a:lumMod val="60000"/>
                  <a:lumOff val="40000"/>
                </a:srgbClr>
              </a:solidFill>
              <a:latin typeface="Helvetica"/>
              <a:cs typeface="Helvetica"/>
            </a:endParaRPr>
          </a:p>
        </p:txBody>
      </p:sp>
      <p:sp>
        <p:nvSpPr>
          <p:cNvPr id="11" name="TextBox 10"/>
          <p:cNvSpPr txBox="1"/>
          <p:nvPr userDrawn="1"/>
        </p:nvSpPr>
        <p:spPr>
          <a:xfrm>
            <a:off x="11521378" y="6409773"/>
            <a:ext cx="372218" cy="276999"/>
          </a:xfrm>
          <a:prstGeom prst="rect">
            <a:avLst/>
          </a:prstGeom>
          <a:noFill/>
        </p:spPr>
        <p:txBody>
          <a:bodyPr wrap="none" rtlCol="0">
            <a:spAutoFit/>
          </a:bodyPr>
          <a:lstStyle/>
          <a:p>
            <a:pPr algn="r" defTabSz="457200"/>
            <a:fld id="{42D067E6-6582-4AD4-8521-F7089C370E58}" type="slidenum">
              <a:rPr lang="en-US" sz="1200" smtClean="0">
                <a:solidFill>
                  <a:srgbClr val="1F497D">
                    <a:lumMod val="60000"/>
                    <a:lumOff val="40000"/>
                  </a:srgbClr>
                </a:solidFill>
                <a:latin typeface="Helvetica"/>
                <a:cs typeface="Helvetica"/>
              </a:rPr>
              <a:pPr algn="r" defTabSz="457200"/>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1349513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40321" y="6356351"/>
            <a:ext cx="2844800" cy="365125"/>
          </a:xfrm>
        </p:spPr>
        <p:txBody>
          <a:bodyPr/>
          <a:lstStyle/>
          <a:p>
            <a:r>
              <a:rPr lang="en-US">
                <a:solidFill>
                  <a:prstClr val="black">
                    <a:tint val="75000"/>
                  </a:prstClr>
                </a:solidFill>
              </a:rPr>
              <a:t>8/1/2017</a:t>
            </a:r>
          </a:p>
        </p:txBody>
      </p:sp>
      <p:pic>
        <p:nvPicPr>
          <p:cNvPr id="7" name="Picture 6"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078718" y="5167321"/>
            <a:ext cx="620543" cy="990773"/>
          </a:xfrm>
          <a:prstGeom prst="rect">
            <a:avLst/>
          </a:prstGeom>
        </p:spPr>
      </p:pic>
      <p:sp>
        <p:nvSpPr>
          <p:cNvPr id="9" name="Footer Placeholder 4"/>
          <p:cNvSpPr>
            <a:spLocks noGrp="1"/>
          </p:cNvSpPr>
          <p:nvPr>
            <p:ph type="ftr" sz="quarter" idx="11"/>
          </p:nvPr>
        </p:nvSpPr>
        <p:spPr>
          <a:xfrm rot="5400000">
            <a:off x="-1066696" y="1390340"/>
            <a:ext cx="2895600" cy="486833"/>
          </a:xfrm>
        </p:spPr>
        <p:txBody>
          <a:bodyPr/>
          <a:lstStyle/>
          <a:p>
            <a:pPr algn="l"/>
            <a:r>
              <a:rPr lang="en-US" b="1">
                <a:solidFill>
                  <a:srgbClr val="1F497D">
                    <a:lumMod val="60000"/>
                    <a:lumOff val="40000"/>
                  </a:srgbClr>
                </a:solidFill>
                <a:latin typeface="Helvetica"/>
                <a:cs typeface="Helvetica"/>
              </a:rPr>
              <a:t>JSM Session #333</a:t>
            </a:r>
            <a:endParaRPr lang="en-US" b="1" dirty="0">
              <a:solidFill>
                <a:srgbClr val="1F497D">
                  <a:lumMod val="60000"/>
                  <a:lumOff val="40000"/>
                </a:srgbClr>
              </a:solidFill>
              <a:latin typeface="Helvetica"/>
              <a:cs typeface="Helvetica"/>
            </a:endParaRPr>
          </a:p>
        </p:txBody>
      </p:sp>
      <p:sp>
        <p:nvSpPr>
          <p:cNvPr id="8" name="TextBox 7"/>
          <p:cNvSpPr txBox="1"/>
          <p:nvPr userDrawn="1"/>
        </p:nvSpPr>
        <p:spPr>
          <a:xfrm rot="5400000">
            <a:off x="218095" y="6376216"/>
            <a:ext cx="372218" cy="276999"/>
          </a:xfrm>
          <a:prstGeom prst="rect">
            <a:avLst/>
          </a:prstGeom>
          <a:noFill/>
        </p:spPr>
        <p:txBody>
          <a:bodyPr wrap="none" rtlCol="0">
            <a:spAutoFit/>
          </a:bodyPr>
          <a:lstStyle/>
          <a:p>
            <a:pPr algn="r" defTabSz="457200"/>
            <a:fld id="{42D067E6-6582-4AD4-8521-F7089C370E58}" type="slidenum">
              <a:rPr lang="en-US" sz="1200" smtClean="0">
                <a:solidFill>
                  <a:srgbClr val="1F497D">
                    <a:lumMod val="60000"/>
                    <a:lumOff val="40000"/>
                  </a:srgbClr>
                </a:solidFill>
                <a:latin typeface="Helvetica"/>
                <a:cs typeface="Helvetica"/>
              </a:rPr>
              <a:pPr algn="r" defTabSz="457200"/>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1102882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667533" y="6354124"/>
            <a:ext cx="2844800" cy="365125"/>
          </a:xfrm>
        </p:spPr>
        <p:txBody>
          <a:bodyPr/>
          <a:lstStyle/>
          <a:p>
            <a:r>
              <a:rPr lang="en-US">
                <a:solidFill>
                  <a:prstClr val="black">
                    <a:tint val="75000"/>
                  </a:prstClr>
                </a:solidFill>
              </a:rPr>
              <a:t>8/1/2017</a:t>
            </a:r>
          </a:p>
        </p:txBody>
      </p:sp>
      <p:sp>
        <p:nvSpPr>
          <p:cNvPr id="7" name="Footer Placeholder 4"/>
          <p:cNvSpPr>
            <a:spLocks noGrp="1"/>
          </p:cNvSpPr>
          <p:nvPr>
            <p:ph type="ftr" sz="quarter" idx="11"/>
          </p:nvPr>
        </p:nvSpPr>
        <p:spPr>
          <a:xfrm>
            <a:off x="406400" y="6384926"/>
            <a:ext cx="3860800" cy="365125"/>
          </a:xfrm>
        </p:spPr>
        <p:txBody>
          <a:bodyPr/>
          <a:lstStyle/>
          <a:p>
            <a:pPr algn="l"/>
            <a:r>
              <a:rPr lang="en-US" b="1">
                <a:solidFill>
                  <a:srgbClr val="1F497D">
                    <a:lumMod val="60000"/>
                    <a:lumOff val="40000"/>
                  </a:srgbClr>
                </a:solidFill>
                <a:latin typeface="Helvetica"/>
                <a:cs typeface="Helvetica"/>
              </a:rPr>
              <a:t>JSM Session #333</a:t>
            </a:r>
            <a:endParaRPr lang="en-US" b="1" dirty="0">
              <a:solidFill>
                <a:srgbClr val="1F497D">
                  <a:lumMod val="60000"/>
                  <a:lumOff val="40000"/>
                </a:srgbClr>
              </a:solidFill>
              <a:latin typeface="Helvetica"/>
              <a:cs typeface="Helvetica"/>
            </a:endParaRPr>
          </a:p>
        </p:txBody>
      </p:sp>
      <p:pic>
        <p:nvPicPr>
          <p:cNvPr id="9" name="Picture 8"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061942" y="5184030"/>
            <a:ext cx="620543" cy="990773"/>
          </a:xfrm>
          <a:prstGeom prst="rect">
            <a:avLst/>
          </a:prstGeom>
        </p:spPr>
      </p:pic>
      <p:sp>
        <p:nvSpPr>
          <p:cNvPr id="10" name="TextBox 9"/>
          <p:cNvSpPr txBox="1"/>
          <p:nvPr userDrawn="1"/>
        </p:nvSpPr>
        <p:spPr>
          <a:xfrm>
            <a:off x="11521378" y="6409773"/>
            <a:ext cx="372218" cy="276999"/>
          </a:xfrm>
          <a:prstGeom prst="rect">
            <a:avLst/>
          </a:prstGeom>
          <a:noFill/>
        </p:spPr>
        <p:txBody>
          <a:bodyPr wrap="none" rtlCol="0">
            <a:spAutoFit/>
          </a:bodyPr>
          <a:lstStyle/>
          <a:p>
            <a:pPr algn="r" defTabSz="457200"/>
            <a:fld id="{42D067E6-6582-4AD4-8521-F7089C370E58}" type="slidenum">
              <a:rPr lang="en-US" sz="1200" smtClean="0">
                <a:solidFill>
                  <a:srgbClr val="1F497D">
                    <a:lumMod val="60000"/>
                    <a:lumOff val="40000"/>
                  </a:srgbClr>
                </a:solidFill>
                <a:latin typeface="Helvetica"/>
                <a:cs typeface="Helvetica"/>
              </a:rPr>
              <a:pPr algn="r" defTabSz="457200"/>
              <a:t>‹#›</a:t>
            </a:fld>
            <a:endParaRPr lang="en-US" sz="1200" dirty="0">
              <a:solidFill>
                <a:srgbClr val="1F497D">
                  <a:lumMod val="60000"/>
                  <a:lumOff val="40000"/>
                </a:srgbClr>
              </a:solidFill>
              <a:latin typeface="Helvetica"/>
              <a:cs typeface="Helvetica"/>
            </a:endParaRPr>
          </a:p>
        </p:txBody>
      </p:sp>
    </p:spTree>
    <p:extLst>
      <p:ext uri="{BB962C8B-B14F-4D97-AF65-F5344CB8AC3E}">
        <p14:creationId xmlns:p14="http://schemas.microsoft.com/office/powerpoint/2010/main" val="1649806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6" name="Picture 5" descr="FDA_B&amp;W_Primary_logo.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38981" y="2648602"/>
            <a:ext cx="5598024" cy="874845"/>
          </a:xfrm>
          <a:prstGeom prst="rect">
            <a:avLst/>
          </a:prstGeom>
        </p:spPr>
      </p:pic>
    </p:spTree>
    <p:extLst>
      <p:ext uri="{BB962C8B-B14F-4D97-AF65-F5344CB8AC3E}">
        <p14:creationId xmlns:p14="http://schemas.microsoft.com/office/powerpoint/2010/main" val="1874378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r>
              <a:rPr lang="en-US">
                <a:solidFill>
                  <a:prstClr val="black">
                    <a:tint val="75000"/>
                  </a:prstClr>
                </a:solidFill>
              </a:rPr>
              <a:t>8/1/2017</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r>
              <a:rPr lang="en-US">
                <a:solidFill>
                  <a:prstClr val="black">
                    <a:tint val="75000"/>
                  </a:prstClr>
                </a:solidFill>
              </a:rPr>
              <a:t>JSM Session #333</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7D871F5F-C8AF-484B-B19A-A0CBCE8C7764}"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7073482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fda.gov/Drugs/DrugSafety/ucm282724.ht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wayback.archive-it.org/7993/20170723113804/https:/www.fda.gov/Drugs/DrugSafety/PostmarketDrugSafetyInformationforPatientsandProviders/ucm162862.ht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emf"/></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4.emf"/><Relationship Id="rId4" Type="http://schemas.openxmlformats.org/officeDocument/2006/relationships/image" Target="../media/image13.emf"/></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7.jpg"/><Relationship Id="rId4" Type="http://schemas.openxmlformats.org/officeDocument/2006/relationships/image" Target="../media/image16.emf"/></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2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4.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6.emf"/></Relationships>
</file>

<file path=ppt/slides/_rels/slide2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400" dirty="0"/>
              <a:t>Large Electronic Healthcare Data</a:t>
            </a:r>
            <a:br>
              <a:rPr lang="en-US" sz="4400" dirty="0"/>
            </a:br>
            <a:r>
              <a:rPr lang="en-US" sz="4400" dirty="0"/>
              <a:t>Fit for Purpose? </a:t>
            </a:r>
            <a:br>
              <a:rPr lang="en-US" sz="4400" dirty="0"/>
            </a:br>
            <a:r>
              <a:rPr lang="en-US" sz="3100" dirty="0"/>
              <a:t>Thoughts on Data Quality and Study Design Considerations</a:t>
            </a:r>
            <a:endParaRPr lang="en-US" dirty="0"/>
          </a:p>
        </p:txBody>
      </p:sp>
      <p:sp>
        <p:nvSpPr>
          <p:cNvPr id="3" name="Subtitle 2"/>
          <p:cNvSpPr>
            <a:spLocks noGrp="1"/>
          </p:cNvSpPr>
          <p:nvPr>
            <p:ph type="subTitle" idx="1"/>
          </p:nvPr>
        </p:nvSpPr>
        <p:spPr/>
        <p:txBody>
          <a:bodyPr/>
          <a:lstStyle/>
          <a:p>
            <a:r>
              <a:rPr lang="en-US" dirty="0"/>
              <a:t>Rima Izem, PhD</a:t>
            </a:r>
          </a:p>
          <a:p>
            <a:r>
              <a:rPr lang="en-US" dirty="0"/>
              <a:t>Food and Drug Administration</a:t>
            </a:r>
          </a:p>
          <a:p>
            <a:r>
              <a:rPr lang="en-US" dirty="0"/>
              <a:t>Center for Drug Evaluations and Research</a:t>
            </a:r>
          </a:p>
        </p:txBody>
      </p:sp>
    </p:spTree>
    <p:extLst>
      <p:ext uri="{BB962C8B-B14F-4D97-AF65-F5344CB8AC3E}">
        <p14:creationId xmlns:p14="http://schemas.microsoft.com/office/powerpoint/2010/main" val="1800962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p:txBody>
          <a:bodyPr/>
          <a:lstStyle/>
          <a:p>
            <a:pPr marL="0" indent="0">
              <a:buNone/>
            </a:pPr>
            <a:r>
              <a:rPr lang="en-US" dirty="0"/>
              <a:t>The views expressed in this presentation are the presenter’s and not necessarily those of the Food and Drug Administration</a:t>
            </a:r>
          </a:p>
          <a:p>
            <a:endParaRPr lang="en-US" dirty="0"/>
          </a:p>
        </p:txBody>
      </p:sp>
    </p:spTree>
    <p:extLst>
      <p:ext uri="{BB962C8B-B14F-4D97-AF65-F5344CB8AC3E}">
        <p14:creationId xmlns:p14="http://schemas.microsoft.com/office/powerpoint/2010/main" val="3557827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Drug Benefit-</a:t>
            </a:r>
            <a:r>
              <a:rPr lang="en-US" b="1" dirty="0"/>
              <a:t>Risk</a:t>
            </a:r>
            <a:r>
              <a:rPr lang="en-US" dirty="0"/>
              <a:t> Evaluation</a:t>
            </a:r>
          </a:p>
        </p:txBody>
      </p:sp>
      <p:sp>
        <p:nvSpPr>
          <p:cNvPr id="4" name="Text Placeholder 3"/>
          <p:cNvSpPr>
            <a:spLocks noGrp="1"/>
          </p:cNvSpPr>
          <p:nvPr>
            <p:ph type="body" idx="1"/>
          </p:nvPr>
        </p:nvSpPr>
        <p:spPr>
          <a:xfrm>
            <a:off x="1303927" y="2210674"/>
            <a:ext cx="1954696" cy="639762"/>
          </a:xfrm>
        </p:spPr>
        <p:txBody>
          <a:bodyPr>
            <a:normAutofit/>
          </a:bodyPr>
          <a:lstStyle/>
          <a:p>
            <a:r>
              <a:rPr lang="en-US" dirty="0"/>
              <a:t>Pre-Market</a:t>
            </a:r>
          </a:p>
        </p:txBody>
      </p:sp>
      <p:sp>
        <p:nvSpPr>
          <p:cNvPr id="6" name="Text Placeholder 5"/>
          <p:cNvSpPr>
            <a:spLocks noGrp="1"/>
          </p:cNvSpPr>
          <p:nvPr>
            <p:ph type="body" sz="quarter" idx="3"/>
          </p:nvPr>
        </p:nvSpPr>
        <p:spPr>
          <a:xfrm>
            <a:off x="6193367" y="2096408"/>
            <a:ext cx="1946781" cy="639762"/>
          </a:xfrm>
        </p:spPr>
        <p:txBody>
          <a:bodyPr>
            <a:normAutofit/>
          </a:bodyPr>
          <a:lstStyle/>
          <a:p>
            <a:r>
              <a:rPr lang="en-US" dirty="0"/>
              <a:t>Post-market</a:t>
            </a:r>
          </a:p>
        </p:txBody>
      </p:sp>
      <p:sp>
        <p:nvSpPr>
          <p:cNvPr id="8" name="Rectangle 7"/>
          <p:cNvSpPr/>
          <p:nvPr/>
        </p:nvSpPr>
        <p:spPr>
          <a:xfrm>
            <a:off x="2745409" y="5709212"/>
            <a:ext cx="318009" cy="77724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Arrow: Right 8"/>
          <p:cNvSpPr/>
          <p:nvPr/>
        </p:nvSpPr>
        <p:spPr>
          <a:xfrm>
            <a:off x="877957" y="4254271"/>
            <a:ext cx="10704443" cy="149087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Sobre Colores: Fondos de pantalla muy colorido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0670" y="5706164"/>
            <a:ext cx="3232800" cy="780288"/>
          </a:xfrm>
          <a:prstGeom prst="rect">
            <a:avLst/>
          </a:prstGeom>
        </p:spPr>
      </p:pic>
      <p:sp>
        <p:nvSpPr>
          <p:cNvPr id="11" name="Rectangle 10"/>
          <p:cNvSpPr/>
          <p:nvPr/>
        </p:nvSpPr>
        <p:spPr>
          <a:xfrm>
            <a:off x="2407435" y="5709212"/>
            <a:ext cx="337974" cy="77724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625574" y="2123315"/>
            <a:ext cx="0" cy="451024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476303" y="3778858"/>
            <a:ext cx="2059423" cy="646331"/>
          </a:xfrm>
          <a:prstGeom prst="rect">
            <a:avLst/>
          </a:prstGeom>
          <a:noFill/>
        </p:spPr>
        <p:txBody>
          <a:bodyPr wrap="square" rtlCol="0">
            <a:spAutoFit/>
          </a:bodyPr>
          <a:lstStyle/>
          <a:p>
            <a:r>
              <a:rPr lang="en-US" dirty="0"/>
              <a:t>Adequate and well controlled studies </a:t>
            </a:r>
          </a:p>
        </p:txBody>
      </p:sp>
      <p:cxnSp>
        <p:nvCxnSpPr>
          <p:cNvPr id="16" name="Straight Arrow Connector 15"/>
          <p:cNvCxnSpPr/>
          <p:nvPr/>
        </p:nvCxnSpPr>
        <p:spPr>
          <a:xfrm>
            <a:off x="1373499" y="4466323"/>
            <a:ext cx="271467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625574" y="4784520"/>
            <a:ext cx="4514574" cy="369332"/>
          </a:xfrm>
          <a:prstGeom prst="rect">
            <a:avLst/>
          </a:prstGeom>
          <a:noFill/>
        </p:spPr>
        <p:txBody>
          <a:bodyPr wrap="square" rtlCol="0">
            <a:spAutoFit/>
          </a:bodyPr>
          <a:lstStyle/>
          <a:p>
            <a:r>
              <a:rPr lang="en-US" dirty="0"/>
              <a:t>Drug Development Regulatory Life Cycle</a:t>
            </a:r>
          </a:p>
        </p:txBody>
      </p:sp>
      <p:sp>
        <p:nvSpPr>
          <p:cNvPr id="18" name="TextBox 17"/>
          <p:cNvSpPr txBox="1"/>
          <p:nvPr/>
        </p:nvSpPr>
        <p:spPr>
          <a:xfrm>
            <a:off x="3797456" y="2671087"/>
            <a:ext cx="2295841" cy="646331"/>
          </a:xfrm>
          <a:prstGeom prst="rect">
            <a:avLst/>
          </a:prstGeom>
          <a:noFill/>
        </p:spPr>
        <p:txBody>
          <a:bodyPr wrap="square" rtlCol="0">
            <a:spAutoFit/>
          </a:bodyPr>
          <a:lstStyle/>
          <a:p>
            <a:r>
              <a:rPr lang="en-US" dirty="0"/>
              <a:t>Spontaneous reporting (FAERS)</a:t>
            </a:r>
          </a:p>
        </p:txBody>
      </p:sp>
      <p:sp>
        <p:nvSpPr>
          <p:cNvPr id="19" name="TextBox 18"/>
          <p:cNvSpPr txBox="1"/>
          <p:nvPr/>
        </p:nvSpPr>
        <p:spPr>
          <a:xfrm>
            <a:off x="4088170" y="3335563"/>
            <a:ext cx="3064933" cy="923330"/>
          </a:xfrm>
          <a:prstGeom prst="rect">
            <a:avLst/>
          </a:prstGeom>
          <a:noFill/>
        </p:spPr>
        <p:txBody>
          <a:bodyPr wrap="square" rtlCol="0">
            <a:spAutoFit/>
          </a:bodyPr>
          <a:lstStyle/>
          <a:p>
            <a:r>
              <a:rPr lang="en-US" dirty="0"/>
              <a:t>Controlled epidemiologic studies (e.g. cohort, case control, self-controlled)</a:t>
            </a:r>
          </a:p>
        </p:txBody>
      </p:sp>
      <p:sp>
        <p:nvSpPr>
          <p:cNvPr id="20" name="TextBox 19"/>
          <p:cNvSpPr txBox="1"/>
          <p:nvPr/>
        </p:nvSpPr>
        <p:spPr>
          <a:xfrm>
            <a:off x="6265179" y="2730379"/>
            <a:ext cx="2468586" cy="369332"/>
          </a:xfrm>
          <a:prstGeom prst="rect">
            <a:avLst/>
          </a:prstGeom>
          <a:noFill/>
        </p:spPr>
        <p:txBody>
          <a:bodyPr wrap="square" rtlCol="0">
            <a:spAutoFit/>
          </a:bodyPr>
          <a:lstStyle/>
          <a:p>
            <a:r>
              <a:rPr lang="en-US" dirty="0"/>
              <a:t>Drug use data</a:t>
            </a:r>
          </a:p>
        </p:txBody>
      </p:sp>
      <p:sp>
        <p:nvSpPr>
          <p:cNvPr id="21" name="TextBox 20"/>
          <p:cNvSpPr txBox="1"/>
          <p:nvPr/>
        </p:nvSpPr>
        <p:spPr>
          <a:xfrm>
            <a:off x="6676638" y="3270782"/>
            <a:ext cx="2468586" cy="369332"/>
          </a:xfrm>
          <a:prstGeom prst="rect">
            <a:avLst/>
          </a:prstGeom>
          <a:noFill/>
        </p:spPr>
        <p:txBody>
          <a:bodyPr wrap="square" rtlCol="0">
            <a:spAutoFit/>
          </a:bodyPr>
          <a:lstStyle/>
          <a:p>
            <a:r>
              <a:rPr lang="en-US" dirty="0"/>
              <a:t>Pregnancy registries</a:t>
            </a:r>
          </a:p>
        </p:txBody>
      </p:sp>
      <p:sp>
        <p:nvSpPr>
          <p:cNvPr id="23" name="Text Placeholder 5"/>
          <p:cNvSpPr txBox="1">
            <a:spLocks/>
          </p:cNvSpPr>
          <p:nvPr/>
        </p:nvSpPr>
        <p:spPr>
          <a:xfrm>
            <a:off x="9073046" y="2170455"/>
            <a:ext cx="2865139" cy="819240"/>
          </a:xfrm>
          <a:prstGeom prst="rect">
            <a:avLst/>
          </a:prstGeom>
        </p:spPr>
        <p:txBody>
          <a:bodyPr vert="horz" lIns="91440" tIns="45720" rIns="91440" bIns="45720" rtlCol="0" anchor="b">
            <a:normAutofit fontScale="77500" lnSpcReduction="20000"/>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457200" indent="0" algn="l" defTabSz="457200" rtl="0" eaLnBrk="1" latinLnBrk="0" hangingPunct="1">
              <a:spcBef>
                <a:spcPct val="20000"/>
              </a:spcBef>
              <a:buFont typeface="Arial"/>
              <a:buNone/>
              <a:defRPr sz="2000" b="1"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1800" b="1"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1600" b="1"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1600" b="1" kern="1200">
                <a:solidFill>
                  <a:schemeClr val="tx1"/>
                </a:solidFill>
                <a:latin typeface="+mn-lt"/>
                <a:ea typeface="+mn-ea"/>
                <a:cs typeface="+mn-cs"/>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dirty="0"/>
              <a:t>Risk Evaluation and Mitigation Strategies (REMS)</a:t>
            </a:r>
          </a:p>
        </p:txBody>
      </p:sp>
      <p:sp>
        <p:nvSpPr>
          <p:cNvPr id="24" name="TextBox 23"/>
          <p:cNvSpPr txBox="1"/>
          <p:nvPr/>
        </p:nvSpPr>
        <p:spPr>
          <a:xfrm>
            <a:off x="9728566" y="3005379"/>
            <a:ext cx="2209619" cy="369332"/>
          </a:xfrm>
          <a:prstGeom prst="rect">
            <a:avLst/>
          </a:prstGeom>
          <a:noFill/>
        </p:spPr>
        <p:txBody>
          <a:bodyPr wrap="square" rtlCol="0">
            <a:spAutoFit/>
          </a:bodyPr>
          <a:lstStyle/>
          <a:p>
            <a:r>
              <a:rPr lang="en-US" dirty="0"/>
              <a:t>Surveillance studies</a:t>
            </a:r>
          </a:p>
        </p:txBody>
      </p:sp>
      <p:sp>
        <p:nvSpPr>
          <p:cNvPr id="25" name="TextBox 24"/>
          <p:cNvSpPr txBox="1"/>
          <p:nvPr/>
        </p:nvSpPr>
        <p:spPr>
          <a:xfrm>
            <a:off x="9848116" y="3576571"/>
            <a:ext cx="2343884" cy="646331"/>
          </a:xfrm>
          <a:prstGeom prst="rect">
            <a:avLst/>
          </a:prstGeom>
          <a:noFill/>
        </p:spPr>
        <p:txBody>
          <a:bodyPr wrap="square" rtlCol="0">
            <a:spAutoFit/>
          </a:bodyPr>
          <a:lstStyle/>
          <a:p>
            <a:r>
              <a:rPr lang="en-US" dirty="0"/>
              <a:t>Surveys to assess knowledge</a:t>
            </a:r>
          </a:p>
        </p:txBody>
      </p:sp>
      <p:sp>
        <p:nvSpPr>
          <p:cNvPr id="26" name="TextBox 25"/>
          <p:cNvSpPr txBox="1"/>
          <p:nvPr/>
        </p:nvSpPr>
        <p:spPr>
          <a:xfrm>
            <a:off x="473856" y="1678311"/>
            <a:ext cx="11512642" cy="369332"/>
          </a:xfrm>
          <a:prstGeom prst="rect">
            <a:avLst/>
          </a:prstGeom>
          <a:noFill/>
        </p:spPr>
        <p:txBody>
          <a:bodyPr wrap="square" rtlCol="0">
            <a:spAutoFit/>
          </a:bodyPr>
          <a:lstStyle/>
          <a:p>
            <a:r>
              <a:rPr lang="en-US" dirty="0"/>
              <a:t>                                 </a:t>
            </a:r>
            <a:r>
              <a:rPr lang="en-US" b="1" dirty="0"/>
              <a:t>Marketing Approval                     Labeling, Drug Safety Communication, Post-market requirements</a:t>
            </a:r>
          </a:p>
        </p:txBody>
      </p:sp>
      <p:sp>
        <p:nvSpPr>
          <p:cNvPr id="28" name="TextBox 27"/>
          <p:cNvSpPr txBox="1"/>
          <p:nvPr/>
        </p:nvSpPr>
        <p:spPr>
          <a:xfrm>
            <a:off x="7259980" y="4240523"/>
            <a:ext cx="2468586" cy="369332"/>
          </a:xfrm>
          <a:prstGeom prst="rect">
            <a:avLst/>
          </a:prstGeom>
          <a:noFill/>
        </p:spPr>
        <p:txBody>
          <a:bodyPr wrap="square" rtlCol="0">
            <a:spAutoFit/>
          </a:bodyPr>
          <a:lstStyle/>
          <a:p>
            <a:r>
              <a:rPr lang="en-US" dirty="0"/>
              <a:t>Randomized studies</a:t>
            </a:r>
          </a:p>
        </p:txBody>
      </p:sp>
      <p:sp>
        <p:nvSpPr>
          <p:cNvPr id="31" name="Rectangle 30"/>
          <p:cNvSpPr/>
          <p:nvPr/>
        </p:nvSpPr>
        <p:spPr>
          <a:xfrm>
            <a:off x="3797456" y="2694984"/>
            <a:ext cx="5275590" cy="1582054"/>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3235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1100"/>
                                  </p:stCondLst>
                                  <p:childTnLst>
                                    <p:set>
                                      <p:cBhvr>
                                        <p:cTn id="27" dur="1" fill="hold">
                                          <p:stCondLst>
                                            <p:cond delay="0"/>
                                          </p:stCondLst>
                                        </p:cTn>
                                        <p:tgtEl>
                                          <p:spTgt spid="23"/>
                                        </p:tgtEl>
                                        <p:attrNameLst>
                                          <p:attrName>style.visibility</p:attrName>
                                        </p:attrNameLst>
                                      </p:cBhvr>
                                      <p:to>
                                        <p:strVal val="visible"/>
                                      </p:to>
                                    </p:set>
                                  </p:childTnLst>
                                </p:cTn>
                              </p:par>
                              <p:par>
                                <p:cTn id="28" presetID="1" presetClass="entr" presetSubtype="0" fill="hold" grpId="0" nodeType="withEffect">
                                  <p:stCondLst>
                                    <p:cond delay="1400"/>
                                  </p:stCondLst>
                                  <p:childTnLst>
                                    <p:set>
                                      <p:cBhvr>
                                        <p:cTn id="29" dur="1" fill="hold">
                                          <p:stCondLst>
                                            <p:cond delay="0"/>
                                          </p:stCondLst>
                                        </p:cTn>
                                        <p:tgtEl>
                                          <p:spTgt spid="24"/>
                                        </p:tgtEl>
                                        <p:attrNameLst>
                                          <p:attrName>style.visibility</p:attrName>
                                        </p:attrNameLst>
                                      </p:cBhvr>
                                      <p:to>
                                        <p:strVal val="visible"/>
                                      </p:to>
                                    </p:set>
                                  </p:childTnLst>
                                </p:cTn>
                              </p:par>
                              <p:par>
                                <p:cTn id="30" presetID="1" presetClass="entr" presetSubtype="0" fill="hold" grpId="0" nodeType="withEffect">
                                  <p:stCondLst>
                                    <p:cond delay="1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8" grpId="0"/>
      <p:bldP spid="19" grpId="0"/>
      <p:bldP spid="20" grpId="0"/>
      <p:bldP spid="21" grpId="0"/>
      <p:bldP spid="23" grpId="0"/>
      <p:bldP spid="24" grpId="0"/>
      <p:bldP spid="25" grpId="0"/>
      <p:bldP spid="28" grpId="0"/>
      <p:bldP spid="3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For More Details and Examples on Data Sources</a:t>
            </a:r>
            <a:br>
              <a:rPr lang="en-US" dirty="0"/>
            </a:br>
            <a:r>
              <a:rPr lang="en-US" sz="2700" dirty="0"/>
              <a:t>Therapeutic Innovation &amp; Regulatory Science Vol 52: 159-198</a:t>
            </a:r>
            <a:endParaRPr lang="en-US" dirty="0"/>
          </a:p>
        </p:txBody>
      </p:sp>
      <p:sp>
        <p:nvSpPr>
          <p:cNvPr id="8" name="Content Placeholder 7"/>
          <p:cNvSpPr>
            <a:spLocks noGrp="1"/>
          </p:cNvSpPr>
          <p:nvPr>
            <p:ph idx="1"/>
          </p:nvPr>
        </p:nvSpPr>
        <p:spPr/>
        <p:txBody>
          <a:bodyPr>
            <a:normAutofit fontScale="85000" lnSpcReduction="10000"/>
          </a:bodyPr>
          <a:lstStyle/>
          <a:p>
            <a:r>
              <a:rPr lang="en-US" b="1" dirty="0"/>
              <a:t>Izem R</a:t>
            </a:r>
            <a:r>
              <a:rPr lang="en-US" dirty="0"/>
              <a:t>, Sanchez-Kam M, Ma H, Zink RC, Zhao Y. (2018). Sources of Safety Data and Statistical Strategies for Design and Analysis: </a:t>
            </a:r>
            <a:r>
              <a:rPr lang="en-US" dirty="0" err="1"/>
              <a:t>Postmarket</a:t>
            </a:r>
            <a:r>
              <a:rPr lang="en-US" dirty="0"/>
              <a:t> Surveillance</a:t>
            </a:r>
          </a:p>
          <a:p>
            <a:r>
              <a:rPr lang="en-US" dirty="0"/>
              <a:t>Zink RC, Marchenko O, Sanchez-Kam M, Ma H, and Jiang Q., Safety Data and Statistical Strategies for Design and Analysis: Clinical Trials </a:t>
            </a:r>
          </a:p>
          <a:p>
            <a:r>
              <a:rPr lang="en-US" dirty="0"/>
              <a:t>Marchenko O, Russek-Cohen E, Levenson M, Zink RC, </a:t>
            </a:r>
            <a:r>
              <a:rPr lang="en-US" dirty="0" err="1"/>
              <a:t>Krukas-Hampel</a:t>
            </a:r>
            <a:r>
              <a:rPr lang="en-US" dirty="0"/>
              <a:t> MR, and Jiang Q Sources of Safety Data and Statistical Strategies for Design and Analysis: Real World Insights</a:t>
            </a:r>
          </a:p>
          <a:p>
            <a:r>
              <a:rPr lang="en-US" dirty="0"/>
              <a:t>Ma H, Russek-Cohen E, </a:t>
            </a:r>
            <a:r>
              <a:rPr lang="en-US" b="1" dirty="0"/>
              <a:t>Izem R</a:t>
            </a:r>
            <a:r>
              <a:rPr lang="en-US" dirty="0"/>
              <a:t>, Marchenko OV, Jiang Q. (2018). Sources of Safety Data and Statistical Strategies for Design and Analysis: Transforming Data Into Evidence </a:t>
            </a:r>
          </a:p>
          <a:p>
            <a:endParaRPr lang="en-US" dirty="0"/>
          </a:p>
        </p:txBody>
      </p:sp>
    </p:spTree>
    <p:extLst>
      <p:ext uri="{BB962C8B-B14F-4D97-AF65-F5344CB8AC3E}">
        <p14:creationId xmlns:p14="http://schemas.microsoft.com/office/powerpoint/2010/main" val="1277080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Take Home Messages</a:t>
            </a:r>
          </a:p>
        </p:txBody>
      </p:sp>
      <p:sp>
        <p:nvSpPr>
          <p:cNvPr id="3" name="Content Placeholder 2"/>
          <p:cNvSpPr>
            <a:spLocks noGrp="1"/>
          </p:cNvSpPr>
          <p:nvPr>
            <p:ph idx="1"/>
          </p:nvPr>
        </p:nvSpPr>
        <p:spPr/>
        <p:txBody>
          <a:bodyPr>
            <a:normAutofit/>
          </a:bodyPr>
          <a:lstStyle/>
          <a:p>
            <a:r>
              <a:rPr lang="en-US" dirty="0"/>
              <a:t>Post-market evaluation considers a multitude of observational data sources and study </a:t>
            </a:r>
            <a:r>
              <a:rPr lang="en-US" b="1" dirty="0"/>
              <a:t>designs</a:t>
            </a:r>
          </a:p>
          <a:p>
            <a:pPr lvl="1"/>
            <a:r>
              <a:rPr lang="en-US" dirty="0"/>
              <a:t>(non-RCT) gold standard </a:t>
            </a:r>
            <a:r>
              <a:rPr lang="en-US" b="1" dirty="0"/>
              <a:t>designs</a:t>
            </a:r>
            <a:r>
              <a:rPr lang="en-US" dirty="0"/>
              <a:t> exist for causal inference</a:t>
            </a:r>
          </a:p>
          <a:p>
            <a:pPr lvl="1"/>
            <a:r>
              <a:rPr lang="en-US" dirty="0"/>
              <a:t>most evaluations weigh all evidence</a:t>
            </a:r>
          </a:p>
          <a:p>
            <a:r>
              <a:rPr lang="en-US" dirty="0"/>
              <a:t>Areas (beyond RCT) worth exploring by statisticians: signal detection with large databases, causal inference with observational data, and post-market drug use analyses</a:t>
            </a:r>
          </a:p>
          <a:p>
            <a:endParaRPr lang="en-US" dirty="0"/>
          </a:p>
          <a:p>
            <a:endParaRPr lang="en-US" dirty="0"/>
          </a:p>
        </p:txBody>
      </p:sp>
    </p:spTree>
    <p:extLst>
      <p:ext uri="{BB962C8B-B14F-4D97-AF65-F5344CB8AC3E}">
        <p14:creationId xmlns:p14="http://schemas.microsoft.com/office/powerpoint/2010/main" val="2004467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Background</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092348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Large Electronic Healthcare Databases</a:t>
            </a:r>
          </a:p>
        </p:txBody>
      </p:sp>
      <p:sp>
        <p:nvSpPr>
          <p:cNvPr id="6" name="Text Placeholder 5"/>
          <p:cNvSpPr>
            <a:spLocks noGrp="1"/>
          </p:cNvSpPr>
          <p:nvPr>
            <p:ph idx="1"/>
          </p:nvPr>
        </p:nvSpPr>
        <p:spPr/>
        <p:txBody>
          <a:bodyPr>
            <a:normAutofit fontScale="85000" lnSpcReduction="20000"/>
          </a:bodyPr>
          <a:lstStyle/>
          <a:p>
            <a:pPr marL="0" indent="0">
              <a:buNone/>
            </a:pPr>
            <a:endParaRPr lang="en-US" dirty="0"/>
          </a:p>
          <a:p>
            <a:r>
              <a:rPr lang="en-US" dirty="0"/>
              <a:t>Already routinely used today</a:t>
            </a:r>
          </a:p>
          <a:p>
            <a:pPr lvl="1"/>
            <a:r>
              <a:rPr lang="en-US" dirty="0"/>
              <a:t>Administrative claims data  (e.g. Sentinel),</a:t>
            </a:r>
          </a:p>
          <a:p>
            <a:pPr lvl="1"/>
            <a:r>
              <a:rPr lang="en-US" dirty="0"/>
              <a:t>Spontaneous reporting databases</a:t>
            </a:r>
          </a:p>
          <a:p>
            <a:pPr lvl="1"/>
            <a:r>
              <a:rPr lang="en-US" dirty="0"/>
              <a:t>Pharmacy sales </a:t>
            </a:r>
          </a:p>
          <a:p>
            <a:pPr lvl="1"/>
            <a:r>
              <a:rPr lang="en-US" dirty="0"/>
              <a:t>Registries (drug or population specific)</a:t>
            </a:r>
          </a:p>
          <a:p>
            <a:pPr lvl="1"/>
            <a:r>
              <a:rPr lang="en-US" dirty="0"/>
              <a:t>Surveillance databases (e.g. poison control, NEISS CADES)</a:t>
            </a:r>
          </a:p>
          <a:p>
            <a:r>
              <a:rPr lang="en-US" dirty="0"/>
              <a:t>Possible growing sources</a:t>
            </a:r>
          </a:p>
          <a:p>
            <a:pPr lvl="1"/>
            <a:r>
              <a:rPr lang="en-US" dirty="0"/>
              <a:t>Electronic medical records </a:t>
            </a:r>
          </a:p>
          <a:p>
            <a:pPr lvl="1"/>
            <a:r>
              <a:rPr lang="en-US" dirty="0"/>
              <a:t>Healthcare social media</a:t>
            </a:r>
          </a:p>
          <a:p>
            <a:pPr lvl="1"/>
            <a:r>
              <a:rPr lang="en-US" dirty="0"/>
              <a:t>Mobile health</a:t>
            </a:r>
          </a:p>
          <a:p>
            <a:pPr lvl="1"/>
            <a:endParaRPr lang="en-US" dirty="0"/>
          </a:p>
          <a:p>
            <a:endParaRPr lang="en-US" dirty="0"/>
          </a:p>
        </p:txBody>
      </p:sp>
    </p:spTree>
    <p:extLst>
      <p:ext uri="{BB962C8B-B14F-4D97-AF65-F5344CB8AC3E}">
        <p14:creationId xmlns:p14="http://schemas.microsoft.com/office/powerpoint/2010/main" val="2267760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studies</a:t>
            </a: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2615719437"/>
              </p:ext>
            </p:extLst>
          </p:nvPr>
        </p:nvGraphicFramePr>
        <p:xfrm>
          <a:off x="609600" y="1417638"/>
          <a:ext cx="10503993" cy="5029200"/>
        </p:xfrm>
        <a:graphic>
          <a:graphicData uri="http://schemas.openxmlformats.org/drawingml/2006/table">
            <a:tbl>
              <a:tblPr firstRow="1" bandRow="1">
                <a:tableStyleId>{9D7B26C5-4107-4FEC-AEDC-1716B250A1EF}</a:tableStyleId>
              </a:tblPr>
              <a:tblGrid>
                <a:gridCol w="3493593">
                  <a:extLst>
                    <a:ext uri="{9D8B030D-6E8A-4147-A177-3AD203B41FA5}">
                      <a16:colId xmlns:a16="http://schemas.microsoft.com/office/drawing/2014/main" val="2644754164"/>
                    </a:ext>
                  </a:extLst>
                </a:gridCol>
                <a:gridCol w="3505200">
                  <a:extLst>
                    <a:ext uri="{9D8B030D-6E8A-4147-A177-3AD203B41FA5}">
                      <a16:colId xmlns:a16="http://schemas.microsoft.com/office/drawing/2014/main" val="671670630"/>
                    </a:ext>
                  </a:extLst>
                </a:gridCol>
                <a:gridCol w="3505200">
                  <a:extLst>
                    <a:ext uri="{9D8B030D-6E8A-4147-A177-3AD203B41FA5}">
                      <a16:colId xmlns:a16="http://schemas.microsoft.com/office/drawing/2014/main" val="2745944658"/>
                    </a:ext>
                  </a:extLst>
                </a:gridCol>
              </a:tblGrid>
              <a:tr h="370840">
                <a:tc>
                  <a:txBody>
                    <a:bodyPr/>
                    <a:lstStyle/>
                    <a:p>
                      <a:r>
                        <a:rPr lang="en-US" sz="2000" dirty="0"/>
                        <a:t>Products</a:t>
                      </a:r>
                      <a:r>
                        <a:rPr lang="en-US" sz="2000" baseline="0" dirty="0"/>
                        <a:t> and adverse events</a:t>
                      </a:r>
                      <a:endParaRPr lang="en-US" sz="2000" dirty="0"/>
                    </a:p>
                  </a:txBody>
                  <a:tcPr/>
                </a:tc>
                <a:tc>
                  <a:txBody>
                    <a:bodyPr/>
                    <a:lstStyle/>
                    <a:p>
                      <a:r>
                        <a:rPr lang="en-US" sz="2000" dirty="0"/>
                        <a:t>Regulatory Action</a:t>
                      </a:r>
                    </a:p>
                  </a:txBody>
                  <a:tcPr/>
                </a:tc>
                <a:tc>
                  <a:txBody>
                    <a:bodyPr/>
                    <a:lstStyle/>
                    <a:p>
                      <a:r>
                        <a:rPr lang="en-US" sz="2000" dirty="0"/>
                        <a:t>Observational</a:t>
                      </a:r>
                      <a:r>
                        <a:rPr lang="en-US" sz="2000" baseline="0" dirty="0"/>
                        <a:t> Studies Evidence</a:t>
                      </a:r>
                      <a:endParaRPr lang="en-US" sz="2000" dirty="0"/>
                    </a:p>
                  </a:txBody>
                  <a:tcPr/>
                </a:tc>
                <a:extLst>
                  <a:ext uri="{0D108BD9-81ED-4DB2-BD59-A6C34878D82A}">
                    <a16:rowId xmlns:a16="http://schemas.microsoft.com/office/drawing/2014/main" val="1084283664"/>
                  </a:ext>
                </a:extLst>
              </a:tr>
              <a:tr h="370840">
                <a:tc>
                  <a:txBody>
                    <a:bodyPr/>
                    <a:lstStyle/>
                    <a:p>
                      <a:r>
                        <a:rPr lang="en-US" sz="2000" dirty="0"/>
                        <a:t>New</a:t>
                      </a:r>
                      <a:r>
                        <a:rPr lang="en-US" sz="2000" baseline="0" dirty="0"/>
                        <a:t> anticoagulant (NOAC) and</a:t>
                      </a:r>
                      <a:r>
                        <a:rPr lang="en-US" sz="2000" dirty="0"/>
                        <a:t> bleeding</a:t>
                      </a:r>
                    </a:p>
                  </a:txBody>
                  <a:tcPr/>
                </a:tc>
                <a:tc>
                  <a:txBody>
                    <a:bodyPr/>
                    <a:lstStyle/>
                    <a:p>
                      <a:r>
                        <a:rPr lang="en-US" sz="2000" dirty="0"/>
                        <a:t>Drug</a:t>
                      </a:r>
                      <a:r>
                        <a:rPr lang="en-US" sz="2000" baseline="0" dirty="0"/>
                        <a:t> safety communications; conducting multiple FDA led studies (CMS; Sentinel)</a:t>
                      </a:r>
                      <a:endParaRPr lang="en-US" sz="2000" dirty="0"/>
                    </a:p>
                  </a:txBody>
                  <a:tcPr/>
                </a:tc>
                <a:tc>
                  <a:txBody>
                    <a:bodyPr/>
                    <a:lstStyle/>
                    <a:p>
                      <a:r>
                        <a:rPr lang="en-US" sz="2000" dirty="0"/>
                        <a:t>FDA adverse event</a:t>
                      </a:r>
                      <a:r>
                        <a:rPr lang="en-US" sz="2000" baseline="0" dirty="0"/>
                        <a:t> reporting system (</a:t>
                      </a:r>
                      <a:r>
                        <a:rPr lang="en-US" sz="2000" dirty="0"/>
                        <a:t>FAERS);</a:t>
                      </a:r>
                      <a:r>
                        <a:rPr lang="en-US" sz="2000" baseline="0" dirty="0"/>
                        <a:t> published studies (some FDA led)</a:t>
                      </a:r>
                      <a:endParaRPr lang="en-US" sz="2000" i="1" dirty="0"/>
                    </a:p>
                  </a:txBody>
                  <a:tcPr/>
                </a:tc>
                <a:extLst>
                  <a:ext uri="{0D108BD9-81ED-4DB2-BD59-A6C34878D82A}">
                    <a16:rowId xmlns:a16="http://schemas.microsoft.com/office/drawing/2014/main" val="2130588342"/>
                  </a:ext>
                </a:extLst>
              </a:tr>
              <a:tr h="370840">
                <a:tc>
                  <a:txBody>
                    <a:bodyPr/>
                    <a:lstStyle/>
                    <a:p>
                      <a:r>
                        <a:rPr lang="en-US" sz="2000" dirty="0"/>
                        <a:t>Phosphodiesterase-5 inhibitors (PDE5i)  and Non-</a:t>
                      </a:r>
                      <a:r>
                        <a:rPr lang="en-US" sz="2000" dirty="0" err="1"/>
                        <a:t>arteritic</a:t>
                      </a:r>
                      <a:r>
                        <a:rPr lang="en-US" sz="2000" dirty="0"/>
                        <a:t> anterior ischemic optic neuropathy (NAION) </a:t>
                      </a:r>
                    </a:p>
                  </a:txBody>
                  <a:tcPr/>
                </a:tc>
                <a:tc>
                  <a:txBody>
                    <a:bodyPr/>
                    <a:lstStyle/>
                    <a:p>
                      <a:r>
                        <a:rPr lang="en-US" sz="2000" dirty="0"/>
                        <a:t>Drug</a:t>
                      </a:r>
                      <a:r>
                        <a:rPr lang="en-US" sz="2000" baseline="0" dirty="0"/>
                        <a:t> Safety Alert, </a:t>
                      </a:r>
                      <a:r>
                        <a:rPr lang="en-US" sz="2000" dirty="0" err="1"/>
                        <a:t>Postmarket</a:t>
                      </a:r>
                      <a:r>
                        <a:rPr lang="en-US" sz="2000" dirty="0"/>
                        <a:t> safety studies commitment, labeling changes</a:t>
                      </a:r>
                    </a:p>
                  </a:txBody>
                  <a:tcPr/>
                </a:tc>
                <a:tc>
                  <a:txBody>
                    <a:bodyPr/>
                    <a:lstStyle/>
                    <a:p>
                      <a:r>
                        <a:rPr lang="en-US" sz="2000" dirty="0"/>
                        <a:t>FAERS,</a:t>
                      </a:r>
                      <a:r>
                        <a:rPr lang="en-US" sz="2000" baseline="0" dirty="0"/>
                        <a:t> sponsor-led </a:t>
                      </a:r>
                      <a:r>
                        <a:rPr lang="en-US" sz="2000" baseline="0" dirty="0" err="1"/>
                        <a:t>postmarket</a:t>
                      </a:r>
                      <a:r>
                        <a:rPr lang="en-US" sz="2000" baseline="0" dirty="0"/>
                        <a:t> comparative safety studies</a:t>
                      </a:r>
                      <a:endParaRPr lang="en-US" sz="2000" dirty="0"/>
                    </a:p>
                  </a:txBody>
                  <a:tcPr/>
                </a:tc>
                <a:extLst>
                  <a:ext uri="{0D108BD9-81ED-4DB2-BD59-A6C34878D82A}">
                    <a16:rowId xmlns:a16="http://schemas.microsoft.com/office/drawing/2014/main" val="1632216607"/>
                  </a:ext>
                </a:extLst>
              </a:tr>
              <a:tr h="370840">
                <a:tc>
                  <a:txBody>
                    <a:bodyPr/>
                    <a:lstStyle/>
                    <a:p>
                      <a:r>
                        <a:rPr lang="en-US" sz="2000" dirty="0"/>
                        <a:t>Testosterone products and cardiovascular</a:t>
                      </a:r>
                      <a:r>
                        <a:rPr lang="en-US" sz="2000" baseline="0" dirty="0"/>
                        <a:t> (C</a:t>
                      </a:r>
                      <a:r>
                        <a:rPr lang="en-US" sz="2000" dirty="0"/>
                        <a:t>V) outcomes</a:t>
                      </a:r>
                    </a:p>
                  </a:txBody>
                  <a:tcPr/>
                </a:tc>
                <a:tc>
                  <a:txBody>
                    <a:bodyPr/>
                    <a:lstStyle/>
                    <a:p>
                      <a:r>
                        <a:rPr lang="en-US" sz="2000" dirty="0"/>
                        <a:t>Labeling changes;</a:t>
                      </a:r>
                      <a:r>
                        <a:rPr lang="en-US" sz="2000" baseline="0" dirty="0"/>
                        <a:t> drug safety communication: Requiring sponsor-led CV outcome trials (ongoing)</a:t>
                      </a:r>
                      <a:endParaRPr lang="en-US" sz="2000" dirty="0"/>
                    </a:p>
                  </a:txBody>
                  <a:tcPr/>
                </a:tc>
                <a:tc>
                  <a:txBody>
                    <a:bodyPr/>
                    <a:lstStyle/>
                    <a:p>
                      <a:r>
                        <a:rPr lang="en-US" sz="2000" dirty="0"/>
                        <a:t>Drug</a:t>
                      </a:r>
                      <a:r>
                        <a:rPr lang="en-US" sz="2000" baseline="0" dirty="0"/>
                        <a:t> use; p</a:t>
                      </a:r>
                      <a:r>
                        <a:rPr lang="en-US" sz="2000" dirty="0"/>
                        <a:t>ublished</a:t>
                      </a:r>
                      <a:r>
                        <a:rPr lang="en-US" sz="2000" baseline="0" dirty="0"/>
                        <a:t> comparative safety studies</a:t>
                      </a:r>
                      <a:endParaRPr lang="en-US" sz="2000" dirty="0"/>
                    </a:p>
                  </a:txBody>
                  <a:tcPr/>
                </a:tc>
                <a:extLst>
                  <a:ext uri="{0D108BD9-81ED-4DB2-BD59-A6C34878D82A}">
                    <a16:rowId xmlns:a16="http://schemas.microsoft.com/office/drawing/2014/main" val="318702657"/>
                  </a:ext>
                </a:extLst>
              </a:tr>
              <a:tr h="370840">
                <a:tc>
                  <a:txBody>
                    <a:bodyPr/>
                    <a:lstStyle/>
                    <a:p>
                      <a:r>
                        <a:rPr lang="en-US" sz="2000" dirty="0"/>
                        <a:t>Tumor necrosis factor (TNF) blockers and pregnancy related</a:t>
                      </a:r>
                      <a:r>
                        <a:rPr lang="en-US" sz="2000" baseline="0" dirty="0"/>
                        <a:t> outcomes</a:t>
                      </a:r>
                      <a:endParaRPr lang="en-US" sz="2000" dirty="0"/>
                    </a:p>
                  </a:txBody>
                  <a:tcPr/>
                </a:tc>
                <a:tc>
                  <a:txBody>
                    <a:bodyPr/>
                    <a:lstStyle/>
                    <a:p>
                      <a:r>
                        <a:rPr lang="en-US" sz="2000" dirty="0"/>
                        <a:t>Labeling changes</a:t>
                      </a:r>
                    </a:p>
                  </a:txBody>
                  <a:tcPr/>
                </a:tc>
                <a:tc>
                  <a:txBody>
                    <a:bodyPr/>
                    <a:lstStyle/>
                    <a:p>
                      <a:r>
                        <a:rPr lang="en-US" sz="2000" dirty="0"/>
                        <a:t>Completion of sponsor-led pregnancy studies and published evidence</a:t>
                      </a:r>
                    </a:p>
                  </a:txBody>
                  <a:tcPr/>
                </a:tc>
                <a:extLst>
                  <a:ext uri="{0D108BD9-81ED-4DB2-BD59-A6C34878D82A}">
                    <a16:rowId xmlns:a16="http://schemas.microsoft.com/office/drawing/2014/main" val="4015653733"/>
                  </a:ext>
                </a:extLst>
              </a:tr>
            </a:tbl>
          </a:graphicData>
        </a:graphic>
      </p:graphicFrame>
    </p:spTree>
    <p:extLst>
      <p:ext uri="{BB962C8B-B14F-4D97-AF65-F5344CB8AC3E}">
        <p14:creationId xmlns:p14="http://schemas.microsoft.com/office/powerpoint/2010/main" val="4086217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a:t>
            </a:r>
            <a:r>
              <a:rPr lang="en-US"/>
              <a:t>signal detection</a:t>
            </a:r>
            <a:endParaRPr lang="en-US" dirty="0"/>
          </a:p>
        </p:txBody>
      </p:sp>
      <p:sp>
        <p:nvSpPr>
          <p:cNvPr id="3" name="Text Placeholder 2"/>
          <p:cNvSpPr>
            <a:spLocks noGrp="1"/>
          </p:cNvSpPr>
          <p:nvPr>
            <p:ph type="body" idx="1"/>
          </p:nvPr>
        </p:nvSpPr>
        <p:spPr/>
        <p:txBody>
          <a:bodyPr/>
          <a:lstStyle/>
          <a:p>
            <a:r>
              <a:rPr lang="en-US" dirty="0"/>
              <a:t>Chapter 1</a:t>
            </a:r>
          </a:p>
        </p:txBody>
      </p:sp>
    </p:spTree>
    <p:extLst>
      <p:ext uri="{BB962C8B-B14F-4D97-AF65-F5344CB8AC3E}">
        <p14:creationId xmlns:p14="http://schemas.microsoft.com/office/powerpoint/2010/main" val="2674221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Signal Detection Today, FAERS</a:t>
            </a: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81281" y="2009775"/>
            <a:ext cx="10246901" cy="4286250"/>
          </a:xfrm>
        </p:spPr>
      </p:pic>
      <p:sp>
        <p:nvSpPr>
          <p:cNvPr id="2" name="TextBox 1"/>
          <p:cNvSpPr txBox="1"/>
          <p:nvPr/>
        </p:nvSpPr>
        <p:spPr>
          <a:xfrm>
            <a:off x="431798" y="6295819"/>
            <a:ext cx="11760201" cy="276999"/>
          </a:xfrm>
          <a:prstGeom prst="rect">
            <a:avLst/>
          </a:prstGeom>
          <a:noFill/>
        </p:spPr>
        <p:txBody>
          <a:bodyPr wrap="square" rtlCol="0">
            <a:spAutoFit/>
          </a:bodyPr>
          <a:lstStyle/>
          <a:p>
            <a:r>
              <a:rPr lang="en-US" sz="1200" dirty="0"/>
              <a:t>Source: FAERS Public Dashboard, https://www.fda.gov/Drugs/GuidanceComplianceRegulatoryInformation/Surveillance/AdverseDrugEffects/ucm070093.htm</a:t>
            </a:r>
          </a:p>
        </p:txBody>
      </p:sp>
      <p:sp>
        <p:nvSpPr>
          <p:cNvPr id="5" name="TextBox 4"/>
          <p:cNvSpPr txBox="1"/>
          <p:nvPr/>
        </p:nvSpPr>
        <p:spPr>
          <a:xfrm>
            <a:off x="9769033" y="2963120"/>
            <a:ext cx="763929" cy="369332"/>
          </a:xfrm>
          <a:prstGeom prst="rect">
            <a:avLst/>
          </a:prstGeom>
          <a:noFill/>
          <a:ln w="28575">
            <a:solidFill>
              <a:srgbClr val="C00000"/>
            </a:solidFill>
          </a:ln>
        </p:spPr>
        <p:txBody>
          <a:bodyPr wrap="square" rtlCol="0">
            <a:spAutoFit/>
          </a:bodyPr>
          <a:lstStyle/>
          <a:p>
            <a:endParaRPr lang="en-US" dirty="0"/>
          </a:p>
        </p:txBody>
      </p:sp>
    </p:spTree>
    <p:extLst>
      <p:ext uri="{BB962C8B-B14F-4D97-AF65-F5344CB8AC3E}">
        <p14:creationId xmlns:p14="http://schemas.microsoft.com/office/powerpoint/2010/main" val="59232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Signal Detection in NOAC Case Studies</a:t>
            </a:r>
          </a:p>
        </p:txBody>
      </p:sp>
      <p:sp>
        <p:nvSpPr>
          <p:cNvPr id="5" name="Content Placeholder 4"/>
          <p:cNvSpPr txBox="1">
            <a:spLocks noGrp="1"/>
          </p:cNvSpPr>
          <p:nvPr>
            <p:ph idx="1"/>
          </p:nvPr>
        </p:nvSpPr>
        <p:spPr>
          <a:xfrm>
            <a:off x="650008" y="6186246"/>
            <a:ext cx="11345471" cy="498598"/>
          </a:xfrm>
          <a:prstGeom prst="rect">
            <a:avLst/>
          </a:prstGeom>
          <a:noFill/>
        </p:spPr>
        <p:txBody>
          <a:bodyPr wrap="square" rtlCol="0">
            <a:spAutoFit/>
          </a:bodyPr>
          <a:lstStyle/>
          <a:p>
            <a:pPr marL="0" indent="0">
              <a:buNone/>
            </a:pPr>
            <a:r>
              <a:rPr lang="en-US" sz="1200" dirty="0"/>
              <a:t>Sources: FDA Drug Safety Communication, </a:t>
            </a:r>
            <a:r>
              <a:rPr lang="en-US" sz="1200" dirty="0">
                <a:hlinkClick r:id="rId3"/>
              </a:rPr>
              <a:t>https://www.fda.gov/Drugs/DrugSafety/ucm282724.htm</a:t>
            </a:r>
            <a:r>
              <a:rPr lang="en-US" sz="1200" dirty="0"/>
              <a:t>; </a:t>
            </a:r>
            <a:r>
              <a:rPr lang="en-US" sz="1200" dirty="0" err="1"/>
              <a:t>Pradaxa</a:t>
            </a:r>
            <a:r>
              <a:rPr lang="en-US" sz="1200" dirty="0"/>
              <a:t> label with bleeding results from RELY RCT (drugs @ FDA)</a:t>
            </a:r>
          </a:p>
          <a:p>
            <a:pPr marL="0" indent="0">
              <a:buNone/>
            </a:pPr>
            <a:r>
              <a:rPr lang="en-US" sz="1200" dirty="0"/>
              <a:t>Note: Drug approved on 10/19/2010; other drug safety communications were issued on 11/2/2012 and 5/13/2014</a:t>
            </a:r>
          </a:p>
        </p:txBody>
      </p:sp>
      <p:sp>
        <p:nvSpPr>
          <p:cNvPr id="3" name="TextBox 2"/>
          <p:cNvSpPr txBox="1"/>
          <p:nvPr/>
        </p:nvSpPr>
        <p:spPr>
          <a:xfrm>
            <a:off x="768928" y="1850472"/>
            <a:ext cx="10702636" cy="3477875"/>
          </a:xfrm>
          <a:prstGeom prst="rect">
            <a:avLst/>
          </a:prstGeom>
          <a:noFill/>
        </p:spPr>
        <p:txBody>
          <a:bodyPr wrap="square" rtlCol="0">
            <a:spAutoFit/>
          </a:bodyPr>
          <a:lstStyle/>
          <a:p>
            <a:r>
              <a:rPr lang="en-US" sz="2000" b="1" dirty="0"/>
              <a:t>“[12-7-2011] </a:t>
            </a:r>
            <a:r>
              <a:rPr lang="en-US" sz="2000" dirty="0"/>
              <a:t>The U.S. Food and Drug Administration (FDA) is evaluating post-marketing reports of serious bleeding events in patients taking </a:t>
            </a:r>
            <a:r>
              <a:rPr lang="en-US" sz="2000" dirty="0" err="1"/>
              <a:t>Pradaxa</a:t>
            </a:r>
            <a:r>
              <a:rPr lang="en-US" sz="2000" dirty="0"/>
              <a:t> (dabigatran </a:t>
            </a:r>
            <a:r>
              <a:rPr lang="en-US" sz="2000" dirty="0" err="1"/>
              <a:t>etexilate</a:t>
            </a:r>
            <a:r>
              <a:rPr lang="en-US" sz="2000" dirty="0"/>
              <a:t> </a:t>
            </a:r>
            <a:r>
              <a:rPr lang="en-US" sz="2000" dirty="0" err="1"/>
              <a:t>mesylate</a:t>
            </a:r>
            <a:r>
              <a:rPr lang="en-US" sz="2000" dirty="0"/>
              <a:t>). </a:t>
            </a:r>
            <a:r>
              <a:rPr lang="en-US" sz="2000" dirty="0" err="1"/>
              <a:t>Pradaxa</a:t>
            </a:r>
            <a:r>
              <a:rPr lang="en-US" sz="2000" dirty="0"/>
              <a:t> is a blood thinning (anticoagulant) medication used to reduce the risk of stroke in patients with non-</a:t>
            </a:r>
            <a:r>
              <a:rPr lang="en-US" sz="2000" dirty="0" err="1"/>
              <a:t>valvular</a:t>
            </a:r>
            <a:r>
              <a:rPr lang="en-US" sz="2000" dirty="0"/>
              <a:t> atrial fibrillation (AF), the most common type of heart rhythm abnormality. </a:t>
            </a:r>
          </a:p>
          <a:p>
            <a:r>
              <a:rPr lang="en-US" sz="2000" dirty="0"/>
              <a:t>[….]</a:t>
            </a:r>
          </a:p>
          <a:p>
            <a:r>
              <a:rPr lang="en-US" sz="2000" dirty="0"/>
              <a:t>FDA is working to determine whether the reports of bleeding in patients taking </a:t>
            </a:r>
            <a:r>
              <a:rPr lang="en-US" sz="2000" dirty="0" err="1"/>
              <a:t>Pradaxa</a:t>
            </a:r>
            <a:r>
              <a:rPr lang="en-US" sz="2000" dirty="0"/>
              <a:t> are occurring more commonly than would be expected, based on observations in the large clinical trial that supported the approval of </a:t>
            </a:r>
            <a:r>
              <a:rPr lang="en-US" sz="2000" dirty="0" err="1"/>
              <a:t>Pradaxa</a:t>
            </a:r>
            <a:r>
              <a:rPr lang="en-US" sz="2000" dirty="0"/>
              <a:t>. </a:t>
            </a:r>
          </a:p>
          <a:p>
            <a:r>
              <a:rPr lang="en-US" sz="2000" dirty="0"/>
              <a:t>[…]</a:t>
            </a:r>
          </a:p>
          <a:p>
            <a:r>
              <a:rPr lang="en-US" sz="2000" dirty="0"/>
              <a:t>FDA will communicate any new information on the risk of bleeding and </a:t>
            </a:r>
            <a:r>
              <a:rPr lang="en-US" sz="2000" dirty="0" err="1"/>
              <a:t>Pradaxa</a:t>
            </a:r>
            <a:r>
              <a:rPr lang="en-US" sz="2000" dirty="0"/>
              <a:t> when it becomes available.”</a:t>
            </a:r>
          </a:p>
        </p:txBody>
      </p:sp>
      <p:sp>
        <p:nvSpPr>
          <p:cNvPr id="6" name="Rectangle 5"/>
          <p:cNvSpPr/>
          <p:nvPr/>
        </p:nvSpPr>
        <p:spPr>
          <a:xfrm>
            <a:off x="6322744" y="1910235"/>
            <a:ext cx="4712401" cy="319687"/>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874443" y="2201792"/>
            <a:ext cx="6357630" cy="375101"/>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143500" y="3386369"/>
            <a:ext cx="2088573" cy="315331"/>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74443" y="3731586"/>
            <a:ext cx="4374572" cy="318840"/>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a:stretch>
            <a:fillRect/>
          </a:stretch>
        </p:blipFill>
        <p:spPr>
          <a:xfrm>
            <a:off x="3825684" y="2482015"/>
            <a:ext cx="8275311" cy="3638805"/>
          </a:xfrm>
          <a:prstGeom prst="rect">
            <a:avLst/>
          </a:prstGeom>
        </p:spPr>
      </p:pic>
      <p:sp>
        <p:nvSpPr>
          <p:cNvPr id="12" name="Rectangle 11"/>
          <p:cNvSpPr/>
          <p:nvPr/>
        </p:nvSpPr>
        <p:spPr>
          <a:xfrm>
            <a:off x="984931" y="1909199"/>
            <a:ext cx="1259505" cy="292593"/>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781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Signal Detection, NOAC (follow-up)</a:t>
            </a:r>
          </a:p>
        </p:txBody>
      </p:sp>
      <p:sp>
        <p:nvSpPr>
          <p:cNvPr id="6" name="Content Placeholder 5"/>
          <p:cNvSpPr>
            <a:spLocks noGrp="1"/>
          </p:cNvSpPr>
          <p:nvPr>
            <p:ph sz="half" idx="2"/>
          </p:nvPr>
        </p:nvSpPr>
        <p:spPr/>
        <p:txBody>
          <a:bodyPr>
            <a:normAutofit fontScale="92500" lnSpcReduction="10000"/>
          </a:bodyPr>
          <a:lstStyle/>
          <a:p>
            <a:pPr marL="0" indent="0">
              <a:buNone/>
            </a:pPr>
            <a:r>
              <a:rPr lang="en-US" i="1" dirty="0"/>
              <a:t>From publication “…large numbers of reported cases of bleeding with dabigatran is an example of stimulated reporting. The Mini-Sentinel assessment suggests that bleeding rates with dabigatran are not higher than those with warfarin, a finding that is consistent with the results of RE-LY” </a:t>
            </a:r>
            <a:r>
              <a:rPr lang="en-US" dirty="0"/>
              <a:t> </a:t>
            </a:r>
            <a:r>
              <a:rPr lang="en-US" i="1" dirty="0"/>
              <a:t>April 2013</a:t>
            </a:r>
          </a:p>
          <a:p>
            <a:pPr marL="0" indent="0">
              <a:buNone/>
            </a:pPr>
            <a:r>
              <a:rPr lang="en-US" i="1" dirty="0"/>
              <a:t>Same message in FDA drug safety communication on 11/2/2012</a:t>
            </a:r>
            <a:endParaRPr lang="en-US" dirty="0"/>
          </a:p>
          <a:p>
            <a:endParaRPr lang="en-US" dirty="0"/>
          </a:p>
        </p:txBody>
      </p:sp>
      <p:pic>
        <p:nvPicPr>
          <p:cNvPr id="7"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25379" y="1816570"/>
            <a:ext cx="5384800" cy="2914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525379" y="5831673"/>
            <a:ext cx="10940716" cy="954107"/>
          </a:xfrm>
          <a:prstGeom prst="rect">
            <a:avLst/>
          </a:prstGeom>
          <a:noFill/>
        </p:spPr>
        <p:txBody>
          <a:bodyPr wrap="square" rtlCol="0">
            <a:spAutoFit/>
          </a:bodyPr>
          <a:lstStyle/>
          <a:p>
            <a:r>
              <a:rPr lang="en-US" sz="1400" dirty="0"/>
              <a:t>Sources: </a:t>
            </a:r>
          </a:p>
          <a:p>
            <a:r>
              <a:rPr lang="en-US" sz="1400" dirty="0"/>
              <a:t>Publication: N </a:t>
            </a:r>
            <a:r>
              <a:rPr lang="en-US" sz="1400" dirty="0" err="1"/>
              <a:t>Engl</a:t>
            </a:r>
            <a:r>
              <a:rPr lang="en-US" sz="1400" dirty="0"/>
              <a:t> J Med 2013; 368:1272-1274</a:t>
            </a:r>
          </a:p>
          <a:p>
            <a:r>
              <a:rPr lang="en-US" sz="1400" dirty="0"/>
              <a:t>Drug Safety communication: http://wayback.archive-it.org/7993/20161022203758/http://www.fda.gov/Drugs/DrugSafety/ucm326580.htm</a:t>
            </a:r>
          </a:p>
          <a:p>
            <a:endParaRPr lang="en-US" sz="1400" dirty="0"/>
          </a:p>
        </p:txBody>
      </p:sp>
    </p:spTree>
    <p:extLst>
      <p:ext uri="{BB962C8B-B14F-4D97-AF65-F5344CB8AC3E}">
        <p14:creationId xmlns:p14="http://schemas.microsoft.com/office/powerpoint/2010/main" val="378235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Signal Detection in PDE5 Inhibitors </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“FDA ALERT [7/2005]: FDA has approved new labeling for Viagra, Levitra, and Cialis regarding </a:t>
            </a:r>
            <a:r>
              <a:rPr lang="en-US" dirty="0" err="1"/>
              <a:t>postmarketing</a:t>
            </a:r>
            <a:r>
              <a:rPr lang="en-US" dirty="0"/>
              <a:t> reports of vision loss related to NAION (non-</a:t>
            </a:r>
            <a:r>
              <a:rPr lang="en-US" dirty="0" err="1"/>
              <a:t>arteritic</a:t>
            </a:r>
            <a:r>
              <a:rPr lang="en-US" dirty="0"/>
              <a:t> anterior ischemic optic neuropathy).  Most, but not all, of these patients had underlying anatomic or vascular risk factors for development of NAION, including: low cup to disc ratio (“crowded disc”), age over 50, diabetes, hypertension, coronary artery disease, hyperlipidemia and smoking.  Given the small number of events, the large number of users of PDE-5 inhibitors and the fact that this event occurs in a similar population to those who do not take these medicines, it is not possible to determine whether these events are related directly to the use of PDE-5 inhibitors, to the patient’s underlying vascular risk factors or anatomical defects, to a combination of these factors, or other factors. We cannot currently draw a conclusion of cause and effect.  FDA will continue to evaluate the issue.</a:t>
            </a:r>
          </a:p>
          <a:p>
            <a:pPr marL="0" indent="0">
              <a:buNone/>
            </a:pPr>
            <a:r>
              <a:rPr lang="en-US" dirty="0"/>
              <a:t>[…]</a:t>
            </a:r>
          </a:p>
          <a:p>
            <a:pPr marL="0" indent="0">
              <a:buNone/>
            </a:pPr>
            <a:r>
              <a:rPr lang="en-US" dirty="0"/>
              <a:t>As of May 18, 2005, a total of 43 cases of ischemic optic neuropathy (ION) among patients using the marketed PDE-5 inhibitors (sildenafil, tadalafil, vardenafil) have been reported to the FDA’s Adverse Event Reporting System. ”</a:t>
            </a:r>
          </a:p>
        </p:txBody>
      </p:sp>
      <p:sp>
        <p:nvSpPr>
          <p:cNvPr id="4" name="TextBox 3"/>
          <p:cNvSpPr txBox="1"/>
          <p:nvPr/>
        </p:nvSpPr>
        <p:spPr>
          <a:xfrm>
            <a:off x="431799" y="6270412"/>
            <a:ext cx="11346872" cy="461665"/>
          </a:xfrm>
          <a:prstGeom prst="rect">
            <a:avLst/>
          </a:prstGeom>
          <a:noFill/>
        </p:spPr>
        <p:txBody>
          <a:bodyPr wrap="square" rtlCol="0">
            <a:spAutoFit/>
          </a:bodyPr>
          <a:lstStyle/>
          <a:p>
            <a:r>
              <a:rPr lang="en-US" sz="1200" dirty="0"/>
              <a:t>Source: </a:t>
            </a:r>
            <a:r>
              <a:rPr lang="en-US" sz="1200" dirty="0">
                <a:hlinkClick r:id="rId3"/>
              </a:rPr>
              <a:t>https://wayback.archive-it.org/7993/20170723113804/https://www.fda.gov/Drugs/DrugSafety/PostmarketDrugSafetyInformationforPatientsandProviders/ucm162862.htm</a:t>
            </a:r>
            <a:endParaRPr lang="en-US" sz="1200" dirty="0"/>
          </a:p>
          <a:p>
            <a:r>
              <a:rPr lang="en-US" sz="1200" dirty="0"/>
              <a:t>Note: This information is not current. The FDA has issued new information about these drugs (see Drugs @ FDA)</a:t>
            </a:r>
          </a:p>
        </p:txBody>
      </p:sp>
      <p:sp>
        <p:nvSpPr>
          <p:cNvPr id="5" name="Rectangle 4"/>
          <p:cNvSpPr/>
          <p:nvPr/>
        </p:nvSpPr>
        <p:spPr>
          <a:xfrm>
            <a:off x="507757" y="1926648"/>
            <a:ext cx="2473036" cy="390524"/>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509156" y="2317172"/>
            <a:ext cx="6172200" cy="353291"/>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423555" y="4381499"/>
            <a:ext cx="10224654" cy="408710"/>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6561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Signal Detection, Pregnancy Drug Exposures</a:t>
            </a:r>
          </a:p>
        </p:txBody>
      </p:sp>
      <p:pic>
        <p:nvPicPr>
          <p:cNvPr id="4" name="Content Placeholder 3"/>
          <p:cNvPicPr>
            <a:picLocks noGrp="1" noChangeAspect="1"/>
          </p:cNvPicPr>
          <p:nvPr>
            <p:ph idx="1"/>
          </p:nvPr>
        </p:nvPicPr>
        <p:blipFill>
          <a:blip r:embed="rId3"/>
          <a:stretch>
            <a:fillRect/>
          </a:stretch>
        </p:blipFill>
        <p:spPr>
          <a:xfrm>
            <a:off x="1211424" y="2009775"/>
            <a:ext cx="9786614" cy="4286250"/>
          </a:xfrm>
          <a:prstGeom prst="rect">
            <a:avLst/>
          </a:prstGeom>
        </p:spPr>
      </p:pic>
      <p:sp>
        <p:nvSpPr>
          <p:cNvPr id="5" name="TextBox 4"/>
          <p:cNvSpPr txBox="1"/>
          <p:nvPr/>
        </p:nvSpPr>
        <p:spPr>
          <a:xfrm>
            <a:off x="831274" y="6463145"/>
            <a:ext cx="4364182" cy="369332"/>
          </a:xfrm>
          <a:prstGeom prst="rect">
            <a:avLst/>
          </a:prstGeom>
          <a:noFill/>
        </p:spPr>
        <p:txBody>
          <a:bodyPr wrap="square" rtlCol="0">
            <a:spAutoFit/>
          </a:bodyPr>
          <a:lstStyle/>
          <a:p>
            <a:r>
              <a:rPr lang="en-US" dirty="0"/>
              <a:t>Source: Bird et al, Drug </a:t>
            </a:r>
            <a:r>
              <a:rPr lang="en-US" dirty="0" err="1"/>
              <a:t>Saf</a:t>
            </a:r>
            <a:r>
              <a:rPr lang="en-US" dirty="0"/>
              <a:t> (2018) 41:87–94</a:t>
            </a:r>
          </a:p>
        </p:txBody>
      </p:sp>
      <p:cxnSp>
        <p:nvCxnSpPr>
          <p:cNvPr id="8" name="Straight Arrow Connector 7"/>
          <p:cNvCxnSpPr/>
          <p:nvPr/>
        </p:nvCxnSpPr>
        <p:spPr>
          <a:xfrm flipH="1">
            <a:off x="8790709" y="2982191"/>
            <a:ext cx="810491" cy="0"/>
          </a:xfrm>
          <a:prstGeom prst="straightConnector1">
            <a:avLst/>
          </a:prstGeom>
          <a:ln w="635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0256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Signal Detection Tomorrow, Large Electronic Health Databases? </a:t>
            </a:r>
          </a:p>
        </p:txBody>
      </p:sp>
      <p:pic>
        <p:nvPicPr>
          <p:cNvPr id="4" name="Content Placeholder 3"/>
          <p:cNvPicPr>
            <a:picLocks noGrp="1" noChangeAspect="1"/>
          </p:cNvPicPr>
          <p:nvPr>
            <p:ph idx="1"/>
          </p:nvPr>
        </p:nvPicPr>
        <p:blipFill>
          <a:blip r:embed="rId3"/>
          <a:stretch>
            <a:fillRect/>
          </a:stretch>
        </p:blipFill>
        <p:spPr>
          <a:xfrm>
            <a:off x="431799" y="2414980"/>
            <a:ext cx="11345863" cy="3110079"/>
          </a:xfrm>
          <a:prstGeom prst="rect">
            <a:avLst/>
          </a:prstGeom>
        </p:spPr>
      </p:pic>
      <p:pic>
        <p:nvPicPr>
          <p:cNvPr id="5" name="Picture 4"/>
          <p:cNvPicPr>
            <a:picLocks noChangeAspect="1"/>
          </p:cNvPicPr>
          <p:nvPr/>
        </p:nvPicPr>
        <p:blipFill>
          <a:blip r:embed="rId4"/>
          <a:stretch>
            <a:fillRect/>
          </a:stretch>
        </p:blipFill>
        <p:spPr>
          <a:xfrm>
            <a:off x="8534" y="4813381"/>
            <a:ext cx="12192000" cy="553505"/>
          </a:xfrm>
          <a:prstGeom prst="rect">
            <a:avLst/>
          </a:prstGeom>
        </p:spPr>
      </p:pic>
      <p:pic>
        <p:nvPicPr>
          <p:cNvPr id="7" name="Picture 6"/>
          <p:cNvPicPr>
            <a:picLocks noChangeAspect="1"/>
          </p:cNvPicPr>
          <p:nvPr/>
        </p:nvPicPr>
        <p:blipFill>
          <a:blip r:embed="rId5"/>
          <a:stretch>
            <a:fillRect/>
          </a:stretch>
        </p:blipFill>
        <p:spPr>
          <a:xfrm>
            <a:off x="116071" y="6248287"/>
            <a:ext cx="5584235" cy="445770"/>
          </a:xfrm>
          <a:prstGeom prst="rect">
            <a:avLst/>
          </a:prstGeom>
        </p:spPr>
      </p:pic>
      <p:sp>
        <p:nvSpPr>
          <p:cNvPr id="10" name="TextBox 9"/>
          <p:cNvSpPr txBox="1"/>
          <p:nvPr/>
        </p:nvSpPr>
        <p:spPr>
          <a:xfrm>
            <a:off x="8534" y="5366886"/>
            <a:ext cx="11968556" cy="923330"/>
          </a:xfrm>
          <a:prstGeom prst="rect">
            <a:avLst/>
          </a:prstGeom>
          <a:noFill/>
        </p:spPr>
        <p:txBody>
          <a:bodyPr wrap="square" rtlCol="0">
            <a:spAutoFit/>
          </a:bodyPr>
          <a:lstStyle/>
          <a:p>
            <a:r>
              <a:rPr lang="en-US" dirty="0"/>
              <a:t>Methods include: Spontaneous reporting like methods; LGPS-LEOPARD; traditional pharmacoepidemiologic designs; sequence symmetry analysis; sequential statistical testing; temporal association rule ; supervised machine learning; Tree-based scan statistic</a:t>
            </a:r>
          </a:p>
        </p:txBody>
      </p:sp>
    </p:spTree>
    <p:extLst>
      <p:ext uri="{BB962C8B-B14F-4D97-AF65-F5344CB8AC3E}">
        <p14:creationId xmlns:p14="http://schemas.microsoft.com/office/powerpoint/2010/main" val="398308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Signal Detection Tomorrow (continued)</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46007" y="2009775"/>
            <a:ext cx="6517448" cy="4286250"/>
          </a:xfrm>
          <a:prstGeom prst="rect">
            <a:avLst/>
          </a:prstGeom>
        </p:spPr>
      </p:pic>
    </p:spTree>
    <p:extLst>
      <p:ext uri="{BB962C8B-B14F-4D97-AF65-F5344CB8AC3E}">
        <p14:creationId xmlns:p14="http://schemas.microsoft.com/office/powerpoint/2010/main" val="718731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design Standards in EPI Design for causal inference</a:t>
            </a:r>
          </a:p>
        </p:txBody>
      </p:sp>
      <p:sp>
        <p:nvSpPr>
          <p:cNvPr id="5" name="Text Placeholder 4"/>
          <p:cNvSpPr>
            <a:spLocks noGrp="1"/>
          </p:cNvSpPr>
          <p:nvPr>
            <p:ph type="body" idx="1"/>
          </p:nvPr>
        </p:nvSpPr>
        <p:spPr/>
        <p:txBody>
          <a:bodyPr/>
          <a:lstStyle/>
          <a:p>
            <a:r>
              <a:rPr lang="en-US" dirty="0"/>
              <a:t>Chapter 2</a:t>
            </a:r>
          </a:p>
        </p:txBody>
      </p:sp>
    </p:spTree>
    <p:extLst>
      <p:ext uri="{BB962C8B-B14F-4D97-AF65-F5344CB8AC3E}">
        <p14:creationId xmlns:p14="http://schemas.microsoft.com/office/powerpoint/2010/main" val="1659642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 Best Practices Guidelines</a:t>
            </a:r>
          </a:p>
        </p:txBody>
      </p:sp>
      <p:sp>
        <p:nvSpPr>
          <p:cNvPr id="8" name="Content Placeholder 7"/>
          <p:cNvSpPr>
            <a:spLocks noGrp="1"/>
          </p:cNvSpPr>
          <p:nvPr>
            <p:ph sz="half" idx="1"/>
          </p:nvPr>
        </p:nvSpPr>
        <p:spPr/>
        <p:txBody>
          <a:bodyPr>
            <a:normAutofit fontScale="92500" lnSpcReduction="20000"/>
          </a:bodyPr>
          <a:lstStyle/>
          <a:p>
            <a:endParaRPr lang="en-US"/>
          </a:p>
        </p:txBody>
      </p:sp>
      <p:sp>
        <p:nvSpPr>
          <p:cNvPr id="9" name="Content Placeholder 8"/>
          <p:cNvSpPr>
            <a:spLocks noGrp="1"/>
          </p:cNvSpPr>
          <p:nvPr>
            <p:ph sz="half" idx="2"/>
          </p:nvPr>
        </p:nvSpPr>
        <p:spPr>
          <a:xfrm>
            <a:off x="6232735" y="1393576"/>
            <a:ext cx="5384800" cy="5065097"/>
          </a:xfrm>
        </p:spPr>
        <p:txBody>
          <a:bodyPr>
            <a:normAutofit fontScale="92500" lnSpcReduction="20000"/>
          </a:bodyPr>
          <a:lstStyle/>
          <a:p>
            <a:pPr>
              <a:buFont typeface="Arial" panose="020B0604020202020204" pitchFamily="34" charset="0"/>
              <a:buChar char="•"/>
            </a:pPr>
            <a:r>
              <a:rPr lang="en-US" sz="3100" dirty="0"/>
              <a:t>Good analyses practices include </a:t>
            </a:r>
            <a:r>
              <a:rPr lang="en-US" sz="3100" b="1" dirty="0"/>
              <a:t>pre-specification</a:t>
            </a:r>
            <a:r>
              <a:rPr lang="en-US" sz="3100" dirty="0"/>
              <a:t> of hypotheses and analysis plan</a:t>
            </a:r>
          </a:p>
          <a:p>
            <a:r>
              <a:rPr lang="en-US" sz="3000" dirty="0"/>
              <a:t>Control for biases and confounding </a:t>
            </a:r>
            <a:r>
              <a:rPr lang="en-US" sz="3000" b="1" dirty="0"/>
              <a:t>by design </a:t>
            </a:r>
            <a:r>
              <a:rPr lang="en-US" sz="3000" dirty="0"/>
              <a:t>involve judicious choices of</a:t>
            </a:r>
          </a:p>
          <a:p>
            <a:pPr lvl="1">
              <a:buFont typeface="Courier New" panose="02070309020205020404" pitchFamily="49" charset="0"/>
              <a:buChar char="o"/>
            </a:pPr>
            <a:r>
              <a:rPr lang="en-US" dirty="0"/>
              <a:t>Data source (good capture of exposure, outcome and confounders)</a:t>
            </a:r>
          </a:p>
          <a:p>
            <a:pPr lvl="1">
              <a:buFont typeface="Courier New" panose="02070309020205020404" pitchFamily="49" charset="0"/>
              <a:buChar char="o"/>
            </a:pPr>
            <a:r>
              <a:rPr lang="en-US" dirty="0"/>
              <a:t>Inclusion/exclusion criteria (e.g. incident exposure cohort design)</a:t>
            </a:r>
          </a:p>
          <a:p>
            <a:pPr lvl="1">
              <a:buFont typeface="Courier New" panose="02070309020205020404" pitchFamily="49" charset="0"/>
              <a:buChar char="o"/>
            </a:pPr>
            <a:r>
              <a:rPr lang="en-US" dirty="0"/>
              <a:t>Appropriate comparators (e.g. second line therapy vs. second line therapy)</a:t>
            </a:r>
          </a:p>
          <a:p>
            <a:pPr lvl="1">
              <a:buFont typeface="Courier New" panose="02070309020205020404" pitchFamily="49" charset="0"/>
              <a:buChar char="o"/>
            </a:pPr>
            <a:r>
              <a:rPr lang="en-US" dirty="0"/>
              <a:t>Validated algorithms for outcome, exposure and covariates</a:t>
            </a:r>
            <a:endParaRPr lang="en-US" dirty="0"/>
          </a:p>
          <a:p>
            <a:endParaRPr lang="en-US" dirty="0"/>
          </a:p>
        </p:txBody>
      </p:sp>
      <p:pic>
        <p:nvPicPr>
          <p:cNvPr id="4" name="Picture 3"/>
          <p:cNvPicPr>
            <a:picLocks noChangeAspect="1"/>
          </p:cNvPicPr>
          <p:nvPr/>
        </p:nvPicPr>
        <p:blipFill>
          <a:blip r:embed="rId3"/>
          <a:stretch>
            <a:fillRect/>
          </a:stretch>
        </p:blipFill>
        <p:spPr>
          <a:xfrm>
            <a:off x="131621" y="1215475"/>
            <a:ext cx="5577078" cy="3655314"/>
          </a:xfrm>
          <a:prstGeom prst="rect">
            <a:avLst/>
          </a:prstGeom>
        </p:spPr>
      </p:pic>
      <p:pic>
        <p:nvPicPr>
          <p:cNvPr id="5" name="Picture 4"/>
          <p:cNvPicPr>
            <a:picLocks noChangeAspect="1"/>
          </p:cNvPicPr>
          <p:nvPr/>
        </p:nvPicPr>
        <p:blipFill>
          <a:blip r:embed="rId4"/>
          <a:stretch>
            <a:fillRect/>
          </a:stretch>
        </p:blipFill>
        <p:spPr>
          <a:xfrm>
            <a:off x="1637359" y="1775172"/>
            <a:ext cx="4001071" cy="4937355"/>
          </a:xfrm>
          <a:prstGeom prst="rect">
            <a:avLst/>
          </a:prstGeom>
          <a:ln>
            <a:solidFill>
              <a:schemeClr val="accent1"/>
            </a:solidFill>
          </a:ln>
        </p:spPr>
      </p:pic>
      <p:pic>
        <p:nvPicPr>
          <p:cNvPr id="7" name="Picture 6"/>
          <p:cNvPicPr>
            <a:picLocks noChangeAspect="1"/>
          </p:cNvPicPr>
          <p:nvPr/>
        </p:nvPicPr>
        <p:blipFill>
          <a:blip r:embed="rId5"/>
          <a:stretch>
            <a:fillRect/>
          </a:stretch>
        </p:blipFill>
        <p:spPr>
          <a:xfrm>
            <a:off x="314908" y="3310451"/>
            <a:ext cx="5917827" cy="3402076"/>
          </a:xfrm>
          <a:prstGeom prst="rect">
            <a:avLst/>
          </a:prstGeom>
        </p:spPr>
      </p:pic>
    </p:spTree>
    <p:extLst>
      <p:ext uri="{BB962C8B-B14F-4D97-AF65-F5344CB8AC3E}">
        <p14:creationId xmlns:p14="http://schemas.microsoft.com/office/powerpoint/2010/main" val="17130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Best Practices Examples, FDA led studies on NOAC</a:t>
            </a:r>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22569" y="2488680"/>
            <a:ext cx="5384800" cy="1905920"/>
          </a:xfrm>
        </p:spPr>
      </p:pic>
      <p:sp>
        <p:nvSpPr>
          <p:cNvPr id="4" name="Slide Number Placeholder 3"/>
          <p:cNvSpPr>
            <a:spLocks noGrp="1"/>
          </p:cNvSpPr>
          <p:nvPr>
            <p:ph type="sldNum" sz="quarter" idx="4294967295"/>
          </p:nvPr>
        </p:nvSpPr>
        <p:spPr/>
        <p:txBody>
          <a:bodyPr/>
          <a:lstStyle/>
          <a:p>
            <a:fld id="{CFF03B1D-D8B1-4837-8B39-F8BCC4D35DC8}" type="slidenum">
              <a:rPr lang="en-US" smtClean="0"/>
              <a:t>19</a:t>
            </a:fld>
            <a:endParaRPr lang="en-US"/>
          </a:p>
        </p:txBody>
      </p:sp>
      <p:pic>
        <p:nvPicPr>
          <p:cNvPr id="8" name="Picture 7"/>
          <p:cNvPicPr>
            <a:picLocks noChangeAspect="1"/>
          </p:cNvPicPr>
          <p:nvPr/>
        </p:nvPicPr>
        <p:blipFill>
          <a:blip r:embed="rId4"/>
          <a:stretch>
            <a:fillRect/>
          </a:stretch>
        </p:blipFill>
        <p:spPr>
          <a:xfrm>
            <a:off x="7641667" y="2461126"/>
            <a:ext cx="4222450" cy="4107181"/>
          </a:xfrm>
          <a:prstGeom prst="rect">
            <a:avLst/>
          </a:prstGeom>
        </p:spPr>
      </p:pic>
      <p:sp>
        <p:nvSpPr>
          <p:cNvPr id="9" name="TextBox 8"/>
          <p:cNvSpPr txBox="1"/>
          <p:nvPr/>
        </p:nvSpPr>
        <p:spPr>
          <a:xfrm>
            <a:off x="7641667" y="6379662"/>
            <a:ext cx="4732638" cy="307777"/>
          </a:xfrm>
          <a:prstGeom prst="rect">
            <a:avLst/>
          </a:prstGeom>
          <a:noFill/>
        </p:spPr>
        <p:txBody>
          <a:bodyPr wrap="square" rtlCol="0">
            <a:spAutoFit/>
          </a:bodyPr>
          <a:lstStyle/>
          <a:p>
            <a:r>
              <a:rPr lang="en-US" sz="1400" dirty="0"/>
              <a:t>Source: Franklin et al (2017) – Statistics in Medicine</a:t>
            </a:r>
          </a:p>
        </p:txBody>
      </p:sp>
      <p:sp>
        <p:nvSpPr>
          <p:cNvPr id="3" name="TextBox 2"/>
          <p:cNvSpPr txBox="1"/>
          <p:nvPr/>
        </p:nvSpPr>
        <p:spPr>
          <a:xfrm>
            <a:off x="838200" y="1315994"/>
            <a:ext cx="10738339" cy="1015663"/>
          </a:xfrm>
          <a:prstGeom prst="rect">
            <a:avLst/>
          </a:prstGeom>
          <a:solidFill>
            <a:schemeClr val="accent6">
              <a:lumMod val="20000"/>
              <a:lumOff val="80000"/>
            </a:schemeClr>
          </a:solidFill>
        </p:spPr>
        <p:txBody>
          <a:bodyPr wrap="square" rtlCol="0">
            <a:spAutoFit/>
          </a:bodyPr>
          <a:lstStyle/>
          <a:p>
            <a:r>
              <a:rPr lang="en-US" sz="2000" b="1" dirty="0"/>
              <a:t>Design Elements: Administrative claims Data, Retrospective Incident Exposure Cohort, 1:1 propensity score (PS) matching to control for confounding, short-term and long term outcomes (time to event analyses)</a:t>
            </a:r>
          </a:p>
        </p:txBody>
      </p:sp>
      <p:pic>
        <p:nvPicPr>
          <p:cNvPr id="6" name="Content Placeholder 5"/>
          <p:cNvPicPr>
            <a:picLocks noGrp="1" noChangeAspect="1"/>
          </p:cNvPicPr>
          <p:nvPr>
            <p:ph sz="half" idx="1"/>
          </p:nvPr>
        </p:nvPicPr>
        <p:blipFill>
          <a:blip r:embed="rId5">
            <a:extLst>
              <a:ext uri="{28A0092B-C50C-407E-A947-70E740481C1C}">
                <a14:useLocalDpi xmlns:a14="http://schemas.microsoft.com/office/drawing/2010/main" val="0"/>
              </a:ext>
            </a:extLst>
          </a:blip>
          <a:stretch>
            <a:fillRect/>
          </a:stretch>
        </p:blipFill>
        <p:spPr>
          <a:xfrm>
            <a:off x="1077663" y="4378715"/>
            <a:ext cx="5384800" cy="2154835"/>
          </a:xfrm>
        </p:spPr>
      </p:pic>
      <p:sp>
        <p:nvSpPr>
          <p:cNvPr id="10" name="TextBox 9"/>
          <p:cNvSpPr txBox="1"/>
          <p:nvPr/>
        </p:nvSpPr>
        <p:spPr>
          <a:xfrm>
            <a:off x="3001199" y="2582480"/>
            <a:ext cx="3276600" cy="369332"/>
          </a:xfrm>
          <a:prstGeom prst="rect">
            <a:avLst/>
          </a:prstGeom>
          <a:noFill/>
        </p:spPr>
        <p:txBody>
          <a:bodyPr wrap="square" rtlCol="0">
            <a:spAutoFit/>
          </a:bodyPr>
          <a:lstStyle/>
          <a:p>
            <a:r>
              <a:rPr lang="en-US" dirty="0"/>
              <a:t>Published online October 2014</a:t>
            </a:r>
          </a:p>
        </p:txBody>
      </p:sp>
      <p:sp>
        <p:nvSpPr>
          <p:cNvPr id="5" name="TextBox 4"/>
          <p:cNvSpPr txBox="1"/>
          <p:nvPr/>
        </p:nvSpPr>
        <p:spPr>
          <a:xfrm>
            <a:off x="276725" y="5934670"/>
            <a:ext cx="10347159" cy="369332"/>
          </a:xfrm>
          <a:prstGeom prst="rect">
            <a:avLst/>
          </a:prstGeom>
          <a:noFill/>
        </p:spPr>
        <p:txBody>
          <a:bodyPr wrap="square" rtlCol="0">
            <a:spAutoFit/>
          </a:bodyPr>
          <a:lstStyle/>
          <a:p>
            <a:r>
              <a:rPr lang="en-US" dirty="0"/>
              <a:t>Sources: </a:t>
            </a:r>
          </a:p>
        </p:txBody>
      </p:sp>
    </p:spTree>
    <p:extLst>
      <p:ext uri="{BB962C8B-B14F-4D97-AF65-F5344CB8AC3E}">
        <p14:creationId xmlns:p14="http://schemas.microsoft.com/office/powerpoint/2010/main" val="3350181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780847" y="760039"/>
            <a:ext cx="6280729" cy="1254221"/>
          </a:xfrm>
        </p:spPr>
        <p:txBody>
          <a:bodyPr>
            <a:normAutofit fontScale="90000"/>
          </a:bodyPr>
          <a:lstStyle/>
          <a:p>
            <a:r>
              <a:rPr lang="en-US" dirty="0"/>
              <a:t>Best practices</a:t>
            </a:r>
            <a:br>
              <a:rPr lang="en-US" dirty="0"/>
            </a:br>
            <a:r>
              <a:rPr lang="en-US" dirty="0"/>
              <a:t> PDE5 Inhibitors Examples</a:t>
            </a:r>
            <a:br>
              <a:rPr lang="en-US" dirty="0"/>
            </a:br>
            <a:r>
              <a:rPr lang="en-US" dirty="0"/>
              <a:t>Case-Crossover Studies</a:t>
            </a:r>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441" y="33469"/>
            <a:ext cx="5449077" cy="3755614"/>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746455"/>
            <a:ext cx="7056732" cy="392464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0425" y="2536285"/>
            <a:ext cx="6541575" cy="3208907"/>
          </a:xfrm>
          <a:prstGeom prst="rect">
            <a:avLst/>
          </a:prstGeom>
        </p:spPr>
      </p:pic>
    </p:spTree>
    <p:extLst>
      <p:ext uri="{BB962C8B-B14F-4D97-AF65-F5344CB8AC3E}">
        <p14:creationId xmlns:p14="http://schemas.microsoft.com/office/powerpoint/2010/main" val="42067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Examples of when achieving best practices is difficult</a:t>
            </a:r>
          </a:p>
        </p:txBody>
      </p:sp>
      <p:sp>
        <p:nvSpPr>
          <p:cNvPr id="4" name="Content Placeholder 3"/>
          <p:cNvSpPr>
            <a:spLocks noGrp="1"/>
          </p:cNvSpPr>
          <p:nvPr>
            <p:ph idx="1"/>
          </p:nvPr>
        </p:nvSpPr>
        <p:spPr/>
        <p:txBody>
          <a:bodyPr>
            <a:normAutofit fontScale="92500"/>
          </a:bodyPr>
          <a:lstStyle/>
          <a:p>
            <a:pPr>
              <a:buFont typeface="Arial" panose="020B0604020202020204" pitchFamily="34" charset="0"/>
              <a:buChar char="•"/>
            </a:pPr>
            <a:r>
              <a:rPr lang="en-US" dirty="0"/>
              <a:t>Administrative claims </a:t>
            </a:r>
            <a:r>
              <a:rPr lang="en-US" b="1" dirty="0"/>
              <a:t>data source </a:t>
            </a:r>
            <a:r>
              <a:rPr lang="en-US" dirty="0"/>
              <a:t>do not capture exposure to over the counter drugs and linkage to US death or cancer registry are often not timely</a:t>
            </a:r>
          </a:p>
          <a:p>
            <a:pPr>
              <a:buFont typeface="Arial" panose="020B0604020202020204" pitchFamily="34" charset="0"/>
              <a:buChar char="•"/>
            </a:pPr>
            <a:r>
              <a:rPr lang="en-US" b="1" dirty="0"/>
              <a:t>Inclusion/exclusion criteria </a:t>
            </a:r>
            <a:r>
              <a:rPr lang="en-US" dirty="0"/>
              <a:t>to limit bias may limit sample size and power for low exposure drugs</a:t>
            </a:r>
          </a:p>
          <a:p>
            <a:pPr>
              <a:buFont typeface="Arial" panose="020B0604020202020204" pitchFamily="34" charset="0"/>
              <a:buChar char="•"/>
            </a:pPr>
            <a:r>
              <a:rPr lang="en-US" b="1" dirty="0"/>
              <a:t>Appropriate comparator </a:t>
            </a:r>
            <a:r>
              <a:rPr lang="en-US" dirty="0"/>
              <a:t>drugs do not exist when alternate choices for the same indication(s) are non-drug therapies or no treatment</a:t>
            </a:r>
          </a:p>
          <a:p>
            <a:pPr>
              <a:buFont typeface="Arial" panose="020B0604020202020204" pitchFamily="34" charset="0"/>
              <a:buChar char="•"/>
            </a:pPr>
            <a:r>
              <a:rPr lang="en-US" dirty="0"/>
              <a:t> </a:t>
            </a:r>
            <a:r>
              <a:rPr lang="en-US" b="1" dirty="0"/>
              <a:t>Validated algorithms </a:t>
            </a:r>
            <a:r>
              <a:rPr lang="en-US" dirty="0"/>
              <a:t>for outcome, exposure and covariates</a:t>
            </a:r>
          </a:p>
          <a:p>
            <a:pPr marL="0" indent="0">
              <a:buNone/>
            </a:pPr>
            <a:endParaRPr lang="en-US" dirty="0"/>
          </a:p>
        </p:txBody>
      </p:sp>
      <p:sp>
        <p:nvSpPr>
          <p:cNvPr id="3" name="Rectangle 2"/>
          <p:cNvSpPr/>
          <p:nvPr/>
        </p:nvSpPr>
        <p:spPr>
          <a:xfrm>
            <a:off x="431799" y="4436918"/>
            <a:ext cx="11345471" cy="1101437"/>
          </a:xfrm>
          <a:prstGeom prst="rect">
            <a:avLst/>
          </a:prstGeom>
          <a:noFill/>
          <a:ln w="381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683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Case Study, Testosterone, Indication and Comparator</a:t>
            </a:r>
          </a:p>
        </p:txBody>
      </p:sp>
      <p:pic>
        <p:nvPicPr>
          <p:cNvPr id="5" name="Content Placeholder 4"/>
          <p:cNvPicPr>
            <a:picLocks noGrp="1" noChangeAspect="1"/>
          </p:cNvPicPr>
          <p:nvPr>
            <p:ph idx="1"/>
          </p:nvPr>
        </p:nvPicPr>
        <p:blipFill>
          <a:blip r:embed="rId3"/>
          <a:stretch>
            <a:fillRect/>
          </a:stretch>
        </p:blipFill>
        <p:spPr>
          <a:xfrm>
            <a:off x="3089745" y="2009775"/>
            <a:ext cx="6029972" cy="4286250"/>
          </a:xfrm>
          <a:prstGeom prst="rect">
            <a:avLst/>
          </a:prstGeom>
        </p:spPr>
      </p:pic>
      <p:sp>
        <p:nvSpPr>
          <p:cNvPr id="4" name="TextBox 3"/>
          <p:cNvSpPr txBox="1"/>
          <p:nvPr/>
        </p:nvSpPr>
        <p:spPr>
          <a:xfrm>
            <a:off x="431798" y="6295819"/>
            <a:ext cx="10624129" cy="477054"/>
          </a:xfrm>
          <a:prstGeom prst="rect">
            <a:avLst/>
          </a:prstGeom>
          <a:noFill/>
        </p:spPr>
        <p:txBody>
          <a:bodyPr wrap="square" rtlCol="0">
            <a:spAutoFit/>
          </a:bodyPr>
          <a:lstStyle/>
          <a:p>
            <a:r>
              <a:rPr lang="en-US" sz="1100" dirty="0"/>
              <a:t>Source:</a:t>
            </a:r>
            <a:r>
              <a:rPr lang="en-US" sz="1400" dirty="0"/>
              <a:t> </a:t>
            </a:r>
            <a:r>
              <a:rPr lang="en-US" sz="1100" dirty="0"/>
              <a:t>Table 1 of FDA background package, Advisory Committee on September 17</a:t>
            </a:r>
            <a:r>
              <a:rPr lang="en-US" sz="1100" baseline="30000" dirty="0"/>
              <a:t>th</a:t>
            </a:r>
            <a:r>
              <a:rPr lang="en-US" sz="1100" dirty="0"/>
              <a:t> 2014. https://wayback.archive-it.org/7993/20170403223746/https://www.fda.gov/AdvisoryCommittees/CommitteesMeetingMaterials/Drugs/ReproductiveHealthDrugsAdvisoryCommittee/ucm404895.htm</a:t>
            </a:r>
            <a:endParaRPr lang="en-US" sz="1400" dirty="0"/>
          </a:p>
        </p:txBody>
      </p:sp>
      <p:pic>
        <p:nvPicPr>
          <p:cNvPr id="3" name="Picture 2"/>
          <p:cNvPicPr>
            <a:picLocks noChangeAspect="1"/>
          </p:cNvPicPr>
          <p:nvPr/>
        </p:nvPicPr>
        <p:blipFill>
          <a:blip r:embed="rId4"/>
          <a:stretch>
            <a:fillRect/>
          </a:stretch>
        </p:blipFill>
        <p:spPr>
          <a:xfrm>
            <a:off x="8534" y="2538448"/>
            <a:ext cx="12192000" cy="3168621"/>
          </a:xfrm>
          <a:prstGeom prst="rect">
            <a:avLst/>
          </a:prstGeom>
        </p:spPr>
      </p:pic>
    </p:spTree>
    <p:extLst>
      <p:ext uri="{BB962C8B-B14F-4D97-AF65-F5344CB8AC3E}">
        <p14:creationId xmlns:p14="http://schemas.microsoft.com/office/powerpoint/2010/main" val="2772944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Pregnancy Registry Studies, Comparator</a:t>
            </a:r>
          </a:p>
        </p:txBody>
      </p:sp>
      <p:pic>
        <p:nvPicPr>
          <p:cNvPr id="10" name="Content Placeholder 9"/>
          <p:cNvPicPr>
            <a:picLocks noGrp="1" noChangeAspect="1"/>
          </p:cNvPicPr>
          <p:nvPr>
            <p:ph sz="half" idx="1"/>
          </p:nvPr>
        </p:nvPicPr>
        <p:blipFill>
          <a:blip r:embed="rId3"/>
          <a:stretch>
            <a:fillRect/>
          </a:stretch>
        </p:blipFill>
        <p:spPr>
          <a:xfrm>
            <a:off x="255154" y="1896571"/>
            <a:ext cx="5384800" cy="3001729"/>
          </a:xfrm>
          <a:prstGeom prst="rect">
            <a:avLst/>
          </a:prstGeom>
        </p:spPr>
      </p:pic>
      <p:sp>
        <p:nvSpPr>
          <p:cNvPr id="4" name="TextBox 3"/>
          <p:cNvSpPr txBox="1"/>
          <p:nvPr/>
        </p:nvSpPr>
        <p:spPr>
          <a:xfrm>
            <a:off x="431799" y="6442364"/>
            <a:ext cx="10416310" cy="369332"/>
          </a:xfrm>
          <a:prstGeom prst="rect">
            <a:avLst/>
          </a:prstGeom>
          <a:noFill/>
        </p:spPr>
        <p:txBody>
          <a:bodyPr wrap="square" rtlCol="0">
            <a:spAutoFit/>
          </a:bodyPr>
          <a:lstStyle/>
          <a:p>
            <a:r>
              <a:rPr lang="en-US" dirty="0"/>
              <a:t>Gelperin et al (2017). pharmacoepidemiology and drug safety 2017; 26: 208–214</a:t>
            </a:r>
          </a:p>
        </p:txBody>
      </p:sp>
      <p:pic>
        <p:nvPicPr>
          <p:cNvPr id="9" name="Picture 8"/>
          <p:cNvPicPr>
            <a:picLocks noChangeAspect="1"/>
          </p:cNvPicPr>
          <p:nvPr/>
        </p:nvPicPr>
        <p:blipFill>
          <a:blip r:embed="rId4"/>
          <a:stretch>
            <a:fillRect/>
          </a:stretch>
        </p:blipFill>
        <p:spPr>
          <a:xfrm>
            <a:off x="5852711" y="1896571"/>
            <a:ext cx="5991451" cy="2997200"/>
          </a:xfrm>
          <a:prstGeom prst="rect">
            <a:avLst/>
          </a:prstGeom>
        </p:spPr>
      </p:pic>
      <p:sp>
        <p:nvSpPr>
          <p:cNvPr id="3" name="Rectangle 2"/>
          <p:cNvSpPr/>
          <p:nvPr/>
        </p:nvSpPr>
        <p:spPr>
          <a:xfrm>
            <a:off x="5852711" y="4202349"/>
            <a:ext cx="5567561" cy="321013"/>
          </a:xfrm>
          <a:prstGeom prst="rect">
            <a:avLst/>
          </a:prstGeom>
          <a:no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8600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TNF Blockers and Use in Pregnancy</a:t>
            </a:r>
          </a:p>
        </p:txBody>
      </p:sp>
      <p:sp>
        <p:nvSpPr>
          <p:cNvPr id="5" name="Text Placeholder 4"/>
          <p:cNvSpPr>
            <a:spLocks noGrp="1"/>
          </p:cNvSpPr>
          <p:nvPr>
            <p:ph type="body" idx="1"/>
          </p:nvPr>
        </p:nvSpPr>
        <p:spPr>
          <a:xfrm>
            <a:off x="609600" y="1213375"/>
            <a:ext cx="5386917" cy="639762"/>
          </a:xfrm>
        </p:spPr>
        <p:txBody>
          <a:bodyPr>
            <a:normAutofit fontScale="92500"/>
          </a:bodyPr>
          <a:lstStyle/>
          <a:p>
            <a:r>
              <a:rPr lang="en-US" dirty="0"/>
              <a:t>Etanercept label, Section 8.1 (10/06/2017)</a:t>
            </a:r>
          </a:p>
        </p:txBody>
      </p:sp>
      <p:sp>
        <p:nvSpPr>
          <p:cNvPr id="6" name="Content Placeholder 5"/>
          <p:cNvSpPr>
            <a:spLocks noGrp="1"/>
          </p:cNvSpPr>
          <p:nvPr>
            <p:ph sz="half" idx="2"/>
          </p:nvPr>
        </p:nvSpPr>
        <p:spPr>
          <a:xfrm>
            <a:off x="609599" y="1853137"/>
            <a:ext cx="5386917" cy="3951288"/>
          </a:xfrm>
        </p:spPr>
        <p:txBody>
          <a:bodyPr>
            <a:noAutofit/>
          </a:bodyPr>
          <a:lstStyle/>
          <a:p>
            <a:pPr marL="0" indent="0">
              <a:buNone/>
            </a:pPr>
            <a:r>
              <a:rPr lang="en-US" sz="1400" dirty="0"/>
              <a:t>“ A prospective cohort pregnancy registry conducted by OTIS in the US and Canada between 2000 and 2012 compared the risk of major birth defects in liveborn infants of women with rheumatic diseases or psoriasis exposed to etanercept in the first trimester. The proportion of major birth defects among liveborn infants in the etanercept-exposed (N = 319) and diseased etanercept unexposed cohorts (N = 144) was 9.4% and 3.5%, respectively. The findings showed no statistically significant increased risk of minor birth defects and no pattern of major or minor birth defects. </a:t>
            </a:r>
          </a:p>
          <a:p>
            <a:pPr marL="0" indent="0">
              <a:buNone/>
            </a:pPr>
            <a:r>
              <a:rPr lang="en-US" sz="1400" dirty="0"/>
              <a:t>A Scandinavian study compared the risk of major birth defects in liveborn infants of women with chronic inflammatory disease (CID) exposed to TNF-inhibitors during early pregnancy. Women were identified from the Danish (2004-2012) and Swedish (2006-2012) population based health registers. The proportion of major birth defects among liveborn infants in the etanercept-exposed (N=344) and CID etanercept unexposed cohorts (N = 21,549) was 7.0% and 4.7%, respectively. </a:t>
            </a:r>
          </a:p>
          <a:p>
            <a:pPr marL="0" indent="0">
              <a:buNone/>
            </a:pPr>
            <a:r>
              <a:rPr lang="en-US" sz="1400" dirty="0"/>
              <a:t>Overall, while both the OTIS Registry and Scandinavian study show a higher proportion of major birth defects in etanercept-exposed patients compared to diseased etanercept unexposed patients, the lack of pattern of birth defects is reassuring and differences between exposure groups (e.g. disease severity) may have impacted the occurrence of birth defects. “</a:t>
            </a:r>
          </a:p>
        </p:txBody>
      </p:sp>
      <p:sp>
        <p:nvSpPr>
          <p:cNvPr id="7" name="Text Placeholder 6"/>
          <p:cNvSpPr>
            <a:spLocks noGrp="1"/>
          </p:cNvSpPr>
          <p:nvPr>
            <p:ph type="body" sz="quarter" idx="3"/>
          </p:nvPr>
        </p:nvSpPr>
        <p:spPr>
          <a:xfrm>
            <a:off x="6253872" y="1213375"/>
            <a:ext cx="5389033" cy="639762"/>
          </a:xfrm>
        </p:spPr>
        <p:txBody>
          <a:bodyPr>
            <a:normAutofit fontScale="92500"/>
          </a:bodyPr>
          <a:lstStyle/>
          <a:p>
            <a:r>
              <a:rPr lang="en-US" dirty="0"/>
              <a:t>Adalimumab label, Section 8.1 (8/2/2018)</a:t>
            </a:r>
          </a:p>
        </p:txBody>
      </p:sp>
      <p:sp>
        <p:nvSpPr>
          <p:cNvPr id="8" name="Content Placeholder 7"/>
          <p:cNvSpPr>
            <a:spLocks noGrp="1"/>
          </p:cNvSpPr>
          <p:nvPr>
            <p:ph sz="quarter" idx="4"/>
          </p:nvPr>
        </p:nvSpPr>
        <p:spPr>
          <a:xfrm>
            <a:off x="6229034" y="1853137"/>
            <a:ext cx="5389033" cy="4478844"/>
          </a:xfrm>
        </p:spPr>
        <p:txBody>
          <a:bodyPr>
            <a:normAutofit fontScale="47500" lnSpcReduction="20000"/>
          </a:bodyPr>
          <a:lstStyle/>
          <a:p>
            <a:pPr marL="0" indent="0">
              <a:buNone/>
            </a:pPr>
            <a:r>
              <a:rPr lang="en-US" sz="3800" dirty="0"/>
              <a:t>“A prospective cohort pregnancy exposure registry conducted by OTIS/</a:t>
            </a:r>
            <a:r>
              <a:rPr lang="en-US" sz="3800" dirty="0" err="1"/>
              <a:t>MotherToBaby</a:t>
            </a:r>
            <a:r>
              <a:rPr lang="en-US" sz="3800" dirty="0"/>
              <a:t> in the U.S. and Canada between 2004 and 2016 compared the risk of major birth defects in live-born infants of 221 women (69 RA, 152 CD) treated with adalimumab during the first trimester and 106 women (74 RA, 32 CD) not treated with adalimumab. The proportion of major birth defects among live-born infants in the adalimumab-treated and untreated cohorts was 10% (8.7% RA, 10.5% CD) and 7.5% (6.8% RA, 9.4% CD), respectively.</a:t>
            </a:r>
          </a:p>
          <a:p>
            <a:pPr marL="0" indent="0">
              <a:buNone/>
            </a:pPr>
            <a:r>
              <a:rPr lang="en-US" sz="3800" dirty="0"/>
              <a:t>The lack of pattern of major birth defects is reassuring and differences between exposure groups may have impacted the occurrence of birth defects. This study cannot reliably establish whether there is an association between adalimumab and major birth defects because of methodological limitations of the registry, including small sample size, the voluntary nature of the study, and the non-randomized design.”</a:t>
            </a:r>
          </a:p>
        </p:txBody>
      </p:sp>
      <p:sp>
        <p:nvSpPr>
          <p:cNvPr id="10" name="Rectangle 9"/>
          <p:cNvSpPr/>
          <p:nvPr/>
        </p:nvSpPr>
        <p:spPr>
          <a:xfrm>
            <a:off x="710119" y="2057400"/>
            <a:ext cx="2714017" cy="312737"/>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10120" y="2805636"/>
            <a:ext cx="5165386" cy="433674"/>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10119" y="3239310"/>
            <a:ext cx="1984442" cy="190330"/>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533088" y="2492899"/>
            <a:ext cx="1342417" cy="298975"/>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727643" y="1853137"/>
            <a:ext cx="1147862" cy="321738"/>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710119" y="4698460"/>
            <a:ext cx="5165386" cy="885217"/>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838529" y="4464996"/>
            <a:ext cx="4036976" cy="233464"/>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710119" y="6238099"/>
            <a:ext cx="5165386" cy="601682"/>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533087" y="5960701"/>
            <a:ext cx="1342417" cy="298975"/>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7000672" y="2057400"/>
            <a:ext cx="2347609" cy="520430"/>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10119919" y="2455441"/>
            <a:ext cx="1129351" cy="350195"/>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8020217" y="2889115"/>
            <a:ext cx="1129351" cy="328477"/>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6229034" y="3429640"/>
            <a:ext cx="5020236" cy="714343"/>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8703408" y="3217593"/>
            <a:ext cx="2545862" cy="227806"/>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6279643" y="5411603"/>
            <a:ext cx="5189267" cy="698585"/>
          </a:xfrm>
          <a:prstGeom prst="rect">
            <a:avLst/>
          </a:prstGeom>
          <a:solidFill>
            <a:srgbClr val="FFC000">
              <a:alpha val="2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503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Drug use analysis In study design and decision making</a:t>
            </a:r>
          </a:p>
        </p:txBody>
      </p:sp>
      <p:sp>
        <p:nvSpPr>
          <p:cNvPr id="3" name="Text Placeholder 2"/>
          <p:cNvSpPr>
            <a:spLocks noGrp="1"/>
          </p:cNvSpPr>
          <p:nvPr>
            <p:ph type="body" idx="1"/>
          </p:nvPr>
        </p:nvSpPr>
        <p:spPr/>
        <p:txBody>
          <a:bodyPr/>
          <a:lstStyle/>
          <a:p>
            <a:r>
              <a:rPr lang="en-US" dirty="0"/>
              <a:t>Chapter 3 </a:t>
            </a:r>
          </a:p>
        </p:txBody>
      </p:sp>
    </p:spTree>
    <p:extLst>
      <p:ext uri="{BB962C8B-B14F-4D97-AF65-F5344CB8AC3E}">
        <p14:creationId xmlns:p14="http://schemas.microsoft.com/office/powerpoint/2010/main" val="2040816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Drug Use Design and Analyses</a:t>
            </a:r>
          </a:p>
        </p:txBody>
      </p:sp>
      <p:sp>
        <p:nvSpPr>
          <p:cNvPr id="3" name="Text Placeholder 2"/>
          <p:cNvSpPr>
            <a:spLocks noGrp="1"/>
          </p:cNvSpPr>
          <p:nvPr>
            <p:ph type="body" idx="1"/>
          </p:nvPr>
        </p:nvSpPr>
        <p:spPr/>
        <p:txBody>
          <a:bodyPr/>
          <a:lstStyle/>
          <a:p>
            <a:r>
              <a:rPr lang="en-US" dirty="0"/>
              <a:t>Analyses include</a:t>
            </a:r>
          </a:p>
        </p:txBody>
      </p:sp>
      <p:sp>
        <p:nvSpPr>
          <p:cNvPr id="5" name="Content Placeholder 4"/>
          <p:cNvSpPr>
            <a:spLocks noGrp="1"/>
          </p:cNvSpPr>
          <p:nvPr>
            <p:ph sz="half" idx="2"/>
          </p:nvPr>
        </p:nvSpPr>
        <p:spPr/>
        <p:txBody>
          <a:bodyPr/>
          <a:lstStyle/>
          <a:p>
            <a:r>
              <a:rPr lang="en-US" dirty="0"/>
              <a:t>National estimates of sales and drug use in different metrics (by kg, </a:t>
            </a:r>
            <a:r>
              <a:rPr lang="en-US" dirty="0" err="1"/>
              <a:t>eaches</a:t>
            </a:r>
            <a:r>
              <a:rPr lang="en-US" dirty="0"/>
              <a:t> or extended unit, or number of users)</a:t>
            </a:r>
          </a:p>
          <a:p>
            <a:r>
              <a:rPr lang="en-US" dirty="0"/>
              <a:t>Drug use by subgroup such as indication, age, pregnancy status</a:t>
            </a:r>
          </a:p>
          <a:p>
            <a:r>
              <a:rPr lang="en-US" dirty="0"/>
              <a:t>Drug use characteristics such as duration of use, number of Rx, concomitant therapy…</a:t>
            </a:r>
            <a:r>
              <a:rPr lang="en-US" dirty="0" err="1"/>
              <a:t>etc</a:t>
            </a:r>
            <a:r>
              <a:rPr lang="en-US" dirty="0"/>
              <a:t> </a:t>
            </a:r>
          </a:p>
        </p:txBody>
      </p:sp>
      <p:sp>
        <p:nvSpPr>
          <p:cNvPr id="6" name="Text Placeholder 5"/>
          <p:cNvSpPr>
            <a:spLocks noGrp="1"/>
          </p:cNvSpPr>
          <p:nvPr>
            <p:ph type="body" sz="quarter" idx="3"/>
          </p:nvPr>
        </p:nvSpPr>
        <p:spPr/>
        <p:txBody>
          <a:bodyPr/>
          <a:lstStyle/>
          <a:p>
            <a:r>
              <a:rPr lang="en-US" dirty="0"/>
              <a:t>Interesting Statistical Considerations</a:t>
            </a:r>
          </a:p>
        </p:txBody>
      </p:sp>
      <p:sp>
        <p:nvSpPr>
          <p:cNvPr id="2" name="Content Placeholder 1"/>
          <p:cNvSpPr>
            <a:spLocks noGrp="1"/>
          </p:cNvSpPr>
          <p:nvPr>
            <p:ph sz="quarter" idx="4"/>
          </p:nvPr>
        </p:nvSpPr>
        <p:spPr/>
        <p:txBody>
          <a:bodyPr/>
          <a:lstStyle/>
          <a:p>
            <a:r>
              <a:rPr lang="en-US" dirty="0"/>
              <a:t>Generalizability: many large data sources with granular information are convenience samples</a:t>
            </a:r>
          </a:p>
          <a:p>
            <a:r>
              <a:rPr lang="en-US" dirty="0"/>
              <a:t>Exposure assessment: algorithms for duration of use from Rx vary and misclassification is not well characterized</a:t>
            </a:r>
          </a:p>
          <a:p>
            <a:endParaRPr lang="en-US" dirty="0"/>
          </a:p>
        </p:txBody>
      </p:sp>
    </p:spTree>
    <p:extLst>
      <p:ext uri="{BB962C8B-B14F-4D97-AF65-F5344CB8AC3E}">
        <p14:creationId xmlns:p14="http://schemas.microsoft.com/office/powerpoint/2010/main" val="3974513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Drug Use in Testosterone Case Study</a:t>
            </a:r>
          </a:p>
        </p:txBody>
      </p:sp>
      <p:pic>
        <p:nvPicPr>
          <p:cNvPr id="7" name="Content Placeholder 6"/>
          <p:cNvPicPr>
            <a:picLocks noGrp="1" noChangeAspect="1"/>
          </p:cNvPicPr>
          <p:nvPr>
            <p:ph sz="half" idx="1"/>
          </p:nvPr>
        </p:nvPicPr>
        <p:blipFill>
          <a:blip r:embed="rId3"/>
          <a:stretch>
            <a:fillRect/>
          </a:stretch>
        </p:blipFill>
        <p:spPr>
          <a:xfrm>
            <a:off x="609600" y="2455883"/>
            <a:ext cx="5384800" cy="2814597"/>
          </a:xfrm>
          <a:prstGeom prst="rect">
            <a:avLst/>
          </a:prstGeom>
        </p:spPr>
      </p:pic>
      <p:pic>
        <p:nvPicPr>
          <p:cNvPr id="8" name="Content Placeholder 7"/>
          <p:cNvPicPr>
            <a:picLocks noGrp="1" noChangeAspect="1"/>
          </p:cNvPicPr>
          <p:nvPr>
            <p:ph sz="half" idx="2"/>
          </p:nvPr>
        </p:nvPicPr>
        <p:blipFill>
          <a:blip r:embed="rId4"/>
          <a:stretch>
            <a:fillRect/>
          </a:stretch>
        </p:blipFill>
        <p:spPr>
          <a:xfrm>
            <a:off x="6197600" y="2315866"/>
            <a:ext cx="5384800" cy="3094631"/>
          </a:xfrm>
          <a:prstGeom prst="rect">
            <a:avLst/>
          </a:prstGeom>
        </p:spPr>
      </p:pic>
      <p:sp>
        <p:nvSpPr>
          <p:cNvPr id="3" name="TextBox 2"/>
          <p:cNvSpPr txBox="1"/>
          <p:nvPr/>
        </p:nvSpPr>
        <p:spPr>
          <a:xfrm>
            <a:off x="415636" y="6307282"/>
            <a:ext cx="10723419" cy="369332"/>
          </a:xfrm>
          <a:prstGeom prst="rect">
            <a:avLst/>
          </a:prstGeom>
          <a:noFill/>
        </p:spPr>
        <p:txBody>
          <a:bodyPr wrap="square" rtlCol="0">
            <a:spAutoFit/>
          </a:bodyPr>
          <a:lstStyle/>
          <a:p>
            <a:endParaRPr lang="en-US" dirty="0"/>
          </a:p>
        </p:txBody>
      </p:sp>
      <p:sp>
        <p:nvSpPr>
          <p:cNvPr id="6" name="TextBox 5"/>
          <p:cNvSpPr txBox="1"/>
          <p:nvPr/>
        </p:nvSpPr>
        <p:spPr>
          <a:xfrm>
            <a:off x="93518" y="6295819"/>
            <a:ext cx="11710555" cy="477054"/>
          </a:xfrm>
          <a:prstGeom prst="rect">
            <a:avLst/>
          </a:prstGeom>
          <a:noFill/>
        </p:spPr>
        <p:txBody>
          <a:bodyPr wrap="square" rtlCol="0">
            <a:spAutoFit/>
          </a:bodyPr>
          <a:lstStyle/>
          <a:p>
            <a:r>
              <a:rPr lang="en-US" sz="1100" dirty="0"/>
              <a:t>Source*:</a:t>
            </a:r>
            <a:r>
              <a:rPr lang="en-US" sz="1400" dirty="0"/>
              <a:t> </a:t>
            </a:r>
            <a:r>
              <a:rPr lang="en-US" sz="1100" dirty="0"/>
              <a:t>Slides 7 and 10, Mohamoud MA FDA presentation, Advisory Committee on September 17</a:t>
            </a:r>
            <a:r>
              <a:rPr lang="en-US" sz="1100" baseline="30000" dirty="0"/>
              <a:t>th</a:t>
            </a:r>
            <a:r>
              <a:rPr lang="en-US" sz="1100" dirty="0"/>
              <a:t> 2014. https://wayback.archive-it.org/7993/20170403223746/https://www.fda.gov/AdvisoryCommittees/CommitteesMeetingMaterials/Drugs/ReproductiveHealthDrugsAdvisoryCommittee/ucm404895.htm</a:t>
            </a:r>
            <a:endParaRPr lang="en-US" sz="1400" dirty="0"/>
          </a:p>
        </p:txBody>
      </p:sp>
      <p:sp>
        <p:nvSpPr>
          <p:cNvPr id="9" name="TextBox 8"/>
          <p:cNvSpPr txBox="1"/>
          <p:nvPr/>
        </p:nvSpPr>
        <p:spPr>
          <a:xfrm>
            <a:off x="415637" y="5306095"/>
            <a:ext cx="5257800" cy="261610"/>
          </a:xfrm>
          <a:prstGeom prst="rect">
            <a:avLst/>
          </a:prstGeom>
          <a:noFill/>
        </p:spPr>
        <p:txBody>
          <a:bodyPr wrap="square" rtlCol="0">
            <a:spAutoFit/>
          </a:bodyPr>
          <a:lstStyle/>
          <a:p>
            <a:r>
              <a:rPr lang="en-US" sz="1100" dirty="0"/>
              <a:t>Data source cited*: IMS Health, IMS National Sales </a:t>
            </a:r>
            <a:r>
              <a:rPr lang="en-US" sz="1100" dirty="0" err="1"/>
              <a:t>Perspectives</a:t>
            </a:r>
            <a:r>
              <a:rPr lang="en-US" sz="1100" baseline="30000" dirty="0" err="1"/>
              <a:t>TM</a:t>
            </a:r>
            <a:endParaRPr lang="en-US" sz="1400" baseline="30000" dirty="0"/>
          </a:p>
        </p:txBody>
      </p:sp>
      <p:sp>
        <p:nvSpPr>
          <p:cNvPr id="10" name="TextBox 9"/>
          <p:cNvSpPr txBox="1"/>
          <p:nvPr/>
        </p:nvSpPr>
        <p:spPr>
          <a:xfrm>
            <a:off x="6324600" y="5539347"/>
            <a:ext cx="5257800" cy="261610"/>
          </a:xfrm>
          <a:prstGeom prst="rect">
            <a:avLst/>
          </a:prstGeom>
          <a:noFill/>
        </p:spPr>
        <p:txBody>
          <a:bodyPr wrap="square" rtlCol="0">
            <a:spAutoFit/>
          </a:bodyPr>
          <a:lstStyle/>
          <a:p>
            <a:r>
              <a:rPr lang="en-US" sz="1100" dirty="0"/>
              <a:t>Data source cited*: Symphony Health Solutions APLD</a:t>
            </a:r>
            <a:r>
              <a:rPr lang="en-US" sz="1100" baseline="30000" dirty="0"/>
              <a:t>TM</a:t>
            </a:r>
            <a:endParaRPr lang="en-US" sz="1400" baseline="30000" dirty="0"/>
          </a:p>
        </p:txBody>
      </p:sp>
    </p:spTree>
    <p:extLst>
      <p:ext uri="{BB962C8B-B14F-4D97-AF65-F5344CB8AC3E}">
        <p14:creationId xmlns:p14="http://schemas.microsoft.com/office/powerpoint/2010/main" val="74760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Pregnancy Drug Exposures</a:t>
            </a:r>
          </a:p>
        </p:txBody>
      </p:sp>
      <p:pic>
        <p:nvPicPr>
          <p:cNvPr id="4" name="Content Placeholder 3"/>
          <p:cNvPicPr>
            <a:picLocks noGrp="1" noChangeAspect="1"/>
          </p:cNvPicPr>
          <p:nvPr>
            <p:ph idx="1"/>
          </p:nvPr>
        </p:nvPicPr>
        <p:blipFill>
          <a:blip r:embed="rId3"/>
          <a:stretch>
            <a:fillRect/>
          </a:stretch>
        </p:blipFill>
        <p:spPr>
          <a:xfrm>
            <a:off x="1304942" y="1949699"/>
            <a:ext cx="9786614" cy="4286250"/>
          </a:xfrm>
          <a:prstGeom prst="rect">
            <a:avLst/>
          </a:prstGeom>
        </p:spPr>
      </p:pic>
      <p:sp>
        <p:nvSpPr>
          <p:cNvPr id="3" name="Rectangle 2"/>
          <p:cNvSpPr/>
          <p:nvPr/>
        </p:nvSpPr>
        <p:spPr>
          <a:xfrm>
            <a:off x="831274" y="6235949"/>
            <a:ext cx="4231799" cy="523220"/>
          </a:xfrm>
          <a:prstGeom prst="rect">
            <a:avLst/>
          </a:prstGeom>
        </p:spPr>
        <p:txBody>
          <a:bodyPr wrap="none">
            <a:spAutoFit/>
          </a:bodyPr>
          <a:lstStyle/>
          <a:p>
            <a:r>
              <a:rPr lang="en-US" sz="1400" dirty="0"/>
              <a:t>Data source for drug use: Sentinel Distributed Database</a:t>
            </a:r>
          </a:p>
          <a:p>
            <a:r>
              <a:rPr lang="en-US" sz="1400" dirty="0"/>
              <a:t>Source: Figure 2, Bird et al, Drug </a:t>
            </a:r>
            <a:r>
              <a:rPr lang="en-US" sz="1400" dirty="0" err="1"/>
              <a:t>Saf</a:t>
            </a:r>
            <a:r>
              <a:rPr lang="en-US" sz="1400" dirty="0"/>
              <a:t> (2018) 41:87–94</a:t>
            </a:r>
          </a:p>
        </p:txBody>
      </p:sp>
    </p:spTree>
    <p:extLst>
      <p:ext uri="{BB962C8B-B14F-4D97-AF65-F5344CB8AC3E}">
        <p14:creationId xmlns:p14="http://schemas.microsoft.com/office/powerpoint/2010/main" val="2860842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Drug Use in Pregnancy (continued)</a:t>
            </a:r>
          </a:p>
        </p:txBody>
      </p:sp>
      <p:pic>
        <p:nvPicPr>
          <p:cNvPr id="6" name="Content Placeholder 5"/>
          <p:cNvPicPr>
            <a:picLocks noGrp="1" noChangeAspect="1"/>
          </p:cNvPicPr>
          <p:nvPr>
            <p:ph idx="1"/>
          </p:nvPr>
        </p:nvPicPr>
        <p:blipFill>
          <a:blip r:embed="rId3"/>
          <a:stretch>
            <a:fillRect/>
          </a:stretch>
        </p:blipFill>
        <p:spPr>
          <a:xfrm>
            <a:off x="431800" y="2079500"/>
            <a:ext cx="11345863" cy="4146799"/>
          </a:xfrm>
          <a:prstGeom prst="rect">
            <a:avLst/>
          </a:prstGeom>
        </p:spPr>
      </p:pic>
      <p:sp>
        <p:nvSpPr>
          <p:cNvPr id="7" name="TextBox 6"/>
          <p:cNvSpPr txBox="1"/>
          <p:nvPr/>
        </p:nvSpPr>
        <p:spPr>
          <a:xfrm>
            <a:off x="561703" y="6226299"/>
            <a:ext cx="8765177" cy="523220"/>
          </a:xfrm>
          <a:prstGeom prst="rect">
            <a:avLst/>
          </a:prstGeom>
          <a:noFill/>
        </p:spPr>
        <p:txBody>
          <a:bodyPr wrap="square" rtlCol="0">
            <a:spAutoFit/>
          </a:bodyPr>
          <a:lstStyle/>
          <a:p>
            <a:r>
              <a:rPr lang="en-US" sz="1400" dirty="0"/>
              <a:t>Data source: Sentinel Distributed Database</a:t>
            </a:r>
          </a:p>
          <a:p>
            <a:r>
              <a:rPr lang="en-US" sz="1400" dirty="0"/>
              <a:t>Source: </a:t>
            </a:r>
            <a:r>
              <a:rPr lang="en-US" sz="1400" dirty="0" err="1"/>
              <a:t>Iloh</a:t>
            </a:r>
            <a:r>
              <a:rPr lang="en-US" sz="1400" dirty="0"/>
              <a:t> et al. </a:t>
            </a:r>
            <a:r>
              <a:rPr lang="en-US" sz="1400" i="1" dirty="0" err="1"/>
              <a:t>Pharmacoepidemiol</a:t>
            </a:r>
            <a:r>
              <a:rPr lang="en-US" sz="1400" i="1" dirty="0"/>
              <a:t> Drug </a:t>
            </a:r>
            <a:r>
              <a:rPr lang="en-US" sz="1400" i="1" dirty="0" err="1"/>
              <a:t>Saf</a:t>
            </a:r>
            <a:r>
              <a:rPr lang="en-US" sz="1400" dirty="0"/>
              <a:t>. 2018;</a:t>
            </a:r>
            <a:r>
              <a:rPr lang="en-US" sz="1400" b="1" dirty="0"/>
              <a:t>27</a:t>
            </a:r>
            <a:r>
              <a:rPr lang="en-US" sz="1400" dirty="0"/>
              <a:t>:604–611</a:t>
            </a:r>
          </a:p>
        </p:txBody>
      </p:sp>
    </p:spTree>
    <p:extLst>
      <p:ext uri="{BB962C8B-B14F-4D97-AF65-F5344CB8AC3E}">
        <p14:creationId xmlns:p14="http://schemas.microsoft.com/office/powerpoint/2010/main" val="495157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Episodes of Drug Use, Stockpiling Algorithms</a:t>
            </a:r>
          </a:p>
        </p:txBody>
      </p:sp>
      <p:grpSp>
        <p:nvGrpSpPr>
          <p:cNvPr id="39" name="Group 38"/>
          <p:cNvGrpSpPr/>
          <p:nvPr/>
        </p:nvGrpSpPr>
        <p:grpSpPr>
          <a:xfrm>
            <a:off x="498764" y="2862405"/>
            <a:ext cx="10848109" cy="393058"/>
            <a:chOff x="1600200" y="3669268"/>
            <a:chExt cx="5943600" cy="293132"/>
          </a:xfrm>
        </p:grpSpPr>
        <p:cxnSp>
          <p:nvCxnSpPr>
            <p:cNvPr id="40" name="Straight Connector 39"/>
            <p:cNvCxnSpPr/>
            <p:nvPr/>
          </p:nvCxnSpPr>
          <p:spPr>
            <a:xfrm>
              <a:off x="1600200" y="3810000"/>
              <a:ext cx="59436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flipV="1">
              <a:off x="1600200" y="3669268"/>
              <a:ext cx="0" cy="293132"/>
            </a:xfrm>
            <a:prstGeom prst="line">
              <a:avLst/>
            </a:prstGeom>
            <a:ln w="19050"/>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flipV="1">
              <a:off x="7543800" y="3669268"/>
              <a:ext cx="0" cy="293132"/>
            </a:xfrm>
            <a:prstGeom prst="line">
              <a:avLst/>
            </a:prstGeom>
            <a:ln w="19050"/>
          </p:spPr>
          <p:style>
            <a:lnRef idx="1">
              <a:schemeClr val="dk1"/>
            </a:lnRef>
            <a:fillRef idx="0">
              <a:schemeClr val="dk1"/>
            </a:fillRef>
            <a:effectRef idx="0">
              <a:schemeClr val="dk1"/>
            </a:effectRef>
            <a:fontRef idx="minor">
              <a:schemeClr val="tx1"/>
            </a:fontRef>
          </p:style>
        </p:cxnSp>
      </p:grpSp>
      <p:sp>
        <p:nvSpPr>
          <p:cNvPr id="45" name="TextBox 44"/>
          <p:cNvSpPr txBox="1"/>
          <p:nvPr/>
        </p:nvSpPr>
        <p:spPr>
          <a:xfrm>
            <a:off x="3126819" y="2868605"/>
            <a:ext cx="1828800" cy="369332"/>
          </a:xfrm>
          <a:prstGeom prst="rect">
            <a:avLst/>
          </a:prstGeom>
          <a:solidFill>
            <a:srgbClr val="92D050"/>
          </a:solidFill>
          <a:ln w="19050">
            <a:solidFill>
              <a:schemeClr val="tx1">
                <a:lumMod val="95000"/>
                <a:lumOff val="5000"/>
              </a:schemeClr>
            </a:solidFill>
          </a:ln>
        </p:spPr>
        <p:txBody>
          <a:bodyPr wrap="square" rtlCol="0">
            <a:spAutoFit/>
          </a:bodyPr>
          <a:lstStyle/>
          <a:p>
            <a:pPr algn="ctr" defTabSz="685800"/>
            <a:r>
              <a:rPr lang="en-US" b="1" dirty="0">
                <a:ln w="0"/>
                <a:solidFill>
                  <a:prstClr val="black"/>
                </a:solidFill>
                <a:latin typeface="Calibri" panose="020F0502020204030204"/>
              </a:rPr>
              <a:t>30 days</a:t>
            </a:r>
          </a:p>
        </p:txBody>
      </p:sp>
      <p:sp>
        <p:nvSpPr>
          <p:cNvPr id="49" name="TextBox 48"/>
          <p:cNvSpPr txBox="1"/>
          <p:nvPr/>
        </p:nvSpPr>
        <p:spPr>
          <a:xfrm>
            <a:off x="6930880" y="3761762"/>
            <a:ext cx="1828800" cy="369332"/>
          </a:xfrm>
          <a:prstGeom prst="rect">
            <a:avLst/>
          </a:prstGeom>
          <a:solidFill>
            <a:srgbClr val="92D050"/>
          </a:solidFill>
          <a:ln w="19050">
            <a:solidFill>
              <a:schemeClr val="tx1">
                <a:lumMod val="95000"/>
                <a:lumOff val="5000"/>
              </a:schemeClr>
            </a:solidFill>
          </a:ln>
        </p:spPr>
        <p:txBody>
          <a:bodyPr wrap="square" rtlCol="0">
            <a:spAutoFit/>
          </a:bodyPr>
          <a:lstStyle/>
          <a:p>
            <a:pPr algn="ctr" defTabSz="685800"/>
            <a:r>
              <a:rPr lang="en-US" b="1" dirty="0">
                <a:ln w="0"/>
                <a:solidFill>
                  <a:prstClr val="black"/>
                </a:solidFill>
                <a:latin typeface="Calibri" panose="020F0502020204030204"/>
              </a:rPr>
              <a:t>30 days</a:t>
            </a:r>
          </a:p>
        </p:txBody>
      </p:sp>
      <p:sp>
        <p:nvSpPr>
          <p:cNvPr id="53" name="TextBox 52"/>
          <p:cNvSpPr txBox="1"/>
          <p:nvPr/>
        </p:nvSpPr>
        <p:spPr>
          <a:xfrm>
            <a:off x="4617449" y="3308489"/>
            <a:ext cx="1828800" cy="369332"/>
          </a:xfrm>
          <a:prstGeom prst="rect">
            <a:avLst/>
          </a:prstGeom>
          <a:solidFill>
            <a:srgbClr val="92D050"/>
          </a:solidFill>
          <a:ln w="19050">
            <a:solidFill>
              <a:schemeClr val="tx1">
                <a:lumMod val="95000"/>
                <a:lumOff val="5000"/>
              </a:schemeClr>
            </a:solidFill>
          </a:ln>
        </p:spPr>
        <p:txBody>
          <a:bodyPr wrap="square" rtlCol="0">
            <a:spAutoFit/>
          </a:bodyPr>
          <a:lstStyle/>
          <a:p>
            <a:pPr algn="ctr" defTabSz="685800"/>
            <a:r>
              <a:rPr lang="en-US" b="1" dirty="0">
                <a:ln w="0"/>
                <a:solidFill>
                  <a:prstClr val="black"/>
                </a:solidFill>
                <a:latin typeface="Calibri" panose="020F0502020204030204"/>
              </a:rPr>
              <a:t>30 days</a:t>
            </a:r>
          </a:p>
        </p:txBody>
      </p:sp>
      <p:sp>
        <p:nvSpPr>
          <p:cNvPr id="56" name="TextBox 55"/>
          <p:cNvSpPr txBox="1"/>
          <p:nvPr/>
        </p:nvSpPr>
        <p:spPr>
          <a:xfrm>
            <a:off x="498764" y="4519604"/>
            <a:ext cx="1350106" cy="369332"/>
          </a:xfrm>
          <a:prstGeom prst="rect">
            <a:avLst/>
          </a:prstGeom>
          <a:solidFill>
            <a:srgbClr val="92D050"/>
          </a:solidFill>
          <a:ln w="19050">
            <a:solidFill>
              <a:schemeClr val="tx1">
                <a:lumMod val="95000"/>
                <a:lumOff val="5000"/>
              </a:schemeClr>
            </a:solidFill>
          </a:ln>
        </p:spPr>
        <p:txBody>
          <a:bodyPr wrap="square" rtlCol="0">
            <a:spAutoFit/>
          </a:bodyPr>
          <a:lstStyle/>
          <a:p>
            <a:pPr algn="ctr" defTabSz="685800"/>
            <a:r>
              <a:rPr lang="en-US" b="1" dirty="0">
                <a:ln w="0"/>
                <a:solidFill>
                  <a:prstClr val="black"/>
                </a:solidFill>
                <a:latin typeface="Calibri" panose="020F0502020204030204"/>
              </a:rPr>
              <a:t>Dispensings</a:t>
            </a:r>
          </a:p>
        </p:txBody>
      </p:sp>
      <p:sp>
        <p:nvSpPr>
          <p:cNvPr id="4" name="TextBox 3"/>
          <p:cNvSpPr txBox="1"/>
          <p:nvPr/>
        </p:nvSpPr>
        <p:spPr>
          <a:xfrm>
            <a:off x="156411" y="5203618"/>
            <a:ext cx="11844543" cy="461665"/>
          </a:xfrm>
          <a:prstGeom prst="rect">
            <a:avLst/>
          </a:prstGeom>
          <a:noFill/>
        </p:spPr>
        <p:txBody>
          <a:bodyPr wrap="square" rtlCol="0">
            <a:spAutoFit/>
          </a:bodyPr>
          <a:lstStyle/>
          <a:p>
            <a:pPr defTabSz="685800"/>
            <a:r>
              <a:rPr lang="en-US" sz="2400" b="1" dirty="0">
                <a:solidFill>
                  <a:prstClr val="black"/>
                </a:solidFill>
                <a:latin typeface="Calibri" panose="020F0502020204030204"/>
              </a:rPr>
              <a:t>Toy Example, </a:t>
            </a:r>
            <a:r>
              <a:rPr lang="en-US" sz="2400" dirty="0"/>
              <a:t>algorithm accruing overlap (up to 7 days), allowing gaps in therapy up to 15 days</a:t>
            </a:r>
            <a:endParaRPr lang="en-US" sz="2400" b="1" dirty="0">
              <a:solidFill>
                <a:prstClr val="black"/>
              </a:solidFill>
              <a:latin typeface="Calibri" panose="020F0502020204030204"/>
            </a:endParaRPr>
          </a:p>
        </p:txBody>
      </p:sp>
      <p:sp>
        <p:nvSpPr>
          <p:cNvPr id="33" name="Right Brace 32"/>
          <p:cNvSpPr/>
          <p:nvPr/>
        </p:nvSpPr>
        <p:spPr>
          <a:xfrm rot="16200000">
            <a:off x="6552390" y="-1206639"/>
            <a:ext cx="400050" cy="7251192"/>
          </a:xfrm>
          <a:prstGeom prst="rightBrace">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endParaRPr lang="en-US" sz="1350" dirty="0">
              <a:solidFill>
                <a:prstClr val="black"/>
              </a:solidFill>
              <a:latin typeface="Calibri" panose="020F0502020204030204"/>
            </a:endParaRPr>
          </a:p>
        </p:txBody>
      </p:sp>
      <p:sp>
        <p:nvSpPr>
          <p:cNvPr id="7" name="TextBox 6"/>
          <p:cNvSpPr txBox="1"/>
          <p:nvPr/>
        </p:nvSpPr>
        <p:spPr>
          <a:xfrm>
            <a:off x="4059381" y="3779296"/>
            <a:ext cx="1116136" cy="646331"/>
          </a:xfrm>
          <a:prstGeom prst="rect">
            <a:avLst/>
          </a:prstGeom>
          <a:noFill/>
        </p:spPr>
        <p:txBody>
          <a:bodyPr wrap="square" rtlCol="0">
            <a:spAutoFit/>
          </a:bodyPr>
          <a:lstStyle/>
          <a:p>
            <a:r>
              <a:rPr lang="en-US" b="1" dirty="0"/>
              <a:t>Overlap:</a:t>
            </a:r>
            <a:r>
              <a:rPr lang="en-US" dirty="0"/>
              <a:t>  6 days</a:t>
            </a:r>
          </a:p>
        </p:txBody>
      </p:sp>
      <p:sp>
        <p:nvSpPr>
          <p:cNvPr id="34" name="TextBox 33"/>
          <p:cNvSpPr txBox="1"/>
          <p:nvPr/>
        </p:nvSpPr>
        <p:spPr>
          <a:xfrm>
            <a:off x="6311625" y="4131094"/>
            <a:ext cx="914400" cy="646331"/>
          </a:xfrm>
          <a:prstGeom prst="rect">
            <a:avLst/>
          </a:prstGeom>
          <a:noFill/>
        </p:spPr>
        <p:txBody>
          <a:bodyPr wrap="square" rtlCol="0">
            <a:spAutoFit/>
          </a:bodyPr>
          <a:lstStyle/>
          <a:p>
            <a:r>
              <a:rPr lang="en-US" b="1" dirty="0"/>
              <a:t>Gap:</a:t>
            </a:r>
            <a:r>
              <a:rPr lang="en-US" dirty="0"/>
              <a:t>  </a:t>
            </a:r>
          </a:p>
          <a:p>
            <a:r>
              <a:rPr lang="en-US" dirty="0"/>
              <a:t>8 days</a:t>
            </a:r>
          </a:p>
        </p:txBody>
      </p:sp>
      <p:sp>
        <p:nvSpPr>
          <p:cNvPr id="35" name="TextBox 34"/>
          <p:cNvSpPr txBox="1"/>
          <p:nvPr/>
        </p:nvSpPr>
        <p:spPr>
          <a:xfrm>
            <a:off x="8878178" y="4102461"/>
            <a:ext cx="1116136" cy="646331"/>
          </a:xfrm>
          <a:prstGeom prst="rect">
            <a:avLst/>
          </a:prstGeom>
          <a:noFill/>
        </p:spPr>
        <p:txBody>
          <a:bodyPr wrap="square" rtlCol="0">
            <a:spAutoFit/>
          </a:bodyPr>
          <a:lstStyle/>
          <a:p>
            <a:r>
              <a:rPr lang="en-US" b="1" dirty="0"/>
              <a:t>Gap:</a:t>
            </a:r>
            <a:r>
              <a:rPr lang="en-US" dirty="0"/>
              <a:t>  </a:t>
            </a:r>
          </a:p>
          <a:p>
            <a:r>
              <a:rPr lang="en-US" dirty="0"/>
              <a:t>15 days</a:t>
            </a:r>
          </a:p>
        </p:txBody>
      </p:sp>
      <p:sp>
        <p:nvSpPr>
          <p:cNvPr id="10" name="TextBox 9"/>
          <p:cNvSpPr txBox="1"/>
          <p:nvPr/>
        </p:nvSpPr>
        <p:spPr>
          <a:xfrm>
            <a:off x="4226684" y="1690218"/>
            <a:ext cx="5675305" cy="461665"/>
          </a:xfrm>
          <a:prstGeom prst="rect">
            <a:avLst/>
          </a:prstGeom>
          <a:noFill/>
        </p:spPr>
        <p:txBody>
          <a:bodyPr wrap="square" rtlCol="0">
            <a:spAutoFit/>
          </a:bodyPr>
          <a:lstStyle/>
          <a:p>
            <a:r>
              <a:rPr lang="en-US" sz="2400" dirty="0"/>
              <a:t>Estimated duration of exposure of 119 days</a:t>
            </a:r>
          </a:p>
        </p:txBody>
      </p:sp>
    </p:spTree>
    <p:extLst>
      <p:ext uri="{BB962C8B-B14F-4D97-AF65-F5344CB8AC3E}">
        <p14:creationId xmlns:p14="http://schemas.microsoft.com/office/powerpoint/2010/main" val="72268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95833E-6 7.40741E-7 L 0.02877 -0.06528 " pathEditMode="relative" rAng="0" ptsTypes="AA">
                                      <p:cBhvr>
                                        <p:cTn id="6" dur="2000" fill="hold"/>
                                        <p:tgtEl>
                                          <p:spTgt spid="53"/>
                                        </p:tgtEl>
                                        <p:attrNameLst>
                                          <p:attrName>ppt_x</p:attrName>
                                          <p:attrName>ppt_y</p:attrName>
                                        </p:attrNameLst>
                                      </p:cBhvr>
                                      <p:rCtr x="1432" y="-3264"/>
                                    </p:animMotion>
                                  </p:childTnLst>
                                </p:cTn>
                              </p:par>
                              <p:par>
                                <p:cTn id="7" presetID="42" presetClass="path" presetSubtype="0" accel="50000" decel="50000" fill="hold" grpId="0" nodeType="withEffect">
                                  <p:stCondLst>
                                    <p:cond delay="0"/>
                                  </p:stCondLst>
                                  <p:childTnLst>
                                    <p:animMotion origin="layout" path="M 4.16667E-7 -2.96296E-6 L 0.02917 -0.13148 " pathEditMode="relative" rAng="0" ptsTypes="AA">
                                      <p:cBhvr>
                                        <p:cTn id="8" dur="2000" fill="hold"/>
                                        <p:tgtEl>
                                          <p:spTgt spid="49"/>
                                        </p:tgtEl>
                                        <p:attrNameLst>
                                          <p:attrName>ppt_x</p:attrName>
                                          <p:attrName>ppt_y</p:attrName>
                                        </p:attrNameLst>
                                      </p:cBhvr>
                                      <p:rCtr x="1458" y="-6574"/>
                                    </p:animMotion>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3" grpId="0" animBg="1"/>
      <p:bldP spid="33" grpId="0" animBg="1"/>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EPILOGUE</a:t>
            </a:r>
          </a:p>
        </p:txBody>
      </p:sp>
      <p:sp>
        <p:nvSpPr>
          <p:cNvPr id="6" name="Text Placeholder 5"/>
          <p:cNvSpPr>
            <a:spLocks noGrp="1"/>
          </p:cNvSpPr>
          <p:nvPr>
            <p:ph type="body" idx="1"/>
          </p:nvPr>
        </p:nvSpPr>
        <p:spPr/>
        <p:txBody>
          <a:bodyPr/>
          <a:lstStyle/>
          <a:p>
            <a:endParaRPr lang="en-US"/>
          </a:p>
        </p:txBody>
      </p:sp>
    </p:spTree>
    <p:extLst>
      <p:ext uri="{BB962C8B-B14F-4D97-AF65-F5344CB8AC3E}">
        <p14:creationId xmlns:p14="http://schemas.microsoft.com/office/powerpoint/2010/main" val="2277421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Epilogue for Case Studies</a:t>
            </a:r>
          </a:p>
        </p:txBody>
      </p:sp>
      <p:sp>
        <p:nvSpPr>
          <p:cNvPr id="3" name="Content Placeholder 2"/>
          <p:cNvSpPr>
            <a:spLocks noGrp="1"/>
          </p:cNvSpPr>
          <p:nvPr>
            <p:ph idx="1"/>
          </p:nvPr>
        </p:nvSpPr>
        <p:spPr/>
        <p:txBody>
          <a:bodyPr>
            <a:normAutofit/>
          </a:bodyPr>
          <a:lstStyle/>
          <a:p>
            <a:r>
              <a:rPr lang="en-US" dirty="0"/>
              <a:t>NOAC: dabigatran, drug safety communication on 5/14; other studies initiated with other NOACs</a:t>
            </a:r>
          </a:p>
          <a:p>
            <a:r>
              <a:rPr lang="en-US" dirty="0"/>
              <a:t>PDE5I: label updates on 3/14 and 2/18 with NAION study results</a:t>
            </a:r>
          </a:p>
          <a:p>
            <a:r>
              <a:rPr lang="en-US" dirty="0"/>
              <a:t>Testosterone: label update 2/15 and post-market requirement for CV outcome trials 3/15</a:t>
            </a:r>
          </a:p>
          <a:p>
            <a:r>
              <a:rPr lang="en-US" dirty="0"/>
              <a:t>TNF Pregnancy registries: updated labels (slide 23)</a:t>
            </a:r>
          </a:p>
        </p:txBody>
      </p:sp>
    </p:spTree>
    <p:extLst>
      <p:ext uri="{BB962C8B-B14F-4D97-AF65-F5344CB8AC3E}">
        <p14:creationId xmlns:p14="http://schemas.microsoft.com/office/powerpoint/2010/main" val="1441994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Take Home Messages</a:t>
            </a:r>
          </a:p>
        </p:txBody>
      </p:sp>
      <p:sp>
        <p:nvSpPr>
          <p:cNvPr id="3" name="Content Placeholder 2"/>
          <p:cNvSpPr>
            <a:spLocks noGrp="1"/>
          </p:cNvSpPr>
          <p:nvPr>
            <p:ph idx="1"/>
          </p:nvPr>
        </p:nvSpPr>
        <p:spPr/>
        <p:txBody>
          <a:bodyPr>
            <a:normAutofit/>
          </a:bodyPr>
          <a:lstStyle/>
          <a:p>
            <a:r>
              <a:rPr lang="en-US" dirty="0"/>
              <a:t>Post-market evaluation considers a multitude of observational data sources and study designs</a:t>
            </a:r>
          </a:p>
          <a:p>
            <a:pPr lvl="1"/>
            <a:r>
              <a:rPr lang="en-US" dirty="0"/>
              <a:t>(non-RCT) gold standard designs exist for causal inference</a:t>
            </a:r>
          </a:p>
          <a:p>
            <a:pPr lvl="1"/>
            <a:r>
              <a:rPr lang="en-US" dirty="0"/>
              <a:t>most decisions account for all evidence</a:t>
            </a:r>
          </a:p>
          <a:p>
            <a:r>
              <a:rPr lang="en-US" dirty="0"/>
              <a:t>Areas (beyond RCT) worth exploring by statisticians: signal detection with large databases, causal inference with observational data, and post-market drug use analyses</a:t>
            </a:r>
          </a:p>
          <a:p>
            <a:endParaRPr lang="en-US" dirty="0"/>
          </a:p>
          <a:p>
            <a:endParaRPr lang="en-US" dirty="0"/>
          </a:p>
        </p:txBody>
      </p:sp>
    </p:spTree>
    <p:extLst>
      <p:ext uri="{BB962C8B-B14F-4D97-AF65-F5344CB8AC3E}">
        <p14:creationId xmlns:p14="http://schemas.microsoft.com/office/powerpoint/2010/main" val="1452878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p:txBody>
          <a:bodyPr/>
          <a:lstStyle/>
          <a:p>
            <a:r>
              <a:rPr lang="en-US" dirty="0"/>
              <a:t>For primary stat review of case studies within OB/DB7: Rongmei Zhang,  Elande Baro, and Joo-Yeon Lee</a:t>
            </a:r>
          </a:p>
          <a:p>
            <a:r>
              <a:rPr lang="en-US" dirty="0"/>
              <a:t>All safety WG members at the ASA </a:t>
            </a:r>
            <a:r>
              <a:rPr lang="en-US" dirty="0" err="1"/>
              <a:t>Biopharm</a:t>
            </a:r>
            <a:r>
              <a:rPr lang="en-US" dirty="0"/>
              <a:t> Section. Special thanks to co-authors in TIRS papers Matilde Sanchez-Kam, Olga Marchenko, Qi Jiang, Richard Zink and new causal inference WG observational study task force Bill Wang, Ed Whalen, Yong Ma, and Alice Benson</a:t>
            </a:r>
          </a:p>
        </p:txBody>
      </p:sp>
    </p:spTree>
    <p:extLst>
      <p:ext uri="{BB962C8B-B14F-4D97-AF65-F5344CB8AC3E}">
        <p14:creationId xmlns:p14="http://schemas.microsoft.com/office/powerpoint/2010/main" val="22688113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up</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41492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References by Case Studies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3523390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Best Practices, NOAC, Regulatory Impact</a:t>
            </a:r>
          </a:p>
        </p:txBody>
      </p:sp>
      <p:sp>
        <p:nvSpPr>
          <p:cNvPr id="6" name="Content Placeholder 5"/>
          <p:cNvSpPr>
            <a:spLocks noGrp="1"/>
          </p:cNvSpPr>
          <p:nvPr>
            <p:ph idx="1"/>
          </p:nvPr>
        </p:nvSpPr>
        <p:spPr/>
        <p:txBody>
          <a:bodyPr/>
          <a:lstStyle/>
          <a:p>
            <a:endParaRPr lang="en-US" dirty="0"/>
          </a:p>
        </p:txBody>
      </p:sp>
      <p:sp>
        <p:nvSpPr>
          <p:cNvPr id="7" name="TextBox 6"/>
          <p:cNvSpPr txBox="1"/>
          <p:nvPr/>
        </p:nvSpPr>
        <p:spPr>
          <a:xfrm>
            <a:off x="224433" y="6519446"/>
            <a:ext cx="11760201" cy="338554"/>
          </a:xfrm>
          <a:prstGeom prst="rect">
            <a:avLst/>
          </a:prstGeom>
          <a:noFill/>
        </p:spPr>
        <p:txBody>
          <a:bodyPr wrap="square" rtlCol="0">
            <a:spAutoFit/>
          </a:bodyPr>
          <a:lstStyle/>
          <a:p>
            <a:r>
              <a:rPr lang="en-US" sz="1600" dirty="0"/>
              <a:t>Drug Safety communication http://wayback.archive-it.org/7993/20161022053428/http://www.fda.gov/Drugs/DrugSafety/ucm396470.htm</a:t>
            </a:r>
          </a:p>
        </p:txBody>
      </p:sp>
    </p:spTree>
    <p:extLst>
      <p:ext uri="{BB962C8B-B14F-4D97-AF65-F5344CB8AC3E}">
        <p14:creationId xmlns:p14="http://schemas.microsoft.com/office/powerpoint/2010/main" val="21010171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Post-market for Drugs, Test Cases</a:t>
            </a:r>
          </a:p>
        </p:txBody>
      </p:sp>
      <p:sp>
        <p:nvSpPr>
          <p:cNvPr id="5" name="Text Placeholder 4"/>
          <p:cNvSpPr>
            <a:spLocks noGrp="1"/>
          </p:cNvSpPr>
          <p:nvPr>
            <p:ph type="body" idx="1"/>
          </p:nvPr>
        </p:nvSpPr>
        <p:spPr/>
        <p:txBody>
          <a:bodyPr/>
          <a:lstStyle/>
          <a:p>
            <a:r>
              <a:rPr lang="en-US" dirty="0"/>
              <a:t>Hierarchy of Decisions</a:t>
            </a:r>
          </a:p>
        </p:txBody>
      </p:sp>
      <p:sp>
        <p:nvSpPr>
          <p:cNvPr id="6" name="Content Placeholder 5"/>
          <p:cNvSpPr>
            <a:spLocks noGrp="1"/>
          </p:cNvSpPr>
          <p:nvPr>
            <p:ph sz="half" idx="2"/>
          </p:nvPr>
        </p:nvSpPr>
        <p:spPr/>
        <p:txBody>
          <a:bodyPr/>
          <a:lstStyle/>
          <a:p>
            <a:r>
              <a:rPr lang="en-US" dirty="0"/>
              <a:t>Post-market requirement</a:t>
            </a:r>
          </a:p>
          <a:p>
            <a:r>
              <a:rPr lang="en-US" dirty="0"/>
              <a:t>Labeling</a:t>
            </a:r>
          </a:p>
          <a:p>
            <a:r>
              <a:rPr lang="en-US" dirty="0"/>
              <a:t>Drug safety communication</a:t>
            </a:r>
          </a:p>
          <a:p>
            <a:endParaRPr lang="en-US" dirty="0"/>
          </a:p>
        </p:txBody>
      </p:sp>
      <p:sp>
        <p:nvSpPr>
          <p:cNvPr id="7" name="Text Placeholder 6"/>
          <p:cNvSpPr>
            <a:spLocks noGrp="1"/>
          </p:cNvSpPr>
          <p:nvPr>
            <p:ph type="body" sz="quarter" idx="3"/>
          </p:nvPr>
        </p:nvSpPr>
        <p:spPr/>
        <p:txBody>
          <a:bodyPr/>
          <a:lstStyle/>
          <a:p>
            <a:r>
              <a:rPr lang="en-US" dirty="0"/>
              <a:t>Hierarchy of Data and Designs</a:t>
            </a:r>
          </a:p>
        </p:txBody>
      </p:sp>
      <p:sp>
        <p:nvSpPr>
          <p:cNvPr id="8" name="Content Placeholder 7"/>
          <p:cNvSpPr>
            <a:spLocks noGrp="1"/>
          </p:cNvSpPr>
          <p:nvPr>
            <p:ph sz="quarter" idx="4"/>
          </p:nvPr>
        </p:nvSpPr>
        <p:spPr/>
        <p:txBody>
          <a:bodyPr>
            <a:normAutofit/>
          </a:bodyPr>
          <a:lstStyle/>
          <a:p>
            <a:r>
              <a:rPr lang="en-US" dirty="0"/>
              <a:t>Spontaneous reports (FAERS)</a:t>
            </a:r>
          </a:p>
          <a:p>
            <a:r>
              <a:rPr lang="en-US" dirty="0"/>
              <a:t>Drug pregnancy registries</a:t>
            </a:r>
          </a:p>
          <a:p>
            <a:r>
              <a:rPr lang="en-US" dirty="0"/>
              <a:t>Drug use analyses in administrative claims databases</a:t>
            </a:r>
          </a:p>
          <a:p>
            <a:r>
              <a:rPr lang="en-US" dirty="0"/>
              <a:t>Controlled studies in administrative claims or electronic health care data</a:t>
            </a:r>
          </a:p>
          <a:p>
            <a:r>
              <a:rPr lang="en-US" dirty="0"/>
              <a:t>In future: signal detection in administrative claims or electronic healthcare data</a:t>
            </a:r>
          </a:p>
          <a:p>
            <a:endParaRPr lang="en-US" dirty="0"/>
          </a:p>
        </p:txBody>
      </p:sp>
    </p:spTree>
    <p:extLst>
      <p:ext uri="{BB962C8B-B14F-4D97-AF65-F5344CB8AC3E}">
        <p14:creationId xmlns:p14="http://schemas.microsoft.com/office/powerpoint/2010/main" val="1751434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Setting: FDA Sentinel System</a:t>
            </a:r>
          </a:p>
        </p:txBody>
      </p:sp>
      <p:sp>
        <p:nvSpPr>
          <p:cNvPr id="7" name="Slide Number Placeholder 6"/>
          <p:cNvSpPr>
            <a:spLocks noGrp="1"/>
          </p:cNvSpPr>
          <p:nvPr>
            <p:ph type="sldNum" sz="quarter" idx="12"/>
          </p:nvPr>
        </p:nvSpPr>
        <p:spPr/>
        <p:txBody>
          <a:bodyPr/>
          <a:lstStyle/>
          <a:p>
            <a:fld id="{1B66AC3C-19D6-4B54-A538-AB48A14E3633}" type="slidenum">
              <a:rPr lang="en-US" smtClean="0"/>
              <a:t>39</a:t>
            </a:fld>
            <a:endParaRPr lang="en-US"/>
          </a:p>
        </p:txBody>
      </p:sp>
      <p:pic>
        <p:nvPicPr>
          <p:cNvPr id="9" name="Picture 8"/>
          <p:cNvPicPr>
            <a:picLocks noChangeAspect="1"/>
          </p:cNvPicPr>
          <p:nvPr/>
        </p:nvPicPr>
        <p:blipFill>
          <a:blip r:embed="rId3"/>
          <a:stretch>
            <a:fillRect/>
          </a:stretch>
        </p:blipFill>
        <p:spPr>
          <a:xfrm>
            <a:off x="990901" y="1769474"/>
            <a:ext cx="9380411" cy="4655058"/>
          </a:xfrm>
          <a:prstGeom prst="rect">
            <a:avLst/>
          </a:prstGeom>
        </p:spPr>
      </p:pic>
      <p:sp>
        <p:nvSpPr>
          <p:cNvPr id="10" name="TextBox 327"/>
          <p:cNvSpPr txBox="1">
            <a:spLocks noChangeArrowheads="1"/>
          </p:cNvSpPr>
          <p:nvPr/>
        </p:nvSpPr>
        <p:spPr bwMode="auto">
          <a:xfrm>
            <a:off x="7406590" y="6308080"/>
            <a:ext cx="468589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ea typeface="ＭＳ Ｐゴシック" pitchFamily="34" charset="-128"/>
              </a:defRPr>
            </a:lvl1pPr>
            <a:lvl2pPr marL="742950" indent="-285750" eaLnBrk="0" hangingPunct="0">
              <a:spcBef>
                <a:spcPct val="20000"/>
              </a:spcBef>
              <a:buChar char="–"/>
              <a:defRPr sz="28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r>
              <a:rPr lang="en-US" altLang="en-US" sz="900" dirty="0">
                <a:solidFill>
                  <a:srgbClr val="000000"/>
                </a:solidFill>
                <a:cs typeface="Arial" charset="0"/>
              </a:rPr>
              <a:t>https://www.sentinelinitiative.org/sentinel/data/distributed-database-common-data-model</a:t>
            </a:r>
          </a:p>
        </p:txBody>
      </p:sp>
    </p:spTree>
    <p:extLst>
      <p:ext uri="{BB962C8B-B14F-4D97-AF65-F5344CB8AC3E}">
        <p14:creationId xmlns:p14="http://schemas.microsoft.com/office/powerpoint/2010/main" val="7045658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Rivaroxaban</a:t>
            </a:r>
            <a:r>
              <a:rPr lang="en-US" dirty="0"/>
              <a:t> Example</a:t>
            </a:r>
            <a:br>
              <a:rPr lang="en-US" dirty="0"/>
            </a:br>
            <a:r>
              <a:rPr lang="en-US" dirty="0"/>
              <a:t>Protocol Based Assessment (level 3 </a:t>
            </a:r>
            <a:r>
              <a:rPr lang="en-US" i="1" dirty="0"/>
              <a:t>like</a:t>
            </a:r>
            <a:r>
              <a:rPr lang="en-US" dirty="0"/>
              <a:t> query)</a:t>
            </a:r>
          </a:p>
        </p:txBody>
      </p:sp>
      <p:sp>
        <p:nvSpPr>
          <p:cNvPr id="3" name="Text Placeholder 2"/>
          <p:cNvSpPr>
            <a:spLocks noGrp="1"/>
          </p:cNvSpPr>
          <p:nvPr>
            <p:ph type="body" idx="1"/>
          </p:nvPr>
        </p:nvSpPr>
        <p:spPr/>
        <p:txBody>
          <a:bodyPr/>
          <a:lstStyle/>
          <a:p>
            <a:r>
              <a:rPr lang="en-US" dirty="0"/>
              <a:t>Protocol</a:t>
            </a:r>
          </a:p>
        </p:txBody>
      </p:sp>
      <p:sp>
        <p:nvSpPr>
          <p:cNvPr id="5" name="Text Placeholder 4"/>
          <p:cNvSpPr>
            <a:spLocks noGrp="1"/>
          </p:cNvSpPr>
          <p:nvPr>
            <p:ph type="body" sz="quarter" idx="3"/>
          </p:nvPr>
        </p:nvSpPr>
        <p:spPr/>
        <p:txBody>
          <a:bodyPr/>
          <a:lstStyle/>
          <a:p>
            <a:r>
              <a:rPr lang="en-US" dirty="0"/>
              <a:t>Adjusted, Sequential Analyses</a:t>
            </a:r>
          </a:p>
        </p:txBody>
      </p:sp>
      <p:sp>
        <p:nvSpPr>
          <p:cNvPr id="6" name="Content Placeholder 5"/>
          <p:cNvSpPr>
            <a:spLocks noGrp="1"/>
          </p:cNvSpPr>
          <p:nvPr>
            <p:ph sz="quarter" idx="4"/>
          </p:nvPr>
        </p:nvSpPr>
        <p:spPr/>
        <p:txBody>
          <a:bodyPr/>
          <a:lstStyle/>
          <a:p>
            <a:r>
              <a:rPr lang="en-US" dirty="0"/>
              <a:t>New user cohort study</a:t>
            </a:r>
          </a:p>
          <a:p>
            <a:r>
              <a:rPr lang="en-US" dirty="0"/>
              <a:t>Variable ratio propensity score matching to control for confounding in each site</a:t>
            </a:r>
          </a:p>
          <a:p>
            <a:r>
              <a:rPr lang="en-US" dirty="0"/>
              <a:t> Sequential looks (5) with </a:t>
            </a:r>
            <a:r>
              <a:rPr lang="en-US" dirty="0" err="1"/>
              <a:t>Pocock</a:t>
            </a:r>
            <a:r>
              <a:rPr lang="en-US" dirty="0"/>
              <a:t> stopping boundary </a:t>
            </a:r>
          </a:p>
          <a:p>
            <a:endParaRPr lang="en-US" dirty="0"/>
          </a:p>
          <a:p>
            <a:r>
              <a:rPr lang="en-US" dirty="0"/>
              <a:t>Primary analysis is time to event using cox regression stratified by site</a:t>
            </a:r>
          </a:p>
          <a:p>
            <a:endParaRPr lang="en-US" dirty="0"/>
          </a:p>
        </p:txBody>
      </p:sp>
      <p:sp>
        <p:nvSpPr>
          <p:cNvPr id="7" name="Slide Number Placeholder 6"/>
          <p:cNvSpPr>
            <a:spLocks noGrp="1"/>
          </p:cNvSpPr>
          <p:nvPr>
            <p:ph type="sldNum" sz="quarter" idx="12"/>
          </p:nvPr>
        </p:nvSpPr>
        <p:spPr/>
        <p:txBody>
          <a:bodyPr/>
          <a:lstStyle/>
          <a:p>
            <a:fld id="{E13C959E-6CA8-433D-9F9D-BD8B6BD48894}" type="slidenum">
              <a:rPr lang="en-US" smtClean="0">
                <a:solidFill>
                  <a:srgbClr val="FFFFFF"/>
                </a:solidFill>
              </a:rPr>
              <a:pPr/>
              <a:t>40</a:t>
            </a:fld>
            <a:endParaRPr lang="en-US">
              <a:solidFill>
                <a:srgbClr val="FFFFFF"/>
              </a:solidFill>
            </a:endParaRPr>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987164" y="2174875"/>
            <a:ext cx="4028261" cy="395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752600" y="6096001"/>
            <a:ext cx="4648200" cy="461665"/>
          </a:xfrm>
          <a:prstGeom prst="rect">
            <a:avLst/>
          </a:prstGeom>
          <a:noFill/>
        </p:spPr>
        <p:txBody>
          <a:bodyPr wrap="square" rtlCol="0">
            <a:spAutoFit/>
          </a:bodyPr>
          <a:lstStyle/>
          <a:p>
            <a:r>
              <a:rPr lang="en-US" sz="1200" dirty="0"/>
              <a:t>http://www.mini-sentinel.org/work_products/Assessments/Mini-Sentinel_PROMPT_Rivaroxaban-Surveillance-Plan.pdf</a:t>
            </a:r>
          </a:p>
        </p:txBody>
      </p:sp>
      <p:sp>
        <p:nvSpPr>
          <p:cNvPr id="4" name="Footer Placeholder 3"/>
          <p:cNvSpPr>
            <a:spLocks noGrp="1"/>
          </p:cNvSpPr>
          <p:nvPr>
            <p:ph type="ftr" sz="quarter" idx="11"/>
          </p:nvPr>
        </p:nvSpPr>
        <p:spPr/>
        <p:txBody>
          <a:bodyPr/>
          <a:lstStyle/>
          <a:p>
            <a:r>
              <a:rPr lang="en-US">
                <a:solidFill>
                  <a:srgbClr val="FFFFFF"/>
                </a:solidFill>
              </a:rPr>
              <a:t>NISS Spring Affliates Meeting, March 15th 2015</a:t>
            </a:r>
          </a:p>
        </p:txBody>
      </p:sp>
    </p:spTree>
    <p:extLst>
      <p:ext uri="{BB962C8B-B14F-4D97-AF65-F5344CB8AC3E}">
        <p14:creationId xmlns:p14="http://schemas.microsoft.com/office/powerpoint/2010/main" val="26837375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Best practices – NOAC examples</a:t>
            </a:r>
          </a:p>
        </p:txBody>
      </p:sp>
      <p:sp>
        <p:nvSpPr>
          <p:cNvPr id="7" name="Slide Number Placeholder 6"/>
          <p:cNvSpPr>
            <a:spLocks noGrp="1"/>
          </p:cNvSpPr>
          <p:nvPr>
            <p:ph type="sldNum" sz="quarter" idx="12"/>
          </p:nvPr>
        </p:nvSpPr>
        <p:spPr/>
        <p:txBody>
          <a:bodyPr/>
          <a:lstStyle/>
          <a:p>
            <a:fld id="{E13C959E-6CA8-433D-9F9D-BD8B6BD48894}" type="slidenum">
              <a:rPr lang="en-US" smtClean="0">
                <a:solidFill>
                  <a:srgbClr val="FFFFFF"/>
                </a:solidFill>
              </a:rPr>
              <a:pPr/>
              <a:t>41</a:t>
            </a:fld>
            <a:endParaRPr lang="en-US">
              <a:solidFill>
                <a:srgbClr val="FFFFFF"/>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7262" y="2066920"/>
            <a:ext cx="4126230" cy="2183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806" y="1347343"/>
            <a:ext cx="4229862" cy="3422523"/>
          </a:xfrm>
          <a:prstGeom prst="rect">
            <a:avLst/>
          </a:prstGeom>
        </p:spPr>
      </p:pic>
      <p:sp>
        <p:nvSpPr>
          <p:cNvPr id="10" name="TextBox 9"/>
          <p:cNvSpPr txBox="1"/>
          <p:nvPr/>
        </p:nvSpPr>
        <p:spPr>
          <a:xfrm>
            <a:off x="1073437" y="5542248"/>
            <a:ext cx="3276600" cy="369332"/>
          </a:xfrm>
          <a:prstGeom prst="rect">
            <a:avLst/>
          </a:prstGeom>
          <a:noFill/>
        </p:spPr>
        <p:txBody>
          <a:bodyPr wrap="square" rtlCol="0">
            <a:spAutoFit/>
          </a:bodyPr>
          <a:lstStyle/>
          <a:p>
            <a:r>
              <a:rPr lang="en-US" dirty="0"/>
              <a:t>Published online October 2014</a:t>
            </a:r>
          </a:p>
        </p:txBody>
      </p:sp>
      <p:sp>
        <p:nvSpPr>
          <p:cNvPr id="11" name="TextBox 10"/>
          <p:cNvSpPr txBox="1"/>
          <p:nvPr/>
        </p:nvSpPr>
        <p:spPr>
          <a:xfrm>
            <a:off x="6096000" y="4495801"/>
            <a:ext cx="4419600" cy="2031325"/>
          </a:xfrm>
          <a:prstGeom prst="rect">
            <a:avLst/>
          </a:prstGeom>
          <a:noFill/>
        </p:spPr>
        <p:txBody>
          <a:bodyPr wrap="square" rtlCol="0">
            <a:spAutoFit/>
          </a:bodyPr>
          <a:lstStyle/>
          <a:p>
            <a:r>
              <a:rPr lang="en-US" i="1" dirty="0"/>
              <a:t>“In this study…</a:t>
            </a:r>
            <a:r>
              <a:rPr lang="en-US" i="1" dirty="0" err="1"/>
              <a:t>Pradaxa</a:t>
            </a:r>
            <a:r>
              <a:rPr lang="en-US" i="1" dirty="0"/>
              <a:t> was associated with a lower risk of clot-related strokes, bleeding in the brain, and death, than warfarin. The study also found an increased risk of major gastrointestinal bleeding with use of </a:t>
            </a:r>
            <a:r>
              <a:rPr lang="en-US" i="1" dirty="0" err="1"/>
              <a:t>Pradaxa</a:t>
            </a:r>
            <a:r>
              <a:rPr lang="en-US" i="1" dirty="0"/>
              <a:t> as compared to warfarin.” </a:t>
            </a:r>
            <a:endParaRPr lang="en-US" dirty="0"/>
          </a:p>
          <a:p>
            <a:r>
              <a:rPr lang="en-US" i="1" dirty="0"/>
              <a:t>-May 2014</a:t>
            </a:r>
            <a:endParaRPr lang="en-US" dirty="0"/>
          </a:p>
        </p:txBody>
      </p:sp>
      <p:sp>
        <p:nvSpPr>
          <p:cNvPr id="3" name="Footer Placeholder 2"/>
          <p:cNvSpPr>
            <a:spLocks noGrp="1"/>
          </p:cNvSpPr>
          <p:nvPr>
            <p:ph type="ftr" sz="quarter" idx="11"/>
          </p:nvPr>
        </p:nvSpPr>
        <p:spPr/>
        <p:txBody>
          <a:bodyPr/>
          <a:lstStyle/>
          <a:p>
            <a:r>
              <a:rPr lang="en-US">
                <a:solidFill>
                  <a:srgbClr val="FFFFFF"/>
                </a:solidFill>
              </a:rPr>
              <a:t>NISS Spring Affliates Meeting, March 15th 2015</a:t>
            </a:r>
          </a:p>
        </p:txBody>
      </p:sp>
    </p:spTree>
    <p:extLst>
      <p:ext uri="{BB962C8B-B14F-4D97-AF65-F5344CB8AC3E}">
        <p14:creationId xmlns:p14="http://schemas.microsoft.com/office/powerpoint/2010/main" val="28153121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NOAC Case study,</a:t>
            </a:r>
            <a:br>
              <a:rPr lang="en-US" dirty="0"/>
            </a:br>
            <a:r>
              <a:rPr lang="en-US" dirty="0"/>
              <a:t>Sentinel Protocol Based Assessment</a:t>
            </a:r>
          </a:p>
        </p:txBody>
      </p:sp>
      <p:sp>
        <p:nvSpPr>
          <p:cNvPr id="8" name="Content Placeholder 7"/>
          <p:cNvSpPr>
            <a:spLocks noGrp="1"/>
          </p:cNvSpPr>
          <p:nvPr>
            <p:ph sz="half" idx="1"/>
          </p:nvPr>
        </p:nvSpPr>
        <p:spPr/>
        <p:txBody>
          <a:bodyPr/>
          <a:lstStyle/>
          <a:p>
            <a:r>
              <a:rPr lang="en-US" dirty="0"/>
              <a:t>New user cohort study</a:t>
            </a:r>
          </a:p>
          <a:p>
            <a:endParaRPr lang="en-US" dirty="0"/>
          </a:p>
          <a:p>
            <a:r>
              <a:rPr lang="en-US" dirty="0"/>
              <a:t>Propensity score matching by site to control for confounders</a:t>
            </a:r>
          </a:p>
          <a:p>
            <a:endParaRPr lang="en-US" dirty="0"/>
          </a:p>
          <a:p>
            <a:r>
              <a:rPr lang="en-US" dirty="0"/>
              <a:t>Primary analysis is time to event using cox regression</a:t>
            </a:r>
            <a:r>
              <a:rPr lang="en-US" b="1" dirty="0"/>
              <a:t> stratified by site</a:t>
            </a:r>
          </a:p>
          <a:p>
            <a:endParaRPr lang="en-US" dirty="0"/>
          </a:p>
        </p:txBody>
      </p:sp>
      <p:sp>
        <p:nvSpPr>
          <p:cNvPr id="5" name="Text Placeholder 4"/>
          <p:cNvSpPr>
            <a:spLocks noGrp="1"/>
          </p:cNvSpPr>
          <p:nvPr>
            <p:ph sz="half" idx="2"/>
          </p:nvPr>
        </p:nvSpPr>
        <p:spPr/>
        <p:txBody>
          <a:bodyPr/>
          <a:lstStyle/>
          <a:p>
            <a:r>
              <a:rPr lang="en-US" dirty="0"/>
              <a:t>Protocol</a:t>
            </a:r>
          </a:p>
        </p:txBody>
      </p:sp>
      <p:sp>
        <p:nvSpPr>
          <p:cNvPr id="3" name="Footer Placeholder 2"/>
          <p:cNvSpPr>
            <a:spLocks noGrp="1"/>
          </p:cNvSpPr>
          <p:nvPr>
            <p:ph type="ftr" sz="quarter" idx="11"/>
          </p:nvPr>
        </p:nvSpPr>
        <p:spPr/>
        <p:txBody>
          <a:bodyPr/>
          <a:lstStyle/>
          <a:p>
            <a:r>
              <a:rPr lang="en-US">
                <a:solidFill>
                  <a:srgbClr val="FFFFFF"/>
                </a:solidFill>
              </a:rPr>
              <a:t>NISS Spring Affliates Meeting, March 15th 2015</a:t>
            </a:r>
          </a:p>
        </p:txBody>
      </p:sp>
      <p:sp>
        <p:nvSpPr>
          <p:cNvPr id="7" name="Text Placeholder 6"/>
          <p:cNvSpPr>
            <a:spLocks noGrp="1"/>
          </p:cNvSpPr>
          <p:nvPr>
            <p:ph type="body" sz="quarter" idx="4294967295"/>
          </p:nvPr>
        </p:nvSpPr>
        <p:spPr>
          <a:xfrm>
            <a:off x="8150225" y="1676400"/>
            <a:ext cx="4041775" cy="639763"/>
          </a:xfrm>
        </p:spPr>
        <p:txBody>
          <a:bodyPr/>
          <a:lstStyle/>
          <a:p>
            <a:r>
              <a:rPr lang="en-US" i="1" dirty="0"/>
              <a:t>Adjusted</a:t>
            </a:r>
            <a:r>
              <a:rPr lang="en-US" dirty="0"/>
              <a:t> Analysis</a:t>
            </a:r>
          </a:p>
        </p:txBody>
      </p:sp>
      <p:sp>
        <p:nvSpPr>
          <p:cNvPr id="4" name="Slide Number Placeholder 3"/>
          <p:cNvSpPr>
            <a:spLocks noGrp="1"/>
          </p:cNvSpPr>
          <p:nvPr>
            <p:ph type="sldNum" sz="quarter" idx="4294967295"/>
          </p:nvPr>
        </p:nvSpPr>
        <p:spPr/>
        <p:txBody>
          <a:bodyPr/>
          <a:lstStyle/>
          <a:p>
            <a:fld id="{8F1A7F4D-6F51-43E9-9C2F-F234969E92B8}" type="slidenum">
              <a:rPr lang="en-US" smtClean="0"/>
              <a:t>42</a:t>
            </a:fld>
            <a:endParaRPr lang="en-US"/>
          </a:p>
        </p:txBody>
      </p:sp>
      <p:sp>
        <p:nvSpPr>
          <p:cNvPr id="9" name="TextBox 8"/>
          <p:cNvSpPr txBox="1"/>
          <p:nvPr/>
        </p:nvSpPr>
        <p:spPr>
          <a:xfrm>
            <a:off x="1752600" y="5867401"/>
            <a:ext cx="4343400" cy="430887"/>
          </a:xfrm>
          <a:prstGeom prst="rect">
            <a:avLst/>
          </a:prstGeom>
          <a:noFill/>
        </p:spPr>
        <p:txBody>
          <a:bodyPr wrap="square" rtlCol="0">
            <a:spAutoFit/>
          </a:bodyPr>
          <a:lstStyle/>
          <a:p>
            <a:r>
              <a:rPr lang="en-US" sz="1100" dirty="0"/>
              <a:t>http://www.mini-sentinel.org/work_products/Assessments/Mini-Sentinel_Protocol-for-Assessment-of-Dabigatran.pdf</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9824" y="2316163"/>
            <a:ext cx="4340352" cy="3541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4973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Drug Use, comparison of units</a:t>
            </a:r>
          </a:p>
        </p:txBody>
      </p:sp>
      <p:graphicFrame>
        <p:nvGraphicFramePr>
          <p:cNvPr id="7" name="Chart 42"/>
          <p:cNvGraphicFramePr>
            <a:graphicFrameLocks noGrp="1"/>
          </p:cNvGraphicFramePr>
          <p:nvPr>
            <p:ph idx="1"/>
          </p:nvPr>
        </p:nvGraphicFramePr>
        <p:xfrm>
          <a:off x="2387762" y="2009775"/>
          <a:ext cx="7433938" cy="4286250"/>
        </p:xfrm>
        <a:graphic>
          <a:graphicData uri="http://schemas.openxmlformats.org/presentationml/2006/ole">
            <mc:AlternateContent xmlns:mc="http://schemas.openxmlformats.org/markup-compatibility/2006">
              <mc:Choice xmlns:v="urn:schemas-microsoft-com:vml" Requires="v">
                <p:oleObj spid="_x0000_s1080" name="Chart" r:id="rId3" imgW="13650127" imgH="7870618" progId="Excel.Chart.8">
                  <p:embed/>
                </p:oleObj>
              </mc:Choice>
              <mc:Fallback>
                <p:oleObj name="Chart" r:id="rId3" imgW="13650127" imgH="7870618" progId="Excel.Chart.8">
                  <p:embed/>
                  <p:pic>
                    <p:nvPicPr>
                      <p:cNvPr id="4111" name="Chart 4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7762" y="2009775"/>
                        <a:ext cx="7433938"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19233797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1520</TotalTime>
  <Words>2242</Words>
  <Application>Microsoft Office PowerPoint</Application>
  <PresentationFormat>Widescreen</PresentationFormat>
  <Paragraphs>242</Paragraphs>
  <Slides>43</Slides>
  <Notes>27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0" baseType="lpstr">
      <vt:lpstr>ＭＳ Ｐゴシック</vt:lpstr>
      <vt:lpstr>Arial</vt:lpstr>
      <vt:lpstr>Calibri</vt:lpstr>
      <vt:lpstr>Courier New</vt:lpstr>
      <vt:lpstr>Helvetica</vt:lpstr>
      <vt:lpstr>1_Office Theme</vt:lpstr>
      <vt:lpstr>Chart</vt:lpstr>
      <vt:lpstr>Large Electronic Healthcare Data Fit for Purpose?  Thoughts on Data Quality and Study Design Considerations</vt:lpstr>
      <vt:lpstr>Disclaimer</vt:lpstr>
      <vt:lpstr>Drug Benefit-Risk Evaluation</vt:lpstr>
      <vt:lpstr>For More Details and Examples on Data Sources Therapeutic Innovation &amp; Regulatory Science Vol 52: 159-198</vt:lpstr>
      <vt:lpstr>Take Home Messages</vt:lpstr>
      <vt:lpstr>Background</vt:lpstr>
      <vt:lpstr>Large Electronic Healthcare Databases</vt:lpstr>
      <vt:lpstr>Case studies</vt:lpstr>
      <vt:lpstr>Importance of signal detection</vt:lpstr>
      <vt:lpstr>Signal Detection Today, FAERS</vt:lpstr>
      <vt:lpstr>Role of Signal Detection in NOAC Case Studies</vt:lpstr>
      <vt:lpstr>Signal Detection, NOAC (follow-up)</vt:lpstr>
      <vt:lpstr>Signal Detection in PDE5 Inhibitors </vt:lpstr>
      <vt:lpstr>Signal Detection, Pregnancy Drug Exposures</vt:lpstr>
      <vt:lpstr>Signal Detection Tomorrow, Large Electronic Health Databases? </vt:lpstr>
      <vt:lpstr>Signal Detection Tomorrow (continued)</vt:lpstr>
      <vt:lpstr>design Standards in EPI Design for causal inference</vt:lpstr>
      <vt:lpstr>Setting: Best Practices Guidelines</vt:lpstr>
      <vt:lpstr>Best Practices Examples, FDA led studies on NOAC</vt:lpstr>
      <vt:lpstr>Best practices  PDE5 Inhibitors Examples Case-Crossover Studies</vt:lpstr>
      <vt:lpstr>Examples of when achieving best practices is difficult</vt:lpstr>
      <vt:lpstr>Case Study, Testosterone, Indication and Comparator</vt:lpstr>
      <vt:lpstr>Pregnancy Registry Studies, Comparator</vt:lpstr>
      <vt:lpstr>TNF Blockers and Use in Pregnancy</vt:lpstr>
      <vt:lpstr>Importance of Drug use analysis In study design and decision making</vt:lpstr>
      <vt:lpstr>Drug Use Design and Analyses</vt:lpstr>
      <vt:lpstr>Drug Use in Testosterone Case Study</vt:lpstr>
      <vt:lpstr>Pregnancy Drug Exposures</vt:lpstr>
      <vt:lpstr>Drug Use in Pregnancy (continued)</vt:lpstr>
      <vt:lpstr>Episodes of Drug Use, Stockpiling Algorithms</vt:lpstr>
      <vt:lpstr>EPILOGUE</vt:lpstr>
      <vt:lpstr>Epilogue for Case Studies</vt:lpstr>
      <vt:lpstr>Take Home Messages</vt:lpstr>
      <vt:lpstr>Acknowledgments</vt:lpstr>
      <vt:lpstr>Back up</vt:lpstr>
      <vt:lpstr>Summary of References by Case Studies</vt:lpstr>
      <vt:lpstr>Best Practices, NOAC, Regulatory Impact</vt:lpstr>
      <vt:lpstr>Post-market for Drugs, Test Cases</vt:lpstr>
      <vt:lpstr>Setting: FDA Sentinel System</vt:lpstr>
      <vt:lpstr>Rivaroxaban Example Protocol Based Assessment (level 3 like query)</vt:lpstr>
      <vt:lpstr>Best practices – NOAC examples</vt:lpstr>
      <vt:lpstr>NOAC Case study, Sentinel Protocol Based Assessment</vt:lpstr>
      <vt:lpstr>Drug Use, comparison of units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 Electronic Healthcare Data Fit for Purpose as First or Last Resort?  Thoughts on Data Quality and Study Design Considerations to Estimate Treatment Effect</dc:title>
  <dc:creator>Izem, Rima</dc:creator>
  <cp:lastModifiedBy>Izem, Rima</cp:lastModifiedBy>
  <cp:revision>173</cp:revision>
  <dcterms:created xsi:type="dcterms:W3CDTF">2018-08-23T18:40:52Z</dcterms:created>
  <dcterms:modified xsi:type="dcterms:W3CDTF">2018-09-12T15:34:42Z</dcterms:modified>
</cp:coreProperties>
</file>