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5.jpg" ContentType="image/jpg"/>
  <Override PartName="/ppt/media/image18.jpg" ContentType="image/jpg"/>
  <Override PartName="/ppt/media/image37.jpg" ContentType="image/jpg"/>
  <Override PartName="/ppt/media/image38.jpg" ContentType="image/jpg"/>
  <Override PartName="/ppt/notesSlides/notesSlide8.xml" ContentType="application/vnd.openxmlformats-officedocument.presentationml.notesSlide+xml"/>
  <Override PartName="/ppt/media/image40.jpg" ContentType="image/jpg"/>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6" r:id="rId1"/>
  </p:sldMasterIdLst>
  <p:notesMasterIdLst>
    <p:notesMasterId r:id="rId46"/>
  </p:notesMasterIdLst>
  <p:handoutMasterIdLst>
    <p:handoutMasterId r:id="rId47"/>
  </p:handoutMasterIdLst>
  <p:sldIdLst>
    <p:sldId id="365" r:id="rId2"/>
    <p:sldId id="361" r:id="rId3"/>
    <p:sldId id="298" r:id="rId4"/>
    <p:sldId id="366" r:id="rId5"/>
    <p:sldId id="301" r:id="rId6"/>
    <p:sldId id="303" r:id="rId7"/>
    <p:sldId id="302" r:id="rId8"/>
    <p:sldId id="397" r:id="rId9"/>
    <p:sldId id="304" r:id="rId10"/>
    <p:sldId id="374" r:id="rId11"/>
    <p:sldId id="373" r:id="rId12"/>
    <p:sldId id="305" r:id="rId13"/>
    <p:sldId id="306" r:id="rId14"/>
    <p:sldId id="307" r:id="rId15"/>
    <p:sldId id="257" r:id="rId16"/>
    <p:sldId id="348" r:id="rId17"/>
    <p:sldId id="269" r:id="rId18"/>
    <p:sldId id="310" r:id="rId19"/>
    <p:sldId id="311" r:id="rId20"/>
    <p:sldId id="312" r:id="rId21"/>
    <p:sldId id="368" r:id="rId22"/>
    <p:sldId id="369" r:id="rId23"/>
    <p:sldId id="325" r:id="rId24"/>
    <p:sldId id="364" r:id="rId25"/>
    <p:sldId id="357" r:id="rId26"/>
    <p:sldId id="316" r:id="rId27"/>
    <p:sldId id="332" r:id="rId28"/>
    <p:sldId id="322" r:id="rId29"/>
    <p:sldId id="326" r:id="rId30"/>
    <p:sldId id="398" r:id="rId31"/>
    <p:sldId id="349" r:id="rId32"/>
    <p:sldId id="346" r:id="rId33"/>
    <p:sldId id="258" r:id="rId34"/>
    <p:sldId id="372" r:id="rId35"/>
    <p:sldId id="363" r:id="rId36"/>
    <p:sldId id="315" r:id="rId37"/>
    <p:sldId id="324" r:id="rId38"/>
    <p:sldId id="395" r:id="rId39"/>
    <p:sldId id="396" r:id="rId40"/>
    <p:sldId id="318" r:id="rId41"/>
    <p:sldId id="319" r:id="rId42"/>
    <p:sldId id="331" r:id="rId43"/>
    <p:sldId id="334" r:id="rId44"/>
    <p:sldId id="367" r:id="rId4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sa Berdan" initials="" lastIdx="8" clrIdx="0"/>
  <p:cmAuthor id="1" name="Martin Hunicutt" initials="MH" lastIdx="6" clrIdx="1">
    <p:extLst/>
  </p:cmAuthor>
  <p:cmAuthor id="2" name="David Gee" initials="DG" lastIdx="2" clrIdx="2">
    <p:extLst/>
  </p:cmAuthor>
  <p:cmAuthor id="3" name="Kerry Stenke" initials="KS" lastIdx="33" clrIdx="3"/>
  <p:cmAuthor id="4" name="Kerry Stenke" initials="KS [2]"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F89"/>
    <a:srgbClr val="A4BB32"/>
    <a:srgbClr val="8DB227"/>
    <a:srgbClr val="99B72E"/>
    <a:srgbClr val="A0B72E"/>
    <a:srgbClr val="1A85A9"/>
    <a:srgbClr val="1089B1"/>
    <a:srgbClr val="108EB1"/>
    <a:srgbClr val="ED752A"/>
    <a:srgbClr val="CB33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66" autoAdjust="0"/>
    <p:restoredTop sz="95148" autoAdjust="0"/>
  </p:normalViewPr>
  <p:slideViewPr>
    <p:cSldViewPr snapToObjects="1">
      <p:cViewPr varScale="1">
        <p:scale>
          <a:sx n="123" d="100"/>
          <a:sy n="123" d="100"/>
        </p:scale>
        <p:origin x="2376" y="19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p:cViewPr varScale="1">
        <p:scale>
          <a:sx n="81" d="100"/>
          <a:sy n="81" d="100"/>
        </p:scale>
        <p:origin x="3712" y="17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k Rockhold, PhD" userId="3a748c397be43a62" providerId="LiveId" clId="{D8FD7325-4746-0942-A657-A782C08EB4D2}"/>
    <pc:docChg chg="undo addSld delSld modSld sldOrd">
      <pc:chgData name="Frank Rockhold, PhD" userId="3a748c397be43a62" providerId="LiveId" clId="{D8FD7325-4746-0942-A657-A782C08EB4D2}" dt="2018-09-04T16:51:30.744" v="334" actId="20577"/>
      <pc:docMkLst>
        <pc:docMk/>
      </pc:docMkLst>
      <pc:sldChg chg="ord">
        <pc:chgData name="Frank Rockhold, PhD" userId="3a748c397be43a62" providerId="LiveId" clId="{D8FD7325-4746-0942-A657-A782C08EB4D2}" dt="2018-09-02T14:54:48.798" v="12"/>
        <pc:sldMkLst>
          <pc:docMk/>
          <pc:sldMk cId="1943142882" sldId="257"/>
        </pc:sldMkLst>
      </pc:sldChg>
      <pc:sldChg chg="modSp">
        <pc:chgData name="Frank Rockhold, PhD" userId="3a748c397be43a62" providerId="LiveId" clId="{D8FD7325-4746-0942-A657-A782C08EB4D2}" dt="2018-09-02T15:07:04.164" v="287" actId="6549"/>
        <pc:sldMkLst>
          <pc:docMk/>
          <pc:sldMk cId="1274447573" sldId="269"/>
        </pc:sldMkLst>
        <pc:spChg chg="mod">
          <ac:chgData name="Frank Rockhold, PhD" userId="3a748c397be43a62" providerId="LiveId" clId="{D8FD7325-4746-0942-A657-A782C08EB4D2}" dt="2018-09-02T15:07:04.164" v="287" actId="6549"/>
          <ac:spMkLst>
            <pc:docMk/>
            <pc:sldMk cId="1274447573" sldId="269"/>
            <ac:spMk id="2" creationId="{00000000-0000-0000-0000-000000000000}"/>
          </ac:spMkLst>
        </pc:spChg>
      </pc:sldChg>
      <pc:sldChg chg="modSp">
        <pc:chgData name="Frank Rockhold, PhD" userId="3a748c397be43a62" providerId="LiveId" clId="{D8FD7325-4746-0942-A657-A782C08EB4D2}" dt="2018-09-02T14:59:05.461" v="42" actId="20577"/>
        <pc:sldMkLst>
          <pc:docMk/>
          <pc:sldMk cId="1090170398" sldId="310"/>
        </pc:sldMkLst>
        <pc:spChg chg="mod">
          <ac:chgData name="Frank Rockhold, PhD" userId="3a748c397be43a62" providerId="LiveId" clId="{D8FD7325-4746-0942-A657-A782C08EB4D2}" dt="2018-09-02T14:59:05.461" v="42" actId="20577"/>
          <ac:spMkLst>
            <pc:docMk/>
            <pc:sldMk cId="1090170398" sldId="310"/>
            <ac:spMk id="4" creationId="{00000000-0000-0000-0000-000000000000}"/>
          </ac:spMkLst>
        </pc:spChg>
      </pc:sldChg>
      <pc:sldChg chg="ord">
        <pc:chgData name="Frank Rockhold, PhD" userId="3a748c397be43a62" providerId="LiveId" clId="{D8FD7325-4746-0942-A657-A782C08EB4D2}" dt="2018-09-02T14:56:20.687" v="41"/>
        <pc:sldMkLst>
          <pc:docMk/>
          <pc:sldMk cId="1059617039" sldId="322"/>
        </pc:sldMkLst>
      </pc:sldChg>
      <pc:sldChg chg="modSp">
        <pc:chgData name="Frank Rockhold, PhD" userId="3a748c397be43a62" providerId="LiveId" clId="{D8FD7325-4746-0942-A657-A782C08EB4D2}" dt="2018-09-02T14:55:53.963" v="40" actId="20577"/>
        <pc:sldMkLst>
          <pc:docMk/>
          <pc:sldMk cId="1496916514" sldId="357"/>
        </pc:sldMkLst>
        <pc:spChg chg="mod">
          <ac:chgData name="Frank Rockhold, PhD" userId="3a748c397be43a62" providerId="LiveId" clId="{D8FD7325-4746-0942-A657-A782C08EB4D2}" dt="2018-09-02T14:55:53.963" v="40" actId="20577"/>
          <ac:spMkLst>
            <pc:docMk/>
            <pc:sldMk cId="1496916514" sldId="357"/>
            <ac:spMk id="2" creationId="{00000000-0000-0000-0000-000000000000}"/>
          </ac:spMkLst>
        </pc:spChg>
      </pc:sldChg>
      <pc:sldChg chg="modSp">
        <pc:chgData name="Frank Rockhold, PhD" userId="3a748c397be43a62" providerId="LiveId" clId="{D8FD7325-4746-0942-A657-A782C08EB4D2}" dt="2018-09-04T16:51:30.744" v="334" actId="20577"/>
        <pc:sldMkLst>
          <pc:docMk/>
          <pc:sldMk cId="1718920495" sldId="361"/>
        </pc:sldMkLst>
        <pc:spChg chg="mod">
          <ac:chgData name="Frank Rockhold, PhD" userId="3a748c397be43a62" providerId="LiveId" clId="{D8FD7325-4746-0942-A657-A782C08EB4D2}" dt="2018-09-04T16:51:30.744" v="334" actId="20577"/>
          <ac:spMkLst>
            <pc:docMk/>
            <pc:sldMk cId="1718920495" sldId="361"/>
            <ac:spMk id="19458" creationId="{00000000-0000-0000-0000-000000000000}"/>
          </ac:spMkLst>
        </pc:spChg>
      </pc:sldChg>
      <pc:sldChg chg="modSp">
        <pc:chgData name="Frank Rockhold, PhD" userId="3a748c397be43a62" providerId="LiveId" clId="{D8FD7325-4746-0942-A657-A782C08EB4D2}" dt="2018-09-02T15:05:45.625" v="267" actId="20577"/>
        <pc:sldMkLst>
          <pc:docMk/>
          <pc:sldMk cId="341326026" sldId="366"/>
        </pc:sldMkLst>
        <pc:spChg chg="mod">
          <ac:chgData name="Frank Rockhold, PhD" userId="3a748c397be43a62" providerId="LiveId" clId="{D8FD7325-4746-0942-A657-A782C08EB4D2}" dt="2018-09-02T15:05:45.625" v="267" actId="20577"/>
          <ac:spMkLst>
            <pc:docMk/>
            <pc:sldMk cId="341326026" sldId="366"/>
            <ac:spMk id="3" creationId="{00000000-0000-0000-0000-000000000000}"/>
          </ac:spMkLst>
        </pc:spChg>
      </pc:sldChg>
      <pc:sldChg chg="ord">
        <pc:chgData name="Frank Rockhold, PhD" userId="3a748c397be43a62" providerId="LiveId" clId="{D8FD7325-4746-0942-A657-A782C08EB4D2}" dt="2018-09-02T14:55:03.747" v="13"/>
        <pc:sldMkLst>
          <pc:docMk/>
          <pc:sldMk cId="3485389249" sldId="367"/>
        </pc:sldMkLst>
      </pc:sldChg>
      <pc:sldChg chg="modSp">
        <pc:chgData name="Frank Rockhold, PhD" userId="3a748c397be43a62" providerId="LiveId" clId="{D8FD7325-4746-0942-A657-A782C08EB4D2}" dt="2018-09-02T14:53:53.712" v="11" actId="20577"/>
        <pc:sldMkLst>
          <pc:docMk/>
          <pc:sldMk cId="11135002" sldId="374"/>
        </pc:sldMkLst>
        <pc:spChg chg="mod">
          <ac:chgData name="Frank Rockhold, PhD" userId="3a748c397be43a62" providerId="LiveId" clId="{D8FD7325-4746-0942-A657-A782C08EB4D2}" dt="2018-09-02T14:53:53.712" v="11" actId="20577"/>
          <ac:spMkLst>
            <pc:docMk/>
            <pc:sldMk cId="11135002" sldId="374"/>
            <ac:spMk id="2" creationId="{895C6B9B-48D4-D34A-B099-A81F3CDF76CB}"/>
          </ac:spMkLst>
        </pc:spChg>
      </pc:sldChg>
      <pc:sldChg chg="modSp add">
        <pc:chgData name="Frank Rockhold, PhD" userId="3a748c397be43a62" providerId="LiveId" clId="{D8FD7325-4746-0942-A657-A782C08EB4D2}" dt="2018-09-02T15:08:16.485" v="324" actId="20577"/>
        <pc:sldMkLst>
          <pc:docMk/>
          <pc:sldMk cId="264239111" sldId="398"/>
        </pc:sldMkLst>
        <pc:spChg chg="mod">
          <ac:chgData name="Frank Rockhold, PhD" userId="3a748c397be43a62" providerId="LiveId" clId="{D8FD7325-4746-0942-A657-A782C08EB4D2}" dt="2018-09-02T15:08:16.485" v="324" actId="20577"/>
          <ac:spMkLst>
            <pc:docMk/>
            <pc:sldMk cId="264239111" sldId="398"/>
            <ac:spMk id="2" creationId="{F11DB7D1-020F-144C-8A9E-439A1CA8116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A8AD2B-1243-404C-B46E-10438418B733}" type="doc">
      <dgm:prSet loTypeId="urn:microsoft.com/office/officeart/2005/8/layout/pyramid1" loCatId="pyramid" qsTypeId="urn:microsoft.com/office/officeart/2005/8/quickstyle/simple2" qsCatId="simple" csTypeId="urn:microsoft.com/office/officeart/2005/8/colors/accent1_2" csCatId="accent1" phldr="1"/>
      <dgm:spPr/>
    </dgm:pt>
    <dgm:pt modelId="{F34D78FB-08EF-4410-B279-896E5FEF22F0}">
      <dgm:prSet phldrT="[Text]" custT="1"/>
      <dgm:spPr>
        <a:solidFill>
          <a:schemeClr val="tx1"/>
        </a:solidFill>
      </dgm:spPr>
      <dgm:t>
        <a:bodyPr/>
        <a:lstStyle/>
        <a:p>
          <a:r>
            <a:rPr lang="en-US" sz="1600" dirty="0">
              <a:solidFill>
                <a:schemeClr val="accent1"/>
              </a:solidFill>
            </a:rPr>
            <a:t>Meta-Analysis</a:t>
          </a:r>
        </a:p>
      </dgm:t>
    </dgm:pt>
    <dgm:pt modelId="{7CD715EC-F27E-4A7F-9CAA-A198632A317A}" type="parTrans" cxnId="{21F016B2-05C3-46AB-9864-CE016D94B457}">
      <dgm:prSet/>
      <dgm:spPr/>
      <dgm:t>
        <a:bodyPr/>
        <a:lstStyle/>
        <a:p>
          <a:endParaRPr lang="en-US">
            <a:solidFill>
              <a:schemeClr val="accent1"/>
            </a:solidFill>
          </a:endParaRPr>
        </a:p>
      </dgm:t>
    </dgm:pt>
    <dgm:pt modelId="{70C3BF65-B18E-411B-89C4-85DB2D300AD1}" type="sibTrans" cxnId="{21F016B2-05C3-46AB-9864-CE016D94B457}">
      <dgm:prSet/>
      <dgm:spPr/>
      <dgm:t>
        <a:bodyPr/>
        <a:lstStyle/>
        <a:p>
          <a:endParaRPr lang="en-US">
            <a:solidFill>
              <a:schemeClr val="accent1"/>
            </a:solidFill>
          </a:endParaRPr>
        </a:p>
      </dgm:t>
    </dgm:pt>
    <dgm:pt modelId="{39E31DA9-7453-478F-B757-10E4D29B0DA8}">
      <dgm:prSet phldrT="[Text]"/>
      <dgm:spPr>
        <a:solidFill>
          <a:schemeClr val="tx1"/>
        </a:solidFill>
      </dgm:spPr>
      <dgm:t>
        <a:bodyPr/>
        <a:lstStyle/>
        <a:p>
          <a:r>
            <a:rPr lang="en-US" dirty="0">
              <a:solidFill>
                <a:schemeClr val="accent1"/>
              </a:solidFill>
            </a:rPr>
            <a:t>Prospective Cohort</a:t>
          </a:r>
        </a:p>
      </dgm:t>
    </dgm:pt>
    <dgm:pt modelId="{9994CB15-F843-40DB-A0BE-7EDCB93B5AAF}" type="parTrans" cxnId="{0A54EDAF-F8D5-4FD9-BEA3-B6698B3E580D}">
      <dgm:prSet/>
      <dgm:spPr/>
      <dgm:t>
        <a:bodyPr/>
        <a:lstStyle/>
        <a:p>
          <a:endParaRPr lang="en-US">
            <a:solidFill>
              <a:schemeClr val="accent1"/>
            </a:solidFill>
          </a:endParaRPr>
        </a:p>
      </dgm:t>
    </dgm:pt>
    <dgm:pt modelId="{3F845B90-DE05-4FCF-AF5F-686E461560BD}" type="sibTrans" cxnId="{0A54EDAF-F8D5-4FD9-BEA3-B6698B3E580D}">
      <dgm:prSet/>
      <dgm:spPr/>
      <dgm:t>
        <a:bodyPr/>
        <a:lstStyle/>
        <a:p>
          <a:endParaRPr lang="en-US">
            <a:solidFill>
              <a:schemeClr val="accent1"/>
            </a:solidFill>
          </a:endParaRPr>
        </a:p>
      </dgm:t>
    </dgm:pt>
    <dgm:pt modelId="{214C95FE-C5CC-4820-82F9-1A977735DC89}">
      <dgm:prSet phldrT="[Text]"/>
      <dgm:spPr>
        <a:solidFill>
          <a:schemeClr val="tx1"/>
        </a:solidFill>
      </dgm:spPr>
      <dgm:t>
        <a:bodyPr/>
        <a:lstStyle/>
        <a:p>
          <a:r>
            <a:rPr lang="en-US" dirty="0">
              <a:solidFill>
                <a:schemeClr val="accent1"/>
              </a:solidFill>
            </a:rPr>
            <a:t>Case-control Study</a:t>
          </a:r>
        </a:p>
      </dgm:t>
    </dgm:pt>
    <dgm:pt modelId="{66BA9A26-DD8B-4BBB-911D-55019126A27F}" type="parTrans" cxnId="{691773F9-6B13-438E-9846-537DEECE6B16}">
      <dgm:prSet/>
      <dgm:spPr/>
      <dgm:t>
        <a:bodyPr/>
        <a:lstStyle/>
        <a:p>
          <a:endParaRPr lang="en-US">
            <a:solidFill>
              <a:schemeClr val="accent1"/>
            </a:solidFill>
          </a:endParaRPr>
        </a:p>
      </dgm:t>
    </dgm:pt>
    <dgm:pt modelId="{E096FC89-18DC-4CF7-9010-70C7173A4497}" type="sibTrans" cxnId="{691773F9-6B13-438E-9846-537DEECE6B16}">
      <dgm:prSet/>
      <dgm:spPr/>
      <dgm:t>
        <a:bodyPr/>
        <a:lstStyle/>
        <a:p>
          <a:endParaRPr lang="en-US">
            <a:solidFill>
              <a:schemeClr val="accent1"/>
            </a:solidFill>
          </a:endParaRPr>
        </a:p>
      </dgm:t>
    </dgm:pt>
    <dgm:pt modelId="{3ADD3EC0-08E2-487C-9571-5E263A34932E}">
      <dgm:prSet/>
      <dgm:spPr>
        <a:solidFill>
          <a:schemeClr val="tx1"/>
        </a:solidFill>
      </dgm:spPr>
      <dgm:t>
        <a:bodyPr/>
        <a:lstStyle/>
        <a:p>
          <a:r>
            <a:rPr lang="en-US" dirty="0">
              <a:solidFill>
                <a:schemeClr val="accent1"/>
              </a:solidFill>
            </a:rPr>
            <a:t>Retrospective Cohort</a:t>
          </a:r>
        </a:p>
      </dgm:t>
    </dgm:pt>
    <dgm:pt modelId="{954DCCD5-492E-401C-AB1B-98F523B12A35}" type="parTrans" cxnId="{F03F034B-D439-4A1C-845C-F000562994FC}">
      <dgm:prSet/>
      <dgm:spPr/>
      <dgm:t>
        <a:bodyPr/>
        <a:lstStyle/>
        <a:p>
          <a:endParaRPr lang="en-US">
            <a:solidFill>
              <a:schemeClr val="accent1"/>
            </a:solidFill>
          </a:endParaRPr>
        </a:p>
      </dgm:t>
    </dgm:pt>
    <dgm:pt modelId="{FF8074EB-64E4-4E85-A154-3A52941F7A1A}" type="sibTrans" cxnId="{F03F034B-D439-4A1C-845C-F000562994FC}">
      <dgm:prSet/>
      <dgm:spPr/>
      <dgm:t>
        <a:bodyPr/>
        <a:lstStyle/>
        <a:p>
          <a:endParaRPr lang="en-US">
            <a:solidFill>
              <a:schemeClr val="accent1"/>
            </a:solidFill>
          </a:endParaRPr>
        </a:p>
      </dgm:t>
    </dgm:pt>
    <dgm:pt modelId="{D73232D9-9561-442C-87FC-3CA26EB78418}">
      <dgm:prSet/>
      <dgm:spPr>
        <a:solidFill>
          <a:schemeClr val="tx1"/>
        </a:solidFill>
      </dgm:spPr>
      <dgm:t>
        <a:bodyPr/>
        <a:lstStyle/>
        <a:p>
          <a:r>
            <a:rPr lang="en-US" dirty="0">
              <a:solidFill>
                <a:schemeClr val="accent1"/>
              </a:solidFill>
            </a:rPr>
            <a:t>Cross-sectional Study</a:t>
          </a:r>
        </a:p>
      </dgm:t>
    </dgm:pt>
    <dgm:pt modelId="{3EF63367-15A2-42D9-B1E6-E48A0962FB66}" type="parTrans" cxnId="{072C8D05-92A8-4242-8052-4AEA332367AC}">
      <dgm:prSet/>
      <dgm:spPr/>
      <dgm:t>
        <a:bodyPr/>
        <a:lstStyle/>
        <a:p>
          <a:endParaRPr lang="en-US">
            <a:solidFill>
              <a:schemeClr val="accent1"/>
            </a:solidFill>
          </a:endParaRPr>
        </a:p>
      </dgm:t>
    </dgm:pt>
    <dgm:pt modelId="{B9FE6F81-931E-4340-B4EF-A9CDC79EC3B6}" type="sibTrans" cxnId="{072C8D05-92A8-4242-8052-4AEA332367AC}">
      <dgm:prSet/>
      <dgm:spPr/>
      <dgm:t>
        <a:bodyPr/>
        <a:lstStyle/>
        <a:p>
          <a:endParaRPr lang="en-US">
            <a:solidFill>
              <a:schemeClr val="accent1"/>
            </a:solidFill>
          </a:endParaRPr>
        </a:p>
      </dgm:t>
    </dgm:pt>
    <dgm:pt modelId="{93F59638-2BFD-4BF5-AAED-51C37B6EA133}">
      <dgm:prSet/>
      <dgm:spPr>
        <a:solidFill>
          <a:schemeClr val="tx1"/>
        </a:solidFill>
      </dgm:spPr>
      <dgm:t>
        <a:bodyPr/>
        <a:lstStyle/>
        <a:p>
          <a:r>
            <a:rPr lang="en-US" dirty="0">
              <a:solidFill>
                <a:schemeClr val="accent1"/>
              </a:solidFill>
            </a:rPr>
            <a:t>Case Series</a:t>
          </a:r>
        </a:p>
      </dgm:t>
    </dgm:pt>
    <dgm:pt modelId="{B24F4DAC-5AC8-4E00-BA9B-647783DAD3F9}" type="parTrans" cxnId="{AF1609D8-3BDF-41CE-B46D-35D3D93EB20D}">
      <dgm:prSet/>
      <dgm:spPr/>
      <dgm:t>
        <a:bodyPr/>
        <a:lstStyle/>
        <a:p>
          <a:endParaRPr lang="en-US">
            <a:solidFill>
              <a:schemeClr val="accent1"/>
            </a:solidFill>
          </a:endParaRPr>
        </a:p>
      </dgm:t>
    </dgm:pt>
    <dgm:pt modelId="{224B908F-B902-47B6-A3CE-AE5B561CAB6B}" type="sibTrans" cxnId="{AF1609D8-3BDF-41CE-B46D-35D3D93EB20D}">
      <dgm:prSet/>
      <dgm:spPr/>
      <dgm:t>
        <a:bodyPr/>
        <a:lstStyle/>
        <a:p>
          <a:endParaRPr lang="en-US">
            <a:solidFill>
              <a:schemeClr val="accent1"/>
            </a:solidFill>
          </a:endParaRPr>
        </a:p>
      </dgm:t>
    </dgm:pt>
    <dgm:pt modelId="{0C69A816-D6EC-4F89-862B-1633804D5AB7}">
      <dgm:prSet/>
      <dgm:spPr>
        <a:solidFill>
          <a:schemeClr val="tx1"/>
        </a:solidFill>
      </dgm:spPr>
      <dgm:t>
        <a:bodyPr/>
        <a:lstStyle/>
        <a:p>
          <a:r>
            <a:rPr lang="en-US" dirty="0">
              <a:solidFill>
                <a:schemeClr val="accent1"/>
              </a:solidFill>
            </a:rPr>
            <a:t>RCT</a:t>
          </a:r>
        </a:p>
      </dgm:t>
    </dgm:pt>
    <dgm:pt modelId="{6AE8D5EB-601F-4D5F-B927-144F0A89DD64}" type="parTrans" cxnId="{9BF800B5-9CBF-4201-A610-56C313F10E84}">
      <dgm:prSet/>
      <dgm:spPr/>
      <dgm:t>
        <a:bodyPr/>
        <a:lstStyle/>
        <a:p>
          <a:endParaRPr lang="en-US">
            <a:solidFill>
              <a:schemeClr val="accent1"/>
            </a:solidFill>
          </a:endParaRPr>
        </a:p>
      </dgm:t>
    </dgm:pt>
    <dgm:pt modelId="{33F31157-CD14-472F-AC16-CC7BA4AF4C95}" type="sibTrans" cxnId="{9BF800B5-9CBF-4201-A610-56C313F10E84}">
      <dgm:prSet/>
      <dgm:spPr/>
      <dgm:t>
        <a:bodyPr/>
        <a:lstStyle/>
        <a:p>
          <a:endParaRPr lang="en-US">
            <a:solidFill>
              <a:schemeClr val="accent1"/>
            </a:solidFill>
          </a:endParaRPr>
        </a:p>
      </dgm:t>
    </dgm:pt>
    <dgm:pt modelId="{F12F91C9-6BEF-4E3D-BCD6-E000798CD9BA}" type="pres">
      <dgm:prSet presAssocID="{1BA8AD2B-1243-404C-B46E-10438418B733}" presName="Name0" presStyleCnt="0">
        <dgm:presLayoutVars>
          <dgm:dir val="rev"/>
          <dgm:animLvl val="lvl"/>
          <dgm:resizeHandles val="exact"/>
        </dgm:presLayoutVars>
      </dgm:prSet>
      <dgm:spPr/>
    </dgm:pt>
    <dgm:pt modelId="{FCC8F0C1-8FFC-4ADB-AA74-D9E0B40287B3}" type="pres">
      <dgm:prSet presAssocID="{F34D78FB-08EF-4410-B279-896E5FEF22F0}" presName="Name8" presStyleCnt="0"/>
      <dgm:spPr/>
    </dgm:pt>
    <dgm:pt modelId="{A77D002F-702E-421C-A41D-778CAE2EF1B4}" type="pres">
      <dgm:prSet presAssocID="{F34D78FB-08EF-4410-B279-896E5FEF22F0}" presName="level" presStyleLbl="node1" presStyleIdx="0" presStyleCnt="7" custLinFactNeighborX="6250" custLinFactNeighborY="-4375">
        <dgm:presLayoutVars>
          <dgm:chMax val="1"/>
          <dgm:bulletEnabled val="1"/>
        </dgm:presLayoutVars>
      </dgm:prSet>
      <dgm:spPr/>
    </dgm:pt>
    <dgm:pt modelId="{A719D80F-24E0-4FB9-95E1-0335F2410C97}" type="pres">
      <dgm:prSet presAssocID="{F34D78FB-08EF-4410-B279-896E5FEF22F0}" presName="levelTx" presStyleLbl="revTx" presStyleIdx="0" presStyleCnt="0">
        <dgm:presLayoutVars>
          <dgm:chMax val="1"/>
          <dgm:bulletEnabled val="1"/>
        </dgm:presLayoutVars>
      </dgm:prSet>
      <dgm:spPr/>
    </dgm:pt>
    <dgm:pt modelId="{170499B4-81C2-47AE-B531-620C46C0FE56}" type="pres">
      <dgm:prSet presAssocID="{0C69A816-D6EC-4F89-862B-1633804D5AB7}" presName="Name8" presStyleCnt="0"/>
      <dgm:spPr/>
    </dgm:pt>
    <dgm:pt modelId="{7C7238EF-7824-48E4-84DA-2F37CF5CED5E}" type="pres">
      <dgm:prSet presAssocID="{0C69A816-D6EC-4F89-862B-1633804D5AB7}" presName="level" presStyleLbl="node1" presStyleIdx="1" presStyleCnt="7">
        <dgm:presLayoutVars>
          <dgm:chMax val="1"/>
          <dgm:bulletEnabled val="1"/>
        </dgm:presLayoutVars>
      </dgm:prSet>
      <dgm:spPr/>
    </dgm:pt>
    <dgm:pt modelId="{D5294E39-BD12-4DA6-B9BB-3E835702C588}" type="pres">
      <dgm:prSet presAssocID="{0C69A816-D6EC-4F89-862B-1633804D5AB7}" presName="levelTx" presStyleLbl="revTx" presStyleIdx="0" presStyleCnt="0">
        <dgm:presLayoutVars>
          <dgm:chMax val="1"/>
          <dgm:bulletEnabled val="1"/>
        </dgm:presLayoutVars>
      </dgm:prSet>
      <dgm:spPr/>
    </dgm:pt>
    <dgm:pt modelId="{292ADA24-A13D-4D2A-9037-86CC1F367D72}" type="pres">
      <dgm:prSet presAssocID="{39E31DA9-7453-478F-B757-10E4D29B0DA8}" presName="Name8" presStyleCnt="0"/>
      <dgm:spPr/>
    </dgm:pt>
    <dgm:pt modelId="{FBAC29C7-A20B-49E6-A46E-6A668C1CD289}" type="pres">
      <dgm:prSet presAssocID="{39E31DA9-7453-478F-B757-10E4D29B0DA8}" presName="level" presStyleLbl="node1" presStyleIdx="2" presStyleCnt="7">
        <dgm:presLayoutVars>
          <dgm:chMax val="1"/>
          <dgm:bulletEnabled val="1"/>
        </dgm:presLayoutVars>
      </dgm:prSet>
      <dgm:spPr/>
    </dgm:pt>
    <dgm:pt modelId="{28B7C985-3C2D-46DC-8C30-AED3D9AFFFCF}" type="pres">
      <dgm:prSet presAssocID="{39E31DA9-7453-478F-B757-10E4D29B0DA8}" presName="levelTx" presStyleLbl="revTx" presStyleIdx="0" presStyleCnt="0">
        <dgm:presLayoutVars>
          <dgm:chMax val="1"/>
          <dgm:bulletEnabled val="1"/>
        </dgm:presLayoutVars>
      </dgm:prSet>
      <dgm:spPr/>
    </dgm:pt>
    <dgm:pt modelId="{5917FC4F-D5E7-4848-8102-020F2BAA8F67}" type="pres">
      <dgm:prSet presAssocID="{3ADD3EC0-08E2-487C-9571-5E263A34932E}" presName="Name8" presStyleCnt="0"/>
      <dgm:spPr/>
    </dgm:pt>
    <dgm:pt modelId="{66C90FEC-11EC-434C-AE79-77835CBB6829}" type="pres">
      <dgm:prSet presAssocID="{3ADD3EC0-08E2-487C-9571-5E263A34932E}" presName="level" presStyleLbl="node1" presStyleIdx="3" presStyleCnt="7">
        <dgm:presLayoutVars>
          <dgm:chMax val="1"/>
          <dgm:bulletEnabled val="1"/>
        </dgm:presLayoutVars>
      </dgm:prSet>
      <dgm:spPr/>
    </dgm:pt>
    <dgm:pt modelId="{E26D6199-6641-4BBE-9249-DBF609E669FE}" type="pres">
      <dgm:prSet presAssocID="{3ADD3EC0-08E2-487C-9571-5E263A34932E}" presName="levelTx" presStyleLbl="revTx" presStyleIdx="0" presStyleCnt="0">
        <dgm:presLayoutVars>
          <dgm:chMax val="1"/>
          <dgm:bulletEnabled val="1"/>
        </dgm:presLayoutVars>
      </dgm:prSet>
      <dgm:spPr/>
    </dgm:pt>
    <dgm:pt modelId="{C2CC697F-6640-4D20-B5F0-66229BEB87CC}" type="pres">
      <dgm:prSet presAssocID="{214C95FE-C5CC-4820-82F9-1A977735DC89}" presName="Name8" presStyleCnt="0"/>
      <dgm:spPr/>
    </dgm:pt>
    <dgm:pt modelId="{28F42BD1-30EC-4AF8-912B-5C699F4BCF39}" type="pres">
      <dgm:prSet presAssocID="{214C95FE-C5CC-4820-82F9-1A977735DC89}" presName="level" presStyleLbl="node1" presStyleIdx="4" presStyleCnt="7">
        <dgm:presLayoutVars>
          <dgm:chMax val="1"/>
          <dgm:bulletEnabled val="1"/>
        </dgm:presLayoutVars>
      </dgm:prSet>
      <dgm:spPr/>
    </dgm:pt>
    <dgm:pt modelId="{CD8911BE-D6AF-436B-9C28-CDE90E6FB566}" type="pres">
      <dgm:prSet presAssocID="{214C95FE-C5CC-4820-82F9-1A977735DC89}" presName="levelTx" presStyleLbl="revTx" presStyleIdx="0" presStyleCnt="0">
        <dgm:presLayoutVars>
          <dgm:chMax val="1"/>
          <dgm:bulletEnabled val="1"/>
        </dgm:presLayoutVars>
      </dgm:prSet>
      <dgm:spPr/>
    </dgm:pt>
    <dgm:pt modelId="{87C414E7-C6CC-4928-95E0-7131A19A9122}" type="pres">
      <dgm:prSet presAssocID="{D73232D9-9561-442C-87FC-3CA26EB78418}" presName="Name8" presStyleCnt="0"/>
      <dgm:spPr/>
    </dgm:pt>
    <dgm:pt modelId="{E5864DA7-C307-434D-858A-4D5A3287E1F3}" type="pres">
      <dgm:prSet presAssocID="{D73232D9-9561-442C-87FC-3CA26EB78418}" presName="level" presStyleLbl="node1" presStyleIdx="5" presStyleCnt="7">
        <dgm:presLayoutVars>
          <dgm:chMax val="1"/>
          <dgm:bulletEnabled val="1"/>
        </dgm:presLayoutVars>
      </dgm:prSet>
      <dgm:spPr/>
    </dgm:pt>
    <dgm:pt modelId="{025A7F6C-55A7-4C57-AB9E-BDDFC1B390AF}" type="pres">
      <dgm:prSet presAssocID="{D73232D9-9561-442C-87FC-3CA26EB78418}" presName="levelTx" presStyleLbl="revTx" presStyleIdx="0" presStyleCnt="0">
        <dgm:presLayoutVars>
          <dgm:chMax val="1"/>
          <dgm:bulletEnabled val="1"/>
        </dgm:presLayoutVars>
      </dgm:prSet>
      <dgm:spPr/>
    </dgm:pt>
    <dgm:pt modelId="{32A96CBF-0B88-450D-8547-C45508078784}" type="pres">
      <dgm:prSet presAssocID="{93F59638-2BFD-4BF5-AAED-51C37B6EA133}" presName="Name8" presStyleCnt="0"/>
      <dgm:spPr/>
    </dgm:pt>
    <dgm:pt modelId="{92199B73-5577-4117-804F-DD007882B87F}" type="pres">
      <dgm:prSet presAssocID="{93F59638-2BFD-4BF5-AAED-51C37B6EA133}" presName="level" presStyleLbl="node1" presStyleIdx="6" presStyleCnt="7" custLinFactNeighborY="-625">
        <dgm:presLayoutVars>
          <dgm:chMax val="1"/>
          <dgm:bulletEnabled val="1"/>
        </dgm:presLayoutVars>
      </dgm:prSet>
      <dgm:spPr/>
    </dgm:pt>
    <dgm:pt modelId="{F4E6F629-0D7C-4B65-9745-11F4B2A53131}" type="pres">
      <dgm:prSet presAssocID="{93F59638-2BFD-4BF5-AAED-51C37B6EA133}" presName="levelTx" presStyleLbl="revTx" presStyleIdx="0" presStyleCnt="0">
        <dgm:presLayoutVars>
          <dgm:chMax val="1"/>
          <dgm:bulletEnabled val="1"/>
        </dgm:presLayoutVars>
      </dgm:prSet>
      <dgm:spPr/>
    </dgm:pt>
  </dgm:ptLst>
  <dgm:cxnLst>
    <dgm:cxn modelId="{70274D03-A333-1D47-A35E-C2F39F0A1C16}" type="presOf" srcId="{1BA8AD2B-1243-404C-B46E-10438418B733}" destId="{F12F91C9-6BEF-4E3D-BCD6-E000798CD9BA}" srcOrd="0" destOrd="0" presId="urn:microsoft.com/office/officeart/2005/8/layout/pyramid1"/>
    <dgm:cxn modelId="{072C8D05-92A8-4242-8052-4AEA332367AC}" srcId="{1BA8AD2B-1243-404C-B46E-10438418B733}" destId="{D73232D9-9561-442C-87FC-3CA26EB78418}" srcOrd="5" destOrd="0" parTransId="{3EF63367-15A2-42D9-B1E6-E48A0962FB66}" sibTransId="{B9FE6F81-931E-4340-B4EF-A9CDC79EC3B6}"/>
    <dgm:cxn modelId="{9CAFAA05-208B-374A-ABF2-E2FF0D745EED}" type="presOf" srcId="{3ADD3EC0-08E2-487C-9571-5E263A34932E}" destId="{66C90FEC-11EC-434C-AE79-77835CBB6829}" srcOrd="0" destOrd="0" presId="urn:microsoft.com/office/officeart/2005/8/layout/pyramid1"/>
    <dgm:cxn modelId="{F933A00C-F527-DA45-89A2-FB2163A81E12}" type="presOf" srcId="{3ADD3EC0-08E2-487C-9571-5E263A34932E}" destId="{E26D6199-6641-4BBE-9249-DBF609E669FE}" srcOrd="1" destOrd="0" presId="urn:microsoft.com/office/officeart/2005/8/layout/pyramid1"/>
    <dgm:cxn modelId="{3F482D19-B9E2-564A-A6B3-B13B3D752596}" type="presOf" srcId="{214C95FE-C5CC-4820-82F9-1A977735DC89}" destId="{CD8911BE-D6AF-436B-9C28-CDE90E6FB566}" srcOrd="1" destOrd="0" presId="urn:microsoft.com/office/officeart/2005/8/layout/pyramid1"/>
    <dgm:cxn modelId="{BACE9921-0187-C947-B5FB-27356F55A5AE}" type="presOf" srcId="{F34D78FB-08EF-4410-B279-896E5FEF22F0}" destId="{A77D002F-702E-421C-A41D-778CAE2EF1B4}" srcOrd="0" destOrd="0" presId="urn:microsoft.com/office/officeart/2005/8/layout/pyramid1"/>
    <dgm:cxn modelId="{157A6424-C605-F241-8082-C10FD51719CF}" type="presOf" srcId="{39E31DA9-7453-478F-B757-10E4D29B0DA8}" destId="{28B7C985-3C2D-46DC-8C30-AED3D9AFFFCF}" srcOrd="1" destOrd="0" presId="urn:microsoft.com/office/officeart/2005/8/layout/pyramid1"/>
    <dgm:cxn modelId="{62BF1B32-3C0B-2042-BD2C-228D881462CE}" type="presOf" srcId="{D73232D9-9561-442C-87FC-3CA26EB78418}" destId="{025A7F6C-55A7-4C57-AB9E-BDDFC1B390AF}" srcOrd="1" destOrd="0" presId="urn:microsoft.com/office/officeart/2005/8/layout/pyramid1"/>
    <dgm:cxn modelId="{F03F034B-D439-4A1C-845C-F000562994FC}" srcId="{1BA8AD2B-1243-404C-B46E-10438418B733}" destId="{3ADD3EC0-08E2-487C-9571-5E263A34932E}" srcOrd="3" destOrd="0" parTransId="{954DCCD5-492E-401C-AB1B-98F523B12A35}" sibTransId="{FF8074EB-64E4-4E85-A154-3A52941F7A1A}"/>
    <dgm:cxn modelId="{3043FEA0-1510-6A4D-B7BF-032EE274AC69}" type="presOf" srcId="{F34D78FB-08EF-4410-B279-896E5FEF22F0}" destId="{A719D80F-24E0-4FB9-95E1-0335F2410C97}" srcOrd="1" destOrd="0" presId="urn:microsoft.com/office/officeart/2005/8/layout/pyramid1"/>
    <dgm:cxn modelId="{0A54EDAF-F8D5-4FD9-BEA3-B6698B3E580D}" srcId="{1BA8AD2B-1243-404C-B46E-10438418B733}" destId="{39E31DA9-7453-478F-B757-10E4D29B0DA8}" srcOrd="2" destOrd="0" parTransId="{9994CB15-F843-40DB-A0BE-7EDCB93B5AAF}" sibTransId="{3F845B90-DE05-4FCF-AF5F-686E461560BD}"/>
    <dgm:cxn modelId="{E31D3EB1-ADCB-BB47-8BC5-AC5483A2D12F}" type="presOf" srcId="{93F59638-2BFD-4BF5-AAED-51C37B6EA133}" destId="{F4E6F629-0D7C-4B65-9745-11F4B2A53131}" srcOrd="1" destOrd="0" presId="urn:microsoft.com/office/officeart/2005/8/layout/pyramid1"/>
    <dgm:cxn modelId="{21F016B2-05C3-46AB-9864-CE016D94B457}" srcId="{1BA8AD2B-1243-404C-B46E-10438418B733}" destId="{F34D78FB-08EF-4410-B279-896E5FEF22F0}" srcOrd="0" destOrd="0" parTransId="{7CD715EC-F27E-4A7F-9CAA-A198632A317A}" sibTransId="{70C3BF65-B18E-411B-89C4-85DB2D300AD1}"/>
    <dgm:cxn modelId="{9BF800B5-9CBF-4201-A610-56C313F10E84}" srcId="{1BA8AD2B-1243-404C-B46E-10438418B733}" destId="{0C69A816-D6EC-4F89-862B-1633804D5AB7}" srcOrd="1" destOrd="0" parTransId="{6AE8D5EB-601F-4D5F-B927-144F0A89DD64}" sibTransId="{33F31157-CD14-472F-AC16-CC7BA4AF4C95}"/>
    <dgm:cxn modelId="{E4F167C5-EF4C-904B-8070-C099305395F6}" type="presOf" srcId="{93F59638-2BFD-4BF5-AAED-51C37B6EA133}" destId="{92199B73-5577-4117-804F-DD007882B87F}" srcOrd="0" destOrd="0" presId="urn:microsoft.com/office/officeart/2005/8/layout/pyramid1"/>
    <dgm:cxn modelId="{C46192C7-0A4C-9F4A-AD90-639F038061A9}" type="presOf" srcId="{214C95FE-C5CC-4820-82F9-1A977735DC89}" destId="{28F42BD1-30EC-4AF8-912B-5C699F4BCF39}" srcOrd="0" destOrd="0" presId="urn:microsoft.com/office/officeart/2005/8/layout/pyramid1"/>
    <dgm:cxn modelId="{285CC4C9-C222-8545-A6A7-06AB535EAC13}" type="presOf" srcId="{0C69A816-D6EC-4F89-862B-1633804D5AB7}" destId="{D5294E39-BD12-4DA6-B9BB-3E835702C588}" srcOrd="1" destOrd="0" presId="urn:microsoft.com/office/officeart/2005/8/layout/pyramid1"/>
    <dgm:cxn modelId="{556DCFD7-2FF7-E543-B0A0-937D319FB82F}" type="presOf" srcId="{39E31DA9-7453-478F-B757-10E4D29B0DA8}" destId="{FBAC29C7-A20B-49E6-A46E-6A668C1CD289}" srcOrd="0" destOrd="0" presId="urn:microsoft.com/office/officeart/2005/8/layout/pyramid1"/>
    <dgm:cxn modelId="{AF1609D8-3BDF-41CE-B46D-35D3D93EB20D}" srcId="{1BA8AD2B-1243-404C-B46E-10438418B733}" destId="{93F59638-2BFD-4BF5-AAED-51C37B6EA133}" srcOrd="6" destOrd="0" parTransId="{B24F4DAC-5AC8-4E00-BA9B-647783DAD3F9}" sibTransId="{224B908F-B902-47B6-A3CE-AE5B561CAB6B}"/>
    <dgm:cxn modelId="{0438D9F0-B80B-8C4C-9CEC-FAC9C769679F}" type="presOf" srcId="{0C69A816-D6EC-4F89-862B-1633804D5AB7}" destId="{7C7238EF-7824-48E4-84DA-2F37CF5CED5E}" srcOrd="0" destOrd="0" presId="urn:microsoft.com/office/officeart/2005/8/layout/pyramid1"/>
    <dgm:cxn modelId="{691773F9-6B13-438E-9846-537DEECE6B16}" srcId="{1BA8AD2B-1243-404C-B46E-10438418B733}" destId="{214C95FE-C5CC-4820-82F9-1A977735DC89}" srcOrd="4" destOrd="0" parTransId="{66BA9A26-DD8B-4BBB-911D-55019126A27F}" sibTransId="{E096FC89-18DC-4CF7-9010-70C7173A4497}"/>
    <dgm:cxn modelId="{D110CAFA-C6EC-EB42-BD81-038146B7BB7F}" type="presOf" srcId="{D73232D9-9561-442C-87FC-3CA26EB78418}" destId="{E5864DA7-C307-434D-858A-4D5A3287E1F3}" srcOrd="0" destOrd="0" presId="urn:microsoft.com/office/officeart/2005/8/layout/pyramid1"/>
    <dgm:cxn modelId="{8B53D63C-5B67-C24F-8270-DC0F42661B37}" type="presParOf" srcId="{F12F91C9-6BEF-4E3D-BCD6-E000798CD9BA}" destId="{FCC8F0C1-8FFC-4ADB-AA74-D9E0B40287B3}" srcOrd="0" destOrd="0" presId="urn:microsoft.com/office/officeart/2005/8/layout/pyramid1"/>
    <dgm:cxn modelId="{B8873DD3-E27C-C141-AA09-0991C2700DFE}" type="presParOf" srcId="{FCC8F0C1-8FFC-4ADB-AA74-D9E0B40287B3}" destId="{A77D002F-702E-421C-A41D-778CAE2EF1B4}" srcOrd="0" destOrd="0" presId="urn:microsoft.com/office/officeart/2005/8/layout/pyramid1"/>
    <dgm:cxn modelId="{FCEF2AA9-04FB-2140-AB82-A8B143F3353C}" type="presParOf" srcId="{FCC8F0C1-8FFC-4ADB-AA74-D9E0B40287B3}" destId="{A719D80F-24E0-4FB9-95E1-0335F2410C97}" srcOrd="1" destOrd="0" presId="urn:microsoft.com/office/officeart/2005/8/layout/pyramid1"/>
    <dgm:cxn modelId="{C5DB355C-DCCF-134F-8CF5-2285AFE967FC}" type="presParOf" srcId="{F12F91C9-6BEF-4E3D-BCD6-E000798CD9BA}" destId="{170499B4-81C2-47AE-B531-620C46C0FE56}" srcOrd="1" destOrd="0" presId="urn:microsoft.com/office/officeart/2005/8/layout/pyramid1"/>
    <dgm:cxn modelId="{29461330-371C-314A-B774-3DDDE693B8A2}" type="presParOf" srcId="{170499B4-81C2-47AE-B531-620C46C0FE56}" destId="{7C7238EF-7824-48E4-84DA-2F37CF5CED5E}" srcOrd="0" destOrd="0" presId="urn:microsoft.com/office/officeart/2005/8/layout/pyramid1"/>
    <dgm:cxn modelId="{5D28BB44-165D-9B4B-89B8-ED0983015B2F}" type="presParOf" srcId="{170499B4-81C2-47AE-B531-620C46C0FE56}" destId="{D5294E39-BD12-4DA6-B9BB-3E835702C588}" srcOrd="1" destOrd="0" presId="urn:microsoft.com/office/officeart/2005/8/layout/pyramid1"/>
    <dgm:cxn modelId="{724D556E-58B1-9446-98B5-16C2D88FD00D}" type="presParOf" srcId="{F12F91C9-6BEF-4E3D-BCD6-E000798CD9BA}" destId="{292ADA24-A13D-4D2A-9037-86CC1F367D72}" srcOrd="2" destOrd="0" presId="urn:microsoft.com/office/officeart/2005/8/layout/pyramid1"/>
    <dgm:cxn modelId="{3A746547-BF29-B946-8C57-69905BA72376}" type="presParOf" srcId="{292ADA24-A13D-4D2A-9037-86CC1F367D72}" destId="{FBAC29C7-A20B-49E6-A46E-6A668C1CD289}" srcOrd="0" destOrd="0" presId="urn:microsoft.com/office/officeart/2005/8/layout/pyramid1"/>
    <dgm:cxn modelId="{EAB620F7-1317-2047-858A-AB45B56E5433}" type="presParOf" srcId="{292ADA24-A13D-4D2A-9037-86CC1F367D72}" destId="{28B7C985-3C2D-46DC-8C30-AED3D9AFFFCF}" srcOrd="1" destOrd="0" presId="urn:microsoft.com/office/officeart/2005/8/layout/pyramid1"/>
    <dgm:cxn modelId="{9F3CB2E5-B163-5D48-84BD-E64725DCDFF1}" type="presParOf" srcId="{F12F91C9-6BEF-4E3D-BCD6-E000798CD9BA}" destId="{5917FC4F-D5E7-4848-8102-020F2BAA8F67}" srcOrd="3" destOrd="0" presId="urn:microsoft.com/office/officeart/2005/8/layout/pyramid1"/>
    <dgm:cxn modelId="{83EF4034-3742-4A48-A154-F9D66D8487DB}" type="presParOf" srcId="{5917FC4F-D5E7-4848-8102-020F2BAA8F67}" destId="{66C90FEC-11EC-434C-AE79-77835CBB6829}" srcOrd="0" destOrd="0" presId="urn:microsoft.com/office/officeart/2005/8/layout/pyramid1"/>
    <dgm:cxn modelId="{C3C31E58-E88A-CA49-A4FC-02F1BD82827D}" type="presParOf" srcId="{5917FC4F-D5E7-4848-8102-020F2BAA8F67}" destId="{E26D6199-6641-4BBE-9249-DBF609E669FE}" srcOrd="1" destOrd="0" presId="urn:microsoft.com/office/officeart/2005/8/layout/pyramid1"/>
    <dgm:cxn modelId="{A63FC1EC-109A-B04E-A286-B953CCB8FB03}" type="presParOf" srcId="{F12F91C9-6BEF-4E3D-BCD6-E000798CD9BA}" destId="{C2CC697F-6640-4D20-B5F0-66229BEB87CC}" srcOrd="4" destOrd="0" presId="urn:microsoft.com/office/officeart/2005/8/layout/pyramid1"/>
    <dgm:cxn modelId="{25440B23-1998-0949-95BB-41333A7F403D}" type="presParOf" srcId="{C2CC697F-6640-4D20-B5F0-66229BEB87CC}" destId="{28F42BD1-30EC-4AF8-912B-5C699F4BCF39}" srcOrd="0" destOrd="0" presId="urn:microsoft.com/office/officeart/2005/8/layout/pyramid1"/>
    <dgm:cxn modelId="{7F257F62-E839-1842-8319-C29BD0926FF4}" type="presParOf" srcId="{C2CC697F-6640-4D20-B5F0-66229BEB87CC}" destId="{CD8911BE-D6AF-436B-9C28-CDE90E6FB566}" srcOrd="1" destOrd="0" presId="urn:microsoft.com/office/officeart/2005/8/layout/pyramid1"/>
    <dgm:cxn modelId="{D578F735-B73F-A64A-8F01-A39FDDA3AF1E}" type="presParOf" srcId="{F12F91C9-6BEF-4E3D-BCD6-E000798CD9BA}" destId="{87C414E7-C6CC-4928-95E0-7131A19A9122}" srcOrd="5" destOrd="0" presId="urn:microsoft.com/office/officeart/2005/8/layout/pyramid1"/>
    <dgm:cxn modelId="{094F1AC2-FEF7-0542-BF53-CD8D78AB67CD}" type="presParOf" srcId="{87C414E7-C6CC-4928-95E0-7131A19A9122}" destId="{E5864DA7-C307-434D-858A-4D5A3287E1F3}" srcOrd="0" destOrd="0" presId="urn:microsoft.com/office/officeart/2005/8/layout/pyramid1"/>
    <dgm:cxn modelId="{040B5E5E-8328-B648-8316-88E5B9FCD3E0}" type="presParOf" srcId="{87C414E7-C6CC-4928-95E0-7131A19A9122}" destId="{025A7F6C-55A7-4C57-AB9E-BDDFC1B390AF}" srcOrd="1" destOrd="0" presId="urn:microsoft.com/office/officeart/2005/8/layout/pyramid1"/>
    <dgm:cxn modelId="{9C537AF8-81FF-6F4E-80BB-40BCDBD43695}" type="presParOf" srcId="{F12F91C9-6BEF-4E3D-BCD6-E000798CD9BA}" destId="{32A96CBF-0B88-450D-8547-C45508078784}" srcOrd="6" destOrd="0" presId="urn:microsoft.com/office/officeart/2005/8/layout/pyramid1"/>
    <dgm:cxn modelId="{DBF440FB-6230-624A-AEA0-E246F93D1853}" type="presParOf" srcId="{32A96CBF-0B88-450D-8547-C45508078784}" destId="{92199B73-5577-4117-804F-DD007882B87F}" srcOrd="0" destOrd="0" presId="urn:microsoft.com/office/officeart/2005/8/layout/pyramid1"/>
    <dgm:cxn modelId="{38624632-1079-674F-B658-4E8F288AA76B}" type="presParOf" srcId="{32A96CBF-0B88-450D-8547-C45508078784}" destId="{F4E6F629-0D7C-4B65-9745-11F4B2A53131}" srcOrd="1" destOrd="0" presId="urn:microsoft.com/office/officeart/2005/8/layout/pyramid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D002F-702E-421C-A41D-778CAE2EF1B4}">
      <dsp:nvSpPr>
        <dsp:cNvPr id="0" name=""/>
        <dsp:cNvSpPr/>
      </dsp:nvSpPr>
      <dsp:spPr>
        <a:xfrm>
          <a:off x="2667000" y="0"/>
          <a:ext cx="870857" cy="580571"/>
        </a:xfrm>
        <a:prstGeom prst="trapezoid">
          <a:avLst>
            <a:gd name="adj" fmla="val 75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1"/>
              </a:solidFill>
            </a:rPr>
            <a:t>Meta-Analysis</a:t>
          </a:r>
        </a:p>
      </dsp:txBody>
      <dsp:txXfrm>
        <a:off x="2667000" y="0"/>
        <a:ext cx="870857" cy="580571"/>
      </dsp:txXfrm>
    </dsp:sp>
    <dsp:sp modelId="{7C7238EF-7824-48E4-84DA-2F37CF5CED5E}">
      <dsp:nvSpPr>
        <dsp:cNvPr id="0" name=""/>
        <dsp:cNvSpPr/>
      </dsp:nvSpPr>
      <dsp:spPr>
        <a:xfrm>
          <a:off x="2177142" y="580571"/>
          <a:ext cx="1741714" cy="580571"/>
        </a:xfrm>
        <a:prstGeom prst="trapezoid">
          <a:avLst>
            <a:gd name="adj" fmla="val 75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1"/>
              </a:solidFill>
            </a:rPr>
            <a:t>RCT</a:t>
          </a:r>
        </a:p>
      </dsp:txBody>
      <dsp:txXfrm>
        <a:off x="2481942" y="580571"/>
        <a:ext cx="1132114" cy="580571"/>
      </dsp:txXfrm>
    </dsp:sp>
    <dsp:sp modelId="{FBAC29C7-A20B-49E6-A46E-6A668C1CD289}">
      <dsp:nvSpPr>
        <dsp:cNvPr id="0" name=""/>
        <dsp:cNvSpPr/>
      </dsp:nvSpPr>
      <dsp:spPr>
        <a:xfrm>
          <a:off x="1741714" y="1161142"/>
          <a:ext cx="2612571" cy="580571"/>
        </a:xfrm>
        <a:prstGeom prst="trapezoid">
          <a:avLst>
            <a:gd name="adj" fmla="val 75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1"/>
              </a:solidFill>
            </a:rPr>
            <a:t>Prospective Cohort</a:t>
          </a:r>
        </a:p>
      </dsp:txBody>
      <dsp:txXfrm>
        <a:off x="2198914" y="1161142"/>
        <a:ext cx="1698171" cy="580571"/>
      </dsp:txXfrm>
    </dsp:sp>
    <dsp:sp modelId="{66C90FEC-11EC-434C-AE79-77835CBB6829}">
      <dsp:nvSpPr>
        <dsp:cNvPr id="0" name=""/>
        <dsp:cNvSpPr/>
      </dsp:nvSpPr>
      <dsp:spPr>
        <a:xfrm>
          <a:off x="1306285" y="1741714"/>
          <a:ext cx="3483428" cy="580571"/>
        </a:xfrm>
        <a:prstGeom prst="trapezoid">
          <a:avLst>
            <a:gd name="adj" fmla="val 75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1"/>
              </a:solidFill>
            </a:rPr>
            <a:t>Retrospective Cohort</a:t>
          </a:r>
        </a:p>
      </dsp:txBody>
      <dsp:txXfrm>
        <a:off x="1915885" y="1741714"/>
        <a:ext cx="2264228" cy="580571"/>
      </dsp:txXfrm>
    </dsp:sp>
    <dsp:sp modelId="{28F42BD1-30EC-4AF8-912B-5C699F4BCF39}">
      <dsp:nvSpPr>
        <dsp:cNvPr id="0" name=""/>
        <dsp:cNvSpPr/>
      </dsp:nvSpPr>
      <dsp:spPr>
        <a:xfrm>
          <a:off x="870857" y="2322285"/>
          <a:ext cx="4354285" cy="580571"/>
        </a:xfrm>
        <a:prstGeom prst="trapezoid">
          <a:avLst>
            <a:gd name="adj" fmla="val 75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1"/>
              </a:solidFill>
            </a:rPr>
            <a:t>Case-control Study</a:t>
          </a:r>
        </a:p>
      </dsp:txBody>
      <dsp:txXfrm>
        <a:off x="1632857" y="2322285"/>
        <a:ext cx="2830285" cy="580571"/>
      </dsp:txXfrm>
    </dsp:sp>
    <dsp:sp modelId="{E5864DA7-C307-434D-858A-4D5A3287E1F3}">
      <dsp:nvSpPr>
        <dsp:cNvPr id="0" name=""/>
        <dsp:cNvSpPr/>
      </dsp:nvSpPr>
      <dsp:spPr>
        <a:xfrm>
          <a:off x="435428" y="2902857"/>
          <a:ext cx="5225142" cy="580571"/>
        </a:xfrm>
        <a:prstGeom prst="trapezoid">
          <a:avLst>
            <a:gd name="adj" fmla="val 75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1"/>
              </a:solidFill>
            </a:rPr>
            <a:t>Cross-sectional Study</a:t>
          </a:r>
        </a:p>
      </dsp:txBody>
      <dsp:txXfrm>
        <a:off x="1349828" y="2902857"/>
        <a:ext cx="3396342" cy="580571"/>
      </dsp:txXfrm>
    </dsp:sp>
    <dsp:sp modelId="{92199B73-5577-4117-804F-DD007882B87F}">
      <dsp:nvSpPr>
        <dsp:cNvPr id="0" name=""/>
        <dsp:cNvSpPr/>
      </dsp:nvSpPr>
      <dsp:spPr>
        <a:xfrm>
          <a:off x="0" y="3479800"/>
          <a:ext cx="6096000" cy="580571"/>
        </a:xfrm>
        <a:prstGeom prst="trapezoid">
          <a:avLst>
            <a:gd name="adj" fmla="val 75000"/>
          </a:avLst>
        </a:prstGeom>
        <a:solidFill>
          <a:schemeClr val="tx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1"/>
              </a:solidFill>
            </a:rPr>
            <a:t>Case Series</a:t>
          </a:r>
        </a:p>
      </dsp:txBody>
      <dsp:txXfrm>
        <a:off x="1066799" y="3479800"/>
        <a:ext cx="3962400" cy="580571"/>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3177" tIns="46589" rIns="93177" bIns="46589" rtlCol="0"/>
          <a:lstStyle>
            <a:lvl1pPr algn="l">
              <a:defRPr sz="1200"/>
            </a:lvl1pPr>
          </a:lstStyle>
          <a:p>
            <a:endParaRPr lang="en-US" dirty="0"/>
          </a:p>
        </p:txBody>
      </p:sp>
      <p:sp>
        <p:nvSpPr>
          <p:cNvPr id="4" name="Footer Placeholder 3"/>
          <p:cNvSpPr>
            <a:spLocks noGrp="1"/>
          </p:cNvSpPr>
          <p:nvPr>
            <p:ph type="ftr" sz="quarter" idx="2"/>
          </p:nvPr>
        </p:nvSpPr>
        <p:spPr>
          <a:xfrm>
            <a:off x="0" y="8829968"/>
            <a:ext cx="297180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8"/>
            <a:ext cx="2971800" cy="466433"/>
          </a:xfrm>
          <a:prstGeom prst="rect">
            <a:avLst/>
          </a:prstGeom>
        </p:spPr>
        <p:txBody>
          <a:bodyPr vert="horz" lIns="93177" tIns="46589" rIns="93177" bIns="46589" rtlCol="0" anchor="b"/>
          <a:lstStyle>
            <a:lvl1pPr algn="r">
              <a:defRPr sz="1200"/>
            </a:lvl1pPr>
          </a:lstStyle>
          <a:p>
            <a:fld id="{798BFB93-0E27-4F5A-B7DE-9403105350C6}" type="slidenum">
              <a:rPr lang="en-US" smtClean="0"/>
              <a:t>‹#›</a:t>
            </a:fld>
            <a:endParaRPr lang="en-US" dirty="0"/>
          </a:p>
        </p:txBody>
      </p:sp>
    </p:spTree>
    <p:extLst>
      <p:ext uri="{BB962C8B-B14F-4D97-AF65-F5344CB8AC3E}">
        <p14:creationId xmlns:p14="http://schemas.microsoft.com/office/powerpoint/2010/main" val="852683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77" tIns="46589" rIns="93177" bIns="46589" rtlCol="0" anchor="b"/>
          <a:lstStyle>
            <a:lvl1pPr algn="r">
              <a:defRPr sz="1200"/>
            </a:lvl1pPr>
          </a:lstStyle>
          <a:p>
            <a:fld id="{1E9E11E2-0CE5-47E6-BB4A-D82EEF769FA8}" type="slidenum">
              <a:rPr lang="en-US" smtClean="0"/>
              <a:t>‹#›</a:t>
            </a:fld>
            <a:endParaRPr lang="en-US" dirty="0"/>
          </a:p>
        </p:txBody>
      </p:sp>
    </p:spTree>
    <p:extLst>
      <p:ext uri="{BB962C8B-B14F-4D97-AF65-F5344CB8AC3E}">
        <p14:creationId xmlns:p14="http://schemas.microsoft.com/office/powerpoint/2010/main" val="2562236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51BCCF-4A6A-4928-813B-A30818BD76C8}" type="slidenum">
              <a:rPr lang="en-US" smtClean="0"/>
              <a:pPr/>
              <a:t>1</a:t>
            </a:fld>
            <a:endParaRPr lang="en-US"/>
          </a:p>
        </p:txBody>
      </p:sp>
    </p:spTree>
    <p:extLst>
      <p:ext uri="{BB962C8B-B14F-4D97-AF65-F5344CB8AC3E}">
        <p14:creationId xmlns:p14="http://schemas.microsoft.com/office/powerpoint/2010/main" val="44204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51BCCF-4A6A-4928-813B-A30818BD76C8}" type="slidenum">
              <a:rPr lang="en-US" smtClean="0"/>
              <a:pPr/>
              <a:t>2</a:t>
            </a:fld>
            <a:endParaRPr lang="en-US"/>
          </a:p>
        </p:txBody>
      </p:sp>
    </p:spTree>
    <p:extLst>
      <p:ext uri="{BB962C8B-B14F-4D97-AF65-F5344CB8AC3E}">
        <p14:creationId xmlns:p14="http://schemas.microsoft.com/office/powerpoint/2010/main" val="1946740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0"/>
          </a:p>
        </p:txBody>
      </p:sp>
      <p:sp>
        <p:nvSpPr>
          <p:cNvPr id="4" name="Slide Number Placeholder 3"/>
          <p:cNvSpPr>
            <a:spLocks noGrp="1"/>
          </p:cNvSpPr>
          <p:nvPr>
            <p:ph type="sldNum" sz="quarter" idx="10"/>
          </p:nvPr>
        </p:nvSpPr>
        <p:spPr/>
        <p:txBody>
          <a:bodyPr/>
          <a:lstStyle/>
          <a:p>
            <a:pPr>
              <a:defRPr/>
            </a:pPr>
            <a:fld id="{52A6F0CC-3C2F-4801-9E0A-C74FF94A7EC9}" type="slidenum">
              <a:rPr lang="en-GB" smtClean="0"/>
              <a:pPr>
                <a:defRPr/>
              </a:pPr>
              <a:t>5</a:t>
            </a:fld>
            <a:endParaRPr lang="en-GB"/>
          </a:p>
        </p:txBody>
      </p:sp>
    </p:spTree>
    <p:extLst>
      <p:ext uri="{BB962C8B-B14F-4D97-AF65-F5344CB8AC3E}">
        <p14:creationId xmlns:p14="http://schemas.microsoft.com/office/powerpoint/2010/main" val="319344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9E11E2-0CE5-47E6-BB4A-D82EEF769FA8}" type="slidenum">
              <a:rPr lang="en-US" smtClean="0"/>
              <a:t>9</a:t>
            </a:fld>
            <a:endParaRPr lang="en-US" dirty="0"/>
          </a:p>
        </p:txBody>
      </p:sp>
    </p:spTree>
    <p:extLst>
      <p:ext uri="{BB962C8B-B14F-4D97-AF65-F5344CB8AC3E}">
        <p14:creationId xmlns:p14="http://schemas.microsoft.com/office/powerpoint/2010/main" val="3073730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026B53C8-14E4-49A7-A1A5-3BF810B81EBE}" type="slidenum">
              <a:rPr lang="en-GB" smtClean="0"/>
              <a:pPr/>
              <a:t>12</a:t>
            </a:fld>
            <a:endParaRPr lang="en-GB"/>
          </a:p>
        </p:txBody>
      </p:sp>
    </p:spTree>
    <p:extLst>
      <p:ext uri="{BB962C8B-B14F-4D97-AF65-F5344CB8AC3E}">
        <p14:creationId xmlns:p14="http://schemas.microsoft.com/office/powerpoint/2010/main" val="1230080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0"/>
          </a:p>
        </p:txBody>
      </p:sp>
      <p:sp>
        <p:nvSpPr>
          <p:cNvPr id="4" name="Slide Number Placeholder 3"/>
          <p:cNvSpPr>
            <a:spLocks noGrp="1"/>
          </p:cNvSpPr>
          <p:nvPr>
            <p:ph type="sldNum" sz="quarter" idx="10"/>
          </p:nvPr>
        </p:nvSpPr>
        <p:spPr/>
        <p:txBody>
          <a:bodyPr/>
          <a:lstStyle/>
          <a:p>
            <a:pPr>
              <a:defRPr/>
            </a:pPr>
            <a:fld id="{52A6F0CC-3C2F-4801-9E0A-C74FF94A7EC9}" type="slidenum">
              <a:rPr lang="en-GB" smtClean="0"/>
              <a:pPr>
                <a:defRPr/>
              </a:pPr>
              <a:t>18</a:t>
            </a:fld>
            <a:endParaRPr lang="en-GB"/>
          </a:p>
        </p:txBody>
      </p:sp>
    </p:spTree>
    <p:extLst>
      <p:ext uri="{BB962C8B-B14F-4D97-AF65-F5344CB8AC3E}">
        <p14:creationId xmlns:p14="http://schemas.microsoft.com/office/powerpoint/2010/main" val="163402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autonomy</a:t>
            </a:r>
            <a:r>
              <a:rPr lang="en-US" baseline="0" dirty="0"/>
              <a:t> for release of the data is up to the IRC – this was key for DCRI as an academic research institution</a:t>
            </a:r>
            <a:endParaRPr lang="en-US" dirty="0"/>
          </a:p>
        </p:txBody>
      </p:sp>
      <p:sp>
        <p:nvSpPr>
          <p:cNvPr id="4" name="Slide Number Placeholder 3"/>
          <p:cNvSpPr>
            <a:spLocks noGrp="1"/>
          </p:cNvSpPr>
          <p:nvPr>
            <p:ph type="sldNum" sz="quarter" idx="10"/>
          </p:nvPr>
        </p:nvSpPr>
        <p:spPr/>
        <p:txBody>
          <a:bodyPr/>
          <a:lstStyle/>
          <a:p>
            <a:pPr>
              <a:defRPr/>
            </a:pPr>
            <a:fld id="{9B841BD7-62D7-F04F-9AE1-7C39D3BF6289}" type="slidenum">
              <a:rPr lang="en-US" smtClean="0"/>
              <a:pPr>
                <a:defRPr/>
              </a:pPr>
              <a:t>22</a:t>
            </a:fld>
            <a:endParaRPr lang="en-US"/>
          </a:p>
        </p:txBody>
      </p:sp>
    </p:spTree>
    <p:extLst>
      <p:ext uri="{BB962C8B-B14F-4D97-AF65-F5344CB8AC3E}">
        <p14:creationId xmlns:p14="http://schemas.microsoft.com/office/powerpoint/2010/main" val="2004865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fld id="{3920999C-1156-3448-9E7F-AA0B84AB7772}" type="slidenum">
              <a:rPr lang="en-US" altLang="en-US" sz="1200"/>
              <a:pPr/>
              <a:t>41</a:t>
            </a:fld>
            <a:endParaRPr lang="en-US" altLang="en-US" sz="1200"/>
          </a:p>
        </p:txBody>
      </p:sp>
    </p:spTree>
    <p:extLst>
      <p:ext uri="{BB962C8B-B14F-4D97-AF65-F5344CB8AC3E}">
        <p14:creationId xmlns:p14="http://schemas.microsoft.com/office/powerpoint/2010/main" val="1488839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SOAR is currently a partnership</a:t>
            </a:r>
            <a:r>
              <a:rPr lang="en-US" baseline="0" dirty="0"/>
              <a:t> between the Duke Clinical Research Institute and Bristol-Myers Squibb where DCRI serves as an independent review committee of requests for access to patient-level data from clinical trials at BMS. In this presentation I will describe the operational processes that have been implemented for this review as well as highlight key areas of difference between SOAR and other existing review processes.</a:t>
            </a:r>
            <a:endParaRPr lang="en-US" dirty="0"/>
          </a:p>
        </p:txBody>
      </p:sp>
      <p:sp>
        <p:nvSpPr>
          <p:cNvPr id="4" name="Slide Number Placeholder 3"/>
          <p:cNvSpPr>
            <a:spLocks noGrp="1"/>
          </p:cNvSpPr>
          <p:nvPr>
            <p:ph type="sldNum" sz="quarter" idx="10"/>
          </p:nvPr>
        </p:nvSpPr>
        <p:spPr/>
        <p:txBody>
          <a:bodyPr/>
          <a:lstStyle/>
          <a:p>
            <a:pPr>
              <a:defRPr/>
            </a:pPr>
            <a:fld id="{9B841BD7-62D7-F04F-9AE1-7C39D3BF6289}" type="slidenum">
              <a:rPr lang="en-US" smtClean="0"/>
              <a:pPr>
                <a:defRPr/>
              </a:pPr>
              <a:t>44</a:t>
            </a:fld>
            <a:endParaRPr lang="en-US"/>
          </a:p>
        </p:txBody>
      </p:sp>
    </p:spTree>
    <p:extLst>
      <p:ext uri="{BB962C8B-B14F-4D97-AF65-F5344CB8AC3E}">
        <p14:creationId xmlns:p14="http://schemas.microsoft.com/office/powerpoint/2010/main" val="13810811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rgbClr val="FFFFFF"/>
        </a:solidFill>
        <a:effectLst/>
      </p:bgPr>
    </p:bg>
    <p:spTree>
      <p:nvGrpSpPr>
        <p:cNvPr id="1" name=""/>
        <p:cNvGrpSpPr/>
        <p:nvPr/>
      </p:nvGrpSpPr>
      <p:grpSpPr>
        <a:xfrm>
          <a:off x="0" y="0"/>
          <a:ext cx="0" cy="0"/>
          <a:chOff x="0" y="0"/>
          <a:chExt cx="0" cy="0"/>
        </a:xfrm>
      </p:grpSpPr>
      <p:sp>
        <p:nvSpPr>
          <p:cNvPr id="7" name="Rectangle 6"/>
          <p:cNvSpPr/>
          <p:nvPr/>
        </p:nvSpPr>
        <p:spPr>
          <a:xfrm>
            <a:off x="0" y="0"/>
            <a:ext cx="8534400" cy="6858000"/>
          </a:xfrm>
          <a:prstGeom prst="rect">
            <a:avLst/>
          </a:prstGeom>
          <a:solidFill>
            <a:srgbClr val="063F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alphaModFix amt="71000"/>
            <a:extLst>
              <a:ext uri="{28A0092B-C50C-407E-A947-70E740481C1C}">
                <a14:useLocalDpi xmlns:a14="http://schemas.microsoft.com/office/drawing/2010/main" val="0"/>
              </a:ext>
            </a:extLst>
          </a:blip>
          <a:stretch>
            <a:fillRect/>
          </a:stretch>
        </p:blipFill>
        <p:spPr>
          <a:xfrm>
            <a:off x="-1386" y="0"/>
            <a:ext cx="8537171" cy="6858000"/>
          </a:xfrm>
          <a:prstGeom prst="rect">
            <a:avLst/>
          </a:prstGeom>
        </p:spPr>
      </p:pic>
      <p:sp>
        <p:nvSpPr>
          <p:cNvPr id="9" name="object 4"/>
          <p:cNvSpPr/>
          <p:nvPr/>
        </p:nvSpPr>
        <p:spPr>
          <a:xfrm>
            <a:off x="578556" y="704731"/>
            <a:ext cx="8307955" cy="4626046"/>
          </a:xfrm>
          <a:custGeom>
            <a:avLst/>
            <a:gdLst/>
            <a:ahLst/>
            <a:cxnLst/>
            <a:rect l="l" t="t" r="r" b="b"/>
            <a:pathLst>
              <a:path w="12653645" h="6024880">
                <a:moveTo>
                  <a:pt x="0" y="6024753"/>
                </a:moveTo>
                <a:lnTo>
                  <a:pt x="12653391" y="6024753"/>
                </a:lnTo>
                <a:lnTo>
                  <a:pt x="12653391" y="0"/>
                </a:lnTo>
                <a:lnTo>
                  <a:pt x="0" y="0"/>
                </a:lnTo>
                <a:lnTo>
                  <a:pt x="0" y="6024753"/>
                </a:lnTo>
                <a:close/>
              </a:path>
            </a:pathLst>
          </a:custGeom>
          <a:solidFill>
            <a:srgbClr val="063F89">
              <a:alpha val="85000"/>
            </a:srgbClr>
          </a:solidFill>
          <a:ln>
            <a:noFill/>
          </a:ln>
          <a:effectLst/>
        </p:spPr>
        <p:txBody>
          <a:bodyPr vert="horz" wrap="square" lIns="457200" tIns="457200" rIns="640080" bIns="621792" rtlCol="0" anchor="ctr" anchorCtr="0">
            <a:noAutofit/>
          </a:bodyPr>
          <a:lstStyle/>
          <a:p>
            <a:pPr lvl="0">
              <a:lnSpc>
                <a:spcPct val="90000"/>
              </a:lnSpc>
              <a:spcBef>
                <a:spcPct val="0"/>
              </a:spcBef>
              <a:buNone/>
            </a:pPr>
            <a:endParaRPr sz="4000" b="0" i="0">
              <a:solidFill>
                <a:srgbClr val="FFFFFF"/>
              </a:solidFill>
              <a:latin typeface="Arial"/>
            </a:endParaRPr>
          </a:p>
        </p:txBody>
      </p:sp>
      <p:sp>
        <p:nvSpPr>
          <p:cNvPr id="10" name="object 47"/>
          <p:cNvSpPr/>
          <p:nvPr/>
        </p:nvSpPr>
        <p:spPr>
          <a:xfrm>
            <a:off x="8570031" y="5367012"/>
            <a:ext cx="312092" cy="312093"/>
          </a:xfrm>
          <a:custGeom>
            <a:avLst/>
            <a:gdLst/>
            <a:ahLst/>
            <a:cxnLst/>
            <a:rect l="l" t="t" r="r" b="b"/>
            <a:pathLst>
              <a:path w="443865" h="443865">
                <a:moveTo>
                  <a:pt x="443776" y="0"/>
                </a:moveTo>
                <a:lnTo>
                  <a:pt x="0" y="0"/>
                </a:lnTo>
                <a:lnTo>
                  <a:pt x="0" y="443776"/>
                </a:lnTo>
                <a:lnTo>
                  <a:pt x="443776" y="0"/>
                </a:lnTo>
                <a:close/>
              </a:path>
            </a:pathLst>
          </a:custGeom>
          <a:solidFill>
            <a:srgbClr val="063F89">
              <a:alpha val="85000"/>
            </a:srgbClr>
          </a:solidFill>
        </p:spPr>
        <p:txBody>
          <a:bodyPr wrap="square" lIns="0" tIns="0" rIns="0" bIns="0" rtlCol="0"/>
          <a:lstStyle/>
          <a:p>
            <a:endParaRPr>
              <a:latin typeface="Arial"/>
            </a:endParaRPr>
          </a:p>
        </p:txBody>
      </p:sp>
      <p:sp>
        <p:nvSpPr>
          <p:cNvPr id="2" name="Title 1"/>
          <p:cNvSpPr>
            <a:spLocks noGrp="1"/>
          </p:cNvSpPr>
          <p:nvPr>
            <p:ph type="ctrTitle"/>
          </p:nvPr>
        </p:nvSpPr>
        <p:spPr>
          <a:xfrm>
            <a:off x="1164253" y="1371601"/>
            <a:ext cx="6395224" cy="1958726"/>
          </a:xfrm>
          <a:solidFill>
            <a:schemeClr val="tx2">
              <a:alpha val="0"/>
            </a:schemeClr>
          </a:solidFill>
        </p:spPr>
        <p:txBody>
          <a:bodyPr lIns="0" rIns="0" bIns="91440" anchor="b" anchorCtr="0"/>
          <a:lstStyle>
            <a:lvl1pPr>
              <a:defRPr sz="38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64253" y="3330328"/>
            <a:ext cx="6395224" cy="1546471"/>
          </a:xfrm>
          <a:solidFill>
            <a:schemeClr val="tx2">
              <a:alpha val="0"/>
            </a:schemeClr>
          </a:solidFill>
        </p:spPr>
        <p:txBody>
          <a:bodyPr lIns="0" rIns="0" bIns="91440">
            <a:noAutofit/>
          </a:bodyPr>
          <a:lstStyle>
            <a:lvl1pPr marL="0" indent="0" algn="l">
              <a:lnSpc>
                <a:spcPct val="103000"/>
              </a:lnSpc>
              <a:spcBef>
                <a:spcPts val="0"/>
              </a:spcBef>
              <a:buNone/>
              <a:defRPr sz="24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7382" y="5867400"/>
            <a:ext cx="5851835" cy="396218"/>
          </a:xfrm>
          <a:prstGeom prst="rect">
            <a:avLst/>
          </a:prstGeom>
        </p:spPr>
      </p:pic>
    </p:spTree>
    <p:extLst>
      <p:ext uri="{BB962C8B-B14F-4D97-AF65-F5344CB8AC3E}">
        <p14:creationId xmlns:p14="http://schemas.microsoft.com/office/powerpoint/2010/main" val="1499704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1"/>
          </a:xfrm>
        </p:spPr>
        <p:txBody>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4602163"/>
          </a:xfrm>
        </p:spPr>
        <p:txBody>
          <a:bodyPr/>
          <a:lstStyle>
            <a:lvl1pPr marL="225425" indent="-225425">
              <a:buFont typeface="Wingdings" charset="2"/>
              <a:buChar char="§"/>
              <a:defRPr sz="2000"/>
            </a:lvl1pPr>
            <a:lvl2pPr marL="692150" indent="-234950">
              <a:buFont typeface="Wingdings" charset="2"/>
              <a:buChar char="§"/>
              <a:defRPr sz="2000"/>
            </a:lvl2pPr>
            <a:lvl3pPr marL="1143000" indent="-228600">
              <a:buFont typeface="Wingdings" charset="2"/>
              <a:buChar char="§"/>
              <a:defRPr sz="2000"/>
            </a:lvl3pPr>
            <a:lvl4pPr marL="1714500" indent="-342900">
              <a:buFont typeface="Wingdings" charset="2"/>
              <a:buChar char="§"/>
              <a:defRPr sz="2000"/>
            </a:lvl4pPr>
            <a:lvl5pPr marL="1647825" indent="-228600">
              <a:buFont typeface="Wingdings" charset="2"/>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9809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 Paragraph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1"/>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8229600" cy="4648199"/>
          </a:xfrm>
        </p:spPr>
        <p:txBody>
          <a:bodyPr/>
          <a:lstStyle>
            <a:lvl1pPr marL="0" indent="0">
              <a:lnSpc>
                <a:spcPct val="110000"/>
              </a:lnSpc>
              <a:buNone/>
              <a:defRPr/>
            </a:lvl1pPr>
          </a:lstStyle>
          <a:p>
            <a:pPr lvl="0"/>
            <a:r>
              <a:rPr lang="en-US"/>
              <a:t>Click to edit Master text styles</a:t>
            </a:r>
          </a:p>
        </p:txBody>
      </p:sp>
    </p:spTree>
    <p:extLst>
      <p:ext uri="{BB962C8B-B14F-4D97-AF65-F5344CB8AC3E}">
        <p14:creationId xmlns:p14="http://schemas.microsoft.com/office/powerpoint/2010/main" val="1806849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47800"/>
            <a:ext cx="4038600" cy="4525963"/>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4038600" cy="4525963"/>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706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04950"/>
            <a:ext cx="4040188" cy="639762"/>
          </a:xfrm>
        </p:spPr>
        <p:txBody>
          <a:bodyPr anchor="b"/>
          <a:lstStyle>
            <a:lvl1pPr marL="0" indent="0">
              <a:lnSpc>
                <a:spcPct val="90000"/>
              </a:lnSpc>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44712"/>
            <a:ext cx="4040188" cy="3951288"/>
          </a:xfrm>
        </p:spPr>
        <p:txBody>
          <a:bodyPr/>
          <a:lstStyle>
            <a:lvl1pPr>
              <a:defRPr sz="20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04950"/>
            <a:ext cx="4041775" cy="639762"/>
          </a:xfrm>
        </p:spPr>
        <p:txBody>
          <a:bodyPr anchor="b"/>
          <a:lstStyle>
            <a:lvl1pPr marL="0" indent="0">
              <a:lnSpc>
                <a:spcPct val="90000"/>
              </a:lnSpc>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44712"/>
            <a:ext cx="4041775" cy="3951288"/>
          </a:xfrm>
        </p:spPr>
        <p:txBody>
          <a:bodyPr/>
          <a:lstStyle>
            <a:lvl1pPr>
              <a:defRPr sz="20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2544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0"/>
            <a:ext cx="2560320" cy="4525963"/>
          </a:xfrm>
        </p:spPr>
        <p:txBody>
          <a:bodyPr/>
          <a:lstStyle>
            <a:lvl1pPr>
              <a:spcBef>
                <a:spcPts val="1400"/>
              </a:spcBef>
              <a:defRPr sz="1600"/>
            </a:lvl1pPr>
            <a:lvl2pPr marL="577850" indent="-234950">
              <a:defRPr sz="1600"/>
            </a:lvl2pPr>
            <a:lvl3pPr marL="860425" indent="-171450">
              <a:defRPr sz="1600"/>
            </a:lvl3pPr>
            <a:lvl4pPr marL="1033463" indent="0">
              <a:defRPr sz="1600"/>
            </a:lvl4pPr>
            <a:lvl5pPr marL="1368425" indent="-174625">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1"/>
          </p:nvPr>
        </p:nvSpPr>
        <p:spPr>
          <a:xfrm>
            <a:off x="3291840" y="1447800"/>
            <a:ext cx="2560320" cy="4525963"/>
          </a:xfrm>
        </p:spPr>
        <p:txBody>
          <a:bodyPr/>
          <a:lstStyle>
            <a:lvl1pPr>
              <a:spcBef>
                <a:spcPts val="1400"/>
              </a:spcBef>
              <a:defRPr sz="1600"/>
            </a:lvl1pPr>
            <a:lvl2pPr marL="577850" indent="-234950">
              <a:defRPr sz="1600"/>
            </a:lvl2pPr>
            <a:lvl3pPr marL="860425" indent="-171450">
              <a:defRPr sz="1600"/>
            </a:lvl3pPr>
            <a:lvl4pPr marL="1033463" indent="0">
              <a:defRPr sz="1600"/>
            </a:lvl4pPr>
            <a:lvl5pPr marL="1368425" indent="-174625">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2"/>
          </p:nvPr>
        </p:nvSpPr>
        <p:spPr>
          <a:xfrm>
            <a:off x="6124222" y="1447800"/>
            <a:ext cx="2560320" cy="4525963"/>
          </a:xfrm>
        </p:spPr>
        <p:txBody>
          <a:bodyPr/>
          <a:lstStyle>
            <a:lvl1pPr>
              <a:spcBef>
                <a:spcPts val="1400"/>
              </a:spcBef>
              <a:defRPr sz="1600"/>
            </a:lvl1pPr>
            <a:lvl2pPr marL="577850" indent="-234950">
              <a:defRPr sz="1600"/>
            </a:lvl2pPr>
            <a:lvl3pPr marL="860425" indent="-171450">
              <a:defRPr sz="1600"/>
            </a:lvl3pPr>
            <a:lvl4pPr marL="1033463" indent="0">
              <a:defRPr sz="1600"/>
            </a:lvl4pPr>
            <a:lvl5pPr marL="1368425" indent="-174625" defTabSz="454025">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983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4_SECTIONS">
    <p:spTree>
      <p:nvGrpSpPr>
        <p:cNvPr id="1" name=""/>
        <p:cNvGrpSpPr/>
        <p:nvPr/>
      </p:nvGrpSpPr>
      <p:grpSpPr>
        <a:xfrm>
          <a:off x="0" y="0"/>
          <a:ext cx="0" cy="0"/>
          <a:chOff x="0" y="0"/>
          <a:chExt cx="0" cy="0"/>
        </a:xfrm>
      </p:grpSpPr>
      <p:sp>
        <p:nvSpPr>
          <p:cNvPr id="2" name="TextBox 1"/>
          <p:cNvSpPr txBox="1"/>
          <p:nvPr/>
        </p:nvSpPr>
        <p:spPr>
          <a:xfrm>
            <a:off x="990600" y="1388442"/>
            <a:ext cx="7162800" cy="4081117"/>
          </a:xfrm>
          <a:prstGeom prst="rect">
            <a:avLst/>
          </a:prstGeom>
          <a:noFill/>
        </p:spPr>
        <p:txBody>
          <a:bodyPr wrap="square" rtlCol="0">
            <a:spAutoFit/>
          </a:bodyPr>
          <a:lstStyle/>
          <a:p>
            <a:pPr algn="ctr">
              <a:lnSpc>
                <a:spcPct val="90000"/>
              </a:lnSpc>
            </a:pPr>
            <a:r>
              <a:rPr lang="en-US" sz="9600" b="1" dirty="0"/>
              <a:t>Photo Content</a:t>
            </a:r>
            <a:r>
              <a:rPr lang="en-US" sz="9600" b="1" baseline="0" dirty="0"/>
              <a:t> </a:t>
            </a:r>
            <a:r>
              <a:rPr lang="en-US" sz="9600" b="1" dirty="0"/>
              <a:t>Masters</a:t>
            </a:r>
          </a:p>
        </p:txBody>
      </p:sp>
    </p:spTree>
    <p:extLst>
      <p:ext uri="{BB962C8B-B14F-4D97-AF65-F5344CB8AC3E}">
        <p14:creationId xmlns:p14="http://schemas.microsoft.com/office/powerpoint/2010/main" val="1370684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 Content + Vertical Photo">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1"/>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457200" y="1447800"/>
            <a:ext cx="39624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2"/>
          </p:nvPr>
        </p:nvSpPr>
        <p:spPr>
          <a:xfrm>
            <a:off x="4724400" y="1150536"/>
            <a:ext cx="4419600" cy="5707464"/>
          </a:xfrm>
          <a:noFill/>
        </p:spPr>
        <p:txBody>
          <a:bodyPr/>
          <a:lstStyle/>
          <a:p>
            <a:r>
              <a:rPr lang="en-US"/>
              <a:t>Drag picture to placeholder or click icon to add</a:t>
            </a:r>
            <a:endParaRPr lang="en-US" dirty="0"/>
          </a:p>
        </p:txBody>
      </p:sp>
    </p:spTree>
    <p:extLst>
      <p:ext uri="{BB962C8B-B14F-4D97-AF65-F5344CB8AC3E}">
        <p14:creationId xmlns:p14="http://schemas.microsoft.com/office/powerpoint/2010/main" val="1032721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 Content + Landscape Photo">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457200" y="2692400"/>
            <a:ext cx="8229600" cy="3251200"/>
          </a:xfrm>
        </p:spPr>
        <p:txBody>
          <a:bodyPr/>
          <a:lstStyle/>
          <a:p>
            <a:r>
              <a:rPr lang="en-US"/>
              <a:t>Drag picture to placeholder or click icon to add</a:t>
            </a:r>
            <a:endParaRPr lang="en-US" dirty="0"/>
          </a:p>
        </p:txBody>
      </p:sp>
      <p:sp>
        <p:nvSpPr>
          <p:cNvPr id="2" name="Title 1"/>
          <p:cNvSpPr>
            <a:spLocks noGrp="1"/>
          </p:cNvSpPr>
          <p:nvPr>
            <p:ph type="title"/>
          </p:nvPr>
        </p:nvSpPr>
        <p:spPr>
          <a:xfrm>
            <a:off x="457200" y="304800"/>
            <a:ext cx="8229600" cy="762001"/>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8229600" cy="1066799"/>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992793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hoto">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216650"/>
          </a:xfrm>
        </p:spPr>
        <p:txBody>
          <a:bodyPr anchor="ctr" anchorCtr="1"/>
          <a:lstStyle>
            <a:lvl1pPr marL="0" indent="0">
              <a:buNone/>
              <a:defRPr/>
            </a:lvl1pPr>
          </a:lstStyle>
          <a:p>
            <a:r>
              <a:rPr lang="en-US"/>
              <a:t>Drag picture to placeholder or click icon to add</a:t>
            </a:r>
            <a:endParaRPr lang="en-US" dirty="0"/>
          </a:p>
        </p:txBody>
      </p:sp>
      <p:sp>
        <p:nvSpPr>
          <p:cNvPr id="13" name="Rectangle 12"/>
          <p:cNvSpPr/>
          <p:nvPr userDrawn="1"/>
        </p:nvSpPr>
        <p:spPr>
          <a:xfrm>
            <a:off x="1" y="6213475"/>
            <a:ext cx="9144000" cy="644525"/>
          </a:xfrm>
          <a:prstGeom prst="rect">
            <a:avLst/>
          </a:prstGeom>
          <a:solidFill>
            <a:srgbClr val="063F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9778" r="-27"/>
          <a:stretch/>
        </p:blipFill>
        <p:spPr>
          <a:xfrm>
            <a:off x="1" y="6213475"/>
            <a:ext cx="9155725" cy="644525"/>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Tree>
    <p:extLst>
      <p:ext uri="{BB962C8B-B14F-4D97-AF65-F5344CB8AC3E}">
        <p14:creationId xmlns:p14="http://schemas.microsoft.com/office/powerpoint/2010/main" val="2003728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Only Masters">
    <p:spTree>
      <p:nvGrpSpPr>
        <p:cNvPr id="1" name=""/>
        <p:cNvGrpSpPr/>
        <p:nvPr/>
      </p:nvGrpSpPr>
      <p:grpSpPr>
        <a:xfrm>
          <a:off x="0" y="0"/>
          <a:ext cx="0" cy="0"/>
          <a:chOff x="0" y="0"/>
          <a:chExt cx="0" cy="0"/>
        </a:xfrm>
      </p:grpSpPr>
      <p:sp>
        <p:nvSpPr>
          <p:cNvPr id="2" name="TextBox 1"/>
          <p:cNvSpPr txBox="1"/>
          <p:nvPr/>
        </p:nvSpPr>
        <p:spPr>
          <a:xfrm>
            <a:off x="990600" y="1388442"/>
            <a:ext cx="7162800" cy="4081117"/>
          </a:xfrm>
          <a:prstGeom prst="rect">
            <a:avLst/>
          </a:prstGeom>
          <a:noFill/>
        </p:spPr>
        <p:txBody>
          <a:bodyPr wrap="square" rtlCol="0">
            <a:spAutoFit/>
          </a:bodyPr>
          <a:lstStyle/>
          <a:p>
            <a:pPr algn="ctr">
              <a:lnSpc>
                <a:spcPct val="90000"/>
              </a:lnSpc>
            </a:pPr>
            <a:r>
              <a:rPr lang="en-US" sz="9600" b="1" dirty="0"/>
              <a:t>Title </a:t>
            </a:r>
            <a:br>
              <a:rPr lang="en-US" sz="9600" b="1" dirty="0"/>
            </a:br>
            <a:r>
              <a:rPr lang="en-US" sz="9600" b="1" dirty="0"/>
              <a:t>Only </a:t>
            </a:r>
            <a:r>
              <a:rPr lang="en-US" sz="9600" b="1" baseline="0" dirty="0"/>
              <a:t> </a:t>
            </a:r>
            <a:r>
              <a:rPr lang="en-US" sz="9600" b="1" dirty="0"/>
              <a:t>Masters</a:t>
            </a:r>
          </a:p>
        </p:txBody>
      </p:sp>
    </p:spTree>
    <p:extLst>
      <p:ext uri="{BB962C8B-B14F-4D97-AF65-F5344CB8AC3E}">
        <p14:creationId xmlns:p14="http://schemas.microsoft.com/office/powerpoint/2010/main" val="1946171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lstStyle/>
          <a:p>
            <a:r>
              <a:rPr lang="en-US"/>
              <a:t>Click to edit Master title style</a:t>
            </a:r>
          </a:p>
        </p:txBody>
      </p:sp>
    </p:spTree>
    <p:extLst>
      <p:ext uri="{BB962C8B-B14F-4D97-AF65-F5344CB8AC3E}">
        <p14:creationId xmlns:p14="http://schemas.microsoft.com/office/powerpoint/2010/main" val="1048108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reserve="1">
  <p:cSld name="Title No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lstStyle/>
          <a:p>
            <a:r>
              <a:rPr lang="en-US"/>
              <a:t>Click to edit Master title style</a:t>
            </a:r>
          </a:p>
        </p:txBody>
      </p:sp>
      <p:sp>
        <p:nvSpPr>
          <p:cNvPr id="9" name="Rectangle 8"/>
          <p:cNvSpPr/>
          <p:nvPr userDrawn="1"/>
        </p:nvSpPr>
        <p:spPr>
          <a:xfrm>
            <a:off x="1" y="6213475"/>
            <a:ext cx="9144000" cy="644525"/>
          </a:xfrm>
          <a:prstGeom prst="rect">
            <a:avLst/>
          </a:prstGeom>
          <a:solidFill>
            <a:srgbClr val="063F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9778" r="-27"/>
          <a:stretch/>
        </p:blipFill>
        <p:spPr>
          <a:xfrm>
            <a:off x="1" y="6213475"/>
            <a:ext cx="9155725" cy="64452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Tree>
    <p:extLst>
      <p:ext uri="{BB962C8B-B14F-4D97-AF65-F5344CB8AC3E}">
        <p14:creationId xmlns:p14="http://schemas.microsoft.com/office/powerpoint/2010/main" val="1906333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Only" preserve="1">
  <p:cSld name="Title + Lin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lstStyle/>
          <a:p>
            <a:r>
              <a:rPr lang="en-US"/>
              <a:t>Click to edit Master title style</a:t>
            </a:r>
          </a:p>
        </p:txBody>
      </p:sp>
      <p:cxnSp>
        <p:nvCxnSpPr>
          <p:cNvPr id="3" name="Straight Connector 2"/>
          <p:cNvCxnSpPr/>
          <p:nvPr userDrawn="1"/>
        </p:nvCxnSpPr>
        <p:spPr>
          <a:xfrm>
            <a:off x="457200" y="1143000"/>
            <a:ext cx="86868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0859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 Nothing Else">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1"/>
            <a:ext cx="8229600" cy="762000"/>
          </a:xfrm>
        </p:spPr>
        <p:txBody>
          <a:bodyPr anchor="b" anchorCtr="0"/>
          <a:lstStyle/>
          <a:p>
            <a:r>
              <a:rPr lang="en-US"/>
              <a:t>Click to edit Master title style</a:t>
            </a:r>
          </a:p>
        </p:txBody>
      </p:sp>
    </p:spTree>
    <p:extLst>
      <p:ext uri="{BB962C8B-B14F-4D97-AF65-F5344CB8AC3E}">
        <p14:creationId xmlns:p14="http://schemas.microsoft.com/office/powerpoint/2010/main" val="14468571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Master">
    <p:spTree>
      <p:nvGrpSpPr>
        <p:cNvPr id="1" name=""/>
        <p:cNvGrpSpPr/>
        <p:nvPr/>
      </p:nvGrpSpPr>
      <p:grpSpPr>
        <a:xfrm>
          <a:off x="0" y="0"/>
          <a:ext cx="0" cy="0"/>
          <a:chOff x="0" y="0"/>
          <a:chExt cx="0" cy="0"/>
        </a:xfrm>
      </p:grpSpPr>
      <p:sp>
        <p:nvSpPr>
          <p:cNvPr id="2" name="TextBox 1"/>
          <p:cNvSpPr txBox="1"/>
          <p:nvPr/>
        </p:nvSpPr>
        <p:spPr>
          <a:xfrm>
            <a:off x="990600" y="1388442"/>
            <a:ext cx="7162800" cy="2751522"/>
          </a:xfrm>
          <a:prstGeom prst="rect">
            <a:avLst/>
          </a:prstGeom>
          <a:noFill/>
        </p:spPr>
        <p:txBody>
          <a:bodyPr wrap="square" rtlCol="0">
            <a:spAutoFit/>
          </a:bodyPr>
          <a:lstStyle/>
          <a:p>
            <a:pPr algn="ctr">
              <a:lnSpc>
                <a:spcPct val="90000"/>
              </a:lnSpc>
            </a:pPr>
            <a:r>
              <a:rPr lang="en-US" sz="9600" b="1" dirty="0"/>
              <a:t>Blank Masters</a:t>
            </a:r>
          </a:p>
        </p:txBody>
      </p:sp>
    </p:spTree>
    <p:extLst>
      <p:ext uri="{BB962C8B-B14F-4D97-AF65-F5344CB8AC3E}">
        <p14:creationId xmlns:p14="http://schemas.microsoft.com/office/powerpoint/2010/main" val="1236238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7" name="Rectangle 6"/>
          <p:cNvSpPr/>
          <p:nvPr userDrawn="1"/>
        </p:nvSpPr>
        <p:spPr>
          <a:xfrm>
            <a:off x="1" y="6213475"/>
            <a:ext cx="9144000" cy="644525"/>
          </a:xfrm>
          <a:prstGeom prst="rect">
            <a:avLst/>
          </a:prstGeom>
          <a:solidFill>
            <a:srgbClr val="063F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9778" r="-27"/>
          <a:stretch/>
        </p:blipFill>
        <p:spPr>
          <a:xfrm>
            <a:off x="1" y="6213475"/>
            <a:ext cx="9155725" cy="644525"/>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Tree>
    <p:extLst>
      <p:ext uri="{BB962C8B-B14F-4D97-AF65-F5344CB8AC3E}">
        <p14:creationId xmlns:p14="http://schemas.microsoft.com/office/powerpoint/2010/main" val="2083027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378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S">
    <p:spTree>
      <p:nvGrpSpPr>
        <p:cNvPr id="1" name=""/>
        <p:cNvGrpSpPr/>
        <p:nvPr/>
      </p:nvGrpSpPr>
      <p:grpSpPr>
        <a:xfrm>
          <a:off x="0" y="0"/>
          <a:ext cx="0" cy="0"/>
          <a:chOff x="0" y="0"/>
          <a:chExt cx="0" cy="0"/>
        </a:xfrm>
      </p:grpSpPr>
      <p:sp>
        <p:nvSpPr>
          <p:cNvPr id="2" name="TextBox 1"/>
          <p:cNvSpPr txBox="1"/>
          <p:nvPr/>
        </p:nvSpPr>
        <p:spPr>
          <a:xfrm>
            <a:off x="990600" y="2053239"/>
            <a:ext cx="7162800" cy="2751522"/>
          </a:xfrm>
          <a:prstGeom prst="rect">
            <a:avLst/>
          </a:prstGeom>
          <a:noFill/>
        </p:spPr>
        <p:txBody>
          <a:bodyPr wrap="square" rtlCol="0">
            <a:spAutoFit/>
          </a:bodyPr>
          <a:lstStyle/>
          <a:p>
            <a:pPr algn="ctr">
              <a:lnSpc>
                <a:spcPct val="90000"/>
              </a:lnSpc>
            </a:pPr>
            <a:r>
              <a:rPr lang="en-US" sz="9600" b="1" dirty="0"/>
              <a:t>Section</a:t>
            </a:r>
            <a:r>
              <a:rPr lang="en-US" sz="9600" b="1" baseline="0" dirty="0"/>
              <a:t> Masters</a:t>
            </a:r>
            <a:endParaRPr lang="en-US" sz="9600" b="1" dirty="0"/>
          </a:p>
        </p:txBody>
      </p:sp>
    </p:spTree>
    <p:extLst>
      <p:ext uri="{BB962C8B-B14F-4D97-AF65-F5344CB8AC3E}">
        <p14:creationId xmlns:p14="http://schemas.microsoft.com/office/powerpoint/2010/main" val="14564784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rgbClr val="FFFFFF"/>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
        <p:nvSpPr>
          <p:cNvPr id="18" name="Rectangle 17"/>
          <p:cNvSpPr/>
          <p:nvPr userDrawn="1"/>
        </p:nvSpPr>
        <p:spPr>
          <a:xfrm>
            <a:off x="0" y="0"/>
            <a:ext cx="8534400" cy="6858000"/>
          </a:xfrm>
          <a:prstGeom prst="rect">
            <a:avLst/>
          </a:prstGeom>
          <a:solidFill>
            <a:srgbClr val="063F89">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3">
            <a:alphaModFix amt="71000"/>
            <a:extLst>
              <a:ext uri="{28A0092B-C50C-407E-A947-70E740481C1C}">
                <a14:useLocalDpi xmlns:a14="http://schemas.microsoft.com/office/drawing/2010/main" val="0"/>
              </a:ext>
            </a:extLst>
          </a:blip>
          <a:stretch>
            <a:fillRect/>
          </a:stretch>
        </p:blipFill>
        <p:spPr>
          <a:xfrm>
            <a:off x="-2771" y="0"/>
            <a:ext cx="8537171" cy="6858000"/>
          </a:xfrm>
          <a:prstGeom prst="rect">
            <a:avLst/>
          </a:prstGeom>
        </p:spPr>
      </p:pic>
      <p:sp>
        <p:nvSpPr>
          <p:cNvPr id="20" name="object 4"/>
          <p:cNvSpPr/>
          <p:nvPr userDrawn="1"/>
        </p:nvSpPr>
        <p:spPr>
          <a:xfrm>
            <a:off x="578556" y="704731"/>
            <a:ext cx="8307955" cy="4626046"/>
          </a:xfrm>
          <a:custGeom>
            <a:avLst/>
            <a:gdLst/>
            <a:ahLst/>
            <a:cxnLst/>
            <a:rect l="l" t="t" r="r" b="b"/>
            <a:pathLst>
              <a:path w="12653645" h="6024880">
                <a:moveTo>
                  <a:pt x="0" y="6024753"/>
                </a:moveTo>
                <a:lnTo>
                  <a:pt x="12653391" y="6024753"/>
                </a:lnTo>
                <a:lnTo>
                  <a:pt x="12653391" y="0"/>
                </a:lnTo>
                <a:lnTo>
                  <a:pt x="0" y="0"/>
                </a:lnTo>
                <a:lnTo>
                  <a:pt x="0" y="6024753"/>
                </a:lnTo>
                <a:close/>
              </a:path>
            </a:pathLst>
          </a:custGeom>
          <a:solidFill>
            <a:srgbClr val="063F89">
              <a:alpha val="85000"/>
            </a:srgbClr>
          </a:solidFill>
          <a:ln>
            <a:noFill/>
          </a:ln>
          <a:effectLst/>
        </p:spPr>
        <p:txBody>
          <a:bodyPr vert="horz" wrap="square" lIns="457200" tIns="457200" rIns="640080" bIns="621792" rtlCol="0" anchor="ctr" anchorCtr="0">
            <a:noAutofit/>
          </a:bodyPr>
          <a:lstStyle/>
          <a:p>
            <a:pPr lvl="0">
              <a:lnSpc>
                <a:spcPct val="90000"/>
              </a:lnSpc>
              <a:spcBef>
                <a:spcPct val="0"/>
              </a:spcBef>
              <a:buNone/>
            </a:pPr>
            <a:endParaRPr sz="4000" b="0" i="0">
              <a:solidFill>
                <a:srgbClr val="FFFFFF"/>
              </a:solidFill>
              <a:latin typeface="Arial"/>
            </a:endParaRPr>
          </a:p>
        </p:txBody>
      </p:sp>
      <p:sp>
        <p:nvSpPr>
          <p:cNvPr id="21" name="object 47"/>
          <p:cNvSpPr/>
          <p:nvPr userDrawn="1"/>
        </p:nvSpPr>
        <p:spPr>
          <a:xfrm>
            <a:off x="8570031" y="5367012"/>
            <a:ext cx="312092" cy="312093"/>
          </a:xfrm>
          <a:custGeom>
            <a:avLst/>
            <a:gdLst/>
            <a:ahLst/>
            <a:cxnLst/>
            <a:rect l="l" t="t" r="r" b="b"/>
            <a:pathLst>
              <a:path w="443865" h="443865">
                <a:moveTo>
                  <a:pt x="443776" y="0"/>
                </a:moveTo>
                <a:lnTo>
                  <a:pt x="0" y="0"/>
                </a:lnTo>
                <a:lnTo>
                  <a:pt x="0" y="443776"/>
                </a:lnTo>
                <a:lnTo>
                  <a:pt x="443776" y="0"/>
                </a:lnTo>
                <a:close/>
              </a:path>
            </a:pathLst>
          </a:custGeom>
          <a:solidFill>
            <a:srgbClr val="063F89">
              <a:alpha val="85000"/>
            </a:srgbClr>
          </a:solidFill>
        </p:spPr>
        <p:txBody>
          <a:bodyPr wrap="square" lIns="0" tIns="0" rIns="0" bIns="0" rtlCol="0"/>
          <a:lstStyle/>
          <a:p>
            <a:endParaRPr>
              <a:latin typeface="Arial"/>
            </a:endParaRPr>
          </a:p>
        </p:txBody>
      </p:sp>
      <p:sp>
        <p:nvSpPr>
          <p:cNvPr id="22" name="Title 1"/>
          <p:cNvSpPr>
            <a:spLocks noGrp="1"/>
          </p:cNvSpPr>
          <p:nvPr>
            <p:ph type="ctrTitle"/>
          </p:nvPr>
        </p:nvSpPr>
        <p:spPr>
          <a:xfrm>
            <a:off x="1164253" y="704731"/>
            <a:ext cx="6395224" cy="3044262"/>
          </a:xfrm>
          <a:solidFill>
            <a:schemeClr val="tx2">
              <a:alpha val="0"/>
            </a:schemeClr>
          </a:solidFill>
        </p:spPr>
        <p:txBody>
          <a:bodyPr lIns="0" rIns="0" bIns="91440" anchor="b" anchorCtr="0"/>
          <a:lstStyle>
            <a:lvl1pPr>
              <a:defRPr sz="3800">
                <a:solidFill>
                  <a:srgbClr val="FFFFFF"/>
                </a:solidFill>
              </a:defRPr>
            </a:lvl1pPr>
          </a:lstStyle>
          <a:p>
            <a:r>
              <a:rPr lang="en-US"/>
              <a:t>Click to edit Master title style</a:t>
            </a:r>
            <a:endParaRPr lang="en-US" dirty="0"/>
          </a:p>
        </p:txBody>
      </p:sp>
      <p:sp>
        <p:nvSpPr>
          <p:cNvPr id="23" name="Subtitle 2"/>
          <p:cNvSpPr>
            <a:spLocks noGrp="1"/>
          </p:cNvSpPr>
          <p:nvPr>
            <p:ph type="subTitle" idx="1"/>
          </p:nvPr>
        </p:nvSpPr>
        <p:spPr>
          <a:xfrm>
            <a:off x="1164253" y="3748994"/>
            <a:ext cx="6395224" cy="1546471"/>
          </a:xfrm>
          <a:solidFill>
            <a:schemeClr val="tx2">
              <a:alpha val="0"/>
            </a:schemeClr>
          </a:solidFill>
        </p:spPr>
        <p:txBody>
          <a:bodyPr lIns="0" rIns="0" bIns="91440">
            <a:noAutofit/>
          </a:bodyPr>
          <a:lstStyle>
            <a:lvl1pPr marL="0" indent="0" algn="l">
              <a:lnSpc>
                <a:spcPct val="103000"/>
              </a:lnSpc>
              <a:spcBef>
                <a:spcPts val="0"/>
              </a:spcBef>
              <a:buNone/>
              <a:defRPr sz="24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7382" y="5867400"/>
            <a:ext cx="5851835" cy="396218"/>
          </a:xfrm>
          <a:prstGeom prst="rect">
            <a:avLst/>
          </a:prstGeom>
        </p:spPr>
      </p:pic>
    </p:spTree>
    <p:extLst>
      <p:ext uri="{BB962C8B-B14F-4D97-AF65-F5344CB8AC3E}">
        <p14:creationId xmlns:p14="http://schemas.microsoft.com/office/powerpoint/2010/main" val="20144149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 Red">
    <p:bg>
      <p:bgPr>
        <a:solidFill>
          <a:srgbClr val="FFFFFF"/>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
        <p:nvSpPr>
          <p:cNvPr id="18" name="Rectangle 17"/>
          <p:cNvSpPr/>
          <p:nvPr userDrawn="1"/>
        </p:nvSpPr>
        <p:spPr>
          <a:xfrm>
            <a:off x="0" y="0"/>
            <a:ext cx="8534400" cy="6858000"/>
          </a:xfrm>
          <a:prstGeom prst="rect">
            <a:avLst/>
          </a:prstGeom>
          <a:solidFill>
            <a:srgbClr val="CB3328">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3">
            <a:alphaModFix amt="71000"/>
            <a:extLst>
              <a:ext uri="{28A0092B-C50C-407E-A947-70E740481C1C}">
                <a14:useLocalDpi xmlns:a14="http://schemas.microsoft.com/office/drawing/2010/main" val="0"/>
              </a:ext>
            </a:extLst>
          </a:blip>
          <a:stretch>
            <a:fillRect/>
          </a:stretch>
        </p:blipFill>
        <p:spPr>
          <a:xfrm>
            <a:off x="0" y="0"/>
            <a:ext cx="8537171" cy="6858000"/>
          </a:xfrm>
          <a:prstGeom prst="rect">
            <a:avLst/>
          </a:prstGeom>
        </p:spPr>
      </p:pic>
      <p:sp>
        <p:nvSpPr>
          <p:cNvPr id="20" name="object 4"/>
          <p:cNvSpPr/>
          <p:nvPr userDrawn="1"/>
        </p:nvSpPr>
        <p:spPr>
          <a:xfrm>
            <a:off x="578556" y="704731"/>
            <a:ext cx="8307955" cy="4626046"/>
          </a:xfrm>
          <a:custGeom>
            <a:avLst/>
            <a:gdLst/>
            <a:ahLst/>
            <a:cxnLst/>
            <a:rect l="l" t="t" r="r" b="b"/>
            <a:pathLst>
              <a:path w="12653645" h="6024880">
                <a:moveTo>
                  <a:pt x="0" y="6024753"/>
                </a:moveTo>
                <a:lnTo>
                  <a:pt x="12653391" y="6024753"/>
                </a:lnTo>
                <a:lnTo>
                  <a:pt x="12653391" y="0"/>
                </a:lnTo>
                <a:lnTo>
                  <a:pt x="0" y="0"/>
                </a:lnTo>
                <a:lnTo>
                  <a:pt x="0" y="6024753"/>
                </a:lnTo>
                <a:close/>
              </a:path>
            </a:pathLst>
          </a:custGeom>
          <a:solidFill>
            <a:srgbClr val="CB3328">
              <a:alpha val="85000"/>
            </a:srgbClr>
          </a:solidFill>
          <a:ln>
            <a:noFill/>
          </a:ln>
          <a:effectLst/>
        </p:spPr>
        <p:txBody>
          <a:bodyPr vert="horz" wrap="square" lIns="457200" tIns="457200" rIns="640080" bIns="621792" rtlCol="0" anchor="ctr" anchorCtr="0">
            <a:noAutofit/>
          </a:bodyPr>
          <a:lstStyle/>
          <a:p>
            <a:pPr lvl="0">
              <a:lnSpc>
                <a:spcPct val="90000"/>
              </a:lnSpc>
              <a:spcBef>
                <a:spcPct val="0"/>
              </a:spcBef>
              <a:buNone/>
            </a:pPr>
            <a:endParaRPr sz="4000" b="0" i="0">
              <a:solidFill>
                <a:srgbClr val="FFFFFF"/>
              </a:solidFill>
              <a:latin typeface="Arial"/>
            </a:endParaRPr>
          </a:p>
        </p:txBody>
      </p:sp>
      <p:sp>
        <p:nvSpPr>
          <p:cNvPr id="21" name="object 47"/>
          <p:cNvSpPr/>
          <p:nvPr userDrawn="1"/>
        </p:nvSpPr>
        <p:spPr>
          <a:xfrm>
            <a:off x="8570031" y="5367012"/>
            <a:ext cx="312092" cy="312093"/>
          </a:xfrm>
          <a:custGeom>
            <a:avLst/>
            <a:gdLst/>
            <a:ahLst/>
            <a:cxnLst/>
            <a:rect l="l" t="t" r="r" b="b"/>
            <a:pathLst>
              <a:path w="443865" h="443865">
                <a:moveTo>
                  <a:pt x="443776" y="0"/>
                </a:moveTo>
                <a:lnTo>
                  <a:pt x="0" y="0"/>
                </a:lnTo>
                <a:lnTo>
                  <a:pt x="0" y="443776"/>
                </a:lnTo>
                <a:lnTo>
                  <a:pt x="443776" y="0"/>
                </a:lnTo>
                <a:close/>
              </a:path>
            </a:pathLst>
          </a:custGeom>
          <a:solidFill>
            <a:srgbClr val="CB3328">
              <a:alpha val="85000"/>
            </a:srgbClr>
          </a:solidFill>
        </p:spPr>
        <p:txBody>
          <a:bodyPr wrap="square" lIns="0" tIns="0" rIns="0" bIns="0" rtlCol="0"/>
          <a:lstStyle/>
          <a:p>
            <a:endParaRPr>
              <a:latin typeface="Arial"/>
            </a:endParaRPr>
          </a:p>
        </p:txBody>
      </p:sp>
      <p:sp>
        <p:nvSpPr>
          <p:cNvPr id="22" name="Title 1"/>
          <p:cNvSpPr>
            <a:spLocks noGrp="1"/>
          </p:cNvSpPr>
          <p:nvPr>
            <p:ph type="ctrTitle"/>
          </p:nvPr>
        </p:nvSpPr>
        <p:spPr>
          <a:xfrm>
            <a:off x="1164253" y="704731"/>
            <a:ext cx="6395224" cy="3044262"/>
          </a:xfrm>
          <a:solidFill>
            <a:schemeClr val="tx2">
              <a:alpha val="0"/>
            </a:schemeClr>
          </a:solidFill>
        </p:spPr>
        <p:txBody>
          <a:bodyPr lIns="0" rIns="0" bIns="91440" anchor="b" anchorCtr="0"/>
          <a:lstStyle>
            <a:lvl1pPr>
              <a:defRPr sz="3800">
                <a:solidFill>
                  <a:srgbClr val="FFFFFF"/>
                </a:solidFill>
              </a:defRPr>
            </a:lvl1pPr>
          </a:lstStyle>
          <a:p>
            <a:r>
              <a:rPr lang="en-US"/>
              <a:t>Click to edit Master title style</a:t>
            </a:r>
            <a:endParaRPr lang="en-US" dirty="0"/>
          </a:p>
        </p:txBody>
      </p:sp>
      <p:sp>
        <p:nvSpPr>
          <p:cNvPr id="23" name="Subtitle 2"/>
          <p:cNvSpPr>
            <a:spLocks noGrp="1"/>
          </p:cNvSpPr>
          <p:nvPr>
            <p:ph type="subTitle" idx="1"/>
          </p:nvPr>
        </p:nvSpPr>
        <p:spPr>
          <a:xfrm>
            <a:off x="1164253" y="3748994"/>
            <a:ext cx="6395224" cy="1546471"/>
          </a:xfrm>
          <a:solidFill>
            <a:schemeClr val="tx2">
              <a:alpha val="0"/>
            </a:schemeClr>
          </a:solidFill>
        </p:spPr>
        <p:txBody>
          <a:bodyPr lIns="0" rIns="0" bIns="91440">
            <a:noAutofit/>
          </a:bodyPr>
          <a:lstStyle>
            <a:lvl1pPr marL="0" indent="0" algn="l">
              <a:lnSpc>
                <a:spcPct val="103000"/>
              </a:lnSpc>
              <a:spcBef>
                <a:spcPts val="0"/>
              </a:spcBef>
              <a:buNone/>
              <a:defRPr sz="24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7382" y="5867400"/>
            <a:ext cx="5851835" cy="396218"/>
          </a:xfrm>
          <a:prstGeom prst="rect">
            <a:avLst/>
          </a:prstGeom>
        </p:spPr>
      </p:pic>
    </p:spTree>
    <p:extLst>
      <p:ext uri="{BB962C8B-B14F-4D97-AF65-F5344CB8AC3E}">
        <p14:creationId xmlns:p14="http://schemas.microsoft.com/office/powerpoint/2010/main" val="1785053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Header - Orange">
    <p:bg>
      <p:bgPr>
        <a:solidFill>
          <a:srgbClr val="FFFFFF"/>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
        <p:nvSpPr>
          <p:cNvPr id="18" name="Rectangle 17"/>
          <p:cNvSpPr/>
          <p:nvPr userDrawn="1"/>
        </p:nvSpPr>
        <p:spPr>
          <a:xfrm>
            <a:off x="0" y="0"/>
            <a:ext cx="8534400" cy="6858000"/>
          </a:xfrm>
          <a:prstGeom prst="rect">
            <a:avLst/>
          </a:prstGeom>
          <a:solidFill>
            <a:srgbClr val="ED752A">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3">
            <a:alphaModFix amt="71000"/>
            <a:extLst>
              <a:ext uri="{28A0092B-C50C-407E-A947-70E740481C1C}">
                <a14:useLocalDpi xmlns:a14="http://schemas.microsoft.com/office/drawing/2010/main" val="0"/>
              </a:ext>
            </a:extLst>
          </a:blip>
          <a:stretch>
            <a:fillRect/>
          </a:stretch>
        </p:blipFill>
        <p:spPr>
          <a:xfrm>
            <a:off x="-2771" y="0"/>
            <a:ext cx="8537171" cy="6858000"/>
          </a:xfrm>
          <a:prstGeom prst="rect">
            <a:avLst/>
          </a:prstGeom>
        </p:spPr>
      </p:pic>
      <p:sp>
        <p:nvSpPr>
          <p:cNvPr id="20" name="object 4"/>
          <p:cNvSpPr/>
          <p:nvPr userDrawn="1"/>
        </p:nvSpPr>
        <p:spPr>
          <a:xfrm>
            <a:off x="578556" y="704731"/>
            <a:ext cx="8307955" cy="4626046"/>
          </a:xfrm>
          <a:custGeom>
            <a:avLst/>
            <a:gdLst/>
            <a:ahLst/>
            <a:cxnLst/>
            <a:rect l="l" t="t" r="r" b="b"/>
            <a:pathLst>
              <a:path w="12653645" h="6024880">
                <a:moveTo>
                  <a:pt x="0" y="6024753"/>
                </a:moveTo>
                <a:lnTo>
                  <a:pt x="12653391" y="6024753"/>
                </a:lnTo>
                <a:lnTo>
                  <a:pt x="12653391" y="0"/>
                </a:lnTo>
                <a:lnTo>
                  <a:pt x="0" y="0"/>
                </a:lnTo>
                <a:lnTo>
                  <a:pt x="0" y="6024753"/>
                </a:lnTo>
                <a:close/>
              </a:path>
            </a:pathLst>
          </a:custGeom>
          <a:solidFill>
            <a:srgbClr val="ED752A">
              <a:alpha val="84706"/>
            </a:srgbClr>
          </a:solidFill>
          <a:ln>
            <a:noFill/>
          </a:ln>
          <a:effectLst/>
        </p:spPr>
        <p:txBody>
          <a:bodyPr vert="horz" wrap="square" lIns="457200" tIns="457200" rIns="640080" bIns="621792" rtlCol="0" anchor="ctr" anchorCtr="0">
            <a:noAutofit/>
          </a:bodyPr>
          <a:lstStyle/>
          <a:p>
            <a:pPr lvl="0">
              <a:lnSpc>
                <a:spcPct val="90000"/>
              </a:lnSpc>
              <a:spcBef>
                <a:spcPct val="0"/>
              </a:spcBef>
              <a:buNone/>
            </a:pPr>
            <a:endParaRPr sz="4000" b="0" i="0">
              <a:solidFill>
                <a:srgbClr val="FFFFFF"/>
              </a:solidFill>
              <a:latin typeface="Arial"/>
            </a:endParaRPr>
          </a:p>
        </p:txBody>
      </p:sp>
      <p:sp>
        <p:nvSpPr>
          <p:cNvPr id="21" name="object 47"/>
          <p:cNvSpPr/>
          <p:nvPr userDrawn="1"/>
        </p:nvSpPr>
        <p:spPr>
          <a:xfrm>
            <a:off x="8570031" y="5367012"/>
            <a:ext cx="312092" cy="312093"/>
          </a:xfrm>
          <a:custGeom>
            <a:avLst/>
            <a:gdLst/>
            <a:ahLst/>
            <a:cxnLst/>
            <a:rect l="l" t="t" r="r" b="b"/>
            <a:pathLst>
              <a:path w="443865" h="443865">
                <a:moveTo>
                  <a:pt x="443776" y="0"/>
                </a:moveTo>
                <a:lnTo>
                  <a:pt x="0" y="0"/>
                </a:lnTo>
                <a:lnTo>
                  <a:pt x="0" y="443776"/>
                </a:lnTo>
                <a:lnTo>
                  <a:pt x="443776" y="0"/>
                </a:lnTo>
                <a:close/>
              </a:path>
            </a:pathLst>
          </a:custGeom>
          <a:solidFill>
            <a:srgbClr val="ED752A">
              <a:alpha val="85000"/>
            </a:srgbClr>
          </a:solidFill>
        </p:spPr>
        <p:txBody>
          <a:bodyPr wrap="square" lIns="0" tIns="0" rIns="0" bIns="0" rtlCol="0"/>
          <a:lstStyle/>
          <a:p>
            <a:endParaRPr>
              <a:latin typeface="Arial"/>
            </a:endParaRPr>
          </a:p>
        </p:txBody>
      </p:sp>
      <p:sp>
        <p:nvSpPr>
          <p:cNvPr id="22" name="Title 1"/>
          <p:cNvSpPr>
            <a:spLocks noGrp="1"/>
          </p:cNvSpPr>
          <p:nvPr>
            <p:ph type="ctrTitle"/>
          </p:nvPr>
        </p:nvSpPr>
        <p:spPr>
          <a:xfrm>
            <a:off x="1164253" y="704731"/>
            <a:ext cx="6395224" cy="3044262"/>
          </a:xfrm>
          <a:solidFill>
            <a:schemeClr val="tx2">
              <a:alpha val="0"/>
            </a:schemeClr>
          </a:solidFill>
        </p:spPr>
        <p:txBody>
          <a:bodyPr lIns="0" rIns="0" bIns="91440" anchor="b" anchorCtr="0"/>
          <a:lstStyle>
            <a:lvl1pPr>
              <a:defRPr sz="3800">
                <a:solidFill>
                  <a:srgbClr val="FFFFFF"/>
                </a:solidFill>
              </a:defRPr>
            </a:lvl1pPr>
          </a:lstStyle>
          <a:p>
            <a:r>
              <a:rPr lang="en-US"/>
              <a:t>Click to edit Master title style</a:t>
            </a:r>
            <a:endParaRPr lang="en-US" dirty="0"/>
          </a:p>
        </p:txBody>
      </p:sp>
      <p:sp>
        <p:nvSpPr>
          <p:cNvPr id="23" name="Subtitle 2"/>
          <p:cNvSpPr>
            <a:spLocks noGrp="1"/>
          </p:cNvSpPr>
          <p:nvPr>
            <p:ph type="subTitle" idx="1"/>
          </p:nvPr>
        </p:nvSpPr>
        <p:spPr>
          <a:xfrm>
            <a:off x="1164253" y="3748994"/>
            <a:ext cx="6395224" cy="1546471"/>
          </a:xfrm>
          <a:solidFill>
            <a:schemeClr val="tx2">
              <a:alpha val="0"/>
            </a:schemeClr>
          </a:solidFill>
        </p:spPr>
        <p:txBody>
          <a:bodyPr lIns="0" rIns="0" bIns="91440">
            <a:noAutofit/>
          </a:bodyPr>
          <a:lstStyle>
            <a:lvl1pPr marL="0" indent="0" algn="l">
              <a:lnSpc>
                <a:spcPct val="103000"/>
              </a:lnSpc>
              <a:spcBef>
                <a:spcPts val="0"/>
              </a:spcBef>
              <a:buNone/>
              <a:defRPr sz="24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7382" y="5867400"/>
            <a:ext cx="5851835" cy="396218"/>
          </a:xfrm>
          <a:prstGeom prst="rect">
            <a:avLst/>
          </a:prstGeom>
        </p:spPr>
      </p:pic>
    </p:spTree>
    <p:extLst>
      <p:ext uri="{BB962C8B-B14F-4D97-AF65-F5344CB8AC3E}">
        <p14:creationId xmlns:p14="http://schemas.microsoft.com/office/powerpoint/2010/main" val="1151444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Header - Green">
    <p:bg>
      <p:bgPr>
        <a:solidFill>
          <a:srgbClr val="FFFFFF"/>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
        <p:nvSpPr>
          <p:cNvPr id="18" name="Rectangle 17"/>
          <p:cNvSpPr/>
          <p:nvPr userDrawn="1"/>
        </p:nvSpPr>
        <p:spPr>
          <a:xfrm>
            <a:off x="0" y="0"/>
            <a:ext cx="8534400" cy="6858000"/>
          </a:xfrm>
          <a:prstGeom prst="rect">
            <a:avLst/>
          </a:prstGeom>
          <a:solidFill>
            <a:srgbClr val="A4BB32">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3">
            <a:alphaModFix amt="71000"/>
            <a:extLst>
              <a:ext uri="{28A0092B-C50C-407E-A947-70E740481C1C}">
                <a14:useLocalDpi xmlns:a14="http://schemas.microsoft.com/office/drawing/2010/main" val="0"/>
              </a:ext>
            </a:extLst>
          </a:blip>
          <a:stretch>
            <a:fillRect/>
          </a:stretch>
        </p:blipFill>
        <p:spPr>
          <a:xfrm>
            <a:off x="-1386" y="0"/>
            <a:ext cx="8537171" cy="6858000"/>
          </a:xfrm>
          <a:prstGeom prst="rect">
            <a:avLst/>
          </a:prstGeom>
        </p:spPr>
      </p:pic>
      <p:sp>
        <p:nvSpPr>
          <p:cNvPr id="20" name="object 4"/>
          <p:cNvSpPr/>
          <p:nvPr userDrawn="1"/>
        </p:nvSpPr>
        <p:spPr>
          <a:xfrm>
            <a:off x="578556" y="704731"/>
            <a:ext cx="8307955" cy="4626046"/>
          </a:xfrm>
          <a:custGeom>
            <a:avLst/>
            <a:gdLst/>
            <a:ahLst/>
            <a:cxnLst/>
            <a:rect l="l" t="t" r="r" b="b"/>
            <a:pathLst>
              <a:path w="12653645" h="6024880">
                <a:moveTo>
                  <a:pt x="0" y="6024753"/>
                </a:moveTo>
                <a:lnTo>
                  <a:pt x="12653391" y="6024753"/>
                </a:lnTo>
                <a:lnTo>
                  <a:pt x="12653391" y="0"/>
                </a:lnTo>
                <a:lnTo>
                  <a:pt x="0" y="0"/>
                </a:lnTo>
                <a:lnTo>
                  <a:pt x="0" y="6024753"/>
                </a:lnTo>
                <a:close/>
              </a:path>
            </a:pathLst>
          </a:custGeom>
          <a:solidFill>
            <a:srgbClr val="A4BB32">
              <a:alpha val="85000"/>
            </a:srgbClr>
          </a:solidFill>
          <a:ln>
            <a:noFill/>
          </a:ln>
          <a:effectLst/>
        </p:spPr>
        <p:txBody>
          <a:bodyPr vert="horz" wrap="square" lIns="457200" tIns="457200" rIns="640080" bIns="621792" rtlCol="0" anchor="ctr" anchorCtr="0">
            <a:noAutofit/>
          </a:bodyPr>
          <a:lstStyle/>
          <a:p>
            <a:pPr lvl="0">
              <a:lnSpc>
                <a:spcPct val="90000"/>
              </a:lnSpc>
              <a:spcBef>
                <a:spcPct val="0"/>
              </a:spcBef>
              <a:buNone/>
            </a:pPr>
            <a:endParaRPr sz="4000" b="0" i="0">
              <a:solidFill>
                <a:srgbClr val="FFFFFF"/>
              </a:solidFill>
              <a:latin typeface="Arial"/>
            </a:endParaRPr>
          </a:p>
        </p:txBody>
      </p:sp>
      <p:sp>
        <p:nvSpPr>
          <p:cNvPr id="21" name="object 47"/>
          <p:cNvSpPr/>
          <p:nvPr userDrawn="1"/>
        </p:nvSpPr>
        <p:spPr>
          <a:xfrm>
            <a:off x="8570031" y="5367012"/>
            <a:ext cx="312092" cy="312093"/>
          </a:xfrm>
          <a:custGeom>
            <a:avLst/>
            <a:gdLst/>
            <a:ahLst/>
            <a:cxnLst/>
            <a:rect l="l" t="t" r="r" b="b"/>
            <a:pathLst>
              <a:path w="443865" h="443865">
                <a:moveTo>
                  <a:pt x="443776" y="0"/>
                </a:moveTo>
                <a:lnTo>
                  <a:pt x="0" y="0"/>
                </a:lnTo>
                <a:lnTo>
                  <a:pt x="0" y="443776"/>
                </a:lnTo>
                <a:lnTo>
                  <a:pt x="443776" y="0"/>
                </a:lnTo>
                <a:close/>
              </a:path>
            </a:pathLst>
          </a:custGeom>
          <a:solidFill>
            <a:srgbClr val="A4BB32">
              <a:alpha val="85000"/>
            </a:srgbClr>
          </a:solidFill>
        </p:spPr>
        <p:txBody>
          <a:bodyPr wrap="square" lIns="0" tIns="0" rIns="0" bIns="0" rtlCol="0"/>
          <a:lstStyle/>
          <a:p>
            <a:endParaRPr>
              <a:latin typeface="Arial"/>
            </a:endParaRPr>
          </a:p>
        </p:txBody>
      </p:sp>
      <p:sp>
        <p:nvSpPr>
          <p:cNvPr id="22" name="Title 1"/>
          <p:cNvSpPr>
            <a:spLocks noGrp="1"/>
          </p:cNvSpPr>
          <p:nvPr>
            <p:ph type="ctrTitle"/>
          </p:nvPr>
        </p:nvSpPr>
        <p:spPr>
          <a:xfrm>
            <a:off x="1164253" y="704731"/>
            <a:ext cx="6395224" cy="3044262"/>
          </a:xfrm>
          <a:solidFill>
            <a:schemeClr val="tx2">
              <a:alpha val="0"/>
            </a:schemeClr>
          </a:solidFill>
        </p:spPr>
        <p:txBody>
          <a:bodyPr lIns="0" rIns="0" bIns="91440" anchor="b" anchorCtr="0"/>
          <a:lstStyle>
            <a:lvl1pPr>
              <a:defRPr sz="3800">
                <a:solidFill>
                  <a:srgbClr val="FFFFFF"/>
                </a:solidFill>
              </a:defRPr>
            </a:lvl1pPr>
          </a:lstStyle>
          <a:p>
            <a:r>
              <a:rPr lang="en-US"/>
              <a:t>Click to edit Master title style</a:t>
            </a:r>
            <a:endParaRPr lang="en-US" dirty="0"/>
          </a:p>
        </p:txBody>
      </p:sp>
      <p:sp>
        <p:nvSpPr>
          <p:cNvPr id="23" name="Subtitle 2"/>
          <p:cNvSpPr>
            <a:spLocks noGrp="1"/>
          </p:cNvSpPr>
          <p:nvPr>
            <p:ph type="subTitle" idx="1"/>
          </p:nvPr>
        </p:nvSpPr>
        <p:spPr>
          <a:xfrm>
            <a:off x="1164253" y="3748994"/>
            <a:ext cx="6395224" cy="1546471"/>
          </a:xfrm>
          <a:solidFill>
            <a:schemeClr val="tx2">
              <a:alpha val="0"/>
            </a:schemeClr>
          </a:solidFill>
        </p:spPr>
        <p:txBody>
          <a:bodyPr lIns="0" rIns="0" bIns="91440">
            <a:noAutofit/>
          </a:bodyPr>
          <a:lstStyle>
            <a:lvl1pPr marL="0" indent="0" algn="l">
              <a:lnSpc>
                <a:spcPct val="103000"/>
              </a:lnSpc>
              <a:spcBef>
                <a:spcPts val="0"/>
              </a:spcBef>
              <a:buNone/>
              <a:defRPr sz="24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7382" y="5867400"/>
            <a:ext cx="5851835" cy="396218"/>
          </a:xfrm>
          <a:prstGeom prst="rect">
            <a:avLst/>
          </a:prstGeom>
        </p:spPr>
      </p:pic>
    </p:spTree>
    <p:extLst>
      <p:ext uri="{BB962C8B-B14F-4D97-AF65-F5344CB8AC3E}">
        <p14:creationId xmlns:p14="http://schemas.microsoft.com/office/powerpoint/2010/main" val="16860015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Header - SkyBlue">
    <p:bg>
      <p:bgPr>
        <a:solidFill>
          <a:srgbClr val="FFFFFF"/>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
        <p:nvSpPr>
          <p:cNvPr id="18" name="Rectangle 17"/>
          <p:cNvSpPr/>
          <p:nvPr userDrawn="1"/>
        </p:nvSpPr>
        <p:spPr>
          <a:xfrm>
            <a:off x="0" y="0"/>
            <a:ext cx="8534400" cy="6858000"/>
          </a:xfrm>
          <a:prstGeom prst="rect">
            <a:avLst/>
          </a:prstGeom>
          <a:solidFill>
            <a:srgbClr val="1089B1">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3">
            <a:alphaModFix amt="71000"/>
            <a:extLst>
              <a:ext uri="{28A0092B-C50C-407E-A947-70E740481C1C}">
                <a14:useLocalDpi xmlns:a14="http://schemas.microsoft.com/office/drawing/2010/main" val="0"/>
              </a:ext>
            </a:extLst>
          </a:blip>
          <a:stretch>
            <a:fillRect/>
          </a:stretch>
        </p:blipFill>
        <p:spPr>
          <a:xfrm>
            <a:off x="-2771" y="0"/>
            <a:ext cx="8537171" cy="6858000"/>
          </a:xfrm>
          <a:prstGeom prst="rect">
            <a:avLst/>
          </a:prstGeom>
        </p:spPr>
      </p:pic>
      <p:sp>
        <p:nvSpPr>
          <p:cNvPr id="20" name="object 4"/>
          <p:cNvSpPr/>
          <p:nvPr userDrawn="1"/>
        </p:nvSpPr>
        <p:spPr>
          <a:xfrm>
            <a:off x="578556" y="704731"/>
            <a:ext cx="8307955" cy="4626046"/>
          </a:xfrm>
          <a:custGeom>
            <a:avLst/>
            <a:gdLst/>
            <a:ahLst/>
            <a:cxnLst/>
            <a:rect l="l" t="t" r="r" b="b"/>
            <a:pathLst>
              <a:path w="12653645" h="6024880">
                <a:moveTo>
                  <a:pt x="0" y="6024753"/>
                </a:moveTo>
                <a:lnTo>
                  <a:pt x="12653391" y="6024753"/>
                </a:lnTo>
                <a:lnTo>
                  <a:pt x="12653391" y="0"/>
                </a:lnTo>
                <a:lnTo>
                  <a:pt x="0" y="0"/>
                </a:lnTo>
                <a:lnTo>
                  <a:pt x="0" y="6024753"/>
                </a:lnTo>
                <a:close/>
              </a:path>
            </a:pathLst>
          </a:custGeom>
          <a:solidFill>
            <a:srgbClr val="1089B1">
              <a:alpha val="84706"/>
            </a:srgbClr>
          </a:solidFill>
          <a:ln>
            <a:noFill/>
          </a:ln>
          <a:effectLst/>
        </p:spPr>
        <p:txBody>
          <a:bodyPr vert="horz" wrap="square" lIns="457200" tIns="457200" rIns="640080" bIns="621792" rtlCol="0" anchor="ctr" anchorCtr="0">
            <a:noAutofit/>
          </a:bodyPr>
          <a:lstStyle/>
          <a:p>
            <a:pPr lvl="0">
              <a:lnSpc>
                <a:spcPct val="90000"/>
              </a:lnSpc>
              <a:spcBef>
                <a:spcPct val="0"/>
              </a:spcBef>
              <a:buNone/>
            </a:pPr>
            <a:endParaRPr sz="4000" b="0" i="0">
              <a:solidFill>
                <a:srgbClr val="FFFFFF"/>
              </a:solidFill>
              <a:latin typeface="Arial"/>
            </a:endParaRPr>
          </a:p>
        </p:txBody>
      </p:sp>
      <p:sp>
        <p:nvSpPr>
          <p:cNvPr id="21" name="object 47"/>
          <p:cNvSpPr/>
          <p:nvPr userDrawn="1"/>
        </p:nvSpPr>
        <p:spPr>
          <a:xfrm>
            <a:off x="8570031" y="5367012"/>
            <a:ext cx="312092" cy="312093"/>
          </a:xfrm>
          <a:custGeom>
            <a:avLst/>
            <a:gdLst/>
            <a:ahLst/>
            <a:cxnLst/>
            <a:rect l="l" t="t" r="r" b="b"/>
            <a:pathLst>
              <a:path w="443865" h="443865">
                <a:moveTo>
                  <a:pt x="443776" y="0"/>
                </a:moveTo>
                <a:lnTo>
                  <a:pt x="0" y="0"/>
                </a:lnTo>
                <a:lnTo>
                  <a:pt x="0" y="443776"/>
                </a:lnTo>
                <a:lnTo>
                  <a:pt x="443776" y="0"/>
                </a:lnTo>
                <a:close/>
              </a:path>
            </a:pathLst>
          </a:custGeom>
          <a:solidFill>
            <a:srgbClr val="1089B1">
              <a:alpha val="85000"/>
            </a:srgbClr>
          </a:solidFill>
        </p:spPr>
        <p:txBody>
          <a:bodyPr wrap="square" lIns="0" tIns="0" rIns="0" bIns="0" rtlCol="0"/>
          <a:lstStyle/>
          <a:p>
            <a:endParaRPr>
              <a:latin typeface="Arial"/>
            </a:endParaRPr>
          </a:p>
        </p:txBody>
      </p:sp>
      <p:sp>
        <p:nvSpPr>
          <p:cNvPr id="22" name="Title 1"/>
          <p:cNvSpPr>
            <a:spLocks noGrp="1"/>
          </p:cNvSpPr>
          <p:nvPr>
            <p:ph type="ctrTitle"/>
          </p:nvPr>
        </p:nvSpPr>
        <p:spPr>
          <a:xfrm>
            <a:off x="1164253" y="704731"/>
            <a:ext cx="6395224" cy="3044262"/>
          </a:xfrm>
          <a:solidFill>
            <a:schemeClr val="tx2">
              <a:alpha val="0"/>
            </a:schemeClr>
          </a:solidFill>
        </p:spPr>
        <p:txBody>
          <a:bodyPr lIns="0" rIns="0" bIns="91440" anchor="b" anchorCtr="0"/>
          <a:lstStyle>
            <a:lvl1pPr>
              <a:defRPr sz="3800">
                <a:solidFill>
                  <a:srgbClr val="FFFFFF"/>
                </a:solidFill>
              </a:defRPr>
            </a:lvl1pPr>
          </a:lstStyle>
          <a:p>
            <a:r>
              <a:rPr lang="en-US"/>
              <a:t>Click to edit Master title style</a:t>
            </a:r>
            <a:endParaRPr lang="en-US" dirty="0"/>
          </a:p>
        </p:txBody>
      </p:sp>
      <p:sp>
        <p:nvSpPr>
          <p:cNvPr id="23" name="Subtitle 2"/>
          <p:cNvSpPr>
            <a:spLocks noGrp="1"/>
          </p:cNvSpPr>
          <p:nvPr>
            <p:ph type="subTitle" idx="1"/>
          </p:nvPr>
        </p:nvSpPr>
        <p:spPr>
          <a:xfrm>
            <a:off x="1164253" y="3748994"/>
            <a:ext cx="6395224" cy="1546471"/>
          </a:xfrm>
          <a:solidFill>
            <a:schemeClr val="tx2">
              <a:alpha val="0"/>
            </a:schemeClr>
          </a:solidFill>
        </p:spPr>
        <p:txBody>
          <a:bodyPr lIns="0" rIns="0" bIns="91440">
            <a:noAutofit/>
          </a:bodyPr>
          <a:lstStyle>
            <a:lvl1pPr marL="0" indent="0" algn="l">
              <a:lnSpc>
                <a:spcPct val="103000"/>
              </a:lnSpc>
              <a:spcBef>
                <a:spcPts val="0"/>
              </a:spcBef>
              <a:buNone/>
              <a:defRPr sz="24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7382" y="5867400"/>
            <a:ext cx="5851835" cy="396218"/>
          </a:xfrm>
          <a:prstGeom prst="rect">
            <a:avLst/>
          </a:prstGeom>
        </p:spPr>
      </p:pic>
    </p:spTree>
    <p:extLst>
      <p:ext uri="{BB962C8B-B14F-4D97-AF65-F5344CB8AC3E}">
        <p14:creationId xmlns:p14="http://schemas.microsoft.com/office/powerpoint/2010/main" val="1937371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Header - Purple">
    <p:bg>
      <p:bgPr>
        <a:solidFill>
          <a:srgbClr val="FFFFFF"/>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
        <p:nvSpPr>
          <p:cNvPr id="18" name="Rectangle 17"/>
          <p:cNvSpPr/>
          <p:nvPr userDrawn="1"/>
        </p:nvSpPr>
        <p:spPr>
          <a:xfrm>
            <a:off x="0" y="0"/>
            <a:ext cx="8534400" cy="6858000"/>
          </a:xfrm>
          <a:prstGeom prst="rect">
            <a:avLst/>
          </a:prstGeom>
          <a:solidFill>
            <a:srgbClr val="511A69">
              <a:alpha val="9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3">
            <a:alphaModFix amt="71000"/>
            <a:extLst>
              <a:ext uri="{28A0092B-C50C-407E-A947-70E740481C1C}">
                <a14:useLocalDpi xmlns:a14="http://schemas.microsoft.com/office/drawing/2010/main" val="0"/>
              </a:ext>
            </a:extLst>
          </a:blip>
          <a:stretch>
            <a:fillRect/>
          </a:stretch>
        </p:blipFill>
        <p:spPr>
          <a:xfrm>
            <a:off x="-2771" y="0"/>
            <a:ext cx="8537171" cy="6858000"/>
          </a:xfrm>
          <a:prstGeom prst="rect">
            <a:avLst/>
          </a:prstGeom>
        </p:spPr>
      </p:pic>
      <p:sp>
        <p:nvSpPr>
          <p:cNvPr id="20" name="object 4"/>
          <p:cNvSpPr/>
          <p:nvPr userDrawn="1"/>
        </p:nvSpPr>
        <p:spPr>
          <a:xfrm>
            <a:off x="578556" y="704731"/>
            <a:ext cx="8307955" cy="4626046"/>
          </a:xfrm>
          <a:custGeom>
            <a:avLst/>
            <a:gdLst/>
            <a:ahLst/>
            <a:cxnLst/>
            <a:rect l="l" t="t" r="r" b="b"/>
            <a:pathLst>
              <a:path w="12653645" h="6024880">
                <a:moveTo>
                  <a:pt x="0" y="6024753"/>
                </a:moveTo>
                <a:lnTo>
                  <a:pt x="12653391" y="6024753"/>
                </a:lnTo>
                <a:lnTo>
                  <a:pt x="12653391" y="0"/>
                </a:lnTo>
                <a:lnTo>
                  <a:pt x="0" y="0"/>
                </a:lnTo>
                <a:lnTo>
                  <a:pt x="0" y="6024753"/>
                </a:lnTo>
                <a:close/>
              </a:path>
            </a:pathLst>
          </a:custGeom>
          <a:solidFill>
            <a:srgbClr val="511A69">
              <a:alpha val="85000"/>
            </a:srgbClr>
          </a:solidFill>
          <a:ln>
            <a:noFill/>
          </a:ln>
          <a:effectLst/>
        </p:spPr>
        <p:txBody>
          <a:bodyPr vert="horz" wrap="square" lIns="457200" tIns="457200" rIns="640080" bIns="621792" rtlCol="0" anchor="ctr" anchorCtr="0">
            <a:noAutofit/>
          </a:bodyPr>
          <a:lstStyle/>
          <a:p>
            <a:pPr lvl="0">
              <a:lnSpc>
                <a:spcPct val="90000"/>
              </a:lnSpc>
              <a:spcBef>
                <a:spcPct val="0"/>
              </a:spcBef>
              <a:buNone/>
            </a:pPr>
            <a:endParaRPr sz="4000" b="0" i="0">
              <a:solidFill>
                <a:srgbClr val="FFFFFF"/>
              </a:solidFill>
              <a:latin typeface="Arial"/>
            </a:endParaRPr>
          </a:p>
        </p:txBody>
      </p:sp>
      <p:sp>
        <p:nvSpPr>
          <p:cNvPr id="21" name="object 47"/>
          <p:cNvSpPr/>
          <p:nvPr userDrawn="1"/>
        </p:nvSpPr>
        <p:spPr>
          <a:xfrm>
            <a:off x="8570031" y="5367012"/>
            <a:ext cx="312092" cy="312093"/>
          </a:xfrm>
          <a:custGeom>
            <a:avLst/>
            <a:gdLst/>
            <a:ahLst/>
            <a:cxnLst/>
            <a:rect l="l" t="t" r="r" b="b"/>
            <a:pathLst>
              <a:path w="443865" h="443865">
                <a:moveTo>
                  <a:pt x="443776" y="0"/>
                </a:moveTo>
                <a:lnTo>
                  <a:pt x="0" y="0"/>
                </a:lnTo>
                <a:lnTo>
                  <a:pt x="0" y="443776"/>
                </a:lnTo>
                <a:lnTo>
                  <a:pt x="443776" y="0"/>
                </a:lnTo>
                <a:close/>
              </a:path>
            </a:pathLst>
          </a:custGeom>
          <a:solidFill>
            <a:srgbClr val="511A69">
              <a:alpha val="85000"/>
            </a:srgbClr>
          </a:solidFill>
        </p:spPr>
        <p:txBody>
          <a:bodyPr wrap="square" lIns="0" tIns="0" rIns="0" bIns="0" rtlCol="0"/>
          <a:lstStyle/>
          <a:p>
            <a:endParaRPr>
              <a:latin typeface="Arial"/>
            </a:endParaRPr>
          </a:p>
        </p:txBody>
      </p:sp>
      <p:sp>
        <p:nvSpPr>
          <p:cNvPr id="22" name="Title 1"/>
          <p:cNvSpPr>
            <a:spLocks noGrp="1"/>
          </p:cNvSpPr>
          <p:nvPr>
            <p:ph type="ctrTitle"/>
          </p:nvPr>
        </p:nvSpPr>
        <p:spPr>
          <a:xfrm>
            <a:off x="1164253" y="704731"/>
            <a:ext cx="6395224" cy="3044262"/>
          </a:xfrm>
          <a:solidFill>
            <a:schemeClr val="tx2">
              <a:alpha val="0"/>
            </a:schemeClr>
          </a:solidFill>
        </p:spPr>
        <p:txBody>
          <a:bodyPr lIns="0" rIns="0" bIns="91440" anchor="b" anchorCtr="0"/>
          <a:lstStyle>
            <a:lvl1pPr>
              <a:defRPr sz="3800">
                <a:solidFill>
                  <a:srgbClr val="FFFFFF"/>
                </a:solidFill>
              </a:defRPr>
            </a:lvl1pPr>
          </a:lstStyle>
          <a:p>
            <a:r>
              <a:rPr lang="en-US"/>
              <a:t>Click to edit Master title style</a:t>
            </a:r>
            <a:endParaRPr lang="en-US" dirty="0"/>
          </a:p>
        </p:txBody>
      </p:sp>
      <p:sp>
        <p:nvSpPr>
          <p:cNvPr id="23" name="Subtitle 2"/>
          <p:cNvSpPr>
            <a:spLocks noGrp="1"/>
          </p:cNvSpPr>
          <p:nvPr>
            <p:ph type="subTitle" idx="1"/>
          </p:nvPr>
        </p:nvSpPr>
        <p:spPr>
          <a:xfrm>
            <a:off x="1164253" y="3748994"/>
            <a:ext cx="6395224" cy="1546471"/>
          </a:xfrm>
          <a:solidFill>
            <a:schemeClr val="tx2">
              <a:alpha val="0"/>
            </a:schemeClr>
          </a:solidFill>
        </p:spPr>
        <p:txBody>
          <a:bodyPr lIns="0" rIns="0" bIns="91440">
            <a:noAutofit/>
          </a:bodyPr>
          <a:lstStyle>
            <a:lvl1pPr marL="0" indent="0" algn="l">
              <a:lnSpc>
                <a:spcPct val="103000"/>
              </a:lnSpc>
              <a:spcBef>
                <a:spcPts val="0"/>
              </a:spcBef>
              <a:buNone/>
              <a:defRPr sz="24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7382" y="5867400"/>
            <a:ext cx="5851835" cy="396218"/>
          </a:xfrm>
          <a:prstGeom prst="rect">
            <a:avLst/>
          </a:prstGeom>
        </p:spPr>
      </p:pic>
    </p:spTree>
    <p:extLst>
      <p:ext uri="{BB962C8B-B14F-4D97-AF65-F5344CB8AC3E}">
        <p14:creationId xmlns:p14="http://schemas.microsoft.com/office/powerpoint/2010/main" val="15986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300" y="3147386"/>
            <a:ext cx="8153400" cy="552054"/>
          </a:xfrm>
          <a:prstGeom prst="rect">
            <a:avLst/>
          </a:prstGeom>
        </p:spPr>
      </p:pic>
    </p:spTree>
    <p:extLst>
      <p:ext uri="{BB962C8B-B14F-4D97-AF65-F5344CB8AC3E}">
        <p14:creationId xmlns:p14="http://schemas.microsoft.com/office/powerpoint/2010/main" val="881465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Header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1300" y="177800"/>
            <a:ext cx="8503920" cy="1003300"/>
          </a:xfrm>
        </p:spPr>
        <p:txBody>
          <a:bodyPr>
            <a:normAutofit/>
          </a:bodyPr>
          <a:lstStyle>
            <a:lvl1pPr>
              <a:defRPr sz="2400" b="1"/>
            </a:lvl1pPr>
          </a:lstStyle>
          <a:p>
            <a:r>
              <a:rPr lang="en-US"/>
              <a:t>Click to edit Master title style</a:t>
            </a:r>
            <a:endParaRPr lang="en-GB" dirty="0"/>
          </a:p>
        </p:txBody>
      </p:sp>
      <p:sp>
        <p:nvSpPr>
          <p:cNvPr id="6" name="Content Placeholder 2"/>
          <p:cNvSpPr>
            <a:spLocks noGrp="1"/>
          </p:cNvSpPr>
          <p:nvPr>
            <p:ph idx="1"/>
          </p:nvPr>
        </p:nvSpPr>
        <p:spPr>
          <a:xfrm>
            <a:off x="241300" y="1351280"/>
            <a:ext cx="8503920" cy="5392420"/>
          </a:xfrm>
          <a:prstGeom prst="rect">
            <a:avLst/>
          </a:prstGeom>
        </p:spPr>
        <p:txBody>
          <a:bodyPr>
            <a:normAutofit/>
          </a:bodyPr>
          <a:lstStyle>
            <a:lvl1pPr>
              <a:buClr>
                <a:schemeClr val="accent1"/>
              </a:buClr>
              <a:defRPr sz="2000"/>
            </a:lvl1pPr>
            <a:lvl2pPr>
              <a:spcAft>
                <a:spcPts val="450"/>
              </a:spcAft>
              <a:buClr>
                <a:schemeClr val="accent1"/>
              </a:buClr>
              <a:defRPr sz="2000"/>
            </a:lvl2pPr>
            <a:lvl3pPr>
              <a:spcAft>
                <a:spcPts val="300"/>
              </a:spcAft>
              <a:buClr>
                <a:schemeClr val="accent1"/>
              </a:buClr>
              <a:defRPr sz="2000"/>
            </a:lvl3pPr>
            <a:lvl4pPr marL="985838" indent="-128588">
              <a:spcAft>
                <a:spcPts val="300"/>
              </a:spcAft>
              <a:buClr>
                <a:schemeClr val="accent1"/>
              </a:buClr>
              <a:buFontTx/>
              <a:buChar char="–"/>
              <a:defRPr sz="2000"/>
            </a:lvl4pPr>
            <a:lvl5pPr marL="1285875" indent="-128588">
              <a:spcAft>
                <a:spcPts val="300"/>
              </a:spcAft>
              <a:buClr>
                <a:schemeClr val="accent1"/>
              </a:buClr>
              <a:buFontTx/>
              <a:buChar char="–"/>
              <a:defRPr sz="2000"/>
            </a:lvl5pPr>
            <a:lvl6pPr marL="1628775" indent="-128588">
              <a:spcAft>
                <a:spcPts val="300"/>
              </a:spcAft>
              <a:buClr>
                <a:schemeClr val="accent1"/>
              </a:buClr>
              <a:buFontTx/>
              <a:buChar char="–"/>
              <a:defRPr sz="1050"/>
            </a:lvl6pPr>
            <a:lvl7pPr marL="1971675" indent="-128588">
              <a:spcAft>
                <a:spcPts val="300"/>
              </a:spcAft>
              <a:buClr>
                <a:schemeClr val="accent1"/>
              </a:buClr>
              <a:buFontTx/>
              <a:buChar char="–"/>
              <a:defRPr sz="1050" baseline="0"/>
            </a:lvl7pPr>
            <a:lvl8pPr marL="2271713" indent="-128588">
              <a:spcAft>
                <a:spcPts val="300"/>
              </a:spcAft>
              <a:buClr>
                <a:schemeClr val="accent1"/>
              </a:buClr>
              <a:buFontTx/>
              <a:buChar char="–"/>
              <a:defRPr sz="1050" baseline="0"/>
            </a:lvl8pPr>
            <a:lvl9pPr marL="2614613" indent="-128588">
              <a:spcAft>
                <a:spcPts val="300"/>
              </a:spcAft>
              <a:buClr>
                <a:schemeClr val="accent1"/>
              </a:buClr>
              <a:buFontTx/>
              <a:buChar char="–"/>
              <a:defRPr sz="105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71104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Header and Content with footnote">
    <p:spTree>
      <p:nvGrpSpPr>
        <p:cNvPr id="1" name=""/>
        <p:cNvGrpSpPr/>
        <p:nvPr/>
      </p:nvGrpSpPr>
      <p:grpSpPr>
        <a:xfrm>
          <a:off x="0" y="0"/>
          <a:ext cx="0" cy="0"/>
          <a:chOff x="0" y="0"/>
          <a:chExt cx="0" cy="0"/>
        </a:xfrm>
      </p:grpSpPr>
      <p:sp>
        <p:nvSpPr>
          <p:cNvPr id="4" name="Content Placeholder 2"/>
          <p:cNvSpPr>
            <a:spLocks noGrp="1"/>
          </p:cNvSpPr>
          <p:nvPr>
            <p:ph idx="10"/>
          </p:nvPr>
        </p:nvSpPr>
        <p:spPr>
          <a:xfrm>
            <a:off x="0" y="6523368"/>
            <a:ext cx="8925791" cy="334632"/>
          </a:xfrm>
          <a:prstGeom prst="rect">
            <a:avLst/>
          </a:prstGeom>
        </p:spPr>
        <p:txBody>
          <a:bodyPr anchor="ctr">
            <a:normAutofit/>
          </a:bodyPr>
          <a:lstStyle>
            <a:lvl1pPr>
              <a:buNone/>
              <a:defRPr sz="675"/>
            </a:lvl1pPr>
          </a:lstStyle>
          <a:p>
            <a:pPr lvl="0"/>
            <a:r>
              <a:rPr lang="en-US" dirty="0"/>
              <a:t>Click to edit Master text styles</a:t>
            </a:r>
          </a:p>
        </p:txBody>
      </p:sp>
      <p:sp>
        <p:nvSpPr>
          <p:cNvPr id="6" name="Content Placeholder 2"/>
          <p:cNvSpPr>
            <a:spLocks noGrp="1"/>
          </p:cNvSpPr>
          <p:nvPr>
            <p:ph idx="1"/>
          </p:nvPr>
        </p:nvSpPr>
        <p:spPr>
          <a:xfrm>
            <a:off x="241300" y="1351282"/>
            <a:ext cx="8503920" cy="5116195"/>
          </a:xfrm>
          <a:prstGeom prst="rect">
            <a:avLst/>
          </a:prstGeom>
        </p:spPr>
        <p:txBody>
          <a:bodyPr/>
          <a:lstStyle>
            <a:lvl1pPr>
              <a:buClr>
                <a:schemeClr val="accent1"/>
              </a:buClr>
              <a:defRPr/>
            </a:lvl1pPr>
            <a:lvl2pPr>
              <a:spcAft>
                <a:spcPts val="450"/>
              </a:spcAft>
              <a:buClr>
                <a:schemeClr val="accent1"/>
              </a:buClr>
              <a:defRPr/>
            </a:lvl2pPr>
            <a:lvl3pPr>
              <a:spcAft>
                <a:spcPts val="300"/>
              </a:spcAft>
              <a:buClr>
                <a:schemeClr val="accent1"/>
              </a:buClr>
              <a:defRPr/>
            </a:lvl3pPr>
            <a:lvl4pPr marL="985838" indent="-128588">
              <a:spcAft>
                <a:spcPts val="300"/>
              </a:spcAft>
              <a:buClr>
                <a:schemeClr val="accent1"/>
              </a:buClr>
              <a:buFontTx/>
              <a:buChar char="–"/>
              <a:defRPr sz="1050"/>
            </a:lvl4pPr>
            <a:lvl5pPr marL="1285875" indent="-128588">
              <a:spcAft>
                <a:spcPts val="300"/>
              </a:spcAft>
              <a:buClr>
                <a:schemeClr val="accent1"/>
              </a:buClr>
              <a:buFontTx/>
              <a:buChar char="–"/>
              <a:defRPr sz="1050"/>
            </a:lvl5pPr>
            <a:lvl6pPr marL="1628775" indent="-128588">
              <a:spcAft>
                <a:spcPts val="300"/>
              </a:spcAft>
              <a:buClr>
                <a:schemeClr val="accent1"/>
              </a:buClr>
              <a:buFontTx/>
              <a:buChar char="–"/>
              <a:defRPr sz="1050"/>
            </a:lvl6pPr>
            <a:lvl7pPr marL="1971675" indent="-128588">
              <a:spcAft>
                <a:spcPts val="300"/>
              </a:spcAft>
              <a:buClr>
                <a:schemeClr val="accent1"/>
              </a:buClr>
              <a:buFontTx/>
              <a:buChar char="–"/>
              <a:defRPr sz="1050" baseline="0"/>
            </a:lvl7pPr>
            <a:lvl8pPr marL="2271713" indent="-128588">
              <a:spcAft>
                <a:spcPts val="300"/>
              </a:spcAft>
              <a:buClr>
                <a:schemeClr val="accent1"/>
              </a:buClr>
              <a:buFontTx/>
              <a:buChar char="–"/>
              <a:defRPr sz="1050" baseline="0"/>
            </a:lvl8pPr>
            <a:lvl9pPr marL="2614613" indent="-128588">
              <a:spcAft>
                <a:spcPts val="300"/>
              </a:spcAft>
              <a:buClr>
                <a:schemeClr val="accent1"/>
              </a:buClr>
              <a:buFontTx/>
              <a:buChar char="–"/>
              <a:defRPr sz="105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99804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5563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4800"/>
            <a:ext cx="8229600" cy="762000"/>
          </a:xfrm>
          <a:prstGeom prst="rect">
            <a:avLst/>
          </a:prstGeom>
        </p:spPr>
        <p:txBody>
          <a:bodyPr vert="horz" lIns="0" tIns="0" rIns="0" bIns="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449992"/>
            <a:ext cx="8229600" cy="4602163"/>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p:cNvCxnSpPr>
          <p:nvPr/>
        </p:nvCxnSpPr>
        <p:spPr>
          <a:xfrm>
            <a:off x="170192" y="1143000"/>
            <a:ext cx="882140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2" name="Rectangle 11"/>
          <p:cNvSpPr/>
          <p:nvPr userDrawn="1"/>
        </p:nvSpPr>
        <p:spPr>
          <a:xfrm>
            <a:off x="1" y="6213475"/>
            <a:ext cx="9144000" cy="644525"/>
          </a:xfrm>
          <a:prstGeom prst="rect">
            <a:avLst/>
          </a:prstGeom>
          <a:solidFill>
            <a:srgbClr val="063F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rotWithShape="1">
          <a:blip r:embed="rId31">
            <a:alphaModFix amt="10000"/>
            <a:extLst>
              <a:ext uri="{28A0092B-C50C-407E-A947-70E740481C1C}">
                <a14:useLocalDpi xmlns:a14="http://schemas.microsoft.com/office/drawing/2010/main" val="0"/>
              </a:ext>
            </a:extLst>
          </a:blip>
          <a:srcRect l="9778" r="-27"/>
          <a:stretch/>
        </p:blipFill>
        <p:spPr>
          <a:xfrm>
            <a:off x="1" y="6213475"/>
            <a:ext cx="9155725" cy="644525"/>
          </a:xfrm>
          <a:prstGeom prst="rect">
            <a:avLst/>
          </a:prstGeom>
        </p:spPr>
      </p:pic>
      <p:pic>
        <p:nvPicPr>
          <p:cNvPr id="15" name="Picture 14"/>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170192" y="6400800"/>
            <a:ext cx="2496808" cy="280890"/>
          </a:xfrm>
          <a:prstGeom prst="rect">
            <a:avLst/>
          </a:prstGeom>
        </p:spPr>
      </p:pic>
    </p:spTree>
    <p:extLst>
      <p:ext uri="{BB962C8B-B14F-4D97-AF65-F5344CB8AC3E}">
        <p14:creationId xmlns:p14="http://schemas.microsoft.com/office/powerpoint/2010/main" val="1185952010"/>
      </p:ext>
    </p:extLst>
  </p:cSld>
  <p:clrMap bg1="lt1" tx1="dk1" bg2="lt2" tx2="dk2" accent1="accent1" accent2="accent2" accent3="accent3" accent4="accent4" accent5="accent5" accent6="accent6" hlink="hlink" folHlink="folHlink"/>
  <p:sldLayoutIdLst>
    <p:sldLayoutId id="2147483847" r:id="rId1"/>
    <p:sldLayoutId id="2147483849" r:id="rId2"/>
    <p:sldLayoutId id="2147483850" r:id="rId3"/>
    <p:sldLayoutId id="2147483851" r:id="rId4"/>
    <p:sldLayoutId id="2147483852" r:id="rId5"/>
    <p:sldLayoutId id="2147483853" r:id="rId6"/>
    <p:sldLayoutId id="2147483857" r:id="rId7"/>
    <p:sldLayoutId id="2147483858" r:id="rId8"/>
    <p:sldLayoutId id="2147483859" r:id="rId9"/>
    <p:sldLayoutId id="2147483879" r:id="rId10"/>
    <p:sldLayoutId id="2147483876" r:id="rId11"/>
    <p:sldLayoutId id="2147483854" r:id="rId12"/>
    <p:sldLayoutId id="2147483855" r:id="rId13"/>
    <p:sldLayoutId id="2147483875" r:id="rId14"/>
    <p:sldLayoutId id="2147483856" r:id="rId15"/>
    <p:sldLayoutId id="2147483877" r:id="rId16"/>
    <p:sldLayoutId id="2147483860" r:id="rId17"/>
    <p:sldLayoutId id="2147483878" r:id="rId18"/>
    <p:sldLayoutId id="2147483865" r:id="rId19"/>
    <p:sldLayoutId id="2147483866" r:id="rId20"/>
    <p:sldLayoutId id="2147483880" r:id="rId21"/>
    <p:sldLayoutId id="2147483881" r:id="rId22"/>
    <p:sldLayoutId id="2147483882" r:id="rId23"/>
    <p:sldLayoutId id="2147483883" r:id="rId24"/>
    <p:sldLayoutId id="2147483884" r:id="rId25"/>
    <p:sldLayoutId id="2147483864" r:id="rId26"/>
    <p:sldLayoutId id="2147483885" r:id="rId27"/>
    <p:sldLayoutId id="2147483886" r:id="rId28"/>
    <p:sldLayoutId id="2147483887" r:id="rId2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457200" rtl="0" eaLnBrk="1" latinLnBrk="0" hangingPunct="1">
        <a:lnSpc>
          <a:spcPct val="90000"/>
        </a:lnSpc>
        <a:spcBef>
          <a:spcPct val="0"/>
        </a:spcBef>
        <a:buNone/>
        <a:defRPr sz="2800" b="1" i="0" kern="1200">
          <a:solidFill>
            <a:schemeClr val="tx1"/>
          </a:solidFill>
          <a:latin typeface="+mj-lt"/>
          <a:ea typeface="+mj-ea"/>
          <a:cs typeface="Arial"/>
        </a:defRPr>
      </a:lvl1pPr>
    </p:titleStyle>
    <p:bodyStyle>
      <a:lvl1pPr marL="225425" indent="-225425" algn="l" defTabSz="457200" rtl="0" eaLnBrk="1" latinLnBrk="0" hangingPunct="1">
        <a:lnSpc>
          <a:spcPct val="94000"/>
        </a:lnSpc>
        <a:spcBef>
          <a:spcPts val="1600"/>
        </a:spcBef>
        <a:buClr>
          <a:schemeClr val="tx1"/>
        </a:buClr>
        <a:buSzPct val="110000"/>
        <a:buFont typeface="Wingdings" charset="2"/>
        <a:buChar char="§"/>
        <a:defRPr sz="2000" b="0" i="0" kern="1200">
          <a:solidFill>
            <a:schemeClr val="bg2"/>
          </a:solidFill>
          <a:latin typeface="+mn-lt"/>
          <a:ea typeface="+mn-ea"/>
          <a:cs typeface="Arial"/>
        </a:defRPr>
      </a:lvl1pPr>
      <a:lvl2pPr marL="692150" indent="-234950" algn="l" defTabSz="457200" rtl="0" eaLnBrk="1" latinLnBrk="0" hangingPunct="1">
        <a:lnSpc>
          <a:spcPct val="94000"/>
        </a:lnSpc>
        <a:spcBef>
          <a:spcPts val="800"/>
        </a:spcBef>
        <a:buFont typeface="Arial"/>
        <a:buChar char="–"/>
        <a:defRPr sz="2000" b="0" i="0" kern="1200">
          <a:solidFill>
            <a:schemeClr val="bg2"/>
          </a:solidFill>
          <a:latin typeface="+mn-lt"/>
          <a:ea typeface="+mn-ea"/>
          <a:cs typeface="Arial"/>
        </a:defRPr>
      </a:lvl2pPr>
      <a:lvl3pPr marL="1143000" indent="-228600" algn="l" defTabSz="457200" rtl="0" eaLnBrk="1" latinLnBrk="0" hangingPunct="1">
        <a:lnSpc>
          <a:spcPct val="94000"/>
        </a:lnSpc>
        <a:spcBef>
          <a:spcPct val="20000"/>
        </a:spcBef>
        <a:buFont typeface="Arial"/>
        <a:buChar char="•"/>
        <a:defRPr sz="2000" b="0" i="0" kern="1200">
          <a:solidFill>
            <a:schemeClr val="bg2"/>
          </a:solidFill>
          <a:latin typeface="+mn-lt"/>
          <a:ea typeface="+mn-ea"/>
          <a:cs typeface="Arial"/>
        </a:defRPr>
      </a:lvl3pPr>
      <a:lvl4pPr marL="1371600" indent="0" algn="l" defTabSz="457200" rtl="0" eaLnBrk="1" latinLnBrk="0" hangingPunct="1">
        <a:lnSpc>
          <a:spcPct val="94000"/>
        </a:lnSpc>
        <a:spcBef>
          <a:spcPct val="20000"/>
        </a:spcBef>
        <a:buFont typeface="Arial"/>
        <a:buNone/>
        <a:defRPr sz="1800" b="0" i="1" kern="1200">
          <a:solidFill>
            <a:schemeClr val="bg2"/>
          </a:solidFill>
          <a:latin typeface="+mn-lt"/>
          <a:ea typeface="+mn-ea"/>
          <a:cs typeface="Arial"/>
        </a:defRPr>
      </a:lvl4pPr>
      <a:lvl5pPr marL="1647825" indent="-228600" algn="l" defTabSz="457200" rtl="0" eaLnBrk="1" latinLnBrk="0" hangingPunct="1">
        <a:lnSpc>
          <a:spcPct val="94000"/>
        </a:lnSpc>
        <a:spcBef>
          <a:spcPts val="0"/>
        </a:spcBef>
        <a:buFont typeface="Arial"/>
        <a:buChar char="–"/>
        <a:defRPr sz="1800" b="0" i="0" kern="1200">
          <a:solidFill>
            <a:schemeClr val="bg2"/>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914">
          <p15:clr>
            <a:srgbClr val="F26B43"/>
          </p15:clr>
        </p15:guide>
        <p15:guide id="2" pos="2880">
          <p15:clr>
            <a:srgbClr val="F26B43"/>
          </p15:clr>
        </p15:guide>
        <p15:guide id="3" pos="288">
          <p15:clr>
            <a:srgbClr val="F26B43"/>
          </p15:clr>
        </p15:guide>
        <p15:guide id="4" orient="horz" pos="672">
          <p15:clr>
            <a:srgbClr val="F26B43"/>
          </p15:clr>
        </p15:guide>
        <p15:guide id="5" pos="547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ytimes.com/2018/05/15/opinion/gdpr-europe-data-protection" TargetMode="External"/><Relationship Id="rId2" Type="http://schemas.openxmlformats.org/officeDocument/2006/relationships/hyperlink" Target="http://www.eugdpr.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uk/url?sa=i&amp;rct=j&amp;q=&amp;esrc=s&amp;frm=1&amp;source=images&amp;cd=&amp;cad=rja&amp;uact=8&amp;ved=0CAcQjRw&amp;url=http://www.telegraph.co.uk/finance/newsbysector/banksandfinance/11341816/Proof-that-women-in-boardrooms-quotas-work.html&amp;ei=wwUxVcmVAsmO7AaNqoCQDA&amp;bvm=bv.91071109,d.ZGU&amp;psig=AFQjCNHNonp5kx56ZolBOsjUrnvnutkELQ&amp;ust=1429362441528178"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5" Type="http://schemas.openxmlformats.org/officeDocument/2006/relationships/image" Target="../media/image13.png"/><Relationship Id="rId4" Type="http://schemas.openxmlformats.org/officeDocument/2006/relationships/image" Target="../media/image12.emf"/></Relationships>
</file>

<file path=ppt/slides/_rels/slide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hyperlink" Target="http://www.nejm.org/page/data-sharing" TargetMode="Externa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jp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jp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jp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jpg"/><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ctrTitle"/>
          </p:nvPr>
        </p:nvSpPr>
        <p:spPr>
          <a:xfrm>
            <a:off x="609600" y="762000"/>
            <a:ext cx="7772400" cy="2012950"/>
          </a:xfrm>
        </p:spPr>
        <p:txBody>
          <a:bodyPr>
            <a:normAutofit/>
          </a:bodyPr>
          <a:lstStyle/>
          <a:p>
            <a:r>
              <a:rPr lang="en-US" sz="2800" dirty="0"/>
              <a:t>Open Science and Data Access: Where are we on the Clinical Trial Data Transparency Journey?</a:t>
            </a:r>
            <a:endParaRPr lang="en-US" sz="3200" b="1" dirty="0"/>
          </a:p>
        </p:txBody>
      </p:sp>
      <p:sp>
        <p:nvSpPr>
          <p:cNvPr id="29698" name="Subtitle 2"/>
          <p:cNvSpPr>
            <a:spLocks noGrp="1"/>
          </p:cNvSpPr>
          <p:nvPr>
            <p:ph type="subTitle" idx="1"/>
          </p:nvPr>
        </p:nvSpPr>
        <p:spPr>
          <a:xfrm>
            <a:off x="609600" y="3352800"/>
            <a:ext cx="7543800" cy="1981200"/>
          </a:xfrm>
        </p:spPr>
        <p:txBody>
          <a:bodyPr>
            <a:noAutofit/>
          </a:bodyPr>
          <a:lstStyle/>
          <a:p>
            <a:r>
              <a:rPr lang="en-US" sz="2000" dirty="0">
                <a:solidFill>
                  <a:schemeClr val="bg1"/>
                </a:solidFill>
              </a:rPr>
              <a:t>Frank W. Rockhold, PhD</a:t>
            </a:r>
          </a:p>
          <a:p>
            <a:r>
              <a:rPr lang="en-US" sz="2000" dirty="0">
                <a:solidFill>
                  <a:schemeClr val="bg1"/>
                </a:solidFill>
              </a:rPr>
              <a:t>Professor of Biostatistics and Bioinformatics</a:t>
            </a:r>
          </a:p>
          <a:p>
            <a:r>
              <a:rPr lang="en-US" sz="2000" dirty="0">
                <a:solidFill>
                  <a:schemeClr val="bg1"/>
                </a:solidFill>
              </a:rPr>
              <a:t>Duke University Medical Center</a:t>
            </a:r>
          </a:p>
          <a:p>
            <a:endParaRPr lang="en-US" sz="2000" dirty="0">
              <a:solidFill>
                <a:schemeClr val="bg1"/>
              </a:solidFill>
            </a:endParaRPr>
          </a:p>
          <a:p>
            <a:r>
              <a:rPr lang="en-US" sz="2000" dirty="0">
                <a:solidFill>
                  <a:schemeClr val="bg1"/>
                </a:solidFill>
              </a:rPr>
              <a:t>Biopharmaceutical Statistics Workshop</a:t>
            </a:r>
          </a:p>
          <a:p>
            <a:r>
              <a:rPr lang="en-US" sz="2000" dirty="0">
                <a:solidFill>
                  <a:schemeClr val="bg1"/>
                </a:solidFill>
              </a:rPr>
              <a:t>Washington DC, Sept 13, 2018</a:t>
            </a:r>
          </a:p>
        </p:txBody>
      </p:sp>
    </p:spTree>
    <p:extLst>
      <p:ext uri="{BB962C8B-B14F-4D97-AF65-F5344CB8AC3E}">
        <p14:creationId xmlns:p14="http://schemas.microsoft.com/office/powerpoint/2010/main" val="17579295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1055080" y="1371600"/>
            <a:ext cx="6858000" cy="444103"/>
          </a:xfrm>
        </p:spPr>
        <p:txBody>
          <a:bodyPr>
            <a:noAutofit/>
          </a:bodyPr>
          <a:lstStyle/>
          <a:p>
            <a:pPr algn="ctr">
              <a:lnSpc>
                <a:spcPct val="110000"/>
              </a:lnSpc>
            </a:pPr>
            <a:r>
              <a:rPr lang="en-US" altLang="en-US" sz="2000" dirty="0">
                <a:ea typeface="ＭＳ Ｐゴシック" charset="-128"/>
              </a:rPr>
              <a:t>Disclosure</a:t>
            </a:r>
            <a:r>
              <a:rPr altLang="en-US" sz="2000" dirty="0">
                <a:ea typeface="ＭＳ Ｐゴシック" charset="-128"/>
              </a:rPr>
              <a:t> Statement – </a:t>
            </a:r>
            <a:br>
              <a:rPr altLang="en-US" sz="2000" dirty="0">
                <a:ea typeface="ＭＳ Ｐゴシック" charset="-128"/>
              </a:rPr>
            </a:br>
            <a:r>
              <a:rPr lang="en-US" altLang="en-US" sz="2000" i="1" dirty="0">
                <a:ea typeface="ＭＳ Ｐゴシック" charset="-128"/>
              </a:rPr>
              <a:t>Frank W Rockhold, PhD</a:t>
            </a:r>
            <a:endParaRPr altLang="en-US" sz="2000" i="1" dirty="0">
              <a:ea typeface="ＭＳ Ｐゴシック" charset="-128"/>
            </a:endParaRPr>
          </a:p>
        </p:txBody>
      </p:sp>
      <p:sp>
        <p:nvSpPr>
          <p:cNvPr id="19458" name="Rectangle 3"/>
          <p:cNvSpPr>
            <a:spLocks noGrp="1" noChangeArrowheads="1"/>
          </p:cNvSpPr>
          <p:nvPr>
            <p:ph idx="1"/>
          </p:nvPr>
        </p:nvSpPr>
        <p:spPr>
          <a:xfrm>
            <a:off x="281360" y="2057400"/>
            <a:ext cx="8862640" cy="3078956"/>
          </a:xfrm>
        </p:spPr>
        <p:txBody>
          <a:bodyPr>
            <a:normAutofit/>
          </a:bodyPr>
          <a:lstStyle/>
          <a:p>
            <a:pPr>
              <a:lnSpc>
                <a:spcPct val="110000"/>
              </a:lnSpc>
            </a:pPr>
            <a:r>
              <a:rPr altLang="en-US" sz="1800" dirty="0">
                <a:solidFill>
                  <a:schemeClr val="tx1"/>
                </a:solidFill>
                <a:ea typeface="ＭＳ Ｐゴシック" charset="-128"/>
              </a:rPr>
              <a:t>Research Funding:</a:t>
            </a:r>
            <a:r>
              <a:rPr lang="en-US" altLang="en-US" sz="1800" dirty="0">
                <a:solidFill>
                  <a:schemeClr val="tx1"/>
                </a:solidFill>
                <a:ea typeface="ＭＳ Ｐゴシック" charset="-128"/>
              </a:rPr>
              <a:t>  NIH, PCORI, Duke Clinical Research Institute, </a:t>
            </a:r>
            <a:r>
              <a:rPr altLang="en-US" sz="1800" dirty="0">
                <a:solidFill>
                  <a:schemeClr val="tx1"/>
                </a:solidFill>
                <a:ea typeface="ＭＳ Ｐゴシック" charset="-128"/>
              </a:rPr>
              <a:t>Astra Zeneca, </a:t>
            </a:r>
            <a:r>
              <a:rPr lang="en-US" altLang="en-US" sz="1800" dirty="0" err="1">
                <a:solidFill>
                  <a:schemeClr val="tx1"/>
                </a:solidFill>
                <a:ea typeface="ＭＳ Ｐゴシック" charset="-128"/>
              </a:rPr>
              <a:t>ReNeuron</a:t>
            </a:r>
            <a:r>
              <a:rPr lang="en-US" altLang="en-US" sz="1800" dirty="0">
                <a:solidFill>
                  <a:schemeClr val="tx1"/>
                </a:solidFill>
                <a:ea typeface="ＭＳ Ｐゴシック" charset="-128"/>
              </a:rPr>
              <a:t>, </a:t>
            </a:r>
            <a:r>
              <a:rPr lang="en-US" altLang="en-US" sz="1800" dirty="0" err="1">
                <a:solidFill>
                  <a:schemeClr val="tx1"/>
                </a:solidFill>
                <a:ea typeface="ＭＳ Ｐゴシック" charset="-128"/>
              </a:rPr>
              <a:t>Luitpold</a:t>
            </a:r>
            <a:r>
              <a:rPr lang="en-US" altLang="en-US" sz="1800" dirty="0">
                <a:solidFill>
                  <a:schemeClr val="tx1"/>
                </a:solidFill>
                <a:ea typeface="ＭＳ Ｐゴシック" charset="-128"/>
              </a:rPr>
              <a:t>, Alzheimer's Drug Discovery Foundation, Janssen, BMS</a:t>
            </a:r>
          </a:p>
          <a:p>
            <a:pPr>
              <a:lnSpc>
                <a:spcPct val="110000"/>
              </a:lnSpc>
            </a:pPr>
            <a:r>
              <a:rPr lang="en-US" altLang="en-US" sz="1800" dirty="0">
                <a:solidFill>
                  <a:schemeClr val="tx1"/>
                </a:solidFill>
                <a:ea typeface="ＭＳ Ｐゴシック" charset="-128"/>
              </a:rPr>
              <a:t>Consulting and Honoraria:  https://</a:t>
            </a:r>
            <a:r>
              <a:rPr lang="en-US" altLang="en-US" sz="1800" dirty="0" err="1">
                <a:solidFill>
                  <a:schemeClr val="tx1"/>
                </a:solidFill>
                <a:ea typeface="ＭＳ Ｐゴシック" charset="-128"/>
              </a:rPr>
              <a:t>dcri.org</a:t>
            </a:r>
            <a:r>
              <a:rPr lang="en-US" altLang="en-US" sz="1800" dirty="0">
                <a:solidFill>
                  <a:schemeClr val="tx1"/>
                </a:solidFill>
                <a:ea typeface="ＭＳ Ｐゴシック" charset="-128"/>
              </a:rPr>
              <a:t>/about-us/conflict-of-interest/</a:t>
            </a:r>
          </a:p>
          <a:p>
            <a:pPr>
              <a:lnSpc>
                <a:spcPct val="110000"/>
              </a:lnSpc>
            </a:pPr>
            <a:r>
              <a:rPr lang="en-US" altLang="en-US" sz="1800" dirty="0">
                <a:solidFill>
                  <a:schemeClr val="tx1"/>
                </a:solidFill>
                <a:ea typeface="ＭＳ Ｐゴシック" charset="-128"/>
              </a:rPr>
              <a:t>Boards: Frontier Science Board of Directors, </a:t>
            </a:r>
            <a:r>
              <a:rPr lang="en-US" altLang="en-US" sz="1800" dirty="0" err="1">
                <a:solidFill>
                  <a:schemeClr val="tx1"/>
                </a:solidFill>
                <a:ea typeface="ＭＳ Ｐゴシック" charset="-128"/>
              </a:rPr>
              <a:t>DataVant</a:t>
            </a:r>
            <a:r>
              <a:rPr lang="en-US" altLang="en-US" sz="1800" dirty="0">
                <a:solidFill>
                  <a:schemeClr val="tx1"/>
                </a:solidFill>
                <a:ea typeface="ＭＳ Ｐゴシック" charset="-128"/>
              </a:rPr>
              <a:t> Scientific Advisory Board,     European Medicines Agency Technical Advisory Group</a:t>
            </a:r>
          </a:p>
          <a:p>
            <a:pPr>
              <a:lnSpc>
                <a:spcPct val="110000"/>
              </a:lnSpc>
            </a:pPr>
            <a:r>
              <a:rPr lang="en-US" altLang="en-US" sz="1800" dirty="0">
                <a:solidFill>
                  <a:schemeClr val="tx1"/>
                </a:solidFill>
                <a:ea typeface="ＭＳ Ｐゴシック" charset="-128"/>
              </a:rPr>
              <a:t>Equity Interest:  GlaxoSmithKline</a:t>
            </a:r>
          </a:p>
        </p:txBody>
      </p:sp>
    </p:spTree>
    <p:extLst>
      <p:ext uri="{BB962C8B-B14F-4D97-AF65-F5344CB8AC3E}">
        <p14:creationId xmlns:p14="http://schemas.microsoft.com/office/powerpoint/2010/main" val="171892049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vs Transparent vs Access (Sharing)</a:t>
            </a:r>
          </a:p>
        </p:txBody>
      </p:sp>
      <p:sp>
        <p:nvSpPr>
          <p:cNvPr id="3" name="Content Placeholder 2"/>
          <p:cNvSpPr>
            <a:spLocks noGrp="1"/>
          </p:cNvSpPr>
          <p:nvPr>
            <p:ph idx="1"/>
          </p:nvPr>
        </p:nvSpPr>
        <p:spPr>
          <a:xfrm>
            <a:off x="152400" y="1219200"/>
            <a:ext cx="8839200" cy="4800600"/>
          </a:xfrm>
        </p:spPr>
        <p:txBody>
          <a:bodyPr/>
          <a:lstStyle/>
          <a:p>
            <a:pPr>
              <a:spcBef>
                <a:spcPts val="1000"/>
              </a:spcBef>
            </a:pPr>
            <a:r>
              <a:rPr lang="en-US" sz="2400" dirty="0">
                <a:solidFill>
                  <a:schemeClr val="tx1"/>
                </a:solidFill>
              </a:rPr>
              <a:t>What does it mean to be “open” or “transparent” and why is it important?</a:t>
            </a:r>
          </a:p>
          <a:p>
            <a:pPr>
              <a:spcBef>
                <a:spcPts val="1000"/>
              </a:spcBef>
            </a:pPr>
            <a:r>
              <a:rPr lang="en-US" sz="2400" dirty="0">
                <a:solidFill>
                  <a:schemeClr val="tx1"/>
                </a:solidFill>
              </a:rPr>
              <a:t>Transparency and openness are strategy or belief systems</a:t>
            </a:r>
          </a:p>
          <a:p>
            <a:pPr>
              <a:spcBef>
                <a:spcPts val="1000"/>
              </a:spcBef>
            </a:pPr>
            <a:r>
              <a:rPr lang="en-US" sz="2400" dirty="0">
                <a:solidFill>
                  <a:schemeClr val="tx1"/>
                </a:solidFill>
              </a:rPr>
              <a:t>Disclosure and </a:t>
            </a:r>
            <a:r>
              <a:rPr lang="en-US" sz="2400" b="1" dirty="0">
                <a:solidFill>
                  <a:schemeClr val="tx1"/>
                </a:solidFill>
              </a:rPr>
              <a:t>access</a:t>
            </a:r>
            <a:r>
              <a:rPr lang="en-US" sz="2400" dirty="0">
                <a:solidFill>
                  <a:schemeClr val="tx1"/>
                </a:solidFill>
              </a:rPr>
              <a:t> are actions which are necessary steps on that journey</a:t>
            </a:r>
          </a:p>
          <a:p>
            <a:pPr>
              <a:spcBef>
                <a:spcPts val="1000"/>
              </a:spcBef>
            </a:pPr>
            <a:r>
              <a:rPr lang="en-US" sz="2400" dirty="0">
                <a:solidFill>
                  <a:schemeClr val="tx1"/>
                </a:solidFill>
              </a:rPr>
              <a:t>What is the difference between “access” and “sharing”?</a:t>
            </a:r>
          </a:p>
          <a:p>
            <a:pPr>
              <a:spcBef>
                <a:spcPts val="1000"/>
              </a:spcBef>
            </a:pPr>
            <a:r>
              <a:rPr lang="en-US" sz="2400" dirty="0">
                <a:solidFill>
                  <a:schemeClr val="tx1"/>
                </a:solidFill>
              </a:rPr>
              <a:t>Disclosure or </a:t>
            </a:r>
            <a:r>
              <a:rPr lang="en-US" sz="2400" b="1" dirty="0">
                <a:solidFill>
                  <a:schemeClr val="tx1"/>
                </a:solidFill>
              </a:rPr>
              <a:t>access</a:t>
            </a:r>
            <a:r>
              <a:rPr lang="en-US" sz="2400" dirty="0">
                <a:solidFill>
                  <a:schemeClr val="tx1"/>
                </a:solidFill>
              </a:rPr>
              <a:t> without full transparency (data utility), while perhaps checking a regulatory box, does not necessarily help patients, healthcare practitioners or researchers.</a:t>
            </a:r>
          </a:p>
          <a:p>
            <a:pPr>
              <a:spcBef>
                <a:spcPts val="1000"/>
              </a:spcBef>
            </a:pPr>
            <a:r>
              <a:rPr lang="en-US" sz="2400" dirty="0">
                <a:solidFill>
                  <a:schemeClr val="tx1"/>
                </a:solidFill>
              </a:rPr>
              <a:t>Transparency can only be achieved if people disclose completely in a manner digestible by the recipient</a:t>
            </a:r>
          </a:p>
          <a:p>
            <a:pPr>
              <a:spcBef>
                <a:spcPts val="1000"/>
              </a:spcBef>
            </a:pPr>
            <a:endParaRPr lang="en-US" sz="2400" dirty="0">
              <a:solidFill>
                <a:schemeClr val="tx1"/>
              </a:solidFill>
            </a:endParaRPr>
          </a:p>
          <a:p>
            <a:pPr>
              <a:spcBef>
                <a:spcPts val="1000"/>
              </a:spcBef>
            </a:pPr>
            <a:endParaRPr lang="en-US" sz="2400" dirty="0">
              <a:solidFill>
                <a:schemeClr val="tx1"/>
              </a:solidFill>
            </a:endParaRPr>
          </a:p>
        </p:txBody>
      </p:sp>
    </p:spTree>
    <p:extLst>
      <p:ext uri="{BB962C8B-B14F-4D97-AF65-F5344CB8AC3E}">
        <p14:creationId xmlns:p14="http://schemas.microsoft.com/office/powerpoint/2010/main" val="650027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627888"/>
          </a:xfrm>
        </p:spPr>
        <p:txBody>
          <a:bodyPr>
            <a:noAutofit/>
          </a:bodyPr>
          <a:lstStyle/>
          <a:p>
            <a:r>
              <a:rPr lang="en-US" sz="3200" b="1" dirty="0"/>
              <a:t>Clinical Trials:  The </a:t>
            </a:r>
            <a:r>
              <a:rPr lang="en-US" sz="3200" dirty="0"/>
              <a:t>journey</a:t>
            </a:r>
            <a:r>
              <a:rPr lang="en-US" sz="3200" b="1" dirty="0"/>
              <a:t> to “transparency”</a:t>
            </a:r>
          </a:p>
        </p:txBody>
      </p:sp>
      <p:sp>
        <p:nvSpPr>
          <p:cNvPr id="3" name="Content Placeholder 2"/>
          <p:cNvSpPr>
            <a:spLocks noGrp="1"/>
          </p:cNvSpPr>
          <p:nvPr>
            <p:ph idx="1"/>
          </p:nvPr>
        </p:nvSpPr>
        <p:spPr>
          <a:xfrm>
            <a:off x="120242" y="1143000"/>
            <a:ext cx="8991600" cy="4724400"/>
          </a:xfrm>
        </p:spPr>
        <p:txBody>
          <a:bodyPr>
            <a:noAutofit/>
          </a:bodyPr>
          <a:lstStyle/>
          <a:p>
            <a:pPr marL="208915" indent="-342900">
              <a:lnSpc>
                <a:spcPct val="100000"/>
              </a:lnSpc>
              <a:spcBef>
                <a:spcPts val="600"/>
              </a:spcBef>
              <a:buFont typeface="Wingdings" pitchFamily="2" charset="2"/>
              <a:buChar char="v"/>
            </a:pPr>
            <a:r>
              <a:rPr lang="en-US" sz="1800" dirty="0">
                <a:solidFill>
                  <a:schemeClr val="tx1"/>
                </a:solidFill>
              </a:rPr>
              <a:t>ICMJE 2005</a:t>
            </a:r>
          </a:p>
          <a:p>
            <a:pPr marL="208915" indent="-342900">
              <a:lnSpc>
                <a:spcPct val="100000"/>
              </a:lnSpc>
              <a:spcBef>
                <a:spcPts val="600"/>
              </a:spcBef>
              <a:buFont typeface="Wingdings" pitchFamily="2" charset="2"/>
              <a:buChar char="v"/>
            </a:pPr>
            <a:r>
              <a:rPr lang="en-US" sz="1800" dirty="0" err="1">
                <a:solidFill>
                  <a:schemeClr val="tx1"/>
                </a:solidFill>
              </a:rPr>
              <a:t>CT.Gov</a:t>
            </a:r>
            <a:r>
              <a:rPr lang="en-US" sz="1800" dirty="0">
                <a:solidFill>
                  <a:schemeClr val="tx1"/>
                </a:solidFill>
              </a:rPr>
              <a:t> and WHO ICRTP</a:t>
            </a:r>
          </a:p>
          <a:p>
            <a:pPr marL="208915" indent="-342900">
              <a:lnSpc>
                <a:spcPct val="100000"/>
              </a:lnSpc>
              <a:spcBef>
                <a:spcPts val="600"/>
              </a:spcBef>
              <a:buFont typeface="Wingdings" pitchFamily="2" charset="2"/>
              <a:buChar char="v"/>
            </a:pPr>
            <a:r>
              <a:rPr lang="en-US" sz="1800" dirty="0">
                <a:solidFill>
                  <a:schemeClr val="tx1"/>
                </a:solidFill>
              </a:rPr>
              <a:t>FDAAA 2007</a:t>
            </a:r>
          </a:p>
          <a:p>
            <a:pPr marL="208915" indent="-342900">
              <a:lnSpc>
                <a:spcPct val="100000"/>
              </a:lnSpc>
              <a:spcBef>
                <a:spcPts val="600"/>
              </a:spcBef>
              <a:buFont typeface="Wingdings" pitchFamily="2" charset="2"/>
              <a:buChar char="v"/>
            </a:pPr>
            <a:r>
              <a:rPr lang="en-US" sz="1800" dirty="0">
                <a:solidFill>
                  <a:schemeClr val="tx1"/>
                </a:solidFill>
              </a:rPr>
              <a:t>IOM 2015 Report</a:t>
            </a:r>
          </a:p>
          <a:p>
            <a:pPr marL="208915" indent="-342900">
              <a:lnSpc>
                <a:spcPct val="100000"/>
              </a:lnSpc>
              <a:spcBef>
                <a:spcPts val="600"/>
              </a:spcBef>
              <a:buFont typeface="Wingdings" pitchFamily="2" charset="2"/>
              <a:buChar char="v"/>
            </a:pPr>
            <a:r>
              <a:rPr lang="en-US" sz="1800" dirty="0">
                <a:solidFill>
                  <a:schemeClr val="tx1"/>
                </a:solidFill>
              </a:rPr>
              <a:t>EMA Policy 70</a:t>
            </a:r>
          </a:p>
          <a:p>
            <a:pPr marL="208915" indent="-342900">
              <a:lnSpc>
                <a:spcPct val="100000"/>
              </a:lnSpc>
              <a:spcBef>
                <a:spcPts val="600"/>
              </a:spcBef>
              <a:buFont typeface="Wingdings" pitchFamily="2" charset="2"/>
              <a:buChar char="v"/>
            </a:pPr>
            <a:r>
              <a:rPr lang="en-US" sz="1800" dirty="0">
                <a:solidFill>
                  <a:schemeClr val="tx1"/>
                </a:solidFill>
              </a:rPr>
              <a:t>ICMJE Proposal 2016</a:t>
            </a:r>
          </a:p>
          <a:p>
            <a:pPr marL="208915" indent="-342900">
              <a:lnSpc>
                <a:spcPct val="100000"/>
              </a:lnSpc>
              <a:spcBef>
                <a:spcPts val="600"/>
              </a:spcBef>
              <a:buFont typeface="Wingdings" pitchFamily="2" charset="2"/>
              <a:buChar char="v"/>
            </a:pPr>
            <a:r>
              <a:rPr lang="en-US" sz="1800" dirty="0">
                <a:solidFill>
                  <a:schemeClr val="tx1"/>
                </a:solidFill>
              </a:rPr>
              <a:t>FDA and NIH Final Rules 2016</a:t>
            </a:r>
          </a:p>
          <a:p>
            <a:pPr marL="208915" indent="-342900">
              <a:lnSpc>
                <a:spcPct val="100000"/>
              </a:lnSpc>
              <a:spcBef>
                <a:spcPts val="600"/>
              </a:spcBef>
              <a:buFont typeface="Wingdings" pitchFamily="2" charset="2"/>
              <a:buChar char="v"/>
            </a:pPr>
            <a:r>
              <a:rPr lang="en-US" sz="1800" dirty="0">
                <a:solidFill>
                  <a:schemeClr val="tx1"/>
                </a:solidFill>
              </a:rPr>
              <a:t>Sprint Challenge and NEJM meeting 2017</a:t>
            </a:r>
          </a:p>
          <a:p>
            <a:pPr marL="208915" indent="-342900">
              <a:lnSpc>
                <a:spcPct val="100000"/>
              </a:lnSpc>
              <a:spcBef>
                <a:spcPts val="600"/>
              </a:spcBef>
              <a:buFont typeface="Wingdings" pitchFamily="2" charset="2"/>
              <a:buChar char="v"/>
            </a:pPr>
            <a:r>
              <a:rPr lang="en-US" sz="1800" dirty="0">
                <a:solidFill>
                  <a:schemeClr val="tx1"/>
                </a:solidFill>
              </a:rPr>
              <a:t>ICMJE 2017 Requirements</a:t>
            </a:r>
          </a:p>
          <a:p>
            <a:pPr marL="208915" indent="-342900">
              <a:lnSpc>
                <a:spcPct val="100000"/>
              </a:lnSpc>
              <a:spcBef>
                <a:spcPts val="600"/>
              </a:spcBef>
              <a:buFont typeface="Wingdings" pitchFamily="2" charset="2"/>
              <a:buChar char="v"/>
            </a:pPr>
            <a:r>
              <a:rPr lang="en-US" sz="1800" dirty="0">
                <a:solidFill>
                  <a:schemeClr val="tx1"/>
                </a:solidFill>
              </a:rPr>
              <a:t>OHRP HHS 2017 Revised Informed Consent Rule</a:t>
            </a:r>
          </a:p>
          <a:p>
            <a:pPr marL="208915" indent="-342900">
              <a:lnSpc>
                <a:spcPct val="100000"/>
              </a:lnSpc>
              <a:spcBef>
                <a:spcPts val="600"/>
              </a:spcBef>
              <a:buFont typeface="Wingdings" pitchFamily="2" charset="2"/>
              <a:buChar char="v"/>
            </a:pPr>
            <a:r>
              <a:rPr lang="en-US" sz="1800" dirty="0">
                <a:solidFill>
                  <a:schemeClr val="tx1"/>
                </a:solidFill>
              </a:rPr>
              <a:t>NLM/NIH Meeting 2017 on Open Science</a:t>
            </a:r>
          </a:p>
          <a:p>
            <a:pPr>
              <a:lnSpc>
                <a:spcPct val="100000"/>
              </a:lnSpc>
              <a:spcBef>
                <a:spcPts val="600"/>
              </a:spcBef>
              <a:buFont typeface="Wingdings" pitchFamily="2" charset="2"/>
              <a:buChar char="v"/>
            </a:pPr>
            <a:r>
              <a:rPr lang="en-US" sz="1800" dirty="0">
                <a:solidFill>
                  <a:schemeClr val="tx1"/>
                </a:solidFill>
              </a:rPr>
              <a:t>  AAMC Meeting 2018 on Academic Incentives</a:t>
            </a:r>
          </a:p>
          <a:p>
            <a:pPr>
              <a:lnSpc>
                <a:spcPct val="100000"/>
              </a:lnSpc>
              <a:spcBef>
                <a:spcPts val="600"/>
              </a:spcBef>
              <a:buFont typeface="Wingdings" pitchFamily="2" charset="2"/>
              <a:buChar char="v"/>
            </a:pPr>
            <a:r>
              <a:rPr lang="en-US" sz="1800" dirty="0">
                <a:solidFill>
                  <a:schemeClr val="tx1"/>
                </a:solidFill>
              </a:rPr>
              <a:t>  </a:t>
            </a:r>
            <a:r>
              <a:rPr lang="en-US" sz="1800" dirty="0" err="1">
                <a:solidFill>
                  <a:schemeClr val="tx1"/>
                </a:solidFill>
              </a:rPr>
              <a:t>Vivli</a:t>
            </a:r>
            <a:r>
              <a:rPr lang="en-US" sz="1800" dirty="0">
                <a:solidFill>
                  <a:schemeClr val="tx1"/>
                </a:solidFill>
              </a:rPr>
              <a:t> Launch 2018</a:t>
            </a:r>
          </a:p>
          <a:p>
            <a:pPr>
              <a:lnSpc>
                <a:spcPct val="100000"/>
              </a:lnSpc>
              <a:spcBef>
                <a:spcPts val="600"/>
              </a:spcBef>
              <a:buFont typeface="Wingdings" pitchFamily="2" charset="2"/>
              <a:buChar char="v"/>
            </a:pPr>
            <a:r>
              <a:rPr lang="en-US" sz="1800" dirty="0">
                <a:solidFill>
                  <a:schemeClr val="tx1"/>
                </a:solidFill>
              </a:rPr>
              <a:t>……..</a:t>
            </a:r>
          </a:p>
          <a:p>
            <a:pPr marL="208915" indent="-342900">
              <a:lnSpc>
                <a:spcPct val="100000"/>
              </a:lnSpc>
              <a:spcBef>
                <a:spcPts val="600"/>
              </a:spcBef>
              <a:buFont typeface="Wingdings" pitchFamily="2" charset="2"/>
              <a:buChar char="v"/>
            </a:pPr>
            <a:endParaRPr lang="en-US" sz="1800" dirty="0">
              <a:solidFill>
                <a:schemeClr val="tx1"/>
              </a:solidFill>
            </a:endParaRPr>
          </a:p>
        </p:txBody>
      </p:sp>
    </p:spTree>
    <p:extLst>
      <p:ext uri="{BB962C8B-B14F-4D97-AF65-F5344CB8AC3E}">
        <p14:creationId xmlns:p14="http://schemas.microsoft.com/office/powerpoint/2010/main" val="341326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717" y="238383"/>
            <a:ext cx="8503920" cy="571499"/>
          </a:xfrm>
        </p:spPr>
        <p:txBody>
          <a:bodyPr>
            <a:normAutofit/>
          </a:bodyPr>
          <a:lstStyle/>
          <a:p>
            <a:r>
              <a:rPr lang="en-GB" sz="3200" b="1" dirty="0"/>
              <a:t>We have </a:t>
            </a:r>
            <a:r>
              <a:rPr lang="en-GB" sz="3200" b="1" dirty="0" err="1"/>
              <a:t>CT.Gov</a:t>
            </a:r>
            <a:r>
              <a:rPr lang="en-GB" sz="3200" b="1" dirty="0"/>
              <a:t> So Why Do More?</a:t>
            </a:r>
          </a:p>
        </p:txBody>
      </p:sp>
      <p:sp>
        <p:nvSpPr>
          <p:cNvPr id="30" name="Content Placeholder 29"/>
          <p:cNvSpPr>
            <a:spLocks noGrp="1"/>
          </p:cNvSpPr>
          <p:nvPr>
            <p:ph idx="1"/>
          </p:nvPr>
        </p:nvSpPr>
        <p:spPr>
          <a:xfrm>
            <a:off x="368135" y="1496432"/>
            <a:ext cx="8377085" cy="5539368"/>
          </a:xfrm>
        </p:spPr>
        <p:txBody>
          <a:bodyPr/>
          <a:lstStyle/>
          <a:p>
            <a:pPr>
              <a:buNone/>
            </a:pPr>
            <a:r>
              <a:rPr lang="en-GB" sz="1800">
                <a:solidFill>
                  <a:schemeClr val="tx1"/>
                </a:solidFill>
              </a:rPr>
              <a:t>Result summaries and publications have limitations</a:t>
            </a:r>
          </a:p>
          <a:p>
            <a:pPr lvl="1">
              <a:spcAft>
                <a:spcPts val="0"/>
              </a:spcAft>
            </a:pPr>
            <a:r>
              <a:rPr lang="en-GB" sz="1800" dirty="0">
                <a:solidFill>
                  <a:schemeClr val="tx1"/>
                </a:solidFill>
              </a:rPr>
              <a:t>Summarise data from the study population with statistics to compare treatment groups.</a:t>
            </a:r>
          </a:p>
          <a:p>
            <a:pPr lvl="1">
              <a:spcAft>
                <a:spcPts val="0"/>
              </a:spcAft>
            </a:pPr>
            <a:r>
              <a:rPr lang="en-GB" sz="1800" dirty="0">
                <a:solidFill>
                  <a:schemeClr val="tx1"/>
                </a:solidFill>
              </a:rPr>
              <a:t>Do not include the data from each research participant.</a:t>
            </a:r>
          </a:p>
          <a:p>
            <a:pPr lvl="1">
              <a:spcAft>
                <a:spcPts val="0"/>
              </a:spcAft>
              <a:buNone/>
            </a:pPr>
            <a:endParaRPr lang="en-GB" sz="2000" dirty="0">
              <a:solidFill>
                <a:schemeClr val="tx1"/>
              </a:solidFill>
            </a:endParaRPr>
          </a:p>
        </p:txBody>
      </p:sp>
      <p:graphicFrame>
        <p:nvGraphicFramePr>
          <p:cNvPr id="6" name="Table 5"/>
          <p:cNvGraphicFramePr>
            <a:graphicFrameLocks noGrp="1"/>
          </p:cNvGraphicFramePr>
          <p:nvPr>
            <p:extLst/>
          </p:nvPr>
        </p:nvGraphicFramePr>
        <p:xfrm>
          <a:off x="421557" y="3441032"/>
          <a:ext cx="7381557" cy="2426368"/>
        </p:xfrm>
        <a:graphic>
          <a:graphicData uri="http://schemas.openxmlformats.org/drawingml/2006/table">
            <a:tbl>
              <a:tblPr firstRow="1" bandRow="1">
                <a:tableStyleId>{5C22544A-7EE6-4342-B048-85BDC9FD1C3A}</a:tableStyleId>
              </a:tblPr>
              <a:tblGrid>
                <a:gridCol w="3757884">
                  <a:extLst>
                    <a:ext uri="{9D8B030D-6E8A-4147-A177-3AD203B41FA5}">
                      <a16:colId xmlns:a16="http://schemas.microsoft.com/office/drawing/2014/main" val="20000"/>
                    </a:ext>
                  </a:extLst>
                </a:gridCol>
                <a:gridCol w="1207891">
                  <a:extLst>
                    <a:ext uri="{9D8B030D-6E8A-4147-A177-3AD203B41FA5}">
                      <a16:colId xmlns:a16="http://schemas.microsoft.com/office/drawing/2014/main" val="20001"/>
                    </a:ext>
                  </a:extLst>
                </a:gridCol>
                <a:gridCol w="1207891">
                  <a:extLst>
                    <a:ext uri="{9D8B030D-6E8A-4147-A177-3AD203B41FA5}">
                      <a16:colId xmlns:a16="http://schemas.microsoft.com/office/drawing/2014/main" val="20002"/>
                    </a:ext>
                  </a:extLst>
                </a:gridCol>
                <a:gridCol w="1207891">
                  <a:extLst>
                    <a:ext uri="{9D8B030D-6E8A-4147-A177-3AD203B41FA5}">
                      <a16:colId xmlns:a16="http://schemas.microsoft.com/office/drawing/2014/main" val="20003"/>
                    </a:ext>
                  </a:extLst>
                </a:gridCol>
              </a:tblGrid>
              <a:tr h="346624">
                <a:tc gridSpan="4">
                  <a:txBody>
                    <a:bodyPr/>
                    <a:lstStyle/>
                    <a:p>
                      <a:r>
                        <a:rPr lang="en-GB" sz="1300">
                          <a:latin typeface="Arial Narrow" pitchFamily="34" charset="0"/>
                        </a:rPr>
                        <a:t>Primary Efficacy Results:  Total Population</a:t>
                      </a:r>
                    </a:p>
                  </a:txBody>
                  <a:tcPr marT="60960" marB="60960"/>
                </a:tc>
                <a:tc hMerge="1">
                  <a:txBody>
                    <a:bodyPr/>
                    <a:lstStyle/>
                    <a:p>
                      <a:endParaRPr lang="en-GB"/>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0000"/>
                  </a:ext>
                </a:extLst>
              </a:tr>
              <a:tr h="346624">
                <a:tc>
                  <a:txBody>
                    <a:bodyPr/>
                    <a:lstStyle/>
                    <a:p>
                      <a:r>
                        <a:rPr lang="en-GB" sz="1300" b="1">
                          <a:latin typeface="Arial Narrow" pitchFamily="34" charset="0"/>
                        </a:rPr>
                        <a:t>Emetic Episodes Day 1 To Day 5</a:t>
                      </a:r>
                    </a:p>
                  </a:txBody>
                  <a:tcPr marT="60960" marB="60960"/>
                </a:tc>
                <a:tc>
                  <a:txBody>
                    <a:bodyPr/>
                    <a:lstStyle/>
                    <a:p>
                      <a:r>
                        <a:rPr lang="en-GB" sz="1300" b="1">
                          <a:latin typeface="Arial Narrow" pitchFamily="34" charset="0"/>
                        </a:rPr>
                        <a:t>Dose 1</a:t>
                      </a:r>
                    </a:p>
                  </a:txBody>
                  <a:tcPr marT="60960" marB="60960"/>
                </a:tc>
                <a:tc>
                  <a:txBody>
                    <a:bodyPr/>
                    <a:lstStyle/>
                    <a:p>
                      <a:r>
                        <a:rPr lang="en-GB" sz="1300" b="1">
                          <a:latin typeface="Arial Narrow" pitchFamily="34" charset="0"/>
                        </a:rPr>
                        <a:t>Dose 2</a:t>
                      </a:r>
                    </a:p>
                  </a:txBody>
                  <a:tcPr marT="60960" marB="60960"/>
                </a:tc>
                <a:tc>
                  <a:txBody>
                    <a:bodyPr/>
                    <a:lstStyle/>
                    <a:p>
                      <a:r>
                        <a:rPr lang="en-GB" sz="1300" b="1">
                          <a:latin typeface="Arial Narrow" pitchFamily="34" charset="0"/>
                        </a:rPr>
                        <a:t>Dose 3</a:t>
                      </a:r>
                    </a:p>
                  </a:txBody>
                  <a:tcPr marT="60960" marB="60960"/>
                </a:tc>
                <a:extLst>
                  <a:ext uri="{0D108BD9-81ED-4DB2-BD59-A6C34878D82A}">
                    <a16:rowId xmlns:a16="http://schemas.microsoft.com/office/drawing/2014/main" val="10001"/>
                  </a:ext>
                </a:extLst>
              </a:tr>
              <a:tr h="346624">
                <a:tc>
                  <a:txBody>
                    <a:bodyPr/>
                    <a:lstStyle/>
                    <a:p>
                      <a:r>
                        <a:rPr lang="en-GB" sz="1300">
                          <a:latin typeface="Arial Narrow" pitchFamily="34" charset="0"/>
                        </a:rPr>
                        <a:t>Complete (0</a:t>
                      </a:r>
                      <a:r>
                        <a:rPr lang="en-GB" sz="1300" baseline="0">
                          <a:latin typeface="Arial Narrow" pitchFamily="34" charset="0"/>
                        </a:rPr>
                        <a:t> Episodes)</a:t>
                      </a:r>
                      <a:endParaRPr lang="en-GB" sz="1300">
                        <a:latin typeface="Arial Narrow" pitchFamily="34" charset="0"/>
                      </a:endParaRPr>
                    </a:p>
                  </a:txBody>
                  <a:tcPr marT="60960" marB="60960"/>
                </a:tc>
                <a:tc>
                  <a:txBody>
                    <a:bodyPr/>
                    <a:lstStyle/>
                    <a:p>
                      <a:r>
                        <a:rPr lang="en-GB" sz="1300">
                          <a:latin typeface="Arial Narrow" pitchFamily="34" charset="0"/>
                        </a:rPr>
                        <a:t>7 (19)</a:t>
                      </a:r>
                    </a:p>
                  </a:txBody>
                  <a:tcPr marT="60960" marB="60960"/>
                </a:tc>
                <a:tc>
                  <a:txBody>
                    <a:bodyPr/>
                    <a:lstStyle/>
                    <a:p>
                      <a:r>
                        <a:rPr lang="en-GB" sz="1300">
                          <a:latin typeface="Arial Narrow" pitchFamily="34" charset="0"/>
                        </a:rPr>
                        <a:t>8 (22)</a:t>
                      </a:r>
                    </a:p>
                  </a:txBody>
                  <a:tcPr marT="60960" marB="60960"/>
                </a:tc>
                <a:tc>
                  <a:txBody>
                    <a:bodyPr/>
                    <a:lstStyle/>
                    <a:p>
                      <a:r>
                        <a:rPr lang="en-GB" sz="1300">
                          <a:latin typeface="Arial Narrow" pitchFamily="34" charset="0"/>
                        </a:rPr>
                        <a:t>10 (31)</a:t>
                      </a:r>
                    </a:p>
                  </a:txBody>
                  <a:tcPr marT="60960" marB="60960"/>
                </a:tc>
                <a:extLst>
                  <a:ext uri="{0D108BD9-81ED-4DB2-BD59-A6C34878D82A}">
                    <a16:rowId xmlns:a16="http://schemas.microsoft.com/office/drawing/2014/main" val="10002"/>
                  </a:ext>
                </a:extLst>
              </a:tr>
              <a:tr h="346624">
                <a:tc>
                  <a:txBody>
                    <a:bodyPr/>
                    <a:lstStyle/>
                    <a:p>
                      <a:r>
                        <a:rPr lang="en-GB" sz="1300">
                          <a:latin typeface="Arial Narrow" pitchFamily="34" charset="0"/>
                        </a:rPr>
                        <a:t>Major (1-2 Episodes)</a:t>
                      </a:r>
                    </a:p>
                  </a:txBody>
                  <a:tcPr marT="60960" marB="60960"/>
                </a:tc>
                <a:tc>
                  <a:txBody>
                    <a:bodyPr/>
                    <a:lstStyle/>
                    <a:p>
                      <a:r>
                        <a:rPr lang="en-GB" sz="1300">
                          <a:latin typeface="Arial Narrow" pitchFamily="34" charset="0"/>
                        </a:rPr>
                        <a:t>10 (28)</a:t>
                      </a:r>
                    </a:p>
                  </a:txBody>
                  <a:tcPr marT="60960" marB="60960"/>
                </a:tc>
                <a:tc>
                  <a:txBody>
                    <a:bodyPr/>
                    <a:lstStyle/>
                    <a:p>
                      <a:r>
                        <a:rPr lang="en-GB" sz="1300">
                          <a:latin typeface="Arial Narrow" pitchFamily="34" charset="0"/>
                        </a:rPr>
                        <a:t>14 (39)</a:t>
                      </a:r>
                    </a:p>
                  </a:txBody>
                  <a:tcPr marT="60960" marB="60960"/>
                </a:tc>
                <a:tc>
                  <a:txBody>
                    <a:bodyPr/>
                    <a:lstStyle/>
                    <a:p>
                      <a:r>
                        <a:rPr lang="en-GB" sz="1300">
                          <a:latin typeface="Arial Narrow" pitchFamily="34" charset="0"/>
                        </a:rPr>
                        <a:t>10 (31)</a:t>
                      </a:r>
                    </a:p>
                  </a:txBody>
                  <a:tcPr marT="60960" marB="60960"/>
                </a:tc>
                <a:extLst>
                  <a:ext uri="{0D108BD9-81ED-4DB2-BD59-A6C34878D82A}">
                    <a16:rowId xmlns:a16="http://schemas.microsoft.com/office/drawing/2014/main" val="10003"/>
                  </a:ext>
                </a:extLst>
              </a:tr>
              <a:tr h="346624">
                <a:tc>
                  <a:txBody>
                    <a:bodyPr/>
                    <a:lstStyle/>
                    <a:p>
                      <a:r>
                        <a:rPr lang="en-GB" sz="1300">
                          <a:latin typeface="Arial Narrow" pitchFamily="34" charset="0"/>
                        </a:rPr>
                        <a:t>Minor (3-5 Episodes)</a:t>
                      </a:r>
                    </a:p>
                  </a:txBody>
                  <a:tcPr marT="60960" marB="60960"/>
                </a:tc>
                <a:tc>
                  <a:txBody>
                    <a:bodyPr/>
                    <a:lstStyle/>
                    <a:p>
                      <a:r>
                        <a:rPr lang="en-GB" sz="1300">
                          <a:latin typeface="Arial Narrow" pitchFamily="34" charset="0"/>
                        </a:rPr>
                        <a:t>0</a:t>
                      </a:r>
                    </a:p>
                  </a:txBody>
                  <a:tcPr marT="60960" marB="60960"/>
                </a:tc>
                <a:tc>
                  <a:txBody>
                    <a:bodyPr/>
                    <a:lstStyle/>
                    <a:p>
                      <a:r>
                        <a:rPr lang="en-GB" sz="1300">
                          <a:latin typeface="Arial Narrow" pitchFamily="34" charset="0"/>
                        </a:rPr>
                        <a:t>1 (3)</a:t>
                      </a:r>
                    </a:p>
                  </a:txBody>
                  <a:tcPr marT="60960" marB="60960"/>
                </a:tc>
                <a:tc>
                  <a:txBody>
                    <a:bodyPr/>
                    <a:lstStyle/>
                    <a:p>
                      <a:r>
                        <a:rPr lang="en-GB" sz="1300">
                          <a:latin typeface="Arial Narrow" pitchFamily="34" charset="0"/>
                        </a:rPr>
                        <a:t>0</a:t>
                      </a:r>
                    </a:p>
                  </a:txBody>
                  <a:tcPr marT="60960" marB="60960"/>
                </a:tc>
                <a:extLst>
                  <a:ext uri="{0D108BD9-81ED-4DB2-BD59-A6C34878D82A}">
                    <a16:rowId xmlns:a16="http://schemas.microsoft.com/office/drawing/2014/main" val="10004"/>
                  </a:ext>
                </a:extLst>
              </a:tr>
              <a:tr h="346624">
                <a:tc>
                  <a:txBody>
                    <a:bodyPr/>
                    <a:lstStyle/>
                    <a:p>
                      <a:r>
                        <a:rPr lang="en-GB" sz="1300">
                          <a:latin typeface="Arial Narrow" pitchFamily="34" charset="0"/>
                        </a:rPr>
                        <a:t>Failure</a:t>
                      </a:r>
                      <a:r>
                        <a:rPr lang="en-GB" sz="1300" baseline="0">
                          <a:latin typeface="Arial Narrow" pitchFamily="34" charset="0"/>
                        </a:rPr>
                        <a:t> (&gt;5 Episodes/Rescued)</a:t>
                      </a:r>
                      <a:endParaRPr lang="en-GB" sz="1300">
                        <a:latin typeface="Arial Narrow" pitchFamily="34" charset="0"/>
                      </a:endParaRPr>
                    </a:p>
                  </a:txBody>
                  <a:tcPr marT="60960" marB="60960"/>
                </a:tc>
                <a:tc>
                  <a:txBody>
                    <a:bodyPr/>
                    <a:lstStyle/>
                    <a:p>
                      <a:r>
                        <a:rPr lang="en-GB" sz="1300">
                          <a:latin typeface="Arial Narrow" pitchFamily="34" charset="0"/>
                        </a:rPr>
                        <a:t>19 (53)</a:t>
                      </a:r>
                    </a:p>
                  </a:txBody>
                  <a:tcPr marT="60960" marB="60960"/>
                </a:tc>
                <a:tc>
                  <a:txBody>
                    <a:bodyPr/>
                    <a:lstStyle/>
                    <a:p>
                      <a:r>
                        <a:rPr lang="en-GB" sz="1300">
                          <a:latin typeface="Arial Narrow" pitchFamily="34" charset="0"/>
                        </a:rPr>
                        <a:t>13 (36)</a:t>
                      </a:r>
                    </a:p>
                  </a:txBody>
                  <a:tcPr marT="60960" marB="60960"/>
                </a:tc>
                <a:tc>
                  <a:txBody>
                    <a:bodyPr/>
                    <a:lstStyle/>
                    <a:p>
                      <a:r>
                        <a:rPr lang="en-GB" sz="1300">
                          <a:latin typeface="Arial Narrow" pitchFamily="34" charset="0"/>
                        </a:rPr>
                        <a:t>12 (38)</a:t>
                      </a:r>
                    </a:p>
                  </a:txBody>
                  <a:tcPr marT="60960" marB="60960"/>
                </a:tc>
                <a:extLst>
                  <a:ext uri="{0D108BD9-81ED-4DB2-BD59-A6C34878D82A}">
                    <a16:rowId xmlns:a16="http://schemas.microsoft.com/office/drawing/2014/main" val="10005"/>
                  </a:ext>
                </a:extLst>
              </a:tr>
              <a:tr h="346624">
                <a:tc>
                  <a:txBody>
                    <a:bodyPr/>
                    <a:lstStyle/>
                    <a:p>
                      <a:r>
                        <a:rPr lang="en-GB" sz="1300">
                          <a:latin typeface="Arial Narrow" pitchFamily="34" charset="0"/>
                        </a:rPr>
                        <a:t>Dose 2 vs Dose 1</a:t>
                      </a:r>
                    </a:p>
                  </a:txBody>
                  <a:tcPr marT="60960" marB="60960"/>
                </a:tc>
                <a:tc gridSpan="3">
                  <a:txBody>
                    <a:bodyPr/>
                    <a:lstStyle/>
                    <a:p>
                      <a:r>
                        <a:rPr lang="en-GB" sz="1300">
                          <a:latin typeface="Arial Narrow" pitchFamily="34" charset="0"/>
                        </a:rPr>
                        <a:t>0.848</a:t>
                      </a:r>
                    </a:p>
                  </a:txBody>
                  <a:tcPr marT="60960" marB="60960"/>
                </a:tc>
                <a:tc hMerge="1">
                  <a:txBody>
                    <a:bodyPr/>
                    <a:lstStyle/>
                    <a:p>
                      <a:endParaRPr lang="en-GB" dirty="0">
                        <a:latin typeface="Arial Narrow" pitchFamily="34" charset="0"/>
                      </a:endParaRPr>
                    </a:p>
                  </a:txBody>
                  <a:tcPr/>
                </a:tc>
                <a:tc hMerge="1">
                  <a:txBody>
                    <a:bodyPr/>
                    <a:lstStyle/>
                    <a:p>
                      <a:endParaRPr lang="en-GB" dirty="0">
                        <a:latin typeface="Arial Narrow" pitchFamily="34"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98600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228600"/>
            <a:ext cx="8991600" cy="751609"/>
          </a:xfrm>
        </p:spPr>
        <p:txBody>
          <a:bodyPr>
            <a:normAutofit/>
          </a:bodyPr>
          <a:lstStyle/>
          <a:p>
            <a:pPr algn="ctr"/>
            <a:r>
              <a:rPr lang="en-US"/>
              <a:t>The pyramid of evidence</a:t>
            </a:r>
          </a:p>
        </p:txBody>
      </p:sp>
      <p:graphicFrame>
        <p:nvGraphicFramePr>
          <p:cNvPr id="4" name="Diagram 3"/>
          <p:cNvGraphicFramePr/>
          <p:nvPr>
            <p:extLst>
              <p:ext uri="{D42A27DB-BD31-4B8C-83A1-F6EECF244321}">
                <p14:modId xmlns:p14="http://schemas.microsoft.com/office/powerpoint/2010/main" val="783137485"/>
              </p:ext>
            </p:extLst>
          </p:nvPr>
        </p:nvGraphicFramePr>
        <p:xfrm>
          <a:off x="1524000" y="1905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8742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209" y="152400"/>
            <a:ext cx="9067799" cy="751488"/>
          </a:xfrm>
          <a:prstGeom prst="rect">
            <a:avLst/>
          </a:prstGeom>
        </p:spPr>
        <p:txBody>
          <a:bodyPr vert="horz" wrap="square" lIns="0" tIns="12700" rIns="0" bIns="0" rtlCol="0">
            <a:spAutoFit/>
          </a:bodyPr>
          <a:lstStyle/>
          <a:p>
            <a:pPr marL="12700">
              <a:lnSpc>
                <a:spcPct val="100000"/>
              </a:lnSpc>
              <a:spcBef>
                <a:spcPts val="100"/>
              </a:spcBef>
            </a:pPr>
            <a:r>
              <a:rPr lang="en-US" sz="2400" b="1" dirty="0">
                <a:ea typeface="Arial" charset="0"/>
                <a:cs typeface="Arial" charset="0"/>
              </a:rPr>
              <a:t>Creating Access to Individual Trial Patient (IPD) </a:t>
            </a:r>
            <a:r>
              <a:rPr sz="2400" b="1" dirty="0">
                <a:ea typeface="Arial" charset="0"/>
                <a:cs typeface="Arial" charset="0"/>
              </a:rPr>
              <a:t>Data Creates</a:t>
            </a:r>
            <a:r>
              <a:rPr lang="en-US" sz="2400" b="1" dirty="0">
                <a:ea typeface="Arial" charset="0"/>
                <a:cs typeface="Arial" charset="0"/>
              </a:rPr>
              <a:t> </a:t>
            </a:r>
            <a:r>
              <a:rPr sz="2400" b="1" dirty="0">
                <a:ea typeface="Arial" charset="0"/>
                <a:cs typeface="Arial" charset="0"/>
              </a:rPr>
              <a:t>Value</a:t>
            </a:r>
          </a:p>
        </p:txBody>
      </p:sp>
      <p:sp>
        <p:nvSpPr>
          <p:cNvPr id="3" name="object 3"/>
          <p:cNvSpPr txBox="1"/>
          <p:nvPr/>
        </p:nvSpPr>
        <p:spPr>
          <a:xfrm>
            <a:off x="103209" y="1143000"/>
            <a:ext cx="8686800" cy="4860305"/>
          </a:xfrm>
          <a:prstGeom prst="rect">
            <a:avLst/>
          </a:prstGeom>
        </p:spPr>
        <p:txBody>
          <a:bodyPr vert="horz" wrap="square" lIns="0" tIns="12700" rIns="0" bIns="0" rtlCol="0">
            <a:spAutoFit/>
          </a:bodyPr>
          <a:lstStyle/>
          <a:p>
            <a:pPr marL="355600" marR="182880" indent="-342900">
              <a:spcBef>
                <a:spcPts val="600"/>
              </a:spcBef>
              <a:buFont typeface="Arial" charset="0"/>
              <a:buChar char="•"/>
            </a:pPr>
            <a:r>
              <a:rPr sz="2000" b="1" dirty="0">
                <a:cs typeface="Arial"/>
              </a:rPr>
              <a:t>Data </a:t>
            </a:r>
            <a:r>
              <a:rPr lang="en-US" sz="2000" b="1" dirty="0">
                <a:cs typeface="Arial"/>
              </a:rPr>
              <a:t>access </a:t>
            </a:r>
            <a:r>
              <a:rPr sz="2000" dirty="0">
                <a:cs typeface="Arial"/>
              </a:rPr>
              <a:t>is the practice of making scientific, clinical or other data available  to other investigators, researchers or the public</a:t>
            </a:r>
            <a:r>
              <a:rPr lang="en-US" sz="2000" dirty="0">
                <a:cs typeface="Arial"/>
              </a:rPr>
              <a:t> and:</a:t>
            </a:r>
          </a:p>
          <a:p>
            <a:pPr marL="812800" marR="182880" lvl="1" indent="-342900">
              <a:spcBef>
                <a:spcPts val="600"/>
              </a:spcBef>
              <a:buFont typeface="Arial" charset="0"/>
              <a:buChar char="•"/>
            </a:pPr>
            <a:r>
              <a:rPr sz="2000" b="1" i="1" dirty="0">
                <a:cs typeface="Arial-BoldItalicMT"/>
              </a:rPr>
              <a:t>Enables new discovery </a:t>
            </a:r>
            <a:r>
              <a:rPr sz="2000" dirty="0">
                <a:cs typeface="Arial"/>
              </a:rPr>
              <a:t>and new research questions through using and combining existing data with increased statistical power</a:t>
            </a:r>
            <a:r>
              <a:rPr lang="en-US" sz="2000" dirty="0">
                <a:cs typeface="Arial"/>
              </a:rPr>
              <a:t>.</a:t>
            </a:r>
          </a:p>
          <a:p>
            <a:pPr marL="812800" marR="182880" lvl="1" indent="-342900">
              <a:spcBef>
                <a:spcPts val="600"/>
              </a:spcBef>
              <a:buFont typeface="Arial" charset="0"/>
              <a:buChar char="•"/>
            </a:pPr>
            <a:r>
              <a:rPr sz="2000" b="1" i="1" dirty="0">
                <a:cs typeface="Arial-BoldItalicMT"/>
              </a:rPr>
              <a:t>Validates </a:t>
            </a:r>
            <a:r>
              <a:rPr sz="2000" dirty="0">
                <a:cs typeface="Arial"/>
              </a:rPr>
              <a:t>existing research results by peer review and reanalysis</a:t>
            </a:r>
            <a:r>
              <a:rPr lang="en-US" sz="2000" dirty="0">
                <a:cs typeface="Arial"/>
              </a:rPr>
              <a:t>.</a:t>
            </a:r>
          </a:p>
          <a:p>
            <a:pPr marL="812800" marR="182880" lvl="1" indent="-342900">
              <a:spcBef>
                <a:spcPts val="600"/>
              </a:spcBef>
              <a:buFont typeface="Arial" charset="0"/>
              <a:buChar char="•"/>
            </a:pPr>
            <a:r>
              <a:rPr sz="2000" b="1" i="1" dirty="0">
                <a:cs typeface="Arial-BoldItalicMT"/>
              </a:rPr>
              <a:t>Broadens </a:t>
            </a:r>
            <a:r>
              <a:rPr sz="2000" dirty="0">
                <a:cs typeface="Arial"/>
              </a:rPr>
              <a:t>research by enabling </a:t>
            </a:r>
            <a:r>
              <a:rPr lang="en-US" sz="2000" dirty="0">
                <a:cs typeface="Arial"/>
              </a:rPr>
              <a:t>appropriate </a:t>
            </a:r>
            <a:r>
              <a:rPr sz="2000" dirty="0">
                <a:cs typeface="Arial"/>
              </a:rPr>
              <a:t>aggregation of data derived from disparate data generators</a:t>
            </a:r>
            <a:r>
              <a:rPr lang="en-US" sz="2000" dirty="0">
                <a:cs typeface="Arial"/>
              </a:rPr>
              <a:t>.</a:t>
            </a:r>
          </a:p>
          <a:p>
            <a:pPr marL="812800" marR="182880" lvl="1" indent="-342900">
              <a:spcBef>
                <a:spcPts val="600"/>
              </a:spcBef>
              <a:buFont typeface="Arial" charset="0"/>
              <a:buChar char="•"/>
            </a:pPr>
            <a:r>
              <a:rPr lang="en-US" sz="2000" b="1" i="1" dirty="0">
                <a:cs typeface="Arial-BoldItalicMT"/>
              </a:rPr>
              <a:t>Prevents </a:t>
            </a:r>
            <a:r>
              <a:rPr lang="en-US" sz="2000" dirty="0">
                <a:cs typeface="Arial"/>
              </a:rPr>
              <a:t>repetitive trials—that may put additional participants at risk—when data already exist.</a:t>
            </a:r>
          </a:p>
          <a:p>
            <a:pPr marL="812800" marR="182880" lvl="1" indent="-342900">
              <a:spcBef>
                <a:spcPts val="600"/>
              </a:spcBef>
              <a:buFont typeface="Arial" charset="0"/>
              <a:buChar char="•"/>
            </a:pPr>
            <a:r>
              <a:rPr lang="en-GB" sz="2000" b="1" i="1" dirty="0"/>
              <a:t>Targets</a:t>
            </a:r>
            <a:r>
              <a:rPr lang="en-GB" sz="2000" dirty="0"/>
              <a:t> analysis of benefit to risk of therapies in subgroups (“precision medicine”).</a:t>
            </a:r>
            <a:endParaRPr lang="en-US" sz="2000" dirty="0">
              <a:cs typeface="Arial"/>
            </a:endParaRPr>
          </a:p>
          <a:p>
            <a:pPr marL="812800" marR="182880" lvl="1" indent="-342900">
              <a:spcBef>
                <a:spcPts val="600"/>
              </a:spcBef>
              <a:buFont typeface="Arial" charset="0"/>
              <a:buChar char="•"/>
            </a:pPr>
            <a:r>
              <a:rPr lang="en-GB" sz="2000" b="1" i="1" dirty="0"/>
              <a:t>Strengthens</a:t>
            </a:r>
            <a:r>
              <a:rPr lang="en-GB" sz="2000" dirty="0"/>
              <a:t> trust in clinical research through enhanced openness and transparency.</a:t>
            </a:r>
          </a:p>
          <a:p>
            <a:pPr marL="812800" marR="182880" lvl="1" indent="-342900">
              <a:spcBef>
                <a:spcPts val="600"/>
              </a:spcBef>
              <a:buFont typeface="Arial" charset="0"/>
              <a:buChar char="•"/>
            </a:pPr>
            <a:r>
              <a:rPr lang="en-GB" sz="2000" b="1" i="1" dirty="0" err="1"/>
              <a:t>Honors</a:t>
            </a:r>
            <a:r>
              <a:rPr lang="en-GB" sz="2000" b="1" i="1" dirty="0"/>
              <a:t> </a:t>
            </a:r>
            <a:r>
              <a:rPr lang="en-GB" sz="2000" dirty="0"/>
              <a:t>the </a:t>
            </a:r>
            <a:r>
              <a:rPr lang="en-US" sz="2000" dirty="0"/>
              <a:t>commitment to </a:t>
            </a:r>
            <a:r>
              <a:rPr lang="en-GB" sz="2000" dirty="0"/>
              <a:t>patients who volunteer for trials.</a:t>
            </a:r>
          </a:p>
        </p:txBody>
      </p:sp>
    </p:spTree>
    <p:extLst>
      <p:ext uri="{BB962C8B-B14F-4D97-AF65-F5344CB8AC3E}">
        <p14:creationId xmlns:p14="http://schemas.microsoft.com/office/powerpoint/2010/main" val="666957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A7FDC-6646-3249-9C58-DB56D2399EF0}"/>
              </a:ext>
            </a:extLst>
          </p:cNvPr>
          <p:cNvSpPr>
            <a:spLocks noGrp="1"/>
          </p:cNvSpPr>
          <p:nvPr>
            <p:ph type="title"/>
          </p:nvPr>
        </p:nvSpPr>
        <p:spPr>
          <a:xfrm>
            <a:off x="304800" y="304800"/>
            <a:ext cx="8229600" cy="762001"/>
          </a:xfrm>
        </p:spPr>
        <p:txBody>
          <a:bodyPr/>
          <a:lstStyle/>
          <a:p>
            <a:r>
              <a:rPr lang="en-US" dirty="0"/>
              <a:t>The Patient’s View-  NEJM </a:t>
            </a:r>
          </a:p>
        </p:txBody>
      </p:sp>
      <p:pic>
        <p:nvPicPr>
          <p:cNvPr id="6" name="Content Placeholder 5">
            <a:extLst>
              <a:ext uri="{FF2B5EF4-FFF2-40B4-BE49-F238E27FC236}">
                <a16:creationId xmlns:a16="http://schemas.microsoft.com/office/drawing/2014/main" id="{AA7F9F92-50FF-F146-83B3-2E09DC6D2901}"/>
              </a:ext>
            </a:extLst>
          </p:cNvPr>
          <p:cNvPicPr>
            <a:picLocks noGrp="1" noChangeAspect="1"/>
          </p:cNvPicPr>
          <p:nvPr>
            <p:ph idx="1"/>
          </p:nvPr>
        </p:nvPicPr>
        <p:blipFill>
          <a:blip r:embed="rId2"/>
          <a:stretch>
            <a:fillRect/>
          </a:stretch>
        </p:blipFill>
        <p:spPr>
          <a:xfrm>
            <a:off x="278235" y="1371600"/>
            <a:ext cx="8229600" cy="4595679"/>
          </a:xfrm>
          <a:prstGeom prst="rect">
            <a:avLst/>
          </a:prstGeom>
        </p:spPr>
      </p:pic>
    </p:spTree>
    <p:extLst>
      <p:ext uri="{BB962C8B-B14F-4D97-AF65-F5344CB8AC3E}">
        <p14:creationId xmlns:p14="http://schemas.microsoft.com/office/powerpoint/2010/main" val="182270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ChangeArrowheads="1"/>
          </p:cNvSpPr>
          <p:nvPr/>
        </p:nvSpPr>
        <p:spPr bwMode="auto">
          <a:xfrm>
            <a:off x="166687" y="1295400"/>
            <a:ext cx="8763000" cy="461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marL="457200" indent="-457200" algn="l">
              <a:buClr>
                <a:schemeClr val="bg2"/>
              </a:buClr>
              <a:buChar char="•"/>
              <a:defRPr sz="3200">
                <a:solidFill>
                  <a:schemeClr val="bg2"/>
                </a:solidFill>
                <a:latin typeface="Tahoma" pitchFamily="34" charset="0"/>
              </a:defRPr>
            </a:lvl1pPr>
            <a:lvl2pPr marL="742950" indent="-285750" algn="l">
              <a:buClr>
                <a:schemeClr val="bg2"/>
              </a:buClr>
              <a:buChar char="–"/>
              <a:defRPr sz="2800">
                <a:solidFill>
                  <a:schemeClr val="bg2"/>
                </a:solidFill>
                <a:latin typeface="Tahoma" pitchFamily="34" charset="0"/>
              </a:defRPr>
            </a:lvl2pPr>
            <a:lvl3pPr marL="1143000" indent="-228600" algn="l">
              <a:buClr>
                <a:schemeClr val="bg2"/>
              </a:buClr>
              <a:buChar char="n"/>
              <a:defRPr sz="2400">
                <a:solidFill>
                  <a:schemeClr val="bg2"/>
                </a:solidFill>
                <a:latin typeface="Tahoma" pitchFamily="34" charset="0"/>
              </a:defRPr>
            </a:lvl3pPr>
            <a:lvl4pPr marL="1600200" indent="-228600" algn="l">
              <a:buClr>
                <a:schemeClr val="bg2"/>
              </a:buClr>
              <a:buChar char="–"/>
              <a:defRPr sz="2000">
                <a:solidFill>
                  <a:schemeClr val="bg2"/>
                </a:solidFill>
                <a:latin typeface="Tahoma" pitchFamily="34" charset="0"/>
              </a:defRPr>
            </a:lvl4pPr>
            <a:lvl5pPr marL="2057400" indent="-228600" algn="l">
              <a:buClr>
                <a:schemeClr val="bg2"/>
              </a:buClr>
              <a:buChar char="n"/>
              <a:defRPr sz="2000">
                <a:solidFill>
                  <a:schemeClr val="bg2"/>
                </a:solidFill>
                <a:latin typeface="Tahoma" pitchFamily="34" charset="0"/>
              </a:defRPr>
            </a:lvl5pPr>
            <a:lvl6pPr marL="25146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6pPr>
            <a:lvl7pPr marL="29718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7pPr>
            <a:lvl8pPr marL="34290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8pPr>
            <a:lvl9pPr marL="38862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9pPr>
          </a:lstStyle>
          <a:p>
            <a:pPr>
              <a:spcBef>
                <a:spcPts val="600"/>
              </a:spcBef>
              <a:buClr>
                <a:schemeClr val="tx1"/>
              </a:buClr>
              <a:buSzPct val="80000"/>
              <a:buFont typeface="Wingdings" pitchFamily="2" charset="2"/>
              <a:buChar char="v"/>
            </a:pPr>
            <a:r>
              <a:rPr lang="en-GB" sz="2400" dirty="0">
                <a:solidFill>
                  <a:schemeClr val="tx1"/>
                </a:solidFill>
                <a:effectLst/>
                <a:latin typeface="Arial" charset="0"/>
                <a:ea typeface="Arial" charset="0"/>
                <a:cs typeface="Arial" charset="0"/>
              </a:rPr>
              <a:t>Safeguarding the privacy and confidentiality of research participants including informed consent</a:t>
            </a:r>
          </a:p>
          <a:p>
            <a:pPr lvl="1">
              <a:spcBef>
                <a:spcPts val="600"/>
              </a:spcBef>
              <a:buClr>
                <a:schemeClr val="tx1"/>
              </a:buClr>
              <a:buSzPct val="80000"/>
              <a:buFont typeface="Wingdings" pitchFamily="2" charset="2"/>
              <a:buChar char="v"/>
            </a:pPr>
            <a:r>
              <a:rPr lang="en-GB" sz="2400" dirty="0">
                <a:solidFill>
                  <a:schemeClr val="tx1"/>
                </a:solidFill>
                <a:latin typeface="Arial" charset="0"/>
                <a:ea typeface="Arial" charset="0"/>
                <a:cs typeface="Arial" charset="0"/>
              </a:rPr>
              <a:t>Continues to evolve.. Impact of </a:t>
            </a:r>
            <a:r>
              <a:rPr lang="en-GB" sz="2400" b="1" dirty="0">
                <a:solidFill>
                  <a:schemeClr val="tx1"/>
                </a:solidFill>
                <a:latin typeface="Arial" charset="0"/>
                <a:ea typeface="Arial" charset="0"/>
                <a:cs typeface="Arial" charset="0"/>
              </a:rPr>
              <a:t>GDPR</a:t>
            </a:r>
            <a:r>
              <a:rPr lang="en-GB" sz="2400" dirty="0">
                <a:solidFill>
                  <a:schemeClr val="tx1"/>
                </a:solidFill>
                <a:latin typeface="Arial" charset="0"/>
                <a:ea typeface="Arial" charset="0"/>
                <a:cs typeface="Arial" charset="0"/>
              </a:rPr>
              <a:t>, Facebook, etc….</a:t>
            </a:r>
            <a:endParaRPr lang="en-GB" sz="2400" dirty="0">
              <a:solidFill>
                <a:schemeClr val="tx1"/>
              </a:solidFill>
              <a:effectLst/>
              <a:latin typeface="Arial" charset="0"/>
              <a:ea typeface="Arial" charset="0"/>
              <a:cs typeface="Arial" charset="0"/>
            </a:endParaRPr>
          </a:p>
          <a:p>
            <a:pPr>
              <a:spcBef>
                <a:spcPts val="600"/>
              </a:spcBef>
              <a:buClr>
                <a:schemeClr val="tx1"/>
              </a:buClr>
              <a:buSzPct val="80000"/>
              <a:buFont typeface="Wingdings" pitchFamily="2" charset="2"/>
              <a:buChar char="v"/>
            </a:pPr>
            <a:r>
              <a:rPr lang="en-GB" sz="2400" dirty="0">
                <a:solidFill>
                  <a:schemeClr val="tx1"/>
                </a:solidFill>
                <a:effectLst/>
                <a:latin typeface="Arial" charset="0"/>
                <a:ea typeface="Arial" charset="0"/>
                <a:cs typeface="Arial" charset="0"/>
              </a:rPr>
              <a:t>Providing data in ways that enable external researchers to understand and navigate the information-  </a:t>
            </a:r>
            <a:r>
              <a:rPr lang="en-GB" sz="2400" b="1" dirty="0">
                <a:solidFill>
                  <a:schemeClr val="tx1"/>
                </a:solidFill>
                <a:effectLst/>
                <a:latin typeface="Arial" charset="0"/>
                <a:ea typeface="Arial" charset="0"/>
                <a:cs typeface="Arial" charset="0"/>
              </a:rPr>
              <a:t>data utility</a:t>
            </a:r>
          </a:p>
          <a:p>
            <a:pPr>
              <a:spcBef>
                <a:spcPts val="600"/>
              </a:spcBef>
              <a:buClr>
                <a:schemeClr val="tx1"/>
              </a:buClr>
              <a:buSzPct val="80000"/>
              <a:buFont typeface="Wingdings" pitchFamily="2" charset="2"/>
              <a:buChar char="v"/>
            </a:pPr>
            <a:r>
              <a:rPr lang="en-GB" sz="2400" dirty="0">
                <a:solidFill>
                  <a:schemeClr val="tx1"/>
                </a:solidFill>
                <a:latin typeface="Arial" charset="0"/>
                <a:ea typeface="Arial" charset="0"/>
                <a:cs typeface="Arial" charset="0"/>
              </a:rPr>
              <a:t>Creating incentives for academic researchers to share data</a:t>
            </a:r>
          </a:p>
          <a:p>
            <a:pPr>
              <a:spcBef>
                <a:spcPts val="600"/>
              </a:spcBef>
              <a:buClr>
                <a:schemeClr val="tx1"/>
              </a:buClr>
              <a:buSzPct val="80000"/>
              <a:buFont typeface="Wingdings" pitchFamily="2" charset="2"/>
              <a:buChar char="v"/>
            </a:pPr>
            <a:r>
              <a:rPr lang="en-GB" sz="2400" dirty="0">
                <a:solidFill>
                  <a:schemeClr val="tx1"/>
                </a:solidFill>
                <a:latin typeface="Arial" charset="0"/>
                <a:ea typeface="Arial" charset="0"/>
                <a:cs typeface="Arial" charset="0"/>
              </a:rPr>
              <a:t>Balancing the needs of the data generators and secondary researchers</a:t>
            </a:r>
          </a:p>
          <a:p>
            <a:pPr>
              <a:spcBef>
                <a:spcPts val="600"/>
              </a:spcBef>
              <a:buClr>
                <a:schemeClr val="tx1"/>
              </a:buClr>
              <a:buSzPct val="80000"/>
              <a:buFont typeface="Wingdings" pitchFamily="2" charset="2"/>
              <a:buChar char="v"/>
            </a:pPr>
            <a:r>
              <a:rPr lang="en-GB" sz="2400" dirty="0">
                <a:solidFill>
                  <a:schemeClr val="tx1"/>
                </a:solidFill>
                <a:latin typeface="Arial" charset="0"/>
                <a:ea typeface="Arial" charset="0"/>
                <a:cs typeface="Arial" charset="0"/>
              </a:rPr>
              <a:t>Ensuring the data are used for scientific purposes?</a:t>
            </a:r>
          </a:p>
          <a:p>
            <a:pPr>
              <a:spcBef>
                <a:spcPts val="600"/>
              </a:spcBef>
              <a:buClr>
                <a:schemeClr val="tx1"/>
              </a:buClr>
              <a:buSzPct val="80000"/>
              <a:buFont typeface="Wingdings" pitchFamily="2" charset="2"/>
              <a:buChar char="v"/>
            </a:pPr>
            <a:r>
              <a:rPr lang="en-GB" sz="2400" dirty="0">
                <a:solidFill>
                  <a:schemeClr val="tx1"/>
                </a:solidFill>
                <a:effectLst/>
                <a:latin typeface="Arial" charset="0"/>
                <a:ea typeface="Arial" charset="0"/>
                <a:cs typeface="Arial" charset="0"/>
              </a:rPr>
              <a:t>Protecting intellectual property and maintaining </a:t>
            </a:r>
            <a:r>
              <a:rPr lang="en-GB" sz="2400" dirty="0">
                <a:solidFill>
                  <a:schemeClr val="tx1"/>
                </a:solidFill>
                <a:latin typeface="Arial" charset="0"/>
                <a:ea typeface="Arial" charset="0"/>
                <a:cs typeface="Arial" charset="0"/>
              </a:rPr>
              <a:t>commercial</a:t>
            </a:r>
            <a:r>
              <a:rPr lang="en-GB" sz="2400" dirty="0">
                <a:solidFill>
                  <a:schemeClr val="tx1"/>
                </a:solidFill>
                <a:effectLst/>
                <a:latin typeface="Arial" charset="0"/>
                <a:ea typeface="Arial" charset="0"/>
                <a:cs typeface="Arial" charset="0"/>
              </a:rPr>
              <a:t> incentives?</a:t>
            </a:r>
          </a:p>
        </p:txBody>
      </p:sp>
      <p:sp>
        <p:nvSpPr>
          <p:cNvPr id="2" name="Title 1"/>
          <p:cNvSpPr>
            <a:spLocks noGrp="1"/>
          </p:cNvSpPr>
          <p:nvPr>
            <p:ph type="title"/>
          </p:nvPr>
        </p:nvSpPr>
        <p:spPr>
          <a:xfrm>
            <a:off x="166687" y="228600"/>
            <a:ext cx="8229600" cy="691079"/>
          </a:xfrm>
        </p:spPr>
        <p:txBody>
          <a:bodyPr/>
          <a:lstStyle/>
          <a:p>
            <a:r>
              <a:rPr lang="en-US" b="1" dirty="0"/>
              <a:t>Main Considerations around IPD Access</a:t>
            </a:r>
          </a:p>
        </p:txBody>
      </p:sp>
    </p:spTree>
    <p:extLst>
      <p:ext uri="{BB962C8B-B14F-4D97-AF65-F5344CB8AC3E}">
        <p14:creationId xmlns:p14="http://schemas.microsoft.com/office/powerpoint/2010/main" val="1448861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C6B9B-48D4-D34A-B099-A81F3CDF76CB}"/>
              </a:ext>
            </a:extLst>
          </p:cNvPr>
          <p:cNvSpPr>
            <a:spLocks noGrp="1"/>
          </p:cNvSpPr>
          <p:nvPr>
            <p:ph type="title"/>
          </p:nvPr>
        </p:nvSpPr>
        <p:spPr/>
        <p:txBody>
          <a:bodyPr/>
          <a:lstStyle/>
          <a:p>
            <a:r>
              <a:rPr lang="en-US" dirty="0"/>
              <a:t>GDPR is here….</a:t>
            </a:r>
          </a:p>
        </p:txBody>
      </p:sp>
      <p:sp>
        <p:nvSpPr>
          <p:cNvPr id="3" name="Content Placeholder 2">
            <a:extLst>
              <a:ext uri="{FF2B5EF4-FFF2-40B4-BE49-F238E27FC236}">
                <a16:creationId xmlns:a16="http://schemas.microsoft.com/office/drawing/2014/main" id="{9D33FBCD-3471-894E-904C-B47033EA1A38}"/>
              </a:ext>
            </a:extLst>
          </p:cNvPr>
          <p:cNvSpPr>
            <a:spLocks noGrp="1"/>
          </p:cNvSpPr>
          <p:nvPr>
            <p:ph idx="1"/>
          </p:nvPr>
        </p:nvSpPr>
        <p:spPr>
          <a:xfrm>
            <a:off x="114300" y="1524000"/>
            <a:ext cx="8915400" cy="3810000"/>
          </a:xfrm>
        </p:spPr>
        <p:txBody>
          <a:bodyPr/>
          <a:lstStyle/>
          <a:p>
            <a:r>
              <a:rPr lang="en-US" dirty="0">
                <a:solidFill>
                  <a:schemeClr val="tx1"/>
                </a:solidFill>
              </a:rPr>
              <a:t>GDPR:  General Data Protection Rule:  </a:t>
            </a:r>
            <a:r>
              <a:rPr lang="en-US" dirty="0">
                <a:solidFill>
                  <a:schemeClr val="tx1"/>
                </a:solidFill>
                <a:hlinkClick r:id="rId2">
                  <a:extLst>
                    <a:ext uri="{A12FA001-AC4F-418D-AE19-62706E023703}">
                      <ahyp:hlinkClr xmlns:ahyp="http://schemas.microsoft.com/office/drawing/2018/hyperlinkcolor" val="tx"/>
                    </a:ext>
                  </a:extLst>
                </a:hlinkClick>
              </a:rPr>
              <a:t>www.eugdpr.org</a:t>
            </a:r>
            <a:endParaRPr lang="en-US" dirty="0">
              <a:solidFill>
                <a:schemeClr val="tx1"/>
              </a:solidFill>
            </a:endParaRPr>
          </a:p>
          <a:p>
            <a:r>
              <a:rPr lang="en-US" dirty="0">
                <a:solidFill>
                  <a:schemeClr val="tx1"/>
                </a:solidFill>
              </a:rPr>
              <a:t>Issues not restricted to the EU</a:t>
            </a:r>
          </a:p>
          <a:p>
            <a:r>
              <a:rPr lang="en-US" dirty="0">
                <a:solidFill>
                  <a:schemeClr val="tx1"/>
                </a:solidFill>
              </a:rPr>
              <a:t>NY Times Review May 15 2018:   </a:t>
            </a:r>
          </a:p>
          <a:p>
            <a:pPr marL="0" indent="0" algn="ctr">
              <a:buNone/>
            </a:pPr>
            <a:r>
              <a:rPr lang="en-US" dirty="0">
                <a:solidFill>
                  <a:schemeClr val="tx1"/>
                </a:solidFill>
              </a:rPr>
              <a:t>“</a:t>
            </a:r>
            <a:r>
              <a:rPr lang="en-US" b="1" dirty="0">
                <a:solidFill>
                  <a:schemeClr val="tx1"/>
                </a:solidFill>
              </a:rPr>
              <a:t>Europe’s Data Protection Law Is a Big, Confusing Mess”</a:t>
            </a:r>
          </a:p>
          <a:p>
            <a:pPr marL="0" indent="0" algn="ctr">
              <a:buNone/>
            </a:pPr>
            <a:r>
              <a:rPr lang="en-US" b="1" dirty="0">
                <a:solidFill>
                  <a:schemeClr val="tx1"/>
                </a:solidFill>
                <a:hlinkClick r:id="rId3">
                  <a:extLst>
                    <a:ext uri="{A12FA001-AC4F-418D-AE19-62706E023703}">
                      <ahyp:hlinkClr xmlns:ahyp="http://schemas.microsoft.com/office/drawing/2018/hyperlinkcolor" val="tx"/>
                    </a:ext>
                  </a:extLst>
                </a:hlinkClick>
              </a:rPr>
              <a:t>www.nytimes.com/2018/05/15/opinion/gdpr-europe-data-protection</a:t>
            </a:r>
            <a:endParaRPr lang="en-US" b="1"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11135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6013DD-37B6-2645-A7C0-1AF619D8E8C8}"/>
              </a:ext>
            </a:extLst>
          </p:cNvPr>
          <p:cNvSpPr>
            <a:spLocks noGrp="1"/>
          </p:cNvSpPr>
          <p:nvPr>
            <p:ph idx="1"/>
          </p:nvPr>
        </p:nvSpPr>
        <p:spPr>
          <a:xfrm>
            <a:off x="241300" y="1351283"/>
            <a:ext cx="8503920" cy="4744718"/>
          </a:xfrm>
        </p:spPr>
        <p:txBody>
          <a:bodyPr/>
          <a:lstStyle/>
          <a:p>
            <a:r>
              <a:rPr lang="en-US" dirty="0">
                <a:solidFill>
                  <a:schemeClr val="tx1"/>
                </a:solidFill>
              </a:rPr>
              <a:t>EMA POLICY 0070</a:t>
            </a:r>
          </a:p>
          <a:p>
            <a:pPr lvl="1"/>
            <a:r>
              <a:rPr lang="en-US" dirty="0">
                <a:solidFill>
                  <a:schemeClr val="tx1"/>
                </a:solidFill>
              </a:rPr>
              <a:t>4.3. Data utility:  Different </a:t>
            </a:r>
            <a:r>
              <a:rPr lang="en-US" dirty="0" err="1">
                <a:solidFill>
                  <a:schemeClr val="tx1"/>
                </a:solidFill>
              </a:rPr>
              <a:t>anonymisation</a:t>
            </a:r>
            <a:r>
              <a:rPr lang="en-US" dirty="0">
                <a:solidFill>
                  <a:schemeClr val="tx1"/>
                </a:solidFill>
              </a:rPr>
              <a:t> techniques will lead to different levels of data utility in the anonymized reports. Applicants/MAHs should take into consideration the impact of the data transformations/redactions on the scientific usefulness of the data.</a:t>
            </a:r>
          </a:p>
          <a:p>
            <a:pPr fontAlgn="ctr"/>
            <a:r>
              <a:rPr lang="en-US" dirty="0">
                <a:solidFill>
                  <a:schemeClr val="tx1"/>
                </a:solidFill>
              </a:rPr>
              <a:t>OECD: Organization for Economic Co-operation and Development </a:t>
            </a:r>
          </a:p>
          <a:p>
            <a:pPr lvl="1" fontAlgn="ctr"/>
            <a:r>
              <a:rPr lang="en-US" dirty="0">
                <a:solidFill>
                  <a:schemeClr val="tx1"/>
                </a:solidFill>
              </a:rPr>
              <a:t>Data Utility Definition:   “A summary term describing the value of a given data release as an analytical resource. This comprises the data’s analytical completeness and its analytical validity. Disclosure control methods usually have an adverse effect on data utility. Ideally, the goal of any disclosure control regime should be to maximize data utility whilst minimizing disclosure risk. In practice disclosure control decisions are a trade-off between utility and disclosure risk.”</a:t>
            </a:r>
          </a:p>
          <a:p>
            <a:endParaRPr lang="en-US" dirty="0">
              <a:solidFill>
                <a:schemeClr val="tx1"/>
              </a:solidFill>
            </a:endParaRPr>
          </a:p>
          <a:p>
            <a:endParaRPr lang="en-US" dirty="0">
              <a:solidFill>
                <a:schemeClr val="tx1"/>
              </a:solidFill>
            </a:endParaRPr>
          </a:p>
        </p:txBody>
      </p:sp>
      <p:sp>
        <p:nvSpPr>
          <p:cNvPr id="4" name="Title 3">
            <a:extLst>
              <a:ext uri="{FF2B5EF4-FFF2-40B4-BE49-F238E27FC236}">
                <a16:creationId xmlns:a16="http://schemas.microsoft.com/office/drawing/2014/main" id="{8493E604-8F54-1544-8AD9-E97FD79E57B5}"/>
              </a:ext>
            </a:extLst>
          </p:cNvPr>
          <p:cNvSpPr>
            <a:spLocks noGrp="1"/>
          </p:cNvSpPr>
          <p:nvPr>
            <p:ph type="title"/>
          </p:nvPr>
        </p:nvSpPr>
        <p:spPr/>
        <p:txBody>
          <a:bodyPr/>
          <a:lstStyle/>
          <a:p>
            <a:r>
              <a:rPr lang="en-US" dirty="0"/>
              <a:t>Data Utility</a:t>
            </a:r>
          </a:p>
        </p:txBody>
      </p:sp>
    </p:spTree>
    <p:extLst>
      <p:ext uri="{BB962C8B-B14F-4D97-AF65-F5344CB8AC3E}">
        <p14:creationId xmlns:p14="http://schemas.microsoft.com/office/powerpoint/2010/main" val="642052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033" y="324965"/>
            <a:ext cx="8503920" cy="619411"/>
          </a:xfrm>
        </p:spPr>
        <p:txBody>
          <a:bodyPr>
            <a:normAutofit/>
          </a:bodyPr>
          <a:lstStyle/>
          <a:p>
            <a:r>
              <a:rPr lang="en-GB" sz="3200" b="1"/>
              <a:t>A first step in 2013</a:t>
            </a:r>
          </a:p>
        </p:txBody>
      </p:sp>
      <p:sp>
        <p:nvSpPr>
          <p:cNvPr id="3" name="Content Placeholder 2"/>
          <p:cNvSpPr>
            <a:spLocks noGrp="1"/>
          </p:cNvSpPr>
          <p:nvPr>
            <p:ph idx="10"/>
          </p:nvPr>
        </p:nvSpPr>
        <p:spPr/>
        <p:txBody>
          <a:bodyPr/>
          <a:lstStyle/>
          <a:p>
            <a:endParaRPr lang="en-GB"/>
          </a:p>
        </p:txBody>
      </p:sp>
      <p:sp>
        <p:nvSpPr>
          <p:cNvPr id="4" name="Content Placeholder 3"/>
          <p:cNvSpPr>
            <a:spLocks noGrp="1"/>
          </p:cNvSpPr>
          <p:nvPr>
            <p:ph idx="1"/>
          </p:nvPr>
        </p:nvSpPr>
        <p:spPr>
          <a:xfrm>
            <a:off x="342033" y="1461832"/>
            <a:ext cx="8647588" cy="4852432"/>
          </a:xfrm>
        </p:spPr>
        <p:txBody>
          <a:bodyPr/>
          <a:lstStyle/>
          <a:p>
            <a:r>
              <a:rPr lang="en-GB" sz="2000"/>
              <a:t>In May 2013, GSK launched a system to provide greater access to </a:t>
            </a:r>
            <a:r>
              <a:rPr lang="en-GB" sz="2000" err="1"/>
              <a:t>anonymized</a:t>
            </a:r>
            <a:r>
              <a:rPr lang="en-GB" sz="2000"/>
              <a:t> patient level data from our clinical trials.</a:t>
            </a:r>
          </a:p>
        </p:txBody>
      </p:sp>
      <p:pic>
        <p:nvPicPr>
          <p:cNvPr id="1026" name="Picture 2"/>
          <p:cNvPicPr>
            <a:picLocks noChangeAspect="1" noChangeArrowheads="1"/>
          </p:cNvPicPr>
          <p:nvPr/>
        </p:nvPicPr>
        <p:blipFill>
          <a:blip r:embed="rId3" cstate="print"/>
          <a:srcRect/>
          <a:stretch>
            <a:fillRect/>
          </a:stretch>
        </p:blipFill>
        <p:spPr bwMode="auto">
          <a:xfrm>
            <a:off x="902526" y="2341225"/>
            <a:ext cx="7030192" cy="2910887"/>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657845" y="5134923"/>
            <a:ext cx="5448300" cy="736600"/>
          </a:xfrm>
          <a:prstGeom prst="rect">
            <a:avLst/>
          </a:prstGeom>
          <a:noFill/>
          <a:ln w="9525">
            <a:noFill/>
            <a:miter lim="800000"/>
            <a:headEnd/>
            <a:tailEnd/>
          </a:ln>
        </p:spPr>
      </p:pic>
    </p:spTree>
    <p:extLst>
      <p:ext uri="{BB962C8B-B14F-4D97-AF65-F5344CB8AC3E}">
        <p14:creationId xmlns:p14="http://schemas.microsoft.com/office/powerpoint/2010/main" val="1989629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10886"/>
            <a:ext cx="9067800" cy="6781800"/>
          </a:xfrm>
        </p:spPr>
      </p:pic>
    </p:spTree>
    <p:extLst>
      <p:ext uri="{BB962C8B-B14F-4D97-AF65-F5344CB8AC3E}">
        <p14:creationId xmlns:p14="http://schemas.microsoft.com/office/powerpoint/2010/main" val="132112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nvSpPr>
        <p:spPr bwMode="auto">
          <a:xfrm>
            <a:off x="76200" y="1219200"/>
            <a:ext cx="8991600" cy="475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lgn="l" rtl="0" eaLnBrk="1" fontAlgn="base" hangingPunct="1">
              <a:spcBef>
                <a:spcPct val="20000"/>
              </a:spcBef>
              <a:spcAft>
                <a:spcPct val="0"/>
              </a:spcAft>
              <a:buFontTx/>
              <a:buBlip>
                <a:blip r:embed="rId2"/>
              </a:buBlip>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8C5FA5"/>
              </a:buClr>
              <a:buSzPct val="130000"/>
              <a:buFont typeface="Arial" panose="020B0604020202020204" pitchFamily="34" charset="0"/>
              <a:buChar char="•"/>
              <a:defRPr sz="2400">
                <a:solidFill>
                  <a:schemeClr val="tx1"/>
                </a:solidFill>
                <a:latin typeface="+mn-lt"/>
                <a:ea typeface="+mn-ea"/>
              </a:defRPr>
            </a:lvl2pPr>
            <a:lvl3pPr marL="712788" indent="-169863" algn="l" rtl="0" eaLnBrk="1" fontAlgn="base" hangingPunct="1">
              <a:spcBef>
                <a:spcPct val="20000"/>
              </a:spcBef>
              <a:spcAft>
                <a:spcPct val="0"/>
              </a:spcAft>
              <a:buClr>
                <a:srgbClr val="8C5FA5"/>
              </a:buClr>
              <a:buSzPct val="130000"/>
              <a:buChar char="•"/>
              <a:defRPr sz="2400">
                <a:solidFill>
                  <a:schemeClr val="tx1"/>
                </a:solidFill>
                <a:latin typeface="+mn-lt"/>
                <a:ea typeface="+mn-ea"/>
              </a:defRPr>
            </a:lvl3pPr>
            <a:lvl4pPr marL="1073150" indent="-179388" algn="l" rtl="0" eaLnBrk="1" fontAlgn="base" hangingPunct="1">
              <a:spcBef>
                <a:spcPct val="20000"/>
              </a:spcBef>
              <a:spcAft>
                <a:spcPct val="0"/>
              </a:spcAft>
              <a:buClr>
                <a:srgbClr val="8C5FA5"/>
              </a:buClr>
              <a:buSzPct val="130000"/>
              <a:buChar char="•"/>
              <a:defRPr sz="2400">
                <a:solidFill>
                  <a:schemeClr val="tx1"/>
                </a:solidFill>
                <a:latin typeface="+mn-lt"/>
                <a:ea typeface="+mn-ea"/>
              </a:defRPr>
            </a:lvl4pPr>
            <a:lvl5pPr marL="1435100" indent="-180975" algn="l" rtl="0" eaLnBrk="1" fontAlgn="base" hangingPunct="1">
              <a:spcBef>
                <a:spcPct val="20000"/>
              </a:spcBef>
              <a:spcAft>
                <a:spcPct val="0"/>
              </a:spcAft>
              <a:buClr>
                <a:srgbClr val="8C5FA5"/>
              </a:buClr>
              <a:buSzPct val="130000"/>
              <a:buChar char="•"/>
              <a:defRPr sz="2400">
                <a:solidFill>
                  <a:schemeClr val="tx1"/>
                </a:solidFill>
                <a:latin typeface="+mn-lt"/>
                <a:ea typeface="+mn-ea"/>
              </a:defRPr>
            </a:lvl5pPr>
            <a:lvl6pPr marL="1892300" indent="-180975" algn="l" rtl="0" eaLnBrk="1" fontAlgn="base" hangingPunct="1">
              <a:spcBef>
                <a:spcPct val="20000"/>
              </a:spcBef>
              <a:spcAft>
                <a:spcPct val="0"/>
              </a:spcAft>
              <a:buClr>
                <a:srgbClr val="8C5FA5"/>
              </a:buClr>
              <a:buSzPct val="130000"/>
              <a:buChar char="•"/>
              <a:defRPr sz="2400">
                <a:solidFill>
                  <a:schemeClr val="tx1"/>
                </a:solidFill>
                <a:latin typeface="+mn-lt"/>
                <a:ea typeface="+mn-ea"/>
              </a:defRPr>
            </a:lvl6pPr>
            <a:lvl7pPr marL="2349500" indent="-180975" algn="l" rtl="0" eaLnBrk="1" fontAlgn="base" hangingPunct="1">
              <a:spcBef>
                <a:spcPct val="20000"/>
              </a:spcBef>
              <a:spcAft>
                <a:spcPct val="0"/>
              </a:spcAft>
              <a:buClr>
                <a:srgbClr val="8C5FA5"/>
              </a:buClr>
              <a:buSzPct val="130000"/>
              <a:buChar char="•"/>
              <a:defRPr sz="2400">
                <a:solidFill>
                  <a:schemeClr val="tx1"/>
                </a:solidFill>
                <a:latin typeface="+mn-lt"/>
                <a:ea typeface="+mn-ea"/>
              </a:defRPr>
            </a:lvl7pPr>
            <a:lvl8pPr marL="2806700" indent="-180975" algn="l" rtl="0" eaLnBrk="1" fontAlgn="base" hangingPunct="1">
              <a:spcBef>
                <a:spcPct val="20000"/>
              </a:spcBef>
              <a:spcAft>
                <a:spcPct val="0"/>
              </a:spcAft>
              <a:buClr>
                <a:srgbClr val="8C5FA5"/>
              </a:buClr>
              <a:buSzPct val="130000"/>
              <a:buChar char="•"/>
              <a:defRPr sz="2400">
                <a:solidFill>
                  <a:schemeClr val="tx1"/>
                </a:solidFill>
                <a:latin typeface="+mn-lt"/>
                <a:ea typeface="+mn-ea"/>
              </a:defRPr>
            </a:lvl8pPr>
            <a:lvl9pPr marL="3263900" indent="-180975" algn="l" rtl="0" eaLnBrk="1" fontAlgn="base" hangingPunct="1">
              <a:spcBef>
                <a:spcPct val="20000"/>
              </a:spcBef>
              <a:spcAft>
                <a:spcPct val="0"/>
              </a:spcAft>
              <a:buClr>
                <a:srgbClr val="8C5FA5"/>
              </a:buClr>
              <a:buSzPct val="130000"/>
              <a:buChar char="•"/>
              <a:defRPr sz="2400">
                <a:solidFill>
                  <a:schemeClr val="tx1"/>
                </a:solidFill>
                <a:latin typeface="+mn-lt"/>
                <a:ea typeface="+mn-ea"/>
              </a:defRPr>
            </a:lvl9pPr>
          </a:lstStyle>
          <a:p>
            <a:pPr marL="251460" indent="-342900" defTabSz="914400">
              <a:spcBef>
                <a:spcPts val="600"/>
              </a:spcBef>
              <a:buClrTx/>
              <a:buFont typeface="Wingdings" pitchFamily="2" charset="2"/>
              <a:buChar char="v"/>
            </a:pPr>
            <a:r>
              <a:rPr lang="en-US" sz="2000" dirty="0">
                <a:effectLst/>
                <a:latin typeface="Arial" charset="0"/>
                <a:ea typeface="Arial" charset="0"/>
                <a:cs typeface="Arial" charset="0"/>
              </a:rPr>
              <a:t>Clinical Study Data Request: multi-sponsor request site (13 companies), managed by the </a:t>
            </a:r>
            <a:r>
              <a:rPr lang="en-US" sz="2000" dirty="0" err="1">
                <a:effectLst/>
                <a:latin typeface="Arial" charset="0"/>
                <a:ea typeface="Arial" charset="0"/>
                <a:cs typeface="Arial" charset="0"/>
              </a:rPr>
              <a:t>Wellcome</a:t>
            </a:r>
            <a:r>
              <a:rPr lang="en-US" sz="2000" dirty="0">
                <a:effectLst/>
                <a:latin typeface="Arial" charset="0"/>
                <a:ea typeface="Arial" charset="0"/>
                <a:cs typeface="Arial" charset="0"/>
              </a:rPr>
              <a:t> Trust</a:t>
            </a:r>
          </a:p>
          <a:p>
            <a:pPr marL="251460" indent="-342900" defTabSz="914400">
              <a:spcBef>
                <a:spcPts val="600"/>
              </a:spcBef>
              <a:buClrTx/>
              <a:buFont typeface="Wingdings" pitchFamily="2" charset="2"/>
              <a:buChar char="v"/>
            </a:pPr>
            <a:r>
              <a:rPr lang="en-US" sz="2000" dirty="0">
                <a:effectLst/>
                <a:latin typeface="Arial" charset="0"/>
                <a:ea typeface="Arial" charset="0"/>
                <a:cs typeface="Arial" charset="0"/>
              </a:rPr>
              <a:t>YODA: Yale Open data Access for two sponsors (Janssen/Medtronic)</a:t>
            </a:r>
          </a:p>
          <a:p>
            <a:pPr marL="251460" indent="-342900" defTabSz="914400">
              <a:spcBef>
                <a:spcPts val="600"/>
              </a:spcBef>
              <a:buClrTx/>
              <a:buFont typeface="Wingdings" pitchFamily="2" charset="2"/>
              <a:buChar char="v"/>
            </a:pPr>
            <a:r>
              <a:rPr lang="en-US" sz="2000" dirty="0">
                <a:latin typeface="Arial" charset="0"/>
                <a:ea typeface="Arial" charset="0"/>
                <a:cs typeface="Arial" charset="0"/>
              </a:rPr>
              <a:t>Project Data Sphere (CEO roundtable on cancer)</a:t>
            </a:r>
            <a:endParaRPr lang="en-US" sz="2000" dirty="0">
              <a:effectLst/>
              <a:latin typeface="Arial" charset="0"/>
              <a:ea typeface="Arial" charset="0"/>
              <a:cs typeface="Arial" charset="0"/>
            </a:endParaRPr>
          </a:p>
          <a:p>
            <a:pPr marL="251460" indent="-342900" defTabSz="914400">
              <a:spcBef>
                <a:spcPts val="600"/>
              </a:spcBef>
              <a:buClrTx/>
              <a:buFont typeface="Wingdings" pitchFamily="2" charset="2"/>
              <a:buChar char="v"/>
            </a:pPr>
            <a:r>
              <a:rPr lang="en-US" sz="2000" dirty="0">
                <a:effectLst/>
                <a:latin typeface="Arial" charset="0"/>
                <a:ea typeface="Arial" charset="0"/>
                <a:cs typeface="Arial" charset="0"/>
              </a:rPr>
              <a:t>INSPIIRE : Integrated System for Pfizer Investigator Initiated Research</a:t>
            </a:r>
          </a:p>
          <a:p>
            <a:pPr marL="251460" indent="-342900" defTabSz="914400">
              <a:spcBef>
                <a:spcPts val="600"/>
              </a:spcBef>
              <a:buClrTx/>
              <a:buFont typeface="Wingdings" pitchFamily="2" charset="2"/>
              <a:buChar char="v"/>
            </a:pPr>
            <a:r>
              <a:rPr lang="en-US" sz="2000" dirty="0">
                <a:effectLst/>
                <a:latin typeface="Arial" charset="0"/>
                <a:ea typeface="Arial" charset="0"/>
                <a:cs typeface="Arial" charset="0"/>
              </a:rPr>
              <a:t>SOAR: Bristol Myers Squibb and Duke Data Strategic Initiative (DCRI)</a:t>
            </a:r>
          </a:p>
          <a:p>
            <a:pPr marL="251460" indent="-342900">
              <a:spcBef>
                <a:spcPts val="600"/>
              </a:spcBef>
              <a:buFont typeface="Wingdings" pitchFamily="2" charset="2"/>
              <a:buChar char="v"/>
            </a:pPr>
            <a:r>
              <a:rPr lang="en-US" sz="2000" dirty="0">
                <a:effectLst/>
                <a:latin typeface="Arial" charset="0"/>
                <a:ea typeface="Arial" charset="0"/>
                <a:cs typeface="Arial" charset="0"/>
              </a:rPr>
              <a:t>Celgene’s Clinical Trial Data Sharing</a:t>
            </a:r>
          </a:p>
          <a:p>
            <a:pPr marL="251460" indent="-342900">
              <a:spcBef>
                <a:spcPts val="600"/>
              </a:spcBef>
              <a:buFont typeface="Wingdings" pitchFamily="2" charset="2"/>
              <a:buChar char="v"/>
            </a:pPr>
            <a:r>
              <a:rPr lang="en-US" sz="2000" dirty="0">
                <a:latin typeface="Arial" charset="0"/>
                <a:ea typeface="Arial" charset="0"/>
                <a:cs typeface="Arial" charset="0"/>
              </a:rPr>
              <a:t>NIH </a:t>
            </a:r>
            <a:r>
              <a:rPr lang="en-US" sz="2000" dirty="0" err="1">
                <a:latin typeface="Arial" charset="0"/>
                <a:ea typeface="Arial" charset="0"/>
                <a:cs typeface="Arial" charset="0"/>
              </a:rPr>
              <a:t>BioLiNCC</a:t>
            </a:r>
            <a:endParaRPr lang="en-US" sz="2000" dirty="0">
              <a:latin typeface="Arial" charset="0"/>
              <a:ea typeface="Arial" charset="0"/>
              <a:cs typeface="Arial" charset="0"/>
            </a:endParaRPr>
          </a:p>
          <a:p>
            <a:pPr marL="251460" indent="-342900">
              <a:spcBef>
                <a:spcPts val="600"/>
              </a:spcBef>
              <a:buFont typeface="Wingdings" pitchFamily="2" charset="2"/>
              <a:buChar char="v"/>
            </a:pPr>
            <a:r>
              <a:rPr lang="en-US" sz="2000" dirty="0" err="1">
                <a:effectLst/>
                <a:latin typeface="Arial" charset="0"/>
                <a:ea typeface="Arial" charset="0"/>
                <a:cs typeface="Arial" charset="0"/>
              </a:rPr>
              <a:t>Vivli.org</a:t>
            </a:r>
            <a:endParaRPr lang="en-US" sz="2000" dirty="0">
              <a:effectLst/>
              <a:latin typeface="Arial" charset="0"/>
              <a:ea typeface="Arial" charset="0"/>
              <a:cs typeface="Arial" charset="0"/>
            </a:endParaRPr>
          </a:p>
          <a:p>
            <a:pPr marL="251460" indent="-342900">
              <a:spcBef>
                <a:spcPts val="600"/>
              </a:spcBef>
              <a:buFont typeface="Wingdings" pitchFamily="2" charset="2"/>
              <a:buChar char="v"/>
            </a:pPr>
            <a:r>
              <a:rPr lang="en-US" sz="2000" dirty="0">
                <a:latin typeface="Arial" charset="0"/>
                <a:ea typeface="Arial" charset="0"/>
                <a:cs typeface="Arial" charset="0"/>
              </a:rPr>
              <a:t>And many others in development</a:t>
            </a:r>
            <a:endParaRPr lang="en-US" sz="2000" dirty="0">
              <a:effectLst/>
              <a:latin typeface="Arial" charset="0"/>
              <a:ea typeface="Arial" charset="0"/>
              <a:cs typeface="Arial" charset="0"/>
            </a:endParaRPr>
          </a:p>
          <a:p>
            <a:pPr marL="251460" indent="-342900">
              <a:spcBef>
                <a:spcPts val="600"/>
              </a:spcBef>
              <a:buFont typeface="Wingdings" pitchFamily="2" charset="2"/>
              <a:buChar char="v"/>
            </a:pPr>
            <a:r>
              <a:rPr lang="en-US" sz="2000" u="sng" dirty="0">
                <a:latin typeface="Arial" charset="0"/>
                <a:ea typeface="Arial" charset="0"/>
                <a:cs typeface="Arial" charset="0"/>
              </a:rPr>
              <a:t>So good news and in some ways but a fractured, disconnected approach</a:t>
            </a:r>
            <a:endParaRPr lang="en-US" sz="2000" u="sng" dirty="0">
              <a:effectLst/>
              <a:latin typeface="Arial" charset="0"/>
              <a:ea typeface="Arial" charset="0"/>
              <a:cs typeface="Arial" charset="0"/>
            </a:endParaRPr>
          </a:p>
          <a:p>
            <a:pPr marL="251460" indent="-342900" defTabSz="914400">
              <a:spcBef>
                <a:spcPts val="600"/>
              </a:spcBef>
              <a:buClrTx/>
              <a:buFont typeface="Wingdings" pitchFamily="2" charset="2"/>
              <a:buChar char="v"/>
            </a:pPr>
            <a:endParaRPr lang="en-US" sz="2000" dirty="0">
              <a:effectLst/>
              <a:latin typeface="Arial" charset="0"/>
              <a:ea typeface="Arial" charset="0"/>
              <a:cs typeface="Arial" charset="0"/>
            </a:endParaRPr>
          </a:p>
        </p:txBody>
      </p:sp>
      <p:sp>
        <p:nvSpPr>
          <p:cNvPr id="2" name="Title 1"/>
          <p:cNvSpPr>
            <a:spLocks noGrp="1"/>
          </p:cNvSpPr>
          <p:nvPr>
            <p:ph type="title"/>
          </p:nvPr>
        </p:nvSpPr>
        <p:spPr>
          <a:xfrm>
            <a:off x="263236" y="228600"/>
            <a:ext cx="8675687" cy="759655"/>
          </a:xfrm>
        </p:spPr>
        <p:txBody>
          <a:bodyPr>
            <a:normAutofit/>
          </a:bodyPr>
          <a:lstStyle/>
          <a:p>
            <a:r>
              <a:rPr lang="en-US" altLang="en-US" sz="2800" b="1" dirty="0">
                <a:sym typeface="Symbol" pitchFamily="18" charset="2"/>
              </a:rPr>
              <a:t>2018:   Numerous other platforms in place!</a:t>
            </a:r>
          </a:p>
        </p:txBody>
      </p:sp>
    </p:spTree>
    <p:extLst>
      <p:ext uri="{BB962C8B-B14F-4D97-AF65-F5344CB8AC3E}">
        <p14:creationId xmlns:p14="http://schemas.microsoft.com/office/powerpoint/2010/main" val="205952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41684" y="304800"/>
            <a:ext cx="3894081" cy="738664"/>
          </a:xfrm>
          <a:prstGeom prst="rect">
            <a:avLst/>
          </a:prstGeom>
          <a:noFill/>
        </p:spPr>
        <p:txBody>
          <a:bodyPr wrap="square" rtlCol="0">
            <a:spAutoFit/>
          </a:bodyPr>
          <a:lstStyle/>
          <a:p>
            <a:pPr algn="ctr"/>
            <a:r>
              <a:rPr lang="en-US" sz="2100" dirty="0"/>
              <a:t>Spectrum of Data Sharing Models </a:t>
            </a:r>
          </a:p>
        </p:txBody>
      </p:sp>
      <p:cxnSp>
        <p:nvCxnSpPr>
          <p:cNvPr id="7" name="Straight Connector 6"/>
          <p:cNvCxnSpPr/>
          <p:nvPr/>
        </p:nvCxnSpPr>
        <p:spPr>
          <a:xfrm flipV="1">
            <a:off x="733096" y="3576802"/>
            <a:ext cx="7685690" cy="4729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9120" y="2556733"/>
            <a:ext cx="1371600" cy="1131079"/>
          </a:xfrm>
          <a:prstGeom prst="rect">
            <a:avLst/>
          </a:prstGeom>
          <a:noFill/>
        </p:spPr>
        <p:txBody>
          <a:bodyPr wrap="square" rtlCol="0">
            <a:spAutoFit/>
          </a:bodyPr>
          <a:lstStyle/>
          <a:p>
            <a:pPr algn="ctr"/>
            <a:r>
              <a:rPr lang="en-US" sz="1350"/>
              <a:t>Publically available; </a:t>
            </a:r>
            <a:r>
              <a:rPr lang="en-US" sz="1350" dirty="0"/>
              <a:t>downloadable data</a:t>
            </a:r>
          </a:p>
          <a:p>
            <a:endParaRPr lang="en-US" sz="1350" dirty="0"/>
          </a:p>
        </p:txBody>
      </p:sp>
      <p:sp>
        <p:nvSpPr>
          <p:cNvPr id="13" name="TextBox 12"/>
          <p:cNvSpPr txBox="1"/>
          <p:nvPr/>
        </p:nvSpPr>
        <p:spPr>
          <a:xfrm>
            <a:off x="1070084" y="3807289"/>
            <a:ext cx="1371600" cy="715581"/>
          </a:xfrm>
          <a:prstGeom prst="rect">
            <a:avLst/>
          </a:prstGeom>
          <a:noFill/>
        </p:spPr>
        <p:txBody>
          <a:bodyPr wrap="square" rtlCol="0">
            <a:spAutoFit/>
          </a:bodyPr>
          <a:lstStyle/>
          <a:p>
            <a:pPr algn="ctr"/>
            <a:r>
              <a:rPr lang="en-US" sz="1350" dirty="0"/>
              <a:t>Secure interface</a:t>
            </a:r>
          </a:p>
          <a:p>
            <a:r>
              <a:rPr lang="en-US" sz="1350" dirty="0"/>
              <a:t> </a:t>
            </a:r>
          </a:p>
        </p:txBody>
      </p:sp>
      <p:sp>
        <p:nvSpPr>
          <p:cNvPr id="14" name="TextBox 13"/>
          <p:cNvSpPr txBox="1"/>
          <p:nvPr/>
        </p:nvSpPr>
        <p:spPr>
          <a:xfrm>
            <a:off x="1470134" y="3068447"/>
            <a:ext cx="1371600" cy="507831"/>
          </a:xfrm>
          <a:prstGeom prst="rect">
            <a:avLst/>
          </a:prstGeom>
          <a:noFill/>
        </p:spPr>
        <p:txBody>
          <a:bodyPr wrap="square" rtlCol="0">
            <a:spAutoFit/>
          </a:bodyPr>
          <a:lstStyle/>
          <a:p>
            <a:pPr algn="ctr"/>
            <a:r>
              <a:rPr lang="en-US" sz="1350" dirty="0"/>
              <a:t>DUAs </a:t>
            </a:r>
          </a:p>
          <a:p>
            <a:endParaRPr lang="en-US" sz="1350" dirty="0"/>
          </a:p>
        </p:txBody>
      </p:sp>
      <p:sp>
        <p:nvSpPr>
          <p:cNvPr id="15" name="TextBox 14"/>
          <p:cNvSpPr txBox="1"/>
          <p:nvPr/>
        </p:nvSpPr>
        <p:spPr>
          <a:xfrm>
            <a:off x="2361871" y="3919574"/>
            <a:ext cx="1371600" cy="715581"/>
          </a:xfrm>
          <a:prstGeom prst="rect">
            <a:avLst/>
          </a:prstGeom>
          <a:noFill/>
        </p:spPr>
        <p:txBody>
          <a:bodyPr wrap="square" rtlCol="0">
            <a:spAutoFit/>
          </a:bodyPr>
          <a:lstStyle/>
          <a:p>
            <a:pPr algn="ctr"/>
            <a:r>
              <a:rPr lang="en-US" sz="1350" dirty="0"/>
              <a:t>Independent Review Panel</a:t>
            </a:r>
          </a:p>
          <a:p>
            <a:endParaRPr lang="en-US" sz="1350" dirty="0"/>
          </a:p>
        </p:txBody>
      </p:sp>
      <p:sp>
        <p:nvSpPr>
          <p:cNvPr id="17" name="TextBox 16"/>
          <p:cNvSpPr txBox="1"/>
          <p:nvPr/>
        </p:nvSpPr>
        <p:spPr>
          <a:xfrm>
            <a:off x="3229985" y="2684487"/>
            <a:ext cx="1371600" cy="1131079"/>
          </a:xfrm>
          <a:prstGeom prst="rect">
            <a:avLst/>
          </a:prstGeom>
          <a:noFill/>
        </p:spPr>
        <p:txBody>
          <a:bodyPr wrap="square" rtlCol="0">
            <a:spAutoFit/>
          </a:bodyPr>
          <a:lstStyle/>
          <a:p>
            <a:pPr algn="ctr"/>
            <a:r>
              <a:rPr lang="en-US" sz="1350" dirty="0"/>
              <a:t>Evaluate for COIs and scientific relevance </a:t>
            </a:r>
          </a:p>
          <a:p>
            <a:endParaRPr lang="en-US" sz="1350" dirty="0"/>
          </a:p>
        </p:txBody>
      </p:sp>
      <p:sp>
        <p:nvSpPr>
          <p:cNvPr id="18" name="TextBox 17"/>
          <p:cNvSpPr txBox="1"/>
          <p:nvPr/>
        </p:nvSpPr>
        <p:spPr>
          <a:xfrm>
            <a:off x="3828062" y="3888202"/>
            <a:ext cx="1371600" cy="1338828"/>
          </a:xfrm>
          <a:prstGeom prst="rect">
            <a:avLst/>
          </a:prstGeom>
          <a:noFill/>
        </p:spPr>
        <p:txBody>
          <a:bodyPr wrap="square" rtlCol="0">
            <a:spAutoFit/>
          </a:bodyPr>
          <a:lstStyle/>
          <a:p>
            <a:pPr algn="ctr"/>
            <a:r>
              <a:rPr lang="en-US" sz="1350" dirty="0"/>
              <a:t>Detailed analysis plan, including statistical plan required </a:t>
            </a:r>
          </a:p>
          <a:p>
            <a:endParaRPr lang="en-US" sz="1350" dirty="0"/>
          </a:p>
        </p:txBody>
      </p:sp>
      <p:sp>
        <p:nvSpPr>
          <p:cNvPr id="19" name="TextBox 18"/>
          <p:cNvSpPr txBox="1"/>
          <p:nvPr/>
        </p:nvSpPr>
        <p:spPr>
          <a:xfrm>
            <a:off x="5544890" y="3888201"/>
            <a:ext cx="1371600" cy="1338828"/>
          </a:xfrm>
          <a:prstGeom prst="rect">
            <a:avLst/>
          </a:prstGeom>
          <a:noFill/>
        </p:spPr>
        <p:txBody>
          <a:bodyPr wrap="square" rtlCol="0">
            <a:spAutoFit/>
          </a:bodyPr>
          <a:lstStyle/>
          <a:p>
            <a:pPr algn="ctr"/>
            <a:r>
              <a:rPr lang="en-US" sz="1350" dirty="0"/>
              <a:t>Access restricted based on credentials of requestors</a:t>
            </a:r>
          </a:p>
          <a:p>
            <a:endParaRPr lang="en-US" sz="1350" dirty="0"/>
          </a:p>
        </p:txBody>
      </p:sp>
      <p:sp>
        <p:nvSpPr>
          <p:cNvPr id="20" name="TextBox 19"/>
          <p:cNvSpPr txBox="1"/>
          <p:nvPr/>
        </p:nvSpPr>
        <p:spPr>
          <a:xfrm>
            <a:off x="7772400" y="3841932"/>
            <a:ext cx="1371600" cy="1131079"/>
          </a:xfrm>
          <a:prstGeom prst="rect">
            <a:avLst/>
          </a:prstGeom>
          <a:noFill/>
        </p:spPr>
        <p:txBody>
          <a:bodyPr wrap="square" rtlCol="0">
            <a:spAutoFit/>
          </a:bodyPr>
          <a:lstStyle/>
          <a:p>
            <a:pPr algn="ctr"/>
            <a:r>
              <a:rPr lang="en-US" sz="1350" dirty="0"/>
              <a:t>Contributors determine access/ can veto requests</a:t>
            </a:r>
          </a:p>
          <a:p>
            <a:endParaRPr lang="en-US" sz="1350" dirty="0"/>
          </a:p>
        </p:txBody>
      </p:sp>
      <p:sp>
        <p:nvSpPr>
          <p:cNvPr id="21" name="TextBox 20"/>
          <p:cNvSpPr txBox="1"/>
          <p:nvPr/>
        </p:nvSpPr>
        <p:spPr>
          <a:xfrm>
            <a:off x="4731635" y="2802967"/>
            <a:ext cx="1371600" cy="715581"/>
          </a:xfrm>
          <a:prstGeom prst="rect">
            <a:avLst/>
          </a:prstGeom>
          <a:noFill/>
        </p:spPr>
        <p:txBody>
          <a:bodyPr wrap="square" rtlCol="0">
            <a:spAutoFit/>
          </a:bodyPr>
          <a:lstStyle/>
          <a:p>
            <a:pPr algn="ctr"/>
            <a:r>
              <a:rPr lang="en-US" sz="1350" dirty="0"/>
              <a:t>IRB approval required</a:t>
            </a:r>
          </a:p>
          <a:p>
            <a:endParaRPr lang="en-US" sz="1350" dirty="0"/>
          </a:p>
        </p:txBody>
      </p:sp>
      <p:sp>
        <p:nvSpPr>
          <p:cNvPr id="22" name="TextBox 21"/>
          <p:cNvSpPr txBox="1"/>
          <p:nvPr/>
        </p:nvSpPr>
        <p:spPr>
          <a:xfrm>
            <a:off x="6603788" y="2613472"/>
            <a:ext cx="1371600" cy="1131079"/>
          </a:xfrm>
          <a:prstGeom prst="rect">
            <a:avLst/>
          </a:prstGeom>
          <a:noFill/>
        </p:spPr>
        <p:txBody>
          <a:bodyPr wrap="square" rtlCol="0">
            <a:spAutoFit/>
          </a:bodyPr>
          <a:lstStyle/>
          <a:p>
            <a:pPr algn="ctr"/>
            <a:r>
              <a:rPr lang="en-US" sz="1350" dirty="0"/>
              <a:t>Restricted access to certain data elements </a:t>
            </a:r>
          </a:p>
          <a:p>
            <a:endParaRPr lang="en-US" sz="1350" dirty="0"/>
          </a:p>
        </p:txBody>
      </p:sp>
      <p:cxnSp>
        <p:nvCxnSpPr>
          <p:cNvPr id="24" name="Straight Connector 23"/>
          <p:cNvCxnSpPr/>
          <p:nvPr/>
        </p:nvCxnSpPr>
        <p:spPr>
          <a:xfrm flipV="1">
            <a:off x="733097" y="3353882"/>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627790" y="3613917"/>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159875" y="3331908"/>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047671" y="3613917"/>
            <a:ext cx="0" cy="268543"/>
          </a:xfrm>
          <a:prstGeom prst="line">
            <a:avLst/>
          </a:prstGeom>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p:nvPicPr>
        <p:blipFill>
          <a:blip r:embed="rId2"/>
          <a:stretch>
            <a:fillRect/>
          </a:stretch>
        </p:blipFill>
        <p:spPr>
          <a:xfrm>
            <a:off x="3872409" y="3324225"/>
            <a:ext cx="9525" cy="276225"/>
          </a:xfrm>
          <a:prstGeom prst="rect">
            <a:avLst/>
          </a:prstGeom>
        </p:spPr>
      </p:pic>
      <p:cxnSp>
        <p:nvCxnSpPr>
          <p:cNvPr id="31" name="Straight Connector 30"/>
          <p:cNvCxnSpPr/>
          <p:nvPr/>
        </p:nvCxnSpPr>
        <p:spPr>
          <a:xfrm flipV="1">
            <a:off x="3872409" y="3328066"/>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4436027" y="3592667"/>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362259" y="3328066"/>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122933" y="3596608"/>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7289588" y="3324124"/>
            <a:ext cx="0" cy="26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8418786" y="3576802"/>
            <a:ext cx="0" cy="268543"/>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9707" y="4817330"/>
            <a:ext cx="1426779" cy="646331"/>
          </a:xfrm>
          <a:prstGeom prst="rect">
            <a:avLst/>
          </a:prstGeom>
          <a:solidFill>
            <a:schemeClr val="accent1">
              <a:lumMod val="40000"/>
              <a:lumOff val="60000"/>
            </a:schemeClr>
          </a:solidFill>
        </p:spPr>
        <p:txBody>
          <a:bodyPr wrap="square" rtlCol="0">
            <a:spAutoFit/>
          </a:bodyPr>
          <a:lstStyle/>
          <a:p>
            <a:pPr algn="ctr"/>
            <a:r>
              <a:rPr lang="en-US" b="1" dirty="0"/>
              <a:t>Open Access</a:t>
            </a:r>
          </a:p>
        </p:txBody>
      </p:sp>
      <p:sp>
        <p:nvSpPr>
          <p:cNvPr id="28" name="TextBox 27"/>
          <p:cNvSpPr txBox="1"/>
          <p:nvPr/>
        </p:nvSpPr>
        <p:spPr>
          <a:xfrm>
            <a:off x="7166413" y="4817330"/>
            <a:ext cx="1977587" cy="646331"/>
          </a:xfrm>
          <a:prstGeom prst="rect">
            <a:avLst/>
          </a:prstGeom>
          <a:solidFill>
            <a:srgbClr val="FF7E79">
              <a:alpha val="83137"/>
            </a:srgbClr>
          </a:solidFill>
        </p:spPr>
        <p:txBody>
          <a:bodyPr wrap="square" rtlCol="0">
            <a:spAutoFit/>
          </a:bodyPr>
          <a:lstStyle/>
          <a:p>
            <a:pPr algn="ctr"/>
            <a:r>
              <a:rPr lang="en-US" b="1" dirty="0"/>
              <a:t>Restricted Access</a:t>
            </a:r>
          </a:p>
        </p:txBody>
      </p:sp>
    </p:spTree>
    <p:extLst>
      <p:ext uri="{BB962C8B-B14F-4D97-AF65-F5344CB8AC3E}">
        <p14:creationId xmlns:p14="http://schemas.microsoft.com/office/powerpoint/2010/main" val="1943142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304800"/>
            <a:ext cx="4639090" cy="646331"/>
          </a:xfrm>
          <a:prstGeom prst="rect">
            <a:avLst/>
          </a:prstGeom>
          <a:noFill/>
        </p:spPr>
        <p:txBody>
          <a:bodyPr wrap="none" rtlCol="0">
            <a:spAutoFit/>
          </a:bodyPr>
          <a:lstStyle/>
          <a:p>
            <a:r>
              <a:rPr lang="en-US" sz="3600"/>
              <a:t>Academics Weigh In! </a:t>
            </a:r>
          </a:p>
        </p:txBody>
      </p:sp>
      <p:sp>
        <p:nvSpPr>
          <p:cNvPr id="7" name="TextBox 6"/>
          <p:cNvSpPr txBox="1"/>
          <p:nvPr/>
        </p:nvSpPr>
        <p:spPr>
          <a:xfrm>
            <a:off x="152400" y="1752600"/>
            <a:ext cx="8839200" cy="3600986"/>
          </a:xfrm>
          <a:prstGeom prst="rect">
            <a:avLst/>
          </a:prstGeom>
          <a:noFill/>
        </p:spPr>
        <p:txBody>
          <a:bodyPr wrap="square" rtlCol="0">
            <a:spAutoFit/>
          </a:bodyPr>
          <a:lstStyle/>
          <a:p>
            <a:r>
              <a:rPr lang="en-US" sz="2400" b="1" i="1" dirty="0"/>
              <a:t>DCRI and SAS open heart-disease data to researchers  May 4, 2016 – </a:t>
            </a:r>
          </a:p>
          <a:p>
            <a:endParaRPr lang="en-US" sz="2000" dirty="0"/>
          </a:p>
          <a:p>
            <a:r>
              <a:rPr lang="en-US" sz="2000" u="sng" dirty="0"/>
              <a:t>Access to decades of patient data on America’s deadliest disease could lead to new treatments.</a:t>
            </a:r>
          </a:p>
          <a:p>
            <a:endParaRPr lang="en-US" sz="2000" dirty="0"/>
          </a:p>
          <a:p>
            <a:r>
              <a:rPr lang="en-US" sz="2000" dirty="0"/>
              <a:t>A new collaboration will give more researchers access to the largest and oldest cardiovascular database in the world. The DCRI and analytics leader SAS will provide researchers worldwide with data management and analytics tools to explore 45 years of cardiovascular patient data collected by the Duke University Health System.</a:t>
            </a:r>
          </a:p>
        </p:txBody>
      </p:sp>
    </p:spTree>
    <p:extLst>
      <p:ext uri="{BB962C8B-B14F-4D97-AF65-F5344CB8AC3E}">
        <p14:creationId xmlns:p14="http://schemas.microsoft.com/office/powerpoint/2010/main" val="3347088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727710"/>
          </a:xfrm>
        </p:spPr>
        <p:txBody>
          <a:bodyPr>
            <a:noAutofit/>
          </a:bodyPr>
          <a:lstStyle/>
          <a:p>
            <a:r>
              <a:rPr lang="en-US" dirty="0"/>
              <a:t>Duke Principles for Open Science 2018</a:t>
            </a:r>
          </a:p>
        </p:txBody>
      </p:sp>
      <p:sp>
        <p:nvSpPr>
          <p:cNvPr id="3" name="Content Placeholder 2"/>
          <p:cNvSpPr>
            <a:spLocks noGrp="1"/>
          </p:cNvSpPr>
          <p:nvPr>
            <p:ph idx="1"/>
          </p:nvPr>
        </p:nvSpPr>
        <p:spPr>
          <a:xfrm>
            <a:off x="228600" y="1295400"/>
            <a:ext cx="8229600" cy="4602163"/>
          </a:xfrm>
        </p:spPr>
        <p:txBody>
          <a:bodyPr>
            <a:normAutofit fontScale="92500"/>
          </a:bodyPr>
          <a:lstStyle/>
          <a:p>
            <a:r>
              <a:rPr lang="en-US" sz="1800" dirty="0">
                <a:solidFill>
                  <a:schemeClr val="tx1"/>
                </a:solidFill>
              </a:rPr>
              <a:t> </a:t>
            </a:r>
            <a:r>
              <a:rPr lang="en-US" sz="2200" dirty="0">
                <a:solidFill>
                  <a:schemeClr val="tx1"/>
                </a:solidFill>
              </a:rPr>
              <a:t>At the Duke University School of Medicine, we believe in</a:t>
            </a:r>
            <a:r>
              <a:rPr lang="mr-IN" sz="2200" dirty="0">
                <a:solidFill>
                  <a:schemeClr val="tx1"/>
                </a:solidFill>
              </a:rPr>
              <a:t>…</a:t>
            </a:r>
            <a:endParaRPr lang="en-US" sz="2200" dirty="0">
              <a:solidFill>
                <a:schemeClr val="tx1"/>
              </a:solidFill>
            </a:endParaRPr>
          </a:p>
          <a:p>
            <a:endParaRPr lang="en-US" sz="2200" dirty="0">
              <a:solidFill>
                <a:schemeClr val="tx1"/>
              </a:solidFill>
            </a:endParaRPr>
          </a:p>
          <a:p>
            <a:pPr lvl="1"/>
            <a:r>
              <a:rPr lang="en-US" sz="2200" b="1" dirty="0">
                <a:solidFill>
                  <a:schemeClr val="tx1"/>
                </a:solidFill>
              </a:rPr>
              <a:t>Appropriate access </a:t>
            </a:r>
            <a:r>
              <a:rPr lang="en-US" sz="2200" dirty="0">
                <a:solidFill>
                  <a:schemeClr val="tx1"/>
                </a:solidFill>
              </a:rPr>
              <a:t>to research information, so patient privacy is maintained, with the understanding that the nature of the study and sharing method will necessitate a range of privacy controls </a:t>
            </a:r>
          </a:p>
          <a:p>
            <a:pPr lvl="1"/>
            <a:r>
              <a:rPr lang="en-US" sz="2200" dirty="0">
                <a:solidFill>
                  <a:schemeClr val="tx1"/>
                </a:solidFill>
              </a:rPr>
              <a:t>Proper </a:t>
            </a:r>
            <a:r>
              <a:rPr lang="en-US" sz="2200" b="1" dirty="0">
                <a:solidFill>
                  <a:schemeClr val="tx1"/>
                </a:solidFill>
              </a:rPr>
              <a:t>oversight</a:t>
            </a:r>
            <a:r>
              <a:rPr lang="en-US" sz="2200" dirty="0">
                <a:solidFill>
                  <a:schemeClr val="tx1"/>
                </a:solidFill>
              </a:rPr>
              <a:t> with </a:t>
            </a:r>
            <a:r>
              <a:rPr lang="en-US" sz="2200" b="1" dirty="0">
                <a:solidFill>
                  <a:schemeClr val="tx1"/>
                </a:solidFill>
              </a:rPr>
              <a:t>minimum barriers</a:t>
            </a:r>
            <a:r>
              <a:rPr lang="en-US" sz="2200" dirty="0">
                <a:solidFill>
                  <a:schemeClr val="tx1"/>
                </a:solidFill>
              </a:rPr>
              <a:t> to data access, to prevent against misuse of data, while promoting new discovery </a:t>
            </a:r>
          </a:p>
          <a:p>
            <a:pPr lvl="1"/>
            <a:r>
              <a:rPr lang="en-US" sz="2200" b="1" dirty="0">
                <a:solidFill>
                  <a:schemeClr val="tx1"/>
                </a:solidFill>
              </a:rPr>
              <a:t>Maintaining utility of data</a:t>
            </a:r>
            <a:r>
              <a:rPr lang="en-US" sz="2200" dirty="0">
                <a:solidFill>
                  <a:schemeClr val="tx1"/>
                </a:solidFill>
              </a:rPr>
              <a:t>, such that shared data can be used for new analyses </a:t>
            </a:r>
          </a:p>
          <a:p>
            <a:pPr lvl="1"/>
            <a:r>
              <a:rPr lang="en-US" sz="2200" dirty="0">
                <a:solidFill>
                  <a:schemeClr val="tx1"/>
                </a:solidFill>
              </a:rPr>
              <a:t>An expectation that results of analyses from shared data will similarly be </a:t>
            </a:r>
            <a:r>
              <a:rPr lang="en-US" sz="2200" b="1" dirty="0">
                <a:solidFill>
                  <a:schemeClr val="tx1"/>
                </a:solidFill>
              </a:rPr>
              <a:t>shared </a:t>
            </a:r>
          </a:p>
          <a:p>
            <a:pPr lvl="1"/>
            <a:r>
              <a:rPr lang="en-US" sz="2200" b="1" dirty="0">
                <a:solidFill>
                  <a:schemeClr val="tx1"/>
                </a:solidFill>
              </a:rPr>
              <a:t>Acknowledgement </a:t>
            </a:r>
            <a:r>
              <a:rPr lang="en-US" sz="2200" dirty="0">
                <a:solidFill>
                  <a:schemeClr val="tx1"/>
                </a:solidFill>
              </a:rPr>
              <a:t>of the work of original contributors </a:t>
            </a:r>
          </a:p>
          <a:p>
            <a:pPr lvl="1"/>
            <a:endParaRPr lang="en-US" dirty="0">
              <a:solidFill>
                <a:schemeClr val="tx1"/>
              </a:solidFill>
            </a:endParaRPr>
          </a:p>
          <a:p>
            <a:pPr lvl="1"/>
            <a:endParaRPr lang="en-US" dirty="0">
              <a:solidFill>
                <a:schemeClr val="tx1"/>
              </a:solidFill>
            </a:endParaRPr>
          </a:p>
          <a:p>
            <a:pPr lvl="1"/>
            <a:endParaRPr lang="en-US" dirty="0">
              <a:solidFill>
                <a:schemeClr val="tx1"/>
              </a:solidFill>
            </a:endParaRPr>
          </a:p>
          <a:p>
            <a:pPr lvl="1"/>
            <a:endParaRPr lang="en-US"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val="127444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73" y="304800"/>
            <a:ext cx="8503920" cy="609600"/>
          </a:xfrm>
        </p:spPr>
        <p:txBody>
          <a:bodyPr>
            <a:normAutofit fontScale="90000"/>
          </a:bodyPr>
          <a:lstStyle/>
          <a:p>
            <a:r>
              <a:rPr lang="en-GB" sz="3200" b="1"/>
              <a:t>What information should be made available?</a:t>
            </a:r>
          </a:p>
        </p:txBody>
      </p:sp>
      <p:sp>
        <p:nvSpPr>
          <p:cNvPr id="4" name="Content Placeholder 3"/>
          <p:cNvSpPr>
            <a:spLocks noGrp="1"/>
          </p:cNvSpPr>
          <p:nvPr>
            <p:ph idx="1"/>
          </p:nvPr>
        </p:nvSpPr>
        <p:spPr>
          <a:xfrm>
            <a:off x="221673" y="1371601"/>
            <a:ext cx="8750300" cy="4724400"/>
          </a:xfrm>
        </p:spPr>
        <p:txBody>
          <a:bodyPr/>
          <a:lstStyle/>
          <a:p>
            <a:pPr>
              <a:spcAft>
                <a:spcPts val="0"/>
              </a:spcAft>
              <a:buClr>
                <a:schemeClr val="tx1"/>
              </a:buClr>
              <a:buFont typeface="Wingdings" pitchFamily="2" charset="2"/>
              <a:buChar char="v"/>
            </a:pPr>
            <a:r>
              <a:rPr lang="en-GB" sz="2000" dirty="0">
                <a:solidFill>
                  <a:schemeClr val="tx1"/>
                </a:solidFill>
              </a:rPr>
              <a:t>The following anonymized data and documents (with personally identifiable</a:t>
            </a:r>
          </a:p>
          <a:p>
            <a:pPr>
              <a:spcAft>
                <a:spcPts val="1200"/>
              </a:spcAft>
              <a:buClr>
                <a:schemeClr val="tx1"/>
              </a:buClr>
              <a:buFont typeface="Wingdings" pitchFamily="2" charset="2"/>
              <a:buChar char="v"/>
            </a:pPr>
            <a:r>
              <a:rPr lang="en-GB" sz="2000" dirty="0">
                <a:solidFill>
                  <a:schemeClr val="tx1"/>
                </a:solidFill>
              </a:rPr>
              <a:t>information redacted) can be made accessible in a secure system:</a:t>
            </a:r>
          </a:p>
          <a:p>
            <a:pPr lvl="1">
              <a:buClr>
                <a:schemeClr val="tx1"/>
              </a:buClr>
              <a:buFont typeface="Wingdings" pitchFamily="2" charset="2"/>
              <a:buChar char="v"/>
            </a:pPr>
            <a:r>
              <a:rPr lang="en-GB" sz="1800" dirty="0">
                <a:solidFill>
                  <a:schemeClr val="tx1"/>
                </a:solidFill>
              </a:rPr>
              <a:t> Raw dataset </a:t>
            </a:r>
          </a:p>
          <a:p>
            <a:pPr lvl="1">
              <a:buClr>
                <a:schemeClr val="tx1"/>
              </a:buClr>
              <a:buFont typeface="Wingdings" pitchFamily="2" charset="2"/>
              <a:buChar char="v"/>
            </a:pPr>
            <a:r>
              <a:rPr lang="en-GB" sz="1800" dirty="0">
                <a:solidFill>
                  <a:schemeClr val="tx1"/>
                </a:solidFill>
              </a:rPr>
              <a:t> Analysis-ready dataset </a:t>
            </a:r>
          </a:p>
          <a:p>
            <a:pPr lvl="1">
              <a:buClr>
                <a:schemeClr val="tx1"/>
              </a:buClr>
              <a:buFont typeface="Wingdings" pitchFamily="2" charset="2"/>
              <a:buChar char="v"/>
            </a:pPr>
            <a:r>
              <a:rPr lang="en-GB" sz="1800" dirty="0">
                <a:solidFill>
                  <a:schemeClr val="tx1"/>
                </a:solidFill>
              </a:rPr>
              <a:t> Protocols with any amendments</a:t>
            </a:r>
          </a:p>
          <a:p>
            <a:pPr lvl="1">
              <a:buClr>
                <a:schemeClr val="tx1"/>
              </a:buClr>
              <a:buFont typeface="Wingdings" pitchFamily="2" charset="2"/>
              <a:buChar char="v"/>
            </a:pPr>
            <a:r>
              <a:rPr lang="en-GB" sz="1800" dirty="0">
                <a:solidFill>
                  <a:schemeClr val="tx1"/>
                </a:solidFill>
              </a:rPr>
              <a:t> Annotated case report form</a:t>
            </a:r>
          </a:p>
          <a:p>
            <a:pPr lvl="1">
              <a:buClr>
                <a:schemeClr val="tx1"/>
              </a:buClr>
              <a:buFont typeface="Wingdings" pitchFamily="2" charset="2"/>
              <a:buChar char="v"/>
            </a:pPr>
            <a:r>
              <a:rPr lang="en-GB" sz="1800" dirty="0">
                <a:solidFill>
                  <a:schemeClr val="tx1"/>
                </a:solidFill>
              </a:rPr>
              <a:t> Reporting and analysis plan</a:t>
            </a:r>
          </a:p>
          <a:p>
            <a:pPr lvl="1">
              <a:buClr>
                <a:schemeClr val="tx1"/>
              </a:buClr>
              <a:buFont typeface="Wingdings" pitchFamily="2" charset="2"/>
              <a:buChar char="v"/>
            </a:pPr>
            <a:r>
              <a:rPr lang="en-GB" sz="1800" dirty="0">
                <a:solidFill>
                  <a:schemeClr val="tx1"/>
                </a:solidFill>
              </a:rPr>
              <a:t> Dataset specification</a:t>
            </a:r>
          </a:p>
          <a:p>
            <a:pPr lvl="1">
              <a:buClr>
                <a:schemeClr val="tx1"/>
              </a:buClr>
              <a:buFont typeface="Wingdings" pitchFamily="2" charset="2"/>
              <a:buChar char="v"/>
            </a:pPr>
            <a:r>
              <a:rPr lang="en-GB" sz="1800" dirty="0">
                <a:solidFill>
                  <a:schemeClr val="tx1"/>
                </a:solidFill>
              </a:rPr>
              <a:t> Redacted (for privacy) Clinical Study Report including modular appendices</a:t>
            </a:r>
            <a:br>
              <a:rPr lang="en-GB" sz="1800" dirty="0">
                <a:solidFill>
                  <a:schemeClr val="tx1"/>
                </a:solidFill>
              </a:rPr>
            </a:br>
            <a:r>
              <a:rPr lang="en-GB" sz="1800" dirty="0">
                <a:solidFill>
                  <a:schemeClr val="tx1"/>
                </a:solidFill>
              </a:rPr>
              <a:t>(potentially identifiable information, including patient level data and patient narratives are removed</a:t>
            </a:r>
            <a:r>
              <a:rPr lang="en-GB" dirty="0">
                <a:solidFill>
                  <a:schemeClr val="tx1"/>
                </a:solidFill>
              </a:rPr>
              <a:t>)</a:t>
            </a:r>
            <a:endParaRPr lang="en-GB" b="1" dirty="0">
              <a:solidFill>
                <a:schemeClr val="tx1"/>
              </a:solidFill>
            </a:endParaRPr>
          </a:p>
        </p:txBody>
      </p:sp>
    </p:spTree>
    <p:extLst>
      <p:ext uri="{BB962C8B-B14F-4D97-AF65-F5344CB8AC3E}">
        <p14:creationId xmlns:p14="http://schemas.microsoft.com/office/powerpoint/2010/main" val="1090170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ChangeArrowheads="1"/>
          </p:cNvSpPr>
          <p:nvPr/>
        </p:nvSpPr>
        <p:spPr bwMode="auto">
          <a:xfrm>
            <a:off x="180975" y="1295400"/>
            <a:ext cx="8353425" cy="4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marL="457200" indent="-457200" algn="l">
              <a:buClr>
                <a:schemeClr val="bg2"/>
              </a:buClr>
              <a:buChar char="•"/>
              <a:defRPr sz="3200">
                <a:solidFill>
                  <a:schemeClr val="bg2"/>
                </a:solidFill>
                <a:latin typeface="Tahoma" pitchFamily="34" charset="0"/>
              </a:defRPr>
            </a:lvl1pPr>
            <a:lvl2pPr marL="914400" indent="-457200" algn="l">
              <a:buClr>
                <a:schemeClr val="bg2"/>
              </a:buClr>
              <a:buChar char="–"/>
              <a:defRPr sz="2800">
                <a:solidFill>
                  <a:schemeClr val="bg2"/>
                </a:solidFill>
                <a:latin typeface="Tahoma" pitchFamily="34" charset="0"/>
              </a:defRPr>
            </a:lvl2pPr>
            <a:lvl3pPr marL="1143000" indent="-228600" algn="l">
              <a:buClr>
                <a:schemeClr val="bg2"/>
              </a:buClr>
              <a:buChar char="n"/>
              <a:defRPr sz="2400">
                <a:solidFill>
                  <a:schemeClr val="bg2"/>
                </a:solidFill>
                <a:latin typeface="Tahoma" pitchFamily="34" charset="0"/>
              </a:defRPr>
            </a:lvl3pPr>
            <a:lvl4pPr marL="1600200" indent="-228600" algn="l">
              <a:buClr>
                <a:schemeClr val="bg2"/>
              </a:buClr>
              <a:buChar char="–"/>
              <a:defRPr sz="2000">
                <a:solidFill>
                  <a:schemeClr val="bg2"/>
                </a:solidFill>
                <a:latin typeface="Tahoma" pitchFamily="34" charset="0"/>
              </a:defRPr>
            </a:lvl4pPr>
            <a:lvl5pPr marL="2057400" indent="-228600" algn="l">
              <a:buClr>
                <a:schemeClr val="bg2"/>
              </a:buClr>
              <a:buChar char="n"/>
              <a:defRPr sz="2000">
                <a:solidFill>
                  <a:schemeClr val="bg2"/>
                </a:solidFill>
                <a:latin typeface="Tahoma" pitchFamily="34" charset="0"/>
              </a:defRPr>
            </a:lvl5pPr>
            <a:lvl6pPr marL="25146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6pPr>
            <a:lvl7pPr marL="29718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7pPr>
            <a:lvl8pPr marL="34290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8pPr>
            <a:lvl9pPr marL="38862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9pPr>
          </a:lstStyle>
          <a:p>
            <a:pPr eaLnBrk="0" hangingPunct="0">
              <a:spcBef>
                <a:spcPct val="20000"/>
              </a:spcBef>
              <a:buClrTx/>
              <a:buFont typeface="Wingdings" pitchFamily="2" charset="2"/>
              <a:buChar char="v"/>
            </a:pPr>
            <a:r>
              <a:rPr lang="en-US" altLang="en-US" sz="2000" dirty="0">
                <a:solidFill>
                  <a:schemeClr val="tx1"/>
                </a:solidFill>
                <a:effectLst/>
                <a:latin typeface="+mn-lt"/>
              </a:rPr>
              <a:t>Research plan</a:t>
            </a:r>
          </a:p>
          <a:p>
            <a:pPr lvl="1" eaLnBrk="0" hangingPunct="0">
              <a:spcBef>
                <a:spcPct val="20000"/>
              </a:spcBef>
              <a:buClrTx/>
              <a:buFont typeface="Wingdings" pitchFamily="2" charset="2"/>
              <a:buChar char="v"/>
            </a:pPr>
            <a:r>
              <a:rPr lang="en-US" altLang="en-US" sz="1800" dirty="0">
                <a:solidFill>
                  <a:schemeClr val="tx1"/>
                </a:solidFill>
                <a:effectLst/>
                <a:latin typeface="+mn-lt"/>
              </a:rPr>
              <a:t>Title</a:t>
            </a:r>
          </a:p>
          <a:p>
            <a:pPr lvl="1" eaLnBrk="0" hangingPunct="0">
              <a:spcBef>
                <a:spcPct val="20000"/>
              </a:spcBef>
              <a:buClrTx/>
              <a:buFont typeface="Wingdings" pitchFamily="2" charset="2"/>
              <a:buChar char="v"/>
            </a:pPr>
            <a:r>
              <a:rPr lang="en-US" altLang="en-US" sz="1800" dirty="0">
                <a:solidFill>
                  <a:schemeClr val="tx1"/>
                </a:solidFill>
                <a:effectLst/>
                <a:latin typeface="+mn-lt"/>
              </a:rPr>
              <a:t>Lay summary</a:t>
            </a:r>
          </a:p>
          <a:p>
            <a:pPr lvl="1" eaLnBrk="0" hangingPunct="0">
              <a:spcBef>
                <a:spcPct val="20000"/>
              </a:spcBef>
              <a:buClrTx/>
              <a:buFont typeface="Wingdings" pitchFamily="2" charset="2"/>
              <a:buChar char="v"/>
            </a:pPr>
            <a:r>
              <a:rPr lang="en-US" altLang="en-US" sz="1800" dirty="0">
                <a:solidFill>
                  <a:schemeClr val="tx1"/>
                </a:solidFill>
                <a:effectLst/>
                <a:latin typeface="+mn-lt"/>
              </a:rPr>
              <a:t>Study design</a:t>
            </a:r>
          </a:p>
          <a:p>
            <a:pPr lvl="1" eaLnBrk="0" hangingPunct="0">
              <a:spcBef>
                <a:spcPct val="20000"/>
              </a:spcBef>
              <a:buClrTx/>
              <a:buFont typeface="Wingdings" pitchFamily="2" charset="2"/>
              <a:buChar char="v"/>
            </a:pPr>
            <a:r>
              <a:rPr lang="en-US" altLang="en-US" sz="1800" dirty="0">
                <a:solidFill>
                  <a:schemeClr val="tx1"/>
                </a:solidFill>
                <a:effectLst/>
                <a:latin typeface="+mn-lt"/>
              </a:rPr>
              <a:t>Studies selected</a:t>
            </a:r>
          </a:p>
          <a:p>
            <a:pPr lvl="1" eaLnBrk="0" hangingPunct="0">
              <a:spcBef>
                <a:spcPct val="20000"/>
              </a:spcBef>
              <a:buClrTx/>
              <a:buFont typeface="Wingdings" pitchFamily="2" charset="2"/>
              <a:buChar char="v"/>
            </a:pPr>
            <a:r>
              <a:rPr lang="en-US" altLang="en-US" sz="1800" dirty="0">
                <a:solidFill>
                  <a:schemeClr val="tx1"/>
                </a:solidFill>
                <a:effectLst/>
                <a:latin typeface="+mn-lt"/>
              </a:rPr>
              <a:t>Endpoints</a:t>
            </a:r>
          </a:p>
          <a:p>
            <a:pPr lvl="1" eaLnBrk="0" hangingPunct="0">
              <a:spcBef>
                <a:spcPct val="20000"/>
              </a:spcBef>
              <a:buClrTx/>
              <a:buFont typeface="Wingdings" pitchFamily="2" charset="2"/>
              <a:buChar char="v"/>
            </a:pPr>
            <a:r>
              <a:rPr lang="en-US" altLang="en-US" sz="1800" dirty="0">
                <a:solidFill>
                  <a:schemeClr val="tx1"/>
                </a:solidFill>
                <a:effectLst/>
                <a:latin typeface="+mn-lt"/>
              </a:rPr>
              <a:t>Statistical analysis plan</a:t>
            </a:r>
          </a:p>
          <a:p>
            <a:pPr lvl="1" eaLnBrk="0" hangingPunct="0">
              <a:spcBef>
                <a:spcPct val="20000"/>
              </a:spcBef>
              <a:buClrTx/>
              <a:buFont typeface="Wingdings" pitchFamily="2" charset="2"/>
              <a:buChar char="v"/>
            </a:pPr>
            <a:r>
              <a:rPr lang="en-US" altLang="en-US" sz="1800" dirty="0">
                <a:solidFill>
                  <a:schemeClr val="tx1"/>
                </a:solidFill>
                <a:effectLst/>
                <a:latin typeface="+mn-lt"/>
              </a:rPr>
              <a:t>Publication plan</a:t>
            </a:r>
          </a:p>
          <a:p>
            <a:pPr eaLnBrk="0" hangingPunct="0">
              <a:spcBef>
                <a:spcPct val="20000"/>
              </a:spcBef>
              <a:buClrTx/>
              <a:buFont typeface="Wingdings" pitchFamily="2" charset="2"/>
              <a:buChar char="v"/>
            </a:pPr>
            <a:r>
              <a:rPr lang="fr-BE" altLang="en-US" sz="2000" b="1" dirty="0">
                <a:solidFill>
                  <a:schemeClr val="tx1"/>
                </a:solidFill>
                <a:effectLst/>
                <a:latin typeface="+mn-lt"/>
              </a:rPr>
              <a:t>Information about research team</a:t>
            </a:r>
          </a:p>
          <a:p>
            <a:pPr eaLnBrk="0" hangingPunct="0">
              <a:spcBef>
                <a:spcPct val="20000"/>
              </a:spcBef>
              <a:buClrTx/>
              <a:buFont typeface="Wingdings" pitchFamily="2" charset="2"/>
              <a:buChar char="v"/>
            </a:pPr>
            <a:r>
              <a:rPr lang="en-US" altLang="en-US" sz="2000" dirty="0">
                <a:solidFill>
                  <a:schemeClr val="tx1"/>
                </a:solidFill>
                <a:effectLst/>
                <a:latin typeface="+mn-lt"/>
              </a:rPr>
              <a:t>Funding</a:t>
            </a:r>
          </a:p>
          <a:p>
            <a:pPr eaLnBrk="0" hangingPunct="0">
              <a:spcBef>
                <a:spcPct val="20000"/>
              </a:spcBef>
              <a:buClrTx/>
              <a:buFont typeface="Wingdings" pitchFamily="2" charset="2"/>
              <a:buChar char="v"/>
            </a:pPr>
            <a:r>
              <a:rPr lang="en-US" altLang="en-US" sz="2000" dirty="0">
                <a:solidFill>
                  <a:schemeClr val="tx1"/>
                </a:solidFill>
                <a:effectLst/>
                <a:latin typeface="+mn-lt"/>
              </a:rPr>
              <a:t>Conflicts of interest</a:t>
            </a:r>
          </a:p>
          <a:p>
            <a:pPr eaLnBrk="0" hangingPunct="0">
              <a:spcBef>
                <a:spcPct val="20000"/>
              </a:spcBef>
              <a:buClrTx/>
              <a:buFont typeface="Wingdings" pitchFamily="2" charset="2"/>
              <a:buChar char="v"/>
            </a:pPr>
            <a:r>
              <a:rPr lang="en-US" altLang="en-US" sz="2000" dirty="0">
                <a:solidFill>
                  <a:schemeClr val="tx1"/>
                </a:solidFill>
                <a:effectLst/>
                <a:latin typeface="+mn-lt"/>
              </a:rPr>
              <a:t>Other information</a:t>
            </a:r>
          </a:p>
        </p:txBody>
      </p:sp>
      <p:sp>
        <p:nvSpPr>
          <p:cNvPr id="2" name="Title 1"/>
          <p:cNvSpPr>
            <a:spLocks noGrp="1"/>
          </p:cNvSpPr>
          <p:nvPr>
            <p:ph type="title"/>
          </p:nvPr>
        </p:nvSpPr>
        <p:spPr>
          <a:xfrm>
            <a:off x="180975" y="174603"/>
            <a:ext cx="9144000" cy="587398"/>
          </a:xfrm>
        </p:spPr>
        <p:txBody>
          <a:bodyPr/>
          <a:lstStyle/>
          <a:p>
            <a:r>
              <a:rPr lang="en-US" altLang="en-US" b="1" dirty="0">
                <a:sym typeface="Symbol" pitchFamily="18" charset="2"/>
              </a:rPr>
              <a:t>Potential Format of research proposals</a:t>
            </a:r>
            <a:endParaRPr lang="en-IE" b="1" dirty="0"/>
          </a:p>
        </p:txBody>
      </p:sp>
    </p:spTree>
    <p:extLst>
      <p:ext uri="{BB962C8B-B14F-4D97-AF65-F5344CB8AC3E}">
        <p14:creationId xmlns:p14="http://schemas.microsoft.com/office/powerpoint/2010/main" val="1829817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02189" y="3482497"/>
            <a:ext cx="8753475" cy="2516073"/>
          </a:xfrm>
          <a:prstGeom prst="rect">
            <a:avLst/>
          </a:prstGeom>
          <a:noFill/>
        </p:spPr>
        <p:txBody>
          <a:bodyPr wrap="square">
            <a:spAutoFit/>
          </a:bodyPr>
          <a:lstStyle/>
          <a:p>
            <a:pPr marL="342900" indent="-342900" algn="l" fontAlgn="auto">
              <a:spcBef>
                <a:spcPts val="900"/>
              </a:spcBef>
              <a:spcAft>
                <a:spcPts val="0"/>
              </a:spcAft>
              <a:buFont typeface="Wingdings" pitchFamily="2" charset="2"/>
              <a:buChar char="v"/>
              <a:defRPr/>
            </a:pPr>
            <a:r>
              <a:rPr lang="en-GB" sz="2000" dirty="0">
                <a:effectLst/>
                <a:latin typeface="Arial" charset="0"/>
                <a:ea typeface="Arial" charset="0"/>
                <a:cs typeface="Arial" charset="0"/>
              </a:rPr>
              <a:t>Provides scientific and ethical review of proposals to:</a:t>
            </a:r>
          </a:p>
          <a:p>
            <a:pPr marL="800100" lvl="1" indent="-342900">
              <a:spcBef>
                <a:spcPts val="900"/>
              </a:spcBef>
              <a:buFont typeface="Wingdings" pitchFamily="2" charset="2"/>
              <a:buChar char="v"/>
              <a:defRPr/>
            </a:pPr>
            <a:r>
              <a:rPr lang="en-GB" sz="2000" dirty="0">
                <a:effectLst/>
                <a:latin typeface="Arial" charset="0"/>
                <a:ea typeface="Arial" charset="0"/>
                <a:cs typeface="Arial" charset="0"/>
              </a:rPr>
              <a:t>Protect patient confidentiality/Privacy</a:t>
            </a:r>
          </a:p>
          <a:p>
            <a:pPr marL="800100" lvl="1" indent="-342900">
              <a:spcBef>
                <a:spcPts val="900"/>
              </a:spcBef>
              <a:buFont typeface="Wingdings" pitchFamily="2" charset="2"/>
              <a:buChar char="v"/>
              <a:defRPr/>
            </a:pPr>
            <a:r>
              <a:rPr lang="en-GB" sz="2000" dirty="0">
                <a:effectLst/>
                <a:latin typeface="Arial" charset="0"/>
                <a:ea typeface="Arial" charset="0"/>
                <a:cs typeface="Arial" charset="0"/>
              </a:rPr>
              <a:t>Ensure appropriate secondary uses of data</a:t>
            </a:r>
          </a:p>
          <a:p>
            <a:pPr marL="800100" lvl="1" indent="-342900">
              <a:spcBef>
                <a:spcPts val="900"/>
              </a:spcBef>
              <a:buFont typeface="Wingdings" pitchFamily="2" charset="2"/>
              <a:buChar char="v"/>
              <a:defRPr/>
            </a:pPr>
            <a:r>
              <a:rPr lang="en-GB" sz="2000" dirty="0">
                <a:effectLst/>
                <a:latin typeface="Arial" charset="0"/>
                <a:ea typeface="Arial" charset="0"/>
                <a:cs typeface="Arial" charset="0"/>
              </a:rPr>
              <a:t>Review scientific and analytical robustness of research proposals</a:t>
            </a:r>
          </a:p>
          <a:p>
            <a:pPr marL="800100" lvl="1" indent="-342900">
              <a:spcBef>
                <a:spcPts val="900"/>
              </a:spcBef>
              <a:buFont typeface="Wingdings" pitchFamily="2" charset="2"/>
              <a:buChar char="v"/>
              <a:defRPr/>
            </a:pPr>
            <a:r>
              <a:rPr lang="en-GB" sz="2000" dirty="0">
                <a:effectLst/>
                <a:latin typeface="Arial" charset="0"/>
                <a:ea typeface="Arial" charset="0"/>
                <a:cs typeface="Arial" charset="0"/>
              </a:rPr>
              <a:t>Assess the capabilities of the data requestor</a:t>
            </a:r>
          </a:p>
          <a:p>
            <a:pPr marL="800100" lvl="1" indent="-342900">
              <a:spcBef>
                <a:spcPts val="900"/>
              </a:spcBef>
              <a:buFont typeface="Wingdings" pitchFamily="2" charset="2"/>
              <a:buChar char="v"/>
              <a:defRPr/>
            </a:pPr>
            <a:r>
              <a:rPr lang="en-GB" sz="2000" dirty="0">
                <a:latin typeface="Arial" charset="0"/>
                <a:ea typeface="Arial" charset="0"/>
                <a:cs typeface="Arial" charset="0"/>
              </a:rPr>
              <a:t>Enhance </a:t>
            </a:r>
            <a:r>
              <a:rPr lang="en-GB" sz="2000" dirty="0">
                <a:effectLst/>
                <a:latin typeface="Arial" charset="0"/>
                <a:ea typeface="Arial" charset="0"/>
                <a:cs typeface="Arial" charset="0"/>
              </a:rPr>
              <a:t>public trust</a:t>
            </a:r>
          </a:p>
        </p:txBody>
      </p:sp>
      <p:pic>
        <p:nvPicPr>
          <p:cNvPr id="5125" name="Picture 2" descr="http://i.telegraph.co.uk/multimedia/archive/02886/MadMen-boardroom_2886698b.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t="14529" b="13223"/>
          <a:stretch>
            <a:fillRect/>
          </a:stretch>
        </p:blipFill>
        <p:spPr bwMode="auto">
          <a:xfrm>
            <a:off x="2057400" y="1247152"/>
            <a:ext cx="4911725"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txBox="1">
            <a:spLocks noChangeArrowheads="1"/>
          </p:cNvSpPr>
          <p:nvPr/>
        </p:nvSpPr>
        <p:spPr bwMode="auto">
          <a:xfrm>
            <a:off x="202189" y="56139"/>
            <a:ext cx="8210550" cy="11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ctr"/>
          <a:lstStyle>
            <a:lvl1pPr algn="l">
              <a:buClr>
                <a:schemeClr val="bg2"/>
              </a:buClr>
              <a:buChar char="•"/>
              <a:defRPr sz="3200">
                <a:solidFill>
                  <a:schemeClr val="bg2"/>
                </a:solidFill>
                <a:latin typeface="Tahoma" pitchFamily="34" charset="0"/>
              </a:defRPr>
            </a:lvl1pPr>
            <a:lvl2pPr marL="742950" indent="-285750" algn="l">
              <a:buClr>
                <a:schemeClr val="bg2"/>
              </a:buClr>
              <a:buChar char="–"/>
              <a:defRPr sz="2800">
                <a:solidFill>
                  <a:schemeClr val="bg2"/>
                </a:solidFill>
                <a:latin typeface="Tahoma" pitchFamily="34" charset="0"/>
              </a:defRPr>
            </a:lvl2pPr>
            <a:lvl3pPr marL="1143000" indent="-228600" algn="l">
              <a:buClr>
                <a:schemeClr val="bg2"/>
              </a:buClr>
              <a:buChar char="n"/>
              <a:defRPr sz="2400">
                <a:solidFill>
                  <a:schemeClr val="bg2"/>
                </a:solidFill>
                <a:latin typeface="Tahoma" pitchFamily="34" charset="0"/>
              </a:defRPr>
            </a:lvl3pPr>
            <a:lvl4pPr marL="1600200" indent="-228600" algn="l">
              <a:buClr>
                <a:schemeClr val="bg2"/>
              </a:buClr>
              <a:buChar char="–"/>
              <a:defRPr sz="2000">
                <a:solidFill>
                  <a:schemeClr val="bg2"/>
                </a:solidFill>
                <a:latin typeface="Tahoma" pitchFamily="34" charset="0"/>
              </a:defRPr>
            </a:lvl4pPr>
            <a:lvl5pPr marL="2057400" indent="-228600" algn="l">
              <a:buClr>
                <a:schemeClr val="bg2"/>
              </a:buClr>
              <a:buChar char="n"/>
              <a:defRPr sz="2000">
                <a:solidFill>
                  <a:schemeClr val="bg2"/>
                </a:solidFill>
                <a:latin typeface="Tahoma" pitchFamily="34" charset="0"/>
              </a:defRPr>
            </a:lvl5pPr>
            <a:lvl6pPr marL="25146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6pPr>
            <a:lvl7pPr marL="29718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7pPr>
            <a:lvl8pPr marL="34290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8pPr>
            <a:lvl9pPr marL="3886200" indent="-228600" eaLnBrk="0" fontAlgn="base" hangingPunct="0">
              <a:spcBef>
                <a:spcPct val="20000"/>
              </a:spcBef>
              <a:spcAft>
                <a:spcPct val="0"/>
              </a:spcAft>
              <a:buClr>
                <a:schemeClr val="bg2"/>
              </a:buClr>
              <a:buFont typeface="Monotype Sorts" pitchFamily="2" charset="2"/>
              <a:buChar char="n"/>
              <a:defRPr sz="2000">
                <a:solidFill>
                  <a:schemeClr val="bg2"/>
                </a:solidFill>
                <a:latin typeface="Tahoma" pitchFamily="34" charset="0"/>
              </a:defRPr>
            </a:lvl9pPr>
          </a:lstStyle>
          <a:p>
            <a:pPr algn="ctr" eaLnBrk="0" hangingPunct="0">
              <a:spcBef>
                <a:spcPct val="0"/>
              </a:spcBef>
              <a:buClrTx/>
              <a:buFont typeface="Monotype Sorts" pitchFamily="2" charset="2"/>
              <a:buNone/>
            </a:pPr>
            <a:r>
              <a:rPr lang="en-US" altLang="en-US" sz="3600">
                <a:solidFill>
                  <a:schemeClr val="tx1"/>
                </a:solidFill>
                <a:effectLst/>
                <a:latin typeface="Arial" panose="020B0604020202020204" pitchFamily="34" charset="0"/>
                <a:cs typeface="Arial" panose="020B0604020202020204" pitchFamily="34" charset="0"/>
                <a:sym typeface="Symbol" pitchFamily="18" charset="2"/>
              </a:rPr>
              <a:t>Independent Review Panel</a:t>
            </a:r>
          </a:p>
        </p:txBody>
      </p:sp>
    </p:spTree>
    <p:extLst>
      <p:ext uri="{BB962C8B-B14F-4D97-AF65-F5344CB8AC3E}">
        <p14:creationId xmlns:p14="http://schemas.microsoft.com/office/powerpoint/2010/main" val="17787126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nvPr>
        </p:nvGraphicFramePr>
        <p:xfrm>
          <a:off x="277496" y="2057400"/>
          <a:ext cx="8534400" cy="7467600"/>
        </p:xfrm>
        <a:graphic>
          <a:graphicData uri="http://schemas.openxmlformats.org/presentationml/2006/ole">
            <mc:AlternateContent xmlns:mc="http://schemas.openxmlformats.org/markup-compatibility/2006">
              <mc:Choice xmlns:v="urn:schemas-microsoft-com:vml" Requires="v">
                <p:oleObj spid="_x0000_s1025" name="Visio" r:id="rId3" imgW="6914323" imgH="8741250" progId="Visio.Drawing.11">
                  <p:embed/>
                </p:oleObj>
              </mc:Choice>
              <mc:Fallback>
                <p:oleObj name="Visio" r:id="rId3" imgW="6914323" imgH="8741250" progId="Visio.Drawing.11">
                  <p:embed/>
                  <p:pic>
                    <p:nvPicPr>
                      <p:cNvPr id="4" name="Object 3"/>
                      <p:cNvPicPr>
                        <a:picLocks noChangeAspect="1" noChangeArrowheads="1"/>
                      </p:cNvPicPr>
                      <p:nvPr/>
                    </p:nvPicPr>
                    <p:blipFill>
                      <a:blip r:embed="rId4"/>
                      <a:srcRect/>
                      <a:stretch>
                        <a:fillRect/>
                      </a:stretch>
                    </p:blipFill>
                    <p:spPr bwMode="auto">
                      <a:xfrm>
                        <a:off x="277496" y="2057400"/>
                        <a:ext cx="8534400" cy="7467600"/>
                      </a:xfrm>
                      <a:prstGeom prst="rect">
                        <a:avLst/>
                      </a:prstGeom>
                      <a:noFill/>
                    </p:spPr>
                  </p:pic>
                </p:oleObj>
              </mc:Fallback>
            </mc:AlternateContent>
          </a:graphicData>
        </a:graphic>
      </p:graphicFrame>
      <p:pic>
        <p:nvPicPr>
          <p:cNvPr id="5" name="Picture 4"/>
          <p:cNvPicPr>
            <a:picLocks noChangeAspect="1"/>
          </p:cNvPicPr>
          <p:nvPr/>
        </p:nvPicPr>
        <p:blipFill>
          <a:blip r:embed="rId5"/>
          <a:stretch>
            <a:fillRect/>
          </a:stretch>
        </p:blipFill>
        <p:spPr>
          <a:xfrm>
            <a:off x="2286000" y="304800"/>
            <a:ext cx="3152314" cy="488731"/>
          </a:xfrm>
          <a:prstGeom prst="rect">
            <a:avLst/>
          </a:prstGeom>
        </p:spPr>
      </p:pic>
      <p:sp>
        <p:nvSpPr>
          <p:cNvPr id="3" name="Oval 2"/>
          <p:cNvSpPr/>
          <p:nvPr/>
        </p:nvSpPr>
        <p:spPr bwMode="auto">
          <a:xfrm>
            <a:off x="609600" y="2971800"/>
            <a:ext cx="2284643" cy="990600"/>
          </a:xfrm>
          <a:prstGeom prst="ellipse">
            <a:avLst/>
          </a:prstGeom>
          <a:noFill/>
          <a:ln w="9525" cap="flat" cmpd="sng" algn="ctr">
            <a:solidFill>
              <a:schemeClr val="tx2"/>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FF0000"/>
                </a:solidFill>
                <a:effectLst/>
                <a:latin typeface="Arial" charset="0"/>
                <a:ea typeface="ヒラギノ角ゴ Pro W3" charset="0"/>
                <a:cs typeface="ヒラギノ角ゴ Pro W3" charset="0"/>
              </a:rPr>
              <a:t>Administrative Assessment</a:t>
            </a:r>
          </a:p>
        </p:txBody>
      </p:sp>
    </p:spTree>
    <p:extLst>
      <p:ext uri="{BB962C8B-B14F-4D97-AF65-F5344CB8AC3E}">
        <p14:creationId xmlns:p14="http://schemas.microsoft.com/office/powerpoint/2010/main" val="166661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00" y="740630"/>
            <a:ext cx="6253060" cy="6117370"/>
          </a:xfrm>
          <a:prstGeom prst="rect">
            <a:avLst/>
          </a:prstGeom>
        </p:spPr>
      </p:pic>
      <p:pic>
        <p:nvPicPr>
          <p:cNvPr id="3" name="Picture 2"/>
          <p:cNvPicPr>
            <a:picLocks noChangeAspect="1"/>
          </p:cNvPicPr>
          <p:nvPr/>
        </p:nvPicPr>
        <p:blipFill>
          <a:blip r:embed="rId4"/>
          <a:stretch>
            <a:fillRect/>
          </a:stretch>
        </p:blipFill>
        <p:spPr>
          <a:xfrm>
            <a:off x="5991686" y="381000"/>
            <a:ext cx="3152314" cy="488731"/>
          </a:xfrm>
          <a:prstGeom prst="rect">
            <a:avLst/>
          </a:prstGeom>
        </p:spPr>
      </p:pic>
      <p:sp>
        <p:nvSpPr>
          <p:cNvPr id="4" name="Rectangle 3"/>
          <p:cNvSpPr/>
          <p:nvPr/>
        </p:nvSpPr>
        <p:spPr bwMode="auto">
          <a:xfrm>
            <a:off x="1524000" y="4572000"/>
            <a:ext cx="2286000" cy="838200"/>
          </a:xfrm>
          <a:prstGeom prst="rect">
            <a:avLst/>
          </a:prstGeom>
          <a:no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 W3" charset="0"/>
              <a:cs typeface="ヒラギノ角ゴ Pro W3" charset="0"/>
            </a:endParaRPr>
          </a:p>
        </p:txBody>
      </p:sp>
      <p:sp>
        <p:nvSpPr>
          <p:cNvPr id="5" name="Oval 4"/>
          <p:cNvSpPr/>
          <p:nvPr/>
        </p:nvSpPr>
        <p:spPr bwMode="auto">
          <a:xfrm>
            <a:off x="5334000" y="2209800"/>
            <a:ext cx="2590800" cy="1295400"/>
          </a:xfrm>
          <a:prstGeom prst="ellipse">
            <a:avLst/>
          </a:prstGeom>
          <a:noFill/>
          <a:ln w="9525" cap="flat" cmpd="sng" algn="ctr">
            <a:solidFill>
              <a:schemeClr val="tx2"/>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rgbClr val="FF0000"/>
              </a:solidFill>
              <a:effectLst/>
              <a:latin typeface="Arial" charset="0"/>
              <a:ea typeface="ヒラギノ角ゴ Pro W3" charset="0"/>
              <a:cs typeface="ヒラギノ角ゴ Pro W3"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FF0000"/>
                </a:solidFill>
                <a:effectLst/>
                <a:latin typeface="Arial" charset="0"/>
                <a:ea typeface="ヒラギノ角ゴ Pro W3" charset="0"/>
                <a:cs typeface="ヒラギノ角ゴ Pro W3" charset="0"/>
              </a:rPr>
              <a:t>Scientific Assessment</a:t>
            </a:r>
          </a:p>
        </p:txBody>
      </p:sp>
    </p:spTree>
    <p:extLst>
      <p:ext uri="{BB962C8B-B14F-4D97-AF65-F5344CB8AC3E}">
        <p14:creationId xmlns:p14="http://schemas.microsoft.com/office/powerpoint/2010/main" val="111966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381000"/>
            <a:ext cx="8503920" cy="419100"/>
          </a:xfrm>
        </p:spPr>
        <p:txBody>
          <a:bodyPr>
            <a:normAutofit/>
          </a:bodyPr>
          <a:lstStyle/>
          <a:p>
            <a:r>
              <a:rPr lang="en-US" b="1" dirty="0"/>
              <a:t>NEJM Data Sharing Meeting April 2017</a:t>
            </a:r>
          </a:p>
        </p:txBody>
      </p:sp>
      <p:sp>
        <p:nvSpPr>
          <p:cNvPr id="4" name="Content Placeholder 3"/>
          <p:cNvSpPr>
            <a:spLocks noGrp="1"/>
          </p:cNvSpPr>
          <p:nvPr>
            <p:ph idx="1"/>
          </p:nvPr>
        </p:nvSpPr>
        <p:spPr>
          <a:xfrm>
            <a:off x="241300" y="1219201"/>
            <a:ext cx="8750300" cy="4876800"/>
          </a:xfrm>
        </p:spPr>
        <p:txBody>
          <a:bodyPr>
            <a:normAutofit/>
          </a:bodyPr>
          <a:lstStyle/>
          <a:p>
            <a:pPr>
              <a:buClr>
                <a:schemeClr val="tx1"/>
              </a:buClr>
              <a:buSzPct val="125000"/>
              <a:buFont typeface="Wingdings" pitchFamily="2" charset="2"/>
              <a:buChar char="v"/>
            </a:pPr>
            <a:r>
              <a:rPr lang="en-GB" dirty="0">
                <a:solidFill>
                  <a:schemeClr val="tx1"/>
                </a:solidFill>
              </a:rPr>
              <a:t>Some trialists seemed reluctant to share patient level data, questioning the value and timing of sharing and need to keep data to incentivize research</a:t>
            </a:r>
          </a:p>
          <a:p>
            <a:pPr>
              <a:buClr>
                <a:schemeClr val="tx1"/>
              </a:buClr>
              <a:buSzPct val="125000"/>
              <a:buFont typeface="Wingdings" pitchFamily="2" charset="2"/>
              <a:buChar char="v"/>
            </a:pPr>
            <a:r>
              <a:rPr lang="en-GB" b="1" dirty="0">
                <a:solidFill>
                  <a:schemeClr val="tx1"/>
                </a:solidFill>
              </a:rPr>
              <a:t>Patient panels expressed consensus that their data should be shared (with their privacy protected) and made available.  </a:t>
            </a:r>
          </a:p>
          <a:p>
            <a:pPr>
              <a:buClr>
                <a:schemeClr val="tx1"/>
              </a:buClr>
              <a:buSzPct val="125000"/>
              <a:buFont typeface="Wingdings" pitchFamily="2" charset="2"/>
              <a:buChar char="v"/>
            </a:pPr>
            <a:r>
              <a:rPr lang="en-GB" b="1" dirty="0">
                <a:solidFill>
                  <a:schemeClr val="tx1"/>
                </a:solidFill>
              </a:rPr>
              <a:t>Patients were quite surprised that there was any debate over this issue.  </a:t>
            </a:r>
          </a:p>
          <a:p>
            <a:pPr>
              <a:buClr>
                <a:schemeClr val="tx1"/>
              </a:buClr>
              <a:buSzPct val="125000"/>
              <a:buFont typeface="Wingdings" pitchFamily="2" charset="2"/>
              <a:buChar char="v"/>
            </a:pPr>
            <a:r>
              <a:rPr lang="en-GB" dirty="0">
                <a:solidFill>
                  <a:schemeClr val="tx1"/>
                </a:solidFill>
              </a:rPr>
              <a:t>Cost is an issue but we need to sort out how before “how much”.   (Cost relative to research cost is low)</a:t>
            </a:r>
          </a:p>
          <a:p>
            <a:pPr>
              <a:buClr>
                <a:schemeClr val="tx1"/>
              </a:buClr>
              <a:buSzPct val="125000"/>
              <a:buFont typeface="Wingdings" pitchFamily="2" charset="2"/>
              <a:buChar char="v"/>
            </a:pPr>
            <a:r>
              <a:rPr lang="en-GB" dirty="0">
                <a:solidFill>
                  <a:schemeClr val="tx1"/>
                </a:solidFill>
              </a:rPr>
              <a:t>One debate will be on length of “exclusivity period” to allow front line manuscripts to be completed</a:t>
            </a:r>
          </a:p>
          <a:p>
            <a:pPr>
              <a:buClr>
                <a:schemeClr val="tx1"/>
              </a:buClr>
              <a:buSzPct val="125000"/>
              <a:buFont typeface="Wingdings" pitchFamily="2" charset="2"/>
              <a:buChar char="v"/>
            </a:pPr>
            <a:r>
              <a:rPr lang="en-GB" dirty="0">
                <a:solidFill>
                  <a:schemeClr val="tx1"/>
                </a:solidFill>
              </a:rPr>
              <a:t>The value of granting access has value to society in increasing trust in clinical research even if no one ever actually uses the data—similar to </a:t>
            </a:r>
            <a:r>
              <a:rPr lang="en-GB" dirty="0" err="1">
                <a:solidFill>
                  <a:schemeClr val="tx1"/>
                </a:solidFill>
              </a:rPr>
              <a:t>CT.Gov</a:t>
            </a:r>
            <a:endParaRPr lang="en-GB" dirty="0">
              <a:solidFill>
                <a:schemeClr val="tx1"/>
              </a:solidFill>
            </a:endParaRPr>
          </a:p>
          <a:p>
            <a:pPr>
              <a:buClr>
                <a:schemeClr val="tx1"/>
              </a:buClr>
              <a:buSzPct val="125000"/>
              <a:buFont typeface="Wingdings" pitchFamily="2" charset="2"/>
              <a:buChar char="v"/>
            </a:pPr>
            <a:endParaRPr lang="en-US" dirty="0">
              <a:solidFill>
                <a:schemeClr val="tx1"/>
              </a:solidFill>
            </a:endParaRPr>
          </a:p>
        </p:txBody>
      </p:sp>
    </p:spTree>
    <p:extLst>
      <p:ext uri="{BB962C8B-B14F-4D97-AF65-F5344CB8AC3E}">
        <p14:creationId xmlns:p14="http://schemas.microsoft.com/office/powerpoint/2010/main" val="1558396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Incentives for Data Generators*</a:t>
            </a:r>
          </a:p>
        </p:txBody>
      </p:sp>
      <p:sp>
        <p:nvSpPr>
          <p:cNvPr id="3" name="Content Placeholder 2"/>
          <p:cNvSpPr>
            <a:spLocks noGrp="1"/>
          </p:cNvSpPr>
          <p:nvPr>
            <p:ph idx="1"/>
          </p:nvPr>
        </p:nvSpPr>
        <p:spPr>
          <a:xfrm>
            <a:off x="115330" y="1295401"/>
            <a:ext cx="8839200" cy="4038600"/>
          </a:xfrm>
        </p:spPr>
        <p:txBody>
          <a:bodyPr>
            <a:normAutofit/>
          </a:bodyPr>
          <a:lstStyle/>
          <a:p>
            <a:pPr>
              <a:buFont typeface="Wingdings" pitchFamily="2" charset="2"/>
              <a:buChar char="v"/>
            </a:pPr>
            <a:r>
              <a:rPr lang="en-US" dirty="0">
                <a:solidFill>
                  <a:schemeClr val="tx1"/>
                </a:solidFill>
              </a:rPr>
              <a:t>Clinical </a:t>
            </a:r>
            <a:r>
              <a:rPr lang="en-US" dirty="0" err="1">
                <a:solidFill>
                  <a:schemeClr val="tx1"/>
                </a:solidFill>
              </a:rPr>
              <a:t>trialists</a:t>
            </a:r>
            <a:r>
              <a:rPr lang="en-US" dirty="0">
                <a:solidFill>
                  <a:schemeClr val="tx1"/>
                </a:solidFill>
              </a:rPr>
              <a:t> could be given incentives to share data. </a:t>
            </a:r>
            <a:r>
              <a:rPr lang="en-US" dirty="0" err="1">
                <a:solidFill>
                  <a:schemeClr val="tx1"/>
                </a:solidFill>
              </a:rPr>
              <a:t>Trialists</a:t>
            </a:r>
            <a:r>
              <a:rPr lang="en-US" dirty="0">
                <a:solidFill>
                  <a:schemeClr val="tx1"/>
                </a:solidFill>
              </a:rPr>
              <a:t> could receive appropriate acknowledgment and academic rewards when other researchers use “their” shared data to publish papers. </a:t>
            </a:r>
          </a:p>
          <a:p>
            <a:pPr>
              <a:buFont typeface="Wingdings" pitchFamily="2" charset="2"/>
              <a:buChar char="v"/>
            </a:pPr>
            <a:r>
              <a:rPr lang="en-US" dirty="0">
                <a:solidFill>
                  <a:schemeClr val="tx1"/>
                </a:solidFill>
              </a:rPr>
              <a:t>Secondary investigators analyzing shared clinical trial data should provide a research question and data-analysis plan when requesting data access, submit their findings to a peer-reviewed journal, and share their own data analyses.</a:t>
            </a:r>
          </a:p>
          <a:p>
            <a:pPr>
              <a:buFont typeface="Wingdings" pitchFamily="2" charset="2"/>
              <a:buChar char="v"/>
            </a:pPr>
            <a:r>
              <a:rPr lang="en-US" dirty="0">
                <a:solidFill>
                  <a:schemeClr val="tx1"/>
                </a:solidFill>
              </a:rPr>
              <a:t>Collaboration between clinical </a:t>
            </a:r>
            <a:r>
              <a:rPr lang="en-US" dirty="0" err="1">
                <a:solidFill>
                  <a:schemeClr val="tx1"/>
                </a:solidFill>
              </a:rPr>
              <a:t>trialists</a:t>
            </a:r>
            <a:r>
              <a:rPr lang="en-US" dirty="0">
                <a:solidFill>
                  <a:schemeClr val="tx1"/>
                </a:solidFill>
              </a:rPr>
              <a:t> and secondary users of data sets should be promoted. Data sharing is often perceived as a zero-sum game in which the original </a:t>
            </a:r>
            <a:r>
              <a:rPr lang="en-US" dirty="0" err="1">
                <a:solidFill>
                  <a:schemeClr val="tx1"/>
                </a:solidFill>
              </a:rPr>
              <a:t>trialists</a:t>
            </a:r>
            <a:r>
              <a:rPr lang="en-US" dirty="0">
                <a:solidFill>
                  <a:schemeClr val="tx1"/>
                </a:solidFill>
              </a:rPr>
              <a:t> lose if others perform secondary analyses. But </a:t>
            </a:r>
            <a:r>
              <a:rPr lang="en-US" dirty="0" err="1">
                <a:solidFill>
                  <a:schemeClr val="tx1"/>
                </a:solidFill>
              </a:rPr>
              <a:t>trialists</a:t>
            </a:r>
            <a:r>
              <a:rPr lang="en-US" dirty="0">
                <a:solidFill>
                  <a:schemeClr val="tx1"/>
                </a:solidFill>
              </a:rPr>
              <a:t> and secondary investigators could be collaborators rather than antagonists</a:t>
            </a:r>
          </a:p>
        </p:txBody>
      </p:sp>
      <p:sp>
        <p:nvSpPr>
          <p:cNvPr id="4" name="TextBox 3"/>
          <p:cNvSpPr txBox="1"/>
          <p:nvPr/>
        </p:nvSpPr>
        <p:spPr>
          <a:xfrm>
            <a:off x="115330" y="5604431"/>
            <a:ext cx="8806544" cy="738664"/>
          </a:xfrm>
          <a:prstGeom prst="rect">
            <a:avLst/>
          </a:prstGeom>
          <a:noFill/>
        </p:spPr>
        <p:txBody>
          <a:bodyPr wrap="square" rtlCol="0">
            <a:spAutoFit/>
          </a:bodyPr>
          <a:lstStyle/>
          <a:p>
            <a:r>
              <a:rPr lang="en-US" sz="1400" dirty="0"/>
              <a:t>*Lo, B. and </a:t>
            </a:r>
            <a:r>
              <a:rPr lang="en-US" sz="1400" dirty="0" err="1"/>
              <a:t>DeMets</a:t>
            </a:r>
            <a:r>
              <a:rPr lang="en-US" sz="1400" dirty="0"/>
              <a:t>, D.L., </a:t>
            </a:r>
            <a:r>
              <a:rPr lang="en-US" sz="1400" i="1" dirty="0"/>
              <a:t>Incentives for Clinical </a:t>
            </a:r>
            <a:r>
              <a:rPr lang="en-US" sz="1400" i="1" dirty="0" err="1"/>
              <a:t>Trialists</a:t>
            </a:r>
            <a:r>
              <a:rPr lang="en-US" sz="1400" i="1" dirty="0"/>
              <a:t> to Share Data. </a:t>
            </a:r>
            <a:r>
              <a:rPr lang="en-US" sz="1400" dirty="0"/>
              <a:t>NEJM, 2016. </a:t>
            </a:r>
            <a:r>
              <a:rPr lang="en-US" sz="1400" b="1" dirty="0"/>
              <a:t>375</a:t>
            </a:r>
            <a:r>
              <a:rPr lang="en-US" sz="1400" dirty="0"/>
              <a:t>(12): p. 1112-1115</a:t>
            </a:r>
          </a:p>
          <a:p>
            <a:r>
              <a:rPr lang="en-US" sz="1400" dirty="0"/>
              <a:t>*</a:t>
            </a:r>
            <a:r>
              <a:rPr lang="en-US" sz="1400" dirty="0" err="1"/>
              <a:t>Bierer</a:t>
            </a:r>
            <a:r>
              <a:rPr lang="en-US" sz="1400" dirty="0"/>
              <a:t>, B.E., </a:t>
            </a:r>
            <a:r>
              <a:rPr lang="en-US" sz="1400" i="1" dirty="0"/>
              <a:t>Academic Incentives for data sharing.</a:t>
            </a:r>
            <a:r>
              <a:rPr lang="en-US" sz="1400" dirty="0"/>
              <a:t> New England Journal of Medicine, 2017.</a:t>
            </a:r>
          </a:p>
          <a:p>
            <a:r>
              <a:rPr lang="en-US" sz="1400" dirty="0"/>
              <a:t> </a:t>
            </a:r>
          </a:p>
        </p:txBody>
      </p:sp>
    </p:spTree>
    <p:extLst>
      <p:ext uri="{BB962C8B-B14F-4D97-AF65-F5344CB8AC3E}">
        <p14:creationId xmlns:p14="http://schemas.microsoft.com/office/powerpoint/2010/main" val="1226017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 y="40958"/>
            <a:ext cx="8991600" cy="874598"/>
          </a:xfrm>
          <a:prstGeom prst="rect">
            <a:avLst/>
          </a:prstGeom>
        </p:spPr>
        <p:txBody>
          <a:bodyPr vert="horz" wrap="square" lIns="0" tIns="12700" rIns="0" bIns="0" rtlCol="0">
            <a:spAutoFit/>
          </a:bodyPr>
          <a:lstStyle/>
          <a:p>
            <a:pPr marL="12700">
              <a:lnSpc>
                <a:spcPct val="100000"/>
              </a:lnSpc>
              <a:spcBef>
                <a:spcPts val="100"/>
              </a:spcBef>
            </a:pPr>
            <a:r>
              <a:rPr lang="en-US" sz="2800" dirty="0"/>
              <a:t>One Solution: A trusted global neutral data sharing platform</a:t>
            </a:r>
            <a:endParaRPr sz="2800" b="1" dirty="0"/>
          </a:p>
        </p:txBody>
      </p:sp>
      <p:sp>
        <p:nvSpPr>
          <p:cNvPr id="3" name="object 3"/>
          <p:cNvSpPr txBox="1"/>
          <p:nvPr/>
        </p:nvSpPr>
        <p:spPr>
          <a:xfrm>
            <a:off x="152400" y="1600200"/>
            <a:ext cx="8839200" cy="3495829"/>
          </a:xfrm>
          <a:prstGeom prst="rect">
            <a:avLst/>
          </a:prstGeom>
        </p:spPr>
        <p:txBody>
          <a:bodyPr vert="horz" wrap="square" lIns="0" tIns="12700" rIns="0" bIns="0" rtlCol="0">
            <a:spAutoFit/>
          </a:bodyPr>
          <a:lstStyle/>
          <a:p>
            <a:pPr marL="342900" indent="-342900">
              <a:lnSpc>
                <a:spcPct val="100000"/>
              </a:lnSpc>
              <a:spcBef>
                <a:spcPts val="1200"/>
              </a:spcBef>
              <a:buClr>
                <a:srgbClr val="004071"/>
              </a:buClr>
              <a:buFont typeface="Wingdings" pitchFamily="2" charset="2"/>
              <a:buChar char="v"/>
              <a:tabLst>
                <a:tab pos="823594" algn="l"/>
                <a:tab pos="824230" algn="l"/>
              </a:tabLst>
            </a:pPr>
            <a:r>
              <a:rPr sz="2400" dirty="0">
                <a:latin typeface="Arial"/>
                <a:cs typeface="Arial"/>
              </a:rPr>
              <a:t>Minimize risks to all stakeholders</a:t>
            </a:r>
          </a:p>
          <a:p>
            <a:pPr marL="342900" indent="-342900">
              <a:lnSpc>
                <a:spcPct val="100000"/>
              </a:lnSpc>
              <a:spcBef>
                <a:spcPts val="1200"/>
              </a:spcBef>
              <a:buClr>
                <a:srgbClr val="004071"/>
              </a:buClr>
              <a:buFont typeface="Wingdings" pitchFamily="2" charset="2"/>
              <a:buChar char="v"/>
              <a:tabLst>
                <a:tab pos="823594" algn="l"/>
                <a:tab pos="824230" algn="l"/>
              </a:tabLst>
            </a:pPr>
            <a:r>
              <a:rPr sz="2400" b="1" dirty="0">
                <a:latin typeface="Arial"/>
                <a:cs typeface="Arial"/>
              </a:rPr>
              <a:t>Ensure </a:t>
            </a:r>
            <a:r>
              <a:rPr lang="en-US" sz="2400" b="1" dirty="0">
                <a:latin typeface="Arial"/>
                <a:cs typeface="Arial"/>
              </a:rPr>
              <a:t>maximum </a:t>
            </a:r>
            <a:r>
              <a:rPr sz="2400" b="1" dirty="0">
                <a:latin typeface="Arial"/>
                <a:cs typeface="Arial"/>
              </a:rPr>
              <a:t>participant safety and privacy</a:t>
            </a:r>
          </a:p>
          <a:p>
            <a:pPr marL="342900" marR="5080" indent="-342900">
              <a:lnSpc>
                <a:spcPct val="100000"/>
              </a:lnSpc>
              <a:spcBef>
                <a:spcPts val="1200"/>
              </a:spcBef>
              <a:buClr>
                <a:srgbClr val="004071"/>
              </a:buClr>
              <a:buFont typeface="Wingdings" pitchFamily="2" charset="2"/>
              <a:buChar char="v"/>
              <a:tabLst>
                <a:tab pos="823594" algn="l"/>
                <a:tab pos="824230" algn="l"/>
              </a:tabLst>
            </a:pPr>
            <a:r>
              <a:rPr sz="2400" b="1" dirty="0">
                <a:latin typeface="Arial"/>
                <a:cs typeface="Arial"/>
              </a:rPr>
              <a:t>Allow participation of academia, industry, government, non</a:t>
            </a:r>
            <a:r>
              <a:rPr lang="en-US" sz="2400" b="1" dirty="0">
                <a:latin typeface="Arial"/>
                <a:cs typeface="Arial"/>
              </a:rPr>
              <a:t>-</a:t>
            </a:r>
            <a:r>
              <a:rPr sz="2400" b="1" dirty="0">
                <a:latin typeface="Arial"/>
                <a:cs typeface="Arial"/>
              </a:rPr>
              <a:t>profits, and others</a:t>
            </a:r>
          </a:p>
          <a:p>
            <a:pPr marL="342900" indent="-342900">
              <a:lnSpc>
                <a:spcPct val="100000"/>
              </a:lnSpc>
              <a:spcBef>
                <a:spcPts val="1200"/>
              </a:spcBef>
              <a:buClr>
                <a:srgbClr val="004071"/>
              </a:buClr>
              <a:buFont typeface="Wingdings" pitchFamily="2" charset="2"/>
              <a:buChar char="v"/>
              <a:tabLst>
                <a:tab pos="823594" algn="l"/>
                <a:tab pos="824230" algn="l"/>
              </a:tabLst>
            </a:pPr>
            <a:r>
              <a:rPr sz="2400" dirty="0">
                <a:latin typeface="Arial"/>
                <a:cs typeface="Arial"/>
              </a:rPr>
              <a:t>Enable transparent and inclusive governance</a:t>
            </a:r>
          </a:p>
          <a:p>
            <a:pPr marL="342900" indent="-342900">
              <a:lnSpc>
                <a:spcPct val="100000"/>
              </a:lnSpc>
              <a:spcBef>
                <a:spcPts val="1200"/>
              </a:spcBef>
              <a:buClr>
                <a:srgbClr val="004071"/>
              </a:buClr>
              <a:buFont typeface="Wingdings" pitchFamily="2" charset="2"/>
              <a:buChar char="v"/>
              <a:tabLst>
                <a:tab pos="823594" algn="l"/>
                <a:tab pos="824230" algn="l"/>
              </a:tabLst>
            </a:pPr>
            <a:r>
              <a:rPr sz="2400" b="1" dirty="0">
                <a:latin typeface="Arial"/>
                <a:cs typeface="Arial"/>
              </a:rPr>
              <a:t>Provide interoperability of data</a:t>
            </a:r>
          </a:p>
          <a:p>
            <a:pPr marL="342900" indent="-342900">
              <a:lnSpc>
                <a:spcPct val="100000"/>
              </a:lnSpc>
              <a:spcBef>
                <a:spcPts val="1200"/>
              </a:spcBef>
              <a:buClr>
                <a:srgbClr val="004071"/>
              </a:buClr>
              <a:buFont typeface="Wingdings" pitchFamily="2" charset="2"/>
              <a:buChar char="v"/>
              <a:tabLst>
                <a:tab pos="823594" algn="l"/>
                <a:tab pos="824230" algn="l"/>
              </a:tabLst>
            </a:pPr>
            <a:r>
              <a:rPr lang="en-US" sz="2400" b="1" dirty="0">
                <a:latin typeface="Arial"/>
                <a:cs typeface="Arial"/>
              </a:rPr>
              <a:t>Ensure Data</a:t>
            </a:r>
            <a:r>
              <a:rPr sz="2400" b="1" dirty="0">
                <a:latin typeface="Arial"/>
                <a:cs typeface="Arial"/>
              </a:rPr>
              <a:t> security</a:t>
            </a:r>
          </a:p>
        </p:txBody>
      </p:sp>
    </p:spTree>
    <p:extLst>
      <p:ext uri="{BB962C8B-B14F-4D97-AF65-F5344CB8AC3E}">
        <p14:creationId xmlns:p14="http://schemas.microsoft.com/office/powerpoint/2010/main" val="1496916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9046029" cy="544122"/>
          </a:xfrm>
        </p:spPr>
        <p:txBody>
          <a:bodyPr>
            <a:noAutofit/>
          </a:bodyPr>
          <a:lstStyle/>
          <a:p>
            <a:r>
              <a:rPr lang="en-GB" sz="2800" b="1"/>
              <a:t>Benefits of a common or federated system </a:t>
            </a:r>
          </a:p>
        </p:txBody>
      </p:sp>
      <p:sp>
        <p:nvSpPr>
          <p:cNvPr id="4" name="Content Placeholder 3"/>
          <p:cNvSpPr>
            <a:spLocks noGrp="1"/>
          </p:cNvSpPr>
          <p:nvPr>
            <p:ph idx="1"/>
          </p:nvPr>
        </p:nvSpPr>
        <p:spPr>
          <a:xfrm>
            <a:off x="228600" y="1371600"/>
            <a:ext cx="8915399" cy="4971329"/>
          </a:xfrm>
        </p:spPr>
        <p:txBody>
          <a:bodyPr>
            <a:noAutofit/>
          </a:bodyPr>
          <a:lstStyle/>
          <a:p>
            <a:pPr>
              <a:spcBef>
                <a:spcPts val="600"/>
              </a:spcBef>
              <a:buClr>
                <a:schemeClr val="tx1"/>
              </a:buClr>
              <a:buFont typeface="Wingdings" pitchFamily="2" charset="2"/>
              <a:buChar char="v"/>
            </a:pPr>
            <a:r>
              <a:rPr lang="en-GB" dirty="0">
                <a:solidFill>
                  <a:schemeClr val="tx1"/>
                </a:solidFill>
                <a:ea typeface="Arial" charset="0"/>
                <a:cs typeface="Arial" charset="0"/>
              </a:rPr>
              <a:t>Advantages for researchers: </a:t>
            </a:r>
          </a:p>
          <a:p>
            <a:pPr lvl="1">
              <a:spcBef>
                <a:spcPts val="600"/>
              </a:spcBef>
              <a:buClr>
                <a:schemeClr val="tx1"/>
              </a:buClr>
              <a:buFont typeface="Wingdings" pitchFamily="2" charset="2"/>
              <a:buChar char="v"/>
            </a:pPr>
            <a:r>
              <a:rPr lang="en-GB" b="1" dirty="0">
                <a:solidFill>
                  <a:schemeClr val="tx1"/>
                </a:solidFill>
                <a:ea typeface="Arial" charset="0"/>
                <a:cs typeface="Arial" charset="0"/>
              </a:rPr>
              <a:t>Inventory of trials can be searched in one place and </a:t>
            </a:r>
            <a:r>
              <a:rPr lang="en-US" altLang="en-US" b="1" dirty="0">
                <a:solidFill>
                  <a:schemeClr val="tx1"/>
                </a:solidFill>
                <a:ea typeface="ＭＳ Ｐゴシック" charset="-128"/>
              </a:rPr>
              <a:t>Integrated search functionality </a:t>
            </a:r>
            <a:endParaRPr lang="en-GB" b="1" dirty="0">
              <a:solidFill>
                <a:schemeClr val="tx1"/>
              </a:solidFill>
              <a:ea typeface="Arial" charset="0"/>
              <a:cs typeface="Arial" charset="0"/>
            </a:endParaRPr>
          </a:p>
          <a:p>
            <a:pPr lvl="1">
              <a:spcBef>
                <a:spcPts val="600"/>
              </a:spcBef>
              <a:buClr>
                <a:schemeClr val="tx1"/>
              </a:buClr>
              <a:buFont typeface="Wingdings" pitchFamily="2" charset="2"/>
              <a:buChar char="v"/>
            </a:pPr>
            <a:r>
              <a:rPr lang="en-GB" b="1" dirty="0">
                <a:solidFill>
                  <a:schemeClr val="tx1"/>
                </a:solidFill>
                <a:ea typeface="Arial" charset="0"/>
                <a:cs typeface="Arial" charset="0"/>
              </a:rPr>
              <a:t>Requests for data from multiple sponsors require one proposal, one review, and one set of communications.</a:t>
            </a:r>
          </a:p>
          <a:p>
            <a:pPr lvl="1">
              <a:spcBef>
                <a:spcPts val="600"/>
              </a:spcBef>
              <a:buClr>
                <a:schemeClr val="tx1"/>
              </a:buClr>
              <a:buFont typeface="Wingdings" pitchFamily="2" charset="2"/>
              <a:buChar char="v"/>
            </a:pPr>
            <a:r>
              <a:rPr lang="en-GB" b="1" dirty="0">
                <a:solidFill>
                  <a:schemeClr val="tx1"/>
                </a:solidFill>
                <a:ea typeface="Arial" charset="0"/>
                <a:cs typeface="Arial" charset="0"/>
              </a:rPr>
              <a:t>Data should be accessible in a common standard facilitating data access and integration</a:t>
            </a:r>
          </a:p>
          <a:p>
            <a:pPr lvl="1">
              <a:spcBef>
                <a:spcPts val="600"/>
              </a:spcBef>
              <a:buClr>
                <a:schemeClr val="tx1"/>
              </a:buClr>
              <a:buFont typeface="Wingdings" pitchFamily="2" charset="2"/>
              <a:buChar char="v"/>
            </a:pPr>
            <a:r>
              <a:rPr lang="en-US" altLang="en-US" dirty="0">
                <a:solidFill>
                  <a:schemeClr val="tx1"/>
                </a:solidFill>
                <a:ea typeface="ＭＳ Ｐゴシック" charset="-128"/>
              </a:rPr>
              <a:t>Facilitates integration of data from multiple sources. </a:t>
            </a:r>
            <a:endParaRPr lang="en-GB" dirty="0">
              <a:solidFill>
                <a:schemeClr val="tx1"/>
              </a:solidFill>
              <a:ea typeface="Arial" charset="0"/>
              <a:cs typeface="Arial" charset="0"/>
            </a:endParaRPr>
          </a:p>
          <a:p>
            <a:pPr lvl="1">
              <a:spcBef>
                <a:spcPts val="600"/>
              </a:spcBef>
              <a:buClr>
                <a:schemeClr val="tx1"/>
              </a:buClr>
              <a:buFont typeface="Wingdings" pitchFamily="2" charset="2"/>
              <a:buChar char="v"/>
            </a:pPr>
            <a:r>
              <a:rPr lang="en-US" altLang="en-US" dirty="0">
                <a:solidFill>
                  <a:schemeClr val="tx1"/>
                </a:solidFill>
                <a:ea typeface="ＭＳ Ｐゴシック" charset="-128"/>
              </a:rPr>
              <a:t>Provide for hosting of global clinical trials data if needed</a:t>
            </a:r>
            <a:endParaRPr lang="en-GB" dirty="0">
              <a:solidFill>
                <a:schemeClr val="tx1"/>
              </a:solidFill>
              <a:ea typeface="Arial" charset="0"/>
              <a:cs typeface="Arial" charset="0"/>
            </a:endParaRPr>
          </a:p>
          <a:p>
            <a:pPr>
              <a:spcBef>
                <a:spcPts val="600"/>
              </a:spcBef>
              <a:buClr>
                <a:schemeClr val="tx1"/>
              </a:buClr>
              <a:buFont typeface="Wingdings" pitchFamily="2" charset="2"/>
              <a:buChar char="v"/>
            </a:pPr>
            <a:r>
              <a:rPr lang="en-GB" dirty="0">
                <a:solidFill>
                  <a:schemeClr val="tx1"/>
                </a:solidFill>
                <a:ea typeface="Arial" charset="0"/>
                <a:cs typeface="Arial" charset="0"/>
              </a:rPr>
              <a:t>Should be more Cost effective in the long run</a:t>
            </a:r>
          </a:p>
          <a:p>
            <a:pPr lvl="1">
              <a:spcBef>
                <a:spcPts val="600"/>
              </a:spcBef>
              <a:buClr>
                <a:schemeClr val="tx1"/>
              </a:buClr>
              <a:buFont typeface="Wingdings" pitchFamily="2" charset="2"/>
              <a:buChar char="v"/>
            </a:pPr>
            <a:r>
              <a:rPr lang="en-GB" dirty="0">
                <a:solidFill>
                  <a:schemeClr val="tx1"/>
                </a:solidFill>
                <a:ea typeface="Arial" charset="0"/>
                <a:cs typeface="Arial" charset="0"/>
              </a:rPr>
              <a:t>Avoids duplication of infrastructure</a:t>
            </a:r>
          </a:p>
          <a:p>
            <a:pPr lvl="1">
              <a:spcBef>
                <a:spcPts val="600"/>
              </a:spcBef>
              <a:buClr>
                <a:schemeClr val="tx1"/>
              </a:buClr>
              <a:buFont typeface="Wingdings" pitchFamily="2" charset="2"/>
              <a:buChar char="v"/>
            </a:pPr>
            <a:r>
              <a:rPr lang="en-GB" dirty="0">
                <a:solidFill>
                  <a:schemeClr val="tx1"/>
                </a:solidFill>
                <a:ea typeface="Arial" charset="0"/>
                <a:cs typeface="Arial" charset="0"/>
              </a:rPr>
              <a:t>Standard data use agreements </a:t>
            </a:r>
          </a:p>
          <a:p>
            <a:pPr>
              <a:spcBef>
                <a:spcPts val="600"/>
              </a:spcBef>
              <a:buClr>
                <a:schemeClr val="tx1"/>
              </a:buClr>
              <a:buFont typeface="Wingdings" pitchFamily="2" charset="2"/>
              <a:buChar char="v"/>
            </a:pPr>
            <a:endParaRPr lang="en-GB" dirty="0">
              <a:solidFill>
                <a:schemeClr val="tx1"/>
              </a:solidFill>
              <a:ea typeface="Arial" charset="0"/>
              <a:cs typeface="Arial" charset="0"/>
            </a:endParaRPr>
          </a:p>
        </p:txBody>
      </p:sp>
    </p:spTree>
    <p:extLst>
      <p:ext uri="{BB962C8B-B14F-4D97-AF65-F5344CB8AC3E}">
        <p14:creationId xmlns:p14="http://schemas.microsoft.com/office/powerpoint/2010/main" val="159293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2778" y="442555"/>
            <a:ext cx="8688821" cy="505267"/>
          </a:xfrm>
          <a:prstGeom prst="rect">
            <a:avLst/>
          </a:prstGeom>
        </p:spPr>
        <p:txBody>
          <a:bodyPr vert="horz" wrap="square" lIns="0" tIns="12700" rIns="0" bIns="0" rtlCol="0">
            <a:spAutoFit/>
          </a:bodyPr>
          <a:lstStyle/>
          <a:p>
            <a:pPr marL="12700">
              <a:lnSpc>
                <a:spcPct val="100000"/>
              </a:lnSpc>
              <a:spcBef>
                <a:spcPts val="100"/>
              </a:spcBef>
            </a:pPr>
            <a:r>
              <a:rPr spc="-229" dirty="0"/>
              <a:t>The </a:t>
            </a:r>
            <a:r>
              <a:rPr spc="-85" dirty="0"/>
              <a:t>Vivli</a:t>
            </a:r>
            <a:r>
              <a:rPr spc="-150" dirty="0"/>
              <a:t> </a:t>
            </a:r>
            <a:r>
              <a:rPr spc="-105" dirty="0"/>
              <a:t>Solution</a:t>
            </a:r>
            <a:r>
              <a:rPr lang="en-US" spc="-105" dirty="0"/>
              <a:t> </a:t>
            </a:r>
            <a:r>
              <a:rPr lang="en-US" sz="2400" spc="-105" dirty="0"/>
              <a:t>(in partnership with Microsoft and others)</a:t>
            </a:r>
            <a:endParaRPr sz="2400" spc="-105" dirty="0"/>
          </a:p>
        </p:txBody>
      </p:sp>
      <p:sp>
        <p:nvSpPr>
          <p:cNvPr id="3" name="object 3"/>
          <p:cNvSpPr txBox="1"/>
          <p:nvPr/>
        </p:nvSpPr>
        <p:spPr>
          <a:xfrm>
            <a:off x="152400" y="1371600"/>
            <a:ext cx="8839199" cy="4244752"/>
          </a:xfrm>
          <a:prstGeom prst="rect">
            <a:avLst/>
          </a:prstGeom>
        </p:spPr>
        <p:txBody>
          <a:bodyPr vert="horz" wrap="square" lIns="0" tIns="12700" rIns="0" bIns="0" rtlCol="0">
            <a:spAutoFit/>
          </a:bodyPr>
          <a:lstStyle/>
          <a:p>
            <a:pPr marL="274320" marR="5080" indent="-342900">
              <a:spcBef>
                <a:spcPts val="600"/>
              </a:spcBef>
              <a:buClr>
                <a:schemeClr val="tx1"/>
              </a:buClr>
              <a:buFont typeface="Wingdings" pitchFamily="2" charset="2"/>
              <a:buChar char="v"/>
              <a:tabLst>
                <a:tab pos="354965" algn="l"/>
                <a:tab pos="355600" algn="l"/>
              </a:tabLst>
            </a:pPr>
            <a:r>
              <a:rPr sz="2000" dirty="0">
                <a:latin typeface="Arial"/>
                <a:cs typeface="Arial"/>
              </a:rPr>
              <a:t>Independent non-profit organization bringing together multiple stakeholders in  a trusted, neutral entity under transparent shared governance</a:t>
            </a:r>
          </a:p>
          <a:p>
            <a:pPr marL="274320" marR="605790" indent="-342900">
              <a:spcBef>
                <a:spcPts val="600"/>
              </a:spcBef>
              <a:buClr>
                <a:schemeClr val="tx1"/>
              </a:buClr>
              <a:buFont typeface="Wingdings" pitchFamily="2" charset="2"/>
              <a:buChar char="v"/>
              <a:tabLst>
                <a:tab pos="354965" algn="l"/>
                <a:tab pos="355600" algn="l"/>
              </a:tabLst>
            </a:pPr>
            <a:r>
              <a:rPr sz="2000" dirty="0">
                <a:latin typeface="Arial"/>
                <a:cs typeface="Arial"/>
              </a:rPr>
              <a:t>Harmonized policies and streamlined processes for data submission, data  request, data access, and sharing of academic credit</a:t>
            </a:r>
          </a:p>
          <a:p>
            <a:pPr marL="274320" indent="-342900">
              <a:spcBef>
                <a:spcPts val="600"/>
              </a:spcBef>
              <a:buClr>
                <a:schemeClr val="tx1"/>
              </a:buClr>
              <a:buFont typeface="Wingdings" pitchFamily="2" charset="2"/>
              <a:buChar char="v"/>
              <a:tabLst>
                <a:tab pos="354965" algn="l"/>
                <a:tab pos="355600" algn="l"/>
              </a:tabLst>
            </a:pPr>
            <a:r>
              <a:rPr sz="2000" dirty="0">
                <a:latin typeface="Arial"/>
                <a:cs typeface="Arial"/>
              </a:rPr>
              <a:t>State-of-the-art user-friendly data sharing platform providing</a:t>
            </a:r>
          </a:p>
          <a:p>
            <a:pPr marL="731520" lvl="2" indent="-342900">
              <a:spcBef>
                <a:spcPts val="600"/>
              </a:spcBef>
              <a:buClr>
                <a:schemeClr val="tx1"/>
              </a:buClr>
              <a:buFont typeface="Wingdings" pitchFamily="2" charset="2"/>
              <a:buChar char="v"/>
              <a:tabLst>
                <a:tab pos="755015" algn="l"/>
                <a:tab pos="755650" algn="l"/>
              </a:tabLst>
            </a:pPr>
            <a:r>
              <a:rPr sz="2000" b="1" dirty="0">
                <a:latin typeface="Arial"/>
                <a:cs typeface="Arial"/>
              </a:rPr>
              <a:t>easy process for cataloging which studies are available for sharing</a:t>
            </a:r>
          </a:p>
          <a:p>
            <a:pPr marL="731520" lvl="2" indent="-342900">
              <a:spcBef>
                <a:spcPts val="600"/>
              </a:spcBef>
              <a:buClr>
                <a:schemeClr val="tx1"/>
              </a:buClr>
              <a:buFont typeface="Wingdings" pitchFamily="2" charset="2"/>
              <a:buChar char="v"/>
              <a:tabLst>
                <a:tab pos="755015" algn="l"/>
                <a:tab pos="755650" algn="l"/>
              </a:tabLst>
            </a:pPr>
            <a:r>
              <a:rPr sz="2000" dirty="0">
                <a:latin typeface="Arial"/>
                <a:cs typeface="Arial"/>
              </a:rPr>
              <a:t>powerful precise searching of study features to identify studies of interest</a:t>
            </a:r>
          </a:p>
          <a:p>
            <a:pPr marL="731520" lvl="2" indent="-342900">
              <a:spcBef>
                <a:spcPts val="600"/>
              </a:spcBef>
              <a:buClr>
                <a:schemeClr val="tx1"/>
              </a:buClr>
              <a:buFont typeface="Wingdings" pitchFamily="2" charset="2"/>
              <a:buChar char="v"/>
              <a:tabLst>
                <a:tab pos="755015" algn="l"/>
                <a:tab pos="755650" algn="l"/>
              </a:tabLst>
            </a:pPr>
            <a:r>
              <a:rPr sz="2000" dirty="0">
                <a:latin typeface="Arial"/>
                <a:cs typeface="Arial"/>
              </a:rPr>
              <a:t>personal dashboards of data request, approval, and data sharing status</a:t>
            </a:r>
          </a:p>
          <a:p>
            <a:pPr marL="731520" marR="995044" lvl="2" indent="-342900">
              <a:spcBef>
                <a:spcPts val="600"/>
              </a:spcBef>
              <a:buClr>
                <a:schemeClr val="tx1"/>
              </a:buClr>
              <a:buFont typeface="Wingdings" pitchFamily="2" charset="2"/>
              <a:buChar char="v"/>
              <a:tabLst>
                <a:tab pos="755015" algn="l"/>
                <a:tab pos="755650" algn="l"/>
              </a:tabLst>
            </a:pPr>
            <a:r>
              <a:rPr sz="2000" b="1" dirty="0">
                <a:latin typeface="Arial"/>
                <a:cs typeface="Arial"/>
              </a:rPr>
              <a:t>data standards and anonymization processes for submission of individual  participant-level data</a:t>
            </a:r>
          </a:p>
          <a:p>
            <a:pPr marL="731520" lvl="2" indent="-342900">
              <a:spcBef>
                <a:spcPts val="600"/>
              </a:spcBef>
              <a:buClr>
                <a:schemeClr val="tx1"/>
              </a:buClr>
              <a:buFont typeface="Wingdings" pitchFamily="2" charset="2"/>
              <a:buChar char="v"/>
              <a:tabLst>
                <a:tab pos="755015" algn="l"/>
                <a:tab pos="755650" algn="l"/>
              </a:tabLst>
            </a:pPr>
            <a:r>
              <a:rPr sz="2000" b="1" dirty="0">
                <a:latin typeface="Arial"/>
                <a:cs typeface="Arial"/>
              </a:rPr>
              <a:t>automated data set and citation tracking</a:t>
            </a:r>
          </a:p>
        </p:txBody>
      </p:sp>
    </p:spTree>
    <p:extLst>
      <p:ext uri="{BB962C8B-B14F-4D97-AF65-F5344CB8AC3E}">
        <p14:creationId xmlns:p14="http://schemas.microsoft.com/office/powerpoint/2010/main" val="383902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762000"/>
            <a:ext cx="2419350" cy="382156"/>
          </a:xfrm>
          <a:prstGeom prst="rect">
            <a:avLst/>
          </a:prstGeom>
        </p:spPr>
        <p:txBody>
          <a:bodyPr vert="horz" wrap="square" lIns="0" tIns="12700" rIns="0" bIns="0" rtlCol="0">
            <a:spAutoFit/>
          </a:bodyPr>
          <a:lstStyle/>
          <a:p>
            <a:pPr marL="12700">
              <a:lnSpc>
                <a:spcPct val="100000"/>
              </a:lnSpc>
              <a:spcBef>
                <a:spcPts val="100"/>
              </a:spcBef>
            </a:pPr>
            <a:r>
              <a:rPr sz="2400" b="1" dirty="0"/>
              <a:t>Vivli Workflow</a:t>
            </a:r>
          </a:p>
        </p:txBody>
      </p:sp>
      <p:sp>
        <p:nvSpPr>
          <p:cNvPr id="3" name="object 3"/>
          <p:cNvSpPr/>
          <p:nvPr/>
        </p:nvSpPr>
        <p:spPr>
          <a:xfrm>
            <a:off x="584804" y="1392866"/>
            <a:ext cx="8332183" cy="4604627"/>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059617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62001"/>
          </a:xfrm>
        </p:spPr>
        <p:txBody>
          <a:bodyPr>
            <a:normAutofit/>
          </a:bodyPr>
          <a:lstStyle/>
          <a:p>
            <a:r>
              <a:rPr lang="en-US" sz="3600" b="1" dirty="0"/>
              <a:t>Key Summary Points</a:t>
            </a:r>
          </a:p>
        </p:txBody>
      </p:sp>
      <p:sp>
        <p:nvSpPr>
          <p:cNvPr id="3" name="Content Placeholder 2"/>
          <p:cNvSpPr>
            <a:spLocks noGrp="1"/>
          </p:cNvSpPr>
          <p:nvPr>
            <p:ph idx="1"/>
          </p:nvPr>
        </p:nvSpPr>
        <p:spPr>
          <a:xfrm>
            <a:off x="152400" y="1295400"/>
            <a:ext cx="8856428" cy="4953000"/>
          </a:xfrm>
        </p:spPr>
        <p:txBody>
          <a:bodyPr>
            <a:noAutofit/>
          </a:bodyPr>
          <a:lstStyle/>
          <a:p>
            <a:pPr marL="243205"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We owe it to patients who enroll in trials to make data available or “open” for further evaluation</a:t>
            </a:r>
          </a:p>
          <a:p>
            <a:pPr marL="243205"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We need to view ”Data Access” effort as a journey that benefits patients in first instance and other requirements from journals and legislators, etc. will follow in place.</a:t>
            </a:r>
          </a:p>
          <a:p>
            <a:pPr marL="243205"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There are some challenges and some risks, all of which are manageable and can be overcome with focus and effort.</a:t>
            </a:r>
          </a:p>
          <a:p>
            <a:pPr marL="700405" lvl="1"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Understanding of “Openness” and “Transparency”</a:t>
            </a:r>
          </a:p>
          <a:p>
            <a:pPr marL="690880" lvl="2"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Patient Privacy and Informed Consent</a:t>
            </a:r>
          </a:p>
          <a:p>
            <a:pPr marL="690880" lvl="2"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Data Utility</a:t>
            </a:r>
          </a:p>
          <a:p>
            <a:pPr marL="690880" lvl="2"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Data Standards and interoperability</a:t>
            </a:r>
          </a:p>
          <a:p>
            <a:pPr marL="690880" lvl="2"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Incentives for researchers</a:t>
            </a:r>
          </a:p>
          <a:p>
            <a:pPr marL="690880" lvl="2"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Proof of value</a:t>
            </a:r>
          </a:p>
          <a:p>
            <a:pPr marL="243205" indent="-285750">
              <a:lnSpc>
                <a:spcPct val="100000"/>
              </a:lnSpc>
              <a:spcBef>
                <a:spcPts val="600"/>
              </a:spcBef>
              <a:buFont typeface="Wingdings" pitchFamily="2" charset="2"/>
              <a:buChar char="v"/>
            </a:pPr>
            <a:r>
              <a:rPr lang="en-US" sz="1800" dirty="0">
                <a:solidFill>
                  <a:schemeClr val="tx1"/>
                </a:solidFill>
                <a:latin typeface="Arial" charset="0"/>
                <a:ea typeface="Arial" charset="0"/>
                <a:cs typeface="Arial" charset="0"/>
              </a:rPr>
              <a:t>A common standardized system has advantages over a fractured and </a:t>
            </a:r>
            <a:r>
              <a:rPr lang="en-US" sz="1800" dirty="0" err="1">
                <a:solidFill>
                  <a:schemeClr val="tx1"/>
                </a:solidFill>
                <a:latin typeface="Arial" charset="0"/>
                <a:ea typeface="Arial" charset="0"/>
                <a:cs typeface="Arial" charset="0"/>
              </a:rPr>
              <a:t>siloed</a:t>
            </a:r>
            <a:r>
              <a:rPr lang="en-US" sz="1800" dirty="0">
                <a:solidFill>
                  <a:schemeClr val="tx1"/>
                </a:solidFill>
                <a:latin typeface="Arial" charset="0"/>
                <a:ea typeface="Arial" charset="0"/>
                <a:cs typeface="Arial" charset="0"/>
              </a:rPr>
              <a:t> approach</a:t>
            </a:r>
          </a:p>
          <a:p>
            <a:pPr marL="243205" indent="-285750">
              <a:lnSpc>
                <a:spcPct val="100000"/>
              </a:lnSpc>
              <a:spcBef>
                <a:spcPts val="600"/>
              </a:spcBef>
              <a:buFont typeface="Wingdings" pitchFamily="2" charset="2"/>
              <a:buChar char="v"/>
            </a:pPr>
            <a:endParaRPr lang="en-US" sz="180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251752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DB7D1-020F-144C-8A9E-439A1CA8116A}"/>
              </a:ext>
            </a:extLst>
          </p:cNvPr>
          <p:cNvSpPr>
            <a:spLocks noGrp="1"/>
          </p:cNvSpPr>
          <p:nvPr>
            <p:ph type="title"/>
          </p:nvPr>
        </p:nvSpPr>
        <p:spPr/>
        <p:txBody>
          <a:bodyPr/>
          <a:lstStyle/>
          <a:p>
            <a:r>
              <a:rPr lang="en-US" dirty="0"/>
              <a:t>Questions and Discussion</a:t>
            </a:r>
          </a:p>
        </p:txBody>
      </p:sp>
      <p:sp>
        <p:nvSpPr>
          <p:cNvPr id="3" name="Content Placeholder 2">
            <a:extLst>
              <a:ext uri="{FF2B5EF4-FFF2-40B4-BE49-F238E27FC236}">
                <a16:creationId xmlns:a16="http://schemas.microsoft.com/office/drawing/2014/main" id="{595EC331-99D3-6F45-9F39-ED87F2607F1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4239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Extras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54466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t>
            </a:r>
            <a:r>
              <a:rPr lang="en-US" dirty="0" err="1"/>
              <a:t>DukeCath</a:t>
            </a:r>
            <a:r>
              <a:rPr lang="en-US" dirty="0"/>
              <a:t>?</a:t>
            </a:r>
          </a:p>
        </p:txBody>
      </p:sp>
      <p:sp>
        <p:nvSpPr>
          <p:cNvPr id="5" name="Content Placeholder 4"/>
          <p:cNvSpPr>
            <a:spLocks noGrp="1"/>
          </p:cNvSpPr>
          <p:nvPr>
            <p:ph idx="1"/>
          </p:nvPr>
        </p:nvSpPr>
        <p:spPr>
          <a:xfrm>
            <a:off x="457200" y="1371600"/>
            <a:ext cx="8058150" cy="4805363"/>
          </a:xfrm>
        </p:spPr>
        <p:txBody>
          <a:bodyPr>
            <a:normAutofit/>
          </a:bodyPr>
          <a:lstStyle/>
          <a:p>
            <a:r>
              <a:rPr lang="en-US" dirty="0">
                <a:solidFill>
                  <a:schemeClr val="tx1"/>
                </a:solidFill>
              </a:rPr>
              <a:t>A de-identified dataset that includes one record for every cardiac catheterization procedure performed at DUMC between 1985 and 2013 (155,000 procedures in 85,000 patients)</a:t>
            </a:r>
          </a:p>
          <a:p>
            <a:r>
              <a:rPr lang="en-US" dirty="0">
                <a:solidFill>
                  <a:schemeClr val="tx1"/>
                </a:solidFill>
              </a:rPr>
              <a:t>Primary source is a clinical care database used to generate reports for the patient’s medical record. </a:t>
            </a:r>
          </a:p>
          <a:p>
            <a:r>
              <a:rPr lang="en-US" dirty="0">
                <a:solidFill>
                  <a:schemeClr val="tx1"/>
                </a:solidFill>
              </a:rPr>
              <a:t>A single patient may have multiple </a:t>
            </a:r>
            <a:r>
              <a:rPr lang="en-US" dirty="0" err="1">
                <a:solidFill>
                  <a:schemeClr val="tx1"/>
                </a:solidFill>
              </a:rPr>
              <a:t>cath</a:t>
            </a:r>
            <a:r>
              <a:rPr lang="en-US" dirty="0">
                <a:solidFill>
                  <a:schemeClr val="tx1"/>
                </a:solidFill>
              </a:rPr>
              <a:t> procedures (multiple records) in the dataset, one for each procedure.</a:t>
            </a:r>
          </a:p>
          <a:p>
            <a:r>
              <a:rPr lang="en-US" dirty="0">
                <a:solidFill>
                  <a:schemeClr val="tx1"/>
                </a:solidFill>
              </a:rPr>
              <a:t>Includes long-term follow-up for clinical outcomes on a subset of patients.</a:t>
            </a:r>
          </a:p>
        </p:txBody>
      </p:sp>
      <p:sp>
        <p:nvSpPr>
          <p:cNvPr id="6" name="Slide Number Placeholder 5"/>
          <p:cNvSpPr>
            <a:spLocks noGrp="1"/>
          </p:cNvSpPr>
          <p:nvPr>
            <p:ph type="sldNum" sz="quarter" idx="4294967295"/>
          </p:nvPr>
        </p:nvSpPr>
        <p:spPr>
          <a:xfrm>
            <a:off x="6457950" y="6356351"/>
            <a:ext cx="2057400" cy="365125"/>
          </a:xfrm>
          <a:prstGeom prst="rect">
            <a:avLst/>
          </a:prstGeom>
        </p:spPr>
        <p:txBody>
          <a:bodyPr/>
          <a:lstStyle/>
          <a:p>
            <a:fld id="{96E1D163-236D-462B-9AC5-117A6C1D963B}" type="slidenum">
              <a:rPr lang="en-US" smtClean="0"/>
              <a:t>32</a:t>
            </a:fld>
            <a:endParaRPr lang="en-US"/>
          </a:p>
        </p:txBody>
      </p:sp>
    </p:spTree>
    <p:extLst>
      <p:ext uri="{BB962C8B-B14F-4D97-AF65-F5344CB8AC3E}">
        <p14:creationId xmlns:p14="http://schemas.microsoft.com/office/powerpoint/2010/main" val="1174060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733096" y="3576802"/>
            <a:ext cx="7685690" cy="4729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92967" y="1285362"/>
            <a:ext cx="1763894" cy="2400657"/>
          </a:xfrm>
          <a:prstGeom prst="rect">
            <a:avLst/>
          </a:prstGeom>
          <a:noFill/>
        </p:spPr>
        <p:txBody>
          <a:bodyPr wrap="square" rtlCol="0">
            <a:spAutoFit/>
          </a:bodyPr>
          <a:lstStyle/>
          <a:p>
            <a:pPr algn="ctr"/>
            <a:r>
              <a:rPr lang="en-US" sz="1350" b="1" dirty="0"/>
              <a:t>Immune Tolerance Network- Trial share</a:t>
            </a:r>
          </a:p>
          <a:p>
            <a:pPr marL="214313" indent="-214313">
              <a:buFont typeface="Arial" charset="0"/>
              <a:buChar char="•"/>
            </a:pPr>
            <a:r>
              <a:rPr lang="en-US" sz="1200" dirty="0"/>
              <a:t>Open access to ITN data after registration and agreement to terms of use</a:t>
            </a:r>
          </a:p>
          <a:p>
            <a:pPr marL="214313" indent="-214313">
              <a:buFont typeface="Arial" charset="0"/>
              <a:buChar char="•"/>
            </a:pPr>
            <a:r>
              <a:rPr lang="en-US" sz="1200" dirty="0"/>
              <a:t>No further approval process </a:t>
            </a:r>
          </a:p>
          <a:p>
            <a:pPr marL="214313" indent="-214313">
              <a:buFont typeface="Arial" charset="0"/>
              <a:buChar char="•"/>
            </a:pPr>
            <a:r>
              <a:rPr lang="en-US" sz="1200" dirty="0"/>
              <a:t>Downloadable data</a:t>
            </a:r>
          </a:p>
          <a:p>
            <a:pPr marL="214313" indent="-214313" algn="ctr">
              <a:buFont typeface="Arial" charset="0"/>
              <a:buChar char="•"/>
            </a:pPr>
            <a:endParaRPr lang="en-US" sz="1350" b="1" dirty="0"/>
          </a:p>
        </p:txBody>
      </p:sp>
      <p:sp>
        <p:nvSpPr>
          <p:cNvPr id="6" name="TextBox 5"/>
          <p:cNvSpPr txBox="1"/>
          <p:nvPr/>
        </p:nvSpPr>
        <p:spPr>
          <a:xfrm>
            <a:off x="886613" y="3841986"/>
            <a:ext cx="1961909" cy="1615827"/>
          </a:xfrm>
          <a:prstGeom prst="rect">
            <a:avLst/>
          </a:prstGeom>
          <a:noFill/>
        </p:spPr>
        <p:txBody>
          <a:bodyPr wrap="square" rtlCol="0">
            <a:spAutoFit/>
          </a:bodyPr>
          <a:lstStyle/>
          <a:p>
            <a:r>
              <a:rPr lang="en-US" sz="1350" b="1" dirty="0"/>
              <a:t>Project data sphere (PDS)</a:t>
            </a:r>
          </a:p>
          <a:p>
            <a:pPr marL="214313" indent="-214313">
              <a:buFont typeface="Arial" charset="0"/>
              <a:buChar char="•"/>
            </a:pPr>
            <a:r>
              <a:rPr lang="en-US" sz="1200" dirty="0"/>
              <a:t>Oncology research</a:t>
            </a:r>
          </a:p>
          <a:p>
            <a:pPr marL="214313" indent="-214313">
              <a:buFont typeface="Arial" charset="0"/>
              <a:buChar char="•"/>
            </a:pPr>
            <a:r>
              <a:rPr lang="en-US" sz="1200" dirty="0"/>
              <a:t>Downloadable data</a:t>
            </a:r>
          </a:p>
          <a:p>
            <a:pPr marL="214313" indent="-214313">
              <a:buFont typeface="Arial" charset="0"/>
              <a:buChar char="•"/>
            </a:pPr>
            <a:r>
              <a:rPr lang="en-US" sz="1200" dirty="0"/>
              <a:t>DUAs</a:t>
            </a:r>
          </a:p>
          <a:p>
            <a:pPr marL="214313" indent="-214313">
              <a:buFont typeface="Arial" charset="0"/>
              <a:buChar char="•"/>
            </a:pPr>
            <a:r>
              <a:rPr lang="en-US" sz="1200" dirty="0"/>
              <a:t>Open to all</a:t>
            </a:r>
          </a:p>
          <a:p>
            <a:pPr marL="214313" indent="-214313">
              <a:buFont typeface="Arial" charset="0"/>
              <a:buChar char="•"/>
            </a:pPr>
            <a:r>
              <a:rPr lang="en-US" sz="1200" dirty="0"/>
              <a:t>Control Group Only</a:t>
            </a:r>
          </a:p>
          <a:p>
            <a:pPr marL="214313" indent="-214313">
              <a:buFont typeface="Arial" charset="0"/>
              <a:buChar char="•"/>
            </a:pPr>
            <a:endParaRPr lang="en-US" sz="1200" b="1" dirty="0"/>
          </a:p>
        </p:txBody>
      </p:sp>
      <p:sp>
        <p:nvSpPr>
          <p:cNvPr id="7" name="TextBox 6"/>
          <p:cNvSpPr txBox="1"/>
          <p:nvPr/>
        </p:nvSpPr>
        <p:spPr>
          <a:xfrm>
            <a:off x="6527645" y="3726843"/>
            <a:ext cx="2365983" cy="2331407"/>
          </a:xfrm>
          <a:prstGeom prst="rect">
            <a:avLst/>
          </a:prstGeom>
          <a:noFill/>
        </p:spPr>
        <p:txBody>
          <a:bodyPr wrap="square" rtlCol="0">
            <a:spAutoFit/>
          </a:bodyPr>
          <a:lstStyle/>
          <a:p>
            <a:pPr algn="ctr"/>
            <a:r>
              <a:rPr lang="en-US" sz="1350" b="1" dirty="0"/>
              <a:t>SOAR</a:t>
            </a:r>
          </a:p>
          <a:p>
            <a:pPr marL="214313" indent="-214313">
              <a:buFont typeface="Arial" charset="0"/>
              <a:buChar char="•"/>
            </a:pPr>
            <a:r>
              <a:rPr lang="en-US" sz="1200" dirty="0"/>
              <a:t>DUA, IRP</a:t>
            </a:r>
          </a:p>
          <a:p>
            <a:pPr marL="214313" indent="-214313">
              <a:buFont typeface="Arial" charset="0"/>
              <a:buChar char="•"/>
            </a:pPr>
            <a:r>
              <a:rPr lang="en-US" sz="1200" dirty="0"/>
              <a:t>Evaluates for COIs and research quality</a:t>
            </a:r>
          </a:p>
          <a:p>
            <a:pPr marL="214313" indent="-214313">
              <a:buFont typeface="Arial" charset="0"/>
              <a:buChar char="•"/>
            </a:pPr>
            <a:r>
              <a:rPr lang="en-US" sz="1200" dirty="0"/>
              <a:t>Requirement for detailed statistical analysis plan, evaluated for major design flaws</a:t>
            </a:r>
          </a:p>
          <a:p>
            <a:pPr marL="214313" indent="-214313">
              <a:buFont typeface="Arial" charset="0"/>
              <a:buChar char="•"/>
            </a:pPr>
            <a:r>
              <a:rPr lang="en-US" sz="1200" dirty="0"/>
              <a:t>Final analyses are reviewed by the IRC prior to publication </a:t>
            </a:r>
          </a:p>
          <a:p>
            <a:pPr marL="214313" indent="-214313">
              <a:buFont typeface="Arial" charset="0"/>
              <a:buChar char="•"/>
            </a:pPr>
            <a:endParaRPr lang="en-US" sz="1200" b="1" dirty="0"/>
          </a:p>
        </p:txBody>
      </p:sp>
      <p:sp>
        <p:nvSpPr>
          <p:cNvPr id="8" name="TextBox 7"/>
          <p:cNvSpPr txBox="1"/>
          <p:nvPr/>
        </p:nvSpPr>
        <p:spPr>
          <a:xfrm>
            <a:off x="5168744" y="1395435"/>
            <a:ext cx="2229875" cy="2146742"/>
          </a:xfrm>
          <a:prstGeom prst="rect">
            <a:avLst/>
          </a:prstGeom>
          <a:noFill/>
        </p:spPr>
        <p:txBody>
          <a:bodyPr wrap="square" rtlCol="0">
            <a:spAutoFit/>
          </a:bodyPr>
          <a:lstStyle/>
          <a:p>
            <a:pPr algn="ctr"/>
            <a:r>
              <a:rPr lang="en-US" sz="1350" b="1" dirty="0"/>
              <a:t>YODA</a:t>
            </a:r>
          </a:p>
          <a:p>
            <a:pPr marL="214313" indent="-214313">
              <a:buFont typeface="Arial" charset="0"/>
              <a:buChar char="•"/>
            </a:pPr>
            <a:r>
              <a:rPr lang="en-US" sz="1200" dirty="0"/>
              <a:t>Generally, data is not downloadable</a:t>
            </a:r>
          </a:p>
          <a:p>
            <a:pPr marL="214313" indent="-214313">
              <a:buFont typeface="Arial" charset="0"/>
              <a:buChar char="•"/>
            </a:pPr>
            <a:r>
              <a:rPr lang="en-US" sz="1200" dirty="0"/>
              <a:t>DUA</a:t>
            </a:r>
            <a:r>
              <a:rPr lang="en-US" sz="1200" b="1" dirty="0"/>
              <a:t>, </a:t>
            </a:r>
            <a:r>
              <a:rPr lang="en-US" sz="1200" dirty="0"/>
              <a:t>IRP</a:t>
            </a:r>
          </a:p>
          <a:p>
            <a:pPr marL="214313" indent="-214313">
              <a:buFont typeface="Arial" charset="0"/>
              <a:buChar char="•"/>
            </a:pPr>
            <a:r>
              <a:rPr lang="en-US" sz="1200" dirty="0"/>
              <a:t>Data requests evaluated for scientific merit and COIs</a:t>
            </a:r>
          </a:p>
          <a:p>
            <a:pPr marL="214313" indent="-214313">
              <a:buFont typeface="Arial" charset="0"/>
              <a:buChar char="•"/>
            </a:pPr>
            <a:r>
              <a:rPr lang="en-US" sz="1200" dirty="0"/>
              <a:t>Restrictions to data access for legal or commercial purposes</a:t>
            </a:r>
          </a:p>
          <a:p>
            <a:pPr marL="214313" indent="-214313" algn="ctr">
              <a:buFont typeface="Arial" charset="0"/>
              <a:buChar char="•"/>
            </a:pPr>
            <a:endParaRPr lang="en-US" sz="1200" b="1" dirty="0"/>
          </a:p>
        </p:txBody>
      </p:sp>
      <p:sp>
        <p:nvSpPr>
          <p:cNvPr id="10" name="TextBox 9"/>
          <p:cNvSpPr txBox="1"/>
          <p:nvPr/>
        </p:nvSpPr>
        <p:spPr>
          <a:xfrm>
            <a:off x="2496990" y="1187686"/>
            <a:ext cx="2610361" cy="2354491"/>
          </a:xfrm>
          <a:prstGeom prst="rect">
            <a:avLst/>
          </a:prstGeom>
          <a:noFill/>
        </p:spPr>
        <p:txBody>
          <a:bodyPr wrap="square" rtlCol="0">
            <a:spAutoFit/>
          </a:bodyPr>
          <a:lstStyle/>
          <a:p>
            <a:pPr algn="ctr"/>
            <a:r>
              <a:rPr lang="en-US" sz="1350" b="1" dirty="0" err="1"/>
              <a:t>ClinicalStudyDataRequest.com</a:t>
            </a:r>
            <a:endParaRPr lang="en-US" sz="1350" b="1" dirty="0"/>
          </a:p>
          <a:p>
            <a:pPr marL="214313" indent="-214313">
              <a:buFont typeface="Arial" charset="0"/>
              <a:buChar char="•"/>
            </a:pPr>
            <a:r>
              <a:rPr lang="en-US" sz="1200" dirty="0"/>
              <a:t>Multiple industry sponsors; governance ranges by sponsor</a:t>
            </a:r>
          </a:p>
          <a:p>
            <a:pPr marL="214313" indent="-214313">
              <a:buFont typeface="Arial" charset="0"/>
              <a:buChar char="•"/>
            </a:pPr>
            <a:r>
              <a:rPr lang="en-US" sz="1200" dirty="0"/>
              <a:t>Secure interface, DUA, IRP</a:t>
            </a:r>
          </a:p>
          <a:p>
            <a:pPr marL="214313" indent="-214313">
              <a:buFont typeface="Arial" charset="0"/>
              <a:buChar char="•"/>
            </a:pPr>
            <a:r>
              <a:rPr lang="en-US" sz="1200" dirty="0"/>
              <a:t>IRP considers scientific relevance, COIs, and investigator expertise</a:t>
            </a:r>
          </a:p>
          <a:p>
            <a:pPr marL="214313" indent="-214313">
              <a:buFont typeface="Arial" charset="0"/>
              <a:buChar char="•"/>
            </a:pPr>
            <a:r>
              <a:rPr lang="en-US" sz="1200" dirty="0"/>
              <a:t>Some sponsors may review requests, and veto based on data specific considerations, competitive risk etc.</a:t>
            </a:r>
          </a:p>
        </p:txBody>
      </p:sp>
      <p:sp>
        <p:nvSpPr>
          <p:cNvPr id="11" name="TextBox 10"/>
          <p:cNvSpPr txBox="1"/>
          <p:nvPr/>
        </p:nvSpPr>
        <p:spPr>
          <a:xfrm>
            <a:off x="3555852" y="3726843"/>
            <a:ext cx="2616349" cy="2169825"/>
          </a:xfrm>
          <a:prstGeom prst="rect">
            <a:avLst/>
          </a:prstGeom>
          <a:noFill/>
        </p:spPr>
        <p:txBody>
          <a:bodyPr wrap="square" rtlCol="0">
            <a:spAutoFit/>
          </a:bodyPr>
          <a:lstStyle/>
          <a:p>
            <a:pPr algn="ctr"/>
            <a:r>
              <a:rPr lang="en-US" sz="1350" b="1" dirty="0"/>
              <a:t>Vivli</a:t>
            </a:r>
          </a:p>
          <a:p>
            <a:pPr marL="214313" indent="-214313">
              <a:buFont typeface="Arial" charset="0"/>
              <a:buChar char="•"/>
            </a:pPr>
            <a:r>
              <a:rPr lang="en-US" sz="1200" dirty="0"/>
              <a:t>Attempting to harmonizing data sharing governance </a:t>
            </a:r>
          </a:p>
          <a:p>
            <a:pPr marL="214313" indent="-214313">
              <a:buFont typeface="Arial" charset="0"/>
              <a:buChar char="•"/>
            </a:pPr>
            <a:r>
              <a:rPr lang="en-US" sz="1200" dirty="0"/>
              <a:t>Secure interface, DUAs, IRP</a:t>
            </a:r>
          </a:p>
          <a:p>
            <a:pPr marL="214313" indent="-214313">
              <a:buFont typeface="Arial" charset="0"/>
              <a:buChar char="•"/>
            </a:pPr>
            <a:r>
              <a:rPr lang="en-US" sz="1200" dirty="0"/>
              <a:t>Review process considers the research plan, team, statistician, and COIs </a:t>
            </a:r>
          </a:p>
          <a:p>
            <a:pPr marL="214313" indent="-214313">
              <a:buFont typeface="Arial" charset="0"/>
              <a:buChar char="•"/>
            </a:pPr>
            <a:r>
              <a:rPr lang="en-US" sz="1200" dirty="0"/>
              <a:t>Contributors can veto requests, but number and reasons for rejections will be made public</a:t>
            </a:r>
          </a:p>
          <a:p>
            <a:endParaRPr lang="en-US" sz="1350" b="1" dirty="0"/>
          </a:p>
        </p:txBody>
      </p:sp>
      <p:sp>
        <p:nvSpPr>
          <p:cNvPr id="12" name="Rectangle 11"/>
          <p:cNvSpPr/>
          <p:nvPr/>
        </p:nvSpPr>
        <p:spPr>
          <a:xfrm>
            <a:off x="7398619" y="1225786"/>
            <a:ext cx="1768472" cy="2723823"/>
          </a:xfrm>
          <a:prstGeom prst="rect">
            <a:avLst/>
          </a:prstGeom>
        </p:spPr>
        <p:txBody>
          <a:bodyPr wrap="square">
            <a:spAutoFit/>
          </a:bodyPr>
          <a:lstStyle/>
          <a:p>
            <a:pPr marL="214313" indent="-214313" algn="ctr" defTabSz="685800">
              <a:defRPr/>
            </a:pPr>
            <a:r>
              <a:rPr lang="en-US" sz="1350" b="1" dirty="0"/>
              <a:t>AHA Precision Medicine Initiative</a:t>
            </a:r>
          </a:p>
          <a:p>
            <a:pPr marL="214313" indent="-214313" defTabSz="685800">
              <a:buFont typeface="Arial" charset="0"/>
              <a:buChar char="•"/>
              <a:defRPr/>
            </a:pPr>
            <a:r>
              <a:rPr lang="en-US" sz="1200" dirty="0"/>
              <a:t>CV and stroke data</a:t>
            </a:r>
          </a:p>
          <a:p>
            <a:pPr marL="214313" indent="-214313" defTabSz="685800">
              <a:buFont typeface="Arial" charset="0"/>
              <a:buChar char="•"/>
              <a:defRPr/>
            </a:pPr>
            <a:r>
              <a:rPr lang="en-US" sz="1200" dirty="0"/>
              <a:t>Cloud-based, secure sharing environment </a:t>
            </a:r>
          </a:p>
          <a:p>
            <a:pPr marL="214313" indent="-214313" defTabSz="685800">
              <a:buFont typeface="Arial" charset="0"/>
              <a:buChar char="•"/>
              <a:defRPr/>
            </a:pPr>
            <a:r>
              <a:rPr lang="en-US" sz="1200" dirty="0"/>
              <a:t>Forum for collaboration </a:t>
            </a:r>
          </a:p>
          <a:p>
            <a:pPr marL="214313" indent="-214313" defTabSz="685800">
              <a:buFont typeface="Arial" charset="0"/>
              <a:buChar char="•"/>
              <a:defRPr/>
            </a:pPr>
            <a:r>
              <a:rPr lang="en-US" sz="1200" dirty="0"/>
              <a:t>Data access is granted in private workspaces by data contributor </a:t>
            </a:r>
          </a:p>
          <a:p>
            <a:pPr marL="214313" indent="-214313" defTabSz="685800">
              <a:buFont typeface="Arial" charset="0"/>
              <a:buChar char="•"/>
              <a:defRPr/>
            </a:pPr>
            <a:endParaRPr lang="en-US" sz="1050" dirty="0"/>
          </a:p>
        </p:txBody>
      </p:sp>
      <p:sp>
        <p:nvSpPr>
          <p:cNvPr id="13" name="TextBox 12"/>
          <p:cNvSpPr txBox="1"/>
          <p:nvPr/>
        </p:nvSpPr>
        <p:spPr>
          <a:xfrm>
            <a:off x="0" y="5550899"/>
            <a:ext cx="1426779" cy="646331"/>
          </a:xfrm>
          <a:prstGeom prst="rect">
            <a:avLst/>
          </a:prstGeom>
          <a:solidFill>
            <a:schemeClr val="accent1">
              <a:lumMod val="40000"/>
              <a:lumOff val="60000"/>
            </a:schemeClr>
          </a:solidFill>
        </p:spPr>
        <p:txBody>
          <a:bodyPr wrap="square" rtlCol="0">
            <a:spAutoFit/>
          </a:bodyPr>
          <a:lstStyle/>
          <a:p>
            <a:pPr algn="ctr"/>
            <a:r>
              <a:rPr lang="en-US" b="1" dirty="0"/>
              <a:t>Open Access</a:t>
            </a:r>
          </a:p>
        </p:txBody>
      </p:sp>
      <p:sp>
        <p:nvSpPr>
          <p:cNvPr id="15" name="TextBox 14"/>
          <p:cNvSpPr txBox="1"/>
          <p:nvPr/>
        </p:nvSpPr>
        <p:spPr>
          <a:xfrm>
            <a:off x="7166413" y="5550899"/>
            <a:ext cx="1977587" cy="646331"/>
          </a:xfrm>
          <a:prstGeom prst="rect">
            <a:avLst/>
          </a:prstGeom>
          <a:solidFill>
            <a:srgbClr val="FF7E79">
              <a:alpha val="83137"/>
            </a:srgbClr>
          </a:solidFill>
        </p:spPr>
        <p:txBody>
          <a:bodyPr wrap="square" rtlCol="0">
            <a:spAutoFit/>
          </a:bodyPr>
          <a:lstStyle/>
          <a:p>
            <a:pPr algn="ctr"/>
            <a:r>
              <a:rPr lang="en-US" b="1" dirty="0"/>
              <a:t>Restricted Access</a:t>
            </a:r>
          </a:p>
        </p:txBody>
      </p:sp>
    </p:spTree>
    <p:extLst>
      <p:ext uri="{BB962C8B-B14F-4D97-AF65-F5344CB8AC3E}">
        <p14:creationId xmlns:p14="http://schemas.microsoft.com/office/powerpoint/2010/main" val="3698598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F4579C1-5063-5E42-BD3A-9B2F07FCBC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76200"/>
            <a:ext cx="7989326" cy="6017934"/>
          </a:xfrm>
        </p:spPr>
      </p:pic>
    </p:spTree>
    <p:extLst>
      <p:ext uri="{BB962C8B-B14F-4D97-AF65-F5344CB8AC3E}">
        <p14:creationId xmlns:p14="http://schemas.microsoft.com/office/powerpoint/2010/main" val="1868328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9144000" cy="419100"/>
          </a:xfrm>
        </p:spPr>
        <p:txBody>
          <a:bodyPr>
            <a:noAutofit/>
          </a:bodyPr>
          <a:lstStyle/>
          <a:p>
            <a:r>
              <a:rPr lang="en-US" sz="3200" b="1"/>
              <a:t>Evolution and learnings from progress so far</a:t>
            </a:r>
          </a:p>
        </p:txBody>
      </p:sp>
      <p:sp>
        <p:nvSpPr>
          <p:cNvPr id="3" name="Content Placeholder 2"/>
          <p:cNvSpPr>
            <a:spLocks noGrp="1"/>
          </p:cNvSpPr>
          <p:nvPr>
            <p:ph idx="1"/>
          </p:nvPr>
        </p:nvSpPr>
        <p:spPr>
          <a:xfrm>
            <a:off x="152400" y="1295401"/>
            <a:ext cx="8839200" cy="4876800"/>
          </a:xfrm>
        </p:spPr>
        <p:txBody>
          <a:bodyPr>
            <a:noAutofit/>
          </a:bodyPr>
          <a:lstStyle/>
          <a:p>
            <a:pPr marL="325755" indent="-342900">
              <a:lnSpc>
                <a:spcPct val="100000"/>
              </a:lnSpc>
              <a:spcBef>
                <a:spcPts val="600"/>
              </a:spcBef>
              <a:buClr>
                <a:schemeClr val="tx1"/>
              </a:buClr>
              <a:buSzPct val="100000"/>
            </a:pPr>
            <a:r>
              <a:rPr lang="en-US" sz="1600" dirty="0" err="1">
                <a:solidFill>
                  <a:schemeClr val="tx1"/>
                </a:solidFill>
                <a:ea typeface="Calibri" charset="0"/>
                <a:cs typeface="Times New Roman" charset="0"/>
              </a:rPr>
              <a:t>Navar</a:t>
            </a:r>
            <a:r>
              <a:rPr lang="en-US" sz="1600" dirty="0">
                <a:solidFill>
                  <a:schemeClr val="tx1"/>
                </a:solidFill>
                <a:ea typeface="Calibri" charset="0"/>
                <a:cs typeface="Times New Roman" charset="0"/>
              </a:rPr>
              <a:t>, A.M., </a:t>
            </a:r>
            <a:r>
              <a:rPr lang="en-US" sz="1600" dirty="0" err="1">
                <a:solidFill>
                  <a:schemeClr val="tx1"/>
                </a:solidFill>
                <a:ea typeface="Calibri" charset="0"/>
                <a:cs typeface="Times New Roman" charset="0"/>
              </a:rPr>
              <a:t>Pencina</a:t>
            </a:r>
            <a:r>
              <a:rPr lang="en-US" sz="1600" dirty="0">
                <a:solidFill>
                  <a:schemeClr val="tx1"/>
                </a:solidFill>
                <a:ea typeface="Calibri" charset="0"/>
                <a:cs typeface="Times New Roman" charset="0"/>
              </a:rPr>
              <a:t>, M.J., </a:t>
            </a:r>
            <a:r>
              <a:rPr lang="en-US" sz="1600" dirty="0" err="1">
                <a:solidFill>
                  <a:schemeClr val="tx1"/>
                </a:solidFill>
                <a:ea typeface="Calibri" charset="0"/>
                <a:cs typeface="Times New Roman" charset="0"/>
              </a:rPr>
              <a:t>Rymer</a:t>
            </a:r>
            <a:r>
              <a:rPr lang="en-US" sz="1600" dirty="0">
                <a:solidFill>
                  <a:schemeClr val="tx1"/>
                </a:solidFill>
                <a:ea typeface="Calibri" charset="0"/>
                <a:cs typeface="Times New Roman" charset="0"/>
              </a:rPr>
              <a:t>, J.A., </a:t>
            </a:r>
            <a:r>
              <a:rPr lang="en-US" sz="1600" dirty="0" err="1">
                <a:solidFill>
                  <a:schemeClr val="tx1"/>
                </a:solidFill>
                <a:ea typeface="Calibri" charset="0"/>
                <a:cs typeface="Times New Roman" charset="0"/>
              </a:rPr>
              <a:t>Louzao</a:t>
            </a:r>
            <a:r>
              <a:rPr lang="en-US" sz="1600" dirty="0">
                <a:solidFill>
                  <a:schemeClr val="tx1"/>
                </a:solidFill>
                <a:ea typeface="Calibri" charset="0"/>
                <a:cs typeface="Times New Roman" charset="0"/>
              </a:rPr>
              <a:t>, D.M., and Peterson, E.D., </a:t>
            </a:r>
            <a:r>
              <a:rPr lang="en-US" sz="1600" i="1" dirty="0">
                <a:solidFill>
                  <a:schemeClr val="tx1"/>
                </a:solidFill>
                <a:ea typeface="Calibri" charset="0"/>
                <a:cs typeface="Times New Roman" charset="0"/>
              </a:rPr>
              <a:t>Use of Open Access Platforms for Clinical Trial Data.</a:t>
            </a:r>
            <a:r>
              <a:rPr lang="en-US" sz="1600" dirty="0">
                <a:solidFill>
                  <a:schemeClr val="tx1"/>
                </a:solidFill>
                <a:ea typeface="Calibri" charset="0"/>
                <a:cs typeface="Times New Roman" charset="0"/>
              </a:rPr>
              <a:t> JAMA, 2016. </a:t>
            </a:r>
          </a:p>
          <a:p>
            <a:pPr marL="325755" indent="-342900">
              <a:lnSpc>
                <a:spcPct val="100000"/>
              </a:lnSpc>
              <a:spcBef>
                <a:spcPts val="600"/>
              </a:spcBef>
              <a:buClr>
                <a:schemeClr val="tx1"/>
              </a:buClr>
              <a:buSzPct val="100000"/>
            </a:pPr>
            <a:r>
              <a:rPr lang="en-US" sz="1600" dirty="0">
                <a:solidFill>
                  <a:schemeClr val="tx1"/>
                </a:solidFill>
                <a:ea typeface="Calibri" charset="0"/>
                <a:cs typeface="Times New Roman" charset="0"/>
              </a:rPr>
              <a:t>Strom, B.L., </a:t>
            </a:r>
            <a:r>
              <a:rPr lang="en-US" sz="1600" dirty="0" err="1">
                <a:solidFill>
                  <a:schemeClr val="tx1"/>
                </a:solidFill>
                <a:ea typeface="Calibri" charset="0"/>
                <a:cs typeface="Times New Roman" charset="0"/>
              </a:rPr>
              <a:t>Buyse</a:t>
            </a:r>
            <a:r>
              <a:rPr lang="en-US" sz="1600" dirty="0">
                <a:solidFill>
                  <a:schemeClr val="tx1"/>
                </a:solidFill>
                <a:ea typeface="Calibri" charset="0"/>
                <a:cs typeface="Times New Roman" charset="0"/>
              </a:rPr>
              <a:t>, M.E., Hughes, J., and </a:t>
            </a:r>
            <a:r>
              <a:rPr lang="en-US" sz="1600" dirty="0" err="1">
                <a:solidFill>
                  <a:schemeClr val="tx1"/>
                </a:solidFill>
                <a:ea typeface="Calibri" charset="0"/>
                <a:cs typeface="Times New Roman" charset="0"/>
              </a:rPr>
              <a:t>Knoppers</a:t>
            </a:r>
            <a:r>
              <a:rPr lang="en-US" sz="1600" dirty="0">
                <a:solidFill>
                  <a:schemeClr val="tx1"/>
                </a:solidFill>
                <a:ea typeface="Calibri" charset="0"/>
                <a:cs typeface="Times New Roman" charset="0"/>
              </a:rPr>
              <a:t>, B.M., </a:t>
            </a:r>
            <a:r>
              <a:rPr lang="en-US" sz="1600" i="1" dirty="0">
                <a:solidFill>
                  <a:schemeClr val="tx1"/>
                </a:solidFill>
                <a:ea typeface="Calibri" charset="0"/>
                <a:cs typeface="Times New Roman" charset="0"/>
              </a:rPr>
              <a:t>Data Sharing - Is the Juice Worth the Squeeze?</a:t>
            </a:r>
            <a:endParaRPr lang="en-US" sz="1600" dirty="0">
              <a:solidFill>
                <a:schemeClr val="tx1"/>
              </a:solidFill>
              <a:ea typeface="Calibri" charset="0"/>
              <a:cs typeface="Times New Roman" charset="0"/>
            </a:endParaRPr>
          </a:p>
          <a:p>
            <a:pPr marL="325755" indent="-342900">
              <a:lnSpc>
                <a:spcPct val="100000"/>
              </a:lnSpc>
              <a:spcBef>
                <a:spcPts val="600"/>
              </a:spcBef>
              <a:buClr>
                <a:schemeClr val="tx1"/>
              </a:buClr>
              <a:buSzPct val="100000"/>
            </a:pPr>
            <a:r>
              <a:rPr lang="en-US" sz="1600" dirty="0" err="1">
                <a:solidFill>
                  <a:schemeClr val="tx1"/>
                </a:solidFill>
              </a:rPr>
              <a:t>Bierer</a:t>
            </a:r>
            <a:r>
              <a:rPr lang="en-US" sz="1600" dirty="0">
                <a:solidFill>
                  <a:schemeClr val="tx1"/>
                </a:solidFill>
              </a:rPr>
              <a:t>, B.E., Li, R., Barnes, M., and Sim, I., </a:t>
            </a:r>
            <a:r>
              <a:rPr lang="en-US" sz="1600" i="1" dirty="0">
                <a:solidFill>
                  <a:schemeClr val="tx1"/>
                </a:solidFill>
              </a:rPr>
              <a:t>A Global, Neutral Platform for Sharing Trial Data.</a:t>
            </a:r>
            <a:r>
              <a:rPr lang="en-US" sz="1600" dirty="0">
                <a:solidFill>
                  <a:schemeClr val="tx1"/>
                </a:solidFill>
              </a:rPr>
              <a:t> N </a:t>
            </a:r>
            <a:r>
              <a:rPr lang="en-US" sz="1600" dirty="0" err="1">
                <a:solidFill>
                  <a:schemeClr val="tx1"/>
                </a:solidFill>
              </a:rPr>
              <a:t>Engl</a:t>
            </a:r>
            <a:r>
              <a:rPr lang="en-US" sz="1600" dirty="0">
                <a:solidFill>
                  <a:schemeClr val="tx1"/>
                </a:solidFill>
              </a:rPr>
              <a:t> J Med, 2016. </a:t>
            </a:r>
          </a:p>
          <a:p>
            <a:pPr marL="325755" indent="-342900">
              <a:lnSpc>
                <a:spcPct val="100000"/>
              </a:lnSpc>
              <a:spcBef>
                <a:spcPts val="600"/>
              </a:spcBef>
              <a:buClr>
                <a:schemeClr val="tx1"/>
              </a:buClr>
              <a:buSzPct val="100000"/>
            </a:pPr>
            <a:r>
              <a:rPr lang="en-US" sz="1600" dirty="0">
                <a:solidFill>
                  <a:schemeClr val="tx1"/>
                </a:solidFill>
              </a:rPr>
              <a:t>Horton, R., </a:t>
            </a:r>
            <a:r>
              <a:rPr lang="en-US" sz="1600" i="1" dirty="0">
                <a:solidFill>
                  <a:schemeClr val="tx1"/>
                </a:solidFill>
              </a:rPr>
              <a:t>Offline: Data sharing—why editors may have got it wrong.</a:t>
            </a:r>
            <a:r>
              <a:rPr lang="en-US" sz="1600" dirty="0">
                <a:solidFill>
                  <a:schemeClr val="tx1"/>
                </a:solidFill>
              </a:rPr>
              <a:t> The Lancet, 2016.</a:t>
            </a:r>
          </a:p>
          <a:p>
            <a:pPr marL="325755" indent="-342900">
              <a:lnSpc>
                <a:spcPct val="100000"/>
              </a:lnSpc>
              <a:spcBef>
                <a:spcPts val="600"/>
              </a:spcBef>
              <a:buClr>
                <a:schemeClr val="tx1"/>
              </a:buClr>
              <a:buSzPct val="100000"/>
            </a:pPr>
            <a:r>
              <a:rPr lang="en-US" sz="1600" i="1" dirty="0">
                <a:solidFill>
                  <a:schemeClr val="tx1"/>
                </a:solidFill>
              </a:rPr>
              <a:t>Toward Fairness in Data Sharing.</a:t>
            </a:r>
            <a:r>
              <a:rPr lang="en-US" sz="1600" dirty="0">
                <a:solidFill>
                  <a:schemeClr val="tx1"/>
                </a:solidFill>
              </a:rPr>
              <a:t> New England Journal of Medicine, 2016. </a:t>
            </a:r>
          </a:p>
          <a:p>
            <a:pPr marL="325755" indent="-342900">
              <a:lnSpc>
                <a:spcPct val="100000"/>
              </a:lnSpc>
              <a:spcBef>
                <a:spcPts val="600"/>
              </a:spcBef>
              <a:buClr>
                <a:schemeClr val="tx1"/>
              </a:buClr>
              <a:buSzPct val="100000"/>
            </a:pPr>
            <a:r>
              <a:rPr lang="en-US" sz="1600" dirty="0">
                <a:solidFill>
                  <a:schemeClr val="tx1"/>
                </a:solidFill>
              </a:rPr>
              <a:t>Warren, E., </a:t>
            </a:r>
            <a:r>
              <a:rPr lang="en-US" sz="1600" i="1" dirty="0">
                <a:solidFill>
                  <a:schemeClr val="tx1"/>
                </a:solidFill>
              </a:rPr>
              <a:t>Strengthening Research through Data Sharing.</a:t>
            </a:r>
            <a:r>
              <a:rPr lang="en-US" sz="1600" dirty="0">
                <a:solidFill>
                  <a:schemeClr val="tx1"/>
                </a:solidFill>
              </a:rPr>
              <a:t> New England Journal of Medicine, 2016. </a:t>
            </a:r>
          </a:p>
          <a:p>
            <a:pPr marL="325755" indent="-342900">
              <a:lnSpc>
                <a:spcPct val="100000"/>
              </a:lnSpc>
              <a:spcBef>
                <a:spcPts val="600"/>
              </a:spcBef>
              <a:buClr>
                <a:schemeClr val="tx1"/>
              </a:buClr>
              <a:buSzPct val="100000"/>
            </a:pPr>
            <a:r>
              <a:rPr lang="en-US" sz="1600" b="1" dirty="0" err="1">
                <a:solidFill>
                  <a:schemeClr val="tx1"/>
                </a:solidFill>
              </a:rPr>
              <a:t>Taichman</a:t>
            </a:r>
            <a:r>
              <a:rPr lang="en-US" sz="1600" b="1" dirty="0">
                <a:solidFill>
                  <a:schemeClr val="tx1"/>
                </a:solidFill>
              </a:rPr>
              <a:t>, D.B., et al., </a:t>
            </a:r>
            <a:r>
              <a:rPr lang="en-US" sz="1600" b="1" i="1" dirty="0">
                <a:solidFill>
                  <a:schemeClr val="tx1"/>
                </a:solidFill>
              </a:rPr>
              <a:t>Data Sharing Statements for Clinical Trials: A Requirement of the International Committee of Medical Journal Editors.</a:t>
            </a:r>
            <a:r>
              <a:rPr lang="en-US" sz="1600" b="1" dirty="0">
                <a:solidFill>
                  <a:schemeClr val="tx1"/>
                </a:solidFill>
              </a:rPr>
              <a:t> Annals of Internal Medicine, 2017 </a:t>
            </a:r>
          </a:p>
          <a:p>
            <a:pPr marL="325755" indent="-342900">
              <a:lnSpc>
                <a:spcPct val="100000"/>
              </a:lnSpc>
              <a:spcBef>
                <a:spcPts val="600"/>
              </a:spcBef>
              <a:buClr>
                <a:schemeClr val="tx1"/>
              </a:buClr>
              <a:buSzPct val="100000"/>
            </a:pPr>
            <a:r>
              <a:rPr lang="en-US" sz="1600" dirty="0" err="1">
                <a:solidFill>
                  <a:schemeClr val="tx1"/>
                </a:solidFill>
              </a:rPr>
              <a:t>Bierer</a:t>
            </a:r>
            <a:r>
              <a:rPr lang="en-US" sz="1600" dirty="0">
                <a:solidFill>
                  <a:schemeClr val="tx1"/>
                </a:solidFill>
              </a:rPr>
              <a:t>, B.E., </a:t>
            </a:r>
            <a:r>
              <a:rPr lang="en-US" sz="1600" i="1" dirty="0">
                <a:solidFill>
                  <a:schemeClr val="tx1"/>
                </a:solidFill>
              </a:rPr>
              <a:t>Academic Incentives for data sharing.</a:t>
            </a:r>
            <a:r>
              <a:rPr lang="en-US" sz="1600" dirty="0">
                <a:solidFill>
                  <a:schemeClr val="tx1"/>
                </a:solidFill>
              </a:rPr>
              <a:t> New England Journal of Medicine, 2017.</a:t>
            </a:r>
          </a:p>
          <a:p>
            <a:pPr marL="325755" indent="-342900">
              <a:lnSpc>
                <a:spcPct val="100000"/>
              </a:lnSpc>
              <a:spcBef>
                <a:spcPts val="600"/>
              </a:spcBef>
              <a:buClr>
                <a:schemeClr val="tx1"/>
              </a:buClr>
              <a:buSzPct val="100000"/>
            </a:pPr>
            <a:r>
              <a:rPr lang="en-US" sz="1600" dirty="0">
                <a:solidFill>
                  <a:schemeClr val="tx1"/>
                </a:solidFill>
              </a:rPr>
              <a:t>Rockhold, F., </a:t>
            </a:r>
            <a:r>
              <a:rPr lang="en-US" sz="1600" i="1" dirty="0">
                <a:solidFill>
                  <a:schemeClr val="tx1"/>
                </a:solidFill>
              </a:rPr>
              <a:t>Data Access and Sharing: Are we being transparent about clinical research? Let's do what's right for patients</a:t>
            </a:r>
            <a:r>
              <a:rPr lang="en-US" sz="1600" dirty="0">
                <a:solidFill>
                  <a:schemeClr val="tx1"/>
                </a:solidFill>
              </a:rPr>
              <a:t>. Ann </a:t>
            </a:r>
            <a:r>
              <a:rPr lang="en-US" sz="1600" dirty="0" err="1">
                <a:solidFill>
                  <a:schemeClr val="tx1"/>
                </a:solidFill>
              </a:rPr>
              <a:t>Oncol</a:t>
            </a:r>
            <a:r>
              <a:rPr lang="en-US" sz="1600" dirty="0">
                <a:solidFill>
                  <a:schemeClr val="tx1"/>
                </a:solidFill>
              </a:rPr>
              <a:t>, 2017.</a:t>
            </a:r>
          </a:p>
          <a:p>
            <a:pPr marL="325755" indent="-342900">
              <a:lnSpc>
                <a:spcPct val="100000"/>
              </a:lnSpc>
              <a:spcBef>
                <a:spcPts val="600"/>
              </a:spcBef>
              <a:buClr>
                <a:schemeClr val="tx1"/>
              </a:buClr>
              <a:buSzPct val="100000"/>
            </a:pPr>
            <a:r>
              <a:rPr lang="en-US" sz="1600" dirty="0" err="1">
                <a:solidFill>
                  <a:schemeClr val="tx1"/>
                </a:solidFill>
                <a:ea typeface="Calibri" charset="0"/>
                <a:cs typeface="Times New Roman" charset="0"/>
              </a:rPr>
              <a:t>Etc</a:t>
            </a:r>
            <a:r>
              <a:rPr lang="is-IS" sz="1600" dirty="0">
                <a:solidFill>
                  <a:schemeClr val="tx1"/>
                </a:solidFill>
                <a:ea typeface="Calibri" charset="0"/>
                <a:cs typeface="Times New Roman" charset="0"/>
              </a:rPr>
              <a:t>….</a:t>
            </a:r>
            <a:r>
              <a:rPr lang="en-US" sz="1600" dirty="0">
                <a:solidFill>
                  <a:schemeClr val="tx1"/>
                </a:solidFill>
                <a:ea typeface="Calibri" charset="0"/>
                <a:cs typeface="Times New Roman" charset="0"/>
              </a:rPr>
              <a:t>  </a:t>
            </a:r>
            <a:r>
              <a:rPr lang="en-US" sz="1600" dirty="0">
                <a:solidFill>
                  <a:schemeClr val="tx1"/>
                </a:solidFill>
                <a:hlinkClick r:id="rId2"/>
              </a:rPr>
              <a:t>http://www.nejm.org/page/data-sharing</a:t>
            </a:r>
            <a:endParaRPr lang="en-US" sz="1600" dirty="0">
              <a:solidFill>
                <a:schemeClr val="tx1"/>
              </a:solidFill>
            </a:endParaRPr>
          </a:p>
          <a:p>
            <a:pPr marL="325755" indent="-342900">
              <a:lnSpc>
                <a:spcPct val="100000"/>
              </a:lnSpc>
              <a:spcBef>
                <a:spcPts val="600"/>
              </a:spcBef>
              <a:buClr>
                <a:schemeClr val="tx1"/>
              </a:buClr>
              <a:buSzPct val="100000"/>
            </a:pPr>
            <a:endParaRPr lang="en-US" sz="1600" dirty="0">
              <a:solidFill>
                <a:schemeClr val="tx1"/>
              </a:solidFill>
              <a:ea typeface="Calibri" charset="0"/>
              <a:cs typeface="Times New Roman" charset="0"/>
            </a:endParaRPr>
          </a:p>
          <a:p>
            <a:pPr marL="325755" indent="-342900">
              <a:lnSpc>
                <a:spcPct val="100000"/>
              </a:lnSpc>
              <a:spcBef>
                <a:spcPts val="600"/>
              </a:spcBef>
              <a:buClr>
                <a:schemeClr val="tx1"/>
              </a:buClr>
              <a:buSzPct val="100000"/>
            </a:pPr>
            <a:endParaRPr lang="en-US" sz="1600" dirty="0">
              <a:solidFill>
                <a:schemeClr val="tx1"/>
              </a:solidFill>
            </a:endParaRPr>
          </a:p>
        </p:txBody>
      </p:sp>
    </p:spTree>
    <p:extLst>
      <p:ext uri="{BB962C8B-B14F-4D97-AF65-F5344CB8AC3E}">
        <p14:creationId xmlns:p14="http://schemas.microsoft.com/office/powerpoint/2010/main" val="79128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152400"/>
            <a:ext cx="8077200" cy="6049117"/>
          </a:xfrm>
        </p:spPr>
      </p:pic>
    </p:spTree>
    <p:extLst>
      <p:ext uri="{BB962C8B-B14F-4D97-AF65-F5344CB8AC3E}">
        <p14:creationId xmlns:p14="http://schemas.microsoft.com/office/powerpoint/2010/main" val="3766215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Approaches</a:t>
            </a:r>
          </a:p>
        </p:txBody>
      </p:sp>
      <p:sp>
        <p:nvSpPr>
          <p:cNvPr id="3" name="Content Placeholder 2"/>
          <p:cNvSpPr>
            <a:spLocks noGrp="1"/>
          </p:cNvSpPr>
          <p:nvPr>
            <p:ph idx="1"/>
          </p:nvPr>
        </p:nvSpPr>
        <p:spPr>
          <a:xfrm>
            <a:off x="76200" y="1600202"/>
            <a:ext cx="8839200" cy="4525963"/>
          </a:xfrm>
        </p:spPr>
        <p:txBody>
          <a:bodyPr>
            <a:normAutofit/>
          </a:bodyPr>
          <a:lstStyle/>
          <a:p>
            <a:r>
              <a:rPr lang="en-US" sz="2400" dirty="0">
                <a:solidFill>
                  <a:schemeClr val="tx1"/>
                </a:solidFill>
              </a:rPr>
              <a:t>Therapeutic-specific “warehouses”, e.g. expanded version of PDS, ACCESS</a:t>
            </a:r>
          </a:p>
          <a:p>
            <a:r>
              <a:rPr lang="en-US" sz="2400" dirty="0">
                <a:solidFill>
                  <a:schemeClr val="tx1"/>
                </a:solidFill>
              </a:rPr>
              <a:t>Institution-specific Registries or databases</a:t>
            </a:r>
          </a:p>
          <a:p>
            <a:r>
              <a:rPr lang="en-US" sz="2400" dirty="0">
                <a:solidFill>
                  <a:schemeClr val="tx1"/>
                </a:solidFill>
              </a:rPr>
              <a:t>Regulatory or health authority platforms</a:t>
            </a:r>
          </a:p>
          <a:p>
            <a:r>
              <a:rPr lang="is-IS" sz="2400" dirty="0">
                <a:solidFill>
                  <a:schemeClr val="tx1"/>
                </a:solidFill>
              </a:rPr>
              <a:t>…</a:t>
            </a:r>
          </a:p>
          <a:p>
            <a:r>
              <a:rPr lang="is-IS" sz="2400" dirty="0">
                <a:solidFill>
                  <a:schemeClr val="tx1"/>
                </a:solidFill>
              </a:rPr>
              <a:t>All provide access or sharing and could work in a federated model based on standards and an ability to search across repositories.   </a:t>
            </a:r>
            <a:endParaRPr lang="en-US" sz="2400" dirty="0">
              <a:solidFill>
                <a:schemeClr val="tx1"/>
              </a:solidFill>
            </a:endParaRPr>
          </a:p>
          <a:p>
            <a:endParaRPr lang="en-US" sz="2400" dirty="0">
              <a:solidFill>
                <a:schemeClr val="tx1"/>
              </a:solidFill>
            </a:endParaRPr>
          </a:p>
          <a:p>
            <a:endParaRPr lang="en-US" sz="2400" dirty="0">
              <a:solidFill>
                <a:schemeClr val="tx1"/>
              </a:solidFill>
            </a:endParaRPr>
          </a:p>
        </p:txBody>
      </p:sp>
    </p:spTree>
    <p:extLst>
      <p:ext uri="{BB962C8B-B14F-4D97-AF65-F5344CB8AC3E}">
        <p14:creationId xmlns:p14="http://schemas.microsoft.com/office/powerpoint/2010/main" val="209079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62001"/>
          </a:xfrm>
        </p:spPr>
        <p:txBody>
          <a:bodyPr>
            <a:normAutofit/>
          </a:bodyPr>
          <a:lstStyle/>
          <a:p>
            <a:r>
              <a:rPr lang="en-US" sz="3600" b="1" dirty="0"/>
              <a:t>Key Summary Points</a:t>
            </a:r>
          </a:p>
        </p:txBody>
      </p:sp>
      <p:sp>
        <p:nvSpPr>
          <p:cNvPr id="3" name="Content Placeholder 2"/>
          <p:cNvSpPr>
            <a:spLocks noGrp="1"/>
          </p:cNvSpPr>
          <p:nvPr>
            <p:ph idx="1"/>
          </p:nvPr>
        </p:nvSpPr>
        <p:spPr>
          <a:xfrm>
            <a:off x="143786" y="1143000"/>
            <a:ext cx="8856428" cy="4953000"/>
          </a:xfrm>
        </p:spPr>
        <p:txBody>
          <a:bodyPr>
            <a:noAutofit/>
          </a:bodyPr>
          <a:lstStyle/>
          <a:p>
            <a:pPr marL="182880">
              <a:lnSpc>
                <a:spcPct val="100000"/>
              </a:lnSpc>
              <a:spcBef>
                <a:spcPts val="600"/>
              </a:spcBef>
            </a:pPr>
            <a:r>
              <a:rPr lang="en-US" dirty="0">
                <a:solidFill>
                  <a:schemeClr val="tx1"/>
                </a:solidFill>
                <a:latin typeface="Arial" charset="0"/>
                <a:ea typeface="Arial" charset="0"/>
                <a:cs typeface="Arial" charset="0"/>
              </a:rPr>
              <a:t>We owe it to patients who enroll in trials  to make data available for further evaluation</a:t>
            </a:r>
          </a:p>
          <a:p>
            <a:pPr marL="182880">
              <a:lnSpc>
                <a:spcPct val="100000"/>
              </a:lnSpc>
              <a:spcBef>
                <a:spcPts val="600"/>
              </a:spcBef>
            </a:pPr>
            <a:r>
              <a:rPr lang="en-US" dirty="0">
                <a:solidFill>
                  <a:schemeClr val="tx1"/>
                </a:solidFill>
                <a:latin typeface="Arial" charset="0"/>
                <a:ea typeface="Arial" charset="0"/>
                <a:cs typeface="Arial" charset="0"/>
              </a:rPr>
              <a:t>We need to view ”Data Access” effort as a journey that benefits patients in first instance and other requirements from journals and legislators, etc. will follow in place.</a:t>
            </a:r>
          </a:p>
          <a:p>
            <a:pPr marL="182880">
              <a:lnSpc>
                <a:spcPct val="100000"/>
              </a:lnSpc>
              <a:spcBef>
                <a:spcPts val="600"/>
              </a:spcBef>
            </a:pPr>
            <a:r>
              <a:rPr lang="en-US" dirty="0">
                <a:solidFill>
                  <a:schemeClr val="tx1"/>
                </a:solidFill>
                <a:latin typeface="Arial" charset="0"/>
                <a:ea typeface="Arial" charset="0"/>
                <a:cs typeface="Arial" charset="0"/>
              </a:rPr>
              <a:t>There are some challenges and some risks, all of which are manageable and can be overcome with focus and effort.</a:t>
            </a:r>
          </a:p>
          <a:p>
            <a:pPr marL="633730" lvl="2">
              <a:lnSpc>
                <a:spcPct val="100000"/>
              </a:lnSpc>
              <a:spcBef>
                <a:spcPts val="600"/>
              </a:spcBef>
            </a:pPr>
            <a:r>
              <a:rPr lang="en-US" dirty="0">
                <a:solidFill>
                  <a:schemeClr val="tx1"/>
                </a:solidFill>
                <a:latin typeface="Arial" charset="0"/>
                <a:ea typeface="Arial" charset="0"/>
                <a:cs typeface="Arial" charset="0"/>
              </a:rPr>
              <a:t>Patient Privacy</a:t>
            </a:r>
          </a:p>
          <a:p>
            <a:pPr marL="633730" lvl="2">
              <a:lnSpc>
                <a:spcPct val="100000"/>
              </a:lnSpc>
              <a:spcBef>
                <a:spcPts val="600"/>
              </a:spcBef>
            </a:pPr>
            <a:r>
              <a:rPr lang="en-US" dirty="0">
                <a:solidFill>
                  <a:schemeClr val="tx1"/>
                </a:solidFill>
                <a:latin typeface="Arial" charset="0"/>
                <a:ea typeface="Arial" charset="0"/>
                <a:cs typeface="Arial" charset="0"/>
              </a:rPr>
              <a:t>Informed Consent</a:t>
            </a:r>
          </a:p>
          <a:p>
            <a:pPr marL="633730" lvl="2">
              <a:lnSpc>
                <a:spcPct val="100000"/>
              </a:lnSpc>
              <a:spcBef>
                <a:spcPts val="600"/>
              </a:spcBef>
            </a:pPr>
            <a:r>
              <a:rPr lang="en-US" dirty="0">
                <a:solidFill>
                  <a:schemeClr val="tx1"/>
                </a:solidFill>
                <a:latin typeface="Arial" charset="0"/>
                <a:ea typeface="Arial" charset="0"/>
                <a:cs typeface="Arial" charset="0"/>
              </a:rPr>
              <a:t>Data Standards and interoperability</a:t>
            </a:r>
          </a:p>
          <a:p>
            <a:pPr marL="633730" lvl="2">
              <a:lnSpc>
                <a:spcPct val="100000"/>
              </a:lnSpc>
              <a:spcBef>
                <a:spcPts val="600"/>
              </a:spcBef>
            </a:pPr>
            <a:r>
              <a:rPr lang="en-US" dirty="0">
                <a:solidFill>
                  <a:schemeClr val="tx1"/>
                </a:solidFill>
                <a:latin typeface="Arial" charset="0"/>
                <a:ea typeface="Arial" charset="0"/>
                <a:cs typeface="Arial" charset="0"/>
              </a:rPr>
              <a:t>Incentives for researchers</a:t>
            </a:r>
          </a:p>
          <a:p>
            <a:pPr marL="633730" lvl="2">
              <a:lnSpc>
                <a:spcPct val="100000"/>
              </a:lnSpc>
              <a:spcBef>
                <a:spcPts val="600"/>
              </a:spcBef>
            </a:pPr>
            <a:r>
              <a:rPr lang="en-US" dirty="0">
                <a:solidFill>
                  <a:schemeClr val="tx1"/>
                </a:solidFill>
                <a:latin typeface="Arial" charset="0"/>
                <a:ea typeface="Arial" charset="0"/>
                <a:cs typeface="Arial" charset="0"/>
              </a:rPr>
              <a:t>Proof of value</a:t>
            </a:r>
          </a:p>
          <a:p>
            <a:pPr marL="182880">
              <a:lnSpc>
                <a:spcPct val="100000"/>
              </a:lnSpc>
              <a:spcBef>
                <a:spcPts val="600"/>
              </a:spcBef>
            </a:pPr>
            <a:r>
              <a:rPr lang="en-US" dirty="0">
                <a:solidFill>
                  <a:schemeClr val="tx1"/>
                </a:solidFill>
                <a:latin typeface="Arial" charset="0"/>
                <a:ea typeface="Arial" charset="0"/>
                <a:cs typeface="Arial" charset="0"/>
              </a:rPr>
              <a:t>A common standardized system has advantages over a fractured and </a:t>
            </a:r>
            <a:r>
              <a:rPr lang="en-US" dirty="0" err="1">
                <a:solidFill>
                  <a:schemeClr val="tx1"/>
                </a:solidFill>
                <a:latin typeface="Arial" charset="0"/>
                <a:ea typeface="Arial" charset="0"/>
                <a:cs typeface="Arial" charset="0"/>
              </a:rPr>
              <a:t>siloed</a:t>
            </a:r>
            <a:r>
              <a:rPr lang="en-US" dirty="0">
                <a:solidFill>
                  <a:schemeClr val="tx1"/>
                </a:solidFill>
                <a:latin typeface="Arial" charset="0"/>
                <a:ea typeface="Arial" charset="0"/>
                <a:cs typeface="Arial" charset="0"/>
              </a:rPr>
              <a:t> approach</a:t>
            </a:r>
          </a:p>
          <a:p>
            <a:pPr marL="182880">
              <a:lnSpc>
                <a:spcPct val="100000"/>
              </a:lnSpc>
              <a:spcBef>
                <a:spcPts val="600"/>
              </a:spcBef>
            </a:pPr>
            <a:endParaRPr lang="en-US" sz="240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37481800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Extras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0719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8454" y="1684777"/>
            <a:ext cx="8215946" cy="443711"/>
          </a:xfrm>
          <a:prstGeom prst="rect">
            <a:avLst/>
          </a:prstGeom>
        </p:spPr>
        <p:txBody>
          <a:bodyPr vert="horz" wrap="square" lIns="0" tIns="12700" rIns="0" bIns="0" rtlCol="0">
            <a:spAutoFit/>
          </a:bodyPr>
          <a:lstStyle/>
          <a:p>
            <a:pPr marL="12700">
              <a:lnSpc>
                <a:spcPct val="100000"/>
              </a:lnSpc>
              <a:spcBef>
                <a:spcPts val="100"/>
              </a:spcBef>
            </a:pPr>
            <a:r>
              <a:rPr sz="2800" b="1" dirty="0">
                <a:solidFill>
                  <a:srgbClr val="000000"/>
                </a:solidFill>
                <a:latin typeface="Arial"/>
                <a:cs typeface="Arial"/>
              </a:rPr>
              <a:t>Vivli: </a:t>
            </a:r>
            <a:r>
              <a:rPr sz="2400" b="1" dirty="0">
                <a:solidFill>
                  <a:srgbClr val="000000"/>
                </a:solidFill>
                <a:latin typeface="Arial"/>
                <a:cs typeface="Arial"/>
              </a:rPr>
              <a:t>A  vision of worldwide collaborating stakeholders</a:t>
            </a:r>
            <a:endParaRPr sz="2400">
              <a:latin typeface="Arial"/>
              <a:cs typeface="Arial"/>
            </a:endParaRPr>
          </a:p>
        </p:txBody>
      </p:sp>
      <p:sp>
        <p:nvSpPr>
          <p:cNvPr id="3" name="object 3"/>
          <p:cNvSpPr txBox="1"/>
          <p:nvPr/>
        </p:nvSpPr>
        <p:spPr>
          <a:xfrm>
            <a:off x="661354" y="2625317"/>
            <a:ext cx="3110546" cy="2858347"/>
          </a:xfrm>
          <a:prstGeom prst="rect">
            <a:avLst/>
          </a:prstGeom>
        </p:spPr>
        <p:txBody>
          <a:bodyPr vert="horz" wrap="square" lIns="0" tIns="79375" rIns="0" bIns="0" rtlCol="0">
            <a:spAutoFit/>
          </a:bodyPr>
          <a:lstStyle/>
          <a:p>
            <a:pPr marL="355600" indent="-342900">
              <a:lnSpc>
                <a:spcPct val="100000"/>
              </a:lnSpc>
              <a:spcBef>
                <a:spcPts val="625"/>
              </a:spcBef>
              <a:buClr>
                <a:srgbClr val="004071"/>
              </a:buClr>
              <a:buFont typeface="Courier New" charset="0"/>
              <a:buChar char="o"/>
              <a:tabLst>
                <a:tab pos="480695" algn="l"/>
                <a:tab pos="481330" algn="l"/>
              </a:tabLst>
            </a:pPr>
            <a:r>
              <a:rPr sz="2200" dirty="0">
                <a:latin typeface="Arial"/>
                <a:cs typeface="Arial"/>
              </a:rPr>
              <a:t>Industry</a:t>
            </a:r>
          </a:p>
          <a:p>
            <a:pPr marL="355600" marR="868680" indent="-342900">
              <a:lnSpc>
                <a:spcPct val="119900"/>
              </a:lnSpc>
              <a:buClr>
                <a:srgbClr val="004071"/>
              </a:buClr>
              <a:buFont typeface="Courier New" charset="0"/>
              <a:buChar char="o"/>
              <a:tabLst>
                <a:tab pos="480695" algn="l"/>
                <a:tab pos="481330" algn="l"/>
              </a:tabLst>
            </a:pPr>
            <a:r>
              <a:rPr sz="2200" dirty="0">
                <a:latin typeface="Arial"/>
                <a:cs typeface="Arial"/>
              </a:rPr>
              <a:t>Academia </a:t>
            </a:r>
            <a:r>
              <a:rPr sz="2200" dirty="0">
                <a:solidFill>
                  <a:srgbClr val="004071"/>
                </a:solidFill>
                <a:latin typeface="Arial"/>
                <a:cs typeface="Arial"/>
              </a:rPr>
              <a:t> </a:t>
            </a:r>
            <a:endParaRPr lang="en-US" sz="2200" dirty="0">
              <a:solidFill>
                <a:srgbClr val="004071"/>
              </a:solidFill>
              <a:latin typeface="Arial"/>
              <a:cs typeface="Arial"/>
            </a:endParaRPr>
          </a:p>
          <a:p>
            <a:pPr marL="355600" marR="868680" indent="-342900">
              <a:lnSpc>
                <a:spcPct val="119900"/>
              </a:lnSpc>
              <a:buClr>
                <a:srgbClr val="004071"/>
              </a:buClr>
              <a:buFont typeface="Courier New" charset="0"/>
              <a:buChar char="o"/>
              <a:tabLst>
                <a:tab pos="480695" algn="l"/>
                <a:tab pos="481330" algn="l"/>
              </a:tabLst>
            </a:pPr>
            <a:r>
              <a:rPr sz="2200" dirty="0">
                <a:latin typeface="Arial"/>
                <a:cs typeface="Arial"/>
              </a:rPr>
              <a:t>Non-profits</a:t>
            </a:r>
            <a:endParaRPr lang="en-US" sz="2200" dirty="0">
              <a:latin typeface="Arial"/>
              <a:cs typeface="Arial"/>
            </a:endParaRPr>
          </a:p>
          <a:p>
            <a:pPr marL="355600" marR="868680" indent="-342900">
              <a:lnSpc>
                <a:spcPct val="119900"/>
              </a:lnSpc>
              <a:buClr>
                <a:srgbClr val="004071"/>
              </a:buClr>
              <a:buFont typeface="Courier New" charset="0"/>
              <a:buChar char="o"/>
              <a:tabLst>
                <a:tab pos="480695" algn="l"/>
                <a:tab pos="481330" algn="l"/>
              </a:tabLst>
            </a:pPr>
            <a:r>
              <a:rPr sz="2200" dirty="0">
                <a:latin typeface="Arial"/>
                <a:cs typeface="Arial"/>
              </a:rPr>
              <a:t>Associations</a:t>
            </a:r>
          </a:p>
          <a:p>
            <a:pPr marL="355600" indent="-342900">
              <a:lnSpc>
                <a:spcPct val="100000"/>
              </a:lnSpc>
              <a:spcBef>
                <a:spcPts val="560"/>
              </a:spcBef>
              <a:buClr>
                <a:srgbClr val="004071"/>
              </a:buClr>
              <a:buFont typeface="Courier New" charset="0"/>
              <a:buChar char="o"/>
              <a:tabLst>
                <a:tab pos="480695" algn="l"/>
                <a:tab pos="481330" algn="l"/>
              </a:tabLst>
            </a:pPr>
            <a:r>
              <a:rPr sz="2200" dirty="0">
                <a:latin typeface="Arial"/>
                <a:cs typeface="Arial"/>
              </a:rPr>
              <a:t>Regulatory agencies</a:t>
            </a:r>
          </a:p>
          <a:p>
            <a:pPr marL="355600" indent="-342900">
              <a:lnSpc>
                <a:spcPct val="100000"/>
              </a:lnSpc>
              <a:spcBef>
                <a:spcPts val="525"/>
              </a:spcBef>
              <a:buClr>
                <a:srgbClr val="004071"/>
              </a:buClr>
              <a:buFont typeface="Courier New" charset="0"/>
              <a:buChar char="o"/>
              <a:tabLst>
                <a:tab pos="480695" algn="l"/>
                <a:tab pos="481330" algn="l"/>
              </a:tabLst>
            </a:pPr>
            <a:r>
              <a:rPr sz="2200" dirty="0">
                <a:latin typeface="Arial"/>
                <a:cs typeface="Arial"/>
              </a:rPr>
              <a:t>Foundations</a:t>
            </a:r>
          </a:p>
          <a:p>
            <a:pPr marL="355600" indent="-342900">
              <a:lnSpc>
                <a:spcPct val="100000"/>
              </a:lnSpc>
              <a:spcBef>
                <a:spcPts val="525"/>
              </a:spcBef>
              <a:buClr>
                <a:srgbClr val="004071"/>
              </a:buClr>
              <a:buFont typeface="Courier New" charset="0"/>
              <a:buChar char="o"/>
              <a:tabLst>
                <a:tab pos="480695" algn="l"/>
                <a:tab pos="481330" algn="l"/>
              </a:tabLst>
            </a:pPr>
            <a:r>
              <a:rPr sz="2200" dirty="0">
                <a:latin typeface="Arial"/>
                <a:cs typeface="Arial"/>
              </a:rPr>
              <a:t>Participants</a:t>
            </a:r>
          </a:p>
        </p:txBody>
      </p:sp>
      <p:sp>
        <p:nvSpPr>
          <p:cNvPr id="4" name="object 4"/>
          <p:cNvSpPr/>
          <p:nvPr/>
        </p:nvSpPr>
        <p:spPr>
          <a:xfrm>
            <a:off x="2781301" y="4696"/>
            <a:ext cx="3644898" cy="161907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776538" y="0"/>
            <a:ext cx="3654425" cy="1638300"/>
          </a:xfrm>
          <a:custGeom>
            <a:avLst/>
            <a:gdLst/>
            <a:ahLst/>
            <a:cxnLst/>
            <a:rect l="l" t="t" r="r" b="b"/>
            <a:pathLst>
              <a:path w="3654425" h="1638300">
                <a:moveTo>
                  <a:pt x="3654424" y="0"/>
                </a:moveTo>
                <a:lnTo>
                  <a:pt x="3654424" y="1637684"/>
                </a:lnTo>
                <a:lnTo>
                  <a:pt x="0" y="1637684"/>
                </a:lnTo>
                <a:lnTo>
                  <a:pt x="0" y="0"/>
                </a:lnTo>
              </a:path>
            </a:pathLst>
          </a:custGeom>
          <a:ln w="9525">
            <a:solidFill>
              <a:srgbClr val="AFC3CD"/>
            </a:solidFill>
          </a:ln>
        </p:spPr>
        <p:txBody>
          <a:bodyPr wrap="square" lIns="0" tIns="0" rIns="0" bIns="0" rtlCol="0"/>
          <a:lstStyle/>
          <a:p>
            <a:endParaRPr/>
          </a:p>
        </p:txBody>
      </p:sp>
      <p:sp>
        <p:nvSpPr>
          <p:cNvPr id="6" name="object 6"/>
          <p:cNvSpPr/>
          <p:nvPr/>
        </p:nvSpPr>
        <p:spPr>
          <a:xfrm>
            <a:off x="5709052" y="3880175"/>
            <a:ext cx="1153160" cy="1153160"/>
          </a:xfrm>
          <a:custGeom>
            <a:avLst/>
            <a:gdLst/>
            <a:ahLst/>
            <a:cxnLst/>
            <a:rect l="l" t="t" r="r" b="b"/>
            <a:pathLst>
              <a:path w="1153159" h="1153160">
                <a:moveTo>
                  <a:pt x="576276" y="0"/>
                </a:moveTo>
                <a:lnTo>
                  <a:pt x="529012" y="1910"/>
                </a:lnTo>
                <a:lnTo>
                  <a:pt x="482801" y="7542"/>
                </a:lnTo>
                <a:lnTo>
                  <a:pt x="437790" y="16748"/>
                </a:lnTo>
                <a:lnTo>
                  <a:pt x="394128" y="29378"/>
                </a:lnTo>
                <a:lnTo>
                  <a:pt x="351963" y="45286"/>
                </a:lnTo>
                <a:lnTo>
                  <a:pt x="311444" y="64322"/>
                </a:lnTo>
                <a:lnTo>
                  <a:pt x="272718" y="86339"/>
                </a:lnTo>
                <a:lnTo>
                  <a:pt x="235935" y="111187"/>
                </a:lnTo>
                <a:lnTo>
                  <a:pt x="201242" y="138719"/>
                </a:lnTo>
                <a:lnTo>
                  <a:pt x="168787" y="168786"/>
                </a:lnTo>
                <a:lnTo>
                  <a:pt x="138720" y="201241"/>
                </a:lnTo>
                <a:lnTo>
                  <a:pt x="111188" y="235934"/>
                </a:lnTo>
                <a:lnTo>
                  <a:pt x="86339" y="272717"/>
                </a:lnTo>
                <a:lnTo>
                  <a:pt x="64322" y="311443"/>
                </a:lnTo>
                <a:lnTo>
                  <a:pt x="45286" y="351962"/>
                </a:lnTo>
                <a:lnTo>
                  <a:pt x="29378" y="394127"/>
                </a:lnTo>
                <a:lnTo>
                  <a:pt x="16748" y="437789"/>
                </a:lnTo>
                <a:lnTo>
                  <a:pt x="7542" y="482800"/>
                </a:lnTo>
                <a:lnTo>
                  <a:pt x="1910" y="529011"/>
                </a:lnTo>
                <a:lnTo>
                  <a:pt x="0" y="576275"/>
                </a:lnTo>
                <a:lnTo>
                  <a:pt x="1910" y="623538"/>
                </a:lnTo>
                <a:lnTo>
                  <a:pt x="7542" y="669750"/>
                </a:lnTo>
                <a:lnTo>
                  <a:pt x="16748" y="714760"/>
                </a:lnTo>
                <a:lnTo>
                  <a:pt x="29378" y="758422"/>
                </a:lnTo>
                <a:lnTo>
                  <a:pt x="45286" y="800587"/>
                </a:lnTo>
                <a:lnTo>
                  <a:pt x="64322" y="841106"/>
                </a:lnTo>
                <a:lnTo>
                  <a:pt x="86339" y="879832"/>
                </a:lnTo>
                <a:lnTo>
                  <a:pt x="111188" y="916615"/>
                </a:lnTo>
                <a:lnTo>
                  <a:pt x="138720" y="951309"/>
                </a:lnTo>
                <a:lnTo>
                  <a:pt x="168787" y="983763"/>
                </a:lnTo>
                <a:lnTo>
                  <a:pt x="201242" y="1013830"/>
                </a:lnTo>
                <a:lnTo>
                  <a:pt x="235935" y="1041362"/>
                </a:lnTo>
                <a:lnTo>
                  <a:pt x="272718" y="1066211"/>
                </a:lnTo>
                <a:lnTo>
                  <a:pt x="311444" y="1088227"/>
                </a:lnTo>
                <a:lnTo>
                  <a:pt x="351963" y="1107263"/>
                </a:lnTo>
                <a:lnTo>
                  <a:pt x="394128" y="1123171"/>
                </a:lnTo>
                <a:lnTo>
                  <a:pt x="437790" y="1135802"/>
                </a:lnTo>
                <a:lnTo>
                  <a:pt x="482801" y="1145007"/>
                </a:lnTo>
                <a:lnTo>
                  <a:pt x="529012" y="1150640"/>
                </a:lnTo>
                <a:lnTo>
                  <a:pt x="576276" y="1152550"/>
                </a:lnTo>
                <a:lnTo>
                  <a:pt x="623539" y="1150640"/>
                </a:lnTo>
                <a:lnTo>
                  <a:pt x="669751" y="1145007"/>
                </a:lnTo>
                <a:lnTo>
                  <a:pt x="714761" y="1135802"/>
                </a:lnTo>
                <a:lnTo>
                  <a:pt x="758423" y="1123171"/>
                </a:lnTo>
                <a:lnTo>
                  <a:pt x="800588" y="1107263"/>
                </a:lnTo>
                <a:lnTo>
                  <a:pt x="841107" y="1088227"/>
                </a:lnTo>
                <a:lnTo>
                  <a:pt x="879833" y="1066211"/>
                </a:lnTo>
                <a:lnTo>
                  <a:pt x="916616" y="1041362"/>
                </a:lnTo>
                <a:lnTo>
                  <a:pt x="951309" y="1013830"/>
                </a:lnTo>
                <a:lnTo>
                  <a:pt x="983764" y="983763"/>
                </a:lnTo>
                <a:lnTo>
                  <a:pt x="1013831" y="951309"/>
                </a:lnTo>
                <a:lnTo>
                  <a:pt x="1041363" y="916615"/>
                </a:lnTo>
                <a:lnTo>
                  <a:pt x="1066212" y="879832"/>
                </a:lnTo>
                <a:lnTo>
                  <a:pt x="1088228" y="841106"/>
                </a:lnTo>
                <a:lnTo>
                  <a:pt x="1107264" y="800587"/>
                </a:lnTo>
                <a:lnTo>
                  <a:pt x="1123172" y="758422"/>
                </a:lnTo>
                <a:lnTo>
                  <a:pt x="1135803" y="714760"/>
                </a:lnTo>
                <a:lnTo>
                  <a:pt x="1145009" y="669750"/>
                </a:lnTo>
                <a:lnTo>
                  <a:pt x="1150641" y="623538"/>
                </a:lnTo>
                <a:lnTo>
                  <a:pt x="1152551" y="576275"/>
                </a:lnTo>
                <a:lnTo>
                  <a:pt x="1150641" y="529011"/>
                </a:lnTo>
                <a:lnTo>
                  <a:pt x="1145009" y="482800"/>
                </a:lnTo>
                <a:lnTo>
                  <a:pt x="1135803" y="437789"/>
                </a:lnTo>
                <a:lnTo>
                  <a:pt x="1123172" y="394127"/>
                </a:lnTo>
                <a:lnTo>
                  <a:pt x="1107264" y="351962"/>
                </a:lnTo>
                <a:lnTo>
                  <a:pt x="1088228" y="311443"/>
                </a:lnTo>
                <a:lnTo>
                  <a:pt x="1066212" y="272717"/>
                </a:lnTo>
                <a:lnTo>
                  <a:pt x="1041363" y="235934"/>
                </a:lnTo>
                <a:lnTo>
                  <a:pt x="1013831" y="201241"/>
                </a:lnTo>
                <a:lnTo>
                  <a:pt x="983764" y="168786"/>
                </a:lnTo>
                <a:lnTo>
                  <a:pt x="951309" y="138719"/>
                </a:lnTo>
                <a:lnTo>
                  <a:pt x="916616" y="111187"/>
                </a:lnTo>
                <a:lnTo>
                  <a:pt x="879833" y="86339"/>
                </a:lnTo>
                <a:lnTo>
                  <a:pt x="841107" y="64322"/>
                </a:lnTo>
                <a:lnTo>
                  <a:pt x="800588" y="45286"/>
                </a:lnTo>
                <a:lnTo>
                  <a:pt x="758423" y="29378"/>
                </a:lnTo>
                <a:lnTo>
                  <a:pt x="714761" y="16748"/>
                </a:lnTo>
                <a:lnTo>
                  <a:pt x="669751" y="7542"/>
                </a:lnTo>
                <a:lnTo>
                  <a:pt x="623539" y="1910"/>
                </a:lnTo>
                <a:lnTo>
                  <a:pt x="576276" y="0"/>
                </a:lnTo>
                <a:close/>
              </a:path>
            </a:pathLst>
          </a:custGeom>
          <a:solidFill>
            <a:srgbClr val="FFFFFF"/>
          </a:solidFill>
        </p:spPr>
        <p:txBody>
          <a:bodyPr wrap="square" lIns="0" tIns="0" rIns="0" bIns="0" rtlCol="0"/>
          <a:lstStyle/>
          <a:p>
            <a:endParaRPr/>
          </a:p>
        </p:txBody>
      </p:sp>
      <p:sp>
        <p:nvSpPr>
          <p:cNvPr id="7" name="object 7"/>
          <p:cNvSpPr/>
          <p:nvPr/>
        </p:nvSpPr>
        <p:spPr>
          <a:xfrm>
            <a:off x="6040966" y="3509433"/>
            <a:ext cx="486833" cy="338666"/>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089394" y="3534853"/>
            <a:ext cx="392430" cy="244475"/>
          </a:xfrm>
          <a:custGeom>
            <a:avLst/>
            <a:gdLst/>
            <a:ahLst/>
            <a:cxnLst/>
            <a:rect l="l" t="t" r="r" b="b"/>
            <a:pathLst>
              <a:path w="392429" h="244475">
                <a:moveTo>
                  <a:pt x="313494" y="122012"/>
                </a:moveTo>
                <a:lnTo>
                  <a:pt x="78374" y="122012"/>
                </a:lnTo>
                <a:lnTo>
                  <a:pt x="78374" y="244026"/>
                </a:lnTo>
                <a:lnTo>
                  <a:pt x="313494" y="244026"/>
                </a:lnTo>
                <a:lnTo>
                  <a:pt x="313494" y="122012"/>
                </a:lnTo>
                <a:close/>
              </a:path>
              <a:path w="392429" h="244475">
                <a:moveTo>
                  <a:pt x="195934" y="0"/>
                </a:moveTo>
                <a:lnTo>
                  <a:pt x="0" y="122012"/>
                </a:lnTo>
                <a:lnTo>
                  <a:pt x="391867" y="122012"/>
                </a:lnTo>
                <a:lnTo>
                  <a:pt x="195934" y="0"/>
                </a:lnTo>
                <a:close/>
              </a:path>
            </a:pathLst>
          </a:custGeom>
          <a:solidFill>
            <a:srgbClr val="E2E81A"/>
          </a:solidFill>
        </p:spPr>
        <p:txBody>
          <a:bodyPr wrap="square" lIns="0" tIns="0" rIns="0" bIns="0" rtlCol="0"/>
          <a:lstStyle/>
          <a:p>
            <a:endParaRPr/>
          </a:p>
        </p:txBody>
      </p:sp>
      <p:sp>
        <p:nvSpPr>
          <p:cNvPr id="9" name="object 9"/>
          <p:cNvSpPr/>
          <p:nvPr/>
        </p:nvSpPr>
        <p:spPr>
          <a:xfrm>
            <a:off x="5664200" y="2243667"/>
            <a:ext cx="1244600" cy="1244600"/>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774266" y="2620433"/>
            <a:ext cx="1024466" cy="529166"/>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5709052" y="2267193"/>
            <a:ext cx="1153160" cy="1153160"/>
          </a:xfrm>
          <a:custGeom>
            <a:avLst/>
            <a:gdLst/>
            <a:ahLst/>
            <a:cxnLst/>
            <a:rect l="l" t="t" r="r" b="b"/>
            <a:pathLst>
              <a:path w="1153159" h="1153160">
                <a:moveTo>
                  <a:pt x="576276" y="0"/>
                </a:moveTo>
                <a:lnTo>
                  <a:pt x="529012" y="1910"/>
                </a:lnTo>
                <a:lnTo>
                  <a:pt x="482801" y="7542"/>
                </a:lnTo>
                <a:lnTo>
                  <a:pt x="437790" y="16748"/>
                </a:lnTo>
                <a:lnTo>
                  <a:pt x="394128" y="29378"/>
                </a:lnTo>
                <a:lnTo>
                  <a:pt x="351963" y="45286"/>
                </a:lnTo>
                <a:lnTo>
                  <a:pt x="311444" y="64322"/>
                </a:lnTo>
                <a:lnTo>
                  <a:pt x="272718" y="86339"/>
                </a:lnTo>
                <a:lnTo>
                  <a:pt x="235935" y="111187"/>
                </a:lnTo>
                <a:lnTo>
                  <a:pt x="201242" y="138719"/>
                </a:lnTo>
                <a:lnTo>
                  <a:pt x="168787" y="168786"/>
                </a:lnTo>
                <a:lnTo>
                  <a:pt x="138720" y="201241"/>
                </a:lnTo>
                <a:lnTo>
                  <a:pt x="111188" y="235934"/>
                </a:lnTo>
                <a:lnTo>
                  <a:pt x="86339" y="272717"/>
                </a:lnTo>
                <a:lnTo>
                  <a:pt x="64322" y="311443"/>
                </a:lnTo>
                <a:lnTo>
                  <a:pt x="45286" y="351962"/>
                </a:lnTo>
                <a:lnTo>
                  <a:pt x="29378" y="394127"/>
                </a:lnTo>
                <a:lnTo>
                  <a:pt x="16748" y="437789"/>
                </a:lnTo>
                <a:lnTo>
                  <a:pt x="7542" y="482800"/>
                </a:lnTo>
                <a:lnTo>
                  <a:pt x="1910" y="529011"/>
                </a:lnTo>
                <a:lnTo>
                  <a:pt x="0" y="576275"/>
                </a:lnTo>
                <a:lnTo>
                  <a:pt x="1910" y="623538"/>
                </a:lnTo>
                <a:lnTo>
                  <a:pt x="7542" y="669750"/>
                </a:lnTo>
                <a:lnTo>
                  <a:pt x="16748" y="714760"/>
                </a:lnTo>
                <a:lnTo>
                  <a:pt x="29378" y="758422"/>
                </a:lnTo>
                <a:lnTo>
                  <a:pt x="45286" y="800587"/>
                </a:lnTo>
                <a:lnTo>
                  <a:pt x="64322" y="841107"/>
                </a:lnTo>
                <a:lnTo>
                  <a:pt x="86339" y="879832"/>
                </a:lnTo>
                <a:lnTo>
                  <a:pt x="111188" y="916616"/>
                </a:lnTo>
                <a:lnTo>
                  <a:pt x="138720" y="951309"/>
                </a:lnTo>
                <a:lnTo>
                  <a:pt x="168787" y="983764"/>
                </a:lnTo>
                <a:lnTo>
                  <a:pt x="201242" y="1013831"/>
                </a:lnTo>
                <a:lnTo>
                  <a:pt x="235935" y="1041363"/>
                </a:lnTo>
                <a:lnTo>
                  <a:pt x="272718" y="1066212"/>
                </a:lnTo>
                <a:lnTo>
                  <a:pt x="311444" y="1088228"/>
                </a:lnTo>
                <a:lnTo>
                  <a:pt x="351963" y="1107264"/>
                </a:lnTo>
                <a:lnTo>
                  <a:pt x="394128" y="1123172"/>
                </a:lnTo>
                <a:lnTo>
                  <a:pt x="437790" y="1135803"/>
                </a:lnTo>
                <a:lnTo>
                  <a:pt x="482801" y="1145009"/>
                </a:lnTo>
                <a:lnTo>
                  <a:pt x="529012" y="1150641"/>
                </a:lnTo>
                <a:lnTo>
                  <a:pt x="576276" y="1152551"/>
                </a:lnTo>
                <a:lnTo>
                  <a:pt x="623539" y="1150641"/>
                </a:lnTo>
                <a:lnTo>
                  <a:pt x="669751" y="1145009"/>
                </a:lnTo>
                <a:lnTo>
                  <a:pt x="714761" y="1135803"/>
                </a:lnTo>
                <a:lnTo>
                  <a:pt x="758423" y="1123172"/>
                </a:lnTo>
                <a:lnTo>
                  <a:pt x="800588" y="1107264"/>
                </a:lnTo>
                <a:lnTo>
                  <a:pt x="841107" y="1088228"/>
                </a:lnTo>
                <a:lnTo>
                  <a:pt x="879833" y="1066212"/>
                </a:lnTo>
                <a:lnTo>
                  <a:pt x="916616" y="1041363"/>
                </a:lnTo>
                <a:lnTo>
                  <a:pt x="951309" y="1013831"/>
                </a:lnTo>
                <a:lnTo>
                  <a:pt x="983764" y="983764"/>
                </a:lnTo>
                <a:lnTo>
                  <a:pt x="1013831" y="951309"/>
                </a:lnTo>
                <a:lnTo>
                  <a:pt x="1041363" y="916616"/>
                </a:lnTo>
                <a:lnTo>
                  <a:pt x="1066212" y="879832"/>
                </a:lnTo>
                <a:lnTo>
                  <a:pt x="1088228" y="841107"/>
                </a:lnTo>
                <a:lnTo>
                  <a:pt x="1107264" y="800587"/>
                </a:lnTo>
                <a:lnTo>
                  <a:pt x="1123172" y="758422"/>
                </a:lnTo>
                <a:lnTo>
                  <a:pt x="1135803" y="714760"/>
                </a:lnTo>
                <a:lnTo>
                  <a:pt x="1145009" y="669750"/>
                </a:lnTo>
                <a:lnTo>
                  <a:pt x="1150641" y="623538"/>
                </a:lnTo>
                <a:lnTo>
                  <a:pt x="1152551" y="576275"/>
                </a:lnTo>
                <a:lnTo>
                  <a:pt x="1150641" y="529011"/>
                </a:lnTo>
                <a:lnTo>
                  <a:pt x="1145009" y="482800"/>
                </a:lnTo>
                <a:lnTo>
                  <a:pt x="1135803" y="437789"/>
                </a:lnTo>
                <a:lnTo>
                  <a:pt x="1123172" y="394127"/>
                </a:lnTo>
                <a:lnTo>
                  <a:pt x="1107264" y="351962"/>
                </a:lnTo>
                <a:lnTo>
                  <a:pt x="1088228" y="311443"/>
                </a:lnTo>
                <a:lnTo>
                  <a:pt x="1066212" y="272717"/>
                </a:lnTo>
                <a:lnTo>
                  <a:pt x="1041363" y="235934"/>
                </a:lnTo>
                <a:lnTo>
                  <a:pt x="1013831" y="201241"/>
                </a:lnTo>
                <a:lnTo>
                  <a:pt x="983764" y="168786"/>
                </a:lnTo>
                <a:lnTo>
                  <a:pt x="951309" y="138719"/>
                </a:lnTo>
                <a:lnTo>
                  <a:pt x="916616" y="111187"/>
                </a:lnTo>
                <a:lnTo>
                  <a:pt x="879833" y="86339"/>
                </a:lnTo>
                <a:lnTo>
                  <a:pt x="841107" y="64322"/>
                </a:lnTo>
                <a:lnTo>
                  <a:pt x="800588" y="45286"/>
                </a:lnTo>
                <a:lnTo>
                  <a:pt x="758423" y="29378"/>
                </a:lnTo>
                <a:lnTo>
                  <a:pt x="714761" y="16748"/>
                </a:lnTo>
                <a:lnTo>
                  <a:pt x="669751" y="7542"/>
                </a:lnTo>
                <a:lnTo>
                  <a:pt x="623539" y="1910"/>
                </a:lnTo>
                <a:lnTo>
                  <a:pt x="576276" y="0"/>
                </a:lnTo>
                <a:close/>
              </a:path>
            </a:pathLst>
          </a:custGeom>
          <a:solidFill>
            <a:srgbClr val="E2E81A"/>
          </a:solidFill>
        </p:spPr>
        <p:txBody>
          <a:bodyPr wrap="square" lIns="0" tIns="0" rIns="0" bIns="0" rtlCol="0"/>
          <a:lstStyle/>
          <a:p>
            <a:endParaRPr/>
          </a:p>
        </p:txBody>
      </p:sp>
      <p:sp>
        <p:nvSpPr>
          <p:cNvPr id="12" name="object 12"/>
          <p:cNvSpPr txBox="1"/>
          <p:nvPr/>
        </p:nvSpPr>
        <p:spPr>
          <a:xfrm>
            <a:off x="5932426" y="2685322"/>
            <a:ext cx="706120" cy="269240"/>
          </a:xfrm>
          <a:prstGeom prst="rect">
            <a:avLst/>
          </a:prstGeom>
        </p:spPr>
        <p:txBody>
          <a:bodyPr vert="horz" wrap="square" lIns="0" tIns="12700" rIns="0" bIns="0" rtlCol="0">
            <a:spAutoFit/>
          </a:bodyPr>
          <a:lstStyle/>
          <a:p>
            <a:pPr marL="12700">
              <a:lnSpc>
                <a:spcPct val="100000"/>
              </a:lnSpc>
              <a:spcBef>
                <a:spcPts val="100"/>
              </a:spcBef>
            </a:pPr>
            <a:r>
              <a:rPr sz="1600" spc="-50" dirty="0">
                <a:latin typeface="Arial"/>
                <a:cs typeface="Arial"/>
              </a:rPr>
              <a:t>Industry</a:t>
            </a:r>
            <a:endParaRPr sz="1600">
              <a:latin typeface="Arial"/>
              <a:cs typeface="Arial"/>
            </a:endParaRPr>
          </a:p>
        </p:txBody>
      </p:sp>
      <p:sp>
        <p:nvSpPr>
          <p:cNvPr id="13" name="object 13"/>
          <p:cNvSpPr/>
          <p:nvPr/>
        </p:nvSpPr>
        <p:spPr>
          <a:xfrm>
            <a:off x="6764866" y="3865033"/>
            <a:ext cx="364066" cy="431800"/>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6812869" y="3887575"/>
            <a:ext cx="269240" cy="339725"/>
          </a:xfrm>
          <a:custGeom>
            <a:avLst/>
            <a:gdLst/>
            <a:ahLst/>
            <a:cxnLst/>
            <a:rect l="l" t="t" r="r" b="b"/>
            <a:pathLst>
              <a:path w="269240" h="339725">
                <a:moveTo>
                  <a:pt x="263947" y="271492"/>
                </a:moveTo>
                <a:lnTo>
                  <a:pt x="222658" y="271492"/>
                </a:lnTo>
                <a:lnTo>
                  <a:pt x="261846" y="339366"/>
                </a:lnTo>
                <a:lnTo>
                  <a:pt x="263947" y="271492"/>
                </a:lnTo>
                <a:close/>
              </a:path>
              <a:path w="269240" h="339725">
                <a:moveTo>
                  <a:pt x="65912" y="0"/>
                </a:moveTo>
                <a:lnTo>
                  <a:pt x="105098" y="67872"/>
                </a:lnTo>
                <a:lnTo>
                  <a:pt x="0" y="128551"/>
                </a:lnTo>
                <a:lnTo>
                  <a:pt x="117560" y="332172"/>
                </a:lnTo>
                <a:lnTo>
                  <a:pt x="222658" y="271492"/>
                </a:lnTo>
                <a:lnTo>
                  <a:pt x="263947" y="271492"/>
                </a:lnTo>
                <a:lnTo>
                  <a:pt x="268978" y="109004"/>
                </a:lnTo>
                <a:lnTo>
                  <a:pt x="65912" y="0"/>
                </a:lnTo>
                <a:close/>
              </a:path>
            </a:pathLst>
          </a:custGeom>
          <a:solidFill>
            <a:srgbClr val="84BD00"/>
          </a:solidFill>
        </p:spPr>
        <p:txBody>
          <a:bodyPr wrap="square" lIns="0" tIns="0" rIns="0" bIns="0" rtlCol="0"/>
          <a:lstStyle/>
          <a:p>
            <a:endParaRPr/>
          </a:p>
        </p:txBody>
      </p:sp>
      <p:sp>
        <p:nvSpPr>
          <p:cNvPr id="15" name="object 15"/>
          <p:cNvSpPr/>
          <p:nvPr/>
        </p:nvSpPr>
        <p:spPr>
          <a:xfrm>
            <a:off x="7056966" y="3052232"/>
            <a:ext cx="1253066" cy="1244600"/>
          </a:xfrm>
          <a:prstGeom prst="rect">
            <a:avLst/>
          </a:prstGeom>
          <a:blipFill>
            <a:blip r:embed="rId7" cstate="print"/>
            <a:stretch>
              <a:fillRect/>
            </a:stretch>
          </a:blipFill>
        </p:spPr>
        <p:txBody>
          <a:bodyPr wrap="square" lIns="0" tIns="0" rIns="0" bIns="0" rtlCol="0"/>
          <a:lstStyle/>
          <a:p>
            <a:endParaRPr/>
          </a:p>
        </p:txBody>
      </p:sp>
      <p:sp>
        <p:nvSpPr>
          <p:cNvPr id="16" name="object 16"/>
          <p:cNvSpPr/>
          <p:nvPr/>
        </p:nvSpPr>
        <p:spPr>
          <a:xfrm>
            <a:off x="7103533" y="3429000"/>
            <a:ext cx="1155700" cy="529166"/>
          </a:xfrm>
          <a:prstGeom prst="rect">
            <a:avLst/>
          </a:prstGeom>
          <a:blipFill>
            <a:blip r:embed="rId8" cstate="print"/>
            <a:stretch>
              <a:fillRect/>
            </a:stretch>
          </a:blipFill>
        </p:spPr>
        <p:txBody>
          <a:bodyPr wrap="square" lIns="0" tIns="0" rIns="0" bIns="0" rtlCol="0"/>
          <a:lstStyle/>
          <a:p>
            <a:endParaRPr/>
          </a:p>
        </p:txBody>
      </p:sp>
      <p:sp>
        <p:nvSpPr>
          <p:cNvPr id="17" name="object 17"/>
          <p:cNvSpPr/>
          <p:nvPr/>
        </p:nvSpPr>
        <p:spPr>
          <a:xfrm>
            <a:off x="7102627" y="3073684"/>
            <a:ext cx="1159510" cy="1153160"/>
          </a:xfrm>
          <a:custGeom>
            <a:avLst/>
            <a:gdLst/>
            <a:ahLst/>
            <a:cxnLst/>
            <a:rect l="l" t="t" r="r" b="b"/>
            <a:pathLst>
              <a:path w="1159509" h="1153160">
                <a:moveTo>
                  <a:pt x="579583" y="0"/>
                </a:moveTo>
                <a:lnTo>
                  <a:pt x="532048" y="1910"/>
                </a:lnTo>
                <a:lnTo>
                  <a:pt x="485572" y="7542"/>
                </a:lnTo>
                <a:lnTo>
                  <a:pt x="440303" y="16748"/>
                </a:lnTo>
                <a:lnTo>
                  <a:pt x="396390" y="29378"/>
                </a:lnTo>
                <a:lnTo>
                  <a:pt x="353983" y="45286"/>
                </a:lnTo>
                <a:lnTo>
                  <a:pt x="313231" y="64322"/>
                </a:lnTo>
                <a:lnTo>
                  <a:pt x="274283" y="86339"/>
                </a:lnTo>
                <a:lnTo>
                  <a:pt x="237289" y="111187"/>
                </a:lnTo>
                <a:lnTo>
                  <a:pt x="202397" y="138719"/>
                </a:lnTo>
                <a:lnTo>
                  <a:pt x="169756" y="168786"/>
                </a:lnTo>
                <a:lnTo>
                  <a:pt x="139516" y="201241"/>
                </a:lnTo>
                <a:lnTo>
                  <a:pt x="111826" y="235934"/>
                </a:lnTo>
                <a:lnTo>
                  <a:pt x="86835" y="272717"/>
                </a:lnTo>
                <a:lnTo>
                  <a:pt x="64692" y="311443"/>
                </a:lnTo>
                <a:lnTo>
                  <a:pt x="45546" y="351962"/>
                </a:lnTo>
                <a:lnTo>
                  <a:pt x="29547" y="394127"/>
                </a:lnTo>
                <a:lnTo>
                  <a:pt x="16844" y="437789"/>
                </a:lnTo>
                <a:lnTo>
                  <a:pt x="7585" y="482800"/>
                </a:lnTo>
                <a:lnTo>
                  <a:pt x="1921" y="529011"/>
                </a:lnTo>
                <a:lnTo>
                  <a:pt x="0" y="576275"/>
                </a:lnTo>
                <a:lnTo>
                  <a:pt x="1921" y="623538"/>
                </a:lnTo>
                <a:lnTo>
                  <a:pt x="7585" y="669750"/>
                </a:lnTo>
                <a:lnTo>
                  <a:pt x="16844" y="714760"/>
                </a:lnTo>
                <a:lnTo>
                  <a:pt x="29547" y="758422"/>
                </a:lnTo>
                <a:lnTo>
                  <a:pt x="45546" y="800587"/>
                </a:lnTo>
                <a:lnTo>
                  <a:pt x="64692" y="841106"/>
                </a:lnTo>
                <a:lnTo>
                  <a:pt x="86835" y="879832"/>
                </a:lnTo>
                <a:lnTo>
                  <a:pt x="111826" y="916615"/>
                </a:lnTo>
                <a:lnTo>
                  <a:pt x="139516" y="951309"/>
                </a:lnTo>
                <a:lnTo>
                  <a:pt x="169756" y="983763"/>
                </a:lnTo>
                <a:lnTo>
                  <a:pt x="202397" y="1013830"/>
                </a:lnTo>
                <a:lnTo>
                  <a:pt x="237289" y="1041362"/>
                </a:lnTo>
                <a:lnTo>
                  <a:pt x="274283" y="1066211"/>
                </a:lnTo>
                <a:lnTo>
                  <a:pt x="313231" y="1088227"/>
                </a:lnTo>
                <a:lnTo>
                  <a:pt x="353983" y="1107263"/>
                </a:lnTo>
                <a:lnTo>
                  <a:pt x="396390" y="1123171"/>
                </a:lnTo>
                <a:lnTo>
                  <a:pt x="440303" y="1135802"/>
                </a:lnTo>
                <a:lnTo>
                  <a:pt x="485572" y="1145007"/>
                </a:lnTo>
                <a:lnTo>
                  <a:pt x="532048" y="1150640"/>
                </a:lnTo>
                <a:lnTo>
                  <a:pt x="579583" y="1152550"/>
                </a:lnTo>
                <a:lnTo>
                  <a:pt x="627118" y="1150640"/>
                </a:lnTo>
                <a:lnTo>
                  <a:pt x="673594" y="1145007"/>
                </a:lnTo>
                <a:lnTo>
                  <a:pt x="718864" y="1135802"/>
                </a:lnTo>
                <a:lnTo>
                  <a:pt x="762776" y="1123171"/>
                </a:lnTo>
                <a:lnTo>
                  <a:pt x="805183" y="1107263"/>
                </a:lnTo>
                <a:lnTo>
                  <a:pt x="845935" y="1088227"/>
                </a:lnTo>
                <a:lnTo>
                  <a:pt x="884883" y="1066211"/>
                </a:lnTo>
                <a:lnTo>
                  <a:pt x="921877" y="1041362"/>
                </a:lnTo>
                <a:lnTo>
                  <a:pt x="956770" y="1013830"/>
                </a:lnTo>
                <a:lnTo>
                  <a:pt x="989410" y="983763"/>
                </a:lnTo>
                <a:lnTo>
                  <a:pt x="1019650" y="951309"/>
                </a:lnTo>
                <a:lnTo>
                  <a:pt x="1047340" y="916615"/>
                </a:lnTo>
                <a:lnTo>
                  <a:pt x="1072332" y="879832"/>
                </a:lnTo>
                <a:lnTo>
                  <a:pt x="1094474" y="841106"/>
                </a:lnTo>
                <a:lnTo>
                  <a:pt x="1113620" y="800587"/>
                </a:lnTo>
                <a:lnTo>
                  <a:pt x="1129619" y="758422"/>
                </a:lnTo>
                <a:lnTo>
                  <a:pt x="1142322" y="714760"/>
                </a:lnTo>
                <a:lnTo>
                  <a:pt x="1151581" y="669750"/>
                </a:lnTo>
                <a:lnTo>
                  <a:pt x="1157245" y="623538"/>
                </a:lnTo>
                <a:lnTo>
                  <a:pt x="1159167" y="576275"/>
                </a:lnTo>
                <a:lnTo>
                  <a:pt x="1157245" y="529011"/>
                </a:lnTo>
                <a:lnTo>
                  <a:pt x="1151581" y="482800"/>
                </a:lnTo>
                <a:lnTo>
                  <a:pt x="1142322" y="437789"/>
                </a:lnTo>
                <a:lnTo>
                  <a:pt x="1129619" y="394127"/>
                </a:lnTo>
                <a:lnTo>
                  <a:pt x="1113620" y="351962"/>
                </a:lnTo>
                <a:lnTo>
                  <a:pt x="1094474" y="311443"/>
                </a:lnTo>
                <a:lnTo>
                  <a:pt x="1072332" y="272717"/>
                </a:lnTo>
                <a:lnTo>
                  <a:pt x="1047340" y="235934"/>
                </a:lnTo>
                <a:lnTo>
                  <a:pt x="1019650" y="201241"/>
                </a:lnTo>
                <a:lnTo>
                  <a:pt x="989410" y="168786"/>
                </a:lnTo>
                <a:lnTo>
                  <a:pt x="956770" y="138719"/>
                </a:lnTo>
                <a:lnTo>
                  <a:pt x="921877" y="111187"/>
                </a:lnTo>
                <a:lnTo>
                  <a:pt x="884883" y="86339"/>
                </a:lnTo>
                <a:lnTo>
                  <a:pt x="845935" y="64322"/>
                </a:lnTo>
                <a:lnTo>
                  <a:pt x="805183" y="45286"/>
                </a:lnTo>
                <a:lnTo>
                  <a:pt x="762776" y="29378"/>
                </a:lnTo>
                <a:lnTo>
                  <a:pt x="718864" y="16748"/>
                </a:lnTo>
                <a:lnTo>
                  <a:pt x="673594" y="7542"/>
                </a:lnTo>
                <a:lnTo>
                  <a:pt x="627118" y="1910"/>
                </a:lnTo>
                <a:lnTo>
                  <a:pt x="579583" y="0"/>
                </a:lnTo>
                <a:close/>
              </a:path>
            </a:pathLst>
          </a:custGeom>
          <a:solidFill>
            <a:srgbClr val="84BD00"/>
          </a:solidFill>
        </p:spPr>
        <p:txBody>
          <a:bodyPr wrap="square" lIns="0" tIns="0" rIns="0" bIns="0" rtlCol="0"/>
          <a:lstStyle/>
          <a:p>
            <a:endParaRPr/>
          </a:p>
        </p:txBody>
      </p:sp>
      <p:sp>
        <p:nvSpPr>
          <p:cNvPr id="18" name="object 18"/>
          <p:cNvSpPr txBox="1"/>
          <p:nvPr/>
        </p:nvSpPr>
        <p:spPr>
          <a:xfrm>
            <a:off x="7262856" y="3491812"/>
            <a:ext cx="839469" cy="269240"/>
          </a:xfrm>
          <a:prstGeom prst="rect">
            <a:avLst/>
          </a:prstGeom>
        </p:spPr>
        <p:txBody>
          <a:bodyPr vert="horz" wrap="square" lIns="0" tIns="12700" rIns="0" bIns="0" rtlCol="0">
            <a:spAutoFit/>
          </a:bodyPr>
          <a:lstStyle/>
          <a:p>
            <a:pPr marL="12700">
              <a:lnSpc>
                <a:spcPct val="100000"/>
              </a:lnSpc>
              <a:spcBef>
                <a:spcPts val="100"/>
              </a:spcBef>
            </a:pPr>
            <a:r>
              <a:rPr sz="1600" spc="-155" dirty="0">
                <a:solidFill>
                  <a:srgbClr val="FFFFFF"/>
                </a:solidFill>
                <a:latin typeface="Arial"/>
                <a:cs typeface="Arial"/>
              </a:rPr>
              <a:t>A</a:t>
            </a:r>
            <a:r>
              <a:rPr sz="1600" spc="-130" dirty="0">
                <a:solidFill>
                  <a:srgbClr val="FFFFFF"/>
                </a:solidFill>
                <a:latin typeface="Arial"/>
                <a:cs typeface="Arial"/>
              </a:rPr>
              <a:t>c</a:t>
            </a:r>
            <a:r>
              <a:rPr sz="1600" spc="-95" dirty="0">
                <a:solidFill>
                  <a:srgbClr val="FFFFFF"/>
                </a:solidFill>
                <a:latin typeface="Arial"/>
                <a:cs typeface="Arial"/>
              </a:rPr>
              <a:t>a</a:t>
            </a:r>
            <a:r>
              <a:rPr sz="1600" spc="-90" dirty="0">
                <a:solidFill>
                  <a:srgbClr val="FFFFFF"/>
                </a:solidFill>
                <a:latin typeface="Arial"/>
                <a:cs typeface="Arial"/>
              </a:rPr>
              <a:t>d</a:t>
            </a:r>
            <a:r>
              <a:rPr sz="1600" spc="-50" dirty="0">
                <a:solidFill>
                  <a:srgbClr val="FFFFFF"/>
                </a:solidFill>
                <a:latin typeface="Arial"/>
                <a:cs typeface="Arial"/>
              </a:rPr>
              <a:t>emi</a:t>
            </a:r>
            <a:r>
              <a:rPr sz="1600" spc="-125" dirty="0">
                <a:solidFill>
                  <a:srgbClr val="FFFFFF"/>
                </a:solidFill>
                <a:latin typeface="Arial"/>
                <a:cs typeface="Arial"/>
              </a:rPr>
              <a:t>a</a:t>
            </a:r>
            <a:endParaRPr sz="1600">
              <a:latin typeface="Arial"/>
              <a:cs typeface="Arial"/>
            </a:endParaRPr>
          </a:p>
        </p:txBody>
      </p:sp>
      <p:sp>
        <p:nvSpPr>
          <p:cNvPr id="19" name="object 19"/>
          <p:cNvSpPr/>
          <p:nvPr/>
        </p:nvSpPr>
        <p:spPr>
          <a:xfrm>
            <a:off x="6798733" y="4643966"/>
            <a:ext cx="393700" cy="440266"/>
          </a:xfrm>
          <a:prstGeom prst="rect">
            <a:avLst/>
          </a:prstGeom>
          <a:blipFill>
            <a:blip r:embed="rId9" cstate="print"/>
            <a:stretch>
              <a:fillRect/>
            </a:stretch>
          </a:blipFill>
        </p:spPr>
        <p:txBody>
          <a:bodyPr wrap="square" lIns="0" tIns="0" rIns="0" bIns="0" rtlCol="0"/>
          <a:lstStyle/>
          <a:p>
            <a:endParaRPr/>
          </a:p>
        </p:txBody>
      </p:sp>
      <p:sp>
        <p:nvSpPr>
          <p:cNvPr id="20" name="object 20"/>
          <p:cNvSpPr/>
          <p:nvPr/>
        </p:nvSpPr>
        <p:spPr>
          <a:xfrm>
            <a:off x="6843463" y="4669485"/>
            <a:ext cx="302260" cy="347345"/>
          </a:xfrm>
          <a:custGeom>
            <a:avLst/>
            <a:gdLst/>
            <a:ahLst/>
            <a:cxnLst/>
            <a:rect l="l" t="t" r="r" b="b"/>
            <a:pathLst>
              <a:path w="302259" h="347345">
                <a:moveTo>
                  <a:pt x="109284" y="4556"/>
                </a:moveTo>
                <a:lnTo>
                  <a:pt x="0" y="212735"/>
                </a:lnTo>
                <a:lnTo>
                  <a:pt x="123507" y="277571"/>
                </a:lnTo>
                <a:lnTo>
                  <a:pt x="87080" y="346965"/>
                </a:lnTo>
                <a:lnTo>
                  <a:pt x="301658" y="238318"/>
                </a:lnTo>
                <a:lnTo>
                  <a:pt x="278665" y="69392"/>
                </a:lnTo>
                <a:lnTo>
                  <a:pt x="232792" y="69392"/>
                </a:lnTo>
                <a:lnTo>
                  <a:pt x="109284" y="4556"/>
                </a:lnTo>
                <a:close/>
              </a:path>
              <a:path w="302259" h="347345">
                <a:moveTo>
                  <a:pt x="269220" y="0"/>
                </a:moveTo>
                <a:lnTo>
                  <a:pt x="232792" y="69392"/>
                </a:lnTo>
                <a:lnTo>
                  <a:pt x="278665" y="69392"/>
                </a:lnTo>
                <a:lnTo>
                  <a:pt x="269220" y="0"/>
                </a:lnTo>
                <a:close/>
              </a:path>
            </a:pathLst>
          </a:custGeom>
          <a:solidFill>
            <a:srgbClr val="0097C6"/>
          </a:solidFill>
        </p:spPr>
        <p:txBody>
          <a:bodyPr wrap="square" lIns="0" tIns="0" rIns="0" bIns="0" rtlCol="0"/>
          <a:lstStyle/>
          <a:p>
            <a:endParaRPr/>
          </a:p>
        </p:txBody>
      </p:sp>
      <p:sp>
        <p:nvSpPr>
          <p:cNvPr id="21" name="object 21"/>
          <p:cNvSpPr/>
          <p:nvPr/>
        </p:nvSpPr>
        <p:spPr>
          <a:xfrm>
            <a:off x="7150100" y="4635500"/>
            <a:ext cx="1244600" cy="1248833"/>
          </a:xfrm>
          <a:prstGeom prst="rect">
            <a:avLst/>
          </a:prstGeom>
          <a:blipFill>
            <a:blip r:embed="rId10" cstate="print"/>
            <a:stretch>
              <a:fillRect/>
            </a:stretch>
          </a:blipFill>
        </p:spPr>
        <p:txBody>
          <a:bodyPr wrap="square" lIns="0" tIns="0" rIns="0" bIns="0" rtlCol="0"/>
          <a:lstStyle/>
          <a:p>
            <a:endParaRPr/>
          </a:p>
        </p:txBody>
      </p:sp>
      <p:sp>
        <p:nvSpPr>
          <p:cNvPr id="22" name="object 22"/>
          <p:cNvSpPr/>
          <p:nvPr/>
        </p:nvSpPr>
        <p:spPr>
          <a:xfrm>
            <a:off x="7374466" y="5012266"/>
            <a:ext cx="795866" cy="533400"/>
          </a:xfrm>
          <a:prstGeom prst="rect">
            <a:avLst/>
          </a:prstGeom>
          <a:blipFill>
            <a:blip r:embed="rId11" cstate="print"/>
            <a:stretch>
              <a:fillRect/>
            </a:stretch>
          </a:blipFill>
        </p:spPr>
        <p:txBody>
          <a:bodyPr wrap="square" lIns="0" tIns="0" rIns="0" bIns="0" rtlCol="0"/>
          <a:lstStyle/>
          <a:p>
            <a:endParaRPr/>
          </a:p>
        </p:txBody>
      </p:sp>
      <p:sp>
        <p:nvSpPr>
          <p:cNvPr id="23" name="object 23"/>
          <p:cNvSpPr/>
          <p:nvPr/>
        </p:nvSpPr>
        <p:spPr>
          <a:xfrm>
            <a:off x="7195605" y="4660550"/>
            <a:ext cx="1153160" cy="1153160"/>
          </a:xfrm>
          <a:custGeom>
            <a:avLst/>
            <a:gdLst/>
            <a:ahLst/>
            <a:cxnLst/>
            <a:rect l="l" t="t" r="r" b="b"/>
            <a:pathLst>
              <a:path w="1153159" h="1153160">
                <a:moveTo>
                  <a:pt x="576276" y="0"/>
                </a:moveTo>
                <a:lnTo>
                  <a:pt x="529012" y="1910"/>
                </a:lnTo>
                <a:lnTo>
                  <a:pt x="482801" y="7542"/>
                </a:lnTo>
                <a:lnTo>
                  <a:pt x="437790" y="16748"/>
                </a:lnTo>
                <a:lnTo>
                  <a:pt x="394128" y="29378"/>
                </a:lnTo>
                <a:lnTo>
                  <a:pt x="351963" y="45286"/>
                </a:lnTo>
                <a:lnTo>
                  <a:pt x="311444" y="64322"/>
                </a:lnTo>
                <a:lnTo>
                  <a:pt x="272718" y="86339"/>
                </a:lnTo>
                <a:lnTo>
                  <a:pt x="235935" y="111187"/>
                </a:lnTo>
                <a:lnTo>
                  <a:pt x="201242" y="138719"/>
                </a:lnTo>
                <a:lnTo>
                  <a:pt x="168787" y="168786"/>
                </a:lnTo>
                <a:lnTo>
                  <a:pt x="138720" y="201241"/>
                </a:lnTo>
                <a:lnTo>
                  <a:pt x="111188" y="235934"/>
                </a:lnTo>
                <a:lnTo>
                  <a:pt x="86339" y="272717"/>
                </a:lnTo>
                <a:lnTo>
                  <a:pt x="64322" y="311443"/>
                </a:lnTo>
                <a:lnTo>
                  <a:pt x="45286" y="351962"/>
                </a:lnTo>
                <a:lnTo>
                  <a:pt x="29378" y="394127"/>
                </a:lnTo>
                <a:lnTo>
                  <a:pt x="16748" y="437789"/>
                </a:lnTo>
                <a:lnTo>
                  <a:pt x="7542" y="482800"/>
                </a:lnTo>
                <a:lnTo>
                  <a:pt x="1910" y="529011"/>
                </a:lnTo>
                <a:lnTo>
                  <a:pt x="0" y="576275"/>
                </a:lnTo>
                <a:lnTo>
                  <a:pt x="1910" y="623538"/>
                </a:lnTo>
                <a:lnTo>
                  <a:pt x="7542" y="669750"/>
                </a:lnTo>
                <a:lnTo>
                  <a:pt x="16748" y="714760"/>
                </a:lnTo>
                <a:lnTo>
                  <a:pt x="29378" y="758422"/>
                </a:lnTo>
                <a:lnTo>
                  <a:pt x="45286" y="800587"/>
                </a:lnTo>
                <a:lnTo>
                  <a:pt x="64322" y="841106"/>
                </a:lnTo>
                <a:lnTo>
                  <a:pt x="86339" y="879832"/>
                </a:lnTo>
                <a:lnTo>
                  <a:pt x="111188" y="916615"/>
                </a:lnTo>
                <a:lnTo>
                  <a:pt x="138720" y="951309"/>
                </a:lnTo>
                <a:lnTo>
                  <a:pt x="168787" y="983763"/>
                </a:lnTo>
                <a:lnTo>
                  <a:pt x="201242" y="1013830"/>
                </a:lnTo>
                <a:lnTo>
                  <a:pt x="235935" y="1041362"/>
                </a:lnTo>
                <a:lnTo>
                  <a:pt x="272718" y="1066211"/>
                </a:lnTo>
                <a:lnTo>
                  <a:pt x="311444" y="1088227"/>
                </a:lnTo>
                <a:lnTo>
                  <a:pt x="351963" y="1107263"/>
                </a:lnTo>
                <a:lnTo>
                  <a:pt x="394128" y="1123171"/>
                </a:lnTo>
                <a:lnTo>
                  <a:pt x="437790" y="1135802"/>
                </a:lnTo>
                <a:lnTo>
                  <a:pt x="482801" y="1145007"/>
                </a:lnTo>
                <a:lnTo>
                  <a:pt x="529012" y="1150640"/>
                </a:lnTo>
                <a:lnTo>
                  <a:pt x="576276" y="1152550"/>
                </a:lnTo>
                <a:lnTo>
                  <a:pt x="623539" y="1150640"/>
                </a:lnTo>
                <a:lnTo>
                  <a:pt x="669751" y="1145007"/>
                </a:lnTo>
                <a:lnTo>
                  <a:pt x="714761" y="1135802"/>
                </a:lnTo>
                <a:lnTo>
                  <a:pt x="758423" y="1123171"/>
                </a:lnTo>
                <a:lnTo>
                  <a:pt x="800588" y="1107263"/>
                </a:lnTo>
                <a:lnTo>
                  <a:pt x="841107" y="1088227"/>
                </a:lnTo>
                <a:lnTo>
                  <a:pt x="879833" y="1066211"/>
                </a:lnTo>
                <a:lnTo>
                  <a:pt x="916616" y="1041362"/>
                </a:lnTo>
                <a:lnTo>
                  <a:pt x="951309" y="1013830"/>
                </a:lnTo>
                <a:lnTo>
                  <a:pt x="983764" y="983763"/>
                </a:lnTo>
                <a:lnTo>
                  <a:pt x="1013831" y="951309"/>
                </a:lnTo>
                <a:lnTo>
                  <a:pt x="1041363" y="916615"/>
                </a:lnTo>
                <a:lnTo>
                  <a:pt x="1066212" y="879832"/>
                </a:lnTo>
                <a:lnTo>
                  <a:pt x="1088228" y="841106"/>
                </a:lnTo>
                <a:lnTo>
                  <a:pt x="1107264" y="800587"/>
                </a:lnTo>
                <a:lnTo>
                  <a:pt x="1123172" y="758422"/>
                </a:lnTo>
                <a:lnTo>
                  <a:pt x="1135803" y="714760"/>
                </a:lnTo>
                <a:lnTo>
                  <a:pt x="1145009" y="669750"/>
                </a:lnTo>
                <a:lnTo>
                  <a:pt x="1150641" y="623538"/>
                </a:lnTo>
                <a:lnTo>
                  <a:pt x="1152551" y="576275"/>
                </a:lnTo>
                <a:lnTo>
                  <a:pt x="1150641" y="529011"/>
                </a:lnTo>
                <a:lnTo>
                  <a:pt x="1145009" y="482800"/>
                </a:lnTo>
                <a:lnTo>
                  <a:pt x="1135803" y="437789"/>
                </a:lnTo>
                <a:lnTo>
                  <a:pt x="1123172" y="394127"/>
                </a:lnTo>
                <a:lnTo>
                  <a:pt x="1107264" y="351962"/>
                </a:lnTo>
                <a:lnTo>
                  <a:pt x="1088228" y="311443"/>
                </a:lnTo>
                <a:lnTo>
                  <a:pt x="1066212" y="272717"/>
                </a:lnTo>
                <a:lnTo>
                  <a:pt x="1041363" y="235934"/>
                </a:lnTo>
                <a:lnTo>
                  <a:pt x="1013831" y="201241"/>
                </a:lnTo>
                <a:lnTo>
                  <a:pt x="983764" y="168786"/>
                </a:lnTo>
                <a:lnTo>
                  <a:pt x="951309" y="138719"/>
                </a:lnTo>
                <a:lnTo>
                  <a:pt x="916616" y="111187"/>
                </a:lnTo>
                <a:lnTo>
                  <a:pt x="879833" y="86339"/>
                </a:lnTo>
                <a:lnTo>
                  <a:pt x="841107" y="64322"/>
                </a:lnTo>
                <a:lnTo>
                  <a:pt x="800588" y="45286"/>
                </a:lnTo>
                <a:lnTo>
                  <a:pt x="758423" y="29378"/>
                </a:lnTo>
                <a:lnTo>
                  <a:pt x="714761" y="16748"/>
                </a:lnTo>
                <a:lnTo>
                  <a:pt x="669751" y="7542"/>
                </a:lnTo>
                <a:lnTo>
                  <a:pt x="623539" y="1910"/>
                </a:lnTo>
                <a:lnTo>
                  <a:pt x="576276" y="0"/>
                </a:lnTo>
                <a:close/>
              </a:path>
            </a:pathLst>
          </a:custGeom>
          <a:solidFill>
            <a:srgbClr val="0097C6"/>
          </a:solidFill>
        </p:spPr>
        <p:txBody>
          <a:bodyPr wrap="square" lIns="0" tIns="0" rIns="0" bIns="0" rtlCol="0"/>
          <a:lstStyle/>
          <a:p>
            <a:endParaRPr/>
          </a:p>
        </p:txBody>
      </p:sp>
      <p:sp>
        <p:nvSpPr>
          <p:cNvPr id="24" name="object 24"/>
          <p:cNvSpPr txBox="1"/>
          <p:nvPr/>
        </p:nvSpPr>
        <p:spPr>
          <a:xfrm>
            <a:off x="7533693" y="5078679"/>
            <a:ext cx="476884" cy="269240"/>
          </a:xfrm>
          <a:prstGeom prst="rect">
            <a:avLst/>
          </a:prstGeom>
        </p:spPr>
        <p:txBody>
          <a:bodyPr vert="horz" wrap="square" lIns="0" tIns="12700" rIns="0" bIns="0" rtlCol="0">
            <a:spAutoFit/>
          </a:bodyPr>
          <a:lstStyle/>
          <a:p>
            <a:pPr marL="12700">
              <a:lnSpc>
                <a:spcPct val="100000"/>
              </a:lnSpc>
              <a:spcBef>
                <a:spcPts val="100"/>
              </a:spcBef>
            </a:pPr>
            <a:r>
              <a:rPr sz="1600" spc="-165" dirty="0">
                <a:solidFill>
                  <a:srgbClr val="FFFFFF"/>
                </a:solidFill>
                <a:latin typeface="Arial"/>
                <a:cs typeface="Arial"/>
              </a:rPr>
              <a:t>G</a:t>
            </a:r>
            <a:r>
              <a:rPr sz="1600" spc="-130" dirty="0">
                <a:solidFill>
                  <a:srgbClr val="FFFFFF"/>
                </a:solidFill>
                <a:latin typeface="Arial"/>
                <a:cs typeface="Arial"/>
              </a:rPr>
              <a:t>o</a:t>
            </a:r>
            <a:r>
              <a:rPr sz="1600" spc="-40" dirty="0">
                <a:solidFill>
                  <a:srgbClr val="FFFFFF"/>
                </a:solidFill>
                <a:latin typeface="Arial"/>
                <a:cs typeface="Arial"/>
              </a:rPr>
              <a:t>v</a:t>
            </a:r>
            <a:r>
              <a:rPr sz="1600" spc="30" dirty="0">
                <a:solidFill>
                  <a:srgbClr val="FFFFFF"/>
                </a:solidFill>
                <a:latin typeface="Arial"/>
                <a:cs typeface="Arial"/>
              </a:rPr>
              <a:t>’</a:t>
            </a:r>
            <a:r>
              <a:rPr sz="1600" spc="85" dirty="0">
                <a:solidFill>
                  <a:srgbClr val="FFFFFF"/>
                </a:solidFill>
                <a:latin typeface="Arial"/>
                <a:cs typeface="Arial"/>
              </a:rPr>
              <a:t>t</a:t>
            </a:r>
            <a:endParaRPr sz="1600">
              <a:latin typeface="Arial"/>
              <a:cs typeface="Arial"/>
            </a:endParaRPr>
          </a:p>
        </p:txBody>
      </p:sp>
      <p:sp>
        <p:nvSpPr>
          <p:cNvPr id="25" name="object 25"/>
          <p:cNvSpPr/>
          <p:nvPr/>
        </p:nvSpPr>
        <p:spPr>
          <a:xfrm>
            <a:off x="6040966" y="5109633"/>
            <a:ext cx="486833" cy="338666"/>
          </a:xfrm>
          <a:prstGeom prst="rect">
            <a:avLst/>
          </a:prstGeom>
          <a:blipFill>
            <a:blip r:embed="rId12" cstate="print"/>
            <a:stretch>
              <a:fillRect/>
            </a:stretch>
          </a:blipFill>
        </p:spPr>
        <p:txBody>
          <a:bodyPr wrap="square" lIns="0" tIns="0" rIns="0" bIns="0" rtlCol="0"/>
          <a:lstStyle/>
          <a:p>
            <a:endParaRPr/>
          </a:p>
        </p:txBody>
      </p:sp>
      <p:sp>
        <p:nvSpPr>
          <p:cNvPr id="26" name="object 26"/>
          <p:cNvSpPr/>
          <p:nvPr/>
        </p:nvSpPr>
        <p:spPr>
          <a:xfrm>
            <a:off x="6089394" y="5134020"/>
            <a:ext cx="392430" cy="244475"/>
          </a:xfrm>
          <a:custGeom>
            <a:avLst/>
            <a:gdLst/>
            <a:ahLst/>
            <a:cxnLst/>
            <a:rect l="l" t="t" r="r" b="b"/>
            <a:pathLst>
              <a:path w="392429" h="244475">
                <a:moveTo>
                  <a:pt x="391867" y="122013"/>
                </a:moveTo>
                <a:lnTo>
                  <a:pt x="0" y="122013"/>
                </a:lnTo>
                <a:lnTo>
                  <a:pt x="195933" y="244026"/>
                </a:lnTo>
                <a:lnTo>
                  <a:pt x="391867" y="122013"/>
                </a:lnTo>
                <a:close/>
              </a:path>
              <a:path w="392429" h="244475">
                <a:moveTo>
                  <a:pt x="313493" y="0"/>
                </a:moveTo>
                <a:lnTo>
                  <a:pt x="78372" y="0"/>
                </a:lnTo>
                <a:lnTo>
                  <a:pt x="78372" y="122013"/>
                </a:lnTo>
                <a:lnTo>
                  <a:pt x="313493" y="122013"/>
                </a:lnTo>
                <a:lnTo>
                  <a:pt x="313493" y="0"/>
                </a:lnTo>
                <a:close/>
              </a:path>
            </a:pathLst>
          </a:custGeom>
          <a:solidFill>
            <a:srgbClr val="ED8100"/>
          </a:solidFill>
        </p:spPr>
        <p:txBody>
          <a:bodyPr wrap="square" lIns="0" tIns="0" rIns="0" bIns="0" rtlCol="0"/>
          <a:lstStyle/>
          <a:p>
            <a:endParaRPr/>
          </a:p>
        </p:txBody>
      </p:sp>
      <p:sp>
        <p:nvSpPr>
          <p:cNvPr id="27" name="object 27"/>
          <p:cNvSpPr/>
          <p:nvPr/>
        </p:nvSpPr>
        <p:spPr>
          <a:xfrm>
            <a:off x="5664200" y="5469466"/>
            <a:ext cx="1244600" cy="1244600"/>
          </a:xfrm>
          <a:prstGeom prst="rect">
            <a:avLst/>
          </a:prstGeom>
          <a:blipFill>
            <a:blip r:embed="rId13" cstate="print"/>
            <a:stretch>
              <a:fillRect/>
            </a:stretch>
          </a:blipFill>
        </p:spPr>
        <p:txBody>
          <a:bodyPr wrap="square" lIns="0" tIns="0" rIns="0" bIns="0" rtlCol="0"/>
          <a:lstStyle/>
          <a:p>
            <a:endParaRPr/>
          </a:p>
        </p:txBody>
      </p:sp>
      <p:sp>
        <p:nvSpPr>
          <p:cNvPr id="28" name="object 28"/>
          <p:cNvSpPr/>
          <p:nvPr/>
        </p:nvSpPr>
        <p:spPr>
          <a:xfrm>
            <a:off x="5812366" y="5736166"/>
            <a:ext cx="990600" cy="753533"/>
          </a:xfrm>
          <a:prstGeom prst="rect">
            <a:avLst/>
          </a:prstGeom>
          <a:blipFill>
            <a:blip r:embed="rId14" cstate="print"/>
            <a:stretch>
              <a:fillRect/>
            </a:stretch>
          </a:blipFill>
        </p:spPr>
        <p:txBody>
          <a:bodyPr wrap="square" lIns="0" tIns="0" rIns="0" bIns="0" rtlCol="0"/>
          <a:lstStyle/>
          <a:p>
            <a:endParaRPr/>
          </a:p>
        </p:txBody>
      </p:sp>
      <p:sp>
        <p:nvSpPr>
          <p:cNvPr id="29" name="object 29"/>
          <p:cNvSpPr/>
          <p:nvPr/>
        </p:nvSpPr>
        <p:spPr>
          <a:xfrm>
            <a:off x="5709052" y="5493156"/>
            <a:ext cx="1153160" cy="1153160"/>
          </a:xfrm>
          <a:custGeom>
            <a:avLst/>
            <a:gdLst/>
            <a:ahLst/>
            <a:cxnLst/>
            <a:rect l="l" t="t" r="r" b="b"/>
            <a:pathLst>
              <a:path w="1153159" h="1153159">
                <a:moveTo>
                  <a:pt x="576276" y="0"/>
                </a:moveTo>
                <a:lnTo>
                  <a:pt x="529012" y="1910"/>
                </a:lnTo>
                <a:lnTo>
                  <a:pt x="482801" y="7542"/>
                </a:lnTo>
                <a:lnTo>
                  <a:pt x="437790" y="16748"/>
                </a:lnTo>
                <a:lnTo>
                  <a:pt x="394128" y="29378"/>
                </a:lnTo>
                <a:lnTo>
                  <a:pt x="351963" y="45286"/>
                </a:lnTo>
                <a:lnTo>
                  <a:pt x="311444" y="64322"/>
                </a:lnTo>
                <a:lnTo>
                  <a:pt x="272718" y="86339"/>
                </a:lnTo>
                <a:lnTo>
                  <a:pt x="235935" y="111187"/>
                </a:lnTo>
                <a:lnTo>
                  <a:pt x="201242" y="138719"/>
                </a:lnTo>
                <a:lnTo>
                  <a:pt x="168787" y="168787"/>
                </a:lnTo>
                <a:lnTo>
                  <a:pt x="138720" y="201241"/>
                </a:lnTo>
                <a:lnTo>
                  <a:pt x="111188" y="235934"/>
                </a:lnTo>
                <a:lnTo>
                  <a:pt x="86339" y="272718"/>
                </a:lnTo>
                <a:lnTo>
                  <a:pt x="64322" y="311443"/>
                </a:lnTo>
                <a:lnTo>
                  <a:pt x="45286" y="351962"/>
                </a:lnTo>
                <a:lnTo>
                  <a:pt x="29378" y="394127"/>
                </a:lnTo>
                <a:lnTo>
                  <a:pt x="16748" y="437789"/>
                </a:lnTo>
                <a:lnTo>
                  <a:pt x="7542" y="482800"/>
                </a:lnTo>
                <a:lnTo>
                  <a:pt x="1910" y="529011"/>
                </a:lnTo>
                <a:lnTo>
                  <a:pt x="0" y="576275"/>
                </a:lnTo>
                <a:lnTo>
                  <a:pt x="1910" y="623538"/>
                </a:lnTo>
                <a:lnTo>
                  <a:pt x="7542" y="669750"/>
                </a:lnTo>
                <a:lnTo>
                  <a:pt x="16748" y="714760"/>
                </a:lnTo>
                <a:lnTo>
                  <a:pt x="29378" y="758422"/>
                </a:lnTo>
                <a:lnTo>
                  <a:pt x="45286" y="800587"/>
                </a:lnTo>
                <a:lnTo>
                  <a:pt x="64322" y="841107"/>
                </a:lnTo>
                <a:lnTo>
                  <a:pt x="86339" y="879832"/>
                </a:lnTo>
                <a:lnTo>
                  <a:pt x="111188" y="916616"/>
                </a:lnTo>
                <a:lnTo>
                  <a:pt x="138720" y="951309"/>
                </a:lnTo>
                <a:lnTo>
                  <a:pt x="168787" y="983763"/>
                </a:lnTo>
                <a:lnTo>
                  <a:pt x="201242" y="1013830"/>
                </a:lnTo>
                <a:lnTo>
                  <a:pt x="235935" y="1041363"/>
                </a:lnTo>
                <a:lnTo>
                  <a:pt x="272718" y="1066211"/>
                </a:lnTo>
                <a:lnTo>
                  <a:pt x="311444" y="1088227"/>
                </a:lnTo>
                <a:lnTo>
                  <a:pt x="351963" y="1107264"/>
                </a:lnTo>
                <a:lnTo>
                  <a:pt x="394128" y="1123171"/>
                </a:lnTo>
                <a:lnTo>
                  <a:pt x="437790" y="1135802"/>
                </a:lnTo>
                <a:lnTo>
                  <a:pt x="482801" y="1145008"/>
                </a:lnTo>
                <a:lnTo>
                  <a:pt x="529012" y="1150640"/>
                </a:lnTo>
                <a:lnTo>
                  <a:pt x="576276" y="1152550"/>
                </a:lnTo>
                <a:lnTo>
                  <a:pt x="623539" y="1150640"/>
                </a:lnTo>
                <a:lnTo>
                  <a:pt x="669751" y="1145008"/>
                </a:lnTo>
                <a:lnTo>
                  <a:pt x="714761" y="1135802"/>
                </a:lnTo>
                <a:lnTo>
                  <a:pt x="758423" y="1123171"/>
                </a:lnTo>
                <a:lnTo>
                  <a:pt x="800588" y="1107264"/>
                </a:lnTo>
                <a:lnTo>
                  <a:pt x="841107" y="1088227"/>
                </a:lnTo>
                <a:lnTo>
                  <a:pt x="879833" y="1066211"/>
                </a:lnTo>
                <a:lnTo>
                  <a:pt x="916616" y="1041363"/>
                </a:lnTo>
                <a:lnTo>
                  <a:pt x="951309" y="1013830"/>
                </a:lnTo>
                <a:lnTo>
                  <a:pt x="983764" y="983763"/>
                </a:lnTo>
                <a:lnTo>
                  <a:pt x="1013831" y="951309"/>
                </a:lnTo>
                <a:lnTo>
                  <a:pt x="1041363" y="916616"/>
                </a:lnTo>
                <a:lnTo>
                  <a:pt x="1066212" y="879832"/>
                </a:lnTo>
                <a:lnTo>
                  <a:pt x="1088228" y="841107"/>
                </a:lnTo>
                <a:lnTo>
                  <a:pt x="1107264" y="800587"/>
                </a:lnTo>
                <a:lnTo>
                  <a:pt x="1123172" y="758422"/>
                </a:lnTo>
                <a:lnTo>
                  <a:pt x="1135803" y="714760"/>
                </a:lnTo>
                <a:lnTo>
                  <a:pt x="1145009" y="669750"/>
                </a:lnTo>
                <a:lnTo>
                  <a:pt x="1150641" y="623538"/>
                </a:lnTo>
                <a:lnTo>
                  <a:pt x="1152551" y="576275"/>
                </a:lnTo>
                <a:lnTo>
                  <a:pt x="1150641" y="529011"/>
                </a:lnTo>
                <a:lnTo>
                  <a:pt x="1145009" y="482800"/>
                </a:lnTo>
                <a:lnTo>
                  <a:pt x="1135803" y="437789"/>
                </a:lnTo>
                <a:lnTo>
                  <a:pt x="1123172" y="394127"/>
                </a:lnTo>
                <a:lnTo>
                  <a:pt x="1107264" y="351962"/>
                </a:lnTo>
                <a:lnTo>
                  <a:pt x="1088228" y="311443"/>
                </a:lnTo>
                <a:lnTo>
                  <a:pt x="1066212" y="272718"/>
                </a:lnTo>
                <a:lnTo>
                  <a:pt x="1041363" y="235934"/>
                </a:lnTo>
                <a:lnTo>
                  <a:pt x="1013831" y="201241"/>
                </a:lnTo>
                <a:lnTo>
                  <a:pt x="983764" y="168787"/>
                </a:lnTo>
                <a:lnTo>
                  <a:pt x="951309" y="138719"/>
                </a:lnTo>
                <a:lnTo>
                  <a:pt x="916616" y="111187"/>
                </a:lnTo>
                <a:lnTo>
                  <a:pt x="879833" y="86339"/>
                </a:lnTo>
                <a:lnTo>
                  <a:pt x="841107" y="64322"/>
                </a:lnTo>
                <a:lnTo>
                  <a:pt x="800588" y="45286"/>
                </a:lnTo>
                <a:lnTo>
                  <a:pt x="758423" y="29378"/>
                </a:lnTo>
                <a:lnTo>
                  <a:pt x="714761" y="16748"/>
                </a:lnTo>
                <a:lnTo>
                  <a:pt x="669751" y="7542"/>
                </a:lnTo>
                <a:lnTo>
                  <a:pt x="623539" y="1910"/>
                </a:lnTo>
                <a:lnTo>
                  <a:pt x="576276" y="0"/>
                </a:lnTo>
                <a:close/>
              </a:path>
            </a:pathLst>
          </a:custGeom>
          <a:solidFill>
            <a:srgbClr val="ED8100"/>
          </a:solidFill>
        </p:spPr>
        <p:txBody>
          <a:bodyPr wrap="square" lIns="0" tIns="0" rIns="0" bIns="0" rtlCol="0"/>
          <a:lstStyle/>
          <a:p>
            <a:endParaRPr/>
          </a:p>
        </p:txBody>
      </p:sp>
      <p:sp>
        <p:nvSpPr>
          <p:cNvPr id="30" name="object 30"/>
          <p:cNvSpPr txBox="1"/>
          <p:nvPr/>
        </p:nvSpPr>
        <p:spPr>
          <a:xfrm>
            <a:off x="5972496" y="5799683"/>
            <a:ext cx="626110" cy="494030"/>
          </a:xfrm>
          <a:prstGeom prst="rect">
            <a:avLst/>
          </a:prstGeom>
        </p:spPr>
        <p:txBody>
          <a:bodyPr vert="horz" wrap="square" lIns="0" tIns="35560" rIns="0" bIns="0" rtlCol="0">
            <a:spAutoFit/>
          </a:bodyPr>
          <a:lstStyle/>
          <a:p>
            <a:pPr marL="27305" marR="5080" indent="-15240">
              <a:lnSpc>
                <a:spcPts val="1770"/>
              </a:lnSpc>
              <a:spcBef>
                <a:spcPts val="280"/>
              </a:spcBef>
            </a:pPr>
            <a:r>
              <a:rPr sz="1600" spc="-165" dirty="0">
                <a:solidFill>
                  <a:srgbClr val="FFFFFF"/>
                </a:solidFill>
                <a:latin typeface="Arial"/>
                <a:cs typeface="Arial"/>
              </a:rPr>
              <a:t>J</a:t>
            </a:r>
            <a:r>
              <a:rPr sz="1600" spc="-180" dirty="0">
                <a:solidFill>
                  <a:srgbClr val="FFFFFF"/>
                </a:solidFill>
                <a:latin typeface="Arial"/>
                <a:cs typeface="Arial"/>
              </a:rPr>
              <a:t>o</a:t>
            </a:r>
            <a:r>
              <a:rPr sz="1600" spc="-50" dirty="0">
                <a:solidFill>
                  <a:srgbClr val="FFFFFF"/>
                </a:solidFill>
                <a:latin typeface="Arial"/>
                <a:cs typeface="Arial"/>
              </a:rPr>
              <a:t>u</a:t>
            </a:r>
            <a:r>
              <a:rPr sz="1600" spc="-15" dirty="0">
                <a:solidFill>
                  <a:srgbClr val="FFFFFF"/>
                </a:solidFill>
                <a:latin typeface="Arial"/>
                <a:cs typeface="Arial"/>
              </a:rPr>
              <a:t>rn</a:t>
            </a:r>
            <a:r>
              <a:rPr sz="1600" spc="-55" dirty="0">
                <a:solidFill>
                  <a:srgbClr val="FFFFFF"/>
                </a:solidFill>
                <a:latin typeface="Arial"/>
                <a:cs typeface="Arial"/>
              </a:rPr>
              <a:t>al  </a:t>
            </a:r>
            <a:r>
              <a:rPr sz="1600" spc="-75" dirty="0">
                <a:solidFill>
                  <a:srgbClr val="FFFFFF"/>
                </a:solidFill>
                <a:latin typeface="Arial"/>
                <a:cs typeface="Arial"/>
              </a:rPr>
              <a:t>Editors</a:t>
            </a:r>
            <a:endParaRPr sz="1600">
              <a:latin typeface="Arial"/>
              <a:cs typeface="Arial"/>
            </a:endParaRPr>
          </a:p>
        </p:txBody>
      </p:sp>
      <p:sp>
        <p:nvSpPr>
          <p:cNvPr id="31" name="object 31"/>
          <p:cNvSpPr/>
          <p:nvPr/>
        </p:nvSpPr>
        <p:spPr>
          <a:xfrm>
            <a:off x="5448300" y="4686300"/>
            <a:ext cx="368300" cy="427566"/>
          </a:xfrm>
          <a:prstGeom prst="rect">
            <a:avLst/>
          </a:prstGeom>
          <a:blipFill>
            <a:blip r:embed="rId15" cstate="print"/>
            <a:stretch>
              <a:fillRect/>
            </a:stretch>
          </a:blipFill>
        </p:spPr>
        <p:txBody>
          <a:bodyPr wrap="square" lIns="0" tIns="0" rIns="0" bIns="0" rtlCol="0"/>
          <a:lstStyle/>
          <a:p>
            <a:endParaRPr/>
          </a:p>
        </p:txBody>
      </p:sp>
      <p:sp>
        <p:nvSpPr>
          <p:cNvPr id="32" name="object 32"/>
          <p:cNvSpPr/>
          <p:nvPr/>
        </p:nvSpPr>
        <p:spPr>
          <a:xfrm>
            <a:off x="5496755" y="4710963"/>
            <a:ext cx="272415" cy="334010"/>
          </a:xfrm>
          <a:custGeom>
            <a:avLst/>
            <a:gdLst/>
            <a:ahLst/>
            <a:cxnLst/>
            <a:rect l="l" t="t" r="r" b="b"/>
            <a:pathLst>
              <a:path w="272414" h="334010">
                <a:moveTo>
                  <a:pt x="2475" y="0"/>
                </a:moveTo>
                <a:lnTo>
                  <a:pt x="0" y="231711"/>
                </a:lnTo>
                <a:lnTo>
                  <a:pt x="208142" y="333557"/>
                </a:lnTo>
                <a:lnTo>
                  <a:pt x="167010" y="266846"/>
                </a:lnTo>
                <a:lnTo>
                  <a:pt x="272319" y="201913"/>
                </a:lnTo>
                <a:lnTo>
                  <a:pt x="188955" y="66711"/>
                </a:lnTo>
                <a:lnTo>
                  <a:pt x="43609" y="66711"/>
                </a:lnTo>
                <a:lnTo>
                  <a:pt x="2475" y="0"/>
                </a:lnTo>
                <a:close/>
              </a:path>
              <a:path w="272414" h="334010">
                <a:moveTo>
                  <a:pt x="148918" y="1779"/>
                </a:moveTo>
                <a:lnTo>
                  <a:pt x="43609" y="66711"/>
                </a:lnTo>
                <a:lnTo>
                  <a:pt x="188955" y="66711"/>
                </a:lnTo>
                <a:lnTo>
                  <a:pt x="148918" y="1779"/>
                </a:lnTo>
                <a:close/>
              </a:path>
            </a:pathLst>
          </a:custGeom>
          <a:solidFill>
            <a:srgbClr val="0043AF"/>
          </a:solidFill>
        </p:spPr>
        <p:txBody>
          <a:bodyPr wrap="square" lIns="0" tIns="0" rIns="0" bIns="0" rtlCol="0"/>
          <a:lstStyle/>
          <a:p>
            <a:endParaRPr/>
          </a:p>
        </p:txBody>
      </p:sp>
      <p:sp>
        <p:nvSpPr>
          <p:cNvPr id="33" name="object 33"/>
          <p:cNvSpPr/>
          <p:nvPr/>
        </p:nvSpPr>
        <p:spPr>
          <a:xfrm>
            <a:off x="4284133" y="4707466"/>
            <a:ext cx="1244600" cy="1244599"/>
          </a:xfrm>
          <a:prstGeom prst="rect">
            <a:avLst/>
          </a:prstGeom>
          <a:blipFill>
            <a:blip r:embed="rId16" cstate="print"/>
            <a:stretch>
              <a:fillRect/>
            </a:stretch>
          </a:blipFill>
        </p:spPr>
        <p:txBody>
          <a:bodyPr wrap="square" lIns="0" tIns="0" rIns="0" bIns="0" rtlCol="0"/>
          <a:lstStyle/>
          <a:p>
            <a:endParaRPr/>
          </a:p>
        </p:txBody>
      </p:sp>
      <p:sp>
        <p:nvSpPr>
          <p:cNvPr id="34" name="object 34"/>
          <p:cNvSpPr/>
          <p:nvPr/>
        </p:nvSpPr>
        <p:spPr>
          <a:xfrm>
            <a:off x="4445000" y="4969933"/>
            <a:ext cx="973666" cy="757766"/>
          </a:xfrm>
          <a:prstGeom prst="rect">
            <a:avLst/>
          </a:prstGeom>
          <a:blipFill>
            <a:blip r:embed="rId17" cstate="print"/>
            <a:stretch>
              <a:fillRect/>
            </a:stretch>
          </a:blipFill>
        </p:spPr>
        <p:txBody>
          <a:bodyPr wrap="square" lIns="0" tIns="0" rIns="0" bIns="0" rtlCol="0"/>
          <a:lstStyle/>
          <a:p>
            <a:endParaRPr/>
          </a:p>
        </p:txBody>
      </p:sp>
      <p:sp>
        <p:nvSpPr>
          <p:cNvPr id="35" name="object 35"/>
          <p:cNvSpPr/>
          <p:nvPr/>
        </p:nvSpPr>
        <p:spPr>
          <a:xfrm>
            <a:off x="4330603" y="4730109"/>
            <a:ext cx="1153160" cy="1153160"/>
          </a:xfrm>
          <a:custGeom>
            <a:avLst/>
            <a:gdLst/>
            <a:ahLst/>
            <a:cxnLst/>
            <a:rect l="l" t="t" r="r" b="b"/>
            <a:pathLst>
              <a:path w="1153160" h="1153160">
                <a:moveTo>
                  <a:pt x="576276" y="0"/>
                </a:moveTo>
                <a:lnTo>
                  <a:pt x="529012" y="1910"/>
                </a:lnTo>
                <a:lnTo>
                  <a:pt x="482801" y="7542"/>
                </a:lnTo>
                <a:lnTo>
                  <a:pt x="437790" y="16748"/>
                </a:lnTo>
                <a:lnTo>
                  <a:pt x="394128" y="29378"/>
                </a:lnTo>
                <a:lnTo>
                  <a:pt x="351963" y="45286"/>
                </a:lnTo>
                <a:lnTo>
                  <a:pt x="311444" y="64322"/>
                </a:lnTo>
                <a:lnTo>
                  <a:pt x="272718" y="86339"/>
                </a:lnTo>
                <a:lnTo>
                  <a:pt x="235935" y="111187"/>
                </a:lnTo>
                <a:lnTo>
                  <a:pt x="201242" y="138720"/>
                </a:lnTo>
                <a:lnTo>
                  <a:pt x="168787" y="168787"/>
                </a:lnTo>
                <a:lnTo>
                  <a:pt x="138720" y="201241"/>
                </a:lnTo>
                <a:lnTo>
                  <a:pt x="111188" y="235934"/>
                </a:lnTo>
                <a:lnTo>
                  <a:pt x="86339" y="272718"/>
                </a:lnTo>
                <a:lnTo>
                  <a:pt x="64322" y="311443"/>
                </a:lnTo>
                <a:lnTo>
                  <a:pt x="45286" y="351963"/>
                </a:lnTo>
                <a:lnTo>
                  <a:pt x="29378" y="394128"/>
                </a:lnTo>
                <a:lnTo>
                  <a:pt x="16748" y="437789"/>
                </a:lnTo>
                <a:lnTo>
                  <a:pt x="7542" y="482800"/>
                </a:lnTo>
                <a:lnTo>
                  <a:pt x="1910" y="529011"/>
                </a:lnTo>
                <a:lnTo>
                  <a:pt x="0" y="576275"/>
                </a:lnTo>
                <a:lnTo>
                  <a:pt x="1910" y="623538"/>
                </a:lnTo>
                <a:lnTo>
                  <a:pt x="7542" y="669750"/>
                </a:lnTo>
                <a:lnTo>
                  <a:pt x="16748" y="714761"/>
                </a:lnTo>
                <a:lnTo>
                  <a:pt x="29378" y="758423"/>
                </a:lnTo>
                <a:lnTo>
                  <a:pt x="45286" y="800587"/>
                </a:lnTo>
                <a:lnTo>
                  <a:pt x="64322" y="841107"/>
                </a:lnTo>
                <a:lnTo>
                  <a:pt x="86339" y="879832"/>
                </a:lnTo>
                <a:lnTo>
                  <a:pt x="111188" y="916616"/>
                </a:lnTo>
                <a:lnTo>
                  <a:pt x="138720" y="951309"/>
                </a:lnTo>
                <a:lnTo>
                  <a:pt x="168787" y="983764"/>
                </a:lnTo>
                <a:lnTo>
                  <a:pt x="201242" y="1013831"/>
                </a:lnTo>
                <a:lnTo>
                  <a:pt x="235935" y="1041363"/>
                </a:lnTo>
                <a:lnTo>
                  <a:pt x="272718" y="1066211"/>
                </a:lnTo>
                <a:lnTo>
                  <a:pt x="311444" y="1088228"/>
                </a:lnTo>
                <a:lnTo>
                  <a:pt x="351963" y="1107264"/>
                </a:lnTo>
                <a:lnTo>
                  <a:pt x="394128" y="1123172"/>
                </a:lnTo>
                <a:lnTo>
                  <a:pt x="437790" y="1135803"/>
                </a:lnTo>
                <a:lnTo>
                  <a:pt x="482801" y="1145008"/>
                </a:lnTo>
                <a:lnTo>
                  <a:pt x="529012" y="1150640"/>
                </a:lnTo>
                <a:lnTo>
                  <a:pt x="576276" y="1152551"/>
                </a:lnTo>
                <a:lnTo>
                  <a:pt x="623539" y="1150640"/>
                </a:lnTo>
                <a:lnTo>
                  <a:pt x="669751" y="1145008"/>
                </a:lnTo>
                <a:lnTo>
                  <a:pt x="714761" y="1135803"/>
                </a:lnTo>
                <a:lnTo>
                  <a:pt x="758423" y="1123172"/>
                </a:lnTo>
                <a:lnTo>
                  <a:pt x="800588" y="1107264"/>
                </a:lnTo>
                <a:lnTo>
                  <a:pt x="841107" y="1088228"/>
                </a:lnTo>
                <a:lnTo>
                  <a:pt x="879833" y="1066211"/>
                </a:lnTo>
                <a:lnTo>
                  <a:pt x="916616" y="1041363"/>
                </a:lnTo>
                <a:lnTo>
                  <a:pt x="951309" y="1013831"/>
                </a:lnTo>
                <a:lnTo>
                  <a:pt x="983764" y="983764"/>
                </a:lnTo>
                <a:lnTo>
                  <a:pt x="1013831" y="951309"/>
                </a:lnTo>
                <a:lnTo>
                  <a:pt x="1041363" y="916616"/>
                </a:lnTo>
                <a:lnTo>
                  <a:pt x="1066212" y="879832"/>
                </a:lnTo>
                <a:lnTo>
                  <a:pt x="1088228" y="841107"/>
                </a:lnTo>
                <a:lnTo>
                  <a:pt x="1107264" y="800587"/>
                </a:lnTo>
                <a:lnTo>
                  <a:pt x="1123172" y="758423"/>
                </a:lnTo>
                <a:lnTo>
                  <a:pt x="1135803" y="714761"/>
                </a:lnTo>
                <a:lnTo>
                  <a:pt x="1145009" y="669750"/>
                </a:lnTo>
                <a:lnTo>
                  <a:pt x="1150641" y="623538"/>
                </a:lnTo>
                <a:lnTo>
                  <a:pt x="1152551" y="576275"/>
                </a:lnTo>
                <a:lnTo>
                  <a:pt x="1150641" y="529011"/>
                </a:lnTo>
                <a:lnTo>
                  <a:pt x="1145009" y="482800"/>
                </a:lnTo>
                <a:lnTo>
                  <a:pt x="1135803" y="437789"/>
                </a:lnTo>
                <a:lnTo>
                  <a:pt x="1123172" y="394128"/>
                </a:lnTo>
                <a:lnTo>
                  <a:pt x="1107264" y="351963"/>
                </a:lnTo>
                <a:lnTo>
                  <a:pt x="1088228" y="311443"/>
                </a:lnTo>
                <a:lnTo>
                  <a:pt x="1066212" y="272718"/>
                </a:lnTo>
                <a:lnTo>
                  <a:pt x="1041363" y="235934"/>
                </a:lnTo>
                <a:lnTo>
                  <a:pt x="1013831" y="201241"/>
                </a:lnTo>
                <a:lnTo>
                  <a:pt x="983764" y="168787"/>
                </a:lnTo>
                <a:lnTo>
                  <a:pt x="951309" y="138720"/>
                </a:lnTo>
                <a:lnTo>
                  <a:pt x="916616" y="111187"/>
                </a:lnTo>
                <a:lnTo>
                  <a:pt x="879833" y="86339"/>
                </a:lnTo>
                <a:lnTo>
                  <a:pt x="841107" y="64322"/>
                </a:lnTo>
                <a:lnTo>
                  <a:pt x="800588" y="45286"/>
                </a:lnTo>
                <a:lnTo>
                  <a:pt x="758423" y="29378"/>
                </a:lnTo>
                <a:lnTo>
                  <a:pt x="714761" y="16748"/>
                </a:lnTo>
                <a:lnTo>
                  <a:pt x="669751" y="7542"/>
                </a:lnTo>
                <a:lnTo>
                  <a:pt x="623539" y="1910"/>
                </a:lnTo>
                <a:lnTo>
                  <a:pt x="576276" y="0"/>
                </a:lnTo>
                <a:close/>
              </a:path>
            </a:pathLst>
          </a:custGeom>
          <a:solidFill>
            <a:srgbClr val="0043AF"/>
          </a:solidFill>
        </p:spPr>
        <p:txBody>
          <a:bodyPr wrap="square" lIns="0" tIns="0" rIns="0" bIns="0" rtlCol="0"/>
          <a:lstStyle/>
          <a:p>
            <a:endParaRPr/>
          </a:p>
        </p:txBody>
      </p:sp>
      <p:sp>
        <p:nvSpPr>
          <p:cNvPr id="36" name="object 36"/>
          <p:cNvSpPr txBox="1"/>
          <p:nvPr/>
        </p:nvSpPr>
        <p:spPr>
          <a:xfrm>
            <a:off x="4601697" y="5036638"/>
            <a:ext cx="610870" cy="494030"/>
          </a:xfrm>
          <a:prstGeom prst="rect">
            <a:avLst/>
          </a:prstGeom>
        </p:spPr>
        <p:txBody>
          <a:bodyPr vert="horz" wrap="square" lIns="0" tIns="35560" rIns="0" bIns="0" rtlCol="0">
            <a:spAutoFit/>
          </a:bodyPr>
          <a:lstStyle/>
          <a:p>
            <a:pPr marL="116205" marR="5080" indent="-103505">
              <a:lnSpc>
                <a:spcPts val="1770"/>
              </a:lnSpc>
              <a:spcBef>
                <a:spcPts val="280"/>
              </a:spcBef>
            </a:pPr>
            <a:r>
              <a:rPr sz="1600" spc="-280" dirty="0">
                <a:solidFill>
                  <a:srgbClr val="FFFFFF"/>
                </a:solidFill>
                <a:latin typeface="Arial"/>
                <a:cs typeface="Arial"/>
              </a:rPr>
              <a:t>P</a:t>
            </a:r>
            <a:r>
              <a:rPr sz="1600" spc="-140" dirty="0">
                <a:solidFill>
                  <a:srgbClr val="FFFFFF"/>
                </a:solidFill>
                <a:latin typeface="Arial"/>
                <a:cs typeface="Arial"/>
              </a:rPr>
              <a:t>a</a:t>
            </a:r>
            <a:r>
              <a:rPr sz="1600" spc="50" dirty="0">
                <a:solidFill>
                  <a:srgbClr val="FFFFFF"/>
                </a:solidFill>
                <a:latin typeface="Arial"/>
                <a:cs typeface="Arial"/>
              </a:rPr>
              <a:t>ti</a:t>
            </a:r>
            <a:r>
              <a:rPr sz="1600" spc="-100" dirty="0">
                <a:solidFill>
                  <a:srgbClr val="FFFFFF"/>
                </a:solidFill>
                <a:latin typeface="Arial"/>
                <a:cs typeface="Arial"/>
              </a:rPr>
              <a:t>e</a:t>
            </a:r>
            <a:r>
              <a:rPr sz="1600" spc="-65" dirty="0">
                <a:solidFill>
                  <a:srgbClr val="FFFFFF"/>
                </a:solidFill>
                <a:latin typeface="Arial"/>
                <a:cs typeface="Arial"/>
              </a:rPr>
              <a:t>n</a:t>
            </a:r>
            <a:r>
              <a:rPr sz="1600" spc="85" dirty="0">
                <a:solidFill>
                  <a:srgbClr val="FFFFFF"/>
                </a:solidFill>
                <a:latin typeface="Arial"/>
                <a:cs typeface="Arial"/>
              </a:rPr>
              <a:t>t  </a:t>
            </a:r>
            <a:r>
              <a:rPr sz="1600" spc="-130" dirty="0">
                <a:solidFill>
                  <a:srgbClr val="FFFFFF"/>
                </a:solidFill>
                <a:latin typeface="Arial"/>
                <a:cs typeface="Arial"/>
              </a:rPr>
              <a:t>Orgs</a:t>
            </a:r>
            <a:endParaRPr sz="1600">
              <a:latin typeface="Arial"/>
              <a:cs typeface="Arial"/>
            </a:endParaRPr>
          </a:p>
        </p:txBody>
      </p:sp>
      <p:sp>
        <p:nvSpPr>
          <p:cNvPr id="37" name="object 37"/>
          <p:cNvSpPr/>
          <p:nvPr/>
        </p:nvSpPr>
        <p:spPr>
          <a:xfrm>
            <a:off x="5439833" y="3865033"/>
            <a:ext cx="364066" cy="431800"/>
          </a:xfrm>
          <a:prstGeom prst="rect">
            <a:avLst/>
          </a:prstGeom>
          <a:blipFill>
            <a:blip r:embed="rId18" cstate="print"/>
            <a:stretch>
              <a:fillRect/>
            </a:stretch>
          </a:blipFill>
        </p:spPr>
        <p:txBody>
          <a:bodyPr wrap="square" lIns="0" tIns="0" rIns="0" bIns="0" rtlCol="0"/>
          <a:lstStyle/>
          <a:p>
            <a:endParaRPr/>
          </a:p>
        </p:txBody>
      </p:sp>
      <p:sp>
        <p:nvSpPr>
          <p:cNvPr id="38" name="object 38"/>
          <p:cNvSpPr/>
          <p:nvPr/>
        </p:nvSpPr>
        <p:spPr>
          <a:xfrm>
            <a:off x="5487201" y="3886974"/>
            <a:ext cx="270510" cy="339725"/>
          </a:xfrm>
          <a:custGeom>
            <a:avLst/>
            <a:gdLst/>
            <a:ahLst/>
            <a:cxnLst/>
            <a:rect l="l" t="t" r="r" b="b"/>
            <a:pathLst>
              <a:path w="270510" h="339725">
                <a:moveTo>
                  <a:pt x="203634" y="0"/>
                </a:moveTo>
                <a:lnTo>
                  <a:pt x="0" y="108676"/>
                </a:lnTo>
                <a:lnTo>
                  <a:pt x="7700" y="339366"/>
                </a:lnTo>
                <a:lnTo>
                  <a:pt x="46887" y="271494"/>
                </a:lnTo>
                <a:lnTo>
                  <a:pt x="187775" y="271494"/>
                </a:lnTo>
                <a:lnTo>
                  <a:pt x="270113" y="128880"/>
                </a:lnTo>
                <a:lnTo>
                  <a:pt x="164447" y="67873"/>
                </a:lnTo>
                <a:lnTo>
                  <a:pt x="203634" y="0"/>
                </a:lnTo>
                <a:close/>
              </a:path>
              <a:path w="270510" h="339725">
                <a:moveTo>
                  <a:pt x="187775" y="271494"/>
                </a:moveTo>
                <a:lnTo>
                  <a:pt x="46887" y="271494"/>
                </a:lnTo>
                <a:lnTo>
                  <a:pt x="152553" y="332499"/>
                </a:lnTo>
                <a:lnTo>
                  <a:pt x="187775" y="271494"/>
                </a:lnTo>
                <a:close/>
              </a:path>
            </a:pathLst>
          </a:custGeom>
          <a:solidFill>
            <a:srgbClr val="004071"/>
          </a:solidFill>
        </p:spPr>
        <p:txBody>
          <a:bodyPr wrap="square" lIns="0" tIns="0" rIns="0" bIns="0" rtlCol="0"/>
          <a:lstStyle/>
          <a:p>
            <a:endParaRPr/>
          </a:p>
        </p:txBody>
      </p:sp>
      <p:sp>
        <p:nvSpPr>
          <p:cNvPr id="39" name="object 39"/>
          <p:cNvSpPr/>
          <p:nvPr/>
        </p:nvSpPr>
        <p:spPr>
          <a:xfrm>
            <a:off x="4267200" y="3052232"/>
            <a:ext cx="1244600" cy="1244600"/>
          </a:xfrm>
          <a:prstGeom prst="rect">
            <a:avLst/>
          </a:prstGeom>
          <a:blipFill>
            <a:blip r:embed="rId19" cstate="print"/>
            <a:stretch>
              <a:fillRect/>
            </a:stretch>
          </a:blipFill>
        </p:spPr>
        <p:txBody>
          <a:bodyPr wrap="square" lIns="0" tIns="0" rIns="0" bIns="0" rtlCol="0"/>
          <a:lstStyle/>
          <a:p>
            <a:endParaRPr/>
          </a:p>
        </p:txBody>
      </p:sp>
      <p:sp>
        <p:nvSpPr>
          <p:cNvPr id="40" name="object 40"/>
          <p:cNvSpPr/>
          <p:nvPr/>
        </p:nvSpPr>
        <p:spPr>
          <a:xfrm>
            <a:off x="4449233" y="3314699"/>
            <a:ext cx="880533" cy="753533"/>
          </a:xfrm>
          <a:prstGeom prst="rect">
            <a:avLst/>
          </a:prstGeom>
          <a:blipFill>
            <a:blip r:embed="rId20" cstate="print"/>
            <a:stretch>
              <a:fillRect/>
            </a:stretch>
          </a:blipFill>
        </p:spPr>
        <p:txBody>
          <a:bodyPr wrap="square" lIns="0" tIns="0" rIns="0" bIns="0" rtlCol="0"/>
          <a:lstStyle/>
          <a:p>
            <a:endParaRPr/>
          </a:p>
        </p:txBody>
      </p:sp>
      <p:sp>
        <p:nvSpPr>
          <p:cNvPr id="41" name="object 41"/>
          <p:cNvSpPr/>
          <p:nvPr/>
        </p:nvSpPr>
        <p:spPr>
          <a:xfrm>
            <a:off x="4312170" y="3073684"/>
            <a:ext cx="1153160" cy="1153160"/>
          </a:xfrm>
          <a:custGeom>
            <a:avLst/>
            <a:gdLst/>
            <a:ahLst/>
            <a:cxnLst/>
            <a:rect l="l" t="t" r="r" b="b"/>
            <a:pathLst>
              <a:path w="1153160" h="1153160">
                <a:moveTo>
                  <a:pt x="576275" y="0"/>
                </a:moveTo>
                <a:lnTo>
                  <a:pt x="529011" y="1910"/>
                </a:lnTo>
                <a:lnTo>
                  <a:pt x="482800" y="7542"/>
                </a:lnTo>
                <a:lnTo>
                  <a:pt x="437789" y="16748"/>
                </a:lnTo>
                <a:lnTo>
                  <a:pt x="394127" y="29378"/>
                </a:lnTo>
                <a:lnTo>
                  <a:pt x="351962" y="45286"/>
                </a:lnTo>
                <a:lnTo>
                  <a:pt x="311443" y="64322"/>
                </a:lnTo>
                <a:lnTo>
                  <a:pt x="272717" y="86339"/>
                </a:lnTo>
                <a:lnTo>
                  <a:pt x="235934" y="111187"/>
                </a:lnTo>
                <a:lnTo>
                  <a:pt x="201241" y="138719"/>
                </a:lnTo>
                <a:lnTo>
                  <a:pt x="168786" y="168786"/>
                </a:lnTo>
                <a:lnTo>
                  <a:pt x="138719" y="201241"/>
                </a:lnTo>
                <a:lnTo>
                  <a:pt x="111187" y="235934"/>
                </a:lnTo>
                <a:lnTo>
                  <a:pt x="86339" y="272717"/>
                </a:lnTo>
                <a:lnTo>
                  <a:pt x="64322" y="311443"/>
                </a:lnTo>
                <a:lnTo>
                  <a:pt x="45286" y="351962"/>
                </a:lnTo>
                <a:lnTo>
                  <a:pt x="29378" y="394127"/>
                </a:lnTo>
                <a:lnTo>
                  <a:pt x="16748" y="437789"/>
                </a:lnTo>
                <a:lnTo>
                  <a:pt x="7542" y="482800"/>
                </a:lnTo>
                <a:lnTo>
                  <a:pt x="1910" y="529011"/>
                </a:lnTo>
                <a:lnTo>
                  <a:pt x="0" y="576275"/>
                </a:lnTo>
                <a:lnTo>
                  <a:pt x="1910" y="623538"/>
                </a:lnTo>
                <a:lnTo>
                  <a:pt x="7542" y="669750"/>
                </a:lnTo>
                <a:lnTo>
                  <a:pt x="16748" y="714760"/>
                </a:lnTo>
                <a:lnTo>
                  <a:pt x="29378" y="758422"/>
                </a:lnTo>
                <a:lnTo>
                  <a:pt x="45286" y="800587"/>
                </a:lnTo>
                <a:lnTo>
                  <a:pt x="64322" y="841106"/>
                </a:lnTo>
                <a:lnTo>
                  <a:pt x="86339" y="879832"/>
                </a:lnTo>
                <a:lnTo>
                  <a:pt x="111187" y="916615"/>
                </a:lnTo>
                <a:lnTo>
                  <a:pt x="138719" y="951309"/>
                </a:lnTo>
                <a:lnTo>
                  <a:pt x="168786" y="983763"/>
                </a:lnTo>
                <a:lnTo>
                  <a:pt x="201241" y="1013830"/>
                </a:lnTo>
                <a:lnTo>
                  <a:pt x="235934" y="1041362"/>
                </a:lnTo>
                <a:lnTo>
                  <a:pt x="272717" y="1066211"/>
                </a:lnTo>
                <a:lnTo>
                  <a:pt x="311443" y="1088227"/>
                </a:lnTo>
                <a:lnTo>
                  <a:pt x="351962" y="1107263"/>
                </a:lnTo>
                <a:lnTo>
                  <a:pt x="394127" y="1123171"/>
                </a:lnTo>
                <a:lnTo>
                  <a:pt x="437789" y="1135802"/>
                </a:lnTo>
                <a:lnTo>
                  <a:pt x="482800" y="1145007"/>
                </a:lnTo>
                <a:lnTo>
                  <a:pt x="529011" y="1150640"/>
                </a:lnTo>
                <a:lnTo>
                  <a:pt x="576275" y="1152550"/>
                </a:lnTo>
                <a:lnTo>
                  <a:pt x="623538" y="1150640"/>
                </a:lnTo>
                <a:lnTo>
                  <a:pt x="669750" y="1145007"/>
                </a:lnTo>
                <a:lnTo>
                  <a:pt x="714760" y="1135802"/>
                </a:lnTo>
                <a:lnTo>
                  <a:pt x="758422" y="1123171"/>
                </a:lnTo>
                <a:lnTo>
                  <a:pt x="800587" y="1107263"/>
                </a:lnTo>
                <a:lnTo>
                  <a:pt x="841106" y="1088227"/>
                </a:lnTo>
                <a:lnTo>
                  <a:pt x="879832" y="1066211"/>
                </a:lnTo>
                <a:lnTo>
                  <a:pt x="916615" y="1041362"/>
                </a:lnTo>
                <a:lnTo>
                  <a:pt x="951309" y="1013830"/>
                </a:lnTo>
                <a:lnTo>
                  <a:pt x="983763" y="983763"/>
                </a:lnTo>
                <a:lnTo>
                  <a:pt x="1013830" y="951309"/>
                </a:lnTo>
                <a:lnTo>
                  <a:pt x="1041362" y="916615"/>
                </a:lnTo>
                <a:lnTo>
                  <a:pt x="1066211" y="879832"/>
                </a:lnTo>
                <a:lnTo>
                  <a:pt x="1088227" y="841106"/>
                </a:lnTo>
                <a:lnTo>
                  <a:pt x="1107263" y="800587"/>
                </a:lnTo>
                <a:lnTo>
                  <a:pt x="1123171" y="758422"/>
                </a:lnTo>
                <a:lnTo>
                  <a:pt x="1135802" y="714760"/>
                </a:lnTo>
                <a:lnTo>
                  <a:pt x="1145007" y="669750"/>
                </a:lnTo>
                <a:lnTo>
                  <a:pt x="1150640" y="623538"/>
                </a:lnTo>
                <a:lnTo>
                  <a:pt x="1152550" y="576275"/>
                </a:lnTo>
                <a:lnTo>
                  <a:pt x="1150640" y="529011"/>
                </a:lnTo>
                <a:lnTo>
                  <a:pt x="1145007" y="482800"/>
                </a:lnTo>
                <a:lnTo>
                  <a:pt x="1135802" y="437789"/>
                </a:lnTo>
                <a:lnTo>
                  <a:pt x="1123171" y="394127"/>
                </a:lnTo>
                <a:lnTo>
                  <a:pt x="1107263" y="351962"/>
                </a:lnTo>
                <a:lnTo>
                  <a:pt x="1088227" y="311443"/>
                </a:lnTo>
                <a:lnTo>
                  <a:pt x="1066211" y="272717"/>
                </a:lnTo>
                <a:lnTo>
                  <a:pt x="1041362" y="235934"/>
                </a:lnTo>
                <a:lnTo>
                  <a:pt x="1013830" y="201241"/>
                </a:lnTo>
                <a:lnTo>
                  <a:pt x="983763" y="168786"/>
                </a:lnTo>
                <a:lnTo>
                  <a:pt x="951309" y="138719"/>
                </a:lnTo>
                <a:lnTo>
                  <a:pt x="916615" y="111187"/>
                </a:lnTo>
                <a:lnTo>
                  <a:pt x="879832" y="86339"/>
                </a:lnTo>
                <a:lnTo>
                  <a:pt x="841106" y="64322"/>
                </a:lnTo>
                <a:lnTo>
                  <a:pt x="800587" y="45286"/>
                </a:lnTo>
                <a:lnTo>
                  <a:pt x="758422" y="29378"/>
                </a:lnTo>
                <a:lnTo>
                  <a:pt x="714760" y="16748"/>
                </a:lnTo>
                <a:lnTo>
                  <a:pt x="669750" y="7542"/>
                </a:lnTo>
                <a:lnTo>
                  <a:pt x="623538" y="1910"/>
                </a:lnTo>
                <a:lnTo>
                  <a:pt x="576275" y="0"/>
                </a:lnTo>
                <a:close/>
              </a:path>
            </a:pathLst>
          </a:custGeom>
          <a:solidFill>
            <a:srgbClr val="004071"/>
          </a:solidFill>
        </p:spPr>
        <p:txBody>
          <a:bodyPr wrap="square" lIns="0" tIns="0" rIns="0" bIns="0" rtlCol="0"/>
          <a:lstStyle/>
          <a:p>
            <a:endParaRPr/>
          </a:p>
        </p:txBody>
      </p:sp>
      <p:sp>
        <p:nvSpPr>
          <p:cNvPr id="42" name="object 42"/>
          <p:cNvSpPr txBox="1"/>
          <p:nvPr/>
        </p:nvSpPr>
        <p:spPr>
          <a:xfrm>
            <a:off x="4607744" y="3380211"/>
            <a:ext cx="561975" cy="494030"/>
          </a:xfrm>
          <a:prstGeom prst="rect">
            <a:avLst/>
          </a:prstGeom>
        </p:spPr>
        <p:txBody>
          <a:bodyPr vert="horz" wrap="square" lIns="0" tIns="35560" rIns="0" bIns="0" rtlCol="0">
            <a:spAutoFit/>
          </a:bodyPr>
          <a:lstStyle/>
          <a:p>
            <a:pPr marL="12700" marR="5080" indent="64135">
              <a:lnSpc>
                <a:spcPts val="1770"/>
              </a:lnSpc>
              <a:spcBef>
                <a:spcPts val="280"/>
              </a:spcBef>
            </a:pPr>
            <a:r>
              <a:rPr sz="1600" spc="-70" dirty="0">
                <a:solidFill>
                  <a:srgbClr val="FFFFFF"/>
                </a:solidFill>
                <a:latin typeface="Arial"/>
                <a:cs typeface="Arial"/>
              </a:rPr>
              <a:t>Non-  </a:t>
            </a:r>
            <a:r>
              <a:rPr sz="1600" spc="-245" dirty="0">
                <a:solidFill>
                  <a:srgbClr val="FFFFFF"/>
                </a:solidFill>
                <a:latin typeface="Arial"/>
                <a:cs typeface="Arial"/>
              </a:rPr>
              <a:t>P</a:t>
            </a:r>
            <a:r>
              <a:rPr sz="1600" spc="-5" dirty="0">
                <a:solidFill>
                  <a:srgbClr val="FFFFFF"/>
                </a:solidFill>
                <a:latin typeface="Arial"/>
                <a:cs typeface="Arial"/>
              </a:rPr>
              <a:t>r</a:t>
            </a:r>
            <a:r>
              <a:rPr sz="1600" spc="-50" dirty="0">
                <a:solidFill>
                  <a:srgbClr val="FFFFFF"/>
                </a:solidFill>
                <a:latin typeface="Arial"/>
                <a:cs typeface="Arial"/>
              </a:rPr>
              <a:t>o</a:t>
            </a:r>
            <a:r>
              <a:rPr sz="1600" spc="35" dirty="0">
                <a:solidFill>
                  <a:srgbClr val="FFFFFF"/>
                </a:solidFill>
                <a:latin typeface="Arial"/>
                <a:cs typeface="Arial"/>
              </a:rPr>
              <a:t>f</a:t>
            </a:r>
            <a:r>
              <a:rPr sz="1600" spc="0" dirty="0">
                <a:solidFill>
                  <a:srgbClr val="FFFFFF"/>
                </a:solidFill>
                <a:latin typeface="Arial"/>
                <a:cs typeface="Arial"/>
              </a:rPr>
              <a:t>i</a:t>
            </a:r>
            <a:r>
              <a:rPr sz="1600" spc="-45" dirty="0">
                <a:solidFill>
                  <a:srgbClr val="FFFFFF"/>
                </a:solidFill>
                <a:latin typeface="Arial"/>
                <a:cs typeface="Arial"/>
              </a:rPr>
              <a:t>ts</a:t>
            </a:r>
            <a:endParaRPr sz="1600">
              <a:latin typeface="Arial"/>
              <a:cs typeface="Arial"/>
            </a:endParaRPr>
          </a:p>
        </p:txBody>
      </p:sp>
      <p:sp>
        <p:nvSpPr>
          <p:cNvPr id="43" name="object 43"/>
          <p:cNvSpPr/>
          <p:nvPr/>
        </p:nvSpPr>
        <p:spPr>
          <a:xfrm>
            <a:off x="5807349" y="4454327"/>
            <a:ext cx="959264" cy="561256"/>
          </a:xfrm>
          <a:prstGeom prst="rect">
            <a:avLst/>
          </a:prstGeom>
          <a:blipFill>
            <a:blip r:embed="rId21" cstate="print"/>
            <a:stretch>
              <a:fillRect/>
            </a:stretch>
          </a:blipFill>
        </p:spPr>
        <p:txBody>
          <a:bodyPr wrap="square" lIns="0" tIns="0" rIns="0" bIns="0" rtlCol="0"/>
          <a:lstStyle/>
          <a:p>
            <a:endParaRPr/>
          </a:p>
        </p:txBody>
      </p:sp>
      <p:sp>
        <p:nvSpPr>
          <p:cNvPr id="44" name="object 44"/>
          <p:cNvSpPr/>
          <p:nvPr/>
        </p:nvSpPr>
        <p:spPr>
          <a:xfrm>
            <a:off x="5936204" y="3876800"/>
            <a:ext cx="701553" cy="723724"/>
          </a:xfrm>
          <a:prstGeom prst="rect">
            <a:avLst/>
          </a:prstGeom>
          <a:blipFill>
            <a:blip r:embed="rId2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689545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altLang="en-US" b="1">
                <a:ea typeface="ＭＳ Ｐゴシック" charset="-128"/>
              </a:rPr>
              <a:t>Proposed Model Platform</a:t>
            </a:r>
          </a:p>
        </p:txBody>
      </p:sp>
      <p:pic>
        <p:nvPicPr>
          <p:cNvPr id="3686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82725"/>
            <a:ext cx="9144000" cy="412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9242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4951" y="385772"/>
            <a:ext cx="7530809" cy="443711"/>
          </a:xfrm>
          <a:prstGeom prst="rect">
            <a:avLst/>
          </a:prstGeom>
        </p:spPr>
        <p:txBody>
          <a:bodyPr vert="horz" wrap="square" lIns="0" tIns="12700" rIns="0" bIns="0" rtlCol="0">
            <a:spAutoFit/>
          </a:bodyPr>
          <a:lstStyle/>
          <a:p>
            <a:pPr marL="12700">
              <a:lnSpc>
                <a:spcPct val="100000"/>
              </a:lnSpc>
              <a:spcBef>
                <a:spcPts val="100"/>
              </a:spcBef>
            </a:pPr>
            <a:r>
              <a:rPr dirty="0"/>
              <a:t>Example of Curated Metadata Search</a:t>
            </a:r>
          </a:p>
        </p:txBody>
      </p:sp>
      <p:sp>
        <p:nvSpPr>
          <p:cNvPr id="3" name="object 3"/>
          <p:cNvSpPr/>
          <p:nvPr/>
        </p:nvSpPr>
        <p:spPr>
          <a:xfrm>
            <a:off x="21771" y="1295400"/>
            <a:ext cx="8869362" cy="459867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141132" y="1113366"/>
            <a:ext cx="1172633" cy="935566"/>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107267" y="1071033"/>
            <a:ext cx="1270000" cy="783166"/>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186664" y="1138236"/>
            <a:ext cx="1082040" cy="565785"/>
          </a:xfrm>
          <a:custGeom>
            <a:avLst/>
            <a:gdLst/>
            <a:ahLst/>
            <a:cxnLst/>
            <a:rect l="l" t="t" r="r" b="b"/>
            <a:pathLst>
              <a:path w="1082039" h="565785">
                <a:moveTo>
                  <a:pt x="1079440" y="0"/>
                </a:moveTo>
                <a:lnTo>
                  <a:pt x="2132" y="0"/>
                </a:lnTo>
                <a:lnTo>
                  <a:pt x="0" y="2132"/>
                </a:lnTo>
                <a:lnTo>
                  <a:pt x="0" y="563114"/>
                </a:lnTo>
                <a:lnTo>
                  <a:pt x="2132" y="565246"/>
                </a:lnTo>
                <a:lnTo>
                  <a:pt x="1079440" y="565246"/>
                </a:lnTo>
                <a:lnTo>
                  <a:pt x="1081572" y="563114"/>
                </a:lnTo>
                <a:lnTo>
                  <a:pt x="1081572" y="555721"/>
                </a:lnTo>
                <a:lnTo>
                  <a:pt x="9525" y="555721"/>
                </a:lnTo>
                <a:lnTo>
                  <a:pt x="9525" y="9525"/>
                </a:lnTo>
                <a:lnTo>
                  <a:pt x="1081572" y="9525"/>
                </a:lnTo>
                <a:lnTo>
                  <a:pt x="1081572" y="2132"/>
                </a:lnTo>
                <a:lnTo>
                  <a:pt x="1079440" y="0"/>
                </a:lnTo>
                <a:close/>
              </a:path>
              <a:path w="1082039" h="565785">
                <a:moveTo>
                  <a:pt x="1081572" y="9525"/>
                </a:moveTo>
                <a:lnTo>
                  <a:pt x="1072047" y="9525"/>
                </a:lnTo>
                <a:lnTo>
                  <a:pt x="1072047" y="555721"/>
                </a:lnTo>
                <a:lnTo>
                  <a:pt x="1081572" y="555721"/>
                </a:lnTo>
                <a:lnTo>
                  <a:pt x="1081572" y="9525"/>
                </a:lnTo>
                <a:close/>
              </a:path>
            </a:pathLst>
          </a:custGeom>
          <a:solidFill>
            <a:srgbClr val="E3E81A"/>
          </a:solidFill>
        </p:spPr>
        <p:txBody>
          <a:bodyPr wrap="square" lIns="0" tIns="0" rIns="0" bIns="0" rtlCol="0"/>
          <a:lstStyle/>
          <a:p>
            <a:endParaRPr/>
          </a:p>
        </p:txBody>
      </p:sp>
      <p:sp>
        <p:nvSpPr>
          <p:cNvPr id="7" name="object 7"/>
          <p:cNvSpPr/>
          <p:nvPr/>
        </p:nvSpPr>
        <p:spPr>
          <a:xfrm>
            <a:off x="3433462" y="1682690"/>
            <a:ext cx="315595" cy="219710"/>
          </a:xfrm>
          <a:custGeom>
            <a:avLst/>
            <a:gdLst/>
            <a:ahLst/>
            <a:cxnLst/>
            <a:rect l="l" t="t" r="r" b="b"/>
            <a:pathLst>
              <a:path w="315595" h="219710">
                <a:moveTo>
                  <a:pt x="41122" y="144777"/>
                </a:moveTo>
                <a:lnTo>
                  <a:pt x="0" y="219391"/>
                </a:lnTo>
                <a:lnTo>
                  <a:pt x="84363" y="207520"/>
                </a:lnTo>
                <a:lnTo>
                  <a:pt x="65445" y="180070"/>
                </a:lnTo>
                <a:lnTo>
                  <a:pt x="76824" y="172228"/>
                </a:lnTo>
                <a:lnTo>
                  <a:pt x="60040" y="172228"/>
                </a:lnTo>
                <a:lnTo>
                  <a:pt x="41122" y="144777"/>
                </a:lnTo>
                <a:close/>
              </a:path>
              <a:path w="315595" h="219710">
                <a:moveTo>
                  <a:pt x="309939" y="0"/>
                </a:moveTo>
                <a:lnTo>
                  <a:pt x="60040" y="172228"/>
                </a:lnTo>
                <a:lnTo>
                  <a:pt x="76824" y="172228"/>
                </a:lnTo>
                <a:lnTo>
                  <a:pt x="315344" y="7842"/>
                </a:lnTo>
                <a:lnTo>
                  <a:pt x="309939" y="0"/>
                </a:lnTo>
                <a:close/>
              </a:path>
            </a:pathLst>
          </a:custGeom>
          <a:solidFill>
            <a:srgbClr val="E3E81A"/>
          </a:solidFill>
        </p:spPr>
        <p:txBody>
          <a:bodyPr wrap="square" lIns="0" tIns="0" rIns="0" bIns="0" rtlCol="0"/>
          <a:lstStyle/>
          <a:p>
            <a:endParaRPr/>
          </a:p>
        </p:txBody>
      </p:sp>
      <p:sp>
        <p:nvSpPr>
          <p:cNvPr id="8" name="object 8"/>
          <p:cNvSpPr txBox="1"/>
          <p:nvPr/>
        </p:nvSpPr>
        <p:spPr>
          <a:xfrm>
            <a:off x="3191427" y="1142998"/>
            <a:ext cx="1072515" cy="556260"/>
          </a:xfrm>
          <a:prstGeom prst="rect">
            <a:avLst/>
          </a:prstGeom>
          <a:solidFill>
            <a:srgbClr val="E3E81A"/>
          </a:solidFill>
        </p:spPr>
        <p:txBody>
          <a:bodyPr vert="horz" wrap="square" lIns="0" tIns="0" rIns="0" bIns="0" rtlCol="0">
            <a:spAutoFit/>
          </a:bodyPr>
          <a:lstStyle/>
          <a:p>
            <a:pPr algn="ctr">
              <a:lnSpc>
                <a:spcPts val="994"/>
              </a:lnSpc>
            </a:pPr>
            <a:r>
              <a:rPr sz="950" b="1" spc="-60" dirty="0">
                <a:solidFill>
                  <a:srgbClr val="0057AF"/>
                </a:solidFill>
                <a:latin typeface="Arial"/>
                <a:cs typeface="Arial"/>
              </a:rPr>
              <a:t>Automated</a:t>
            </a:r>
            <a:endParaRPr sz="950">
              <a:latin typeface="Arial"/>
              <a:cs typeface="Arial"/>
            </a:endParaRPr>
          </a:p>
          <a:p>
            <a:pPr marL="33020" marR="24130" indent="-1270" algn="ctr">
              <a:lnSpc>
                <a:spcPts val="1130"/>
              </a:lnSpc>
              <a:spcBef>
                <a:spcPts val="40"/>
              </a:spcBef>
            </a:pPr>
            <a:r>
              <a:rPr sz="950" b="1" spc="-70" dirty="0">
                <a:solidFill>
                  <a:srgbClr val="0057AF"/>
                </a:solidFill>
                <a:latin typeface="Arial"/>
                <a:cs typeface="Arial"/>
              </a:rPr>
              <a:t>classification </a:t>
            </a:r>
            <a:r>
              <a:rPr sz="950" b="1" spc="-45" dirty="0">
                <a:solidFill>
                  <a:srgbClr val="0057AF"/>
                </a:solidFill>
                <a:latin typeface="Arial"/>
                <a:cs typeface="Arial"/>
              </a:rPr>
              <a:t>of  </a:t>
            </a:r>
            <a:r>
              <a:rPr sz="950" b="1" spc="-65" dirty="0">
                <a:solidFill>
                  <a:srgbClr val="0057AF"/>
                </a:solidFill>
                <a:latin typeface="Arial"/>
                <a:cs typeface="Arial"/>
              </a:rPr>
              <a:t>terms </a:t>
            </a:r>
            <a:r>
              <a:rPr sz="950" b="1" spc="-40" dirty="0">
                <a:solidFill>
                  <a:srgbClr val="0057AF"/>
                </a:solidFill>
                <a:latin typeface="Arial"/>
                <a:cs typeface="Arial"/>
              </a:rPr>
              <a:t>into </a:t>
            </a:r>
            <a:r>
              <a:rPr sz="950" b="1" spc="-55" dirty="0">
                <a:solidFill>
                  <a:srgbClr val="0057AF"/>
                </a:solidFill>
                <a:latin typeface="Arial"/>
                <a:cs typeface="Arial"/>
              </a:rPr>
              <a:t>a </a:t>
            </a:r>
            <a:r>
              <a:rPr sz="950" b="1" spc="-95" dirty="0">
                <a:solidFill>
                  <a:srgbClr val="0057AF"/>
                </a:solidFill>
                <a:latin typeface="Arial"/>
                <a:cs typeface="Arial"/>
              </a:rPr>
              <a:t>“PICO”  </a:t>
            </a:r>
            <a:r>
              <a:rPr sz="950" b="1" spc="-65" dirty="0">
                <a:solidFill>
                  <a:srgbClr val="0057AF"/>
                </a:solidFill>
                <a:latin typeface="Arial"/>
                <a:cs typeface="Arial"/>
              </a:rPr>
              <a:t>query</a:t>
            </a:r>
            <a:endParaRPr sz="950">
              <a:latin typeface="Arial"/>
              <a:cs typeface="Arial"/>
            </a:endParaRPr>
          </a:p>
        </p:txBody>
      </p:sp>
      <p:sp>
        <p:nvSpPr>
          <p:cNvPr id="9" name="object 9"/>
          <p:cNvSpPr/>
          <p:nvPr/>
        </p:nvSpPr>
        <p:spPr>
          <a:xfrm>
            <a:off x="190500" y="1900767"/>
            <a:ext cx="1621367" cy="660400"/>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177800" y="1934632"/>
            <a:ext cx="1236133" cy="635000"/>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234951" y="1925636"/>
            <a:ext cx="1096645" cy="568325"/>
          </a:xfrm>
          <a:custGeom>
            <a:avLst/>
            <a:gdLst/>
            <a:ahLst/>
            <a:cxnLst/>
            <a:rect l="l" t="t" r="r" b="b"/>
            <a:pathLst>
              <a:path w="1096645" h="568325">
                <a:moveTo>
                  <a:pt x="1094098" y="0"/>
                </a:moveTo>
                <a:lnTo>
                  <a:pt x="2132" y="0"/>
                </a:lnTo>
                <a:lnTo>
                  <a:pt x="0" y="2132"/>
                </a:lnTo>
                <a:lnTo>
                  <a:pt x="0" y="565820"/>
                </a:lnTo>
                <a:lnTo>
                  <a:pt x="2132" y="567951"/>
                </a:lnTo>
                <a:lnTo>
                  <a:pt x="1094098" y="567951"/>
                </a:lnTo>
                <a:lnTo>
                  <a:pt x="1096230" y="565820"/>
                </a:lnTo>
                <a:lnTo>
                  <a:pt x="1096230" y="558426"/>
                </a:lnTo>
                <a:lnTo>
                  <a:pt x="9525" y="558426"/>
                </a:lnTo>
                <a:lnTo>
                  <a:pt x="9525" y="9525"/>
                </a:lnTo>
                <a:lnTo>
                  <a:pt x="1096230" y="9525"/>
                </a:lnTo>
                <a:lnTo>
                  <a:pt x="1096230" y="2132"/>
                </a:lnTo>
                <a:lnTo>
                  <a:pt x="1094098" y="0"/>
                </a:lnTo>
                <a:close/>
              </a:path>
              <a:path w="1096645" h="568325">
                <a:moveTo>
                  <a:pt x="1096230" y="9525"/>
                </a:moveTo>
                <a:lnTo>
                  <a:pt x="1086705" y="9525"/>
                </a:lnTo>
                <a:lnTo>
                  <a:pt x="1086705" y="558426"/>
                </a:lnTo>
                <a:lnTo>
                  <a:pt x="1096230" y="558426"/>
                </a:lnTo>
                <a:lnTo>
                  <a:pt x="1096230" y="9525"/>
                </a:lnTo>
                <a:close/>
              </a:path>
            </a:pathLst>
          </a:custGeom>
          <a:solidFill>
            <a:srgbClr val="E3E81A"/>
          </a:solidFill>
        </p:spPr>
        <p:txBody>
          <a:bodyPr wrap="square" lIns="0" tIns="0" rIns="0" bIns="0" rtlCol="0"/>
          <a:lstStyle/>
          <a:p>
            <a:endParaRPr/>
          </a:p>
        </p:txBody>
      </p:sp>
      <p:sp>
        <p:nvSpPr>
          <p:cNvPr id="12" name="object 12"/>
          <p:cNvSpPr/>
          <p:nvPr/>
        </p:nvSpPr>
        <p:spPr>
          <a:xfrm>
            <a:off x="1432669" y="2150432"/>
            <a:ext cx="254635" cy="76200"/>
          </a:xfrm>
          <a:custGeom>
            <a:avLst/>
            <a:gdLst/>
            <a:ahLst/>
            <a:cxnLst/>
            <a:rect l="l" t="t" r="r" b="b"/>
            <a:pathLst>
              <a:path w="254635" h="76200">
                <a:moveTo>
                  <a:pt x="241833" y="42849"/>
                </a:moveTo>
                <a:lnTo>
                  <a:pt x="178271" y="42849"/>
                </a:lnTo>
                <a:lnTo>
                  <a:pt x="179092" y="76177"/>
                </a:lnTo>
                <a:lnTo>
                  <a:pt x="241833" y="42849"/>
                </a:lnTo>
                <a:close/>
              </a:path>
              <a:path w="254635" h="76200">
                <a:moveTo>
                  <a:pt x="177214" y="0"/>
                </a:moveTo>
                <a:lnTo>
                  <a:pt x="178036" y="33328"/>
                </a:lnTo>
                <a:lnTo>
                  <a:pt x="0" y="37716"/>
                </a:lnTo>
                <a:lnTo>
                  <a:pt x="234" y="47237"/>
                </a:lnTo>
                <a:lnTo>
                  <a:pt x="178271" y="42849"/>
                </a:lnTo>
                <a:lnTo>
                  <a:pt x="241833" y="42849"/>
                </a:lnTo>
                <a:lnTo>
                  <a:pt x="254330" y="36211"/>
                </a:lnTo>
                <a:lnTo>
                  <a:pt x="177214" y="0"/>
                </a:lnTo>
                <a:close/>
              </a:path>
            </a:pathLst>
          </a:custGeom>
          <a:solidFill>
            <a:srgbClr val="E3E81A"/>
          </a:solidFill>
        </p:spPr>
        <p:txBody>
          <a:bodyPr wrap="square" lIns="0" tIns="0" rIns="0" bIns="0" rtlCol="0"/>
          <a:lstStyle/>
          <a:p>
            <a:endParaRPr/>
          </a:p>
        </p:txBody>
      </p:sp>
      <p:sp>
        <p:nvSpPr>
          <p:cNvPr id="13" name="object 13"/>
          <p:cNvSpPr txBox="1"/>
          <p:nvPr/>
        </p:nvSpPr>
        <p:spPr>
          <a:xfrm>
            <a:off x="239714" y="1930398"/>
            <a:ext cx="1087120" cy="558800"/>
          </a:xfrm>
          <a:prstGeom prst="rect">
            <a:avLst/>
          </a:prstGeom>
          <a:solidFill>
            <a:srgbClr val="E3E81A"/>
          </a:solidFill>
        </p:spPr>
        <p:txBody>
          <a:bodyPr vert="horz" wrap="square" lIns="0" tIns="55244" rIns="0" bIns="0" rtlCol="0">
            <a:spAutoFit/>
          </a:bodyPr>
          <a:lstStyle/>
          <a:p>
            <a:pPr marL="55880" marR="46990" algn="ctr">
              <a:lnSpc>
                <a:spcPct val="100000"/>
              </a:lnSpc>
              <a:spcBef>
                <a:spcPts val="434"/>
              </a:spcBef>
            </a:pPr>
            <a:r>
              <a:rPr sz="950" b="1" spc="-75" dirty="0">
                <a:solidFill>
                  <a:srgbClr val="0057AF"/>
                </a:solidFill>
                <a:latin typeface="Arial"/>
                <a:cs typeface="Arial"/>
              </a:rPr>
              <a:t>Supporting</a:t>
            </a:r>
            <a:r>
              <a:rPr sz="950" b="1" spc="-105" dirty="0">
                <a:solidFill>
                  <a:srgbClr val="0057AF"/>
                </a:solidFill>
                <a:latin typeface="Arial"/>
                <a:cs typeface="Arial"/>
              </a:rPr>
              <a:t> </a:t>
            </a:r>
            <a:r>
              <a:rPr sz="950" b="1" spc="-40" dirty="0">
                <a:solidFill>
                  <a:srgbClr val="0057AF"/>
                </a:solidFill>
                <a:latin typeface="Arial"/>
                <a:cs typeface="Arial"/>
              </a:rPr>
              <a:t>fee-text  </a:t>
            </a:r>
            <a:r>
              <a:rPr sz="950" b="1" spc="-45" dirty="0">
                <a:solidFill>
                  <a:srgbClr val="0057AF"/>
                </a:solidFill>
                <a:latin typeface="Arial"/>
                <a:cs typeface="Arial"/>
              </a:rPr>
              <a:t>natural </a:t>
            </a:r>
            <a:r>
              <a:rPr sz="950" b="1" spc="-75" dirty="0">
                <a:solidFill>
                  <a:srgbClr val="0057AF"/>
                </a:solidFill>
                <a:latin typeface="Arial"/>
                <a:cs typeface="Arial"/>
              </a:rPr>
              <a:t>language  </a:t>
            </a:r>
            <a:r>
              <a:rPr sz="950" b="1" spc="-85" dirty="0">
                <a:solidFill>
                  <a:srgbClr val="0057AF"/>
                </a:solidFill>
                <a:latin typeface="Arial"/>
                <a:cs typeface="Arial"/>
              </a:rPr>
              <a:t>search</a:t>
            </a:r>
            <a:endParaRPr sz="950">
              <a:latin typeface="Arial"/>
              <a:cs typeface="Arial"/>
            </a:endParaRPr>
          </a:p>
        </p:txBody>
      </p:sp>
      <p:sp>
        <p:nvSpPr>
          <p:cNvPr id="14" name="object 14"/>
          <p:cNvSpPr/>
          <p:nvPr/>
        </p:nvSpPr>
        <p:spPr>
          <a:xfrm>
            <a:off x="7272866" y="2078566"/>
            <a:ext cx="1176866" cy="960966"/>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7217833" y="2044700"/>
            <a:ext cx="1316567" cy="783166"/>
          </a:xfrm>
          <a:prstGeom prst="rect">
            <a:avLst/>
          </a:prstGeom>
          <a:blipFill>
            <a:blip r:embed="rId8" cstate="print"/>
            <a:stretch>
              <a:fillRect/>
            </a:stretch>
          </a:blipFill>
        </p:spPr>
        <p:txBody>
          <a:bodyPr wrap="square" lIns="0" tIns="0" rIns="0" bIns="0" rtlCol="0"/>
          <a:lstStyle/>
          <a:p>
            <a:endParaRPr/>
          </a:p>
        </p:txBody>
      </p:sp>
      <p:sp>
        <p:nvSpPr>
          <p:cNvPr id="16" name="object 16"/>
          <p:cNvSpPr/>
          <p:nvPr/>
        </p:nvSpPr>
        <p:spPr>
          <a:xfrm>
            <a:off x="7321308" y="2103061"/>
            <a:ext cx="1082040" cy="584835"/>
          </a:xfrm>
          <a:custGeom>
            <a:avLst/>
            <a:gdLst/>
            <a:ahLst/>
            <a:cxnLst/>
            <a:rect l="l" t="t" r="r" b="b"/>
            <a:pathLst>
              <a:path w="1082040" h="584835">
                <a:moveTo>
                  <a:pt x="1079440" y="0"/>
                </a:moveTo>
                <a:lnTo>
                  <a:pt x="2132" y="0"/>
                </a:lnTo>
                <a:lnTo>
                  <a:pt x="0" y="2132"/>
                </a:lnTo>
                <a:lnTo>
                  <a:pt x="0" y="582258"/>
                </a:lnTo>
                <a:lnTo>
                  <a:pt x="2132" y="584390"/>
                </a:lnTo>
                <a:lnTo>
                  <a:pt x="1079440" y="584390"/>
                </a:lnTo>
                <a:lnTo>
                  <a:pt x="1081572" y="582258"/>
                </a:lnTo>
                <a:lnTo>
                  <a:pt x="1081572" y="574865"/>
                </a:lnTo>
                <a:lnTo>
                  <a:pt x="9525" y="574865"/>
                </a:lnTo>
                <a:lnTo>
                  <a:pt x="9525" y="9525"/>
                </a:lnTo>
                <a:lnTo>
                  <a:pt x="1081572" y="9525"/>
                </a:lnTo>
                <a:lnTo>
                  <a:pt x="1081572" y="2132"/>
                </a:lnTo>
                <a:lnTo>
                  <a:pt x="1079440" y="0"/>
                </a:lnTo>
                <a:close/>
              </a:path>
              <a:path w="1082040" h="584835">
                <a:moveTo>
                  <a:pt x="1081572" y="9525"/>
                </a:moveTo>
                <a:lnTo>
                  <a:pt x="1072047" y="9525"/>
                </a:lnTo>
                <a:lnTo>
                  <a:pt x="1072047" y="574865"/>
                </a:lnTo>
                <a:lnTo>
                  <a:pt x="1081572" y="574865"/>
                </a:lnTo>
                <a:lnTo>
                  <a:pt x="1081572" y="9525"/>
                </a:lnTo>
                <a:close/>
              </a:path>
            </a:pathLst>
          </a:custGeom>
          <a:solidFill>
            <a:srgbClr val="E3E81A"/>
          </a:solidFill>
        </p:spPr>
        <p:txBody>
          <a:bodyPr wrap="square" lIns="0" tIns="0" rIns="0" bIns="0" rtlCol="0"/>
          <a:lstStyle/>
          <a:p>
            <a:endParaRPr/>
          </a:p>
        </p:txBody>
      </p:sp>
      <p:sp>
        <p:nvSpPr>
          <p:cNvPr id="17" name="object 17"/>
          <p:cNvSpPr/>
          <p:nvPr/>
        </p:nvSpPr>
        <p:spPr>
          <a:xfrm>
            <a:off x="7568107" y="2666286"/>
            <a:ext cx="315595" cy="227329"/>
          </a:xfrm>
          <a:custGeom>
            <a:avLst/>
            <a:gdLst/>
            <a:ahLst/>
            <a:cxnLst/>
            <a:rect l="l" t="t" r="r" b="b"/>
            <a:pathLst>
              <a:path w="315595" h="227330">
                <a:moveTo>
                  <a:pt x="39928" y="151512"/>
                </a:moveTo>
                <a:lnTo>
                  <a:pt x="0" y="226769"/>
                </a:lnTo>
                <a:lnTo>
                  <a:pt x="84162" y="213558"/>
                </a:lnTo>
                <a:lnTo>
                  <a:pt x="64810" y="186413"/>
                </a:lnTo>
                <a:lnTo>
                  <a:pt x="75689" y="178657"/>
                </a:lnTo>
                <a:lnTo>
                  <a:pt x="59281" y="178657"/>
                </a:lnTo>
                <a:lnTo>
                  <a:pt x="39928" y="151512"/>
                </a:lnTo>
                <a:close/>
              </a:path>
              <a:path w="315595" h="227330">
                <a:moveTo>
                  <a:pt x="309876" y="0"/>
                </a:moveTo>
                <a:lnTo>
                  <a:pt x="59281" y="178657"/>
                </a:lnTo>
                <a:lnTo>
                  <a:pt x="75689" y="178657"/>
                </a:lnTo>
                <a:lnTo>
                  <a:pt x="315405" y="7755"/>
                </a:lnTo>
                <a:lnTo>
                  <a:pt x="309876" y="0"/>
                </a:lnTo>
                <a:close/>
              </a:path>
            </a:pathLst>
          </a:custGeom>
          <a:solidFill>
            <a:srgbClr val="E3E81A"/>
          </a:solidFill>
        </p:spPr>
        <p:txBody>
          <a:bodyPr wrap="square" lIns="0" tIns="0" rIns="0" bIns="0" rtlCol="0"/>
          <a:lstStyle/>
          <a:p>
            <a:endParaRPr/>
          </a:p>
        </p:txBody>
      </p:sp>
      <p:sp>
        <p:nvSpPr>
          <p:cNvPr id="18" name="object 18"/>
          <p:cNvSpPr txBox="1"/>
          <p:nvPr/>
        </p:nvSpPr>
        <p:spPr>
          <a:xfrm>
            <a:off x="7326071" y="2107824"/>
            <a:ext cx="1072515" cy="575310"/>
          </a:xfrm>
          <a:prstGeom prst="rect">
            <a:avLst/>
          </a:prstGeom>
          <a:solidFill>
            <a:srgbClr val="E3E81A"/>
          </a:solidFill>
        </p:spPr>
        <p:txBody>
          <a:bodyPr vert="horz" wrap="square" lIns="0" tIns="0" rIns="0" bIns="0" rtlCol="0">
            <a:spAutoFit/>
          </a:bodyPr>
          <a:lstStyle/>
          <a:p>
            <a:pPr marL="635" algn="ctr">
              <a:lnSpc>
                <a:spcPts val="1070"/>
              </a:lnSpc>
            </a:pPr>
            <a:r>
              <a:rPr sz="950" b="1" spc="-80" dirty="0">
                <a:solidFill>
                  <a:srgbClr val="0057AF"/>
                </a:solidFill>
                <a:latin typeface="Arial"/>
                <a:cs typeface="Arial"/>
              </a:rPr>
              <a:t>User </a:t>
            </a:r>
            <a:r>
              <a:rPr sz="950" b="1" spc="-85" dirty="0">
                <a:solidFill>
                  <a:srgbClr val="0057AF"/>
                </a:solidFill>
                <a:latin typeface="Arial"/>
                <a:cs typeface="Arial"/>
              </a:rPr>
              <a:t>can</a:t>
            </a:r>
            <a:r>
              <a:rPr sz="950" b="1" spc="-95" dirty="0">
                <a:solidFill>
                  <a:srgbClr val="0057AF"/>
                </a:solidFill>
                <a:latin typeface="Arial"/>
                <a:cs typeface="Arial"/>
              </a:rPr>
              <a:t> </a:t>
            </a:r>
            <a:r>
              <a:rPr sz="950" b="1" spc="-70" dirty="0">
                <a:solidFill>
                  <a:srgbClr val="0057AF"/>
                </a:solidFill>
                <a:latin typeface="Arial"/>
                <a:cs typeface="Arial"/>
              </a:rPr>
              <a:t>easily</a:t>
            </a:r>
            <a:endParaRPr sz="950">
              <a:latin typeface="Arial"/>
              <a:cs typeface="Arial"/>
            </a:endParaRPr>
          </a:p>
          <a:p>
            <a:pPr marL="10160" marR="1905" algn="ctr">
              <a:lnSpc>
                <a:spcPts val="1130"/>
              </a:lnSpc>
              <a:spcBef>
                <a:spcPts val="40"/>
              </a:spcBef>
            </a:pPr>
            <a:r>
              <a:rPr sz="950" b="1" spc="-75" dirty="0">
                <a:solidFill>
                  <a:srgbClr val="0057AF"/>
                </a:solidFill>
                <a:latin typeface="Arial"/>
                <a:cs typeface="Arial"/>
              </a:rPr>
              <a:t>reclassify </a:t>
            </a:r>
            <a:r>
              <a:rPr sz="950" b="1" spc="-55" dirty="0">
                <a:solidFill>
                  <a:srgbClr val="0057AF"/>
                </a:solidFill>
                <a:latin typeface="Arial"/>
                <a:cs typeface="Arial"/>
              </a:rPr>
              <a:t>a </a:t>
            </a:r>
            <a:r>
              <a:rPr sz="950" b="1" spc="-40" dirty="0">
                <a:solidFill>
                  <a:srgbClr val="0057AF"/>
                </a:solidFill>
                <a:latin typeface="Arial"/>
                <a:cs typeface="Arial"/>
              </a:rPr>
              <a:t>term</a:t>
            </a:r>
            <a:r>
              <a:rPr sz="950" b="1" spc="-120" dirty="0">
                <a:solidFill>
                  <a:srgbClr val="0057AF"/>
                </a:solidFill>
                <a:latin typeface="Arial"/>
                <a:cs typeface="Arial"/>
              </a:rPr>
              <a:t> </a:t>
            </a:r>
            <a:r>
              <a:rPr sz="950" b="1" spc="-40" dirty="0">
                <a:solidFill>
                  <a:srgbClr val="0057AF"/>
                </a:solidFill>
                <a:latin typeface="Arial"/>
                <a:cs typeface="Arial"/>
              </a:rPr>
              <a:t>into  </a:t>
            </a:r>
            <a:r>
              <a:rPr sz="950" b="1" spc="-55" dirty="0">
                <a:solidFill>
                  <a:srgbClr val="0057AF"/>
                </a:solidFill>
                <a:latin typeface="Arial"/>
                <a:cs typeface="Arial"/>
              </a:rPr>
              <a:t>a </a:t>
            </a:r>
            <a:r>
              <a:rPr sz="950" b="1" spc="-40" dirty="0">
                <a:solidFill>
                  <a:srgbClr val="0057AF"/>
                </a:solidFill>
                <a:latin typeface="Arial"/>
                <a:cs typeface="Arial"/>
              </a:rPr>
              <a:t>different </a:t>
            </a:r>
            <a:r>
              <a:rPr sz="950" b="1" spc="-110" dirty="0">
                <a:solidFill>
                  <a:srgbClr val="0057AF"/>
                </a:solidFill>
                <a:latin typeface="Arial"/>
                <a:cs typeface="Arial"/>
              </a:rPr>
              <a:t>PICO  </a:t>
            </a:r>
            <a:r>
              <a:rPr sz="950" b="1" spc="-70" dirty="0">
                <a:solidFill>
                  <a:srgbClr val="0057AF"/>
                </a:solidFill>
                <a:latin typeface="Arial"/>
                <a:cs typeface="Arial"/>
              </a:rPr>
              <a:t>category</a:t>
            </a:r>
            <a:endParaRPr sz="950">
              <a:latin typeface="Arial"/>
              <a:cs typeface="Arial"/>
            </a:endParaRPr>
          </a:p>
        </p:txBody>
      </p:sp>
      <p:sp>
        <p:nvSpPr>
          <p:cNvPr id="19" name="object 19"/>
          <p:cNvSpPr/>
          <p:nvPr/>
        </p:nvSpPr>
        <p:spPr>
          <a:xfrm>
            <a:off x="114300" y="3115733"/>
            <a:ext cx="1337732" cy="1198033"/>
          </a:xfrm>
          <a:prstGeom prst="rect">
            <a:avLst/>
          </a:prstGeom>
          <a:blipFill>
            <a:blip r:embed="rId9" cstate="print"/>
            <a:stretch>
              <a:fillRect/>
            </a:stretch>
          </a:blipFill>
        </p:spPr>
        <p:txBody>
          <a:bodyPr wrap="square" lIns="0" tIns="0" rIns="0" bIns="0" rtlCol="0"/>
          <a:lstStyle/>
          <a:p>
            <a:endParaRPr/>
          </a:p>
        </p:txBody>
      </p:sp>
      <p:sp>
        <p:nvSpPr>
          <p:cNvPr id="20" name="object 20"/>
          <p:cNvSpPr/>
          <p:nvPr/>
        </p:nvSpPr>
        <p:spPr>
          <a:xfrm>
            <a:off x="84666" y="3145366"/>
            <a:ext cx="1422400" cy="783166"/>
          </a:xfrm>
          <a:prstGeom prst="rect">
            <a:avLst/>
          </a:prstGeom>
          <a:blipFill>
            <a:blip r:embed="rId10" cstate="print"/>
            <a:stretch>
              <a:fillRect/>
            </a:stretch>
          </a:blipFill>
        </p:spPr>
        <p:txBody>
          <a:bodyPr wrap="square" lIns="0" tIns="0" rIns="0" bIns="0" rtlCol="0"/>
          <a:lstStyle/>
          <a:p>
            <a:endParaRPr/>
          </a:p>
        </p:txBody>
      </p:sp>
      <p:sp>
        <p:nvSpPr>
          <p:cNvPr id="21" name="object 21"/>
          <p:cNvSpPr/>
          <p:nvPr/>
        </p:nvSpPr>
        <p:spPr>
          <a:xfrm>
            <a:off x="161746" y="3137220"/>
            <a:ext cx="1242695" cy="715010"/>
          </a:xfrm>
          <a:custGeom>
            <a:avLst/>
            <a:gdLst/>
            <a:ahLst/>
            <a:cxnLst/>
            <a:rect l="l" t="t" r="r" b="b"/>
            <a:pathLst>
              <a:path w="1242695" h="715010">
                <a:moveTo>
                  <a:pt x="1240508" y="0"/>
                </a:moveTo>
                <a:lnTo>
                  <a:pt x="2132" y="0"/>
                </a:lnTo>
                <a:lnTo>
                  <a:pt x="0" y="2132"/>
                </a:lnTo>
                <a:lnTo>
                  <a:pt x="0" y="712434"/>
                </a:lnTo>
                <a:lnTo>
                  <a:pt x="2132" y="714566"/>
                </a:lnTo>
                <a:lnTo>
                  <a:pt x="1240508" y="714566"/>
                </a:lnTo>
                <a:lnTo>
                  <a:pt x="1242641" y="712434"/>
                </a:lnTo>
                <a:lnTo>
                  <a:pt x="1242641" y="705041"/>
                </a:lnTo>
                <a:lnTo>
                  <a:pt x="9525" y="705041"/>
                </a:lnTo>
                <a:lnTo>
                  <a:pt x="9525" y="9525"/>
                </a:lnTo>
                <a:lnTo>
                  <a:pt x="1242641" y="9525"/>
                </a:lnTo>
                <a:lnTo>
                  <a:pt x="1242641" y="2132"/>
                </a:lnTo>
                <a:lnTo>
                  <a:pt x="1240508" y="0"/>
                </a:lnTo>
                <a:close/>
              </a:path>
              <a:path w="1242695" h="715010">
                <a:moveTo>
                  <a:pt x="1242641" y="9525"/>
                </a:moveTo>
                <a:lnTo>
                  <a:pt x="1233116" y="9525"/>
                </a:lnTo>
                <a:lnTo>
                  <a:pt x="1233116" y="705041"/>
                </a:lnTo>
                <a:lnTo>
                  <a:pt x="1242641" y="705041"/>
                </a:lnTo>
                <a:lnTo>
                  <a:pt x="1242641" y="9525"/>
                </a:lnTo>
                <a:close/>
              </a:path>
            </a:pathLst>
          </a:custGeom>
          <a:solidFill>
            <a:srgbClr val="E3E81A"/>
          </a:solidFill>
        </p:spPr>
        <p:txBody>
          <a:bodyPr wrap="square" lIns="0" tIns="0" rIns="0" bIns="0" rtlCol="0"/>
          <a:lstStyle/>
          <a:p>
            <a:endParaRPr/>
          </a:p>
        </p:txBody>
      </p:sp>
      <p:sp>
        <p:nvSpPr>
          <p:cNvPr id="22" name="object 22"/>
          <p:cNvSpPr/>
          <p:nvPr/>
        </p:nvSpPr>
        <p:spPr>
          <a:xfrm>
            <a:off x="801733" y="3827801"/>
            <a:ext cx="469265" cy="340995"/>
          </a:xfrm>
          <a:custGeom>
            <a:avLst/>
            <a:gdLst/>
            <a:ahLst/>
            <a:cxnLst/>
            <a:rect l="l" t="t" r="r" b="b"/>
            <a:pathLst>
              <a:path w="469265" h="340995">
                <a:moveTo>
                  <a:pt x="5581" y="0"/>
                </a:moveTo>
                <a:lnTo>
                  <a:pt x="0" y="7719"/>
                </a:lnTo>
                <a:lnTo>
                  <a:pt x="404134" y="299938"/>
                </a:lnTo>
                <a:lnTo>
                  <a:pt x="384600" y="326953"/>
                </a:lnTo>
                <a:lnTo>
                  <a:pt x="468673" y="340728"/>
                </a:lnTo>
                <a:lnTo>
                  <a:pt x="443351" y="292219"/>
                </a:lnTo>
                <a:lnTo>
                  <a:pt x="409715" y="292219"/>
                </a:lnTo>
                <a:lnTo>
                  <a:pt x="5581" y="0"/>
                </a:lnTo>
                <a:close/>
              </a:path>
              <a:path w="469265" h="340995">
                <a:moveTo>
                  <a:pt x="429249" y="265205"/>
                </a:moveTo>
                <a:lnTo>
                  <a:pt x="409715" y="292219"/>
                </a:lnTo>
                <a:lnTo>
                  <a:pt x="443351" y="292219"/>
                </a:lnTo>
                <a:lnTo>
                  <a:pt x="429249" y="265205"/>
                </a:lnTo>
                <a:close/>
              </a:path>
            </a:pathLst>
          </a:custGeom>
          <a:solidFill>
            <a:srgbClr val="E3E81A"/>
          </a:solidFill>
        </p:spPr>
        <p:txBody>
          <a:bodyPr wrap="square" lIns="0" tIns="0" rIns="0" bIns="0" rtlCol="0"/>
          <a:lstStyle/>
          <a:p>
            <a:endParaRPr/>
          </a:p>
        </p:txBody>
      </p:sp>
      <p:sp>
        <p:nvSpPr>
          <p:cNvPr id="23" name="object 23"/>
          <p:cNvSpPr txBox="1"/>
          <p:nvPr/>
        </p:nvSpPr>
        <p:spPr>
          <a:xfrm>
            <a:off x="166509" y="3141982"/>
            <a:ext cx="1233170" cy="705485"/>
          </a:xfrm>
          <a:prstGeom prst="rect">
            <a:avLst/>
          </a:prstGeom>
          <a:solidFill>
            <a:srgbClr val="E3E81A"/>
          </a:solidFill>
        </p:spPr>
        <p:txBody>
          <a:bodyPr vert="horz" wrap="square" lIns="0" tIns="56515" rIns="0" bIns="0" rtlCol="0">
            <a:spAutoFit/>
          </a:bodyPr>
          <a:lstStyle/>
          <a:p>
            <a:pPr marL="38100" marR="29845" indent="-1270" algn="ctr">
              <a:lnSpc>
                <a:spcPct val="100000"/>
              </a:lnSpc>
              <a:spcBef>
                <a:spcPts val="445"/>
              </a:spcBef>
            </a:pPr>
            <a:r>
              <a:rPr sz="950" b="1" spc="-50" dirty="0">
                <a:solidFill>
                  <a:srgbClr val="0057AF"/>
                </a:solidFill>
                <a:latin typeface="Arial"/>
                <a:cs typeface="Arial"/>
              </a:rPr>
              <a:t>Detailed </a:t>
            </a:r>
            <a:r>
              <a:rPr sz="950" b="1" spc="-65" dirty="0">
                <a:solidFill>
                  <a:srgbClr val="0057AF"/>
                </a:solidFill>
                <a:latin typeface="Arial"/>
                <a:cs typeface="Arial"/>
              </a:rPr>
              <a:t>and </a:t>
            </a:r>
            <a:r>
              <a:rPr sz="950" b="1" spc="-70" dirty="0">
                <a:solidFill>
                  <a:srgbClr val="0057AF"/>
                </a:solidFill>
                <a:latin typeface="Arial"/>
                <a:cs typeface="Arial"/>
              </a:rPr>
              <a:t>graphical  </a:t>
            </a:r>
            <a:r>
              <a:rPr sz="950" b="1" spc="-75" dirty="0">
                <a:solidFill>
                  <a:srgbClr val="0057AF"/>
                </a:solidFill>
                <a:latin typeface="Arial"/>
                <a:cs typeface="Arial"/>
              </a:rPr>
              <a:t>descriptions </a:t>
            </a:r>
            <a:r>
              <a:rPr sz="950" b="1" spc="-45" dirty="0">
                <a:solidFill>
                  <a:srgbClr val="0057AF"/>
                </a:solidFill>
                <a:latin typeface="Arial"/>
                <a:cs typeface="Arial"/>
              </a:rPr>
              <a:t>of </a:t>
            </a:r>
            <a:r>
              <a:rPr sz="950" b="1" spc="-80" dirty="0">
                <a:solidFill>
                  <a:srgbClr val="0057AF"/>
                </a:solidFill>
                <a:latin typeface="Arial"/>
                <a:cs typeface="Arial"/>
              </a:rPr>
              <a:t>study  </a:t>
            </a:r>
            <a:r>
              <a:rPr sz="950" b="1" spc="-55" dirty="0">
                <a:solidFill>
                  <a:srgbClr val="0057AF"/>
                </a:solidFill>
                <a:latin typeface="Arial"/>
                <a:cs typeface="Arial"/>
              </a:rPr>
              <a:t>features </a:t>
            </a:r>
            <a:r>
              <a:rPr sz="950" b="1" spc="-40" dirty="0">
                <a:solidFill>
                  <a:srgbClr val="0057AF"/>
                </a:solidFill>
                <a:latin typeface="Arial"/>
                <a:cs typeface="Arial"/>
              </a:rPr>
              <a:t>for</a:t>
            </a:r>
            <a:r>
              <a:rPr sz="950" b="1" spc="-135" dirty="0">
                <a:solidFill>
                  <a:srgbClr val="0057AF"/>
                </a:solidFill>
                <a:latin typeface="Arial"/>
                <a:cs typeface="Arial"/>
              </a:rPr>
              <a:t> </a:t>
            </a:r>
            <a:r>
              <a:rPr sz="950" b="1" spc="-50" dirty="0">
                <a:solidFill>
                  <a:srgbClr val="0057AF"/>
                </a:solidFill>
                <a:latin typeface="Arial"/>
                <a:cs typeface="Arial"/>
              </a:rPr>
              <a:t>interactive  </a:t>
            </a:r>
            <a:r>
              <a:rPr sz="950" b="1" spc="-75" dirty="0">
                <a:solidFill>
                  <a:srgbClr val="0057AF"/>
                </a:solidFill>
                <a:latin typeface="Arial"/>
                <a:cs typeface="Arial"/>
              </a:rPr>
              <a:t>browsing</a:t>
            </a:r>
            <a:endParaRPr sz="950">
              <a:latin typeface="Arial"/>
              <a:cs typeface="Arial"/>
            </a:endParaRPr>
          </a:p>
        </p:txBody>
      </p:sp>
    </p:spTree>
    <p:extLst>
      <p:ext uri="{BB962C8B-B14F-4D97-AF65-F5344CB8AC3E}">
        <p14:creationId xmlns:p14="http://schemas.microsoft.com/office/powerpoint/2010/main" val="256085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7511" y="202592"/>
            <a:ext cx="4199255" cy="452120"/>
          </a:xfrm>
          <a:prstGeom prst="rect">
            <a:avLst/>
          </a:prstGeom>
        </p:spPr>
        <p:txBody>
          <a:bodyPr vert="horz" wrap="square" lIns="0" tIns="12700" rIns="0" bIns="0" rtlCol="0">
            <a:spAutoFit/>
          </a:bodyPr>
          <a:lstStyle/>
          <a:p>
            <a:pPr marL="12700">
              <a:lnSpc>
                <a:spcPct val="100000"/>
              </a:lnSpc>
              <a:spcBef>
                <a:spcPts val="100"/>
              </a:spcBef>
            </a:pPr>
            <a:r>
              <a:rPr sz="2800" spc="-75" dirty="0">
                <a:solidFill>
                  <a:srgbClr val="FFFFFF"/>
                </a:solidFill>
                <a:latin typeface="Arial"/>
                <a:cs typeface="Arial"/>
              </a:rPr>
              <a:t>Option </a:t>
            </a:r>
            <a:r>
              <a:rPr sz="2800" spc="-85" dirty="0">
                <a:solidFill>
                  <a:srgbClr val="FFFFFF"/>
                </a:solidFill>
                <a:latin typeface="Arial"/>
                <a:cs typeface="Arial"/>
              </a:rPr>
              <a:t>1: </a:t>
            </a:r>
            <a:r>
              <a:rPr sz="2800" spc="-270" dirty="0">
                <a:solidFill>
                  <a:srgbClr val="FFFFFF"/>
                </a:solidFill>
                <a:latin typeface="Arial"/>
                <a:cs typeface="Arial"/>
              </a:rPr>
              <a:t>IPD </a:t>
            </a:r>
            <a:r>
              <a:rPr sz="2800" spc="-140" dirty="0">
                <a:solidFill>
                  <a:srgbClr val="FFFFFF"/>
                </a:solidFill>
                <a:latin typeface="Arial"/>
                <a:cs typeface="Arial"/>
              </a:rPr>
              <a:t>Hosted </a:t>
            </a:r>
            <a:r>
              <a:rPr sz="2800" spc="-90" dirty="0">
                <a:solidFill>
                  <a:srgbClr val="FFFFFF"/>
                </a:solidFill>
                <a:latin typeface="Arial"/>
                <a:cs typeface="Arial"/>
              </a:rPr>
              <a:t>on</a:t>
            </a:r>
            <a:r>
              <a:rPr sz="2800" spc="-150" dirty="0">
                <a:solidFill>
                  <a:srgbClr val="FFFFFF"/>
                </a:solidFill>
                <a:latin typeface="Arial"/>
                <a:cs typeface="Arial"/>
              </a:rPr>
              <a:t> </a:t>
            </a:r>
            <a:r>
              <a:rPr sz="2800" spc="-80" dirty="0">
                <a:solidFill>
                  <a:srgbClr val="FFFFFF"/>
                </a:solidFill>
                <a:latin typeface="Arial"/>
                <a:cs typeface="Arial"/>
              </a:rPr>
              <a:t>Vivli</a:t>
            </a:r>
            <a:endParaRPr sz="2800">
              <a:latin typeface="Arial"/>
              <a:cs typeface="Arial"/>
            </a:endParaRPr>
          </a:p>
        </p:txBody>
      </p:sp>
      <p:sp>
        <p:nvSpPr>
          <p:cNvPr id="3" name="object 3"/>
          <p:cNvSpPr/>
          <p:nvPr/>
        </p:nvSpPr>
        <p:spPr>
          <a:xfrm>
            <a:off x="7226300" y="4232"/>
            <a:ext cx="1794932" cy="10922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7450666" y="0"/>
            <a:ext cx="1388532" cy="121073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7278687" y="31750"/>
            <a:ext cx="1689100" cy="990600"/>
          </a:xfrm>
          <a:custGeom>
            <a:avLst/>
            <a:gdLst/>
            <a:ahLst/>
            <a:cxnLst/>
            <a:rect l="l" t="t" r="r" b="b"/>
            <a:pathLst>
              <a:path w="1689100" h="990600">
                <a:moveTo>
                  <a:pt x="0" y="0"/>
                </a:moveTo>
                <a:lnTo>
                  <a:pt x="1689100" y="0"/>
                </a:lnTo>
                <a:lnTo>
                  <a:pt x="1689100" y="990600"/>
                </a:lnTo>
                <a:lnTo>
                  <a:pt x="0" y="990600"/>
                </a:lnTo>
                <a:lnTo>
                  <a:pt x="0" y="0"/>
                </a:lnTo>
                <a:close/>
              </a:path>
            </a:pathLst>
          </a:custGeom>
          <a:solidFill>
            <a:srgbClr val="00B0F0"/>
          </a:solidFill>
        </p:spPr>
        <p:txBody>
          <a:bodyPr wrap="square" lIns="0" tIns="0" rIns="0" bIns="0" rtlCol="0"/>
          <a:lstStyle/>
          <a:p>
            <a:endParaRPr/>
          </a:p>
        </p:txBody>
      </p:sp>
      <p:sp>
        <p:nvSpPr>
          <p:cNvPr id="6" name="object 6"/>
          <p:cNvSpPr/>
          <p:nvPr/>
        </p:nvSpPr>
        <p:spPr>
          <a:xfrm>
            <a:off x="7278687" y="31750"/>
            <a:ext cx="1689100" cy="990600"/>
          </a:xfrm>
          <a:custGeom>
            <a:avLst/>
            <a:gdLst/>
            <a:ahLst/>
            <a:cxnLst/>
            <a:rect l="l" t="t" r="r" b="b"/>
            <a:pathLst>
              <a:path w="1689100" h="990600">
                <a:moveTo>
                  <a:pt x="0" y="0"/>
                </a:moveTo>
                <a:lnTo>
                  <a:pt x="1689100" y="0"/>
                </a:lnTo>
                <a:lnTo>
                  <a:pt x="1689100" y="990600"/>
                </a:lnTo>
                <a:lnTo>
                  <a:pt x="0" y="990600"/>
                </a:lnTo>
                <a:lnTo>
                  <a:pt x="0" y="0"/>
                </a:lnTo>
                <a:close/>
              </a:path>
            </a:pathLst>
          </a:custGeom>
          <a:ln w="9525">
            <a:solidFill>
              <a:srgbClr val="00B0F0"/>
            </a:solidFill>
          </a:ln>
        </p:spPr>
        <p:txBody>
          <a:bodyPr wrap="square" lIns="0" tIns="0" rIns="0" bIns="0" rtlCol="0"/>
          <a:lstStyle/>
          <a:p>
            <a:endParaRPr/>
          </a:p>
        </p:txBody>
      </p:sp>
      <p:sp>
        <p:nvSpPr>
          <p:cNvPr id="7" name="object 7"/>
          <p:cNvSpPr txBox="1"/>
          <p:nvPr/>
        </p:nvSpPr>
        <p:spPr>
          <a:xfrm>
            <a:off x="7615683" y="13970"/>
            <a:ext cx="1014730" cy="269240"/>
          </a:xfrm>
          <a:prstGeom prst="rect">
            <a:avLst/>
          </a:prstGeom>
        </p:spPr>
        <p:txBody>
          <a:bodyPr vert="horz" wrap="square" lIns="0" tIns="12700" rIns="0" bIns="0" rtlCol="0">
            <a:spAutoFit/>
          </a:bodyPr>
          <a:lstStyle/>
          <a:p>
            <a:pPr marL="12700">
              <a:lnSpc>
                <a:spcPct val="100000"/>
              </a:lnSpc>
              <a:spcBef>
                <a:spcPts val="100"/>
              </a:spcBef>
            </a:pPr>
            <a:r>
              <a:rPr sz="1600" spc="-80" dirty="0">
                <a:solidFill>
                  <a:srgbClr val="FFFFFF"/>
                </a:solidFill>
                <a:latin typeface="Arial"/>
                <a:cs typeface="Arial"/>
              </a:rPr>
              <a:t>Host</a:t>
            </a:r>
            <a:r>
              <a:rPr sz="1600" spc="-160" dirty="0">
                <a:solidFill>
                  <a:srgbClr val="FFFFFF"/>
                </a:solidFill>
                <a:latin typeface="Arial"/>
                <a:cs typeface="Arial"/>
              </a:rPr>
              <a:t> </a:t>
            </a:r>
            <a:r>
              <a:rPr sz="1600" spc="-20" dirty="0">
                <a:solidFill>
                  <a:srgbClr val="FFFFFF"/>
                </a:solidFill>
                <a:latin typeface="Arial"/>
                <a:cs typeface="Arial"/>
              </a:rPr>
              <a:t>and/or</a:t>
            </a:r>
            <a:endParaRPr sz="1600">
              <a:latin typeface="Arial"/>
              <a:cs typeface="Arial"/>
            </a:endParaRPr>
          </a:p>
        </p:txBody>
      </p:sp>
      <p:sp>
        <p:nvSpPr>
          <p:cNvPr id="8" name="object 8"/>
          <p:cNvSpPr txBox="1"/>
          <p:nvPr/>
        </p:nvSpPr>
        <p:spPr>
          <a:xfrm>
            <a:off x="7608761" y="500802"/>
            <a:ext cx="932815" cy="269240"/>
          </a:xfrm>
          <a:prstGeom prst="rect">
            <a:avLst/>
          </a:prstGeom>
        </p:spPr>
        <p:txBody>
          <a:bodyPr vert="horz" wrap="square" lIns="0" tIns="12700" rIns="0" bIns="0" rtlCol="0">
            <a:spAutoFit/>
          </a:bodyPr>
          <a:lstStyle/>
          <a:p>
            <a:pPr marL="12700">
              <a:lnSpc>
                <a:spcPct val="100000"/>
              </a:lnSpc>
              <a:spcBef>
                <a:spcPts val="100"/>
              </a:spcBef>
            </a:pPr>
            <a:r>
              <a:rPr sz="1600" spc="-75" dirty="0">
                <a:solidFill>
                  <a:srgbClr val="FFFFFF"/>
                </a:solidFill>
                <a:latin typeface="Arial"/>
                <a:cs typeface="Arial"/>
              </a:rPr>
              <a:t>available</a:t>
            </a:r>
            <a:r>
              <a:rPr sz="1600" spc="-145" dirty="0">
                <a:solidFill>
                  <a:srgbClr val="FFFFFF"/>
                </a:solidFill>
                <a:latin typeface="Arial"/>
                <a:cs typeface="Arial"/>
              </a:rPr>
              <a:t> </a:t>
            </a:r>
            <a:r>
              <a:rPr sz="1600" spc="-35" dirty="0">
                <a:solidFill>
                  <a:srgbClr val="FFFFFF"/>
                </a:solidFill>
                <a:latin typeface="Arial"/>
                <a:cs typeface="Arial"/>
              </a:rPr>
              <a:t>vi</a:t>
            </a:r>
            <a:endParaRPr sz="1600">
              <a:latin typeface="Arial"/>
              <a:cs typeface="Arial"/>
            </a:endParaRPr>
          </a:p>
        </p:txBody>
      </p:sp>
      <p:sp>
        <p:nvSpPr>
          <p:cNvPr id="9" name="object 9"/>
          <p:cNvSpPr txBox="1"/>
          <p:nvPr/>
        </p:nvSpPr>
        <p:spPr>
          <a:xfrm>
            <a:off x="7724078" y="259502"/>
            <a:ext cx="914400" cy="510540"/>
          </a:xfrm>
          <a:prstGeom prst="rect">
            <a:avLst/>
          </a:prstGeom>
        </p:spPr>
        <p:txBody>
          <a:bodyPr vert="horz" wrap="square" lIns="0" tIns="12700" rIns="0" bIns="0" rtlCol="0">
            <a:spAutoFit/>
          </a:bodyPr>
          <a:lstStyle/>
          <a:p>
            <a:pPr marL="12700">
              <a:lnSpc>
                <a:spcPts val="1910"/>
              </a:lnSpc>
              <a:spcBef>
                <a:spcPts val="100"/>
              </a:spcBef>
            </a:pPr>
            <a:r>
              <a:rPr sz="1600" spc="-105" dirty="0">
                <a:solidFill>
                  <a:srgbClr val="FFFFFF"/>
                </a:solidFill>
                <a:latin typeface="Arial"/>
                <a:cs typeface="Arial"/>
              </a:rPr>
              <a:t>make</a:t>
            </a:r>
            <a:r>
              <a:rPr sz="1600" spc="-170" dirty="0">
                <a:solidFill>
                  <a:srgbClr val="FFFFFF"/>
                </a:solidFill>
                <a:latin typeface="Arial"/>
                <a:cs typeface="Arial"/>
              </a:rPr>
              <a:t> </a:t>
            </a:r>
            <a:r>
              <a:rPr sz="1600" spc="-155" dirty="0">
                <a:solidFill>
                  <a:srgbClr val="FFFFFF"/>
                </a:solidFill>
                <a:latin typeface="Arial"/>
                <a:cs typeface="Arial"/>
              </a:rPr>
              <a:t>IPD</a:t>
            </a:r>
            <a:endParaRPr sz="1600">
              <a:latin typeface="Arial"/>
              <a:cs typeface="Arial"/>
            </a:endParaRPr>
          </a:p>
          <a:p>
            <a:pPr marR="5080" algn="r">
              <a:lnSpc>
                <a:spcPts val="1910"/>
              </a:lnSpc>
            </a:pPr>
            <a:r>
              <a:rPr sz="1600" spc="-125" dirty="0">
                <a:solidFill>
                  <a:srgbClr val="FFFFFF"/>
                </a:solidFill>
                <a:latin typeface="Arial"/>
                <a:cs typeface="Arial"/>
              </a:rPr>
              <a:t>a</a:t>
            </a:r>
            <a:endParaRPr sz="1600">
              <a:latin typeface="Arial"/>
              <a:cs typeface="Arial"/>
            </a:endParaRPr>
          </a:p>
        </p:txBody>
      </p:sp>
      <p:sp>
        <p:nvSpPr>
          <p:cNvPr id="10" name="object 10"/>
          <p:cNvSpPr txBox="1"/>
          <p:nvPr/>
        </p:nvSpPr>
        <p:spPr>
          <a:xfrm>
            <a:off x="7937501" y="746337"/>
            <a:ext cx="372110" cy="269240"/>
          </a:xfrm>
          <a:prstGeom prst="rect">
            <a:avLst/>
          </a:prstGeom>
        </p:spPr>
        <p:txBody>
          <a:bodyPr vert="horz" wrap="square" lIns="0" tIns="12700" rIns="0" bIns="0" rtlCol="0">
            <a:spAutoFit/>
          </a:bodyPr>
          <a:lstStyle/>
          <a:p>
            <a:pPr marL="12700">
              <a:lnSpc>
                <a:spcPct val="100000"/>
              </a:lnSpc>
              <a:spcBef>
                <a:spcPts val="100"/>
              </a:spcBef>
            </a:pPr>
            <a:r>
              <a:rPr sz="1600" spc="-114" dirty="0">
                <a:solidFill>
                  <a:srgbClr val="FFFFFF"/>
                </a:solidFill>
                <a:latin typeface="Arial"/>
                <a:cs typeface="Arial"/>
              </a:rPr>
              <a:t>V</a:t>
            </a:r>
            <a:r>
              <a:rPr sz="1600" spc="-45" dirty="0">
                <a:solidFill>
                  <a:srgbClr val="FFFFFF"/>
                </a:solidFill>
                <a:latin typeface="Arial"/>
                <a:cs typeface="Arial"/>
              </a:rPr>
              <a:t>i</a:t>
            </a:r>
            <a:r>
              <a:rPr sz="1600" spc="-80" dirty="0">
                <a:solidFill>
                  <a:srgbClr val="FFFFFF"/>
                </a:solidFill>
                <a:latin typeface="Arial"/>
                <a:cs typeface="Arial"/>
              </a:rPr>
              <a:t>v</a:t>
            </a:r>
            <a:r>
              <a:rPr sz="1600" dirty="0">
                <a:solidFill>
                  <a:srgbClr val="FFFFFF"/>
                </a:solidFill>
                <a:latin typeface="Arial"/>
                <a:cs typeface="Arial"/>
              </a:rPr>
              <a:t>l</a:t>
            </a:r>
            <a:r>
              <a:rPr sz="1600" spc="5" dirty="0">
                <a:solidFill>
                  <a:srgbClr val="FFFFFF"/>
                </a:solidFill>
                <a:latin typeface="Arial"/>
                <a:cs typeface="Arial"/>
              </a:rPr>
              <a:t>i</a:t>
            </a:r>
            <a:endParaRPr sz="1600">
              <a:latin typeface="Arial"/>
              <a:cs typeface="Arial"/>
            </a:endParaRPr>
          </a:p>
        </p:txBody>
      </p:sp>
      <p:sp>
        <p:nvSpPr>
          <p:cNvPr id="11" name="object 11"/>
          <p:cNvSpPr txBox="1"/>
          <p:nvPr/>
        </p:nvSpPr>
        <p:spPr>
          <a:xfrm>
            <a:off x="318453" y="4111246"/>
            <a:ext cx="8369300" cy="1831339"/>
          </a:xfrm>
          <a:prstGeom prst="rect">
            <a:avLst/>
          </a:prstGeom>
        </p:spPr>
        <p:txBody>
          <a:bodyPr vert="horz" wrap="square" lIns="0" tIns="86360" rIns="0" bIns="0" rtlCol="0">
            <a:spAutoFit/>
          </a:bodyPr>
          <a:lstStyle/>
          <a:p>
            <a:pPr marL="355600" indent="-342900">
              <a:lnSpc>
                <a:spcPct val="100000"/>
              </a:lnSpc>
              <a:spcBef>
                <a:spcPts val="680"/>
              </a:spcBef>
              <a:buClr>
                <a:srgbClr val="00798E"/>
              </a:buClr>
              <a:buChar char="•"/>
              <a:tabLst>
                <a:tab pos="354965" algn="l"/>
                <a:tab pos="355600" algn="l"/>
              </a:tabLst>
            </a:pPr>
            <a:r>
              <a:rPr sz="2400" spc="-80" dirty="0">
                <a:latin typeface="Arial"/>
                <a:cs typeface="Arial"/>
              </a:rPr>
              <a:t>Vivli-hosted</a:t>
            </a:r>
            <a:r>
              <a:rPr sz="2400" spc="-185" dirty="0">
                <a:latin typeface="Arial"/>
                <a:cs typeface="Arial"/>
              </a:rPr>
              <a:t> </a:t>
            </a:r>
            <a:r>
              <a:rPr sz="2400" spc="-229" dirty="0">
                <a:latin typeface="Arial"/>
                <a:cs typeface="Arial"/>
              </a:rPr>
              <a:t>IPD</a:t>
            </a:r>
            <a:endParaRPr sz="2400">
              <a:latin typeface="Arial"/>
              <a:cs typeface="Arial"/>
            </a:endParaRPr>
          </a:p>
          <a:p>
            <a:pPr marL="755650" lvl="1" indent="-285750">
              <a:lnSpc>
                <a:spcPct val="100000"/>
              </a:lnSpc>
              <a:spcBef>
                <a:spcPts val="480"/>
              </a:spcBef>
              <a:buChar char="–"/>
              <a:tabLst>
                <a:tab pos="755015" algn="l"/>
                <a:tab pos="755650" algn="l"/>
              </a:tabLst>
            </a:pPr>
            <a:r>
              <a:rPr sz="2000" spc="-70" dirty="0">
                <a:latin typeface="Arial"/>
                <a:cs typeface="Arial"/>
              </a:rPr>
              <a:t>when </a:t>
            </a:r>
            <a:r>
              <a:rPr sz="2000" spc="-75" dirty="0">
                <a:latin typeface="Arial"/>
                <a:cs typeface="Arial"/>
              </a:rPr>
              <a:t>data </a:t>
            </a:r>
            <a:r>
              <a:rPr sz="2000" spc="-70" dirty="0">
                <a:latin typeface="Arial"/>
                <a:cs typeface="Arial"/>
              </a:rPr>
              <a:t>request </a:t>
            </a:r>
            <a:r>
              <a:rPr sz="2000" spc="-85" dirty="0">
                <a:latin typeface="Arial"/>
                <a:cs typeface="Arial"/>
              </a:rPr>
              <a:t>approved, </a:t>
            </a:r>
            <a:r>
              <a:rPr sz="2000" spc="-195" dirty="0">
                <a:latin typeface="Arial"/>
                <a:cs typeface="Arial"/>
              </a:rPr>
              <a:t>IPD </a:t>
            </a:r>
            <a:r>
              <a:rPr sz="2000" spc="-80" dirty="0">
                <a:latin typeface="Arial"/>
                <a:cs typeface="Arial"/>
              </a:rPr>
              <a:t>dataset </a:t>
            </a:r>
            <a:r>
              <a:rPr sz="2000" spc="-105" dirty="0">
                <a:latin typeface="Arial"/>
                <a:cs typeface="Arial"/>
              </a:rPr>
              <a:t>is made </a:t>
            </a:r>
            <a:r>
              <a:rPr sz="2000" spc="-85" dirty="0">
                <a:latin typeface="Arial"/>
                <a:cs typeface="Arial"/>
              </a:rPr>
              <a:t>available </a:t>
            </a:r>
            <a:r>
              <a:rPr sz="2000" spc="-50" dirty="0">
                <a:latin typeface="Arial"/>
                <a:cs typeface="Arial"/>
              </a:rPr>
              <a:t>through</a:t>
            </a:r>
            <a:r>
              <a:rPr sz="2000" spc="-125" dirty="0">
                <a:latin typeface="Arial"/>
                <a:cs typeface="Arial"/>
              </a:rPr>
              <a:t> </a:t>
            </a:r>
            <a:r>
              <a:rPr sz="2000" spc="-55" dirty="0">
                <a:latin typeface="Arial"/>
                <a:cs typeface="Arial"/>
              </a:rPr>
              <a:t>Vivli</a:t>
            </a:r>
            <a:endParaRPr sz="2000">
              <a:latin typeface="Arial"/>
              <a:cs typeface="Arial"/>
            </a:endParaRPr>
          </a:p>
          <a:p>
            <a:pPr marL="1155700" lvl="2" indent="-228600">
              <a:lnSpc>
                <a:spcPct val="100000"/>
              </a:lnSpc>
              <a:spcBef>
                <a:spcPts val="459"/>
              </a:spcBef>
              <a:buChar char="•"/>
              <a:tabLst>
                <a:tab pos="1155065" algn="l"/>
                <a:tab pos="1155700" algn="l"/>
              </a:tabLst>
            </a:pPr>
            <a:r>
              <a:rPr sz="1800" spc="-50" dirty="0">
                <a:latin typeface="Arial"/>
                <a:cs typeface="Arial"/>
              </a:rPr>
              <a:t>only</a:t>
            </a:r>
            <a:r>
              <a:rPr sz="1800" spc="-95" dirty="0">
                <a:latin typeface="Arial"/>
                <a:cs typeface="Arial"/>
              </a:rPr>
              <a:t> </a:t>
            </a:r>
            <a:r>
              <a:rPr sz="1800" spc="-5" dirty="0">
                <a:latin typeface="Arial"/>
                <a:cs typeface="Arial"/>
              </a:rPr>
              <a:t>for</a:t>
            </a:r>
            <a:r>
              <a:rPr sz="1800" spc="-100" dirty="0">
                <a:latin typeface="Arial"/>
                <a:cs typeface="Arial"/>
              </a:rPr>
              <a:t> </a:t>
            </a:r>
            <a:r>
              <a:rPr sz="1800" spc="-25" dirty="0">
                <a:latin typeface="Arial"/>
                <a:cs typeface="Arial"/>
              </a:rPr>
              <a:t>the</a:t>
            </a:r>
            <a:r>
              <a:rPr sz="1800" spc="-90" dirty="0">
                <a:latin typeface="Arial"/>
                <a:cs typeface="Arial"/>
              </a:rPr>
              <a:t> </a:t>
            </a:r>
            <a:r>
              <a:rPr sz="1800" spc="-75" dirty="0">
                <a:latin typeface="Arial"/>
                <a:cs typeface="Arial"/>
              </a:rPr>
              <a:t>approved</a:t>
            </a:r>
            <a:r>
              <a:rPr sz="1800" spc="-90" dirty="0">
                <a:latin typeface="Arial"/>
                <a:cs typeface="Arial"/>
              </a:rPr>
              <a:t> </a:t>
            </a:r>
            <a:r>
              <a:rPr sz="1800" spc="-85" dirty="0">
                <a:latin typeface="Arial"/>
                <a:cs typeface="Arial"/>
              </a:rPr>
              <a:t>user</a:t>
            </a:r>
            <a:r>
              <a:rPr sz="1800" spc="-100" dirty="0">
                <a:latin typeface="Arial"/>
                <a:cs typeface="Arial"/>
              </a:rPr>
              <a:t> </a:t>
            </a:r>
            <a:r>
              <a:rPr sz="1800" spc="-85" dirty="0">
                <a:latin typeface="Arial"/>
                <a:cs typeface="Arial"/>
              </a:rPr>
              <a:t>and</a:t>
            </a:r>
            <a:r>
              <a:rPr sz="1800" spc="-90" dirty="0">
                <a:latin typeface="Arial"/>
                <a:cs typeface="Arial"/>
              </a:rPr>
              <a:t> </a:t>
            </a:r>
            <a:r>
              <a:rPr sz="1800" spc="-5" dirty="0">
                <a:latin typeface="Arial"/>
                <a:cs typeface="Arial"/>
              </a:rPr>
              <a:t>for</a:t>
            </a:r>
            <a:r>
              <a:rPr sz="1800" spc="-100" dirty="0">
                <a:latin typeface="Arial"/>
                <a:cs typeface="Arial"/>
              </a:rPr>
              <a:t> </a:t>
            </a:r>
            <a:r>
              <a:rPr sz="1800" spc="-25" dirty="0">
                <a:latin typeface="Arial"/>
                <a:cs typeface="Arial"/>
              </a:rPr>
              <a:t>the</a:t>
            </a:r>
            <a:r>
              <a:rPr sz="1800" spc="-90" dirty="0">
                <a:latin typeface="Arial"/>
                <a:cs typeface="Arial"/>
              </a:rPr>
              <a:t> </a:t>
            </a:r>
            <a:r>
              <a:rPr sz="1800" spc="-75" dirty="0">
                <a:latin typeface="Arial"/>
                <a:cs typeface="Arial"/>
              </a:rPr>
              <a:t>approved</a:t>
            </a:r>
            <a:r>
              <a:rPr sz="1800" spc="-90" dirty="0">
                <a:latin typeface="Arial"/>
                <a:cs typeface="Arial"/>
              </a:rPr>
              <a:t> </a:t>
            </a:r>
            <a:r>
              <a:rPr sz="1800" spc="-65" dirty="0">
                <a:latin typeface="Arial"/>
                <a:cs typeface="Arial"/>
              </a:rPr>
              <a:t>request</a:t>
            </a:r>
            <a:endParaRPr sz="1800">
              <a:latin typeface="Arial"/>
              <a:cs typeface="Arial"/>
            </a:endParaRPr>
          </a:p>
          <a:p>
            <a:pPr marL="755650" marR="5080" lvl="1" indent="-285750">
              <a:lnSpc>
                <a:spcPct val="100000"/>
              </a:lnSpc>
              <a:spcBef>
                <a:spcPts val="434"/>
              </a:spcBef>
              <a:buChar char="–"/>
              <a:tabLst>
                <a:tab pos="755015" algn="l"/>
                <a:tab pos="755650" algn="l"/>
              </a:tabLst>
            </a:pPr>
            <a:r>
              <a:rPr sz="2000" spc="25" dirty="0">
                <a:latin typeface="Arial"/>
                <a:cs typeface="Arial"/>
              </a:rPr>
              <a:t>if </a:t>
            </a:r>
            <a:r>
              <a:rPr sz="2000" spc="-70" dirty="0">
                <a:latin typeface="Arial"/>
                <a:cs typeface="Arial"/>
              </a:rPr>
              <a:t>requester </a:t>
            </a:r>
            <a:r>
              <a:rPr sz="2000" spc="-105" dirty="0">
                <a:latin typeface="Arial"/>
                <a:cs typeface="Arial"/>
              </a:rPr>
              <a:t>wishes </a:t>
            </a:r>
            <a:r>
              <a:rPr sz="2000" spc="15" dirty="0">
                <a:latin typeface="Arial"/>
                <a:cs typeface="Arial"/>
              </a:rPr>
              <a:t>to </a:t>
            </a:r>
            <a:r>
              <a:rPr sz="2000" spc="-80" dirty="0">
                <a:latin typeface="Arial"/>
                <a:cs typeface="Arial"/>
              </a:rPr>
              <a:t>combine </a:t>
            </a:r>
            <a:r>
              <a:rPr sz="2000" spc="-65" dirty="0">
                <a:latin typeface="Arial"/>
                <a:cs typeface="Arial"/>
              </a:rPr>
              <a:t>Vivli-hosted </a:t>
            </a:r>
            <a:r>
              <a:rPr sz="2000" spc="-195" dirty="0">
                <a:latin typeface="Arial"/>
                <a:cs typeface="Arial"/>
              </a:rPr>
              <a:t>IPD </a:t>
            </a:r>
            <a:r>
              <a:rPr sz="2000" spc="5" dirty="0">
                <a:latin typeface="Arial"/>
                <a:cs typeface="Arial"/>
              </a:rPr>
              <a:t>with</a:t>
            </a:r>
            <a:r>
              <a:rPr sz="2000" spc="-360" dirty="0">
                <a:latin typeface="Arial"/>
                <a:cs typeface="Arial"/>
              </a:rPr>
              <a:t> </a:t>
            </a:r>
            <a:r>
              <a:rPr sz="2000" spc="-65" dirty="0">
                <a:latin typeface="Arial"/>
                <a:cs typeface="Arial"/>
              </a:rPr>
              <a:t>non-Vivli-hosted </a:t>
            </a:r>
            <a:r>
              <a:rPr sz="2000" spc="-175" dirty="0">
                <a:latin typeface="Arial"/>
                <a:cs typeface="Arial"/>
              </a:rPr>
              <a:t>IPD,  </a:t>
            </a:r>
            <a:r>
              <a:rPr sz="2000" spc="-40" dirty="0">
                <a:latin typeface="Arial"/>
                <a:cs typeface="Arial"/>
              </a:rPr>
              <a:t>this </a:t>
            </a:r>
            <a:r>
              <a:rPr sz="2000" spc="0" dirty="0">
                <a:latin typeface="Arial"/>
                <a:cs typeface="Arial"/>
              </a:rPr>
              <a:t>will </a:t>
            </a:r>
            <a:r>
              <a:rPr sz="2000" spc="-95" dirty="0">
                <a:latin typeface="Arial"/>
                <a:cs typeface="Arial"/>
              </a:rPr>
              <a:t>be </a:t>
            </a:r>
            <a:r>
              <a:rPr sz="2000" spc="-80" dirty="0">
                <a:latin typeface="Arial"/>
                <a:cs typeface="Arial"/>
              </a:rPr>
              <a:t>done </a:t>
            </a:r>
            <a:r>
              <a:rPr sz="2000" spc="-85" dirty="0">
                <a:latin typeface="Arial"/>
                <a:cs typeface="Arial"/>
              </a:rPr>
              <a:t>via </a:t>
            </a:r>
            <a:r>
              <a:rPr sz="2000" spc="-155" dirty="0">
                <a:latin typeface="Arial"/>
                <a:cs typeface="Arial"/>
              </a:rPr>
              <a:t>a </a:t>
            </a:r>
            <a:r>
              <a:rPr sz="2000" spc="-114" dirty="0">
                <a:latin typeface="Arial"/>
                <a:cs typeface="Arial"/>
              </a:rPr>
              <a:t>secure </a:t>
            </a:r>
            <a:r>
              <a:rPr sz="2000" spc="-80" dirty="0">
                <a:latin typeface="Arial"/>
                <a:cs typeface="Arial"/>
              </a:rPr>
              <a:t>VM </a:t>
            </a:r>
            <a:r>
              <a:rPr sz="2000" spc="-60" dirty="0">
                <a:latin typeface="Arial"/>
                <a:cs typeface="Arial"/>
              </a:rPr>
              <a:t>which </a:t>
            </a:r>
            <a:r>
              <a:rPr sz="2000" spc="0" dirty="0">
                <a:latin typeface="Arial"/>
                <a:cs typeface="Arial"/>
              </a:rPr>
              <a:t>will</a:t>
            </a:r>
            <a:r>
              <a:rPr sz="2000" spc="-375" dirty="0">
                <a:latin typeface="Arial"/>
                <a:cs typeface="Arial"/>
              </a:rPr>
              <a:t> </a:t>
            </a:r>
            <a:r>
              <a:rPr sz="2000" spc="-95" dirty="0">
                <a:latin typeface="Arial"/>
                <a:cs typeface="Arial"/>
              </a:rPr>
              <a:t>be </a:t>
            </a:r>
            <a:r>
              <a:rPr sz="2000" spc="-80" dirty="0">
                <a:latin typeface="Arial"/>
                <a:cs typeface="Arial"/>
              </a:rPr>
              <a:t>destroyed </a:t>
            </a:r>
            <a:r>
              <a:rPr sz="2000" spc="-70" dirty="0">
                <a:latin typeface="Arial"/>
                <a:cs typeface="Arial"/>
              </a:rPr>
              <a:t>when </a:t>
            </a:r>
            <a:r>
              <a:rPr sz="2000" spc="-80" dirty="0">
                <a:latin typeface="Arial"/>
                <a:cs typeface="Arial"/>
              </a:rPr>
              <a:t>done</a:t>
            </a:r>
            <a:endParaRPr sz="2000">
              <a:latin typeface="Arial"/>
              <a:cs typeface="Arial"/>
            </a:endParaRPr>
          </a:p>
        </p:txBody>
      </p:sp>
      <p:sp>
        <p:nvSpPr>
          <p:cNvPr id="12" name="object 12"/>
          <p:cNvSpPr/>
          <p:nvPr/>
        </p:nvSpPr>
        <p:spPr>
          <a:xfrm>
            <a:off x="3292384" y="3567037"/>
            <a:ext cx="193675" cy="198120"/>
          </a:xfrm>
          <a:custGeom>
            <a:avLst/>
            <a:gdLst/>
            <a:ahLst/>
            <a:cxnLst/>
            <a:rect l="l" t="t" r="r" b="b"/>
            <a:pathLst>
              <a:path w="193675" h="198120">
                <a:moveTo>
                  <a:pt x="96820" y="0"/>
                </a:moveTo>
                <a:lnTo>
                  <a:pt x="60387" y="7250"/>
                </a:lnTo>
                <a:lnTo>
                  <a:pt x="28357" y="29002"/>
                </a:lnTo>
                <a:lnTo>
                  <a:pt x="7089" y="61759"/>
                </a:lnTo>
                <a:lnTo>
                  <a:pt x="0" y="99020"/>
                </a:lnTo>
                <a:lnTo>
                  <a:pt x="7089" y="136282"/>
                </a:lnTo>
                <a:lnTo>
                  <a:pt x="28357" y="169039"/>
                </a:lnTo>
                <a:lnTo>
                  <a:pt x="60387" y="190791"/>
                </a:lnTo>
                <a:lnTo>
                  <a:pt x="96820" y="198041"/>
                </a:lnTo>
                <a:lnTo>
                  <a:pt x="133254" y="190791"/>
                </a:lnTo>
                <a:lnTo>
                  <a:pt x="165282" y="169039"/>
                </a:lnTo>
                <a:lnTo>
                  <a:pt x="186551" y="136282"/>
                </a:lnTo>
                <a:lnTo>
                  <a:pt x="193641" y="99020"/>
                </a:lnTo>
                <a:lnTo>
                  <a:pt x="186551" y="61759"/>
                </a:lnTo>
                <a:lnTo>
                  <a:pt x="165282" y="29002"/>
                </a:lnTo>
                <a:lnTo>
                  <a:pt x="133254" y="7250"/>
                </a:lnTo>
                <a:lnTo>
                  <a:pt x="96820" y="0"/>
                </a:lnTo>
                <a:close/>
              </a:path>
            </a:pathLst>
          </a:custGeom>
          <a:solidFill>
            <a:srgbClr val="FFFFFF"/>
          </a:solidFill>
        </p:spPr>
        <p:txBody>
          <a:bodyPr wrap="square" lIns="0" tIns="0" rIns="0" bIns="0" rtlCol="0"/>
          <a:lstStyle/>
          <a:p>
            <a:endParaRPr/>
          </a:p>
        </p:txBody>
      </p:sp>
      <p:sp>
        <p:nvSpPr>
          <p:cNvPr id="13" name="object 13"/>
          <p:cNvSpPr/>
          <p:nvPr/>
        </p:nvSpPr>
        <p:spPr>
          <a:xfrm>
            <a:off x="3292385" y="3567038"/>
            <a:ext cx="193675" cy="198120"/>
          </a:xfrm>
          <a:custGeom>
            <a:avLst/>
            <a:gdLst/>
            <a:ahLst/>
            <a:cxnLst/>
            <a:rect l="l" t="t" r="r" b="b"/>
            <a:pathLst>
              <a:path w="193675" h="198120">
                <a:moveTo>
                  <a:pt x="165283" y="29003"/>
                </a:moveTo>
                <a:lnTo>
                  <a:pt x="186551" y="61759"/>
                </a:lnTo>
                <a:lnTo>
                  <a:pt x="193641" y="99020"/>
                </a:lnTo>
                <a:lnTo>
                  <a:pt x="186551" y="136282"/>
                </a:lnTo>
                <a:lnTo>
                  <a:pt x="165283" y="169038"/>
                </a:lnTo>
                <a:lnTo>
                  <a:pt x="133254" y="190791"/>
                </a:lnTo>
                <a:lnTo>
                  <a:pt x="96820" y="198041"/>
                </a:lnTo>
                <a:lnTo>
                  <a:pt x="60387" y="190791"/>
                </a:lnTo>
                <a:lnTo>
                  <a:pt x="28358" y="169038"/>
                </a:lnTo>
                <a:lnTo>
                  <a:pt x="7089" y="136282"/>
                </a:lnTo>
                <a:lnTo>
                  <a:pt x="0" y="99020"/>
                </a:lnTo>
                <a:lnTo>
                  <a:pt x="7089" y="61759"/>
                </a:lnTo>
                <a:lnTo>
                  <a:pt x="28358" y="29003"/>
                </a:lnTo>
                <a:lnTo>
                  <a:pt x="60387" y="7250"/>
                </a:lnTo>
                <a:lnTo>
                  <a:pt x="96820" y="0"/>
                </a:lnTo>
                <a:lnTo>
                  <a:pt x="133254" y="7250"/>
                </a:lnTo>
                <a:lnTo>
                  <a:pt x="165283" y="29003"/>
                </a:lnTo>
              </a:path>
            </a:pathLst>
          </a:custGeom>
          <a:ln w="8801">
            <a:solidFill>
              <a:srgbClr val="000000"/>
            </a:solidFill>
          </a:ln>
        </p:spPr>
        <p:txBody>
          <a:bodyPr wrap="square" lIns="0" tIns="0" rIns="0" bIns="0" rtlCol="0"/>
          <a:lstStyle/>
          <a:p>
            <a:endParaRPr/>
          </a:p>
        </p:txBody>
      </p:sp>
      <p:sp>
        <p:nvSpPr>
          <p:cNvPr id="14" name="object 14"/>
          <p:cNvSpPr txBox="1"/>
          <p:nvPr/>
        </p:nvSpPr>
        <p:spPr>
          <a:xfrm>
            <a:off x="3343058" y="3563368"/>
            <a:ext cx="104139" cy="194945"/>
          </a:xfrm>
          <a:prstGeom prst="rect">
            <a:avLst/>
          </a:prstGeom>
        </p:spPr>
        <p:txBody>
          <a:bodyPr vert="horz" wrap="square" lIns="0" tIns="13335" rIns="0" bIns="0" rtlCol="0">
            <a:spAutoFit/>
          </a:bodyPr>
          <a:lstStyle/>
          <a:p>
            <a:pPr marL="12700">
              <a:lnSpc>
                <a:spcPct val="100000"/>
              </a:lnSpc>
              <a:spcBef>
                <a:spcPts val="105"/>
              </a:spcBef>
            </a:pPr>
            <a:r>
              <a:rPr sz="1100" dirty="0">
                <a:latin typeface="Helvetica Neue"/>
                <a:cs typeface="Helvetica Neue"/>
              </a:rPr>
              <a:t>3</a:t>
            </a:r>
            <a:endParaRPr sz="1100">
              <a:latin typeface="Helvetica Neue"/>
              <a:cs typeface="Helvetica Neue"/>
            </a:endParaRPr>
          </a:p>
        </p:txBody>
      </p:sp>
      <p:sp>
        <p:nvSpPr>
          <p:cNvPr id="15" name="object 15"/>
          <p:cNvSpPr txBox="1"/>
          <p:nvPr/>
        </p:nvSpPr>
        <p:spPr>
          <a:xfrm>
            <a:off x="571604" y="2686395"/>
            <a:ext cx="977265" cy="480059"/>
          </a:xfrm>
          <a:prstGeom prst="rect">
            <a:avLst/>
          </a:prstGeom>
        </p:spPr>
        <p:txBody>
          <a:bodyPr vert="horz" wrap="square" lIns="0" tIns="6985" rIns="0" bIns="0" rtlCol="0">
            <a:spAutoFit/>
          </a:bodyPr>
          <a:lstStyle/>
          <a:p>
            <a:pPr marL="12700" marR="5080" algn="ctr">
              <a:lnSpc>
                <a:spcPct val="105800"/>
              </a:lnSpc>
              <a:spcBef>
                <a:spcPts val="55"/>
              </a:spcBef>
            </a:pPr>
            <a:r>
              <a:rPr sz="950" b="1" spc="0" dirty="0">
                <a:latin typeface="Helvetica Neue"/>
                <a:cs typeface="Helvetica Neue"/>
              </a:rPr>
              <a:t>Individual  Participant</a:t>
            </a:r>
            <a:r>
              <a:rPr sz="950" b="1" spc="-40" dirty="0">
                <a:latin typeface="Helvetica Neue"/>
                <a:cs typeface="Helvetica Neue"/>
              </a:rPr>
              <a:t> </a:t>
            </a:r>
            <a:r>
              <a:rPr sz="950" b="1" spc="5" dirty="0">
                <a:latin typeface="Helvetica Neue"/>
                <a:cs typeface="Helvetica Neue"/>
              </a:rPr>
              <a:t>Data </a:t>
            </a:r>
            <a:r>
              <a:rPr sz="950" b="1" spc="0" dirty="0">
                <a:latin typeface="Helvetica Neue"/>
                <a:cs typeface="Helvetica Neue"/>
              </a:rPr>
              <a:t> (IPD)</a:t>
            </a:r>
            <a:endParaRPr sz="950">
              <a:latin typeface="Helvetica Neue"/>
              <a:cs typeface="Helvetica Neue"/>
            </a:endParaRPr>
          </a:p>
        </p:txBody>
      </p:sp>
      <p:sp>
        <p:nvSpPr>
          <p:cNvPr id="16" name="object 16"/>
          <p:cNvSpPr txBox="1"/>
          <p:nvPr/>
        </p:nvSpPr>
        <p:spPr>
          <a:xfrm>
            <a:off x="2099847" y="2060823"/>
            <a:ext cx="46672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Helvetica Neue"/>
                <a:cs typeface="Helvetica Neue"/>
              </a:rPr>
              <a:t>in</a:t>
            </a:r>
            <a:r>
              <a:rPr sz="900" spc="-100" dirty="0">
                <a:latin typeface="Helvetica Neue"/>
                <a:cs typeface="Helvetica Neue"/>
              </a:rPr>
              <a:t> </a:t>
            </a:r>
            <a:r>
              <a:rPr sz="900" dirty="0">
                <a:latin typeface="Helvetica Neue"/>
                <a:cs typeface="Helvetica Neue"/>
              </a:rPr>
              <a:t>SDTM</a:t>
            </a:r>
            <a:endParaRPr sz="900">
              <a:latin typeface="Helvetica Neue"/>
              <a:cs typeface="Helvetica Neue"/>
            </a:endParaRPr>
          </a:p>
        </p:txBody>
      </p:sp>
      <p:sp>
        <p:nvSpPr>
          <p:cNvPr id="17" name="object 17"/>
          <p:cNvSpPr txBox="1"/>
          <p:nvPr/>
        </p:nvSpPr>
        <p:spPr>
          <a:xfrm>
            <a:off x="1919629" y="3361894"/>
            <a:ext cx="826769" cy="298450"/>
          </a:xfrm>
          <a:prstGeom prst="rect">
            <a:avLst/>
          </a:prstGeom>
        </p:spPr>
        <p:txBody>
          <a:bodyPr vert="horz" wrap="square" lIns="0" tIns="19050" rIns="0" bIns="0" rtlCol="0">
            <a:spAutoFit/>
          </a:bodyPr>
          <a:lstStyle/>
          <a:p>
            <a:pPr marL="12700" marR="5080" indent="210820">
              <a:lnSpc>
                <a:spcPts val="1060"/>
              </a:lnSpc>
              <a:spcBef>
                <a:spcPts val="150"/>
              </a:spcBef>
            </a:pPr>
            <a:r>
              <a:rPr sz="900" dirty="0">
                <a:latin typeface="Helvetica Neue"/>
                <a:cs typeface="Helvetica Neue"/>
              </a:rPr>
              <a:t>not in a  </a:t>
            </a:r>
            <a:r>
              <a:rPr sz="900" spc="-5" dirty="0">
                <a:latin typeface="Helvetica Neue"/>
                <a:cs typeface="Helvetica Neue"/>
              </a:rPr>
              <a:t>standard</a:t>
            </a:r>
            <a:r>
              <a:rPr sz="900" spc="-80" dirty="0">
                <a:latin typeface="Helvetica Neue"/>
                <a:cs typeface="Helvetica Neue"/>
              </a:rPr>
              <a:t> </a:t>
            </a:r>
            <a:r>
              <a:rPr sz="900" dirty="0">
                <a:latin typeface="Helvetica Neue"/>
                <a:cs typeface="Helvetica Neue"/>
              </a:rPr>
              <a:t>model</a:t>
            </a:r>
            <a:endParaRPr sz="900">
              <a:latin typeface="Helvetica Neue"/>
              <a:cs typeface="Helvetica Neue"/>
            </a:endParaRPr>
          </a:p>
        </p:txBody>
      </p:sp>
      <p:sp>
        <p:nvSpPr>
          <p:cNvPr id="18" name="object 18"/>
          <p:cNvSpPr txBox="1"/>
          <p:nvPr/>
        </p:nvSpPr>
        <p:spPr>
          <a:xfrm>
            <a:off x="3527052" y="3009819"/>
            <a:ext cx="710565" cy="298450"/>
          </a:xfrm>
          <a:prstGeom prst="rect">
            <a:avLst/>
          </a:prstGeom>
        </p:spPr>
        <p:txBody>
          <a:bodyPr vert="horz" wrap="square" lIns="0" tIns="19050" rIns="0" bIns="0" rtlCol="0">
            <a:spAutoFit/>
          </a:bodyPr>
          <a:lstStyle/>
          <a:p>
            <a:pPr marL="194945" marR="5080" indent="-182880">
              <a:lnSpc>
                <a:spcPts val="1060"/>
              </a:lnSpc>
              <a:spcBef>
                <a:spcPts val="150"/>
              </a:spcBef>
            </a:pPr>
            <a:r>
              <a:rPr sz="900" dirty="0">
                <a:latin typeface="Helvetica Neue"/>
                <a:cs typeface="Helvetica Neue"/>
              </a:rPr>
              <a:t>to be put</a:t>
            </a:r>
            <a:r>
              <a:rPr sz="900" spc="-100" dirty="0">
                <a:latin typeface="Helvetica Neue"/>
                <a:cs typeface="Helvetica Neue"/>
              </a:rPr>
              <a:t> </a:t>
            </a:r>
            <a:r>
              <a:rPr sz="900" dirty="0">
                <a:latin typeface="Helvetica Neue"/>
                <a:cs typeface="Helvetica Neue"/>
              </a:rPr>
              <a:t>into  SDTM</a:t>
            </a:r>
            <a:endParaRPr sz="900">
              <a:latin typeface="Helvetica Neue"/>
              <a:cs typeface="Helvetica Neue"/>
            </a:endParaRPr>
          </a:p>
        </p:txBody>
      </p:sp>
      <p:sp>
        <p:nvSpPr>
          <p:cNvPr id="19" name="object 19"/>
          <p:cNvSpPr txBox="1"/>
          <p:nvPr/>
        </p:nvSpPr>
        <p:spPr>
          <a:xfrm>
            <a:off x="5382490" y="3275477"/>
            <a:ext cx="38417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Helvetica Neue"/>
                <a:cs typeface="Helvetica Neue"/>
              </a:rPr>
              <a:t>by</a:t>
            </a:r>
            <a:r>
              <a:rPr sz="900" spc="-95" dirty="0">
                <a:latin typeface="Helvetica Neue"/>
                <a:cs typeface="Helvetica Neue"/>
              </a:rPr>
              <a:t> </a:t>
            </a:r>
            <a:r>
              <a:rPr sz="900" spc="-5" dirty="0">
                <a:latin typeface="Helvetica Neue"/>
                <a:cs typeface="Helvetica Neue"/>
              </a:rPr>
              <a:t>Vivli</a:t>
            </a:r>
            <a:endParaRPr sz="900">
              <a:latin typeface="Helvetica Neue"/>
              <a:cs typeface="Helvetica Neue"/>
            </a:endParaRPr>
          </a:p>
        </p:txBody>
      </p:sp>
      <p:sp>
        <p:nvSpPr>
          <p:cNvPr id="20" name="object 20"/>
          <p:cNvSpPr txBox="1"/>
          <p:nvPr/>
        </p:nvSpPr>
        <p:spPr>
          <a:xfrm>
            <a:off x="5275446" y="2676952"/>
            <a:ext cx="598170"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Helvetica Neue"/>
                <a:cs typeface="Helvetica Neue"/>
              </a:rPr>
              <a:t>by</a:t>
            </a:r>
            <a:r>
              <a:rPr sz="900" spc="-100" dirty="0">
                <a:latin typeface="Helvetica Neue"/>
                <a:cs typeface="Helvetica Neue"/>
              </a:rPr>
              <a:t> </a:t>
            </a:r>
            <a:r>
              <a:rPr sz="900" dirty="0">
                <a:latin typeface="Helvetica Neue"/>
                <a:cs typeface="Helvetica Neue"/>
              </a:rPr>
              <a:t>sponsor</a:t>
            </a:r>
            <a:endParaRPr sz="900">
              <a:latin typeface="Helvetica Neue"/>
              <a:cs typeface="Helvetica Neue"/>
            </a:endParaRPr>
          </a:p>
        </p:txBody>
      </p:sp>
      <p:sp>
        <p:nvSpPr>
          <p:cNvPr id="21" name="object 21"/>
          <p:cNvSpPr/>
          <p:nvPr/>
        </p:nvSpPr>
        <p:spPr>
          <a:xfrm>
            <a:off x="1686049" y="2928904"/>
            <a:ext cx="645160" cy="409575"/>
          </a:xfrm>
          <a:custGeom>
            <a:avLst/>
            <a:gdLst/>
            <a:ahLst/>
            <a:cxnLst/>
            <a:rect l="l" t="t" r="r" b="b"/>
            <a:pathLst>
              <a:path w="645160" h="409575">
                <a:moveTo>
                  <a:pt x="0" y="0"/>
                </a:moveTo>
                <a:lnTo>
                  <a:pt x="104741" y="0"/>
                </a:lnTo>
                <a:lnTo>
                  <a:pt x="644734" y="0"/>
                </a:lnTo>
                <a:lnTo>
                  <a:pt x="644734" y="409285"/>
                </a:lnTo>
                <a:lnTo>
                  <a:pt x="644734" y="304543"/>
                </a:lnTo>
                <a:lnTo>
                  <a:pt x="644734" y="322147"/>
                </a:lnTo>
              </a:path>
            </a:pathLst>
          </a:custGeom>
          <a:ln w="8801">
            <a:solidFill>
              <a:srgbClr val="000000"/>
            </a:solidFill>
          </a:ln>
        </p:spPr>
        <p:txBody>
          <a:bodyPr wrap="square" lIns="0" tIns="0" rIns="0" bIns="0" rtlCol="0"/>
          <a:lstStyle/>
          <a:p>
            <a:endParaRPr/>
          </a:p>
        </p:txBody>
      </p:sp>
      <p:sp>
        <p:nvSpPr>
          <p:cNvPr id="22" name="object 22"/>
          <p:cNvSpPr/>
          <p:nvPr/>
        </p:nvSpPr>
        <p:spPr>
          <a:xfrm>
            <a:off x="2304378" y="3251051"/>
            <a:ext cx="53340" cy="70485"/>
          </a:xfrm>
          <a:custGeom>
            <a:avLst/>
            <a:gdLst/>
            <a:ahLst/>
            <a:cxnLst/>
            <a:rect l="l" t="t" r="r" b="b"/>
            <a:pathLst>
              <a:path w="53339" h="70485">
                <a:moveTo>
                  <a:pt x="52811" y="0"/>
                </a:moveTo>
                <a:lnTo>
                  <a:pt x="0" y="0"/>
                </a:lnTo>
                <a:lnTo>
                  <a:pt x="26405" y="70415"/>
                </a:lnTo>
                <a:lnTo>
                  <a:pt x="52811" y="0"/>
                </a:lnTo>
                <a:close/>
              </a:path>
            </a:pathLst>
          </a:custGeom>
          <a:solidFill>
            <a:srgbClr val="000000"/>
          </a:solidFill>
        </p:spPr>
        <p:txBody>
          <a:bodyPr wrap="square" lIns="0" tIns="0" rIns="0" bIns="0" rtlCol="0"/>
          <a:lstStyle/>
          <a:p>
            <a:endParaRPr/>
          </a:p>
        </p:txBody>
      </p:sp>
      <p:sp>
        <p:nvSpPr>
          <p:cNvPr id="23" name="object 23"/>
          <p:cNvSpPr/>
          <p:nvPr/>
        </p:nvSpPr>
        <p:spPr>
          <a:xfrm>
            <a:off x="2304378" y="3251051"/>
            <a:ext cx="53340" cy="70485"/>
          </a:xfrm>
          <a:custGeom>
            <a:avLst/>
            <a:gdLst/>
            <a:ahLst/>
            <a:cxnLst/>
            <a:rect l="l" t="t" r="r" b="b"/>
            <a:pathLst>
              <a:path w="53339" h="70485">
                <a:moveTo>
                  <a:pt x="26405" y="70414"/>
                </a:moveTo>
                <a:lnTo>
                  <a:pt x="52811" y="0"/>
                </a:lnTo>
                <a:lnTo>
                  <a:pt x="0" y="0"/>
                </a:lnTo>
                <a:lnTo>
                  <a:pt x="26405" y="70414"/>
                </a:lnTo>
                <a:close/>
              </a:path>
            </a:pathLst>
          </a:custGeom>
          <a:ln w="8801">
            <a:solidFill>
              <a:srgbClr val="000000"/>
            </a:solidFill>
          </a:ln>
        </p:spPr>
        <p:txBody>
          <a:bodyPr wrap="square" lIns="0" tIns="0" rIns="0" bIns="0" rtlCol="0"/>
          <a:lstStyle/>
          <a:p>
            <a:endParaRPr/>
          </a:p>
        </p:txBody>
      </p:sp>
      <p:sp>
        <p:nvSpPr>
          <p:cNvPr id="24" name="object 24"/>
          <p:cNvSpPr/>
          <p:nvPr/>
        </p:nvSpPr>
        <p:spPr>
          <a:xfrm>
            <a:off x="1686049" y="2264365"/>
            <a:ext cx="645160" cy="664845"/>
          </a:xfrm>
          <a:custGeom>
            <a:avLst/>
            <a:gdLst/>
            <a:ahLst/>
            <a:cxnLst/>
            <a:rect l="l" t="t" r="r" b="b"/>
            <a:pathLst>
              <a:path w="645160" h="664844">
                <a:moveTo>
                  <a:pt x="0" y="664539"/>
                </a:moveTo>
                <a:lnTo>
                  <a:pt x="104741" y="664539"/>
                </a:lnTo>
                <a:lnTo>
                  <a:pt x="644734" y="664539"/>
                </a:lnTo>
                <a:lnTo>
                  <a:pt x="644734" y="0"/>
                </a:lnTo>
                <a:lnTo>
                  <a:pt x="644734" y="104741"/>
                </a:lnTo>
                <a:lnTo>
                  <a:pt x="644734" y="87138"/>
                </a:lnTo>
              </a:path>
            </a:pathLst>
          </a:custGeom>
          <a:ln w="8801">
            <a:solidFill>
              <a:srgbClr val="000000"/>
            </a:solidFill>
          </a:ln>
        </p:spPr>
        <p:txBody>
          <a:bodyPr wrap="square" lIns="0" tIns="0" rIns="0" bIns="0" rtlCol="0"/>
          <a:lstStyle/>
          <a:p>
            <a:endParaRPr/>
          </a:p>
        </p:txBody>
      </p:sp>
      <p:sp>
        <p:nvSpPr>
          <p:cNvPr id="25" name="object 25"/>
          <p:cNvSpPr/>
          <p:nvPr/>
        </p:nvSpPr>
        <p:spPr>
          <a:xfrm>
            <a:off x="2304378" y="2281088"/>
            <a:ext cx="53340" cy="70485"/>
          </a:xfrm>
          <a:custGeom>
            <a:avLst/>
            <a:gdLst/>
            <a:ahLst/>
            <a:cxnLst/>
            <a:rect l="l" t="t" r="r" b="b"/>
            <a:pathLst>
              <a:path w="53339" h="70485">
                <a:moveTo>
                  <a:pt x="26405" y="0"/>
                </a:moveTo>
                <a:lnTo>
                  <a:pt x="0" y="70413"/>
                </a:lnTo>
                <a:lnTo>
                  <a:pt x="52811" y="70413"/>
                </a:lnTo>
                <a:lnTo>
                  <a:pt x="26405" y="0"/>
                </a:lnTo>
                <a:close/>
              </a:path>
            </a:pathLst>
          </a:custGeom>
          <a:solidFill>
            <a:srgbClr val="000000"/>
          </a:solidFill>
        </p:spPr>
        <p:txBody>
          <a:bodyPr wrap="square" lIns="0" tIns="0" rIns="0" bIns="0" rtlCol="0"/>
          <a:lstStyle/>
          <a:p>
            <a:endParaRPr/>
          </a:p>
        </p:txBody>
      </p:sp>
      <p:sp>
        <p:nvSpPr>
          <p:cNvPr id="26" name="object 26"/>
          <p:cNvSpPr/>
          <p:nvPr/>
        </p:nvSpPr>
        <p:spPr>
          <a:xfrm>
            <a:off x="2304378" y="2281088"/>
            <a:ext cx="53340" cy="70485"/>
          </a:xfrm>
          <a:custGeom>
            <a:avLst/>
            <a:gdLst/>
            <a:ahLst/>
            <a:cxnLst/>
            <a:rect l="l" t="t" r="r" b="b"/>
            <a:pathLst>
              <a:path w="53339" h="70485">
                <a:moveTo>
                  <a:pt x="26405" y="0"/>
                </a:moveTo>
                <a:lnTo>
                  <a:pt x="0" y="70414"/>
                </a:lnTo>
                <a:lnTo>
                  <a:pt x="52811" y="70414"/>
                </a:lnTo>
                <a:lnTo>
                  <a:pt x="26405" y="0"/>
                </a:lnTo>
                <a:close/>
              </a:path>
            </a:pathLst>
          </a:custGeom>
          <a:ln w="8801">
            <a:solidFill>
              <a:srgbClr val="000000"/>
            </a:solidFill>
          </a:ln>
        </p:spPr>
        <p:txBody>
          <a:bodyPr wrap="square" lIns="0" tIns="0" rIns="0" bIns="0" rtlCol="0"/>
          <a:lstStyle/>
          <a:p>
            <a:endParaRPr/>
          </a:p>
        </p:txBody>
      </p:sp>
      <p:sp>
        <p:nvSpPr>
          <p:cNvPr id="27" name="object 27"/>
          <p:cNvSpPr/>
          <p:nvPr/>
        </p:nvSpPr>
        <p:spPr>
          <a:xfrm>
            <a:off x="2781878" y="3166554"/>
            <a:ext cx="564515" cy="352425"/>
          </a:xfrm>
          <a:custGeom>
            <a:avLst/>
            <a:gdLst/>
            <a:ahLst/>
            <a:cxnLst/>
            <a:rect l="l" t="t" r="r" b="b"/>
            <a:pathLst>
              <a:path w="564514" h="352425">
                <a:moveTo>
                  <a:pt x="0" y="352073"/>
                </a:moveTo>
                <a:lnTo>
                  <a:pt x="104741" y="352073"/>
                </a:lnTo>
                <a:lnTo>
                  <a:pt x="323467" y="352073"/>
                </a:lnTo>
                <a:lnTo>
                  <a:pt x="323467" y="176036"/>
                </a:lnTo>
                <a:lnTo>
                  <a:pt x="323467" y="0"/>
                </a:lnTo>
                <a:lnTo>
                  <a:pt x="546594" y="0"/>
                </a:lnTo>
                <a:lnTo>
                  <a:pt x="564198" y="0"/>
                </a:lnTo>
              </a:path>
            </a:pathLst>
          </a:custGeom>
          <a:ln w="8801">
            <a:solidFill>
              <a:srgbClr val="000000"/>
            </a:solidFill>
          </a:ln>
        </p:spPr>
        <p:txBody>
          <a:bodyPr wrap="square" lIns="0" tIns="0" rIns="0" bIns="0" rtlCol="0"/>
          <a:lstStyle/>
          <a:p>
            <a:endParaRPr/>
          </a:p>
        </p:txBody>
      </p:sp>
      <p:sp>
        <p:nvSpPr>
          <p:cNvPr id="28" name="object 28"/>
          <p:cNvSpPr/>
          <p:nvPr/>
        </p:nvSpPr>
        <p:spPr>
          <a:xfrm>
            <a:off x="3346076" y="3140148"/>
            <a:ext cx="70485" cy="53340"/>
          </a:xfrm>
          <a:custGeom>
            <a:avLst/>
            <a:gdLst/>
            <a:ahLst/>
            <a:cxnLst/>
            <a:rect l="l" t="t" r="r" b="b"/>
            <a:pathLst>
              <a:path w="70485" h="53339">
                <a:moveTo>
                  <a:pt x="0" y="0"/>
                </a:moveTo>
                <a:lnTo>
                  <a:pt x="0" y="52810"/>
                </a:lnTo>
                <a:lnTo>
                  <a:pt x="70415" y="26404"/>
                </a:lnTo>
                <a:lnTo>
                  <a:pt x="0" y="0"/>
                </a:lnTo>
                <a:close/>
              </a:path>
            </a:pathLst>
          </a:custGeom>
          <a:solidFill>
            <a:srgbClr val="000000"/>
          </a:solidFill>
        </p:spPr>
        <p:txBody>
          <a:bodyPr wrap="square" lIns="0" tIns="0" rIns="0" bIns="0" rtlCol="0"/>
          <a:lstStyle/>
          <a:p>
            <a:endParaRPr/>
          </a:p>
        </p:txBody>
      </p:sp>
      <p:sp>
        <p:nvSpPr>
          <p:cNvPr id="29" name="object 29"/>
          <p:cNvSpPr/>
          <p:nvPr/>
        </p:nvSpPr>
        <p:spPr>
          <a:xfrm>
            <a:off x="3346076" y="3140148"/>
            <a:ext cx="70485" cy="53340"/>
          </a:xfrm>
          <a:custGeom>
            <a:avLst/>
            <a:gdLst/>
            <a:ahLst/>
            <a:cxnLst/>
            <a:rect l="l" t="t" r="r" b="b"/>
            <a:pathLst>
              <a:path w="70485" h="53339">
                <a:moveTo>
                  <a:pt x="70414" y="26405"/>
                </a:moveTo>
                <a:lnTo>
                  <a:pt x="0" y="0"/>
                </a:lnTo>
                <a:lnTo>
                  <a:pt x="0" y="52811"/>
                </a:lnTo>
                <a:lnTo>
                  <a:pt x="70414" y="26405"/>
                </a:lnTo>
                <a:close/>
              </a:path>
            </a:pathLst>
          </a:custGeom>
          <a:ln w="8801">
            <a:solidFill>
              <a:srgbClr val="000000"/>
            </a:solidFill>
          </a:ln>
        </p:spPr>
        <p:txBody>
          <a:bodyPr wrap="square" lIns="0" tIns="0" rIns="0" bIns="0" rtlCol="0"/>
          <a:lstStyle/>
          <a:p>
            <a:endParaRPr/>
          </a:p>
        </p:txBody>
      </p:sp>
      <p:sp>
        <p:nvSpPr>
          <p:cNvPr id="30" name="object 30"/>
          <p:cNvSpPr/>
          <p:nvPr/>
        </p:nvSpPr>
        <p:spPr>
          <a:xfrm>
            <a:off x="4786498" y="3166554"/>
            <a:ext cx="366395" cy="202565"/>
          </a:xfrm>
          <a:custGeom>
            <a:avLst/>
            <a:gdLst/>
            <a:ahLst/>
            <a:cxnLst/>
            <a:rect l="l" t="t" r="r" b="b"/>
            <a:pathLst>
              <a:path w="366395" h="202564">
                <a:moveTo>
                  <a:pt x="0" y="0"/>
                </a:moveTo>
                <a:lnTo>
                  <a:pt x="0" y="99020"/>
                </a:lnTo>
                <a:lnTo>
                  <a:pt x="0" y="202442"/>
                </a:lnTo>
                <a:lnTo>
                  <a:pt x="348552" y="202442"/>
                </a:lnTo>
                <a:lnTo>
                  <a:pt x="366156" y="202442"/>
                </a:lnTo>
              </a:path>
            </a:pathLst>
          </a:custGeom>
          <a:ln w="8801">
            <a:solidFill>
              <a:srgbClr val="000000"/>
            </a:solidFill>
          </a:ln>
        </p:spPr>
        <p:txBody>
          <a:bodyPr wrap="square" lIns="0" tIns="0" rIns="0" bIns="0" rtlCol="0"/>
          <a:lstStyle/>
          <a:p>
            <a:endParaRPr/>
          </a:p>
        </p:txBody>
      </p:sp>
      <p:sp>
        <p:nvSpPr>
          <p:cNvPr id="31" name="object 31"/>
          <p:cNvSpPr/>
          <p:nvPr/>
        </p:nvSpPr>
        <p:spPr>
          <a:xfrm>
            <a:off x="5152655" y="3342590"/>
            <a:ext cx="70485" cy="53340"/>
          </a:xfrm>
          <a:custGeom>
            <a:avLst/>
            <a:gdLst/>
            <a:ahLst/>
            <a:cxnLst/>
            <a:rect l="l" t="t" r="r" b="b"/>
            <a:pathLst>
              <a:path w="70485" h="53339">
                <a:moveTo>
                  <a:pt x="0" y="0"/>
                </a:moveTo>
                <a:lnTo>
                  <a:pt x="0" y="52811"/>
                </a:lnTo>
                <a:lnTo>
                  <a:pt x="70413" y="26405"/>
                </a:lnTo>
                <a:lnTo>
                  <a:pt x="0" y="0"/>
                </a:lnTo>
                <a:close/>
              </a:path>
            </a:pathLst>
          </a:custGeom>
          <a:solidFill>
            <a:srgbClr val="000000"/>
          </a:solidFill>
        </p:spPr>
        <p:txBody>
          <a:bodyPr wrap="square" lIns="0" tIns="0" rIns="0" bIns="0" rtlCol="0"/>
          <a:lstStyle/>
          <a:p>
            <a:endParaRPr/>
          </a:p>
        </p:txBody>
      </p:sp>
      <p:sp>
        <p:nvSpPr>
          <p:cNvPr id="32" name="object 32"/>
          <p:cNvSpPr/>
          <p:nvPr/>
        </p:nvSpPr>
        <p:spPr>
          <a:xfrm>
            <a:off x="5152654" y="3342591"/>
            <a:ext cx="70485" cy="53340"/>
          </a:xfrm>
          <a:custGeom>
            <a:avLst/>
            <a:gdLst/>
            <a:ahLst/>
            <a:cxnLst/>
            <a:rect l="l" t="t" r="r" b="b"/>
            <a:pathLst>
              <a:path w="70485" h="53339">
                <a:moveTo>
                  <a:pt x="70414" y="26405"/>
                </a:moveTo>
                <a:lnTo>
                  <a:pt x="0" y="0"/>
                </a:lnTo>
                <a:lnTo>
                  <a:pt x="0" y="52811"/>
                </a:lnTo>
                <a:lnTo>
                  <a:pt x="70414" y="26405"/>
                </a:lnTo>
                <a:close/>
              </a:path>
            </a:pathLst>
          </a:custGeom>
          <a:ln w="8801">
            <a:solidFill>
              <a:srgbClr val="000000"/>
            </a:solidFill>
          </a:ln>
        </p:spPr>
        <p:txBody>
          <a:bodyPr wrap="square" lIns="0" tIns="0" rIns="0" bIns="0" rtlCol="0"/>
          <a:lstStyle/>
          <a:p>
            <a:endParaRPr/>
          </a:p>
        </p:txBody>
      </p:sp>
      <p:sp>
        <p:nvSpPr>
          <p:cNvPr id="33" name="object 33"/>
          <p:cNvSpPr/>
          <p:nvPr/>
        </p:nvSpPr>
        <p:spPr>
          <a:xfrm>
            <a:off x="4331003" y="2770471"/>
            <a:ext cx="821690" cy="396240"/>
          </a:xfrm>
          <a:custGeom>
            <a:avLst/>
            <a:gdLst/>
            <a:ahLst/>
            <a:cxnLst/>
            <a:rect l="l" t="t" r="r" b="b"/>
            <a:pathLst>
              <a:path w="821689" h="396239">
                <a:moveTo>
                  <a:pt x="0" y="396082"/>
                </a:moveTo>
                <a:lnTo>
                  <a:pt x="104741" y="396082"/>
                </a:lnTo>
                <a:lnTo>
                  <a:pt x="455495" y="396082"/>
                </a:lnTo>
                <a:lnTo>
                  <a:pt x="455495" y="195841"/>
                </a:lnTo>
                <a:lnTo>
                  <a:pt x="455495" y="0"/>
                </a:lnTo>
                <a:lnTo>
                  <a:pt x="804048" y="0"/>
                </a:lnTo>
                <a:lnTo>
                  <a:pt x="821652" y="0"/>
                </a:lnTo>
              </a:path>
            </a:pathLst>
          </a:custGeom>
          <a:ln w="8801">
            <a:solidFill>
              <a:srgbClr val="000000"/>
            </a:solidFill>
          </a:ln>
        </p:spPr>
        <p:txBody>
          <a:bodyPr wrap="square" lIns="0" tIns="0" rIns="0" bIns="0" rtlCol="0"/>
          <a:lstStyle/>
          <a:p>
            <a:endParaRPr/>
          </a:p>
        </p:txBody>
      </p:sp>
      <p:sp>
        <p:nvSpPr>
          <p:cNvPr id="34" name="object 34"/>
          <p:cNvSpPr/>
          <p:nvPr/>
        </p:nvSpPr>
        <p:spPr>
          <a:xfrm>
            <a:off x="5152655" y="2744064"/>
            <a:ext cx="70485" cy="53340"/>
          </a:xfrm>
          <a:custGeom>
            <a:avLst/>
            <a:gdLst/>
            <a:ahLst/>
            <a:cxnLst/>
            <a:rect l="l" t="t" r="r" b="b"/>
            <a:pathLst>
              <a:path w="70485" h="53339">
                <a:moveTo>
                  <a:pt x="0" y="0"/>
                </a:moveTo>
                <a:lnTo>
                  <a:pt x="0" y="52811"/>
                </a:lnTo>
                <a:lnTo>
                  <a:pt x="70413" y="26405"/>
                </a:lnTo>
                <a:lnTo>
                  <a:pt x="0" y="0"/>
                </a:lnTo>
                <a:close/>
              </a:path>
            </a:pathLst>
          </a:custGeom>
          <a:solidFill>
            <a:srgbClr val="000000"/>
          </a:solidFill>
        </p:spPr>
        <p:txBody>
          <a:bodyPr wrap="square" lIns="0" tIns="0" rIns="0" bIns="0" rtlCol="0"/>
          <a:lstStyle/>
          <a:p>
            <a:endParaRPr/>
          </a:p>
        </p:txBody>
      </p:sp>
      <p:sp>
        <p:nvSpPr>
          <p:cNvPr id="35" name="object 35"/>
          <p:cNvSpPr/>
          <p:nvPr/>
        </p:nvSpPr>
        <p:spPr>
          <a:xfrm>
            <a:off x="5152654" y="2744065"/>
            <a:ext cx="70485" cy="53340"/>
          </a:xfrm>
          <a:custGeom>
            <a:avLst/>
            <a:gdLst/>
            <a:ahLst/>
            <a:cxnLst/>
            <a:rect l="l" t="t" r="r" b="b"/>
            <a:pathLst>
              <a:path w="70485" h="53339">
                <a:moveTo>
                  <a:pt x="70414" y="26405"/>
                </a:moveTo>
                <a:lnTo>
                  <a:pt x="0" y="0"/>
                </a:lnTo>
                <a:lnTo>
                  <a:pt x="0" y="52811"/>
                </a:lnTo>
                <a:lnTo>
                  <a:pt x="70414" y="26405"/>
                </a:lnTo>
                <a:close/>
              </a:path>
            </a:pathLst>
          </a:custGeom>
          <a:ln w="8801">
            <a:solidFill>
              <a:srgbClr val="000000"/>
            </a:solidFill>
          </a:ln>
        </p:spPr>
        <p:txBody>
          <a:bodyPr wrap="square" lIns="0" tIns="0" rIns="0" bIns="0" rtlCol="0"/>
          <a:lstStyle/>
          <a:p>
            <a:endParaRPr/>
          </a:p>
        </p:txBody>
      </p:sp>
      <p:sp>
        <p:nvSpPr>
          <p:cNvPr id="36" name="object 36"/>
          <p:cNvSpPr txBox="1"/>
          <p:nvPr/>
        </p:nvSpPr>
        <p:spPr>
          <a:xfrm>
            <a:off x="3475218" y="3713967"/>
            <a:ext cx="814069" cy="298450"/>
          </a:xfrm>
          <a:prstGeom prst="rect">
            <a:avLst/>
          </a:prstGeom>
        </p:spPr>
        <p:txBody>
          <a:bodyPr vert="horz" wrap="square" lIns="0" tIns="19050" rIns="0" bIns="0" rtlCol="0">
            <a:spAutoFit/>
          </a:bodyPr>
          <a:lstStyle/>
          <a:p>
            <a:pPr marL="12700" marR="5080" indent="260350">
              <a:lnSpc>
                <a:spcPts val="1060"/>
              </a:lnSpc>
              <a:spcBef>
                <a:spcPts val="150"/>
              </a:spcBef>
            </a:pPr>
            <a:r>
              <a:rPr sz="900" dirty="0">
                <a:latin typeface="Helvetica Neue"/>
                <a:cs typeface="Helvetica Neue"/>
              </a:rPr>
              <a:t>leave  unstanda</a:t>
            </a:r>
            <a:r>
              <a:rPr sz="900" spc="-20" dirty="0">
                <a:latin typeface="Helvetica Neue"/>
                <a:cs typeface="Helvetica Neue"/>
              </a:rPr>
              <a:t>r</a:t>
            </a:r>
            <a:r>
              <a:rPr sz="900" dirty="0">
                <a:latin typeface="Helvetica Neue"/>
                <a:cs typeface="Helvetica Neue"/>
              </a:rPr>
              <a:t>dized</a:t>
            </a:r>
            <a:endParaRPr sz="900">
              <a:latin typeface="Helvetica Neue"/>
              <a:cs typeface="Helvetica Neue"/>
            </a:endParaRPr>
          </a:p>
        </p:txBody>
      </p:sp>
      <p:sp>
        <p:nvSpPr>
          <p:cNvPr id="37" name="object 37"/>
          <p:cNvSpPr/>
          <p:nvPr/>
        </p:nvSpPr>
        <p:spPr>
          <a:xfrm>
            <a:off x="2781878" y="3518627"/>
            <a:ext cx="564515" cy="352425"/>
          </a:xfrm>
          <a:custGeom>
            <a:avLst/>
            <a:gdLst/>
            <a:ahLst/>
            <a:cxnLst/>
            <a:rect l="l" t="t" r="r" b="b"/>
            <a:pathLst>
              <a:path w="564514" h="352425">
                <a:moveTo>
                  <a:pt x="0" y="0"/>
                </a:moveTo>
                <a:lnTo>
                  <a:pt x="104741" y="0"/>
                </a:lnTo>
                <a:lnTo>
                  <a:pt x="323467" y="0"/>
                </a:lnTo>
                <a:lnTo>
                  <a:pt x="323467" y="176036"/>
                </a:lnTo>
                <a:lnTo>
                  <a:pt x="323467" y="352073"/>
                </a:lnTo>
                <a:lnTo>
                  <a:pt x="546594" y="352073"/>
                </a:lnTo>
                <a:lnTo>
                  <a:pt x="564198" y="352073"/>
                </a:lnTo>
              </a:path>
            </a:pathLst>
          </a:custGeom>
          <a:ln w="8801">
            <a:solidFill>
              <a:srgbClr val="000000"/>
            </a:solidFill>
          </a:ln>
        </p:spPr>
        <p:txBody>
          <a:bodyPr wrap="square" lIns="0" tIns="0" rIns="0" bIns="0" rtlCol="0"/>
          <a:lstStyle/>
          <a:p>
            <a:endParaRPr/>
          </a:p>
        </p:txBody>
      </p:sp>
      <p:sp>
        <p:nvSpPr>
          <p:cNvPr id="38" name="object 38"/>
          <p:cNvSpPr/>
          <p:nvPr/>
        </p:nvSpPr>
        <p:spPr>
          <a:xfrm>
            <a:off x="3346076" y="3844296"/>
            <a:ext cx="70485" cy="53340"/>
          </a:xfrm>
          <a:custGeom>
            <a:avLst/>
            <a:gdLst/>
            <a:ahLst/>
            <a:cxnLst/>
            <a:rect l="l" t="t" r="r" b="b"/>
            <a:pathLst>
              <a:path w="70485" h="53339">
                <a:moveTo>
                  <a:pt x="0" y="0"/>
                </a:moveTo>
                <a:lnTo>
                  <a:pt x="0" y="52810"/>
                </a:lnTo>
                <a:lnTo>
                  <a:pt x="70415" y="26404"/>
                </a:lnTo>
                <a:lnTo>
                  <a:pt x="0" y="0"/>
                </a:lnTo>
                <a:close/>
              </a:path>
            </a:pathLst>
          </a:custGeom>
          <a:solidFill>
            <a:srgbClr val="000000"/>
          </a:solidFill>
        </p:spPr>
        <p:txBody>
          <a:bodyPr wrap="square" lIns="0" tIns="0" rIns="0" bIns="0" rtlCol="0"/>
          <a:lstStyle/>
          <a:p>
            <a:endParaRPr/>
          </a:p>
        </p:txBody>
      </p:sp>
      <p:sp>
        <p:nvSpPr>
          <p:cNvPr id="39" name="object 39"/>
          <p:cNvSpPr/>
          <p:nvPr/>
        </p:nvSpPr>
        <p:spPr>
          <a:xfrm>
            <a:off x="3346076" y="3844296"/>
            <a:ext cx="70485" cy="53340"/>
          </a:xfrm>
          <a:custGeom>
            <a:avLst/>
            <a:gdLst/>
            <a:ahLst/>
            <a:cxnLst/>
            <a:rect l="l" t="t" r="r" b="b"/>
            <a:pathLst>
              <a:path w="70485" h="53339">
                <a:moveTo>
                  <a:pt x="70414" y="26405"/>
                </a:moveTo>
                <a:lnTo>
                  <a:pt x="0" y="0"/>
                </a:lnTo>
                <a:lnTo>
                  <a:pt x="0" y="52811"/>
                </a:lnTo>
                <a:lnTo>
                  <a:pt x="70414" y="26405"/>
                </a:lnTo>
                <a:close/>
              </a:path>
            </a:pathLst>
          </a:custGeom>
          <a:ln w="8801">
            <a:solidFill>
              <a:srgbClr val="000000"/>
            </a:solidFill>
          </a:ln>
        </p:spPr>
        <p:txBody>
          <a:bodyPr wrap="square" lIns="0" tIns="0" rIns="0" bIns="0" rtlCol="0"/>
          <a:lstStyle/>
          <a:p>
            <a:endParaRPr/>
          </a:p>
        </p:txBody>
      </p:sp>
      <p:sp>
        <p:nvSpPr>
          <p:cNvPr id="40" name="object 40"/>
          <p:cNvSpPr txBox="1"/>
          <p:nvPr/>
        </p:nvSpPr>
        <p:spPr>
          <a:xfrm>
            <a:off x="7741889" y="2176541"/>
            <a:ext cx="182880" cy="1641475"/>
          </a:xfrm>
          <a:prstGeom prst="rect">
            <a:avLst/>
          </a:prstGeom>
        </p:spPr>
        <p:txBody>
          <a:bodyPr vert="vert" wrap="square" lIns="0" tIns="13970" rIns="0" bIns="0" rtlCol="0">
            <a:spAutoFit/>
          </a:bodyPr>
          <a:lstStyle/>
          <a:p>
            <a:pPr marL="12700">
              <a:lnSpc>
                <a:spcPct val="100000"/>
              </a:lnSpc>
              <a:spcBef>
                <a:spcPts val="110"/>
              </a:spcBef>
            </a:pPr>
            <a:r>
              <a:rPr sz="1000" b="1" dirty="0">
                <a:latin typeface="Helvetica Neue"/>
                <a:cs typeface="Helvetica Neue"/>
              </a:rPr>
              <a:t>curated,</a:t>
            </a:r>
            <a:r>
              <a:rPr sz="1000" b="1" spc="5" dirty="0">
                <a:latin typeface="Helvetica Neue"/>
                <a:cs typeface="Helvetica Neue"/>
              </a:rPr>
              <a:t> </a:t>
            </a:r>
            <a:r>
              <a:rPr sz="1000" b="1" dirty="0">
                <a:latin typeface="Helvetica Neue"/>
                <a:cs typeface="Helvetica Neue"/>
              </a:rPr>
              <a:t>de-identified</a:t>
            </a:r>
            <a:r>
              <a:rPr sz="1000" b="1" spc="5" dirty="0">
                <a:latin typeface="Helvetica Neue"/>
                <a:cs typeface="Helvetica Neue"/>
              </a:rPr>
              <a:t> </a:t>
            </a:r>
            <a:r>
              <a:rPr sz="1000" b="1" dirty="0">
                <a:latin typeface="Helvetica Neue"/>
                <a:cs typeface="Helvetica Neue"/>
              </a:rPr>
              <a:t>IPD</a:t>
            </a:r>
            <a:endParaRPr sz="1000">
              <a:latin typeface="Helvetica Neue"/>
              <a:cs typeface="Helvetica Neue"/>
            </a:endParaRPr>
          </a:p>
        </p:txBody>
      </p:sp>
      <p:sp>
        <p:nvSpPr>
          <p:cNvPr id="41" name="object 41"/>
          <p:cNvSpPr/>
          <p:nvPr/>
        </p:nvSpPr>
        <p:spPr>
          <a:xfrm>
            <a:off x="7550277" y="2920102"/>
            <a:ext cx="97155" cy="106045"/>
          </a:xfrm>
          <a:custGeom>
            <a:avLst/>
            <a:gdLst/>
            <a:ahLst/>
            <a:cxnLst/>
            <a:rect l="l" t="t" r="r" b="b"/>
            <a:pathLst>
              <a:path w="97154" h="106044">
                <a:moveTo>
                  <a:pt x="48409" y="0"/>
                </a:moveTo>
                <a:lnTo>
                  <a:pt x="29566" y="3804"/>
                </a:lnTo>
                <a:lnTo>
                  <a:pt x="14178" y="14178"/>
                </a:lnTo>
                <a:lnTo>
                  <a:pt x="3804" y="29566"/>
                </a:lnTo>
                <a:lnTo>
                  <a:pt x="0" y="48409"/>
                </a:lnTo>
                <a:lnTo>
                  <a:pt x="0" y="57212"/>
                </a:lnTo>
                <a:lnTo>
                  <a:pt x="3804" y="76055"/>
                </a:lnTo>
                <a:lnTo>
                  <a:pt x="14178" y="91443"/>
                </a:lnTo>
                <a:lnTo>
                  <a:pt x="29566" y="101817"/>
                </a:lnTo>
                <a:lnTo>
                  <a:pt x="48409" y="105622"/>
                </a:lnTo>
                <a:lnTo>
                  <a:pt x="67253" y="101817"/>
                </a:lnTo>
                <a:lnTo>
                  <a:pt x="82641" y="91443"/>
                </a:lnTo>
                <a:lnTo>
                  <a:pt x="93015" y="76055"/>
                </a:lnTo>
                <a:lnTo>
                  <a:pt x="96819" y="57212"/>
                </a:lnTo>
                <a:lnTo>
                  <a:pt x="96819" y="48409"/>
                </a:lnTo>
                <a:lnTo>
                  <a:pt x="93015" y="29566"/>
                </a:lnTo>
                <a:lnTo>
                  <a:pt x="82641" y="14178"/>
                </a:lnTo>
                <a:lnTo>
                  <a:pt x="67253" y="3804"/>
                </a:lnTo>
                <a:lnTo>
                  <a:pt x="48409" y="0"/>
                </a:lnTo>
                <a:close/>
              </a:path>
            </a:pathLst>
          </a:custGeom>
          <a:solidFill>
            <a:srgbClr val="FFFFFF"/>
          </a:solidFill>
        </p:spPr>
        <p:txBody>
          <a:bodyPr wrap="square" lIns="0" tIns="0" rIns="0" bIns="0" rtlCol="0"/>
          <a:lstStyle/>
          <a:p>
            <a:endParaRPr/>
          </a:p>
        </p:txBody>
      </p:sp>
      <p:sp>
        <p:nvSpPr>
          <p:cNvPr id="42" name="object 42"/>
          <p:cNvSpPr/>
          <p:nvPr/>
        </p:nvSpPr>
        <p:spPr>
          <a:xfrm>
            <a:off x="7550277" y="2920102"/>
            <a:ext cx="97155" cy="106045"/>
          </a:xfrm>
          <a:custGeom>
            <a:avLst/>
            <a:gdLst/>
            <a:ahLst/>
            <a:cxnLst/>
            <a:rect l="l" t="t" r="r" b="b"/>
            <a:pathLst>
              <a:path w="97154" h="106044">
                <a:moveTo>
                  <a:pt x="48410" y="0"/>
                </a:moveTo>
                <a:lnTo>
                  <a:pt x="67253" y="3804"/>
                </a:lnTo>
                <a:lnTo>
                  <a:pt x="82641" y="14178"/>
                </a:lnTo>
                <a:lnTo>
                  <a:pt x="93016" y="29566"/>
                </a:lnTo>
                <a:lnTo>
                  <a:pt x="96820" y="48410"/>
                </a:lnTo>
                <a:lnTo>
                  <a:pt x="96820" y="57211"/>
                </a:lnTo>
                <a:lnTo>
                  <a:pt x="93016" y="76055"/>
                </a:lnTo>
                <a:lnTo>
                  <a:pt x="82641" y="91443"/>
                </a:lnTo>
                <a:lnTo>
                  <a:pt x="67253" y="101817"/>
                </a:lnTo>
                <a:lnTo>
                  <a:pt x="48410" y="105622"/>
                </a:lnTo>
                <a:lnTo>
                  <a:pt x="29566" y="101817"/>
                </a:lnTo>
                <a:lnTo>
                  <a:pt x="14178" y="91443"/>
                </a:lnTo>
                <a:lnTo>
                  <a:pt x="3804" y="76055"/>
                </a:lnTo>
                <a:lnTo>
                  <a:pt x="0" y="57211"/>
                </a:lnTo>
                <a:lnTo>
                  <a:pt x="0" y="48410"/>
                </a:lnTo>
                <a:lnTo>
                  <a:pt x="3804" y="29566"/>
                </a:lnTo>
                <a:lnTo>
                  <a:pt x="14178" y="14178"/>
                </a:lnTo>
                <a:lnTo>
                  <a:pt x="29566" y="3804"/>
                </a:lnTo>
                <a:lnTo>
                  <a:pt x="48410" y="0"/>
                </a:lnTo>
                <a:close/>
              </a:path>
            </a:pathLst>
          </a:custGeom>
          <a:ln w="8801">
            <a:solidFill>
              <a:srgbClr val="000000"/>
            </a:solidFill>
          </a:ln>
        </p:spPr>
        <p:txBody>
          <a:bodyPr wrap="square" lIns="0" tIns="0" rIns="0" bIns="0" rtlCol="0"/>
          <a:lstStyle/>
          <a:p>
            <a:endParaRPr/>
          </a:p>
        </p:txBody>
      </p:sp>
      <p:sp>
        <p:nvSpPr>
          <p:cNvPr id="43" name="object 43"/>
          <p:cNvSpPr/>
          <p:nvPr/>
        </p:nvSpPr>
        <p:spPr>
          <a:xfrm>
            <a:off x="7550277" y="3817890"/>
            <a:ext cx="97155" cy="106045"/>
          </a:xfrm>
          <a:custGeom>
            <a:avLst/>
            <a:gdLst/>
            <a:ahLst/>
            <a:cxnLst/>
            <a:rect l="l" t="t" r="r" b="b"/>
            <a:pathLst>
              <a:path w="97154" h="106045">
                <a:moveTo>
                  <a:pt x="48409" y="0"/>
                </a:moveTo>
                <a:lnTo>
                  <a:pt x="29566" y="3804"/>
                </a:lnTo>
                <a:lnTo>
                  <a:pt x="14178" y="14178"/>
                </a:lnTo>
                <a:lnTo>
                  <a:pt x="3804" y="29566"/>
                </a:lnTo>
                <a:lnTo>
                  <a:pt x="0" y="48409"/>
                </a:lnTo>
                <a:lnTo>
                  <a:pt x="0" y="57212"/>
                </a:lnTo>
                <a:lnTo>
                  <a:pt x="3804" y="76055"/>
                </a:lnTo>
                <a:lnTo>
                  <a:pt x="14178" y="91443"/>
                </a:lnTo>
                <a:lnTo>
                  <a:pt x="29566" y="101817"/>
                </a:lnTo>
                <a:lnTo>
                  <a:pt x="48409" y="105622"/>
                </a:lnTo>
                <a:lnTo>
                  <a:pt x="67253" y="101817"/>
                </a:lnTo>
                <a:lnTo>
                  <a:pt x="82641" y="91443"/>
                </a:lnTo>
                <a:lnTo>
                  <a:pt x="93015" y="76055"/>
                </a:lnTo>
                <a:lnTo>
                  <a:pt x="96819" y="57212"/>
                </a:lnTo>
                <a:lnTo>
                  <a:pt x="96819" y="48409"/>
                </a:lnTo>
                <a:lnTo>
                  <a:pt x="93015" y="29566"/>
                </a:lnTo>
                <a:lnTo>
                  <a:pt x="82641" y="14178"/>
                </a:lnTo>
                <a:lnTo>
                  <a:pt x="67253" y="3804"/>
                </a:lnTo>
                <a:lnTo>
                  <a:pt x="48409" y="0"/>
                </a:lnTo>
                <a:close/>
              </a:path>
            </a:pathLst>
          </a:custGeom>
          <a:solidFill>
            <a:srgbClr val="FFFFFF"/>
          </a:solidFill>
        </p:spPr>
        <p:txBody>
          <a:bodyPr wrap="square" lIns="0" tIns="0" rIns="0" bIns="0" rtlCol="0"/>
          <a:lstStyle/>
          <a:p>
            <a:endParaRPr/>
          </a:p>
        </p:txBody>
      </p:sp>
      <p:sp>
        <p:nvSpPr>
          <p:cNvPr id="44" name="object 44"/>
          <p:cNvSpPr/>
          <p:nvPr/>
        </p:nvSpPr>
        <p:spPr>
          <a:xfrm>
            <a:off x="7550277" y="3817890"/>
            <a:ext cx="97155" cy="106045"/>
          </a:xfrm>
          <a:custGeom>
            <a:avLst/>
            <a:gdLst/>
            <a:ahLst/>
            <a:cxnLst/>
            <a:rect l="l" t="t" r="r" b="b"/>
            <a:pathLst>
              <a:path w="97154" h="106045">
                <a:moveTo>
                  <a:pt x="48410" y="0"/>
                </a:moveTo>
                <a:lnTo>
                  <a:pt x="67253" y="3804"/>
                </a:lnTo>
                <a:lnTo>
                  <a:pt x="82641" y="14178"/>
                </a:lnTo>
                <a:lnTo>
                  <a:pt x="93016" y="29566"/>
                </a:lnTo>
                <a:lnTo>
                  <a:pt x="96820" y="48410"/>
                </a:lnTo>
                <a:lnTo>
                  <a:pt x="96820" y="57211"/>
                </a:lnTo>
                <a:lnTo>
                  <a:pt x="93016" y="76055"/>
                </a:lnTo>
                <a:lnTo>
                  <a:pt x="82641" y="91443"/>
                </a:lnTo>
                <a:lnTo>
                  <a:pt x="67253" y="101817"/>
                </a:lnTo>
                <a:lnTo>
                  <a:pt x="48410" y="105622"/>
                </a:lnTo>
                <a:lnTo>
                  <a:pt x="29566" y="101817"/>
                </a:lnTo>
                <a:lnTo>
                  <a:pt x="14178" y="91443"/>
                </a:lnTo>
                <a:lnTo>
                  <a:pt x="3804" y="76055"/>
                </a:lnTo>
                <a:lnTo>
                  <a:pt x="0" y="57211"/>
                </a:lnTo>
                <a:lnTo>
                  <a:pt x="0" y="48410"/>
                </a:lnTo>
                <a:lnTo>
                  <a:pt x="3804" y="29566"/>
                </a:lnTo>
                <a:lnTo>
                  <a:pt x="14178" y="14178"/>
                </a:lnTo>
                <a:lnTo>
                  <a:pt x="29566" y="3804"/>
                </a:lnTo>
                <a:lnTo>
                  <a:pt x="48410" y="0"/>
                </a:lnTo>
                <a:close/>
              </a:path>
            </a:pathLst>
          </a:custGeom>
          <a:ln w="8801">
            <a:solidFill>
              <a:srgbClr val="000000"/>
            </a:solidFill>
          </a:ln>
        </p:spPr>
        <p:txBody>
          <a:bodyPr wrap="square" lIns="0" tIns="0" rIns="0" bIns="0" rtlCol="0"/>
          <a:lstStyle/>
          <a:p>
            <a:endParaRPr/>
          </a:p>
        </p:txBody>
      </p:sp>
      <p:sp>
        <p:nvSpPr>
          <p:cNvPr id="45" name="object 45"/>
          <p:cNvSpPr/>
          <p:nvPr/>
        </p:nvSpPr>
        <p:spPr>
          <a:xfrm>
            <a:off x="7550277" y="2101531"/>
            <a:ext cx="97155" cy="106045"/>
          </a:xfrm>
          <a:custGeom>
            <a:avLst/>
            <a:gdLst/>
            <a:ahLst/>
            <a:cxnLst/>
            <a:rect l="l" t="t" r="r" b="b"/>
            <a:pathLst>
              <a:path w="97154" h="106044">
                <a:moveTo>
                  <a:pt x="48409" y="0"/>
                </a:moveTo>
                <a:lnTo>
                  <a:pt x="29566" y="3804"/>
                </a:lnTo>
                <a:lnTo>
                  <a:pt x="14178" y="14178"/>
                </a:lnTo>
                <a:lnTo>
                  <a:pt x="3804" y="29566"/>
                </a:lnTo>
                <a:lnTo>
                  <a:pt x="0" y="48409"/>
                </a:lnTo>
                <a:lnTo>
                  <a:pt x="0" y="57212"/>
                </a:lnTo>
                <a:lnTo>
                  <a:pt x="3804" y="76055"/>
                </a:lnTo>
                <a:lnTo>
                  <a:pt x="14178" y="91443"/>
                </a:lnTo>
                <a:lnTo>
                  <a:pt x="29566" y="101817"/>
                </a:lnTo>
                <a:lnTo>
                  <a:pt x="48409" y="105622"/>
                </a:lnTo>
                <a:lnTo>
                  <a:pt x="67253" y="101817"/>
                </a:lnTo>
                <a:lnTo>
                  <a:pt x="82641" y="91443"/>
                </a:lnTo>
                <a:lnTo>
                  <a:pt x="93015" y="76055"/>
                </a:lnTo>
                <a:lnTo>
                  <a:pt x="96819" y="57212"/>
                </a:lnTo>
                <a:lnTo>
                  <a:pt x="96819" y="48409"/>
                </a:lnTo>
                <a:lnTo>
                  <a:pt x="93015" y="29566"/>
                </a:lnTo>
                <a:lnTo>
                  <a:pt x="82641" y="14178"/>
                </a:lnTo>
                <a:lnTo>
                  <a:pt x="67253" y="3804"/>
                </a:lnTo>
                <a:lnTo>
                  <a:pt x="48409" y="0"/>
                </a:lnTo>
                <a:close/>
              </a:path>
            </a:pathLst>
          </a:custGeom>
          <a:solidFill>
            <a:srgbClr val="FFFFFF"/>
          </a:solidFill>
        </p:spPr>
        <p:txBody>
          <a:bodyPr wrap="square" lIns="0" tIns="0" rIns="0" bIns="0" rtlCol="0"/>
          <a:lstStyle/>
          <a:p>
            <a:endParaRPr/>
          </a:p>
        </p:txBody>
      </p:sp>
      <p:sp>
        <p:nvSpPr>
          <p:cNvPr id="46" name="object 46"/>
          <p:cNvSpPr/>
          <p:nvPr/>
        </p:nvSpPr>
        <p:spPr>
          <a:xfrm>
            <a:off x="7550277" y="2101531"/>
            <a:ext cx="97155" cy="106045"/>
          </a:xfrm>
          <a:custGeom>
            <a:avLst/>
            <a:gdLst/>
            <a:ahLst/>
            <a:cxnLst/>
            <a:rect l="l" t="t" r="r" b="b"/>
            <a:pathLst>
              <a:path w="97154" h="106044">
                <a:moveTo>
                  <a:pt x="48410" y="0"/>
                </a:moveTo>
                <a:lnTo>
                  <a:pt x="67253" y="3804"/>
                </a:lnTo>
                <a:lnTo>
                  <a:pt x="82641" y="14178"/>
                </a:lnTo>
                <a:lnTo>
                  <a:pt x="93016" y="29566"/>
                </a:lnTo>
                <a:lnTo>
                  <a:pt x="96820" y="48410"/>
                </a:lnTo>
                <a:lnTo>
                  <a:pt x="96820" y="57211"/>
                </a:lnTo>
                <a:lnTo>
                  <a:pt x="93016" y="76055"/>
                </a:lnTo>
                <a:lnTo>
                  <a:pt x="82641" y="91443"/>
                </a:lnTo>
                <a:lnTo>
                  <a:pt x="67253" y="101817"/>
                </a:lnTo>
                <a:lnTo>
                  <a:pt x="48410" y="105622"/>
                </a:lnTo>
                <a:lnTo>
                  <a:pt x="29566" y="101817"/>
                </a:lnTo>
                <a:lnTo>
                  <a:pt x="14178" y="91443"/>
                </a:lnTo>
                <a:lnTo>
                  <a:pt x="3804" y="76055"/>
                </a:lnTo>
                <a:lnTo>
                  <a:pt x="0" y="57211"/>
                </a:lnTo>
                <a:lnTo>
                  <a:pt x="0" y="48410"/>
                </a:lnTo>
                <a:lnTo>
                  <a:pt x="3804" y="29566"/>
                </a:lnTo>
                <a:lnTo>
                  <a:pt x="14178" y="14178"/>
                </a:lnTo>
                <a:lnTo>
                  <a:pt x="29566" y="3804"/>
                </a:lnTo>
                <a:lnTo>
                  <a:pt x="48410" y="0"/>
                </a:lnTo>
                <a:close/>
              </a:path>
            </a:pathLst>
          </a:custGeom>
          <a:ln w="8801">
            <a:solidFill>
              <a:srgbClr val="000000"/>
            </a:solidFill>
          </a:ln>
        </p:spPr>
        <p:txBody>
          <a:bodyPr wrap="square" lIns="0" tIns="0" rIns="0" bIns="0" rtlCol="0"/>
          <a:lstStyle/>
          <a:p>
            <a:endParaRPr/>
          </a:p>
        </p:txBody>
      </p:sp>
      <p:sp>
        <p:nvSpPr>
          <p:cNvPr id="47" name="object 47"/>
          <p:cNvSpPr/>
          <p:nvPr/>
        </p:nvSpPr>
        <p:spPr>
          <a:xfrm>
            <a:off x="2601440" y="2154342"/>
            <a:ext cx="4910455" cy="0"/>
          </a:xfrm>
          <a:custGeom>
            <a:avLst/>
            <a:gdLst/>
            <a:ahLst/>
            <a:cxnLst/>
            <a:rect l="l" t="t" r="r" b="b"/>
            <a:pathLst>
              <a:path w="4910455">
                <a:moveTo>
                  <a:pt x="0" y="0"/>
                </a:moveTo>
                <a:lnTo>
                  <a:pt x="4910108" y="0"/>
                </a:lnTo>
              </a:path>
            </a:pathLst>
          </a:custGeom>
          <a:ln w="8801">
            <a:solidFill>
              <a:srgbClr val="000000"/>
            </a:solidFill>
          </a:ln>
        </p:spPr>
        <p:txBody>
          <a:bodyPr wrap="square" lIns="0" tIns="0" rIns="0" bIns="0" rtlCol="0"/>
          <a:lstStyle/>
          <a:p>
            <a:endParaRPr/>
          </a:p>
        </p:txBody>
      </p:sp>
      <p:sp>
        <p:nvSpPr>
          <p:cNvPr id="48" name="object 48"/>
          <p:cNvSpPr/>
          <p:nvPr/>
        </p:nvSpPr>
        <p:spPr>
          <a:xfrm>
            <a:off x="7511548" y="2127935"/>
            <a:ext cx="70485" cy="53340"/>
          </a:xfrm>
          <a:custGeom>
            <a:avLst/>
            <a:gdLst/>
            <a:ahLst/>
            <a:cxnLst/>
            <a:rect l="l" t="t" r="r" b="b"/>
            <a:pathLst>
              <a:path w="70484" h="53339">
                <a:moveTo>
                  <a:pt x="0" y="0"/>
                </a:moveTo>
                <a:lnTo>
                  <a:pt x="0" y="52811"/>
                </a:lnTo>
                <a:lnTo>
                  <a:pt x="70415" y="26405"/>
                </a:lnTo>
                <a:lnTo>
                  <a:pt x="0" y="0"/>
                </a:lnTo>
                <a:close/>
              </a:path>
            </a:pathLst>
          </a:custGeom>
          <a:solidFill>
            <a:srgbClr val="000000"/>
          </a:solidFill>
        </p:spPr>
        <p:txBody>
          <a:bodyPr wrap="square" lIns="0" tIns="0" rIns="0" bIns="0" rtlCol="0"/>
          <a:lstStyle/>
          <a:p>
            <a:endParaRPr/>
          </a:p>
        </p:txBody>
      </p:sp>
      <p:sp>
        <p:nvSpPr>
          <p:cNvPr id="49" name="object 49"/>
          <p:cNvSpPr/>
          <p:nvPr/>
        </p:nvSpPr>
        <p:spPr>
          <a:xfrm>
            <a:off x="7511548" y="2127936"/>
            <a:ext cx="70485" cy="53340"/>
          </a:xfrm>
          <a:custGeom>
            <a:avLst/>
            <a:gdLst/>
            <a:ahLst/>
            <a:cxnLst/>
            <a:rect l="l" t="t" r="r" b="b"/>
            <a:pathLst>
              <a:path w="70484" h="53339">
                <a:moveTo>
                  <a:pt x="70414" y="26405"/>
                </a:moveTo>
                <a:lnTo>
                  <a:pt x="0" y="0"/>
                </a:lnTo>
                <a:lnTo>
                  <a:pt x="0" y="52811"/>
                </a:lnTo>
                <a:lnTo>
                  <a:pt x="70414" y="26405"/>
                </a:lnTo>
                <a:close/>
              </a:path>
            </a:pathLst>
          </a:custGeom>
          <a:ln w="8801">
            <a:solidFill>
              <a:srgbClr val="000000"/>
            </a:solidFill>
          </a:ln>
        </p:spPr>
        <p:txBody>
          <a:bodyPr wrap="square" lIns="0" tIns="0" rIns="0" bIns="0" rtlCol="0"/>
          <a:lstStyle/>
          <a:p>
            <a:endParaRPr/>
          </a:p>
        </p:txBody>
      </p:sp>
      <p:sp>
        <p:nvSpPr>
          <p:cNvPr id="50" name="object 50"/>
          <p:cNvSpPr/>
          <p:nvPr/>
        </p:nvSpPr>
        <p:spPr>
          <a:xfrm>
            <a:off x="4331003" y="3866344"/>
            <a:ext cx="3132455" cy="4445"/>
          </a:xfrm>
          <a:custGeom>
            <a:avLst/>
            <a:gdLst/>
            <a:ahLst/>
            <a:cxnLst/>
            <a:rect l="l" t="t" r="r" b="b"/>
            <a:pathLst>
              <a:path w="3132454" h="4445">
                <a:moveTo>
                  <a:pt x="-4400" y="2178"/>
                </a:moveTo>
                <a:lnTo>
                  <a:pt x="3136536" y="2178"/>
                </a:lnTo>
              </a:path>
            </a:pathLst>
          </a:custGeom>
          <a:ln w="13158">
            <a:solidFill>
              <a:srgbClr val="000000"/>
            </a:solidFill>
          </a:ln>
        </p:spPr>
        <p:txBody>
          <a:bodyPr wrap="square" lIns="0" tIns="0" rIns="0" bIns="0" rtlCol="0"/>
          <a:lstStyle/>
          <a:p>
            <a:endParaRPr/>
          </a:p>
        </p:txBody>
      </p:sp>
      <p:sp>
        <p:nvSpPr>
          <p:cNvPr id="51" name="object 51"/>
          <p:cNvSpPr/>
          <p:nvPr/>
        </p:nvSpPr>
        <p:spPr>
          <a:xfrm>
            <a:off x="7463125" y="3839938"/>
            <a:ext cx="70485" cy="53340"/>
          </a:xfrm>
          <a:custGeom>
            <a:avLst/>
            <a:gdLst/>
            <a:ahLst/>
            <a:cxnLst/>
            <a:rect l="l" t="t" r="r" b="b"/>
            <a:pathLst>
              <a:path w="70484" h="53339">
                <a:moveTo>
                  <a:pt x="0" y="0"/>
                </a:moveTo>
                <a:lnTo>
                  <a:pt x="26" y="52811"/>
                </a:lnTo>
                <a:lnTo>
                  <a:pt x="70427" y="26370"/>
                </a:lnTo>
                <a:lnTo>
                  <a:pt x="0" y="0"/>
                </a:lnTo>
                <a:close/>
              </a:path>
            </a:pathLst>
          </a:custGeom>
          <a:solidFill>
            <a:srgbClr val="000000"/>
          </a:solidFill>
        </p:spPr>
        <p:txBody>
          <a:bodyPr wrap="square" lIns="0" tIns="0" rIns="0" bIns="0" rtlCol="0"/>
          <a:lstStyle/>
          <a:p>
            <a:endParaRPr/>
          </a:p>
        </p:txBody>
      </p:sp>
      <p:sp>
        <p:nvSpPr>
          <p:cNvPr id="52" name="object 52"/>
          <p:cNvSpPr/>
          <p:nvPr/>
        </p:nvSpPr>
        <p:spPr>
          <a:xfrm>
            <a:off x="7463125" y="3839939"/>
            <a:ext cx="70485" cy="53340"/>
          </a:xfrm>
          <a:custGeom>
            <a:avLst/>
            <a:gdLst/>
            <a:ahLst/>
            <a:cxnLst/>
            <a:rect l="l" t="t" r="r" b="b"/>
            <a:pathLst>
              <a:path w="70484" h="53339">
                <a:moveTo>
                  <a:pt x="70427" y="26370"/>
                </a:moveTo>
                <a:lnTo>
                  <a:pt x="0" y="0"/>
                </a:lnTo>
                <a:lnTo>
                  <a:pt x="26" y="52811"/>
                </a:lnTo>
                <a:lnTo>
                  <a:pt x="70427" y="26370"/>
                </a:lnTo>
                <a:close/>
              </a:path>
            </a:pathLst>
          </a:custGeom>
          <a:ln w="8801">
            <a:solidFill>
              <a:srgbClr val="000000"/>
            </a:solidFill>
          </a:ln>
        </p:spPr>
        <p:txBody>
          <a:bodyPr wrap="square" lIns="0" tIns="0" rIns="0" bIns="0" rtlCol="0"/>
          <a:lstStyle/>
          <a:p>
            <a:endParaRPr/>
          </a:p>
        </p:txBody>
      </p:sp>
      <p:sp>
        <p:nvSpPr>
          <p:cNvPr id="53" name="object 53"/>
          <p:cNvSpPr/>
          <p:nvPr/>
        </p:nvSpPr>
        <p:spPr>
          <a:xfrm>
            <a:off x="5908733" y="2770471"/>
            <a:ext cx="1554480" cy="202565"/>
          </a:xfrm>
          <a:custGeom>
            <a:avLst/>
            <a:gdLst/>
            <a:ahLst/>
            <a:cxnLst/>
            <a:rect l="l" t="t" r="r" b="b"/>
            <a:pathLst>
              <a:path w="1554479" h="202564">
                <a:moveTo>
                  <a:pt x="0" y="0"/>
                </a:moveTo>
                <a:lnTo>
                  <a:pt x="104741" y="0"/>
                </a:lnTo>
                <a:lnTo>
                  <a:pt x="506105" y="0"/>
                </a:lnTo>
                <a:lnTo>
                  <a:pt x="506105" y="40192"/>
                </a:lnTo>
                <a:lnTo>
                  <a:pt x="506105" y="202442"/>
                </a:lnTo>
                <a:lnTo>
                  <a:pt x="1554405" y="202442"/>
                </a:lnTo>
              </a:path>
            </a:pathLst>
          </a:custGeom>
          <a:ln w="8801">
            <a:solidFill>
              <a:srgbClr val="000000"/>
            </a:solidFill>
          </a:ln>
        </p:spPr>
        <p:txBody>
          <a:bodyPr wrap="square" lIns="0" tIns="0" rIns="0" bIns="0" rtlCol="0"/>
          <a:lstStyle/>
          <a:p>
            <a:endParaRPr/>
          </a:p>
        </p:txBody>
      </p:sp>
      <p:sp>
        <p:nvSpPr>
          <p:cNvPr id="54" name="object 54"/>
          <p:cNvSpPr/>
          <p:nvPr/>
        </p:nvSpPr>
        <p:spPr>
          <a:xfrm>
            <a:off x="7463138" y="2946507"/>
            <a:ext cx="70485" cy="53340"/>
          </a:xfrm>
          <a:custGeom>
            <a:avLst/>
            <a:gdLst/>
            <a:ahLst/>
            <a:cxnLst/>
            <a:rect l="l" t="t" r="r" b="b"/>
            <a:pathLst>
              <a:path w="70484" h="53339">
                <a:moveTo>
                  <a:pt x="0" y="0"/>
                </a:moveTo>
                <a:lnTo>
                  <a:pt x="0" y="52810"/>
                </a:lnTo>
                <a:lnTo>
                  <a:pt x="70415" y="26405"/>
                </a:lnTo>
                <a:lnTo>
                  <a:pt x="0" y="0"/>
                </a:lnTo>
                <a:close/>
              </a:path>
            </a:pathLst>
          </a:custGeom>
          <a:solidFill>
            <a:srgbClr val="000000"/>
          </a:solidFill>
        </p:spPr>
        <p:txBody>
          <a:bodyPr wrap="square" lIns="0" tIns="0" rIns="0" bIns="0" rtlCol="0"/>
          <a:lstStyle/>
          <a:p>
            <a:endParaRPr/>
          </a:p>
        </p:txBody>
      </p:sp>
      <p:sp>
        <p:nvSpPr>
          <p:cNvPr id="55" name="object 55"/>
          <p:cNvSpPr/>
          <p:nvPr/>
        </p:nvSpPr>
        <p:spPr>
          <a:xfrm>
            <a:off x="7463139" y="2946508"/>
            <a:ext cx="70485" cy="53340"/>
          </a:xfrm>
          <a:custGeom>
            <a:avLst/>
            <a:gdLst/>
            <a:ahLst/>
            <a:cxnLst/>
            <a:rect l="l" t="t" r="r" b="b"/>
            <a:pathLst>
              <a:path w="70484" h="53339">
                <a:moveTo>
                  <a:pt x="70414" y="26405"/>
                </a:moveTo>
                <a:lnTo>
                  <a:pt x="0" y="0"/>
                </a:lnTo>
                <a:lnTo>
                  <a:pt x="0" y="52811"/>
                </a:lnTo>
                <a:lnTo>
                  <a:pt x="70414" y="26405"/>
                </a:lnTo>
                <a:close/>
              </a:path>
            </a:pathLst>
          </a:custGeom>
          <a:ln w="8801">
            <a:solidFill>
              <a:srgbClr val="000000"/>
            </a:solidFill>
          </a:ln>
        </p:spPr>
        <p:txBody>
          <a:bodyPr wrap="square" lIns="0" tIns="0" rIns="0" bIns="0" rtlCol="0"/>
          <a:lstStyle/>
          <a:p>
            <a:endParaRPr/>
          </a:p>
        </p:txBody>
      </p:sp>
      <p:sp>
        <p:nvSpPr>
          <p:cNvPr id="56" name="object 56"/>
          <p:cNvSpPr/>
          <p:nvPr/>
        </p:nvSpPr>
        <p:spPr>
          <a:xfrm>
            <a:off x="5908733" y="2972913"/>
            <a:ext cx="1554480" cy="396240"/>
          </a:xfrm>
          <a:custGeom>
            <a:avLst/>
            <a:gdLst/>
            <a:ahLst/>
            <a:cxnLst/>
            <a:rect l="l" t="t" r="r" b="b"/>
            <a:pathLst>
              <a:path w="1554479" h="396239">
                <a:moveTo>
                  <a:pt x="0" y="396082"/>
                </a:moveTo>
                <a:lnTo>
                  <a:pt x="104741" y="396082"/>
                </a:lnTo>
                <a:lnTo>
                  <a:pt x="497304" y="396082"/>
                </a:lnTo>
                <a:lnTo>
                  <a:pt x="497304" y="12342"/>
                </a:lnTo>
                <a:lnTo>
                  <a:pt x="497304" y="0"/>
                </a:lnTo>
                <a:lnTo>
                  <a:pt x="1554405" y="0"/>
                </a:lnTo>
              </a:path>
            </a:pathLst>
          </a:custGeom>
          <a:ln w="8801">
            <a:solidFill>
              <a:srgbClr val="000000"/>
            </a:solidFill>
          </a:ln>
        </p:spPr>
        <p:txBody>
          <a:bodyPr wrap="square" lIns="0" tIns="0" rIns="0" bIns="0" rtlCol="0"/>
          <a:lstStyle/>
          <a:p>
            <a:endParaRPr/>
          </a:p>
        </p:txBody>
      </p:sp>
      <p:sp>
        <p:nvSpPr>
          <p:cNvPr id="57" name="object 57"/>
          <p:cNvSpPr/>
          <p:nvPr/>
        </p:nvSpPr>
        <p:spPr>
          <a:xfrm>
            <a:off x="7463138" y="2946507"/>
            <a:ext cx="70485" cy="53340"/>
          </a:xfrm>
          <a:custGeom>
            <a:avLst/>
            <a:gdLst/>
            <a:ahLst/>
            <a:cxnLst/>
            <a:rect l="l" t="t" r="r" b="b"/>
            <a:pathLst>
              <a:path w="70484" h="53339">
                <a:moveTo>
                  <a:pt x="0" y="0"/>
                </a:moveTo>
                <a:lnTo>
                  <a:pt x="0" y="52810"/>
                </a:lnTo>
                <a:lnTo>
                  <a:pt x="70415" y="26405"/>
                </a:lnTo>
                <a:lnTo>
                  <a:pt x="0" y="0"/>
                </a:lnTo>
                <a:close/>
              </a:path>
            </a:pathLst>
          </a:custGeom>
          <a:solidFill>
            <a:srgbClr val="000000"/>
          </a:solidFill>
        </p:spPr>
        <p:txBody>
          <a:bodyPr wrap="square" lIns="0" tIns="0" rIns="0" bIns="0" rtlCol="0"/>
          <a:lstStyle/>
          <a:p>
            <a:endParaRPr/>
          </a:p>
        </p:txBody>
      </p:sp>
      <p:sp>
        <p:nvSpPr>
          <p:cNvPr id="58" name="object 58"/>
          <p:cNvSpPr/>
          <p:nvPr/>
        </p:nvSpPr>
        <p:spPr>
          <a:xfrm>
            <a:off x="7463139" y="2946508"/>
            <a:ext cx="70485" cy="53340"/>
          </a:xfrm>
          <a:custGeom>
            <a:avLst/>
            <a:gdLst/>
            <a:ahLst/>
            <a:cxnLst/>
            <a:rect l="l" t="t" r="r" b="b"/>
            <a:pathLst>
              <a:path w="70484" h="53339">
                <a:moveTo>
                  <a:pt x="70414" y="26405"/>
                </a:moveTo>
                <a:lnTo>
                  <a:pt x="0" y="0"/>
                </a:lnTo>
                <a:lnTo>
                  <a:pt x="0" y="52811"/>
                </a:lnTo>
                <a:lnTo>
                  <a:pt x="70414" y="26405"/>
                </a:lnTo>
                <a:close/>
              </a:path>
            </a:pathLst>
          </a:custGeom>
          <a:ln w="8801">
            <a:solidFill>
              <a:srgbClr val="000000"/>
            </a:solidFill>
          </a:ln>
        </p:spPr>
        <p:txBody>
          <a:bodyPr wrap="square" lIns="0" tIns="0" rIns="0" bIns="0" rtlCol="0"/>
          <a:lstStyle/>
          <a:p>
            <a:endParaRPr/>
          </a:p>
        </p:txBody>
      </p:sp>
      <p:sp>
        <p:nvSpPr>
          <p:cNvPr id="59" name="object 59"/>
          <p:cNvSpPr txBox="1"/>
          <p:nvPr/>
        </p:nvSpPr>
        <p:spPr>
          <a:xfrm>
            <a:off x="6467854" y="2751891"/>
            <a:ext cx="1025525" cy="152400"/>
          </a:xfrm>
          <a:prstGeom prst="rect">
            <a:avLst/>
          </a:prstGeom>
        </p:spPr>
        <p:txBody>
          <a:bodyPr vert="horz" wrap="square" lIns="0" tIns="16510" rIns="0" bIns="0" rtlCol="0">
            <a:spAutoFit/>
          </a:bodyPr>
          <a:lstStyle/>
          <a:p>
            <a:pPr marL="12700">
              <a:lnSpc>
                <a:spcPct val="100000"/>
              </a:lnSpc>
              <a:spcBef>
                <a:spcPts val="130"/>
              </a:spcBef>
            </a:pPr>
            <a:r>
              <a:rPr sz="800" i="1" spc="10" dirty="0">
                <a:latin typeface="Helvetica Neue"/>
                <a:cs typeface="Helvetica Neue"/>
              </a:rPr>
              <a:t>anonymized </a:t>
            </a:r>
            <a:r>
              <a:rPr sz="800" i="1" spc="5" dirty="0">
                <a:latin typeface="Helvetica Neue"/>
                <a:cs typeface="Helvetica Neue"/>
              </a:rPr>
              <a:t>in</a:t>
            </a:r>
            <a:r>
              <a:rPr sz="800" i="1" spc="-75" dirty="0">
                <a:latin typeface="Helvetica Neue"/>
                <a:cs typeface="Helvetica Neue"/>
              </a:rPr>
              <a:t> </a:t>
            </a:r>
            <a:r>
              <a:rPr sz="800" i="1" spc="15" dirty="0">
                <a:latin typeface="Helvetica Neue"/>
                <a:cs typeface="Helvetica Neue"/>
              </a:rPr>
              <a:t>SDTM</a:t>
            </a:r>
            <a:endParaRPr sz="800">
              <a:latin typeface="Helvetica Neue"/>
              <a:cs typeface="Helvetica Neue"/>
            </a:endParaRPr>
          </a:p>
        </p:txBody>
      </p:sp>
      <p:sp>
        <p:nvSpPr>
          <p:cNvPr id="60" name="object 60"/>
          <p:cNvSpPr txBox="1"/>
          <p:nvPr/>
        </p:nvSpPr>
        <p:spPr>
          <a:xfrm>
            <a:off x="6010157" y="1946522"/>
            <a:ext cx="1025525" cy="152400"/>
          </a:xfrm>
          <a:prstGeom prst="rect">
            <a:avLst/>
          </a:prstGeom>
        </p:spPr>
        <p:txBody>
          <a:bodyPr vert="horz" wrap="square" lIns="0" tIns="16510" rIns="0" bIns="0" rtlCol="0">
            <a:spAutoFit/>
          </a:bodyPr>
          <a:lstStyle/>
          <a:p>
            <a:pPr marL="12700">
              <a:lnSpc>
                <a:spcPct val="100000"/>
              </a:lnSpc>
              <a:spcBef>
                <a:spcPts val="130"/>
              </a:spcBef>
            </a:pPr>
            <a:r>
              <a:rPr sz="800" i="1" spc="10" dirty="0">
                <a:latin typeface="Helvetica Neue"/>
                <a:cs typeface="Helvetica Neue"/>
              </a:rPr>
              <a:t>anonymized </a:t>
            </a:r>
            <a:r>
              <a:rPr sz="800" i="1" spc="5" dirty="0">
                <a:latin typeface="Helvetica Neue"/>
                <a:cs typeface="Helvetica Neue"/>
              </a:rPr>
              <a:t>in</a:t>
            </a:r>
            <a:r>
              <a:rPr sz="800" i="1" spc="-75" dirty="0">
                <a:latin typeface="Helvetica Neue"/>
                <a:cs typeface="Helvetica Neue"/>
              </a:rPr>
              <a:t> </a:t>
            </a:r>
            <a:r>
              <a:rPr sz="800" i="1" spc="15" dirty="0">
                <a:latin typeface="Helvetica Neue"/>
                <a:cs typeface="Helvetica Neue"/>
              </a:rPr>
              <a:t>SDTM</a:t>
            </a:r>
            <a:endParaRPr sz="800">
              <a:latin typeface="Helvetica Neue"/>
              <a:cs typeface="Helvetica Neue"/>
            </a:endParaRPr>
          </a:p>
        </p:txBody>
      </p:sp>
      <p:sp>
        <p:nvSpPr>
          <p:cNvPr id="61" name="object 61"/>
          <p:cNvSpPr txBox="1"/>
          <p:nvPr/>
        </p:nvSpPr>
        <p:spPr>
          <a:xfrm>
            <a:off x="5509895" y="3680485"/>
            <a:ext cx="978535" cy="152400"/>
          </a:xfrm>
          <a:prstGeom prst="rect">
            <a:avLst/>
          </a:prstGeom>
        </p:spPr>
        <p:txBody>
          <a:bodyPr vert="horz" wrap="square" lIns="0" tIns="16510" rIns="0" bIns="0" rtlCol="0">
            <a:spAutoFit/>
          </a:bodyPr>
          <a:lstStyle/>
          <a:p>
            <a:pPr marL="12700">
              <a:lnSpc>
                <a:spcPct val="100000"/>
              </a:lnSpc>
              <a:spcBef>
                <a:spcPts val="130"/>
              </a:spcBef>
            </a:pPr>
            <a:r>
              <a:rPr sz="800" i="1" spc="5" dirty="0">
                <a:latin typeface="Helvetica Neue"/>
                <a:cs typeface="Helvetica Neue"/>
              </a:rPr>
              <a:t>basic</a:t>
            </a:r>
            <a:r>
              <a:rPr sz="800" i="1" spc="-65" dirty="0">
                <a:latin typeface="Helvetica Neue"/>
                <a:cs typeface="Helvetica Neue"/>
              </a:rPr>
              <a:t> </a:t>
            </a:r>
            <a:r>
              <a:rPr sz="800" i="1" spc="10" dirty="0">
                <a:latin typeface="Helvetica Neue"/>
                <a:cs typeface="Helvetica Neue"/>
              </a:rPr>
              <a:t>anonymization</a:t>
            </a:r>
            <a:endParaRPr sz="800">
              <a:latin typeface="Helvetica Neue"/>
              <a:cs typeface="Helvetica Neue"/>
            </a:endParaRPr>
          </a:p>
        </p:txBody>
      </p:sp>
      <p:sp>
        <p:nvSpPr>
          <p:cNvPr id="62" name="object 62"/>
          <p:cNvSpPr/>
          <p:nvPr/>
        </p:nvSpPr>
        <p:spPr>
          <a:xfrm>
            <a:off x="3292384" y="2869491"/>
            <a:ext cx="193675" cy="198120"/>
          </a:xfrm>
          <a:custGeom>
            <a:avLst/>
            <a:gdLst/>
            <a:ahLst/>
            <a:cxnLst/>
            <a:rect l="l" t="t" r="r" b="b"/>
            <a:pathLst>
              <a:path w="193675" h="198119">
                <a:moveTo>
                  <a:pt x="96820" y="0"/>
                </a:moveTo>
                <a:lnTo>
                  <a:pt x="60387" y="7250"/>
                </a:lnTo>
                <a:lnTo>
                  <a:pt x="28357" y="29002"/>
                </a:lnTo>
                <a:lnTo>
                  <a:pt x="7089" y="61759"/>
                </a:lnTo>
                <a:lnTo>
                  <a:pt x="0" y="99020"/>
                </a:lnTo>
                <a:lnTo>
                  <a:pt x="7089" y="136281"/>
                </a:lnTo>
                <a:lnTo>
                  <a:pt x="28357" y="169037"/>
                </a:lnTo>
                <a:lnTo>
                  <a:pt x="60387" y="190790"/>
                </a:lnTo>
                <a:lnTo>
                  <a:pt x="96820" y="198041"/>
                </a:lnTo>
                <a:lnTo>
                  <a:pt x="133254" y="190790"/>
                </a:lnTo>
                <a:lnTo>
                  <a:pt x="165282" y="169037"/>
                </a:lnTo>
                <a:lnTo>
                  <a:pt x="186551" y="136281"/>
                </a:lnTo>
                <a:lnTo>
                  <a:pt x="193641" y="99020"/>
                </a:lnTo>
                <a:lnTo>
                  <a:pt x="186551" y="61759"/>
                </a:lnTo>
                <a:lnTo>
                  <a:pt x="165282" y="29002"/>
                </a:lnTo>
                <a:lnTo>
                  <a:pt x="133254" y="7250"/>
                </a:lnTo>
                <a:lnTo>
                  <a:pt x="96820" y="0"/>
                </a:lnTo>
                <a:close/>
              </a:path>
            </a:pathLst>
          </a:custGeom>
          <a:solidFill>
            <a:srgbClr val="FFFFFF"/>
          </a:solidFill>
        </p:spPr>
        <p:txBody>
          <a:bodyPr wrap="square" lIns="0" tIns="0" rIns="0" bIns="0" rtlCol="0"/>
          <a:lstStyle/>
          <a:p>
            <a:endParaRPr/>
          </a:p>
        </p:txBody>
      </p:sp>
      <p:sp>
        <p:nvSpPr>
          <p:cNvPr id="63" name="object 63"/>
          <p:cNvSpPr/>
          <p:nvPr/>
        </p:nvSpPr>
        <p:spPr>
          <a:xfrm>
            <a:off x="3292385" y="2869491"/>
            <a:ext cx="193675" cy="198120"/>
          </a:xfrm>
          <a:custGeom>
            <a:avLst/>
            <a:gdLst/>
            <a:ahLst/>
            <a:cxnLst/>
            <a:rect l="l" t="t" r="r" b="b"/>
            <a:pathLst>
              <a:path w="193675" h="198119">
                <a:moveTo>
                  <a:pt x="165283" y="29003"/>
                </a:moveTo>
                <a:lnTo>
                  <a:pt x="186551" y="61759"/>
                </a:lnTo>
                <a:lnTo>
                  <a:pt x="193641" y="99020"/>
                </a:lnTo>
                <a:lnTo>
                  <a:pt x="186551" y="136282"/>
                </a:lnTo>
                <a:lnTo>
                  <a:pt x="165283" y="169038"/>
                </a:lnTo>
                <a:lnTo>
                  <a:pt x="133254" y="190791"/>
                </a:lnTo>
                <a:lnTo>
                  <a:pt x="96820" y="198041"/>
                </a:lnTo>
                <a:lnTo>
                  <a:pt x="60387" y="190791"/>
                </a:lnTo>
                <a:lnTo>
                  <a:pt x="28358" y="169038"/>
                </a:lnTo>
                <a:lnTo>
                  <a:pt x="7089" y="136282"/>
                </a:lnTo>
                <a:lnTo>
                  <a:pt x="0" y="99020"/>
                </a:lnTo>
                <a:lnTo>
                  <a:pt x="7089" y="61759"/>
                </a:lnTo>
                <a:lnTo>
                  <a:pt x="28358" y="29003"/>
                </a:lnTo>
                <a:lnTo>
                  <a:pt x="60387" y="7250"/>
                </a:lnTo>
                <a:lnTo>
                  <a:pt x="96820" y="0"/>
                </a:lnTo>
                <a:lnTo>
                  <a:pt x="133254" y="7250"/>
                </a:lnTo>
                <a:lnTo>
                  <a:pt x="165283" y="29003"/>
                </a:lnTo>
              </a:path>
            </a:pathLst>
          </a:custGeom>
          <a:ln w="8801">
            <a:solidFill>
              <a:srgbClr val="000000"/>
            </a:solidFill>
          </a:ln>
        </p:spPr>
        <p:txBody>
          <a:bodyPr wrap="square" lIns="0" tIns="0" rIns="0" bIns="0" rtlCol="0"/>
          <a:lstStyle/>
          <a:p>
            <a:endParaRPr/>
          </a:p>
        </p:txBody>
      </p:sp>
      <p:sp>
        <p:nvSpPr>
          <p:cNvPr id="64" name="object 64"/>
          <p:cNvSpPr txBox="1"/>
          <p:nvPr/>
        </p:nvSpPr>
        <p:spPr>
          <a:xfrm>
            <a:off x="3343058" y="2865821"/>
            <a:ext cx="104139" cy="194945"/>
          </a:xfrm>
          <a:prstGeom prst="rect">
            <a:avLst/>
          </a:prstGeom>
        </p:spPr>
        <p:txBody>
          <a:bodyPr vert="horz" wrap="square" lIns="0" tIns="13335" rIns="0" bIns="0" rtlCol="0">
            <a:spAutoFit/>
          </a:bodyPr>
          <a:lstStyle/>
          <a:p>
            <a:pPr marL="12700">
              <a:lnSpc>
                <a:spcPct val="100000"/>
              </a:lnSpc>
              <a:spcBef>
                <a:spcPts val="105"/>
              </a:spcBef>
            </a:pPr>
            <a:r>
              <a:rPr sz="1100" dirty="0">
                <a:latin typeface="Helvetica Neue"/>
                <a:cs typeface="Helvetica Neue"/>
              </a:rPr>
              <a:t>2</a:t>
            </a:r>
            <a:endParaRPr sz="1100">
              <a:latin typeface="Helvetica Neue"/>
              <a:cs typeface="Helvetica Neue"/>
            </a:endParaRPr>
          </a:p>
        </p:txBody>
      </p:sp>
      <p:sp>
        <p:nvSpPr>
          <p:cNvPr id="65" name="object 65"/>
          <p:cNvSpPr/>
          <p:nvPr/>
        </p:nvSpPr>
        <p:spPr>
          <a:xfrm>
            <a:off x="5118767" y="2477809"/>
            <a:ext cx="193675" cy="198120"/>
          </a:xfrm>
          <a:custGeom>
            <a:avLst/>
            <a:gdLst/>
            <a:ahLst/>
            <a:cxnLst/>
            <a:rect l="l" t="t" r="r" b="b"/>
            <a:pathLst>
              <a:path w="193675" h="198119">
                <a:moveTo>
                  <a:pt x="96820" y="0"/>
                </a:moveTo>
                <a:lnTo>
                  <a:pt x="60387" y="7250"/>
                </a:lnTo>
                <a:lnTo>
                  <a:pt x="28358" y="29002"/>
                </a:lnTo>
                <a:lnTo>
                  <a:pt x="7089" y="61759"/>
                </a:lnTo>
                <a:lnTo>
                  <a:pt x="0" y="99020"/>
                </a:lnTo>
                <a:lnTo>
                  <a:pt x="7089" y="136281"/>
                </a:lnTo>
                <a:lnTo>
                  <a:pt x="28358" y="169037"/>
                </a:lnTo>
                <a:lnTo>
                  <a:pt x="60387" y="190790"/>
                </a:lnTo>
                <a:lnTo>
                  <a:pt x="96820" y="198041"/>
                </a:lnTo>
                <a:lnTo>
                  <a:pt x="133254" y="190790"/>
                </a:lnTo>
                <a:lnTo>
                  <a:pt x="165283" y="169037"/>
                </a:lnTo>
                <a:lnTo>
                  <a:pt x="186552" y="136281"/>
                </a:lnTo>
                <a:lnTo>
                  <a:pt x="193641" y="99020"/>
                </a:lnTo>
                <a:lnTo>
                  <a:pt x="186552" y="61759"/>
                </a:lnTo>
                <a:lnTo>
                  <a:pt x="165283" y="29002"/>
                </a:lnTo>
                <a:lnTo>
                  <a:pt x="133254" y="7250"/>
                </a:lnTo>
                <a:lnTo>
                  <a:pt x="96820" y="0"/>
                </a:lnTo>
                <a:close/>
              </a:path>
            </a:pathLst>
          </a:custGeom>
          <a:solidFill>
            <a:srgbClr val="FFFFFF"/>
          </a:solidFill>
        </p:spPr>
        <p:txBody>
          <a:bodyPr wrap="square" lIns="0" tIns="0" rIns="0" bIns="0" rtlCol="0"/>
          <a:lstStyle/>
          <a:p>
            <a:endParaRPr/>
          </a:p>
        </p:txBody>
      </p:sp>
      <p:sp>
        <p:nvSpPr>
          <p:cNvPr id="66" name="object 66"/>
          <p:cNvSpPr/>
          <p:nvPr/>
        </p:nvSpPr>
        <p:spPr>
          <a:xfrm>
            <a:off x="5118767" y="2477809"/>
            <a:ext cx="193675" cy="198120"/>
          </a:xfrm>
          <a:custGeom>
            <a:avLst/>
            <a:gdLst/>
            <a:ahLst/>
            <a:cxnLst/>
            <a:rect l="l" t="t" r="r" b="b"/>
            <a:pathLst>
              <a:path w="193675" h="198119">
                <a:moveTo>
                  <a:pt x="165283" y="29003"/>
                </a:moveTo>
                <a:lnTo>
                  <a:pt x="186551" y="61759"/>
                </a:lnTo>
                <a:lnTo>
                  <a:pt x="193641" y="99020"/>
                </a:lnTo>
                <a:lnTo>
                  <a:pt x="186551" y="136282"/>
                </a:lnTo>
                <a:lnTo>
                  <a:pt x="165283" y="169038"/>
                </a:lnTo>
                <a:lnTo>
                  <a:pt x="133254" y="190791"/>
                </a:lnTo>
                <a:lnTo>
                  <a:pt x="96820" y="198041"/>
                </a:lnTo>
                <a:lnTo>
                  <a:pt x="60387" y="190791"/>
                </a:lnTo>
                <a:lnTo>
                  <a:pt x="28358" y="169038"/>
                </a:lnTo>
                <a:lnTo>
                  <a:pt x="7089" y="136282"/>
                </a:lnTo>
                <a:lnTo>
                  <a:pt x="0" y="99020"/>
                </a:lnTo>
                <a:lnTo>
                  <a:pt x="7089" y="61759"/>
                </a:lnTo>
                <a:lnTo>
                  <a:pt x="28358" y="29003"/>
                </a:lnTo>
                <a:lnTo>
                  <a:pt x="60387" y="7250"/>
                </a:lnTo>
                <a:lnTo>
                  <a:pt x="96820" y="0"/>
                </a:lnTo>
                <a:lnTo>
                  <a:pt x="133254" y="7250"/>
                </a:lnTo>
                <a:lnTo>
                  <a:pt x="165283" y="29003"/>
                </a:lnTo>
              </a:path>
            </a:pathLst>
          </a:custGeom>
          <a:ln w="8801">
            <a:solidFill>
              <a:srgbClr val="000000"/>
            </a:solidFill>
          </a:ln>
        </p:spPr>
        <p:txBody>
          <a:bodyPr wrap="square" lIns="0" tIns="0" rIns="0" bIns="0" rtlCol="0"/>
          <a:lstStyle/>
          <a:p>
            <a:endParaRPr/>
          </a:p>
        </p:txBody>
      </p:sp>
      <p:sp>
        <p:nvSpPr>
          <p:cNvPr id="67" name="object 67"/>
          <p:cNvSpPr txBox="1"/>
          <p:nvPr/>
        </p:nvSpPr>
        <p:spPr>
          <a:xfrm>
            <a:off x="5130734" y="2478664"/>
            <a:ext cx="170180" cy="184150"/>
          </a:xfrm>
          <a:prstGeom prst="rect">
            <a:avLst/>
          </a:prstGeom>
        </p:spPr>
        <p:txBody>
          <a:bodyPr vert="horz" wrap="square" lIns="0" tIns="17780" rIns="0" bIns="0" rtlCol="0">
            <a:spAutoFit/>
          </a:bodyPr>
          <a:lstStyle/>
          <a:p>
            <a:pPr marL="12700">
              <a:lnSpc>
                <a:spcPct val="100000"/>
              </a:lnSpc>
              <a:spcBef>
                <a:spcPts val="140"/>
              </a:spcBef>
            </a:pPr>
            <a:r>
              <a:rPr sz="1000" spc="15" dirty="0">
                <a:latin typeface="Helvetica Neue"/>
                <a:cs typeface="Helvetica Neue"/>
              </a:rPr>
              <a:t>2a</a:t>
            </a:r>
            <a:endParaRPr sz="1000">
              <a:latin typeface="Helvetica Neue"/>
              <a:cs typeface="Helvetica Neue"/>
            </a:endParaRPr>
          </a:p>
        </p:txBody>
      </p:sp>
      <p:sp>
        <p:nvSpPr>
          <p:cNvPr id="68" name="object 68"/>
          <p:cNvSpPr/>
          <p:nvPr/>
        </p:nvSpPr>
        <p:spPr>
          <a:xfrm>
            <a:off x="5118767" y="3063132"/>
            <a:ext cx="193675" cy="198120"/>
          </a:xfrm>
          <a:custGeom>
            <a:avLst/>
            <a:gdLst/>
            <a:ahLst/>
            <a:cxnLst/>
            <a:rect l="l" t="t" r="r" b="b"/>
            <a:pathLst>
              <a:path w="193675" h="198120">
                <a:moveTo>
                  <a:pt x="96820" y="0"/>
                </a:moveTo>
                <a:lnTo>
                  <a:pt x="60387" y="7250"/>
                </a:lnTo>
                <a:lnTo>
                  <a:pt x="28358" y="29002"/>
                </a:lnTo>
                <a:lnTo>
                  <a:pt x="7089" y="61759"/>
                </a:lnTo>
                <a:lnTo>
                  <a:pt x="0" y="99020"/>
                </a:lnTo>
                <a:lnTo>
                  <a:pt x="7089" y="136282"/>
                </a:lnTo>
                <a:lnTo>
                  <a:pt x="28358" y="169039"/>
                </a:lnTo>
                <a:lnTo>
                  <a:pt x="60387" y="190791"/>
                </a:lnTo>
                <a:lnTo>
                  <a:pt x="96820" y="198041"/>
                </a:lnTo>
                <a:lnTo>
                  <a:pt x="133254" y="190791"/>
                </a:lnTo>
                <a:lnTo>
                  <a:pt x="165283" y="169039"/>
                </a:lnTo>
                <a:lnTo>
                  <a:pt x="186552" y="136282"/>
                </a:lnTo>
                <a:lnTo>
                  <a:pt x="193641" y="99020"/>
                </a:lnTo>
                <a:lnTo>
                  <a:pt x="186552" y="61759"/>
                </a:lnTo>
                <a:lnTo>
                  <a:pt x="165283" y="29002"/>
                </a:lnTo>
                <a:lnTo>
                  <a:pt x="133254" y="7250"/>
                </a:lnTo>
                <a:lnTo>
                  <a:pt x="96820" y="0"/>
                </a:lnTo>
                <a:close/>
              </a:path>
            </a:pathLst>
          </a:custGeom>
          <a:solidFill>
            <a:srgbClr val="FFFFFF"/>
          </a:solidFill>
        </p:spPr>
        <p:txBody>
          <a:bodyPr wrap="square" lIns="0" tIns="0" rIns="0" bIns="0" rtlCol="0"/>
          <a:lstStyle/>
          <a:p>
            <a:endParaRPr/>
          </a:p>
        </p:txBody>
      </p:sp>
      <p:sp>
        <p:nvSpPr>
          <p:cNvPr id="69" name="object 69"/>
          <p:cNvSpPr/>
          <p:nvPr/>
        </p:nvSpPr>
        <p:spPr>
          <a:xfrm>
            <a:off x="5118767" y="3063132"/>
            <a:ext cx="193675" cy="198120"/>
          </a:xfrm>
          <a:custGeom>
            <a:avLst/>
            <a:gdLst/>
            <a:ahLst/>
            <a:cxnLst/>
            <a:rect l="l" t="t" r="r" b="b"/>
            <a:pathLst>
              <a:path w="193675" h="198120">
                <a:moveTo>
                  <a:pt x="165283" y="29003"/>
                </a:moveTo>
                <a:lnTo>
                  <a:pt x="186551" y="61759"/>
                </a:lnTo>
                <a:lnTo>
                  <a:pt x="193641" y="99020"/>
                </a:lnTo>
                <a:lnTo>
                  <a:pt x="186551" y="136282"/>
                </a:lnTo>
                <a:lnTo>
                  <a:pt x="165283" y="169038"/>
                </a:lnTo>
                <a:lnTo>
                  <a:pt x="133254" y="190791"/>
                </a:lnTo>
                <a:lnTo>
                  <a:pt x="96820" y="198041"/>
                </a:lnTo>
                <a:lnTo>
                  <a:pt x="60387" y="190791"/>
                </a:lnTo>
                <a:lnTo>
                  <a:pt x="28358" y="169038"/>
                </a:lnTo>
                <a:lnTo>
                  <a:pt x="7089" y="136282"/>
                </a:lnTo>
                <a:lnTo>
                  <a:pt x="0" y="99020"/>
                </a:lnTo>
                <a:lnTo>
                  <a:pt x="7089" y="61759"/>
                </a:lnTo>
                <a:lnTo>
                  <a:pt x="28358" y="29003"/>
                </a:lnTo>
                <a:lnTo>
                  <a:pt x="60387" y="7250"/>
                </a:lnTo>
                <a:lnTo>
                  <a:pt x="96820" y="0"/>
                </a:lnTo>
                <a:lnTo>
                  <a:pt x="133254" y="7250"/>
                </a:lnTo>
                <a:lnTo>
                  <a:pt x="165283" y="29003"/>
                </a:lnTo>
              </a:path>
            </a:pathLst>
          </a:custGeom>
          <a:ln w="8801">
            <a:solidFill>
              <a:srgbClr val="000000"/>
            </a:solidFill>
          </a:ln>
        </p:spPr>
        <p:txBody>
          <a:bodyPr wrap="square" lIns="0" tIns="0" rIns="0" bIns="0" rtlCol="0"/>
          <a:lstStyle/>
          <a:p>
            <a:endParaRPr/>
          </a:p>
        </p:txBody>
      </p:sp>
      <p:sp>
        <p:nvSpPr>
          <p:cNvPr id="70" name="object 70"/>
          <p:cNvSpPr txBox="1"/>
          <p:nvPr/>
        </p:nvSpPr>
        <p:spPr>
          <a:xfrm>
            <a:off x="5127037" y="3063986"/>
            <a:ext cx="177165" cy="184150"/>
          </a:xfrm>
          <a:prstGeom prst="rect">
            <a:avLst/>
          </a:prstGeom>
        </p:spPr>
        <p:txBody>
          <a:bodyPr vert="horz" wrap="square" lIns="0" tIns="17780" rIns="0" bIns="0" rtlCol="0">
            <a:spAutoFit/>
          </a:bodyPr>
          <a:lstStyle/>
          <a:p>
            <a:pPr marL="12700">
              <a:lnSpc>
                <a:spcPct val="100000"/>
              </a:lnSpc>
              <a:spcBef>
                <a:spcPts val="140"/>
              </a:spcBef>
            </a:pPr>
            <a:r>
              <a:rPr sz="1000" spc="15" dirty="0">
                <a:latin typeface="Helvetica Neue"/>
                <a:cs typeface="Helvetica Neue"/>
              </a:rPr>
              <a:t>2b</a:t>
            </a:r>
            <a:endParaRPr sz="1000">
              <a:latin typeface="Helvetica Neue"/>
              <a:cs typeface="Helvetica Neue"/>
            </a:endParaRPr>
          </a:p>
        </p:txBody>
      </p:sp>
      <p:sp>
        <p:nvSpPr>
          <p:cNvPr id="71" name="object 71"/>
          <p:cNvSpPr/>
          <p:nvPr/>
        </p:nvSpPr>
        <p:spPr>
          <a:xfrm>
            <a:off x="2493617" y="1837475"/>
            <a:ext cx="193675" cy="198120"/>
          </a:xfrm>
          <a:custGeom>
            <a:avLst/>
            <a:gdLst/>
            <a:ahLst/>
            <a:cxnLst/>
            <a:rect l="l" t="t" r="r" b="b"/>
            <a:pathLst>
              <a:path w="193675" h="198119">
                <a:moveTo>
                  <a:pt x="96820" y="0"/>
                </a:moveTo>
                <a:lnTo>
                  <a:pt x="60387" y="7250"/>
                </a:lnTo>
                <a:lnTo>
                  <a:pt x="28358" y="29002"/>
                </a:lnTo>
                <a:lnTo>
                  <a:pt x="7089" y="61759"/>
                </a:lnTo>
                <a:lnTo>
                  <a:pt x="0" y="99020"/>
                </a:lnTo>
                <a:lnTo>
                  <a:pt x="7089" y="136281"/>
                </a:lnTo>
                <a:lnTo>
                  <a:pt x="28358" y="169037"/>
                </a:lnTo>
                <a:lnTo>
                  <a:pt x="60387" y="190790"/>
                </a:lnTo>
                <a:lnTo>
                  <a:pt x="96820" y="198041"/>
                </a:lnTo>
                <a:lnTo>
                  <a:pt x="133254" y="190790"/>
                </a:lnTo>
                <a:lnTo>
                  <a:pt x="165283" y="169037"/>
                </a:lnTo>
                <a:lnTo>
                  <a:pt x="186552" y="136281"/>
                </a:lnTo>
                <a:lnTo>
                  <a:pt x="193641" y="99020"/>
                </a:lnTo>
                <a:lnTo>
                  <a:pt x="186552" y="61759"/>
                </a:lnTo>
                <a:lnTo>
                  <a:pt x="165283" y="29002"/>
                </a:lnTo>
                <a:lnTo>
                  <a:pt x="133254" y="7250"/>
                </a:lnTo>
                <a:lnTo>
                  <a:pt x="96820" y="0"/>
                </a:lnTo>
                <a:close/>
              </a:path>
            </a:pathLst>
          </a:custGeom>
          <a:solidFill>
            <a:srgbClr val="FFFFFF"/>
          </a:solidFill>
        </p:spPr>
        <p:txBody>
          <a:bodyPr wrap="square" lIns="0" tIns="0" rIns="0" bIns="0" rtlCol="0"/>
          <a:lstStyle/>
          <a:p>
            <a:endParaRPr/>
          </a:p>
        </p:txBody>
      </p:sp>
      <p:sp>
        <p:nvSpPr>
          <p:cNvPr id="72" name="object 72"/>
          <p:cNvSpPr/>
          <p:nvPr/>
        </p:nvSpPr>
        <p:spPr>
          <a:xfrm>
            <a:off x="2493617" y="1837476"/>
            <a:ext cx="193675" cy="198120"/>
          </a:xfrm>
          <a:custGeom>
            <a:avLst/>
            <a:gdLst/>
            <a:ahLst/>
            <a:cxnLst/>
            <a:rect l="l" t="t" r="r" b="b"/>
            <a:pathLst>
              <a:path w="193675" h="198119">
                <a:moveTo>
                  <a:pt x="165283" y="29002"/>
                </a:moveTo>
                <a:lnTo>
                  <a:pt x="186551" y="61759"/>
                </a:lnTo>
                <a:lnTo>
                  <a:pt x="193641" y="99020"/>
                </a:lnTo>
                <a:lnTo>
                  <a:pt x="186551" y="136282"/>
                </a:lnTo>
                <a:lnTo>
                  <a:pt x="165283" y="169038"/>
                </a:lnTo>
                <a:lnTo>
                  <a:pt x="133254" y="190790"/>
                </a:lnTo>
                <a:lnTo>
                  <a:pt x="96820" y="198041"/>
                </a:lnTo>
                <a:lnTo>
                  <a:pt x="60387" y="190790"/>
                </a:lnTo>
                <a:lnTo>
                  <a:pt x="28358" y="169038"/>
                </a:lnTo>
                <a:lnTo>
                  <a:pt x="7089" y="136282"/>
                </a:lnTo>
                <a:lnTo>
                  <a:pt x="0" y="99020"/>
                </a:lnTo>
                <a:lnTo>
                  <a:pt x="7089" y="61759"/>
                </a:lnTo>
                <a:lnTo>
                  <a:pt x="28358" y="29002"/>
                </a:lnTo>
                <a:lnTo>
                  <a:pt x="60387" y="7250"/>
                </a:lnTo>
                <a:lnTo>
                  <a:pt x="96820" y="0"/>
                </a:lnTo>
                <a:lnTo>
                  <a:pt x="133254" y="7250"/>
                </a:lnTo>
                <a:lnTo>
                  <a:pt x="165283" y="29002"/>
                </a:lnTo>
              </a:path>
            </a:pathLst>
          </a:custGeom>
          <a:ln w="8801">
            <a:solidFill>
              <a:srgbClr val="000000"/>
            </a:solidFill>
          </a:ln>
        </p:spPr>
        <p:txBody>
          <a:bodyPr wrap="square" lIns="0" tIns="0" rIns="0" bIns="0" rtlCol="0"/>
          <a:lstStyle/>
          <a:p>
            <a:endParaRPr/>
          </a:p>
        </p:txBody>
      </p:sp>
      <p:sp>
        <p:nvSpPr>
          <p:cNvPr id="73" name="object 73"/>
          <p:cNvSpPr txBox="1"/>
          <p:nvPr/>
        </p:nvSpPr>
        <p:spPr>
          <a:xfrm>
            <a:off x="318453" y="1366012"/>
            <a:ext cx="3754120" cy="662305"/>
          </a:xfrm>
          <a:prstGeom prst="rect">
            <a:avLst/>
          </a:prstGeom>
        </p:spPr>
        <p:txBody>
          <a:bodyPr vert="horz" wrap="square" lIns="0" tIns="12700" rIns="0" bIns="0" rtlCol="0">
            <a:spAutoFit/>
          </a:bodyPr>
          <a:lstStyle/>
          <a:p>
            <a:pPr marL="355600" indent="-342900">
              <a:lnSpc>
                <a:spcPct val="100000"/>
              </a:lnSpc>
              <a:spcBef>
                <a:spcPts val="100"/>
              </a:spcBef>
              <a:buClr>
                <a:srgbClr val="00798E"/>
              </a:buClr>
              <a:buChar char="•"/>
              <a:tabLst>
                <a:tab pos="354965" algn="l"/>
                <a:tab pos="355600" algn="l"/>
              </a:tabLst>
            </a:pPr>
            <a:r>
              <a:rPr sz="2400" spc="-100" dirty="0">
                <a:latin typeface="Arial"/>
                <a:cs typeface="Arial"/>
              </a:rPr>
              <a:t>Deposit </a:t>
            </a:r>
            <a:r>
              <a:rPr sz="2400" spc="-229" dirty="0">
                <a:latin typeface="Arial"/>
                <a:cs typeface="Arial"/>
              </a:rPr>
              <a:t>IPD </a:t>
            </a:r>
            <a:r>
              <a:rPr sz="2400" spc="-10" dirty="0">
                <a:latin typeface="Arial"/>
                <a:cs typeface="Arial"/>
              </a:rPr>
              <a:t>for </a:t>
            </a:r>
            <a:r>
              <a:rPr sz="2400" spc="-65" dirty="0">
                <a:latin typeface="Arial"/>
                <a:cs typeface="Arial"/>
              </a:rPr>
              <a:t>Vivli </a:t>
            </a:r>
            <a:r>
              <a:rPr sz="2400" spc="10" dirty="0">
                <a:latin typeface="Arial"/>
                <a:cs typeface="Arial"/>
              </a:rPr>
              <a:t>to</a:t>
            </a:r>
            <a:r>
              <a:rPr sz="2400" spc="-270" dirty="0">
                <a:latin typeface="Arial"/>
                <a:cs typeface="Arial"/>
              </a:rPr>
              <a:t> </a:t>
            </a:r>
            <a:r>
              <a:rPr sz="2400" spc="-80" dirty="0">
                <a:latin typeface="Arial"/>
                <a:cs typeface="Arial"/>
              </a:rPr>
              <a:t>host</a:t>
            </a:r>
            <a:endParaRPr sz="2400">
              <a:latin typeface="Arial"/>
              <a:cs typeface="Arial"/>
            </a:endParaRPr>
          </a:p>
          <a:p>
            <a:pPr marL="801370" algn="ctr">
              <a:lnSpc>
                <a:spcPct val="100000"/>
              </a:lnSpc>
              <a:spcBef>
                <a:spcPts val="810"/>
              </a:spcBef>
            </a:pPr>
            <a:r>
              <a:rPr sz="1100" dirty="0">
                <a:latin typeface="Helvetica Neue"/>
                <a:cs typeface="Helvetica Neue"/>
              </a:rPr>
              <a:t>1</a:t>
            </a:r>
            <a:endParaRPr sz="1100">
              <a:latin typeface="Helvetica Neue"/>
              <a:cs typeface="Helvetica Neue"/>
            </a:endParaRPr>
          </a:p>
        </p:txBody>
      </p:sp>
    </p:spTree>
    <p:extLst>
      <p:ext uri="{BB962C8B-B14F-4D97-AF65-F5344CB8AC3E}">
        <p14:creationId xmlns:p14="http://schemas.microsoft.com/office/powerpoint/2010/main" val="41282603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Open Access for Researchers</a:t>
            </a:r>
          </a:p>
        </p:txBody>
      </p:sp>
      <p:pic>
        <p:nvPicPr>
          <p:cNvPr id="7" name="Picture 6"/>
          <p:cNvPicPr>
            <a:picLocks noChangeAspect="1"/>
          </p:cNvPicPr>
          <p:nvPr/>
        </p:nvPicPr>
        <p:blipFill>
          <a:blip r:embed="rId3"/>
          <a:stretch>
            <a:fillRect/>
          </a:stretch>
        </p:blipFill>
        <p:spPr>
          <a:xfrm>
            <a:off x="609600" y="1447801"/>
            <a:ext cx="6705600" cy="4648200"/>
          </a:xfrm>
          <a:prstGeom prst="rect">
            <a:avLst/>
          </a:prstGeom>
        </p:spPr>
      </p:pic>
    </p:spTree>
    <p:extLst>
      <p:ext uri="{BB962C8B-B14F-4D97-AF65-F5344CB8AC3E}">
        <p14:creationId xmlns:p14="http://schemas.microsoft.com/office/powerpoint/2010/main" val="3485389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dcri-rebrand-15aug2016">
  <a:themeElements>
    <a:clrScheme name="Custom 56">
      <a:dk1>
        <a:srgbClr val="063E89"/>
      </a:dk1>
      <a:lt1>
        <a:srgbClr val="FFFFFF"/>
      </a:lt1>
      <a:dk2>
        <a:srgbClr val="EAEAEA"/>
      </a:dk2>
      <a:lt2>
        <a:srgbClr val="373B43"/>
      </a:lt2>
      <a:accent1>
        <a:srgbClr val="EA3E31"/>
      </a:accent1>
      <a:accent2>
        <a:srgbClr val="F1792C"/>
      </a:accent2>
      <a:accent3>
        <a:srgbClr val="FECD60"/>
      </a:accent3>
      <a:accent4>
        <a:srgbClr val="92B700"/>
      </a:accent4>
      <a:accent5>
        <a:srgbClr val="1EA1C7"/>
      </a:accent5>
      <a:accent6>
        <a:srgbClr val="511A69"/>
      </a:accent6>
      <a:hlink>
        <a:srgbClr val="063E89"/>
      </a:hlink>
      <a:folHlink>
        <a:srgbClr val="BABAB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tx1"/>
          </a:solidFill>
        </a:ln>
      </a:spPr>
      <a:bodyPr rtlCol="0" anchor="ctr"/>
      <a:lstStyle>
        <a:defPPr algn="ctr">
          <a:defRPr/>
        </a:defPPr>
      </a:lstStyle>
      <a:style>
        <a:lnRef idx="2">
          <a:schemeClr val="accent5"/>
        </a:lnRef>
        <a:fillRef idx="1">
          <a:schemeClr val="lt1"/>
        </a:fillRef>
        <a:effectRef idx="0">
          <a:schemeClr val="accent5"/>
        </a:effectRef>
        <a:fontRef idx="minor">
          <a:schemeClr val="dk1"/>
        </a:fontRef>
      </a:style>
    </a:spDef>
    <a:lnDef>
      <a:spPr>
        <a:noFill/>
        <a:ln w="25400" cap="flat" cmpd="sng" algn="ctr">
          <a:solidFill>
            <a:schemeClr val="accent5"/>
          </a:solidFill>
          <a:prstDash val="solid"/>
          <a:tailEnd type="none"/>
        </a:ln>
        <a:effectLst/>
      </a:spPr>
      <a:bodyPr/>
      <a:lstStyle/>
    </a:lnDef>
  </a:objectDefaults>
  <a:extraClrSchemeLst/>
  <a:extLst>
    <a:ext uri="{05A4C25C-085E-4340-85A3-A5531E510DB2}">
      <thm15:themeFamily xmlns:thm15="http://schemas.microsoft.com/office/thememl/2012/main" name="MBSW Keynote May 22 2017 v3" id="{9E664F5B-5744-4740-B9B6-EEC38CA2421A}" vid="{0647772D-B31D-F242-8546-B4215EDF6F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1325</TotalTime>
  <Words>2766</Words>
  <Application>Microsoft Macintosh PowerPoint</Application>
  <PresentationFormat>On-screen Show (4:3)</PresentationFormat>
  <Paragraphs>361</Paragraphs>
  <Slides>44</Slides>
  <Notes>9</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8" baseType="lpstr">
      <vt:lpstr>ＭＳ Ｐゴシック</vt:lpstr>
      <vt:lpstr>ヒラギノ角ゴ Pro W3</vt:lpstr>
      <vt:lpstr>Arial</vt:lpstr>
      <vt:lpstr>Arial Narrow</vt:lpstr>
      <vt:lpstr>Arial-BoldItalicMT</vt:lpstr>
      <vt:lpstr>Calibri</vt:lpstr>
      <vt:lpstr>Courier New</vt:lpstr>
      <vt:lpstr>Helvetica Neue</vt:lpstr>
      <vt:lpstr>Monotype Sorts</vt:lpstr>
      <vt:lpstr>Symbol</vt:lpstr>
      <vt:lpstr>Times New Roman</vt:lpstr>
      <vt:lpstr>Wingdings</vt:lpstr>
      <vt:lpstr>dcri-rebrand-15aug2016</vt:lpstr>
      <vt:lpstr>Visio</vt:lpstr>
      <vt:lpstr>Open Science and Data Access: Where are we on the Clinical Trial Data Transparency Journey?</vt:lpstr>
      <vt:lpstr>Disclosure Statement –  Frank W Rockhold, PhD</vt:lpstr>
      <vt:lpstr>Open vs Transparent vs Access (Sharing)</vt:lpstr>
      <vt:lpstr>Clinical Trials:  The journey to “transparency”</vt:lpstr>
      <vt:lpstr>We have CT.Gov So Why Do More?</vt:lpstr>
      <vt:lpstr>The pyramid of evidence</vt:lpstr>
      <vt:lpstr>Creating Access to Individual Trial Patient (IPD) Data Creates Value</vt:lpstr>
      <vt:lpstr>The Patient’s View-  NEJM </vt:lpstr>
      <vt:lpstr>Main Considerations around IPD Access</vt:lpstr>
      <vt:lpstr>GDPR is here….</vt:lpstr>
      <vt:lpstr>Data Utility</vt:lpstr>
      <vt:lpstr>A first step in 2013</vt:lpstr>
      <vt:lpstr>PowerPoint Presentation</vt:lpstr>
      <vt:lpstr>2018:   Numerous other platforms in place!</vt:lpstr>
      <vt:lpstr>PowerPoint Presentation</vt:lpstr>
      <vt:lpstr>PowerPoint Presentation</vt:lpstr>
      <vt:lpstr>Duke Principles for Open Science 2018</vt:lpstr>
      <vt:lpstr>What information should be made available?</vt:lpstr>
      <vt:lpstr>Potential Format of research proposals</vt:lpstr>
      <vt:lpstr>PowerPoint Presentation</vt:lpstr>
      <vt:lpstr>PowerPoint Presentation</vt:lpstr>
      <vt:lpstr>PowerPoint Presentation</vt:lpstr>
      <vt:lpstr>NEJM Data Sharing Meeting April 2017</vt:lpstr>
      <vt:lpstr>Incentives for Data Generators*</vt:lpstr>
      <vt:lpstr>One Solution: A trusted global neutral data sharing platform</vt:lpstr>
      <vt:lpstr>Benefits of a common or federated system </vt:lpstr>
      <vt:lpstr>The Vivli Solution (in partnership with Microsoft and others)</vt:lpstr>
      <vt:lpstr>Vivli Workflow</vt:lpstr>
      <vt:lpstr>Key Summary Points</vt:lpstr>
      <vt:lpstr>Questions and Discussion</vt:lpstr>
      <vt:lpstr>Extras</vt:lpstr>
      <vt:lpstr>What is DukeCath?</vt:lpstr>
      <vt:lpstr>PowerPoint Presentation</vt:lpstr>
      <vt:lpstr>PowerPoint Presentation</vt:lpstr>
      <vt:lpstr>Evolution and learnings from progress so far</vt:lpstr>
      <vt:lpstr>PowerPoint Presentation</vt:lpstr>
      <vt:lpstr>Other Approaches</vt:lpstr>
      <vt:lpstr>Key Summary Points</vt:lpstr>
      <vt:lpstr>Extras</vt:lpstr>
      <vt:lpstr>Vivli: A  vision of worldwide collaborating stakeholders</vt:lpstr>
      <vt:lpstr>Proposed Model Platform</vt:lpstr>
      <vt:lpstr>Example of Curated Metadata Search</vt:lpstr>
      <vt:lpstr>PowerPoint Presentation</vt:lpstr>
      <vt:lpstr>Supporting Open Access for Researchers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W. Rockhold, PhD</dc:creator>
  <cp:lastModifiedBy>Frank Rockhold, PhD</cp:lastModifiedBy>
  <cp:revision>67</cp:revision>
  <cp:lastPrinted>2016-09-06T21:20:10Z</cp:lastPrinted>
  <dcterms:created xsi:type="dcterms:W3CDTF">2017-05-14T22:00:02Z</dcterms:created>
  <dcterms:modified xsi:type="dcterms:W3CDTF">2018-09-04T16:53:59Z</dcterms:modified>
</cp:coreProperties>
</file>