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9311" r:id="rId1"/>
  </p:sldMasterIdLst>
  <p:notesMasterIdLst>
    <p:notesMasterId r:id="rId26"/>
  </p:notesMasterIdLst>
  <p:sldIdLst>
    <p:sldId id="441" r:id="rId2"/>
    <p:sldId id="443" r:id="rId3"/>
    <p:sldId id="950" r:id="rId4"/>
    <p:sldId id="454" r:id="rId5"/>
    <p:sldId id="935" r:id="rId6"/>
    <p:sldId id="951" r:id="rId7"/>
    <p:sldId id="936" r:id="rId8"/>
    <p:sldId id="956" r:id="rId9"/>
    <p:sldId id="949" r:id="rId10"/>
    <p:sldId id="959" r:id="rId11"/>
    <p:sldId id="952" r:id="rId12"/>
    <p:sldId id="937" r:id="rId13"/>
    <p:sldId id="938" r:id="rId14"/>
    <p:sldId id="953" r:id="rId15"/>
    <p:sldId id="958" r:id="rId16"/>
    <p:sldId id="957" r:id="rId17"/>
    <p:sldId id="948" r:id="rId18"/>
    <p:sldId id="946" r:id="rId19"/>
    <p:sldId id="954" r:id="rId20"/>
    <p:sldId id="945" r:id="rId21"/>
    <p:sldId id="955" r:id="rId22"/>
    <p:sldId id="944" r:id="rId23"/>
    <p:sldId id="939" r:id="rId24"/>
    <p:sldId id="452" r:id="rId25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1225" indent="3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66838" indent="47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2450" indent="63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vin, Gregory" initials="LG" lastIdx="5" clrIdx="0">
    <p:extLst>
      <p:ext uri="{19B8F6BF-5375-455C-9EA6-DF929625EA0E}">
        <p15:presenceInfo xmlns:p15="http://schemas.microsoft.com/office/powerpoint/2012/main" userId="S::LEVING@fda.gov::3ea65cc7-8e9d-4abd-832e-ef14861f98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FF"/>
    <a:srgbClr val="CCFFFF"/>
    <a:srgbClr val="0000FF"/>
    <a:srgbClr val="CC0000"/>
    <a:srgbClr val="FFFF00"/>
    <a:srgbClr val="CCFFCC"/>
    <a:srgbClr val="E5FEFF"/>
    <a:srgbClr val="008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4660"/>
  </p:normalViewPr>
  <p:slideViewPr>
    <p:cSldViewPr>
      <p:cViewPr varScale="1">
        <p:scale>
          <a:sx n="83" d="100"/>
          <a:sy n="83" d="100"/>
        </p:scale>
        <p:origin x="780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2099" tIns="46049" rIns="92099" bIns="46049" rtlCol="0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wrap="square" lIns="92099" tIns="46049" rIns="92099" bIns="4604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34ACF68-271C-4564-A744-D5DBE95EBD25}" type="datetimeFigureOut">
              <a:rPr lang="en-US"/>
              <a:pPr>
                <a:defRPr/>
              </a:pPr>
              <a:t>9/25/2020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9" tIns="46049" rIns="92099" bIns="4604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2099" tIns="46049" rIns="92099" bIns="4604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2099" tIns="46049" rIns="92099" bIns="46049" rtlCol="0" anchor="b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wrap="square" lIns="92099" tIns="46049" rIns="92099" bIns="4604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C95F579-8D91-4C38-A0F6-655015F0B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27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12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668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24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78126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3752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9380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5004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4766445"/>
            <a:ext cx="2133600" cy="273844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4788694"/>
            <a:ext cx="2895600" cy="273844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85750"/>
            <a:ext cx="3078487" cy="64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767759"/>
            <a:ext cx="8509103" cy="694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1" y="1507332"/>
            <a:ext cx="8509103" cy="32145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4781550"/>
            <a:ext cx="2133600" cy="273844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80" y="4807330"/>
            <a:ext cx="372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048" y="133351"/>
            <a:ext cx="636341" cy="7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273" y="1834838"/>
            <a:ext cx="4207727" cy="87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2247A0-0566-4976-A476-FFE498ECC3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12" r:id="rId1"/>
    <p:sldLayoutId id="2147489314" r:id="rId2"/>
    <p:sldLayoutId id="2147489322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Drugs/DevelopmentApprovalProcess/DevelopmentResources/ucm617212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81150"/>
            <a:ext cx="6400800" cy="2929218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/>
              <a:t>A Complex Innovative Trial Design Pilot Meeting Program Submission in Pediatric Multiple Sclerosis Patients</a:t>
            </a:r>
            <a:endParaRPr lang="en-US" dirty="0"/>
          </a:p>
          <a:p>
            <a:r>
              <a:rPr lang="en-US" sz="2600" dirty="0"/>
              <a:t> </a:t>
            </a:r>
          </a:p>
          <a:p>
            <a:r>
              <a:rPr lang="en-US" sz="2600" dirty="0"/>
              <a:t>Gregory Levin</a:t>
            </a:r>
          </a:p>
          <a:p>
            <a:r>
              <a:rPr lang="en-US" sz="2600" dirty="0"/>
              <a:t>FDA/CDER/OTS/OB/DBIII</a:t>
            </a:r>
          </a:p>
          <a:p>
            <a:r>
              <a:rPr lang="en-US" sz="2600" dirty="0"/>
              <a:t>September 25, 2020</a:t>
            </a:r>
          </a:p>
        </p:txBody>
      </p:sp>
    </p:spTree>
    <p:extLst>
      <p:ext uri="{BB962C8B-B14F-4D97-AF65-F5344CB8AC3E}">
        <p14:creationId xmlns:p14="http://schemas.microsoft.com/office/powerpoint/2010/main" val="314677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49" y="1337072"/>
            <a:ext cx="8509103" cy="35885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Complex Innovative Design (CID) Pilot Program</a:t>
            </a:r>
          </a:p>
          <a:p>
            <a:r>
              <a:rPr lang="en-US" dirty="0"/>
              <a:t>Submission in Pediatric Multiple Sclerosis (MS)</a:t>
            </a:r>
          </a:p>
          <a:p>
            <a:pPr lvl="1"/>
            <a:r>
              <a:rPr lang="en-US" dirty="0"/>
              <a:t>Background and Design</a:t>
            </a:r>
          </a:p>
          <a:p>
            <a:pPr lvl="1"/>
            <a:r>
              <a:rPr lang="en-US" dirty="0"/>
              <a:t>Potential Value</a:t>
            </a:r>
          </a:p>
          <a:p>
            <a:pPr lvl="1"/>
            <a:r>
              <a:rPr lang="en-US" dirty="0"/>
              <a:t>Challenges</a:t>
            </a:r>
          </a:p>
          <a:p>
            <a:pPr lvl="1"/>
            <a:r>
              <a:rPr lang="en-US" dirty="0"/>
              <a:t>Design Iterations</a:t>
            </a:r>
          </a:p>
          <a:p>
            <a:pPr lvl="1"/>
            <a:r>
              <a:rPr lang="en-US" dirty="0"/>
              <a:t>Points to Consider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49464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49" y="1337072"/>
            <a:ext cx="8509103" cy="35885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Complex Innovative Design (CID) Pilot Program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Submission in Pediatric Multiple Sclerosis (MS)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Background and Design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Potential Value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Challenges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Design Iterations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Points to Consider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231975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B8829-AF67-4B5E-B8F0-F331C5015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750"/>
            <a:ext cx="7912151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CID Pilot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A2E17-7F91-493F-9722-54B881EA3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6350"/>
            <a:ext cx="8305799" cy="360045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Joint CDER/CBER effort</a:t>
            </a:r>
          </a:p>
          <a:p>
            <a:r>
              <a:rPr lang="en-US" dirty="0"/>
              <a:t>Started in 2018, 5-year duration</a:t>
            </a:r>
          </a:p>
          <a:p>
            <a:r>
              <a:rPr lang="en-US" dirty="0"/>
              <a:t>Sponsors submit designs and gain two additional meetings with regulatory staff to discuss proposed design</a:t>
            </a:r>
          </a:p>
          <a:p>
            <a:r>
              <a:rPr lang="en-US" dirty="0"/>
              <a:t>FDA gains ability to publicly discuss aspects of design, use as case study for continuing education and information sharing</a:t>
            </a:r>
          </a:p>
          <a:p>
            <a:r>
              <a:rPr lang="en-US" dirty="0"/>
              <a:t>FDA will select up to 2 submissions per quarter</a:t>
            </a:r>
          </a:p>
          <a:p>
            <a:pPr>
              <a:spcAft>
                <a:spcPts val="900"/>
              </a:spcAft>
            </a:pPr>
            <a:r>
              <a:rPr lang="en-US" dirty="0"/>
              <a:t>Meetings led by biostatistics groups (CDER/OTS/OB or CBER/OBE/DB) with participation from all relevant disciplines </a:t>
            </a:r>
          </a:p>
          <a:p>
            <a:r>
              <a:rPr lang="en-US" dirty="0"/>
              <a:t>Information at: </a:t>
            </a:r>
            <a:r>
              <a:rPr lang="en-US" sz="1950" dirty="0">
                <a:hlinkClick r:id="rId2"/>
              </a:rPr>
              <a:t>https://www.fda.gov/Drugs/DevelopmentApprovalProcess/DevelopmentResources/ucm617212.htm</a:t>
            </a:r>
            <a:endParaRPr lang="en-US" sz="1950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221B8-1947-45F0-9B1A-0A1C8DB6F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95595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D7554-B3E3-4EE5-B88F-27C9877A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750"/>
            <a:ext cx="7848600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Eligibility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95C0F-A54C-47CD-B2E6-3D0E10E19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8750"/>
            <a:ext cx="8458200" cy="3553244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sponsor must have a pre-IND or IND number for the medical product(s) included in the CID proposal with the intent of implementing the CID in the pilot program application </a:t>
            </a:r>
          </a:p>
          <a:p>
            <a:pPr>
              <a:spcAft>
                <a:spcPts val="600"/>
              </a:spcAft>
            </a:pPr>
            <a:r>
              <a:rPr lang="en-US" dirty="0"/>
              <a:t>The proposed CID is intended to provide substantial evidence of effectiveness to support regulatory approval of the medical product</a:t>
            </a:r>
          </a:p>
          <a:p>
            <a:pPr>
              <a:spcAft>
                <a:spcPts val="600"/>
              </a:spcAft>
            </a:pPr>
            <a:r>
              <a:rPr lang="en-US" dirty="0"/>
              <a:t>The trial is not a first in human study, and there is sufficient clinical information available to inform the proposed CID</a:t>
            </a:r>
          </a:p>
          <a:p>
            <a:r>
              <a:rPr lang="en-US" dirty="0"/>
              <a:t>The sponsor and FDA are able to reach agreement on the trial design information to be publicly disclosed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DDF55B-A56E-49C3-A290-9AA04730C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346610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49" y="1337072"/>
            <a:ext cx="8509103" cy="358854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Complex Innovative Design (CID) Pilot Program</a:t>
            </a:r>
          </a:p>
          <a:p>
            <a:r>
              <a:rPr lang="en-US" dirty="0"/>
              <a:t>Submission in Pediatric Multiple Sclerosis (MS)</a:t>
            </a:r>
          </a:p>
          <a:p>
            <a:pPr lvl="1"/>
            <a:r>
              <a:rPr lang="en-US" dirty="0"/>
              <a:t>Background and Design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Potential Value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Challenges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Design Iterations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Points to Consider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4239727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Background on Pediatric 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1" y="1352550"/>
            <a:ext cx="8515349" cy="3369314"/>
          </a:xfrm>
        </p:spPr>
        <p:txBody>
          <a:bodyPr>
            <a:normAutofit/>
          </a:bodyPr>
          <a:lstStyle/>
          <a:p>
            <a:r>
              <a:rPr lang="en-US" dirty="0"/>
              <a:t>Rare: majority of MS onset is in adults</a:t>
            </a:r>
          </a:p>
          <a:p>
            <a:r>
              <a:rPr lang="en-US" dirty="0"/>
              <a:t>Characterized by episodes (relapses) that affect quality of life and can lead to morbidity</a:t>
            </a:r>
          </a:p>
          <a:p>
            <a:r>
              <a:rPr lang="en-US" dirty="0"/>
              <a:t>Unmet need: many disease-modifying therapies approved for adult MS but only fingolimod has been tested and approved in pediatric 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693419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095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Pediatric MS Trial Design*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9" y="1200150"/>
            <a:ext cx="8509103" cy="315599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Randomized, double-blind, double-dummy, parallel-group, group sequential, fingolimod-controlled, non-inferiority (NI) trial to evaluate ofatumumab</a:t>
            </a:r>
          </a:p>
          <a:p>
            <a:r>
              <a:rPr lang="en-US" dirty="0"/>
              <a:t>Information borrowing from external data in adult and pediatric MS patients</a:t>
            </a:r>
          </a:p>
          <a:p>
            <a:pPr lvl="1"/>
            <a:r>
              <a:rPr lang="en-US" dirty="0"/>
              <a:t>For selection of NI margin and for Bayesian inference</a:t>
            </a:r>
          </a:p>
          <a:p>
            <a:r>
              <a:rPr lang="en-US" dirty="0"/>
              <a:t>Two-year controlled duration</a:t>
            </a:r>
          </a:p>
          <a:p>
            <a:r>
              <a:rPr lang="en-US" dirty="0"/>
              <a:t>Primary endpoint: annual relapse rate (ARR)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162C1B-36C3-4995-8854-79EA7B87BF50}"/>
              </a:ext>
            </a:extLst>
          </p:cNvPr>
          <p:cNvSpPr txBox="1"/>
          <p:nvPr/>
        </p:nvSpPr>
        <p:spPr>
          <a:xfrm>
            <a:off x="437512" y="4476750"/>
            <a:ext cx="7672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* </a:t>
            </a:r>
            <a:r>
              <a:rPr lang="en-US" sz="1400" dirty="0">
                <a:solidFill>
                  <a:srgbClr val="222222"/>
                </a:solidFill>
                <a:latin typeface="Arial" panose="020B0604020202020204" pitchFamily="34" charset="0"/>
              </a:rPr>
              <a:t>Some of these and other details in: </a:t>
            </a:r>
            <a:r>
              <a:rPr lang="en-US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Schmidli</a:t>
            </a:r>
            <a:r>
              <a:rPr lang="en-US" sz="1400" dirty="0">
                <a:solidFill>
                  <a:srgbClr val="222222"/>
                </a:solidFill>
                <a:latin typeface="Arial" panose="020B0604020202020204" pitchFamily="34" charset="0"/>
              </a:rPr>
              <a:t>, Heinz, et al. "Beyond randomized clinical trials: Use of external controls." </a:t>
            </a:r>
            <a:r>
              <a:rPr lang="en-US" sz="1400" i="1" dirty="0">
                <a:solidFill>
                  <a:srgbClr val="222222"/>
                </a:solidFill>
                <a:latin typeface="Arial" panose="020B0604020202020204" pitchFamily="34" charset="0"/>
              </a:rPr>
              <a:t>Clinical Pharmacology &amp; Therapeutics</a:t>
            </a:r>
            <a:r>
              <a:rPr lang="en-US" sz="1400" dirty="0">
                <a:solidFill>
                  <a:srgbClr val="222222"/>
                </a:solidFill>
                <a:latin typeface="Arial" panose="020B0604020202020204" pitchFamily="34" charset="0"/>
              </a:rPr>
              <a:t> 107.4 (2020): 806-816.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87647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More Details on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1" y="1352550"/>
            <a:ext cx="8509103" cy="35052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Interim analysis after last patient reaches one year to allow potential early stopping for efficacy</a:t>
            </a:r>
          </a:p>
          <a:p>
            <a:r>
              <a:rPr lang="en-US" dirty="0"/>
              <a:t>Borrowing of historical data via mixture prior including meta-analysis-based informative + weakly informative components </a:t>
            </a:r>
          </a:p>
          <a:p>
            <a:r>
              <a:rPr lang="en-US" dirty="0"/>
              <a:t>Decision criteria based on posterior probability that ARR ratio for ofatumumab relative to fingolimod is less than NI margin</a:t>
            </a:r>
          </a:p>
          <a:p>
            <a:r>
              <a:rPr lang="en-US" dirty="0"/>
              <a:t>Extensive simulations to evaluate operating characteristics (e.g., power, Type I error, bias and root mean squared error of estimates) in different scenarios (e.g., with varied nuisance parameter values)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754004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Additional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1" y="1352550"/>
            <a:ext cx="8509103" cy="3505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Ofatumumab approved to treat relapsing forms of MS in adults based on active-controlled phase 3 studies with different active control, teriflunomide</a:t>
            </a:r>
          </a:p>
          <a:p>
            <a:r>
              <a:rPr lang="en-US" dirty="0"/>
              <a:t>Fingolimod approved to treat relapsing forms of MS in patients 10 years of age and older</a:t>
            </a:r>
          </a:p>
          <a:p>
            <a:pPr lvl="1"/>
            <a:r>
              <a:rPr lang="en-US" dirty="0"/>
              <a:t>Approval in adults based on placebo-controlled and interferon-controlled phase 3 studies</a:t>
            </a:r>
          </a:p>
          <a:p>
            <a:pPr lvl="1"/>
            <a:r>
              <a:rPr lang="en-US" dirty="0"/>
              <a:t>Approval in pediatric patients based on a single interferon-controlled study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214515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49" y="1337072"/>
            <a:ext cx="8509103" cy="358854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Complex Innovative Design (CID) Pilot Program</a:t>
            </a:r>
          </a:p>
          <a:p>
            <a:r>
              <a:rPr lang="en-US" dirty="0"/>
              <a:t>Submission in Pediatric Multiple Sclerosis (MS)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Background and Design</a:t>
            </a:r>
          </a:p>
          <a:p>
            <a:pPr lvl="1"/>
            <a:r>
              <a:rPr lang="en-US" dirty="0"/>
              <a:t>Potential Value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Challenges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Design Iterations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Points to Consider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693147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Potential Value of Active-Controlled, </a:t>
            </a:r>
            <a:br>
              <a:rPr lang="en-US" dirty="0"/>
            </a:br>
            <a:r>
              <a:rPr lang="en-US" dirty="0"/>
              <a:t>Non-Inferiority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9" y="1556302"/>
            <a:ext cx="8521751" cy="336931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Expected to result in fewer relapses than alternative, conventional superiority designs (against placebo or interferon)</a:t>
            </a:r>
          </a:p>
          <a:p>
            <a:r>
              <a:rPr lang="en-US" dirty="0"/>
              <a:t>Easier enrollment/retention as trial compares two therapies expected to be highly effective</a:t>
            </a:r>
          </a:p>
          <a:p>
            <a:r>
              <a:rPr lang="en-US" dirty="0"/>
              <a:t>Provides direct, reliable comparison between ofatumumab and only approved therapy in pediatric MS to inform actual treatment decisions in clinical practice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12815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Potential Value of Bayesian Borrowing of External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9" y="1540454"/>
            <a:ext cx="8509103" cy="336931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Reduces required sample size in setting with unmet need and feasibility constraints</a:t>
            </a:r>
          </a:p>
          <a:p>
            <a:r>
              <a:rPr lang="en-US" dirty="0"/>
              <a:t>Allows extent of leveraging of adult findings for drug to align with clinical understanding of comparability between adult and pediatric diseases </a:t>
            </a:r>
          </a:p>
          <a:p>
            <a:pPr lvl="1"/>
            <a:r>
              <a:rPr lang="en-US" dirty="0"/>
              <a:t>In between full extrapolation and no extrapolation</a:t>
            </a:r>
          </a:p>
          <a:p>
            <a:r>
              <a:rPr lang="en-US" dirty="0"/>
              <a:t>Facilitates learning about appropriate use of such approaches in regulatory setting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6860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49" y="1337072"/>
            <a:ext cx="8509103" cy="358854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Complex Innovative Design (CID) Pilot Program</a:t>
            </a:r>
          </a:p>
          <a:p>
            <a:r>
              <a:rPr lang="en-US" dirty="0"/>
              <a:t>Submission in Pediatric Multiple Sclerosis (MS)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Background and Design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Potential Value</a:t>
            </a:r>
          </a:p>
          <a:p>
            <a:pPr lvl="1"/>
            <a:r>
              <a:rPr lang="en-US" dirty="0"/>
              <a:t>Challenges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Design Iterations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Points to Consider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407134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133350"/>
            <a:ext cx="7912152" cy="1066800"/>
          </a:xfrm>
        </p:spPr>
        <p:txBody>
          <a:bodyPr>
            <a:normAutofit/>
          </a:bodyPr>
          <a:lstStyle/>
          <a:p>
            <a:r>
              <a:rPr lang="en-US" dirty="0"/>
              <a:t>Appropriate NI Margin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9" y="1413272"/>
            <a:ext cx="8674151" cy="3512344"/>
          </a:xfrm>
        </p:spPr>
        <p:txBody>
          <a:bodyPr>
            <a:normAutofit fontScale="85000" lnSpcReduction="10000"/>
          </a:bodyPr>
          <a:lstStyle/>
          <a:p>
            <a:r>
              <a:rPr lang="en-US" u="sng" dirty="0"/>
              <a:t>Only one</a:t>
            </a:r>
            <a:r>
              <a:rPr lang="en-US" dirty="0"/>
              <a:t> controlled trial of fingolimod in pediatric MS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Large uncertainty + inability to evaluate trial-to-trial heterogeneity</a:t>
            </a:r>
          </a:p>
          <a:p>
            <a:pPr>
              <a:spcAft>
                <a:spcPts val="600"/>
              </a:spcAft>
            </a:pPr>
            <a:r>
              <a:rPr lang="en-US" dirty="0"/>
              <a:t>Use of placebo- and interferon-controlled trials of fingolimod in </a:t>
            </a:r>
            <a:r>
              <a:rPr lang="en-US" u="sng" dirty="0"/>
              <a:t>adult MS</a:t>
            </a:r>
            <a:r>
              <a:rPr lang="en-US" dirty="0"/>
              <a:t> relies on model assumptions about relationship between age and treatment effect</a:t>
            </a:r>
          </a:p>
          <a:p>
            <a:r>
              <a:rPr lang="en-US" u="sng" dirty="0"/>
              <a:t>Feasibility challenges</a:t>
            </a:r>
            <a:r>
              <a:rPr lang="en-US" dirty="0"/>
              <a:t> with narrow margins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7438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8DD36-F1F9-40CB-8CC9-B326C28EC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4378"/>
            <a:ext cx="7829549" cy="694515"/>
          </a:xfrm>
        </p:spPr>
        <p:txBody>
          <a:bodyPr>
            <a:normAutofit/>
          </a:bodyPr>
          <a:lstStyle/>
          <a:p>
            <a:r>
              <a:rPr lang="en-US" sz="3800" dirty="0"/>
              <a:t>ARRs by Age in Adult Fingolimod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A3086-4D27-436A-885D-039460048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1352550"/>
            <a:ext cx="3727554" cy="3581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F: fingolimod</a:t>
            </a:r>
          </a:p>
          <a:p>
            <a:r>
              <a:rPr lang="en-US" dirty="0"/>
              <a:t>I: interferon beta-1a</a:t>
            </a:r>
          </a:p>
          <a:p>
            <a:r>
              <a:rPr lang="en-US" dirty="0"/>
              <a:t>P: placebo</a:t>
            </a:r>
          </a:p>
          <a:p>
            <a:r>
              <a:rPr lang="en-US" dirty="0"/>
              <a:t>Points/error bars at age of 15 years show estimates (95% CI) in historical pediatric study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900" dirty="0"/>
              <a:t>Source: </a:t>
            </a:r>
            <a:r>
              <a:rPr lang="en-US" sz="1900" dirty="0" err="1">
                <a:solidFill>
                  <a:srgbClr val="222222"/>
                </a:solidFill>
                <a:latin typeface="+mj-lt"/>
              </a:rPr>
              <a:t>Schmidli</a:t>
            </a:r>
            <a:r>
              <a:rPr lang="en-US" sz="1900" dirty="0">
                <a:solidFill>
                  <a:srgbClr val="222222"/>
                </a:solidFill>
                <a:latin typeface="+mj-lt"/>
              </a:rPr>
              <a:t>, Heinz, et al. "Beyond randomized clinical trials: Use of external controls." </a:t>
            </a:r>
            <a:r>
              <a:rPr lang="en-US" sz="1900" i="1" dirty="0">
                <a:solidFill>
                  <a:srgbClr val="222222"/>
                </a:solidFill>
                <a:latin typeface="+mj-lt"/>
              </a:rPr>
              <a:t>Clinical Pharmacology &amp; Therapeutics</a:t>
            </a:r>
            <a:r>
              <a:rPr lang="en-US" sz="1900" dirty="0">
                <a:solidFill>
                  <a:srgbClr val="222222"/>
                </a:solidFill>
                <a:latin typeface="+mj-lt"/>
              </a:rPr>
              <a:t> 107.4 (2020): 806-816.</a:t>
            </a:r>
            <a:endParaRPr lang="en-US" sz="19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E0211C-74E7-454C-A839-4EB9E3607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86582"/>
            <a:ext cx="4191000" cy="415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51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133350"/>
            <a:ext cx="7912152" cy="1066800"/>
          </a:xfrm>
        </p:spPr>
        <p:txBody>
          <a:bodyPr>
            <a:normAutofit/>
          </a:bodyPr>
          <a:lstStyle/>
          <a:p>
            <a:r>
              <a:rPr lang="en-US" dirty="0"/>
              <a:t>Bayesian Borrowing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9" y="1356122"/>
            <a:ext cx="8509103" cy="3276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Use of external adult data borrows from </a:t>
            </a:r>
            <a:r>
              <a:rPr lang="en-US" u="sng" dirty="0"/>
              <a:t>individual arms</a:t>
            </a:r>
            <a:r>
              <a:rPr lang="en-US" dirty="0"/>
              <a:t> of studies, not </a:t>
            </a:r>
            <a:r>
              <a:rPr lang="en-US" u="sng" dirty="0"/>
              <a:t>randomized comparisons</a:t>
            </a:r>
            <a:endParaRPr lang="en-US" dirty="0"/>
          </a:p>
          <a:p>
            <a:pPr lvl="1"/>
            <a:r>
              <a:rPr lang="en-US" dirty="0"/>
              <a:t>Relies on assumption of similar prognostic variables (e.g., patient characteristics, background care), not only similar effect modifiers</a:t>
            </a:r>
          </a:p>
          <a:p>
            <a:pPr lvl="1"/>
            <a:r>
              <a:rPr lang="en-US" dirty="0"/>
              <a:t>Relies on assumptions about age-outcome relationship</a:t>
            </a:r>
          </a:p>
          <a:p>
            <a:r>
              <a:rPr lang="en-US" dirty="0"/>
              <a:t>Mixture prior utilizes 50-80% weight for informative historical data-based component</a:t>
            </a:r>
          </a:p>
          <a:p>
            <a:pPr lvl="1"/>
            <a:r>
              <a:rPr lang="en-US" dirty="0"/>
              <a:t>Appropriate given uncertainties in historical data relevance? </a:t>
            </a:r>
          </a:p>
          <a:p>
            <a:r>
              <a:rPr lang="en-US" dirty="0"/>
              <a:t>Gain in efficiency worth potential bias and error inflation?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77781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133350"/>
            <a:ext cx="7912152" cy="1066800"/>
          </a:xfrm>
        </p:spPr>
        <p:txBody>
          <a:bodyPr>
            <a:normAutofit/>
          </a:bodyPr>
          <a:lstStyle/>
          <a:p>
            <a:r>
              <a:rPr lang="en-US" dirty="0"/>
              <a:t>Double Use of Historical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13" y="1394222"/>
            <a:ext cx="8509103" cy="3276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Historical data used to both inform NI margin and priors</a:t>
            </a:r>
          </a:p>
          <a:p>
            <a:r>
              <a:rPr lang="en-US" dirty="0"/>
              <a:t>What is a Type I error?</a:t>
            </a:r>
          </a:p>
          <a:p>
            <a:pPr lvl="1"/>
            <a:r>
              <a:rPr lang="en-US" dirty="0"/>
              <a:t>Conclusion of non-inferiority conditional on drug being truly inferior to active control by magnitude of NI margin</a:t>
            </a:r>
          </a:p>
          <a:p>
            <a:pPr lvl="1"/>
            <a:r>
              <a:rPr lang="en-US" dirty="0"/>
              <a:t>Conclusion of non-inferiority conditional on drug not being superior to placebo or interferon</a:t>
            </a:r>
          </a:p>
          <a:p>
            <a:r>
              <a:rPr lang="en-US" dirty="0"/>
              <a:t>Concern that double use of historical data could impact second type of error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43864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49" y="1337072"/>
            <a:ext cx="8509103" cy="358854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Complex Innovative Design (CID) Pilot Program</a:t>
            </a:r>
          </a:p>
          <a:p>
            <a:r>
              <a:rPr lang="en-US" dirty="0"/>
              <a:t>Submission in Pediatric Multiple Sclerosis (MS)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Background and Design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Potential Value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Challenges</a:t>
            </a:r>
          </a:p>
          <a:p>
            <a:pPr lvl="1"/>
            <a:r>
              <a:rPr lang="en-US" dirty="0"/>
              <a:t>Design Iterations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Points to Consider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71609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Notable Design Iterations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8" y="1276350"/>
            <a:ext cx="8750352" cy="3962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Agreement on NI margin for ARR ratio of 2 (first proposal: 3), with additional criterion for ARR on drug arm alone</a:t>
            </a:r>
          </a:p>
          <a:p>
            <a:pPr lvl="1"/>
            <a:r>
              <a:rPr lang="en-US" dirty="0"/>
              <a:t>Balanced feasibility and goal of ensuring reliable evidence despite assumptions and uncertainties underlying NI approach</a:t>
            </a:r>
          </a:p>
          <a:p>
            <a:r>
              <a:rPr lang="en-US" dirty="0"/>
              <a:t>Additional simulations to evaluate double use of historical data</a:t>
            </a:r>
          </a:p>
          <a:p>
            <a:pPr lvl="1"/>
            <a:r>
              <a:rPr lang="en-US" dirty="0"/>
              <a:t>Scenarios where drug not effective (not superior to placebo or interferon) but inferior to active control by less than NI margin of 2</a:t>
            </a:r>
          </a:p>
          <a:p>
            <a:r>
              <a:rPr lang="en-US" dirty="0"/>
              <a:t>Prospective planning of additional important analyses</a:t>
            </a:r>
          </a:p>
          <a:p>
            <a:pPr lvl="1"/>
            <a:r>
              <a:rPr lang="en-US" dirty="0"/>
              <a:t>Bayesian “synthesis”* analyses to estimate superiority to interferon</a:t>
            </a:r>
          </a:p>
          <a:p>
            <a:pPr lvl="1"/>
            <a:r>
              <a:rPr lang="en-US" dirty="0"/>
              <a:t>Analyses varying weight on informative component, including no borrowing </a:t>
            </a:r>
          </a:p>
          <a:p>
            <a:r>
              <a:rPr lang="en-US" dirty="0"/>
              <a:t>Design added another experimental product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4D0BE43-402E-41BE-AD09-606FA4BC06CE}"/>
              </a:ext>
            </a:extLst>
          </p:cNvPr>
          <p:cNvSpPr txBox="1">
            <a:spLocks/>
          </p:cNvSpPr>
          <p:nvPr/>
        </p:nvSpPr>
        <p:spPr>
          <a:xfrm>
            <a:off x="1524000" y="4788694"/>
            <a:ext cx="5486400" cy="2730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1225" indent="31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66838" indent="47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2450" indent="63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tx1"/>
                </a:solidFill>
                <a:latin typeface="+mj-lt"/>
                <a:cs typeface="Helvetica"/>
              </a:rPr>
              <a:t>* See FDA Guidance </a:t>
            </a:r>
            <a:r>
              <a:rPr lang="en-US" b="1" i="1" dirty="0">
                <a:solidFill>
                  <a:schemeClr val="tx1"/>
                </a:solidFill>
                <a:latin typeface="+mj-lt"/>
                <a:cs typeface="Helvetica"/>
              </a:rPr>
              <a:t>Non-Inferiority Clinical Trials to Establish Effectiveness</a:t>
            </a:r>
          </a:p>
        </p:txBody>
      </p:sp>
    </p:spTree>
    <p:extLst>
      <p:ext uri="{BB962C8B-B14F-4D97-AF65-F5344CB8AC3E}">
        <p14:creationId xmlns:p14="http://schemas.microsoft.com/office/powerpoint/2010/main" val="121272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49" y="1337072"/>
            <a:ext cx="8509103" cy="358854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Complex Innovative Design (CID) Pilot Program</a:t>
            </a:r>
          </a:p>
          <a:p>
            <a:r>
              <a:rPr lang="en-US" dirty="0"/>
              <a:t>Submission in Pediatric Multiple Sclerosis (MS)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Background Design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Potential Value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Challenges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Design Iterations</a:t>
            </a:r>
          </a:p>
          <a:p>
            <a:pPr lvl="1"/>
            <a:r>
              <a:rPr lang="en-US" dirty="0"/>
              <a:t>Points to Consider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544127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85750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Points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0448-77F1-4014-8D11-2F70263B9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10" y="1238730"/>
            <a:ext cx="8595390" cy="3581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Consider flexibility to facilitate active-controlled trials given their value for patients and public health</a:t>
            </a:r>
          </a:p>
          <a:p>
            <a:r>
              <a:rPr lang="en-US" dirty="0"/>
              <a:t>CIDs often about bias-variance tradeoffs</a:t>
            </a:r>
          </a:p>
          <a:p>
            <a:pPr lvl="1"/>
            <a:r>
              <a:rPr lang="en-US" dirty="0"/>
              <a:t>Substantial precision gain may be worth some bias, particularly with unmet need and feasibility constraints</a:t>
            </a:r>
          </a:p>
          <a:p>
            <a:r>
              <a:rPr lang="en-US" dirty="0"/>
              <a:t>Supplementary analyses utilizing spectrum of informative priors useful when formal borrowing</a:t>
            </a:r>
          </a:p>
          <a:p>
            <a:pPr lvl="1"/>
            <a:r>
              <a:rPr lang="en-US" dirty="0"/>
              <a:t>Represent range of stakeholder beliefs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30725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D855-0F07-4F4A-863F-7C7B08A8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877235"/>
            <a:ext cx="7912152" cy="694515"/>
          </a:xfrm>
        </p:spPr>
        <p:txBody>
          <a:bodyPr>
            <a:normAutofit fontScale="90000"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CEAF29-62ED-4941-B535-256B9BE7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917309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8595"/>
      </p:ext>
    </p:extLst>
  </p:cSld>
  <p:clrMapOvr>
    <a:masterClrMapping/>
  </p:clrMapOvr>
</p:sld>
</file>

<file path=ppt/theme/theme1.xml><?xml version="1.0" encoding="utf-8"?>
<a:theme xmlns:a="http://schemas.openxmlformats.org/drawingml/2006/main" name="ppt1DB1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TC102455519[[fn=Winter]]</Template>
  <TotalTime>14054</TotalTime>
  <Words>1346</Words>
  <Application>Microsoft Office PowerPoint</Application>
  <PresentationFormat>On-screen Show (16:9)</PresentationFormat>
  <Paragraphs>167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Helvetica</vt:lpstr>
      <vt:lpstr>ppt1DB1.tmp</vt:lpstr>
      <vt:lpstr>PowerPoint Presentation</vt:lpstr>
      <vt:lpstr>Outline</vt:lpstr>
      <vt:lpstr>Outline</vt:lpstr>
      <vt:lpstr>CID Pilot Program</vt:lpstr>
      <vt:lpstr>Eligibility Criteria</vt:lpstr>
      <vt:lpstr>Outline</vt:lpstr>
      <vt:lpstr>Background on Pediatric MS</vt:lpstr>
      <vt:lpstr>Pediatric MS Trial Design*</vt:lpstr>
      <vt:lpstr>More Details on Design</vt:lpstr>
      <vt:lpstr>Additional Background</vt:lpstr>
      <vt:lpstr>Outline</vt:lpstr>
      <vt:lpstr>Potential Value of Active-Controlled,  Non-Inferiority Design</vt:lpstr>
      <vt:lpstr>Potential Value of Bayesian Borrowing of External Information</vt:lpstr>
      <vt:lpstr>Outline</vt:lpstr>
      <vt:lpstr>Appropriate NI Margin Selection</vt:lpstr>
      <vt:lpstr>ARRs by Age in Adult Fingolimod Trials</vt:lpstr>
      <vt:lpstr>Bayesian Borrowing</vt:lpstr>
      <vt:lpstr>Double Use of Historical Data</vt:lpstr>
      <vt:lpstr>Outline</vt:lpstr>
      <vt:lpstr>Notable Design Iterations</vt:lpstr>
      <vt:lpstr>Outline</vt:lpstr>
      <vt:lpstr>Points to Consider</vt:lpstr>
      <vt:lpstr>Thank you!</vt:lpstr>
      <vt:lpstr>PowerPoint Presentation</vt:lpstr>
    </vt:vector>
  </TitlesOfParts>
  <Company>US FDA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NCTR</dc:creator>
  <cp:lastModifiedBy>Levin, Gregory</cp:lastModifiedBy>
  <cp:revision>498</cp:revision>
  <cp:lastPrinted>2013-06-18T15:33:48Z</cp:lastPrinted>
  <dcterms:created xsi:type="dcterms:W3CDTF">2012-09-06T19:53:40Z</dcterms:created>
  <dcterms:modified xsi:type="dcterms:W3CDTF">2020-09-25T15:14:31Z</dcterms:modified>
</cp:coreProperties>
</file>