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comment1.xml" ContentType="application/vnd.openxmlformats-officedocument.presentationml.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56" r:id="rId5"/>
    <p:sldId id="257" r:id="rId6"/>
    <p:sldId id="313" r:id="rId7"/>
    <p:sldId id="642" r:id="rId8"/>
    <p:sldId id="589" r:id="rId9"/>
    <p:sldId id="634" r:id="rId10"/>
    <p:sldId id="629" r:id="rId11"/>
    <p:sldId id="626" r:id="rId12"/>
    <p:sldId id="633" r:id="rId13"/>
    <p:sldId id="639" r:id="rId14"/>
    <p:sldId id="637" r:id="rId15"/>
    <p:sldId id="627" r:id="rId16"/>
    <p:sldId id="628" r:id="rId17"/>
    <p:sldId id="632" r:id="rId18"/>
    <p:sldId id="638" r:id="rId19"/>
    <p:sldId id="641" r:id="rId20"/>
    <p:sldId id="643" r:id="rId21"/>
    <p:sldId id="25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u, Jianxiong" initials="CJ" lastIdx="4" clrIdx="0">
    <p:extLst>
      <p:ext uri="{19B8F6BF-5375-455C-9EA6-DF929625EA0E}">
        <p15:presenceInfo xmlns:p15="http://schemas.microsoft.com/office/powerpoint/2012/main" userId="S::JCC@fda.gov::7671dcea-3315-42e2-b142-b8c81ac98eb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ECAE7D-A26C-478F-8E53-C73C1FDC21DB}" v="1" dt="2020-09-25T17:11:58.8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44" autoAdjust="0"/>
    <p:restoredTop sz="66456" autoAdjust="0"/>
  </p:normalViewPr>
  <p:slideViewPr>
    <p:cSldViewPr snapToGrid="0">
      <p:cViewPr varScale="1">
        <p:scale>
          <a:sx n="70" d="100"/>
          <a:sy n="70" d="100"/>
        </p:scale>
        <p:origin x="102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Xuefeng Li" userId="151f1004-8d87-40bc-8655-6aee0b924ef0" providerId="ADAL" clId="{E9646379-EC6E-4EA4-8BF0-5C772091CC3E}"/>
    <pc:docChg chg="modSld">
      <pc:chgData name="Xuefeng Li" userId="151f1004-8d87-40bc-8655-6aee0b924ef0" providerId="ADAL" clId="{E9646379-EC6E-4EA4-8BF0-5C772091CC3E}" dt="2020-09-25T17:12:20.435" v="15" actId="6549"/>
      <pc:docMkLst>
        <pc:docMk/>
      </pc:docMkLst>
      <pc:sldChg chg="modNotesTx">
        <pc:chgData name="Xuefeng Li" userId="151f1004-8d87-40bc-8655-6aee0b924ef0" providerId="ADAL" clId="{E9646379-EC6E-4EA4-8BF0-5C772091CC3E}" dt="2020-09-25T17:11:10.618" v="0" actId="6549"/>
        <pc:sldMkLst>
          <pc:docMk/>
          <pc:sldMk cId="973585359" sldId="256"/>
        </pc:sldMkLst>
      </pc:sldChg>
      <pc:sldChg chg="modNotesTx">
        <pc:chgData name="Xuefeng Li" userId="151f1004-8d87-40bc-8655-6aee0b924ef0" providerId="ADAL" clId="{E9646379-EC6E-4EA4-8BF0-5C772091CC3E}" dt="2020-09-25T17:12:20.435" v="15" actId="6549"/>
        <pc:sldMkLst>
          <pc:docMk/>
          <pc:sldMk cId="3562818201" sldId="259"/>
        </pc:sldMkLst>
      </pc:sldChg>
      <pc:sldChg chg="modNotesTx">
        <pc:chgData name="Xuefeng Li" userId="151f1004-8d87-40bc-8655-6aee0b924ef0" providerId="ADAL" clId="{E9646379-EC6E-4EA4-8BF0-5C772091CC3E}" dt="2020-09-25T17:11:16.968" v="1" actId="6549"/>
        <pc:sldMkLst>
          <pc:docMk/>
          <pc:sldMk cId="0" sldId="313"/>
        </pc:sldMkLst>
      </pc:sldChg>
      <pc:sldChg chg="modNotesTx">
        <pc:chgData name="Xuefeng Li" userId="151f1004-8d87-40bc-8655-6aee0b924ef0" providerId="ADAL" clId="{E9646379-EC6E-4EA4-8BF0-5C772091CC3E}" dt="2020-09-25T17:11:24.551" v="3" actId="6549"/>
        <pc:sldMkLst>
          <pc:docMk/>
          <pc:sldMk cId="1925748162" sldId="589"/>
        </pc:sldMkLst>
      </pc:sldChg>
      <pc:sldChg chg="modNotesTx">
        <pc:chgData name="Xuefeng Li" userId="151f1004-8d87-40bc-8655-6aee0b924ef0" providerId="ADAL" clId="{E9646379-EC6E-4EA4-8BF0-5C772091CC3E}" dt="2020-09-25T17:11:38.518" v="6" actId="6549"/>
        <pc:sldMkLst>
          <pc:docMk/>
          <pc:sldMk cId="2377447376" sldId="626"/>
        </pc:sldMkLst>
      </pc:sldChg>
      <pc:sldChg chg="modNotesTx">
        <pc:chgData name="Xuefeng Li" userId="151f1004-8d87-40bc-8655-6aee0b924ef0" providerId="ADAL" clId="{E9646379-EC6E-4EA4-8BF0-5C772091CC3E}" dt="2020-09-25T17:11:55.002" v="10" actId="6549"/>
        <pc:sldMkLst>
          <pc:docMk/>
          <pc:sldMk cId="1267256662" sldId="627"/>
        </pc:sldMkLst>
      </pc:sldChg>
      <pc:sldChg chg="modNotesTx">
        <pc:chgData name="Xuefeng Li" userId="151f1004-8d87-40bc-8655-6aee0b924ef0" providerId="ADAL" clId="{E9646379-EC6E-4EA4-8BF0-5C772091CC3E}" dt="2020-09-25T17:11:33.518" v="5" actId="6549"/>
        <pc:sldMkLst>
          <pc:docMk/>
          <pc:sldMk cId="1990794585" sldId="629"/>
        </pc:sldMkLst>
      </pc:sldChg>
      <pc:sldChg chg="modNotesTx">
        <pc:chgData name="Xuefeng Li" userId="151f1004-8d87-40bc-8655-6aee0b924ef0" providerId="ADAL" clId="{E9646379-EC6E-4EA4-8BF0-5C772091CC3E}" dt="2020-09-25T17:12:03.302" v="11" actId="6549"/>
        <pc:sldMkLst>
          <pc:docMk/>
          <pc:sldMk cId="3299124711" sldId="632"/>
        </pc:sldMkLst>
      </pc:sldChg>
      <pc:sldChg chg="modNotesTx">
        <pc:chgData name="Xuefeng Li" userId="151f1004-8d87-40bc-8655-6aee0b924ef0" providerId="ADAL" clId="{E9646379-EC6E-4EA4-8BF0-5C772091CC3E}" dt="2020-09-25T17:11:42.485" v="7" actId="6549"/>
        <pc:sldMkLst>
          <pc:docMk/>
          <pc:sldMk cId="1187118524" sldId="633"/>
        </pc:sldMkLst>
      </pc:sldChg>
      <pc:sldChg chg="modNotesTx">
        <pc:chgData name="Xuefeng Li" userId="151f1004-8d87-40bc-8655-6aee0b924ef0" providerId="ADAL" clId="{E9646379-EC6E-4EA4-8BF0-5C772091CC3E}" dt="2020-09-25T17:11:28.651" v="4" actId="6549"/>
        <pc:sldMkLst>
          <pc:docMk/>
          <pc:sldMk cId="65588470" sldId="634"/>
        </pc:sldMkLst>
      </pc:sldChg>
      <pc:sldChg chg="modNotesTx">
        <pc:chgData name="Xuefeng Li" userId="151f1004-8d87-40bc-8655-6aee0b924ef0" providerId="ADAL" clId="{E9646379-EC6E-4EA4-8BF0-5C772091CC3E}" dt="2020-09-25T17:11:51.218" v="9" actId="6549"/>
        <pc:sldMkLst>
          <pc:docMk/>
          <pc:sldMk cId="3748015005" sldId="637"/>
        </pc:sldMkLst>
      </pc:sldChg>
      <pc:sldChg chg="modNotesTx">
        <pc:chgData name="Xuefeng Li" userId="151f1004-8d87-40bc-8655-6aee0b924ef0" providerId="ADAL" clId="{E9646379-EC6E-4EA4-8BF0-5C772091CC3E}" dt="2020-09-25T17:12:07.385" v="12" actId="6549"/>
        <pc:sldMkLst>
          <pc:docMk/>
          <pc:sldMk cId="3193280751" sldId="638"/>
        </pc:sldMkLst>
      </pc:sldChg>
      <pc:sldChg chg="modNotesTx">
        <pc:chgData name="Xuefeng Li" userId="151f1004-8d87-40bc-8655-6aee0b924ef0" providerId="ADAL" clId="{E9646379-EC6E-4EA4-8BF0-5C772091CC3E}" dt="2020-09-25T17:11:46.485" v="8" actId="6549"/>
        <pc:sldMkLst>
          <pc:docMk/>
          <pc:sldMk cId="959577794" sldId="639"/>
        </pc:sldMkLst>
      </pc:sldChg>
      <pc:sldChg chg="modNotesTx">
        <pc:chgData name="Xuefeng Li" userId="151f1004-8d87-40bc-8655-6aee0b924ef0" providerId="ADAL" clId="{E9646379-EC6E-4EA4-8BF0-5C772091CC3E}" dt="2020-09-25T17:12:11.352" v="13" actId="6549"/>
        <pc:sldMkLst>
          <pc:docMk/>
          <pc:sldMk cId="3758765393" sldId="641"/>
        </pc:sldMkLst>
      </pc:sldChg>
      <pc:sldChg chg="modNotesTx">
        <pc:chgData name="Xuefeng Li" userId="151f1004-8d87-40bc-8655-6aee0b924ef0" providerId="ADAL" clId="{E9646379-EC6E-4EA4-8BF0-5C772091CC3E}" dt="2020-09-25T17:11:20.701" v="2" actId="6549"/>
        <pc:sldMkLst>
          <pc:docMk/>
          <pc:sldMk cId="1951474093" sldId="642"/>
        </pc:sldMkLst>
      </pc:sldChg>
      <pc:sldChg chg="modNotesTx">
        <pc:chgData name="Xuefeng Li" userId="151f1004-8d87-40bc-8655-6aee0b924ef0" providerId="ADAL" clId="{E9646379-EC6E-4EA4-8BF0-5C772091CC3E}" dt="2020-09-25T17:12:16.435" v="14" actId="6549"/>
        <pc:sldMkLst>
          <pc:docMk/>
          <pc:sldMk cId="2759536451" sldId="643"/>
        </pc:sldMkLst>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0-09-22T11:03:00.058" idx="2">
    <p:pos x="10" y="10"/>
    <p:text/>
    <p:extLst>
      <p:ext uri="{C676402C-5697-4E1C-873F-D02D1690AC5C}">
        <p15:threadingInfo xmlns:p15="http://schemas.microsoft.com/office/powerpoint/2012/main" timeZoneBias="2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891800-B05C-4FC3-8810-07CA12419514}" type="datetimeFigureOut">
              <a:rPr lang="en-US" smtClean="0"/>
              <a:t>9/24/2020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0D8C5C-F75C-408A-88BA-ADFE9EC6BACA}" type="slidenum">
              <a:rPr lang="en-US" smtClean="0"/>
              <a:t>‹#›</a:t>
            </a:fld>
            <a:endParaRPr lang="en-US"/>
          </a:p>
        </p:txBody>
      </p:sp>
    </p:spTree>
    <p:extLst>
      <p:ext uri="{BB962C8B-B14F-4D97-AF65-F5344CB8AC3E}">
        <p14:creationId xmlns:p14="http://schemas.microsoft.com/office/powerpoint/2010/main" val="676061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0D8C5C-F75C-408A-88BA-ADFE9EC6BACA}" type="slidenum">
              <a:rPr lang="en-US" smtClean="0"/>
              <a:t>1</a:t>
            </a:fld>
            <a:endParaRPr lang="en-US"/>
          </a:p>
        </p:txBody>
      </p:sp>
    </p:spTree>
    <p:extLst>
      <p:ext uri="{BB962C8B-B14F-4D97-AF65-F5344CB8AC3E}">
        <p14:creationId xmlns:p14="http://schemas.microsoft.com/office/powerpoint/2010/main" val="4167146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640D8C5C-F75C-408A-88BA-ADFE9EC6BACA}" type="slidenum">
              <a:rPr lang="en-US" smtClean="0"/>
              <a:t>2</a:t>
            </a:fld>
            <a:endParaRPr lang="en-US"/>
          </a:p>
        </p:txBody>
      </p:sp>
    </p:spTree>
    <p:extLst>
      <p:ext uri="{BB962C8B-B14F-4D97-AF65-F5344CB8AC3E}">
        <p14:creationId xmlns:p14="http://schemas.microsoft.com/office/powerpoint/2010/main" val="645626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457200" algn="l" defTabSz="914400" rtl="0" eaLnBrk="1" fontAlgn="auto" latinLnBrk="0" hangingPunct="1">
              <a:lnSpc>
                <a:spcPct val="100000"/>
              </a:lnSpc>
              <a:spcBef>
                <a:spcPts val="100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94A789F-C161-45F9-9669-74394498E1E9}" type="slidenum">
              <a:rPr lang="en-US" smtClean="0"/>
              <a:t>3</a:t>
            </a:fld>
            <a:endParaRPr lang="en-US"/>
          </a:p>
        </p:txBody>
      </p:sp>
    </p:spTree>
    <p:extLst>
      <p:ext uri="{BB962C8B-B14F-4D97-AF65-F5344CB8AC3E}">
        <p14:creationId xmlns:p14="http://schemas.microsoft.com/office/powerpoint/2010/main" val="3327162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4A789F-C161-45F9-9669-74394498E1E9}" type="slidenum">
              <a:rPr lang="en-US" smtClean="0"/>
              <a:t>4</a:t>
            </a:fld>
            <a:endParaRPr lang="en-US"/>
          </a:p>
        </p:txBody>
      </p:sp>
    </p:spTree>
    <p:extLst>
      <p:ext uri="{BB962C8B-B14F-4D97-AF65-F5344CB8AC3E}">
        <p14:creationId xmlns:p14="http://schemas.microsoft.com/office/powerpoint/2010/main" val="1866632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4A789F-C161-45F9-9669-74394498E1E9}" type="slidenum">
              <a:rPr lang="en-US" smtClean="0"/>
              <a:t>5</a:t>
            </a:fld>
            <a:endParaRPr lang="en-US"/>
          </a:p>
        </p:txBody>
      </p:sp>
    </p:spTree>
    <p:extLst>
      <p:ext uri="{BB962C8B-B14F-4D97-AF65-F5344CB8AC3E}">
        <p14:creationId xmlns:p14="http://schemas.microsoft.com/office/powerpoint/2010/main" val="2414175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US" dirty="0"/>
              </a:p>
            </p:txBody>
          </p:sp>
        </mc:Choice>
        <mc:Fallback xmlns="">
          <p:sp>
            <p:nvSpPr>
              <p:cNvPr id="3" name="Notes Placeholder 2"/>
              <p:cNvSpPr>
                <a:spLocks noGrp="1"/>
              </p:cNvSpPr>
              <p:nvPr>
                <p:ph type="body" idx="1"/>
              </p:nvPr>
            </p:nvSpPr>
            <p:spPr/>
            <p:txBody>
              <a:bodyPr/>
              <a:lstStyle/>
              <a:p>
                <a:r>
                  <a:rPr lang="en-US" dirty="0"/>
                  <a:t>Since both novel methods are based on the power prior model, we will briefly review the power prior model here.</a:t>
                </a:r>
              </a:p>
              <a:p>
                <a:r>
                  <a:rPr lang="en-US" dirty="0"/>
                  <a:t>Suppose the parameter of interest is </a:t>
                </a:r>
                <a:r>
                  <a:rPr lang="el-GR" dirty="0"/>
                  <a:t>θ</a:t>
                </a:r>
                <a:r>
                  <a:rPr lang="en-US" dirty="0"/>
                  <a:t>, prior data is D0, then the power prior model down-weights the prior data through a power parameter </a:t>
                </a:r>
                <a:r>
                  <a:rPr lang="en-US" sz="1200" i="0">
                    <a:solidFill>
                      <a:schemeClr val="tx1"/>
                    </a:solidFill>
                    <a:latin typeface="Cambria Math" panose="02040503050406030204" pitchFamily="18" charset="0"/>
                    <a:ea typeface="Cambria Math" panose="02040503050406030204" pitchFamily="18" charset="0"/>
                  </a:rPr>
                  <a:t>𝛼_</a:t>
                </a:r>
                <a:r>
                  <a:rPr lang="en-US" sz="1200" i="0">
                    <a:solidFill>
                      <a:schemeClr val="tx1"/>
                    </a:solidFill>
                    <a:latin typeface="Cambria Math" panose="02040503050406030204" pitchFamily="18" charset="0"/>
                  </a:rPr>
                  <a:t>0  </a:t>
                </a:r>
                <a:r>
                  <a:rPr lang="en-US" dirty="0"/>
                  <a:t>on the likelihood function of the prior data.</a:t>
                </a:r>
              </a:p>
              <a:p>
                <a:r>
                  <a:rPr lang="en-US" dirty="0"/>
                  <a:t>This formula is the prior to be borrowed,</a:t>
                </a:r>
                <a:r>
                  <a:rPr lang="en-US" baseline="0" dirty="0"/>
                  <a:t> w</a:t>
                </a:r>
                <a:r>
                  <a:rPr lang="en-US" sz="2000" dirty="0">
                    <a:solidFill>
                      <a:schemeClr val="tx1"/>
                    </a:solidFill>
                  </a:rPr>
                  <a:t>here </a:t>
                </a:r>
                <a:r>
                  <a:rPr lang="en-US" sz="2000" i="0" dirty="0">
                    <a:solidFill>
                      <a:schemeClr val="tx1"/>
                    </a:solidFill>
                    <a:latin typeface="Cambria Math" panose="02040503050406030204" pitchFamily="18" charset="0"/>
                  </a:rPr>
                  <a:t>𝜋_0 (𝜃)</a:t>
                </a:r>
                <a:r>
                  <a:rPr lang="en-US" sz="2000" dirty="0">
                    <a:solidFill>
                      <a:schemeClr val="tx1"/>
                    </a:solidFill>
                  </a:rPr>
                  <a:t> is the prior distribution of </a:t>
                </a:r>
                <a:r>
                  <a:rPr lang="en-US" sz="2000" i="0" dirty="0">
                    <a:solidFill>
                      <a:schemeClr val="tx1"/>
                    </a:solidFill>
                    <a:latin typeface="Cambria Math" panose="02040503050406030204" pitchFamily="18" charset="0"/>
                  </a:rPr>
                  <a:t>𝜃</a:t>
                </a:r>
                <a:r>
                  <a:rPr lang="en-US" sz="2000" dirty="0">
                    <a:solidFill>
                      <a:schemeClr val="tx1"/>
                    </a:solidFill>
                  </a:rPr>
                  <a:t> and </a:t>
                </a:r>
                <a:r>
                  <a:rPr lang="en-US" sz="2000" i="0" dirty="0">
                    <a:solidFill>
                      <a:schemeClr val="tx1"/>
                    </a:solidFill>
                    <a:latin typeface="Cambria Math" panose="02040503050406030204" pitchFamily="18" charset="0"/>
                  </a:rPr>
                  <a:t>𝐿(𝜃|𝐷_0)</a:t>
                </a:r>
                <a:r>
                  <a:rPr lang="en-US" sz="2000" dirty="0">
                    <a:solidFill>
                      <a:schemeClr val="tx1"/>
                    </a:solidFill>
                  </a:rPr>
                  <a:t> is the likelihood function of the historical data. </a:t>
                </a:r>
              </a:p>
              <a:p>
                <a:r>
                  <a:rPr lang="en-US" dirty="0"/>
                  <a:t>This power parameter </a:t>
                </a:r>
                <a:r>
                  <a:rPr lang="en-US" sz="1200" i="0">
                    <a:solidFill>
                      <a:schemeClr val="tx1"/>
                    </a:solidFill>
                    <a:latin typeface="Cambria Math" panose="02040503050406030204" pitchFamily="18" charset="0"/>
                    <a:ea typeface="Cambria Math" panose="02040503050406030204" pitchFamily="18" charset="0"/>
                  </a:rPr>
                  <a:t>𝛼_</a:t>
                </a:r>
                <a:r>
                  <a:rPr lang="en-US" sz="1200" i="0">
                    <a:solidFill>
                      <a:schemeClr val="tx1"/>
                    </a:solidFill>
                    <a:latin typeface="Cambria Math" panose="02040503050406030204" pitchFamily="18" charset="0"/>
                  </a:rPr>
                  <a:t>0</a:t>
                </a:r>
                <a:r>
                  <a:rPr lang="en-US" dirty="0"/>
                  <a:t> is a value between 0 and 1. If  </a:t>
                </a:r>
                <a:r>
                  <a:rPr lang="en-US" sz="1200" i="0">
                    <a:solidFill>
                      <a:schemeClr val="tx1"/>
                    </a:solidFill>
                    <a:latin typeface="Cambria Math" panose="02040503050406030204" pitchFamily="18" charset="0"/>
                    <a:ea typeface="Cambria Math" panose="02040503050406030204" pitchFamily="18" charset="0"/>
                  </a:rPr>
                  <a:t>𝛼_</a:t>
                </a:r>
                <a:r>
                  <a:rPr lang="en-US" sz="1200" i="0">
                    <a:solidFill>
                      <a:schemeClr val="tx1"/>
                    </a:solidFill>
                    <a:latin typeface="Cambria Math" panose="02040503050406030204" pitchFamily="18" charset="0"/>
                  </a:rPr>
                  <a:t>0</a:t>
                </a:r>
                <a:r>
                  <a:rPr lang="en-US" dirty="0"/>
                  <a:t> =0 there is no borrowing. If </a:t>
                </a:r>
                <a:r>
                  <a:rPr lang="en-US" sz="1200" i="0">
                    <a:solidFill>
                      <a:schemeClr val="tx1"/>
                    </a:solidFill>
                    <a:latin typeface="Cambria Math" panose="02040503050406030204" pitchFamily="18" charset="0"/>
                    <a:ea typeface="Cambria Math" panose="02040503050406030204" pitchFamily="18" charset="0"/>
                  </a:rPr>
                  <a:t>𝛼_</a:t>
                </a:r>
                <a:r>
                  <a:rPr lang="en-US" sz="1200" i="0">
                    <a:solidFill>
                      <a:schemeClr val="tx1"/>
                    </a:solidFill>
                    <a:latin typeface="Cambria Math" panose="02040503050406030204" pitchFamily="18" charset="0"/>
                  </a:rPr>
                  <a:t>0</a:t>
                </a:r>
                <a:r>
                  <a:rPr lang="en-US" dirty="0"/>
                  <a:t> =1 we fully borrow the prior data. </a:t>
                </a:r>
              </a:p>
              <a:p>
                <a:r>
                  <a:rPr lang="en-US" dirty="0"/>
                  <a:t>Usually this </a:t>
                </a:r>
                <a:r>
                  <a:rPr lang="en-US" b="0" i="0">
                    <a:latin typeface="Cambria Math" panose="02040503050406030204" pitchFamily="18" charset="0"/>
                  </a:rPr>
                  <a:t>α_0</a:t>
                </a:r>
                <a:r>
                  <a:rPr lang="en-US" dirty="0"/>
                  <a:t> is a fixed value that is pre-specified based on clinical and regulatory consideration qualitatively. No outcome</a:t>
                </a:r>
                <a:r>
                  <a:rPr lang="en-US" baseline="0" dirty="0"/>
                  <a:t> data from the current study will be used.</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Also, if the total number of prior patients is n</a:t>
                </a:r>
                <a:r>
                  <a:rPr lang="en-US" baseline="-25000" dirty="0"/>
                  <a:t>0</a:t>
                </a:r>
                <a:r>
                  <a:rPr lang="en-US" dirty="0"/>
                  <a:t>, and </a:t>
                </a:r>
                <a:r>
                  <a:rPr lang="en-US" altLang="en-US" sz="1200" i="1" dirty="0" err="1">
                    <a:solidFill>
                      <a:srgbClr val="0070C0"/>
                    </a:solidFill>
                    <a:latin typeface="Arial" panose="020B0604020202020204" pitchFamily="34" charset="0"/>
                  </a:rPr>
                  <a:t>n</a:t>
                </a:r>
                <a:r>
                  <a:rPr lang="en-US" altLang="en-US" sz="1200" i="1" baseline="-25000" dirty="0" err="1">
                    <a:solidFill>
                      <a:srgbClr val="0070C0"/>
                    </a:solidFill>
                    <a:latin typeface="Arial" panose="020B0604020202020204" pitchFamily="34" charset="0"/>
                  </a:rPr>
                  <a:t>max</a:t>
                </a:r>
                <a:r>
                  <a:rPr lang="en-US" altLang="en-US" sz="1200" dirty="0">
                    <a:solidFill>
                      <a:srgbClr val="0070C0"/>
                    </a:solidFill>
                    <a:latin typeface="Arial" panose="020B0604020202020204" pitchFamily="34" charset="0"/>
                  </a:rPr>
                  <a:t> </a:t>
                </a:r>
                <a:r>
                  <a:rPr lang="en-US" altLang="en-US" sz="1200" dirty="0"/>
                  <a:t>is the maximum number of prior patients to be borrowed, </a:t>
                </a:r>
                <a:r>
                  <a:rPr lang="el-GR" altLang="en-US" sz="1200" b="1" i="1" dirty="0">
                    <a:solidFill>
                      <a:srgbClr val="0070C0"/>
                    </a:solidFill>
                    <a:latin typeface="Albany AMT" panose="020B0604020202020204" pitchFamily="34" charset="0"/>
                    <a:cs typeface="Albany AMT" panose="020B0604020202020204" pitchFamily="34" charset="0"/>
                  </a:rPr>
                  <a:t>α</a:t>
                </a:r>
                <a:r>
                  <a:rPr lang="en-US" altLang="en-US" sz="1200" b="1" i="1" baseline="-25000" dirty="0">
                    <a:solidFill>
                      <a:srgbClr val="0070C0"/>
                    </a:solidFill>
                    <a:latin typeface="Albany AMT" panose="020B0604020202020204" pitchFamily="34" charset="0"/>
                    <a:cs typeface="Albany AMT" panose="020B0604020202020204" pitchFamily="34" charset="0"/>
                  </a:rPr>
                  <a:t>0 </a:t>
                </a:r>
                <a:r>
                  <a:rPr lang="en-US" altLang="en-US" sz="1200" b="1" i="1" dirty="0">
                    <a:solidFill>
                      <a:srgbClr val="0070C0"/>
                    </a:solidFill>
                    <a:latin typeface="Arial" panose="020B0604020202020204" pitchFamily="34" charset="0"/>
                  </a:rPr>
                  <a:t>= </a:t>
                </a:r>
                <a:r>
                  <a:rPr lang="en-US" altLang="en-US" sz="1200" b="1" i="1" dirty="0" err="1">
                    <a:solidFill>
                      <a:srgbClr val="0070C0"/>
                    </a:solidFill>
                    <a:latin typeface="Arial" panose="020B0604020202020204" pitchFamily="34" charset="0"/>
                  </a:rPr>
                  <a:t>n</a:t>
                </a:r>
                <a:r>
                  <a:rPr lang="en-US" altLang="en-US" sz="1200" b="1" i="1" baseline="-25000" dirty="0" err="1">
                    <a:solidFill>
                      <a:srgbClr val="0070C0"/>
                    </a:solidFill>
                    <a:latin typeface="Arial" panose="020B0604020202020204" pitchFamily="34" charset="0"/>
                  </a:rPr>
                  <a:t>max</a:t>
                </a:r>
                <a:r>
                  <a:rPr lang="en-US" altLang="en-US" sz="1200" b="1" i="1" dirty="0">
                    <a:solidFill>
                      <a:srgbClr val="0070C0"/>
                    </a:solidFill>
                    <a:latin typeface="Arial" panose="020B0604020202020204" pitchFamily="34" charset="0"/>
                  </a:rPr>
                  <a:t> /n</a:t>
                </a:r>
                <a:r>
                  <a:rPr lang="en-US" altLang="en-US" sz="1200" b="1" i="1" baseline="-25000" dirty="0">
                    <a:solidFill>
                      <a:srgbClr val="0070C0"/>
                    </a:solidFill>
                    <a:latin typeface="Arial" panose="020B0604020202020204" pitchFamily="34" charset="0"/>
                  </a:rPr>
                  <a:t>0.</a:t>
                </a:r>
              </a:p>
              <a:p>
                <a:endParaRPr lang="en-US" dirty="0"/>
              </a:p>
            </p:txBody>
          </p:sp>
        </mc:Fallback>
      </mc:AlternateContent>
      <p:sp>
        <p:nvSpPr>
          <p:cNvPr id="4" name="Slide Number Placeholder 3"/>
          <p:cNvSpPr>
            <a:spLocks noGrp="1"/>
          </p:cNvSpPr>
          <p:nvPr>
            <p:ph type="sldNum" sz="quarter" idx="5"/>
          </p:nvPr>
        </p:nvSpPr>
        <p:spPr/>
        <p:txBody>
          <a:bodyPr/>
          <a:lstStyle/>
          <a:p>
            <a:fld id="{640D8C5C-F75C-408A-88BA-ADFE9EC6BACA}" type="slidenum">
              <a:rPr lang="en-US" smtClean="0"/>
              <a:t>6</a:t>
            </a:fld>
            <a:endParaRPr lang="en-US"/>
          </a:p>
        </p:txBody>
      </p:sp>
    </p:spTree>
    <p:extLst>
      <p:ext uri="{BB962C8B-B14F-4D97-AF65-F5344CB8AC3E}">
        <p14:creationId xmlns:p14="http://schemas.microsoft.com/office/powerpoint/2010/main" val="2999754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US" dirty="0"/>
              </a:p>
            </p:txBody>
          </p:sp>
        </mc:Choice>
        <mc:Fallback xmlns="">
          <p:sp>
            <p:nvSpPr>
              <p:cNvPr id="3" name="Notes Placeholder 2"/>
              <p:cNvSpPr>
                <a:spLocks noGrp="1"/>
              </p:cNvSpPr>
              <p:nvPr>
                <p:ph type="body" idx="1"/>
              </p:nvPr>
            </p:nvSpPr>
            <p:spPr/>
            <p:txBody>
              <a:bodyPr/>
              <a:lstStyle/>
              <a:p>
                <a:r>
                  <a:rPr lang="en-US" dirty="0"/>
                  <a:t>The power prior model is simple and straightforward. However, in clinical trials, there is no widely accepted rules to determine the power parameter and usually it is very difficult to decide a value upfront that everybody agrees. Clinicians and statisticians must work together to come up with a value.  It is easier to set up a maximum number of patients that is allowed to be borrowed qualitatively based the similarity of study design, then the power parameter can be further refined statistically. </a:t>
                </a:r>
              </a:p>
              <a:p>
                <a:r>
                  <a:rPr lang="en-US" dirty="0"/>
                  <a:t>Specifically, we can multiply the original power parameter </a:t>
                </a:r>
                <a:r>
                  <a:rPr lang="el-GR" altLang="en-US" sz="1200" b="1" i="1" dirty="0">
                    <a:solidFill>
                      <a:srgbClr val="0070C0"/>
                    </a:solidFill>
                    <a:latin typeface="Albany AMT" panose="020B0604020202020204" pitchFamily="34" charset="0"/>
                    <a:cs typeface="Albany AMT" panose="020B0604020202020204" pitchFamily="34" charset="0"/>
                  </a:rPr>
                  <a:t>α</a:t>
                </a:r>
                <a:r>
                  <a:rPr lang="en-US" altLang="en-US" sz="1200" b="1" i="1" baseline="-25000" dirty="0">
                    <a:solidFill>
                      <a:srgbClr val="0070C0"/>
                    </a:solidFill>
                    <a:latin typeface="Albany AMT" panose="020B0604020202020204" pitchFamily="34" charset="0"/>
                    <a:cs typeface="Albany AMT" panose="020B0604020202020204" pitchFamily="34" charset="0"/>
                  </a:rPr>
                  <a:t>0</a:t>
                </a:r>
                <a:r>
                  <a:rPr lang="en-US" dirty="0"/>
                  <a:t> by another parameter </a:t>
                </a:r>
                <a:r>
                  <a:rPr lang="el-GR" altLang="en-US" sz="1200" b="1" i="1" dirty="0">
                    <a:solidFill>
                      <a:srgbClr val="0070C0"/>
                    </a:solidFill>
                    <a:latin typeface="Albany AMT" panose="020B0604020202020204" pitchFamily="34" charset="0"/>
                    <a:cs typeface="Albany AMT" panose="020B0604020202020204" pitchFamily="34" charset="0"/>
                  </a:rPr>
                  <a:t>α</a:t>
                </a:r>
                <a:r>
                  <a:rPr lang="en-US" altLang="en-US" sz="1200" b="1" i="1" dirty="0">
                    <a:solidFill>
                      <a:srgbClr val="0070C0"/>
                    </a:solidFill>
                    <a:latin typeface="Albany AMT" panose="020B0604020202020204" pitchFamily="34" charset="0"/>
                    <a:cs typeface="Albany AMT" panose="020B0604020202020204" pitchFamily="34" charset="0"/>
                  </a:rPr>
                  <a:t> </a:t>
                </a:r>
                <a:r>
                  <a:rPr lang="en-US" altLang="en-US" sz="1200" kern="1200" dirty="0">
                    <a:solidFill>
                      <a:schemeClr val="tx1"/>
                    </a:solidFill>
                    <a:latin typeface="+mn-lt"/>
                    <a:ea typeface="+mn-ea"/>
                    <a:cs typeface="+mn-cs"/>
                  </a:rPr>
                  <a:t>so the prior data is further discounted based on quantitative data available. This tuning parameter </a:t>
                </a:r>
                <a:r>
                  <a:rPr lang="el-GR" altLang="en-US" sz="1200" b="1" i="1" dirty="0">
                    <a:solidFill>
                      <a:srgbClr val="0070C0"/>
                    </a:solidFill>
                    <a:latin typeface="Albany AMT" panose="020B0604020202020204" pitchFamily="34" charset="0"/>
                    <a:cs typeface="Albany AMT" panose="020B0604020202020204" pitchFamily="34" charset="0"/>
                  </a:rPr>
                  <a:t>α</a:t>
                </a:r>
                <a:r>
                  <a:rPr lang="en-US" altLang="en-US" sz="1200" b="1" i="1" dirty="0">
                    <a:solidFill>
                      <a:srgbClr val="0070C0"/>
                    </a:solidFill>
                    <a:latin typeface="Albany AMT" panose="020B0604020202020204" pitchFamily="34" charset="0"/>
                    <a:cs typeface="Albany AMT" panose="020B0604020202020204" pitchFamily="34" charset="0"/>
                  </a:rPr>
                  <a:t> </a:t>
                </a:r>
                <a:r>
                  <a:rPr lang="en-US" altLang="en-US" sz="1200" kern="1200" dirty="0">
                    <a:solidFill>
                      <a:schemeClr val="tx1"/>
                    </a:solidFill>
                    <a:latin typeface="+mn-lt"/>
                    <a:ea typeface="+mn-ea"/>
                    <a:cs typeface="+mn-cs"/>
                  </a:rPr>
                  <a:t>is also between 0 and 1.</a:t>
                </a:r>
              </a:p>
              <a:p>
                <a:r>
                  <a:rPr lang="en-US" sz="1200" kern="1200" dirty="0">
                    <a:solidFill>
                      <a:schemeClr val="tx1"/>
                    </a:solidFill>
                    <a:latin typeface="+mn-lt"/>
                    <a:ea typeface="+mn-ea"/>
                    <a:cs typeface="+mn-cs"/>
                  </a:rPr>
                  <a:t>In another word, </a:t>
                </a:r>
                <a:r>
                  <a:rPr lang="en-US" dirty="0"/>
                  <a:t>the original power parameter </a:t>
                </a:r>
                <a:r>
                  <a:rPr lang="el-GR" altLang="en-US" sz="1200" b="1" i="1" dirty="0">
                    <a:solidFill>
                      <a:srgbClr val="0070C0"/>
                    </a:solidFill>
                    <a:latin typeface="Albany AMT" panose="020B0604020202020204" pitchFamily="34" charset="0"/>
                    <a:cs typeface="Albany AMT" panose="020B0604020202020204" pitchFamily="34" charset="0"/>
                  </a:rPr>
                  <a:t>α</a:t>
                </a:r>
                <a:r>
                  <a:rPr lang="en-US" altLang="en-US" sz="1200" b="1" i="1" baseline="-25000" dirty="0">
                    <a:solidFill>
                      <a:srgbClr val="0070C0"/>
                    </a:solidFill>
                    <a:latin typeface="Albany AMT" panose="020B0604020202020204" pitchFamily="34" charset="0"/>
                    <a:cs typeface="Albany AMT" panose="020B0604020202020204" pitchFamily="34" charset="0"/>
                  </a:rPr>
                  <a:t>0</a:t>
                </a:r>
                <a:r>
                  <a:rPr lang="en-US" dirty="0"/>
                  <a:t> provides the first level of discounting and the </a:t>
                </a:r>
                <a:r>
                  <a:rPr lang="en-US" altLang="en-US" sz="1200" kern="1200" dirty="0">
                    <a:solidFill>
                      <a:schemeClr val="tx1"/>
                    </a:solidFill>
                    <a:latin typeface="+mn-lt"/>
                    <a:ea typeface="+mn-ea"/>
                    <a:cs typeface="+mn-cs"/>
                  </a:rPr>
                  <a:t>tuning parameter </a:t>
                </a:r>
                <a:r>
                  <a:rPr lang="el-GR" altLang="en-US" sz="1200" b="1" i="1" dirty="0">
                    <a:solidFill>
                      <a:srgbClr val="0070C0"/>
                    </a:solidFill>
                    <a:latin typeface="Albany AMT" panose="020B0604020202020204" pitchFamily="34" charset="0"/>
                    <a:cs typeface="Albany AMT" panose="020B0604020202020204" pitchFamily="34" charset="0"/>
                  </a:rPr>
                  <a:t>α</a:t>
                </a:r>
                <a:r>
                  <a:rPr lang="en-US" altLang="en-US" sz="1200" b="1" i="1" dirty="0">
                    <a:solidFill>
                      <a:srgbClr val="0070C0"/>
                    </a:solidFill>
                    <a:latin typeface="Albany AMT" panose="020B0604020202020204" pitchFamily="34" charset="0"/>
                    <a:cs typeface="Albany AMT" panose="020B0604020202020204" pitchFamily="34" charset="0"/>
                  </a:rPr>
                  <a:t> </a:t>
                </a:r>
                <a:r>
                  <a:rPr lang="en-US" dirty="0"/>
                  <a:t>provides the second level of discounting. </a:t>
                </a:r>
                <a:endParaRPr lang="en-US" sz="1200" kern="1200" dirty="0">
                  <a:solidFill>
                    <a:schemeClr val="tx1"/>
                  </a:solidFill>
                  <a:latin typeface="+mn-lt"/>
                  <a:ea typeface="+mn-ea"/>
                  <a:cs typeface="+mn-cs"/>
                </a:endParaRPr>
              </a:p>
              <a:p>
                <a:r>
                  <a:rPr lang="en-US" dirty="0"/>
                  <a:t>So far two ideas have been proposed to determine this tuning parameter </a:t>
                </a:r>
                <a:r>
                  <a:rPr lang="el-GR" altLang="en-US" sz="1200" b="1" i="1" dirty="0">
                    <a:solidFill>
                      <a:srgbClr val="0070C0"/>
                    </a:solidFill>
                    <a:latin typeface="Albany AMT" panose="020B0604020202020204" pitchFamily="34" charset="0"/>
                    <a:cs typeface="Albany AMT" panose="020B0604020202020204" pitchFamily="34" charset="0"/>
                  </a:rPr>
                  <a:t>α</a:t>
                </a:r>
                <a:r>
                  <a:rPr lang="en-US" dirty="0"/>
                  <a:t>.   </a:t>
                </a:r>
              </a:p>
              <a:p>
                <a:r>
                  <a:rPr lang="en-US" dirty="0"/>
                  <a:t>The first idea</a:t>
                </a:r>
                <a:r>
                  <a:rPr lang="en-US" baseline="0" dirty="0"/>
                  <a:t> is that this </a:t>
                </a:r>
                <a:r>
                  <a:rPr lang="el-GR" altLang="en-US" sz="1200" b="1" i="1" dirty="0">
                    <a:solidFill>
                      <a:srgbClr val="0070C0"/>
                    </a:solidFill>
                    <a:latin typeface="Albany AMT" panose="020B0604020202020204" pitchFamily="34" charset="0"/>
                    <a:cs typeface="Albany AMT" panose="020B0604020202020204" pitchFamily="34" charset="0"/>
                  </a:rPr>
                  <a:t>α</a:t>
                </a:r>
                <a:r>
                  <a:rPr lang="en-US" dirty="0"/>
                  <a:t> d</a:t>
                </a:r>
                <a:r>
                  <a:rPr lang="en-US" sz="1200" dirty="0"/>
                  <a:t>epends on the similarity between prior data </a:t>
                </a:r>
                <a:r>
                  <a:rPr lang="en-US" sz="1200" i="0">
                    <a:latin typeface="Cambria Math" panose="02040503050406030204" pitchFamily="18" charset="0"/>
                  </a:rPr>
                  <a:t>𝐷_0</a:t>
                </a:r>
                <a:r>
                  <a:rPr lang="en-US" sz="1200" dirty="0"/>
                  <a:t> and current data </a:t>
                </a:r>
                <a:r>
                  <a:rPr lang="en-US" sz="1200" i="0">
                    <a:latin typeface="Cambria Math" panose="02040503050406030204" pitchFamily="18" charset="0"/>
                  </a:rPr>
                  <a:t>𝐷</a:t>
                </a:r>
                <a:r>
                  <a:rPr lang="en-US" sz="1200" dirty="0"/>
                  <a:t> in terms of baseline covariates.</a:t>
                </a:r>
              </a:p>
              <a:p>
                <a:r>
                  <a:rPr lang="en-US" dirty="0"/>
                  <a:t>The second idea</a:t>
                </a:r>
                <a:r>
                  <a:rPr lang="en-US" baseline="0" dirty="0"/>
                  <a:t> is that this </a:t>
                </a:r>
                <a:r>
                  <a:rPr lang="el-GR" altLang="en-US" sz="1200" b="1" i="1" dirty="0">
                    <a:solidFill>
                      <a:srgbClr val="0070C0"/>
                    </a:solidFill>
                    <a:latin typeface="Albany AMT" panose="020B0604020202020204" pitchFamily="34" charset="0"/>
                    <a:cs typeface="Albany AMT" panose="020B0604020202020204" pitchFamily="34" charset="0"/>
                  </a:rPr>
                  <a:t>α</a:t>
                </a:r>
                <a:r>
                  <a:rPr lang="en-US" dirty="0"/>
                  <a:t> d</a:t>
                </a:r>
                <a:r>
                  <a:rPr lang="en-US" sz="1200" dirty="0"/>
                  <a:t>epends on the similarity in terms of outcome data.</a:t>
                </a:r>
              </a:p>
              <a:p>
                <a:r>
                  <a:rPr lang="en-US" sz="1200" dirty="0"/>
                  <a:t>In the following, I will describe these two ideas in more detail.</a:t>
                </a:r>
                <a:endParaRPr lang="en-US" dirty="0"/>
              </a:p>
            </p:txBody>
          </p:sp>
        </mc:Fallback>
      </mc:AlternateContent>
      <p:sp>
        <p:nvSpPr>
          <p:cNvPr id="4" name="Slide Number Placeholder 3"/>
          <p:cNvSpPr>
            <a:spLocks noGrp="1"/>
          </p:cNvSpPr>
          <p:nvPr>
            <p:ph type="sldNum" sz="quarter" idx="5"/>
          </p:nvPr>
        </p:nvSpPr>
        <p:spPr/>
        <p:txBody>
          <a:bodyPr/>
          <a:lstStyle/>
          <a:p>
            <a:fld id="{640D8C5C-F75C-408A-88BA-ADFE9EC6BACA}" type="slidenum">
              <a:rPr lang="en-US" smtClean="0"/>
              <a:t>7</a:t>
            </a:fld>
            <a:endParaRPr lang="en-US"/>
          </a:p>
        </p:txBody>
      </p:sp>
    </p:spTree>
    <p:extLst>
      <p:ext uri="{BB962C8B-B14F-4D97-AF65-F5344CB8AC3E}">
        <p14:creationId xmlns:p14="http://schemas.microsoft.com/office/powerpoint/2010/main" val="3437206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0D8C5C-F75C-408A-88BA-ADFE9EC6BACA}" type="slidenum">
              <a:rPr lang="en-US" smtClean="0"/>
              <a:t>8</a:t>
            </a:fld>
            <a:endParaRPr lang="en-US"/>
          </a:p>
        </p:txBody>
      </p:sp>
    </p:spTree>
    <p:extLst>
      <p:ext uri="{BB962C8B-B14F-4D97-AF65-F5344CB8AC3E}">
        <p14:creationId xmlns:p14="http://schemas.microsoft.com/office/powerpoint/2010/main" val="19904195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0D8C5C-F75C-408A-88BA-ADFE9EC6BACA}" type="slidenum">
              <a:rPr lang="en-US" smtClean="0"/>
              <a:t>9</a:t>
            </a:fld>
            <a:endParaRPr lang="en-US"/>
          </a:p>
        </p:txBody>
      </p:sp>
    </p:spTree>
    <p:extLst>
      <p:ext uri="{BB962C8B-B14F-4D97-AF65-F5344CB8AC3E}">
        <p14:creationId xmlns:p14="http://schemas.microsoft.com/office/powerpoint/2010/main" val="2721245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C00000"/>
              </a:solidFill>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40D8C5C-F75C-408A-88BA-ADFE9EC6BACA}" type="slidenum">
              <a:rPr lang="en-US" smtClean="0"/>
              <a:t>10</a:t>
            </a:fld>
            <a:endParaRPr lang="en-US"/>
          </a:p>
        </p:txBody>
      </p:sp>
    </p:spTree>
    <p:extLst>
      <p:ext uri="{BB962C8B-B14F-4D97-AF65-F5344CB8AC3E}">
        <p14:creationId xmlns:p14="http://schemas.microsoft.com/office/powerpoint/2010/main" val="100302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rgbClr val="3333FF"/>
              </a:solidFill>
              <a:latin typeface="Times New Roman" panose="02020603050405020304" pitchFamily="18" charset="0"/>
              <a:ea typeface="+mn-ea"/>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40D8C5C-F75C-408A-88BA-ADFE9EC6BACA}" type="slidenum">
              <a:rPr lang="en-US" smtClean="0"/>
              <a:t>11</a:t>
            </a:fld>
            <a:endParaRPr lang="en-US"/>
          </a:p>
        </p:txBody>
      </p:sp>
    </p:spTree>
    <p:extLst>
      <p:ext uri="{BB962C8B-B14F-4D97-AF65-F5344CB8AC3E}">
        <p14:creationId xmlns:p14="http://schemas.microsoft.com/office/powerpoint/2010/main" val="13425469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US" dirty="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second model is called dynamic power prior mode when the p</a:t>
                </a:r>
                <a:r>
                  <a:rPr lang="en-US" dirty="0">
                    <a:latin typeface="Times New Roman" panose="02020603050405020304" pitchFamily="18" charset="0"/>
                    <a:cs typeface="Times New Roman" panose="02020603050405020304" pitchFamily="18" charset="0"/>
                  </a:rPr>
                  <a:t>ower parameter </a:t>
                </a:r>
                <a:r>
                  <a:rPr lang="el-GR" altLang="en-US" i="1" dirty="0">
                    <a:solidFill>
                      <a:srgbClr val="0070C0"/>
                    </a:solidFill>
                    <a:latin typeface="Albany AMT" panose="020B0604020202020204" pitchFamily="34" charset="0"/>
                    <a:cs typeface="Albany AMT" panose="020B0604020202020204" pitchFamily="34" charset="0"/>
                  </a:rPr>
                  <a:t>α </a:t>
                </a:r>
                <a:r>
                  <a:rPr lang="en-US" dirty="0">
                    <a:latin typeface="Times New Roman" panose="02020603050405020304" pitchFamily="18" charset="0"/>
                    <a:cs typeface="Times New Roman" panose="02020603050405020304" pitchFamily="18" charset="0"/>
                  </a:rPr>
                  <a:t>depends on the similarity between prior data </a:t>
                </a:r>
                <a:r>
                  <a:rPr lang="en-US" i="0">
                    <a:latin typeface="Cambria Math" panose="02040503050406030204" pitchFamily="18" charset="0"/>
                    <a:cs typeface="Times New Roman" panose="02020603050405020304" pitchFamily="18" charset="0"/>
                  </a:rPr>
                  <a:t>𝐷_0</a:t>
                </a:r>
                <a:r>
                  <a:rPr lang="en-US" dirty="0">
                    <a:latin typeface="Times New Roman" panose="02020603050405020304" pitchFamily="18" charset="0"/>
                    <a:cs typeface="Times New Roman" panose="02020603050405020304" pitchFamily="18" charset="0"/>
                  </a:rPr>
                  <a:t> and current data </a:t>
                </a:r>
                <a:r>
                  <a:rPr lang="en-US" i="0">
                    <a:latin typeface="Cambria Math" panose="02040503050406030204" pitchFamily="18" charset="0"/>
                    <a:cs typeface="Times New Roman" panose="02020603050405020304" pitchFamily="18" charset="0"/>
                  </a:rPr>
                  <a:t>𝐷</a:t>
                </a:r>
                <a:r>
                  <a:rPr lang="en-US" dirty="0">
                    <a:latin typeface="Times New Roman" panose="02020603050405020304" pitchFamily="18" charset="0"/>
                    <a:cs typeface="Times New Roman" panose="02020603050405020304" pitchFamily="18" charset="0"/>
                  </a:rPr>
                  <a:t> in terms of outcome data.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It was first proposed by Haddad et al in 2017.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This method is kind of controversial since the prior to be borrowed depends on the outcome from the current data. The outcome data from the current study is used both: to determine the prior and make inference.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Thompson et al addressed some concerns with this model and proposed a modified version.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This model has its utility when used properly and the operating characteristics can be controlled via simulation.</a:t>
                </a:r>
              </a:p>
              <a:p>
                <a:endParaRPr lang="en-US" dirty="0"/>
              </a:p>
            </p:txBody>
          </p:sp>
        </mc:Fallback>
      </mc:AlternateContent>
      <p:sp>
        <p:nvSpPr>
          <p:cNvPr id="4" name="Slide Number Placeholder 3"/>
          <p:cNvSpPr>
            <a:spLocks noGrp="1"/>
          </p:cNvSpPr>
          <p:nvPr>
            <p:ph type="sldNum" sz="quarter" idx="5"/>
          </p:nvPr>
        </p:nvSpPr>
        <p:spPr/>
        <p:txBody>
          <a:bodyPr/>
          <a:lstStyle/>
          <a:p>
            <a:fld id="{640D8C5C-F75C-408A-88BA-ADFE9EC6BACA}" type="slidenum">
              <a:rPr lang="en-US" smtClean="0"/>
              <a:t>12</a:t>
            </a:fld>
            <a:endParaRPr lang="en-US"/>
          </a:p>
        </p:txBody>
      </p:sp>
    </p:spTree>
    <p:extLst>
      <p:ext uri="{BB962C8B-B14F-4D97-AF65-F5344CB8AC3E}">
        <p14:creationId xmlns:p14="http://schemas.microsoft.com/office/powerpoint/2010/main" val="542530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endParaRPr lang="en-US" sz="1200" dirty="0">
                  <a:solidFill>
                    <a:schemeClr val="tx1"/>
                  </a:solidFill>
                </a:endParaRPr>
              </a:p>
              <a:p>
                <a:pPr marL="0" indent="0">
                  <a:buNone/>
                </a:pPr>
                <a:endParaRPr lang="en-US" dirty="0"/>
              </a:p>
            </p:txBody>
          </p:sp>
        </mc:Choice>
        <mc:Fallback xmlns="">
          <p:sp>
            <p:nvSpPr>
              <p:cNvPr id="3" name="Notes Placeholder 2"/>
              <p:cNvSpPr>
                <a:spLocks noGrp="1"/>
              </p:cNvSpPr>
              <p:nvPr>
                <p:ph type="body" idx="1"/>
              </p:nvPr>
            </p:nvSpPr>
            <p:spPr/>
            <p:txBody>
              <a:bodyPr/>
              <a:lstStyle/>
              <a:p>
                <a:r>
                  <a:rPr lang="en-US" dirty="0"/>
                  <a:t>In Haddad’s paper, they proposed that the s</a:t>
                </a:r>
                <a:r>
                  <a:rPr lang="en-US" sz="1200" dirty="0">
                    <a:solidFill>
                      <a:schemeClr val="tx1"/>
                    </a:solidFill>
                  </a:rPr>
                  <a:t>imilarity is measured via probability </a:t>
                </a:r>
                <a:r>
                  <a:rPr lang="en-US" i="0">
                    <a:solidFill>
                      <a:srgbClr val="33CC33"/>
                    </a:solidFill>
                    <a:latin typeface="Cambria Math" panose="02040503050406030204" pitchFamily="18" charset="0"/>
                  </a:rPr>
                  <a:t>𝑝=𝑃(𝜃_𝑐≤𝜃_0 |𝐷,𝐷_0)</a:t>
                </a:r>
                <a:r>
                  <a:rPr lang="en-US" i="1" dirty="0">
                    <a:solidFill>
                      <a:srgbClr val="33CC33"/>
                    </a:solidFill>
                    <a:latin typeface="Cambria Math" panose="02040503050406030204" pitchFamily="18" charset="0"/>
                  </a:rPr>
                  <a:t> </a:t>
                </a:r>
                <a:r>
                  <a:rPr lang="en-US" sz="1200" dirty="0">
                    <a:solidFill>
                      <a:schemeClr val="tx1"/>
                    </a:solidFill>
                  </a:rPr>
                  <a:t>where  </a:t>
                </a:r>
                <a:r>
                  <a:rPr lang="en-US" sz="1200" i="0">
                    <a:solidFill>
                      <a:schemeClr val="tx1"/>
                    </a:solidFill>
                    <a:latin typeface="Cambria Math" panose="02040503050406030204" pitchFamily="18" charset="0"/>
                    <a:ea typeface="Cambria Math" panose="02040503050406030204" pitchFamily="18" charset="0"/>
                  </a:rPr>
                  <a:t>𝜃_</a:t>
                </a:r>
                <a:r>
                  <a:rPr lang="en-US" sz="1200" i="0">
                    <a:solidFill>
                      <a:schemeClr val="tx1"/>
                    </a:solidFill>
                    <a:latin typeface="Cambria Math" panose="02040503050406030204" pitchFamily="18" charset="0"/>
                  </a:rPr>
                  <a:t>𝑐</a:t>
                </a:r>
                <a:r>
                  <a:rPr lang="en-US" sz="1200" dirty="0">
                    <a:solidFill>
                      <a:schemeClr val="tx1"/>
                    </a:solidFill>
                  </a:rPr>
                  <a:t> and  </a:t>
                </a:r>
                <a:r>
                  <a:rPr lang="en-US" sz="1200" i="0">
                    <a:solidFill>
                      <a:schemeClr val="tx1"/>
                    </a:solidFill>
                    <a:latin typeface="Cambria Math" panose="02040503050406030204" pitchFamily="18" charset="0"/>
                    <a:ea typeface="Cambria Math" panose="02040503050406030204" pitchFamily="18" charset="0"/>
                  </a:rPr>
                  <a:t>𝜃_0</a:t>
                </a:r>
                <a:r>
                  <a:rPr lang="en-US" sz="1200" dirty="0">
                    <a:solidFill>
                      <a:schemeClr val="tx1"/>
                    </a:solidFill>
                  </a:rPr>
                  <a:t> are responder rates of </a:t>
                </a:r>
                <a:r>
                  <a:rPr lang="en-US" sz="1200" i="0">
                    <a:solidFill>
                      <a:schemeClr val="tx1"/>
                    </a:solidFill>
                    <a:latin typeface="Cambria Math" panose="02040503050406030204" pitchFamily="18" charset="0"/>
                  </a:rPr>
                  <a:t>𝐷</a:t>
                </a:r>
                <a:r>
                  <a:rPr lang="en-US" sz="1200" dirty="0">
                    <a:solidFill>
                      <a:schemeClr val="tx1"/>
                    </a:solidFill>
                  </a:rPr>
                  <a:t> and </a:t>
                </a:r>
                <a:r>
                  <a:rPr lang="en-US" sz="1200" i="0">
                    <a:solidFill>
                      <a:schemeClr val="tx1"/>
                    </a:solidFill>
                    <a:latin typeface="Cambria Math" panose="02040503050406030204" pitchFamily="18" charset="0"/>
                  </a:rPr>
                  <a:t>𝐷_0</a:t>
                </a:r>
                <a:r>
                  <a:rPr lang="en-US" sz="1200" dirty="0">
                    <a:solidFill>
                      <a:schemeClr val="tx1"/>
                    </a:solidFill>
                  </a:rPr>
                  <a:t> and the power parameter is a Weibull function of </a:t>
                </a:r>
                <a:r>
                  <a:rPr lang="en-US" sz="1200" i="0">
                    <a:solidFill>
                      <a:schemeClr val="tx1"/>
                    </a:solidFill>
                    <a:latin typeface="Cambria Math" panose="02040503050406030204" pitchFamily="18" charset="0"/>
                  </a:rPr>
                  <a:t>𝑝</a:t>
                </a:r>
                <a:r>
                  <a:rPr lang="en-US" sz="1200" dirty="0">
                    <a:solidFill>
                      <a:schemeClr val="tx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Later in a statistical workshop, they proposed to</a:t>
                </a:r>
                <a:r>
                  <a:rPr lang="en-US" sz="1200" baseline="0" dirty="0">
                    <a:solidFill>
                      <a:schemeClr val="tx1"/>
                    </a:solidFill>
                  </a:rPr>
                  <a:t> measure the similarity using the </a:t>
                </a:r>
                <a:r>
                  <a:rPr lang="en-US" sz="1200" i="0">
                    <a:solidFill>
                      <a:schemeClr val="tx1"/>
                    </a:solidFill>
                    <a:latin typeface="Cambria Math" panose="02040503050406030204" pitchFamily="18" charset="0"/>
                  </a:rPr>
                  <a:t>𝑝</a:t>
                </a:r>
                <a:r>
                  <a:rPr lang="en-US" sz="1200" dirty="0">
                    <a:solidFill>
                      <a:schemeClr val="tx1"/>
                    </a:solidFill>
                  </a:rPr>
                  <a:t>-values of </a:t>
                </a:r>
                <a:r>
                  <a:rPr lang="en-US" sz="1200" baseline="0" dirty="0">
                    <a:solidFill>
                      <a:schemeClr val="tx1"/>
                    </a:solidFill>
                  </a:rPr>
                  <a:t>t</a:t>
                </a:r>
                <a:r>
                  <a:rPr lang="en-US" sz="1200" dirty="0">
                    <a:solidFill>
                      <a:schemeClr val="tx1"/>
                    </a:solidFill>
                  </a:rPr>
                  <a:t>wo-sided testing of </a:t>
                </a:r>
                <a:r>
                  <a:rPr lang="en-US" sz="1200" i="0">
                    <a:solidFill>
                      <a:schemeClr val="tx1"/>
                    </a:solidFill>
                    <a:latin typeface="Cambria Math" panose="02040503050406030204" pitchFamily="18" charset="0"/>
                    <a:ea typeface="Cambria Math" panose="02040503050406030204" pitchFamily="18" charset="0"/>
                  </a:rPr>
                  <a:t>𝜃_</a:t>
                </a:r>
                <a:r>
                  <a:rPr lang="en-US" sz="1200" i="0">
                    <a:solidFill>
                      <a:schemeClr val="tx1"/>
                    </a:solidFill>
                    <a:latin typeface="Cambria Math" panose="02040503050406030204" pitchFamily="18" charset="0"/>
                  </a:rPr>
                  <a:t>𝑐</a:t>
                </a:r>
                <a:r>
                  <a:rPr lang="en-US" sz="1200" b="0" i="0">
                    <a:solidFill>
                      <a:schemeClr val="tx1"/>
                    </a:solidFill>
                    <a:latin typeface="Cambria Math" panose="02040503050406030204" pitchFamily="18" charset="0"/>
                  </a:rPr>
                  <a:t>=</a:t>
                </a:r>
                <a:r>
                  <a:rPr lang="en-US" sz="1200" dirty="0">
                    <a:solidFill>
                      <a:schemeClr val="tx1"/>
                    </a:solidFill>
                  </a:rPr>
                  <a:t> </a:t>
                </a:r>
                <a:r>
                  <a:rPr lang="en-US" sz="1200" i="0">
                    <a:solidFill>
                      <a:schemeClr val="tx1"/>
                    </a:solidFill>
                    <a:latin typeface="Cambria Math" panose="02040503050406030204" pitchFamily="18" charset="0"/>
                    <a:ea typeface="Cambria Math" panose="02040503050406030204" pitchFamily="18" charset="0"/>
                  </a:rPr>
                  <a:t>𝜃_0  </a:t>
                </a:r>
                <a:r>
                  <a:rPr lang="en-US" sz="1200" dirty="0">
                    <a:solidFill>
                      <a:schemeClr val="tx1"/>
                    </a:solidFill>
                  </a:rPr>
                  <a:t>and use a identity loss function.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Laura et al 2020 proposed a new similarity measure which defines a similarity margin </a:t>
                </a:r>
                <a:r>
                  <a:rPr lang="el-GR" i="0">
                    <a:solidFill>
                      <a:srgbClr val="33CC33"/>
                    </a:solidFill>
                    <a:latin typeface="Cambria Math" panose="02040503050406030204" pitchFamily="18" charset="0"/>
                  </a:rPr>
                  <a:t>𝛿</a:t>
                </a:r>
                <a:r>
                  <a:rPr lang="en-US" sz="1200" dirty="0"/>
                  <a:t> based on clinical judgement.</a:t>
                </a:r>
                <a:r>
                  <a:rPr lang="en-US" sz="1200" baseline="0" dirty="0"/>
                  <a:t> If the difference between the historical mean and the current mean falls outside of this margin, no prior data will be borrowed.</a:t>
                </a:r>
                <a:r>
                  <a:rPr lang="en-US"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many other similarity measures.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endParaRPr lang="en-US" sz="1200" dirty="0">
                  <a:solidFill>
                    <a:schemeClr val="tx1"/>
                  </a:solidFill>
                </a:endParaRPr>
              </a:p>
              <a:p>
                <a:pPr marL="0" indent="0">
                  <a:buNone/>
                </a:pPr>
                <a:endParaRPr lang="en-US" dirty="0"/>
              </a:p>
            </p:txBody>
          </p:sp>
        </mc:Fallback>
      </mc:AlternateContent>
      <p:sp>
        <p:nvSpPr>
          <p:cNvPr id="4" name="Slide Number Placeholder 3"/>
          <p:cNvSpPr>
            <a:spLocks noGrp="1"/>
          </p:cNvSpPr>
          <p:nvPr>
            <p:ph type="sldNum" sz="quarter" idx="5"/>
          </p:nvPr>
        </p:nvSpPr>
        <p:spPr/>
        <p:txBody>
          <a:bodyPr/>
          <a:lstStyle/>
          <a:p>
            <a:fld id="{640D8C5C-F75C-408A-88BA-ADFE9EC6BACA}" type="slidenum">
              <a:rPr lang="en-US" smtClean="0"/>
              <a:t>13</a:t>
            </a:fld>
            <a:endParaRPr lang="en-US"/>
          </a:p>
        </p:txBody>
      </p:sp>
    </p:spTree>
    <p:extLst>
      <p:ext uri="{BB962C8B-B14F-4D97-AF65-F5344CB8AC3E}">
        <p14:creationId xmlns:p14="http://schemas.microsoft.com/office/powerpoint/2010/main" val="32045429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40D8C5C-F75C-408A-88BA-ADFE9EC6BACA}" type="slidenum">
              <a:rPr lang="en-US" smtClean="0"/>
              <a:t>14</a:t>
            </a:fld>
            <a:endParaRPr lang="en-US"/>
          </a:p>
        </p:txBody>
      </p:sp>
    </p:spTree>
    <p:extLst>
      <p:ext uri="{BB962C8B-B14F-4D97-AF65-F5344CB8AC3E}">
        <p14:creationId xmlns:p14="http://schemas.microsoft.com/office/powerpoint/2010/main" val="15517785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0D8C5C-F75C-408A-88BA-ADFE9EC6BACA}" type="slidenum">
              <a:rPr lang="en-US" smtClean="0"/>
              <a:t>15</a:t>
            </a:fld>
            <a:endParaRPr lang="en-US"/>
          </a:p>
        </p:txBody>
      </p:sp>
    </p:spTree>
    <p:extLst>
      <p:ext uri="{BB962C8B-B14F-4D97-AF65-F5344CB8AC3E}">
        <p14:creationId xmlns:p14="http://schemas.microsoft.com/office/powerpoint/2010/main" val="38934306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0D8C5C-F75C-408A-88BA-ADFE9EC6BACA}" type="slidenum">
              <a:rPr lang="en-US" smtClean="0"/>
              <a:t>16</a:t>
            </a:fld>
            <a:endParaRPr lang="en-US"/>
          </a:p>
        </p:txBody>
      </p:sp>
    </p:spTree>
    <p:extLst>
      <p:ext uri="{BB962C8B-B14F-4D97-AF65-F5344CB8AC3E}">
        <p14:creationId xmlns:p14="http://schemas.microsoft.com/office/powerpoint/2010/main" val="38305624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640D8C5C-F75C-408A-88BA-ADFE9EC6BACA}" type="slidenum">
              <a:rPr lang="en-US" smtClean="0"/>
              <a:t>17</a:t>
            </a:fld>
            <a:endParaRPr lang="en-US"/>
          </a:p>
        </p:txBody>
      </p:sp>
    </p:spTree>
    <p:extLst>
      <p:ext uri="{BB962C8B-B14F-4D97-AF65-F5344CB8AC3E}">
        <p14:creationId xmlns:p14="http://schemas.microsoft.com/office/powerpoint/2010/main" val="12152523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0D8C5C-F75C-408A-88BA-ADFE9EC6BACA}" type="slidenum">
              <a:rPr lang="en-US" smtClean="0"/>
              <a:t>18</a:t>
            </a:fld>
            <a:endParaRPr lang="en-US"/>
          </a:p>
        </p:txBody>
      </p:sp>
    </p:spTree>
    <p:extLst>
      <p:ext uri="{BB962C8B-B14F-4D97-AF65-F5344CB8AC3E}">
        <p14:creationId xmlns:p14="http://schemas.microsoft.com/office/powerpoint/2010/main" val="39098162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538B4-EBF6-49E5-A80E-35DABBB5DA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DCFB2A8-5F55-47F6-90CA-AD504D63B5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818B8CA-0E84-494B-BF36-8BAF861DBC10}"/>
              </a:ext>
            </a:extLst>
          </p:cNvPr>
          <p:cNvSpPr>
            <a:spLocks noGrp="1"/>
          </p:cNvSpPr>
          <p:nvPr>
            <p:ph type="dt" sz="half" idx="10"/>
          </p:nvPr>
        </p:nvSpPr>
        <p:spPr/>
        <p:txBody>
          <a:bodyPr/>
          <a:lstStyle/>
          <a:p>
            <a:fld id="{4B55B673-786A-4840-9F50-EA7589703696}" type="datetime1">
              <a:rPr lang="en-US" smtClean="0"/>
              <a:t>9/24/2020</a:t>
            </a:fld>
            <a:endParaRPr lang="en-US"/>
          </a:p>
        </p:txBody>
      </p:sp>
      <p:sp>
        <p:nvSpPr>
          <p:cNvPr id="5" name="Footer Placeholder 4">
            <a:extLst>
              <a:ext uri="{FF2B5EF4-FFF2-40B4-BE49-F238E27FC236}">
                <a16:creationId xmlns:a16="http://schemas.microsoft.com/office/drawing/2014/main" id="{55615F28-8F9F-4E28-9C18-575CF67837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F4E264-983E-472A-91BC-5E0B5941BE67}"/>
              </a:ext>
            </a:extLst>
          </p:cNvPr>
          <p:cNvSpPr>
            <a:spLocks noGrp="1"/>
          </p:cNvSpPr>
          <p:nvPr>
            <p:ph type="sldNum" sz="quarter" idx="12"/>
          </p:nvPr>
        </p:nvSpPr>
        <p:spPr/>
        <p:txBody>
          <a:bodyPr/>
          <a:lstStyle/>
          <a:p>
            <a:fld id="{81AC06E4-6AE0-417A-81FD-257DBDF3C52C}" type="slidenum">
              <a:rPr lang="en-US" smtClean="0"/>
              <a:t>‹#›</a:t>
            </a:fld>
            <a:endParaRPr lang="en-US"/>
          </a:p>
        </p:txBody>
      </p:sp>
    </p:spTree>
    <p:extLst>
      <p:ext uri="{BB962C8B-B14F-4D97-AF65-F5344CB8AC3E}">
        <p14:creationId xmlns:p14="http://schemas.microsoft.com/office/powerpoint/2010/main" val="3533330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965C7-C7F4-4C4F-83F4-4E7EB0EF15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89E223-1125-4521-8160-4E36A62CCD0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33318D-495F-4997-83F8-246FB7307192}"/>
              </a:ext>
            </a:extLst>
          </p:cNvPr>
          <p:cNvSpPr>
            <a:spLocks noGrp="1"/>
          </p:cNvSpPr>
          <p:nvPr>
            <p:ph type="dt" sz="half" idx="10"/>
          </p:nvPr>
        </p:nvSpPr>
        <p:spPr/>
        <p:txBody>
          <a:bodyPr/>
          <a:lstStyle/>
          <a:p>
            <a:fld id="{777C714E-6942-4D7B-A059-34FC6B0D6075}" type="datetime1">
              <a:rPr lang="en-US" smtClean="0"/>
              <a:t>9/24/2020</a:t>
            </a:fld>
            <a:endParaRPr lang="en-US"/>
          </a:p>
        </p:txBody>
      </p:sp>
      <p:sp>
        <p:nvSpPr>
          <p:cNvPr id="5" name="Footer Placeholder 4">
            <a:extLst>
              <a:ext uri="{FF2B5EF4-FFF2-40B4-BE49-F238E27FC236}">
                <a16:creationId xmlns:a16="http://schemas.microsoft.com/office/drawing/2014/main" id="{9F68E0A3-89F6-41BD-939F-1C63CA128A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FE4E27-AAC5-4724-9A35-5C9715AD6008}"/>
              </a:ext>
            </a:extLst>
          </p:cNvPr>
          <p:cNvSpPr>
            <a:spLocks noGrp="1"/>
          </p:cNvSpPr>
          <p:nvPr>
            <p:ph type="sldNum" sz="quarter" idx="12"/>
          </p:nvPr>
        </p:nvSpPr>
        <p:spPr/>
        <p:txBody>
          <a:bodyPr/>
          <a:lstStyle/>
          <a:p>
            <a:fld id="{81AC06E4-6AE0-417A-81FD-257DBDF3C52C}" type="slidenum">
              <a:rPr lang="en-US" smtClean="0"/>
              <a:t>‹#›</a:t>
            </a:fld>
            <a:endParaRPr lang="en-US"/>
          </a:p>
        </p:txBody>
      </p:sp>
    </p:spTree>
    <p:extLst>
      <p:ext uri="{BB962C8B-B14F-4D97-AF65-F5344CB8AC3E}">
        <p14:creationId xmlns:p14="http://schemas.microsoft.com/office/powerpoint/2010/main" val="2523654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ED7F0-8269-4DA1-A1C4-2EF18D6FEB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4423218-5E60-43D5-9728-29A22CC296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301AD4-10CE-42CE-8112-F88DB4A16FAE}"/>
              </a:ext>
            </a:extLst>
          </p:cNvPr>
          <p:cNvSpPr>
            <a:spLocks noGrp="1"/>
          </p:cNvSpPr>
          <p:nvPr>
            <p:ph type="dt" sz="half" idx="10"/>
          </p:nvPr>
        </p:nvSpPr>
        <p:spPr/>
        <p:txBody>
          <a:bodyPr/>
          <a:lstStyle/>
          <a:p>
            <a:fld id="{6EF26611-804C-4DBD-B1A0-0EDBE2167FC4}" type="datetime1">
              <a:rPr lang="en-US" smtClean="0"/>
              <a:t>9/24/2020</a:t>
            </a:fld>
            <a:endParaRPr lang="en-US"/>
          </a:p>
        </p:txBody>
      </p:sp>
      <p:sp>
        <p:nvSpPr>
          <p:cNvPr id="5" name="Footer Placeholder 4">
            <a:extLst>
              <a:ext uri="{FF2B5EF4-FFF2-40B4-BE49-F238E27FC236}">
                <a16:creationId xmlns:a16="http://schemas.microsoft.com/office/drawing/2014/main" id="{7403A663-2BAA-4DA3-B3CE-AD57D7E32C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4B61DE-FEA8-431C-9FB5-C1844347215C}"/>
              </a:ext>
            </a:extLst>
          </p:cNvPr>
          <p:cNvSpPr>
            <a:spLocks noGrp="1"/>
          </p:cNvSpPr>
          <p:nvPr>
            <p:ph type="sldNum" sz="quarter" idx="12"/>
          </p:nvPr>
        </p:nvSpPr>
        <p:spPr/>
        <p:txBody>
          <a:bodyPr/>
          <a:lstStyle/>
          <a:p>
            <a:fld id="{81AC06E4-6AE0-417A-81FD-257DBDF3C52C}" type="slidenum">
              <a:rPr lang="en-US" smtClean="0"/>
              <a:t>‹#›</a:t>
            </a:fld>
            <a:endParaRPr lang="en-US"/>
          </a:p>
        </p:txBody>
      </p:sp>
    </p:spTree>
    <p:extLst>
      <p:ext uri="{BB962C8B-B14F-4D97-AF65-F5344CB8AC3E}">
        <p14:creationId xmlns:p14="http://schemas.microsoft.com/office/powerpoint/2010/main" val="620608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9951F-2F9D-4D12-8153-5C132802CC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9AAA25-5C33-4D9E-A23D-9F942EBDDD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A09FB3-89D5-4FAB-9719-279E07000D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9A8FC1-8498-4C89-A6A1-076F3A09AE4D}"/>
              </a:ext>
            </a:extLst>
          </p:cNvPr>
          <p:cNvSpPr>
            <a:spLocks noGrp="1"/>
          </p:cNvSpPr>
          <p:nvPr>
            <p:ph type="dt" sz="half" idx="10"/>
          </p:nvPr>
        </p:nvSpPr>
        <p:spPr/>
        <p:txBody>
          <a:bodyPr/>
          <a:lstStyle/>
          <a:p>
            <a:fld id="{6CA80551-6041-43B2-A106-F7E6F28CC143}" type="datetime1">
              <a:rPr lang="en-US" smtClean="0"/>
              <a:t>9/24/2020</a:t>
            </a:fld>
            <a:endParaRPr lang="en-US"/>
          </a:p>
        </p:txBody>
      </p:sp>
      <p:sp>
        <p:nvSpPr>
          <p:cNvPr id="6" name="Footer Placeholder 5">
            <a:extLst>
              <a:ext uri="{FF2B5EF4-FFF2-40B4-BE49-F238E27FC236}">
                <a16:creationId xmlns:a16="http://schemas.microsoft.com/office/drawing/2014/main" id="{086D5428-76B5-4F10-9CC9-E2366E8BEE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B81E96-1A7D-4B04-BA02-E6180E70B10C}"/>
              </a:ext>
            </a:extLst>
          </p:cNvPr>
          <p:cNvSpPr>
            <a:spLocks noGrp="1"/>
          </p:cNvSpPr>
          <p:nvPr>
            <p:ph type="sldNum" sz="quarter" idx="12"/>
          </p:nvPr>
        </p:nvSpPr>
        <p:spPr/>
        <p:txBody>
          <a:bodyPr/>
          <a:lstStyle/>
          <a:p>
            <a:fld id="{81AC06E4-6AE0-417A-81FD-257DBDF3C52C}" type="slidenum">
              <a:rPr lang="en-US" smtClean="0"/>
              <a:t>‹#›</a:t>
            </a:fld>
            <a:endParaRPr lang="en-US"/>
          </a:p>
        </p:txBody>
      </p:sp>
    </p:spTree>
    <p:extLst>
      <p:ext uri="{BB962C8B-B14F-4D97-AF65-F5344CB8AC3E}">
        <p14:creationId xmlns:p14="http://schemas.microsoft.com/office/powerpoint/2010/main" val="584089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33091-0C24-4B1F-AD32-68E0F54EB96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4BEEB5-7D3E-4DE8-81AE-788B8B4B46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2FE946-E8FA-4294-A1EE-17A0341F0CC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F6AEF86-920D-4999-96F2-EA68EECC1F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C4C44D-19E8-492F-AB33-825218387B9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202652-73A5-461B-88D8-BE557C674411}"/>
              </a:ext>
            </a:extLst>
          </p:cNvPr>
          <p:cNvSpPr>
            <a:spLocks noGrp="1"/>
          </p:cNvSpPr>
          <p:nvPr>
            <p:ph type="dt" sz="half" idx="10"/>
          </p:nvPr>
        </p:nvSpPr>
        <p:spPr/>
        <p:txBody>
          <a:bodyPr/>
          <a:lstStyle/>
          <a:p>
            <a:fld id="{07F436FB-F5A2-4441-B7E2-9763B53E7750}" type="datetime1">
              <a:rPr lang="en-US" smtClean="0"/>
              <a:t>9/24/2020</a:t>
            </a:fld>
            <a:endParaRPr lang="en-US"/>
          </a:p>
        </p:txBody>
      </p:sp>
      <p:sp>
        <p:nvSpPr>
          <p:cNvPr id="8" name="Footer Placeholder 7">
            <a:extLst>
              <a:ext uri="{FF2B5EF4-FFF2-40B4-BE49-F238E27FC236}">
                <a16:creationId xmlns:a16="http://schemas.microsoft.com/office/drawing/2014/main" id="{75F1FB41-0EF4-406E-BE05-28CAF1942B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C140AD2-AA8D-45B9-83BC-DFF58C619584}"/>
              </a:ext>
            </a:extLst>
          </p:cNvPr>
          <p:cNvSpPr>
            <a:spLocks noGrp="1"/>
          </p:cNvSpPr>
          <p:nvPr>
            <p:ph type="sldNum" sz="quarter" idx="12"/>
          </p:nvPr>
        </p:nvSpPr>
        <p:spPr/>
        <p:txBody>
          <a:bodyPr/>
          <a:lstStyle/>
          <a:p>
            <a:fld id="{81AC06E4-6AE0-417A-81FD-257DBDF3C52C}" type="slidenum">
              <a:rPr lang="en-US" smtClean="0"/>
              <a:t>‹#›</a:t>
            </a:fld>
            <a:endParaRPr lang="en-US"/>
          </a:p>
        </p:txBody>
      </p:sp>
    </p:spTree>
    <p:extLst>
      <p:ext uri="{BB962C8B-B14F-4D97-AF65-F5344CB8AC3E}">
        <p14:creationId xmlns:p14="http://schemas.microsoft.com/office/powerpoint/2010/main" val="1207615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B76F5-9C2A-46B7-B2C4-5CB2D96D5F4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0603C9B-C532-4354-944B-710AA3E148E3}"/>
              </a:ext>
            </a:extLst>
          </p:cNvPr>
          <p:cNvSpPr>
            <a:spLocks noGrp="1"/>
          </p:cNvSpPr>
          <p:nvPr>
            <p:ph type="dt" sz="half" idx="10"/>
          </p:nvPr>
        </p:nvSpPr>
        <p:spPr/>
        <p:txBody>
          <a:bodyPr/>
          <a:lstStyle/>
          <a:p>
            <a:fld id="{0FFA39D3-4551-4197-AFB1-55A4D07C742A}" type="datetime1">
              <a:rPr lang="en-US" smtClean="0"/>
              <a:t>9/24/2020</a:t>
            </a:fld>
            <a:endParaRPr lang="en-US"/>
          </a:p>
        </p:txBody>
      </p:sp>
      <p:sp>
        <p:nvSpPr>
          <p:cNvPr id="4" name="Footer Placeholder 3">
            <a:extLst>
              <a:ext uri="{FF2B5EF4-FFF2-40B4-BE49-F238E27FC236}">
                <a16:creationId xmlns:a16="http://schemas.microsoft.com/office/drawing/2014/main" id="{3FA58DA8-FEC5-42DB-95E1-CC7B7DE054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3369CB-F746-47BA-99A9-B12812FDFA59}"/>
              </a:ext>
            </a:extLst>
          </p:cNvPr>
          <p:cNvSpPr>
            <a:spLocks noGrp="1"/>
          </p:cNvSpPr>
          <p:nvPr>
            <p:ph type="sldNum" sz="quarter" idx="12"/>
          </p:nvPr>
        </p:nvSpPr>
        <p:spPr/>
        <p:txBody>
          <a:bodyPr/>
          <a:lstStyle/>
          <a:p>
            <a:fld id="{81AC06E4-6AE0-417A-81FD-257DBDF3C52C}" type="slidenum">
              <a:rPr lang="en-US" smtClean="0"/>
              <a:t>‹#›</a:t>
            </a:fld>
            <a:endParaRPr lang="en-US"/>
          </a:p>
        </p:txBody>
      </p:sp>
    </p:spTree>
    <p:extLst>
      <p:ext uri="{BB962C8B-B14F-4D97-AF65-F5344CB8AC3E}">
        <p14:creationId xmlns:p14="http://schemas.microsoft.com/office/powerpoint/2010/main" val="493761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10B400-102D-46A3-B8B8-89E7E6003BC1}"/>
              </a:ext>
            </a:extLst>
          </p:cNvPr>
          <p:cNvSpPr>
            <a:spLocks noGrp="1"/>
          </p:cNvSpPr>
          <p:nvPr>
            <p:ph type="dt" sz="half" idx="10"/>
          </p:nvPr>
        </p:nvSpPr>
        <p:spPr/>
        <p:txBody>
          <a:bodyPr/>
          <a:lstStyle/>
          <a:p>
            <a:fld id="{4707CF9B-7AF5-4762-BE86-1FB30D5F6570}" type="datetime1">
              <a:rPr lang="en-US" smtClean="0"/>
              <a:t>9/24/2020</a:t>
            </a:fld>
            <a:endParaRPr lang="en-US"/>
          </a:p>
        </p:txBody>
      </p:sp>
      <p:sp>
        <p:nvSpPr>
          <p:cNvPr id="3" name="Footer Placeholder 2">
            <a:extLst>
              <a:ext uri="{FF2B5EF4-FFF2-40B4-BE49-F238E27FC236}">
                <a16:creationId xmlns:a16="http://schemas.microsoft.com/office/drawing/2014/main" id="{2C3A059D-3459-44C6-8589-04C1994294D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F41CC7-DE5A-4358-B329-F2F774C243B6}"/>
              </a:ext>
            </a:extLst>
          </p:cNvPr>
          <p:cNvSpPr>
            <a:spLocks noGrp="1"/>
          </p:cNvSpPr>
          <p:nvPr>
            <p:ph type="sldNum" sz="quarter" idx="12"/>
          </p:nvPr>
        </p:nvSpPr>
        <p:spPr/>
        <p:txBody>
          <a:bodyPr/>
          <a:lstStyle/>
          <a:p>
            <a:fld id="{81AC06E4-6AE0-417A-81FD-257DBDF3C52C}" type="slidenum">
              <a:rPr lang="en-US" smtClean="0"/>
              <a:t>‹#›</a:t>
            </a:fld>
            <a:endParaRPr lang="en-US"/>
          </a:p>
        </p:txBody>
      </p:sp>
    </p:spTree>
    <p:extLst>
      <p:ext uri="{BB962C8B-B14F-4D97-AF65-F5344CB8AC3E}">
        <p14:creationId xmlns:p14="http://schemas.microsoft.com/office/powerpoint/2010/main" val="85118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04542-6AD0-46EC-A118-4873F629FA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6CD141E-5360-4551-BC02-74384B2068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D7F0E3D-58FD-4372-B447-E32E7BBA2B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EE2823-3BDA-4C05-BBED-8D4CF70E3EE6}"/>
              </a:ext>
            </a:extLst>
          </p:cNvPr>
          <p:cNvSpPr>
            <a:spLocks noGrp="1"/>
          </p:cNvSpPr>
          <p:nvPr>
            <p:ph type="dt" sz="half" idx="10"/>
          </p:nvPr>
        </p:nvSpPr>
        <p:spPr/>
        <p:txBody>
          <a:bodyPr/>
          <a:lstStyle/>
          <a:p>
            <a:fld id="{14D97F72-34F8-4167-8C22-A5435225C521}" type="datetime1">
              <a:rPr lang="en-US" smtClean="0"/>
              <a:t>9/24/2020</a:t>
            </a:fld>
            <a:endParaRPr lang="en-US"/>
          </a:p>
        </p:txBody>
      </p:sp>
      <p:sp>
        <p:nvSpPr>
          <p:cNvPr id="6" name="Footer Placeholder 5">
            <a:extLst>
              <a:ext uri="{FF2B5EF4-FFF2-40B4-BE49-F238E27FC236}">
                <a16:creationId xmlns:a16="http://schemas.microsoft.com/office/drawing/2014/main" id="{7CF1B22F-0F6C-4CB8-9C99-77C8404979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97113-ECFA-44C4-B856-6BBC169925D8}"/>
              </a:ext>
            </a:extLst>
          </p:cNvPr>
          <p:cNvSpPr>
            <a:spLocks noGrp="1"/>
          </p:cNvSpPr>
          <p:nvPr>
            <p:ph type="sldNum" sz="quarter" idx="12"/>
          </p:nvPr>
        </p:nvSpPr>
        <p:spPr/>
        <p:txBody>
          <a:bodyPr/>
          <a:lstStyle/>
          <a:p>
            <a:fld id="{81AC06E4-6AE0-417A-81FD-257DBDF3C52C}" type="slidenum">
              <a:rPr lang="en-US" smtClean="0"/>
              <a:t>‹#›</a:t>
            </a:fld>
            <a:endParaRPr lang="en-US"/>
          </a:p>
        </p:txBody>
      </p:sp>
    </p:spTree>
    <p:extLst>
      <p:ext uri="{BB962C8B-B14F-4D97-AF65-F5344CB8AC3E}">
        <p14:creationId xmlns:p14="http://schemas.microsoft.com/office/powerpoint/2010/main" val="3023219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25C52-A4E4-41FC-AC7E-0CBAB56A40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311F0A-6128-462A-85E9-E9F2873CF5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B9885A8-5DF4-4B99-B535-12F3E9569E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AB202D-692D-416A-A5F4-C145AB308778}"/>
              </a:ext>
            </a:extLst>
          </p:cNvPr>
          <p:cNvSpPr>
            <a:spLocks noGrp="1"/>
          </p:cNvSpPr>
          <p:nvPr>
            <p:ph type="dt" sz="half" idx="10"/>
          </p:nvPr>
        </p:nvSpPr>
        <p:spPr/>
        <p:txBody>
          <a:bodyPr/>
          <a:lstStyle/>
          <a:p>
            <a:fld id="{809239A5-8E55-452F-B263-ED7B2F79FDFF}" type="datetime1">
              <a:rPr lang="en-US" smtClean="0"/>
              <a:t>9/24/2020</a:t>
            </a:fld>
            <a:endParaRPr lang="en-US"/>
          </a:p>
        </p:txBody>
      </p:sp>
      <p:sp>
        <p:nvSpPr>
          <p:cNvPr id="6" name="Footer Placeholder 5">
            <a:extLst>
              <a:ext uri="{FF2B5EF4-FFF2-40B4-BE49-F238E27FC236}">
                <a16:creationId xmlns:a16="http://schemas.microsoft.com/office/drawing/2014/main" id="{D932731F-1619-402E-9549-B279C5AA50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F8CF06-FD9A-46EA-B874-AB34AD494402}"/>
              </a:ext>
            </a:extLst>
          </p:cNvPr>
          <p:cNvSpPr>
            <a:spLocks noGrp="1"/>
          </p:cNvSpPr>
          <p:nvPr>
            <p:ph type="sldNum" sz="quarter" idx="12"/>
          </p:nvPr>
        </p:nvSpPr>
        <p:spPr/>
        <p:txBody>
          <a:bodyPr/>
          <a:lstStyle/>
          <a:p>
            <a:fld id="{81AC06E4-6AE0-417A-81FD-257DBDF3C52C}" type="slidenum">
              <a:rPr lang="en-US" smtClean="0"/>
              <a:t>‹#›</a:t>
            </a:fld>
            <a:endParaRPr lang="en-US"/>
          </a:p>
        </p:txBody>
      </p:sp>
    </p:spTree>
    <p:extLst>
      <p:ext uri="{BB962C8B-B14F-4D97-AF65-F5344CB8AC3E}">
        <p14:creationId xmlns:p14="http://schemas.microsoft.com/office/powerpoint/2010/main" val="2010643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CEDE0-F75A-4DF4-AFFB-CD6C4342E6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254ED9-B407-4A64-8E9B-ACAF1B3DC1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037AFD-610A-4B23-85DE-C5F3EBEBF384}"/>
              </a:ext>
            </a:extLst>
          </p:cNvPr>
          <p:cNvSpPr>
            <a:spLocks noGrp="1"/>
          </p:cNvSpPr>
          <p:nvPr>
            <p:ph type="dt" sz="half" idx="10"/>
          </p:nvPr>
        </p:nvSpPr>
        <p:spPr/>
        <p:txBody>
          <a:bodyPr/>
          <a:lstStyle/>
          <a:p>
            <a:fld id="{6270B772-5B8C-4215-8765-1ECFDB3C733A}" type="datetime1">
              <a:rPr lang="en-US" smtClean="0"/>
              <a:t>9/24/2020</a:t>
            </a:fld>
            <a:endParaRPr lang="en-US"/>
          </a:p>
        </p:txBody>
      </p:sp>
      <p:sp>
        <p:nvSpPr>
          <p:cNvPr id="5" name="Footer Placeholder 4">
            <a:extLst>
              <a:ext uri="{FF2B5EF4-FFF2-40B4-BE49-F238E27FC236}">
                <a16:creationId xmlns:a16="http://schemas.microsoft.com/office/drawing/2014/main" id="{B203FEC0-A917-4966-A334-F97CAAAAB6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55D593-45A2-40F3-A818-7EB2ECCDB9A4}"/>
              </a:ext>
            </a:extLst>
          </p:cNvPr>
          <p:cNvSpPr>
            <a:spLocks noGrp="1"/>
          </p:cNvSpPr>
          <p:nvPr>
            <p:ph type="sldNum" sz="quarter" idx="12"/>
          </p:nvPr>
        </p:nvSpPr>
        <p:spPr/>
        <p:txBody>
          <a:bodyPr/>
          <a:lstStyle/>
          <a:p>
            <a:fld id="{81AC06E4-6AE0-417A-81FD-257DBDF3C52C}" type="slidenum">
              <a:rPr lang="en-US" smtClean="0"/>
              <a:t>‹#›</a:t>
            </a:fld>
            <a:endParaRPr lang="en-US"/>
          </a:p>
        </p:txBody>
      </p:sp>
    </p:spTree>
    <p:extLst>
      <p:ext uri="{BB962C8B-B14F-4D97-AF65-F5344CB8AC3E}">
        <p14:creationId xmlns:p14="http://schemas.microsoft.com/office/powerpoint/2010/main" val="3106416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4C36EE7-2D77-4147-AB9F-B6AC484103E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6565EC2-E587-4AFA-A227-2839AEE580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CAA8C5-3CAB-4946-81A3-331CFBB05173}"/>
              </a:ext>
            </a:extLst>
          </p:cNvPr>
          <p:cNvSpPr>
            <a:spLocks noGrp="1"/>
          </p:cNvSpPr>
          <p:nvPr>
            <p:ph type="dt" sz="half" idx="10"/>
          </p:nvPr>
        </p:nvSpPr>
        <p:spPr/>
        <p:txBody>
          <a:bodyPr/>
          <a:lstStyle/>
          <a:p>
            <a:fld id="{20D9F308-77B4-4F8A-87F1-3C1CE3662746}" type="datetime1">
              <a:rPr lang="en-US" smtClean="0"/>
              <a:t>9/24/2020</a:t>
            </a:fld>
            <a:endParaRPr lang="en-US"/>
          </a:p>
        </p:txBody>
      </p:sp>
      <p:sp>
        <p:nvSpPr>
          <p:cNvPr id="5" name="Footer Placeholder 4">
            <a:extLst>
              <a:ext uri="{FF2B5EF4-FFF2-40B4-BE49-F238E27FC236}">
                <a16:creationId xmlns:a16="http://schemas.microsoft.com/office/drawing/2014/main" id="{6BDB2B43-B329-47E4-A469-5D7B3AD6EE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E30EE4-4E08-4BE2-8394-19D5AA986AD4}"/>
              </a:ext>
            </a:extLst>
          </p:cNvPr>
          <p:cNvSpPr>
            <a:spLocks noGrp="1"/>
          </p:cNvSpPr>
          <p:nvPr>
            <p:ph type="sldNum" sz="quarter" idx="12"/>
          </p:nvPr>
        </p:nvSpPr>
        <p:spPr/>
        <p:txBody>
          <a:bodyPr/>
          <a:lstStyle/>
          <a:p>
            <a:fld id="{81AC06E4-6AE0-417A-81FD-257DBDF3C52C}" type="slidenum">
              <a:rPr lang="en-US" smtClean="0"/>
              <a:t>‹#›</a:t>
            </a:fld>
            <a:endParaRPr lang="en-US"/>
          </a:p>
        </p:txBody>
      </p:sp>
    </p:spTree>
    <p:extLst>
      <p:ext uri="{BB962C8B-B14F-4D97-AF65-F5344CB8AC3E}">
        <p14:creationId xmlns:p14="http://schemas.microsoft.com/office/powerpoint/2010/main" val="907407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9000"/>
                <a:lumOff val="91000"/>
                <a:alpha val="59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2400000" scaled="0"/>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8FD9A6-3616-4B66-942C-3560B741E7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DEA7B8C-C0CB-4D69-ABCA-64723A56FB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4C427D-0094-4CA5-8786-9E6CCB05E8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BC584A-DD8A-4B62-9FDD-FEB52256F171}" type="datetime1">
              <a:rPr lang="en-US" smtClean="0"/>
              <a:t>9/24/2020</a:t>
            </a:fld>
            <a:endParaRPr lang="en-US"/>
          </a:p>
        </p:txBody>
      </p:sp>
      <p:sp>
        <p:nvSpPr>
          <p:cNvPr id="5" name="Footer Placeholder 4">
            <a:extLst>
              <a:ext uri="{FF2B5EF4-FFF2-40B4-BE49-F238E27FC236}">
                <a16:creationId xmlns:a16="http://schemas.microsoft.com/office/drawing/2014/main" id="{F5001D6F-EB0D-42B1-A0B7-68A3C1E6A6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7C3156D-8AC5-4376-A07B-43C6E11412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AC06E4-6AE0-417A-81FD-257DBDF3C52C}" type="slidenum">
              <a:rPr lang="en-US" smtClean="0"/>
              <a:t>‹#›</a:t>
            </a:fld>
            <a:endParaRPr lang="en-US"/>
          </a:p>
        </p:txBody>
      </p:sp>
    </p:spTree>
    <p:extLst>
      <p:ext uri="{BB962C8B-B14F-4D97-AF65-F5344CB8AC3E}">
        <p14:creationId xmlns:p14="http://schemas.microsoft.com/office/powerpoint/2010/main" val="725092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A702D-3120-44EE-8A68-6A041AF03184}"/>
              </a:ext>
            </a:extLst>
          </p:cNvPr>
          <p:cNvSpPr>
            <a:spLocks noGrp="1"/>
          </p:cNvSpPr>
          <p:nvPr>
            <p:ph type="ctrTitle"/>
          </p:nvPr>
        </p:nvSpPr>
        <p:spPr>
          <a:xfrm>
            <a:off x="1194099" y="1122363"/>
            <a:ext cx="10218088" cy="2387600"/>
          </a:xfrm>
        </p:spPr>
        <p:txBody>
          <a:bodyPr anchor="ctr">
            <a:normAutofit/>
          </a:bodyPr>
          <a:lstStyle/>
          <a:p>
            <a:r>
              <a:rPr lang="en-US" b="1" dirty="0"/>
              <a:t>Innovative Bayesian Approaches </a:t>
            </a:r>
            <a:br>
              <a:rPr lang="en-US" b="1" dirty="0"/>
            </a:br>
            <a:r>
              <a:rPr lang="en-US" b="1" dirty="0"/>
              <a:t>in Medical Device Trials</a:t>
            </a:r>
          </a:p>
        </p:txBody>
      </p:sp>
      <p:sp>
        <p:nvSpPr>
          <p:cNvPr id="3" name="Subtitle 2">
            <a:extLst>
              <a:ext uri="{FF2B5EF4-FFF2-40B4-BE49-F238E27FC236}">
                <a16:creationId xmlns:a16="http://schemas.microsoft.com/office/drawing/2014/main" id="{03DC6078-25B1-4D5E-8BE6-990546FB2E7E}"/>
              </a:ext>
            </a:extLst>
          </p:cNvPr>
          <p:cNvSpPr>
            <a:spLocks noGrp="1"/>
          </p:cNvSpPr>
          <p:nvPr>
            <p:ph type="subTitle" idx="1"/>
          </p:nvPr>
        </p:nvSpPr>
        <p:spPr/>
        <p:txBody>
          <a:bodyPr/>
          <a:lstStyle/>
          <a:p>
            <a:r>
              <a:rPr lang="en-US" dirty="0"/>
              <a:t>Xuefeng Li</a:t>
            </a:r>
          </a:p>
          <a:p>
            <a:r>
              <a:rPr lang="en-US" dirty="0"/>
              <a:t>FDA/CDRH/OCEA</a:t>
            </a:r>
          </a:p>
          <a:p>
            <a:r>
              <a:rPr lang="en-US" dirty="0"/>
              <a:t>2020 BIOP Regulatory-Industry Statistical Workshop</a:t>
            </a:r>
          </a:p>
        </p:txBody>
      </p:sp>
      <p:sp>
        <p:nvSpPr>
          <p:cNvPr id="4" name="Slide Number Placeholder 3">
            <a:extLst>
              <a:ext uri="{FF2B5EF4-FFF2-40B4-BE49-F238E27FC236}">
                <a16:creationId xmlns:a16="http://schemas.microsoft.com/office/drawing/2014/main" id="{AC1F1F73-9D47-47E2-BC23-E0B9315AA185}"/>
              </a:ext>
            </a:extLst>
          </p:cNvPr>
          <p:cNvSpPr>
            <a:spLocks noGrp="1"/>
          </p:cNvSpPr>
          <p:nvPr>
            <p:ph type="sldNum" sz="quarter" idx="12"/>
          </p:nvPr>
        </p:nvSpPr>
        <p:spPr/>
        <p:txBody>
          <a:bodyPr/>
          <a:lstStyle/>
          <a:p>
            <a:fld id="{81AC06E4-6AE0-417A-81FD-257DBDF3C52C}" type="slidenum">
              <a:rPr lang="en-US" smtClean="0"/>
              <a:t>1</a:t>
            </a:fld>
            <a:endParaRPr lang="en-US"/>
          </a:p>
        </p:txBody>
      </p:sp>
    </p:spTree>
    <p:extLst>
      <p:ext uri="{BB962C8B-B14F-4D97-AF65-F5344CB8AC3E}">
        <p14:creationId xmlns:p14="http://schemas.microsoft.com/office/powerpoint/2010/main" val="973585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8623F-BCA1-44A6-A49E-FF2553B08E38}"/>
              </a:ext>
            </a:extLst>
          </p:cNvPr>
          <p:cNvSpPr>
            <a:spLocks noGrp="1"/>
          </p:cNvSpPr>
          <p:nvPr>
            <p:ph type="title"/>
          </p:nvPr>
        </p:nvSpPr>
        <p:spPr/>
        <p:txBody>
          <a:bodyPr>
            <a:normAutofit/>
          </a:bodyPr>
          <a:lstStyle/>
          <a:p>
            <a:r>
              <a:rPr lang="en-US" b="1" dirty="0">
                <a:latin typeface="Times New Roman" panose="02020603050405020304" pitchFamily="18" charset="0"/>
              </a:rPr>
              <a:t>Outline</a:t>
            </a:r>
          </a:p>
        </p:txBody>
      </p:sp>
      <p:sp>
        <p:nvSpPr>
          <p:cNvPr id="3" name="Content Placeholder 2">
            <a:extLst>
              <a:ext uri="{FF2B5EF4-FFF2-40B4-BE49-F238E27FC236}">
                <a16:creationId xmlns:a16="http://schemas.microsoft.com/office/drawing/2014/main" id="{5E903A1B-EA9B-4B55-9C93-3A258DA357EF}"/>
              </a:ext>
            </a:extLst>
          </p:cNvPr>
          <p:cNvSpPr>
            <a:spLocks noGrp="1"/>
          </p:cNvSpPr>
          <p:nvPr>
            <p:ph idx="1"/>
          </p:nvPr>
        </p:nvSpPr>
        <p:spPr/>
        <p:txBody>
          <a:bodyPr/>
          <a:lstStyle/>
          <a:p>
            <a:pPr marL="571500" indent="-571500">
              <a:buFont typeface="+mj-lt"/>
              <a:buAutoNum type="romanUcPeriod"/>
            </a:pPr>
            <a:r>
              <a:rPr lang="en-US" dirty="0"/>
              <a:t>Background</a:t>
            </a:r>
          </a:p>
          <a:p>
            <a:pPr marL="571500" indent="-571500">
              <a:buFont typeface="+mj-lt"/>
              <a:buAutoNum type="romanUcPeriod"/>
            </a:pPr>
            <a:r>
              <a:rPr lang="en-US" dirty="0"/>
              <a:t>Recent innovative Bayesian methods</a:t>
            </a:r>
          </a:p>
          <a:p>
            <a:pPr marL="914400" lvl="1" indent="-457200">
              <a:buFont typeface="+mj-lt"/>
              <a:buAutoNum type="arabicPeriod"/>
            </a:pPr>
            <a:r>
              <a:rPr lang="en-US" dirty="0"/>
              <a:t>Propensity score Integrated power prior model</a:t>
            </a:r>
          </a:p>
          <a:p>
            <a:pPr marL="914400" lvl="1" indent="-457200">
              <a:buFont typeface="+mj-lt"/>
              <a:buAutoNum type="arabicPeriod"/>
            </a:pPr>
            <a:r>
              <a:rPr lang="en-US" dirty="0"/>
              <a:t>Dynamic power prior model</a:t>
            </a:r>
          </a:p>
          <a:p>
            <a:pPr marL="571500" indent="-571500">
              <a:buFont typeface="+mj-lt"/>
              <a:buAutoNum type="romanUcPeriod"/>
            </a:pPr>
            <a:r>
              <a:rPr lang="en-US" dirty="0"/>
              <a:t>Discussion</a:t>
            </a:r>
          </a:p>
        </p:txBody>
      </p:sp>
      <p:sp>
        <p:nvSpPr>
          <p:cNvPr id="4" name="Slide Number Placeholder 3">
            <a:extLst>
              <a:ext uri="{FF2B5EF4-FFF2-40B4-BE49-F238E27FC236}">
                <a16:creationId xmlns:a16="http://schemas.microsoft.com/office/drawing/2014/main" id="{94082904-7FAD-4C45-BA9A-9E7CE3CABF38}"/>
              </a:ext>
            </a:extLst>
          </p:cNvPr>
          <p:cNvSpPr>
            <a:spLocks noGrp="1"/>
          </p:cNvSpPr>
          <p:nvPr>
            <p:ph type="sldNum" sz="quarter" idx="12"/>
          </p:nvPr>
        </p:nvSpPr>
        <p:spPr/>
        <p:txBody>
          <a:bodyPr/>
          <a:lstStyle/>
          <a:p>
            <a:fld id="{81AC06E4-6AE0-417A-81FD-257DBDF3C52C}" type="slidenum">
              <a:rPr lang="en-US" smtClean="0"/>
              <a:t>2</a:t>
            </a:fld>
            <a:endParaRPr lang="en-US"/>
          </a:p>
        </p:txBody>
      </p:sp>
    </p:spTree>
    <p:extLst>
      <p:ext uri="{BB962C8B-B14F-4D97-AF65-F5344CB8AC3E}">
        <p14:creationId xmlns:p14="http://schemas.microsoft.com/office/powerpoint/2010/main" val="1500048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309180B0-8D8D-42ED-8C4C-9D4FC9219A60}"/>
              </a:ext>
            </a:extLst>
          </p:cNvPr>
          <p:cNvSpPr>
            <a:spLocks noGrp="1" noChangeArrowheads="1"/>
          </p:cNvSpPr>
          <p:nvPr>
            <p:ph type="title"/>
          </p:nvPr>
        </p:nvSpPr>
        <p:spPr/>
        <p:txBody>
          <a:bodyPr>
            <a:normAutofit/>
          </a:bodyPr>
          <a:lstStyle/>
          <a:p>
            <a:pPr>
              <a:defRPr/>
            </a:pPr>
            <a:r>
              <a:rPr lang="en-US" b="1" dirty="0">
                <a:latin typeface="Times New Roman" panose="02020603050405020304" pitchFamily="18" charset="0"/>
              </a:rPr>
              <a:t>I. Bayesian Applications at CDRH</a:t>
            </a:r>
          </a:p>
        </p:txBody>
      </p:sp>
      <p:sp>
        <p:nvSpPr>
          <p:cNvPr id="115715" name="Rectangle 3">
            <a:extLst>
              <a:ext uri="{FF2B5EF4-FFF2-40B4-BE49-F238E27FC236}">
                <a16:creationId xmlns:a16="http://schemas.microsoft.com/office/drawing/2014/main" id="{EA67F8D5-FF51-4DD0-925D-50279A14B39B}"/>
              </a:ext>
            </a:extLst>
          </p:cNvPr>
          <p:cNvSpPr>
            <a:spLocks noGrp="1" noChangeArrowheads="1"/>
          </p:cNvSpPr>
          <p:nvPr>
            <p:ph idx="1"/>
          </p:nvPr>
        </p:nvSpPr>
        <p:spPr>
          <a:xfrm>
            <a:off x="838200" y="1690688"/>
            <a:ext cx="10660380" cy="4876800"/>
          </a:xfrm>
        </p:spPr>
        <p:txBody>
          <a:bodyPr/>
          <a:lstStyle/>
          <a:p>
            <a:pPr eaLnBrk="1" hangingPunct="1">
              <a:buSzPct val="80000"/>
              <a:buFontTx/>
              <a:buChar char="•"/>
              <a:defRPr/>
            </a:pPr>
            <a:r>
              <a:rPr lang="en-US" dirty="0"/>
              <a:t>CDRH Bayesian guidance on 2010</a:t>
            </a:r>
          </a:p>
          <a:p>
            <a:pPr eaLnBrk="1" hangingPunct="1">
              <a:buSzPct val="80000"/>
              <a:buFontTx/>
              <a:buChar char="•"/>
              <a:defRPr/>
            </a:pPr>
            <a:r>
              <a:rPr lang="en-US" dirty="0"/>
              <a:t>About 30 original pre-market applications (PMA) and PMA supplements have been approved since 1999 with a Bayesian analysis as primary.  Several are for diagnostic devices. </a:t>
            </a:r>
          </a:p>
          <a:p>
            <a:pPr>
              <a:buSzPct val="80000"/>
              <a:buFontTx/>
              <a:buChar char="•"/>
              <a:defRPr/>
            </a:pPr>
            <a:r>
              <a:rPr lang="en-US" dirty="0"/>
              <a:t>Many investigational device exemptions (IDE) have also been approved.</a:t>
            </a:r>
          </a:p>
          <a:p>
            <a:pPr>
              <a:buSzPct val="80000"/>
              <a:buFontTx/>
              <a:buChar char="•"/>
              <a:defRPr/>
            </a:pPr>
            <a:r>
              <a:rPr lang="en-US" dirty="0"/>
              <a:t>Several applications for “substantial equivalence” (510(k)s)</a:t>
            </a:r>
          </a:p>
          <a:p>
            <a:pPr>
              <a:buSzPct val="80000"/>
              <a:buFontTx/>
              <a:buChar char="•"/>
              <a:defRPr/>
            </a:pPr>
            <a:r>
              <a:rPr lang="en-US" dirty="0"/>
              <a:t>A number of reviews are in process.</a:t>
            </a:r>
          </a:p>
          <a:p>
            <a:pPr>
              <a:buSzPct val="80000"/>
              <a:buFontTx/>
              <a:buChar char="•"/>
              <a:defRPr/>
            </a:pPr>
            <a:endParaRPr lang="en-US" dirty="0"/>
          </a:p>
          <a:p>
            <a:pPr marL="0" indent="0">
              <a:buClr>
                <a:srgbClr val="FF0000"/>
              </a:buClr>
              <a:buSzPct val="135000"/>
              <a:buNone/>
              <a:defRPr/>
            </a:pPr>
            <a:r>
              <a:rPr lang="en-US" sz="2000" dirty="0"/>
              <a:t>		</a:t>
            </a:r>
            <a:endParaRPr lang="en-US" dirty="0"/>
          </a:p>
        </p:txBody>
      </p:sp>
      <p:sp>
        <p:nvSpPr>
          <p:cNvPr id="2" name="Slide Number Placeholder 1">
            <a:extLst>
              <a:ext uri="{FF2B5EF4-FFF2-40B4-BE49-F238E27FC236}">
                <a16:creationId xmlns:a16="http://schemas.microsoft.com/office/drawing/2014/main" id="{84959AAC-2B34-4FC0-866B-6EE0FC2DC2AD}"/>
              </a:ext>
            </a:extLst>
          </p:cNvPr>
          <p:cNvSpPr>
            <a:spLocks noGrp="1"/>
          </p:cNvSpPr>
          <p:nvPr>
            <p:ph type="sldNum" sz="quarter" idx="12"/>
          </p:nvPr>
        </p:nvSpPr>
        <p:spPr/>
        <p:txBody>
          <a:bodyPr/>
          <a:lstStyle/>
          <a:p>
            <a:fld id="{81AC06E4-6AE0-417A-81FD-257DBDF3C52C}" type="slidenum">
              <a:rPr lang="en-US" smtClean="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309180B0-8D8D-42ED-8C4C-9D4FC9219A60}"/>
              </a:ext>
            </a:extLst>
          </p:cNvPr>
          <p:cNvSpPr>
            <a:spLocks noGrp="1" noChangeArrowheads="1"/>
          </p:cNvSpPr>
          <p:nvPr>
            <p:ph type="title"/>
          </p:nvPr>
        </p:nvSpPr>
        <p:spPr>
          <a:xfrm>
            <a:off x="838199" y="365125"/>
            <a:ext cx="10964159" cy="1325563"/>
          </a:xfrm>
        </p:spPr>
        <p:txBody>
          <a:bodyPr>
            <a:normAutofit/>
          </a:bodyPr>
          <a:lstStyle/>
          <a:p>
            <a:pPr>
              <a:defRPr/>
            </a:pPr>
            <a:r>
              <a:rPr lang="en-US" b="1" dirty="0">
                <a:latin typeface="Times New Roman" panose="02020603050405020304" pitchFamily="18" charset="0"/>
              </a:rPr>
              <a:t>I. </a:t>
            </a:r>
            <a:r>
              <a:rPr lang="en-US" altLang="en-US" b="1" dirty="0">
                <a:latin typeface="Times New Roman" panose="02020603050405020304" pitchFamily="18" charset="0"/>
              </a:rPr>
              <a:t>External Evidence Methods (EEM) Project</a:t>
            </a:r>
            <a:endParaRPr lang="en-US" b="1" dirty="0">
              <a:latin typeface="Times New Roman" panose="02020603050405020304" pitchFamily="18" charset="0"/>
            </a:endParaRPr>
          </a:p>
        </p:txBody>
      </p:sp>
      <p:sp>
        <p:nvSpPr>
          <p:cNvPr id="115715" name="Rectangle 3">
            <a:extLst>
              <a:ext uri="{FF2B5EF4-FFF2-40B4-BE49-F238E27FC236}">
                <a16:creationId xmlns:a16="http://schemas.microsoft.com/office/drawing/2014/main" id="{EA67F8D5-FF51-4DD0-925D-50279A14B39B}"/>
              </a:ext>
            </a:extLst>
          </p:cNvPr>
          <p:cNvSpPr>
            <a:spLocks noGrp="1" noChangeArrowheads="1"/>
          </p:cNvSpPr>
          <p:nvPr>
            <p:ph idx="1"/>
          </p:nvPr>
        </p:nvSpPr>
        <p:spPr>
          <a:xfrm>
            <a:off x="838200" y="1690688"/>
            <a:ext cx="10660380" cy="4876800"/>
          </a:xfrm>
        </p:spPr>
        <p:txBody>
          <a:bodyPr/>
          <a:lstStyle/>
          <a:p>
            <a:r>
              <a:rPr lang="en-US" altLang="en-US" dirty="0">
                <a:latin typeface="Times New Roman" panose="02020603050405020304" pitchFamily="18" charset="0"/>
                <a:cs typeface="Times New Roman" panose="02020603050405020304" pitchFamily="18" charset="0"/>
              </a:rPr>
              <a:t>Project launched formally in April 2019 by </a:t>
            </a:r>
            <a:r>
              <a:rPr lang="en-US" dirty="0">
                <a:latin typeface="Times New Roman" panose="02020603050405020304" pitchFamily="18" charset="0"/>
                <a:cs typeface="Times New Roman" panose="02020603050405020304" pitchFamily="18" charset="0"/>
              </a:rPr>
              <a:t>Medical Device Innovation Consortium (MDIC) </a:t>
            </a:r>
          </a:p>
          <a:p>
            <a:pPr lvl="1"/>
            <a:r>
              <a:rPr lang="en-US" dirty="0">
                <a:latin typeface="Times New Roman" panose="02020603050405020304" pitchFamily="18" charset="0"/>
                <a:cs typeface="Times New Roman" panose="02020603050405020304" pitchFamily="18" charset="0"/>
              </a:rPr>
              <a:t>MDIC is the first-ever public-private partnership created with the sole objective of advancing medical device regulatory science for patient benefit</a:t>
            </a:r>
            <a:r>
              <a:rPr lang="en-US" altLang="en-US" dirty="0">
                <a:latin typeface="Times New Roman" panose="02020603050405020304" pitchFamily="18" charset="0"/>
                <a:cs typeface="Times New Roman" panose="02020603050405020304" pitchFamily="18" charset="0"/>
              </a:rPr>
              <a:t> </a:t>
            </a:r>
          </a:p>
          <a:p>
            <a:r>
              <a:rPr lang="en-US" altLang="en-US" dirty="0">
                <a:latin typeface="Times New Roman" panose="02020603050405020304" pitchFamily="18" charset="0"/>
                <a:cs typeface="Times New Roman" panose="02020603050405020304" pitchFamily="18" charset="0"/>
              </a:rPr>
              <a:t>Aims to establish a more predictable pathway for use of EEM </a:t>
            </a:r>
          </a:p>
          <a:p>
            <a:pPr lvl="1"/>
            <a:r>
              <a:rPr lang="en-US" altLang="en-US" dirty="0">
                <a:latin typeface="Times New Roman" panose="02020603050405020304" pitchFamily="18" charset="0"/>
                <a:cs typeface="Times New Roman" panose="02020603050405020304" pitchFamily="18" charset="0"/>
              </a:rPr>
              <a:t>One objective is to develop a statistical framework of methodologies to use EE</a:t>
            </a:r>
          </a:p>
          <a:p>
            <a:pPr lvl="1"/>
            <a:r>
              <a:rPr lang="en-US" altLang="en-US" dirty="0">
                <a:latin typeface="Times New Roman" panose="02020603050405020304" pitchFamily="18" charset="0"/>
                <a:cs typeface="Times New Roman" panose="02020603050405020304" pitchFamily="18" charset="0"/>
              </a:rPr>
              <a:t>Many of the methodologies are Bayesian</a:t>
            </a:r>
          </a:p>
          <a:p>
            <a:pPr marL="0" indent="0">
              <a:buClr>
                <a:srgbClr val="FF0000"/>
              </a:buClr>
              <a:buSzPct val="135000"/>
              <a:buNone/>
              <a:defRPr/>
            </a:pPr>
            <a:r>
              <a:rPr lang="en-US" sz="2000" dirty="0"/>
              <a:t>		</a:t>
            </a:r>
            <a:endParaRPr lang="en-US" dirty="0"/>
          </a:p>
        </p:txBody>
      </p:sp>
      <p:sp>
        <p:nvSpPr>
          <p:cNvPr id="2" name="Slide Number Placeholder 1">
            <a:extLst>
              <a:ext uri="{FF2B5EF4-FFF2-40B4-BE49-F238E27FC236}">
                <a16:creationId xmlns:a16="http://schemas.microsoft.com/office/drawing/2014/main" id="{717E60C9-EC25-48FB-B2E2-28E72DC624B0}"/>
              </a:ext>
            </a:extLst>
          </p:cNvPr>
          <p:cNvSpPr>
            <a:spLocks noGrp="1"/>
          </p:cNvSpPr>
          <p:nvPr>
            <p:ph type="sldNum" sz="quarter" idx="12"/>
          </p:nvPr>
        </p:nvSpPr>
        <p:spPr/>
        <p:txBody>
          <a:bodyPr/>
          <a:lstStyle/>
          <a:p>
            <a:fld id="{81AC06E4-6AE0-417A-81FD-257DBDF3C52C}" type="slidenum">
              <a:rPr lang="en-US" smtClean="0"/>
              <a:t>4</a:t>
            </a:fld>
            <a:endParaRPr lang="en-US"/>
          </a:p>
        </p:txBody>
      </p:sp>
    </p:spTree>
    <p:extLst>
      <p:ext uri="{BB962C8B-B14F-4D97-AF65-F5344CB8AC3E}">
        <p14:creationId xmlns:p14="http://schemas.microsoft.com/office/powerpoint/2010/main" val="1951474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E495D-93AE-411F-9EE5-2A578BEB38DF}"/>
              </a:ext>
            </a:extLst>
          </p:cNvPr>
          <p:cNvSpPr>
            <a:spLocks noGrp="1"/>
          </p:cNvSpPr>
          <p:nvPr>
            <p:ph type="title"/>
          </p:nvPr>
        </p:nvSpPr>
        <p:spPr>
          <a:xfrm>
            <a:off x="838200" y="197273"/>
            <a:ext cx="10515600" cy="1325563"/>
          </a:xfrm>
        </p:spPr>
        <p:txBody>
          <a:bodyPr/>
          <a:lstStyle/>
          <a:p>
            <a:r>
              <a:rPr lang="en-US" b="1" dirty="0">
                <a:latin typeface="Times New Roman" panose="02020603050405020304" pitchFamily="18" charset="0"/>
              </a:rPr>
              <a:t>I. Bayesian Models to Incorporate Priors</a:t>
            </a:r>
          </a:p>
        </p:txBody>
      </p:sp>
      <p:sp>
        <p:nvSpPr>
          <p:cNvPr id="3" name="Content Placeholder 2">
            <a:extLst>
              <a:ext uri="{FF2B5EF4-FFF2-40B4-BE49-F238E27FC236}">
                <a16:creationId xmlns:a16="http://schemas.microsoft.com/office/drawing/2014/main" id="{3A4675D8-6EA1-4B21-9933-A2D270A47DB1}"/>
              </a:ext>
            </a:extLst>
          </p:cNvPr>
          <p:cNvSpPr>
            <a:spLocks noGrp="1"/>
          </p:cNvSpPr>
          <p:nvPr>
            <p:ph idx="1"/>
          </p:nvPr>
        </p:nvSpPr>
        <p:spPr>
          <a:xfrm>
            <a:off x="1052413" y="1522836"/>
            <a:ext cx="9724962" cy="4533719"/>
          </a:xfrm>
        </p:spPr>
        <p:txBody>
          <a:bodyPr>
            <a:normAutofit/>
          </a:bodyPr>
          <a:lstStyle/>
          <a:p>
            <a:pPr marL="228600" lvl="1">
              <a:spcBef>
                <a:spcPts val="1000"/>
              </a:spcBef>
            </a:pPr>
            <a:r>
              <a:rPr lang="en-US" sz="3200" dirty="0"/>
              <a:t>Bayesian Hierarchical Model</a:t>
            </a:r>
          </a:p>
          <a:p>
            <a:pPr marL="228600" lvl="1">
              <a:spcBef>
                <a:spcPts val="1000"/>
              </a:spcBef>
            </a:pPr>
            <a:r>
              <a:rPr lang="en-US" sz="3200" dirty="0"/>
              <a:t>Power prior model (</a:t>
            </a:r>
            <a:r>
              <a:rPr lang="en-US" sz="3200" dirty="0">
                <a:solidFill>
                  <a:srgbClr val="0070C0"/>
                </a:solidFill>
              </a:rPr>
              <a:t>Ibrahim and Chen 2000</a:t>
            </a:r>
            <a:r>
              <a:rPr lang="en-US" sz="3200" dirty="0"/>
              <a:t>)</a:t>
            </a:r>
          </a:p>
          <a:p>
            <a:pPr marL="228600" lvl="1">
              <a:spcBef>
                <a:spcPts val="1000"/>
              </a:spcBef>
            </a:pPr>
            <a:r>
              <a:rPr lang="en-US" sz="3200" dirty="0"/>
              <a:t>Commensurate prior model (</a:t>
            </a:r>
            <a:r>
              <a:rPr lang="en-US" sz="3200" dirty="0">
                <a:solidFill>
                  <a:srgbClr val="0070C0"/>
                </a:solidFill>
              </a:rPr>
              <a:t>Hobbs et al 2004</a:t>
            </a:r>
            <a:r>
              <a:rPr lang="en-US" sz="3200" dirty="0"/>
              <a:t>)</a:t>
            </a:r>
          </a:p>
          <a:p>
            <a:pPr marL="228600" lvl="1">
              <a:spcBef>
                <a:spcPts val="1000"/>
              </a:spcBef>
            </a:pPr>
            <a:r>
              <a:rPr lang="en-US" sz="3200" dirty="0"/>
              <a:t>Robust prior model (</a:t>
            </a:r>
            <a:r>
              <a:rPr lang="en-US" sz="3200" dirty="0" err="1">
                <a:solidFill>
                  <a:srgbClr val="0070C0"/>
                </a:solidFill>
              </a:rPr>
              <a:t>Schmidli</a:t>
            </a:r>
            <a:r>
              <a:rPr lang="en-US" sz="3200" dirty="0">
                <a:solidFill>
                  <a:srgbClr val="0070C0"/>
                </a:solidFill>
              </a:rPr>
              <a:t> et al 2014</a:t>
            </a:r>
            <a:r>
              <a:rPr lang="en-US" sz="3200" dirty="0"/>
              <a:t>)</a:t>
            </a:r>
          </a:p>
          <a:p>
            <a:pPr marL="228600" lvl="1">
              <a:spcBef>
                <a:spcPts val="1000"/>
              </a:spcBef>
            </a:pPr>
            <a:r>
              <a:rPr lang="en-US" sz="3200" dirty="0"/>
              <a:t>MDIC dynamic borrowing model (</a:t>
            </a:r>
            <a:r>
              <a:rPr lang="en-US" sz="3200" dirty="0">
                <a:solidFill>
                  <a:srgbClr val="0070C0"/>
                </a:solidFill>
              </a:rPr>
              <a:t>Haddad et al 2017</a:t>
            </a:r>
            <a:r>
              <a:rPr lang="en-US" sz="3200" dirty="0"/>
              <a:t>)</a:t>
            </a:r>
          </a:p>
          <a:p>
            <a:pPr marL="228600" lvl="1">
              <a:spcBef>
                <a:spcPts val="1000"/>
              </a:spcBef>
            </a:pPr>
            <a:r>
              <a:rPr lang="en-US" sz="3200" dirty="0"/>
              <a:t>Propensity score integrated power prior model (</a:t>
            </a:r>
            <a:r>
              <a:rPr lang="en-US" sz="3200" dirty="0">
                <a:solidFill>
                  <a:srgbClr val="0070C0"/>
                </a:solidFill>
              </a:rPr>
              <a:t>Wang et al 2019</a:t>
            </a:r>
            <a:r>
              <a:rPr lang="en-US" sz="3200" dirty="0"/>
              <a:t>)</a:t>
            </a:r>
          </a:p>
          <a:p>
            <a:pPr marL="228600" lvl="1">
              <a:spcBef>
                <a:spcPts val="1000"/>
              </a:spcBef>
            </a:pPr>
            <a:r>
              <a:rPr lang="en-US" sz="3200" dirty="0"/>
              <a:t>Dynamic power prior model (</a:t>
            </a:r>
            <a:r>
              <a:rPr lang="en-US" sz="3200" dirty="0">
                <a:solidFill>
                  <a:srgbClr val="0070C0"/>
                </a:solidFill>
              </a:rPr>
              <a:t>Thompson et al 2020</a:t>
            </a:r>
            <a:r>
              <a:rPr lang="en-US" sz="3200" dirty="0"/>
              <a:t>)</a:t>
            </a:r>
          </a:p>
        </p:txBody>
      </p:sp>
      <p:sp>
        <p:nvSpPr>
          <p:cNvPr id="4" name="Slide Number Placeholder 3">
            <a:extLst>
              <a:ext uri="{FF2B5EF4-FFF2-40B4-BE49-F238E27FC236}">
                <a16:creationId xmlns:a16="http://schemas.microsoft.com/office/drawing/2014/main" id="{3B4E9E3A-6259-4FD9-815B-0BE422513E51}"/>
              </a:ext>
            </a:extLst>
          </p:cNvPr>
          <p:cNvSpPr>
            <a:spLocks noGrp="1"/>
          </p:cNvSpPr>
          <p:nvPr>
            <p:ph type="sldNum" sz="quarter" idx="12"/>
          </p:nvPr>
        </p:nvSpPr>
        <p:spPr/>
        <p:txBody>
          <a:bodyPr/>
          <a:lstStyle/>
          <a:p>
            <a:fld id="{81AC06E4-6AE0-417A-81FD-257DBDF3C52C}" type="slidenum">
              <a:rPr lang="en-US" smtClean="0"/>
              <a:t>5</a:t>
            </a:fld>
            <a:endParaRPr lang="en-US"/>
          </a:p>
        </p:txBody>
      </p:sp>
    </p:spTree>
    <p:extLst>
      <p:ext uri="{BB962C8B-B14F-4D97-AF65-F5344CB8AC3E}">
        <p14:creationId xmlns:p14="http://schemas.microsoft.com/office/powerpoint/2010/main" val="1925748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A0CBD-3812-4107-96EE-821574AED562}"/>
              </a:ext>
            </a:extLst>
          </p:cNvPr>
          <p:cNvSpPr>
            <a:spLocks noGrp="1"/>
          </p:cNvSpPr>
          <p:nvPr>
            <p:ph type="title"/>
          </p:nvPr>
        </p:nvSpPr>
        <p:spPr/>
        <p:txBody>
          <a:bodyPr/>
          <a:lstStyle/>
          <a:p>
            <a:pPr lvl="2"/>
            <a:r>
              <a:rPr lang="en-US" sz="4400" b="1" kern="1200" dirty="0">
                <a:solidFill>
                  <a:schemeClr val="tx1"/>
                </a:solidFill>
                <a:latin typeface="Times New Roman" panose="02020603050405020304" pitchFamily="18" charset="0"/>
                <a:ea typeface="+mj-ea"/>
                <a:cs typeface="+mj-cs"/>
              </a:rPr>
              <a:t>II. Two Innovative Power Prior Models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54AA5B4F-3928-4E4E-BEB7-C30165EF9A1C}"/>
                  </a:ext>
                </a:extLst>
              </p:cNvPr>
              <p:cNvSpPr>
                <a:spLocks noGrp="1"/>
              </p:cNvSpPr>
              <p:nvPr>
                <p:ph idx="1"/>
              </p:nvPr>
            </p:nvSpPr>
            <p:spPr/>
            <p:txBody>
              <a:bodyPr>
                <a:normAutofit/>
              </a:bodyPr>
              <a:lstStyle/>
              <a:p>
                <a:r>
                  <a:rPr lang="en-US" b="1" dirty="0">
                    <a:solidFill>
                      <a:schemeClr val="tx1"/>
                    </a:solidFill>
                  </a:rPr>
                  <a:t>Traditional Power Prior Model </a:t>
                </a:r>
                <a:r>
                  <a:rPr lang="en-US" dirty="0">
                    <a:solidFill>
                      <a:schemeClr val="tx1"/>
                    </a:solidFill>
                  </a:rPr>
                  <a:t>(Ibrahim and Chen 2000)</a:t>
                </a:r>
              </a:p>
              <a:p>
                <a:pPr lvl="1"/>
                <a:r>
                  <a:rPr lang="en-US" dirty="0">
                    <a:solidFill>
                      <a:schemeClr val="tx1"/>
                    </a:solidFill>
                  </a:rPr>
                  <a:t>Down weight historical data through power parameter </a:t>
                </a:r>
                <a14:m>
                  <m:oMath xmlns:m="http://schemas.openxmlformats.org/officeDocument/2006/math">
                    <m:sSub>
                      <m:sSubPr>
                        <m:ctrlPr>
                          <a:rPr lang="en-US" b="1" i="1" smtClean="0">
                            <a:solidFill>
                              <a:srgbClr val="0070C0"/>
                            </a:solidFill>
                            <a:latin typeface="Cambria Math" panose="02040503050406030204" pitchFamily="18" charset="0"/>
                          </a:rPr>
                        </m:ctrlPr>
                      </m:sSubPr>
                      <m:e>
                        <m:r>
                          <a:rPr lang="en-US" b="1" i="1">
                            <a:solidFill>
                              <a:srgbClr val="0070C0"/>
                            </a:solidFill>
                            <a:latin typeface="Cambria Math" panose="02040503050406030204" pitchFamily="18" charset="0"/>
                            <a:ea typeface="Cambria Math" panose="02040503050406030204" pitchFamily="18" charset="0"/>
                          </a:rPr>
                          <m:t>𝜶</m:t>
                        </m:r>
                      </m:e>
                      <m:sub>
                        <m:r>
                          <a:rPr lang="en-US" b="1" i="1">
                            <a:solidFill>
                              <a:srgbClr val="0070C0"/>
                            </a:solidFill>
                            <a:latin typeface="Cambria Math" panose="02040503050406030204" pitchFamily="18" charset="0"/>
                          </a:rPr>
                          <m:t>𝟎</m:t>
                        </m:r>
                      </m:sub>
                    </m:sSub>
                    <m:r>
                      <a:rPr lang="en-US" b="1" i="1">
                        <a:solidFill>
                          <a:srgbClr val="0070C0"/>
                        </a:solidFill>
                        <a:latin typeface="Cambria Math" panose="02040503050406030204" pitchFamily="18" charset="0"/>
                      </a:rPr>
                      <m:t> </m:t>
                    </m:r>
                  </m:oMath>
                </a14:m>
                <a:r>
                  <a:rPr lang="en-US" dirty="0">
                    <a:solidFill>
                      <a:schemeClr val="tx1"/>
                    </a:solidFill>
                  </a:rPr>
                  <a:t>such that the conditional prior given the historical data </a:t>
                </a:r>
                <a14:m>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0</m:t>
                        </m:r>
                      </m:sub>
                    </m:sSub>
                  </m:oMath>
                </a14:m>
                <a:r>
                  <a:rPr lang="en-US" dirty="0">
                    <a:solidFill>
                      <a:schemeClr val="tx1"/>
                    </a:solidFill>
                  </a:rPr>
                  <a:t>is</a:t>
                </a:r>
              </a:p>
              <a:p>
                <a:pPr marL="0" indent="0" algn="ctr">
                  <a:buNone/>
                </a:pPr>
                <a14:m>
                  <m:oMath xmlns:m="http://schemas.openxmlformats.org/officeDocument/2006/math">
                    <m:r>
                      <a:rPr lang="en-US" i="1">
                        <a:solidFill>
                          <a:srgbClr val="33CC33"/>
                        </a:solidFill>
                        <a:latin typeface="Cambria Math" panose="02040503050406030204" pitchFamily="18" charset="0"/>
                      </a:rPr>
                      <m:t>𝜋</m:t>
                    </m:r>
                    <m:r>
                      <a:rPr lang="en-US" i="1">
                        <a:solidFill>
                          <a:srgbClr val="33CC33"/>
                        </a:solidFill>
                        <a:latin typeface="Cambria Math" panose="02040503050406030204" pitchFamily="18" charset="0"/>
                      </a:rPr>
                      <m:t>(</m:t>
                    </m:r>
                    <m:r>
                      <a:rPr lang="en-US" i="1">
                        <a:solidFill>
                          <a:srgbClr val="33CC33"/>
                        </a:solidFill>
                        <a:latin typeface="Cambria Math" panose="02040503050406030204" pitchFamily="18" charset="0"/>
                      </a:rPr>
                      <m:t>𝜃</m:t>
                    </m:r>
                    <m:r>
                      <a:rPr lang="en-US" i="1">
                        <a:solidFill>
                          <a:srgbClr val="33CC33"/>
                        </a:solidFill>
                        <a:latin typeface="Cambria Math" panose="02040503050406030204" pitchFamily="18" charset="0"/>
                      </a:rPr>
                      <m:t>|</m:t>
                    </m:r>
                    <m:sSub>
                      <m:sSubPr>
                        <m:ctrlPr>
                          <a:rPr lang="en-US" i="1">
                            <a:solidFill>
                              <a:srgbClr val="33CC33"/>
                            </a:solidFill>
                            <a:latin typeface="Cambria Math" panose="02040503050406030204" pitchFamily="18" charset="0"/>
                          </a:rPr>
                        </m:ctrlPr>
                      </m:sSubPr>
                      <m:e>
                        <m:r>
                          <a:rPr lang="en-US" i="1">
                            <a:solidFill>
                              <a:srgbClr val="33CC33"/>
                            </a:solidFill>
                            <a:latin typeface="Cambria Math" panose="02040503050406030204" pitchFamily="18" charset="0"/>
                          </a:rPr>
                          <m:t>𝐷</m:t>
                        </m:r>
                      </m:e>
                      <m:sub>
                        <m:r>
                          <a:rPr lang="en-US" i="1">
                            <a:solidFill>
                              <a:srgbClr val="33CC33"/>
                            </a:solidFill>
                            <a:latin typeface="Cambria Math" panose="02040503050406030204" pitchFamily="18" charset="0"/>
                          </a:rPr>
                          <m:t>0</m:t>
                        </m:r>
                      </m:sub>
                    </m:sSub>
                  </m:oMath>
                </a14:m>
                <a:r>
                  <a:rPr lang="en-US" i="1" dirty="0">
                    <a:solidFill>
                      <a:srgbClr val="33CC33"/>
                    </a:solidFill>
                    <a:latin typeface="Cambria Math" panose="02040503050406030204" pitchFamily="18" charset="0"/>
                  </a:rPr>
                  <a:t>, </a:t>
                </a:r>
                <a14:m>
                  <m:oMath xmlns:m="http://schemas.openxmlformats.org/officeDocument/2006/math">
                    <m:sSub>
                      <m:sSubPr>
                        <m:ctrlPr>
                          <a:rPr lang="en-US" i="1" dirty="0">
                            <a:solidFill>
                              <a:srgbClr val="33CC33"/>
                            </a:solidFill>
                            <a:latin typeface="Cambria Math" panose="02040503050406030204" pitchFamily="18" charset="0"/>
                          </a:rPr>
                        </m:ctrlPr>
                      </m:sSubPr>
                      <m:e>
                        <m:r>
                          <a:rPr lang="en-US" i="1" dirty="0">
                            <a:solidFill>
                              <a:srgbClr val="33CC33"/>
                            </a:solidFill>
                            <a:latin typeface="Cambria Math" panose="02040503050406030204" pitchFamily="18" charset="0"/>
                          </a:rPr>
                          <m:t>𝛼</m:t>
                        </m:r>
                      </m:e>
                      <m:sub>
                        <m:r>
                          <a:rPr lang="en-US" i="1" dirty="0">
                            <a:solidFill>
                              <a:srgbClr val="33CC33"/>
                            </a:solidFill>
                            <a:latin typeface="Cambria Math" panose="02040503050406030204" pitchFamily="18" charset="0"/>
                          </a:rPr>
                          <m:t>0</m:t>
                        </m:r>
                      </m:sub>
                    </m:sSub>
                    <m:r>
                      <a:rPr lang="en-US" i="1" dirty="0">
                        <a:solidFill>
                          <a:srgbClr val="33CC33"/>
                        </a:solidFill>
                        <a:latin typeface="Cambria Math" panose="02040503050406030204" pitchFamily="18" charset="0"/>
                      </a:rPr>
                      <m:t>)∝</m:t>
                    </m:r>
                    <m:sSup>
                      <m:sSupPr>
                        <m:ctrlPr>
                          <a:rPr lang="en-US" i="1" dirty="0">
                            <a:solidFill>
                              <a:srgbClr val="33CC33"/>
                            </a:solidFill>
                            <a:latin typeface="Cambria Math" panose="02040503050406030204" pitchFamily="18" charset="0"/>
                          </a:rPr>
                        </m:ctrlPr>
                      </m:sSupPr>
                      <m:e>
                        <m:r>
                          <a:rPr lang="en-US" i="1" dirty="0">
                            <a:solidFill>
                              <a:srgbClr val="33CC33"/>
                            </a:solidFill>
                            <a:latin typeface="Cambria Math" panose="02040503050406030204" pitchFamily="18" charset="0"/>
                          </a:rPr>
                          <m:t>𝐿</m:t>
                        </m:r>
                        <m:r>
                          <a:rPr lang="en-US" i="1" dirty="0">
                            <a:solidFill>
                              <a:srgbClr val="33CC33"/>
                            </a:solidFill>
                            <a:latin typeface="Cambria Math" panose="02040503050406030204" pitchFamily="18" charset="0"/>
                          </a:rPr>
                          <m:t>(</m:t>
                        </m:r>
                        <m:r>
                          <a:rPr lang="en-US" i="1" dirty="0">
                            <a:solidFill>
                              <a:srgbClr val="33CC33"/>
                            </a:solidFill>
                            <a:latin typeface="Cambria Math" panose="02040503050406030204" pitchFamily="18" charset="0"/>
                          </a:rPr>
                          <m:t>𝜃</m:t>
                        </m:r>
                        <m:r>
                          <a:rPr lang="en-US" i="1" dirty="0">
                            <a:solidFill>
                              <a:srgbClr val="33CC33"/>
                            </a:solidFill>
                            <a:latin typeface="Cambria Math" panose="02040503050406030204" pitchFamily="18" charset="0"/>
                          </a:rPr>
                          <m:t>|</m:t>
                        </m:r>
                        <m:sSub>
                          <m:sSubPr>
                            <m:ctrlPr>
                              <a:rPr lang="en-US" i="1" dirty="0">
                                <a:solidFill>
                                  <a:srgbClr val="33CC33"/>
                                </a:solidFill>
                                <a:latin typeface="Cambria Math" panose="02040503050406030204" pitchFamily="18" charset="0"/>
                              </a:rPr>
                            </m:ctrlPr>
                          </m:sSubPr>
                          <m:e>
                            <m:r>
                              <a:rPr lang="en-US" i="1" dirty="0">
                                <a:solidFill>
                                  <a:srgbClr val="33CC33"/>
                                </a:solidFill>
                                <a:latin typeface="Cambria Math" panose="02040503050406030204" pitchFamily="18" charset="0"/>
                              </a:rPr>
                              <m:t>𝐷</m:t>
                            </m:r>
                          </m:e>
                          <m:sub>
                            <m:r>
                              <a:rPr lang="en-US" i="1" dirty="0">
                                <a:solidFill>
                                  <a:srgbClr val="33CC33"/>
                                </a:solidFill>
                                <a:latin typeface="Cambria Math" panose="02040503050406030204" pitchFamily="18" charset="0"/>
                              </a:rPr>
                              <m:t>0</m:t>
                            </m:r>
                          </m:sub>
                        </m:sSub>
                        <m:r>
                          <a:rPr lang="en-US" i="1" dirty="0">
                            <a:solidFill>
                              <a:srgbClr val="33CC33"/>
                            </a:solidFill>
                            <a:latin typeface="Cambria Math" panose="02040503050406030204" pitchFamily="18" charset="0"/>
                          </a:rPr>
                          <m:t>)</m:t>
                        </m:r>
                      </m:e>
                      <m:sup>
                        <m:sSub>
                          <m:sSubPr>
                            <m:ctrlPr>
                              <a:rPr lang="en-US" i="1" dirty="0">
                                <a:solidFill>
                                  <a:srgbClr val="33CC33"/>
                                </a:solidFill>
                                <a:latin typeface="Cambria Math" panose="02040503050406030204" pitchFamily="18" charset="0"/>
                              </a:rPr>
                            </m:ctrlPr>
                          </m:sSubPr>
                          <m:e>
                            <m:r>
                              <a:rPr lang="en-US" i="1" dirty="0">
                                <a:solidFill>
                                  <a:srgbClr val="33CC33"/>
                                </a:solidFill>
                                <a:latin typeface="Cambria Math" panose="02040503050406030204" pitchFamily="18" charset="0"/>
                              </a:rPr>
                              <m:t>𝛼</m:t>
                            </m:r>
                          </m:e>
                          <m:sub>
                            <m:r>
                              <a:rPr lang="en-US" i="1" dirty="0">
                                <a:solidFill>
                                  <a:srgbClr val="33CC33"/>
                                </a:solidFill>
                                <a:latin typeface="Cambria Math" panose="02040503050406030204" pitchFamily="18" charset="0"/>
                              </a:rPr>
                              <m:t>0</m:t>
                            </m:r>
                          </m:sub>
                        </m:sSub>
                      </m:sup>
                    </m:sSup>
                    <m:sSub>
                      <m:sSubPr>
                        <m:ctrlPr>
                          <a:rPr lang="en-US" i="1" dirty="0">
                            <a:solidFill>
                              <a:srgbClr val="33CC33"/>
                            </a:solidFill>
                            <a:latin typeface="Cambria Math" panose="02040503050406030204" pitchFamily="18" charset="0"/>
                          </a:rPr>
                        </m:ctrlPr>
                      </m:sSubPr>
                      <m:e>
                        <m:r>
                          <a:rPr lang="en-US" i="1" dirty="0">
                            <a:solidFill>
                              <a:srgbClr val="33CC33"/>
                            </a:solidFill>
                            <a:latin typeface="Cambria Math" panose="02040503050406030204" pitchFamily="18" charset="0"/>
                          </a:rPr>
                          <m:t>𝜋</m:t>
                        </m:r>
                      </m:e>
                      <m:sub>
                        <m:r>
                          <a:rPr lang="en-US" i="1" dirty="0">
                            <a:solidFill>
                              <a:srgbClr val="33CC33"/>
                            </a:solidFill>
                            <a:latin typeface="Cambria Math" panose="02040503050406030204" pitchFamily="18" charset="0"/>
                          </a:rPr>
                          <m:t>0</m:t>
                        </m:r>
                      </m:sub>
                    </m:sSub>
                    <m:r>
                      <a:rPr lang="en-US" i="1" dirty="0">
                        <a:solidFill>
                          <a:srgbClr val="33CC33"/>
                        </a:solidFill>
                        <a:latin typeface="Cambria Math" panose="02040503050406030204" pitchFamily="18" charset="0"/>
                      </a:rPr>
                      <m:t>(</m:t>
                    </m:r>
                    <m:r>
                      <a:rPr lang="en-US" i="1" dirty="0">
                        <a:solidFill>
                          <a:srgbClr val="33CC33"/>
                        </a:solidFill>
                        <a:latin typeface="Cambria Math" panose="02040503050406030204" pitchFamily="18" charset="0"/>
                      </a:rPr>
                      <m:t>𝜃</m:t>
                    </m:r>
                    <m:r>
                      <a:rPr lang="en-US" i="1" dirty="0">
                        <a:solidFill>
                          <a:srgbClr val="33CC33"/>
                        </a:solidFill>
                        <a:latin typeface="Cambria Math" panose="02040503050406030204" pitchFamily="18" charset="0"/>
                      </a:rPr>
                      <m:t>)</m:t>
                    </m:r>
                  </m:oMath>
                </a14:m>
                <a:r>
                  <a:rPr lang="en-US" i="1" dirty="0">
                    <a:solidFill>
                      <a:srgbClr val="33CC33"/>
                    </a:solidFill>
                    <a:latin typeface="Cambria Math" panose="02040503050406030204" pitchFamily="18" charset="0"/>
                  </a:rPr>
                  <a:t> </a:t>
                </a:r>
              </a:p>
              <a:p>
                <a:pPr marL="400050" lvl="1" indent="0">
                  <a:buNone/>
                </a:pPr>
                <a:r>
                  <a:rPr lang="en-US" dirty="0">
                    <a:solidFill>
                      <a:schemeClr val="tx1"/>
                    </a:solidFill>
                  </a:rPr>
                  <a:t>Where </a:t>
                </a:r>
                <a14:m>
                  <m:oMath xmlns:m="http://schemas.openxmlformats.org/officeDocument/2006/math">
                    <m:sSub>
                      <m:sSubPr>
                        <m:ctrlPr>
                          <a:rPr lang="en-US" i="1" dirty="0">
                            <a:solidFill>
                              <a:schemeClr val="tx1"/>
                            </a:solidFill>
                            <a:latin typeface="Cambria Math" panose="02040503050406030204" pitchFamily="18" charset="0"/>
                          </a:rPr>
                        </m:ctrlPr>
                      </m:sSubPr>
                      <m:e>
                        <m:r>
                          <a:rPr lang="en-US" dirty="0">
                            <a:solidFill>
                              <a:schemeClr val="tx1"/>
                            </a:solidFill>
                            <a:latin typeface="Cambria Math" panose="02040503050406030204" pitchFamily="18" charset="0"/>
                          </a:rPr>
                          <m:t>𝜋</m:t>
                        </m:r>
                      </m:e>
                      <m:sub>
                        <m:r>
                          <a:rPr lang="en-US" dirty="0">
                            <a:solidFill>
                              <a:schemeClr val="tx1"/>
                            </a:solidFill>
                            <a:latin typeface="Cambria Math" panose="02040503050406030204" pitchFamily="18" charset="0"/>
                          </a:rPr>
                          <m:t>0</m:t>
                        </m:r>
                      </m:sub>
                    </m:sSub>
                    <m:r>
                      <a:rPr lang="en-US" dirty="0">
                        <a:solidFill>
                          <a:schemeClr val="tx1"/>
                        </a:solidFill>
                        <a:latin typeface="Cambria Math" panose="02040503050406030204" pitchFamily="18" charset="0"/>
                      </a:rPr>
                      <m:t>(</m:t>
                    </m:r>
                    <m:r>
                      <a:rPr lang="en-US" dirty="0">
                        <a:solidFill>
                          <a:schemeClr val="tx1"/>
                        </a:solidFill>
                        <a:latin typeface="Cambria Math" panose="02040503050406030204" pitchFamily="18" charset="0"/>
                      </a:rPr>
                      <m:t>𝜃</m:t>
                    </m:r>
                    <m:r>
                      <a:rPr lang="en-US" dirty="0">
                        <a:solidFill>
                          <a:schemeClr val="tx1"/>
                        </a:solidFill>
                        <a:latin typeface="Cambria Math" panose="02040503050406030204" pitchFamily="18" charset="0"/>
                      </a:rPr>
                      <m:t>)</m:t>
                    </m:r>
                  </m:oMath>
                </a14:m>
                <a:r>
                  <a:rPr lang="en-US" dirty="0">
                    <a:solidFill>
                      <a:schemeClr val="tx1"/>
                    </a:solidFill>
                  </a:rPr>
                  <a:t> is the prior distribution of </a:t>
                </a:r>
                <a14:m>
                  <m:oMath xmlns:m="http://schemas.openxmlformats.org/officeDocument/2006/math">
                    <m:r>
                      <a:rPr lang="en-US" dirty="0">
                        <a:solidFill>
                          <a:schemeClr val="tx1"/>
                        </a:solidFill>
                        <a:latin typeface="Cambria Math" panose="02040503050406030204" pitchFamily="18" charset="0"/>
                      </a:rPr>
                      <m:t>𝜃</m:t>
                    </m:r>
                  </m:oMath>
                </a14:m>
                <a:r>
                  <a:rPr lang="en-US" dirty="0">
                    <a:solidFill>
                      <a:schemeClr val="tx1"/>
                    </a:solidFill>
                  </a:rPr>
                  <a:t> and </a:t>
                </a:r>
                <a14:m>
                  <m:oMath xmlns:m="http://schemas.openxmlformats.org/officeDocument/2006/math">
                    <m:r>
                      <a:rPr lang="en-US" dirty="0">
                        <a:solidFill>
                          <a:schemeClr val="tx1"/>
                        </a:solidFill>
                        <a:latin typeface="Cambria Math" panose="02040503050406030204" pitchFamily="18" charset="0"/>
                      </a:rPr>
                      <m:t>𝐿</m:t>
                    </m:r>
                    <m:r>
                      <a:rPr lang="en-US" dirty="0">
                        <a:solidFill>
                          <a:schemeClr val="tx1"/>
                        </a:solidFill>
                        <a:latin typeface="Cambria Math" panose="02040503050406030204" pitchFamily="18" charset="0"/>
                      </a:rPr>
                      <m:t>(</m:t>
                    </m:r>
                    <m:r>
                      <a:rPr lang="en-US" dirty="0">
                        <a:solidFill>
                          <a:schemeClr val="tx1"/>
                        </a:solidFill>
                        <a:latin typeface="Cambria Math" panose="02040503050406030204" pitchFamily="18" charset="0"/>
                      </a:rPr>
                      <m:t>𝜃</m:t>
                    </m:r>
                    <m:r>
                      <a:rPr lang="en-US" dirty="0">
                        <a:solidFill>
                          <a:schemeClr val="tx1"/>
                        </a:solidFill>
                        <a:latin typeface="Cambria Math" panose="02040503050406030204" pitchFamily="18" charset="0"/>
                      </a:rPr>
                      <m:t>|</m:t>
                    </m:r>
                    <m:sSub>
                      <m:sSubPr>
                        <m:ctrlPr>
                          <a:rPr lang="en-US" i="1" dirty="0">
                            <a:solidFill>
                              <a:schemeClr val="tx1"/>
                            </a:solidFill>
                            <a:latin typeface="Cambria Math" panose="02040503050406030204" pitchFamily="18" charset="0"/>
                          </a:rPr>
                        </m:ctrlPr>
                      </m:sSubPr>
                      <m:e>
                        <m:r>
                          <a:rPr lang="en-US" dirty="0">
                            <a:solidFill>
                              <a:schemeClr val="tx1"/>
                            </a:solidFill>
                            <a:latin typeface="Cambria Math" panose="02040503050406030204" pitchFamily="18" charset="0"/>
                          </a:rPr>
                          <m:t>𝐷</m:t>
                        </m:r>
                      </m:e>
                      <m:sub>
                        <m:r>
                          <a:rPr lang="en-US" dirty="0">
                            <a:solidFill>
                              <a:schemeClr val="tx1"/>
                            </a:solidFill>
                            <a:latin typeface="Cambria Math" panose="02040503050406030204" pitchFamily="18" charset="0"/>
                          </a:rPr>
                          <m:t>0</m:t>
                        </m:r>
                      </m:sub>
                    </m:sSub>
                    <m:r>
                      <a:rPr lang="en-US" dirty="0">
                        <a:solidFill>
                          <a:schemeClr val="tx1"/>
                        </a:solidFill>
                        <a:latin typeface="Cambria Math" panose="02040503050406030204" pitchFamily="18" charset="0"/>
                      </a:rPr>
                      <m:t>)</m:t>
                    </m:r>
                  </m:oMath>
                </a14:m>
                <a:r>
                  <a:rPr lang="en-US" dirty="0">
                    <a:solidFill>
                      <a:schemeClr val="tx1"/>
                    </a:solidFill>
                  </a:rPr>
                  <a:t> is the likelihood function of the historical data,</a:t>
                </a:r>
                <a:r>
                  <a:rPr lang="en-US" dirty="0"/>
                  <a:t> </a:t>
                </a:r>
                <a:r>
                  <a:rPr lang="en-US" altLang="en-US" b="1" dirty="0">
                    <a:solidFill>
                      <a:srgbClr val="0070C0"/>
                    </a:solidFill>
                    <a:latin typeface="Cambria Math" panose="02040503050406030204" pitchFamily="18" charset="0"/>
                  </a:rPr>
                  <a:t>0</a:t>
                </a:r>
                <a:r>
                  <a:rPr lang="el-GR" altLang="en-US" b="1" i="1" dirty="0">
                    <a:solidFill>
                      <a:srgbClr val="0070C0"/>
                    </a:solidFill>
                    <a:latin typeface="Cambria Math" panose="02040503050406030204" pitchFamily="18" charset="0"/>
                  </a:rPr>
                  <a:t> </a:t>
                </a:r>
                <a:r>
                  <a:rPr lang="el-GR" altLang="en-US" b="1" dirty="0">
                    <a:solidFill>
                      <a:srgbClr val="0070C0"/>
                    </a:solidFill>
                    <a:latin typeface="Cambria Math" panose="02040503050406030204" pitchFamily="18" charset="0"/>
                  </a:rPr>
                  <a:t>≤</a:t>
                </a:r>
                <a:r>
                  <a:rPr lang="en-US" altLang="en-US" b="1" i="1" dirty="0">
                    <a:solidFill>
                      <a:srgbClr val="0070C0"/>
                    </a:solidFill>
                    <a:latin typeface="Cambria Math" panose="02040503050406030204" pitchFamily="18" charset="0"/>
                  </a:rPr>
                  <a:t> </a:t>
                </a:r>
                <a14:m>
                  <m:oMath xmlns:m="http://schemas.openxmlformats.org/officeDocument/2006/math">
                    <m:sSub>
                      <m:sSubPr>
                        <m:ctrlPr>
                          <a:rPr lang="en-US" b="1" i="1">
                            <a:solidFill>
                              <a:srgbClr val="0070C0"/>
                            </a:solidFill>
                            <a:latin typeface="Cambria Math" panose="02040503050406030204" pitchFamily="18" charset="0"/>
                          </a:rPr>
                        </m:ctrlPr>
                      </m:sSubPr>
                      <m:e>
                        <m:r>
                          <a:rPr lang="en-US" b="1" i="1">
                            <a:solidFill>
                              <a:srgbClr val="0070C0"/>
                            </a:solidFill>
                            <a:latin typeface="Cambria Math" panose="02040503050406030204" pitchFamily="18" charset="0"/>
                          </a:rPr>
                          <m:t>𝜶</m:t>
                        </m:r>
                      </m:e>
                      <m:sub>
                        <m:r>
                          <a:rPr lang="en-US" b="1" i="1">
                            <a:solidFill>
                              <a:srgbClr val="0070C0"/>
                            </a:solidFill>
                            <a:latin typeface="Cambria Math" panose="02040503050406030204" pitchFamily="18" charset="0"/>
                          </a:rPr>
                          <m:t>𝟎</m:t>
                        </m:r>
                      </m:sub>
                    </m:sSub>
                  </m:oMath>
                </a14:m>
                <a:r>
                  <a:rPr lang="en-US" altLang="en-US" b="1" i="1" dirty="0">
                    <a:solidFill>
                      <a:srgbClr val="0070C0"/>
                    </a:solidFill>
                    <a:latin typeface="Cambria Math" panose="02040503050406030204" pitchFamily="18" charset="0"/>
                  </a:rPr>
                  <a:t> </a:t>
                </a:r>
                <a:r>
                  <a:rPr lang="el-GR" altLang="en-US" b="1" dirty="0">
                    <a:solidFill>
                      <a:srgbClr val="0070C0"/>
                    </a:solidFill>
                    <a:latin typeface="Cambria Math" panose="02040503050406030204" pitchFamily="18" charset="0"/>
                  </a:rPr>
                  <a:t>≤</a:t>
                </a:r>
                <a:r>
                  <a:rPr lang="en-US" altLang="en-US" b="1" dirty="0">
                    <a:solidFill>
                      <a:srgbClr val="0070C0"/>
                    </a:solidFill>
                    <a:latin typeface="Cambria Math" panose="02040503050406030204" pitchFamily="18" charset="0"/>
                  </a:rPr>
                  <a:t> 1</a:t>
                </a:r>
                <a:r>
                  <a:rPr lang="en-US" altLang="en-US" dirty="0"/>
                  <a:t>.</a:t>
                </a:r>
                <a:endParaRPr lang="en-US" dirty="0"/>
              </a:p>
              <a:p>
                <a:pPr marL="400050" lvl="1" indent="0">
                  <a:buNone/>
                </a:pPr>
                <a:endParaRPr lang="en-US" sz="900" dirty="0">
                  <a:solidFill>
                    <a:schemeClr val="tx1"/>
                  </a:solidFill>
                </a:endParaRPr>
              </a:p>
              <a:p>
                <a:pPr marL="228600" lvl="1">
                  <a:spcBef>
                    <a:spcPts val="1000"/>
                  </a:spcBef>
                </a:pPr>
                <a:r>
                  <a:rPr lang="en-US" sz="2800" dirty="0"/>
                  <a:t>Usually </a:t>
                </a:r>
                <a14:m>
                  <m:oMath xmlns:m="http://schemas.openxmlformats.org/officeDocument/2006/math">
                    <m:sSub>
                      <m:sSubPr>
                        <m:ctrlPr>
                          <a:rPr lang="en-US" sz="2800" b="1" i="1" smtClean="0">
                            <a:solidFill>
                              <a:srgbClr val="0070C0"/>
                            </a:solidFill>
                            <a:latin typeface="Cambria Math" panose="02040503050406030204" pitchFamily="18" charset="0"/>
                          </a:rPr>
                        </m:ctrlPr>
                      </m:sSubPr>
                      <m:e>
                        <m:r>
                          <a:rPr lang="en-US" sz="2800" b="1" i="1">
                            <a:solidFill>
                              <a:srgbClr val="0070C0"/>
                            </a:solidFill>
                            <a:latin typeface="Cambria Math" panose="02040503050406030204" pitchFamily="18" charset="0"/>
                          </a:rPr>
                          <m:t>𝜶</m:t>
                        </m:r>
                      </m:e>
                      <m:sub>
                        <m:r>
                          <a:rPr lang="en-US" sz="2800" b="1" i="1">
                            <a:solidFill>
                              <a:srgbClr val="0070C0"/>
                            </a:solidFill>
                            <a:latin typeface="Cambria Math" panose="02040503050406030204" pitchFamily="18" charset="0"/>
                          </a:rPr>
                          <m:t>𝟎</m:t>
                        </m:r>
                      </m:sub>
                    </m:sSub>
                  </m:oMath>
                </a14:m>
                <a:r>
                  <a:rPr lang="en-US" sz="2800" b="1" i="1" dirty="0">
                    <a:solidFill>
                      <a:srgbClr val="0070C0"/>
                    </a:solidFill>
                  </a:rPr>
                  <a:t> </a:t>
                </a:r>
                <a:r>
                  <a:rPr lang="en-US" sz="2800" dirty="0"/>
                  <a:t>is fixed value that is pre-specified based on clinical and regulatory consideration </a:t>
                </a:r>
              </a:p>
            </p:txBody>
          </p:sp>
        </mc:Choice>
        <mc:Fallback>
          <p:sp>
            <p:nvSpPr>
              <p:cNvPr id="3" name="Content Placeholder 2">
                <a:extLst>
                  <a:ext uri="{FF2B5EF4-FFF2-40B4-BE49-F238E27FC236}">
                    <a16:creationId xmlns:a16="http://schemas.microsoft.com/office/drawing/2014/main" id="{54AA5B4F-3928-4E4E-BEB7-C30165EF9A1C}"/>
                  </a:ext>
                </a:extLst>
              </p:cNvPr>
              <p:cNvSpPr>
                <a:spLocks noGrp="1" noRot="1" noChangeAspect="1" noMove="1" noResize="1" noEditPoints="1" noAdjustHandles="1" noChangeArrowheads="1" noChangeShapeType="1" noTextEdit="1"/>
              </p:cNvSpPr>
              <p:nvPr>
                <p:ph idx="1"/>
              </p:nvPr>
            </p:nvSpPr>
            <p:spPr>
              <a:blipFill>
                <a:blip r:embed="rId3"/>
                <a:stretch>
                  <a:fillRect l="-1043" t="-2241" r="-1275"/>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DA4F4476-6075-4DFB-B68D-11DFDCD26E50}"/>
              </a:ext>
            </a:extLst>
          </p:cNvPr>
          <p:cNvSpPr>
            <a:spLocks noGrp="1"/>
          </p:cNvSpPr>
          <p:nvPr>
            <p:ph type="sldNum" sz="quarter" idx="12"/>
          </p:nvPr>
        </p:nvSpPr>
        <p:spPr/>
        <p:txBody>
          <a:bodyPr/>
          <a:lstStyle/>
          <a:p>
            <a:fld id="{81AC06E4-6AE0-417A-81FD-257DBDF3C52C}" type="slidenum">
              <a:rPr lang="en-US" smtClean="0"/>
              <a:t>6</a:t>
            </a:fld>
            <a:endParaRPr lang="en-US"/>
          </a:p>
        </p:txBody>
      </p:sp>
    </p:spTree>
    <p:extLst>
      <p:ext uri="{BB962C8B-B14F-4D97-AF65-F5344CB8AC3E}">
        <p14:creationId xmlns:p14="http://schemas.microsoft.com/office/powerpoint/2010/main" val="65588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A0CBD-3812-4107-96EE-821574AED562}"/>
              </a:ext>
            </a:extLst>
          </p:cNvPr>
          <p:cNvSpPr>
            <a:spLocks noGrp="1"/>
          </p:cNvSpPr>
          <p:nvPr>
            <p:ph type="title"/>
          </p:nvPr>
        </p:nvSpPr>
        <p:spPr/>
        <p:txBody>
          <a:bodyPr/>
          <a:lstStyle/>
          <a:p>
            <a:pPr lvl="2"/>
            <a:r>
              <a:rPr lang="en-US" sz="4400" b="1" dirty="0">
                <a:latin typeface="Times New Roman" panose="02020603050405020304" pitchFamily="18" charset="0"/>
              </a:rPr>
              <a:t>II. </a:t>
            </a:r>
            <a:r>
              <a:rPr lang="en-US" sz="4400" b="1" kern="1200" dirty="0">
                <a:solidFill>
                  <a:schemeClr val="tx1"/>
                </a:solidFill>
                <a:latin typeface="Times New Roman" panose="02020603050405020304" pitchFamily="18" charset="0"/>
                <a:ea typeface="+mj-ea"/>
                <a:cs typeface="+mj-cs"/>
              </a:rPr>
              <a:t>New Discounting Ideas</a:t>
            </a:r>
          </a:p>
        </p:txBody>
      </p:sp>
      <p:sp>
        <p:nvSpPr>
          <p:cNvPr id="3" name="Content Placeholder 2">
            <a:extLst>
              <a:ext uri="{FF2B5EF4-FFF2-40B4-BE49-F238E27FC236}">
                <a16:creationId xmlns:a16="http://schemas.microsoft.com/office/drawing/2014/main" id="{54AA5B4F-3928-4E4E-BEB7-C30165EF9A1C}"/>
              </a:ext>
            </a:extLst>
          </p:cNvPr>
          <p:cNvSpPr>
            <a:spLocks noGrp="1"/>
          </p:cNvSpPr>
          <p:nvPr>
            <p:ph idx="1"/>
          </p:nvPr>
        </p:nvSpPr>
        <p:spPr>
          <a:xfrm>
            <a:off x="838200" y="1690688"/>
            <a:ext cx="10833848" cy="4351338"/>
          </a:xfrm>
        </p:spPr>
        <p:txBody>
          <a:bodyPr>
            <a:normAutofit/>
          </a:bodyPr>
          <a:lstStyle/>
          <a:p>
            <a:r>
              <a:rPr lang="en-US" sz="3200" dirty="0"/>
              <a:t>Two new ideas to determine </a:t>
            </a:r>
            <a:r>
              <a:rPr lang="el-GR" altLang="en-US" b="1" i="1" dirty="0">
                <a:solidFill>
                  <a:srgbClr val="0070C0"/>
                </a:solidFill>
                <a:latin typeface="Albany AMT" panose="020B0604020202020204" pitchFamily="34" charset="0"/>
                <a:cs typeface="Albany AMT" panose="020B0604020202020204" pitchFamily="34" charset="0"/>
              </a:rPr>
              <a:t>α</a:t>
            </a:r>
            <a:r>
              <a:rPr lang="en-US" altLang="en-US" b="1" i="1" baseline="-25000" dirty="0">
                <a:solidFill>
                  <a:srgbClr val="0070C0"/>
                </a:solidFill>
                <a:latin typeface="Albany AMT" panose="020B0604020202020204" pitchFamily="34" charset="0"/>
                <a:cs typeface="Albany AMT" panose="020B0604020202020204" pitchFamily="34" charset="0"/>
              </a:rPr>
              <a:t>0</a:t>
            </a:r>
            <a:r>
              <a:rPr lang="en-US" altLang="en-US" sz="3200" b="1" i="1" baseline="-25000" dirty="0">
                <a:solidFill>
                  <a:srgbClr val="0070C0"/>
                </a:solidFill>
                <a:latin typeface="Albany AMT" panose="020B0604020202020204" pitchFamily="34" charset="0"/>
                <a:cs typeface="Albany AMT" panose="020B0604020202020204" pitchFamily="34" charset="0"/>
              </a:rPr>
              <a:t> </a:t>
            </a:r>
            <a:endParaRPr lang="en-US" sz="3200" dirty="0">
              <a:solidFill>
                <a:srgbClr val="0070C0"/>
              </a:solidFill>
            </a:endParaRPr>
          </a:p>
          <a:p>
            <a:pPr marL="685800" lvl="2">
              <a:spcBef>
                <a:spcPts val="1000"/>
              </a:spcBef>
            </a:pPr>
            <a:r>
              <a:rPr lang="en-US" sz="2800" dirty="0"/>
              <a:t>Depend on the similarity of baseline covariates between external patients and current patients (</a:t>
            </a:r>
            <a:r>
              <a:rPr lang="en-US" sz="2800" dirty="0">
                <a:solidFill>
                  <a:srgbClr val="0070C0"/>
                </a:solidFill>
              </a:rPr>
              <a:t>Wang et al 2019</a:t>
            </a:r>
            <a:r>
              <a:rPr lang="en-US" sz="2800" dirty="0"/>
              <a:t>)</a:t>
            </a:r>
          </a:p>
          <a:p>
            <a:pPr marL="685800" lvl="2">
              <a:spcBef>
                <a:spcPts val="1000"/>
              </a:spcBef>
            </a:pPr>
            <a:r>
              <a:rPr lang="en-US" sz="2800" dirty="0"/>
              <a:t>Depend on the similarity of outcome between external study and current study (</a:t>
            </a:r>
            <a:r>
              <a:rPr lang="en-US" sz="2800" dirty="0">
                <a:solidFill>
                  <a:srgbClr val="0070C0"/>
                </a:solidFill>
              </a:rPr>
              <a:t>Thompson et al 2020</a:t>
            </a:r>
            <a:r>
              <a:rPr lang="en-US" sz="2800" dirty="0"/>
              <a:t>)</a:t>
            </a:r>
          </a:p>
          <a:p>
            <a:pPr marL="685800" lvl="2">
              <a:spcBef>
                <a:spcPts val="1000"/>
              </a:spcBef>
            </a:pPr>
            <a:endParaRPr lang="en-US" sz="2800" dirty="0"/>
          </a:p>
          <a:p>
            <a:endParaRPr lang="en-US" dirty="0"/>
          </a:p>
        </p:txBody>
      </p:sp>
      <p:sp>
        <p:nvSpPr>
          <p:cNvPr id="4" name="Slide Number Placeholder 3">
            <a:extLst>
              <a:ext uri="{FF2B5EF4-FFF2-40B4-BE49-F238E27FC236}">
                <a16:creationId xmlns:a16="http://schemas.microsoft.com/office/drawing/2014/main" id="{BC344FFC-771E-4637-8CA5-85976AEAF502}"/>
              </a:ext>
            </a:extLst>
          </p:cNvPr>
          <p:cNvSpPr>
            <a:spLocks noGrp="1"/>
          </p:cNvSpPr>
          <p:nvPr>
            <p:ph type="sldNum" sz="quarter" idx="12"/>
          </p:nvPr>
        </p:nvSpPr>
        <p:spPr/>
        <p:txBody>
          <a:bodyPr/>
          <a:lstStyle/>
          <a:p>
            <a:fld id="{81AC06E4-6AE0-417A-81FD-257DBDF3C52C}" type="slidenum">
              <a:rPr lang="en-US" smtClean="0"/>
              <a:t>7</a:t>
            </a:fld>
            <a:endParaRPr lang="en-US"/>
          </a:p>
        </p:txBody>
      </p:sp>
    </p:spTree>
    <p:extLst>
      <p:ext uri="{BB962C8B-B14F-4D97-AF65-F5344CB8AC3E}">
        <p14:creationId xmlns:p14="http://schemas.microsoft.com/office/powerpoint/2010/main" val="1990794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A0CBD-3812-4107-96EE-821574AED562}"/>
              </a:ext>
            </a:extLst>
          </p:cNvPr>
          <p:cNvSpPr>
            <a:spLocks noGrp="1"/>
          </p:cNvSpPr>
          <p:nvPr>
            <p:ph type="title"/>
          </p:nvPr>
        </p:nvSpPr>
        <p:spPr>
          <a:xfrm>
            <a:off x="838200" y="365125"/>
            <a:ext cx="10813330" cy="1325563"/>
          </a:xfrm>
        </p:spPr>
        <p:txBody>
          <a:bodyPr/>
          <a:lstStyle/>
          <a:p>
            <a:r>
              <a:rPr lang="en-US" b="1" dirty="0">
                <a:latin typeface="Times New Roman" panose="02020603050405020304" pitchFamily="18" charset="0"/>
              </a:rPr>
              <a:t>II.1. Propensity Score Integrated Power Prior Model (PSPP)</a:t>
            </a:r>
          </a:p>
        </p:txBody>
      </p:sp>
      <p:sp>
        <p:nvSpPr>
          <p:cNvPr id="3" name="Content Placeholder 2">
            <a:extLst>
              <a:ext uri="{FF2B5EF4-FFF2-40B4-BE49-F238E27FC236}">
                <a16:creationId xmlns:a16="http://schemas.microsoft.com/office/drawing/2014/main" id="{54AA5B4F-3928-4E4E-BEB7-C30165EF9A1C}"/>
              </a:ext>
            </a:extLst>
          </p:cNvPr>
          <p:cNvSpPr>
            <a:spLocks noGrp="1"/>
          </p:cNvSpPr>
          <p:nvPr>
            <p:ph idx="1"/>
          </p:nvPr>
        </p:nvSpPr>
        <p:spPr>
          <a:xfrm>
            <a:off x="838200" y="1690688"/>
            <a:ext cx="10515600" cy="4351338"/>
          </a:xfrm>
        </p:spPr>
        <p:txBody>
          <a:bodyPr>
            <a:normAutofit/>
          </a:bodyPr>
          <a:lstStyle/>
          <a:p>
            <a:r>
              <a:rPr lang="en-US" dirty="0"/>
              <a:t>Propensity score matching </a:t>
            </a:r>
          </a:p>
          <a:p>
            <a:pPr lvl="1"/>
            <a:r>
              <a:rPr lang="en-US" altLang="en-US" dirty="0">
                <a:latin typeface="Times New Roman" panose="02020603050405020304" pitchFamily="18" charset="0"/>
                <a:cs typeface="Times New Roman" panose="02020603050405020304" pitchFamily="18" charset="0"/>
              </a:rPr>
              <a:t>To balance observed covariates between the prior patients and the current patients</a:t>
            </a:r>
          </a:p>
          <a:p>
            <a:r>
              <a:rPr lang="en-US" altLang="en-US" dirty="0"/>
              <a:t>Two-stage outcome-free design </a:t>
            </a:r>
            <a:r>
              <a:rPr lang="en-US" dirty="0"/>
              <a:t>to decide</a:t>
            </a:r>
            <a:r>
              <a:rPr lang="en-US" altLang="en-US" dirty="0"/>
              <a:t> </a:t>
            </a:r>
            <a:r>
              <a:rPr lang="el-GR" altLang="en-US" b="1" i="1" dirty="0">
                <a:solidFill>
                  <a:srgbClr val="0070C0"/>
                </a:solidFill>
                <a:latin typeface="Albany AMT" panose="020B0604020202020204" pitchFamily="34" charset="0"/>
                <a:cs typeface="Albany AMT" panose="020B0604020202020204" pitchFamily="34" charset="0"/>
              </a:rPr>
              <a:t>α</a:t>
            </a:r>
            <a:r>
              <a:rPr lang="en-US" altLang="en-US" b="1" i="1" baseline="-25000" dirty="0">
                <a:solidFill>
                  <a:srgbClr val="0070C0"/>
                </a:solidFill>
                <a:latin typeface="Albany AMT" panose="020B0604020202020204" pitchFamily="34" charset="0"/>
                <a:cs typeface="Albany AMT" panose="020B0604020202020204" pitchFamily="34" charset="0"/>
              </a:rPr>
              <a:t>0 </a:t>
            </a:r>
            <a:endParaRPr lang="en-US" altLang="en-US" dirty="0"/>
          </a:p>
          <a:p>
            <a:pPr lvl="1">
              <a:lnSpc>
                <a:spcPct val="100000"/>
              </a:lnSpc>
            </a:pPr>
            <a:r>
              <a:rPr lang="en-US" dirty="0">
                <a:latin typeface="Times New Roman" panose="02020603050405020304" pitchFamily="18" charset="0"/>
                <a:cs typeface="Times New Roman" panose="02020603050405020304" pitchFamily="18" charset="0"/>
              </a:rPr>
              <a:t>Performed by independent statistician with no access to outcome data</a:t>
            </a:r>
          </a:p>
          <a:p>
            <a:pPr lvl="1">
              <a:lnSpc>
                <a:spcPct val="100000"/>
              </a:lnSpc>
            </a:pPr>
            <a:r>
              <a:rPr lang="en-US" altLang="en-US" dirty="0">
                <a:latin typeface="Times New Roman" panose="02020603050405020304" pitchFamily="18" charset="0"/>
                <a:cs typeface="Times New Roman" panose="02020603050405020304" pitchFamily="18" charset="0"/>
              </a:rPr>
              <a:t>Stage I: Specify key baseline covariates to estimate Propensity Score and for stratification</a:t>
            </a:r>
          </a:p>
          <a:p>
            <a:pPr lvl="1">
              <a:lnSpc>
                <a:spcPct val="100000"/>
              </a:lnSpc>
            </a:pPr>
            <a:r>
              <a:rPr lang="en-US" dirty="0">
                <a:latin typeface="Times New Roman" panose="02020603050405020304" pitchFamily="18" charset="0"/>
                <a:cs typeface="Times New Roman" panose="02020603050405020304" pitchFamily="18" charset="0"/>
              </a:rPr>
              <a:t>Stage II: Run PS modeling, a</a:t>
            </a:r>
            <a:r>
              <a:rPr lang="en-US" altLang="en-US" dirty="0">
                <a:latin typeface="Times New Roman" panose="02020603050405020304" pitchFamily="18" charset="0"/>
                <a:cs typeface="Times New Roman" panose="02020603050405020304" pitchFamily="18" charset="0"/>
              </a:rPr>
              <a:t>ssess covariate balance and submit the PS design</a:t>
            </a:r>
            <a:endParaRPr lang="en-US" dirty="0">
              <a:latin typeface="Times New Roman" panose="02020603050405020304" pitchFamily="18" charset="0"/>
              <a:cs typeface="Times New Roman" panose="02020603050405020304" pitchFamily="18" charset="0"/>
            </a:endParaRPr>
          </a:p>
          <a:p>
            <a:r>
              <a:rPr lang="en-US" altLang="en-US" dirty="0">
                <a:latin typeface="Times New Roman" panose="02020603050405020304" pitchFamily="18" charset="0"/>
                <a:cs typeface="Times New Roman" panose="02020603050405020304" pitchFamily="18" charset="0"/>
              </a:rPr>
              <a:t>Power prior model for outcome data analysis</a:t>
            </a:r>
          </a:p>
        </p:txBody>
      </p:sp>
      <p:sp>
        <p:nvSpPr>
          <p:cNvPr id="4" name="Slide Number Placeholder 3">
            <a:extLst>
              <a:ext uri="{FF2B5EF4-FFF2-40B4-BE49-F238E27FC236}">
                <a16:creationId xmlns:a16="http://schemas.microsoft.com/office/drawing/2014/main" id="{2D6B9F70-C974-4959-9FF0-2839AEFDCD8F}"/>
              </a:ext>
            </a:extLst>
          </p:cNvPr>
          <p:cNvSpPr>
            <a:spLocks noGrp="1"/>
          </p:cNvSpPr>
          <p:nvPr>
            <p:ph type="sldNum" sz="quarter" idx="12"/>
          </p:nvPr>
        </p:nvSpPr>
        <p:spPr/>
        <p:txBody>
          <a:bodyPr/>
          <a:lstStyle/>
          <a:p>
            <a:fld id="{81AC06E4-6AE0-417A-81FD-257DBDF3C52C}" type="slidenum">
              <a:rPr lang="en-US" smtClean="0"/>
              <a:t>8</a:t>
            </a:fld>
            <a:endParaRPr lang="en-US"/>
          </a:p>
        </p:txBody>
      </p:sp>
    </p:spTree>
    <p:extLst>
      <p:ext uri="{BB962C8B-B14F-4D97-AF65-F5344CB8AC3E}">
        <p14:creationId xmlns:p14="http://schemas.microsoft.com/office/powerpoint/2010/main" val="2377447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A0CBD-3812-4107-96EE-821574AED562}"/>
              </a:ext>
            </a:extLst>
          </p:cNvPr>
          <p:cNvSpPr>
            <a:spLocks noGrp="1"/>
          </p:cNvSpPr>
          <p:nvPr>
            <p:ph type="title"/>
          </p:nvPr>
        </p:nvSpPr>
        <p:spPr/>
        <p:txBody>
          <a:bodyPr/>
          <a:lstStyle/>
          <a:p>
            <a:r>
              <a:rPr lang="en-US" b="1" dirty="0">
                <a:latin typeface="Times New Roman" panose="02020603050405020304" pitchFamily="18" charset="0"/>
              </a:rPr>
              <a:t>II.1. PSPP Model – An Example</a:t>
            </a:r>
          </a:p>
        </p:txBody>
      </p:sp>
      <p:sp>
        <p:nvSpPr>
          <p:cNvPr id="3" name="Content Placeholder 2">
            <a:extLst>
              <a:ext uri="{FF2B5EF4-FFF2-40B4-BE49-F238E27FC236}">
                <a16:creationId xmlns:a16="http://schemas.microsoft.com/office/drawing/2014/main" id="{54AA5B4F-3928-4E4E-BEB7-C30165EF9A1C}"/>
              </a:ext>
            </a:extLst>
          </p:cNvPr>
          <p:cNvSpPr>
            <a:spLocks noGrp="1"/>
          </p:cNvSpPr>
          <p:nvPr>
            <p:ph idx="1"/>
          </p:nvPr>
        </p:nvSpPr>
        <p:spPr/>
        <p:txBody>
          <a:bodyPr>
            <a:normAutofit/>
          </a:bodyPr>
          <a:lstStyle/>
          <a:p>
            <a:pPr>
              <a:defRPr/>
            </a:pPr>
            <a:r>
              <a:rPr lang="en-US" altLang="en-US" sz="2400" dirty="0">
                <a:latin typeface="Times New Roman" panose="02020603050405020304" pitchFamily="18" charset="0"/>
                <a:cs typeface="Times New Roman" panose="02020603050405020304" pitchFamily="18" charset="0"/>
              </a:rPr>
              <a:t>An investigational study for indication expansion of an approved device.</a:t>
            </a:r>
          </a:p>
          <a:p>
            <a:pPr marL="0" indent="0">
              <a:buNone/>
              <a:defRPr/>
            </a:pPr>
            <a:endParaRPr lang="en-US" altLang="en-US" sz="1400" dirty="0">
              <a:latin typeface="Times New Roman" panose="02020603050405020304" pitchFamily="18" charset="0"/>
              <a:cs typeface="Times New Roman" panose="02020603050405020304" pitchFamily="18" charset="0"/>
            </a:endParaRPr>
          </a:p>
          <a:p>
            <a:pPr>
              <a:defRPr/>
            </a:pPr>
            <a:r>
              <a:rPr lang="en-US" altLang="en-US" sz="2400" dirty="0">
                <a:latin typeface="Times New Roman" panose="02020603050405020304" pitchFamily="18" charset="0"/>
                <a:cs typeface="Times New Roman" panose="02020603050405020304" pitchFamily="18" charset="0"/>
              </a:rPr>
              <a:t>Plenty of off-label use data were captured in a patient registry.</a:t>
            </a:r>
          </a:p>
          <a:p>
            <a:pPr>
              <a:defRPr/>
            </a:pPr>
            <a:endParaRPr lang="en-US" altLang="en-US" sz="1400" dirty="0">
              <a:latin typeface="Times New Roman" panose="02020603050405020304" pitchFamily="18" charset="0"/>
              <a:cs typeface="Times New Roman" panose="02020603050405020304" pitchFamily="18" charset="0"/>
            </a:endParaRPr>
          </a:p>
          <a:p>
            <a:pPr>
              <a:defRPr/>
            </a:pPr>
            <a:r>
              <a:rPr lang="en-US" sz="2400" dirty="0">
                <a:latin typeface="Times New Roman" panose="02020603050405020304" pitchFamily="18" charset="0"/>
                <a:cs typeface="Times New Roman" panose="02020603050405020304" pitchFamily="18" charset="0"/>
              </a:rPr>
              <a:t>Based on clinical and statistical evaluations, the registry was thought relevant to the prospective study with adequate reliability. </a:t>
            </a:r>
          </a:p>
          <a:p>
            <a:pPr marL="0" indent="0">
              <a:buNone/>
              <a:defRPr/>
            </a:pPr>
            <a:r>
              <a:rPr lang="en-US" sz="1200" dirty="0">
                <a:latin typeface="Times New Roman" panose="02020603050405020304" pitchFamily="18" charset="0"/>
                <a:cs typeface="Times New Roman" panose="02020603050405020304" pitchFamily="18" charset="0"/>
              </a:rPr>
              <a:t> </a:t>
            </a:r>
            <a:endParaRPr lang="en-US" altLang="en-US" sz="1200" dirty="0">
              <a:latin typeface="Times New Roman" panose="02020603050405020304" pitchFamily="18" charset="0"/>
              <a:cs typeface="Times New Roman" panose="02020603050405020304" pitchFamily="18" charset="0"/>
            </a:endParaRPr>
          </a:p>
          <a:p>
            <a:pPr>
              <a:defRPr/>
            </a:pPr>
            <a:r>
              <a:rPr lang="en-US" sz="2400" dirty="0">
                <a:latin typeface="Times New Roman" panose="02020603050405020304" pitchFamily="18" charset="0"/>
                <a:cs typeface="Times New Roman" panose="02020603050405020304" pitchFamily="18" charset="0"/>
              </a:rPr>
              <a:t>Planned to conduct a single-arm investigational study and  borrow some data from the registry to save sample size in the prospective investigational study.</a:t>
            </a:r>
          </a:p>
          <a:p>
            <a:endParaRPr lang="en-US" dirty="0"/>
          </a:p>
        </p:txBody>
      </p:sp>
      <p:sp>
        <p:nvSpPr>
          <p:cNvPr id="4" name="Slide Number Placeholder 3">
            <a:extLst>
              <a:ext uri="{FF2B5EF4-FFF2-40B4-BE49-F238E27FC236}">
                <a16:creationId xmlns:a16="http://schemas.microsoft.com/office/drawing/2014/main" id="{263D8432-0096-47CE-B364-52C24204BF09}"/>
              </a:ext>
            </a:extLst>
          </p:cNvPr>
          <p:cNvSpPr>
            <a:spLocks noGrp="1"/>
          </p:cNvSpPr>
          <p:nvPr>
            <p:ph type="sldNum" sz="quarter" idx="12"/>
          </p:nvPr>
        </p:nvSpPr>
        <p:spPr/>
        <p:txBody>
          <a:bodyPr/>
          <a:lstStyle/>
          <a:p>
            <a:fld id="{81AC06E4-6AE0-417A-81FD-257DBDF3C52C}" type="slidenum">
              <a:rPr lang="en-US" smtClean="0"/>
              <a:t>9</a:t>
            </a:fld>
            <a:endParaRPr lang="en-US"/>
          </a:p>
        </p:txBody>
      </p:sp>
    </p:spTree>
    <p:extLst>
      <p:ext uri="{BB962C8B-B14F-4D97-AF65-F5344CB8AC3E}">
        <p14:creationId xmlns:p14="http://schemas.microsoft.com/office/powerpoint/2010/main" val="1187118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A0CBD-3812-4107-96EE-821574AED562}"/>
              </a:ext>
            </a:extLst>
          </p:cNvPr>
          <p:cNvSpPr>
            <a:spLocks noGrp="1"/>
          </p:cNvSpPr>
          <p:nvPr>
            <p:ph type="title"/>
          </p:nvPr>
        </p:nvSpPr>
        <p:spPr/>
        <p:txBody>
          <a:bodyPr/>
          <a:lstStyle/>
          <a:p>
            <a:r>
              <a:rPr lang="en-US" b="1" dirty="0">
                <a:latin typeface="Times New Roman" panose="02020603050405020304" pitchFamily="18" charset="0"/>
              </a:rPr>
              <a:t>II.1. PSPP model – An Example</a:t>
            </a:r>
          </a:p>
        </p:txBody>
      </p:sp>
      <p:sp>
        <p:nvSpPr>
          <p:cNvPr id="3" name="Content Placeholder 2">
            <a:extLst>
              <a:ext uri="{FF2B5EF4-FFF2-40B4-BE49-F238E27FC236}">
                <a16:creationId xmlns:a16="http://schemas.microsoft.com/office/drawing/2014/main" id="{54AA5B4F-3928-4E4E-BEB7-C30165EF9A1C}"/>
              </a:ext>
            </a:extLst>
          </p:cNvPr>
          <p:cNvSpPr>
            <a:spLocks noGrp="1"/>
          </p:cNvSpPr>
          <p:nvPr>
            <p:ph idx="1"/>
          </p:nvPr>
        </p:nvSpPr>
        <p:spPr>
          <a:xfrm>
            <a:off x="838200" y="1567442"/>
            <a:ext cx="10515600" cy="4351338"/>
          </a:xfrm>
        </p:spPr>
        <p:txBody>
          <a:bodyPr>
            <a:normAutofit fontScale="92500"/>
          </a:bodyPr>
          <a:lstStyle/>
          <a:p>
            <a:r>
              <a:rPr lang="en-US" altLang="en-US" dirty="0">
                <a:latin typeface="Times New Roman" panose="02020603050405020304" pitchFamily="18" charset="0"/>
                <a:cs typeface="Times New Roman" panose="02020603050405020304" pitchFamily="18" charset="0"/>
              </a:rPr>
              <a:t>Parameter of interest </a:t>
            </a:r>
            <a:r>
              <a:rPr lang="el-GR" altLang="en-US" dirty="0">
                <a:latin typeface="Times New Roman" panose="02020603050405020304" pitchFamily="18" charset="0"/>
                <a:cs typeface="Times New Roman" panose="02020603050405020304" pitchFamily="18" charset="0"/>
              </a:rPr>
              <a:t>θ</a:t>
            </a:r>
            <a:r>
              <a:rPr lang="en-US" altLang="en-US" dirty="0">
                <a:latin typeface="Times New Roman" panose="02020603050405020304" pitchFamily="18" charset="0"/>
                <a:cs typeface="Times New Roman" panose="02020603050405020304" pitchFamily="18" charset="0"/>
              </a:rPr>
              <a:t> is responder rate and associated hypothesis </a:t>
            </a:r>
          </a:p>
          <a:p>
            <a:pPr marL="0" indent="0" algn="ctr">
              <a:buNone/>
            </a:pPr>
            <a:r>
              <a:rPr lang="sv-SE" altLang="en-US" sz="2400" i="1" dirty="0">
                <a:latin typeface="Times New Roman" panose="02020603050405020304" pitchFamily="18" charset="0"/>
                <a:cs typeface="Times New Roman" panose="02020603050405020304" pitchFamily="18" charset="0"/>
              </a:rPr>
              <a:t>Ho</a:t>
            </a:r>
            <a:r>
              <a:rPr lang="sv-SE" altLang="en-US" sz="2400" dirty="0">
                <a:latin typeface="Times New Roman" panose="02020603050405020304" pitchFamily="18" charset="0"/>
                <a:cs typeface="Times New Roman" panose="02020603050405020304" pitchFamily="18" charset="0"/>
              </a:rPr>
              <a:t> : </a:t>
            </a:r>
            <a:r>
              <a:rPr lang="sv-SE" altLang="en-US" sz="2400" i="1" dirty="0">
                <a:latin typeface="Times New Roman" panose="02020603050405020304" pitchFamily="18" charset="0"/>
                <a:cs typeface="Times New Roman" panose="02020603050405020304" pitchFamily="18" charset="0"/>
              </a:rPr>
              <a:t> </a:t>
            </a:r>
            <a:r>
              <a:rPr lang="el-GR" altLang="en-US" sz="2400" dirty="0">
                <a:latin typeface="Times New Roman" panose="02020603050405020304" pitchFamily="18" charset="0"/>
                <a:cs typeface="Times New Roman" panose="02020603050405020304" pitchFamily="18" charset="0"/>
              </a:rPr>
              <a:t>θ</a:t>
            </a:r>
            <a:r>
              <a:rPr lang="en-US" altLang="en-US" sz="2400" dirty="0">
                <a:latin typeface="Times New Roman" panose="02020603050405020304" pitchFamily="18" charset="0"/>
                <a:cs typeface="Times New Roman" panose="02020603050405020304" pitchFamily="18" charset="0"/>
              </a:rPr>
              <a:t> ≤ </a:t>
            </a:r>
            <a:r>
              <a:rPr lang="sv-SE" altLang="en-US" sz="2400" dirty="0">
                <a:latin typeface="Times New Roman" panose="02020603050405020304" pitchFamily="18" charset="0"/>
                <a:cs typeface="Times New Roman" panose="02020603050405020304" pitchFamily="18" charset="0"/>
              </a:rPr>
              <a:t>50%  </a:t>
            </a:r>
            <a:r>
              <a:rPr lang="sv-SE" altLang="en-US" sz="2400" i="1" dirty="0">
                <a:latin typeface="Times New Roman" panose="02020603050405020304" pitchFamily="18" charset="0"/>
                <a:cs typeface="Times New Roman" panose="02020603050405020304" pitchFamily="18" charset="0"/>
              </a:rPr>
              <a:t>vs: </a:t>
            </a:r>
            <a:r>
              <a:rPr lang="sv-SE" altLang="en-US" sz="2400" i="1" dirty="0">
                <a:solidFill>
                  <a:srgbClr val="3333FF"/>
                </a:solidFill>
                <a:latin typeface="Times New Roman" panose="02020603050405020304" pitchFamily="18" charset="0"/>
                <a:cs typeface="Times New Roman" panose="02020603050405020304" pitchFamily="18" charset="0"/>
              </a:rPr>
              <a:t>Ha </a:t>
            </a:r>
            <a:r>
              <a:rPr lang="sv-SE" altLang="en-US" sz="2400" dirty="0">
                <a:solidFill>
                  <a:srgbClr val="3333FF"/>
                </a:solidFill>
                <a:latin typeface="Times New Roman" panose="02020603050405020304" pitchFamily="18" charset="0"/>
                <a:cs typeface="Times New Roman" panose="02020603050405020304" pitchFamily="18" charset="0"/>
              </a:rPr>
              <a:t>: </a:t>
            </a:r>
            <a:r>
              <a:rPr lang="sv-SE" altLang="en-US" sz="2400" i="1" dirty="0">
                <a:solidFill>
                  <a:srgbClr val="3333FF"/>
                </a:solidFill>
                <a:latin typeface="Times New Roman" panose="02020603050405020304" pitchFamily="18" charset="0"/>
                <a:cs typeface="Times New Roman" panose="02020603050405020304" pitchFamily="18" charset="0"/>
              </a:rPr>
              <a:t> </a:t>
            </a:r>
            <a:r>
              <a:rPr lang="el-GR" altLang="en-US" sz="2400" dirty="0">
                <a:solidFill>
                  <a:srgbClr val="3333FF"/>
                </a:solidFill>
                <a:latin typeface="Times New Roman" panose="02020603050405020304" pitchFamily="18" charset="0"/>
                <a:cs typeface="Times New Roman" panose="02020603050405020304" pitchFamily="18" charset="0"/>
              </a:rPr>
              <a:t>θ</a:t>
            </a:r>
            <a:r>
              <a:rPr lang="en-US" altLang="en-US" sz="2400" dirty="0">
                <a:solidFill>
                  <a:srgbClr val="3333FF"/>
                </a:solidFill>
                <a:latin typeface="Times New Roman" panose="02020603050405020304" pitchFamily="18" charset="0"/>
                <a:cs typeface="Times New Roman" panose="02020603050405020304" pitchFamily="18" charset="0"/>
              </a:rPr>
              <a:t> </a:t>
            </a:r>
            <a:r>
              <a:rPr lang="sv-SE" altLang="en-US" sz="2400" i="1" dirty="0">
                <a:solidFill>
                  <a:srgbClr val="3333FF"/>
                </a:solidFill>
                <a:latin typeface="Times New Roman" panose="02020603050405020304" pitchFamily="18" charset="0"/>
                <a:cs typeface="Times New Roman" panose="02020603050405020304" pitchFamily="18" charset="0"/>
              </a:rPr>
              <a:t>&gt; </a:t>
            </a:r>
            <a:r>
              <a:rPr lang="sv-SE" altLang="en-US" sz="2400" dirty="0">
                <a:solidFill>
                  <a:srgbClr val="3333FF"/>
                </a:solidFill>
                <a:latin typeface="Times New Roman" panose="02020603050405020304" pitchFamily="18" charset="0"/>
                <a:cs typeface="Times New Roman" panose="02020603050405020304" pitchFamily="18" charset="0"/>
              </a:rPr>
              <a:t>50%  (Performance Goal)</a:t>
            </a:r>
          </a:p>
          <a:p>
            <a:r>
              <a:rPr lang="en-US" altLang="en-US" dirty="0">
                <a:latin typeface="Times New Roman" panose="02020603050405020304" pitchFamily="18" charset="0"/>
                <a:cs typeface="Times New Roman" panose="02020603050405020304" pitchFamily="18" charset="0"/>
              </a:rPr>
              <a:t>17 baseline covariates were identified based on prior clinical  knowledge.</a:t>
            </a:r>
          </a:p>
          <a:p>
            <a:pPr>
              <a:defRPr/>
            </a:pPr>
            <a:r>
              <a:rPr lang="en-US" dirty="0">
                <a:latin typeface="Times New Roman" panose="02020603050405020304" pitchFamily="18" charset="0"/>
                <a:cs typeface="Times New Roman" panose="02020603050405020304" pitchFamily="18" charset="0"/>
              </a:rPr>
              <a:t>Based on clinical decision (</a:t>
            </a:r>
            <a:r>
              <a:rPr lang="en-US" altLang="en-US" dirty="0">
                <a:latin typeface="Times New Roman" panose="02020603050405020304" pitchFamily="18" charset="0"/>
                <a:cs typeface="Times New Roman" panose="02020603050405020304" pitchFamily="18" charset="0"/>
              </a:rPr>
              <a:t>case-by-case basis), proposed to</a:t>
            </a:r>
            <a:r>
              <a:rPr lang="en-US" dirty="0">
                <a:latin typeface="Times New Roman" panose="02020603050405020304" pitchFamily="18" charset="0"/>
                <a:cs typeface="Times New Roman" panose="02020603050405020304" pitchFamily="18" charset="0"/>
              </a:rPr>
              <a:t>  </a:t>
            </a:r>
          </a:p>
          <a:p>
            <a:pPr marL="742950" lvl="1" indent="-342900">
              <a:buFont typeface="Courier New" panose="02070309020205020404" pitchFamily="49" charset="0"/>
              <a:buChar char="o"/>
              <a:defRPr/>
            </a:pPr>
            <a:r>
              <a:rPr lang="en-US" i="1" dirty="0">
                <a:solidFill>
                  <a:srgbClr val="3333FF"/>
                </a:solidFill>
                <a:latin typeface="Times New Roman" panose="02020603050405020304" pitchFamily="18" charset="0"/>
                <a:cs typeface="Times New Roman" panose="02020603050405020304" pitchFamily="18" charset="0"/>
              </a:rPr>
              <a:t>Enroll </a:t>
            </a:r>
            <a:r>
              <a:rPr lang="en-US" dirty="0">
                <a:solidFill>
                  <a:srgbClr val="3333FF"/>
                </a:solidFill>
                <a:latin typeface="Times New Roman" panose="02020603050405020304" pitchFamily="18" charset="0"/>
                <a:cs typeface="Times New Roman" panose="02020603050405020304" pitchFamily="18" charset="0"/>
              </a:rPr>
              <a:t>290 </a:t>
            </a:r>
            <a:r>
              <a:rPr lang="en-US" dirty="0">
                <a:latin typeface="Times New Roman" panose="02020603050405020304" pitchFamily="18" charset="0"/>
                <a:cs typeface="Times New Roman" panose="02020603050405020304" pitchFamily="18" charset="0"/>
              </a:rPr>
              <a:t>patients in the prospective investigational study</a:t>
            </a:r>
          </a:p>
          <a:p>
            <a:pPr marL="742950" lvl="1" indent="-342900">
              <a:buFont typeface="Courier New" panose="02070309020205020404" pitchFamily="49" charset="0"/>
              <a:buChar char="o"/>
              <a:defRPr/>
            </a:pPr>
            <a:r>
              <a:rPr lang="en-US" i="1" dirty="0">
                <a:solidFill>
                  <a:srgbClr val="3333FF"/>
                </a:solidFill>
                <a:latin typeface="Times New Roman" panose="02020603050405020304" pitchFamily="18" charset="0"/>
                <a:cs typeface="Times New Roman" panose="02020603050405020304" pitchFamily="18" charset="0"/>
              </a:rPr>
              <a:t>Borrow </a:t>
            </a:r>
            <a:r>
              <a:rPr lang="en-US" dirty="0">
                <a:solidFill>
                  <a:srgbClr val="3333FF"/>
                </a:solidFill>
                <a:latin typeface="Times New Roman" panose="02020603050405020304" pitchFamily="18" charset="0"/>
                <a:cs typeface="Times New Roman" panose="02020603050405020304" pitchFamily="18" charset="0"/>
              </a:rPr>
              <a:t>90 </a:t>
            </a:r>
            <a:r>
              <a:rPr lang="en-US" dirty="0">
                <a:latin typeface="Times New Roman" panose="02020603050405020304" pitchFamily="18" charset="0"/>
                <a:cs typeface="Times New Roman" panose="02020603050405020304" pitchFamily="18" charset="0"/>
              </a:rPr>
              <a:t>patients from the registry</a:t>
            </a:r>
          </a:p>
          <a:p>
            <a:pPr marL="742950" lvl="1" indent="-342900">
              <a:buFont typeface="Courier New" panose="02070309020205020404" pitchFamily="49" charset="0"/>
              <a:buChar char="o"/>
              <a:defRPr/>
            </a:pPr>
            <a:r>
              <a:rPr lang="en-US" altLang="en-US" dirty="0">
                <a:latin typeface="Times New Roman" panose="02020603050405020304" pitchFamily="18" charset="0"/>
                <a:cs typeface="Times New Roman" panose="02020603050405020304" pitchFamily="18" charset="0"/>
              </a:rPr>
              <a:t>941 registry patients were selected, based on the inclusion/exclusion criteria and PS estimation.</a:t>
            </a:r>
          </a:p>
          <a:p>
            <a:pPr marL="228600" lvl="1">
              <a:lnSpc>
                <a:spcPct val="100000"/>
              </a:lnSpc>
              <a:spcBef>
                <a:spcPts val="1000"/>
              </a:spcBef>
              <a:defRPr/>
            </a:pPr>
            <a:r>
              <a:rPr lang="en-US" altLang="en-US" sz="2800" dirty="0">
                <a:latin typeface="Times New Roman" panose="02020603050405020304" pitchFamily="18" charset="0"/>
                <a:cs typeface="Times New Roman" panose="02020603050405020304" pitchFamily="18" charset="0"/>
              </a:rPr>
              <a:t>Idea: Borrow partial info. from each of 941 registry patients so the effective sample size (nominal number of patients) to be borrowed is </a:t>
            </a:r>
            <a:r>
              <a:rPr lang="en-US" altLang="en-US" sz="2600" dirty="0">
                <a:solidFill>
                  <a:srgbClr val="3333FF"/>
                </a:solidFill>
                <a:latin typeface="Times New Roman" panose="02020603050405020304" pitchFamily="18" charset="0"/>
                <a:cs typeface="Times New Roman" panose="02020603050405020304" pitchFamily="18" charset="0"/>
              </a:rPr>
              <a:t>90</a:t>
            </a:r>
            <a:endParaRPr lang="sv-SE" dirty="0">
              <a:solidFill>
                <a:srgbClr val="3333FF"/>
              </a:solidFill>
              <a:latin typeface="Times New Roman" panose="02020603050405020304" pitchFamily="18" charset="0"/>
              <a:cs typeface="Times New Roman" panose="02020603050405020304" pitchFamily="18" charset="0"/>
            </a:endParaRPr>
          </a:p>
          <a:p>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DA33D05D-4A0D-4436-932E-DF32A3D1B9C9}"/>
              </a:ext>
            </a:extLst>
          </p:cNvPr>
          <p:cNvSpPr>
            <a:spLocks noGrp="1"/>
          </p:cNvSpPr>
          <p:nvPr>
            <p:ph type="sldNum" sz="quarter" idx="12"/>
          </p:nvPr>
        </p:nvSpPr>
        <p:spPr/>
        <p:txBody>
          <a:bodyPr/>
          <a:lstStyle/>
          <a:p>
            <a:fld id="{81AC06E4-6AE0-417A-81FD-257DBDF3C52C}" type="slidenum">
              <a:rPr lang="en-US" smtClean="0"/>
              <a:t>10</a:t>
            </a:fld>
            <a:endParaRPr lang="en-US"/>
          </a:p>
        </p:txBody>
      </p:sp>
    </p:spTree>
    <p:extLst>
      <p:ext uri="{BB962C8B-B14F-4D97-AF65-F5344CB8AC3E}">
        <p14:creationId xmlns:p14="http://schemas.microsoft.com/office/powerpoint/2010/main" val="959577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A0CBD-3812-4107-96EE-821574AED562}"/>
              </a:ext>
            </a:extLst>
          </p:cNvPr>
          <p:cNvSpPr>
            <a:spLocks noGrp="1"/>
          </p:cNvSpPr>
          <p:nvPr>
            <p:ph type="title"/>
          </p:nvPr>
        </p:nvSpPr>
        <p:spPr/>
        <p:txBody>
          <a:bodyPr/>
          <a:lstStyle/>
          <a:p>
            <a:r>
              <a:rPr lang="en-US" b="1" dirty="0">
                <a:latin typeface="Times New Roman" panose="02020603050405020304" pitchFamily="18" charset="0"/>
              </a:rPr>
              <a:t>II.1. PSPP model – An Example</a:t>
            </a:r>
          </a:p>
        </p:txBody>
      </p:sp>
      <p:sp>
        <p:nvSpPr>
          <p:cNvPr id="3" name="Content Placeholder 2">
            <a:extLst>
              <a:ext uri="{FF2B5EF4-FFF2-40B4-BE49-F238E27FC236}">
                <a16:creationId xmlns:a16="http://schemas.microsoft.com/office/drawing/2014/main" id="{54AA5B4F-3928-4E4E-BEB7-C30165EF9A1C}"/>
              </a:ext>
            </a:extLst>
          </p:cNvPr>
          <p:cNvSpPr>
            <a:spLocks noGrp="1"/>
          </p:cNvSpPr>
          <p:nvPr>
            <p:ph idx="1"/>
          </p:nvPr>
        </p:nvSpPr>
        <p:spPr>
          <a:xfrm>
            <a:off x="838200" y="1690688"/>
            <a:ext cx="10515600" cy="4351338"/>
          </a:xfrm>
        </p:spPr>
        <p:txBody>
          <a:bodyPr>
            <a:normAutofit lnSpcReduction="10000"/>
          </a:bodyPr>
          <a:lstStyle/>
          <a:p>
            <a:pPr>
              <a:defRPr/>
            </a:pPr>
            <a:r>
              <a:rPr lang="en-US" dirty="0">
                <a:latin typeface="Times New Roman" panose="02020603050405020304" pitchFamily="18" charset="0"/>
                <a:cs typeface="Times New Roman" panose="02020603050405020304" pitchFamily="18" charset="0"/>
              </a:rPr>
              <a:t>Determine discounting parameter </a:t>
            </a:r>
            <a:r>
              <a:rPr lang="el-GR" altLang="en-US" i="1" dirty="0">
                <a:solidFill>
                  <a:srgbClr val="0070C0"/>
                </a:solidFill>
                <a:latin typeface="Albany AMT" panose="020B0604020202020204" pitchFamily="34" charset="0"/>
                <a:cs typeface="Albany AMT" panose="020B0604020202020204" pitchFamily="34" charset="0"/>
              </a:rPr>
              <a:t>α</a:t>
            </a:r>
            <a:r>
              <a:rPr lang="en-US" altLang="en-US" i="1" baseline="-25000" dirty="0">
                <a:solidFill>
                  <a:srgbClr val="0070C0"/>
                </a:solidFill>
                <a:latin typeface="Albany AMT" panose="020B0604020202020204" pitchFamily="34" charset="0"/>
                <a:cs typeface="Albany AMT" panose="020B0604020202020204" pitchFamily="34" charset="0"/>
              </a:rPr>
              <a:t>0</a:t>
            </a:r>
            <a:endParaRPr lang="en-US" dirty="0">
              <a:solidFill>
                <a:srgbClr val="0070C0"/>
              </a:solidFill>
              <a:latin typeface="Times New Roman" panose="02020603050405020304" pitchFamily="18" charset="0"/>
              <a:cs typeface="Times New Roman" panose="02020603050405020304" pitchFamily="18" charset="0"/>
            </a:endParaRPr>
          </a:p>
          <a:p>
            <a:pPr marL="1314450" lvl="3" indent="0">
              <a:buNone/>
            </a:pPr>
            <a:r>
              <a:rPr lang="en-US" altLang="en-US" sz="2000" dirty="0">
                <a:solidFill>
                  <a:srgbClr val="3333FF"/>
                </a:solidFill>
                <a:latin typeface="Times New Roman" panose="02020603050405020304" pitchFamily="18" charset="0"/>
                <a:cs typeface="Times New Roman" panose="02020603050405020304" pitchFamily="18" charset="0"/>
              </a:rPr>
              <a:t>  </a:t>
            </a:r>
          </a:p>
          <a:p>
            <a:pPr marL="1314450" lvl="3" indent="0">
              <a:buNone/>
            </a:pPr>
            <a:r>
              <a:rPr lang="en-US" altLang="en-US" sz="2400" u="sng" dirty="0">
                <a:latin typeface="Times New Roman" panose="02020603050405020304" pitchFamily="18" charset="0"/>
                <a:cs typeface="Times New Roman" panose="02020603050405020304" pitchFamily="18" charset="0"/>
              </a:rPr>
              <a:t> </a:t>
            </a:r>
            <a:r>
              <a:rPr lang="en-US" altLang="en-US" sz="2400" u="sng" dirty="0">
                <a:solidFill>
                  <a:srgbClr val="3333FF"/>
                </a:solidFill>
                <a:latin typeface="Times New Roman" panose="02020603050405020304" pitchFamily="18" charset="0"/>
                <a:cs typeface="Times New Roman" panose="02020603050405020304" pitchFamily="18" charset="0"/>
              </a:rPr>
              <a:t>PS Stratum</a:t>
            </a:r>
            <a:r>
              <a:rPr lang="en-US" altLang="en-US" sz="2400" u="sng" dirty="0">
                <a:latin typeface="Times New Roman" panose="02020603050405020304" pitchFamily="18" charset="0"/>
                <a:cs typeface="Times New Roman" panose="02020603050405020304" pitchFamily="18" charset="0"/>
              </a:rPr>
              <a:t>    1          2         3         4         5          Total  </a:t>
            </a:r>
          </a:p>
          <a:p>
            <a:pPr marL="457200" lvl="1" indent="0">
              <a:buNone/>
            </a:pPr>
            <a:endParaRPr lang="en-US" altLang="en-US" sz="900" dirty="0">
              <a:latin typeface="Times New Roman" panose="02020603050405020304" pitchFamily="18" charset="0"/>
              <a:cs typeface="Times New Roman" panose="02020603050405020304" pitchFamily="18" charset="0"/>
            </a:endParaRPr>
          </a:p>
          <a:p>
            <a:pPr marL="457200" lvl="1" indent="0">
              <a:buNone/>
            </a:pPr>
            <a:r>
              <a:rPr lang="en-US" altLang="en-US" dirty="0" err="1">
                <a:latin typeface="Times New Roman" panose="02020603050405020304" pitchFamily="18" charset="0"/>
                <a:cs typeface="Times New Roman" panose="02020603050405020304" pitchFamily="18" charset="0"/>
              </a:rPr>
              <a:t>Prosp</a:t>
            </a:r>
            <a:r>
              <a:rPr lang="en-US" altLang="en-US" dirty="0">
                <a:latin typeface="Times New Roman" panose="02020603050405020304" pitchFamily="18" charset="0"/>
                <a:cs typeface="Times New Roman" panose="02020603050405020304" pitchFamily="18" charset="0"/>
              </a:rPr>
              <a:t>. Study (n)       58        58       58       58        58          </a:t>
            </a:r>
            <a:r>
              <a:rPr lang="en-US" altLang="en-US" dirty="0">
                <a:solidFill>
                  <a:srgbClr val="3333FF"/>
                </a:solidFill>
                <a:latin typeface="Times New Roman" panose="02020603050405020304" pitchFamily="18" charset="0"/>
                <a:cs typeface="Times New Roman" panose="02020603050405020304" pitchFamily="18" charset="0"/>
              </a:rPr>
              <a:t>290</a:t>
            </a:r>
          </a:p>
          <a:p>
            <a:pPr marL="457200" lvl="1" indent="0">
              <a:buNone/>
            </a:pPr>
            <a:r>
              <a:rPr lang="en-US" altLang="en-US" dirty="0">
                <a:latin typeface="Times New Roman" panose="02020603050405020304" pitchFamily="18" charset="0"/>
                <a:cs typeface="Times New Roman" panose="02020603050405020304" pitchFamily="18" charset="0"/>
              </a:rPr>
              <a:t>Registry (n)              281      210     154     187     109         </a:t>
            </a:r>
            <a:r>
              <a:rPr lang="en-US" altLang="en-US" dirty="0">
                <a:solidFill>
                  <a:srgbClr val="3333FF"/>
                </a:solidFill>
                <a:latin typeface="Times New Roman" panose="02020603050405020304" pitchFamily="18" charset="0"/>
                <a:cs typeface="Times New Roman" panose="02020603050405020304" pitchFamily="18" charset="0"/>
              </a:rPr>
              <a:t>941</a:t>
            </a:r>
          </a:p>
          <a:p>
            <a:pPr marL="457200" lvl="1" indent="0">
              <a:buNone/>
            </a:pPr>
            <a:r>
              <a:rPr lang="en-US" altLang="en-US" dirty="0">
                <a:solidFill>
                  <a:srgbClr val="3333FF"/>
                </a:solidFill>
                <a:latin typeface="Times New Roman" panose="02020603050405020304" pitchFamily="18" charset="0"/>
                <a:cs typeface="Times New Roman" panose="02020603050405020304" pitchFamily="18" charset="0"/>
              </a:rPr>
              <a:t>Overlap </a:t>
            </a:r>
            <a:r>
              <a:rPr lang="en-US" altLang="en-US" dirty="0" err="1">
                <a:solidFill>
                  <a:srgbClr val="3333FF"/>
                </a:solidFill>
                <a:latin typeface="Times New Roman" panose="02020603050405020304" pitchFamily="18" charset="0"/>
                <a:cs typeface="Times New Roman" panose="02020603050405020304" pitchFamily="18" charset="0"/>
              </a:rPr>
              <a:t>Coeff</a:t>
            </a:r>
            <a:r>
              <a:rPr lang="en-US" altLang="en-US" dirty="0">
                <a:solidFill>
                  <a:srgbClr val="3333FF"/>
                </a:solidFill>
                <a:latin typeface="Times New Roman" panose="02020603050405020304" pitchFamily="18" charset="0"/>
                <a:cs typeface="Times New Roman" panose="02020603050405020304" pitchFamily="18" charset="0"/>
              </a:rPr>
              <a:t>.         0.87     0.78    0.86    0.84     0.77</a:t>
            </a:r>
          </a:p>
          <a:p>
            <a:pPr marL="457200" lvl="1" indent="0">
              <a:buNone/>
            </a:pPr>
            <a:r>
              <a:rPr lang="en-US" altLang="en-US" dirty="0">
                <a:solidFill>
                  <a:srgbClr val="3333FF"/>
                </a:solidFill>
                <a:latin typeface="Times New Roman" panose="02020603050405020304" pitchFamily="18" charset="0"/>
                <a:cs typeface="Times New Roman" panose="02020603050405020304" pitchFamily="18" charset="0"/>
              </a:rPr>
              <a:t>Std. Overlap Coef.   21%    19%    21%     20%    19%       100%</a:t>
            </a:r>
          </a:p>
          <a:p>
            <a:pPr marL="457200" lvl="1" indent="0">
              <a:buNone/>
            </a:pPr>
            <a:r>
              <a:rPr lang="en-US" dirty="0">
                <a:solidFill>
                  <a:srgbClr val="3333FF"/>
                </a:solidFill>
                <a:latin typeface="Times New Roman" panose="02020603050405020304" pitchFamily="18" charset="0"/>
                <a:cs typeface="Times New Roman" panose="02020603050405020304" pitchFamily="18" charset="0"/>
              </a:rPr>
              <a:t>Patients Borrowed    19        17       19        18       17           90 </a:t>
            </a:r>
          </a:p>
          <a:p>
            <a:pPr marL="457200" lvl="1" indent="0">
              <a:buNone/>
            </a:pPr>
            <a:r>
              <a:rPr lang="en-US" dirty="0">
                <a:solidFill>
                  <a:srgbClr val="FF0000"/>
                </a:solidFill>
                <a:latin typeface="Times New Roman" panose="02020603050405020304" pitchFamily="18" charset="0"/>
                <a:cs typeface="Times New Roman" panose="02020603050405020304" pitchFamily="18" charset="0"/>
              </a:rPr>
              <a:t>Discounting </a:t>
            </a:r>
            <a:r>
              <a:rPr lang="el-GR" altLang="en-US" sz="2800" i="1" dirty="0">
                <a:solidFill>
                  <a:srgbClr val="FF0000"/>
                </a:solidFill>
                <a:latin typeface="Times New Roman" panose="02020603050405020304" pitchFamily="18" charset="0"/>
                <a:cs typeface="Times New Roman" panose="02020603050405020304" pitchFamily="18" charset="0"/>
              </a:rPr>
              <a:t>α</a:t>
            </a:r>
            <a:r>
              <a:rPr lang="en-US" altLang="en-US" sz="2800" i="1" baseline="-25000" dirty="0">
                <a:solidFill>
                  <a:srgbClr val="FF0000"/>
                </a:solidFill>
                <a:latin typeface="Times New Roman" panose="02020603050405020304" pitchFamily="18" charset="0"/>
                <a:cs typeface="Times New Roman" panose="02020603050405020304" pitchFamily="18" charset="0"/>
              </a:rPr>
              <a:t>0</a:t>
            </a:r>
            <a:r>
              <a:rPr lang="en-US" dirty="0">
                <a:solidFill>
                  <a:srgbClr val="FF0000"/>
                </a:solidFill>
                <a:latin typeface="Times New Roman" panose="02020603050405020304" pitchFamily="18" charset="0"/>
                <a:cs typeface="Times New Roman" panose="02020603050405020304" pitchFamily="18" charset="0"/>
              </a:rPr>
              <a:t>          0.07      0.08    0.12     0.10    0.15</a:t>
            </a:r>
          </a:p>
          <a:p>
            <a:pPr marL="457200" lvl="1" indent="0">
              <a:buNone/>
            </a:pPr>
            <a:endParaRPr lang="en-US" dirty="0">
              <a:solidFill>
                <a:srgbClr val="3333FF"/>
              </a:solidFill>
              <a:latin typeface="Times New Roman" panose="02020603050405020304" pitchFamily="18" charset="0"/>
              <a:cs typeface="Times New Roman" panose="02020603050405020304" pitchFamily="18" charset="0"/>
            </a:endParaRPr>
          </a:p>
          <a:p>
            <a:pPr>
              <a:defRPr/>
            </a:pPr>
            <a:r>
              <a:rPr lang="en-US" dirty="0">
                <a:latin typeface="Times New Roman" panose="02020603050405020304" pitchFamily="18" charset="0"/>
                <a:cs typeface="Times New Roman" panose="02020603050405020304" pitchFamily="18" charset="0"/>
              </a:rPr>
              <a:t>Final analysis using integrated power prior model</a:t>
            </a:r>
          </a:p>
        </p:txBody>
      </p:sp>
      <p:sp>
        <p:nvSpPr>
          <p:cNvPr id="5" name="Slide Number Placeholder 4">
            <a:extLst>
              <a:ext uri="{FF2B5EF4-FFF2-40B4-BE49-F238E27FC236}">
                <a16:creationId xmlns:a16="http://schemas.microsoft.com/office/drawing/2014/main" id="{E09C0648-54EC-4E6A-B109-B8A1568EDDAB}"/>
              </a:ext>
            </a:extLst>
          </p:cNvPr>
          <p:cNvSpPr>
            <a:spLocks noGrp="1"/>
          </p:cNvSpPr>
          <p:nvPr>
            <p:ph type="sldNum" sz="quarter" idx="12"/>
          </p:nvPr>
        </p:nvSpPr>
        <p:spPr/>
        <p:txBody>
          <a:bodyPr/>
          <a:lstStyle/>
          <a:p>
            <a:fld id="{81AC06E4-6AE0-417A-81FD-257DBDF3C52C}" type="slidenum">
              <a:rPr lang="en-US" smtClean="0"/>
              <a:t>11</a:t>
            </a:fld>
            <a:endParaRPr lang="en-US"/>
          </a:p>
        </p:txBody>
      </p:sp>
    </p:spTree>
    <p:extLst>
      <p:ext uri="{BB962C8B-B14F-4D97-AF65-F5344CB8AC3E}">
        <p14:creationId xmlns:p14="http://schemas.microsoft.com/office/powerpoint/2010/main" val="3748015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 calcmode="lin" valueType="num">
                                      <p:cBhvr additive="base">
                                        <p:cTn id="4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A0CBD-3812-4107-96EE-821574AED562}"/>
              </a:ext>
            </a:extLst>
          </p:cNvPr>
          <p:cNvSpPr>
            <a:spLocks noGrp="1"/>
          </p:cNvSpPr>
          <p:nvPr>
            <p:ph type="title"/>
          </p:nvPr>
        </p:nvSpPr>
        <p:spPr/>
        <p:txBody>
          <a:bodyPr/>
          <a:lstStyle/>
          <a:p>
            <a:pPr lvl="2"/>
            <a:r>
              <a:rPr lang="en-US" sz="4400" b="1" dirty="0">
                <a:latin typeface="Times New Roman" panose="02020603050405020304" pitchFamily="18" charset="0"/>
              </a:rPr>
              <a:t>II.2. </a:t>
            </a:r>
            <a:r>
              <a:rPr lang="en-US" sz="4400" b="1" kern="1200" dirty="0">
                <a:solidFill>
                  <a:schemeClr val="tx1"/>
                </a:solidFill>
                <a:latin typeface="Times New Roman" panose="02020603050405020304" pitchFamily="18" charset="0"/>
                <a:ea typeface="+mj-ea"/>
                <a:cs typeface="+mj-cs"/>
              </a:rPr>
              <a:t>Dynamic Power Prior Model (DPP)</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4AA5B4F-3928-4E4E-BEB7-C30165EF9A1C}"/>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Limitations of PSPP</a:t>
                </a:r>
              </a:p>
              <a:p>
                <a:pPr lvl="1"/>
                <a:r>
                  <a:rPr lang="en-US" dirty="0">
                    <a:latin typeface="Times New Roman" panose="02020603050405020304" pitchFamily="18" charset="0"/>
                    <a:cs typeface="Times New Roman" panose="02020603050405020304" pitchFamily="18" charset="0"/>
                  </a:rPr>
                  <a:t>Baseline data is not available or inadequate</a:t>
                </a:r>
              </a:p>
              <a:p>
                <a:pPr lvl="1"/>
                <a:r>
                  <a:rPr lang="en-US" dirty="0">
                    <a:latin typeface="Times New Roman" panose="02020603050405020304" pitchFamily="18" charset="0"/>
                    <a:cs typeface="Times New Roman" panose="02020603050405020304" pitchFamily="18" charset="0"/>
                  </a:rPr>
                  <a:t>Similar baseline but very different outcomes</a:t>
                </a:r>
              </a:p>
              <a:p>
                <a:r>
                  <a:rPr lang="en-US" dirty="0">
                    <a:latin typeface="Times New Roman" panose="02020603050405020304" pitchFamily="18" charset="0"/>
                    <a:cs typeface="Times New Roman" panose="02020603050405020304" pitchFamily="18" charset="0"/>
                  </a:rPr>
                  <a:t>Power parameter </a:t>
                </a:r>
                <a:r>
                  <a:rPr lang="el-GR" altLang="en-US" b="1" i="1" dirty="0">
                    <a:solidFill>
                      <a:srgbClr val="0070C0"/>
                    </a:solidFill>
                    <a:latin typeface="Albany AMT" panose="020B0604020202020204" pitchFamily="34" charset="0"/>
                    <a:cs typeface="Albany AMT" panose="020B0604020202020204" pitchFamily="34" charset="0"/>
                  </a:rPr>
                  <a:t>α</a:t>
                </a:r>
                <a:r>
                  <a:rPr lang="en-US" altLang="en-US" b="1" i="1" baseline="-25000" dirty="0">
                    <a:solidFill>
                      <a:srgbClr val="0070C0"/>
                    </a:solidFill>
                    <a:latin typeface="Albany AMT" panose="020B0604020202020204" pitchFamily="34" charset="0"/>
                    <a:cs typeface="Albany AMT" panose="020B0604020202020204" pitchFamily="34" charset="0"/>
                  </a:rPr>
                  <a:t>0</a:t>
                </a:r>
                <a:r>
                  <a:rPr lang="el-GR" altLang="en-US" i="1" dirty="0">
                    <a:solidFill>
                      <a:srgbClr val="0070C0"/>
                    </a:solidFill>
                    <a:latin typeface="Albany AMT" panose="020B0604020202020204" pitchFamily="34" charset="0"/>
                    <a:cs typeface="Albany AMT" panose="020B0604020202020204" pitchFamily="34" charset="0"/>
                  </a:rPr>
                  <a:t> </a:t>
                </a:r>
                <a:r>
                  <a:rPr lang="en-US" dirty="0">
                    <a:latin typeface="Times New Roman" panose="02020603050405020304" pitchFamily="18" charset="0"/>
                    <a:cs typeface="Times New Roman" panose="02020603050405020304" pitchFamily="18" charset="0"/>
                  </a:rPr>
                  <a:t>depends on the similarity of outcome between external data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a:latin typeface="Cambria Math" panose="02040503050406030204" pitchFamily="18" charset="0"/>
                            <a:cs typeface="Times New Roman" panose="02020603050405020304" pitchFamily="18" charset="0"/>
                          </a:rPr>
                          <m:t>𝐷</m:t>
                        </m:r>
                      </m:e>
                      <m:sub>
                        <m:r>
                          <a:rPr lang="en-US">
                            <a:latin typeface="Cambria Math" panose="02040503050406030204" pitchFamily="18" charset="0"/>
                            <a:cs typeface="Times New Roman" panose="02020603050405020304" pitchFamily="18" charset="0"/>
                          </a:rPr>
                          <m:t>0</m:t>
                        </m:r>
                      </m:sub>
                    </m:sSub>
                  </m:oMath>
                </a14:m>
                <a:r>
                  <a:rPr lang="en-US" dirty="0">
                    <a:latin typeface="Times New Roman" panose="02020603050405020304" pitchFamily="18" charset="0"/>
                    <a:cs typeface="Times New Roman" panose="02020603050405020304" pitchFamily="18" charset="0"/>
                  </a:rPr>
                  <a:t> and current data </a:t>
                </a:r>
                <a14:m>
                  <m:oMath xmlns:m="http://schemas.openxmlformats.org/officeDocument/2006/math">
                    <m:r>
                      <a:rPr lang="en-US">
                        <a:latin typeface="Cambria Math" panose="02040503050406030204" pitchFamily="18" charset="0"/>
                        <a:cs typeface="Times New Roman" panose="02020603050405020304" pitchFamily="18" charset="0"/>
                      </a:rPr>
                      <m:t>𝐷</m:t>
                    </m:r>
                  </m:oMath>
                </a14:m>
                <a:r>
                  <a:rPr lang="en-US" dirty="0">
                    <a:latin typeface="Times New Roman" panose="02020603050405020304" pitchFamily="18" charset="0"/>
                    <a:cs typeface="Times New Roman" panose="02020603050405020304" pitchFamily="18" charset="0"/>
                  </a:rPr>
                  <a:t> </a:t>
                </a:r>
                <a:r>
                  <a:rPr lang="en-US" dirty="0"/>
                  <a:t>(</a:t>
                </a:r>
                <a:r>
                  <a:rPr lang="en-US" dirty="0">
                    <a:solidFill>
                      <a:srgbClr val="0070C0"/>
                    </a:solidFill>
                  </a:rPr>
                  <a:t>Thompson et al 2020</a:t>
                </a:r>
                <a:r>
                  <a:rPr lang="en-US" dirty="0"/>
                  <a:t>)</a:t>
                </a:r>
              </a:p>
              <a:p>
                <a:endParaRPr lang="en-US" dirty="0"/>
              </a:p>
            </p:txBody>
          </p:sp>
        </mc:Choice>
        <mc:Fallback xmlns="">
          <p:sp>
            <p:nvSpPr>
              <p:cNvPr id="3" name="Content Placeholder 2">
                <a:extLst>
                  <a:ext uri="{FF2B5EF4-FFF2-40B4-BE49-F238E27FC236}">
                    <a16:creationId xmlns:a16="http://schemas.microsoft.com/office/drawing/2014/main" id="{54AA5B4F-3928-4E4E-BEB7-C30165EF9A1C}"/>
                  </a:ext>
                </a:extLst>
              </p:cNvPr>
              <p:cNvSpPr>
                <a:spLocks noGrp="1" noRot="1" noChangeAspect="1" noMove="1" noResize="1" noEditPoints="1" noAdjustHandles="1" noChangeArrowheads="1" noChangeShapeType="1" noTextEdit="1"/>
              </p:cNvSpPr>
              <p:nvPr>
                <p:ph idx="1"/>
              </p:nvPr>
            </p:nvSpPr>
            <p:spPr>
              <a:blipFill>
                <a:blip r:embed="rId3"/>
                <a:stretch>
                  <a:fillRect l="-1043" t="-238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4222670B-E559-4CA5-83A0-424F8B0C38EC}"/>
              </a:ext>
            </a:extLst>
          </p:cNvPr>
          <p:cNvSpPr>
            <a:spLocks noGrp="1"/>
          </p:cNvSpPr>
          <p:nvPr>
            <p:ph type="sldNum" sz="quarter" idx="12"/>
          </p:nvPr>
        </p:nvSpPr>
        <p:spPr/>
        <p:txBody>
          <a:bodyPr/>
          <a:lstStyle/>
          <a:p>
            <a:fld id="{81AC06E4-6AE0-417A-81FD-257DBDF3C52C}" type="slidenum">
              <a:rPr lang="en-US" smtClean="0"/>
              <a:t>12</a:t>
            </a:fld>
            <a:endParaRPr lang="en-US"/>
          </a:p>
        </p:txBody>
      </p:sp>
    </p:spTree>
    <p:extLst>
      <p:ext uri="{BB962C8B-B14F-4D97-AF65-F5344CB8AC3E}">
        <p14:creationId xmlns:p14="http://schemas.microsoft.com/office/powerpoint/2010/main" val="1267256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A0CBD-3812-4107-96EE-821574AED562}"/>
              </a:ext>
            </a:extLst>
          </p:cNvPr>
          <p:cNvSpPr>
            <a:spLocks noGrp="1"/>
          </p:cNvSpPr>
          <p:nvPr>
            <p:ph type="title"/>
          </p:nvPr>
        </p:nvSpPr>
        <p:spPr/>
        <p:txBody>
          <a:bodyPr/>
          <a:lstStyle/>
          <a:p>
            <a:pPr lvl="2"/>
            <a:r>
              <a:rPr lang="en-US" sz="4400" b="1" dirty="0">
                <a:latin typeface="Times New Roman" panose="02020603050405020304" pitchFamily="18" charset="0"/>
              </a:rPr>
              <a:t>II.2. </a:t>
            </a:r>
            <a:r>
              <a:rPr lang="en-US" sz="4400" b="1" kern="1200" dirty="0">
                <a:solidFill>
                  <a:schemeClr val="tx1"/>
                </a:solidFill>
                <a:latin typeface="Times New Roman" panose="02020603050405020304" pitchFamily="18" charset="0"/>
                <a:ea typeface="+mj-ea"/>
                <a:cs typeface="+mj-cs"/>
              </a:rPr>
              <a:t>DPP Model – Similarity Measure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4AA5B4F-3928-4E4E-BEB7-C30165EF9A1C}"/>
                  </a:ext>
                </a:extLst>
              </p:cNvPr>
              <p:cNvSpPr>
                <a:spLocks noGrp="1"/>
              </p:cNvSpPr>
              <p:nvPr>
                <p:ph idx="1"/>
              </p:nvPr>
            </p:nvSpPr>
            <p:spPr/>
            <p:txBody>
              <a:bodyPr>
                <a:normAutofit/>
              </a:bodyPr>
              <a:lstStyle/>
              <a:p>
                <a:r>
                  <a:rPr lang="en-US" sz="2400" dirty="0"/>
                  <a:t>Similarity measure </a:t>
                </a:r>
                <a:r>
                  <a:rPr lang="el-GR" altLang="en-US" sz="2400" b="1" i="1" dirty="0">
                    <a:solidFill>
                      <a:srgbClr val="0070C0"/>
                    </a:solidFill>
                    <a:latin typeface="Albany AMT" panose="020B0604020202020204" pitchFamily="34" charset="0"/>
                    <a:cs typeface="Albany AMT" panose="020B0604020202020204" pitchFamily="34" charset="0"/>
                  </a:rPr>
                  <a:t>α</a:t>
                </a:r>
                <a:r>
                  <a:rPr lang="en-US" altLang="en-US" sz="2400" b="1" i="1" baseline="-25000" dirty="0">
                    <a:solidFill>
                      <a:srgbClr val="0070C0"/>
                    </a:solidFill>
                    <a:latin typeface="Albany AMT" panose="020B0604020202020204" pitchFamily="34" charset="0"/>
                    <a:cs typeface="Albany AMT" panose="020B0604020202020204" pitchFamily="34" charset="0"/>
                  </a:rPr>
                  <a:t>0 </a:t>
                </a:r>
                <a:r>
                  <a:rPr lang="en-US" sz="2400" dirty="0"/>
                  <a:t>:</a:t>
                </a:r>
              </a:p>
              <a:p>
                <a:endParaRPr lang="en-US" sz="600" dirty="0"/>
              </a:p>
              <a:p>
                <a:pPr marL="0" indent="0">
                  <a:buNone/>
                </a:pPr>
                <a14:m>
                  <m:oMathPara xmlns:m="http://schemas.openxmlformats.org/officeDocument/2006/math">
                    <m:oMathParaPr>
                      <m:jc m:val="centerGroup"/>
                    </m:oMathParaPr>
                    <m:oMath xmlns:m="http://schemas.openxmlformats.org/officeDocument/2006/math">
                      <m:r>
                        <m:rPr>
                          <m:nor/>
                        </m:rPr>
                        <a:rPr lang="el-GR" altLang="en-US" sz="2400" i="1" dirty="0">
                          <a:solidFill>
                            <a:srgbClr val="33CC33"/>
                          </a:solidFill>
                          <a:latin typeface="Cambria Math" panose="02040503050406030204" pitchFamily="18" charset="0"/>
                          <a:ea typeface="Cambria Math" panose="02040503050406030204" pitchFamily="18" charset="0"/>
                        </a:rPr>
                        <m:t>α</m:t>
                      </m:r>
                      <m:r>
                        <m:rPr>
                          <m:nor/>
                        </m:rPr>
                        <a:rPr lang="en-US" altLang="en-US" sz="2400" i="1" baseline="-25000" dirty="0">
                          <a:solidFill>
                            <a:srgbClr val="33CC33"/>
                          </a:solidFill>
                          <a:latin typeface="Cambria Math" panose="02040503050406030204" pitchFamily="18" charset="0"/>
                          <a:ea typeface="Cambria Math" panose="02040503050406030204" pitchFamily="18" charset="0"/>
                        </a:rPr>
                        <m:t>0</m:t>
                      </m:r>
                      <m:r>
                        <a:rPr lang="en-US" sz="2400" i="1">
                          <a:solidFill>
                            <a:srgbClr val="33CC33"/>
                          </a:solidFill>
                          <a:latin typeface="Cambria Math" panose="02040503050406030204" pitchFamily="18" charset="0"/>
                        </a:rPr>
                        <m:t>=</m:t>
                      </m:r>
                      <m:r>
                        <a:rPr lang="en-US" sz="2400" i="1">
                          <a:solidFill>
                            <a:srgbClr val="33CC33"/>
                          </a:solidFill>
                          <a:latin typeface="Cambria Math" panose="02040503050406030204" pitchFamily="18" charset="0"/>
                        </a:rPr>
                        <m:t>𝑃</m:t>
                      </m:r>
                      <m:d>
                        <m:dPr>
                          <m:ctrlPr>
                            <a:rPr lang="en-US" sz="2400" i="1">
                              <a:solidFill>
                                <a:srgbClr val="33CC33"/>
                              </a:solidFill>
                              <a:latin typeface="Cambria Math" panose="02040503050406030204" pitchFamily="18" charset="0"/>
                            </a:rPr>
                          </m:ctrlPr>
                        </m:dPr>
                        <m:e>
                          <m:d>
                            <m:dPr>
                              <m:begChr m:val="|"/>
                              <m:endChr m:val="|"/>
                              <m:ctrlPr>
                                <a:rPr lang="en-US" sz="2400" i="1">
                                  <a:solidFill>
                                    <a:srgbClr val="33CC33"/>
                                  </a:solidFill>
                                  <a:latin typeface="Cambria Math" panose="02040503050406030204" pitchFamily="18" charset="0"/>
                                </a:rPr>
                              </m:ctrlPr>
                            </m:dPr>
                            <m:e>
                              <m:sSub>
                                <m:sSubPr>
                                  <m:ctrlPr>
                                    <a:rPr lang="en-US" sz="2400" i="1">
                                      <a:solidFill>
                                        <a:srgbClr val="33CC33"/>
                                      </a:solidFill>
                                      <a:latin typeface="Cambria Math" panose="02040503050406030204" pitchFamily="18" charset="0"/>
                                    </a:rPr>
                                  </m:ctrlPr>
                                </m:sSubPr>
                                <m:e>
                                  <m:r>
                                    <a:rPr lang="en-US" sz="2400" i="1">
                                      <a:solidFill>
                                        <a:srgbClr val="33CC33"/>
                                      </a:solidFill>
                                      <a:latin typeface="Cambria Math" panose="02040503050406030204" pitchFamily="18" charset="0"/>
                                    </a:rPr>
                                    <m:t>𝜃</m:t>
                                  </m:r>
                                </m:e>
                                <m:sub>
                                  <m:r>
                                    <a:rPr lang="en-US" sz="2400" i="1">
                                      <a:solidFill>
                                        <a:srgbClr val="33CC33"/>
                                      </a:solidFill>
                                      <a:latin typeface="Cambria Math" panose="02040503050406030204" pitchFamily="18" charset="0"/>
                                    </a:rPr>
                                    <m:t>𝑐</m:t>
                                  </m:r>
                                </m:sub>
                              </m:sSub>
                              <m:r>
                                <a:rPr lang="en-US" sz="2400" i="1">
                                  <a:solidFill>
                                    <a:srgbClr val="33CC33"/>
                                  </a:solidFill>
                                  <a:latin typeface="Cambria Math" panose="02040503050406030204" pitchFamily="18" charset="0"/>
                                </a:rPr>
                                <m:t>−</m:t>
                              </m:r>
                              <m:r>
                                <a:rPr lang="el-GR" sz="2400" i="1">
                                  <a:solidFill>
                                    <a:srgbClr val="33CC33"/>
                                  </a:solidFill>
                                  <a:latin typeface="Cambria Math" panose="02040503050406030204" pitchFamily="18" charset="0"/>
                                </a:rPr>
                                <m:t>𝜃</m:t>
                              </m:r>
                              <m:r>
                                <a:rPr lang="en-US" sz="2400" i="1" baseline="-25000">
                                  <a:solidFill>
                                    <a:srgbClr val="33CC33"/>
                                  </a:solidFill>
                                  <a:latin typeface="Cambria Math" panose="02040503050406030204" pitchFamily="18" charset="0"/>
                                </a:rPr>
                                <m:t>0</m:t>
                              </m:r>
                            </m:e>
                          </m:d>
                          <m:r>
                            <a:rPr lang="en-US" sz="2400" i="1">
                              <a:solidFill>
                                <a:srgbClr val="33CC33"/>
                              </a:solidFill>
                              <a:latin typeface="Cambria Math" panose="02040503050406030204" pitchFamily="18" charset="0"/>
                            </a:rPr>
                            <m:t>&lt;</m:t>
                          </m:r>
                          <m:r>
                            <a:rPr lang="el-GR" sz="2400" i="1">
                              <a:solidFill>
                                <a:srgbClr val="33CC33"/>
                              </a:solidFill>
                              <a:latin typeface="Cambria Math" panose="02040503050406030204" pitchFamily="18" charset="0"/>
                            </a:rPr>
                            <m:t>𝛿</m:t>
                          </m:r>
                        </m:e>
                        <m:e>
                          <m:r>
                            <a:rPr lang="en-US" sz="2400" i="1">
                              <a:solidFill>
                                <a:srgbClr val="33CC33"/>
                              </a:solidFill>
                              <a:latin typeface="Cambria Math" panose="02040503050406030204" pitchFamily="18" charset="0"/>
                            </a:rPr>
                            <m:t>𝐷</m:t>
                          </m:r>
                          <m:r>
                            <a:rPr lang="en-US" sz="2400" i="1" baseline="-25000">
                              <a:solidFill>
                                <a:srgbClr val="33CC33"/>
                              </a:solidFill>
                              <a:latin typeface="Cambria Math" panose="02040503050406030204" pitchFamily="18" charset="0"/>
                            </a:rPr>
                            <m:t>0</m:t>
                          </m:r>
                          <m:r>
                            <a:rPr lang="en-US" sz="2400" i="1">
                              <a:solidFill>
                                <a:srgbClr val="33CC33"/>
                              </a:solidFill>
                              <a:latin typeface="Cambria Math" panose="02040503050406030204" pitchFamily="18" charset="0"/>
                              <a:ea typeface="Cambria Math" panose="02040503050406030204" pitchFamily="18" charset="0"/>
                            </a:rPr>
                            <m:t>,</m:t>
                          </m:r>
                          <m:r>
                            <a:rPr lang="en-US" sz="2400" i="1">
                              <a:solidFill>
                                <a:srgbClr val="33CC33"/>
                              </a:solidFill>
                              <a:latin typeface="Cambria Math" panose="02040503050406030204" pitchFamily="18" charset="0"/>
                              <a:ea typeface="Cambria Math" panose="02040503050406030204" pitchFamily="18" charset="0"/>
                            </a:rPr>
                            <m:t>𝐷</m:t>
                          </m:r>
                        </m:e>
                      </m:d>
                      <m:r>
                        <a:rPr lang="en-US" sz="2400" b="0" i="1" smtClean="0">
                          <a:solidFill>
                            <a:srgbClr val="33CC33"/>
                          </a:solidFill>
                          <a:latin typeface="Cambria Math" panose="02040503050406030204" pitchFamily="18" charset="0"/>
                          <a:ea typeface="Cambria Math" panose="02040503050406030204" pitchFamily="18" charset="0"/>
                        </a:rPr>
                        <m:t> </m:t>
                      </m:r>
                      <m:r>
                        <a:rPr lang="en-US" sz="2400" b="0" i="1" smtClean="0">
                          <a:solidFill>
                            <a:srgbClr val="33CC33"/>
                          </a:solidFill>
                          <a:latin typeface="Cambria Math" panose="02040503050406030204" pitchFamily="18" charset="0"/>
                          <a:ea typeface="Cambria Math" panose="02040503050406030204" pitchFamily="18" charset="0"/>
                        </a:rPr>
                        <m:t>𝐼</m:t>
                      </m:r>
                      <m:r>
                        <a:rPr lang="en-US" sz="2400" b="0" i="1" smtClean="0">
                          <a:solidFill>
                            <a:srgbClr val="33CC33"/>
                          </a:solidFill>
                          <a:latin typeface="Cambria Math" panose="02040503050406030204" pitchFamily="18" charset="0"/>
                          <a:ea typeface="Cambria Math" panose="02040503050406030204" pitchFamily="18" charset="0"/>
                        </a:rPr>
                        <m:t>(</m:t>
                      </m:r>
                      <m:d>
                        <m:dPr>
                          <m:begChr m:val="|"/>
                          <m:endChr m:val="|"/>
                          <m:ctrlPr>
                            <a:rPr lang="en-US" sz="2400" i="1">
                              <a:solidFill>
                                <a:srgbClr val="33CC33"/>
                              </a:solidFill>
                              <a:latin typeface="Cambria Math" panose="02040503050406030204" pitchFamily="18" charset="0"/>
                            </a:rPr>
                          </m:ctrlPr>
                        </m:dPr>
                        <m:e>
                          <m:sSub>
                            <m:sSubPr>
                              <m:ctrlPr>
                                <a:rPr lang="en-US" sz="2400" i="1">
                                  <a:solidFill>
                                    <a:srgbClr val="33CC33"/>
                                  </a:solidFill>
                                  <a:latin typeface="Cambria Math" panose="02040503050406030204" pitchFamily="18" charset="0"/>
                                </a:rPr>
                              </m:ctrlPr>
                            </m:sSubPr>
                            <m:e>
                              <m:r>
                                <a:rPr lang="en-US" sz="2400" i="1">
                                  <a:solidFill>
                                    <a:srgbClr val="33CC33"/>
                                  </a:solidFill>
                                  <a:latin typeface="Cambria Math" panose="02040503050406030204" pitchFamily="18" charset="0"/>
                                </a:rPr>
                                <m:t>𝜃</m:t>
                              </m:r>
                            </m:e>
                            <m:sub>
                              <m:r>
                                <a:rPr lang="en-US" sz="2400" i="1">
                                  <a:solidFill>
                                    <a:srgbClr val="33CC33"/>
                                  </a:solidFill>
                                  <a:latin typeface="Cambria Math" panose="02040503050406030204" pitchFamily="18" charset="0"/>
                                </a:rPr>
                                <m:t>𝑐</m:t>
                              </m:r>
                            </m:sub>
                          </m:sSub>
                          <m:r>
                            <a:rPr lang="en-US" sz="2400" i="1">
                              <a:solidFill>
                                <a:srgbClr val="33CC33"/>
                              </a:solidFill>
                              <a:latin typeface="Cambria Math" panose="02040503050406030204" pitchFamily="18" charset="0"/>
                            </a:rPr>
                            <m:t>−</m:t>
                          </m:r>
                          <m:r>
                            <a:rPr lang="el-GR" sz="2400" i="1">
                              <a:solidFill>
                                <a:srgbClr val="33CC33"/>
                              </a:solidFill>
                              <a:latin typeface="Cambria Math" panose="02040503050406030204" pitchFamily="18" charset="0"/>
                            </a:rPr>
                            <m:t>𝜃</m:t>
                          </m:r>
                          <m:r>
                            <a:rPr lang="en-US" sz="2400" i="1" baseline="-25000">
                              <a:solidFill>
                                <a:srgbClr val="33CC33"/>
                              </a:solidFill>
                              <a:latin typeface="Cambria Math" panose="02040503050406030204" pitchFamily="18" charset="0"/>
                            </a:rPr>
                            <m:t>0</m:t>
                          </m:r>
                        </m:e>
                      </m:d>
                      <m:r>
                        <a:rPr lang="en-US" sz="2400" i="1">
                          <a:solidFill>
                            <a:srgbClr val="33CC33"/>
                          </a:solidFill>
                          <a:latin typeface="Cambria Math" panose="02040503050406030204" pitchFamily="18" charset="0"/>
                        </a:rPr>
                        <m:t>&lt;</m:t>
                      </m:r>
                      <m:r>
                        <a:rPr lang="el-GR" sz="2400" i="1">
                          <a:solidFill>
                            <a:srgbClr val="33CC33"/>
                          </a:solidFill>
                          <a:latin typeface="Cambria Math" panose="02040503050406030204" pitchFamily="18" charset="0"/>
                        </a:rPr>
                        <m:t>𝛿</m:t>
                      </m:r>
                      <m:r>
                        <a:rPr lang="en-US" sz="2400" b="0" i="1" smtClean="0">
                          <a:solidFill>
                            <a:srgbClr val="33CC33"/>
                          </a:solidFill>
                          <a:latin typeface="Cambria Math" panose="02040503050406030204" pitchFamily="18" charset="0"/>
                          <a:ea typeface="Cambria Math" panose="02040503050406030204" pitchFamily="18" charset="0"/>
                        </a:rPr>
                        <m:t>)</m:t>
                      </m:r>
                    </m:oMath>
                  </m:oMathPara>
                </a14:m>
                <a:endParaRPr lang="en-US" sz="2400" dirty="0">
                  <a:solidFill>
                    <a:srgbClr val="33CC33"/>
                  </a:solidFill>
                </a:endParaRPr>
              </a:p>
              <a:p>
                <a:pPr marL="0" indent="0">
                  <a:buNone/>
                </a:pPr>
                <a:r>
                  <a:rPr lang="en-US" sz="100" dirty="0">
                    <a:solidFill>
                      <a:srgbClr val="0070C0"/>
                    </a:solidFill>
                  </a:rPr>
                  <a:t>    </a:t>
                </a:r>
              </a:p>
              <a:p>
                <a:pPr marL="0" indent="0">
                  <a:buNone/>
                </a:pPr>
                <a:r>
                  <a:rPr lang="en-US" sz="2400" dirty="0"/>
                  <a:t>    where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𝜃</m:t>
                        </m:r>
                      </m:e>
                      <m:sub>
                        <m:r>
                          <a:rPr lang="en-US" sz="2400" i="1">
                            <a:latin typeface="Cambria Math" panose="02040503050406030204" pitchFamily="18" charset="0"/>
                          </a:rPr>
                          <m:t>𝑐</m:t>
                        </m:r>
                      </m:sub>
                    </m:sSub>
                  </m:oMath>
                </a14:m>
                <a:r>
                  <a:rPr lang="en-US" sz="2400" dirty="0"/>
                  <a:t> and  </a:t>
                </a:r>
                <a14:m>
                  <m:oMath xmlns:m="http://schemas.openxmlformats.org/officeDocument/2006/math">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𝜃</m:t>
                        </m:r>
                      </m:e>
                      <m:sub>
                        <m:r>
                          <a:rPr lang="en-US" sz="2400" i="1">
                            <a:latin typeface="Cambria Math" panose="02040503050406030204" pitchFamily="18" charset="0"/>
                            <a:ea typeface="Cambria Math" panose="02040503050406030204" pitchFamily="18" charset="0"/>
                          </a:rPr>
                          <m:t>0</m:t>
                        </m:r>
                      </m:sub>
                    </m:sSub>
                  </m:oMath>
                </a14:m>
                <a:r>
                  <a:rPr lang="en-US" sz="2400" dirty="0"/>
                  <a:t> are responder rates of </a:t>
                </a:r>
                <a14:m>
                  <m:oMath xmlns:m="http://schemas.openxmlformats.org/officeDocument/2006/math">
                    <m:r>
                      <a:rPr lang="en-US" sz="2400" i="1">
                        <a:latin typeface="Cambria Math" panose="02040503050406030204" pitchFamily="18" charset="0"/>
                      </a:rPr>
                      <m:t>𝐷</m:t>
                    </m:r>
                  </m:oMath>
                </a14:m>
                <a:r>
                  <a:rPr lang="en-US" sz="2400" dirty="0"/>
                  <a:t> and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𝐷</m:t>
                        </m:r>
                      </m:e>
                      <m:sub>
                        <m:r>
                          <a:rPr lang="en-US" sz="2400" i="1">
                            <a:latin typeface="Cambria Math" panose="02040503050406030204" pitchFamily="18" charset="0"/>
                          </a:rPr>
                          <m:t>0</m:t>
                        </m:r>
                      </m:sub>
                    </m:sSub>
                  </m:oMath>
                </a14:m>
                <a:r>
                  <a:rPr lang="en-US" sz="2400" dirty="0"/>
                  <a:t> and </a:t>
                </a:r>
                <a14:m>
                  <m:oMath xmlns:m="http://schemas.openxmlformats.org/officeDocument/2006/math">
                    <m:r>
                      <a:rPr lang="el-GR" sz="2400" b="1" i="1">
                        <a:solidFill>
                          <a:srgbClr val="0070C0"/>
                        </a:solidFill>
                        <a:latin typeface="Cambria Math" panose="02040503050406030204" pitchFamily="18" charset="0"/>
                        <a:cs typeface="Albany AMT" panose="020B0604020202020204" pitchFamily="34" charset="0"/>
                      </a:rPr>
                      <m:t>𝛿</m:t>
                    </m:r>
                  </m:oMath>
                </a14:m>
                <a:r>
                  <a:rPr lang="en-US" sz="2400" b="1" i="1" dirty="0">
                    <a:solidFill>
                      <a:srgbClr val="0070C0"/>
                    </a:solidFill>
                    <a:latin typeface="Albany AMT" panose="020B0604020202020204" pitchFamily="34" charset="0"/>
                    <a:cs typeface="Albany AMT" panose="020B0604020202020204" pitchFamily="34" charset="0"/>
                  </a:rPr>
                  <a:t> </a:t>
                </a:r>
                <a:r>
                  <a:rPr lang="en-US" sz="2400" dirty="0"/>
                  <a:t>is similarity margin </a:t>
                </a:r>
              </a:p>
              <a:p>
                <a:pPr marL="0" indent="0">
                  <a:buNone/>
                </a:pPr>
                <a:endParaRPr lang="en-US" sz="800" dirty="0"/>
              </a:p>
              <a:p>
                <a14:m>
                  <m:oMath xmlns:m="http://schemas.openxmlformats.org/officeDocument/2006/math">
                    <m:r>
                      <a:rPr lang="el-GR" sz="2400" b="1" i="1">
                        <a:solidFill>
                          <a:srgbClr val="0070C0"/>
                        </a:solidFill>
                        <a:latin typeface="Cambria Math" panose="02040503050406030204" pitchFamily="18" charset="0"/>
                        <a:cs typeface="Albany AMT" panose="020B0604020202020204" pitchFamily="34" charset="0"/>
                      </a:rPr>
                      <m:t>𝛿</m:t>
                    </m:r>
                  </m:oMath>
                </a14:m>
                <a:r>
                  <a:rPr lang="en-US" sz="2400" dirty="0"/>
                  <a:t> is pre-specified based on clinical call, which is small enough to be considered as clinically irrelevant difference</a:t>
                </a:r>
              </a:p>
              <a:p>
                <a:endParaRPr lang="en-US" sz="800" dirty="0"/>
              </a:p>
              <a:p>
                <a:r>
                  <a:rPr lang="el-GR" altLang="en-US" sz="2400" b="1" i="1" dirty="0">
                    <a:solidFill>
                      <a:srgbClr val="0070C0"/>
                    </a:solidFill>
                    <a:latin typeface="Albany AMT" panose="020B0604020202020204" pitchFamily="34" charset="0"/>
                    <a:cs typeface="Albany AMT" panose="020B0604020202020204" pitchFamily="34" charset="0"/>
                  </a:rPr>
                  <a:t>α</a:t>
                </a:r>
                <a:r>
                  <a:rPr lang="en-US" altLang="en-US" sz="2400" b="1" i="1" baseline="-25000" dirty="0">
                    <a:solidFill>
                      <a:srgbClr val="0070C0"/>
                    </a:solidFill>
                    <a:latin typeface="Albany AMT" panose="020B0604020202020204" pitchFamily="34" charset="0"/>
                    <a:cs typeface="Albany AMT" panose="020B0604020202020204" pitchFamily="34" charset="0"/>
                  </a:rPr>
                  <a:t>0 </a:t>
                </a:r>
                <a:r>
                  <a:rPr lang="en-US" sz="2400" b="1" dirty="0">
                    <a:solidFill>
                      <a:srgbClr val="0070C0"/>
                    </a:solidFill>
                  </a:rPr>
                  <a:t>= 0</a:t>
                </a:r>
                <a:r>
                  <a:rPr lang="en-US" sz="2400" dirty="0"/>
                  <a:t> if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𝜃</m:t>
                        </m:r>
                      </m:e>
                      <m:sub>
                        <m:r>
                          <a:rPr lang="en-US" sz="2400" i="1">
                            <a:latin typeface="Cambria Math" panose="02040503050406030204" pitchFamily="18" charset="0"/>
                          </a:rPr>
                          <m:t>𝑐</m:t>
                        </m:r>
                      </m:sub>
                    </m:sSub>
                  </m:oMath>
                </a14:m>
                <a:r>
                  <a:rPr lang="en-US" sz="2400" dirty="0"/>
                  <a:t> is too different from  </a:t>
                </a:r>
                <a14:m>
                  <m:oMath xmlns:m="http://schemas.openxmlformats.org/officeDocument/2006/math">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𝜃</m:t>
                        </m:r>
                      </m:e>
                      <m:sub>
                        <m:r>
                          <a:rPr lang="en-US" sz="2400" i="1">
                            <a:latin typeface="Cambria Math" panose="02040503050406030204" pitchFamily="18" charset="0"/>
                            <a:ea typeface="Cambria Math" panose="02040503050406030204" pitchFamily="18" charset="0"/>
                          </a:rPr>
                          <m:t>0</m:t>
                        </m:r>
                      </m:sub>
                    </m:sSub>
                  </m:oMath>
                </a14:m>
                <a:endParaRPr lang="en-US" sz="2400" dirty="0"/>
              </a:p>
              <a:p>
                <a:endParaRPr lang="en-US" sz="2400" dirty="0"/>
              </a:p>
              <a:p>
                <a:endParaRPr lang="en-US" sz="2400" dirty="0"/>
              </a:p>
            </p:txBody>
          </p:sp>
        </mc:Choice>
        <mc:Fallback xmlns="">
          <p:sp>
            <p:nvSpPr>
              <p:cNvPr id="3" name="Content Placeholder 2">
                <a:extLst>
                  <a:ext uri="{FF2B5EF4-FFF2-40B4-BE49-F238E27FC236}">
                    <a16:creationId xmlns:a16="http://schemas.microsoft.com/office/drawing/2014/main" id="{54AA5B4F-3928-4E4E-BEB7-C30165EF9A1C}"/>
                  </a:ext>
                </a:extLst>
              </p:cNvPr>
              <p:cNvSpPr>
                <a:spLocks noGrp="1" noRot="1" noChangeAspect="1" noMove="1" noResize="1" noEditPoints="1" noAdjustHandles="1" noChangeArrowheads="1" noChangeShapeType="1" noTextEdit="1"/>
              </p:cNvSpPr>
              <p:nvPr>
                <p:ph idx="1"/>
              </p:nvPr>
            </p:nvSpPr>
            <p:spPr>
              <a:blipFill>
                <a:blip r:embed="rId3"/>
                <a:stretch>
                  <a:fillRect l="-812" t="-2101" r="-870"/>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4429E4B7-A08C-416F-A6E9-F778F4461F7C}"/>
              </a:ext>
            </a:extLst>
          </p:cNvPr>
          <p:cNvSpPr>
            <a:spLocks noGrp="1"/>
          </p:cNvSpPr>
          <p:nvPr>
            <p:ph type="sldNum" sz="quarter" idx="12"/>
          </p:nvPr>
        </p:nvSpPr>
        <p:spPr/>
        <p:txBody>
          <a:bodyPr/>
          <a:lstStyle/>
          <a:p>
            <a:fld id="{81AC06E4-6AE0-417A-81FD-257DBDF3C52C}" type="slidenum">
              <a:rPr lang="en-US" smtClean="0"/>
              <a:t>13</a:t>
            </a:fld>
            <a:endParaRPr lang="en-US"/>
          </a:p>
        </p:txBody>
      </p:sp>
    </p:spTree>
    <p:extLst>
      <p:ext uri="{BB962C8B-B14F-4D97-AF65-F5344CB8AC3E}">
        <p14:creationId xmlns:p14="http://schemas.microsoft.com/office/powerpoint/2010/main" val="1814740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A0CBD-3812-4107-96EE-821574AED562}"/>
              </a:ext>
            </a:extLst>
          </p:cNvPr>
          <p:cNvSpPr>
            <a:spLocks noGrp="1"/>
          </p:cNvSpPr>
          <p:nvPr>
            <p:ph type="title"/>
          </p:nvPr>
        </p:nvSpPr>
        <p:spPr>
          <a:xfrm>
            <a:off x="838199" y="365125"/>
            <a:ext cx="10726271" cy="1325563"/>
          </a:xfrm>
        </p:spPr>
        <p:txBody>
          <a:bodyPr>
            <a:normAutofit/>
          </a:bodyPr>
          <a:lstStyle/>
          <a:p>
            <a:pPr lvl="2"/>
            <a:r>
              <a:rPr lang="en-US" sz="4400" b="1" dirty="0">
                <a:latin typeface="Times New Roman" panose="02020603050405020304" pitchFamily="18" charset="0"/>
              </a:rPr>
              <a:t>II.3. DPP</a:t>
            </a:r>
            <a:r>
              <a:rPr lang="en-US" sz="4400" b="1" kern="1200" dirty="0">
                <a:solidFill>
                  <a:schemeClr val="tx1"/>
                </a:solidFill>
                <a:latin typeface="Times New Roman" panose="02020603050405020304" pitchFamily="18" charset="0"/>
                <a:ea typeface="+mj-ea"/>
                <a:cs typeface="+mj-cs"/>
              </a:rPr>
              <a:t> Model - Concern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54AA5B4F-3928-4E4E-BEB7-C30165EF9A1C}"/>
                  </a:ext>
                </a:extLst>
              </p:cNvPr>
              <p:cNvSpPr>
                <a:spLocks noGrp="1"/>
              </p:cNvSpPr>
              <p:nvPr>
                <p:ph idx="1"/>
              </p:nvPr>
            </p:nvSpPr>
            <p:spPr>
              <a:xfrm>
                <a:off x="838200" y="1825625"/>
                <a:ext cx="10515600" cy="4351338"/>
              </a:xfrm>
            </p:spPr>
            <p:txBody>
              <a:bodyPr>
                <a:normAutofit lnSpcReduction="10000"/>
              </a:bodyPr>
              <a:lstStyle/>
              <a:p>
                <a:r>
                  <a:rPr lang="en-US" sz="3200" dirty="0"/>
                  <a:t>“Double use” concern</a:t>
                </a:r>
              </a:p>
              <a:p>
                <a:pPr lvl="1"/>
                <a:r>
                  <a:rPr lang="en-US" sz="2800" dirty="0"/>
                  <a:t>Safeguard from the similarity margin </a:t>
                </a:r>
                <a14:m>
                  <m:oMath xmlns:m="http://schemas.openxmlformats.org/officeDocument/2006/math">
                    <m:r>
                      <a:rPr lang="el-GR" sz="2800" i="1">
                        <a:solidFill>
                          <a:srgbClr val="0070C0"/>
                        </a:solidFill>
                        <a:latin typeface="Cambria Math" panose="02040503050406030204" pitchFamily="18" charset="0"/>
                        <a:cs typeface="Albany AMT" panose="020B0604020202020204" pitchFamily="34" charset="0"/>
                      </a:rPr>
                      <m:t>𝛿</m:t>
                    </m:r>
                  </m:oMath>
                </a14:m>
                <a:r>
                  <a:rPr lang="en-US" sz="2800" dirty="0"/>
                  <a:t> </a:t>
                </a:r>
              </a:p>
              <a:p>
                <a:pPr lvl="1"/>
                <a:r>
                  <a:rPr lang="en-US" sz="2800" dirty="0"/>
                  <a:t>Use an interim subset to determine </a:t>
                </a:r>
                <a:r>
                  <a:rPr lang="el-GR" sz="2800" i="1" dirty="0">
                    <a:solidFill>
                      <a:srgbClr val="0070C0"/>
                    </a:solidFill>
                    <a:latin typeface="Albany AMT" panose="020B0604020202020204" pitchFamily="34" charset="0"/>
                    <a:cs typeface="Albany AMT" panose="020B0604020202020204" pitchFamily="34" charset="0"/>
                  </a:rPr>
                  <a:t>α</a:t>
                </a:r>
                <a:r>
                  <a:rPr lang="en-US" sz="2800" i="1" baseline="-25000" dirty="0">
                    <a:solidFill>
                      <a:srgbClr val="0070C0"/>
                    </a:solidFill>
                    <a:latin typeface="Albany AMT" panose="020B0604020202020204" pitchFamily="34" charset="0"/>
                    <a:cs typeface="Albany AMT" panose="020B0604020202020204" pitchFamily="34" charset="0"/>
                  </a:rPr>
                  <a:t>0</a:t>
                </a:r>
                <a:r>
                  <a:rPr lang="en-US" sz="2800" i="1" dirty="0">
                    <a:solidFill>
                      <a:srgbClr val="0070C0"/>
                    </a:solidFill>
                    <a:latin typeface="Albany AMT" panose="020B0604020202020204" pitchFamily="34" charset="0"/>
                    <a:cs typeface="Albany AMT" panose="020B0604020202020204" pitchFamily="34" charset="0"/>
                  </a:rPr>
                  <a:t> </a:t>
                </a:r>
              </a:p>
              <a:p>
                <a:pPr lvl="1"/>
                <a:endParaRPr lang="en-US" sz="2800" dirty="0"/>
              </a:p>
              <a:p>
                <a:pPr lvl="1"/>
                <a:endParaRPr lang="en-US" sz="2800" dirty="0"/>
              </a:p>
              <a:p>
                <a:pPr lvl="1"/>
                <a:endParaRPr lang="en-US" sz="2800" dirty="0"/>
              </a:p>
              <a:p>
                <a:pPr lvl="1"/>
                <a:endParaRPr lang="en-US" sz="2800" dirty="0"/>
              </a:p>
              <a:p>
                <a:pPr lvl="1"/>
                <a:endParaRPr lang="en-US" sz="2800" dirty="0"/>
              </a:p>
              <a:p>
                <a:pPr lvl="1"/>
                <a:endParaRPr lang="en-US" sz="2800" dirty="0"/>
              </a:p>
              <a:p>
                <a:pPr lvl="1"/>
                <a:r>
                  <a:rPr lang="en-US" sz="2800" dirty="0"/>
                  <a:t>Control type I error and power via simulation</a:t>
                </a:r>
                <a:r>
                  <a:rPr lang="en-US" b="1" dirty="0">
                    <a:solidFill>
                      <a:srgbClr val="00B0F0"/>
                    </a:solidFill>
                  </a:rPr>
                  <a:t>		</a:t>
                </a:r>
              </a:p>
            </p:txBody>
          </p:sp>
        </mc:Choice>
        <mc:Fallback>
          <p:sp>
            <p:nvSpPr>
              <p:cNvPr id="3" name="Content Placeholder 2">
                <a:extLst>
                  <a:ext uri="{FF2B5EF4-FFF2-40B4-BE49-F238E27FC236}">
                    <a16:creationId xmlns:a16="http://schemas.microsoft.com/office/drawing/2014/main" id="{54AA5B4F-3928-4E4E-BEB7-C30165EF9A1C}"/>
                  </a:ext>
                </a:extLst>
              </p:cNvPr>
              <p:cNvSpPr>
                <a:spLocks noGrp="1" noRot="1" noChangeAspect="1" noMove="1" noResize="1" noEditPoints="1" noAdjustHandles="1" noChangeArrowheads="1" noChangeShapeType="1" noTextEdit="1"/>
              </p:cNvSpPr>
              <p:nvPr>
                <p:ph idx="1"/>
              </p:nvPr>
            </p:nvSpPr>
            <p:spPr>
              <a:xfrm>
                <a:off x="838200" y="1825625"/>
                <a:ext cx="10515600" cy="4351338"/>
              </a:xfrm>
              <a:blipFill>
                <a:blip r:embed="rId3"/>
                <a:stretch>
                  <a:fillRect l="-1333" t="-3782"/>
                </a:stretch>
              </a:blipFill>
            </p:spPr>
            <p:txBody>
              <a:bodyPr/>
              <a:lstStyle/>
              <a:p>
                <a:r>
                  <a:rPr lang="en-US">
                    <a:noFill/>
                  </a:rPr>
                  <a:t> </a:t>
                </a:r>
              </a:p>
            </p:txBody>
          </p:sp>
        </mc:Fallback>
      </mc:AlternateContent>
      <p:sp>
        <p:nvSpPr>
          <p:cNvPr id="4" name="Arrow: Pentagon 3">
            <a:extLst>
              <a:ext uri="{FF2B5EF4-FFF2-40B4-BE49-F238E27FC236}">
                <a16:creationId xmlns:a16="http://schemas.microsoft.com/office/drawing/2014/main" id="{BBF3A9BE-B9BD-427C-AFD7-C23CB379EEA9}"/>
              </a:ext>
            </a:extLst>
          </p:cNvPr>
          <p:cNvSpPr/>
          <p:nvPr/>
        </p:nvSpPr>
        <p:spPr>
          <a:xfrm>
            <a:off x="1655452" y="3819466"/>
            <a:ext cx="2223913" cy="533400"/>
          </a:xfrm>
          <a:prstGeom prst="homePlate">
            <a:avLst/>
          </a:prstGeom>
          <a:solidFill>
            <a:srgbClr val="333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D1</a:t>
            </a:r>
          </a:p>
        </p:txBody>
      </p:sp>
      <p:sp>
        <p:nvSpPr>
          <p:cNvPr id="5" name="Arrow: Pentagon 4">
            <a:extLst>
              <a:ext uri="{FF2B5EF4-FFF2-40B4-BE49-F238E27FC236}">
                <a16:creationId xmlns:a16="http://schemas.microsoft.com/office/drawing/2014/main" id="{3E093164-8390-419A-8609-46BBDD9B9BC7}"/>
              </a:ext>
            </a:extLst>
          </p:cNvPr>
          <p:cNvSpPr/>
          <p:nvPr/>
        </p:nvSpPr>
        <p:spPr>
          <a:xfrm>
            <a:off x="4245136" y="3819466"/>
            <a:ext cx="4128913" cy="5334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D2</a:t>
            </a:r>
          </a:p>
        </p:txBody>
      </p:sp>
      <p:cxnSp>
        <p:nvCxnSpPr>
          <p:cNvPr id="6" name="Straight Connector 5">
            <a:extLst>
              <a:ext uri="{FF2B5EF4-FFF2-40B4-BE49-F238E27FC236}">
                <a16:creationId xmlns:a16="http://schemas.microsoft.com/office/drawing/2014/main" id="{E174C1B1-4806-4062-AAAA-77F8BA560828}"/>
              </a:ext>
            </a:extLst>
          </p:cNvPr>
          <p:cNvCxnSpPr>
            <a:cxnSpLocks/>
          </p:cNvCxnSpPr>
          <p:nvPr/>
        </p:nvCxnSpPr>
        <p:spPr>
          <a:xfrm>
            <a:off x="4031773" y="3697511"/>
            <a:ext cx="0" cy="1097280"/>
          </a:xfrm>
          <a:prstGeom prst="line">
            <a:avLst/>
          </a:prstGeom>
        </p:spPr>
        <p:style>
          <a:lnRef idx="2">
            <a:schemeClr val="accent3"/>
          </a:lnRef>
          <a:fillRef idx="0">
            <a:schemeClr val="accent3"/>
          </a:fillRef>
          <a:effectRef idx="1">
            <a:schemeClr val="accent3"/>
          </a:effectRef>
          <a:fontRef idx="minor">
            <a:schemeClr val="tx1"/>
          </a:fontRef>
        </p:style>
      </p:cxnSp>
      <p:sp>
        <p:nvSpPr>
          <p:cNvPr id="7" name="TextBox 6">
            <a:extLst>
              <a:ext uri="{FF2B5EF4-FFF2-40B4-BE49-F238E27FC236}">
                <a16:creationId xmlns:a16="http://schemas.microsoft.com/office/drawing/2014/main" id="{B63D3F77-1252-4896-B498-E4028A59EE67}"/>
              </a:ext>
            </a:extLst>
          </p:cNvPr>
          <p:cNvSpPr txBox="1"/>
          <p:nvPr/>
        </p:nvSpPr>
        <p:spPr>
          <a:xfrm>
            <a:off x="1056567" y="4989833"/>
            <a:ext cx="7772400" cy="400110"/>
          </a:xfrm>
          <a:prstGeom prst="rect">
            <a:avLst/>
          </a:prstGeom>
          <a:noFill/>
        </p:spPr>
        <p:txBody>
          <a:bodyPr wrap="square" rtlCol="0">
            <a:spAutoFit/>
          </a:bodyPr>
          <a:lstStyle/>
          <a:p>
            <a:pPr algn="ctr"/>
            <a:r>
              <a:rPr lang="en-US" sz="2000" b="1" dirty="0">
                <a:solidFill>
                  <a:srgbClr val="0070C0"/>
                </a:solidFill>
              </a:rPr>
              <a:t>Interim Analysis: Determine the % borrowing from D</a:t>
            </a:r>
            <a:r>
              <a:rPr lang="en-US" sz="2000" b="1" baseline="-25000" dirty="0">
                <a:solidFill>
                  <a:srgbClr val="0070C0"/>
                </a:solidFill>
              </a:rPr>
              <a:t>0</a:t>
            </a:r>
            <a:r>
              <a:rPr lang="en-US" sz="2000" b="1" dirty="0">
                <a:solidFill>
                  <a:srgbClr val="0070C0"/>
                </a:solidFill>
              </a:rPr>
              <a:t> </a:t>
            </a:r>
          </a:p>
        </p:txBody>
      </p:sp>
      <p:sp>
        <p:nvSpPr>
          <p:cNvPr id="8" name="Arrow: Pentagon 7">
            <a:extLst>
              <a:ext uri="{FF2B5EF4-FFF2-40B4-BE49-F238E27FC236}">
                <a16:creationId xmlns:a16="http://schemas.microsoft.com/office/drawing/2014/main" id="{D98CFC16-6F6C-422E-AC7F-74BB7CCE4679}"/>
              </a:ext>
            </a:extLst>
          </p:cNvPr>
          <p:cNvSpPr/>
          <p:nvPr/>
        </p:nvSpPr>
        <p:spPr>
          <a:xfrm>
            <a:off x="8164506" y="3819466"/>
            <a:ext cx="684672" cy="533400"/>
          </a:xfrm>
          <a:prstGeom prst="homePlat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8">
            <a:extLst>
              <a:ext uri="{FF2B5EF4-FFF2-40B4-BE49-F238E27FC236}">
                <a16:creationId xmlns:a16="http://schemas.microsoft.com/office/drawing/2014/main" id="{3D0125E2-A793-4AE7-805D-B17BDFB23143}"/>
              </a:ext>
            </a:extLst>
          </p:cNvPr>
          <p:cNvSpPr>
            <a:spLocks noGrp="1"/>
          </p:cNvSpPr>
          <p:nvPr>
            <p:ph type="sldNum" sz="quarter" idx="12"/>
          </p:nvPr>
        </p:nvSpPr>
        <p:spPr/>
        <p:txBody>
          <a:bodyPr/>
          <a:lstStyle/>
          <a:p>
            <a:fld id="{81AC06E4-6AE0-417A-81FD-257DBDF3C52C}" type="slidenum">
              <a:rPr lang="en-US" smtClean="0"/>
              <a:t>14</a:t>
            </a:fld>
            <a:endParaRPr lang="en-US"/>
          </a:p>
        </p:txBody>
      </p:sp>
      <p:sp>
        <p:nvSpPr>
          <p:cNvPr id="10" name="TextBox 9">
            <a:extLst>
              <a:ext uri="{FF2B5EF4-FFF2-40B4-BE49-F238E27FC236}">
                <a16:creationId xmlns:a16="http://schemas.microsoft.com/office/drawing/2014/main" id="{69F71A2A-AA53-4968-94E7-952452808F61}"/>
              </a:ext>
            </a:extLst>
          </p:cNvPr>
          <p:cNvSpPr txBox="1"/>
          <p:nvPr/>
        </p:nvSpPr>
        <p:spPr>
          <a:xfrm>
            <a:off x="936011" y="3263901"/>
            <a:ext cx="6065292" cy="400110"/>
          </a:xfrm>
          <a:prstGeom prst="rect">
            <a:avLst/>
          </a:prstGeom>
          <a:noFill/>
        </p:spPr>
        <p:txBody>
          <a:bodyPr wrap="square" rtlCol="0">
            <a:spAutoFit/>
          </a:bodyPr>
          <a:lstStyle/>
          <a:p>
            <a:pPr algn="ctr"/>
            <a:r>
              <a:rPr lang="en-US" sz="2000" b="1" dirty="0">
                <a:solidFill>
                  <a:srgbClr val="0070C0"/>
                </a:solidFill>
              </a:rPr>
              <a:t>Current Study</a:t>
            </a:r>
          </a:p>
        </p:txBody>
      </p:sp>
    </p:spTree>
    <p:extLst>
      <p:ext uri="{BB962C8B-B14F-4D97-AF65-F5344CB8AC3E}">
        <p14:creationId xmlns:p14="http://schemas.microsoft.com/office/powerpoint/2010/main" val="3299124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A0CBD-3812-4107-96EE-821574AED562}"/>
              </a:ext>
            </a:extLst>
          </p:cNvPr>
          <p:cNvSpPr>
            <a:spLocks noGrp="1"/>
          </p:cNvSpPr>
          <p:nvPr>
            <p:ph type="title"/>
          </p:nvPr>
        </p:nvSpPr>
        <p:spPr/>
        <p:txBody>
          <a:bodyPr/>
          <a:lstStyle/>
          <a:p>
            <a:r>
              <a:rPr lang="en-US" b="1" dirty="0">
                <a:latin typeface="Times New Roman" panose="02020603050405020304" pitchFamily="18" charset="0"/>
              </a:rPr>
              <a:t>II. Pros and Cons</a:t>
            </a:r>
          </a:p>
        </p:txBody>
      </p:sp>
      <p:sp>
        <p:nvSpPr>
          <p:cNvPr id="3" name="Slide Number Placeholder 2">
            <a:extLst>
              <a:ext uri="{FF2B5EF4-FFF2-40B4-BE49-F238E27FC236}">
                <a16:creationId xmlns:a16="http://schemas.microsoft.com/office/drawing/2014/main" id="{6FF71156-F921-446B-8BC9-DF7F0F7C68A8}"/>
              </a:ext>
            </a:extLst>
          </p:cNvPr>
          <p:cNvSpPr>
            <a:spLocks noGrp="1"/>
          </p:cNvSpPr>
          <p:nvPr>
            <p:ph type="sldNum" sz="quarter" idx="12"/>
          </p:nvPr>
        </p:nvSpPr>
        <p:spPr/>
        <p:txBody>
          <a:bodyPr/>
          <a:lstStyle/>
          <a:p>
            <a:fld id="{81AC06E4-6AE0-417A-81FD-257DBDF3C52C}" type="slidenum">
              <a:rPr lang="en-US" smtClean="0"/>
              <a:t>15</a:t>
            </a:fld>
            <a:endParaRPr lang="en-US"/>
          </a:p>
        </p:txBody>
      </p:sp>
      <p:graphicFrame>
        <p:nvGraphicFramePr>
          <p:cNvPr id="4" name="Table 3">
            <a:extLst>
              <a:ext uri="{FF2B5EF4-FFF2-40B4-BE49-F238E27FC236}">
                <a16:creationId xmlns:a16="http://schemas.microsoft.com/office/drawing/2014/main" id="{9D431BD0-26DF-4436-BC0B-81D18E7C591B}"/>
              </a:ext>
            </a:extLst>
          </p:cNvPr>
          <p:cNvGraphicFramePr>
            <a:graphicFrameLocks noGrp="1"/>
          </p:cNvGraphicFramePr>
          <p:nvPr>
            <p:extLst>
              <p:ext uri="{D42A27DB-BD31-4B8C-83A1-F6EECF244321}">
                <p14:modId xmlns:p14="http://schemas.microsoft.com/office/powerpoint/2010/main" val="3152118268"/>
              </p:ext>
            </p:extLst>
          </p:nvPr>
        </p:nvGraphicFramePr>
        <p:xfrm>
          <a:off x="1413165" y="1598440"/>
          <a:ext cx="9844643" cy="4161094"/>
        </p:xfrm>
        <a:graphic>
          <a:graphicData uri="http://schemas.openxmlformats.org/drawingml/2006/table">
            <a:tbl>
              <a:tblPr firstRow="1" bandRow="1">
                <a:tableStyleId>{5C22544A-7EE6-4342-B048-85BDC9FD1C3A}</a:tableStyleId>
              </a:tblPr>
              <a:tblGrid>
                <a:gridCol w="5878284">
                  <a:extLst>
                    <a:ext uri="{9D8B030D-6E8A-4147-A177-3AD203B41FA5}">
                      <a16:colId xmlns:a16="http://schemas.microsoft.com/office/drawing/2014/main" val="2161688233"/>
                    </a:ext>
                  </a:extLst>
                </a:gridCol>
                <a:gridCol w="1995055">
                  <a:extLst>
                    <a:ext uri="{9D8B030D-6E8A-4147-A177-3AD203B41FA5}">
                      <a16:colId xmlns:a16="http://schemas.microsoft.com/office/drawing/2014/main" val="590402464"/>
                    </a:ext>
                  </a:extLst>
                </a:gridCol>
                <a:gridCol w="1971304">
                  <a:extLst>
                    <a:ext uri="{9D8B030D-6E8A-4147-A177-3AD203B41FA5}">
                      <a16:colId xmlns:a16="http://schemas.microsoft.com/office/drawing/2014/main" val="3029143140"/>
                    </a:ext>
                  </a:extLst>
                </a:gridCol>
              </a:tblGrid>
              <a:tr h="594442">
                <a:tc>
                  <a:txBody>
                    <a:bodyPr/>
                    <a:lstStyle/>
                    <a:p>
                      <a:endParaRPr lang="en-US" dirty="0"/>
                    </a:p>
                  </a:txBody>
                  <a:tcPr/>
                </a:tc>
                <a:tc>
                  <a:txBody>
                    <a:bodyPr/>
                    <a:lstStyle/>
                    <a:p>
                      <a:pPr algn="ctr"/>
                      <a:r>
                        <a:rPr lang="en-US" sz="2400" dirty="0"/>
                        <a:t>PSPP Model</a:t>
                      </a:r>
                    </a:p>
                  </a:txBody>
                  <a:tcPr/>
                </a:tc>
                <a:tc>
                  <a:txBody>
                    <a:bodyPr/>
                    <a:lstStyle/>
                    <a:p>
                      <a:pPr algn="ctr"/>
                      <a:r>
                        <a:rPr lang="en-US" sz="2400" dirty="0"/>
                        <a:t>DPP Model</a:t>
                      </a:r>
                    </a:p>
                  </a:txBody>
                  <a:tcPr/>
                </a:tc>
                <a:extLst>
                  <a:ext uri="{0D108BD9-81ED-4DB2-BD59-A6C34878D82A}">
                    <a16:rowId xmlns:a16="http://schemas.microsoft.com/office/drawing/2014/main" val="1960441073"/>
                  </a:ext>
                </a:extLst>
              </a:tr>
              <a:tr h="5944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400" dirty="0">
                          <a:solidFill>
                            <a:srgbClr val="0070C0"/>
                          </a:solidFill>
                          <a:latin typeface="Times New Roman" panose="02020603050405020304" pitchFamily="18" charset="0"/>
                          <a:cs typeface="Times New Roman" panose="02020603050405020304" pitchFamily="18" charset="0"/>
                        </a:rPr>
                        <a:t>Probably smaller and shorter trial</a:t>
                      </a:r>
                    </a:p>
                  </a:txBody>
                  <a:tcPr/>
                </a:tc>
                <a:tc>
                  <a:txBody>
                    <a:bodyPr/>
                    <a:lstStyle/>
                    <a:p>
                      <a:pPr algn="ctr"/>
                      <a:r>
                        <a:rPr lang="en-US" sz="2400" b="1" dirty="0">
                          <a:solidFill>
                            <a:schemeClr val="accent6"/>
                          </a:solidFill>
                        </a:rPr>
                        <a:t>Yes</a:t>
                      </a:r>
                    </a:p>
                  </a:txBody>
                  <a:tcPr/>
                </a:tc>
                <a:tc>
                  <a:txBody>
                    <a:bodyPr/>
                    <a:lstStyle/>
                    <a:p>
                      <a:pPr algn="ctr"/>
                      <a:r>
                        <a:rPr lang="en-US" sz="2400" b="1" dirty="0">
                          <a:solidFill>
                            <a:schemeClr val="accent6"/>
                          </a:solidFill>
                        </a:rPr>
                        <a:t>Yes</a:t>
                      </a:r>
                    </a:p>
                  </a:txBody>
                  <a:tcPr/>
                </a:tc>
                <a:extLst>
                  <a:ext uri="{0D108BD9-81ED-4DB2-BD59-A6C34878D82A}">
                    <a16:rowId xmlns:a16="http://schemas.microsoft.com/office/drawing/2014/main" val="1282425416"/>
                  </a:ext>
                </a:extLst>
              </a:tr>
              <a:tr h="5944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0070C0"/>
                          </a:solidFill>
                          <a:latin typeface="Times New Roman" panose="02020603050405020304" pitchFamily="18" charset="0"/>
                          <a:cs typeface="Times New Roman" panose="02020603050405020304" pitchFamily="18" charset="0"/>
                        </a:rPr>
                        <a:t>Straightforward to extend to two-arm trials</a:t>
                      </a:r>
                    </a:p>
                  </a:txBody>
                  <a:tcPr/>
                </a:tc>
                <a:tc>
                  <a:txBody>
                    <a:bodyPr/>
                    <a:lstStyle/>
                    <a:p>
                      <a:pPr algn="ctr"/>
                      <a:r>
                        <a:rPr lang="en-US" sz="2400" b="1" dirty="0">
                          <a:solidFill>
                            <a:schemeClr val="accent6"/>
                          </a:solidFill>
                        </a:rPr>
                        <a:t>Yes</a:t>
                      </a:r>
                    </a:p>
                  </a:txBody>
                  <a:tcPr/>
                </a:tc>
                <a:tc>
                  <a:txBody>
                    <a:bodyPr/>
                    <a:lstStyle/>
                    <a:p>
                      <a:pPr algn="ctr"/>
                      <a:r>
                        <a:rPr lang="en-US" sz="2400" b="1" dirty="0">
                          <a:solidFill>
                            <a:schemeClr val="accent6"/>
                          </a:solidFill>
                        </a:rPr>
                        <a:t>Yes</a:t>
                      </a:r>
                    </a:p>
                  </a:txBody>
                  <a:tcPr/>
                </a:tc>
                <a:extLst>
                  <a:ext uri="{0D108BD9-81ED-4DB2-BD59-A6C34878D82A}">
                    <a16:rowId xmlns:a16="http://schemas.microsoft.com/office/drawing/2014/main" val="2615684919"/>
                  </a:ext>
                </a:extLst>
              </a:tr>
              <a:tr h="5944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400" dirty="0">
                          <a:solidFill>
                            <a:srgbClr val="0070C0"/>
                          </a:solidFill>
                          <a:latin typeface="Times New Roman" panose="02020603050405020304" pitchFamily="18" charset="0"/>
                          <a:cs typeface="Times New Roman" panose="02020603050405020304" pitchFamily="18" charset="0"/>
                        </a:rPr>
                        <a:t>Assume study level exchangeability upfront</a:t>
                      </a:r>
                    </a:p>
                  </a:txBody>
                  <a:tcPr/>
                </a:tc>
                <a:tc>
                  <a:txBody>
                    <a:bodyPr/>
                    <a:lstStyle/>
                    <a:p>
                      <a:pPr algn="ctr"/>
                      <a:r>
                        <a:rPr lang="en-US" sz="2400" b="1" dirty="0">
                          <a:solidFill>
                            <a:srgbClr val="C00000"/>
                          </a:solidFill>
                        </a:rPr>
                        <a:t>Yes</a:t>
                      </a:r>
                    </a:p>
                  </a:txBody>
                  <a:tcPr/>
                </a:tc>
                <a:tc>
                  <a:txBody>
                    <a:bodyPr/>
                    <a:lstStyle/>
                    <a:p>
                      <a:pPr algn="ctr"/>
                      <a:r>
                        <a:rPr lang="en-US" sz="2400" b="1" dirty="0">
                          <a:solidFill>
                            <a:srgbClr val="C00000"/>
                          </a:solidFill>
                        </a:rPr>
                        <a:t>Yes</a:t>
                      </a:r>
                    </a:p>
                  </a:txBody>
                  <a:tcPr/>
                </a:tc>
                <a:extLst>
                  <a:ext uri="{0D108BD9-81ED-4DB2-BD59-A6C34878D82A}">
                    <a16:rowId xmlns:a16="http://schemas.microsoft.com/office/drawing/2014/main" val="2132341743"/>
                  </a:ext>
                </a:extLst>
              </a:tr>
              <a:tr h="5944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400" kern="1200" dirty="0">
                          <a:solidFill>
                            <a:srgbClr val="0070C0"/>
                          </a:solidFill>
                          <a:latin typeface="Times New Roman" panose="02020603050405020304" pitchFamily="18" charset="0"/>
                          <a:ea typeface="+mn-ea"/>
                          <a:cs typeface="Times New Roman" panose="02020603050405020304" pitchFamily="18" charset="0"/>
                        </a:rPr>
                        <a:t>Subjective selection of design parameters</a:t>
                      </a:r>
                    </a:p>
                  </a:txBody>
                  <a:tcPr/>
                </a:tc>
                <a:tc>
                  <a:txBody>
                    <a:bodyPr/>
                    <a:lstStyle/>
                    <a:p>
                      <a:pPr algn="ctr"/>
                      <a:r>
                        <a:rPr lang="en-US" sz="2400" b="1" dirty="0">
                          <a:solidFill>
                            <a:srgbClr val="C00000"/>
                          </a:solidFill>
                        </a:rPr>
                        <a:t>Yes</a:t>
                      </a:r>
                    </a:p>
                  </a:txBody>
                  <a:tcPr/>
                </a:tc>
                <a:tc>
                  <a:txBody>
                    <a:bodyPr/>
                    <a:lstStyle/>
                    <a:p>
                      <a:pPr algn="ctr"/>
                      <a:r>
                        <a:rPr lang="en-US" sz="2400" b="1" dirty="0">
                          <a:solidFill>
                            <a:srgbClr val="C00000"/>
                          </a:solidFill>
                        </a:rPr>
                        <a:t>Yes</a:t>
                      </a:r>
                    </a:p>
                  </a:txBody>
                  <a:tcPr/>
                </a:tc>
                <a:extLst>
                  <a:ext uri="{0D108BD9-81ED-4DB2-BD59-A6C34878D82A}">
                    <a16:rowId xmlns:a16="http://schemas.microsoft.com/office/drawing/2014/main" val="4031023585"/>
                  </a:ext>
                </a:extLst>
              </a:tr>
              <a:tr h="594442">
                <a:tc>
                  <a:txBody>
                    <a:bodyPr/>
                    <a:lstStyle/>
                    <a:p>
                      <a:r>
                        <a:rPr lang="en-US" sz="2400" dirty="0">
                          <a:solidFill>
                            <a:srgbClr val="0070C0"/>
                          </a:solidFill>
                          <a:latin typeface="Times New Roman" panose="02020603050405020304" pitchFamily="18" charset="0"/>
                          <a:cs typeface="Times New Roman" panose="02020603050405020304" pitchFamily="18" charset="0"/>
                        </a:rPr>
                        <a:t>Outcome free </a:t>
                      </a:r>
                      <a:endParaRPr lang="en-US" sz="2400" dirty="0">
                        <a:solidFill>
                          <a:srgbClr val="0070C0"/>
                        </a:solidFill>
                      </a:endParaRPr>
                    </a:p>
                  </a:txBody>
                  <a:tcPr/>
                </a:tc>
                <a:tc>
                  <a:txBody>
                    <a:bodyPr/>
                    <a:lstStyle/>
                    <a:p>
                      <a:pPr algn="ctr"/>
                      <a:r>
                        <a:rPr lang="en-US" sz="2400" b="1" dirty="0">
                          <a:solidFill>
                            <a:srgbClr val="00B050"/>
                          </a:solidFill>
                        </a:rPr>
                        <a:t>Yes</a:t>
                      </a:r>
                    </a:p>
                  </a:txBody>
                  <a:tcPr/>
                </a:tc>
                <a:tc>
                  <a:txBody>
                    <a:bodyPr/>
                    <a:lstStyle/>
                    <a:p>
                      <a:pPr algn="ctr"/>
                      <a:r>
                        <a:rPr lang="en-US" sz="2400" b="1" dirty="0">
                          <a:solidFill>
                            <a:srgbClr val="00B050"/>
                          </a:solidFill>
                        </a:rPr>
                        <a:t>No</a:t>
                      </a:r>
                    </a:p>
                  </a:txBody>
                  <a:tcPr/>
                </a:tc>
                <a:extLst>
                  <a:ext uri="{0D108BD9-81ED-4DB2-BD59-A6C34878D82A}">
                    <a16:rowId xmlns:a16="http://schemas.microsoft.com/office/drawing/2014/main" val="3238828858"/>
                  </a:ext>
                </a:extLst>
              </a:tr>
              <a:tr h="5944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0070C0"/>
                          </a:solidFill>
                          <a:latin typeface="Times New Roman" panose="02020603050405020304" pitchFamily="18" charset="0"/>
                          <a:cs typeface="Times New Roman" panose="02020603050405020304" pitchFamily="18" charset="0"/>
                        </a:rPr>
                        <a:t>Requires adequate baseline covariates data</a:t>
                      </a:r>
                    </a:p>
                  </a:txBody>
                  <a:tcPr/>
                </a:tc>
                <a:tc>
                  <a:txBody>
                    <a:bodyPr/>
                    <a:lstStyle/>
                    <a:p>
                      <a:pPr algn="ctr"/>
                      <a:r>
                        <a:rPr lang="en-US" sz="2400" b="1" dirty="0">
                          <a:solidFill>
                            <a:srgbClr val="C00000"/>
                          </a:solidFill>
                        </a:rPr>
                        <a:t>Yes</a:t>
                      </a:r>
                    </a:p>
                  </a:txBody>
                  <a:tcPr/>
                </a:tc>
                <a:tc>
                  <a:txBody>
                    <a:bodyPr/>
                    <a:lstStyle/>
                    <a:p>
                      <a:pPr algn="ctr"/>
                      <a:r>
                        <a:rPr lang="en-US" sz="2400" b="1" dirty="0">
                          <a:solidFill>
                            <a:srgbClr val="C00000"/>
                          </a:solidFill>
                        </a:rPr>
                        <a:t>No</a:t>
                      </a:r>
                    </a:p>
                  </a:txBody>
                  <a:tcPr/>
                </a:tc>
                <a:extLst>
                  <a:ext uri="{0D108BD9-81ED-4DB2-BD59-A6C34878D82A}">
                    <a16:rowId xmlns:a16="http://schemas.microsoft.com/office/drawing/2014/main" val="2202410040"/>
                  </a:ext>
                </a:extLst>
              </a:tr>
            </a:tbl>
          </a:graphicData>
        </a:graphic>
      </p:graphicFrame>
    </p:spTree>
    <p:extLst>
      <p:ext uri="{BB962C8B-B14F-4D97-AF65-F5344CB8AC3E}">
        <p14:creationId xmlns:p14="http://schemas.microsoft.com/office/powerpoint/2010/main" val="31932807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D6788-9573-4D99-9017-5D7F8D805E03}"/>
              </a:ext>
            </a:extLst>
          </p:cNvPr>
          <p:cNvSpPr>
            <a:spLocks noGrp="1"/>
          </p:cNvSpPr>
          <p:nvPr>
            <p:ph type="title"/>
          </p:nvPr>
        </p:nvSpPr>
        <p:spPr>
          <a:xfrm>
            <a:off x="838200" y="253365"/>
            <a:ext cx="10515600" cy="1325563"/>
          </a:xfrm>
        </p:spPr>
        <p:txBody>
          <a:bodyPr>
            <a:normAutofit/>
          </a:bodyPr>
          <a:lstStyle/>
          <a:p>
            <a:r>
              <a:rPr lang="en-US" b="1" dirty="0">
                <a:latin typeface="Times New Roman" panose="02020603050405020304" pitchFamily="18" charset="0"/>
              </a:rPr>
              <a:t>II. Combining PSPP and DPP</a:t>
            </a:r>
          </a:p>
        </p:txBody>
      </p:sp>
      <p:sp>
        <p:nvSpPr>
          <p:cNvPr id="3" name="Content Placeholder 2">
            <a:extLst>
              <a:ext uri="{FF2B5EF4-FFF2-40B4-BE49-F238E27FC236}">
                <a16:creationId xmlns:a16="http://schemas.microsoft.com/office/drawing/2014/main" id="{AAEBBEF1-E5DC-467F-BDF4-9547D8AC246B}"/>
              </a:ext>
            </a:extLst>
          </p:cNvPr>
          <p:cNvSpPr>
            <a:spLocks noGrp="1"/>
          </p:cNvSpPr>
          <p:nvPr>
            <p:ph idx="1"/>
          </p:nvPr>
        </p:nvSpPr>
        <p:spPr>
          <a:xfrm>
            <a:off x="1173480" y="1675713"/>
            <a:ext cx="10515600" cy="4351338"/>
          </a:xfrm>
        </p:spPr>
        <p:txBody>
          <a:bodyPr>
            <a:normAutofit/>
          </a:bodyPr>
          <a:lstStyle/>
          <a:p>
            <a:r>
              <a:rPr lang="en-US" dirty="0"/>
              <a:t>Add dynamic feature to the propensity score power prior model</a:t>
            </a:r>
          </a:p>
          <a:p>
            <a:pPr lvl="1"/>
            <a:r>
              <a:rPr lang="en-US" dirty="0"/>
              <a:t>Multiple layers of safeguard</a:t>
            </a:r>
          </a:p>
          <a:p>
            <a:pPr lvl="2"/>
            <a:r>
              <a:rPr lang="en-US" dirty="0"/>
              <a:t>Study design similarity</a:t>
            </a:r>
          </a:p>
          <a:p>
            <a:pPr lvl="2"/>
            <a:r>
              <a:rPr lang="en-US" dirty="0"/>
              <a:t>Patient similarity</a:t>
            </a:r>
          </a:p>
          <a:p>
            <a:pPr lvl="2"/>
            <a:r>
              <a:rPr lang="en-US" dirty="0"/>
              <a:t>Outcome similarity</a:t>
            </a:r>
          </a:p>
          <a:p>
            <a:pPr lvl="1"/>
            <a:r>
              <a:rPr lang="en-US" dirty="0"/>
              <a:t>Type I error and power can be controlled via simulation</a:t>
            </a:r>
          </a:p>
          <a:p>
            <a:pPr lvl="1"/>
            <a:endParaRPr lang="en-US" dirty="0"/>
          </a:p>
          <a:p>
            <a:r>
              <a:rPr lang="en-US" dirty="0"/>
              <a:t>Adaptive features can be added to enhance efficiency and flexibility</a:t>
            </a:r>
          </a:p>
        </p:txBody>
      </p:sp>
      <p:sp>
        <p:nvSpPr>
          <p:cNvPr id="4" name="Slide Number Placeholder 3">
            <a:extLst>
              <a:ext uri="{FF2B5EF4-FFF2-40B4-BE49-F238E27FC236}">
                <a16:creationId xmlns:a16="http://schemas.microsoft.com/office/drawing/2014/main" id="{9A632972-3097-4BD1-BE35-094C33CE16A7}"/>
              </a:ext>
            </a:extLst>
          </p:cNvPr>
          <p:cNvSpPr>
            <a:spLocks noGrp="1"/>
          </p:cNvSpPr>
          <p:nvPr>
            <p:ph type="sldNum" sz="quarter" idx="12"/>
          </p:nvPr>
        </p:nvSpPr>
        <p:spPr/>
        <p:txBody>
          <a:bodyPr/>
          <a:lstStyle/>
          <a:p>
            <a:fld id="{81AC06E4-6AE0-417A-81FD-257DBDF3C52C}" type="slidenum">
              <a:rPr lang="en-US" smtClean="0"/>
              <a:t>16</a:t>
            </a:fld>
            <a:endParaRPr lang="en-US"/>
          </a:p>
        </p:txBody>
      </p:sp>
    </p:spTree>
    <p:extLst>
      <p:ext uri="{BB962C8B-B14F-4D97-AF65-F5344CB8AC3E}">
        <p14:creationId xmlns:p14="http://schemas.microsoft.com/office/powerpoint/2010/main" val="3758765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D6788-9573-4D99-9017-5D7F8D805E03}"/>
              </a:ext>
            </a:extLst>
          </p:cNvPr>
          <p:cNvSpPr>
            <a:spLocks noGrp="1"/>
          </p:cNvSpPr>
          <p:nvPr>
            <p:ph type="title"/>
          </p:nvPr>
        </p:nvSpPr>
        <p:spPr>
          <a:xfrm>
            <a:off x="838200" y="253365"/>
            <a:ext cx="10515600" cy="1325563"/>
          </a:xfrm>
        </p:spPr>
        <p:txBody>
          <a:bodyPr>
            <a:normAutofit/>
          </a:bodyPr>
          <a:lstStyle/>
          <a:p>
            <a:r>
              <a:rPr lang="en-US" b="1" dirty="0">
                <a:latin typeface="Times New Roman" panose="02020603050405020304" pitchFamily="18" charset="0"/>
              </a:rPr>
              <a:t>III. Remarks</a:t>
            </a:r>
          </a:p>
        </p:txBody>
      </p:sp>
      <p:sp>
        <p:nvSpPr>
          <p:cNvPr id="3" name="Content Placeholder 2">
            <a:extLst>
              <a:ext uri="{FF2B5EF4-FFF2-40B4-BE49-F238E27FC236}">
                <a16:creationId xmlns:a16="http://schemas.microsoft.com/office/drawing/2014/main" id="{AAEBBEF1-E5DC-467F-BDF4-9547D8AC246B}"/>
              </a:ext>
            </a:extLst>
          </p:cNvPr>
          <p:cNvSpPr>
            <a:spLocks noGrp="1"/>
          </p:cNvSpPr>
          <p:nvPr>
            <p:ph idx="1"/>
          </p:nvPr>
        </p:nvSpPr>
        <p:spPr>
          <a:xfrm>
            <a:off x="1173480" y="1675713"/>
            <a:ext cx="10515600" cy="4351338"/>
          </a:xfrm>
        </p:spPr>
        <p:txBody>
          <a:bodyPr>
            <a:normAutofit/>
          </a:bodyPr>
          <a:lstStyle/>
          <a:p>
            <a:r>
              <a:rPr lang="en-US" dirty="0"/>
              <a:t>Always check exchangeability before borrowing</a:t>
            </a:r>
          </a:p>
          <a:p>
            <a:pPr marL="457200" lvl="1" indent="0">
              <a:buNone/>
            </a:pPr>
            <a:endParaRPr lang="en-US" dirty="0"/>
          </a:p>
          <a:p>
            <a:r>
              <a:rPr lang="en-US" dirty="0"/>
              <a:t>Propensity score power prior method</a:t>
            </a:r>
          </a:p>
          <a:p>
            <a:pPr lvl="1"/>
            <a:r>
              <a:rPr lang="en-US" dirty="0"/>
              <a:t>Should be used when adequate baseline information is available</a:t>
            </a:r>
          </a:p>
          <a:p>
            <a:r>
              <a:rPr lang="en-US" dirty="0"/>
              <a:t>Dynamic power prior method</a:t>
            </a:r>
          </a:p>
          <a:p>
            <a:pPr lvl="1"/>
            <a:r>
              <a:rPr lang="en-US" dirty="0"/>
              <a:t>Add one more layer of safeguard on borrowing</a:t>
            </a:r>
          </a:p>
          <a:p>
            <a:endParaRPr lang="en-US" dirty="0"/>
          </a:p>
          <a:p>
            <a:r>
              <a:rPr lang="en-US" dirty="0"/>
              <a:t>Call for more innovative Bayesian designs </a:t>
            </a:r>
          </a:p>
        </p:txBody>
      </p:sp>
      <p:sp>
        <p:nvSpPr>
          <p:cNvPr id="4" name="Slide Number Placeholder 3">
            <a:extLst>
              <a:ext uri="{FF2B5EF4-FFF2-40B4-BE49-F238E27FC236}">
                <a16:creationId xmlns:a16="http://schemas.microsoft.com/office/drawing/2014/main" id="{A2EDFDFC-BD6D-4329-B0A4-618E831AA05F}"/>
              </a:ext>
            </a:extLst>
          </p:cNvPr>
          <p:cNvSpPr>
            <a:spLocks noGrp="1"/>
          </p:cNvSpPr>
          <p:nvPr>
            <p:ph type="sldNum" sz="quarter" idx="12"/>
          </p:nvPr>
        </p:nvSpPr>
        <p:spPr/>
        <p:txBody>
          <a:bodyPr/>
          <a:lstStyle/>
          <a:p>
            <a:fld id="{81AC06E4-6AE0-417A-81FD-257DBDF3C52C}" type="slidenum">
              <a:rPr lang="en-US" smtClean="0"/>
              <a:t>17</a:t>
            </a:fld>
            <a:endParaRPr lang="en-US"/>
          </a:p>
        </p:txBody>
      </p:sp>
    </p:spTree>
    <p:extLst>
      <p:ext uri="{BB962C8B-B14F-4D97-AF65-F5344CB8AC3E}">
        <p14:creationId xmlns:p14="http://schemas.microsoft.com/office/powerpoint/2010/main" val="27595364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D6788-9573-4D99-9017-5D7F8D805E03}"/>
              </a:ext>
            </a:extLst>
          </p:cNvPr>
          <p:cNvSpPr>
            <a:spLocks noGrp="1"/>
          </p:cNvSpPr>
          <p:nvPr>
            <p:ph type="title"/>
          </p:nvPr>
        </p:nvSpPr>
        <p:spPr>
          <a:xfrm>
            <a:off x="838200" y="253365"/>
            <a:ext cx="10515600" cy="1325563"/>
          </a:xfrm>
        </p:spPr>
        <p:txBody>
          <a:bodyPr>
            <a:normAutofit/>
          </a:bodyPr>
          <a:lstStyle/>
          <a:p>
            <a:r>
              <a:rPr lang="en-US" b="1" dirty="0">
                <a:latin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AAEBBEF1-E5DC-467F-BDF4-9547D8AC246B}"/>
              </a:ext>
            </a:extLst>
          </p:cNvPr>
          <p:cNvSpPr>
            <a:spLocks noGrp="1"/>
          </p:cNvSpPr>
          <p:nvPr>
            <p:ph idx="1"/>
          </p:nvPr>
        </p:nvSpPr>
        <p:spPr>
          <a:xfrm>
            <a:off x="1173480" y="1675713"/>
            <a:ext cx="10515600" cy="4351338"/>
          </a:xfrm>
        </p:spPr>
        <p:txBody>
          <a:bodyPr>
            <a:normAutofit fontScale="92500" lnSpcReduction="10000"/>
          </a:bodyPr>
          <a:lstStyle/>
          <a:p>
            <a:pPr marL="457200" indent="-457200">
              <a:buFont typeface="+mj-lt"/>
              <a:buAutoNum type="arabicPeriod"/>
            </a:pPr>
            <a:r>
              <a:rPr lang="en-US" sz="2000" dirty="0">
                <a:solidFill>
                  <a:srgbClr val="0070C0"/>
                </a:solidFill>
              </a:rPr>
              <a:t>FDA Guidance for the Use of Bayesian Statistics in Medical Device Clinical Trials (Feb 2010)</a:t>
            </a:r>
          </a:p>
          <a:p>
            <a:pPr marL="457200" indent="-457200">
              <a:buFont typeface="+mj-lt"/>
              <a:buAutoNum type="arabicPeriod"/>
            </a:pPr>
            <a:r>
              <a:rPr lang="en-US" sz="2000" dirty="0">
                <a:solidFill>
                  <a:srgbClr val="0070C0"/>
                </a:solidFill>
              </a:rPr>
              <a:t>J. G. Ibrahim and M.-H. Chen (2000), Power prior distributions for regression models. </a:t>
            </a:r>
            <a:r>
              <a:rPr lang="en-US" sz="2000" i="1" dirty="0">
                <a:solidFill>
                  <a:srgbClr val="0070C0"/>
                </a:solidFill>
              </a:rPr>
              <a:t>Statistical Science, </a:t>
            </a:r>
            <a:r>
              <a:rPr lang="en-US" sz="2000" dirty="0">
                <a:solidFill>
                  <a:srgbClr val="0070C0"/>
                </a:solidFill>
              </a:rPr>
              <a:t>vol. 15, no. 1, pp. 46-60</a:t>
            </a:r>
          </a:p>
          <a:p>
            <a:pPr marL="457200" indent="-457200">
              <a:buFont typeface="+mj-lt"/>
              <a:buAutoNum type="arabicPeriod"/>
            </a:pPr>
            <a:r>
              <a:rPr lang="en-US" sz="2100" dirty="0">
                <a:solidFill>
                  <a:srgbClr val="0070C0"/>
                </a:solidFill>
              </a:rPr>
              <a:t>Hobbs et al (2004), Commensurate Priors for Incorporating Historical Information in Clinical Trials using General and Generalized Linear Models. </a:t>
            </a:r>
            <a:r>
              <a:rPr lang="en-US" sz="2100" i="1" dirty="0">
                <a:solidFill>
                  <a:srgbClr val="0070C0"/>
                </a:solidFill>
              </a:rPr>
              <a:t>Bayesian Analysis</a:t>
            </a:r>
            <a:r>
              <a:rPr lang="en-US" sz="2100" dirty="0">
                <a:solidFill>
                  <a:srgbClr val="0070C0"/>
                </a:solidFill>
              </a:rPr>
              <a:t>, 1, Number 1, pp. 1–22</a:t>
            </a:r>
          </a:p>
          <a:p>
            <a:pPr marL="457200" indent="-457200">
              <a:buFont typeface="+mj-lt"/>
              <a:buAutoNum type="arabicPeriod"/>
            </a:pPr>
            <a:r>
              <a:rPr lang="en-US" sz="2100" dirty="0" err="1">
                <a:solidFill>
                  <a:srgbClr val="0070C0"/>
                </a:solidFill>
              </a:rPr>
              <a:t>Schmidli</a:t>
            </a:r>
            <a:r>
              <a:rPr lang="en-US" sz="2100" dirty="0">
                <a:solidFill>
                  <a:srgbClr val="0070C0"/>
                </a:solidFill>
              </a:rPr>
              <a:t> et al (2014), Robust Meta-Analytic-Predictive Priors in Clinical Trials with Historical Control Information. </a:t>
            </a:r>
            <a:r>
              <a:rPr lang="en-US" sz="2100" i="1" dirty="0">
                <a:solidFill>
                  <a:srgbClr val="0070C0"/>
                </a:solidFill>
              </a:rPr>
              <a:t>Biometrics, </a:t>
            </a:r>
            <a:r>
              <a:rPr lang="en-US" sz="2100" dirty="0">
                <a:solidFill>
                  <a:srgbClr val="0070C0"/>
                </a:solidFill>
              </a:rPr>
              <a:t>70(4):1023-32</a:t>
            </a:r>
          </a:p>
          <a:p>
            <a:pPr marL="457200" indent="-457200">
              <a:buFont typeface="+mj-lt"/>
              <a:buAutoNum type="arabicPeriod"/>
            </a:pPr>
            <a:r>
              <a:rPr lang="en-US" sz="2100" dirty="0">
                <a:solidFill>
                  <a:srgbClr val="0070C0"/>
                </a:solidFill>
              </a:rPr>
              <a:t>Haddad et al (2017), Incorporation of stochastic engineering models as prior information in Bayesian medical device trials. </a:t>
            </a:r>
            <a:r>
              <a:rPr lang="en-US" sz="2100" i="1" dirty="0">
                <a:solidFill>
                  <a:srgbClr val="0070C0"/>
                </a:solidFill>
              </a:rPr>
              <a:t>Journal of  Biopharmaceutical Statistics</a:t>
            </a:r>
            <a:r>
              <a:rPr lang="en-US" sz="2100" dirty="0">
                <a:solidFill>
                  <a:srgbClr val="0070C0"/>
                </a:solidFill>
              </a:rPr>
              <a:t>, 27(6):1089-1103</a:t>
            </a:r>
          </a:p>
          <a:p>
            <a:pPr marL="457200" indent="-457200">
              <a:buFont typeface="+mj-lt"/>
              <a:buAutoNum type="arabicPeriod"/>
            </a:pPr>
            <a:r>
              <a:rPr lang="en-US" sz="2100" dirty="0">
                <a:solidFill>
                  <a:srgbClr val="0070C0"/>
                </a:solidFill>
              </a:rPr>
              <a:t>Wang, C. et al. (2019). Propensity Score-Integrated Power Prior Approach for Incorporating Real-World Evidence in Single-Arm Clinical Studies.  </a:t>
            </a:r>
            <a:r>
              <a:rPr lang="en-US" sz="2100" i="1" dirty="0">
                <a:solidFill>
                  <a:srgbClr val="0070C0"/>
                </a:solidFill>
              </a:rPr>
              <a:t>Journal of Biopharmaceutical Statistics</a:t>
            </a:r>
            <a:r>
              <a:rPr lang="en-US" sz="2100" dirty="0">
                <a:solidFill>
                  <a:srgbClr val="0070C0"/>
                </a:solidFill>
              </a:rPr>
              <a:t>. Advance online publication.</a:t>
            </a:r>
          </a:p>
          <a:p>
            <a:pPr marL="457200" indent="-457200">
              <a:buFont typeface="+mj-lt"/>
              <a:buAutoNum type="arabicPeriod"/>
            </a:pPr>
            <a:r>
              <a:rPr lang="en-US" sz="2100" dirty="0">
                <a:solidFill>
                  <a:srgbClr val="0070C0"/>
                </a:solidFill>
              </a:rPr>
              <a:t>Thompson et al (2020): Dynamic Borrowing from a Single Prior Data Source using the Conditional Power Prior (under revision with </a:t>
            </a:r>
            <a:r>
              <a:rPr lang="en-US" sz="2100" i="1" dirty="0">
                <a:solidFill>
                  <a:srgbClr val="0070C0"/>
                </a:solidFill>
              </a:rPr>
              <a:t>Journal of  Biopharmaceutical Statistics</a:t>
            </a:r>
            <a:r>
              <a:rPr lang="en-US" sz="2100" dirty="0">
                <a:solidFill>
                  <a:srgbClr val="0070C0"/>
                </a:solidFill>
              </a:rPr>
              <a:t>)</a:t>
            </a:r>
          </a:p>
          <a:p>
            <a:endParaRPr lang="en-US" dirty="0"/>
          </a:p>
        </p:txBody>
      </p:sp>
      <p:sp>
        <p:nvSpPr>
          <p:cNvPr id="4" name="Slide Number Placeholder 3">
            <a:extLst>
              <a:ext uri="{FF2B5EF4-FFF2-40B4-BE49-F238E27FC236}">
                <a16:creationId xmlns:a16="http://schemas.microsoft.com/office/drawing/2014/main" id="{7BCE4BC4-06D2-4F47-AE3F-28A3602538D5}"/>
              </a:ext>
            </a:extLst>
          </p:cNvPr>
          <p:cNvSpPr>
            <a:spLocks noGrp="1"/>
          </p:cNvSpPr>
          <p:nvPr>
            <p:ph type="sldNum" sz="quarter" idx="12"/>
          </p:nvPr>
        </p:nvSpPr>
        <p:spPr/>
        <p:txBody>
          <a:bodyPr/>
          <a:lstStyle/>
          <a:p>
            <a:fld id="{81AC06E4-6AE0-417A-81FD-257DBDF3C52C}" type="slidenum">
              <a:rPr lang="en-US" smtClean="0"/>
              <a:t>18</a:t>
            </a:fld>
            <a:endParaRPr lang="en-US"/>
          </a:p>
        </p:txBody>
      </p:sp>
    </p:spTree>
    <p:extLst>
      <p:ext uri="{BB962C8B-B14F-4D97-AF65-F5344CB8AC3E}">
        <p14:creationId xmlns:p14="http://schemas.microsoft.com/office/powerpoint/2010/main" val="35628182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A0BBDD33BC6854B8E56B43BA53AB5D2" ma:contentTypeVersion="8" ma:contentTypeDescription="Create a new document." ma:contentTypeScope="" ma:versionID="7cc6c54309753a242de80078b2d7bd97">
  <xsd:schema xmlns:xsd="http://www.w3.org/2001/XMLSchema" xmlns:xs="http://www.w3.org/2001/XMLSchema" xmlns:p="http://schemas.microsoft.com/office/2006/metadata/properties" xmlns:ns3="7515f7af-4d3c-40c8-b37f-67951b32b2d4" targetNamespace="http://schemas.microsoft.com/office/2006/metadata/properties" ma:root="true" ma:fieldsID="0ce871afdd83ee84f7dd77863dcd9aeb" ns3:_="">
    <xsd:import namespace="7515f7af-4d3c-40c8-b37f-67951b32b2d4"/>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15f7af-4d3c-40c8-b37f-67951b32b2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FD2E240-C718-4CA9-9240-2962C34CE7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515f7af-4d3c-40c8-b37f-67951b32b2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3F741FB-E121-4F32-B729-F442D649D9F9}">
  <ds:schemaRefs>
    <ds:schemaRef ds:uri="http://schemas.microsoft.com/sharepoint/v3/contenttype/forms"/>
  </ds:schemaRefs>
</ds:datastoreItem>
</file>

<file path=customXml/itemProps3.xml><?xml version="1.0" encoding="utf-8"?>
<ds:datastoreItem xmlns:ds="http://schemas.openxmlformats.org/officeDocument/2006/customXml" ds:itemID="{711A14FC-E186-47F8-B0E5-09BF12DFB428}">
  <ds:schemaRefs>
    <ds:schemaRef ds:uri="http://purl.org/dc/terms/"/>
    <ds:schemaRef ds:uri="http://schemas.openxmlformats.org/package/2006/metadata/core-properties"/>
    <ds:schemaRef ds:uri="7515f7af-4d3c-40c8-b37f-67951b32b2d4"/>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22441</TotalTime>
  <Words>1304</Words>
  <Application>Microsoft Office PowerPoint</Application>
  <PresentationFormat>Widescreen</PresentationFormat>
  <Paragraphs>196</Paragraphs>
  <Slides>18</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Albany AMT</vt:lpstr>
      <vt:lpstr>Arial</vt:lpstr>
      <vt:lpstr>Calibri</vt:lpstr>
      <vt:lpstr>Calibri Light</vt:lpstr>
      <vt:lpstr>Cambria Math</vt:lpstr>
      <vt:lpstr>Courier New</vt:lpstr>
      <vt:lpstr>Times New Roman</vt:lpstr>
      <vt:lpstr>Office Theme</vt:lpstr>
      <vt:lpstr>Innovative Bayesian Approaches  in Medical Device Trials</vt:lpstr>
      <vt:lpstr>Outline</vt:lpstr>
      <vt:lpstr>I. Bayesian Applications at CDRH</vt:lpstr>
      <vt:lpstr>I. External Evidence Methods (EEM) Project</vt:lpstr>
      <vt:lpstr>I. Bayesian Models to Incorporate Priors</vt:lpstr>
      <vt:lpstr>II. Two Innovative Power Prior Models</vt:lpstr>
      <vt:lpstr>II. New Discounting Ideas</vt:lpstr>
      <vt:lpstr>II.1. Propensity Score Integrated Power Prior Model (PSPP)</vt:lpstr>
      <vt:lpstr>II.1. PSPP Model – An Example</vt:lpstr>
      <vt:lpstr>II.1. PSPP model – An Example</vt:lpstr>
      <vt:lpstr>II.1. PSPP model – An Example</vt:lpstr>
      <vt:lpstr>II.2. Dynamic Power Prior Model (DPP)</vt:lpstr>
      <vt:lpstr>II.2. DPP Model – Similarity Measure </vt:lpstr>
      <vt:lpstr>II.3. DPP Model - Concern</vt:lpstr>
      <vt:lpstr>II. Pros and Cons</vt:lpstr>
      <vt:lpstr>II. Combining PSPP and DPP</vt:lpstr>
      <vt:lpstr>III. Remarks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Bayesian Application at CDRH</dc:title>
  <dc:creator>Li, Xuefeng</dc:creator>
  <cp:lastModifiedBy>Li, Xuefeng</cp:lastModifiedBy>
  <cp:revision>34</cp:revision>
  <dcterms:created xsi:type="dcterms:W3CDTF">2020-03-05T16:22:02Z</dcterms:created>
  <dcterms:modified xsi:type="dcterms:W3CDTF">2020-09-25T17:12:22Z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0x010100BA0BBDD33BC6854B8E56B43BA53AB5D2</vt:lpwstr>
  </property>
</Properties>
</file>