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9311" r:id="rId5"/>
    <p:sldMasterId id="2147489323" r:id="rId6"/>
  </p:sldMasterIdLst>
  <p:notesMasterIdLst>
    <p:notesMasterId r:id="rId25"/>
  </p:notesMasterIdLst>
  <p:sldIdLst>
    <p:sldId id="1322" r:id="rId7"/>
    <p:sldId id="272" r:id="rId8"/>
    <p:sldId id="1591" r:id="rId9"/>
    <p:sldId id="868" r:id="rId10"/>
    <p:sldId id="1592" r:id="rId11"/>
    <p:sldId id="1588" r:id="rId12"/>
    <p:sldId id="1589" r:id="rId13"/>
    <p:sldId id="1586" r:id="rId14"/>
    <p:sldId id="1560" r:id="rId15"/>
    <p:sldId id="1538" r:id="rId16"/>
    <p:sldId id="1593" r:id="rId17"/>
    <p:sldId id="1558" r:id="rId18"/>
    <p:sldId id="1577" r:id="rId19"/>
    <p:sldId id="1567" r:id="rId20"/>
    <p:sldId id="1583" r:id="rId21"/>
    <p:sldId id="1582" r:id="rId22"/>
    <p:sldId id="1580" r:id="rId23"/>
    <p:sldId id="452" r:id="rId24"/>
  </p:sldIdLst>
  <p:sldSz cx="9144000" cy="5143500" type="screen16x9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56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1225" indent="31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66838" indent="47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2450" indent="635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B9B93DF-E419-44D4-9537-E4539F226435}">
          <p14:sldIdLst>
            <p14:sldId id="1322"/>
            <p14:sldId id="272"/>
            <p14:sldId id="1591"/>
            <p14:sldId id="868"/>
            <p14:sldId id="1592"/>
            <p14:sldId id="1588"/>
            <p14:sldId id="1589"/>
            <p14:sldId id="1586"/>
            <p14:sldId id="1560"/>
            <p14:sldId id="1538"/>
            <p14:sldId id="1593"/>
            <p14:sldId id="1558"/>
            <p14:sldId id="1577"/>
            <p14:sldId id="1567"/>
            <p14:sldId id="1583"/>
            <p14:sldId id="1582"/>
            <p14:sldId id="1580"/>
            <p14:sldId id="45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vani, Meena" initials="SM" lastIdx="4" clrIdx="0">
    <p:extLst>
      <p:ext uri="{19B8F6BF-5375-455C-9EA6-DF929625EA0E}">
        <p15:presenceInfo xmlns:p15="http://schemas.microsoft.com/office/powerpoint/2012/main" userId="S-1-5-21-1078081533-606747145-839522115-305450" providerId="AD"/>
      </p:ext>
    </p:extLst>
  </p:cmAuthor>
  <p:cmAuthor id="2" name="Salerno, Mary Jo" initials="SMJ" lastIdx="3" clrIdx="1">
    <p:extLst>
      <p:ext uri="{19B8F6BF-5375-455C-9EA6-DF929625EA0E}">
        <p15:presenceInfo xmlns:p15="http://schemas.microsoft.com/office/powerpoint/2012/main" userId="S-1-5-21-1078081533-606747145-839522115-244623" providerId="AD"/>
      </p:ext>
    </p:extLst>
  </p:cmAuthor>
  <p:cmAuthor id="3" name="Tarver, Michelle" initials="TM" lastIdx="7" clrIdx="2">
    <p:extLst>
      <p:ext uri="{19B8F6BF-5375-455C-9EA6-DF929625EA0E}">
        <p15:presenceInfo xmlns:p15="http://schemas.microsoft.com/office/powerpoint/2012/main" userId="S-1-5-21-1078081533-606747145-839522115-137168" providerId="AD"/>
      </p:ext>
    </p:extLst>
  </p:cmAuthor>
  <p:cmAuthor id="4" name="Savani, Meena" initials="SM [2]" lastIdx="12" clrIdx="3">
    <p:extLst>
      <p:ext uri="{19B8F6BF-5375-455C-9EA6-DF929625EA0E}">
        <p15:presenceInfo xmlns:p15="http://schemas.microsoft.com/office/powerpoint/2012/main" userId="S::Meena.Ramachandra@fda.gov::2c9109d1-31e2-4540-9710-70604bc48ee7" providerId="AD"/>
      </p:ext>
    </p:extLst>
  </p:cmAuthor>
  <p:cmAuthor id="5" name="Kunkoski, Elizabeth L" initials="KEL" lastIdx="8" clrIdx="4">
    <p:extLst>
      <p:ext uri="{19B8F6BF-5375-455C-9EA6-DF929625EA0E}">
        <p15:presenceInfo xmlns:p15="http://schemas.microsoft.com/office/powerpoint/2012/main" userId="S::Elizabeth.Kunkoski@fda.gov::045c2632-0fe5-42e6-b021-7c0469d25165" providerId="AD"/>
      </p:ext>
    </p:extLst>
  </p:cmAuthor>
  <p:cmAuthor id="6" name="Irony, Telba Z." initials="ITZ" lastIdx="3" clrIdx="5">
    <p:extLst>
      <p:ext uri="{19B8F6BF-5375-455C-9EA6-DF929625EA0E}">
        <p15:presenceInfo xmlns:p15="http://schemas.microsoft.com/office/powerpoint/2012/main" userId="S::TZI@fda.gov::7801b6d2-fb96-4abf-93b8-abfc90cd9776" providerId="AD"/>
      </p:ext>
    </p:extLst>
  </p:cmAuthor>
  <p:cmAuthor id="7" name="Johnson, Laura Lee (CDER)" initials="JLL(" lastIdx="55" clrIdx="6">
    <p:extLst>
      <p:ext uri="{19B8F6BF-5375-455C-9EA6-DF929625EA0E}">
        <p15:presenceInfo xmlns:p15="http://schemas.microsoft.com/office/powerpoint/2012/main" userId="S::Laura.Johnson@fda.gov::60180a4d-aa8b-42af-9924-108b085aec89" providerId="AD"/>
      </p:ext>
    </p:extLst>
  </p:cmAuthor>
  <p:cmAuthor id="8" name="Dashiell-Aje, Ebony" initials="DE" lastIdx="19" clrIdx="7">
    <p:extLst>
      <p:ext uri="{19B8F6BF-5375-455C-9EA6-DF929625EA0E}">
        <p15:presenceInfo xmlns:p15="http://schemas.microsoft.com/office/powerpoint/2012/main" userId="S::Ebony.DashiellAje@fda.gov::7381483c-0466-4d08-bf08-1f4bad62f252" providerId="AD"/>
      </p:ext>
    </p:extLst>
  </p:cmAuthor>
  <p:cmAuthor id="9" name="Bent, Robyn" initials="BR" lastIdx="3" clrIdx="8">
    <p:extLst>
      <p:ext uri="{19B8F6BF-5375-455C-9EA6-DF929625EA0E}">
        <p15:presenceInfo xmlns:p15="http://schemas.microsoft.com/office/powerpoint/2012/main" userId="S::Robyn.Bent@fda.gov::9acf7183-5a7c-419e-9d96-59b0bdf4ccfa" providerId="AD"/>
      </p:ext>
    </p:extLst>
  </p:cmAuthor>
  <p:cmAuthor id="10" name="Fiero, Mallorie" initials="FM" lastIdx="4" clrIdx="9">
    <p:extLst>
      <p:ext uri="{19B8F6BF-5375-455C-9EA6-DF929625EA0E}">
        <p15:presenceInfo xmlns:p15="http://schemas.microsoft.com/office/powerpoint/2012/main" userId="S::Mallorie.Fiero@fda.gov::b88ebfc5-c250-4633-83db-b952a4e6a391" providerId="AD"/>
      </p:ext>
    </p:extLst>
  </p:cmAuthor>
  <p:cmAuthor id="11" name="Chalasani, Meghana" initials="CM" lastIdx="3" clrIdx="10">
    <p:extLst>
      <p:ext uri="{19B8F6BF-5375-455C-9EA6-DF929625EA0E}">
        <p15:presenceInfo xmlns:p15="http://schemas.microsoft.com/office/powerpoint/2012/main" userId="S::Meghana.Chalasani@fda.gov::3ebfa8f0-93ad-437c-925a-ed71c19c1f7a" providerId="AD"/>
      </p:ext>
    </p:extLst>
  </p:cmAuthor>
  <p:cmAuthor id="12" name="Tarver, Michelle" initials="TM [2]" lastIdx="7" clrIdx="11">
    <p:extLst>
      <p:ext uri="{19B8F6BF-5375-455C-9EA6-DF929625EA0E}">
        <p15:presenceInfo xmlns:p15="http://schemas.microsoft.com/office/powerpoint/2012/main" userId="S::MET@fda.gov::239de6bc-8d40-42d1-a391-b96063ef88f5" providerId="AD"/>
      </p:ext>
    </p:extLst>
  </p:cmAuthor>
  <p:cmAuthor id="13" name="Garrard, Lili" initials="GL" lastIdx="5" clrIdx="12">
    <p:extLst>
      <p:ext uri="{19B8F6BF-5375-455C-9EA6-DF929625EA0E}">
        <p15:presenceInfo xmlns:p15="http://schemas.microsoft.com/office/powerpoint/2012/main" userId="S::Lili.Garrard@fda.gov::5f7f6898-66da-4264-aaff-bec6774663ba" providerId="AD"/>
      </p:ext>
    </p:extLst>
  </p:cmAuthor>
  <p:cmAuthor id="14" name="Komo, Scott" initials="KS" lastIdx="16" clrIdx="13">
    <p:extLst>
      <p:ext uri="{19B8F6BF-5375-455C-9EA6-DF929625EA0E}">
        <p15:presenceInfo xmlns:p15="http://schemas.microsoft.com/office/powerpoint/2012/main" userId="S::KOMOS@fda.gov::225df550-b0bd-470e-9d8b-5546e03e69c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C4F97"/>
    <a:srgbClr val="003E5D"/>
    <a:srgbClr val="9C3088"/>
    <a:srgbClr val="F64A25"/>
    <a:srgbClr val="CF2C4D"/>
    <a:srgbClr val="FEFEFE"/>
    <a:srgbClr val="4F81BD"/>
    <a:srgbClr val="007CBA"/>
    <a:srgbClr val="1E1C11"/>
    <a:srgbClr val="007D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37" autoAdjust="0"/>
    <p:restoredTop sz="89935" autoAdjust="0"/>
  </p:normalViewPr>
  <p:slideViewPr>
    <p:cSldViewPr>
      <p:cViewPr varScale="1">
        <p:scale>
          <a:sx n="71" d="100"/>
          <a:sy n="71" d="100"/>
        </p:scale>
        <p:origin x="52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254C84-610D-4F94-89CC-6D8E6C524B74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0E7C8A2-5483-4274-A39B-56A6EE0FF8A1}">
      <dgm:prSet phldrT="[Text]" custT="1"/>
      <dgm:spPr>
        <a:solidFill>
          <a:srgbClr val="F64A25"/>
        </a:solidFill>
        <a:ln>
          <a:solidFill>
            <a:srgbClr val="F64A25"/>
          </a:solidFill>
        </a:ln>
      </dgm:spPr>
      <dgm:t>
        <a:bodyPr/>
        <a:lstStyle/>
        <a:p>
          <a:r>
            <a:rPr lang="en-US" sz="2000" dirty="0">
              <a:latin typeface="Cambria" panose="02040503050406030204" pitchFamily="18" charset="0"/>
            </a:rPr>
            <a:t>Treatments</a:t>
          </a:r>
        </a:p>
      </dgm:t>
    </dgm:pt>
    <dgm:pt modelId="{678E9695-4EC0-4E03-BA4E-B4D5A34CE6A6}" type="parTrans" cxnId="{B55D3764-8607-49F8-B8AC-7042AB256414}">
      <dgm:prSet/>
      <dgm:spPr/>
      <dgm:t>
        <a:bodyPr/>
        <a:lstStyle/>
        <a:p>
          <a:endParaRPr lang="en-US"/>
        </a:p>
      </dgm:t>
    </dgm:pt>
    <dgm:pt modelId="{128FD42D-1718-45E5-AEED-6A8FF64B683A}" type="sibTrans" cxnId="{B55D3764-8607-49F8-B8AC-7042AB256414}">
      <dgm:prSet/>
      <dgm:spPr/>
      <dgm:t>
        <a:bodyPr/>
        <a:lstStyle/>
        <a:p>
          <a:endParaRPr lang="en-US"/>
        </a:p>
      </dgm:t>
    </dgm:pt>
    <dgm:pt modelId="{8F456557-317E-4862-A8AF-C5564CE625EF}">
      <dgm:prSet phldrT="[Text]" custT="1"/>
      <dgm:spPr>
        <a:solidFill>
          <a:srgbClr val="CF2C4D"/>
        </a:solidFill>
        <a:ln>
          <a:solidFill>
            <a:srgbClr val="CF2C4D"/>
          </a:solidFill>
        </a:ln>
      </dgm:spPr>
      <dgm:t>
        <a:bodyPr/>
        <a:lstStyle/>
        <a:p>
          <a:r>
            <a:rPr lang="en-US" sz="2000" dirty="0">
              <a:latin typeface="Cambria" panose="02040503050406030204" pitchFamily="18" charset="0"/>
            </a:rPr>
            <a:t>Target study population</a:t>
          </a:r>
        </a:p>
      </dgm:t>
    </dgm:pt>
    <dgm:pt modelId="{2E700089-56B8-4315-98CB-D4A733B056EA}" type="parTrans" cxnId="{6F9A3F95-B321-419F-84C1-DAED4400765D}">
      <dgm:prSet/>
      <dgm:spPr/>
      <dgm:t>
        <a:bodyPr/>
        <a:lstStyle/>
        <a:p>
          <a:endParaRPr lang="en-US"/>
        </a:p>
      </dgm:t>
    </dgm:pt>
    <dgm:pt modelId="{90619C9D-D601-4FB7-822E-300830D83487}" type="sibTrans" cxnId="{6F9A3F95-B321-419F-84C1-DAED4400765D}">
      <dgm:prSet/>
      <dgm:spPr/>
      <dgm:t>
        <a:bodyPr/>
        <a:lstStyle/>
        <a:p>
          <a:endParaRPr lang="en-US"/>
        </a:p>
      </dgm:t>
    </dgm:pt>
    <dgm:pt modelId="{125951EE-0982-43E2-B007-3B6D8F16F189}">
      <dgm:prSet phldrT="[Text]" custT="1"/>
      <dgm:spPr>
        <a:solidFill>
          <a:srgbClr val="9C3088"/>
        </a:solidFill>
        <a:ln>
          <a:solidFill>
            <a:srgbClr val="9C3088"/>
          </a:solidFill>
        </a:ln>
      </dgm:spPr>
      <dgm:t>
        <a:bodyPr/>
        <a:lstStyle/>
        <a:p>
          <a:r>
            <a:rPr lang="en-US" sz="2000" dirty="0">
              <a:latin typeface="Cambria" panose="02040503050406030204" pitchFamily="18" charset="0"/>
            </a:rPr>
            <a:t>Endpoint of interest</a:t>
          </a:r>
        </a:p>
      </dgm:t>
    </dgm:pt>
    <dgm:pt modelId="{19950820-8664-4E44-853E-94822353AE7C}" type="parTrans" cxnId="{C1E443BB-E446-48C6-BE7F-FCD9B66C97DD}">
      <dgm:prSet/>
      <dgm:spPr/>
      <dgm:t>
        <a:bodyPr/>
        <a:lstStyle/>
        <a:p>
          <a:endParaRPr lang="en-US"/>
        </a:p>
      </dgm:t>
    </dgm:pt>
    <dgm:pt modelId="{B223E573-A857-4678-8835-5D6E31B648F5}" type="sibTrans" cxnId="{C1E443BB-E446-48C6-BE7F-FCD9B66C97DD}">
      <dgm:prSet/>
      <dgm:spPr/>
      <dgm:t>
        <a:bodyPr/>
        <a:lstStyle/>
        <a:p>
          <a:endParaRPr lang="en-US"/>
        </a:p>
      </dgm:t>
    </dgm:pt>
    <dgm:pt modelId="{A4A2DA4F-C2DA-420D-A7E0-1066D3747FDE}">
      <dgm:prSet phldrT="[Text]" custT="1"/>
      <dgm:spPr>
        <a:solidFill>
          <a:srgbClr val="6C4F97"/>
        </a:solidFill>
        <a:ln>
          <a:solidFill>
            <a:srgbClr val="6C4F97"/>
          </a:solidFill>
        </a:ln>
      </dgm:spPr>
      <dgm:t>
        <a:bodyPr/>
        <a:lstStyle/>
        <a:p>
          <a:r>
            <a:rPr lang="en-US" sz="2000" dirty="0">
              <a:latin typeface="Cambria" panose="02040503050406030204" pitchFamily="18" charset="0"/>
            </a:rPr>
            <a:t>Intercurrent events</a:t>
          </a:r>
        </a:p>
      </dgm:t>
    </dgm:pt>
    <dgm:pt modelId="{A4B777C7-6E96-40B7-A63B-EDEB75A25684}" type="parTrans" cxnId="{E9687687-14B8-4D0A-8A03-3103EABA880B}">
      <dgm:prSet/>
      <dgm:spPr/>
      <dgm:t>
        <a:bodyPr/>
        <a:lstStyle/>
        <a:p>
          <a:endParaRPr lang="en-US"/>
        </a:p>
      </dgm:t>
    </dgm:pt>
    <dgm:pt modelId="{637AB276-ED92-457C-8753-BCBBB1DB3DFD}" type="sibTrans" cxnId="{E9687687-14B8-4D0A-8A03-3103EABA880B}">
      <dgm:prSet/>
      <dgm:spPr/>
      <dgm:t>
        <a:bodyPr/>
        <a:lstStyle/>
        <a:p>
          <a:endParaRPr lang="en-US"/>
        </a:p>
      </dgm:t>
    </dgm:pt>
    <dgm:pt modelId="{6E5A6EBF-6250-443A-8435-85D13052FB5A}">
      <dgm:prSet phldrT="[Text]" custT="1"/>
      <dgm:spPr>
        <a:solidFill>
          <a:srgbClr val="003E5D"/>
        </a:solidFill>
        <a:ln>
          <a:solidFill>
            <a:srgbClr val="003E5D"/>
          </a:solidFill>
        </a:ln>
      </dgm:spPr>
      <dgm:t>
        <a:bodyPr/>
        <a:lstStyle/>
        <a:p>
          <a:r>
            <a:rPr lang="en-US" sz="2000" dirty="0">
              <a:latin typeface="Cambria" panose="02040503050406030204" pitchFamily="18" charset="0"/>
            </a:rPr>
            <a:t>Population level summary</a:t>
          </a:r>
        </a:p>
      </dgm:t>
    </dgm:pt>
    <dgm:pt modelId="{DF270056-6DF0-4ACF-BBC2-23DF3699AF20}" type="parTrans" cxnId="{3F03D758-F4D9-4CF4-8325-6EF067E733F3}">
      <dgm:prSet/>
      <dgm:spPr/>
      <dgm:t>
        <a:bodyPr/>
        <a:lstStyle/>
        <a:p>
          <a:endParaRPr lang="en-US"/>
        </a:p>
      </dgm:t>
    </dgm:pt>
    <dgm:pt modelId="{C1175D92-B846-41E6-AB02-E506D0F6F6CF}" type="sibTrans" cxnId="{3F03D758-F4D9-4CF4-8325-6EF067E733F3}">
      <dgm:prSet/>
      <dgm:spPr/>
      <dgm:t>
        <a:bodyPr/>
        <a:lstStyle/>
        <a:p>
          <a:endParaRPr lang="en-US"/>
        </a:p>
      </dgm:t>
    </dgm:pt>
    <dgm:pt modelId="{81C3B1AC-623B-4E4A-8462-7DC9C4A9E310}">
      <dgm:prSet phldrT="[Text]" custT="1"/>
      <dgm:spPr>
        <a:noFill/>
        <a:ln>
          <a:solidFill>
            <a:srgbClr val="F64A25"/>
          </a:solidFill>
        </a:ln>
      </dgm:spPr>
      <dgm:t>
        <a:bodyPr/>
        <a:lstStyle/>
        <a:p>
          <a:r>
            <a:rPr lang="en-US" sz="1500" dirty="0">
              <a:solidFill>
                <a:schemeClr val="tx1"/>
              </a:solidFill>
              <a:latin typeface="Cambria" panose="02040503050406030204" pitchFamily="18" charset="0"/>
            </a:rPr>
            <a:t>Which treatments are compared</a:t>
          </a:r>
        </a:p>
      </dgm:t>
    </dgm:pt>
    <dgm:pt modelId="{2F6FDF16-E2A6-4662-8F87-5DF989EB037E}" type="parTrans" cxnId="{556B969A-7F6A-4C69-BDA8-527883B75A2A}">
      <dgm:prSet/>
      <dgm:spPr>
        <a:solidFill>
          <a:srgbClr val="F64A25"/>
        </a:solidFill>
        <a:ln>
          <a:solidFill>
            <a:srgbClr val="F64A25"/>
          </a:solidFill>
        </a:ln>
      </dgm:spPr>
      <dgm:t>
        <a:bodyPr/>
        <a:lstStyle/>
        <a:p>
          <a:endParaRPr lang="en-US"/>
        </a:p>
      </dgm:t>
    </dgm:pt>
    <dgm:pt modelId="{9B48666F-68BC-4066-B171-9A15C43C560D}" type="sibTrans" cxnId="{556B969A-7F6A-4C69-BDA8-527883B75A2A}">
      <dgm:prSet/>
      <dgm:spPr/>
      <dgm:t>
        <a:bodyPr/>
        <a:lstStyle/>
        <a:p>
          <a:endParaRPr lang="en-US"/>
        </a:p>
      </dgm:t>
    </dgm:pt>
    <dgm:pt modelId="{13321AE8-CBEE-4F82-87F2-6EED78736DBE}">
      <dgm:prSet phldrT="[Text]" custT="1"/>
      <dgm:spPr>
        <a:noFill/>
        <a:ln>
          <a:solidFill>
            <a:srgbClr val="CF2C4D"/>
          </a:solidFill>
        </a:ln>
      </dgm:spPr>
      <dgm:t>
        <a:bodyPr/>
        <a:lstStyle/>
        <a:p>
          <a:r>
            <a:rPr lang="en-US" sz="1500" dirty="0">
              <a:solidFill>
                <a:schemeClr val="tx1"/>
              </a:solidFill>
              <a:latin typeface="Cambria" panose="02040503050406030204" pitchFamily="18" charset="0"/>
            </a:rPr>
            <a:t>Which patients are the focus of the clinical question</a:t>
          </a:r>
        </a:p>
      </dgm:t>
    </dgm:pt>
    <dgm:pt modelId="{75D6985D-44A7-4159-92D3-5E5141FAA151}" type="parTrans" cxnId="{DAA969B6-3937-4978-BEBC-9F903C3EA77A}">
      <dgm:prSet/>
      <dgm:spPr>
        <a:solidFill>
          <a:srgbClr val="CF2C4D"/>
        </a:solidFill>
        <a:ln>
          <a:solidFill>
            <a:srgbClr val="CF2C4D"/>
          </a:solidFill>
        </a:ln>
      </dgm:spPr>
      <dgm:t>
        <a:bodyPr/>
        <a:lstStyle/>
        <a:p>
          <a:endParaRPr lang="en-US"/>
        </a:p>
      </dgm:t>
    </dgm:pt>
    <dgm:pt modelId="{6189FA94-F6CD-4903-9C06-637780B9C697}" type="sibTrans" cxnId="{DAA969B6-3937-4978-BEBC-9F903C3EA77A}">
      <dgm:prSet/>
      <dgm:spPr/>
      <dgm:t>
        <a:bodyPr/>
        <a:lstStyle/>
        <a:p>
          <a:endParaRPr lang="en-US"/>
        </a:p>
      </dgm:t>
    </dgm:pt>
    <dgm:pt modelId="{871ED690-550E-44B5-BB51-FF19C6AA3FF3}">
      <dgm:prSet phldrT="[Text]" custT="1"/>
      <dgm:spPr>
        <a:noFill/>
        <a:ln>
          <a:solidFill>
            <a:srgbClr val="9C3088"/>
          </a:solidFill>
        </a:ln>
      </dgm:spPr>
      <dgm:t>
        <a:bodyPr/>
        <a:lstStyle/>
        <a:p>
          <a:r>
            <a:rPr lang="en-US" sz="1500" dirty="0">
              <a:solidFill>
                <a:schemeClr val="tx1"/>
              </a:solidFill>
              <a:latin typeface="Cambria" panose="02040503050406030204" pitchFamily="18" charset="0"/>
            </a:rPr>
            <a:t>What will be measured and how</a:t>
          </a:r>
        </a:p>
      </dgm:t>
    </dgm:pt>
    <dgm:pt modelId="{FDAE78CC-78F0-407A-A3A9-B893E78B6D4D}" type="parTrans" cxnId="{99EBAB47-9FE0-47DA-98EF-C5FB31817783}">
      <dgm:prSet/>
      <dgm:spPr>
        <a:solidFill>
          <a:srgbClr val="9C3088"/>
        </a:solidFill>
        <a:ln>
          <a:solidFill>
            <a:srgbClr val="9C3088"/>
          </a:solidFill>
        </a:ln>
      </dgm:spPr>
      <dgm:t>
        <a:bodyPr/>
        <a:lstStyle/>
        <a:p>
          <a:endParaRPr lang="en-US"/>
        </a:p>
      </dgm:t>
    </dgm:pt>
    <dgm:pt modelId="{245E7B22-8A1C-42B3-81E3-881E85D69758}" type="sibTrans" cxnId="{99EBAB47-9FE0-47DA-98EF-C5FB31817783}">
      <dgm:prSet/>
      <dgm:spPr/>
      <dgm:t>
        <a:bodyPr/>
        <a:lstStyle/>
        <a:p>
          <a:endParaRPr lang="en-US"/>
        </a:p>
      </dgm:t>
    </dgm:pt>
    <dgm:pt modelId="{01C5A7C9-5544-4691-A0D4-16CA49DA6F2B}">
      <dgm:prSet phldrT="[Text]" custT="1"/>
      <dgm:spPr>
        <a:noFill/>
        <a:ln>
          <a:solidFill>
            <a:srgbClr val="6C4F97"/>
          </a:solidFill>
        </a:ln>
      </dgm:spPr>
      <dgm:t>
        <a:bodyPr/>
        <a:lstStyle/>
        <a:p>
          <a:r>
            <a:rPr lang="en-US" sz="1500" dirty="0">
              <a:solidFill>
                <a:schemeClr val="tx1"/>
              </a:solidFill>
              <a:latin typeface="Cambria" panose="02040503050406030204" pitchFamily="18" charset="0"/>
            </a:rPr>
            <a:t>What events can distort interpretation</a:t>
          </a:r>
        </a:p>
      </dgm:t>
    </dgm:pt>
    <dgm:pt modelId="{A2BF90EB-CA44-4B79-83D7-C8273BFEF69C}" type="parTrans" cxnId="{9BDF2214-FD8B-4A0D-A657-8917996FAFA4}">
      <dgm:prSet/>
      <dgm:spPr>
        <a:solidFill>
          <a:srgbClr val="6C4F97"/>
        </a:solidFill>
        <a:ln>
          <a:solidFill>
            <a:srgbClr val="6C4F97"/>
          </a:solidFill>
        </a:ln>
      </dgm:spPr>
      <dgm:t>
        <a:bodyPr/>
        <a:lstStyle/>
        <a:p>
          <a:endParaRPr lang="en-US"/>
        </a:p>
      </dgm:t>
    </dgm:pt>
    <dgm:pt modelId="{8CD67FD4-D7D5-470B-9CAE-C10B8ED0BDAC}" type="sibTrans" cxnId="{9BDF2214-FD8B-4A0D-A657-8917996FAFA4}">
      <dgm:prSet/>
      <dgm:spPr/>
      <dgm:t>
        <a:bodyPr/>
        <a:lstStyle/>
        <a:p>
          <a:endParaRPr lang="en-US"/>
        </a:p>
      </dgm:t>
    </dgm:pt>
    <dgm:pt modelId="{869D644B-B1F5-4F6F-A958-F6601495CE0C}">
      <dgm:prSet phldrT="[Text]" custT="1"/>
      <dgm:spPr>
        <a:noFill/>
        <a:ln>
          <a:solidFill>
            <a:srgbClr val="003E5D"/>
          </a:solidFill>
        </a:ln>
      </dgm:spPr>
      <dgm:t>
        <a:bodyPr/>
        <a:lstStyle/>
        <a:p>
          <a:r>
            <a:rPr lang="en-US" sz="1500" dirty="0">
              <a:solidFill>
                <a:schemeClr val="tx1"/>
              </a:solidFill>
              <a:latin typeface="Cambria" panose="02040503050406030204" pitchFamily="18" charset="0"/>
            </a:rPr>
            <a:t>What is the basis for comparison</a:t>
          </a:r>
        </a:p>
      </dgm:t>
    </dgm:pt>
    <dgm:pt modelId="{461ED396-8FFD-4CCE-8D29-154F40B4ED99}" type="parTrans" cxnId="{1C4B2034-891C-4E8A-9FD1-80106D36C6F9}">
      <dgm:prSet/>
      <dgm:spPr>
        <a:solidFill>
          <a:srgbClr val="003E5D"/>
        </a:solidFill>
        <a:ln>
          <a:solidFill>
            <a:srgbClr val="003E5D"/>
          </a:solidFill>
        </a:ln>
      </dgm:spPr>
      <dgm:t>
        <a:bodyPr/>
        <a:lstStyle/>
        <a:p>
          <a:endParaRPr lang="en-US"/>
        </a:p>
      </dgm:t>
    </dgm:pt>
    <dgm:pt modelId="{717253E2-B963-45C3-ABEF-EC130C2BBFDD}" type="sibTrans" cxnId="{1C4B2034-891C-4E8A-9FD1-80106D36C6F9}">
      <dgm:prSet/>
      <dgm:spPr/>
      <dgm:t>
        <a:bodyPr/>
        <a:lstStyle/>
        <a:p>
          <a:endParaRPr lang="en-US"/>
        </a:p>
      </dgm:t>
    </dgm:pt>
    <dgm:pt modelId="{09670CB5-63A8-40F8-A24A-A47CA2F0EAD7}" type="pres">
      <dgm:prSet presAssocID="{AA254C84-610D-4F94-89CC-6D8E6C524B7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5B94F37-4C59-4774-8215-076E5ED29EE2}" type="pres">
      <dgm:prSet presAssocID="{90E7C8A2-5483-4274-A39B-56A6EE0FF8A1}" presName="root" presStyleCnt="0"/>
      <dgm:spPr/>
    </dgm:pt>
    <dgm:pt modelId="{8B850CA7-94C4-4949-BEF0-E959387C5DE8}" type="pres">
      <dgm:prSet presAssocID="{90E7C8A2-5483-4274-A39B-56A6EE0FF8A1}" presName="rootComposite" presStyleCnt="0"/>
      <dgm:spPr/>
    </dgm:pt>
    <dgm:pt modelId="{26903310-A978-4BD6-B8E5-623D4BDEDF22}" type="pres">
      <dgm:prSet presAssocID="{90E7C8A2-5483-4274-A39B-56A6EE0FF8A1}" presName="rootText" presStyleLbl="node1" presStyleIdx="0" presStyleCnt="5" custScaleX="158985" custScaleY="176531" custLinFactNeighborY="-16263"/>
      <dgm:spPr/>
    </dgm:pt>
    <dgm:pt modelId="{12B5848C-821E-4362-896F-C75273F3BBAA}" type="pres">
      <dgm:prSet presAssocID="{90E7C8A2-5483-4274-A39B-56A6EE0FF8A1}" presName="rootConnector" presStyleLbl="node1" presStyleIdx="0" presStyleCnt="5"/>
      <dgm:spPr/>
    </dgm:pt>
    <dgm:pt modelId="{E7E3B278-ED25-4660-93D8-7BFAF2080D4F}" type="pres">
      <dgm:prSet presAssocID="{90E7C8A2-5483-4274-A39B-56A6EE0FF8A1}" presName="childShape" presStyleCnt="0"/>
      <dgm:spPr/>
    </dgm:pt>
    <dgm:pt modelId="{CA12881D-7A13-471F-AFE9-E162631F8EAF}" type="pres">
      <dgm:prSet presAssocID="{2F6FDF16-E2A6-4662-8F87-5DF989EB037E}" presName="Name13" presStyleLbl="parChTrans1D2" presStyleIdx="0" presStyleCnt="5"/>
      <dgm:spPr/>
    </dgm:pt>
    <dgm:pt modelId="{F42D6B0A-B739-4658-B9BE-E25EF5A96A94}" type="pres">
      <dgm:prSet presAssocID="{81C3B1AC-623B-4E4A-8462-7DC9C4A9E310}" presName="childText" presStyleLbl="bgAcc1" presStyleIdx="0" presStyleCnt="5" custScaleX="172323" custScaleY="301977">
        <dgm:presLayoutVars>
          <dgm:bulletEnabled val="1"/>
        </dgm:presLayoutVars>
      </dgm:prSet>
      <dgm:spPr/>
    </dgm:pt>
    <dgm:pt modelId="{3EA054B2-E8CD-494E-B908-AD8BF54747FB}" type="pres">
      <dgm:prSet presAssocID="{8F456557-317E-4862-A8AF-C5564CE625EF}" presName="root" presStyleCnt="0"/>
      <dgm:spPr/>
    </dgm:pt>
    <dgm:pt modelId="{032F7028-5F64-4BD6-92FC-8BF3C3105F55}" type="pres">
      <dgm:prSet presAssocID="{8F456557-317E-4862-A8AF-C5564CE625EF}" presName="rootComposite" presStyleCnt="0"/>
      <dgm:spPr/>
    </dgm:pt>
    <dgm:pt modelId="{103883A4-ECBA-49E6-BAEA-56B941448809}" type="pres">
      <dgm:prSet presAssocID="{8F456557-317E-4862-A8AF-C5564CE625EF}" presName="rootText" presStyleLbl="node1" presStyleIdx="1" presStyleCnt="5" custScaleX="158985" custScaleY="176531" custLinFactNeighborY="-16263"/>
      <dgm:spPr/>
    </dgm:pt>
    <dgm:pt modelId="{316F975C-7E4F-48B3-B34C-B7A25A8BC40A}" type="pres">
      <dgm:prSet presAssocID="{8F456557-317E-4862-A8AF-C5564CE625EF}" presName="rootConnector" presStyleLbl="node1" presStyleIdx="1" presStyleCnt="5"/>
      <dgm:spPr/>
    </dgm:pt>
    <dgm:pt modelId="{00E3E8AB-947F-4A8B-92EE-0C56583E3044}" type="pres">
      <dgm:prSet presAssocID="{8F456557-317E-4862-A8AF-C5564CE625EF}" presName="childShape" presStyleCnt="0"/>
      <dgm:spPr/>
    </dgm:pt>
    <dgm:pt modelId="{1D03791C-C4B6-4090-818D-2AA344F687AA}" type="pres">
      <dgm:prSet presAssocID="{75D6985D-44A7-4159-92D3-5E5141FAA151}" presName="Name13" presStyleLbl="parChTrans1D2" presStyleIdx="1" presStyleCnt="5"/>
      <dgm:spPr/>
    </dgm:pt>
    <dgm:pt modelId="{1A78052E-27A2-4997-AEA9-5C3A30BFF8CC}" type="pres">
      <dgm:prSet presAssocID="{13321AE8-CBEE-4F82-87F2-6EED78736DBE}" presName="childText" presStyleLbl="bgAcc1" presStyleIdx="1" presStyleCnt="5" custScaleX="172323" custScaleY="301977">
        <dgm:presLayoutVars>
          <dgm:bulletEnabled val="1"/>
        </dgm:presLayoutVars>
      </dgm:prSet>
      <dgm:spPr/>
    </dgm:pt>
    <dgm:pt modelId="{C347521A-4876-413C-A198-8B6AA9D36EC8}" type="pres">
      <dgm:prSet presAssocID="{125951EE-0982-43E2-B007-3B6D8F16F189}" presName="root" presStyleCnt="0"/>
      <dgm:spPr/>
    </dgm:pt>
    <dgm:pt modelId="{4EDCAC8D-BD8D-4E25-B972-71D69817454F}" type="pres">
      <dgm:prSet presAssocID="{125951EE-0982-43E2-B007-3B6D8F16F189}" presName="rootComposite" presStyleCnt="0"/>
      <dgm:spPr/>
    </dgm:pt>
    <dgm:pt modelId="{1727071F-7A92-43AC-88AF-E6FCD153F847}" type="pres">
      <dgm:prSet presAssocID="{125951EE-0982-43E2-B007-3B6D8F16F189}" presName="rootText" presStyleLbl="node1" presStyleIdx="2" presStyleCnt="5" custScaleX="158985" custScaleY="176531" custLinFactNeighborY="-16263"/>
      <dgm:spPr/>
    </dgm:pt>
    <dgm:pt modelId="{96B4FE16-8207-4154-BCFC-4BF96A4F376E}" type="pres">
      <dgm:prSet presAssocID="{125951EE-0982-43E2-B007-3B6D8F16F189}" presName="rootConnector" presStyleLbl="node1" presStyleIdx="2" presStyleCnt="5"/>
      <dgm:spPr/>
    </dgm:pt>
    <dgm:pt modelId="{77DEB5FB-BBF9-484E-BAB9-38C336302D79}" type="pres">
      <dgm:prSet presAssocID="{125951EE-0982-43E2-B007-3B6D8F16F189}" presName="childShape" presStyleCnt="0"/>
      <dgm:spPr/>
    </dgm:pt>
    <dgm:pt modelId="{7340DA7C-895A-41B6-8142-DB071696C431}" type="pres">
      <dgm:prSet presAssocID="{FDAE78CC-78F0-407A-A3A9-B893E78B6D4D}" presName="Name13" presStyleLbl="parChTrans1D2" presStyleIdx="2" presStyleCnt="5"/>
      <dgm:spPr/>
    </dgm:pt>
    <dgm:pt modelId="{D09EC821-F36A-4AB9-8231-17009CD42B40}" type="pres">
      <dgm:prSet presAssocID="{871ED690-550E-44B5-BB51-FF19C6AA3FF3}" presName="childText" presStyleLbl="bgAcc1" presStyleIdx="2" presStyleCnt="5" custScaleX="172323" custScaleY="301977">
        <dgm:presLayoutVars>
          <dgm:bulletEnabled val="1"/>
        </dgm:presLayoutVars>
      </dgm:prSet>
      <dgm:spPr/>
    </dgm:pt>
    <dgm:pt modelId="{63475B4D-1F88-42DC-9771-67C837A438E8}" type="pres">
      <dgm:prSet presAssocID="{A4A2DA4F-C2DA-420D-A7E0-1066D3747FDE}" presName="root" presStyleCnt="0"/>
      <dgm:spPr/>
    </dgm:pt>
    <dgm:pt modelId="{66FB1F01-932A-4D43-AC6B-3A04D3F4B0A6}" type="pres">
      <dgm:prSet presAssocID="{A4A2DA4F-C2DA-420D-A7E0-1066D3747FDE}" presName="rootComposite" presStyleCnt="0"/>
      <dgm:spPr/>
    </dgm:pt>
    <dgm:pt modelId="{3CA42CF8-96C0-4258-AEF1-06760F5EFF4F}" type="pres">
      <dgm:prSet presAssocID="{A4A2DA4F-C2DA-420D-A7E0-1066D3747FDE}" presName="rootText" presStyleLbl="node1" presStyleIdx="3" presStyleCnt="5" custScaleX="158985" custScaleY="176531" custLinFactNeighborY="-16263"/>
      <dgm:spPr/>
    </dgm:pt>
    <dgm:pt modelId="{750D97BB-CBBD-49E7-A0DB-459410D852AA}" type="pres">
      <dgm:prSet presAssocID="{A4A2DA4F-C2DA-420D-A7E0-1066D3747FDE}" presName="rootConnector" presStyleLbl="node1" presStyleIdx="3" presStyleCnt="5"/>
      <dgm:spPr/>
    </dgm:pt>
    <dgm:pt modelId="{ECDEA7A4-C3BD-4F8D-A53B-17290BA2E5C3}" type="pres">
      <dgm:prSet presAssocID="{A4A2DA4F-C2DA-420D-A7E0-1066D3747FDE}" presName="childShape" presStyleCnt="0"/>
      <dgm:spPr/>
    </dgm:pt>
    <dgm:pt modelId="{25619185-701C-42C4-B76B-8CE14CA40DD3}" type="pres">
      <dgm:prSet presAssocID="{A2BF90EB-CA44-4B79-83D7-C8273BFEF69C}" presName="Name13" presStyleLbl="parChTrans1D2" presStyleIdx="3" presStyleCnt="5"/>
      <dgm:spPr/>
    </dgm:pt>
    <dgm:pt modelId="{6EB0C5D8-7201-40BE-ACE5-2A1AAD702D2C}" type="pres">
      <dgm:prSet presAssocID="{01C5A7C9-5544-4691-A0D4-16CA49DA6F2B}" presName="childText" presStyleLbl="bgAcc1" presStyleIdx="3" presStyleCnt="5" custScaleX="172323" custScaleY="301977">
        <dgm:presLayoutVars>
          <dgm:bulletEnabled val="1"/>
        </dgm:presLayoutVars>
      </dgm:prSet>
      <dgm:spPr/>
    </dgm:pt>
    <dgm:pt modelId="{045A9F75-C7F4-4591-B9A0-041777C63E47}" type="pres">
      <dgm:prSet presAssocID="{6E5A6EBF-6250-443A-8435-85D13052FB5A}" presName="root" presStyleCnt="0"/>
      <dgm:spPr/>
    </dgm:pt>
    <dgm:pt modelId="{2E38566D-C0E4-41F3-B545-878533010EA1}" type="pres">
      <dgm:prSet presAssocID="{6E5A6EBF-6250-443A-8435-85D13052FB5A}" presName="rootComposite" presStyleCnt="0"/>
      <dgm:spPr/>
    </dgm:pt>
    <dgm:pt modelId="{D4A555DA-CE5F-414D-A253-1A504A049F37}" type="pres">
      <dgm:prSet presAssocID="{6E5A6EBF-6250-443A-8435-85D13052FB5A}" presName="rootText" presStyleLbl="node1" presStyleIdx="4" presStyleCnt="5" custScaleX="158985" custScaleY="176531" custLinFactNeighborY="-16263"/>
      <dgm:spPr/>
    </dgm:pt>
    <dgm:pt modelId="{B5F310FB-BA71-4571-BB7E-E909EA0F27C5}" type="pres">
      <dgm:prSet presAssocID="{6E5A6EBF-6250-443A-8435-85D13052FB5A}" presName="rootConnector" presStyleLbl="node1" presStyleIdx="4" presStyleCnt="5"/>
      <dgm:spPr/>
    </dgm:pt>
    <dgm:pt modelId="{0B668EC9-19E4-4400-873E-A0A5844765D0}" type="pres">
      <dgm:prSet presAssocID="{6E5A6EBF-6250-443A-8435-85D13052FB5A}" presName="childShape" presStyleCnt="0"/>
      <dgm:spPr/>
    </dgm:pt>
    <dgm:pt modelId="{4D895B0B-A9C9-481E-8166-8B47DBE22C47}" type="pres">
      <dgm:prSet presAssocID="{461ED396-8FFD-4CCE-8D29-154F40B4ED99}" presName="Name13" presStyleLbl="parChTrans1D2" presStyleIdx="4" presStyleCnt="5"/>
      <dgm:spPr/>
    </dgm:pt>
    <dgm:pt modelId="{CC27A6B3-28FE-4C54-94D6-34582DCDB615}" type="pres">
      <dgm:prSet presAssocID="{869D644B-B1F5-4F6F-A958-F6601495CE0C}" presName="childText" presStyleLbl="bgAcc1" presStyleIdx="4" presStyleCnt="5" custScaleX="172323" custScaleY="301977">
        <dgm:presLayoutVars>
          <dgm:bulletEnabled val="1"/>
        </dgm:presLayoutVars>
      </dgm:prSet>
      <dgm:spPr/>
    </dgm:pt>
  </dgm:ptLst>
  <dgm:cxnLst>
    <dgm:cxn modelId="{9BDF2214-FD8B-4A0D-A657-8917996FAFA4}" srcId="{A4A2DA4F-C2DA-420D-A7E0-1066D3747FDE}" destId="{01C5A7C9-5544-4691-A0D4-16CA49DA6F2B}" srcOrd="0" destOrd="0" parTransId="{A2BF90EB-CA44-4B79-83D7-C8273BFEF69C}" sibTransId="{8CD67FD4-D7D5-470B-9CAE-C10B8ED0BDAC}"/>
    <dgm:cxn modelId="{9F6BBD28-3CC4-4B0C-9D68-CE3FBD1FC241}" type="presOf" srcId="{A4A2DA4F-C2DA-420D-A7E0-1066D3747FDE}" destId="{750D97BB-CBBD-49E7-A0DB-459410D852AA}" srcOrd="1" destOrd="0" presId="urn:microsoft.com/office/officeart/2005/8/layout/hierarchy3"/>
    <dgm:cxn modelId="{630A2729-2C9C-4519-B402-5B2478B738B1}" type="presOf" srcId="{8F456557-317E-4862-A8AF-C5564CE625EF}" destId="{316F975C-7E4F-48B3-B34C-B7A25A8BC40A}" srcOrd="1" destOrd="0" presId="urn:microsoft.com/office/officeart/2005/8/layout/hierarchy3"/>
    <dgm:cxn modelId="{5B0AA333-ECC2-454D-9989-6C4BB5C6A790}" type="presOf" srcId="{13321AE8-CBEE-4F82-87F2-6EED78736DBE}" destId="{1A78052E-27A2-4997-AEA9-5C3A30BFF8CC}" srcOrd="0" destOrd="0" presId="urn:microsoft.com/office/officeart/2005/8/layout/hierarchy3"/>
    <dgm:cxn modelId="{1C4B2034-891C-4E8A-9FD1-80106D36C6F9}" srcId="{6E5A6EBF-6250-443A-8435-85D13052FB5A}" destId="{869D644B-B1F5-4F6F-A958-F6601495CE0C}" srcOrd="0" destOrd="0" parTransId="{461ED396-8FFD-4CCE-8D29-154F40B4ED99}" sibTransId="{717253E2-B963-45C3-ABEF-EC130C2BBFDD}"/>
    <dgm:cxn modelId="{7ACAAF34-E401-4202-91E4-C57BEF9B414D}" type="presOf" srcId="{A2BF90EB-CA44-4B79-83D7-C8273BFEF69C}" destId="{25619185-701C-42C4-B76B-8CE14CA40DD3}" srcOrd="0" destOrd="0" presId="urn:microsoft.com/office/officeart/2005/8/layout/hierarchy3"/>
    <dgm:cxn modelId="{B965553B-4C0C-40F8-BF1C-3432C859DE9A}" type="presOf" srcId="{125951EE-0982-43E2-B007-3B6D8F16F189}" destId="{1727071F-7A92-43AC-88AF-E6FCD153F847}" srcOrd="0" destOrd="0" presId="urn:microsoft.com/office/officeart/2005/8/layout/hierarchy3"/>
    <dgm:cxn modelId="{18EF485B-7EF9-4298-A4A8-679B64133099}" type="presOf" srcId="{6E5A6EBF-6250-443A-8435-85D13052FB5A}" destId="{D4A555DA-CE5F-414D-A253-1A504A049F37}" srcOrd="0" destOrd="0" presId="urn:microsoft.com/office/officeart/2005/8/layout/hierarchy3"/>
    <dgm:cxn modelId="{E08A605F-D0E6-42A2-BFC6-D71EA280FB48}" type="presOf" srcId="{90E7C8A2-5483-4274-A39B-56A6EE0FF8A1}" destId="{12B5848C-821E-4362-896F-C75273F3BBAA}" srcOrd="1" destOrd="0" presId="urn:microsoft.com/office/officeart/2005/8/layout/hierarchy3"/>
    <dgm:cxn modelId="{E3770661-03ED-40D4-B0D3-E9A742618F4F}" type="presOf" srcId="{90E7C8A2-5483-4274-A39B-56A6EE0FF8A1}" destId="{26903310-A978-4BD6-B8E5-623D4BDEDF22}" srcOrd="0" destOrd="0" presId="urn:microsoft.com/office/officeart/2005/8/layout/hierarchy3"/>
    <dgm:cxn modelId="{88B48F61-82E6-4D8B-966C-40E4DA2A9C49}" type="presOf" srcId="{6E5A6EBF-6250-443A-8435-85D13052FB5A}" destId="{B5F310FB-BA71-4571-BB7E-E909EA0F27C5}" srcOrd="1" destOrd="0" presId="urn:microsoft.com/office/officeart/2005/8/layout/hierarchy3"/>
    <dgm:cxn modelId="{B55D3764-8607-49F8-B8AC-7042AB256414}" srcId="{AA254C84-610D-4F94-89CC-6D8E6C524B74}" destId="{90E7C8A2-5483-4274-A39B-56A6EE0FF8A1}" srcOrd="0" destOrd="0" parTransId="{678E9695-4EC0-4E03-BA4E-B4D5A34CE6A6}" sibTransId="{128FD42D-1718-45E5-AEED-6A8FF64B683A}"/>
    <dgm:cxn modelId="{99EBAB47-9FE0-47DA-98EF-C5FB31817783}" srcId="{125951EE-0982-43E2-B007-3B6D8F16F189}" destId="{871ED690-550E-44B5-BB51-FF19C6AA3FF3}" srcOrd="0" destOrd="0" parTransId="{FDAE78CC-78F0-407A-A3A9-B893E78B6D4D}" sibTransId="{245E7B22-8A1C-42B3-81E3-881E85D69758}"/>
    <dgm:cxn modelId="{DB4F8A48-6D68-4089-83AA-93656A5B8C24}" type="presOf" srcId="{869D644B-B1F5-4F6F-A958-F6601495CE0C}" destId="{CC27A6B3-28FE-4C54-94D6-34582DCDB615}" srcOrd="0" destOrd="0" presId="urn:microsoft.com/office/officeart/2005/8/layout/hierarchy3"/>
    <dgm:cxn modelId="{3F03D758-F4D9-4CF4-8325-6EF067E733F3}" srcId="{AA254C84-610D-4F94-89CC-6D8E6C524B74}" destId="{6E5A6EBF-6250-443A-8435-85D13052FB5A}" srcOrd="4" destOrd="0" parTransId="{DF270056-6DF0-4ACF-BBC2-23DF3699AF20}" sibTransId="{C1175D92-B846-41E6-AB02-E506D0F6F6CF}"/>
    <dgm:cxn modelId="{09B24559-32D7-4F77-B5A1-519E3BBA16D4}" type="presOf" srcId="{125951EE-0982-43E2-B007-3B6D8F16F189}" destId="{96B4FE16-8207-4154-BCFC-4BF96A4F376E}" srcOrd="1" destOrd="0" presId="urn:microsoft.com/office/officeart/2005/8/layout/hierarchy3"/>
    <dgm:cxn modelId="{820DBA83-1333-4917-A8F8-CAD03190B1C7}" type="presOf" srcId="{461ED396-8FFD-4CCE-8D29-154F40B4ED99}" destId="{4D895B0B-A9C9-481E-8166-8B47DBE22C47}" srcOrd="0" destOrd="0" presId="urn:microsoft.com/office/officeart/2005/8/layout/hierarchy3"/>
    <dgm:cxn modelId="{E9687687-14B8-4D0A-8A03-3103EABA880B}" srcId="{AA254C84-610D-4F94-89CC-6D8E6C524B74}" destId="{A4A2DA4F-C2DA-420D-A7E0-1066D3747FDE}" srcOrd="3" destOrd="0" parTransId="{A4B777C7-6E96-40B7-A63B-EDEB75A25684}" sibTransId="{637AB276-ED92-457C-8753-BCBBB1DB3DFD}"/>
    <dgm:cxn modelId="{D480668A-2874-4B90-A471-31815FBC02D6}" type="presOf" srcId="{01C5A7C9-5544-4691-A0D4-16CA49DA6F2B}" destId="{6EB0C5D8-7201-40BE-ACE5-2A1AAD702D2C}" srcOrd="0" destOrd="0" presId="urn:microsoft.com/office/officeart/2005/8/layout/hierarchy3"/>
    <dgm:cxn modelId="{4A214B8A-139D-4EFE-A7C0-E4BC5B552AF7}" type="presOf" srcId="{8F456557-317E-4862-A8AF-C5564CE625EF}" destId="{103883A4-ECBA-49E6-BAEA-56B941448809}" srcOrd="0" destOrd="0" presId="urn:microsoft.com/office/officeart/2005/8/layout/hierarchy3"/>
    <dgm:cxn modelId="{F7E3B78F-0737-4CFA-AEC0-1A3A94A79CE1}" type="presOf" srcId="{A4A2DA4F-C2DA-420D-A7E0-1066D3747FDE}" destId="{3CA42CF8-96C0-4258-AEF1-06760F5EFF4F}" srcOrd="0" destOrd="0" presId="urn:microsoft.com/office/officeart/2005/8/layout/hierarchy3"/>
    <dgm:cxn modelId="{6F9A3F95-B321-419F-84C1-DAED4400765D}" srcId="{AA254C84-610D-4F94-89CC-6D8E6C524B74}" destId="{8F456557-317E-4862-A8AF-C5564CE625EF}" srcOrd="1" destOrd="0" parTransId="{2E700089-56B8-4315-98CB-D4A733B056EA}" sibTransId="{90619C9D-D601-4FB7-822E-300830D83487}"/>
    <dgm:cxn modelId="{556B969A-7F6A-4C69-BDA8-527883B75A2A}" srcId="{90E7C8A2-5483-4274-A39B-56A6EE0FF8A1}" destId="{81C3B1AC-623B-4E4A-8462-7DC9C4A9E310}" srcOrd="0" destOrd="0" parTransId="{2F6FDF16-E2A6-4662-8F87-5DF989EB037E}" sibTransId="{9B48666F-68BC-4066-B171-9A15C43C560D}"/>
    <dgm:cxn modelId="{0EF950A9-E796-4FD5-9877-F25B76C73490}" type="presOf" srcId="{871ED690-550E-44B5-BB51-FF19C6AA3FF3}" destId="{D09EC821-F36A-4AB9-8231-17009CD42B40}" srcOrd="0" destOrd="0" presId="urn:microsoft.com/office/officeart/2005/8/layout/hierarchy3"/>
    <dgm:cxn modelId="{52A54EAC-4B9D-4DC6-A934-FEEB96D1100A}" type="presOf" srcId="{81C3B1AC-623B-4E4A-8462-7DC9C4A9E310}" destId="{F42D6B0A-B739-4658-B9BE-E25EF5A96A94}" srcOrd="0" destOrd="0" presId="urn:microsoft.com/office/officeart/2005/8/layout/hierarchy3"/>
    <dgm:cxn modelId="{DAA969B6-3937-4978-BEBC-9F903C3EA77A}" srcId="{8F456557-317E-4862-A8AF-C5564CE625EF}" destId="{13321AE8-CBEE-4F82-87F2-6EED78736DBE}" srcOrd="0" destOrd="0" parTransId="{75D6985D-44A7-4159-92D3-5E5141FAA151}" sibTransId="{6189FA94-F6CD-4903-9C06-637780B9C697}"/>
    <dgm:cxn modelId="{187CD3B9-51AB-4BEA-B6A8-5053CA3FACD8}" type="presOf" srcId="{75D6985D-44A7-4159-92D3-5E5141FAA151}" destId="{1D03791C-C4B6-4090-818D-2AA344F687AA}" srcOrd="0" destOrd="0" presId="urn:microsoft.com/office/officeart/2005/8/layout/hierarchy3"/>
    <dgm:cxn modelId="{C1E443BB-E446-48C6-BE7F-FCD9B66C97DD}" srcId="{AA254C84-610D-4F94-89CC-6D8E6C524B74}" destId="{125951EE-0982-43E2-B007-3B6D8F16F189}" srcOrd="2" destOrd="0" parTransId="{19950820-8664-4E44-853E-94822353AE7C}" sibTransId="{B223E573-A857-4678-8835-5D6E31B648F5}"/>
    <dgm:cxn modelId="{C5C141CE-BF4D-4C10-B737-A3D3012EB269}" type="presOf" srcId="{2F6FDF16-E2A6-4662-8F87-5DF989EB037E}" destId="{CA12881D-7A13-471F-AFE9-E162631F8EAF}" srcOrd="0" destOrd="0" presId="urn:microsoft.com/office/officeart/2005/8/layout/hierarchy3"/>
    <dgm:cxn modelId="{BAC51DF3-326C-4817-85D2-ADC05732296D}" type="presOf" srcId="{FDAE78CC-78F0-407A-A3A9-B893E78B6D4D}" destId="{7340DA7C-895A-41B6-8142-DB071696C431}" srcOrd="0" destOrd="0" presId="urn:microsoft.com/office/officeart/2005/8/layout/hierarchy3"/>
    <dgm:cxn modelId="{284F4AF9-3CF6-41F4-A5B6-F525D66C7150}" type="presOf" srcId="{AA254C84-610D-4F94-89CC-6D8E6C524B74}" destId="{09670CB5-63A8-40F8-A24A-A47CA2F0EAD7}" srcOrd="0" destOrd="0" presId="urn:microsoft.com/office/officeart/2005/8/layout/hierarchy3"/>
    <dgm:cxn modelId="{93EAC07F-F08B-46AA-91AD-88310B8D6B29}" type="presParOf" srcId="{09670CB5-63A8-40F8-A24A-A47CA2F0EAD7}" destId="{85B94F37-4C59-4774-8215-076E5ED29EE2}" srcOrd="0" destOrd="0" presId="urn:microsoft.com/office/officeart/2005/8/layout/hierarchy3"/>
    <dgm:cxn modelId="{DF0DAEAB-D43B-43BB-A223-4841B31D9D23}" type="presParOf" srcId="{85B94F37-4C59-4774-8215-076E5ED29EE2}" destId="{8B850CA7-94C4-4949-BEF0-E959387C5DE8}" srcOrd="0" destOrd="0" presId="urn:microsoft.com/office/officeart/2005/8/layout/hierarchy3"/>
    <dgm:cxn modelId="{EEE4FCC1-B87A-4256-B1D9-9E3AFCF1D54E}" type="presParOf" srcId="{8B850CA7-94C4-4949-BEF0-E959387C5DE8}" destId="{26903310-A978-4BD6-B8E5-623D4BDEDF22}" srcOrd="0" destOrd="0" presId="urn:microsoft.com/office/officeart/2005/8/layout/hierarchy3"/>
    <dgm:cxn modelId="{8BD78786-A9CE-4BFF-BC0C-3B924B60C807}" type="presParOf" srcId="{8B850CA7-94C4-4949-BEF0-E959387C5DE8}" destId="{12B5848C-821E-4362-896F-C75273F3BBAA}" srcOrd="1" destOrd="0" presId="urn:microsoft.com/office/officeart/2005/8/layout/hierarchy3"/>
    <dgm:cxn modelId="{C19A6C95-5B94-40F8-8364-CCE23E23A232}" type="presParOf" srcId="{85B94F37-4C59-4774-8215-076E5ED29EE2}" destId="{E7E3B278-ED25-4660-93D8-7BFAF2080D4F}" srcOrd="1" destOrd="0" presId="urn:microsoft.com/office/officeart/2005/8/layout/hierarchy3"/>
    <dgm:cxn modelId="{025FAA06-C144-44C9-B480-0FFC6DE840B4}" type="presParOf" srcId="{E7E3B278-ED25-4660-93D8-7BFAF2080D4F}" destId="{CA12881D-7A13-471F-AFE9-E162631F8EAF}" srcOrd="0" destOrd="0" presId="urn:microsoft.com/office/officeart/2005/8/layout/hierarchy3"/>
    <dgm:cxn modelId="{192E7B17-AFEC-4633-81AF-A5B8E8B59541}" type="presParOf" srcId="{E7E3B278-ED25-4660-93D8-7BFAF2080D4F}" destId="{F42D6B0A-B739-4658-B9BE-E25EF5A96A94}" srcOrd="1" destOrd="0" presId="urn:microsoft.com/office/officeart/2005/8/layout/hierarchy3"/>
    <dgm:cxn modelId="{862EB09A-702D-4A05-B261-9CD754CDE320}" type="presParOf" srcId="{09670CB5-63A8-40F8-A24A-A47CA2F0EAD7}" destId="{3EA054B2-E8CD-494E-B908-AD8BF54747FB}" srcOrd="1" destOrd="0" presId="urn:microsoft.com/office/officeart/2005/8/layout/hierarchy3"/>
    <dgm:cxn modelId="{C6D14775-7978-4A20-BF14-902730984E3F}" type="presParOf" srcId="{3EA054B2-E8CD-494E-B908-AD8BF54747FB}" destId="{032F7028-5F64-4BD6-92FC-8BF3C3105F55}" srcOrd="0" destOrd="0" presId="urn:microsoft.com/office/officeart/2005/8/layout/hierarchy3"/>
    <dgm:cxn modelId="{FDCFC924-9FE8-4984-9280-DDB3D615AB6F}" type="presParOf" srcId="{032F7028-5F64-4BD6-92FC-8BF3C3105F55}" destId="{103883A4-ECBA-49E6-BAEA-56B941448809}" srcOrd="0" destOrd="0" presId="urn:microsoft.com/office/officeart/2005/8/layout/hierarchy3"/>
    <dgm:cxn modelId="{CF94BA88-06C2-44B2-B8EB-9DA750DD0A08}" type="presParOf" srcId="{032F7028-5F64-4BD6-92FC-8BF3C3105F55}" destId="{316F975C-7E4F-48B3-B34C-B7A25A8BC40A}" srcOrd="1" destOrd="0" presId="urn:microsoft.com/office/officeart/2005/8/layout/hierarchy3"/>
    <dgm:cxn modelId="{62D28AE5-59D1-4747-B66E-AAFB0D2421EC}" type="presParOf" srcId="{3EA054B2-E8CD-494E-B908-AD8BF54747FB}" destId="{00E3E8AB-947F-4A8B-92EE-0C56583E3044}" srcOrd="1" destOrd="0" presId="urn:microsoft.com/office/officeart/2005/8/layout/hierarchy3"/>
    <dgm:cxn modelId="{C27C16E8-107F-4E5A-9BB7-4ABCFFA5C8BA}" type="presParOf" srcId="{00E3E8AB-947F-4A8B-92EE-0C56583E3044}" destId="{1D03791C-C4B6-4090-818D-2AA344F687AA}" srcOrd="0" destOrd="0" presId="urn:microsoft.com/office/officeart/2005/8/layout/hierarchy3"/>
    <dgm:cxn modelId="{C64B8544-C90D-4ED0-A5B9-CC179232531A}" type="presParOf" srcId="{00E3E8AB-947F-4A8B-92EE-0C56583E3044}" destId="{1A78052E-27A2-4997-AEA9-5C3A30BFF8CC}" srcOrd="1" destOrd="0" presId="urn:microsoft.com/office/officeart/2005/8/layout/hierarchy3"/>
    <dgm:cxn modelId="{D261F2FE-3B62-4360-AD25-9F1C7A3849D1}" type="presParOf" srcId="{09670CB5-63A8-40F8-A24A-A47CA2F0EAD7}" destId="{C347521A-4876-413C-A198-8B6AA9D36EC8}" srcOrd="2" destOrd="0" presId="urn:microsoft.com/office/officeart/2005/8/layout/hierarchy3"/>
    <dgm:cxn modelId="{236EE925-1146-4749-88B9-D863B9F9C135}" type="presParOf" srcId="{C347521A-4876-413C-A198-8B6AA9D36EC8}" destId="{4EDCAC8D-BD8D-4E25-B972-71D69817454F}" srcOrd="0" destOrd="0" presId="urn:microsoft.com/office/officeart/2005/8/layout/hierarchy3"/>
    <dgm:cxn modelId="{59FC2DDB-D5AF-471B-8723-41FE67138007}" type="presParOf" srcId="{4EDCAC8D-BD8D-4E25-B972-71D69817454F}" destId="{1727071F-7A92-43AC-88AF-E6FCD153F847}" srcOrd="0" destOrd="0" presId="urn:microsoft.com/office/officeart/2005/8/layout/hierarchy3"/>
    <dgm:cxn modelId="{C6C8709A-449B-4D5B-860E-BE1DAE1DD0B5}" type="presParOf" srcId="{4EDCAC8D-BD8D-4E25-B972-71D69817454F}" destId="{96B4FE16-8207-4154-BCFC-4BF96A4F376E}" srcOrd="1" destOrd="0" presId="urn:microsoft.com/office/officeart/2005/8/layout/hierarchy3"/>
    <dgm:cxn modelId="{EDE87D5F-CC91-48F4-9755-7FB37C94EBD9}" type="presParOf" srcId="{C347521A-4876-413C-A198-8B6AA9D36EC8}" destId="{77DEB5FB-BBF9-484E-BAB9-38C336302D79}" srcOrd="1" destOrd="0" presId="urn:microsoft.com/office/officeart/2005/8/layout/hierarchy3"/>
    <dgm:cxn modelId="{A19C16ED-9FD4-4D5B-91D0-55021690D93A}" type="presParOf" srcId="{77DEB5FB-BBF9-484E-BAB9-38C336302D79}" destId="{7340DA7C-895A-41B6-8142-DB071696C431}" srcOrd="0" destOrd="0" presId="urn:microsoft.com/office/officeart/2005/8/layout/hierarchy3"/>
    <dgm:cxn modelId="{4CAD2AA1-6F6A-4BE0-BA4F-8B1E6FECFDE4}" type="presParOf" srcId="{77DEB5FB-BBF9-484E-BAB9-38C336302D79}" destId="{D09EC821-F36A-4AB9-8231-17009CD42B40}" srcOrd="1" destOrd="0" presId="urn:microsoft.com/office/officeart/2005/8/layout/hierarchy3"/>
    <dgm:cxn modelId="{9B0F6D30-5276-414D-9F28-952157458047}" type="presParOf" srcId="{09670CB5-63A8-40F8-A24A-A47CA2F0EAD7}" destId="{63475B4D-1F88-42DC-9771-67C837A438E8}" srcOrd="3" destOrd="0" presId="urn:microsoft.com/office/officeart/2005/8/layout/hierarchy3"/>
    <dgm:cxn modelId="{267602D7-39D6-490E-B151-EAC8CF08D47C}" type="presParOf" srcId="{63475B4D-1F88-42DC-9771-67C837A438E8}" destId="{66FB1F01-932A-4D43-AC6B-3A04D3F4B0A6}" srcOrd="0" destOrd="0" presId="urn:microsoft.com/office/officeart/2005/8/layout/hierarchy3"/>
    <dgm:cxn modelId="{FABB4E2C-BF7B-4240-90DB-F82BBB63A3BE}" type="presParOf" srcId="{66FB1F01-932A-4D43-AC6B-3A04D3F4B0A6}" destId="{3CA42CF8-96C0-4258-AEF1-06760F5EFF4F}" srcOrd="0" destOrd="0" presId="urn:microsoft.com/office/officeart/2005/8/layout/hierarchy3"/>
    <dgm:cxn modelId="{30D04EE1-65DE-4C9B-9F1E-A31891F9C2AD}" type="presParOf" srcId="{66FB1F01-932A-4D43-AC6B-3A04D3F4B0A6}" destId="{750D97BB-CBBD-49E7-A0DB-459410D852AA}" srcOrd="1" destOrd="0" presId="urn:microsoft.com/office/officeart/2005/8/layout/hierarchy3"/>
    <dgm:cxn modelId="{E9E51CD2-5030-4F50-AAD1-087F68112DB0}" type="presParOf" srcId="{63475B4D-1F88-42DC-9771-67C837A438E8}" destId="{ECDEA7A4-C3BD-4F8D-A53B-17290BA2E5C3}" srcOrd="1" destOrd="0" presId="urn:microsoft.com/office/officeart/2005/8/layout/hierarchy3"/>
    <dgm:cxn modelId="{E352E5EE-2B4A-4CDE-9C58-1F686E717131}" type="presParOf" srcId="{ECDEA7A4-C3BD-4F8D-A53B-17290BA2E5C3}" destId="{25619185-701C-42C4-B76B-8CE14CA40DD3}" srcOrd="0" destOrd="0" presId="urn:microsoft.com/office/officeart/2005/8/layout/hierarchy3"/>
    <dgm:cxn modelId="{F9493227-8702-456D-8B5B-04AF0D5C6B79}" type="presParOf" srcId="{ECDEA7A4-C3BD-4F8D-A53B-17290BA2E5C3}" destId="{6EB0C5D8-7201-40BE-ACE5-2A1AAD702D2C}" srcOrd="1" destOrd="0" presId="urn:microsoft.com/office/officeart/2005/8/layout/hierarchy3"/>
    <dgm:cxn modelId="{74962482-3587-46EC-9CD4-9A84872E42A3}" type="presParOf" srcId="{09670CB5-63A8-40F8-A24A-A47CA2F0EAD7}" destId="{045A9F75-C7F4-4591-B9A0-041777C63E47}" srcOrd="4" destOrd="0" presId="urn:microsoft.com/office/officeart/2005/8/layout/hierarchy3"/>
    <dgm:cxn modelId="{66716410-C8EC-4C4C-974F-5CD522839DFA}" type="presParOf" srcId="{045A9F75-C7F4-4591-B9A0-041777C63E47}" destId="{2E38566D-C0E4-41F3-B545-878533010EA1}" srcOrd="0" destOrd="0" presId="urn:microsoft.com/office/officeart/2005/8/layout/hierarchy3"/>
    <dgm:cxn modelId="{E6DAD4CC-8359-4638-813C-6EEA7D394CFE}" type="presParOf" srcId="{2E38566D-C0E4-41F3-B545-878533010EA1}" destId="{D4A555DA-CE5F-414D-A253-1A504A049F37}" srcOrd="0" destOrd="0" presId="urn:microsoft.com/office/officeart/2005/8/layout/hierarchy3"/>
    <dgm:cxn modelId="{26FBA7BA-394C-4471-986F-565F58DBC0EE}" type="presParOf" srcId="{2E38566D-C0E4-41F3-B545-878533010EA1}" destId="{B5F310FB-BA71-4571-BB7E-E909EA0F27C5}" srcOrd="1" destOrd="0" presId="urn:microsoft.com/office/officeart/2005/8/layout/hierarchy3"/>
    <dgm:cxn modelId="{9D6033FB-2D2E-4AF4-A14F-34636BAED764}" type="presParOf" srcId="{045A9F75-C7F4-4591-B9A0-041777C63E47}" destId="{0B668EC9-19E4-4400-873E-A0A5844765D0}" srcOrd="1" destOrd="0" presId="urn:microsoft.com/office/officeart/2005/8/layout/hierarchy3"/>
    <dgm:cxn modelId="{D37EC172-B235-44B1-AC4C-3DBAB396C07D}" type="presParOf" srcId="{0B668EC9-19E4-4400-873E-A0A5844765D0}" destId="{4D895B0B-A9C9-481E-8166-8B47DBE22C47}" srcOrd="0" destOrd="0" presId="urn:microsoft.com/office/officeart/2005/8/layout/hierarchy3"/>
    <dgm:cxn modelId="{D7FBA399-EF6D-4A4C-B41E-5A824CD5586B}" type="presParOf" srcId="{0B668EC9-19E4-4400-873E-A0A5844765D0}" destId="{CC27A6B3-28FE-4C54-94D6-34582DCDB615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EE8264-4100-4672-9836-EA9544C76B9E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AD5DFDB-001F-4710-8214-1219B6B8875F}">
      <dgm:prSet phldrT="[Text]"/>
      <dgm:spPr>
        <a:solidFill>
          <a:srgbClr val="6C4F97"/>
        </a:solidFill>
        <a:ln>
          <a:solidFill>
            <a:srgbClr val="6C4F97"/>
          </a:solidFill>
        </a:ln>
        <a:effectLst/>
      </dgm:spPr>
      <dgm:t>
        <a:bodyPr anchor="ctr"/>
        <a:lstStyle/>
        <a:p>
          <a:r>
            <a:rPr lang="en-US" dirty="0">
              <a:latin typeface="Cambria" panose="02040503050406030204" pitchFamily="18" charset="0"/>
            </a:rPr>
            <a:t>Treatment policy</a:t>
          </a:r>
        </a:p>
      </dgm:t>
    </dgm:pt>
    <dgm:pt modelId="{D7FE6D3E-E26D-4BFC-8339-67ECC287718B}" type="parTrans" cxnId="{BC63233B-E14C-4F8D-A176-E6E82259E442}">
      <dgm:prSet/>
      <dgm:spPr/>
      <dgm:t>
        <a:bodyPr/>
        <a:lstStyle/>
        <a:p>
          <a:endParaRPr lang="en-US"/>
        </a:p>
      </dgm:t>
    </dgm:pt>
    <dgm:pt modelId="{2E9F0BC6-50EB-4A28-835B-65E3F82F218B}" type="sibTrans" cxnId="{BC63233B-E14C-4F8D-A176-E6E82259E442}">
      <dgm:prSet/>
      <dgm:spPr/>
      <dgm:t>
        <a:bodyPr/>
        <a:lstStyle/>
        <a:p>
          <a:endParaRPr lang="en-US"/>
        </a:p>
      </dgm:t>
    </dgm:pt>
    <dgm:pt modelId="{9DBD06D1-6B78-4B05-A1D7-7BD6AFDE809B}">
      <dgm:prSet phldrT="[Text]"/>
      <dgm:spPr/>
      <dgm:t>
        <a:bodyPr anchor="ctr"/>
        <a:lstStyle/>
        <a:p>
          <a:r>
            <a:rPr lang="en-US" dirty="0">
              <a:latin typeface="Cambria" panose="02040503050406030204" pitchFamily="18" charset="0"/>
              <a:cs typeface="Calibri" panose="020F0502020204030204" pitchFamily="34" charset="0"/>
            </a:rPr>
            <a:t>Use </a:t>
          </a:r>
          <a:r>
            <a:rPr lang="en-US">
              <a:latin typeface="Cambria" panose="02040503050406030204" pitchFamily="18" charset="0"/>
              <a:cs typeface="Calibri" panose="020F0502020204030204" pitchFamily="34" charset="0"/>
            </a:rPr>
            <a:t>PRO values </a:t>
          </a:r>
          <a:r>
            <a:rPr lang="en-US" dirty="0">
              <a:latin typeface="Cambria" panose="02040503050406030204" pitchFamily="18" charset="0"/>
              <a:cs typeface="Calibri" panose="020F0502020204030204" pitchFamily="34" charset="0"/>
            </a:rPr>
            <a:t>regardless of whether intercurrent event occurs.</a:t>
          </a:r>
          <a:endParaRPr lang="en-US" dirty="0">
            <a:latin typeface="Cambria" panose="02040503050406030204" pitchFamily="18" charset="0"/>
          </a:endParaRPr>
        </a:p>
      </dgm:t>
    </dgm:pt>
    <dgm:pt modelId="{6D4E1ABE-929C-4A49-AA05-F78814208B2C}" type="parTrans" cxnId="{3F1ECEE3-2C5D-415D-9216-750832371BC8}">
      <dgm:prSet/>
      <dgm:spPr/>
      <dgm:t>
        <a:bodyPr/>
        <a:lstStyle/>
        <a:p>
          <a:endParaRPr lang="en-US"/>
        </a:p>
      </dgm:t>
    </dgm:pt>
    <dgm:pt modelId="{1DCD452C-2D5C-4A75-A0FF-AAF588294211}" type="sibTrans" cxnId="{3F1ECEE3-2C5D-415D-9216-750832371BC8}">
      <dgm:prSet/>
      <dgm:spPr/>
      <dgm:t>
        <a:bodyPr/>
        <a:lstStyle/>
        <a:p>
          <a:endParaRPr lang="en-US"/>
        </a:p>
      </dgm:t>
    </dgm:pt>
    <dgm:pt modelId="{C0E8804F-57DD-49FB-A231-22B1E2CF8F41}">
      <dgm:prSet phldrT="[Text]"/>
      <dgm:spPr>
        <a:solidFill>
          <a:srgbClr val="6C4F97"/>
        </a:solidFill>
        <a:ln>
          <a:solidFill>
            <a:srgbClr val="6C4F97"/>
          </a:solidFill>
        </a:ln>
        <a:effectLst/>
      </dgm:spPr>
      <dgm:t>
        <a:bodyPr anchor="ctr"/>
        <a:lstStyle/>
        <a:p>
          <a:r>
            <a:rPr lang="en-US" dirty="0">
              <a:latin typeface="Cambria" panose="02040503050406030204" pitchFamily="18" charset="0"/>
            </a:rPr>
            <a:t>Composite</a:t>
          </a:r>
        </a:p>
      </dgm:t>
    </dgm:pt>
    <dgm:pt modelId="{365B6BA8-FAD2-4C24-A97A-87BAEF776ABA}" type="parTrans" cxnId="{602AE4E6-47C6-4C74-8DB5-05838CB05BB0}">
      <dgm:prSet/>
      <dgm:spPr/>
      <dgm:t>
        <a:bodyPr/>
        <a:lstStyle/>
        <a:p>
          <a:endParaRPr lang="en-US"/>
        </a:p>
      </dgm:t>
    </dgm:pt>
    <dgm:pt modelId="{D830C5CD-2EFB-400E-8846-A69BE5A6AE9C}" type="sibTrans" cxnId="{602AE4E6-47C6-4C74-8DB5-05838CB05BB0}">
      <dgm:prSet/>
      <dgm:spPr/>
      <dgm:t>
        <a:bodyPr/>
        <a:lstStyle/>
        <a:p>
          <a:endParaRPr lang="en-US"/>
        </a:p>
      </dgm:t>
    </dgm:pt>
    <dgm:pt modelId="{651C53B0-85E1-493C-BD3D-F77A073EF45A}">
      <dgm:prSet phldrT="[Text]"/>
      <dgm:spPr>
        <a:solidFill>
          <a:srgbClr val="6C4F97"/>
        </a:solidFill>
        <a:ln>
          <a:solidFill>
            <a:srgbClr val="6C4F97"/>
          </a:solidFill>
        </a:ln>
        <a:effectLst/>
      </dgm:spPr>
      <dgm:t>
        <a:bodyPr anchor="ctr"/>
        <a:lstStyle/>
        <a:p>
          <a:r>
            <a:rPr lang="en-US" dirty="0">
              <a:latin typeface="Cambria" panose="02040503050406030204" pitchFamily="18" charset="0"/>
            </a:rPr>
            <a:t>Hypothetical</a:t>
          </a:r>
        </a:p>
      </dgm:t>
    </dgm:pt>
    <dgm:pt modelId="{7075109C-8BB9-403F-B9E8-3F76A20D9763}" type="parTrans" cxnId="{C07F9760-958A-4B85-80E7-020FEC1A2374}">
      <dgm:prSet/>
      <dgm:spPr/>
      <dgm:t>
        <a:bodyPr/>
        <a:lstStyle/>
        <a:p>
          <a:endParaRPr lang="en-US"/>
        </a:p>
      </dgm:t>
    </dgm:pt>
    <dgm:pt modelId="{2B22A41F-1409-4BB6-A23B-D2191DBB2B23}" type="sibTrans" cxnId="{C07F9760-958A-4B85-80E7-020FEC1A2374}">
      <dgm:prSet/>
      <dgm:spPr/>
      <dgm:t>
        <a:bodyPr/>
        <a:lstStyle/>
        <a:p>
          <a:endParaRPr lang="en-US"/>
        </a:p>
      </dgm:t>
    </dgm:pt>
    <dgm:pt modelId="{349EB275-178B-4932-875B-0F4C7607A2F3}">
      <dgm:prSet phldrT="[Text]"/>
      <dgm:spPr/>
      <dgm:t>
        <a:bodyPr anchor="ctr"/>
        <a:lstStyle/>
        <a:p>
          <a:r>
            <a:rPr lang="en-US" dirty="0">
              <a:latin typeface="Cambria" panose="02040503050406030204" pitchFamily="18" charset="0"/>
            </a:rPr>
            <a:t>Integrate </a:t>
          </a:r>
          <a:r>
            <a:rPr lang="en-US" dirty="0">
              <a:latin typeface="Cambria" panose="02040503050406030204" pitchFamily="18" charset="0"/>
              <a:cs typeface="Calibri" panose="020F0502020204030204" pitchFamily="34" charset="0"/>
            </a:rPr>
            <a:t>intercurrent event as part of the event of “deterioration”.</a:t>
          </a:r>
          <a:endParaRPr lang="en-US" dirty="0">
            <a:latin typeface="Cambria" panose="02040503050406030204" pitchFamily="18" charset="0"/>
          </a:endParaRPr>
        </a:p>
      </dgm:t>
    </dgm:pt>
    <dgm:pt modelId="{63716AAA-D30C-4227-8B51-C41252D5B768}" type="parTrans" cxnId="{3677F6ED-0B1F-4D77-935C-A50395056E0A}">
      <dgm:prSet/>
      <dgm:spPr/>
      <dgm:t>
        <a:bodyPr/>
        <a:lstStyle/>
        <a:p>
          <a:endParaRPr lang="en-US"/>
        </a:p>
      </dgm:t>
    </dgm:pt>
    <dgm:pt modelId="{55FD012B-3D26-4733-928D-1FDDDB035A30}" type="sibTrans" cxnId="{3677F6ED-0B1F-4D77-935C-A50395056E0A}">
      <dgm:prSet/>
      <dgm:spPr/>
      <dgm:t>
        <a:bodyPr/>
        <a:lstStyle/>
        <a:p>
          <a:endParaRPr lang="en-US"/>
        </a:p>
      </dgm:t>
    </dgm:pt>
    <dgm:pt modelId="{8E7B8F2E-D91F-4C37-B760-DBD54B83BC65}">
      <dgm:prSet phldrT="[Text]"/>
      <dgm:spPr/>
      <dgm:t>
        <a:bodyPr anchor="ctr"/>
        <a:lstStyle/>
        <a:p>
          <a:r>
            <a:rPr lang="en-US" dirty="0">
              <a:latin typeface="Cambria" panose="02040503050406030204" pitchFamily="18" charset="0"/>
              <a:cs typeface="Calibri" panose="020F0502020204030204" pitchFamily="34" charset="0"/>
            </a:rPr>
            <a:t>Scenario where intercurrent event would not occur (censor). Assumes censored patients have the same risk of event compared to those who did not experience intercurrent event.</a:t>
          </a:r>
          <a:endParaRPr lang="en-US" dirty="0">
            <a:latin typeface="Cambria" panose="02040503050406030204" pitchFamily="18" charset="0"/>
          </a:endParaRPr>
        </a:p>
      </dgm:t>
    </dgm:pt>
    <dgm:pt modelId="{55044743-0905-42F1-8B8A-FC935632BE1B}" type="parTrans" cxnId="{95D9F952-C316-4F9D-B412-2A7A6A2328F4}">
      <dgm:prSet/>
      <dgm:spPr/>
      <dgm:t>
        <a:bodyPr/>
        <a:lstStyle/>
        <a:p>
          <a:endParaRPr lang="en-US"/>
        </a:p>
      </dgm:t>
    </dgm:pt>
    <dgm:pt modelId="{9756056E-EE55-4B75-9486-F297CAF6B11E}" type="sibTrans" cxnId="{95D9F952-C316-4F9D-B412-2A7A6A2328F4}">
      <dgm:prSet/>
      <dgm:spPr/>
      <dgm:t>
        <a:bodyPr/>
        <a:lstStyle/>
        <a:p>
          <a:endParaRPr lang="en-US"/>
        </a:p>
      </dgm:t>
    </dgm:pt>
    <dgm:pt modelId="{EEDAD631-E6C6-4C43-B75B-396776FF6425}" type="pres">
      <dgm:prSet presAssocID="{34EE8264-4100-4672-9836-EA9544C76B9E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5051EA92-9DEE-43C0-965F-B0D5C5233C98}" type="pres">
      <dgm:prSet presAssocID="{AAD5DFDB-001F-4710-8214-1219B6B8875F}" presName="composite" presStyleCnt="0"/>
      <dgm:spPr/>
    </dgm:pt>
    <dgm:pt modelId="{FD56A2C6-F529-4367-9FFC-810E2CEFAAD0}" type="pres">
      <dgm:prSet presAssocID="{AAD5DFDB-001F-4710-8214-1219B6B8875F}" presName="FirstChild" presStyleLbl="revTx" presStyleIdx="0" presStyleCnt="3" custScaleX="105055" custLinFactNeighborX="-2356">
        <dgm:presLayoutVars>
          <dgm:chMax val="0"/>
          <dgm:chPref val="0"/>
          <dgm:bulletEnabled val="1"/>
        </dgm:presLayoutVars>
      </dgm:prSet>
      <dgm:spPr/>
    </dgm:pt>
    <dgm:pt modelId="{AF4BB431-2700-4F33-824E-7835846FC93A}" type="pres">
      <dgm:prSet presAssocID="{AAD5DFDB-001F-4710-8214-1219B6B8875F}" presName="Parent" presStyleLbl="alignNode1" presStyleIdx="0" presStyleCnt="3" custScaleX="78745" custLinFactNeighborX="-10348">
        <dgm:presLayoutVars>
          <dgm:chMax val="3"/>
          <dgm:chPref val="3"/>
          <dgm:bulletEnabled val="1"/>
        </dgm:presLayoutVars>
      </dgm:prSet>
      <dgm:spPr/>
    </dgm:pt>
    <dgm:pt modelId="{8E887672-7BCB-4DAC-9549-29851ED54A23}" type="pres">
      <dgm:prSet presAssocID="{AAD5DFDB-001F-4710-8214-1219B6B8875F}" presName="Accent" presStyleLbl="parChTrans1D1" presStyleIdx="0" presStyleCnt="3"/>
      <dgm:spPr>
        <a:ln>
          <a:solidFill>
            <a:srgbClr val="6C4F97"/>
          </a:solidFill>
        </a:ln>
        <a:effectLst/>
      </dgm:spPr>
    </dgm:pt>
    <dgm:pt modelId="{1909F3FE-3797-46A6-8B71-A4266CD77BDF}" type="pres">
      <dgm:prSet presAssocID="{2E9F0BC6-50EB-4A28-835B-65E3F82F218B}" presName="sibTrans" presStyleCnt="0"/>
      <dgm:spPr/>
    </dgm:pt>
    <dgm:pt modelId="{34F90C26-8772-45A1-BF11-F7F60B4378FB}" type="pres">
      <dgm:prSet presAssocID="{C0E8804F-57DD-49FB-A231-22B1E2CF8F41}" presName="composite" presStyleCnt="0"/>
      <dgm:spPr/>
    </dgm:pt>
    <dgm:pt modelId="{A1B617F9-F686-4DA3-8051-823612882D17}" type="pres">
      <dgm:prSet presAssocID="{C0E8804F-57DD-49FB-A231-22B1E2CF8F41}" presName="FirstChild" presStyleLbl="revTx" presStyleIdx="1" presStyleCnt="3" custScaleX="105055" custLinFactNeighborX="-2356">
        <dgm:presLayoutVars>
          <dgm:chMax val="0"/>
          <dgm:chPref val="0"/>
          <dgm:bulletEnabled val="1"/>
        </dgm:presLayoutVars>
      </dgm:prSet>
      <dgm:spPr/>
    </dgm:pt>
    <dgm:pt modelId="{69163349-7931-4281-A54A-7BB8051D9BC5}" type="pres">
      <dgm:prSet presAssocID="{C0E8804F-57DD-49FB-A231-22B1E2CF8F41}" presName="Parent" presStyleLbl="alignNode1" presStyleIdx="1" presStyleCnt="3" custScaleX="78745" custLinFactNeighborX="-10348">
        <dgm:presLayoutVars>
          <dgm:chMax val="3"/>
          <dgm:chPref val="3"/>
          <dgm:bulletEnabled val="1"/>
        </dgm:presLayoutVars>
      </dgm:prSet>
      <dgm:spPr/>
    </dgm:pt>
    <dgm:pt modelId="{7066D8E9-3E46-4790-B907-9E65A2E9CF55}" type="pres">
      <dgm:prSet presAssocID="{C0E8804F-57DD-49FB-A231-22B1E2CF8F41}" presName="Accent" presStyleLbl="parChTrans1D1" presStyleIdx="1" presStyleCnt="3"/>
      <dgm:spPr>
        <a:ln>
          <a:solidFill>
            <a:srgbClr val="6C4F97"/>
          </a:solidFill>
        </a:ln>
      </dgm:spPr>
    </dgm:pt>
    <dgm:pt modelId="{7B2D5649-CC57-43E6-98E8-B040D8F51674}" type="pres">
      <dgm:prSet presAssocID="{D830C5CD-2EFB-400E-8846-A69BE5A6AE9C}" presName="sibTrans" presStyleCnt="0"/>
      <dgm:spPr/>
    </dgm:pt>
    <dgm:pt modelId="{BC826B32-0EBF-4FCC-B765-E8A48958484A}" type="pres">
      <dgm:prSet presAssocID="{651C53B0-85E1-493C-BD3D-F77A073EF45A}" presName="composite" presStyleCnt="0"/>
      <dgm:spPr/>
    </dgm:pt>
    <dgm:pt modelId="{DEE7E8C3-F366-409A-AA59-490A3CC5DB43}" type="pres">
      <dgm:prSet presAssocID="{651C53B0-85E1-493C-BD3D-F77A073EF45A}" presName="FirstChild" presStyleLbl="revTx" presStyleIdx="2" presStyleCnt="3" custScaleX="105055" custLinFactNeighborX="-2356">
        <dgm:presLayoutVars>
          <dgm:chMax val="0"/>
          <dgm:chPref val="0"/>
          <dgm:bulletEnabled val="1"/>
        </dgm:presLayoutVars>
      </dgm:prSet>
      <dgm:spPr/>
    </dgm:pt>
    <dgm:pt modelId="{4BC0F632-9AB3-4FB7-B0DA-6E1987B19C5F}" type="pres">
      <dgm:prSet presAssocID="{651C53B0-85E1-493C-BD3D-F77A073EF45A}" presName="Parent" presStyleLbl="alignNode1" presStyleIdx="2" presStyleCnt="3" custScaleX="78745" custLinFactNeighborX="-10348">
        <dgm:presLayoutVars>
          <dgm:chMax val="3"/>
          <dgm:chPref val="3"/>
          <dgm:bulletEnabled val="1"/>
        </dgm:presLayoutVars>
      </dgm:prSet>
      <dgm:spPr/>
    </dgm:pt>
    <dgm:pt modelId="{20BBEF78-D3CE-4DF1-9EB7-77653905A154}" type="pres">
      <dgm:prSet presAssocID="{651C53B0-85E1-493C-BD3D-F77A073EF45A}" presName="Accent" presStyleLbl="parChTrans1D1" presStyleIdx="2" presStyleCnt="3"/>
      <dgm:spPr>
        <a:ln>
          <a:solidFill>
            <a:srgbClr val="6C4F97"/>
          </a:solidFill>
        </a:ln>
      </dgm:spPr>
    </dgm:pt>
  </dgm:ptLst>
  <dgm:cxnLst>
    <dgm:cxn modelId="{AF19DE12-92D3-4D86-B499-6CEDBADBF010}" type="presOf" srcId="{651C53B0-85E1-493C-BD3D-F77A073EF45A}" destId="{4BC0F632-9AB3-4FB7-B0DA-6E1987B19C5F}" srcOrd="0" destOrd="0" presId="urn:microsoft.com/office/officeart/2011/layout/TabList"/>
    <dgm:cxn modelId="{BC63233B-E14C-4F8D-A176-E6E82259E442}" srcId="{34EE8264-4100-4672-9836-EA9544C76B9E}" destId="{AAD5DFDB-001F-4710-8214-1219B6B8875F}" srcOrd="0" destOrd="0" parTransId="{D7FE6D3E-E26D-4BFC-8339-67ECC287718B}" sibTransId="{2E9F0BC6-50EB-4A28-835B-65E3F82F218B}"/>
    <dgm:cxn modelId="{473AE35F-509A-4287-B533-6CCF6BC033EE}" type="presOf" srcId="{9DBD06D1-6B78-4B05-A1D7-7BD6AFDE809B}" destId="{FD56A2C6-F529-4367-9FFC-810E2CEFAAD0}" srcOrd="0" destOrd="0" presId="urn:microsoft.com/office/officeart/2011/layout/TabList"/>
    <dgm:cxn modelId="{C07F9760-958A-4B85-80E7-020FEC1A2374}" srcId="{34EE8264-4100-4672-9836-EA9544C76B9E}" destId="{651C53B0-85E1-493C-BD3D-F77A073EF45A}" srcOrd="2" destOrd="0" parTransId="{7075109C-8BB9-403F-B9E8-3F76A20D9763}" sibTransId="{2B22A41F-1409-4BB6-A23B-D2191DBB2B23}"/>
    <dgm:cxn modelId="{95D9F952-C316-4F9D-B412-2A7A6A2328F4}" srcId="{651C53B0-85E1-493C-BD3D-F77A073EF45A}" destId="{8E7B8F2E-D91F-4C37-B760-DBD54B83BC65}" srcOrd="0" destOrd="0" parTransId="{55044743-0905-42F1-8B8A-FC935632BE1B}" sibTransId="{9756056E-EE55-4B75-9486-F297CAF6B11E}"/>
    <dgm:cxn modelId="{98BC2A80-6982-401D-A502-E3C00053C0CB}" type="presOf" srcId="{8E7B8F2E-D91F-4C37-B760-DBD54B83BC65}" destId="{DEE7E8C3-F366-409A-AA59-490A3CC5DB43}" srcOrd="0" destOrd="0" presId="urn:microsoft.com/office/officeart/2011/layout/TabList"/>
    <dgm:cxn modelId="{92E4C381-6B89-460D-A257-21853634D99E}" type="presOf" srcId="{C0E8804F-57DD-49FB-A231-22B1E2CF8F41}" destId="{69163349-7931-4281-A54A-7BB8051D9BC5}" srcOrd="0" destOrd="0" presId="urn:microsoft.com/office/officeart/2011/layout/TabList"/>
    <dgm:cxn modelId="{B0F2658D-0DDC-4628-91E9-2F957E5122BA}" type="presOf" srcId="{34EE8264-4100-4672-9836-EA9544C76B9E}" destId="{EEDAD631-E6C6-4C43-B75B-396776FF6425}" srcOrd="0" destOrd="0" presId="urn:microsoft.com/office/officeart/2011/layout/TabList"/>
    <dgm:cxn modelId="{3E82A5B4-C5D7-4DBA-924F-26DE7B81C55A}" type="presOf" srcId="{AAD5DFDB-001F-4710-8214-1219B6B8875F}" destId="{AF4BB431-2700-4F33-824E-7835846FC93A}" srcOrd="0" destOrd="0" presId="urn:microsoft.com/office/officeart/2011/layout/TabList"/>
    <dgm:cxn modelId="{FFB44AB7-4BEE-4560-BF1F-90B94A515521}" type="presOf" srcId="{349EB275-178B-4932-875B-0F4C7607A2F3}" destId="{A1B617F9-F686-4DA3-8051-823612882D17}" srcOrd="0" destOrd="0" presId="urn:microsoft.com/office/officeart/2011/layout/TabList"/>
    <dgm:cxn modelId="{3F1ECEE3-2C5D-415D-9216-750832371BC8}" srcId="{AAD5DFDB-001F-4710-8214-1219B6B8875F}" destId="{9DBD06D1-6B78-4B05-A1D7-7BD6AFDE809B}" srcOrd="0" destOrd="0" parTransId="{6D4E1ABE-929C-4A49-AA05-F78814208B2C}" sibTransId="{1DCD452C-2D5C-4A75-A0FF-AAF588294211}"/>
    <dgm:cxn modelId="{602AE4E6-47C6-4C74-8DB5-05838CB05BB0}" srcId="{34EE8264-4100-4672-9836-EA9544C76B9E}" destId="{C0E8804F-57DD-49FB-A231-22B1E2CF8F41}" srcOrd="1" destOrd="0" parTransId="{365B6BA8-FAD2-4C24-A97A-87BAEF776ABA}" sibTransId="{D830C5CD-2EFB-400E-8846-A69BE5A6AE9C}"/>
    <dgm:cxn modelId="{3677F6ED-0B1F-4D77-935C-A50395056E0A}" srcId="{C0E8804F-57DD-49FB-A231-22B1E2CF8F41}" destId="{349EB275-178B-4932-875B-0F4C7607A2F3}" srcOrd="0" destOrd="0" parTransId="{63716AAA-D30C-4227-8B51-C41252D5B768}" sibTransId="{55FD012B-3D26-4733-928D-1FDDDB035A30}"/>
    <dgm:cxn modelId="{52807D6F-E4C4-4897-A883-E029E4836B16}" type="presParOf" srcId="{EEDAD631-E6C6-4C43-B75B-396776FF6425}" destId="{5051EA92-9DEE-43C0-965F-B0D5C5233C98}" srcOrd="0" destOrd="0" presId="urn:microsoft.com/office/officeart/2011/layout/TabList"/>
    <dgm:cxn modelId="{5AAB3516-399A-4F67-A49A-B5220C6B25AA}" type="presParOf" srcId="{5051EA92-9DEE-43C0-965F-B0D5C5233C98}" destId="{FD56A2C6-F529-4367-9FFC-810E2CEFAAD0}" srcOrd="0" destOrd="0" presId="urn:microsoft.com/office/officeart/2011/layout/TabList"/>
    <dgm:cxn modelId="{A03A7202-DDC7-4B79-AB0F-C3925674CDB6}" type="presParOf" srcId="{5051EA92-9DEE-43C0-965F-B0D5C5233C98}" destId="{AF4BB431-2700-4F33-824E-7835846FC93A}" srcOrd="1" destOrd="0" presId="urn:microsoft.com/office/officeart/2011/layout/TabList"/>
    <dgm:cxn modelId="{62040C9C-D20F-4C20-9A67-1E4B4165B3E1}" type="presParOf" srcId="{5051EA92-9DEE-43C0-965F-B0D5C5233C98}" destId="{8E887672-7BCB-4DAC-9549-29851ED54A23}" srcOrd="2" destOrd="0" presId="urn:microsoft.com/office/officeart/2011/layout/TabList"/>
    <dgm:cxn modelId="{9B27CF9D-AD7C-47EF-92B8-D2910F03A9E4}" type="presParOf" srcId="{EEDAD631-E6C6-4C43-B75B-396776FF6425}" destId="{1909F3FE-3797-46A6-8B71-A4266CD77BDF}" srcOrd="1" destOrd="0" presId="urn:microsoft.com/office/officeart/2011/layout/TabList"/>
    <dgm:cxn modelId="{47DF5CA6-3577-4291-9066-26FC365DEA0C}" type="presParOf" srcId="{EEDAD631-E6C6-4C43-B75B-396776FF6425}" destId="{34F90C26-8772-45A1-BF11-F7F60B4378FB}" srcOrd="2" destOrd="0" presId="urn:microsoft.com/office/officeart/2011/layout/TabList"/>
    <dgm:cxn modelId="{C7887F9E-ACC6-469B-BA83-D313C4FB523A}" type="presParOf" srcId="{34F90C26-8772-45A1-BF11-F7F60B4378FB}" destId="{A1B617F9-F686-4DA3-8051-823612882D17}" srcOrd="0" destOrd="0" presId="urn:microsoft.com/office/officeart/2011/layout/TabList"/>
    <dgm:cxn modelId="{0EAB672D-AD80-4B4E-B8C4-ED29530E6338}" type="presParOf" srcId="{34F90C26-8772-45A1-BF11-F7F60B4378FB}" destId="{69163349-7931-4281-A54A-7BB8051D9BC5}" srcOrd="1" destOrd="0" presId="urn:microsoft.com/office/officeart/2011/layout/TabList"/>
    <dgm:cxn modelId="{9C5D8464-1487-4045-8B51-0E6B0B665756}" type="presParOf" srcId="{34F90C26-8772-45A1-BF11-F7F60B4378FB}" destId="{7066D8E9-3E46-4790-B907-9E65A2E9CF55}" srcOrd="2" destOrd="0" presId="urn:microsoft.com/office/officeart/2011/layout/TabList"/>
    <dgm:cxn modelId="{6D6362EE-B3F1-48D8-8324-69B3267F5D61}" type="presParOf" srcId="{EEDAD631-E6C6-4C43-B75B-396776FF6425}" destId="{7B2D5649-CC57-43E6-98E8-B040D8F51674}" srcOrd="3" destOrd="0" presId="urn:microsoft.com/office/officeart/2011/layout/TabList"/>
    <dgm:cxn modelId="{9A182CC8-F12B-4CFE-AC0B-BDD8F0A878E6}" type="presParOf" srcId="{EEDAD631-E6C6-4C43-B75B-396776FF6425}" destId="{BC826B32-0EBF-4FCC-B765-E8A48958484A}" srcOrd="4" destOrd="0" presId="urn:microsoft.com/office/officeart/2011/layout/TabList"/>
    <dgm:cxn modelId="{411C6895-864A-4F96-A4D4-C24222F29705}" type="presParOf" srcId="{BC826B32-0EBF-4FCC-B765-E8A48958484A}" destId="{DEE7E8C3-F366-409A-AA59-490A3CC5DB43}" srcOrd="0" destOrd="0" presId="urn:microsoft.com/office/officeart/2011/layout/TabList"/>
    <dgm:cxn modelId="{59A0CA87-52EC-48A7-98DF-3AC1A076B175}" type="presParOf" srcId="{BC826B32-0EBF-4FCC-B765-E8A48958484A}" destId="{4BC0F632-9AB3-4FB7-B0DA-6E1987B19C5F}" srcOrd="1" destOrd="0" presId="urn:microsoft.com/office/officeart/2011/layout/TabList"/>
    <dgm:cxn modelId="{1B9CDC13-D885-4AC8-9F99-808F92A219F8}" type="presParOf" srcId="{BC826B32-0EBF-4FCC-B765-E8A48958484A}" destId="{20BBEF78-D3CE-4DF1-9EB7-77653905A154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03310-A978-4BD6-B8E5-623D4BDEDF22}">
      <dsp:nvSpPr>
        <dsp:cNvPr id="0" name=""/>
        <dsp:cNvSpPr/>
      </dsp:nvSpPr>
      <dsp:spPr>
        <a:xfrm>
          <a:off x="2822" y="973128"/>
          <a:ext cx="1497295" cy="831270"/>
        </a:xfrm>
        <a:prstGeom prst="roundRect">
          <a:avLst>
            <a:gd name="adj" fmla="val 10000"/>
          </a:avLst>
        </a:prstGeom>
        <a:solidFill>
          <a:srgbClr val="F64A25"/>
        </a:solidFill>
        <a:ln w="25400" cap="flat" cmpd="sng" algn="ctr">
          <a:solidFill>
            <a:srgbClr val="F64A2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mbria" panose="02040503050406030204" pitchFamily="18" charset="0"/>
            </a:rPr>
            <a:t>Treatments</a:t>
          </a:r>
        </a:p>
      </dsp:txBody>
      <dsp:txXfrm>
        <a:off x="27169" y="997475"/>
        <a:ext cx="1448601" cy="782576"/>
      </dsp:txXfrm>
    </dsp:sp>
    <dsp:sp modelId="{CA12881D-7A13-471F-AFE9-E162631F8EAF}">
      <dsp:nvSpPr>
        <dsp:cNvPr id="0" name=""/>
        <dsp:cNvSpPr/>
      </dsp:nvSpPr>
      <dsp:spPr>
        <a:xfrm>
          <a:off x="152551" y="1804399"/>
          <a:ext cx="149729" cy="905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5297"/>
              </a:lnTo>
              <a:lnTo>
                <a:pt x="149729" y="905297"/>
              </a:lnTo>
            </a:path>
          </a:pathLst>
        </a:custGeom>
        <a:noFill/>
        <a:ln w="25400" cap="flat" cmpd="sng" algn="ctr">
          <a:solidFill>
            <a:srgbClr val="F64A2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2D6B0A-B739-4658-B9BE-E25EF5A96A94}">
      <dsp:nvSpPr>
        <dsp:cNvPr id="0" name=""/>
        <dsp:cNvSpPr/>
      </dsp:nvSpPr>
      <dsp:spPr>
        <a:xfrm>
          <a:off x="302281" y="1998703"/>
          <a:ext cx="1298328" cy="1421986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rgbClr val="F64A2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tx1"/>
              </a:solidFill>
              <a:latin typeface="Cambria" panose="02040503050406030204" pitchFamily="18" charset="0"/>
            </a:rPr>
            <a:t>Which treatments are compared</a:t>
          </a:r>
        </a:p>
      </dsp:txBody>
      <dsp:txXfrm>
        <a:off x="340308" y="2036730"/>
        <a:ext cx="1222274" cy="1345932"/>
      </dsp:txXfrm>
    </dsp:sp>
    <dsp:sp modelId="{103883A4-ECBA-49E6-BAEA-56B941448809}">
      <dsp:nvSpPr>
        <dsp:cNvPr id="0" name=""/>
        <dsp:cNvSpPr/>
      </dsp:nvSpPr>
      <dsp:spPr>
        <a:xfrm>
          <a:off x="1735563" y="973128"/>
          <a:ext cx="1497295" cy="831270"/>
        </a:xfrm>
        <a:prstGeom prst="roundRect">
          <a:avLst>
            <a:gd name="adj" fmla="val 10000"/>
          </a:avLst>
        </a:prstGeom>
        <a:solidFill>
          <a:srgbClr val="CF2C4D"/>
        </a:solidFill>
        <a:ln w="25400" cap="flat" cmpd="sng" algn="ctr">
          <a:solidFill>
            <a:srgbClr val="CF2C4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mbria" panose="02040503050406030204" pitchFamily="18" charset="0"/>
            </a:rPr>
            <a:t>Target study population</a:t>
          </a:r>
        </a:p>
      </dsp:txBody>
      <dsp:txXfrm>
        <a:off x="1759910" y="997475"/>
        <a:ext cx="1448601" cy="782576"/>
      </dsp:txXfrm>
    </dsp:sp>
    <dsp:sp modelId="{1D03791C-C4B6-4090-818D-2AA344F687AA}">
      <dsp:nvSpPr>
        <dsp:cNvPr id="0" name=""/>
        <dsp:cNvSpPr/>
      </dsp:nvSpPr>
      <dsp:spPr>
        <a:xfrm>
          <a:off x="1885293" y="1804399"/>
          <a:ext cx="149729" cy="905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5297"/>
              </a:lnTo>
              <a:lnTo>
                <a:pt x="149729" y="905297"/>
              </a:lnTo>
            </a:path>
          </a:pathLst>
        </a:custGeom>
        <a:noFill/>
        <a:ln w="25400" cap="flat" cmpd="sng" algn="ctr">
          <a:solidFill>
            <a:srgbClr val="CF2C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78052E-27A2-4997-AEA9-5C3A30BFF8CC}">
      <dsp:nvSpPr>
        <dsp:cNvPr id="0" name=""/>
        <dsp:cNvSpPr/>
      </dsp:nvSpPr>
      <dsp:spPr>
        <a:xfrm>
          <a:off x="2035023" y="1998703"/>
          <a:ext cx="1298328" cy="1421986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rgbClr val="CF2C4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tx1"/>
              </a:solidFill>
              <a:latin typeface="Cambria" panose="02040503050406030204" pitchFamily="18" charset="0"/>
            </a:rPr>
            <a:t>Which patients are the focus of the clinical question</a:t>
          </a:r>
        </a:p>
      </dsp:txBody>
      <dsp:txXfrm>
        <a:off x="2073050" y="2036730"/>
        <a:ext cx="1222274" cy="1345932"/>
      </dsp:txXfrm>
    </dsp:sp>
    <dsp:sp modelId="{1727071F-7A92-43AC-88AF-E6FCD153F847}">
      <dsp:nvSpPr>
        <dsp:cNvPr id="0" name=""/>
        <dsp:cNvSpPr/>
      </dsp:nvSpPr>
      <dsp:spPr>
        <a:xfrm>
          <a:off x="3468305" y="973128"/>
          <a:ext cx="1497295" cy="831270"/>
        </a:xfrm>
        <a:prstGeom prst="roundRect">
          <a:avLst>
            <a:gd name="adj" fmla="val 10000"/>
          </a:avLst>
        </a:prstGeom>
        <a:solidFill>
          <a:srgbClr val="9C3088"/>
        </a:solidFill>
        <a:ln w="25400" cap="flat" cmpd="sng" algn="ctr">
          <a:solidFill>
            <a:srgbClr val="9C308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mbria" panose="02040503050406030204" pitchFamily="18" charset="0"/>
            </a:rPr>
            <a:t>Endpoint of interest</a:t>
          </a:r>
        </a:p>
      </dsp:txBody>
      <dsp:txXfrm>
        <a:off x="3492652" y="997475"/>
        <a:ext cx="1448601" cy="782576"/>
      </dsp:txXfrm>
    </dsp:sp>
    <dsp:sp modelId="{7340DA7C-895A-41B6-8142-DB071696C431}">
      <dsp:nvSpPr>
        <dsp:cNvPr id="0" name=""/>
        <dsp:cNvSpPr/>
      </dsp:nvSpPr>
      <dsp:spPr>
        <a:xfrm>
          <a:off x="3618035" y="1804399"/>
          <a:ext cx="149729" cy="905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5297"/>
              </a:lnTo>
              <a:lnTo>
                <a:pt x="149729" y="905297"/>
              </a:lnTo>
            </a:path>
          </a:pathLst>
        </a:custGeom>
        <a:noFill/>
        <a:ln w="25400" cap="flat" cmpd="sng" algn="ctr">
          <a:solidFill>
            <a:srgbClr val="9C308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9EC821-F36A-4AB9-8231-17009CD42B40}">
      <dsp:nvSpPr>
        <dsp:cNvPr id="0" name=""/>
        <dsp:cNvSpPr/>
      </dsp:nvSpPr>
      <dsp:spPr>
        <a:xfrm>
          <a:off x="3767765" y="1998703"/>
          <a:ext cx="1298328" cy="1421986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rgbClr val="9C308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tx1"/>
              </a:solidFill>
              <a:latin typeface="Cambria" panose="02040503050406030204" pitchFamily="18" charset="0"/>
            </a:rPr>
            <a:t>What will be measured and how</a:t>
          </a:r>
        </a:p>
      </dsp:txBody>
      <dsp:txXfrm>
        <a:off x="3805792" y="2036730"/>
        <a:ext cx="1222274" cy="1345932"/>
      </dsp:txXfrm>
    </dsp:sp>
    <dsp:sp modelId="{3CA42CF8-96C0-4258-AEF1-06760F5EFF4F}">
      <dsp:nvSpPr>
        <dsp:cNvPr id="0" name=""/>
        <dsp:cNvSpPr/>
      </dsp:nvSpPr>
      <dsp:spPr>
        <a:xfrm>
          <a:off x="5201047" y="973128"/>
          <a:ext cx="1497295" cy="831270"/>
        </a:xfrm>
        <a:prstGeom prst="roundRect">
          <a:avLst>
            <a:gd name="adj" fmla="val 10000"/>
          </a:avLst>
        </a:prstGeom>
        <a:solidFill>
          <a:srgbClr val="6C4F97"/>
        </a:solidFill>
        <a:ln w="25400" cap="flat" cmpd="sng" algn="ctr">
          <a:solidFill>
            <a:srgbClr val="6C4F9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mbria" panose="02040503050406030204" pitchFamily="18" charset="0"/>
            </a:rPr>
            <a:t>Intercurrent events</a:t>
          </a:r>
        </a:p>
      </dsp:txBody>
      <dsp:txXfrm>
        <a:off x="5225394" y="997475"/>
        <a:ext cx="1448601" cy="782576"/>
      </dsp:txXfrm>
    </dsp:sp>
    <dsp:sp modelId="{25619185-701C-42C4-B76B-8CE14CA40DD3}">
      <dsp:nvSpPr>
        <dsp:cNvPr id="0" name=""/>
        <dsp:cNvSpPr/>
      </dsp:nvSpPr>
      <dsp:spPr>
        <a:xfrm>
          <a:off x="5350777" y="1804399"/>
          <a:ext cx="149729" cy="905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5297"/>
              </a:lnTo>
              <a:lnTo>
                <a:pt x="149729" y="905297"/>
              </a:lnTo>
            </a:path>
          </a:pathLst>
        </a:custGeom>
        <a:noFill/>
        <a:ln w="25400" cap="flat" cmpd="sng" algn="ctr">
          <a:solidFill>
            <a:srgbClr val="6C4F9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B0C5D8-7201-40BE-ACE5-2A1AAD702D2C}">
      <dsp:nvSpPr>
        <dsp:cNvPr id="0" name=""/>
        <dsp:cNvSpPr/>
      </dsp:nvSpPr>
      <dsp:spPr>
        <a:xfrm>
          <a:off x="5500507" y="1998703"/>
          <a:ext cx="1298328" cy="1421986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rgbClr val="6C4F9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tx1"/>
              </a:solidFill>
              <a:latin typeface="Cambria" panose="02040503050406030204" pitchFamily="18" charset="0"/>
            </a:rPr>
            <a:t>What events can distort interpretation</a:t>
          </a:r>
        </a:p>
      </dsp:txBody>
      <dsp:txXfrm>
        <a:off x="5538534" y="2036730"/>
        <a:ext cx="1222274" cy="1345932"/>
      </dsp:txXfrm>
    </dsp:sp>
    <dsp:sp modelId="{D4A555DA-CE5F-414D-A253-1A504A049F37}">
      <dsp:nvSpPr>
        <dsp:cNvPr id="0" name=""/>
        <dsp:cNvSpPr/>
      </dsp:nvSpPr>
      <dsp:spPr>
        <a:xfrm>
          <a:off x="6933789" y="973128"/>
          <a:ext cx="1497295" cy="831270"/>
        </a:xfrm>
        <a:prstGeom prst="roundRect">
          <a:avLst>
            <a:gd name="adj" fmla="val 10000"/>
          </a:avLst>
        </a:prstGeom>
        <a:solidFill>
          <a:srgbClr val="003E5D"/>
        </a:solidFill>
        <a:ln w="25400" cap="flat" cmpd="sng" algn="ctr">
          <a:solidFill>
            <a:srgbClr val="003E5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mbria" panose="02040503050406030204" pitchFamily="18" charset="0"/>
            </a:rPr>
            <a:t>Population level summary</a:t>
          </a:r>
        </a:p>
      </dsp:txBody>
      <dsp:txXfrm>
        <a:off x="6958136" y="997475"/>
        <a:ext cx="1448601" cy="782576"/>
      </dsp:txXfrm>
    </dsp:sp>
    <dsp:sp modelId="{4D895B0B-A9C9-481E-8166-8B47DBE22C47}">
      <dsp:nvSpPr>
        <dsp:cNvPr id="0" name=""/>
        <dsp:cNvSpPr/>
      </dsp:nvSpPr>
      <dsp:spPr>
        <a:xfrm>
          <a:off x="7083519" y="1804399"/>
          <a:ext cx="149729" cy="905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5297"/>
              </a:lnTo>
              <a:lnTo>
                <a:pt x="149729" y="905297"/>
              </a:lnTo>
            </a:path>
          </a:pathLst>
        </a:custGeom>
        <a:noFill/>
        <a:ln w="25400" cap="flat" cmpd="sng" algn="ctr">
          <a:solidFill>
            <a:srgbClr val="003E5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27A6B3-28FE-4C54-94D6-34582DCDB615}">
      <dsp:nvSpPr>
        <dsp:cNvPr id="0" name=""/>
        <dsp:cNvSpPr/>
      </dsp:nvSpPr>
      <dsp:spPr>
        <a:xfrm>
          <a:off x="7233249" y="1998703"/>
          <a:ext cx="1298328" cy="1421986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rgbClr val="003E5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tx1"/>
              </a:solidFill>
              <a:latin typeface="Cambria" panose="02040503050406030204" pitchFamily="18" charset="0"/>
            </a:rPr>
            <a:t>What is the basis for comparison</a:t>
          </a:r>
        </a:p>
      </dsp:txBody>
      <dsp:txXfrm>
        <a:off x="7271276" y="2036730"/>
        <a:ext cx="1222274" cy="13459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BBEF78-D3CE-4DF1-9EB7-77653905A154}">
      <dsp:nvSpPr>
        <dsp:cNvPr id="0" name=""/>
        <dsp:cNvSpPr/>
      </dsp:nvSpPr>
      <dsp:spPr>
        <a:xfrm>
          <a:off x="-76961" y="1981133"/>
          <a:ext cx="8229600" cy="0"/>
        </a:xfrm>
        <a:prstGeom prst="line">
          <a:avLst/>
        </a:prstGeom>
        <a:noFill/>
        <a:ln w="25400" cap="flat" cmpd="sng" algn="ctr">
          <a:solidFill>
            <a:srgbClr val="6C4F9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66D8E9-3E46-4790-B907-9E65A2E9CF55}">
      <dsp:nvSpPr>
        <dsp:cNvPr id="0" name=""/>
        <dsp:cNvSpPr/>
      </dsp:nvSpPr>
      <dsp:spPr>
        <a:xfrm>
          <a:off x="-76961" y="1310126"/>
          <a:ext cx="8229600" cy="0"/>
        </a:xfrm>
        <a:prstGeom prst="line">
          <a:avLst/>
        </a:prstGeom>
        <a:noFill/>
        <a:ln w="25400" cap="flat" cmpd="sng" algn="ctr">
          <a:solidFill>
            <a:srgbClr val="6C4F9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887672-7BCB-4DAC-9549-29851ED54A23}">
      <dsp:nvSpPr>
        <dsp:cNvPr id="0" name=""/>
        <dsp:cNvSpPr/>
      </dsp:nvSpPr>
      <dsp:spPr>
        <a:xfrm>
          <a:off x="-76961" y="639120"/>
          <a:ext cx="8229600" cy="0"/>
        </a:xfrm>
        <a:prstGeom prst="line">
          <a:avLst/>
        </a:prstGeom>
        <a:noFill/>
        <a:ln w="25400" cap="flat" cmpd="sng" algn="ctr">
          <a:solidFill>
            <a:srgbClr val="6C4F9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56A2C6-F529-4367-9FFC-810E2CEFAAD0}">
      <dsp:nvSpPr>
        <dsp:cNvPr id="0" name=""/>
        <dsp:cNvSpPr/>
      </dsp:nvSpPr>
      <dsp:spPr>
        <a:xfrm>
          <a:off x="1765334" y="66"/>
          <a:ext cx="6397748" cy="639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mbria" panose="02040503050406030204" pitchFamily="18" charset="0"/>
              <a:cs typeface="Calibri" panose="020F0502020204030204" pitchFamily="34" charset="0"/>
            </a:rPr>
            <a:t>Use </a:t>
          </a:r>
          <a:r>
            <a:rPr lang="en-US" sz="1400" kern="1200">
              <a:latin typeface="Cambria" panose="02040503050406030204" pitchFamily="18" charset="0"/>
              <a:cs typeface="Calibri" panose="020F0502020204030204" pitchFamily="34" charset="0"/>
            </a:rPr>
            <a:t>PRO values </a:t>
          </a:r>
          <a:r>
            <a:rPr lang="en-US" sz="1400" kern="1200" dirty="0">
              <a:latin typeface="Cambria" panose="02040503050406030204" pitchFamily="18" charset="0"/>
              <a:cs typeface="Calibri" panose="020F0502020204030204" pitchFamily="34" charset="0"/>
            </a:rPr>
            <a:t>regardless of whether intercurrent event occurs.</a:t>
          </a:r>
          <a:endParaRPr lang="en-US" sz="1400" kern="1200" dirty="0">
            <a:latin typeface="Cambria" panose="02040503050406030204" pitchFamily="18" charset="0"/>
          </a:endParaRPr>
        </a:p>
      </dsp:txBody>
      <dsp:txXfrm>
        <a:off x="1765334" y="66"/>
        <a:ext cx="6397748" cy="639053"/>
      </dsp:txXfrm>
    </dsp:sp>
    <dsp:sp modelId="{AF4BB431-2700-4F33-824E-7835846FC93A}">
      <dsp:nvSpPr>
        <dsp:cNvPr id="0" name=""/>
        <dsp:cNvSpPr/>
      </dsp:nvSpPr>
      <dsp:spPr>
        <a:xfrm>
          <a:off x="0" y="66"/>
          <a:ext cx="1684903" cy="639053"/>
        </a:xfrm>
        <a:prstGeom prst="round2SameRect">
          <a:avLst>
            <a:gd name="adj1" fmla="val 16670"/>
            <a:gd name="adj2" fmla="val 0"/>
          </a:avLst>
        </a:prstGeom>
        <a:solidFill>
          <a:srgbClr val="6C4F97"/>
        </a:solidFill>
        <a:ln w="25400" cap="flat" cmpd="sng" algn="ctr">
          <a:solidFill>
            <a:srgbClr val="6C4F9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Cambria" panose="02040503050406030204" pitchFamily="18" charset="0"/>
            </a:rPr>
            <a:t>Treatment policy</a:t>
          </a:r>
        </a:p>
      </dsp:txBody>
      <dsp:txXfrm>
        <a:off x="31202" y="31268"/>
        <a:ext cx="1622499" cy="607851"/>
      </dsp:txXfrm>
    </dsp:sp>
    <dsp:sp modelId="{A1B617F9-F686-4DA3-8051-823612882D17}">
      <dsp:nvSpPr>
        <dsp:cNvPr id="0" name=""/>
        <dsp:cNvSpPr/>
      </dsp:nvSpPr>
      <dsp:spPr>
        <a:xfrm>
          <a:off x="1765334" y="671073"/>
          <a:ext cx="6397748" cy="639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mbria" panose="02040503050406030204" pitchFamily="18" charset="0"/>
            </a:rPr>
            <a:t>Integrate </a:t>
          </a:r>
          <a:r>
            <a:rPr lang="en-US" sz="1400" kern="1200" dirty="0">
              <a:latin typeface="Cambria" panose="02040503050406030204" pitchFamily="18" charset="0"/>
              <a:cs typeface="Calibri" panose="020F0502020204030204" pitchFamily="34" charset="0"/>
            </a:rPr>
            <a:t>intercurrent event as part of the event of “deterioration”.</a:t>
          </a:r>
          <a:endParaRPr lang="en-US" sz="1400" kern="1200" dirty="0">
            <a:latin typeface="Cambria" panose="02040503050406030204" pitchFamily="18" charset="0"/>
          </a:endParaRPr>
        </a:p>
      </dsp:txBody>
      <dsp:txXfrm>
        <a:off x="1765334" y="671073"/>
        <a:ext cx="6397748" cy="639053"/>
      </dsp:txXfrm>
    </dsp:sp>
    <dsp:sp modelId="{69163349-7931-4281-A54A-7BB8051D9BC5}">
      <dsp:nvSpPr>
        <dsp:cNvPr id="0" name=""/>
        <dsp:cNvSpPr/>
      </dsp:nvSpPr>
      <dsp:spPr>
        <a:xfrm>
          <a:off x="0" y="671073"/>
          <a:ext cx="1684903" cy="639053"/>
        </a:xfrm>
        <a:prstGeom prst="round2SameRect">
          <a:avLst>
            <a:gd name="adj1" fmla="val 16670"/>
            <a:gd name="adj2" fmla="val 0"/>
          </a:avLst>
        </a:prstGeom>
        <a:solidFill>
          <a:srgbClr val="6C4F97"/>
        </a:solidFill>
        <a:ln w="25400" cap="flat" cmpd="sng" algn="ctr">
          <a:solidFill>
            <a:srgbClr val="6C4F9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Cambria" panose="02040503050406030204" pitchFamily="18" charset="0"/>
            </a:rPr>
            <a:t>Composite</a:t>
          </a:r>
        </a:p>
      </dsp:txBody>
      <dsp:txXfrm>
        <a:off x="31202" y="702275"/>
        <a:ext cx="1622499" cy="607851"/>
      </dsp:txXfrm>
    </dsp:sp>
    <dsp:sp modelId="{DEE7E8C3-F366-409A-AA59-490A3CC5DB43}">
      <dsp:nvSpPr>
        <dsp:cNvPr id="0" name=""/>
        <dsp:cNvSpPr/>
      </dsp:nvSpPr>
      <dsp:spPr>
        <a:xfrm>
          <a:off x="1765334" y="1342079"/>
          <a:ext cx="6397748" cy="639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mbria" panose="02040503050406030204" pitchFamily="18" charset="0"/>
              <a:cs typeface="Calibri" panose="020F0502020204030204" pitchFamily="34" charset="0"/>
            </a:rPr>
            <a:t>Scenario where intercurrent event would not occur (censor). Assumes censored patients have the same risk of event compared to those who did not experience intercurrent event.</a:t>
          </a:r>
          <a:endParaRPr lang="en-US" sz="1400" kern="1200" dirty="0">
            <a:latin typeface="Cambria" panose="02040503050406030204" pitchFamily="18" charset="0"/>
          </a:endParaRPr>
        </a:p>
      </dsp:txBody>
      <dsp:txXfrm>
        <a:off x="1765334" y="1342079"/>
        <a:ext cx="6397748" cy="639053"/>
      </dsp:txXfrm>
    </dsp:sp>
    <dsp:sp modelId="{4BC0F632-9AB3-4FB7-B0DA-6E1987B19C5F}">
      <dsp:nvSpPr>
        <dsp:cNvPr id="0" name=""/>
        <dsp:cNvSpPr/>
      </dsp:nvSpPr>
      <dsp:spPr>
        <a:xfrm>
          <a:off x="0" y="1342079"/>
          <a:ext cx="1684903" cy="639053"/>
        </a:xfrm>
        <a:prstGeom prst="round2SameRect">
          <a:avLst>
            <a:gd name="adj1" fmla="val 16670"/>
            <a:gd name="adj2" fmla="val 0"/>
          </a:avLst>
        </a:prstGeom>
        <a:solidFill>
          <a:srgbClr val="6C4F97"/>
        </a:solidFill>
        <a:ln w="25400" cap="flat" cmpd="sng" algn="ctr">
          <a:solidFill>
            <a:srgbClr val="6C4F9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Cambria" panose="02040503050406030204" pitchFamily="18" charset="0"/>
            </a:rPr>
            <a:t>Hypothetical</a:t>
          </a:r>
        </a:p>
      </dsp:txBody>
      <dsp:txXfrm>
        <a:off x="31202" y="1373281"/>
        <a:ext cx="1622499" cy="6078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2099" tIns="46049" rIns="92099" bIns="46049" rtlCol="0"/>
          <a:lstStyle>
            <a:lvl1pPr algn="l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5" y="0"/>
            <a:ext cx="3036888" cy="465138"/>
          </a:xfrm>
          <a:prstGeom prst="rect">
            <a:avLst/>
          </a:prstGeom>
        </p:spPr>
        <p:txBody>
          <a:bodyPr vert="horz" wrap="square" lIns="92099" tIns="46049" rIns="92099" bIns="4604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934ACF68-271C-4564-A744-D5DBE95EBD25}" type="datetimeFigureOut">
              <a:rPr lang="en-US"/>
              <a:pPr>
                <a:defRPr/>
              </a:pPr>
              <a:t>9/24/2020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9" tIns="46049" rIns="92099" bIns="4604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6"/>
            <a:ext cx="5607050" cy="4183063"/>
          </a:xfrm>
          <a:prstGeom prst="rect">
            <a:avLst/>
          </a:prstGeom>
        </p:spPr>
        <p:txBody>
          <a:bodyPr vert="horz" lIns="92099" tIns="46049" rIns="92099" bIns="4604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6888" cy="465138"/>
          </a:xfrm>
          <a:prstGeom prst="rect">
            <a:avLst/>
          </a:prstGeom>
        </p:spPr>
        <p:txBody>
          <a:bodyPr vert="horz" lIns="92099" tIns="46049" rIns="92099" bIns="46049" rtlCol="0" anchor="b"/>
          <a:lstStyle>
            <a:lvl1pPr algn="l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5" y="8829675"/>
            <a:ext cx="3036888" cy="465138"/>
          </a:xfrm>
          <a:prstGeom prst="rect">
            <a:avLst/>
          </a:prstGeom>
        </p:spPr>
        <p:txBody>
          <a:bodyPr vert="horz" wrap="square" lIns="92099" tIns="46049" rIns="92099" bIns="4604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5C95F579-8D91-4C38-A0F6-655015F0B1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8274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122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6683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24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78126" algn="l" defTabSz="911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3752" algn="l" defTabSz="911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89380" algn="l" defTabSz="911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5004" algn="l" defTabSz="911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804C8082-52DA-4588-9F7A-2C89A96F01C4}" type="slidenum">
              <a:rPr lang="en-US" sz="1800" kern="0">
                <a:solidFill>
                  <a:sysClr val="windowText" lastClr="000000"/>
                </a:solidFill>
              </a:rPr>
              <a:pPr defTabSz="931774">
                <a:defRPr/>
              </a:pPr>
              <a:t>1</a:t>
            </a:fld>
            <a:endParaRPr lang="en-US" sz="18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057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88F4B-C8AB-4DED-82A3-6F6C06D43A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569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88F4B-C8AB-4DED-82A3-6F6C06D43A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655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A155D-AD16-466D-BF0D-18A32DCBF9D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801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95F579-8D91-4C38-A0F6-655015F0B13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09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95F579-8D91-4C38-A0F6-655015F0B13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2366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95F579-8D91-4C38-A0F6-655015F0B13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954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3606" y="4766445"/>
            <a:ext cx="2133600" cy="273844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4788694"/>
            <a:ext cx="2895600" cy="273844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85750"/>
            <a:ext cx="3078487" cy="64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698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273" y="1834838"/>
            <a:ext cx="4207727" cy="87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147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3ADA4-D764-4585-A2BE-551BC5601FE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9/24/2020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b="1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A321-45AC-447E-80A8-A29DB1DB31E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1" y="181875"/>
            <a:ext cx="620543" cy="55731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8594467" y="4807330"/>
            <a:ext cx="325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42900"/>
            <a:fld id="{42D067E6-6582-4AD4-8521-F7089C370E58}" type="slidenum">
              <a:rPr lang="en-US" sz="9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 defTabSz="342900"/>
              <a:t>‹#›</a:t>
            </a:fld>
            <a:endParaRPr lang="en-US" sz="9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08256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E643-FCF4-4C10-8E61-29DB07BCD68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9/24/2020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b="1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A321-45AC-447E-80A8-A29DB1DB31E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DA_B&amp;W_Primary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8" y="196069"/>
            <a:ext cx="2703422" cy="42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137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3ADA4-D764-4585-A2BE-551BC5601FE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9/24/2020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b="1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A321-45AC-447E-80A8-A29DB1DB31E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1" y="181875"/>
            <a:ext cx="620543" cy="55731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8594467" y="4807330"/>
            <a:ext cx="325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42900"/>
            <a:fld id="{42D067E6-6582-4AD4-8521-F7089C370E58}" type="slidenum">
              <a:rPr lang="en-US" sz="9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 defTabSz="342900"/>
              <a:t>‹#›</a:t>
            </a:fld>
            <a:endParaRPr lang="en-US" sz="9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70420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CEE83-A9DC-41CC-B80D-E400F513C48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b="1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A321-45AC-447E-80A8-A29DB1DB31E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1" y="202347"/>
            <a:ext cx="620543" cy="55731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8594467" y="4807330"/>
            <a:ext cx="325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42900"/>
            <a:fld id="{42D067E6-6582-4AD4-8521-F7089C370E58}" type="slidenum">
              <a:rPr lang="en-US" sz="9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 defTabSz="342900"/>
              <a:t>‹#›</a:t>
            </a:fld>
            <a:endParaRPr lang="en-US" sz="9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80995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C1ABF-8A40-4454-8599-30DD9791BF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b="1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A321-45AC-447E-80A8-A29DB1DB31E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1" y="181875"/>
            <a:ext cx="620543" cy="55731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594467" y="4807330"/>
            <a:ext cx="325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42900"/>
            <a:fld id="{42D067E6-6582-4AD4-8521-F7089C370E58}" type="slidenum">
              <a:rPr lang="en-US" sz="9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 defTabSz="342900"/>
              <a:t>‹#›</a:t>
            </a:fld>
            <a:endParaRPr lang="en-US" sz="9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349253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1E01-631C-4A62-8069-1889838D9B3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9/24/2020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b="1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A321-45AC-447E-80A8-A29DB1DB31E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1" y="181875"/>
            <a:ext cx="620543" cy="55731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8594467" y="4807330"/>
            <a:ext cx="325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42900"/>
            <a:fld id="{42D067E6-6582-4AD4-8521-F7089C370E58}" type="slidenum">
              <a:rPr lang="en-US" sz="9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 defTabSz="342900"/>
              <a:t>‹#›</a:t>
            </a:fld>
            <a:endParaRPr lang="en-US" sz="9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7880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07A04-6F6D-45E9-93E8-608018077B1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b="1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A321-45AC-447E-80A8-A29DB1DB31E1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1" y="181875"/>
            <a:ext cx="620543" cy="557310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8594467" y="4807330"/>
            <a:ext cx="325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42900"/>
            <a:fld id="{42D067E6-6582-4AD4-8521-F7089C370E58}" type="slidenum">
              <a:rPr lang="en-US" sz="9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 defTabSz="342900"/>
              <a:t>‹#›</a:t>
            </a:fld>
            <a:endParaRPr lang="en-US" sz="9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86941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31470-2054-4432-ADAA-7578F80971B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b="1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A321-45AC-447E-80A8-A29DB1DB3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573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CA22-1E53-43AC-B997-D736B23C200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b="1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A321-45AC-447E-80A8-A29DB1DB31E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1" y="181875"/>
            <a:ext cx="620543" cy="55731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594467" y="4807330"/>
            <a:ext cx="325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42900"/>
            <a:fld id="{42D067E6-6582-4AD4-8521-F7089C370E58}" type="slidenum">
              <a:rPr lang="en-US" sz="9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 defTabSz="342900"/>
              <a:t>‹#›</a:t>
            </a:fld>
            <a:endParaRPr lang="en-US" sz="9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41708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EC80-5493-42E6-A2E3-BC1C077930B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b="1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A321-45AC-447E-80A8-A29DB1DB31E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1" y="181875"/>
            <a:ext cx="620543" cy="55731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594467" y="4807330"/>
            <a:ext cx="325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42900"/>
            <a:fld id="{42D067E6-6582-4AD4-8521-F7089C370E58}" type="slidenum">
              <a:rPr lang="en-US" sz="9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 defTabSz="342900"/>
              <a:t>‹#›</a:t>
            </a:fld>
            <a:endParaRPr lang="en-US" sz="9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802370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A2383-BF55-416F-B076-E348560ED8C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b="1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A321-45AC-447E-80A8-A29DB1DB31E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09039" y="3875491"/>
            <a:ext cx="465407" cy="74308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 rot="5400000">
            <a:off x="140288" y="4770620"/>
            <a:ext cx="325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42900"/>
            <a:fld id="{42D067E6-6582-4AD4-8521-F7089C370E58}" type="slidenum">
              <a:rPr lang="en-US" sz="9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 defTabSz="342900"/>
              <a:t>‹#›</a:t>
            </a:fld>
            <a:endParaRPr lang="en-US" sz="9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1010244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9EC5B-C25E-402A-A0B7-F3C8FFA9FD9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b="1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A321-45AC-447E-80A8-A29DB1DB31E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96457" y="3888023"/>
            <a:ext cx="465407" cy="74308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8594467" y="4807330"/>
            <a:ext cx="325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42900"/>
            <a:fld id="{42D067E6-6582-4AD4-8521-F7089C370E58}" type="slidenum">
              <a:rPr lang="en-US" sz="9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 defTabSz="342900"/>
              <a:t>‹#›</a:t>
            </a:fld>
            <a:endParaRPr lang="en-US" sz="9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74481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2247A0-0566-4976-A476-FFE498ECC3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81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312" r:id="rId1"/>
    <p:sldLayoutId id="2147489322" r:id="rId2"/>
    <p:sldLayoutId id="2147489335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001D4B73-71A8-42F9-831A-AF18362E8EF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7D871F5F-C8AF-484B-B19A-A0CBCE8C7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484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324" r:id="rId1"/>
    <p:sldLayoutId id="2147489325" r:id="rId2"/>
    <p:sldLayoutId id="2147489326" r:id="rId3"/>
    <p:sldLayoutId id="2147489327" r:id="rId4"/>
    <p:sldLayoutId id="2147489328" r:id="rId5"/>
    <p:sldLayoutId id="2147489329" r:id="rId6"/>
    <p:sldLayoutId id="2147489330" r:id="rId7"/>
    <p:sldLayoutId id="2147489331" r:id="rId8"/>
    <p:sldLayoutId id="2147489332" r:id="rId9"/>
    <p:sldLayoutId id="2147489333" r:id="rId10"/>
    <p:sldLayoutId id="2147489334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2FD340C-3A68-4FD7-BF9D-AC6590CF3C2C}"/>
              </a:ext>
            </a:extLst>
          </p:cNvPr>
          <p:cNvSpPr/>
          <p:nvPr/>
        </p:nvSpPr>
        <p:spPr>
          <a:xfrm>
            <a:off x="0" y="1047750"/>
            <a:ext cx="9144000" cy="2762250"/>
          </a:xfrm>
          <a:prstGeom prst="rect">
            <a:avLst/>
          </a:prstGeom>
          <a:solidFill>
            <a:srgbClr val="007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kern="0" dirty="0">
              <a:solidFill>
                <a:sysClr val="windowText" lastClr="000000"/>
              </a:solidFill>
            </a:endParaRPr>
          </a:p>
        </p:txBody>
      </p:sp>
      <p:sp>
        <p:nvSpPr>
          <p:cNvPr id="10" name="Subtitle 5">
            <a:extLst>
              <a:ext uri="{FF2B5EF4-FFF2-40B4-BE49-F238E27FC236}">
                <a16:creationId xmlns:a16="http://schemas.microsoft.com/office/drawing/2014/main" id="{B8CF306D-4130-46A6-8AD8-D595DE45422B}"/>
              </a:ext>
            </a:extLst>
          </p:cNvPr>
          <p:cNvSpPr txBox="1">
            <a:spLocks/>
          </p:cNvSpPr>
          <p:nvPr/>
        </p:nvSpPr>
        <p:spPr>
          <a:xfrm>
            <a:off x="385761" y="3992966"/>
            <a:ext cx="5446628" cy="94589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7DBC"/>
                </a:solidFill>
                <a:effectLst/>
                <a:uLnTx/>
                <a:uFillTx/>
                <a:latin typeface="Cambria" panose="02040503050406030204" pitchFamily="18" charset="0"/>
              </a:rPr>
              <a:t>Mallorie H. Fiero, PhD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altLang="en-US" sz="1800" dirty="0">
                <a:solidFill>
                  <a:srgbClr val="2E2925"/>
                </a:solidFill>
                <a:latin typeface="Cambria" panose="02040503050406030204" pitchFamily="18" charset="0"/>
              </a:rPr>
              <a:t>Statistical </a:t>
            </a:r>
            <a:r>
              <a:rPr lang="en-US" altLang="en-US" sz="1800">
                <a:solidFill>
                  <a:srgbClr val="2E2925"/>
                </a:solidFill>
                <a:latin typeface="Cambria" panose="02040503050406030204" pitchFamily="18" charset="0"/>
              </a:rPr>
              <a:t>Team Leader, </a:t>
            </a:r>
            <a:r>
              <a:rPr lang="en-US" altLang="en-US" sz="1800" dirty="0">
                <a:solidFill>
                  <a:srgbClr val="2E2925"/>
                </a:solidFill>
                <a:latin typeface="Cambria" panose="02040503050406030204" pitchFamily="18" charset="0"/>
              </a:rPr>
              <a:t>DBV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altLang="en-US" sz="1800" dirty="0">
                <a:solidFill>
                  <a:srgbClr val="2E2925"/>
                </a:solidFill>
                <a:latin typeface="Cambria" panose="02040503050406030204" pitchFamily="18" charset="0"/>
              </a:rPr>
              <a:t>Office of Biostatistics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2E2925"/>
              </a:solidFill>
              <a:effectLst/>
              <a:uLnTx/>
              <a:uFillTx/>
              <a:latin typeface="Cambria" panose="0204050305040603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2925"/>
                </a:solidFill>
                <a:effectLst/>
                <a:uLnTx/>
                <a:uFillTx/>
                <a:latin typeface="Cambria" panose="02040503050406030204" pitchFamily="18" charset="0"/>
              </a:rPr>
              <a:t>Center for Drug Evaluation and Research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F47E9550-EE6F-4AEE-BE9A-AABD064C3C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8691" y="1466850"/>
            <a:ext cx="7843837" cy="17907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</a:rPr>
              <a:t>Implementing the </a:t>
            </a:r>
            <a:r>
              <a:rPr lang="en-US" sz="36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Estimand</a:t>
            </a:r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</a:rPr>
              <a:t> Framework: An FDA Perspective</a:t>
            </a:r>
          </a:p>
        </p:txBody>
      </p:sp>
    </p:spTree>
    <p:extLst>
      <p:ext uri="{BB962C8B-B14F-4D97-AF65-F5344CB8AC3E}">
        <p14:creationId xmlns:p14="http://schemas.microsoft.com/office/powerpoint/2010/main" val="2272079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1" y="396122"/>
            <a:ext cx="8509103" cy="69451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Disclosure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lvl="0"/>
            <a:r>
              <a:rPr lang="en-US" dirty="0">
                <a:latin typeface="Cambria" panose="02040503050406030204" pitchFamily="18" charset="0"/>
              </a:rPr>
              <a:t>This talk reflects the views of the author and should not be construed to represent FDA’s views or policies</a:t>
            </a:r>
          </a:p>
          <a:p>
            <a:pPr lvl="0"/>
            <a:r>
              <a:rPr lang="en-US" dirty="0">
                <a:latin typeface="Cambria" panose="02040503050406030204" pitchFamily="18" charset="0"/>
              </a:rPr>
              <a:t>No conflicts of interest to disclose</a:t>
            </a:r>
          </a:p>
        </p:txBody>
      </p:sp>
    </p:spTree>
    <p:extLst>
      <p:ext uri="{BB962C8B-B14F-4D97-AF65-F5344CB8AC3E}">
        <p14:creationId xmlns:p14="http://schemas.microsoft.com/office/powerpoint/2010/main" val="3827919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B767654-2759-4D53-B9F5-A93D289CAF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177411"/>
              </p:ext>
            </p:extLst>
          </p:nvPr>
        </p:nvGraphicFramePr>
        <p:xfrm>
          <a:off x="302879" y="361950"/>
          <a:ext cx="8534400" cy="447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33D276B6-9435-4908-9EE0-B008EF690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279" y="241697"/>
            <a:ext cx="8229600" cy="857250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Cambria" panose="02040503050406030204" pitchFamily="18" charset="0"/>
                <a:cs typeface="Calibri" panose="020F0502020204030204" pitchFamily="34" charset="0"/>
              </a:rPr>
              <a:t>What is an </a:t>
            </a:r>
            <a:r>
              <a:rPr lang="en-US" sz="4000" b="1" dirty="0" err="1">
                <a:latin typeface="Cambria" panose="02040503050406030204" pitchFamily="18" charset="0"/>
                <a:cs typeface="Calibri" panose="020F0502020204030204" pitchFamily="34" charset="0"/>
              </a:rPr>
              <a:t>estimand</a:t>
            </a:r>
            <a:r>
              <a:rPr lang="en-US" sz="4000" b="1" dirty="0">
                <a:latin typeface="Cambria" panose="02040503050406030204" pitchFamily="18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1493E2B-9B33-4432-9742-910ADACF85EF}"/>
              </a:ext>
            </a:extLst>
          </p:cNvPr>
          <p:cNvSpPr/>
          <p:nvPr/>
        </p:nvSpPr>
        <p:spPr>
          <a:xfrm>
            <a:off x="759117" y="4030449"/>
            <a:ext cx="7621921" cy="758398"/>
          </a:xfrm>
          <a:prstGeom prst="round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68C360-0B12-4090-BBE3-20C928B4DB50}"/>
              </a:ext>
            </a:extLst>
          </p:cNvPr>
          <p:cNvSpPr txBox="1"/>
          <p:nvPr/>
        </p:nvSpPr>
        <p:spPr>
          <a:xfrm>
            <a:off x="759118" y="3994150"/>
            <a:ext cx="7621920" cy="857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400" b="1" dirty="0" err="1">
                <a:solidFill>
                  <a:srgbClr val="2E2925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Estimand</a:t>
            </a:r>
            <a:r>
              <a:rPr lang="en-US" altLang="en-US" sz="2400" b="1" dirty="0">
                <a:solidFill>
                  <a:srgbClr val="2E2925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: </a:t>
            </a:r>
            <a:r>
              <a:rPr lang="en-GB" sz="2400" dirty="0">
                <a:solidFill>
                  <a:srgbClr val="2E2925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Target of estimation to address a study’s scientific question of interest</a:t>
            </a:r>
            <a:endParaRPr lang="en-US" sz="2400" dirty="0">
              <a:solidFill>
                <a:srgbClr val="2E2925"/>
              </a:solidFill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113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2F9EA754-09BE-4C6F-A524-D2B0491DA638}"/>
              </a:ext>
            </a:extLst>
          </p:cNvPr>
          <p:cNvSpPr/>
          <p:nvPr/>
        </p:nvSpPr>
        <p:spPr>
          <a:xfrm>
            <a:off x="445506" y="116733"/>
            <a:ext cx="7712873" cy="904817"/>
          </a:xfrm>
          <a:prstGeom prst="triangle">
            <a:avLst/>
          </a:prstGeom>
          <a:noFill/>
          <a:ln w="139700" cmpd="thickThin">
            <a:solidFill>
              <a:srgbClr val="306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8B1D78-027F-4352-8106-FF4195CB72AB}"/>
              </a:ext>
            </a:extLst>
          </p:cNvPr>
          <p:cNvSpPr txBox="1"/>
          <p:nvPr/>
        </p:nvSpPr>
        <p:spPr>
          <a:xfrm>
            <a:off x="2277040" y="536284"/>
            <a:ext cx="4116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mbria" panose="02040503050406030204" pitchFamily="18" charset="0"/>
              </a:rPr>
              <a:t>Communication of Results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D73585D-6F4D-47E4-8533-1143503119EF}"/>
              </a:ext>
            </a:extLst>
          </p:cNvPr>
          <p:cNvGrpSpPr/>
          <p:nvPr/>
        </p:nvGrpSpPr>
        <p:grpSpPr>
          <a:xfrm>
            <a:off x="654423" y="1097914"/>
            <a:ext cx="7399627" cy="463715"/>
            <a:chOff x="1691298" y="1759153"/>
            <a:chExt cx="8892396" cy="61828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DE06A2-E09A-413E-B55D-D98A67841FEB}"/>
                </a:ext>
              </a:extLst>
            </p:cNvPr>
            <p:cNvSpPr/>
            <p:nvPr/>
          </p:nvSpPr>
          <p:spPr>
            <a:xfrm>
              <a:off x="1702340" y="1828800"/>
              <a:ext cx="8881354" cy="548640"/>
            </a:xfrm>
            <a:prstGeom prst="rect">
              <a:avLst/>
            </a:prstGeom>
            <a:noFill/>
            <a:ln w="38100">
              <a:solidFill>
                <a:srgbClr val="3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5DFA312-EAA6-47D8-B519-6DE97F8842C7}"/>
                </a:ext>
              </a:extLst>
            </p:cNvPr>
            <p:cNvSpPr txBox="1"/>
            <p:nvPr/>
          </p:nvSpPr>
          <p:spPr>
            <a:xfrm>
              <a:off x="1691298" y="1759153"/>
              <a:ext cx="8892396" cy="615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Cambria" panose="02040503050406030204" pitchFamily="18" charset="0"/>
                </a:rPr>
                <a:t>Statistical Analysis Plan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AD4D321-E9AA-4223-AEB6-7F9B5C19C443}"/>
              </a:ext>
            </a:extLst>
          </p:cNvPr>
          <p:cNvGrpSpPr/>
          <p:nvPr/>
        </p:nvGrpSpPr>
        <p:grpSpPr>
          <a:xfrm>
            <a:off x="2200087" y="1671294"/>
            <a:ext cx="5823139" cy="2358622"/>
            <a:chOff x="1166155" y="2370795"/>
            <a:chExt cx="10019995" cy="3144829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73453ED-FE84-4A50-896C-C5A6574C6909}"/>
                </a:ext>
              </a:extLst>
            </p:cNvPr>
            <p:cNvGrpSpPr/>
            <p:nvPr/>
          </p:nvGrpSpPr>
          <p:grpSpPr>
            <a:xfrm>
              <a:off x="1166155" y="2379094"/>
              <a:ext cx="2367507" cy="3136529"/>
              <a:chOff x="1166155" y="2379094"/>
              <a:chExt cx="2367507" cy="3136529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445D185E-9B78-4A82-9647-94EB66BA346A}"/>
                  </a:ext>
                </a:extLst>
              </p:cNvPr>
              <p:cNvGrpSpPr/>
              <p:nvPr/>
            </p:nvGrpSpPr>
            <p:grpSpPr>
              <a:xfrm>
                <a:off x="1166155" y="2379094"/>
                <a:ext cx="2367507" cy="3136529"/>
                <a:chOff x="1707202" y="2467581"/>
                <a:chExt cx="1935805" cy="3309030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43C09490-E4EB-4D3B-90FE-1D7FD402AE19}"/>
                    </a:ext>
                  </a:extLst>
                </p:cNvPr>
                <p:cNvSpPr/>
                <p:nvPr/>
              </p:nvSpPr>
              <p:spPr>
                <a:xfrm>
                  <a:off x="1860265" y="2903604"/>
                  <a:ext cx="1629679" cy="2440664"/>
                </a:xfrm>
                <a:prstGeom prst="rect">
                  <a:avLst/>
                </a:prstGeom>
                <a:noFill/>
                <a:ln w="28575">
                  <a:solidFill>
                    <a:srgbClr val="CF2C4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" name="Trapezoid 8">
                  <a:extLst>
                    <a:ext uri="{FF2B5EF4-FFF2-40B4-BE49-F238E27FC236}">
                      <a16:creationId xmlns:a16="http://schemas.microsoft.com/office/drawing/2014/main" id="{6A35C64B-932E-4A23-999E-0F378DC24740}"/>
                    </a:ext>
                  </a:extLst>
                </p:cNvPr>
                <p:cNvSpPr/>
                <p:nvPr/>
              </p:nvSpPr>
              <p:spPr>
                <a:xfrm>
                  <a:off x="1707202" y="2467581"/>
                  <a:ext cx="1935805" cy="398834"/>
                </a:xfrm>
                <a:prstGeom prst="trapezoid">
                  <a:avLst/>
                </a:prstGeom>
                <a:solidFill>
                  <a:srgbClr val="CF2C4D"/>
                </a:solidFill>
                <a:ln w="12700">
                  <a:solidFill>
                    <a:srgbClr val="CF2C4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" name="Trapezoid 13">
                  <a:extLst>
                    <a:ext uri="{FF2B5EF4-FFF2-40B4-BE49-F238E27FC236}">
                      <a16:creationId xmlns:a16="http://schemas.microsoft.com/office/drawing/2014/main" id="{A09A3639-5E1A-49A1-8351-2FC22A0C0E44}"/>
                    </a:ext>
                  </a:extLst>
                </p:cNvPr>
                <p:cNvSpPr/>
                <p:nvPr/>
              </p:nvSpPr>
              <p:spPr>
                <a:xfrm rot="10800000">
                  <a:off x="1707202" y="5377777"/>
                  <a:ext cx="1935805" cy="398834"/>
                </a:xfrm>
                <a:prstGeom prst="trapezoid">
                  <a:avLst/>
                </a:prstGeom>
                <a:solidFill>
                  <a:srgbClr val="CF2C4D"/>
                </a:solidFill>
                <a:ln>
                  <a:solidFill>
                    <a:srgbClr val="CF2C4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F8D7FAC-7A22-431B-8F5F-1DA5623CDFF5}"/>
                  </a:ext>
                </a:extLst>
              </p:cNvPr>
              <p:cNvSpPr txBox="1"/>
              <p:nvPr/>
            </p:nvSpPr>
            <p:spPr>
              <a:xfrm>
                <a:off x="1377754" y="3495306"/>
                <a:ext cx="1951110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Cambria" panose="02040503050406030204" pitchFamily="18" charset="0"/>
                  </a:rPr>
                  <a:t>Target study population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17B942F3-6249-43D3-A5B8-06751AA5D599}"/>
                </a:ext>
              </a:extLst>
            </p:cNvPr>
            <p:cNvGrpSpPr/>
            <p:nvPr/>
          </p:nvGrpSpPr>
          <p:grpSpPr>
            <a:xfrm>
              <a:off x="3717785" y="2388314"/>
              <a:ext cx="2367507" cy="3127309"/>
              <a:chOff x="3717785" y="2388314"/>
              <a:chExt cx="2367507" cy="3127309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C36B27E0-FE37-4B3A-B42D-1A9955364F0A}"/>
                  </a:ext>
                </a:extLst>
              </p:cNvPr>
              <p:cNvGrpSpPr/>
              <p:nvPr/>
            </p:nvGrpSpPr>
            <p:grpSpPr>
              <a:xfrm>
                <a:off x="3717785" y="2388314"/>
                <a:ext cx="2367507" cy="3127309"/>
                <a:chOff x="4021845" y="2477308"/>
                <a:chExt cx="1935805" cy="3299303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BA2A7534-33B6-4932-8164-7C1BE580B729}"/>
                    </a:ext>
                  </a:extLst>
                </p:cNvPr>
                <p:cNvSpPr/>
                <p:nvPr/>
              </p:nvSpPr>
              <p:spPr>
                <a:xfrm>
                  <a:off x="4192080" y="2913331"/>
                  <a:ext cx="1595336" cy="2437813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rgbClr val="9C308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Trapezoid 14">
                  <a:extLst>
                    <a:ext uri="{FF2B5EF4-FFF2-40B4-BE49-F238E27FC236}">
                      <a16:creationId xmlns:a16="http://schemas.microsoft.com/office/drawing/2014/main" id="{E49328C3-3536-4936-80D6-2CB1B8EB3D7E}"/>
                    </a:ext>
                  </a:extLst>
                </p:cNvPr>
                <p:cNvSpPr/>
                <p:nvPr/>
              </p:nvSpPr>
              <p:spPr>
                <a:xfrm>
                  <a:off x="4021845" y="2477308"/>
                  <a:ext cx="1935805" cy="398834"/>
                </a:xfrm>
                <a:prstGeom prst="trapezoid">
                  <a:avLst/>
                </a:prstGeom>
                <a:solidFill>
                  <a:srgbClr val="9C3088"/>
                </a:solidFill>
                <a:ln>
                  <a:solidFill>
                    <a:srgbClr val="9C308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Trapezoid 17">
                  <a:extLst>
                    <a:ext uri="{FF2B5EF4-FFF2-40B4-BE49-F238E27FC236}">
                      <a16:creationId xmlns:a16="http://schemas.microsoft.com/office/drawing/2014/main" id="{E427580C-23D0-41A5-8DF6-1F9C7C56C7AF}"/>
                    </a:ext>
                  </a:extLst>
                </p:cNvPr>
                <p:cNvSpPr/>
                <p:nvPr/>
              </p:nvSpPr>
              <p:spPr>
                <a:xfrm rot="10800000">
                  <a:off x="4021845" y="5377777"/>
                  <a:ext cx="1935805" cy="398834"/>
                </a:xfrm>
                <a:prstGeom prst="trapezoid">
                  <a:avLst/>
                </a:prstGeom>
                <a:solidFill>
                  <a:srgbClr val="9C3088"/>
                </a:solidFill>
                <a:ln>
                  <a:solidFill>
                    <a:srgbClr val="9C308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9BFA049-CCCB-420E-8CC5-CDE57819B0B0}"/>
                  </a:ext>
                </a:extLst>
              </p:cNvPr>
              <p:cNvSpPr txBox="1"/>
              <p:nvPr/>
            </p:nvSpPr>
            <p:spPr>
              <a:xfrm>
                <a:off x="3879584" y="3426055"/>
                <a:ext cx="2034303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Cambria" panose="02040503050406030204" pitchFamily="18" charset="0"/>
                  </a:rPr>
                  <a:t>Variable (endpoint) of interest</a:t>
                </a: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BAF6C77-364E-4F76-88D9-9B752F459A18}"/>
                </a:ext>
              </a:extLst>
            </p:cNvPr>
            <p:cNvGrpSpPr/>
            <p:nvPr/>
          </p:nvGrpSpPr>
          <p:grpSpPr>
            <a:xfrm>
              <a:off x="6269999" y="2388314"/>
              <a:ext cx="2367507" cy="3127309"/>
              <a:chOff x="6269999" y="2388314"/>
              <a:chExt cx="2367507" cy="3127309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30072AD6-72F5-459C-93DF-8110064954BD}"/>
                  </a:ext>
                </a:extLst>
              </p:cNvPr>
              <p:cNvGrpSpPr/>
              <p:nvPr/>
            </p:nvGrpSpPr>
            <p:grpSpPr>
              <a:xfrm>
                <a:off x="6269999" y="2388314"/>
                <a:ext cx="2367507" cy="3127309"/>
                <a:chOff x="6336487" y="2477309"/>
                <a:chExt cx="1935805" cy="3299302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C7777C13-9685-4A26-A6D3-7A08AC348092}"/>
                    </a:ext>
                  </a:extLst>
                </p:cNvPr>
                <p:cNvSpPr/>
                <p:nvPr/>
              </p:nvSpPr>
              <p:spPr>
                <a:xfrm>
                  <a:off x="6506721" y="2913329"/>
                  <a:ext cx="1595336" cy="2437816"/>
                </a:xfrm>
                <a:prstGeom prst="rect">
                  <a:avLst/>
                </a:prstGeom>
                <a:noFill/>
                <a:ln w="28575">
                  <a:solidFill>
                    <a:srgbClr val="6C4F9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Trapezoid 15">
                  <a:extLst>
                    <a:ext uri="{FF2B5EF4-FFF2-40B4-BE49-F238E27FC236}">
                      <a16:creationId xmlns:a16="http://schemas.microsoft.com/office/drawing/2014/main" id="{51C7C410-9BB3-42B1-BFE2-85385E02E12E}"/>
                    </a:ext>
                  </a:extLst>
                </p:cNvPr>
                <p:cNvSpPr/>
                <p:nvPr/>
              </p:nvSpPr>
              <p:spPr>
                <a:xfrm>
                  <a:off x="6336487" y="2477309"/>
                  <a:ext cx="1935805" cy="398834"/>
                </a:xfrm>
                <a:prstGeom prst="trapezoid">
                  <a:avLst/>
                </a:prstGeom>
                <a:solidFill>
                  <a:srgbClr val="6C4F97"/>
                </a:solidFill>
                <a:ln>
                  <a:solidFill>
                    <a:srgbClr val="6C4F9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Trapezoid 18">
                  <a:extLst>
                    <a:ext uri="{FF2B5EF4-FFF2-40B4-BE49-F238E27FC236}">
                      <a16:creationId xmlns:a16="http://schemas.microsoft.com/office/drawing/2014/main" id="{AEE46C31-DB0D-4018-A1C7-4CC63ACB0F69}"/>
                    </a:ext>
                  </a:extLst>
                </p:cNvPr>
                <p:cNvSpPr/>
                <p:nvPr/>
              </p:nvSpPr>
              <p:spPr>
                <a:xfrm rot="10800000">
                  <a:off x="6336487" y="5377777"/>
                  <a:ext cx="1935805" cy="398834"/>
                </a:xfrm>
                <a:prstGeom prst="trapezoid">
                  <a:avLst/>
                </a:prstGeom>
                <a:solidFill>
                  <a:srgbClr val="6C4F97"/>
                </a:solidFill>
                <a:ln>
                  <a:solidFill>
                    <a:srgbClr val="6C4F9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CA835F5-F11D-4F25-BCC9-8D4C68D88C38}"/>
                  </a:ext>
                </a:extLst>
              </p:cNvPr>
              <p:cNvSpPr txBox="1"/>
              <p:nvPr/>
            </p:nvSpPr>
            <p:spPr>
              <a:xfrm>
                <a:off x="6379065" y="3620438"/>
                <a:ext cx="2149370" cy="6976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Cambria" panose="02040503050406030204" pitchFamily="18" charset="0"/>
                  </a:rPr>
                  <a:t>Intercurrent events</a:t>
                </a: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23351BE-201F-4F86-855B-3F414B6D63A3}"/>
                </a:ext>
              </a:extLst>
            </p:cNvPr>
            <p:cNvGrpSpPr/>
            <p:nvPr/>
          </p:nvGrpSpPr>
          <p:grpSpPr>
            <a:xfrm>
              <a:off x="8818643" y="2370795"/>
              <a:ext cx="2367507" cy="3144829"/>
              <a:chOff x="8818643" y="2370795"/>
              <a:chExt cx="2367507" cy="3144829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33DBE231-47F5-410E-BCC7-E18846974D3B}"/>
                  </a:ext>
                </a:extLst>
              </p:cNvPr>
              <p:cNvGrpSpPr/>
              <p:nvPr/>
            </p:nvGrpSpPr>
            <p:grpSpPr>
              <a:xfrm>
                <a:off x="8818643" y="2370795"/>
                <a:ext cx="2367507" cy="3144829"/>
                <a:chOff x="8647889" y="2458826"/>
                <a:chExt cx="1935805" cy="331778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90668EE1-D3DF-4343-A688-1F9161011FC4}"/>
                    </a:ext>
                  </a:extLst>
                </p:cNvPr>
                <p:cNvSpPr/>
                <p:nvPr/>
              </p:nvSpPr>
              <p:spPr>
                <a:xfrm>
                  <a:off x="8818123" y="2903603"/>
                  <a:ext cx="1595336" cy="2440664"/>
                </a:xfrm>
                <a:prstGeom prst="rect">
                  <a:avLst/>
                </a:prstGeom>
                <a:noFill/>
                <a:ln w="28575">
                  <a:solidFill>
                    <a:srgbClr val="2B4D8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Trapezoid 16">
                  <a:extLst>
                    <a:ext uri="{FF2B5EF4-FFF2-40B4-BE49-F238E27FC236}">
                      <a16:creationId xmlns:a16="http://schemas.microsoft.com/office/drawing/2014/main" id="{82B195BF-A073-4915-AD94-B127228F93F0}"/>
                    </a:ext>
                  </a:extLst>
                </p:cNvPr>
                <p:cNvSpPr/>
                <p:nvPr/>
              </p:nvSpPr>
              <p:spPr>
                <a:xfrm>
                  <a:off x="8647889" y="2458826"/>
                  <a:ext cx="1935805" cy="398834"/>
                </a:xfrm>
                <a:prstGeom prst="trapezoid">
                  <a:avLst/>
                </a:prstGeom>
                <a:solidFill>
                  <a:srgbClr val="2B4D89"/>
                </a:solidFill>
                <a:ln>
                  <a:solidFill>
                    <a:srgbClr val="2B4D8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Trapezoid 19">
                  <a:extLst>
                    <a:ext uri="{FF2B5EF4-FFF2-40B4-BE49-F238E27FC236}">
                      <a16:creationId xmlns:a16="http://schemas.microsoft.com/office/drawing/2014/main" id="{D867A3E0-0FF8-409C-A936-0DDD3CEE03E2}"/>
                    </a:ext>
                  </a:extLst>
                </p:cNvPr>
                <p:cNvSpPr/>
                <p:nvPr/>
              </p:nvSpPr>
              <p:spPr>
                <a:xfrm rot="10800000">
                  <a:off x="8647889" y="5377778"/>
                  <a:ext cx="1935805" cy="398834"/>
                </a:xfrm>
                <a:prstGeom prst="trapezoid">
                  <a:avLst/>
                </a:prstGeom>
                <a:solidFill>
                  <a:srgbClr val="2B4D89"/>
                </a:solidFill>
                <a:ln>
                  <a:solidFill>
                    <a:srgbClr val="2B4D8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16D8A39-FC77-4F5B-A2C0-0A799BBED562}"/>
                  </a:ext>
                </a:extLst>
              </p:cNvPr>
              <p:cNvSpPr txBox="1"/>
              <p:nvPr/>
            </p:nvSpPr>
            <p:spPr>
              <a:xfrm>
                <a:off x="9026838" y="3495306"/>
                <a:ext cx="1962148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Cambria" panose="02040503050406030204" pitchFamily="18" charset="0"/>
                  </a:rPr>
                  <a:t>Population level summary</a:t>
                </a:r>
                <a:endParaRPr lang="en-US" sz="1400" dirty="0">
                  <a:latin typeface="Cambria" panose="02040503050406030204" pitchFamily="18" charset="0"/>
                </a:endParaRPr>
              </a:p>
            </p:txBody>
          </p:sp>
        </p:grp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0CEFC34F-B9D2-4CA6-92FA-2EE42CAFB98C}"/>
              </a:ext>
            </a:extLst>
          </p:cNvPr>
          <p:cNvSpPr/>
          <p:nvPr/>
        </p:nvSpPr>
        <p:spPr>
          <a:xfrm>
            <a:off x="654424" y="1619585"/>
            <a:ext cx="7399627" cy="2943422"/>
          </a:xfrm>
          <a:prstGeom prst="rect">
            <a:avLst/>
          </a:prstGeom>
          <a:noFill/>
          <a:ln w="38100">
            <a:solidFill>
              <a:srgbClr val="306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A68BCB6-CC81-4836-8D88-D8BDF1507DB3}"/>
              </a:ext>
            </a:extLst>
          </p:cNvPr>
          <p:cNvGrpSpPr/>
          <p:nvPr/>
        </p:nvGrpSpPr>
        <p:grpSpPr>
          <a:xfrm>
            <a:off x="324896" y="4643177"/>
            <a:ext cx="8027824" cy="461665"/>
            <a:chOff x="926980" y="6220398"/>
            <a:chExt cx="10257724" cy="61555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7E3F2C8-F0F5-463A-9AC0-581AEEAD31CC}"/>
                </a:ext>
              </a:extLst>
            </p:cNvPr>
            <p:cNvSpPr/>
            <p:nvPr/>
          </p:nvSpPr>
          <p:spPr>
            <a:xfrm>
              <a:off x="926980" y="6244532"/>
              <a:ext cx="10257724" cy="548640"/>
            </a:xfrm>
            <a:prstGeom prst="rect">
              <a:avLst/>
            </a:prstGeom>
            <a:noFill/>
            <a:ln w="38100">
              <a:solidFill>
                <a:srgbClr val="3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6DA95F6-0AAC-4746-8FE3-6F3FFE22D920}"/>
                </a:ext>
              </a:extLst>
            </p:cNvPr>
            <p:cNvSpPr txBox="1"/>
            <p:nvPr/>
          </p:nvSpPr>
          <p:spPr>
            <a:xfrm>
              <a:off x="1074503" y="6220398"/>
              <a:ext cx="9962708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Cambria" panose="02040503050406030204" pitchFamily="18" charset="0"/>
                </a:rPr>
                <a:t>Scientific Question of Interest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E4D7BE4D-B624-46E4-BB2A-7664128E68ED}"/>
              </a:ext>
            </a:extLst>
          </p:cNvPr>
          <p:cNvSpPr txBox="1"/>
          <p:nvPr/>
        </p:nvSpPr>
        <p:spPr>
          <a:xfrm>
            <a:off x="2277040" y="4061428"/>
            <a:ext cx="4116773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75" b="1" dirty="0" err="1">
                <a:latin typeface="Cambria" panose="02040503050406030204" pitchFamily="18" charset="0"/>
              </a:rPr>
              <a:t>Estimand</a:t>
            </a:r>
            <a:endParaRPr lang="en-US" sz="2775" b="1" dirty="0">
              <a:latin typeface="Cambria" panose="02040503050406030204" pitchFamily="18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1BE67A0-6F02-4CA8-A7E8-84F69456C039}"/>
              </a:ext>
            </a:extLst>
          </p:cNvPr>
          <p:cNvSpPr/>
          <p:nvPr/>
        </p:nvSpPr>
        <p:spPr>
          <a:xfrm>
            <a:off x="824640" y="1994404"/>
            <a:ext cx="1158301" cy="1735073"/>
          </a:xfrm>
          <a:prstGeom prst="rect">
            <a:avLst/>
          </a:prstGeom>
          <a:noFill/>
          <a:ln w="28575">
            <a:solidFill>
              <a:srgbClr val="F64A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rapezoid 48">
            <a:extLst>
              <a:ext uri="{FF2B5EF4-FFF2-40B4-BE49-F238E27FC236}">
                <a16:creationId xmlns:a16="http://schemas.microsoft.com/office/drawing/2014/main" id="{277EFFDA-724A-4A7D-AD9D-6D2916B57E0D}"/>
              </a:ext>
            </a:extLst>
          </p:cNvPr>
          <p:cNvSpPr/>
          <p:nvPr/>
        </p:nvSpPr>
        <p:spPr>
          <a:xfrm>
            <a:off x="711851" y="1684434"/>
            <a:ext cx="1375881" cy="283532"/>
          </a:xfrm>
          <a:prstGeom prst="trapezoid">
            <a:avLst/>
          </a:prstGeom>
          <a:solidFill>
            <a:srgbClr val="F64A25"/>
          </a:solidFill>
          <a:ln w="12700">
            <a:solidFill>
              <a:srgbClr val="F64A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rapezoid 49">
            <a:extLst>
              <a:ext uri="{FF2B5EF4-FFF2-40B4-BE49-F238E27FC236}">
                <a16:creationId xmlns:a16="http://schemas.microsoft.com/office/drawing/2014/main" id="{F64FF7E6-A600-497E-A534-073FBAED55DC}"/>
              </a:ext>
            </a:extLst>
          </p:cNvPr>
          <p:cNvSpPr/>
          <p:nvPr/>
        </p:nvSpPr>
        <p:spPr>
          <a:xfrm rot="10800000">
            <a:off x="711851" y="3753298"/>
            <a:ext cx="1375881" cy="283532"/>
          </a:xfrm>
          <a:prstGeom prst="trapezoid">
            <a:avLst/>
          </a:prstGeom>
          <a:solidFill>
            <a:srgbClr val="F64A25"/>
          </a:solidFill>
          <a:ln>
            <a:solidFill>
              <a:srgbClr val="F64A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B99A005-8B20-4D42-9F05-4589A13575B8}"/>
              </a:ext>
            </a:extLst>
          </p:cNvPr>
          <p:cNvSpPr txBox="1"/>
          <p:nvPr/>
        </p:nvSpPr>
        <p:spPr>
          <a:xfrm>
            <a:off x="837292" y="2699342"/>
            <a:ext cx="1133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Cambria" panose="02040503050406030204" pitchFamily="18" charset="0"/>
              </a:rPr>
              <a:t>Treatments</a:t>
            </a: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B481150D-BE21-4233-9E1A-E7B29239903D}"/>
              </a:ext>
            </a:extLst>
          </p:cNvPr>
          <p:cNvSpPr/>
          <p:nvPr/>
        </p:nvSpPr>
        <p:spPr>
          <a:xfrm rot="10800000">
            <a:off x="8662542" y="649880"/>
            <a:ext cx="344545" cy="4143375"/>
          </a:xfrm>
          <a:prstGeom prst="downArrow">
            <a:avLst>
              <a:gd name="adj1" fmla="val 50000"/>
              <a:gd name="adj2" fmla="val 10639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438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36662-54EB-4CAC-8370-3831396F1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279" y="241697"/>
            <a:ext cx="8229600" cy="857250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Cambria" panose="02040503050406030204" pitchFamily="18" charset="0"/>
                <a:cs typeface="Calibri" panose="020F0502020204030204" pitchFamily="34" charset="0"/>
              </a:rPr>
              <a:t>Office of Biostatistics</a:t>
            </a:r>
            <a:br>
              <a:rPr lang="en-US" sz="4000" b="1" dirty="0">
                <a:latin typeface="Cambria" panose="02040503050406030204" pitchFamily="18" charset="0"/>
                <a:cs typeface="Calibri" panose="020F0502020204030204" pitchFamily="34" charset="0"/>
              </a:rPr>
            </a:br>
            <a:r>
              <a:rPr lang="en-US" sz="4000" b="1" dirty="0" err="1">
                <a:latin typeface="Cambria" panose="02040503050406030204" pitchFamily="18" charset="0"/>
                <a:cs typeface="Calibri" panose="020F0502020204030204" pitchFamily="34" charset="0"/>
              </a:rPr>
              <a:t>Estimand</a:t>
            </a:r>
            <a:r>
              <a:rPr lang="en-US" sz="4000" b="1" dirty="0">
                <a:latin typeface="Cambria" panose="02040503050406030204" pitchFamily="18" charset="0"/>
                <a:cs typeface="Calibri" panose="020F0502020204030204" pitchFamily="34" charset="0"/>
              </a:rPr>
              <a:t> Working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E0AFE-F8C7-45CA-BDEA-20909C023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279" y="1410731"/>
            <a:ext cx="8229600" cy="3630376"/>
          </a:xfrm>
        </p:spPr>
        <p:txBody>
          <a:bodyPr anchor="ctr">
            <a:normAutofit fontScale="77500" lnSpcReduction="20000"/>
          </a:bodyPr>
          <a:lstStyle/>
          <a:p>
            <a:r>
              <a:rPr lang="en-US" b="1" dirty="0">
                <a:latin typeface="Cambria" panose="02040503050406030204" pitchFamily="18" charset="0"/>
                <a:cs typeface="Calibri" panose="020F0502020204030204" pitchFamily="34" charset="0"/>
              </a:rPr>
              <a:t>Need:</a:t>
            </a:r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 Precise definition of the treatment effect (</a:t>
            </a:r>
            <a:r>
              <a:rPr lang="en-US" dirty="0" err="1">
                <a:latin typeface="Cambria" panose="02040503050406030204" pitchFamily="18" charset="0"/>
                <a:cs typeface="Calibri" panose="020F0502020204030204" pitchFamily="34" charset="0"/>
              </a:rPr>
              <a:t>estimand</a:t>
            </a:r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) that reflects clinical questions of interest </a:t>
            </a:r>
          </a:p>
          <a:p>
            <a:pPr lvl="1"/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Specification of </a:t>
            </a:r>
            <a:r>
              <a:rPr lang="en-US" dirty="0" err="1">
                <a:latin typeface="Cambria" panose="02040503050406030204" pitchFamily="18" charset="0"/>
                <a:cs typeface="Calibri" panose="020F0502020204030204" pitchFamily="34" charset="0"/>
              </a:rPr>
              <a:t>estimand</a:t>
            </a:r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 to drive trial planning, design, conduct, data collection, and pre-specified analyses</a:t>
            </a:r>
          </a:p>
          <a:p>
            <a:endParaRPr lang="en-US" dirty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r>
              <a:rPr lang="en-US" b="1" dirty="0">
                <a:latin typeface="Cambria" panose="02040503050406030204" pitchFamily="18" charset="0"/>
                <a:cs typeface="Calibri" panose="020F0502020204030204" pitchFamily="34" charset="0"/>
              </a:rPr>
              <a:t>Aim: </a:t>
            </a:r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To incorporate the </a:t>
            </a:r>
            <a:r>
              <a:rPr lang="en-US" dirty="0" err="1">
                <a:latin typeface="Cambria" panose="02040503050406030204" pitchFamily="18" charset="0"/>
                <a:cs typeface="Calibri" panose="020F0502020204030204" pitchFamily="34" charset="0"/>
              </a:rPr>
              <a:t>estimand</a:t>
            </a:r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 framework into statistical review of clinical trials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Improve precision and clarity in describing treatment effects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Strengthen cross-disciplinary discussions early in trial development process</a:t>
            </a:r>
          </a:p>
        </p:txBody>
      </p:sp>
    </p:spTree>
    <p:extLst>
      <p:ext uri="{BB962C8B-B14F-4D97-AF65-F5344CB8AC3E}">
        <p14:creationId xmlns:p14="http://schemas.microsoft.com/office/powerpoint/2010/main" val="2940692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36662-54EB-4CAC-8370-3831396F1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279" y="241697"/>
            <a:ext cx="8229600" cy="857250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Cambria" panose="02040503050406030204" pitchFamily="18" charset="0"/>
                <a:cs typeface="Calibri" panose="020F0502020204030204" pitchFamily="34" charset="0"/>
              </a:rPr>
              <a:t>Working Group</a:t>
            </a:r>
            <a:br>
              <a:rPr lang="en-US" sz="4000" b="1" dirty="0">
                <a:latin typeface="Cambria" panose="02040503050406030204" pitchFamily="18" charset="0"/>
                <a:cs typeface="Calibri" panose="020F0502020204030204" pitchFamily="34" charset="0"/>
              </a:rPr>
            </a:br>
            <a:r>
              <a:rPr lang="en-US" sz="4000" b="1" dirty="0">
                <a:latin typeface="Cambria" panose="02040503050406030204" pitchFamily="18" charset="0"/>
                <a:cs typeface="Calibri" panose="020F0502020204030204" pitchFamily="34" charset="0"/>
              </a:rPr>
              <a:t>Goals &amp;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E0AFE-F8C7-45CA-BDEA-20909C023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279" y="1410731"/>
            <a:ext cx="8229600" cy="3630376"/>
          </a:xfrm>
        </p:spPr>
        <p:txBody>
          <a:bodyPr anchor="ctr">
            <a:normAutofit fontScale="77500" lnSpcReduction="20000"/>
          </a:bodyPr>
          <a:lstStyle/>
          <a:p>
            <a:r>
              <a:rPr lang="en-US" dirty="0">
                <a:latin typeface="Cambria" panose="02040503050406030204" pitchFamily="18" charset="0"/>
              </a:rPr>
              <a:t>Incorporate </a:t>
            </a:r>
            <a:r>
              <a:rPr lang="en-US" dirty="0" err="1">
                <a:latin typeface="Cambria" panose="02040503050406030204" pitchFamily="18" charset="0"/>
              </a:rPr>
              <a:t>estimand</a:t>
            </a:r>
            <a:r>
              <a:rPr lang="en-US" dirty="0">
                <a:latin typeface="Cambria" panose="02040503050406030204" pitchFamily="18" charset="0"/>
              </a:rPr>
              <a:t> framework into review process </a:t>
            </a:r>
          </a:p>
          <a:p>
            <a:r>
              <a:rPr lang="en-US" dirty="0">
                <a:latin typeface="Cambria" panose="02040503050406030204" pitchFamily="18" charset="0"/>
              </a:rPr>
              <a:t>Educate statistical and clinical reviewers on the </a:t>
            </a:r>
            <a:r>
              <a:rPr lang="en-US" dirty="0" err="1">
                <a:latin typeface="Cambria" panose="02040503050406030204" pitchFamily="18" charset="0"/>
              </a:rPr>
              <a:t>estimand</a:t>
            </a:r>
            <a:r>
              <a:rPr lang="en-US" dirty="0">
                <a:latin typeface="Cambria" panose="02040503050406030204" pitchFamily="18" charset="0"/>
              </a:rPr>
              <a:t> framework</a:t>
            </a:r>
          </a:p>
          <a:p>
            <a:r>
              <a:rPr lang="en-US" dirty="0">
                <a:latin typeface="Cambria" panose="02040503050406030204" pitchFamily="18" charset="0"/>
              </a:rPr>
              <a:t>Track and elicit feedback regarding implementation of </a:t>
            </a:r>
            <a:r>
              <a:rPr lang="en-US" dirty="0" err="1">
                <a:latin typeface="Cambria" panose="02040503050406030204" pitchFamily="18" charset="0"/>
              </a:rPr>
              <a:t>estimand</a:t>
            </a:r>
            <a:r>
              <a:rPr lang="en-US" dirty="0">
                <a:latin typeface="Cambria" panose="02040503050406030204" pitchFamily="18" charset="0"/>
              </a:rPr>
              <a:t> framework</a:t>
            </a:r>
          </a:p>
          <a:p>
            <a:r>
              <a:rPr lang="en-US" dirty="0">
                <a:latin typeface="Cambria" panose="02040503050406030204" pitchFamily="18" charset="0"/>
              </a:rPr>
              <a:t>Promote collaboration and facilitate implementation across review divisions</a:t>
            </a:r>
          </a:p>
          <a:p>
            <a:r>
              <a:rPr lang="en-US" dirty="0">
                <a:latin typeface="Cambria" panose="02040503050406030204" pitchFamily="18" charset="0"/>
              </a:rPr>
              <a:t>Support </a:t>
            </a:r>
            <a:r>
              <a:rPr lang="en-US" dirty="0" err="1">
                <a:latin typeface="Cambria" panose="02040503050406030204" pitchFamily="18" charset="0"/>
              </a:rPr>
              <a:t>estimand</a:t>
            </a:r>
            <a:r>
              <a:rPr lang="en-US" dirty="0">
                <a:latin typeface="Cambria" panose="02040503050406030204" pitchFamily="18" charset="0"/>
              </a:rPr>
              <a:t> research and guidelines development</a:t>
            </a:r>
          </a:p>
        </p:txBody>
      </p:sp>
    </p:spTree>
    <p:extLst>
      <p:ext uri="{BB962C8B-B14F-4D97-AF65-F5344CB8AC3E}">
        <p14:creationId xmlns:p14="http://schemas.microsoft.com/office/powerpoint/2010/main" val="1603499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36662-54EB-4CAC-8370-3831396F1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279" y="241697"/>
            <a:ext cx="8229600" cy="857250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Cambria" panose="02040503050406030204" pitchFamily="18" charset="0"/>
                <a:cs typeface="Calibri" panose="020F0502020204030204" pitchFamily="34" charset="0"/>
              </a:rPr>
              <a:t>Incorporating </a:t>
            </a:r>
            <a:r>
              <a:rPr lang="en-US" sz="4000" b="1" dirty="0" err="1">
                <a:latin typeface="Cambria" panose="02040503050406030204" pitchFamily="18" charset="0"/>
                <a:cs typeface="Calibri" panose="020F0502020204030204" pitchFamily="34" charset="0"/>
              </a:rPr>
              <a:t>Estimands</a:t>
            </a:r>
            <a:r>
              <a:rPr lang="en-US" sz="4000" b="1" dirty="0">
                <a:latin typeface="Cambria" panose="02040503050406030204" pitchFamily="18" charset="0"/>
                <a:cs typeface="Calibri" panose="020F0502020204030204" pitchFamily="34" charset="0"/>
              </a:rPr>
              <a:t> in Statistical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E0AFE-F8C7-45CA-BDEA-20909C023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279" y="1410731"/>
            <a:ext cx="8229600" cy="3630376"/>
          </a:xfrm>
        </p:spPr>
        <p:txBody>
          <a:bodyPr anchor="ctr">
            <a:normAutofit fontScale="70000" lnSpcReduction="20000"/>
          </a:bodyPr>
          <a:lstStyle/>
          <a:p>
            <a:r>
              <a:rPr lang="en-US" sz="3825" dirty="0">
                <a:latin typeface="Cambria" panose="02040503050406030204" pitchFamily="18" charset="0"/>
              </a:rPr>
              <a:t>Earlier alignment on key aspects: </a:t>
            </a:r>
          </a:p>
          <a:p>
            <a:pPr lvl="1"/>
            <a:r>
              <a:rPr lang="en-US" sz="3300" dirty="0">
                <a:latin typeface="Cambria" panose="02040503050406030204" pitchFamily="18" charset="0"/>
              </a:rPr>
              <a:t>Clinical questions of interest, trial objectives, </a:t>
            </a:r>
            <a:r>
              <a:rPr lang="en-US" sz="3300" dirty="0" err="1">
                <a:latin typeface="Cambria" panose="02040503050406030204" pitchFamily="18" charset="0"/>
              </a:rPr>
              <a:t>estimands</a:t>
            </a:r>
            <a:endParaRPr lang="en-US" sz="3300" dirty="0">
              <a:latin typeface="Cambria" panose="02040503050406030204" pitchFamily="18" charset="0"/>
            </a:endParaRPr>
          </a:p>
          <a:p>
            <a:pPr lvl="1"/>
            <a:r>
              <a:rPr lang="en-US" sz="3300" dirty="0">
                <a:latin typeface="Cambria" panose="02040503050406030204" pitchFamily="18" charset="0"/>
              </a:rPr>
              <a:t>Study design, data collection, analysis and interpretation</a:t>
            </a:r>
          </a:p>
          <a:p>
            <a:r>
              <a:rPr lang="en-US" sz="3825" dirty="0">
                <a:latin typeface="Cambria" panose="02040503050406030204" pitchFamily="18" charset="0"/>
              </a:rPr>
              <a:t>Improvement in addressing of intercurrent events driven by clinical question of interest</a:t>
            </a:r>
          </a:p>
          <a:p>
            <a:r>
              <a:rPr lang="en-US" sz="3825" dirty="0">
                <a:latin typeface="Cambria" panose="02040503050406030204" pitchFamily="18" charset="0"/>
              </a:rPr>
              <a:t>Better missing data prevention </a:t>
            </a:r>
          </a:p>
          <a:p>
            <a:r>
              <a:rPr lang="en-US" sz="3825" dirty="0">
                <a:latin typeface="Cambria" panose="02040503050406030204" pitchFamily="18" charset="0"/>
              </a:rPr>
              <a:t>Closer collaboration among statisticians and clinicians</a:t>
            </a:r>
          </a:p>
        </p:txBody>
      </p:sp>
    </p:spTree>
    <p:extLst>
      <p:ext uri="{BB962C8B-B14F-4D97-AF65-F5344CB8AC3E}">
        <p14:creationId xmlns:p14="http://schemas.microsoft.com/office/powerpoint/2010/main" val="2703522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36662-54EB-4CAC-8370-3831396F1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279" y="241697"/>
            <a:ext cx="8229600" cy="857250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Cambria" panose="02040503050406030204" pitchFamily="18" charset="0"/>
                <a:cs typeface="Calibri" panose="020F0502020204030204" pitchFamily="34" charset="0"/>
              </a:rPr>
              <a:t>Patient-reported outcomes in oncology trials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E0AFE-F8C7-45CA-BDEA-20909C023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279" y="1410731"/>
            <a:ext cx="8229600" cy="3630376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Patient-reported outcome (PRO): Measurement of a patient’s health condition reported by the patient without interpretation from others</a:t>
            </a:r>
          </a:p>
          <a:p>
            <a:pPr lvl="1"/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Secondary/exploratory endpoints in oncology trials</a:t>
            </a:r>
          </a:p>
          <a:p>
            <a:pPr lvl="1"/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Often not included in the statistical testing plan to control for Type I error</a:t>
            </a:r>
          </a:p>
          <a:p>
            <a:pPr lvl="1"/>
            <a:endParaRPr lang="en-US" dirty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21</a:t>
            </a:r>
            <a:r>
              <a:rPr lang="en-US" baseline="30000" dirty="0">
                <a:latin typeface="Cambria" panose="02040503050406030204" pitchFamily="18" charset="0"/>
                <a:cs typeface="Calibri" panose="020F0502020204030204" pitchFamily="34" charset="0"/>
              </a:rPr>
              <a:t>st</a:t>
            </a:r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 Century Cures act requires FDA to report on how PRO data is used in regulatory decision-making (2016)</a:t>
            </a:r>
          </a:p>
          <a:p>
            <a:pPr lvl="1"/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However, challenging to clearly interpret results</a:t>
            </a:r>
          </a:p>
          <a:p>
            <a:pPr marL="457200" lvl="1" indent="0">
              <a:buNone/>
            </a:pPr>
            <a:endParaRPr lang="en-US" dirty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endParaRPr lang="en-US" dirty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787FFF-5E3B-46C0-B7A4-379289F57F7B}"/>
              </a:ext>
            </a:extLst>
          </p:cNvPr>
          <p:cNvSpPr txBox="1"/>
          <p:nvPr/>
        </p:nvSpPr>
        <p:spPr>
          <a:xfrm>
            <a:off x="455279" y="3867150"/>
            <a:ext cx="8229599" cy="707886"/>
          </a:xfrm>
          <a:prstGeom prst="rect">
            <a:avLst/>
          </a:prstGeom>
          <a:solidFill>
            <a:srgbClr val="4F81BD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solidFill>
                  <a:schemeClr val="bg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Estimand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 framework can address the need for clearer interpretation of patient experience in oncologic drug development. </a:t>
            </a:r>
          </a:p>
        </p:txBody>
      </p:sp>
    </p:spTree>
    <p:extLst>
      <p:ext uri="{BB962C8B-B14F-4D97-AF65-F5344CB8AC3E}">
        <p14:creationId xmlns:p14="http://schemas.microsoft.com/office/powerpoint/2010/main" val="2172943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36662-54EB-4CAC-8370-3831396F1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4811"/>
            <a:ext cx="8313388" cy="85725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ambria" panose="02040503050406030204" pitchFamily="18" charset="0"/>
                <a:cs typeface="Calibri" panose="020F0502020204030204" pitchFamily="34" charset="0"/>
              </a:rPr>
              <a:t>Time-to-deterioration (TTD) </a:t>
            </a:r>
            <a:br>
              <a:rPr lang="en-US" b="1" dirty="0">
                <a:latin typeface="Cambria" panose="02040503050406030204" pitchFamily="18" charset="0"/>
                <a:cs typeface="Calibri" panose="020F0502020204030204" pitchFamily="34" charset="0"/>
              </a:rPr>
            </a:br>
            <a:r>
              <a:rPr lang="en-US" b="1" dirty="0">
                <a:latin typeface="Cambria" panose="02040503050406030204" pitchFamily="18" charset="0"/>
                <a:cs typeface="Calibri" panose="020F0502020204030204" pitchFamily="34" charset="0"/>
              </a:rPr>
              <a:t>of symptoms in lung cancer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E0AFE-F8C7-45CA-BDEA-20909C023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81149"/>
            <a:ext cx="6019800" cy="3152777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Lung cancer is the leading cause of cancer-related mortality</a:t>
            </a:r>
          </a:p>
          <a:p>
            <a:pPr lvl="1"/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Heterogenous disease</a:t>
            </a:r>
          </a:p>
          <a:p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PROs of functioning, lung cancer-specific disease symptoms assessed in trials</a:t>
            </a:r>
          </a:p>
          <a:p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Although clinical utility is unclear, time-to-deterioration (TTD) is the most common inferential PRO analysis in lung cancer trials</a:t>
            </a:r>
            <a:r>
              <a:rPr lang="en-US" sz="2400" baseline="30000" dirty="0">
                <a:solidFill>
                  <a:srgbClr val="222222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1</a:t>
            </a:r>
          </a:p>
          <a:p>
            <a:endParaRPr lang="en-US" sz="2400" baseline="30000" dirty="0">
              <a:solidFill>
                <a:srgbClr val="222222"/>
              </a:solidFill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endParaRPr lang="en-US" sz="2400" baseline="30000" dirty="0">
              <a:solidFill>
                <a:srgbClr val="222222"/>
              </a:solidFill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endParaRPr lang="en-US" sz="2400" baseline="30000" dirty="0">
              <a:solidFill>
                <a:srgbClr val="222222"/>
              </a:solidFill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endParaRPr lang="en-US" sz="2400" baseline="30000" dirty="0">
              <a:solidFill>
                <a:srgbClr val="222222"/>
              </a:solidFill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endParaRPr lang="en-US" sz="2400" baseline="30000" dirty="0">
              <a:solidFill>
                <a:srgbClr val="222222"/>
              </a:solidFill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baseline="30000" dirty="0">
                <a:solidFill>
                  <a:srgbClr val="222222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5DEDE3-D07A-4923-A655-B4941ED2A6F5}"/>
              </a:ext>
            </a:extLst>
          </p:cNvPr>
          <p:cNvSpPr/>
          <p:nvPr/>
        </p:nvSpPr>
        <p:spPr>
          <a:xfrm>
            <a:off x="457200" y="4781550"/>
            <a:ext cx="8313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aseline="30000" dirty="0">
                <a:solidFill>
                  <a:srgbClr val="222222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1</a:t>
            </a:r>
            <a:r>
              <a:rPr lang="en-US" sz="900" dirty="0">
                <a:solidFill>
                  <a:srgbClr val="222222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 Fiero, MH et al. (2019). US FDA review of statistical analysis of patient-reported outcomes in lung cancer clinical trials approved between January, 2008, and December, 2017. </a:t>
            </a:r>
            <a:r>
              <a:rPr lang="en-US" sz="900" i="1" dirty="0">
                <a:solidFill>
                  <a:srgbClr val="222222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The Lancet Oncology</a:t>
            </a:r>
            <a:r>
              <a:rPr lang="en-US" sz="900" dirty="0">
                <a:solidFill>
                  <a:srgbClr val="222222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, </a:t>
            </a:r>
            <a:r>
              <a:rPr lang="en-US" sz="900" i="1" dirty="0">
                <a:solidFill>
                  <a:srgbClr val="222222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20</a:t>
            </a:r>
            <a:r>
              <a:rPr lang="en-US" sz="900" dirty="0">
                <a:solidFill>
                  <a:srgbClr val="222222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(10), e582-e589.</a:t>
            </a:r>
            <a:endParaRPr lang="en-US" sz="900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23426752-8BF3-4643-9444-66F0348AC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058" y="1582741"/>
            <a:ext cx="2225530" cy="2048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1408AA-BBD9-4214-99B0-B03CA45E6864}"/>
              </a:ext>
            </a:extLst>
          </p:cNvPr>
          <p:cNvSpPr txBox="1"/>
          <p:nvPr/>
        </p:nvSpPr>
        <p:spPr>
          <a:xfrm>
            <a:off x="6495570" y="3600710"/>
            <a:ext cx="19268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EORTC (www.eortc.org)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8F6338-7097-486E-A28F-96680E69508D}"/>
              </a:ext>
            </a:extLst>
          </p:cNvPr>
          <p:cNvSpPr txBox="1"/>
          <p:nvPr/>
        </p:nvSpPr>
        <p:spPr>
          <a:xfrm>
            <a:off x="457200" y="3870352"/>
            <a:ext cx="8313388" cy="923330"/>
          </a:xfrm>
          <a:prstGeom prst="rect">
            <a:avLst/>
          </a:prstGeom>
          <a:solidFill>
            <a:srgbClr val="4F81BD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chemeClr val="bg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Definition:</a:t>
            </a:r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 Time from randomization to date of deterioration of a symptom (e.g., cough, dyspnea) defined using a threshold that identifies clinically meaningful worsening of a symptom score from baseline</a:t>
            </a:r>
          </a:p>
        </p:txBody>
      </p:sp>
    </p:spTree>
    <p:extLst>
      <p:ext uri="{BB962C8B-B14F-4D97-AF65-F5344CB8AC3E}">
        <p14:creationId xmlns:p14="http://schemas.microsoft.com/office/powerpoint/2010/main" val="221282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A260E3-0F44-4BB3-B03D-0685EFA9C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657600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Motivation:</a:t>
            </a:r>
            <a:r>
              <a:rPr lang="en-US" dirty="0">
                <a:latin typeface="Cambria" panose="02040503050406030204" pitchFamily="18" charset="0"/>
              </a:rPr>
              <a:t> Growing popularity of TTD and lack of understanding of the analysis</a:t>
            </a:r>
            <a:endParaRPr lang="en-US" b="1" dirty="0">
              <a:latin typeface="Cambria" panose="02040503050406030204" pitchFamily="18" charset="0"/>
            </a:endParaRPr>
          </a:p>
          <a:p>
            <a:endParaRPr lang="en-US" b="1" dirty="0">
              <a:latin typeface="Cambria" panose="02040503050406030204" pitchFamily="18" charset="0"/>
            </a:endParaRPr>
          </a:p>
          <a:p>
            <a:endParaRPr lang="en-US" b="1" dirty="0">
              <a:latin typeface="Cambria" panose="02040503050406030204" pitchFamily="18" charset="0"/>
            </a:endParaRPr>
          </a:p>
          <a:p>
            <a:endParaRPr lang="en-US" b="1" dirty="0">
              <a:latin typeface="Cambria" panose="02040503050406030204" pitchFamily="18" charset="0"/>
            </a:endParaRPr>
          </a:p>
          <a:p>
            <a:endParaRPr lang="en-US" b="1" dirty="0">
              <a:latin typeface="Cambria" panose="02040503050406030204" pitchFamily="18" charset="0"/>
            </a:endParaRPr>
          </a:p>
          <a:p>
            <a:r>
              <a:rPr lang="en-US" b="1" dirty="0">
                <a:latin typeface="Cambria" panose="02040503050406030204" pitchFamily="18" charset="0"/>
              </a:rPr>
              <a:t>Methods: 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(1) Time to “first” deterioration (2) Time to “definitive” deterioration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Identified </a:t>
            </a:r>
            <a:r>
              <a:rPr lang="en-US" dirty="0" err="1">
                <a:latin typeface="Cambria" panose="02040503050406030204" pitchFamily="18" charset="0"/>
              </a:rPr>
              <a:t>estimand</a:t>
            </a:r>
            <a:r>
              <a:rPr lang="en-US" dirty="0">
                <a:latin typeface="Cambria" panose="02040503050406030204" pitchFamily="18" charset="0"/>
              </a:rPr>
              <a:t> attributes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If methods to address intercurrent events were not clear in protocol/SAP/CSR, we looked into the TTD analysis data</a:t>
            </a:r>
          </a:p>
          <a:p>
            <a:pPr marL="0" indent="0">
              <a:buNone/>
            </a:pPr>
            <a:endParaRPr lang="en-US" dirty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We focused on TTD endpoint of interest and addressing intercurrent events</a:t>
            </a:r>
          </a:p>
          <a:p>
            <a:pPr lvl="1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0B32177-8820-45EF-AA7A-6EF01A191B7F}"/>
              </a:ext>
            </a:extLst>
          </p:cNvPr>
          <p:cNvSpPr txBox="1">
            <a:spLocks/>
          </p:cNvSpPr>
          <p:nvPr/>
        </p:nvSpPr>
        <p:spPr>
          <a:xfrm>
            <a:off x="1344274" y="109126"/>
            <a:ext cx="6381827" cy="10122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b="1" dirty="0">
                <a:latin typeface="Cambria" panose="02040503050406030204" pitchFamily="18" charset="0"/>
              </a:rPr>
              <a:t>Objective and methods</a:t>
            </a:r>
            <a:endParaRPr lang="en-US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2A33CD-50CD-43A1-9A42-80D413F64122}"/>
              </a:ext>
            </a:extLst>
          </p:cNvPr>
          <p:cNvSpPr txBox="1"/>
          <p:nvPr/>
        </p:nvSpPr>
        <p:spPr>
          <a:xfrm>
            <a:off x="533400" y="1800820"/>
            <a:ext cx="8153400" cy="923330"/>
          </a:xfrm>
          <a:prstGeom prst="rect">
            <a:avLst/>
          </a:prstGeom>
          <a:solidFill>
            <a:srgbClr val="4F81BD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ambria" panose="02040503050406030204" pitchFamily="18" charset="0"/>
              </a:rPr>
              <a:t>Objective: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Determine what questions related to time to symptom deterioration were answered in lung cancer trials approved by FDA 2008-2019</a:t>
            </a:r>
          </a:p>
        </p:txBody>
      </p:sp>
    </p:spTree>
    <p:extLst>
      <p:ext uri="{BB962C8B-B14F-4D97-AF65-F5344CB8AC3E}">
        <p14:creationId xmlns:p14="http://schemas.microsoft.com/office/powerpoint/2010/main" val="4243264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36662-54EB-4CAC-8370-3831396F1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mbria" panose="02040503050406030204" pitchFamily="18" charset="0"/>
                <a:cs typeface="Calibri" panose="020F0502020204030204" pitchFamily="34" charset="0"/>
              </a:rPr>
              <a:t>Intercurrent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E0AFE-F8C7-45CA-BDEA-20909C023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73737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dirty="0">
                <a:latin typeface="Cambria" panose="02040503050406030204" pitchFamily="18" charset="0"/>
                <a:cs typeface="Calibri" panose="020F0502020204030204" pitchFamily="34" charset="0"/>
              </a:rPr>
              <a:t>Intercurrent events that may affect interpretation of TTD that should be addressed in defining the scientific question of interest:</a:t>
            </a:r>
          </a:p>
          <a:p>
            <a:pPr marL="0" indent="0">
              <a:buNone/>
            </a:pPr>
            <a:endParaRPr lang="en-US" sz="2400" dirty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latin typeface="Cambria" panose="02040503050406030204" pitchFamily="18" charset="0"/>
                <a:cs typeface="Calibri" panose="020F0502020204030204" pitchFamily="34" charset="0"/>
              </a:rPr>
              <a:t>Strategies to address TTD intercurrent events include:</a:t>
            </a:r>
          </a:p>
          <a:p>
            <a:pPr marL="0" indent="0">
              <a:buNone/>
            </a:pPr>
            <a:endParaRPr lang="en-US" sz="2400" dirty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Cambria" panose="02040503050406030204" pitchFamily="18" charset="0"/>
                <a:cs typeface="Calibri" panose="020F0502020204030204" pitchFamily="34" charset="0"/>
              </a:rPr>
              <a:t>  </a:t>
            </a:r>
          </a:p>
          <a:p>
            <a:pPr marL="0" indent="0">
              <a:buNone/>
            </a:pPr>
            <a:r>
              <a:rPr lang="en-US" sz="2400" dirty="0">
                <a:latin typeface="Cambria" panose="02040503050406030204" pitchFamily="18" charset="0"/>
                <a:cs typeface="Calibri" panose="020F0502020204030204" pitchFamily="34" charset="0"/>
              </a:rPr>
              <a:t>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03A9015-2C2F-4B2C-8FDD-63B67A14EA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2031797"/>
              </p:ext>
            </p:extLst>
          </p:nvPr>
        </p:nvGraphicFramePr>
        <p:xfrm>
          <a:off x="457201" y="3028950"/>
          <a:ext cx="8229600" cy="198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5997B1-62E0-477D-8024-CC1748F6E7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18918"/>
              </p:ext>
            </p:extLst>
          </p:nvPr>
        </p:nvGraphicFramePr>
        <p:xfrm>
          <a:off x="457200" y="1753870"/>
          <a:ext cx="8229600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1058921548"/>
                    </a:ext>
                  </a:extLst>
                </a:gridCol>
                <a:gridCol w="5638800">
                  <a:extLst>
                    <a:ext uri="{9D8B030D-6E8A-4147-A177-3AD203B41FA5}">
                      <a16:colId xmlns:a16="http://schemas.microsoft.com/office/drawing/2014/main" val="3979239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Cambria" panose="02040503050406030204" pitchFamily="18" charset="0"/>
                        </a:rPr>
                        <a:t>Progressive 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Cambria" panose="02040503050406030204" pitchFamily="18" charset="0"/>
                        </a:rPr>
                        <a:t>Discontinuation of study treatment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619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Cambria" panose="02040503050406030204" pitchFamily="18" charset="0"/>
                        </a:rPr>
                        <a:t>Crossover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Cambria" panose="02040503050406030204" pitchFamily="18" charset="0"/>
                        </a:rPr>
                        <a:t>Death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5467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982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36662-54EB-4CAC-8370-3831396F1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279" y="241697"/>
            <a:ext cx="8229600" cy="857250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Cambria" panose="02040503050406030204" pitchFamily="18" charset="0"/>
                <a:cs typeface="Calibri" panose="020F0502020204030204" pitchFamily="34" charset="0"/>
              </a:rPr>
              <a:t>Hypothetical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E0AFE-F8C7-45CA-BDEA-20909C023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279" y="1410731"/>
            <a:ext cx="8229600" cy="363037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ICH E9 (R1): “</a:t>
            </a:r>
            <a:r>
              <a:rPr lang="en-US" i="1" dirty="0">
                <a:latin typeface="Cambria" panose="02040503050406030204" pitchFamily="18" charset="0"/>
                <a:cs typeface="Calibri" panose="020F0502020204030204" pitchFamily="34" charset="0"/>
              </a:rPr>
              <a:t>a scenario is envisaged in which the intercurrent event would not occur: the value of the variable to reflect the clinical question of interest is the value which the variable would have taken in the hypothetical scenario defined.</a:t>
            </a:r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”</a:t>
            </a:r>
          </a:p>
          <a:p>
            <a:endParaRPr lang="en-US" dirty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Considerations</a:t>
            </a:r>
          </a:p>
          <a:p>
            <a:pPr lvl="1"/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Can the treatment effect be reliably estimated?</a:t>
            </a:r>
          </a:p>
          <a:p>
            <a:pPr lvl="1"/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What are the model assumptions?</a:t>
            </a:r>
          </a:p>
          <a:p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Strategy should be justified based on clinical context</a:t>
            </a:r>
          </a:p>
          <a:p>
            <a:pPr lvl="1"/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May also consider treatment policy or composite strategies</a:t>
            </a:r>
          </a:p>
          <a:p>
            <a:pPr lvl="1"/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Sensitivity and supplementary analyses are important</a:t>
            </a:r>
          </a:p>
        </p:txBody>
      </p:sp>
    </p:spTree>
    <p:extLst>
      <p:ext uri="{BB962C8B-B14F-4D97-AF65-F5344CB8AC3E}">
        <p14:creationId xmlns:p14="http://schemas.microsoft.com/office/powerpoint/2010/main" val="453514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156B24B0-BA0D-45F2-A8BE-E59CC3849B30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42900" y="819151"/>
          <a:ext cx="8496300" cy="3886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5872">
                  <a:extLst>
                    <a:ext uri="{9D8B030D-6E8A-4147-A177-3AD203B41FA5}">
                      <a16:colId xmlns:a16="http://schemas.microsoft.com/office/drawing/2014/main" val="2492005054"/>
                    </a:ext>
                  </a:extLst>
                </a:gridCol>
                <a:gridCol w="2393476">
                  <a:extLst>
                    <a:ext uri="{9D8B030D-6E8A-4147-A177-3AD203B41FA5}">
                      <a16:colId xmlns:a16="http://schemas.microsoft.com/office/drawing/2014/main" val="1639215976"/>
                    </a:ext>
                  </a:extLst>
                </a:gridCol>
                <a:gridCol w="2393476">
                  <a:extLst>
                    <a:ext uri="{9D8B030D-6E8A-4147-A177-3AD203B41FA5}">
                      <a16:colId xmlns:a16="http://schemas.microsoft.com/office/drawing/2014/main" val="3957379778"/>
                    </a:ext>
                  </a:extLst>
                </a:gridCol>
                <a:gridCol w="2393476">
                  <a:extLst>
                    <a:ext uri="{9D8B030D-6E8A-4147-A177-3AD203B41FA5}">
                      <a16:colId xmlns:a16="http://schemas.microsoft.com/office/drawing/2014/main" val="2510373437"/>
                    </a:ext>
                  </a:extLst>
                </a:gridCol>
              </a:tblGrid>
              <a:tr h="186711">
                <a:tc>
                  <a:txBody>
                    <a:bodyPr/>
                    <a:lstStyle/>
                    <a:p>
                      <a:endParaRPr lang="nl-BE" sz="1200" dirty="0">
                        <a:latin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a:t>Example </a:t>
                      </a:r>
                      <a:r>
                        <a:rPr lang="en-US" sz="1200" b="1" kern="1200" dirty="0" err="1">
                          <a:solidFill>
                            <a:schemeClr val="lt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a:t>Estimand</a:t>
                      </a: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a:t> 1</a:t>
                      </a:r>
                      <a:endParaRPr lang="nl-BE" sz="1200" dirty="0">
                        <a:latin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a:t>Example </a:t>
                      </a:r>
                      <a:r>
                        <a:rPr lang="nl-BE" sz="1200" dirty="0"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Estimand 2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a:t>Example </a:t>
                      </a:r>
                      <a:r>
                        <a:rPr lang="nl-BE" sz="1200" dirty="0"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Estimand 3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131276"/>
                  </a:ext>
                </a:extLst>
              </a:tr>
              <a:tr h="927852">
                <a:tc>
                  <a:txBody>
                    <a:bodyPr/>
                    <a:lstStyle/>
                    <a:p>
                      <a:r>
                        <a:rPr lang="nl-BE" sz="12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Scientific research question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1E1C1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Does Drug X delay time to</a:t>
                      </a:r>
                      <a:r>
                        <a:rPr lang="en-US" sz="1200" b="1" dirty="0">
                          <a:solidFill>
                            <a:srgbClr val="1E1C1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 first</a:t>
                      </a:r>
                      <a:r>
                        <a:rPr lang="en-US" sz="1200" b="0" dirty="0">
                          <a:solidFill>
                            <a:srgbClr val="1E1C1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1E1C1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deterioration or death</a:t>
                      </a:r>
                      <a:r>
                        <a:rPr lang="en-US" sz="1200" b="0" dirty="0">
                          <a:solidFill>
                            <a:srgbClr val="1E1C1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, regardless of treatment discontinuation, PD and crossover?</a:t>
                      </a:r>
                      <a:endParaRPr lang="nl-BE" sz="1200" b="0" dirty="0">
                        <a:solidFill>
                          <a:srgbClr val="1E1C11"/>
                        </a:solidFill>
                        <a:latin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1E1C1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Does Drug X delay time </a:t>
                      </a:r>
                      <a:r>
                        <a:rPr lang="en-US" sz="1200" b="0" kern="1200" dirty="0">
                          <a:solidFill>
                            <a:srgbClr val="1E1C1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a:t>to </a:t>
                      </a:r>
                      <a:r>
                        <a:rPr lang="en-US" sz="1200" b="1" kern="1200" dirty="0">
                          <a:solidFill>
                            <a:srgbClr val="1E1C1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a:t>first</a:t>
                      </a:r>
                      <a:r>
                        <a:rPr lang="en-US" sz="1200" b="0" kern="1200" dirty="0">
                          <a:solidFill>
                            <a:srgbClr val="1E1C1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kern="1200" dirty="0">
                          <a:solidFill>
                            <a:srgbClr val="1E1C1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a:t>deterioration or death if death within 2 visits of last PRO assessment</a:t>
                      </a:r>
                      <a:r>
                        <a:rPr lang="en-US" sz="1200" b="0" dirty="0">
                          <a:solidFill>
                            <a:srgbClr val="1E1C1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, regardless of treatment discontinuation, PD and crossover</a:t>
                      </a:r>
                      <a:r>
                        <a:rPr lang="en-US" sz="1200" b="0" kern="1200" dirty="0">
                          <a:solidFill>
                            <a:srgbClr val="1E1C1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a:t>?</a:t>
                      </a:r>
                      <a:endParaRPr lang="nl-BE" sz="1200" b="0" dirty="0">
                        <a:solidFill>
                          <a:srgbClr val="1E1C11"/>
                        </a:solidFill>
                        <a:latin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1E1C1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Does Drug X delay time to</a:t>
                      </a:r>
                      <a:r>
                        <a:rPr lang="en-US" sz="1200" b="1" dirty="0">
                          <a:solidFill>
                            <a:srgbClr val="1E1C1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 first</a:t>
                      </a:r>
                      <a:r>
                        <a:rPr lang="en-US" sz="1200" b="0" dirty="0">
                          <a:solidFill>
                            <a:srgbClr val="1E1C1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1E1C1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deterioration </a:t>
                      </a:r>
                      <a:r>
                        <a:rPr lang="en-US" sz="1200" b="0" dirty="0">
                          <a:solidFill>
                            <a:srgbClr val="1E1C1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if patients are </a:t>
                      </a:r>
                      <a:r>
                        <a:rPr lang="en-US" sz="1200" b="1" dirty="0">
                          <a:solidFill>
                            <a:srgbClr val="1E1C1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alive and do not crossover</a:t>
                      </a:r>
                      <a:r>
                        <a:rPr lang="en-US" sz="1200" b="0" dirty="0">
                          <a:solidFill>
                            <a:srgbClr val="1E1C1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, regardless of treatment discontinuation and PD?</a:t>
                      </a:r>
                      <a:endParaRPr lang="nl-BE" sz="1200" b="0" dirty="0">
                        <a:solidFill>
                          <a:srgbClr val="1E1C11"/>
                        </a:solidFill>
                        <a:latin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4678847"/>
                  </a:ext>
                </a:extLst>
              </a:tr>
              <a:tr h="483167">
                <a:tc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Endpoint of interest</a:t>
                      </a:r>
                      <a:endParaRPr lang="nl-BE" sz="12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Event: (1) First deterioration</a:t>
                      </a:r>
                    </a:p>
                    <a:p>
                      <a:pPr lvl="0" algn="ctr"/>
                      <a:r>
                        <a:rPr lang="en-US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(2) Death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Event: (1) First deterioration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(2) Death (within 2 </a:t>
                      </a:r>
                      <a:r>
                        <a:rPr lang="nl-BE" sz="1200" u="none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visits</a:t>
                      </a:r>
                      <a:r>
                        <a:rPr lang="nl-BE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 from last assessment)</a:t>
                      </a:r>
                      <a:endParaRPr lang="en-US" sz="12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Event: (1) First deterioration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3204022"/>
                  </a:ext>
                </a:extLst>
              </a:tr>
              <a:tr h="186711">
                <a:tc gridSpan="2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Intercurrent event</a:t>
                      </a:r>
                      <a:endParaRPr lang="nl-BE" sz="12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8901202"/>
                  </a:ext>
                </a:extLst>
              </a:tr>
              <a:tr h="3349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Death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Composite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(event) 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Composite (event) 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Hypothetical (censor)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Hypothetical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(censor)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4355896"/>
                  </a:ext>
                </a:extLst>
              </a:tr>
              <a:tr h="3349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Treatment discontinuation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Treatment policy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(no censor/no event)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Treatment policy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(no censor/no event)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Treatment policy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(no censor/no event)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839185"/>
                  </a:ext>
                </a:extLst>
              </a:tr>
              <a:tr h="3349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Progressive disease (PD)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Treatment policy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(no censor/no event)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Treatment policy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(no censor/no event)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Treatment policy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(no censor/no event)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952679"/>
                  </a:ext>
                </a:extLst>
              </a:tr>
              <a:tr h="3349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Control group crossover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Treatment policy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(no censor/no event)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Treatment policy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(no censor/no event)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Hypothetical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cs typeface="Calibri" panose="020F0502020204030204" pitchFamily="34" charset="0"/>
                        </a:rPr>
                        <a:t>(censor)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2708302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750F508D-535C-4B93-A5D2-88F21EAEB01B}"/>
              </a:ext>
            </a:extLst>
          </p:cNvPr>
          <p:cNvSpPr txBox="1">
            <a:spLocks/>
          </p:cNvSpPr>
          <p:nvPr/>
        </p:nvSpPr>
        <p:spPr>
          <a:xfrm>
            <a:off x="342900" y="133350"/>
            <a:ext cx="8172450" cy="621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b="1" dirty="0">
                <a:latin typeface="Cambria" panose="02040503050406030204" pitchFamily="18" charset="0"/>
                <a:cs typeface="Calibri" panose="020F0502020204030204" pitchFamily="34" charset="0"/>
              </a:rPr>
              <a:t>Different </a:t>
            </a:r>
            <a:r>
              <a:rPr lang="en-US" b="1" dirty="0" err="1">
                <a:latin typeface="Cambria" panose="02040503050406030204" pitchFamily="18" charset="0"/>
                <a:cs typeface="Calibri" panose="020F0502020204030204" pitchFamily="34" charset="0"/>
              </a:rPr>
              <a:t>estimands</a:t>
            </a:r>
            <a:r>
              <a:rPr lang="en-US" b="1" dirty="0">
                <a:latin typeface="Cambria" panose="02040503050406030204" pitchFamily="18" charset="0"/>
                <a:cs typeface="Calibri" panose="020F0502020204030204" pitchFamily="34" charset="0"/>
              </a:rPr>
              <a:t> point to different scientific questions of interest: Time to “first” deterioration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42E24F-F9F1-4FEA-AFC6-BC753B2CF368}"/>
              </a:ext>
            </a:extLst>
          </p:cNvPr>
          <p:cNvSpPr txBox="1"/>
          <p:nvPr/>
        </p:nvSpPr>
        <p:spPr>
          <a:xfrm>
            <a:off x="266700" y="4656951"/>
            <a:ext cx="853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  <a:latin typeface="Cambria" panose="02040503050406030204" pitchFamily="18" charset="0"/>
              </a:rPr>
              <a:t>* TTD </a:t>
            </a:r>
            <a:r>
              <a:rPr lang="en-US" sz="1200" dirty="0" err="1">
                <a:solidFill>
                  <a:srgbClr val="C00000"/>
                </a:solidFill>
                <a:latin typeface="Cambria" panose="02040503050406030204" pitchFamily="18" charset="0"/>
              </a:rPr>
              <a:t>estimand</a:t>
            </a:r>
            <a:r>
              <a:rPr lang="en-US" sz="1200" dirty="0">
                <a:solidFill>
                  <a:srgbClr val="C00000"/>
                </a:solidFill>
                <a:latin typeface="Cambria" panose="02040503050406030204" pitchFamily="18" charset="0"/>
              </a:rPr>
              <a:t> examples (2008-2019) are </a:t>
            </a:r>
            <a:r>
              <a:rPr lang="en-US" sz="1200" b="1" dirty="0">
                <a:solidFill>
                  <a:srgbClr val="C00000"/>
                </a:solidFill>
                <a:latin typeface="Cambria" panose="02040503050406030204" pitchFamily="18" charset="0"/>
              </a:rPr>
              <a:t>not an endorsement</a:t>
            </a:r>
            <a:endParaRPr lang="en-US" sz="12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530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36662-54EB-4CAC-8370-3831396F1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TTD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estimand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b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</a:b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issues and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E0AFE-F8C7-45CA-BDEA-20909C023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2790"/>
            <a:ext cx="8229600" cy="3637359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>
                <a:latin typeface="Cambria" panose="02040503050406030204" pitchFamily="18" charset="0"/>
              </a:rPr>
              <a:t>PRO data are often continuous or ordinal</a:t>
            </a:r>
          </a:p>
          <a:p>
            <a:pPr lvl="1"/>
            <a:r>
              <a:rPr lang="en-US" sz="2100" dirty="0">
                <a:latin typeface="Cambria" panose="02040503050406030204" pitchFamily="18" charset="0"/>
              </a:rPr>
              <a:t>Dichotomizing may lead to misclassification or loss of statistical power</a:t>
            </a:r>
          </a:p>
          <a:p>
            <a:r>
              <a:rPr lang="en-US" sz="2400" dirty="0">
                <a:latin typeface="Cambria" panose="02040503050406030204" pitchFamily="18" charset="0"/>
                <a:cs typeface="Calibri" panose="020F0502020204030204" pitchFamily="34" charset="0"/>
              </a:rPr>
              <a:t>Pre-defining and justifying the threshold for “deterioration” is an issue </a:t>
            </a:r>
          </a:p>
          <a:p>
            <a:r>
              <a:rPr lang="en-US" sz="2400" dirty="0">
                <a:latin typeface="Cambria" panose="02040503050406030204" pitchFamily="18" charset="0"/>
              </a:rPr>
              <a:t>Best approach to handle missing assessments for TTD is unclear</a:t>
            </a:r>
          </a:p>
          <a:p>
            <a:pPr lvl="1"/>
            <a:r>
              <a:rPr lang="en-US" sz="2100" dirty="0">
                <a:latin typeface="Cambria" panose="02040503050406030204" pitchFamily="18" charset="0"/>
              </a:rPr>
              <a:t>Minimize amount missed assessments and collect reasons for missed assessments</a:t>
            </a:r>
            <a:endParaRPr lang="en-US" sz="2400" dirty="0">
              <a:latin typeface="Cambria" panose="02040503050406030204" pitchFamily="18" charset="0"/>
            </a:endParaRPr>
          </a:p>
          <a:p>
            <a:r>
              <a:rPr lang="en-US" sz="2400" dirty="0">
                <a:latin typeface="Cambria" panose="02040503050406030204" pitchFamily="18" charset="0"/>
              </a:rPr>
              <a:t>Choice of strategy used to address intercurrent events will depend on the clinical question of interest</a:t>
            </a:r>
          </a:p>
          <a:p>
            <a:r>
              <a:rPr lang="en-US" sz="2400" dirty="0">
                <a:latin typeface="Cambria" panose="02040503050406030204" pitchFamily="18" charset="0"/>
              </a:rPr>
              <a:t>Hypothetical strategy (censoring) for death is not appropriate because it is a poor outcome and concerns of informative censoring</a:t>
            </a:r>
          </a:p>
          <a:p>
            <a:pPr lvl="1"/>
            <a:r>
              <a:rPr lang="en-US" sz="2100" dirty="0">
                <a:latin typeface="Cambria" panose="02040503050406030204" pitchFamily="18" charset="0"/>
              </a:rPr>
              <a:t>Assumes that time until deterioration of patients who died is similar to outcomes of patients who are alive and observed</a:t>
            </a:r>
            <a:r>
              <a:rPr lang="en-US" sz="2100" dirty="0">
                <a:latin typeface="Cambria" panose="02040503050406030204" pitchFamily="18" charset="0"/>
                <a:sym typeface="Wingdings" panose="05000000000000000000" pitchFamily="2" charset="2"/>
              </a:rPr>
              <a:t>  potential bias if this assumption is incorrect</a:t>
            </a:r>
            <a:endParaRPr lang="en-US" sz="21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334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36662-54EB-4CAC-8370-3831396F1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en-US" sz="3200" b="1" dirty="0">
                <a:latin typeface="Cambria" panose="02040503050406030204" pitchFamily="18" charset="0"/>
                <a:cs typeface="Calibri" panose="020F0502020204030204" pitchFamily="34" charset="0"/>
              </a:rPr>
              <a:t>Although TTD is common, </a:t>
            </a:r>
            <a:br>
              <a:rPr lang="en-US" sz="3200" b="1" dirty="0">
                <a:latin typeface="Cambria" panose="02040503050406030204" pitchFamily="18" charset="0"/>
                <a:cs typeface="Calibri" panose="020F0502020204030204" pitchFamily="34" charset="0"/>
              </a:rPr>
            </a:br>
            <a:r>
              <a:rPr lang="en-US" sz="3200" b="1" dirty="0">
                <a:latin typeface="Cambria" panose="02040503050406030204" pitchFamily="18" charset="0"/>
                <a:cs typeface="Calibri" panose="020F0502020204030204" pitchFamily="34" charset="0"/>
              </a:rPr>
              <a:t>clinical utility is unclear</a:t>
            </a:r>
            <a:endParaRPr lang="en-US" sz="32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E0AFE-F8C7-45CA-BDEA-20909C023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2791"/>
            <a:ext cx="8229600" cy="3564730"/>
          </a:xfrm>
        </p:spPr>
        <p:txBody>
          <a:bodyPr>
            <a:normAutofit fontScale="85000" lnSpcReduction="20000"/>
          </a:bodyPr>
          <a:lstStyle/>
          <a:p>
            <a:r>
              <a:rPr lang="en-US" sz="2400" b="1" u="sng" dirty="0">
                <a:latin typeface="Cambria" panose="02040503050406030204" pitchFamily="18" charset="0"/>
              </a:rPr>
              <a:t>Clinical perspective</a:t>
            </a:r>
            <a:endParaRPr lang="en-US" sz="2400" dirty="0">
              <a:latin typeface="Cambria" panose="02040503050406030204" pitchFamily="18" charset="0"/>
            </a:endParaRPr>
          </a:p>
          <a:p>
            <a:pPr lvl="1"/>
            <a:r>
              <a:rPr lang="en-US" sz="2000" dirty="0">
                <a:latin typeface="Cambria" panose="02040503050406030204" pitchFamily="18" charset="0"/>
              </a:rPr>
              <a:t>Death is considered a poor outcome and should </a:t>
            </a:r>
            <a:r>
              <a:rPr lang="en-US" sz="2000" u="sng" dirty="0">
                <a:latin typeface="Cambria" panose="02040503050406030204" pitchFamily="18" charset="0"/>
              </a:rPr>
              <a:t>not</a:t>
            </a:r>
            <a:r>
              <a:rPr lang="en-US" sz="2000" dirty="0">
                <a:latin typeface="Cambria" panose="02040503050406030204" pitchFamily="18" charset="0"/>
              </a:rPr>
              <a:t> be censored</a:t>
            </a:r>
          </a:p>
          <a:p>
            <a:pPr lvl="1"/>
            <a:r>
              <a:rPr lang="en-US" sz="2000" dirty="0">
                <a:latin typeface="Cambria" panose="02040503050406030204" pitchFamily="18" charset="0"/>
              </a:rPr>
              <a:t>TTD often mirrors the primary endpoint of progression-free survival and does not appear to be informative</a:t>
            </a:r>
          </a:p>
          <a:p>
            <a:pPr lvl="1"/>
            <a:r>
              <a:rPr lang="en-US" sz="2000" dirty="0">
                <a:latin typeface="Cambria" panose="02040503050406030204" pitchFamily="18" charset="0"/>
              </a:rPr>
              <a:t>What additional information does TTD give for labeling? </a:t>
            </a:r>
          </a:p>
          <a:p>
            <a:pPr lvl="1"/>
            <a:endParaRPr lang="en-US" sz="2000" dirty="0">
              <a:latin typeface="Cambria" panose="02040503050406030204" pitchFamily="18" charset="0"/>
            </a:endParaRPr>
          </a:p>
          <a:p>
            <a:pPr lvl="1"/>
            <a:endParaRPr lang="en-US" sz="2000" dirty="0">
              <a:latin typeface="Cambria" panose="02040503050406030204" pitchFamily="18" charset="0"/>
            </a:endParaRPr>
          </a:p>
          <a:p>
            <a:pPr lvl="1"/>
            <a:endParaRPr lang="en-US" sz="2000" dirty="0">
              <a:latin typeface="Cambria" panose="02040503050406030204" pitchFamily="18" charset="0"/>
            </a:endParaRPr>
          </a:p>
          <a:p>
            <a:r>
              <a:rPr lang="en-US" sz="2400" b="1" u="sng" dirty="0">
                <a:latin typeface="Cambria" panose="02040503050406030204" pitchFamily="18" charset="0"/>
              </a:rPr>
              <a:t>Thinking ahead</a:t>
            </a:r>
          </a:p>
          <a:p>
            <a:pPr lvl="1"/>
            <a:r>
              <a:rPr lang="en-US" sz="2000" dirty="0">
                <a:latin typeface="Cambria" panose="02040503050406030204" pitchFamily="18" charset="0"/>
              </a:rPr>
              <a:t>Are there certain cancer settings for TTD to be considered important and useful? If so, what is the appropriate TTD </a:t>
            </a:r>
            <a:r>
              <a:rPr lang="en-US" sz="2000" dirty="0" err="1">
                <a:latin typeface="Cambria" panose="02040503050406030204" pitchFamily="18" charset="0"/>
              </a:rPr>
              <a:t>estimand</a:t>
            </a:r>
            <a:r>
              <a:rPr lang="en-US" sz="2000" dirty="0">
                <a:latin typeface="Cambria" panose="02040503050406030204" pitchFamily="18" charset="0"/>
              </a:rPr>
              <a:t>?</a:t>
            </a:r>
          </a:p>
          <a:p>
            <a:pPr lvl="1"/>
            <a:r>
              <a:rPr lang="en-US" sz="2000" dirty="0">
                <a:latin typeface="Cambria" panose="02040503050406030204" pitchFamily="18" charset="0"/>
              </a:rPr>
              <a:t>If TTD is not informative, what PRO questions of interest and </a:t>
            </a:r>
            <a:r>
              <a:rPr lang="en-US" sz="2000" dirty="0" err="1">
                <a:latin typeface="Cambria" panose="02040503050406030204" pitchFamily="18" charset="0"/>
              </a:rPr>
              <a:t>estimands</a:t>
            </a:r>
            <a:r>
              <a:rPr lang="en-US" sz="2000" dirty="0">
                <a:latin typeface="Cambria" panose="02040503050406030204" pitchFamily="18" charset="0"/>
              </a:rPr>
              <a:t> are more useful in oncology trials to show efficacy of a product?</a:t>
            </a:r>
          </a:p>
          <a:p>
            <a:pPr lvl="1"/>
            <a:endParaRPr lang="en-US" sz="2000" dirty="0">
              <a:latin typeface="Cambria" panose="02040503050406030204" pitchFamily="18" charset="0"/>
            </a:endParaRPr>
          </a:p>
          <a:p>
            <a:endParaRPr lang="en-US" sz="2400" b="1" dirty="0">
              <a:latin typeface="Cambria" panose="0204050305040603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77C50C-CBC3-4554-9B93-E3710E10DB6E}"/>
              </a:ext>
            </a:extLst>
          </p:cNvPr>
          <p:cNvSpPr txBox="1"/>
          <p:nvPr/>
        </p:nvSpPr>
        <p:spPr>
          <a:xfrm>
            <a:off x="983005" y="2724150"/>
            <a:ext cx="7177990" cy="646331"/>
          </a:xfrm>
          <a:prstGeom prst="rect">
            <a:avLst/>
          </a:prstGeom>
          <a:solidFill>
            <a:srgbClr val="4F81BD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ambria" panose="02040503050406030204" pitchFamily="18" charset="0"/>
              </a:rPr>
              <a:t>Is the question of time to symptom deterioration important enough to overcome all of the limitations?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571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36662-54EB-4CAC-8370-3831396F1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Estimand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framework can improve interpretation of PROs</a:t>
            </a:r>
            <a:endParaRPr lang="en-US" sz="3200" b="1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E0AFE-F8C7-45CA-BDEA-20909C023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2790"/>
            <a:ext cx="8229600" cy="3484959"/>
          </a:xfrm>
        </p:spPr>
        <p:txBody>
          <a:bodyPr>
            <a:normAutofit fontScale="77500" lnSpcReduction="20000"/>
          </a:bodyPr>
          <a:lstStyle/>
          <a:p>
            <a:pPr marL="257175" lvl="1" indent="-257175">
              <a:buFont typeface="Arial"/>
              <a:buChar char="•"/>
            </a:pPr>
            <a:r>
              <a:rPr lang="en-US" sz="2400" dirty="0" err="1">
                <a:latin typeface="Cambria" panose="02040503050406030204" pitchFamily="18" charset="0"/>
                <a:cs typeface="Calibri" panose="020F0502020204030204" pitchFamily="34" charset="0"/>
              </a:rPr>
              <a:t>Estimand</a:t>
            </a:r>
            <a:r>
              <a:rPr lang="en-US" sz="2400" dirty="0">
                <a:latin typeface="Cambria" panose="02040503050406030204" pitchFamily="18" charset="0"/>
                <a:cs typeface="Calibri" panose="020F0502020204030204" pitchFamily="34" charset="0"/>
              </a:rPr>
              <a:t> framework can help improve interpretation of patient experience during FDA’s benefit-risk assessment</a:t>
            </a:r>
          </a:p>
          <a:p>
            <a:pPr lvl="1"/>
            <a:r>
              <a:rPr lang="en-US" sz="2000" dirty="0">
                <a:latin typeface="Cambria" panose="02040503050406030204" pitchFamily="18" charset="0"/>
              </a:rPr>
              <a:t>CDER Patient-Focused Drug Development (PFDD) Public Workshop Guidance 4: Incorporating Clinical Outcome Assessments into Endpoints for Regulatory Decision Making</a:t>
            </a:r>
            <a:endParaRPr lang="en-US" sz="2100" dirty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lvl="1"/>
            <a:endParaRPr lang="en-US" sz="2400" dirty="0">
              <a:latin typeface="Cambria" panose="02040503050406030204" pitchFamily="18" charset="0"/>
            </a:endParaRPr>
          </a:p>
          <a:p>
            <a:r>
              <a:rPr lang="en-US" sz="2400" dirty="0">
                <a:latin typeface="Cambria" panose="02040503050406030204" pitchFamily="18" charset="0"/>
                <a:cs typeface="Calibri" panose="020F0502020204030204" pitchFamily="34" charset="0"/>
              </a:rPr>
              <a:t>Provides transparency of questions being answered and decisions made in PRO analyses</a:t>
            </a:r>
          </a:p>
          <a:p>
            <a:pPr lvl="1"/>
            <a:r>
              <a:rPr lang="en-US" sz="2000" dirty="0">
                <a:latin typeface="Cambria" panose="02040503050406030204" pitchFamily="18" charset="0"/>
              </a:rPr>
              <a:t>Different strategies to address intercurrent events may lead to different conclusions about patient experience</a:t>
            </a:r>
          </a:p>
          <a:p>
            <a:pPr lvl="1"/>
            <a:endParaRPr lang="en-US" sz="2000" dirty="0">
              <a:latin typeface="Cambria" panose="02040503050406030204" pitchFamily="18" charset="0"/>
            </a:endParaRPr>
          </a:p>
          <a:p>
            <a:r>
              <a:rPr lang="en-US" sz="2400" dirty="0">
                <a:latin typeface="Cambria" panose="02040503050406030204" pitchFamily="18" charset="0"/>
              </a:rPr>
              <a:t>Setting International Standards in Analyzing Patient-Reported Outcomes and Quality of Life Endpoints Data (SISAQOL) Consortium</a:t>
            </a:r>
          </a:p>
          <a:p>
            <a:pPr lvl="1"/>
            <a:r>
              <a:rPr lang="en-US" sz="2100" dirty="0">
                <a:latin typeface="Cambria" panose="02040503050406030204" pitchFamily="18" charset="0"/>
              </a:rPr>
              <a:t>Put forth guidelines in analyzing PRO data for cancer clinical trials</a:t>
            </a:r>
          </a:p>
        </p:txBody>
      </p:sp>
    </p:spTree>
    <p:extLst>
      <p:ext uri="{BB962C8B-B14F-4D97-AF65-F5344CB8AC3E}">
        <p14:creationId xmlns:p14="http://schemas.microsoft.com/office/powerpoint/2010/main" val="1367715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36662-54EB-4CAC-8370-3831396F1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Acknowledgments</a:t>
            </a:r>
            <a:endParaRPr lang="en-US" sz="3200" b="1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E0AFE-F8C7-45CA-BDEA-20909C023E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257175" lvl="1" indent="-257175">
              <a:buFont typeface="Arial"/>
              <a:buChar char="•"/>
            </a:pPr>
            <a:r>
              <a:rPr lang="en-US" sz="2400" dirty="0">
                <a:latin typeface="Cambria" panose="02040503050406030204" pitchFamily="18" charset="0"/>
                <a:cs typeface="Calibri" panose="020F0502020204030204" pitchFamily="34" charset="0"/>
              </a:rPr>
              <a:t>Shenghui Tang</a:t>
            </a:r>
          </a:p>
          <a:p>
            <a:pPr marL="257175" lvl="1" indent="-257175">
              <a:buFont typeface="Arial"/>
              <a:buChar char="•"/>
            </a:pPr>
            <a:r>
              <a:rPr lang="en-US" sz="2400" dirty="0">
                <a:latin typeface="Cambria" panose="02040503050406030204" pitchFamily="18" charset="0"/>
                <a:cs typeface="Calibri" panose="020F0502020204030204" pitchFamily="34" charset="0"/>
              </a:rPr>
              <a:t>Yuan-Li Shen</a:t>
            </a:r>
          </a:p>
          <a:p>
            <a:pPr marL="257175" lvl="1" indent="-257175">
              <a:buFont typeface="Arial"/>
              <a:buChar char="•"/>
            </a:pPr>
            <a:r>
              <a:rPr lang="en-US" sz="2400" dirty="0">
                <a:latin typeface="Cambria" panose="02040503050406030204" pitchFamily="18" charset="0"/>
                <a:cs typeface="Calibri" panose="020F0502020204030204" pitchFamily="34" charset="0"/>
              </a:rPr>
              <a:t>Estelle Russek-Cohen</a:t>
            </a:r>
          </a:p>
          <a:p>
            <a:pPr marL="257175" lvl="1" indent="-257175">
              <a:buFont typeface="Arial"/>
              <a:buChar char="•"/>
            </a:pPr>
            <a:r>
              <a:rPr lang="en-US" sz="2400" dirty="0">
                <a:latin typeface="Cambria" panose="02040503050406030204" pitchFamily="18" charset="0"/>
                <a:cs typeface="Calibri" panose="020F0502020204030204" pitchFamily="34" charset="0"/>
              </a:rPr>
              <a:t>Lei Nie</a:t>
            </a:r>
          </a:p>
          <a:p>
            <a:pPr marL="257175" lvl="1" indent="-257175">
              <a:buFont typeface="Arial"/>
              <a:buChar char="•"/>
            </a:pPr>
            <a:r>
              <a:rPr lang="en-US" sz="2400" dirty="0">
                <a:latin typeface="Cambria" panose="02040503050406030204" pitchFamily="18" charset="0"/>
                <a:cs typeface="Calibri" panose="020F0502020204030204" pitchFamily="34" charset="0"/>
              </a:rPr>
              <a:t>Laura Lee Johnson</a:t>
            </a:r>
          </a:p>
          <a:p>
            <a:pPr marL="257175" lvl="1" indent="-257175">
              <a:buFont typeface="Arial"/>
              <a:buChar char="•"/>
            </a:pPr>
            <a:r>
              <a:rPr lang="en-US" sz="2400" dirty="0">
                <a:latin typeface="Cambria" panose="02040503050406030204" pitchFamily="18" charset="0"/>
                <a:cs typeface="Calibri" panose="020F0502020204030204" pitchFamily="34" charset="0"/>
              </a:rPr>
              <a:t>Scott Komo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9EF933-409B-42E8-BD67-C4652056C2B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257175" lvl="1" indent="-257175">
              <a:buFont typeface="Arial"/>
              <a:buChar char="•"/>
            </a:pPr>
            <a:r>
              <a:rPr lang="en-US" sz="2400" dirty="0">
                <a:latin typeface="Cambria" panose="02040503050406030204" pitchFamily="18" charset="0"/>
                <a:cs typeface="Calibri" panose="020F0502020204030204" pitchFamily="34" charset="0"/>
              </a:rPr>
              <a:t>Ting-Yu Chen</a:t>
            </a:r>
          </a:p>
          <a:p>
            <a:pPr marL="257175" lvl="1" indent="-257175">
              <a:buFont typeface="Arial"/>
              <a:buChar char="•"/>
            </a:pPr>
            <a:r>
              <a:rPr lang="en-US" sz="2400" dirty="0">
                <a:latin typeface="Cambria" panose="02040503050406030204" pitchFamily="18" charset="0"/>
                <a:cs typeface="Calibri" panose="020F0502020204030204" pitchFamily="34" charset="0"/>
              </a:rPr>
              <a:t>Jessica Roydhouse</a:t>
            </a:r>
          </a:p>
          <a:p>
            <a:pPr marL="257175" lvl="1" indent="-257175">
              <a:buFont typeface="Arial"/>
              <a:buChar char="•"/>
            </a:pPr>
            <a:r>
              <a:rPr lang="en-US" sz="2400" dirty="0">
                <a:latin typeface="Cambria" panose="02040503050406030204" pitchFamily="18" charset="0"/>
                <a:cs typeface="Calibri" panose="020F0502020204030204" pitchFamily="34" charset="0"/>
              </a:rPr>
              <a:t>Bellinda King-Kallimanis</a:t>
            </a:r>
          </a:p>
          <a:p>
            <a:pPr marL="257175" lvl="1" indent="-257175">
              <a:buFont typeface="Arial"/>
              <a:buChar char="•"/>
            </a:pPr>
            <a:r>
              <a:rPr lang="en-US" sz="2400" dirty="0">
                <a:latin typeface="Cambria" panose="02040503050406030204" pitchFamily="18" charset="0"/>
                <a:cs typeface="Calibri" panose="020F0502020204030204" pitchFamily="34" charset="0"/>
              </a:rPr>
              <a:t>Vishal Bhatnagar</a:t>
            </a:r>
          </a:p>
          <a:p>
            <a:pPr marL="257175" lvl="1" indent="-257175">
              <a:buFont typeface="Arial"/>
              <a:buChar char="•"/>
            </a:pPr>
            <a:r>
              <a:rPr lang="en-US" sz="2400" dirty="0">
                <a:latin typeface="Cambria" panose="02040503050406030204" pitchFamily="18" charset="0"/>
                <a:cs typeface="Calibri" panose="020F0502020204030204" pitchFamily="34" charset="0"/>
              </a:rPr>
              <a:t>Paul Kluetz</a:t>
            </a:r>
            <a:endParaRPr lang="en-US" sz="2100" dirty="0">
              <a:latin typeface="Cambria" panose="020405030504060302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5414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978595"/>
      </p:ext>
    </p:extLst>
  </p:cSld>
  <p:clrMapOvr>
    <a:masterClrMapping/>
  </p:clrMapOvr>
</p:sld>
</file>

<file path=ppt/theme/theme1.xml><?xml version="1.0" encoding="utf-8"?>
<a:theme xmlns:a="http://schemas.openxmlformats.org/drawingml/2006/main" name="ppt1DB1.t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PSA_Default_Theme">
  <a:themeElements>
    <a:clrScheme name="FDA Colors">
      <a:dk1>
        <a:srgbClr val="2E2925"/>
      </a:dk1>
      <a:lt1>
        <a:srgbClr val="FFFFFF"/>
      </a:lt1>
      <a:dk2>
        <a:srgbClr val="1F497D"/>
      </a:dk2>
      <a:lt2>
        <a:srgbClr val="EEECE1"/>
      </a:lt2>
      <a:accent1>
        <a:srgbClr val="007CBA"/>
      </a:accent1>
      <a:accent2>
        <a:srgbClr val="222C67"/>
      </a:accent2>
      <a:accent3>
        <a:srgbClr val="A0A0A3"/>
      </a:accent3>
      <a:accent4>
        <a:srgbClr val="E5B611"/>
      </a:accent4>
      <a:accent5>
        <a:srgbClr val="D60036"/>
      </a:accent5>
      <a:accent6>
        <a:srgbClr val="BFBFBF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SA_Default_Theme" id="{98E9C92B-AF2D-4464-BCE5-8E91A72D92E9}" vid="{3BAD7DCA-9D74-4569-82E5-CF40EA47776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6E0D100B2D694392E4EF758DA5F00B" ma:contentTypeVersion="0" ma:contentTypeDescription="Create a new document." ma:contentTypeScope="" ma:versionID="0bec6b3d79f63851ebe7223bace789e2">
  <xsd:schema xmlns:xsd="http://www.w3.org/2001/XMLSchema" xmlns:xs="http://www.w3.org/2001/XMLSchema" xmlns:p="http://schemas.microsoft.com/office/2006/metadata/properties" xmlns:ns2="c593544c-8bc9-488a-9957-4d59a7b3d015" targetNamespace="http://schemas.microsoft.com/office/2006/metadata/properties" ma:root="true" ma:fieldsID="f735efe3037c15fe5e7164caebe31d49" ns2:_="">
    <xsd:import namespace="c593544c-8bc9-488a-9957-4d59a7b3d0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93544c-8bc9-488a-9957-4d59a7b3d01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593544c-8bc9-488a-9957-4d59a7b3d015">2JX4TSZRXZ3H-1911466383-1224</_dlc_DocId>
    <_dlc_DocIdUrl xmlns="c593544c-8bc9-488a-9957-4d59a7b3d015">
      <Url>http://sharepoint.fda.gov/orgs/CDER-OPSA/DSAT/PFDD/_layouts/DocIdRedir.aspx?ID=2JX4TSZRXZ3H-1911466383-1224</Url>
      <Description>2JX4TSZRXZ3H-1911466383-1224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81552F6-376D-401F-9F8F-A423E80600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93544c-8bc9-488a-9957-4d59a7b3d0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2A4DAB3-58BA-4D5B-9B49-FCDED71A137E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7D187CFC-0A40-46F7-B58B-DDD2FC88925C}">
  <ds:schemaRefs>
    <ds:schemaRef ds:uri="http://purl.org/dc/elements/1.1/"/>
    <ds:schemaRef ds:uri="http://schemas.microsoft.com/office/2006/metadata/properties"/>
    <ds:schemaRef ds:uri="c593544c-8bc9-488a-9957-4d59a7b3d015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E3FA778D-F86D-4F36-AE34-5B3B864C20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TC102455519[[fn=Winter]]</Template>
  <TotalTime>11641</TotalTime>
  <Words>1403</Words>
  <Application>Microsoft Office PowerPoint</Application>
  <PresentationFormat>On-screen Show (16:9)</PresentationFormat>
  <Paragraphs>212</Paragraphs>
  <Slides>18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Cambria</vt:lpstr>
      <vt:lpstr>Century Gothic</vt:lpstr>
      <vt:lpstr>Helvetica</vt:lpstr>
      <vt:lpstr>ppt1DB1.tmp</vt:lpstr>
      <vt:lpstr>OPSA_Default_Theme</vt:lpstr>
      <vt:lpstr>Implementing the Estimand Framework: An FDA Perspective</vt:lpstr>
      <vt:lpstr>Disclosure Information</vt:lpstr>
      <vt:lpstr>What is an estimand?</vt:lpstr>
      <vt:lpstr>PowerPoint Presentation</vt:lpstr>
      <vt:lpstr>Office of Biostatistics Estimand Working Group</vt:lpstr>
      <vt:lpstr>Working Group Goals &amp; Objectives</vt:lpstr>
      <vt:lpstr>Incorporating Estimands in Statistical Review</vt:lpstr>
      <vt:lpstr>Patient-reported outcomes in oncology trials</vt:lpstr>
      <vt:lpstr>Time-to-deterioration (TTD)  of symptoms in lung cancer</vt:lpstr>
      <vt:lpstr>PowerPoint Presentation</vt:lpstr>
      <vt:lpstr>Intercurrent events</vt:lpstr>
      <vt:lpstr>Hypothetical Strategy</vt:lpstr>
      <vt:lpstr>PowerPoint Presentation</vt:lpstr>
      <vt:lpstr>TTD estimand  issues and considerations</vt:lpstr>
      <vt:lpstr>Although TTD is common,  clinical utility is unclear</vt:lpstr>
      <vt:lpstr>Estimand framework can improve interpretation of PROs</vt:lpstr>
      <vt:lpstr>Acknowledgments</vt:lpstr>
      <vt:lpstr>PowerPoint Presentation</vt:lpstr>
    </vt:vector>
  </TitlesOfParts>
  <Company>US FDA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NCTR</dc:creator>
  <cp:lastModifiedBy>Fiero, Mallorie</cp:lastModifiedBy>
  <cp:revision>1007</cp:revision>
  <cp:lastPrinted>2019-11-26T18:09:01Z</cp:lastPrinted>
  <dcterms:created xsi:type="dcterms:W3CDTF">2012-09-06T19:53:40Z</dcterms:created>
  <dcterms:modified xsi:type="dcterms:W3CDTF">2020-09-24T17:04:58Z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bceb5914-692a-488b-92e8-5af4fc458950</vt:lpwstr>
  </property>
  <property fmtid="{D5CDD505-2E9C-101B-9397-08002B2CF9AE}" pid="3" name="ContentTypeId">
    <vt:lpwstr>0x010100736E0D100B2D694392E4EF758DA5F00B</vt:lpwstr>
  </property>
</Properties>
</file>