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90" r:id="rId4"/>
  </p:sldMasterIdLst>
  <p:notesMasterIdLst>
    <p:notesMasterId r:id="rId19"/>
  </p:notesMasterIdLst>
  <p:handoutMasterIdLst>
    <p:handoutMasterId r:id="rId20"/>
  </p:handoutMasterIdLst>
  <p:sldIdLst>
    <p:sldId id="405" r:id="rId5"/>
    <p:sldId id="430" r:id="rId6"/>
    <p:sldId id="467" r:id="rId7"/>
    <p:sldId id="438" r:id="rId8"/>
    <p:sldId id="441" r:id="rId9"/>
    <p:sldId id="440" r:id="rId10"/>
    <p:sldId id="468" r:id="rId11"/>
    <p:sldId id="432" r:id="rId12"/>
    <p:sldId id="451" r:id="rId13"/>
    <p:sldId id="452" r:id="rId14"/>
    <p:sldId id="442" r:id="rId15"/>
    <p:sldId id="453" r:id="rId16"/>
    <p:sldId id="437" r:id="rId17"/>
    <p:sldId id="464" r:id="rId18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84">
          <p15:clr>
            <a:srgbClr val="A4A3A4"/>
          </p15:clr>
        </p15:guide>
        <p15:guide id="2" orient="horz" pos="864">
          <p15:clr>
            <a:srgbClr val="A4A3A4"/>
          </p15:clr>
        </p15:guide>
        <p15:guide id="3" orient="horz" pos="1920">
          <p15:clr>
            <a:srgbClr val="A4A3A4"/>
          </p15:clr>
        </p15:guide>
        <p15:guide id="4" orient="horz" pos="3840">
          <p15:clr>
            <a:srgbClr val="A4A3A4"/>
          </p15:clr>
        </p15:guide>
        <p15:guide id="5" orient="horz" pos="192">
          <p15:clr>
            <a:srgbClr val="A4A3A4"/>
          </p15:clr>
        </p15:guide>
        <p15:guide id="6" pos="2832">
          <p15:clr>
            <a:srgbClr val="A4A3A4"/>
          </p15:clr>
        </p15:guide>
        <p15:guide id="7" pos="5616">
          <p15:clr>
            <a:srgbClr val="A4A3A4"/>
          </p15:clr>
        </p15:guide>
        <p15:guide id="8" pos="192">
          <p15:clr>
            <a:srgbClr val="A4A3A4"/>
          </p15:clr>
        </p15:guide>
        <p15:guide id="9" pos="10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nuso, Carla M [JRDUS]" initials="CMC" lastIdx="7" clrIdx="0"/>
  <p:cmAuthor id="1" name="David Hough" initials="DH" lastIdx="5" clrIdx="1"/>
  <p:cmAuthor id="2" name="Hough, David [JRDUS]" initials="HD[" lastIdx="8" clrIdx="2"/>
  <p:cmAuthor id="3" name="Woodruff, Kimberly [JRDUS]" initials="KW" lastIdx="8" clrIdx="3"/>
  <p:cmAuthor id="4" name="Singh, Jaskaran [JRDUS]" initials="Jaz" lastIdx="32" clrIdx="4"/>
  <p:cmAuthor id="5" name="Daly, Ella [JRDUS]" initials="ED" lastIdx="39" clrIdx="5"/>
  <p:cmAuthor id="6" name="De Roover, Betty [JRDBE]" initials="DRB" lastIdx="27" clrIdx="6"/>
  <p:cmAuthor id="7" name="Caers, Ivo [JRDBE]" initials="CI[" lastIdx="10" clrIdx="7"/>
  <p:cmAuthor id="8" name="Brusser, Leslie [JRDUS]" initials="LB" lastIdx="10" clrIdx="8"/>
  <p:cmAuthor id="9" name="Kubitz, Nicole [JACDE]" initials="KN[" lastIdx="4" clrIdx="9"/>
  <p:cmAuthor id="10" name="Lane, Rosanne [JRDUS]" initials="LR[" lastIdx="14" clrIdx="10"/>
  <p:cmAuthor id="11" name="Martynowicz, Jadwiga [JRDUS]" initials="MJ" lastIdx="12" clrIdx="11"/>
  <p:cmAuthor id="12" name="Wang, Jingli [JRDUS]" initials="WJ[" lastIdx="8" clrIdx="12"/>
  <p:cmAuthor id="13" name="Verbruggen, Katrien [JRDBE]" initials="VK[" lastIdx="8" clrIdx="13"/>
  <p:cmAuthor id="14" name="Lim, Pilar [JRDUS]" initials="PL" lastIdx="7" clrIdx="14"/>
  <p:cmAuthor id="15" name="Daskiran, Mehmet [JRDUS]" initials="DM[" lastIdx="2" clrIdx="15">
    <p:extLst>
      <p:ext uri="{19B8F6BF-5375-455C-9EA6-DF929625EA0E}">
        <p15:presenceInfo xmlns:p15="http://schemas.microsoft.com/office/powerpoint/2012/main" userId="S-1-5-21-1614895754-2146847981-1606980848-688315" providerId="AD"/>
      </p:ext>
    </p:extLst>
  </p:cmAuthor>
  <p:cmAuthor id="16" name="Li, Gang [JRDUS]" initials="LG[" lastIdx="3" clrIdx="16">
    <p:extLst>
      <p:ext uri="{19B8F6BF-5375-455C-9EA6-DF929625EA0E}">
        <p15:presenceInfo xmlns:p15="http://schemas.microsoft.com/office/powerpoint/2012/main" userId="S::GLi@its.jnj.com::e97d3599-cba1-4313-be13-f9b616883cf7" providerId="AD"/>
      </p:ext>
    </p:extLst>
  </p:cmAuthor>
  <p:cmAuthor id="17" name="Quan, Hui /US" initials="QH/" lastIdx="5" clrIdx="17">
    <p:extLst>
      <p:ext uri="{19B8F6BF-5375-455C-9EA6-DF929625EA0E}">
        <p15:presenceInfo xmlns:p15="http://schemas.microsoft.com/office/powerpoint/2012/main" userId="S::Hui.Quan@sanofi.com::c1f62934-7e82-4575-8ab4-917df1b59e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202"/>
    <a:srgbClr val="000000"/>
    <a:srgbClr val="2A8EBF"/>
    <a:srgbClr val="C1D8FB"/>
    <a:srgbClr val="FFC000"/>
    <a:srgbClr val="FF9900"/>
    <a:srgbClr val="CC9900"/>
    <a:srgbClr val="CC6600"/>
    <a:srgbClr val="FFFFFF"/>
    <a:srgbClr val="7FC3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388" autoAdjust="0"/>
  </p:normalViewPr>
  <p:slideViewPr>
    <p:cSldViewPr>
      <p:cViewPr varScale="1">
        <p:scale>
          <a:sx n="63" d="100"/>
          <a:sy n="63" d="100"/>
        </p:scale>
        <p:origin x="1224" y="64"/>
      </p:cViewPr>
      <p:guideLst>
        <p:guide orient="horz" pos="3984"/>
        <p:guide orient="horz" pos="864"/>
        <p:guide orient="horz" pos="1920"/>
        <p:guide orient="horz" pos="3840"/>
        <p:guide orient="horz" pos="192"/>
        <p:guide pos="2832"/>
        <p:guide pos="5616"/>
        <p:guide pos="192"/>
        <p:guide pos="10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 showGuides="1">
      <p:cViewPr varScale="1">
        <p:scale>
          <a:sx n="52" d="100"/>
          <a:sy n="52" d="100"/>
        </p:scale>
        <p:origin x="-2820" y="-96"/>
      </p:cViewPr>
      <p:guideLst>
        <p:guide orient="horz" pos="2932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, Gang [JRDUS]" userId="e97d3599-cba1-4313-be13-f9b616883cf7" providerId="ADAL" clId="{B9998C1C-B34D-44DA-9B4D-CAF73C5B3CE7}"/>
    <pc:docChg chg="undo custSel addSld modSld sldOrd">
      <pc:chgData name="Li, Gang [JRDUS]" userId="e97d3599-cba1-4313-be13-f9b616883cf7" providerId="ADAL" clId="{B9998C1C-B34D-44DA-9B4D-CAF73C5B3CE7}" dt="2020-09-27T12:41:49.755" v="785" actId="207"/>
      <pc:docMkLst>
        <pc:docMk/>
      </pc:docMkLst>
      <pc:sldChg chg="modSp mod delCm">
        <pc:chgData name="Li, Gang [JRDUS]" userId="e97d3599-cba1-4313-be13-f9b616883cf7" providerId="ADAL" clId="{B9998C1C-B34D-44DA-9B4D-CAF73C5B3CE7}" dt="2020-09-25T14:04:46.703" v="425" actId="20577"/>
        <pc:sldMkLst>
          <pc:docMk/>
          <pc:sldMk cId="3781520515" sldId="405"/>
        </pc:sldMkLst>
        <pc:spChg chg="mod">
          <ac:chgData name="Li, Gang [JRDUS]" userId="e97d3599-cba1-4313-be13-f9b616883cf7" providerId="ADAL" clId="{B9998C1C-B34D-44DA-9B4D-CAF73C5B3CE7}" dt="2020-09-25T14:04:46.703" v="425" actId="20577"/>
          <ac:spMkLst>
            <pc:docMk/>
            <pc:sldMk cId="3781520515" sldId="405"/>
            <ac:spMk id="2" creationId="{00000000-0000-0000-0000-000000000000}"/>
          </ac:spMkLst>
        </pc:spChg>
      </pc:sldChg>
      <pc:sldChg chg="modSp mod">
        <pc:chgData name="Li, Gang [JRDUS]" userId="e97d3599-cba1-4313-be13-f9b616883cf7" providerId="ADAL" clId="{B9998C1C-B34D-44DA-9B4D-CAF73C5B3CE7}" dt="2020-09-27T12:41:49.755" v="785" actId="207"/>
        <pc:sldMkLst>
          <pc:docMk/>
          <pc:sldMk cId="1681398684" sldId="430"/>
        </pc:sldMkLst>
        <pc:spChg chg="mod">
          <ac:chgData name="Li, Gang [JRDUS]" userId="e97d3599-cba1-4313-be13-f9b616883cf7" providerId="ADAL" clId="{B9998C1C-B34D-44DA-9B4D-CAF73C5B3CE7}" dt="2020-09-27T12:41:49.755" v="785" actId="207"/>
          <ac:spMkLst>
            <pc:docMk/>
            <pc:sldMk cId="1681398684" sldId="430"/>
            <ac:spMk id="3" creationId="{CC22DD47-55C0-4D8C-AEBD-91CDC1C2F546}"/>
          </ac:spMkLst>
        </pc:spChg>
      </pc:sldChg>
      <pc:sldChg chg="modSp mod">
        <pc:chgData name="Li, Gang [JRDUS]" userId="e97d3599-cba1-4313-be13-f9b616883cf7" providerId="ADAL" clId="{B9998C1C-B34D-44DA-9B4D-CAF73C5B3CE7}" dt="2020-09-25T20:39:53.374" v="784" actId="6549"/>
        <pc:sldMkLst>
          <pc:docMk/>
          <pc:sldMk cId="3596573598" sldId="432"/>
        </pc:sldMkLst>
        <pc:spChg chg="mod">
          <ac:chgData name="Li, Gang [JRDUS]" userId="e97d3599-cba1-4313-be13-f9b616883cf7" providerId="ADAL" clId="{B9998C1C-B34D-44DA-9B4D-CAF73C5B3CE7}" dt="2020-09-25T20:39:53.374" v="784" actId="6549"/>
          <ac:spMkLst>
            <pc:docMk/>
            <pc:sldMk cId="3596573598" sldId="432"/>
            <ac:spMk id="3" creationId="{D313EA2A-DFA1-41BF-958C-284A8A30DB4C}"/>
          </ac:spMkLst>
        </pc:spChg>
      </pc:sldChg>
      <pc:sldChg chg="modSp mod">
        <pc:chgData name="Li, Gang [JRDUS]" userId="e97d3599-cba1-4313-be13-f9b616883cf7" providerId="ADAL" clId="{B9998C1C-B34D-44DA-9B4D-CAF73C5B3CE7}" dt="2020-09-25T20:30:50.324" v="782" actId="20577"/>
        <pc:sldMkLst>
          <pc:docMk/>
          <pc:sldMk cId="1084187487" sldId="437"/>
        </pc:sldMkLst>
        <pc:spChg chg="mod">
          <ac:chgData name="Li, Gang [JRDUS]" userId="e97d3599-cba1-4313-be13-f9b616883cf7" providerId="ADAL" clId="{B9998C1C-B34D-44DA-9B4D-CAF73C5B3CE7}" dt="2020-09-25T20:30:50.324" v="782" actId="20577"/>
          <ac:spMkLst>
            <pc:docMk/>
            <pc:sldMk cId="1084187487" sldId="437"/>
            <ac:spMk id="3" creationId="{21DA2E5B-1395-49EA-92EA-D357C7B56A14}"/>
          </ac:spMkLst>
        </pc:spChg>
      </pc:sldChg>
      <pc:sldChg chg="modSp mod delCm">
        <pc:chgData name="Li, Gang [JRDUS]" userId="e97d3599-cba1-4313-be13-f9b616883cf7" providerId="ADAL" clId="{B9998C1C-B34D-44DA-9B4D-CAF73C5B3CE7}" dt="2020-09-25T16:15:14.681" v="771" actId="20577"/>
        <pc:sldMkLst>
          <pc:docMk/>
          <pc:sldMk cId="304376712" sldId="438"/>
        </pc:sldMkLst>
        <pc:spChg chg="mod">
          <ac:chgData name="Li, Gang [JRDUS]" userId="e97d3599-cba1-4313-be13-f9b616883cf7" providerId="ADAL" clId="{B9998C1C-B34D-44DA-9B4D-CAF73C5B3CE7}" dt="2020-09-25T15:25:59.178" v="538" actId="113"/>
          <ac:spMkLst>
            <pc:docMk/>
            <pc:sldMk cId="304376712" sldId="438"/>
            <ac:spMk id="2" creationId="{9D2AC7B7-0D25-415F-AC3F-D7942E6B6BCF}"/>
          </ac:spMkLst>
        </pc:spChg>
        <pc:spChg chg="mod">
          <ac:chgData name="Li, Gang [JRDUS]" userId="e97d3599-cba1-4313-be13-f9b616883cf7" providerId="ADAL" clId="{B9998C1C-B34D-44DA-9B4D-CAF73C5B3CE7}" dt="2020-09-25T16:15:14.681" v="771" actId="20577"/>
          <ac:spMkLst>
            <pc:docMk/>
            <pc:sldMk cId="304376712" sldId="438"/>
            <ac:spMk id="3" creationId="{C7F0AB77-017C-43D9-BF07-DF76008EF196}"/>
          </ac:spMkLst>
        </pc:spChg>
      </pc:sldChg>
      <pc:sldChg chg="modSp mod addCm delCm">
        <pc:chgData name="Li, Gang [JRDUS]" userId="e97d3599-cba1-4313-be13-f9b616883cf7" providerId="ADAL" clId="{B9998C1C-B34D-44DA-9B4D-CAF73C5B3CE7}" dt="2020-09-25T14:13:12.742" v="446" actId="6549"/>
        <pc:sldMkLst>
          <pc:docMk/>
          <pc:sldMk cId="2195055709" sldId="440"/>
        </pc:sldMkLst>
        <pc:spChg chg="mod">
          <ac:chgData name="Li, Gang [JRDUS]" userId="e97d3599-cba1-4313-be13-f9b616883cf7" providerId="ADAL" clId="{B9998C1C-B34D-44DA-9B4D-CAF73C5B3CE7}" dt="2020-09-25T14:13:12.742" v="446" actId="6549"/>
          <ac:spMkLst>
            <pc:docMk/>
            <pc:sldMk cId="2195055709" sldId="440"/>
            <ac:spMk id="3" creationId="{2789867B-325E-4445-915A-6ACCFED4A1BF}"/>
          </ac:spMkLst>
        </pc:spChg>
      </pc:sldChg>
      <pc:sldChg chg="modSp">
        <pc:chgData name="Li, Gang [JRDUS]" userId="e97d3599-cba1-4313-be13-f9b616883cf7" providerId="ADAL" clId="{B9998C1C-B34D-44DA-9B4D-CAF73C5B3CE7}" dt="2020-09-25T14:07:09.595" v="442" actId="207"/>
        <pc:sldMkLst>
          <pc:docMk/>
          <pc:sldMk cId="1500626288" sldId="441"/>
        </pc:sldMkLst>
        <pc:spChg chg="mod">
          <ac:chgData name="Li, Gang [JRDUS]" userId="e97d3599-cba1-4313-be13-f9b616883cf7" providerId="ADAL" clId="{B9998C1C-B34D-44DA-9B4D-CAF73C5B3CE7}" dt="2020-09-25T14:07:09.595" v="442" actId="207"/>
          <ac:spMkLst>
            <pc:docMk/>
            <pc:sldMk cId="1500626288" sldId="441"/>
            <ac:spMk id="3" creationId="{C7F0AB77-017C-43D9-BF07-DF76008EF196}"/>
          </ac:spMkLst>
        </pc:spChg>
      </pc:sldChg>
      <pc:sldChg chg="modSp mod">
        <pc:chgData name="Li, Gang [JRDUS]" userId="e97d3599-cba1-4313-be13-f9b616883cf7" providerId="ADAL" clId="{B9998C1C-B34D-44DA-9B4D-CAF73C5B3CE7}" dt="2020-09-25T13:42:32.129" v="178" actId="6549"/>
        <pc:sldMkLst>
          <pc:docMk/>
          <pc:sldMk cId="808803477" sldId="442"/>
        </pc:sldMkLst>
        <pc:spChg chg="mod">
          <ac:chgData name="Li, Gang [JRDUS]" userId="e97d3599-cba1-4313-be13-f9b616883cf7" providerId="ADAL" clId="{B9998C1C-B34D-44DA-9B4D-CAF73C5B3CE7}" dt="2020-09-25T13:42:32.129" v="178" actId="6549"/>
          <ac:spMkLst>
            <pc:docMk/>
            <pc:sldMk cId="808803477" sldId="442"/>
            <ac:spMk id="2" creationId="{9F6146D3-B20B-401E-AA4E-3FD6546F92E2}"/>
          </ac:spMkLst>
        </pc:spChg>
        <pc:spChg chg="mod">
          <ac:chgData name="Li, Gang [JRDUS]" userId="e97d3599-cba1-4313-be13-f9b616883cf7" providerId="ADAL" clId="{B9998C1C-B34D-44DA-9B4D-CAF73C5B3CE7}" dt="2020-09-25T13:41:27.807" v="133" actId="1036"/>
          <ac:spMkLst>
            <pc:docMk/>
            <pc:sldMk cId="808803477" sldId="442"/>
            <ac:spMk id="3" creationId="{0B9E2950-250E-4C8B-A895-6B0DFCD7EB25}"/>
          </ac:spMkLst>
        </pc:spChg>
        <pc:spChg chg="mod">
          <ac:chgData name="Li, Gang [JRDUS]" userId="e97d3599-cba1-4313-be13-f9b616883cf7" providerId="ADAL" clId="{B9998C1C-B34D-44DA-9B4D-CAF73C5B3CE7}" dt="2020-09-25T13:40:58.607" v="100" actId="1036"/>
          <ac:spMkLst>
            <pc:docMk/>
            <pc:sldMk cId="808803477" sldId="442"/>
            <ac:spMk id="9" creationId="{0F9D90F5-FF32-4230-ABCB-AB33BD3B3C73}"/>
          </ac:spMkLst>
        </pc:spChg>
        <pc:picChg chg="mod">
          <ac:chgData name="Li, Gang [JRDUS]" userId="e97d3599-cba1-4313-be13-f9b616883cf7" providerId="ADAL" clId="{B9998C1C-B34D-44DA-9B4D-CAF73C5B3CE7}" dt="2020-09-25T13:40:24.251" v="96" actId="1036"/>
          <ac:picMkLst>
            <pc:docMk/>
            <pc:sldMk cId="808803477" sldId="442"/>
            <ac:picMk id="6" creationId="{C457B26D-6D99-4B39-8010-7301DFA313AF}"/>
          </ac:picMkLst>
        </pc:picChg>
        <pc:picChg chg="mod">
          <ac:chgData name="Li, Gang [JRDUS]" userId="e97d3599-cba1-4313-be13-f9b616883cf7" providerId="ADAL" clId="{B9998C1C-B34D-44DA-9B4D-CAF73C5B3CE7}" dt="2020-09-25T13:40:19.431" v="91" actId="1036"/>
          <ac:picMkLst>
            <pc:docMk/>
            <pc:sldMk cId="808803477" sldId="442"/>
            <ac:picMk id="8" creationId="{1D032BAE-88CB-4F19-9AA3-9242FCF086BE}"/>
          </ac:picMkLst>
        </pc:picChg>
      </pc:sldChg>
      <pc:sldChg chg="delCm">
        <pc:chgData name="Li, Gang [JRDUS]" userId="e97d3599-cba1-4313-be13-f9b616883cf7" providerId="ADAL" clId="{B9998C1C-B34D-44DA-9B4D-CAF73C5B3CE7}" dt="2020-09-25T13:54:17.322" v="215" actId="1592"/>
        <pc:sldMkLst>
          <pc:docMk/>
          <pc:sldMk cId="3698890584" sldId="452"/>
        </pc:sldMkLst>
      </pc:sldChg>
      <pc:sldChg chg="modSp mod delCm">
        <pc:chgData name="Li, Gang [JRDUS]" userId="e97d3599-cba1-4313-be13-f9b616883cf7" providerId="ADAL" clId="{B9998C1C-B34D-44DA-9B4D-CAF73C5B3CE7}" dt="2020-09-25T13:58:29.271" v="326" actId="6549"/>
        <pc:sldMkLst>
          <pc:docMk/>
          <pc:sldMk cId="2906957462" sldId="453"/>
        </pc:sldMkLst>
        <pc:spChg chg="mod">
          <ac:chgData name="Li, Gang [JRDUS]" userId="e97d3599-cba1-4313-be13-f9b616883cf7" providerId="ADAL" clId="{B9998C1C-B34D-44DA-9B4D-CAF73C5B3CE7}" dt="2020-09-25T13:58:29.271" v="326" actId="6549"/>
          <ac:spMkLst>
            <pc:docMk/>
            <pc:sldMk cId="2906957462" sldId="453"/>
            <ac:spMk id="6" creationId="{56A4F5F9-0E41-4E17-B1A0-4A0C3FAD4D38}"/>
          </ac:spMkLst>
        </pc:spChg>
      </pc:sldChg>
      <pc:sldChg chg="modSp add mod ord">
        <pc:chgData name="Li, Gang [JRDUS]" userId="e97d3599-cba1-4313-be13-f9b616883cf7" providerId="ADAL" clId="{B9998C1C-B34D-44DA-9B4D-CAF73C5B3CE7}" dt="2020-09-25T20:39:15.405" v="783" actId="20577"/>
        <pc:sldMkLst>
          <pc:docMk/>
          <pc:sldMk cId="37916843" sldId="468"/>
        </pc:sldMkLst>
        <pc:spChg chg="mod">
          <ac:chgData name="Li, Gang [JRDUS]" userId="e97d3599-cba1-4313-be13-f9b616883cf7" providerId="ADAL" clId="{B9998C1C-B34D-44DA-9B4D-CAF73C5B3CE7}" dt="2020-09-25T14:17:26.419" v="490" actId="20577"/>
          <ac:spMkLst>
            <pc:docMk/>
            <pc:sldMk cId="37916843" sldId="468"/>
            <ac:spMk id="2" creationId="{79C167F9-B236-435C-A84E-C0A59F757165}"/>
          </ac:spMkLst>
        </pc:spChg>
        <pc:spChg chg="mod">
          <ac:chgData name="Li, Gang [JRDUS]" userId="e97d3599-cba1-4313-be13-f9b616883cf7" providerId="ADAL" clId="{B9998C1C-B34D-44DA-9B4D-CAF73C5B3CE7}" dt="2020-09-25T20:39:15.405" v="783" actId="20577"/>
          <ac:spMkLst>
            <pc:docMk/>
            <pc:sldMk cId="37916843" sldId="468"/>
            <ac:spMk id="3" creationId="{5AF084DC-4866-4242-9A89-B79500A59DB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3043834" cy="465159"/>
          </a:xfrm>
          <a:prstGeom prst="rect">
            <a:avLst/>
          </a:prstGeom>
        </p:spPr>
        <p:txBody>
          <a:bodyPr vert="horz" lIns="92538" tIns="46268" rIns="92538" bIns="462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631" y="0"/>
            <a:ext cx="3043834" cy="465159"/>
          </a:xfrm>
          <a:prstGeom prst="rect">
            <a:avLst/>
          </a:prstGeom>
        </p:spPr>
        <p:txBody>
          <a:bodyPr vert="horz" lIns="92538" tIns="46268" rIns="92538" bIns="46268" rtlCol="0"/>
          <a:lstStyle>
            <a:lvl1pPr algn="r">
              <a:defRPr sz="1200"/>
            </a:lvl1pPr>
          </a:lstStyle>
          <a:p>
            <a:fld id="{031893E9-6E19-4959-ADBB-B9869CB92AE4}" type="datetimeFigureOut">
              <a:rPr lang="en-US" smtClean="0"/>
              <a:t>9/27/2020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8842456"/>
            <a:ext cx="3043834" cy="465159"/>
          </a:xfrm>
          <a:prstGeom prst="rect">
            <a:avLst/>
          </a:prstGeom>
        </p:spPr>
        <p:txBody>
          <a:bodyPr vert="horz" lIns="92538" tIns="46268" rIns="92538" bIns="462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631" y="8842456"/>
            <a:ext cx="3043834" cy="465159"/>
          </a:xfrm>
          <a:prstGeom prst="rect">
            <a:avLst/>
          </a:prstGeom>
        </p:spPr>
        <p:txBody>
          <a:bodyPr vert="horz" lIns="92538" tIns="46268" rIns="92538" bIns="46268" rtlCol="0" anchor="b"/>
          <a:lstStyle>
            <a:lvl1pPr algn="r">
              <a:defRPr sz="1200"/>
            </a:lvl1pPr>
          </a:lstStyle>
          <a:p>
            <a:fld id="{9EC36C7B-159F-4A0C-B3C5-985DE0F79D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9598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3043343" cy="465455"/>
          </a:xfrm>
          <a:prstGeom prst="rect">
            <a:avLst/>
          </a:prstGeom>
        </p:spPr>
        <p:txBody>
          <a:bodyPr vert="horz" lIns="94295" tIns="47149" rIns="94295" bIns="4714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4295" tIns="47149" rIns="94295" bIns="47149" rtlCol="0"/>
          <a:lstStyle>
            <a:lvl1pPr algn="r">
              <a:defRPr sz="1200"/>
            </a:lvl1pPr>
          </a:lstStyle>
          <a:p>
            <a:fld id="{85A623F3-A7EA-4535-B04E-53B1334ED867}" type="datetimeFigureOut">
              <a:rPr lang="en-US" smtClean="0"/>
              <a:t>9/27/2020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6913"/>
            <a:ext cx="4654550" cy="34909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95" tIns="47149" rIns="94295" bIns="4714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2" y="4421827"/>
            <a:ext cx="5618480" cy="4189095"/>
          </a:xfrm>
          <a:prstGeom prst="rect">
            <a:avLst/>
          </a:prstGeom>
        </p:spPr>
        <p:txBody>
          <a:bodyPr vert="horz" lIns="94295" tIns="47149" rIns="94295" bIns="471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8842034"/>
            <a:ext cx="3043343" cy="465455"/>
          </a:xfrm>
          <a:prstGeom prst="rect">
            <a:avLst/>
          </a:prstGeom>
        </p:spPr>
        <p:txBody>
          <a:bodyPr vert="horz" lIns="94295" tIns="47149" rIns="94295" bIns="4714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34"/>
            <a:ext cx="3043343" cy="465455"/>
          </a:xfrm>
          <a:prstGeom prst="rect">
            <a:avLst/>
          </a:prstGeom>
        </p:spPr>
        <p:txBody>
          <a:bodyPr vert="horz" lIns="94295" tIns="47149" rIns="94295" bIns="47149" rtlCol="0" anchor="b"/>
          <a:lstStyle>
            <a:lvl1pPr algn="r">
              <a:defRPr sz="1200"/>
            </a:lvl1pPr>
          </a:lstStyle>
          <a:p>
            <a:fld id="{CC92E423-A0C8-4519-9684-2403636441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848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4:3  Title_Cool_Palet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 rot="5400000">
            <a:off x="2362198" y="-2362198"/>
            <a:ext cx="4419604" cy="9144000"/>
            <a:chOff x="1" y="685800"/>
            <a:chExt cx="4419604" cy="182880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2057401" y="685800"/>
              <a:ext cx="2362204" cy="18288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tint val="44500"/>
                    <a:satMod val="160000"/>
                    <a:alpha val="6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solidFill>
                  <a:srgbClr val="50505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1" y="685800"/>
              <a:ext cx="304800" cy="18288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solidFill>
                  <a:srgbClr val="505050"/>
                </a:solidFill>
              </a:endParaRPr>
            </a:p>
          </p:txBody>
        </p:sp>
      </p:grp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411163" y="537066"/>
            <a:ext cx="8321675" cy="1396189"/>
          </a:xfrm>
        </p:spPr>
        <p:txBody>
          <a:bodyPr anchor="ctr" anchorCtr="0"/>
          <a:lstStyle>
            <a:lvl1pPr>
              <a:defRPr sz="3000" b="1">
                <a:solidFill>
                  <a:srgbClr val="09357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11163" y="3341920"/>
            <a:ext cx="8321675" cy="591457"/>
          </a:xfrm>
        </p:spPr>
        <p:txBody>
          <a:bodyPr anchor="b" anchorCtr="0"/>
          <a:lstStyle>
            <a:lvl1pPr marL="0" indent="0">
              <a:buFontTx/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11163" y="4396895"/>
            <a:ext cx="8321675" cy="255451"/>
          </a:xfrm>
        </p:spPr>
        <p:txBody>
          <a:bodyPr/>
          <a:lstStyle>
            <a:lvl1pPr marL="0" indent="0">
              <a:buNone/>
              <a:defRPr sz="15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411163" y="2058795"/>
            <a:ext cx="8321675" cy="39415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09357A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ea typeface="ＭＳ Ｐゴシック" charset="-128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411163" y="4058438"/>
            <a:ext cx="8321675" cy="303145"/>
          </a:xfrm>
        </p:spPr>
        <p:txBody>
          <a:bodyPr/>
          <a:lstStyle>
            <a:lvl1pPr>
              <a:buFontTx/>
              <a:buNone/>
              <a:defRPr sz="1800" b="1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subtitle styles</a:t>
            </a:r>
          </a:p>
        </p:txBody>
      </p:sp>
    </p:spTree>
    <p:extLst>
      <p:ext uri="{BB962C8B-B14F-4D97-AF65-F5344CB8AC3E}">
        <p14:creationId xmlns:p14="http://schemas.microsoft.com/office/powerpoint/2010/main" val="65599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Plain 4:3 Title and Content Cool Palet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163" y="252440"/>
            <a:ext cx="8321675" cy="80327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163" y="1524005"/>
            <a:ext cx="8321675" cy="4022725"/>
          </a:xfrm>
        </p:spPr>
        <p:txBody>
          <a:bodyPr/>
          <a:lstStyle>
            <a:lvl1pPr>
              <a:spcBef>
                <a:spcPts val="1200"/>
              </a:spcBef>
              <a:defRPr>
                <a:solidFill>
                  <a:schemeClr val="tx1">
                    <a:lumMod val="50000"/>
                  </a:schemeClr>
                </a:solidFill>
              </a:defRPr>
            </a:lvl1pPr>
            <a:lvl2pPr>
              <a:spcBef>
                <a:spcPts val="600"/>
              </a:spcBef>
              <a:defRPr>
                <a:solidFill>
                  <a:schemeClr val="tx1">
                    <a:lumMod val="50000"/>
                  </a:schemeClr>
                </a:solidFill>
              </a:defRPr>
            </a:lvl2pPr>
            <a:lvl3pPr>
              <a:spcBef>
                <a:spcPts val="300"/>
              </a:spcBef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spcBef>
                <a:spcPts val="200"/>
              </a:spcBef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 marL="1546225" indent="-174625">
              <a:spcBef>
                <a:spcPts val="150"/>
              </a:spcBef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 bwMode="gray">
          <a:xfrm>
            <a:off x="8733096" y="6507483"/>
            <a:ext cx="353105" cy="215444"/>
          </a:xfrm>
          <a:ln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/>
            </a:lvl1pPr>
          </a:lstStyle>
          <a:p>
            <a:pPr>
              <a:defRPr/>
            </a:pPr>
            <a:fld id="{1EFD6DB5-DB15-8A46-A9ED-B7D6725A1D6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818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Plain 4:3 Title and Content Blank Cool Palet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41" y="252440"/>
            <a:ext cx="8320087" cy="803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39" y="1523999"/>
            <a:ext cx="8320086" cy="4467226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200"/>
              </a:spcBef>
              <a:defRPr/>
            </a:lvl4pPr>
            <a:lvl5pPr marL="1546225" indent="-174625">
              <a:spcBef>
                <a:spcPts val="15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8733096" y="6507483"/>
            <a:ext cx="353105" cy="215444"/>
          </a:xfrm>
          <a:ln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EFD6DB5-DB15-8A46-A9ED-B7D6725A1D63}" type="slidenum">
              <a:rPr lang="en-US" smtClean="0">
                <a:solidFill>
                  <a:srgbClr val="50505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05050"/>
              </a:solidFill>
            </a:endParaRPr>
          </a:p>
        </p:txBody>
      </p:sp>
      <p:cxnSp>
        <p:nvCxnSpPr>
          <p:cNvPr id="7" name="Straight Connector 14"/>
          <p:cNvCxnSpPr>
            <a:cxnSpLocks noChangeShapeType="1"/>
          </p:cNvCxnSpPr>
          <p:nvPr userDrawn="1"/>
        </p:nvCxnSpPr>
        <p:spPr bwMode="auto">
          <a:xfrm rot="5400000">
            <a:off x="8657430" y="6598960"/>
            <a:ext cx="1270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9" name="Footer Placeholder 8"/>
          <p:cNvSpPr txBox="1">
            <a:spLocks/>
          </p:cNvSpPr>
          <p:nvPr userDrawn="1"/>
        </p:nvSpPr>
        <p:spPr>
          <a:xfrm>
            <a:off x="6045199" y="6480551"/>
            <a:ext cx="2636837" cy="276741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>
                    <a:lumMod val="50000"/>
                  </a:srgbClr>
                </a:solidFill>
                <a:ea typeface="ＭＳ Ｐゴシック" charset="-128"/>
              </a:rPr>
              <a:t>JANSSEN Schizophrenia Capabilities</a:t>
            </a:r>
          </a:p>
        </p:txBody>
      </p:sp>
    </p:spTree>
    <p:extLst>
      <p:ext uri="{BB962C8B-B14F-4D97-AF65-F5344CB8AC3E}">
        <p14:creationId xmlns:p14="http://schemas.microsoft.com/office/powerpoint/2010/main" val="239376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4:3 Title and Content w/ Subtitle Cool Palet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41" y="252440"/>
            <a:ext cx="8320087" cy="803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41" y="2041525"/>
            <a:ext cx="8320087" cy="348996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200"/>
              </a:spcBef>
              <a:defRPr/>
            </a:lvl4pPr>
            <a:lvl5pPr marL="1546225" indent="-174625">
              <a:spcBef>
                <a:spcPts val="15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50495-28B0-4DBC-A96C-530BF5253D0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14339" y="1514475"/>
            <a:ext cx="8320086" cy="457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9" name="Footer Placeholder 8"/>
          <p:cNvSpPr txBox="1">
            <a:spLocks/>
          </p:cNvSpPr>
          <p:nvPr userDrawn="1"/>
        </p:nvSpPr>
        <p:spPr>
          <a:xfrm>
            <a:off x="6045199" y="6480551"/>
            <a:ext cx="2636837" cy="276741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JANSSEN Schizophrenia Capabilities</a:t>
            </a:r>
          </a:p>
        </p:txBody>
      </p:sp>
    </p:spTree>
    <p:extLst>
      <p:ext uri="{BB962C8B-B14F-4D97-AF65-F5344CB8AC3E}">
        <p14:creationId xmlns:p14="http://schemas.microsoft.com/office/powerpoint/2010/main" val="636041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4:3 Section Divider_Cool_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41" y="2743200"/>
            <a:ext cx="8320087" cy="523220"/>
          </a:xfrm>
        </p:spPr>
        <p:txBody>
          <a:bodyPr anchor="t"/>
          <a:lstStyle>
            <a:lvl1pPr algn="l">
              <a:defRPr sz="2800" b="0" cap="none">
                <a:solidFill>
                  <a:srgbClr val="09357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733096" y="6515707"/>
            <a:ext cx="353105" cy="200025"/>
          </a:xfrm>
          <a:prstGeom prst="rect">
            <a:avLst/>
          </a:prstGeom>
          <a:ln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1CAF1DC-A510-6D40-A2E5-DD76645D1D4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775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4:3 Two Content Cool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4651375" y="1524006"/>
            <a:ext cx="4083050" cy="3960813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600"/>
              </a:spcBef>
              <a:defRPr sz="1600"/>
            </a:lvl2pPr>
            <a:lvl3pPr>
              <a:spcBef>
                <a:spcPts val="300"/>
              </a:spcBef>
              <a:defRPr sz="1400"/>
            </a:lvl3pPr>
            <a:lvl4pPr>
              <a:spcBef>
                <a:spcPts val="200"/>
              </a:spcBef>
              <a:defRPr sz="1200"/>
            </a:lvl4pPr>
            <a:lvl5pPr marL="1546225" indent="-174625">
              <a:spcBef>
                <a:spcPts val="15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41" y="252440"/>
            <a:ext cx="8320087" cy="803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4338" y="1524006"/>
            <a:ext cx="4079874" cy="3960813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600"/>
              </a:spcBef>
              <a:defRPr sz="1600"/>
            </a:lvl2pPr>
            <a:lvl3pPr>
              <a:spcBef>
                <a:spcPts val="300"/>
              </a:spcBef>
              <a:defRPr sz="1400"/>
            </a:lvl3pPr>
            <a:lvl4pPr>
              <a:spcBef>
                <a:spcPts val="200"/>
              </a:spcBef>
              <a:defRPr sz="1200"/>
            </a:lvl4pPr>
            <a:lvl5pPr marL="1546225" indent="-174625">
              <a:spcBef>
                <a:spcPts val="15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 bwMode="gray">
          <a:xfrm>
            <a:off x="8733096" y="6507483"/>
            <a:ext cx="353105" cy="215444"/>
          </a:xfrm>
          <a:ln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/>
            </a:lvl1pPr>
          </a:lstStyle>
          <a:p>
            <a:pPr>
              <a:defRPr/>
            </a:pPr>
            <a:fld id="{DFC18FB0-A7E1-E340-9ACF-FA7C32870AD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6045199" y="6480551"/>
            <a:ext cx="2636837" cy="276741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2051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4:3 Two Content w/ Subtitle Cool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203" y="252440"/>
            <a:ext cx="8323263" cy="803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167" y="2041512"/>
            <a:ext cx="4083050" cy="3505214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600"/>
              </a:spcBef>
              <a:defRPr sz="1600"/>
            </a:lvl2pPr>
            <a:lvl3pPr>
              <a:spcBef>
                <a:spcPts val="300"/>
              </a:spcBef>
              <a:defRPr sz="1400"/>
            </a:lvl3pPr>
            <a:lvl4pPr>
              <a:spcBef>
                <a:spcPts val="200"/>
              </a:spcBef>
              <a:defRPr sz="1200"/>
            </a:lvl4pPr>
            <a:lvl5pPr marL="1546225" indent="-174625">
              <a:spcBef>
                <a:spcPts val="15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1373" y="2041525"/>
            <a:ext cx="4103052" cy="3505200"/>
          </a:xfrm>
        </p:spPr>
        <p:txBody>
          <a:bodyPr/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600"/>
              </a:spcBef>
              <a:defRPr sz="1600"/>
            </a:lvl2pPr>
            <a:lvl3pPr>
              <a:spcBef>
                <a:spcPts val="300"/>
              </a:spcBef>
              <a:defRPr sz="1400"/>
            </a:lvl3pPr>
            <a:lvl4pPr>
              <a:spcBef>
                <a:spcPts val="200"/>
              </a:spcBef>
              <a:defRPr sz="1200"/>
            </a:lvl4pPr>
            <a:lvl5pPr marL="1546225" indent="-174625">
              <a:spcBef>
                <a:spcPts val="15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11163" y="1514475"/>
            <a:ext cx="4087368" cy="457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7055" y="1514475"/>
            <a:ext cx="4107370" cy="457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733096" y="6515707"/>
            <a:ext cx="353105" cy="200025"/>
          </a:xfrm>
          <a:prstGeom prst="rect">
            <a:avLst/>
          </a:prstGeom>
          <a:ln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1CAF1DC-A510-6D40-A2E5-DD76645D1D4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Footer Placeholder 8"/>
          <p:cNvSpPr txBox="1">
            <a:spLocks/>
          </p:cNvSpPr>
          <p:nvPr userDrawn="1"/>
        </p:nvSpPr>
        <p:spPr>
          <a:xfrm>
            <a:off x="6045199" y="6480551"/>
            <a:ext cx="2636837" cy="276741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</a:rPr>
              <a:t>JANSSEN Schizophrenia Capabilities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482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4:3 Title Only Cool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733096" y="6515707"/>
            <a:ext cx="353105" cy="200025"/>
          </a:xfrm>
          <a:prstGeom prst="rect">
            <a:avLst/>
          </a:prstGeom>
          <a:ln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1CAF1DC-A510-6D40-A2E5-DD76645D1D4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8901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lain 4:3 Title Only Blank Cool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252440"/>
            <a:ext cx="8320086" cy="803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3840C1-01F9-42FF-A931-5026FAE4CD95}" type="slidenum">
              <a:rPr lang="en-US" smtClean="0">
                <a:solidFill>
                  <a:srgbClr val="505050"/>
                </a:solidFill>
              </a:rPr>
              <a:pPr/>
              <a:t>‹#›</a:t>
            </a:fld>
            <a:endParaRPr lang="en-US" dirty="0">
              <a:solidFill>
                <a:srgbClr val="505050"/>
              </a:solidFill>
            </a:endParaRPr>
          </a:p>
        </p:txBody>
      </p:sp>
      <p:cxnSp>
        <p:nvCxnSpPr>
          <p:cNvPr id="8" name="Straight Connector 14"/>
          <p:cNvCxnSpPr>
            <a:cxnSpLocks noChangeShapeType="1"/>
          </p:cNvCxnSpPr>
          <p:nvPr userDrawn="1"/>
        </p:nvCxnSpPr>
        <p:spPr bwMode="auto">
          <a:xfrm rot="5400000">
            <a:off x="8657430" y="6598960"/>
            <a:ext cx="1270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>
                  <a:lumMod val="50000"/>
                </a:srgbClr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0584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lain 4:3 Blank Cool Palet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B5C2D-D1B0-4B2D-BC61-B78A9E7F254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095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28625" y="955173"/>
            <a:ext cx="8286750" cy="323165"/>
          </a:xfr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0" indent="0">
              <a:buNone/>
              <a:defRPr lang="en-US" sz="2100" dirty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1"/>
          </p:nvPr>
        </p:nvSpPr>
        <p:spPr bwMode="gray">
          <a:xfrm>
            <a:off x="8733096" y="6507483"/>
            <a:ext cx="353105" cy="215444"/>
          </a:xfrm>
          <a:ln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/>
            </a:lvl1pPr>
          </a:lstStyle>
          <a:p>
            <a:pPr>
              <a:defRPr/>
            </a:pPr>
            <a:fld id="{8CDB8069-8586-4D4A-8F77-41B4616D347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920977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Janssen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326" y="18209"/>
            <a:ext cx="8386233" cy="1150570"/>
          </a:xfrm>
        </p:spPr>
        <p:txBody>
          <a:bodyPr/>
          <a:lstStyle>
            <a:lvl1pPr>
              <a:defRPr sz="28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81000" y="1442357"/>
            <a:ext cx="8382000" cy="4721678"/>
          </a:xfrm>
        </p:spPr>
        <p:txBody>
          <a:bodyPr/>
          <a:lstStyle>
            <a:lvl1pPr marL="182523" indent="-182523">
              <a:lnSpc>
                <a:spcPts val="1890"/>
              </a:lnSpc>
              <a:defRPr sz="1900">
                <a:solidFill>
                  <a:srgbClr val="000000"/>
                </a:solidFill>
              </a:defRPr>
            </a:lvl1pPr>
            <a:lvl2pPr marL="366296" indent="-183773">
              <a:lnSpc>
                <a:spcPts val="1890"/>
              </a:lnSpc>
              <a:defRPr sz="1600">
                <a:solidFill>
                  <a:srgbClr val="000000"/>
                </a:solidFill>
              </a:defRPr>
            </a:lvl2pPr>
            <a:lvl3pPr marL="491312" indent="-125016">
              <a:lnSpc>
                <a:spcPts val="1890"/>
              </a:lnSpc>
              <a:defRPr sz="1400">
                <a:solidFill>
                  <a:srgbClr val="000000"/>
                </a:solidFill>
              </a:defRPr>
            </a:lvl3pPr>
            <a:lvl4pPr>
              <a:defRPr sz="1600">
                <a:solidFill>
                  <a:srgbClr val="000000"/>
                </a:solidFill>
              </a:defRPr>
            </a:lvl4pPr>
            <a:lvl5pPr>
              <a:defRPr sz="16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sldNum" sz="quarter" idx="11"/>
          </p:nvPr>
        </p:nvSpPr>
        <p:spPr bwMode="gray">
          <a:xfrm>
            <a:off x="8733096" y="6507483"/>
            <a:ext cx="353105" cy="215444"/>
          </a:xfrm>
          <a:ln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/>
            </a:lvl1pPr>
          </a:lstStyle>
          <a:p>
            <a:pPr>
              <a:defRPr/>
            </a:pPr>
            <a:fld id="{8CDB8069-8586-4D4A-8F77-41B4616D347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2745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524005"/>
            <a:ext cx="8321675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7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411163" y="252440"/>
            <a:ext cx="832167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733096" y="6515707"/>
            <a:ext cx="353105" cy="200025"/>
          </a:xfrm>
          <a:prstGeom prst="rect">
            <a:avLst/>
          </a:prstGeom>
          <a:ln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CAF1DC-A510-6D40-A2E5-DD76645D1D48}" type="slidenum">
              <a:rPr lang="en-US" smtClean="0">
                <a:solidFill>
                  <a:srgbClr val="FFFFFF"/>
                </a:solidFill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FFFFFF"/>
              </a:solidFill>
              <a:ea typeface="ＭＳ Ｐゴシック" charset="-128"/>
            </a:endParaRPr>
          </a:p>
        </p:txBody>
      </p:sp>
      <p:cxnSp>
        <p:nvCxnSpPr>
          <p:cNvPr id="1030" name="Straight Connector 14"/>
          <p:cNvCxnSpPr>
            <a:cxnSpLocks noChangeShapeType="1"/>
          </p:cNvCxnSpPr>
          <p:nvPr/>
        </p:nvCxnSpPr>
        <p:spPr bwMode="white">
          <a:xfrm rot="5400000">
            <a:off x="8657430" y="6598960"/>
            <a:ext cx="127000" cy="158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</p:cxn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6045199" y="6480551"/>
            <a:ext cx="2636837" cy="276741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0786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3" r:id="rId11"/>
    <p:sldLayoutId id="2147484105" r:id="rId1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+mj-lt"/>
          <a:ea typeface="ＭＳ Ｐゴシック" pitchFamily="42" charset="-128"/>
          <a:cs typeface="ＭＳ Ｐゴシック" pitchFamily="4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Verdana" charset="0"/>
          <a:ea typeface="ＭＳ Ｐゴシック" pitchFamily="42" charset="-128"/>
          <a:cs typeface="ＭＳ Ｐゴシック" pitchFamily="4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Verdana" charset="0"/>
          <a:ea typeface="ＭＳ Ｐゴシック" pitchFamily="42" charset="-128"/>
          <a:cs typeface="ＭＳ Ｐゴシック" pitchFamily="4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Verdana" charset="0"/>
          <a:ea typeface="ＭＳ Ｐゴシック" pitchFamily="42" charset="-128"/>
          <a:cs typeface="ＭＳ Ｐゴシック" pitchFamily="4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Verdana" charset="0"/>
          <a:ea typeface="ＭＳ Ｐゴシック" pitchFamily="42" charset="-128"/>
          <a:cs typeface="ＭＳ Ｐゴシック" pitchFamily="4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folHlink"/>
          </a:solidFill>
          <a:latin typeface="Verdan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folHlink"/>
          </a:solidFill>
          <a:latin typeface="Verdan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folHlink"/>
          </a:solidFill>
          <a:latin typeface="Verdan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folHlink"/>
          </a:solidFill>
          <a:latin typeface="Verdana" charset="0"/>
        </a:defRPr>
      </a:lvl9pPr>
    </p:titleStyle>
    <p:bodyStyle>
      <a:lvl1pPr marL="230188" indent="-230188" algn="l" rtl="0" eaLnBrk="1" fontAlgn="base" hangingPunct="1">
        <a:spcBef>
          <a:spcPts val="12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>
              <a:lumMod val="50000"/>
            </a:schemeClr>
          </a:solidFill>
          <a:latin typeface="+mn-lt"/>
          <a:ea typeface="ＭＳ Ｐゴシック" pitchFamily="42" charset="-128"/>
          <a:cs typeface="ＭＳ Ｐゴシック" pitchFamily="42" charset="-128"/>
        </a:defRPr>
      </a:lvl1pPr>
      <a:lvl2pPr marL="569913" indent="-227013" algn="l" rtl="0" eaLnBrk="1" fontAlgn="base" hangingPunct="1">
        <a:spcBef>
          <a:spcPts val="600"/>
        </a:spcBef>
        <a:spcAft>
          <a:spcPct val="0"/>
        </a:spcAft>
        <a:buClr>
          <a:schemeClr val="tx2"/>
        </a:buClr>
        <a:buChar char="–"/>
        <a:defRPr>
          <a:solidFill>
            <a:schemeClr val="tx1">
              <a:lumMod val="50000"/>
            </a:schemeClr>
          </a:solidFill>
          <a:latin typeface="+mn-lt"/>
          <a:ea typeface="ＭＳ Ｐゴシック" pitchFamily="42" charset="-128"/>
        </a:defRPr>
      </a:lvl2pPr>
      <a:lvl3pPr marL="912813" indent="-227013" algn="l" rtl="0" eaLnBrk="1" fontAlgn="base" hangingPunct="1">
        <a:spcBef>
          <a:spcPts val="3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>
              <a:lumMod val="50000"/>
            </a:schemeClr>
          </a:solidFill>
          <a:latin typeface="+mn-lt"/>
          <a:ea typeface="ＭＳ Ｐゴシック" pitchFamily="42" charset="-128"/>
        </a:defRPr>
      </a:lvl3pPr>
      <a:lvl4pPr marL="1252538" indent="-220663" algn="l" rtl="0" eaLnBrk="1" fontAlgn="base" hangingPunct="1">
        <a:spcBef>
          <a:spcPts val="200"/>
        </a:spcBef>
        <a:spcAft>
          <a:spcPct val="0"/>
        </a:spcAft>
        <a:buClr>
          <a:schemeClr val="tx2"/>
        </a:buClr>
        <a:buChar char="–"/>
        <a:defRPr sz="1400">
          <a:solidFill>
            <a:schemeClr val="tx1">
              <a:lumMod val="50000"/>
            </a:schemeClr>
          </a:solidFill>
          <a:latin typeface="+mn-lt"/>
          <a:ea typeface="ＭＳ Ｐゴシック" pitchFamily="42" charset="-128"/>
        </a:defRPr>
      </a:lvl4pPr>
      <a:lvl5pPr marL="1546225" indent="-174625" algn="l" rtl="0" eaLnBrk="1" fontAlgn="base" hangingPunct="1">
        <a:spcBef>
          <a:spcPts val="15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1200">
          <a:solidFill>
            <a:schemeClr val="tx1">
              <a:lumMod val="50000"/>
            </a:schemeClr>
          </a:solidFill>
          <a:latin typeface="+mn-lt"/>
          <a:ea typeface="ＭＳ Ｐゴシック" pitchFamily="42" charset="-128"/>
        </a:defRPr>
      </a:lvl5pPr>
      <a:lvl6pPr marL="2060575" indent="-230188" algn="l" rtl="0" eaLnBrk="1" fontAlgn="base" hangingPunct="1">
        <a:spcBef>
          <a:spcPct val="25000"/>
        </a:spcBef>
        <a:spcAft>
          <a:spcPct val="0"/>
        </a:spcAft>
        <a:buClr>
          <a:schemeClr val="folHlink"/>
        </a:buClr>
        <a:buChar char="»"/>
        <a:defRPr sz="1200">
          <a:solidFill>
            <a:schemeClr val="tx1"/>
          </a:solidFill>
          <a:latin typeface="+mn-lt"/>
        </a:defRPr>
      </a:lvl6pPr>
      <a:lvl7pPr marL="2517775" indent="-230188" algn="l" rtl="0" eaLnBrk="1" fontAlgn="base" hangingPunct="1">
        <a:spcBef>
          <a:spcPct val="25000"/>
        </a:spcBef>
        <a:spcAft>
          <a:spcPct val="0"/>
        </a:spcAft>
        <a:buClr>
          <a:schemeClr val="folHlink"/>
        </a:buClr>
        <a:buChar char="»"/>
        <a:defRPr sz="1200">
          <a:solidFill>
            <a:schemeClr val="tx1"/>
          </a:solidFill>
          <a:latin typeface="+mn-lt"/>
        </a:defRPr>
      </a:lvl7pPr>
      <a:lvl8pPr marL="2974975" indent="-230188" algn="l" rtl="0" eaLnBrk="1" fontAlgn="base" hangingPunct="1">
        <a:spcBef>
          <a:spcPct val="25000"/>
        </a:spcBef>
        <a:spcAft>
          <a:spcPct val="0"/>
        </a:spcAft>
        <a:buClr>
          <a:schemeClr val="folHlink"/>
        </a:buClr>
        <a:buChar char="»"/>
        <a:defRPr sz="1200">
          <a:solidFill>
            <a:schemeClr val="tx1"/>
          </a:solidFill>
          <a:latin typeface="+mn-lt"/>
        </a:defRPr>
      </a:lvl8pPr>
      <a:lvl9pPr marL="3432175" indent="-230188" algn="l" rtl="0" eaLnBrk="1" fontAlgn="base" hangingPunct="1">
        <a:spcBef>
          <a:spcPct val="25000"/>
        </a:spcBef>
        <a:spcAft>
          <a:spcPct val="0"/>
        </a:spcAft>
        <a:buClr>
          <a:schemeClr val="folHlink"/>
        </a:buClr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" y="457200"/>
            <a:ext cx="8610600" cy="2286000"/>
          </a:xfrm>
        </p:spPr>
        <p:txBody>
          <a:bodyPr/>
          <a:lstStyle/>
          <a:p>
            <a:r>
              <a:rPr lang="en-US" dirty="0"/>
              <a:t>Prospective Study Plan for Combining Multiple Real-World Data Sources</a:t>
            </a:r>
            <a:br>
              <a:rPr lang="en-US" dirty="0"/>
            </a:br>
            <a:endParaRPr lang="en-US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81000" y="3429000"/>
            <a:ext cx="7848600" cy="1524000"/>
          </a:xfrm>
        </p:spPr>
        <p:txBody>
          <a:bodyPr/>
          <a:lstStyle/>
          <a:p>
            <a:r>
              <a:rPr lang="en-US" b="1" i="0" dirty="0"/>
              <a:t>Xiwu Lin</a:t>
            </a:r>
            <a:r>
              <a:rPr lang="en-US" i="0" baseline="30000" dirty="0"/>
              <a:t>1</a:t>
            </a:r>
            <a:r>
              <a:rPr lang="en-US" b="1" i="0" dirty="0"/>
              <a:t>, Hui Quan</a:t>
            </a:r>
            <a:r>
              <a:rPr lang="en-US" b="1" i="0" baseline="30000" dirty="0"/>
              <a:t>2</a:t>
            </a:r>
            <a:r>
              <a:rPr lang="en-US" b="1" i="0" dirty="0"/>
              <a:t>, and Gang Li</a:t>
            </a:r>
            <a:r>
              <a:rPr lang="en-US" i="0" baseline="30000" dirty="0"/>
              <a:t>1</a:t>
            </a:r>
            <a:endParaRPr lang="en-US" i="0" dirty="0"/>
          </a:p>
          <a:p>
            <a:r>
              <a:rPr lang="en-US" i="0" baseline="30000" dirty="0"/>
              <a:t>1</a:t>
            </a:r>
            <a:r>
              <a:rPr lang="en-US" dirty="0"/>
              <a:t>Janssen Pharmaceutical R&amp;D</a:t>
            </a:r>
          </a:p>
          <a:p>
            <a:r>
              <a:rPr lang="en-US" i="0" baseline="30000" dirty="0"/>
              <a:t>2</a:t>
            </a:r>
            <a:r>
              <a:rPr lang="en-US" dirty="0"/>
              <a:t>Sanofi</a:t>
            </a:r>
          </a:p>
          <a:p>
            <a:endParaRPr lang="en-US" dirty="0"/>
          </a:p>
          <a:p>
            <a:r>
              <a:rPr lang="en-US" dirty="0"/>
              <a:t>September 25, 2020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520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37EB1-D8EF-44C5-A88B-D02AB40AE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2DD47-55C0-4D8C-AEBD-91CDC1C2F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3" y="762000"/>
            <a:ext cx="8504237" cy="574548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Individual real world data (RWD) sources may not have adequate sample sizes to address </a:t>
            </a:r>
            <a:r>
              <a:rPr lang="en-US" dirty="0" err="1">
                <a:solidFill>
                  <a:schemeClr val="tx1"/>
                </a:solidFill>
              </a:rPr>
              <a:t>resaerch</a:t>
            </a:r>
            <a:r>
              <a:rPr lang="en-US" dirty="0">
                <a:solidFill>
                  <a:schemeClr val="tx1"/>
                </a:solidFill>
              </a:rPr>
              <a:t> questions; it is necessary to combine multiple RWD data sources for the analysis</a:t>
            </a:r>
          </a:p>
          <a:p>
            <a:r>
              <a:rPr lang="en-US" dirty="0">
                <a:solidFill>
                  <a:schemeClr val="tx1"/>
                </a:solidFill>
              </a:rPr>
              <a:t>However, IP data from different European countries may not be </a:t>
            </a:r>
            <a:r>
              <a:rPr lang="en-US" u="sng" dirty="0">
                <a:solidFill>
                  <a:schemeClr val="tx1"/>
                </a:solidFill>
              </a:rPr>
              <a:t>simultaneously</a:t>
            </a:r>
            <a:r>
              <a:rPr lang="en-US" dirty="0">
                <a:solidFill>
                  <a:schemeClr val="tx1"/>
                </a:solidFill>
              </a:rPr>
              <a:t> accessible due to privacy policies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Summary data is provided by each data owner for the researcher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The final analysis combines summary data of individual dataset</a:t>
            </a:r>
          </a:p>
          <a:p>
            <a:r>
              <a:rPr lang="en-US" dirty="0">
                <a:solidFill>
                  <a:schemeClr val="tx1"/>
                </a:solidFill>
              </a:rPr>
              <a:t>This presentation proposes a prospective plan to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Establish a standard process for patient selection and endpoint derivation, for comparability of study and control cohorts in baseline covariates 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Generate summary statistics consistently across all data sources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Utilize the matching adjusted indirect comparison (MAIC) method to adjust the distribution of baseline covariates to that of a </a:t>
            </a:r>
            <a:r>
              <a:rPr lang="en-US" u="sng" dirty="0">
                <a:solidFill>
                  <a:schemeClr val="tx1"/>
                </a:solidFill>
              </a:rPr>
              <a:t>target population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A76C39-ADAB-419D-AC31-43F404F050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D6DB5-DB15-8A46-A9ED-B7D6725A1D6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398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167F9-B236-435C-A84E-C0A59F757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52441"/>
            <a:ext cx="9010001" cy="509560"/>
          </a:xfrm>
        </p:spPr>
        <p:txBody>
          <a:bodyPr/>
          <a:lstStyle/>
          <a:p>
            <a:r>
              <a:rPr lang="en-US" b="1" dirty="0"/>
              <a:t>Prospective Study Plan for Combining RWD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084DC-4866-4242-9A89-B79500A59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14400"/>
            <a:ext cx="8658960" cy="402272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Select patients consistently for all data sources to ensure the balance of a predetermined set of covariates/ confounders; study endpoints, e.g., a time to event endpoint; compute the summary statistic for these covariates.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Decide a target population (may be one of the RWE or weighted population)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Apply </a:t>
            </a:r>
            <a:r>
              <a:rPr lang="en-US" u="sng" dirty="0"/>
              <a:t>the matching adjusted indirect comparison</a:t>
            </a:r>
            <a:r>
              <a:rPr lang="en-US" dirty="0"/>
              <a:t> (MAIC) method to estimate the weights for the patients in each data source such that the weighted mean of all data source matching the mean of the target population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Apply the estimated weights to each data source to conduct weighted analysis for estimating the treatment effect within each data source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Combine the results using meta-analysis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015BE-5E6B-4EE8-9ED6-5D3CBB2287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D6DB5-DB15-8A46-A9ED-B7D6725A1D6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882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AC7B7-0D25-415F-AC3F-D7942E6B6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Matching adjusted indirect comparison (MAIC)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F0AB77-017C-43D9-BF07-DF76008EF1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1162" y="1219200"/>
                <a:ext cx="8321675" cy="4491015"/>
              </a:xfrm>
            </p:spPr>
            <p:txBody>
              <a:bodyPr/>
              <a:lstStyle/>
              <a:p>
                <a:r>
                  <a:rPr lang="en-US" sz="1800" dirty="0"/>
                  <a:t>MAIC calculates weight for individual patient to match the baseline characteristics of non-target data sources to the summary of </a:t>
                </a:r>
                <a:r>
                  <a:rPr lang="en-US" sz="1800" dirty="0" err="1"/>
                  <a:t>traget</a:t>
                </a:r>
                <a:endParaRPr lang="en-US" sz="1800" dirty="0"/>
              </a:p>
              <a:p>
                <a:r>
                  <a:rPr lang="en-US" sz="1800" dirty="0"/>
                  <a:t>Assume data source 1 (</a:t>
                </a:r>
                <a:r>
                  <a:rPr lang="en-US" sz="1800" i="1" dirty="0"/>
                  <a:t>D</a:t>
                </a:r>
                <a:r>
                  <a:rPr lang="en-US" sz="1800" i="1" baseline="-25000" dirty="0"/>
                  <a:t>1</a:t>
                </a:r>
                <a:r>
                  <a:rPr lang="en-US" sz="1800" dirty="0"/>
                  <a:t>) is our</a:t>
                </a:r>
                <a:r>
                  <a:rPr lang="en-US" sz="1800" dirty="0">
                    <a:solidFill>
                      <a:schemeClr val="tx1"/>
                    </a:solidFill>
                  </a:rPr>
                  <a:t> target </a:t>
                </a:r>
                <a:r>
                  <a:rPr lang="en-US" sz="1800" dirty="0"/>
                  <a:t>population and our objective is to estimate the weights for patients in data source 2 (</a:t>
                </a:r>
                <a:r>
                  <a:rPr lang="en-US" sz="1800" i="1" dirty="0"/>
                  <a:t>D</a:t>
                </a:r>
                <a:r>
                  <a:rPr lang="en-US" sz="1800" i="1" baseline="-25000" dirty="0"/>
                  <a:t>2</a:t>
                </a:r>
                <a:r>
                  <a:rPr lang="en-US" sz="1800" dirty="0"/>
                  <a:t>) such that the weighted distributions of the covariates in </a:t>
                </a:r>
                <a:r>
                  <a:rPr lang="en-US" sz="1800" i="1" dirty="0"/>
                  <a:t>D</a:t>
                </a:r>
                <a:r>
                  <a:rPr lang="en-US" sz="1800" i="1" baseline="-25000" dirty="0"/>
                  <a:t>2</a:t>
                </a:r>
                <a:r>
                  <a:rPr lang="en-US" sz="1800" dirty="0"/>
                  <a:t> match those from </a:t>
                </a:r>
                <a:r>
                  <a:rPr lang="en-US" sz="1800" i="1" dirty="0"/>
                  <a:t>D</a:t>
                </a:r>
                <a:r>
                  <a:rPr lang="en-US" sz="1800" i="1" baseline="-25000" dirty="0"/>
                  <a:t>1</a:t>
                </a:r>
              </a:p>
              <a:p>
                <a:r>
                  <a:rPr lang="en-US" sz="18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if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a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patient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800" b="0" i="1" dirty="0" smtClean="0">
                                <a:solidFill>
                                  <a:srgbClr val="FF0000"/>
                                </a:solidFill>
                              </a:rPr>
                              <m:t>i</m:t>
                            </m:r>
                            <m:r>
                              <m:rPr>
                                <m:nor/>
                              </m:rPr>
                              <a:rPr lang="en-US" sz="1800" b="0" i="1" dirty="0" smtClean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is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from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800" i="1" dirty="0"/>
                              <m:t>D</m:t>
                            </m:r>
                            <m:r>
                              <m:rPr>
                                <m:nor/>
                              </m:rPr>
                              <a:rPr lang="en-US" sz="1800" i="1" baseline="-25000" dirty="0"/>
                              <m:t>1</m:t>
                            </m:r>
                          </m:e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0, 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if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from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data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source</m:t>
                            </m:r>
                            <m:r>
                              <m:rPr>
                                <m:nor/>
                              </m:rPr>
                              <a:rPr lang="en-US" sz="18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800" i="1" dirty="0"/>
                              <m:t>D</m:t>
                            </m:r>
                            <m:r>
                              <m:rPr>
                                <m:nor/>
                              </m:rPr>
                              <a:rPr lang="en-US" sz="1800" i="1" baseline="-25000" dirty="0"/>
                              <m:t>2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/>
                  <a:t>. </a:t>
                </a:r>
              </a:p>
              <a:p>
                <a:pPr marL="339725" lvl="1" indent="0">
                  <a:buNone/>
                </a:pPr>
                <a:r>
                  <a:rPr lang="en-US" dirty="0"/>
                  <a:t>The weight for patients in D</a:t>
                </a:r>
                <a:r>
                  <a:rPr lang="en-US" baseline="-25000" dirty="0"/>
                  <a:t>2</a:t>
                </a:r>
                <a:r>
                  <a:rPr lang="en-US" dirty="0"/>
                  <a:t> using </a:t>
                </a:r>
                <a:r>
                  <a:rPr lang="en-US" u="sng" dirty="0"/>
                  <a:t>the odds of a patient from D</a:t>
                </a:r>
                <a:r>
                  <a:rPr lang="en-US" u="sng" baseline="-25000" dirty="0"/>
                  <a:t>1</a:t>
                </a:r>
                <a:r>
                  <a:rPr lang="en-US" u="sng" dirty="0"/>
                  <a:t> vs </a:t>
                </a:r>
                <a:r>
                  <a:rPr lang="en-US" i="1" u="sng" dirty="0"/>
                  <a:t>D</a:t>
                </a:r>
                <a:r>
                  <a:rPr lang="en-US" i="1" u="sng" baseline="-25000" dirty="0"/>
                  <a:t>2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r>
                  <a:rPr lang="en-US" dirty="0"/>
                  <a:t> will achieve the desired property: the mean of covariates in the re-weighted </a:t>
                </a:r>
                <a:r>
                  <a:rPr lang="en-US" i="1" dirty="0"/>
                  <a:t>D</a:t>
                </a:r>
                <a:r>
                  <a:rPr lang="en-US" i="1" baseline="-25000" dirty="0"/>
                  <a:t>2</a:t>
                </a:r>
                <a:r>
                  <a:rPr lang="en-US" dirty="0"/>
                  <a:t> will match the mean of covariates in </a:t>
                </a:r>
                <a:r>
                  <a:rPr lang="en-US" i="1" dirty="0"/>
                  <a:t>D</a:t>
                </a:r>
                <a:r>
                  <a:rPr lang="en-US" i="1" baseline="-25000" dirty="0"/>
                  <a:t>1</a:t>
                </a:r>
                <a:endParaRPr lang="en-US" i="1" dirty="0"/>
              </a:p>
              <a:p>
                <a:r>
                  <a:rPr lang="en-US" sz="1800" dirty="0"/>
                  <a:t>The PS method: If individual data from </a:t>
                </a:r>
                <a:r>
                  <a:rPr lang="en-US" sz="1800" i="1" dirty="0"/>
                  <a:t>D</a:t>
                </a:r>
                <a:r>
                  <a:rPr lang="en-US" sz="1800" i="1" baseline="-25000" dirty="0"/>
                  <a:t>1</a:t>
                </a:r>
                <a:r>
                  <a:rPr lang="en-US" sz="1800" dirty="0"/>
                  <a:t> </a:t>
                </a:r>
                <a:r>
                  <a:rPr lang="en-US" sz="1800" dirty="0">
                    <a:solidFill>
                      <a:schemeClr val="tx1">
                        <a:lumMod val="50000"/>
                      </a:schemeClr>
                    </a:solidFill>
                  </a:rPr>
                  <a:t>and </a:t>
                </a:r>
                <a:r>
                  <a:rPr lang="en-US" sz="1800" i="1" dirty="0">
                    <a:solidFill>
                      <a:schemeClr val="tx1">
                        <a:lumMod val="50000"/>
                      </a:schemeClr>
                    </a:solidFill>
                  </a:rPr>
                  <a:t>D</a:t>
                </a:r>
                <a:r>
                  <a:rPr lang="en-US" sz="1800" i="1" baseline="-25000" dirty="0">
                    <a:solidFill>
                      <a:schemeClr val="tx1">
                        <a:lumMod val="50000"/>
                      </a:schemeClr>
                    </a:solidFill>
                  </a:rPr>
                  <a:t>2</a:t>
                </a:r>
                <a:r>
                  <a:rPr lang="en-US" sz="1800" dirty="0">
                    <a:solidFill>
                      <a:schemeClr val="tx1">
                        <a:lumMod val="50000"/>
                      </a:schemeClr>
                    </a:solidFill>
                  </a:rPr>
                  <a:t> can be combined, and from logistic regression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solidFill>
                              <a:schemeClr val="tx1">
                                <a:lumMod val="50000"/>
                              </a:schemeClr>
                            </a:solidFill>
                          </a:rPr>
                          <m:t>we</m:t>
                        </m:r>
                        <m:r>
                          <m:rPr>
                            <m:nor/>
                          </m:rPr>
                          <a:rPr lang="en-US" sz="1800" dirty="0">
                            <a:solidFill>
                              <a:schemeClr val="tx1">
                                <a:lumMod val="50000"/>
                              </a:schemeClr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solidFill>
                              <a:schemeClr val="tx1">
                                <a:lumMod val="50000"/>
                              </a:schemeClr>
                            </a:solidFill>
                          </a:rPr>
                          <m:t>can</m:t>
                        </m:r>
                        <m:r>
                          <m:rPr>
                            <m:nor/>
                          </m:rPr>
                          <a:rPr lang="en-US" sz="1800" dirty="0">
                            <a:solidFill>
                              <a:schemeClr val="tx1">
                                <a:lumMod val="50000"/>
                              </a:schemeClr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solidFill>
                              <a:schemeClr val="tx1">
                                <a:lumMod val="50000"/>
                              </a:schemeClr>
                            </a:solidFill>
                          </a:rPr>
                          <m:t>estimate</m:t>
                        </m:r>
                        <m:r>
                          <m:rPr>
                            <m:nor/>
                          </m:rPr>
                          <a:rPr lang="en-US" sz="1800" b="0" i="0" dirty="0" smtClean="0">
                            <a:solidFill>
                              <a:schemeClr val="tx1">
                                <a:lumMod val="50000"/>
                              </a:schemeClr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solidFill>
                              <a:schemeClr val="tx1"/>
                            </a:solidFill>
                          </a:rPr>
                          <m:t>the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solidFill>
                              <a:schemeClr val="tx1"/>
                            </a:solidFill>
                          </a:rPr>
                          <m:t>coefficients</m:t>
                        </m:r>
                        <m:r>
                          <m:rPr>
                            <m:nor/>
                          </m:rPr>
                          <a:rPr lang="en-US" sz="1800" b="0" i="0" dirty="0" smtClean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b="0" i="0" dirty="0" smtClean="0">
                            <a:solidFill>
                              <a:schemeClr val="tx1"/>
                            </a:solidFill>
                          </a:rPr>
                          <m:t>in</m:t>
                        </m:r>
                        <m:r>
                          <m:rPr>
                            <m:nor/>
                          </m:rPr>
                          <a:rPr lang="en-US" sz="1800" b="0" i="0" dirty="0" smtClean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a:rPr lang="en-US" sz="1800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i="1">
                        <a:solidFill>
                          <a:schemeClr val="tx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800" b="0" i="1" smtClean="0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sz="1800" b="0" i="1" smtClean="0">
                                <a:solidFill>
                                  <a:schemeClr val="tx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solidFill>
                                  <a:schemeClr val="tx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sz="1800" b="0" i="1" smtClean="0">
                                <a:solidFill>
                                  <a:schemeClr val="tx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sz="1800" b="0" i="1" smtClean="0">
                                    <a:solidFill>
                                      <a:schemeClr val="tx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1800" b="0" i="1" smtClean="0">
                                    <a:solidFill>
                                      <a:schemeClr val="tx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solidFill>
                                      <a:schemeClr val="tx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800" b="0" i="1" smtClean="0">
                                    <a:solidFill>
                                      <a:schemeClr val="tx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sz="1800" b="0" i="1" smtClean="0">
                                <a:solidFill>
                                  <a:schemeClr val="tx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1800" dirty="0">
                    <a:solidFill>
                      <a:schemeClr val="tx1">
                        <a:lumMod val="50000"/>
                      </a:schemeClr>
                    </a:solidFill>
                  </a:rPr>
                  <a:t>. 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F0AB77-017C-43D9-BF07-DF76008EF1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1162" y="1219200"/>
                <a:ext cx="8321675" cy="4491015"/>
              </a:xfrm>
              <a:blipFill>
                <a:blip r:embed="rId2"/>
                <a:stretch>
                  <a:fillRect l="-1684" t="-1764" r="-2050" b="-12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EE009-6EE6-4CF1-946C-B304765139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D6DB5-DB15-8A46-A9ED-B7D6725A1D6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76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AC7B7-0D25-415F-AC3F-D7942E6B6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Matching adjusted indirect comparison (MAIC) method to estimate the weights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F0AB77-017C-43D9-BF07-DF76008EF1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1163" y="1219200"/>
                <a:ext cx="8047037" cy="5105400"/>
              </a:xfrm>
            </p:spPr>
            <p:txBody>
              <a:bodyPr/>
              <a:lstStyle/>
              <a:p>
                <a:r>
                  <a:rPr lang="en-US" dirty="0"/>
                  <a:t>But the indi</a:t>
                </a:r>
                <a:r>
                  <a:rPr lang="en-US" dirty="0">
                    <a:solidFill>
                      <a:schemeClr val="tx1"/>
                    </a:solidFill>
                  </a:rPr>
                  <a:t>vidual data are not simultaneously available to the sponsor, only summary data can be shared. To estimate the weights in </a:t>
                </a:r>
                <a:r>
                  <a:rPr lang="en-US" i="1" dirty="0">
                    <a:solidFill>
                      <a:schemeClr val="tx1"/>
                    </a:solidFill>
                  </a:rPr>
                  <a:t>D</a:t>
                </a:r>
                <a:r>
                  <a:rPr lang="en-US" i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dirty="0">
                    <a:solidFill>
                      <a:schemeClr val="tx1"/>
                    </a:solidFill>
                  </a:rPr>
                  <a:t>, only summary level data from </a:t>
                </a:r>
                <a:r>
                  <a:rPr lang="en-US" i="1" dirty="0">
                    <a:solidFill>
                      <a:schemeClr val="tx1"/>
                    </a:solidFill>
                  </a:rPr>
                  <a:t>D</a:t>
                </a:r>
                <a:r>
                  <a:rPr lang="en-US" i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dirty="0">
                    <a:solidFill>
                      <a:schemeClr val="tx1"/>
                    </a:solidFill>
                  </a:rPr>
                  <a:t> can be utilized. </a:t>
                </a:r>
              </a:p>
              <a:p>
                <a:r>
                  <a:rPr lang="en-US" dirty="0"/>
                  <a:t>The method of moment will be used to estimate the coefficients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. Assuming mean vector </a:t>
                </a:r>
                <a:r>
                  <a:rPr lang="en-US" b="1" i="1" dirty="0"/>
                  <a:t>m</a:t>
                </a:r>
                <a:r>
                  <a:rPr lang="en-US" i="1" dirty="0"/>
                  <a:t>=(m</a:t>
                </a:r>
                <a:r>
                  <a:rPr lang="en-US" i="1" baseline="-25000" dirty="0"/>
                  <a:t>1</a:t>
                </a:r>
                <a:r>
                  <a:rPr lang="en-US" i="1" dirty="0"/>
                  <a:t>, m</a:t>
                </a:r>
                <a:r>
                  <a:rPr lang="en-US" i="1" baseline="-25000" dirty="0"/>
                  <a:t>2</a:t>
                </a:r>
                <a:r>
                  <a:rPr lang="en-US" i="1" dirty="0"/>
                  <a:t>, ..,m</a:t>
                </a:r>
                <a:r>
                  <a:rPr lang="en-US" i="1" baseline="-25000" dirty="0"/>
                  <a:t>k</a:t>
                </a:r>
                <a:r>
                  <a:rPr lang="en-US" i="1" dirty="0"/>
                  <a:t>)</a:t>
                </a:r>
                <a:r>
                  <a:rPr lang="en-US" dirty="0"/>
                  <a:t> of the covariates  in the target population (data source 1), </a:t>
                </a:r>
              </a:p>
              <a:p>
                <a:r>
                  <a:rPr lang="en-US" dirty="0"/>
                  <a:t>Let the 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u="sng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u="sng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 u="sng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u="sng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u="sng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sz="2400" i="1" u="sng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sz="2400" i="1" u="sng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u="sng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u="sng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 u="sng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400" i="1" u="sng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400" i="1" u="sng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the </a:t>
                </a:r>
                <a:r>
                  <a:rPr lang="en-US" i="1" dirty="0" err="1"/>
                  <a:t>i-</a:t>
                </a:r>
                <a:r>
                  <a:rPr lang="en-US" dirty="0" err="1"/>
                  <a:t>th</a:t>
                </a:r>
                <a:r>
                  <a:rPr lang="en-US" dirty="0"/>
                  <a:t> patient in </a:t>
                </a:r>
                <a:r>
                  <a:rPr lang="en-US" i="1" dirty="0"/>
                  <a:t>D</a:t>
                </a:r>
                <a:r>
                  <a:rPr lang="en-US" i="1" baseline="-25000" dirty="0"/>
                  <a:t>2</a:t>
                </a:r>
                <a:r>
                  <a:rPr lang="en-US" dirty="0"/>
                  <a:t>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can be found by solving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9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m:rPr>
                                    <m:brk m:alnAt="9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m:rPr>
                                <m:brk m:alnAt="9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undOvr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is covariates value for a patient in </a:t>
                </a:r>
                <a:r>
                  <a:rPr lang="en-US" i="1" dirty="0"/>
                  <a:t>D</a:t>
                </a:r>
                <a:r>
                  <a:rPr lang="en-US" i="1" baseline="-25000" dirty="0"/>
                  <a:t>2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F0AB77-017C-43D9-BF07-DF76008EF1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1163" y="1219200"/>
                <a:ext cx="8047037" cy="5105400"/>
              </a:xfrm>
              <a:blipFill>
                <a:blip r:embed="rId2"/>
                <a:stretch>
                  <a:fillRect l="-1968" t="-1671" r="-1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EE009-6EE6-4CF1-946C-B304765139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D6DB5-DB15-8A46-A9ED-B7D6725A1D6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626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067261A-C702-46A2-8948-AD96A1DCD57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b="1" dirty="0"/>
                  <a:t>Estimating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𝜷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using method of moment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067261A-C702-46A2-8948-AD96A1DCD5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96" t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89867B-325E-4445-915A-6ACCFED4A1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914400"/>
                <a:ext cx="8610600" cy="5334000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undOvr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m:rPr>
                                    <m:brk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m:rPr>
                                <m:brk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 </a:t>
                </a:r>
                <a:r>
                  <a:rPr lang="en-US" dirty="0">
                    <a:sym typeface="Wingdings" panose="05000000000000000000" pitchFamily="2" charset="2"/>
                  </a:rPr>
                  <a:t> 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1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brk m:alnAt="1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brk m:alnAt="1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d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d>
                          </m:e>
                        </m:func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endParaRPr lang="en-US" dirty="0"/>
              </a:p>
              <a:p>
                <a:pPr marL="0" indent="0" algn="ctr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5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brk m:alnAt="25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brk m:alnAt="25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d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d>
                          </m:e>
                        </m:func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Without loss of generality, it can be assumed that m=0 (we can always transform the covariates in both data by subtracting m), so we will have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satisfies the following: 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1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brk m:alnAt="1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brk m:alnAt="1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d>
                          </m:e>
                        </m:func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r>
                  <a:rPr lang="en-US" dirty="0"/>
                  <a:t>                               (1)</a:t>
                </a:r>
              </a:p>
              <a:p>
                <a:r>
                  <a:rPr lang="en-US" dirty="0"/>
                  <a:t>The left hand side of the above equation (1) will be the first derivative of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1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brk m:alnAt="1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brk m:alnAt="1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Note that the second derivative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′′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1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brk m:alnAt="1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brk m:alnAt="1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d>
                          </m:e>
                        </m:func>
                      </m:e>
                    </m:nary>
                  </m:oMath>
                </a14:m>
                <a:r>
                  <a:rPr lang="en-US" dirty="0"/>
                  <a:t> is positive definite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, so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</m:oMath>
                </a14:m>
                <a:r>
                  <a:rPr lang="en-US" dirty="0"/>
                  <a:t> is convex function. Hence,  solution to (1) will be unique and corresponds to the global minimization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</m:oMath>
                </a14:m>
                <a:r>
                  <a:rPr lang="en-US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89867B-325E-4445-915A-6ACCFED4A1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914400"/>
                <a:ext cx="8610600" cy="5334000"/>
              </a:xfrm>
              <a:blipFill>
                <a:blip r:embed="rId3"/>
                <a:stretch>
                  <a:fillRect l="-1841" r="-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DC942-DD5C-46B4-8E5B-D5B4BE7606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D6DB5-DB15-8A46-A9ED-B7D6725A1D6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055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167F9-B236-435C-A84E-C0A59F757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52441"/>
            <a:ext cx="8400401" cy="509560"/>
          </a:xfrm>
        </p:spPr>
        <p:txBody>
          <a:bodyPr/>
          <a:lstStyle/>
          <a:p>
            <a:r>
              <a:rPr lang="en-US" b="1" dirty="0"/>
              <a:t>Apply MAIC to adjust analysis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084DC-4866-4242-9A89-B79500A59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14400"/>
            <a:ext cx="8658960" cy="402272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Select patients consistently for all data sources to ensure the balance of a predetermined set of covariates/ confounders; study endpoints, e.g., a time to event endpoint; compute the summary statistic for these covariates.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Decide a target population (may be one of the RWE or weighted population)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Apply </a:t>
            </a:r>
            <a:r>
              <a:rPr lang="en-US" u="sng" dirty="0">
                <a:solidFill>
                  <a:srgbClr val="FF0000"/>
                </a:solidFill>
              </a:rPr>
              <a:t>the matching adjusted indirect comparison</a:t>
            </a:r>
            <a:r>
              <a:rPr lang="en-US" dirty="0">
                <a:solidFill>
                  <a:srgbClr val="FF0000"/>
                </a:solidFill>
              </a:rPr>
              <a:t> (MAIC) method to estimate the weights for the patients in each data source such that the weighted mean of all data source matching the mean of the target population </a:t>
            </a:r>
            <a:r>
              <a:rPr lang="en-US" dirty="0">
                <a:solidFill>
                  <a:schemeClr val="tx1"/>
                </a:solidFill>
              </a:rPr>
              <a:t>(Data owner/ Sponsor)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Apply the estimated weights to each data source to conduct weighted analysis for estimating the treatment effect within each data source </a:t>
            </a:r>
            <a:r>
              <a:rPr lang="en-US" dirty="0">
                <a:solidFill>
                  <a:schemeClr val="tx1"/>
                </a:solidFill>
              </a:rPr>
              <a:t>(Data owner/ Sponsor)</a:t>
            </a:r>
            <a:endParaRPr lang="en-US" dirty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Combine the summary results using meta-analysis </a:t>
            </a:r>
            <a:r>
              <a:rPr lang="en-US" dirty="0">
                <a:solidFill>
                  <a:schemeClr val="tx1"/>
                </a:solidFill>
              </a:rPr>
              <a:t>(Sponsor)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015BE-5E6B-4EE8-9ED6-5D3CBB2287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D6DB5-DB15-8A46-A9ED-B7D6725A1D6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6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F4C73-B3CB-4F96-B5D0-746054697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Illustrative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3EA2A-DFA1-41BF-958C-284A8A30D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data sources, Data I, II and III</a:t>
            </a:r>
          </a:p>
          <a:p>
            <a:pPr marL="346075" indent="-342900"/>
            <a:r>
              <a:rPr lang="en-US" dirty="0"/>
              <a:t>Same protocol, including patient selection algorithm and endpoint derivation, has been applied to each data source to analysis data </a:t>
            </a:r>
          </a:p>
          <a:p>
            <a:pPr marL="685800" lvl="1" indent="-342900"/>
            <a:r>
              <a:rPr lang="en-US" dirty="0"/>
              <a:t>Two treatment arms</a:t>
            </a:r>
          </a:p>
          <a:p>
            <a:pPr marL="685800" lvl="1" indent="-342900"/>
            <a:r>
              <a:rPr lang="en-US" dirty="0"/>
              <a:t>Time to event (relapse)</a:t>
            </a:r>
            <a:endParaRPr lang="en-US" dirty="0">
              <a:solidFill>
                <a:schemeClr val="tx1"/>
              </a:solidFill>
            </a:endParaRPr>
          </a:p>
          <a:p>
            <a:pPr marL="346075" indent="-342900"/>
            <a:r>
              <a:rPr lang="en-US">
                <a:solidFill>
                  <a:schemeClr val="tx1"/>
                </a:solidFill>
              </a:rPr>
              <a:t>We </a:t>
            </a:r>
            <a:r>
              <a:rPr lang="en-US" dirty="0">
                <a:solidFill>
                  <a:schemeClr val="tx1"/>
                </a:solidFill>
              </a:rPr>
              <a:t>have IP data so we can compare results from the 2 weighting methods MAIC and</a:t>
            </a:r>
            <a:r>
              <a:rPr lang="en-US" dirty="0"/>
              <a:t> PS</a:t>
            </a:r>
          </a:p>
          <a:p>
            <a:pPr marL="3429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EAB65-2AD2-4A8F-B01E-8E9F333935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D6DB5-DB15-8A46-A9ED-B7D6725A1D6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573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0D449F0-8008-4329-9DDB-1B8A9325AA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4990797"/>
              </p:ext>
            </p:extLst>
          </p:nvPr>
        </p:nvGraphicFramePr>
        <p:xfrm>
          <a:off x="533400" y="1219200"/>
          <a:ext cx="7924803" cy="3474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4139">
                  <a:extLst>
                    <a:ext uri="{9D8B030D-6E8A-4147-A177-3AD203B41FA5}">
                      <a16:colId xmlns:a16="http://schemas.microsoft.com/office/drawing/2014/main" val="1526771816"/>
                    </a:ext>
                  </a:extLst>
                </a:gridCol>
                <a:gridCol w="769820">
                  <a:extLst>
                    <a:ext uri="{9D8B030D-6E8A-4147-A177-3AD203B41FA5}">
                      <a16:colId xmlns:a16="http://schemas.microsoft.com/office/drawing/2014/main" val="3951559241"/>
                    </a:ext>
                  </a:extLst>
                </a:gridCol>
                <a:gridCol w="772924">
                  <a:extLst>
                    <a:ext uri="{9D8B030D-6E8A-4147-A177-3AD203B41FA5}">
                      <a16:colId xmlns:a16="http://schemas.microsoft.com/office/drawing/2014/main" val="1636469026"/>
                    </a:ext>
                  </a:extLst>
                </a:gridCol>
                <a:gridCol w="595990">
                  <a:extLst>
                    <a:ext uri="{9D8B030D-6E8A-4147-A177-3AD203B41FA5}">
                      <a16:colId xmlns:a16="http://schemas.microsoft.com/office/drawing/2014/main" val="3116965094"/>
                    </a:ext>
                  </a:extLst>
                </a:gridCol>
                <a:gridCol w="595990">
                  <a:extLst>
                    <a:ext uri="{9D8B030D-6E8A-4147-A177-3AD203B41FA5}">
                      <a16:colId xmlns:a16="http://schemas.microsoft.com/office/drawing/2014/main" val="1395068592"/>
                    </a:ext>
                  </a:extLst>
                </a:gridCol>
                <a:gridCol w="595990">
                  <a:extLst>
                    <a:ext uri="{9D8B030D-6E8A-4147-A177-3AD203B41FA5}">
                      <a16:colId xmlns:a16="http://schemas.microsoft.com/office/drawing/2014/main" val="3680742752"/>
                    </a:ext>
                  </a:extLst>
                </a:gridCol>
                <a:gridCol w="595990">
                  <a:extLst>
                    <a:ext uri="{9D8B030D-6E8A-4147-A177-3AD203B41FA5}">
                      <a16:colId xmlns:a16="http://schemas.microsoft.com/office/drawing/2014/main" val="3916635393"/>
                    </a:ext>
                  </a:extLst>
                </a:gridCol>
                <a:gridCol w="595990">
                  <a:extLst>
                    <a:ext uri="{9D8B030D-6E8A-4147-A177-3AD203B41FA5}">
                      <a16:colId xmlns:a16="http://schemas.microsoft.com/office/drawing/2014/main" val="1298987323"/>
                    </a:ext>
                  </a:extLst>
                </a:gridCol>
                <a:gridCol w="595990">
                  <a:extLst>
                    <a:ext uri="{9D8B030D-6E8A-4147-A177-3AD203B41FA5}">
                      <a16:colId xmlns:a16="http://schemas.microsoft.com/office/drawing/2014/main" val="40460553"/>
                    </a:ext>
                  </a:extLst>
                </a:gridCol>
                <a:gridCol w="595990">
                  <a:extLst>
                    <a:ext uri="{9D8B030D-6E8A-4147-A177-3AD203B41FA5}">
                      <a16:colId xmlns:a16="http://schemas.microsoft.com/office/drawing/2014/main" val="3112462793"/>
                    </a:ext>
                  </a:extLst>
                </a:gridCol>
                <a:gridCol w="595990">
                  <a:extLst>
                    <a:ext uri="{9D8B030D-6E8A-4147-A177-3AD203B41FA5}">
                      <a16:colId xmlns:a16="http://schemas.microsoft.com/office/drawing/2014/main" val="1487385224"/>
                    </a:ext>
                  </a:extLst>
                </a:gridCol>
              </a:tblGrid>
              <a:tr h="457200">
                <a:tc rowSpan="3"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 Population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II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III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268720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I 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Before weighting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 weighting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Before weighting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 weighting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527604"/>
                  </a:ext>
                </a:extLst>
              </a:tr>
              <a:tr h="238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472640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Length of Stable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9.18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9.34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7.65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8.85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9.18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10.4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9.18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7.73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5755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Age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37.6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11.99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33.6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37.6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16.2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49.2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37.6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233967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Elixhauser</a:t>
                      </a:r>
                      <a:r>
                        <a:rPr lang="en-US" sz="1400" u="none" strike="noStrike" dirty="0">
                          <a:effectLst/>
                        </a:rPr>
                        <a:t> score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3.22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2.34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3.17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2.14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3.22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3.99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2.64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3.22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2.36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261483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CCI score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0.54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1.11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1.34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2.05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1.35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34908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Gender (Female)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0.34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0.33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0.34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0.34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3224297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Low dose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0.17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0.23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0.17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0.17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60688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Med dose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0.41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0.41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0.41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104037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High dose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0.42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0.38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0.42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0.45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0.42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03285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Bipolar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0.36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0.27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49701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Depression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0.38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0.23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</a:t>
                      </a:r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endParaRPr lang="en-US" sz="1400" b="0" i="0" u="none" strike="noStrike" dirty="0">
                        <a:solidFill>
                          <a:srgbClr val="505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532443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3B69D-1763-474A-8591-6553B9CF9C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D6DB5-DB15-8A46-A9ED-B7D6725A1D6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8C8AD9-665E-4F2E-8E30-3B323AC17A34}"/>
              </a:ext>
            </a:extLst>
          </p:cNvPr>
          <p:cNvSpPr txBox="1">
            <a:spLocks/>
          </p:cNvSpPr>
          <p:nvPr/>
        </p:nvSpPr>
        <p:spPr bwMode="auto">
          <a:xfrm>
            <a:off x="234610" y="159286"/>
            <a:ext cx="8675038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+mj-lt"/>
                <a:ea typeface="ＭＳ Ｐゴシック" pitchFamily="42" charset="-128"/>
                <a:cs typeface="ＭＳ Ｐゴシック" pitchFamily="42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  <a:ea typeface="ＭＳ Ｐゴシック" pitchFamily="42" charset="-128"/>
                <a:cs typeface="ＭＳ Ｐゴシック" pitchFamily="42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  <a:ea typeface="ＭＳ Ｐゴシック" pitchFamily="42" charset="-128"/>
                <a:cs typeface="ＭＳ Ｐゴシック" pitchFamily="42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  <a:ea typeface="ＭＳ Ｐゴシック" pitchFamily="42" charset="-128"/>
                <a:cs typeface="ＭＳ Ｐゴシック" pitchFamily="42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Verdana" charset="0"/>
                <a:ea typeface="ＭＳ Ｐゴシック" pitchFamily="42" charset="-128"/>
                <a:cs typeface="ＭＳ Ｐゴシック" pitchFamily="42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folHlink"/>
                </a:solidFill>
                <a:latin typeface="Verdana" charset="0"/>
              </a:defRPr>
            </a:lvl9pPr>
          </a:lstStyle>
          <a:p>
            <a:r>
              <a:rPr lang="en-US" b="1" kern="0" dirty="0"/>
              <a:t>Summary of covariate with MAIC weights </a:t>
            </a:r>
          </a:p>
          <a:p>
            <a:r>
              <a:rPr lang="en-US" b="1" kern="0" dirty="0"/>
              <a:t>using Data I as the target population</a:t>
            </a:r>
          </a:p>
        </p:txBody>
      </p:sp>
    </p:spTree>
    <p:extLst>
      <p:ext uri="{BB962C8B-B14F-4D97-AF65-F5344CB8AC3E}">
        <p14:creationId xmlns:p14="http://schemas.microsoft.com/office/powerpoint/2010/main" val="1182102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9A403-67AE-4500-BEE0-DD1CAF6C8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Summary of covariate with </a:t>
            </a:r>
            <a:r>
              <a:rPr lang="en-US" b="1" dirty="0">
                <a:solidFill>
                  <a:srgbClr val="505050"/>
                </a:solidFill>
                <a:ea typeface="+mn-ea"/>
                <a:cs typeface="+mn-cs"/>
              </a:rPr>
              <a:t>PS weights </a:t>
            </a:r>
            <a:br>
              <a:rPr lang="en-US" b="1" dirty="0">
                <a:solidFill>
                  <a:srgbClr val="505050"/>
                </a:solidFill>
                <a:ea typeface="+mn-ea"/>
                <a:cs typeface="+mn-cs"/>
              </a:rPr>
            </a:br>
            <a:r>
              <a:rPr lang="en-US" b="1" dirty="0">
                <a:solidFill>
                  <a:srgbClr val="505050"/>
                </a:solidFill>
                <a:ea typeface="+mn-ea"/>
                <a:cs typeface="+mn-cs"/>
              </a:rPr>
              <a:t>using Data I as the target population</a:t>
            </a:r>
            <a:endParaRPr lang="en-US" b="1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77CABD8-C8F7-41EC-9361-6B0A874635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9536202"/>
              </p:ext>
            </p:extLst>
          </p:nvPr>
        </p:nvGraphicFramePr>
        <p:xfrm>
          <a:off x="304801" y="1828800"/>
          <a:ext cx="8428037" cy="35778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5756">
                  <a:extLst>
                    <a:ext uri="{9D8B030D-6E8A-4147-A177-3AD203B41FA5}">
                      <a16:colId xmlns:a16="http://schemas.microsoft.com/office/drawing/2014/main" val="157907250"/>
                    </a:ext>
                  </a:extLst>
                </a:gridCol>
                <a:gridCol w="621643">
                  <a:extLst>
                    <a:ext uri="{9D8B030D-6E8A-4147-A177-3AD203B41FA5}">
                      <a16:colId xmlns:a16="http://schemas.microsoft.com/office/drawing/2014/main" val="2672582377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362785144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8078186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59205627"/>
                    </a:ext>
                  </a:extLst>
                </a:gridCol>
                <a:gridCol w="1418488">
                  <a:extLst>
                    <a:ext uri="{9D8B030D-6E8A-4147-A177-3AD203B41FA5}">
                      <a16:colId xmlns:a16="http://schemas.microsoft.com/office/drawing/2014/main" val="3764770784"/>
                    </a:ext>
                  </a:extLst>
                </a:gridCol>
                <a:gridCol w="506304">
                  <a:extLst>
                    <a:ext uri="{9D8B030D-6E8A-4147-A177-3AD203B41FA5}">
                      <a16:colId xmlns:a16="http://schemas.microsoft.com/office/drawing/2014/main" val="778225409"/>
                    </a:ext>
                  </a:extLst>
                </a:gridCol>
                <a:gridCol w="874541">
                  <a:extLst>
                    <a:ext uri="{9D8B030D-6E8A-4147-A177-3AD203B41FA5}">
                      <a16:colId xmlns:a16="http://schemas.microsoft.com/office/drawing/2014/main" val="2343367005"/>
                    </a:ext>
                  </a:extLst>
                </a:gridCol>
                <a:gridCol w="1590105">
                  <a:extLst>
                    <a:ext uri="{9D8B030D-6E8A-4147-A177-3AD203B41FA5}">
                      <a16:colId xmlns:a16="http://schemas.microsoft.com/office/drawing/2014/main" val="3608494406"/>
                    </a:ext>
                  </a:extLst>
                </a:gridCol>
              </a:tblGrid>
              <a:tr h="42451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Variable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</a:rPr>
                        <a:t> Data I (target)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</a:rPr>
                        <a:t>Data II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</a:rPr>
                        <a:t>Data III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1165"/>
                  </a:ext>
                </a:extLst>
              </a:tr>
              <a:tr h="6322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Mean</a:t>
                      </a:r>
                      <a:endParaRPr lang="en-US" sz="1300" b="1" i="0" u="none" strike="noStrike" dirty="0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SD</a:t>
                      </a:r>
                      <a:endParaRPr lang="en-US" sz="1300" b="1" i="0" u="none" strike="noStrike" dirty="0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Mean</a:t>
                      </a:r>
                      <a:endParaRPr lang="en-US" sz="1300" b="1" i="0" u="none" strike="noStrike" dirty="0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SD</a:t>
                      </a:r>
                      <a:endParaRPr lang="en-US" sz="1300" b="1" i="0" u="none" strike="noStrike" dirty="0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Absolute Standardized difference (vs Data I)</a:t>
                      </a:r>
                      <a:endParaRPr lang="en-US" sz="1300" b="1" i="0" u="none" strike="noStrike" dirty="0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>
                          <a:effectLst/>
                        </a:rPr>
                        <a:t>Mean</a:t>
                      </a:r>
                      <a:endParaRPr lang="en-US" sz="1300" b="1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>
                          <a:effectLst/>
                        </a:rPr>
                        <a:t>SD</a:t>
                      </a:r>
                      <a:endParaRPr lang="en-US" sz="1300" b="1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Absolute</a:t>
                      </a:r>
                    </a:p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Standardized difference (vs Data I)</a:t>
                      </a:r>
                      <a:endParaRPr lang="en-US" sz="1300" b="1" i="0" u="none" strike="noStrike" dirty="0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0376997"/>
                  </a:ext>
                </a:extLst>
              </a:tr>
              <a:tr h="2184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Length of Stable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9.18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9.34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 dirty="0">
                          <a:effectLst/>
                        </a:rPr>
                        <a:t>11.43</a:t>
                      </a:r>
                      <a:endParaRPr lang="en-US" sz="1300" b="0" i="0" u="none" strike="noStrike" dirty="0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13.33</a:t>
                      </a:r>
                      <a:endParaRPr lang="en-US" sz="1300" b="0" i="0" u="none" strike="noStrike" dirty="0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 dirty="0">
                          <a:effectLst/>
                        </a:rPr>
                        <a:t>0.20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>
                          <a:effectLst/>
                        </a:rPr>
                        <a:t>8.80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>
                          <a:effectLst/>
                        </a:rPr>
                        <a:t>8.14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0.04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562508"/>
                  </a:ext>
                </a:extLst>
              </a:tr>
              <a:tr h="2366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Age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37.56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11.99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41.35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 dirty="0">
                          <a:effectLst/>
                        </a:rPr>
                        <a:t>16.8</a:t>
                      </a:r>
                      <a:endParaRPr lang="en-US" sz="1300" b="0" i="0" u="none" strike="noStrike" dirty="0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0.26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>
                          <a:effectLst/>
                        </a:rPr>
                        <a:t>40.10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>
                          <a:effectLst/>
                        </a:rPr>
                        <a:t>11.53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0.22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383528"/>
                  </a:ext>
                </a:extLst>
              </a:tr>
              <a:tr h="2168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>
                          <a:effectLst/>
                        </a:rPr>
                        <a:t>Elixhauser</a:t>
                      </a:r>
                      <a:r>
                        <a:rPr lang="en-US" sz="1200" u="none" strike="noStrike" dirty="0">
                          <a:effectLst/>
                        </a:rPr>
                        <a:t> score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3.22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2.34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3.39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 dirty="0">
                          <a:effectLst/>
                        </a:rPr>
                        <a:t>2.42</a:t>
                      </a:r>
                      <a:endParaRPr lang="en-US" sz="1300" b="0" i="0" u="none" strike="noStrike" dirty="0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 dirty="0">
                          <a:effectLst/>
                        </a:rPr>
                        <a:t>0.07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>
                          <a:effectLst/>
                        </a:rPr>
                        <a:t>3.62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>
                          <a:effectLst/>
                        </a:rPr>
                        <a:t>2.47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0.16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0505220"/>
                  </a:ext>
                </a:extLst>
              </a:tr>
              <a:tr h="2168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CCI score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0.7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1.4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0.89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1.5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 dirty="0">
                          <a:effectLst/>
                        </a:rPr>
                        <a:t>0.13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>
                          <a:effectLst/>
                        </a:rPr>
                        <a:t>0.83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>
                          <a:effectLst/>
                        </a:rPr>
                        <a:t>1.47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0.09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8944020"/>
                  </a:ext>
                </a:extLst>
              </a:tr>
              <a:tr h="2184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Gender (Female)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 dirty="0">
                          <a:effectLst/>
                        </a:rPr>
                        <a:t>0.34</a:t>
                      </a:r>
                      <a:endParaRPr lang="en-US" sz="1300" b="0" i="0" u="none" strike="noStrike" dirty="0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 dirty="0">
                          <a:effectLst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 dirty="0">
                          <a:effectLst/>
                        </a:rPr>
                        <a:t>0.45</a:t>
                      </a:r>
                      <a:endParaRPr lang="en-US" sz="1300" b="0" i="0" u="none" strike="noStrike" dirty="0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 dirty="0">
                          <a:effectLst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0.22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0.50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0.34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3560236"/>
                  </a:ext>
                </a:extLst>
              </a:tr>
              <a:tr h="2548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Low dose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0.17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0.17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 dirty="0">
                          <a:effectLst/>
                        </a:rPr>
                        <a:t>0.01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0.16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0.02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5192637"/>
                  </a:ext>
                </a:extLst>
              </a:tr>
              <a:tr h="2548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Med dose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0.41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0.42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0.01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0.40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0.03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148315"/>
                  </a:ext>
                </a:extLst>
              </a:tr>
              <a:tr h="2730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High dose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0.42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0.41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0.00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0.44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 dirty="0">
                          <a:effectLst/>
                        </a:rPr>
                        <a:t>0.04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8143925"/>
                  </a:ext>
                </a:extLst>
              </a:tr>
              <a:tr h="2457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Bipolar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0.28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0.27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0.01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>
                          <a:effectLst/>
                        </a:rPr>
                        <a:t>0.30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 dirty="0">
                          <a:effectLst/>
                        </a:rPr>
                        <a:t>0.03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9707938"/>
                  </a:ext>
                </a:extLst>
              </a:tr>
              <a:tr h="2168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Depression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0.25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0.21</a:t>
                      </a:r>
                      <a:endParaRPr lang="en-US" sz="1300" b="0" i="0" u="none" strike="noStrike">
                        <a:solidFill>
                          <a:srgbClr val="505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>
                          <a:effectLst/>
                        </a:rPr>
                        <a:t>0.09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>
                          <a:effectLst/>
                        </a:rPr>
                        <a:t>0.30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300" u="none" strike="noStrike" dirty="0">
                          <a:effectLst/>
                        </a:rPr>
                        <a:t> 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u="none" strike="noStrike" dirty="0">
                          <a:effectLst/>
                        </a:rPr>
                        <a:t>0.10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0" marR="8680" marT="86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92417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095239-827C-4E24-9824-9B6F182403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D6DB5-DB15-8A46-A9ED-B7D6725A1D6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890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146D3-B20B-401E-AA4E-3FD6546F9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52440"/>
            <a:ext cx="8321675" cy="803275"/>
          </a:xfrm>
        </p:spPr>
        <p:txBody>
          <a:bodyPr/>
          <a:lstStyle/>
          <a:p>
            <a:r>
              <a:rPr lang="en-US" dirty="0"/>
              <a:t>Estimated MAIC and PS weights are highly correlated</a:t>
            </a:r>
            <a:br>
              <a:rPr lang="en-US" dirty="0"/>
            </a:br>
            <a:r>
              <a:rPr lang="en-US" dirty="0"/>
              <a:t> </a:t>
            </a:r>
            <a:r>
              <a:rPr lang="en-US" sz="1800" dirty="0"/>
              <a:t>(Target Population: Data I) </a:t>
            </a:r>
            <a:br>
              <a:rPr lang="en-US" sz="1800" dirty="0"/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PS vs MAIC of individual patients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C457B26D-6D99-4B39-8010-7301DFA313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" t="2210" r="939" b="7182"/>
          <a:stretch/>
        </p:blipFill>
        <p:spPr>
          <a:xfrm>
            <a:off x="87344" y="2293874"/>
            <a:ext cx="4408456" cy="364972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1B555-D085-4E32-BF77-D6D25CCCA9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D6DB5-DB15-8A46-A9ED-B7D6725A1D6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FA2059-7DEA-4722-9936-E960624FC05D}"/>
              </a:ext>
            </a:extLst>
          </p:cNvPr>
          <p:cNvSpPr txBox="1"/>
          <p:nvPr/>
        </p:nvSpPr>
        <p:spPr>
          <a:xfrm>
            <a:off x="1828800" y="1905000"/>
            <a:ext cx="849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r=.89</a:t>
            </a:r>
          </a:p>
        </p:txBody>
      </p:sp>
      <p:pic>
        <p:nvPicPr>
          <p:cNvPr id="8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1D032BAE-88CB-4F19-9AA3-9242FCF086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" t="2210" r="592" b="7182"/>
          <a:stretch/>
        </p:blipFill>
        <p:spPr bwMode="auto">
          <a:xfrm>
            <a:off x="4572000" y="2370073"/>
            <a:ext cx="4572731" cy="3649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9E2950-250E-4C8B-A895-6B0DFCD7EB25}"/>
              </a:ext>
            </a:extLst>
          </p:cNvPr>
          <p:cNvSpPr txBox="1"/>
          <p:nvPr/>
        </p:nvSpPr>
        <p:spPr>
          <a:xfrm>
            <a:off x="1693378" y="1611868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II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9D90F5-FF32-4230-ABCB-AB33BD3B3C73}"/>
              </a:ext>
            </a:extLst>
          </p:cNvPr>
          <p:cNvSpPr txBox="1"/>
          <p:nvPr/>
        </p:nvSpPr>
        <p:spPr>
          <a:xfrm>
            <a:off x="6019800" y="1611868"/>
            <a:ext cx="110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III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3B621E-B3F8-45E6-B0A6-CBF08965521A}"/>
              </a:ext>
            </a:extLst>
          </p:cNvPr>
          <p:cNvSpPr txBox="1"/>
          <p:nvPr/>
        </p:nvSpPr>
        <p:spPr>
          <a:xfrm>
            <a:off x="6890243" y="1981200"/>
            <a:ext cx="849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r=.91</a:t>
            </a:r>
          </a:p>
        </p:txBody>
      </p:sp>
    </p:spTree>
    <p:extLst>
      <p:ext uri="{BB962C8B-B14F-4D97-AF65-F5344CB8AC3E}">
        <p14:creationId xmlns:p14="http://schemas.microsoft.com/office/powerpoint/2010/main" val="808803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D0A37-7000-4B8E-A029-7FA914954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Results of analysis</a:t>
            </a:r>
            <a:br>
              <a:rPr lang="en-US" b="1" dirty="0"/>
            </a:br>
            <a:r>
              <a:rPr lang="en-US" b="1" dirty="0"/>
              <a:t>using Data I as the Target population 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15C6F-85C2-4B0B-BCF5-253F454B8B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D6DB5-DB15-8A46-A9ED-B7D6725A1D6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A4F5F9-0E41-4E17-B1A0-4A0C3FAD4D38}"/>
              </a:ext>
            </a:extLst>
          </p:cNvPr>
          <p:cNvSpPr txBox="1"/>
          <p:nvPr/>
        </p:nvSpPr>
        <p:spPr>
          <a:xfrm>
            <a:off x="457200" y="1295400"/>
            <a:ext cx="7885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summary of baseline characteristics of target to calculate MAIC and produce adjusted results</a:t>
            </a:r>
          </a:p>
          <a:p>
            <a:endParaRPr lang="en-US" dirty="0"/>
          </a:p>
          <a:p>
            <a:pPr algn="ctr"/>
            <a:r>
              <a:rPr lang="en-US" b="1" dirty="0"/>
              <a:t>Hazard ratios between two arms for time to relapse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A175AE8-DA0D-45A2-9D31-785955539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268224"/>
              </p:ext>
            </p:extLst>
          </p:nvPr>
        </p:nvGraphicFramePr>
        <p:xfrm>
          <a:off x="228600" y="2383472"/>
          <a:ext cx="8763001" cy="2554542"/>
        </p:xfrm>
        <a:graphic>
          <a:graphicData uri="http://schemas.openxmlformats.org/drawingml/2006/table">
            <a:tbl>
              <a:tblPr/>
              <a:tblGrid>
                <a:gridCol w="2047430">
                  <a:extLst>
                    <a:ext uri="{9D8B030D-6E8A-4147-A177-3AD203B41FA5}">
                      <a16:colId xmlns:a16="http://schemas.microsoft.com/office/drawing/2014/main" val="438891046"/>
                    </a:ext>
                  </a:extLst>
                </a:gridCol>
                <a:gridCol w="2295970">
                  <a:extLst>
                    <a:ext uri="{9D8B030D-6E8A-4147-A177-3AD203B41FA5}">
                      <a16:colId xmlns:a16="http://schemas.microsoft.com/office/drawing/2014/main" val="2315384206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23228416"/>
                    </a:ext>
                  </a:extLst>
                </a:gridCol>
                <a:gridCol w="2209801">
                  <a:extLst>
                    <a:ext uri="{9D8B030D-6E8A-4147-A177-3AD203B41FA5}">
                      <a16:colId xmlns:a16="http://schemas.microsoft.com/office/drawing/2014/main" val="3411965676"/>
                    </a:ext>
                  </a:extLst>
                </a:gridCol>
              </a:tblGrid>
              <a:tr h="409575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Data sources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Hazard ratio (95% C.I.)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05965"/>
                  </a:ext>
                </a:extLst>
              </a:tr>
              <a:tr h="4095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MAIC method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PS method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12553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Data 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0.572(0.479,0.683)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437119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Data II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0.456(0.224,0.926)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0.452(0.211,0.966)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0.415(0.183,0.942)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678495"/>
                  </a:ext>
                </a:extLst>
              </a:tr>
              <a:tr h="3327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Data III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0.626(0.411,0.952)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0.718(0.325,1.584)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0.629(0.355,1.113)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9635276"/>
                  </a:ext>
                </a:extLst>
              </a:tr>
              <a:tr h="3327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Meta analysis (fixed effect)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0.573(0.488, 0.672)</a:t>
                      </a:r>
                      <a:endParaRPr lang="en-US" sz="1600" dirty="0">
                        <a:effectLst/>
                        <a:latin typeface="+mj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0.571(0.482, 0.676)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0.569(0.482, 0.672)</a:t>
                      </a:r>
                      <a:endParaRPr lang="en-US" sz="1600" dirty="0">
                        <a:effectLst/>
                        <a:latin typeface="+mj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405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957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BBCD4-A478-4011-B166-4B69B4CEE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A2E5B-1395-49EA-92EA-D357C7B56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3" y="914401"/>
            <a:ext cx="8321675" cy="4632330"/>
          </a:xfrm>
        </p:spPr>
        <p:txBody>
          <a:bodyPr/>
          <a:lstStyle/>
          <a:p>
            <a:r>
              <a:rPr lang="en-US" dirty="0"/>
              <a:t>The MAIC and PS weights are similar, when PS achieves good covariate balancing.</a:t>
            </a:r>
          </a:p>
          <a:p>
            <a:r>
              <a:rPr lang="en-US" dirty="0"/>
              <a:t>Analysis results from MAIC and PS are similar in most situations.</a:t>
            </a:r>
          </a:p>
          <a:p>
            <a:r>
              <a:rPr lang="en-US" dirty="0"/>
              <a:t>A likelihood approach can be implemented to recover the information without using the individual patient data when the number of covariates is small.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With MAIC, the sponsor can conduct a pooled analysis based on summary statistics from the data owners, without </a:t>
            </a:r>
            <a:r>
              <a:rPr lang="en-US" b="1" u="sng" dirty="0">
                <a:solidFill>
                  <a:schemeClr val="tx1"/>
                </a:solidFill>
              </a:rPr>
              <a:t>simultaneous</a:t>
            </a:r>
            <a:r>
              <a:rPr lang="en-US" dirty="0">
                <a:solidFill>
                  <a:schemeClr val="tx1"/>
                </a:solidFill>
              </a:rPr>
              <a:t> access IP data </a:t>
            </a:r>
            <a:r>
              <a:rPr lang="en-US" dirty="0" err="1">
                <a:solidFill>
                  <a:schemeClr val="tx1"/>
                </a:solidFill>
              </a:rPr>
              <a:t>souces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E0968-F218-4750-91CE-4B3AC9363A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D6DB5-DB15-8A46-A9ED-B7D6725A1D6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13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187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EC566-6868-41D4-978D-C69C860DA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81558-1F5C-49B2-8737-0D614972B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3" y="1055715"/>
            <a:ext cx="8321675" cy="4491015"/>
          </a:xfrm>
        </p:spPr>
        <p:txBody>
          <a:bodyPr/>
          <a:lstStyle/>
          <a:p>
            <a:r>
              <a:rPr lang="en-US" dirty="0" err="1"/>
              <a:t>Signorovitch</a:t>
            </a:r>
            <a:r>
              <a:rPr lang="en-US" dirty="0"/>
              <a:t> et al (2010), Comparative effectiveness without head to head trials: a method for matching-adjusted indirect comparisons applied to psoriasis treatment with </a:t>
            </a:r>
            <a:r>
              <a:rPr lang="en-US" dirty="0" err="1"/>
              <a:t>ada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E2DD3-9302-4876-8869-47D6EA57E7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FD6DB5-DB15-8A46-A9ED-B7D6725A1D6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26730"/>
      </p:ext>
    </p:extLst>
  </p:cSld>
  <p:clrMapOvr>
    <a:masterClrMapping/>
  </p:clrMapOvr>
</p:sld>
</file>

<file path=ppt/theme/theme1.xml><?xml version="1.0" encoding="utf-8"?>
<a:theme xmlns:a="http://schemas.openxmlformats.org/drawingml/2006/main" name="TRD E-pivot Model - working">
  <a:themeElements>
    <a:clrScheme name="Janssen Cool colors">
      <a:dk1>
        <a:srgbClr val="505050"/>
      </a:dk1>
      <a:lt1>
        <a:srgbClr val="FFFFFF"/>
      </a:lt1>
      <a:dk2>
        <a:srgbClr val="505050"/>
      </a:dk2>
      <a:lt2>
        <a:srgbClr val="FFFFFF"/>
      </a:lt2>
      <a:accent1>
        <a:srgbClr val="09357A"/>
      </a:accent1>
      <a:accent2>
        <a:srgbClr val="2A8EBF"/>
      </a:accent2>
      <a:accent3>
        <a:srgbClr val="94C6DF"/>
      </a:accent3>
      <a:accent4>
        <a:srgbClr val="237D26"/>
      </a:accent4>
      <a:accent5>
        <a:srgbClr val="7FC31C"/>
      </a:accent5>
      <a:accent6>
        <a:srgbClr val="BFE18D"/>
      </a:accent6>
      <a:hlink>
        <a:srgbClr val="2A8EBF"/>
      </a:hlink>
      <a:folHlink>
        <a:srgbClr val="94C6DF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" tIns="9144" rIns="9144" bIns="9144" numCol="1" rtlCol="0" anchor="ctr" anchorCtr="0" compatLnSpc="1">
        <a:prstTxWarp prst="textNoShape">
          <a:avLst/>
        </a:prstTxWarp>
      </a:bodyPr>
      <a:lstStyle>
        <a:defPPr algn="ctr" defTabSz="966615">
          <a:defRPr b="1" dirty="0" smtClean="0">
            <a:solidFill>
              <a:schemeClr val="bg1"/>
            </a:solidFill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Blank Presentation 1">
        <a:dk1>
          <a:srgbClr val="505050"/>
        </a:dk1>
        <a:lt1>
          <a:srgbClr val="FFFFFF"/>
        </a:lt1>
        <a:dk2>
          <a:srgbClr val="BFE18D"/>
        </a:dk2>
        <a:lt2>
          <a:srgbClr val="7FC31C"/>
        </a:lt2>
        <a:accent1>
          <a:srgbClr val="09357A"/>
        </a:accent1>
        <a:accent2>
          <a:srgbClr val="2A8EBF"/>
        </a:accent2>
        <a:accent3>
          <a:srgbClr val="FFFFFF"/>
        </a:accent3>
        <a:accent4>
          <a:srgbClr val="434343"/>
        </a:accent4>
        <a:accent5>
          <a:srgbClr val="AAAEBE"/>
        </a:accent5>
        <a:accent6>
          <a:srgbClr val="2580AD"/>
        </a:accent6>
        <a:hlink>
          <a:srgbClr val="93C5DF"/>
        </a:hlink>
        <a:folHlink>
          <a:srgbClr val="237D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D88E6702B03D4CABAA75997B0483D5" ma:contentTypeVersion="9" ma:contentTypeDescription="Create a new document." ma:contentTypeScope="" ma:versionID="8c57fdc94024385f389efb8ce2ee5dfd">
  <xsd:schema xmlns:xsd="http://www.w3.org/2001/XMLSchema" xmlns:xs="http://www.w3.org/2001/XMLSchema" xmlns:p="http://schemas.microsoft.com/office/2006/metadata/properties" xmlns:ns3="79a79706-6f87-4f39-80a6-7d40bc2f333b" targetNamespace="http://schemas.microsoft.com/office/2006/metadata/properties" ma:root="true" ma:fieldsID="79a23d328d3c57402d8c8cd12741b4cf" ns3:_="">
    <xsd:import namespace="79a79706-6f87-4f39-80a6-7d40bc2f333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79706-6f87-4f39-80a6-7d40bc2f33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0CBF9A-59E0-4DDC-8582-2CB04F492A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79706-6f87-4f39-80a6-7d40bc2f33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3C6660-24E6-48AE-A3B6-219FB74069C0}">
  <ds:schemaRefs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79a79706-6f87-4f39-80a6-7d40bc2f333b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D857F39-DED4-4CD2-BF22-E5FB35291E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75336</TotalTime>
  <Words>1407</Words>
  <Application>Microsoft Office PowerPoint</Application>
  <PresentationFormat>On-screen Show (4:3)</PresentationFormat>
  <Paragraphs>331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 Math</vt:lpstr>
      <vt:lpstr>Verdana</vt:lpstr>
      <vt:lpstr>TRD E-pivot Model - working</vt:lpstr>
      <vt:lpstr>Prospective Study Plan for Combining Multiple Real-World Data Sources </vt:lpstr>
      <vt:lpstr>Background</vt:lpstr>
      <vt:lpstr>Prospective Study Plan for Combining RWD Sources</vt:lpstr>
      <vt:lpstr>Matching adjusted indirect comparison (MAIC)</vt:lpstr>
      <vt:lpstr>Matching adjusted indirect comparison (MAIC) method to estimate the weights</vt:lpstr>
      <vt:lpstr>Estimating β using method of moment</vt:lpstr>
      <vt:lpstr>Apply MAIC to adjust analysis results</vt:lpstr>
      <vt:lpstr>Illustrative example</vt:lpstr>
      <vt:lpstr>PowerPoint Presentation</vt:lpstr>
      <vt:lpstr>Summary of covariate with PS weights  using Data I as the target population</vt:lpstr>
      <vt:lpstr>Estimated MAIC and PS weights are highly correlated  (Target Population: Data I)   PS vs MAIC of individual patients</vt:lpstr>
      <vt:lpstr>Results of analysis using Data I as the Target population  </vt:lpstr>
      <vt:lpstr>Discussion</vt:lpstr>
      <vt:lpstr>References</vt:lpstr>
    </vt:vector>
  </TitlesOfParts>
  <Company>Johnson &amp; Johnson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Thought starters for TRD E-Pivot</dc:title>
  <dc:creator>Pahlow, Max [GCSOUS]</dc:creator>
  <cp:lastModifiedBy>Li, Gang [JRDUS]</cp:lastModifiedBy>
  <cp:revision>1279</cp:revision>
  <cp:lastPrinted>2019-12-10T18:04:14Z</cp:lastPrinted>
  <dcterms:created xsi:type="dcterms:W3CDTF">2016-02-10T21:36:23Z</dcterms:created>
  <dcterms:modified xsi:type="dcterms:W3CDTF">2020-09-27T12:42:15Z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0x01010076D88E6702B03D4CABAA75997B0483D5</vt:lpwstr>
  </property>
</Properties>
</file>