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
  </p:notesMasterIdLst>
  <p:sldIdLst>
    <p:sldId id="8622" r:id="rId2"/>
    <p:sldId id="308" r:id="rId3"/>
    <p:sldId id="286" r:id="rId4"/>
    <p:sldId id="309" r:id="rId5"/>
    <p:sldId id="940" r:id="rId6"/>
    <p:sldId id="287" r:id="rId7"/>
    <p:sldId id="923" r:id="rId8"/>
    <p:sldId id="8623" r:id="rId9"/>
    <p:sldId id="281" r:id="rId10"/>
    <p:sldId id="925" r:id="rId11"/>
    <p:sldId id="588" r:id="rId12"/>
    <p:sldId id="570" r:id="rId13"/>
    <p:sldId id="306" r:id="rId14"/>
    <p:sldId id="8626" r:id="rId15"/>
    <p:sldId id="8627" r:id="rId16"/>
    <p:sldId id="321" r:id="rId17"/>
    <p:sldId id="941" r:id="rId18"/>
    <p:sldId id="560" r:id="rId19"/>
    <p:sldId id="947" r:id="rId20"/>
    <p:sldId id="945" r:id="rId21"/>
    <p:sldId id="549" r:id="rId22"/>
    <p:sldId id="948" r:id="rId23"/>
    <p:sldId id="318" r:id="rId24"/>
    <p:sldId id="285" r:id="rId25"/>
    <p:sldId id="270" r:id="rId26"/>
    <p:sldId id="942" r:id="rId27"/>
    <p:sldId id="951" r:id="rId28"/>
    <p:sldId id="327" r:id="rId29"/>
    <p:sldId id="326"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o, Martin" initials="HM" lastIdx="1" clrIdx="0"/>
  <p:cmAuthor id="2" name="He, Weili" initials="HW" lastIdx="4" clrIdx="1">
    <p:extLst>
      <p:ext uri="{19B8F6BF-5375-455C-9EA6-DF929625EA0E}">
        <p15:presenceInfo xmlns:p15="http://schemas.microsoft.com/office/powerpoint/2012/main" userId="S::weili.he@abbvie.com::e2100065-57fd-4897-ba75-3dc0da8be8e9" providerId="AD"/>
      </p:ext>
    </p:extLst>
  </p:cmAuthor>
  <p:cmAuthor id="3" name="Fang, Yixin" initials="FY" lastIdx="20" clrIdx="2">
    <p:extLst>
      <p:ext uri="{19B8F6BF-5375-455C-9EA6-DF929625EA0E}">
        <p15:presenceInfo xmlns:p15="http://schemas.microsoft.com/office/powerpoint/2012/main" userId="S::yixin.fang@abbvie.com::fc686030-fbc6-4a75-beef-5646578a46e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CBA"/>
    <a:srgbClr val="FFCD2F"/>
    <a:srgbClr val="FFE9A3"/>
    <a:srgbClr val="86FB3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9779" autoAdjust="0"/>
    <p:restoredTop sz="92133" autoAdjust="0"/>
  </p:normalViewPr>
  <p:slideViewPr>
    <p:cSldViewPr>
      <p:cViewPr varScale="1">
        <p:scale>
          <a:sx n="44" d="100"/>
          <a:sy n="44" d="100"/>
        </p:scale>
        <p:origin x="830" y="77"/>
      </p:cViewPr>
      <p:guideLst>
        <p:guide orient="horz" pos="2160"/>
        <p:guide pos="3840"/>
      </p:guideLst>
    </p:cSldViewPr>
  </p:slideViewPr>
  <p:notesTextViewPr>
    <p:cViewPr>
      <p:scale>
        <a:sx n="100" d="100"/>
        <a:sy n="100" d="100"/>
      </p:scale>
      <p:origin x="0" y="0"/>
    </p:cViewPr>
  </p:notesTextViewPr>
  <p:sorterViewPr>
    <p:cViewPr>
      <p:scale>
        <a:sx n="100" d="100"/>
        <a:sy n="100" d="100"/>
      </p:scale>
      <p:origin x="0" y="-581"/>
    </p:cViewPr>
  </p:sorterViewPr>
  <p:notesViewPr>
    <p:cSldViewPr>
      <p:cViewPr varScale="1">
        <p:scale>
          <a:sx n="88" d="100"/>
          <a:sy n="88" d="100"/>
        </p:scale>
        <p:origin x="-3822" y="-12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commentAuthors" Target="commentAuthors.xml"/><Relationship Id="rId37"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e, Weili" userId="e2100065-57fd-4897-ba75-3dc0da8be8e9" providerId="ADAL" clId="{3BF5A65E-A788-4385-A013-63ACC7070A8F}"/>
    <pc:docChg chg="modSld">
      <pc:chgData name="He, Weili" userId="e2100065-57fd-4897-ba75-3dc0da8be8e9" providerId="ADAL" clId="{3BF5A65E-A788-4385-A013-63ACC7070A8F}" dt="2020-09-24T20:33:26.257" v="15" actId="20577"/>
      <pc:docMkLst>
        <pc:docMk/>
      </pc:docMkLst>
      <pc:sldChg chg="modSp mod">
        <pc:chgData name="He, Weili" userId="e2100065-57fd-4897-ba75-3dc0da8be8e9" providerId="ADAL" clId="{3BF5A65E-A788-4385-A013-63ACC7070A8F}" dt="2020-09-24T20:33:26.257" v="15" actId="20577"/>
        <pc:sldMkLst>
          <pc:docMk/>
          <pc:sldMk cId="3732550496" sldId="286"/>
        </pc:sldMkLst>
        <pc:spChg chg="mod">
          <ac:chgData name="He, Weili" userId="e2100065-57fd-4897-ba75-3dc0da8be8e9" providerId="ADAL" clId="{3BF5A65E-A788-4385-A013-63ACC7070A8F}" dt="2020-09-24T20:33:26.257" v="15" actId="20577"/>
          <ac:spMkLst>
            <pc:docMk/>
            <pc:sldMk cId="3732550496" sldId="286"/>
            <ac:spMk id="2" creationId="{00000000-0000-0000-0000-000000000000}"/>
          </ac:spMkLst>
        </pc:spChg>
      </pc:sldChg>
    </pc:docChg>
  </pc:docChgLst>
  <pc:docChgLst>
    <pc:chgData name="Fang, Yixin" userId="fc686030-fbc6-4a75-beef-5646578a46e0" providerId="ADAL" clId="{BF0645CD-4EBB-4FD7-9184-D15B18D4BF09}"/>
    <pc:docChg chg="custSel modSld">
      <pc:chgData name="Fang, Yixin" userId="fc686030-fbc6-4a75-beef-5646578a46e0" providerId="ADAL" clId="{BF0645CD-4EBB-4FD7-9184-D15B18D4BF09}" dt="2020-06-10T16:53:43.721" v="54" actId="1589"/>
      <pc:docMkLst>
        <pc:docMk/>
      </pc:docMkLst>
      <pc:sldChg chg="addCm modCm">
        <pc:chgData name="Fang, Yixin" userId="fc686030-fbc6-4a75-beef-5646578a46e0" providerId="ADAL" clId="{BF0645CD-4EBB-4FD7-9184-D15B18D4BF09}" dt="2020-06-10T16:45:17.449" v="35" actId="5900"/>
        <pc:sldMkLst>
          <pc:docMk/>
          <pc:sldMk cId="1935223717" sldId="270"/>
        </pc:sldMkLst>
      </pc:sldChg>
      <pc:sldChg chg="addCm modCm">
        <pc:chgData name="Fang, Yixin" userId="fc686030-fbc6-4a75-beef-5646578a46e0" providerId="ADAL" clId="{BF0645CD-4EBB-4FD7-9184-D15B18D4BF09}" dt="2020-06-10T16:48:52.535" v="43" actId="5900"/>
        <pc:sldMkLst>
          <pc:docMk/>
          <pc:sldMk cId="154012247" sldId="281"/>
        </pc:sldMkLst>
      </pc:sldChg>
      <pc:sldChg chg="addCm modCm">
        <pc:chgData name="Fang, Yixin" userId="fc686030-fbc6-4a75-beef-5646578a46e0" providerId="ADAL" clId="{BF0645CD-4EBB-4FD7-9184-D15B18D4BF09}" dt="2020-06-10T16:20:55.722" v="8" actId="5900"/>
        <pc:sldMkLst>
          <pc:docMk/>
          <pc:sldMk cId="3732550496" sldId="286"/>
        </pc:sldMkLst>
      </pc:sldChg>
      <pc:sldChg chg="addCm modCm">
        <pc:chgData name="Fang, Yixin" userId="fc686030-fbc6-4a75-beef-5646578a46e0" providerId="ADAL" clId="{BF0645CD-4EBB-4FD7-9184-D15B18D4BF09}" dt="2020-06-10T16:38:49.875" v="20" actId="1589"/>
        <pc:sldMkLst>
          <pc:docMk/>
          <pc:sldMk cId="1422439665" sldId="306"/>
        </pc:sldMkLst>
      </pc:sldChg>
      <pc:sldChg chg="addCm modCm">
        <pc:chgData name="Fang, Yixin" userId="fc686030-fbc6-4a75-beef-5646578a46e0" providerId="ADAL" clId="{BF0645CD-4EBB-4FD7-9184-D15B18D4BF09}" dt="2020-06-10T16:43:18.648" v="31" actId="5900"/>
        <pc:sldMkLst>
          <pc:docMk/>
          <pc:sldMk cId="2305911211" sldId="318"/>
        </pc:sldMkLst>
      </pc:sldChg>
      <pc:sldChg chg="addCm modCm">
        <pc:chgData name="Fang, Yixin" userId="fc686030-fbc6-4a75-beef-5646578a46e0" providerId="ADAL" clId="{BF0645CD-4EBB-4FD7-9184-D15B18D4BF09}" dt="2020-06-10T16:41:02.346" v="24"/>
        <pc:sldMkLst>
          <pc:docMk/>
          <pc:sldMk cId="1393187352" sldId="321"/>
        </pc:sldMkLst>
      </pc:sldChg>
      <pc:sldChg chg="addCm modCm">
        <pc:chgData name="Fang, Yixin" userId="fc686030-fbc6-4a75-beef-5646578a46e0" providerId="ADAL" clId="{BF0645CD-4EBB-4FD7-9184-D15B18D4BF09}" dt="2020-06-10T16:48:20.223" v="40" actId="5900"/>
        <pc:sldMkLst>
          <pc:docMk/>
          <pc:sldMk cId="3113111247" sldId="549"/>
        </pc:sldMkLst>
      </pc:sldChg>
      <pc:sldChg chg="addCm modCm">
        <pc:chgData name="Fang, Yixin" userId="fc686030-fbc6-4a75-beef-5646578a46e0" providerId="ADAL" clId="{BF0645CD-4EBB-4FD7-9184-D15B18D4BF09}" dt="2020-06-10T16:52:42.995" v="50"/>
        <pc:sldMkLst>
          <pc:docMk/>
          <pc:sldMk cId="724917343" sldId="570"/>
        </pc:sldMkLst>
      </pc:sldChg>
      <pc:sldChg chg="addCm modCm">
        <pc:chgData name="Fang, Yixin" userId="fc686030-fbc6-4a75-beef-5646578a46e0" providerId="ADAL" clId="{BF0645CD-4EBB-4FD7-9184-D15B18D4BF09}" dt="2020-06-10T16:33:45.274" v="16" actId="5900"/>
        <pc:sldMkLst>
          <pc:docMk/>
          <pc:sldMk cId="1052043552" sldId="925"/>
        </pc:sldMkLst>
      </pc:sldChg>
      <pc:sldChg chg="addCm modCm">
        <pc:chgData name="Fang, Yixin" userId="fc686030-fbc6-4a75-beef-5646578a46e0" providerId="ADAL" clId="{BF0645CD-4EBB-4FD7-9184-D15B18D4BF09}" dt="2020-06-10T16:26:39.456" v="13" actId="5900"/>
        <pc:sldMkLst>
          <pc:docMk/>
          <pc:sldMk cId="3051657608" sldId="940"/>
        </pc:sldMkLst>
      </pc:sldChg>
      <pc:sldChg chg="addCm modCm">
        <pc:chgData name="Fang, Yixin" userId="fc686030-fbc6-4a75-beef-5646578a46e0" providerId="ADAL" clId="{BF0645CD-4EBB-4FD7-9184-D15B18D4BF09}" dt="2020-06-10T16:42:28.006" v="27" actId="5900"/>
        <pc:sldMkLst>
          <pc:docMk/>
          <pc:sldMk cId="2307260252" sldId="942"/>
        </pc:sldMkLst>
      </pc:sldChg>
      <pc:sldChg chg="addCm modCm">
        <pc:chgData name="Fang, Yixin" userId="fc686030-fbc6-4a75-beef-5646578a46e0" providerId="ADAL" clId="{BF0645CD-4EBB-4FD7-9184-D15B18D4BF09}" dt="2020-06-10T16:53:43.721" v="54" actId="1589"/>
        <pc:sldMkLst>
          <pc:docMk/>
          <pc:sldMk cId="3375535827" sldId="947"/>
        </pc:sldMkLst>
      </pc:sldChg>
      <pc:sldChg chg="addCm modCm">
        <pc:chgData name="Fang, Yixin" userId="fc686030-fbc6-4a75-beef-5646578a46e0" providerId="ADAL" clId="{BF0645CD-4EBB-4FD7-9184-D15B18D4BF09}" dt="2020-06-10T16:47:57.477" v="37"/>
        <pc:sldMkLst>
          <pc:docMk/>
          <pc:sldMk cId="920900718" sldId="948"/>
        </pc:sldMkLst>
      </pc:sldChg>
      <pc:sldChg chg="modSp mod addCm modCm">
        <pc:chgData name="Fang, Yixin" userId="fc686030-fbc6-4a75-beef-5646578a46e0" providerId="ADAL" clId="{BF0645CD-4EBB-4FD7-9184-D15B18D4BF09}" dt="2020-06-10T16:20:05.987" v="5" actId="5900"/>
        <pc:sldMkLst>
          <pc:docMk/>
          <pc:sldMk cId="3603141042" sldId="8622"/>
        </pc:sldMkLst>
        <pc:spChg chg="mod">
          <ac:chgData name="Fang, Yixin" userId="fc686030-fbc6-4a75-beef-5646578a46e0" providerId="ADAL" clId="{BF0645CD-4EBB-4FD7-9184-D15B18D4BF09}" dt="2020-06-10T16:19:01.401" v="2" actId="1076"/>
          <ac:spMkLst>
            <pc:docMk/>
            <pc:sldMk cId="3603141042" sldId="8622"/>
            <ac:spMk id="3" creationId="{00000000-0000-0000-0000-000000000000}"/>
          </ac:spMkLst>
        </pc:spChg>
      </pc:sldChg>
      <pc:sldChg chg="addCm modCm">
        <pc:chgData name="Fang, Yixin" userId="fc686030-fbc6-4a75-beef-5646578a46e0" providerId="ADAL" clId="{BF0645CD-4EBB-4FD7-9184-D15B18D4BF09}" dt="2020-06-10T16:39:45.710" v="22"/>
        <pc:sldMkLst>
          <pc:docMk/>
          <pc:sldMk cId="170506441" sldId="8626"/>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A30C830-DE40-4139-837A-5889325C8BA9}" type="doc">
      <dgm:prSet loTypeId="urn:microsoft.com/office/officeart/2005/8/layout/list1" loCatId="list" qsTypeId="urn:microsoft.com/office/officeart/2005/8/quickstyle/simple1" qsCatId="simple" csTypeId="urn:microsoft.com/office/officeart/2005/8/colors/colorful1" csCatId="colorful" phldr="1"/>
      <dgm:spPr/>
      <dgm:t>
        <a:bodyPr/>
        <a:lstStyle/>
        <a:p>
          <a:endParaRPr lang="en-US"/>
        </a:p>
      </dgm:t>
    </dgm:pt>
    <dgm:pt modelId="{048104F2-44BE-4C90-909D-27C3FB02F10F}">
      <dgm:prSet phldrT="[Text]" custT="1"/>
      <dgm:spPr>
        <a:solidFill>
          <a:schemeClr val="bg1">
            <a:lumMod val="95000"/>
          </a:schemeClr>
        </a:solidFill>
        <a:ln w="6350">
          <a:solidFill>
            <a:schemeClr val="accent2">
              <a:lumMod val="75000"/>
            </a:schemeClr>
          </a:solidFill>
        </a:ln>
      </dgm:spPr>
      <dgm:t>
        <a:bodyPr/>
        <a:lstStyle/>
        <a:p>
          <a:r>
            <a:rPr lang="en-US" sz="1600" b="1" dirty="0">
              <a:solidFill>
                <a:schemeClr val="tx1"/>
              </a:solidFill>
            </a:rPr>
            <a:t>Selection bias</a:t>
          </a:r>
          <a:r>
            <a:rPr lang="en-US" sz="1600" dirty="0">
              <a:solidFill>
                <a:schemeClr val="tx1"/>
              </a:solidFill>
            </a:rPr>
            <a:t>: selecting subjects based on a common effect of two variables, one of which is either the treatment or associated with the treatment, and the other is either the outcome or associated with the outcome </a:t>
          </a:r>
          <a:endParaRPr lang="en-US" sz="1600" b="0" dirty="0">
            <a:solidFill>
              <a:schemeClr val="tx1"/>
            </a:solidFill>
            <a:effectLst/>
          </a:endParaRPr>
        </a:p>
      </dgm:t>
    </dgm:pt>
    <dgm:pt modelId="{D2B89779-A2E1-4B3C-B1BC-6C50F0C6479C}" type="parTrans" cxnId="{4E156379-7609-4AB1-BD36-8BB5D8717A0E}">
      <dgm:prSet/>
      <dgm:spPr/>
      <dgm:t>
        <a:bodyPr/>
        <a:lstStyle/>
        <a:p>
          <a:endParaRPr lang="en-US" sz="1600">
            <a:effectLst>
              <a:outerShdw blurRad="38100" dist="38100" dir="2700000" algn="tl">
                <a:srgbClr val="000000">
                  <a:alpha val="43137"/>
                </a:srgbClr>
              </a:outerShdw>
            </a:effectLst>
          </a:endParaRPr>
        </a:p>
      </dgm:t>
    </dgm:pt>
    <dgm:pt modelId="{B4F00BB1-1327-435B-80BE-AFD565E0904E}" type="sibTrans" cxnId="{4E156379-7609-4AB1-BD36-8BB5D8717A0E}">
      <dgm:prSet/>
      <dgm:spPr/>
      <dgm:t>
        <a:bodyPr/>
        <a:lstStyle/>
        <a:p>
          <a:endParaRPr lang="en-US" sz="1600">
            <a:effectLst>
              <a:outerShdw blurRad="38100" dist="38100" dir="2700000" algn="tl">
                <a:srgbClr val="000000">
                  <a:alpha val="43137"/>
                </a:srgbClr>
              </a:outerShdw>
            </a:effectLst>
          </a:endParaRPr>
        </a:p>
      </dgm:t>
    </dgm:pt>
    <dgm:pt modelId="{7F84E6DD-3336-4CEC-AE9C-08A2B9FAF741}">
      <dgm:prSet phldrT="[Text]" custT="1"/>
      <dgm:spPr>
        <a:solidFill>
          <a:schemeClr val="bg1">
            <a:lumMod val="95000"/>
          </a:schemeClr>
        </a:solidFill>
        <a:ln w="6350">
          <a:solidFill>
            <a:srgbClr val="0070C0"/>
          </a:solidFill>
        </a:ln>
      </dgm:spPr>
      <dgm:t>
        <a:bodyPr/>
        <a:lstStyle/>
        <a:p>
          <a:r>
            <a:rPr lang="en-US" sz="1600" b="1" dirty="0">
              <a:solidFill>
                <a:schemeClr val="tx1"/>
              </a:solidFill>
            </a:rPr>
            <a:t>Confounding bias</a:t>
          </a:r>
          <a:r>
            <a:rPr lang="en-US" sz="1600" dirty="0">
              <a:solidFill>
                <a:schemeClr val="tx1"/>
              </a:solidFill>
            </a:rPr>
            <a:t>: refers to a distortion in the estimated effect of exposure on outcome because of the presence of unadjusted shared causes for both exposure and outcome. </a:t>
          </a:r>
        </a:p>
        <a:p>
          <a:pPr>
            <a:buFont typeface="Wingdings" panose="05000000000000000000" pitchFamily="2" charset="2"/>
            <a:buChar char="Ø"/>
          </a:pPr>
          <a:r>
            <a:rPr lang="en-US" sz="1600" dirty="0">
              <a:solidFill>
                <a:schemeClr val="tx1"/>
              </a:solidFill>
            </a:rPr>
            <a:t>Although definitions may vary, confounding bias is a major concern in nonrandomized studies but less of a concern in randomized trials. </a:t>
          </a:r>
          <a:endParaRPr lang="en-US" sz="1600" b="0" dirty="0">
            <a:solidFill>
              <a:schemeClr val="tx1"/>
            </a:solidFill>
            <a:effectLst/>
          </a:endParaRPr>
        </a:p>
      </dgm:t>
    </dgm:pt>
    <dgm:pt modelId="{94C8DDCF-69CD-4B6E-93D6-EAC0C2367BC5}" type="parTrans" cxnId="{CA71C902-8692-44E5-8C2B-1D47C6BF79B1}">
      <dgm:prSet/>
      <dgm:spPr/>
      <dgm:t>
        <a:bodyPr/>
        <a:lstStyle/>
        <a:p>
          <a:endParaRPr lang="en-US" sz="1600">
            <a:effectLst>
              <a:outerShdw blurRad="38100" dist="38100" dir="2700000" algn="tl">
                <a:srgbClr val="000000">
                  <a:alpha val="43137"/>
                </a:srgbClr>
              </a:outerShdw>
            </a:effectLst>
          </a:endParaRPr>
        </a:p>
      </dgm:t>
    </dgm:pt>
    <dgm:pt modelId="{A8DAA486-7963-455A-A404-3D3D11E9CF2A}" type="sibTrans" cxnId="{CA71C902-8692-44E5-8C2B-1D47C6BF79B1}">
      <dgm:prSet/>
      <dgm:spPr/>
      <dgm:t>
        <a:bodyPr/>
        <a:lstStyle/>
        <a:p>
          <a:endParaRPr lang="en-US" sz="1600">
            <a:effectLst>
              <a:outerShdw blurRad="38100" dist="38100" dir="2700000" algn="tl">
                <a:srgbClr val="000000">
                  <a:alpha val="43137"/>
                </a:srgbClr>
              </a:outerShdw>
            </a:effectLst>
          </a:endParaRPr>
        </a:p>
      </dgm:t>
    </dgm:pt>
    <dgm:pt modelId="{6DB33A33-1C0D-402B-AB5B-D2F61F84A167}">
      <dgm:prSet custT="1"/>
      <dgm:spPr>
        <a:solidFill>
          <a:schemeClr val="bg1">
            <a:lumMod val="95000"/>
          </a:schemeClr>
        </a:solidFill>
        <a:ln w="6350">
          <a:solidFill>
            <a:schemeClr val="accent3"/>
          </a:solidFill>
        </a:ln>
      </dgm:spPr>
      <dgm:t>
        <a:bodyPr/>
        <a:lstStyle/>
        <a:p>
          <a:r>
            <a:rPr lang="en-US" sz="1600" b="1" dirty="0">
              <a:solidFill>
                <a:schemeClr val="tx1"/>
              </a:solidFill>
            </a:rPr>
            <a:t>Information bias: </a:t>
          </a:r>
          <a:r>
            <a:rPr lang="en-US" sz="1600" dirty="0">
              <a:solidFill>
                <a:schemeClr val="tx1"/>
              </a:solidFill>
            </a:rPr>
            <a:t>erroneously measuring or recording exposure, outcome or any covariates, and is also known as misclassification bias when the measured variables are discrete</a:t>
          </a:r>
          <a:endParaRPr lang="en-US" sz="1600" b="0" dirty="0">
            <a:solidFill>
              <a:schemeClr val="tx1"/>
            </a:solidFill>
            <a:effectLst/>
          </a:endParaRPr>
        </a:p>
      </dgm:t>
    </dgm:pt>
    <dgm:pt modelId="{92366FA9-B8AC-4AD9-9507-36347C96C224}" type="parTrans" cxnId="{C9781519-38D7-4023-825C-1B7180A18362}">
      <dgm:prSet/>
      <dgm:spPr/>
      <dgm:t>
        <a:bodyPr/>
        <a:lstStyle/>
        <a:p>
          <a:endParaRPr lang="en-US" sz="1600">
            <a:effectLst>
              <a:outerShdw blurRad="38100" dist="38100" dir="2700000" algn="tl">
                <a:srgbClr val="000000">
                  <a:alpha val="43137"/>
                </a:srgbClr>
              </a:outerShdw>
            </a:effectLst>
          </a:endParaRPr>
        </a:p>
      </dgm:t>
    </dgm:pt>
    <dgm:pt modelId="{42CDD6A2-B187-46BA-8A97-B17638809398}" type="sibTrans" cxnId="{C9781519-38D7-4023-825C-1B7180A18362}">
      <dgm:prSet/>
      <dgm:spPr/>
      <dgm:t>
        <a:bodyPr/>
        <a:lstStyle/>
        <a:p>
          <a:endParaRPr lang="en-US" sz="1600">
            <a:effectLst>
              <a:outerShdw blurRad="38100" dist="38100" dir="2700000" algn="tl">
                <a:srgbClr val="000000">
                  <a:alpha val="43137"/>
                </a:srgbClr>
              </a:outerShdw>
            </a:effectLst>
          </a:endParaRPr>
        </a:p>
      </dgm:t>
    </dgm:pt>
    <dgm:pt modelId="{340B808A-B89C-4B91-841A-362C91114CD9}" type="pres">
      <dgm:prSet presAssocID="{EA30C830-DE40-4139-837A-5889325C8BA9}" presName="linear" presStyleCnt="0">
        <dgm:presLayoutVars>
          <dgm:dir/>
          <dgm:animLvl val="lvl"/>
          <dgm:resizeHandles val="exact"/>
        </dgm:presLayoutVars>
      </dgm:prSet>
      <dgm:spPr/>
    </dgm:pt>
    <dgm:pt modelId="{3AD43C6F-6583-4C50-9B73-597C4EA2A468}" type="pres">
      <dgm:prSet presAssocID="{048104F2-44BE-4C90-909D-27C3FB02F10F}" presName="parentLin" presStyleCnt="0"/>
      <dgm:spPr/>
    </dgm:pt>
    <dgm:pt modelId="{ACCB6225-12EC-4A7E-A488-281BEE06F5FC}" type="pres">
      <dgm:prSet presAssocID="{048104F2-44BE-4C90-909D-27C3FB02F10F}" presName="parentLeftMargin" presStyleLbl="node1" presStyleIdx="0" presStyleCnt="3"/>
      <dgm:spPr/>
    </dgm:pt>
    <dgm:pt modelId="{5A50BB17-907D-47DF-9738-A4177C36569D}" type="pres">
      <dgm:prSet presAssocID="{048104F2-44BE-4C90-909D-27C3FB02F10F}" presName="parentText" presStyleLbl="node1" presStyleIdx="0" presStyleCnt="3" custScaleX="142857" custScaleY="45206" custLinFactNeighborX="2464" custLinFactNeighborY="-23452">
        <dgm:presLayoutVars>
          <dgm:chMax val="0"/>
          <dgm:bulletEnabled val="1"/>
        </dgm:presLayoutVars>
      </dgm:prSet>
      <dgm:spPr/>
    </dgm:pt>
    <dgm:pt modelId="{952CA7A1-15D8-4609-A2E7-75175C5AEE3C}" type="pres">
      <dgm:prSet presAssocID="{048104F2-44BE-4C90-909D-27C3FB02F10F}" presName="negativeSpace" presStyleCnt="0"/>
      <dgm:spPr/>
    </dgm:pt>
    <dgm:pt modelId="{164F3157-8CFC-4910-B196-780AA656ACAB}" type="pres">
      <dgm:prSet presAssocID="{048104F2-44BE-4C90-909D-27C3FB02F10F}" presName="childText" presStyleLbl="conFgAcc1" presStyleIdx="0" presStyleCnt="3" custScaleX="93182" custScaleY="30502" custLinFactNeighborX="666" custLinFactNeighborY="-36867">
        <dgm:presLayoutVars>
          <dgm:bulletEnabled val="1"/>
        </dgm:presLayoutVars>
      </dgm:prSet>
      <dgm:spPr>
        <a:ln w="6350">
          <a:solidFill>
            <a:schemeClr val="accent2">
              <a:lumMod val="75000"/>
            </a:schemeClr>
          </a:solidFill>
        </a:ln>
      </dgm:spPr>
    </dgm:pt>
    <dgm:pt modelId="{81910144-C68E-4833-A4F1-BE921291B1EE}" type="pres">
      <dgm:prSet presAssocID="{B4F00BB1-1327-435B-80BE-AFD565E0904E}" presName="spaceBetweenRectangles" presStyleCnt="0"/>
      <dgm:spPr/>
    </dgm:pt>
    <dgm:pt modelId="{D78F1DFF-868E-4269-85A4-CAF37B42F75F}" type="pres">
      <dgm:prSet presAssocID="{6DB33A33-1C0D-402B-AB5B-D2F61F84A167}" presName="parentLin" presStyleCnt="0"/>
      <dgm:spPr/>
    </dgm:pt>
    <dgm:pt modelId="{845B9C6E-5630-4B78-A800-200261E452B8}" type="pres">
      <dgm:prSet presAssocID="{6DB33A33-1C0D-402B-AB5B-D2F61F84A167}" presName="parentLeftMargin" presStyleLbl="node1" presStyleIdx="0" presStyleCnt="3"/>
      <dgm:spPr/>
    </dgm:pt>
    <dgm:pt modelId="{22C51408-82CE-48A6-86BC-CD9158336872}" type="pres">
      <dgm:prSet presAssocID="{6DB33A33-1C0D-402B-AB5B-D2F61F84A167}" presName="parentText" presStyleLbl="node1" presStyleIdx="1" presStyleCnt="3" custScaleX="142857" custScaleY="53929" custLinFactNeighborX="2464" custLinFactNeighborY="-11171">
        <dgm:presLayoutVars>
          <dgm:chMax val="0"/>
          <dgm:bulletEnabled val="1"/>
        </dgm:presLayoutVars>
      </dgm:prSet>
      <dgm:spPr/>
    </dgm:pt>
    <dgm:pt modelId="{1A5B5867-CA68-42E4-BB96-20320FE00692}" type="pres">
      <dgm:prSet presAssocID="{6DB33A33-1C0D-402B-AB5B-D2F61F84A167}" presName="negativeSpace" presStyleCnt="0"/>
      <dgm:spPr/>
    </dgm:pt>
    <dgm:pt modelId="{BEA667F6-E43E-4378-A3B8-0C503772B36F}" type="pres">
      <dgm:prSet presAssocID="{6DB33A33-1C0D-402B-AB5B-D2F61F84A167}" presName="childText" presStyleLbl="conFgAcc1" presStyleIdx="1" presStyleCnt="3" custScaleX="97561" custScaleY="36306" custLinFactNeighborY="-11450">
        <dgm:presLayoutVars>
          <dgm:bulletEnabled val="1"/>
        </dgm:presLayoutVars>
      </dgm:prSet>
      <dgm:spPr>
        <a:ln w="6350">
          <a:solidFill>
            <a:schemeClr val="accent3"/>
          </a:solidFill>
        </a:ln>
      </dgm:spPr>
    </dgm:pt>
    <dgm:pt modelId="{313427A6-F0C4-43AD-9C6E-CD9A02959588}" type="pres">
      <dgm:prSet presAssocID="{42CDD6A2-B187-46BA-8A97-B17638809398}" presName="spaceBetweenRectangles" presStyleCnt="0"/>
      <dgm:spPr/>
    </dgm:pt>
    <dgm:pt modelId="{55AD49F4-106C-43F4-8F07-1B4BC613A257}" type="pres">
      <dgm:prSet presAssocID="{7F84E6DD-3336-4CEC-AE9C-08A2B9FAF741}" presName="parentLin" presStyleCnt="0"/>
      <dgm:spPr/>
    </dgm:pt>
    <dgm:pt modelId="{400BD7DC-1239-4CB4-BA73-57CCA02CDC4E}" type="pres">
      <dgm:prSet presAssocID="{7F84E6DD-3336-4CEC-AE9C-08A2B9FAF741}" presName="parentLeftMargin" presStyleLbl="node1" presStyleIdx="1" presStyleCnt="3"/>
      <dgm:spPr/>
    </dgm:pt>
    <dgm:pt modelId="{F3F53984-414D-411A-AF13-BEB2F2AF25E9}" type="pres">
      <dgm:prSet presAssocID="{7F84E6DD-3336-4CEC-AE9C-08A2B9FAF741}" presName="parentText" presStyleLbl="node1" presStyleIdx="2" presStyleCnt="3" custScaleX="142857" custScaleY="86156" custLinFactNeighborX="-4762" custLinFactNeighborY="-3517">
        <dgm:presLayoutVars>
          <dgm:chMax val="0"/>
          <dgm:bulletEnabled val="1"/>
        </dgm:presLayoutVars>
      </dgm:prSet>
      <dgm:spPr/>
    </dgm:pt>
    <dgm:pt modelId="{69E4E167-10D4-4537-A3A1-583219DF1917}" type="pres">
      <dgm:prSet presAssocID="{7F84E6DD-3336-4CEC-AE9C-08A2B9FAF741}" presName="negativeSpace" presStyleCnt="0"/>
      <dgm:spPr/>
    </dgm:pt>
    <dgm:pt modelId="{AADBF8C9-E956-4F73-9288-1156C6F91642}" type="pres">
      <dgm:prSet presAssocID="{7F84E6DD-3336-4CEC-AE9C-08A2B9FAF741}" presName="childText" presStyleLbl="conFgAcc1" presStyleIdx="2" presStyleCnt="3" custScaleX="97959" custScaleY="39680" custLinFactNeighborX="676" custLinFactNeighborY="-41127">
        <dgm:presLayoutVars>
          <dgm:bulletEnabled val="1"/>
        </dgm:presLayoutVars>
      </dgm:prSet>
      <dgm:spPr>
        <a:ln w="6350">
          <a:solidFill>
            <a:srgbClr val="0070C0"/>
          </a:solidFill>
        </a:ln>
      </dgm:spPr>
    </dgm:pt>
  </dgm:ptLst>
  <dgm:cxnLst>
    <dgm:cxn modelId="{CA71C902-8692-44E5-8C2B-1D47C6BF79B1}" srcId="{EA30C830-DE40-4139-837A-5889325C8BA9}" destId="{7F84E6DD-3336-4CEC-AE9C-08A2B9FAF741}" srcOrd="2" destOrd="0" parTransId="{94C8DDCF-69CD-4B6E-93D6-EAC0C2367BC5}" sibTransId="{A8DAA486-7963-455A-A404-3D3D11E9CF2A}"/>
    <dgm:cxn modelId="{C9781519-38D7-4023-825C-1B7180A18362}" srcId="{EA30C830-DE40-4139-837A-5889325C8BA9}" destId="{6DB33A33-1C0D-402B-AB5B-D2F61F84A167}" srcOrd="1" destOrd="0" parTransId="{92366FA9-B8AC-4AD9-9507-36347C96C224}" sibTransId="{42CDD6A2-B187-46BA-8A97-B17638809398}"/>
    <dgm:cxn modelId="{AC90971C-4505-4CF7-AA33-68028D4418DE}" type="presOf" srcId="{6DB33A33-1C0D-402B-AB5B-D2F61F84A167}" destId="{22C51408-82CE-48A6-86BC-CD9158336872}" srcOrd="1" destOrd="0" presId="urn:microsoft.com/office/officeart/2005/8/layout/list1"/>
    <dgm:cxn modelId="{276D2C25-C141-47A1-9E1F-D3D5216FBC71}" type="presOf" srcId="{7F84E6DD-3336-4CEC-AE9C-08A2B9FAF741}" destId="{400BD7DC-1239-4CB4-BA73-57CCA02CDC4E}" srcOrd="0" destOrd="0" presId="urn:microsoft.com/office/officeart/2005/8/layout/list1"/>
    <dgm:cxn modelId="{FF746725-DDDA-4EA6-9BE0-75A601F9263F}" type="presOf" srcId="{6DB33A33-1C0D-402B-AB5B-D2F61F84A167}" destId="{845B9C6E-5630-4B78-A800-200261E452B8}" srcOrd="0" destOrd="0" presId="urn:microsoft.com/office/officeart/2005/8/layout/list1"/>
    <dgm:cxn modelId="{293B8934-D468-42F9-88CE-41B5F2BFA9C5}" type="presOf" srcId="{7F84E6DD-3336-4CEC-AE9C-08A2B9FAF741}" destId="{F3F53984-414D-411A-AF13-BEB2F2AF25E9}" srcOrd="1" destOrd="0" presId="urn:microsoft.com/office/officeart/2005/8/layout/list1"/>
    <dgm:cxn modelId="{E6ADD364-3B34-45C6-9174-77B420179CD8}" type="presOf" srcId="{EA30C830-DE40-4139-837A-5889325C8BA9}" destId="{340B808A-B89C-4B91-841A-362C91114CD9}" srcOrd="0" destOrd="0" presId="urn:microsoft.com/office/officeart/2005/8/layout/list1"/>
    <dgm:cxn modelId="{7BD81177-264D-4277-AD64-F1270AEC7146}" type="presOf" srcId="{048104F2-44BE-4C90-909D-27C3FB02F10F}" destId="{5A50BB17-907D-47DF-9738-A4177C36569D}" srcOrd="1" destOrd="0" presId="urn:microsoft.com/office/officeart/2005/8/layout/list1"/>
    <dgm:cxn modelId="{4E156379-7609-4AB1-BD36-8BB5D8717A0E}" srcId="{EA30C830-DE40-4139-837A-5889325C8BA9}" destId="{048104F2-44BE-4C90-909D-27C3FB02F10F}" srcOrd="0" destOrd="0" parTransId="{D2B89779-A2E1-4B3C-B1BC-6C50F0C6479C}" sibTransId="{B4F00BB1-1327-435B-80BE-AFD565E0904E}"/>
    <dgm:cxn modelId="{B11207AF-E0DD-4E39-B294-2B49A8368716}" type="presOf" srcId="{048104F2-44BE-4C90-909D-27C3FB02F10F}" destId="{ACCB6225-12EC-4A7E-A488-281BEE06F5FC}" srcOrd="0" destOrd="0" presId="urn:microsoft.com/office/officeart/2005/8/layout/list1"/>
    <dgm:cxn modelId="{5A9F0B13-7487-4FFF-900B-000FA3E2DF1B}" type="presParOf" srcId="{340B808A-B89C-4B91-841A-362C91114CD9}" destId="{3AD43C6F-6583-4C50-9B73-597C4EA2A468}" srcOrd="0" destOrd="0" presId="urn:microsoft.com/office/officeart/2005/8/layout/list1"/>
    <dgm:cxn modelId="{D27FE818-ADED-4DBF-AF34-0D8D11214309}" type="presParOf" srcId="{3AD43C6F-6583-4C50-9B73-597C4EA2A468}" destId="{ACCB6225-12EC-4A7E-A488-281BEE06F5FC}" srcOrd="0" destOrd="0" presId="urn:microsoft.com/office/officeart/2005/8/layout/list1"/>
    <dgm:cxn modelId="{2BAB85C4-8C38-4FBE-BA05-2C0FB487F961}" type="presParOf" srcId="{3AD43C6F-6583-4C50-9B73-597C4EA2A468}" destId="{5A50BB17-907D-47DF-9738-A4177C36569D}" srcOrd="1" destOrd="0" presId="urn:microsoft.com/office/officeart/2005/8/layout/list1"/>
    <dgm:cxn modelId="{030C0BB2-B6FF-471C-9FD0-24A0A1EF5972}" type="presParOf" srcId="{340B808A-B89C-4B91-841A-362C91114CD9}" destId="{952CA7A1-15D8-4609-A2E7-75175C5AEE3C}" srcOrd="1" destOrd="0" presId="urn:microsoft.com/office/officeart/2005/8/layout/list1"/>
    <dgm:cxn modelId="{E15251C0-676E-4647-8DC5-E78E06639C06}" type="presParOf" srcId="{340B808A-B89C-4B91-841A-362C91114CD9}" destId="{164F3157-8CFC-4910-B196-780AA656ACAB}" srcOrd="2" destOrd="0" presId="urn:microsoft.com/office/officeart/2005/8/layout/list1"/>
    <dgm:cxn modelId="{2297B70A-FA7A-40CD-8CBC-7653CC626262}" type="presParOf" srcId="{340B808A-B89C-4B91-841A-362C91114CD9}" destId="{81910144-C68E-4833-A4F1-BE921291B1EE}" srcOrd="3" destOrd="0" presId="urn:microsoft.com/office/officeart/2005/8/layout/list1"/>
    <dgm:cxn modelId="{05D8A647-D78E-4506-AE4D-F93BB3E3472B}" type="presParOf" srcId="{340B808A-B89C-4B91-841A-362C91114CD9}" destId="{D78F1DFF-868E-4269-85A4-CAF37B42F75F}" srcOrd="4" destOrd="0" presId="urn:microsoft.com/office/officeart/2005/8/layout/list1"/>
    <dgm:cxn modelId="{2E944F01-A8E3-437D-8917-E5386A6D1445}" type="presParOf" srcId="{D78F1DFF-868E-4269-85A4-CAF37B42F75F}" destId="{845B9C6E-5630-4B78-A800-200261E452B8}" srcOrd="0" destOrd="0" presId="urn:microsoft.com/office/officeart/2005/8/layout/list1"/>
    <dgm:cxn modelId="{A7324CC2-81DF-4B2C-8665-E122B901BD88}" type="presParOf" srcId="{D78F1DFF-868E-4269-85A4-CAF37B42F75F}" destId="{22C51408-82CE-48A6-86BC-CD9158336872}" srcOrd="1" destOrd="0" presId="urn:microsoft.com/office/officeart/2005/8/layout/list1"/>
    <dgm:cxn modelId="{A6852B0E-3845-4B8B-845D-83A6EA6712C0}" type="presParOf" srcId="{340B808A-B89C-4B91-841A-362C91114CD9}" destId="{1A5B5867-CA68-42E4-BB96-20320FE00692}" srcOrd="5" destOrd="0" presId="urn:microsoft.com/office/officeart/2005/8/layout/list1"/>
    <dgm:cxn modelId="{E9A4C8E1-23A9-4994-AFA4-1FCCF66ED48E}" type="presParOf" srcId="{340B808A-B89C-4B91-841A-362C91114CD9}" destId="{BEA667F6-E43E-4378-A3B8-0C503772B36F}" srcOrd="6" destOrd="0" presId="urn:microsoft.com/office/officeart/2005/8/layout/list1"/>
    <dgm:cxn modelId="{973AB195-5394-4F76-ABA3-2AF197EB1657}" type="presParOf" srcId="{340B808A-B89C-4B91-841A-362C91114CD9}" destId="{313427A6-F0C4-43AD-9C6E-CD9A02959588}" srcOrd="7" destOrd="0" presId="urn:microsoft.com/office/officeart/2005/8/layout/list1"/>
    <dgm:cxn modelId="{13380176-C107-4A6F-8BD7-0DD3B9D8C5C1}" type="presParOf" srcId="{340B808A-B89C-4B91-841A-362C91114CD9}" destId="{55AD49F4-106C-43F4-8F07-1B4BC613A257}" srcOrd="8" destOrd="0" presId="urn:microsoft.com/office/officeart/2005/8/layout/list1"/>
    <dgm:cxn modelId="{6693E9A5-D32F-4263-B967-E11798FEBB13}" type="presParOf" srcId="{55AD49F4-106C-43F4-8F07-1B4BC613A257}" destId="{400BD7DC-1239-4CB4-BA73-57CCA02CDC4E}" srcOrd="0" destOrd="0" presId="urn:microsoft.com/office/officeart/2005/8/layout/list1"/>
    <dgm:cxn modelId="{FD19ED65-24BF-4247-9FF6-C86C8DA223C1}" type="presParOf" srcId="{55AD49F4-106C-43F4-8F07-1B4BC613A257}" destId="{F3F53984-414D-411A-AF13-BEB2F2AF25E9}" srcOrd="1" destOrd="0" presId="urn:microsoft.com/office/officeart/2005/8/layout/list1"/>
    <dgm:cxn modelId="{C88CF6EC-1F4B-4F8E-B29C-C5B02719F24B}" type="presParOf" srcId="{340B808A-B89C-4B91-841A-362C91114CD9}" destId="{69E4E167-10D4-4537-A3A1-583219DF1917}" srcOrd="9" destOrd="0" presId="urn:microsoft.com/office/officeart/2005/8/layout/list1"/>
    <dgm:cxn modelId="{247ECB55-DEA8-49FE-82A1-2927ED70585B}" type="presParOf" srcId="{340B808A-B89C-4B91-841A-362C91114CD9}" destId="{AADBF8C9-E956-4F73-9288-1156C6F91642}" srcOrd="10"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64F3157-8CFC-4910-B196-780AA656ACAB}">
      <dsp:nvSpPr>
        <dsp:cNvPr id="0" name=""/>
        <dsp:cNvSpPr/>
      </dsp:nvSpPr>
      <dsp:spPr>
        <a:xfrm>
          <a:off x="63182" y="203663"/>
          <a:ext cx="8840083" cy="499622"/>
        </a:xfrm>
        <a:prstGeom prst="rect">
          <a:avLst/>
        </a:prstGeom>
        <a:solidFill>
          <a:schemeClr val="lt1">
            <a:alpha val="90000"/>
            <a:hueOff val="0"/>
            <a:satOff val="0"/>
            <a:lumOff val="0"/>
            <a:alphaOff val="0"/>
          </a:schemeClr>
        </a:solidFill>
        <a:ln w="6350" cap="flat" cmpd="sng" algn="ctr">
          <a:solidFill>
            <a:schemeClr val="accent2">
              <a:lumMod val="75000"/>
            </a:schemeClr>
          </a:solidFill>
          <a:prstDash val="solid"/>
        </a:ln>
        <a:effectLst/>
      </dsp:spPr>
      <dsp:style>
        <a:lnRef idx="2">
          <a:scrgbClr r="0" g="0" b="0"/>
        </a:lnRef>
        <a:fillRef idx="1">
          <a:scrgbClr r="0" g="0" b="0"/>
        </a:fillRef>
        <a:effectRef idx="0">
          <a:scrgbClr r="0" g="0" b="0"/>
        </a:effectRef>
        <a:fontRef idx="minor"/>
      </dsp:style>
    </dsp:sp>
    <dsp:sp modelId="{5A50BB17-907D-47DF-9738-A4177C36569D}">
      <dsp:nvSpPr>
        <dsp:cNvPr id="0" name=""/>
        <dsp:cNvSpPr/>
      </dsp:nvSpPr>
      <dsp:spPr>
        <a:xfrm>
          <a:off x="453972" y="0"/>
          <a:ext cx="9032927" cy="867412"/>
        </a:xfrm>
        <a:prstGeom prst="roundRect">
          <a:avLst/>
        </a:prstGeom>
        <a:solidFill>
          <a:schemeClr val="bg1">
            <a:lumMod val="95000"/>
          </a:schemeClr>
        </a:solidFill>
        <a:ln w="6350" cap="flat" cmpd="sng" algn="ctr">
          <a:solidFill>
            <a:schemeClr val="accent2">
              <a:lumMod val="75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1008" tIns="0" rIns="251008" bIns="0" numCol="1" spcCol="1270" anchor="ctr" anchorCtr="0">
          <a:noAutofit/>
        </a:bodyPr>
        <a:lstStyle/>
        <a:p>
          <a:pPr marL="0" lvl="0" indent="0" algn="l" defTabSz="711200">
            <a:lnSpc>
              <a:spcPct val="90000"/>
            </a:lnSpc>
            <a:spcBef>
              <a:spcPct val="0"/>
            </a:spcBef>
            <a:spcAft>
              <a:spcPct val="35000"/>
            </a:spcAft>
            <a:buNone/>
          </a:pPr>
          <a:r>
            <a:rPr lang="en-US" sz="1600" b="1" kern="1200" dirty="0">
              <a:solidFill>
                <a:schemeClr val="tx1"/>
              </a:solidFill>
            </a:rPr>
            <a:t>Selection bias</a:t>
          </a:r>
          <a:r>
            <a:rPr lang="en-US" sz="1600" kern="1200" dirty="0">
              <a:solidFill>
                <a:schemeClr val="tx1"/>
              </a:solidFill>
            </a:rPr>
            <a:t>: selecting subjects based on a common effect of two variables, one of which is either the treatment or associated with the treatment, and the other is either the outcome or associated with the outcome </a:t>
          </a:r>
          <a:endParaRPr lang="en-US" sz="1600" b="0" kern="1200" dirty="0">
            <a:solidFill>
              <a:schemeClr val="tx1"/>
            </a:solidFill>
            <a:effectLst/>
          </a:endParaRPr>
        </a:p>
      </dsp:txBody>
      <dsp:txXfrm>
        <a:off x="496316" y="42344"/>
        <a:ext cx="8948239" cy="782724"/>
      </dsp:txXfrm>
    </dsp:sp>
    <dsp:sp modelId="{BEA667F6-E43E-4378-A3B8-0C503772B36F}">
      <dsp:nvSpPr>
        <dsp:cNvPr id="0" name=""/>
        <dsp:cNvSpPr/>
      </dsp:nvSpPr>
      <dsp:spPr>
        <a:xfrm>
          <a:off x="0" y="1218889"/>
          <a:ext cx="9255514" cy="594692"/>
        </a:xfrm>
        <a:prstGeom prst="rect">
          <a:avLst/>
        </a:prstGeom>
        <a:solidFill>
          <a:schemeClr val="lt1">
            <a:alpha val="90000"/>
            <a:hueOff val="0"/>
            <a:satOff val="0"/>
            <a:lumOff val="0"/>
            <a:alphaOff val="0"/>
          </a:schemeClr>
        </a:solidFill>
        <a:ln w="6350" cap="flat" cmpd="sng" algn="ctr">
          <a:solidFill>
            <a:schemeClr val="accent3"/>
          </a:solidFill>
          <a:prstDash val="solid"/>
        </a:ln>
        <a:effectLst/>
      </dsp:spPr>
      <dsp:style>
        <a:lnRef idx="2">
          <a:scrgbClr r="0" g="0" b="0"/>
        </a:lnRef>
        <a:fillRef idx="1">
          <a:scrgbClr r="0" g="0" b="0"/>
        </a:fillRef>
        <a:effectRef idx="0">
          <a:scrgbClr r="0" g="0" b="0"/>
        </a:effectRef>
        <a:fontRef idx="minor"/>
      </dsp:style>
    </dsp:sp>
    <dsp:sp modelId="{22C51408-82CE-48A6-86BC-CD9158336872}">
      <dsp:nvSpPr>
        <dsp:cNvPr id="0" name=""/>
        <dsp:cNvSpPr/>
      </dsp:nvSpPr>
      <dsp:spPr>
        <a:xfrm>
          <a:off x="453972" y="969340"/>
          <a:ext cx="9032927" cy="1034789"/>
        </a:xfrm>
        <a:prstGeom prst="roundRect">
          <a:avLst/>
        </a:prstGeom>
        <a:solidFill>
          <a:schemeClr val="bg1">
            <a:lumMod val="95000"/>
          </a:schemeClr>
        </a:solidFill>
        <a:ln w="6350" cap="flat" cmpd="sng" algn="ctr">
          <a:solidFill>
            <a:schemeClr val="accent3"/>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1008" tIns="0" rIns="251008" bIns="0" numCol="1" spcCol="1270" anchor="ctr" anchorCtr="0">
          <a:noAutofit/>
        </a:bodyPr>
        <a:lstStyle/>
        <a:p>
          <a:pPr marL="0" lvl="0" indent="0" algn="l" defTabSz="711200">
            <a:lnSpc>
              <a:spcPct val="90000"/>
            </a:lnSpc>
            <a:spcBef>
              <a:spcPct val="0"/>
            </a:spcBef>
            <a:spcAft>
              <a:spcPct val="35000"/>
            </a:spcAft>
            <a:buNone/>
          </a:pPr>
          <a:r>
            <a:rPr lang="en-US" sz="1600" b="1" kern="1200" dirty="0">
              <a:solidFill>
                <a:schemeClr val="tx1"/>
              </a:solidFill>
            </a:rPr>
            <a:t>Information bias: </a:t>
          </a:r>
          <a:r>
            <a:rPr lang="en-US" sz="1600" kern="1200" dirty="0">
              <a:solidFill>
                <a:schemeClr val="tx1"/>
              </a:solidFill>
            </a:rPr>
            <a:t>erroneously measuring or recording exposure, outcome or any covariates, and is also known as misclassification bias when the measured variables are discrete</a:t>
          </a:r>
          <a:endParaRPr lang="en-US" sz="1600" b="0" kern="1200" dirty="0">
            <a:solidFill>
              <a:schemeClr val="tx1"/>
            </a:solidFill>
            <a:effectLst/>
          </a:endParaRPr>
        </a:p>
      </dsp:txBody>
      <dsp:txXfrm>
        <a:off x="504486" y="1019854"/>
        <a:ext cx="8931899" cy="933761"/>
      </dsp:txXfrm>
    </dsp:sp>
    <dsp:sp modelId="{AADBF8C9-E956-4F73-9288-1156C6F91642}">
      <dsp:nvSpPr>
        <dsp:cNvPr id="0" name=""/>
        <dsp:cNvSpPr/>
      </dsp:nvSpPr>
      <dsp:spPr>
        <a:xfrm>
          <a:off x="64131" y="2503960"/>
          <a:ext cx="9293272" cy="649958"/>
        </a:xfrm>
        <a:prstGeom prst="rect">
          <a:avLst/>
        </a:prstGeom>
        <a:solidFill>
          <a:schemeClr val="lt1">
            <a:alpha val="90000"/>
            <a:hueOff val="0"/>
            <a:satOff val="0"/>
            <a:lumOff val="0"/>
            <a:alphaOff val="0"/>
          </a:schemeClr>
        </a:solidFill>
        <a:ln w="6350" cap="flat" cmpd="sng" algn="ctr">
          <a:solidFill>
            <a:srgbClr val="0070C0"/>
          </a:solidFill>
          <a:prstDash val="solid"/>
        </a:ln>
        <a:effectLst/>
      </dsp:spPr>
      <dsp:style>
        <a:lnRef idx="2">
          <a:scrgbClr r="0" g="0" b="0"/>
        </a:lnRef>
        <a:fillRef idx="1">
          <a:scrgbClr r="0" g="0" b="0"/>
        </a:fillRef>
        <a:effectRef idx="0">
          <a:scrgbClr r="0" g="0" b="0"/>
        </a:effectRef>
        <a:fontRef idx="minor"/>
      </dsp:style>
    </dsp:sp>
    <dsp:sp modelId="{F3F53984-414D-411A-AF13-BEB2F2AF25E9}">
      <dsp:nvSpPr>
        <dsp:cNvPr id="0" name=""/>
        <dsp:cNvSpPr/>
      </dsp:nvSpPr>
      <dsp:spPr>
        <a:xfrm>
          <a:off x="430139" y="2137287"/>
          <a:ext cx="9032927" cy="1653161"/>
        </a:xfrm>
        <a:prstGeom prst="roundRect">
          <a:avLst/>
        </a:prstGeom>
        <a:solidFill>
          <a:schemeClr val="bg1">
            <a:lumMod val="95000"/>
          </a:schemeClr>
        </a:solidFill>
        <a:ln w="6350" cap="flat" cmpd="sng" algn="ctr">
          <a:solidFill>
            <a:srgbClr val="0070C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1008" tIns="0" rIns="251008" bIns="0" numCol="1" spcCol="1270" anchor="ctr" anchorCtr="0">
          <a:noAutofit/>
        </a:bodyPr>
        <a:lstStyle/>
        <a:p>
          <a:pPr marL="0" lvl="0" indent="0" algn="l" defTabSz="711200">
            <a:lnSpc>
              <a:spcPct val="90000"/>
            </a:lnSpc>
            <a:spcBef>
              <a:spcPct val="0"/>
            </a:spcBef>
            <a:spcAft>
              <a:spcPct val="35000"/>
            </a:spcAft>
            <a:buNone/>
          </a:pPr>
          <a:r>
            <a:rPr lang="en-US" sz="1600" b="1" kern="1200" dirty="0">
              <a:solidFill>
                <a:schemeClr val="tx1"/>
              </a:solidFill>
            </a:rPr>
            <a:t>Confounding bias</a:t>
          </a:r>
          <a:r>
            <a:rPr lang="en-US" sz="1600" kern="1200" dirty="0">
              <a:solidFill>
                <a:schemeClr val="tx1"/>
              </a:solidFill>
            </a:rPr>
            <a:t>: refers to a distortion in the estimated effect of exposure on outcome because of the presence of unadjusted shared causes for both exposure and outcome. </a:t>
          </a:r>
        </a:p>
        <a:p>
          <a:pPr marL="0" lvl="0" indent="0" algn="l" defTabSz="711200">
            <a:lnSpc>
              <a:spcPct val="90000"/>
            </a:lnSpc>
            <a:spcBef>
              <a:spcPct val="0"/>
            </a:spcBef>
            <a:spcAft>
              <a:spcPct val="35000"/>
            </a:spcAft>
            <a:buFont typeface="Wingdings" panose="05000000000000000000" pitchFamily="2" charset="2"/>
            <a:buNone/>
          </a:pPr>
          <a:r>
            <a:rPr lang="en-US" sz="1600" kern="1200" dirty="0">
              <a:solidFill>
                <a:schemeClr val="tx1"/>
              </a:solidFill>
            </a:rPr>
            <a:t>Although definitions may vary, confounding bias is a major concern in nonrandomized studies but less of a concern in randomized trials. </a:t>
          </a:r>
          <a:endParaRPr lang="en-US" sz="1600" b="0" kern="1200" dirty="0">
            <a:solidFill>
              <a:schemeClr val="tx1"/>
            </a:solidFill>
            <a:effectLst/>
          </a:endParaRPr>
        </a:p>
      </dsp:txBody>
      <dsp:txXfrm>
        <a:off x="510840" y="2217988"/>
        <a:ext cx="8871525" cy="1491759"/>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6AF0DDD-DB60-4E88-AE22-1B9898DC793E}" type="datetimeFigureOut">
              <a:rPr lang="en-US" smtClean="0"/>
              <a:t>9/24/2020</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B8D50F5-FB7C-4C8A-B17B-6895A43A8B65}" type="slidenum">
              <a:rPr lang="en-US" smtClean="0"/>
              <a:t>‹#›</a:t>
            </a:fld>
            <a:endParaRPr lang="en-US"/>
          </a:p>
        </p:txBody>
      </p:sp>
    </p:spTree>
    <p:extLst>
      <p:ext uri="{BB962C8B-B14F-4D97-AF65-F5344CB8AC3E}">
        <p14:creationId xmlns:p14="http://schemas.microsoft.com/office/powerpoint/2010/main" val="3164602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3007C13-8B10-4110-B449-2E65250C9065}" type="slidenum">
              <a:rPr lang="en-GB" smtClean="0"/>
              <a:t>1</a:t>
            </a:fld>
            <a:endParaRPr lang="en-GB"/>
          </a:p>
        </p:txBody>
      </p:sp>
    </p:spTree>
    <p:extLst>
      <p:ext uri="{BB962C8B-B14F-4D97-AF65-F5344CB8AC3E}">
        <p14:creationId xmlns:p14="http://schemas.microsoft.com/office/powerpoint/2010/main" val="40553534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A713F26-39AF-4EA1-8B56-376F75B48975}" type="slidenum">
              <a:rPr lang="en-US" smtClean="0"/>
              <a:t>5</a:t>
            </a:fld>
            <a:endParaRPr lang="en-US"/>
          </a:p>
        </p:txBody>
      </p:sp>
    </p:spTree>
    <p:extLst>
      <p:ext uri="{BB962C8B-B14F-4D97-AF65-F5344CB8AC3E}">
        <p14:creationId xmlns:p14="http://schemas.microsoft.com/office/powerpoint/2010/main" val="34385554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5"/>
          </p:nvPr>
        </p:nvSpPr>
        <p:spPr/>
        <p:txBody>
          <a:bodyPr/>
          <a:lstStyle/>
          <a:p>
            <a:fld id="{9A713F26-39AF-4EA1-8B56-376F75B48975}" type="slidenum">
              <a:rPr lang="en-US" smtClean="0"/>
              <a:t>7</a:t>
            </a:fld>
            <a:endParaRPr lang="en-US"/>
          </a:p>
        </p:txBody>
      </p:sp>
    </p:spTree>
    <p:extLst>
      <p:ext uri="{BB962C8B-B14F-4D97-AF65-F5344CB8AC3E}">
        <p14:creationId xmlns:p14="http://schemas.microsoft.com/office/powerpoint/2010/main" val="41018735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E012FAD-2CC1-443B-9611-39B74101EEF5}" type="datetime1">
              <a:rPr lang="en-US" smtClean="0"/>
              <a:t>9/24/2020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6DAE8EF-A87D-4CCF-B930-B207D34E8067}" type="datetime1">
              <a:rPr lang="en-US" smtClean="0"/>
              <a:t>9/24/2020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5D8A598-243B-44C1-AD92-7EDAC87A41B3}" type="datetime1">
              <a:rPr lang="en-US" smtClean="0"/>
              <a:t>9/24/2020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2F93BAA-0984-47CD-94D0-FBF51409D3F9}" type="datetime1">
              <a:rPr lang="en-US" smtClean="0"/>
              <a:t>9/24/2020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8A37A10-F749-46BF-888B-BB9436235F5D}" type="datetime1">
              <a:rPr lang="en-US" smtClean="0"/>
              <a:t>9/24/2020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9AE1DA0-8E1B-46ED-8FC7-2794273AFAAC}" type="datetime1">
              <a:rPr lang="en-US" smtClean="0"/>
              <a:t>9/24/2020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6ADD601-7F3C-4458-91AE-A83AE26923AE}" type="datetime1">
              <a:rPr lang="en-US" smtClean="0"/>
              <a:t>9/24/2020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16ADA77-3CD9-4E02-AA8E-413EAFF6A0B4}" type="datetime1">
              <a:rPr lang="en-US" smtClean="0"/>
              <a:t>9/24/2020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C6FE090-9C76-47FF-B8A1-B791C1730CED}" type="datetime1">
              <a:rPr lang="en-US" smtClean="0"/>
              <a:t>9/24/2020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90FCA2C-94B2-4241-BFCD-3528376E57AA}" type="datetime1">
              <a:rPr lang="en-US" smtClean="0"/>
              <a:t>9/24/2020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A86D13C-E630-47F5-B547-DEF464C792CC}" type="datetime1">
              <a:rPr lang="en-US" smtClean="0"/>
              <a:t>9/24/2020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cSld name="1_Title Slide 4">
    <p:spTree>
      <p:nvGrpSpPr>
        <p:cNvPr id="1" name=""/>
        <p:cNvGrpSpPr/>
        <p:nvPr/>
      </p:nvGrpSpPr>
      <p:grpSpPr>
        <a:xfrm>
          <a:off x="0" y="0"/>
          <a:ext cx="0" cy="0"/>
          <a:chOff x="0" y="0"/>
          <a:chExt cx="0" cy="0"/>
        </a:xfrm>
      </p:grpSpPr>
      <p:sp>
        <p:nvSpPr>
          <p:cNvPr id="6" name="Picture Placeholder 5"/>
          <p:cNvSpPr>
            <a:spLocks noGrp="1"/>
          </p:cNvSpPr>
          <p:nvPr>
            <p:ph type="pic" sz="quarter" idx="10"/>
          </p:nvPr>
        </p:nvSpPr>
        <p:spPr>
          <a:xfrm>
            <a:off x="0" y="0"/>
            <a:ext cx="12192000" cy="6858000"/>
          </a:xfrm>
          <a:solidFill>
            <a:schemeClr val="tx2"/>
          </a:solidFill>
        </p:spPr>
        <p:txBody>
          <a:bodyPr anchor="ctr"/>
          <a:lstStyle>
            <a:lvl1pPr marL="0" indent="0" algn="ctr">
              <a:buNone/>
              <a:defRPr>
                <a:solidFill>
                  <a:schemeClr val="bg1"/>
                </a:solidFill>
              </a:defRPr>
            </a:lvl1pPr>
          </a:lstStyle>
          <a:p>
            <a:r>
              <a:rPr lang="en-US"/>
              <a:t>Click icon to add picture</a:t>
            </a:r>
            <a:endParaRPr lang="en-GB" dirty="0"/>
          </a:p>
        </p:txBody>
      </p:sp>
      <p:sp>
        <p:nvSpPr>
          <p:cNvPr id="12" name="Subtitle 2"/>
          <p:cNvSpPr>
            <a:spLocks noGrp="1"/>
          </p:cNvSpPr>
          <p:nvPr>
            <p:ph type="subTitle" idx="1"/>
          </p:nvPr>
        </p:nvSpPr>
        <p:spPr>
          <a:xfrm>
            <a:off x="448899" y="2240957"/>
            <a:ext cx="5105400" cy="1655763"/>
          </a:xfrm>
        </p:spPr>
        <p:txBody>
          <a:bodyPr>
            <a:normAutofit/>
          </a:bodyPr>
          <a:lstStyle>
            <a:lvl1pPr marL="0" indent="0" algn="l">
              <a:lnSpc>
                <a:spcPct val="114000"/>
              </a:lnSpc>
              <a:spcBef>
                <a:spcPts val="0"/>
              </a:spcBef>
              <a:spcAft>
                <a:spcPts val="800"/>
              </a:spcAft>
              <a:buNone/>
              <a:defRPr sz="1400">
                <a:solidFill>
                  <a:srgbClr val="FFFFFF"/>
                </a:solidFill>
              </a:defRPr>
            </a:lvl1pPr>
            <a:lvl2pPr marL="457120" indent="0" algn="ctr">
              <a:buNone/>
              <a:defRPr sz="2000"/>
            </a:lvl2pPr>
            <a:lvl3pPr marL="914240" indent="0" algn="ctr">
              <a:buNone/>
              <a:defRPr sz="1800"/>
            </a:lvl3pPr>
            <a:lvl4pPr marL="1371360" indent="0" algn="ctr">
              <a:buNone/>
              <a:defRPr sz="1600"/>
            </a:lvl4pPr>
            <a:lvl5pPr marL="1828480" indent="0" algn="ctr">
              <a:buNone/>
              <a:defRPr sz="1600"/>
            </a:lvl5pPr>
            <a:lvl6pPr marL="2285600" indent="0" algn="ctr">
              <a:buNone/>
              <a:defRPr sz="1600"/>
            </a:lvl6pPr>
            <a:lvl7pPr marL="2742720" indent="0" algn="ctr">
              <a:buNone/>
              <a:defRPr sz="1600"/>
            </a:lvl7pPr>
            <a:lvl8pPr marL="3199840" indent="0" algn="ctr">
              <a:buNone/>
              <a:defRPr sz="1600"/>
            </a:lvl8pPr>
            <a:lvl9pPr marL="3656960" indent="0" algn="ctr">
              <a:buNone/>
              <a:defRPr sz="1600"/>
            </a:lvl9pPr>
          </a:lstStyle>
          <a:p>
            <a:r>
              <a:rPr lang="en-US"/>
              <a:t>Click to edit Master subtitle style</a:t>
            </a:r>
            <a:endParaRPr lang="en-GB" dirty="0"/>
          </a:p>
        </p:txBody>
      </p:sp>
      <p:sp>
        <p:nvSpPr>
          <p:cNvPr id="10" name="Title 1"/>
          <p:cNvSpPr>
            <a:spLocks noGrp="1"/>
          </p:cNvSpPr>
          <p:nvPr>
            <p:ph type="ctrTitle" hasCustomPrompt="1"/>
          </p:nvPr>
        </p:nvSpPr>
        <p:spPr>
          <a:xfrm>
            <a:off x="448899" y="216150"/>
            <a:ext cx="5638800" cy="2021680"/>
          </a:xfrm>
        </p:spPr>
        <p:txBody>
          <a:bodyPr anchor="t">
            <a:noAutofit/>
          </a:bodyPr>
          <a:lstStyle>
            <a:lvl1pPr algn="l">
              <a:lnSpc>
                <a:spcPct val="100000"/>
              </a:lnSpc>
              <a:defRPr sz="3600" b="0">
                <a:solidFill>
                  <a:srgbClr val="FFFFFF"/>
                </a:solidFill>
              </a:defRPr>
            </a:lvl1pPr>
          </a:lstStyle>
          <a:p>
            <a:r>
              <a:rPr lang="en-GB" dirty="0"/>
              <a:t>Title of presentation </a:t>
            </a:r>
            <a:br>
              <a:rPr lang="en-GB" dirty="0"/>
            </a:br>
            <a:r>
              <a:rPr lang="en-GB" dirty="0"/>
              <a:t>runs here to three </a:t>
            </a:r>
            <a:br>
              <a:rPr lang="en-GB" dirty="0"/>
            </a:br>
            <a:r>
              <a:rPr lang="en-GB" dirty="0"/>
              <a:t>lines maximum.</a:t>
            </a:r>
          </a:p>
        </p:txBody>
      </p:sp>
      <p:pic>
        <p:nvPicPr>
          <p:cNvPr id="14" name="Picture 13"/>
          <p:cNvPicPr>
            <a:picLocks noChangeAspect="1"/>
          </p:cNvPicPr>
          <p:nvPr/>
        </p:nvPicPr>
        <p:blipFill>
          <a:blip r:embed="rId2" cstate="screen">
            <a:duotone>
              <a:schemeClr val="accent6">
                <a:shade val="45000"/>
                <a:satMod val="135000"/>
              </a:schemeClr>
              <a:prstClr val="white"/>
            </a:duotone>
            <a:lum bright="100000"/>
            <a:extLst>
              <a:ext uri="{28A0092B-C50C-407E-A947-70E740481C1C}">
                <a14:useLocalDpi xmlns:a14="http://schemas.microsoft.com/office/drawing/2010/main"/>
              </a:ext>
            </a:extLst>
          </a:blip>
          <a:stretch>
            <a:fillRect/>
          </a:stretch>
        </p:blipFill>
        <p:spPr>
          <a:xfrm>
            <a:off x="9918700" y="338926"/>
            <a:ext cx="1828800" cy="239294"/>
          </a:xfrm>
          <a:prstGeom prst="rect">
            <a:avLst/>
          </a:prstGeom>
        </p:spPr>
      </p:pic>
      <p:pic>
        <p:nvPicPr>
          <p:cNvPr id="7" name="Picture 6">
            <a:extLst>
              <a:ext uri="{FF2B5EF4-FFF2-40B4-BE49-F238E27FC236}">
                <a16:creationId xmlns:a16="http://schemas.microsoft.com/office/drawing/2014/main" id="{B6B9059D-E262-495D-91B5-2F6C422CFE38}"/>
              </a:ext>
            </a:extLst>
          </p:cNvPr>
          <p:cNvPicPr>
            <a:picLocks noChangeAspect="1"/>
          </p:cNvPicPr>
          <p:nvPr userDrawn="1"/>
        </p:nvPicPr>
        <p:blipFill>
          <a:blip r:embed="rId2" cstate="screen">
            <a:duotone>
              <a:schemeClr val="accent6">
                <a:shade val="45000"/>
                <a:satMod val="135000"/>
              </a:schemeClr>
              <a:prstClr val="white"/>
            </a:duotone>
            <a:lum bright="100000"/>
            <a:extLst>
              <a:ext uri="{28A0092B-C50C-407E-A947-70E740481C1C}">
                <a14:useLocalDpi xmlns:a14="http://schemas.microsoft.com/office/drawing/2010/main"/>
              </a:ext>
            </a:extLst>
          </a:blip>
          <a:stretch>
            <a:fillRect/>
          </a:stretch>
        </p:blipFill>
        <p:spPr>
          <a:xfrm>
            <a:off x="9918700" y="451901"/>
            <a:ext cx="1828800" cy="319059"/>
          </a:xfrm>
          <a:prstGeom prst="rect">
            <a:avLst/>
          </a:prstGeom>
        </p:spPr>
      </p:pic>
    </p:spTree>
    <p:extLst>
      <p:ext uri="{BB962C8B-B14F-4D97-AF65-F5344CB8AC3E}">
        <p14:creationId xmlns:p14="http://schemas.microsoft.com/office/powerpoint/2010/main" val="6044539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95578A3-7655-468A-B012-18D55EE531E4}" type="datetime1">
              <a:rPr lang="en-US" smtClean="0"/>
              <a:t>9/24/2020</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3" r:id="rId12"/>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hyperlink" Target="https://doi.org/10.1002/pst.1589" TargetMode="Externa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s://blog.uwgb.edu/olsonhunt/" TargetMode="External"/><Relationship Id="rId2" Type="http://schemas.openxmlformats.org/officeDocument/2006/relationships/image" Target="../media/image10.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Shanghai city skyline">
            <a:extLst>
              <a:ext uri="{FF2B5EF4-FFF2-40B4-BE49-F238E27FC236}">
                <a16:creationId xmlns:a16="http://schemas.microsoft.com/office/drawing/2014/main" id="{644AAAB1-2C5A-4A89-8012-19F86BDAD85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 y="0"/>
            <a:ext cx="12207240" cy="6858000"/>
          </a:xfrm>
          <a:prstGeom prst="rect">
            <a:avLst/>
          </a:prstGeom>
        </p:spPr>
      </p:pic>
      <p:sp>
        <p:nvSpPr>
          <p:cNvPr id="3" name="Subtitle 2"/>
          <p:cNvSpPr>
            <a:spLocks noGrp="1"/>
          </p:cNvSpPr>
          <p:nvPr>
            <p:ph type="subTitle" idx="1"/>
          </p:nvPr>
        </p:nvSpPr>
        <p:spPr>
          <a:xfrm>
            <a:off x="4572000" y="2438400"/>
            <a:ext cx="6019800" cy="1269940"/>
          </a:xfrm>
        </p:spPr>
        <p:txBody>
          <a:bodyPr vert="horz" lIns="0" tIns="0" rIns="0" bIns="0" rtlCol="0" anchor="t">
            <a:noAutofit/>
          </a:bodyPr>
          <a:lstStyle/>
          <a:p>
            <a:r>
              <a:rPr lang="en-US" sz="2000" b="1" dirty="0"/>
              <a:t>Weili He, PhD, AbbVie</a:t>
            </a:r>
          </a:p>
          <a:p>
            <a:r>
              <a:rPr lang="en-US" sz="2000" b="1" dirty="0"/>
              <a:t>On Behalf of ASA BIOP RWE Scientific Working Group </a:t>
            </a:r>
          </a:p>
          <a:p>
            <a:endParaRPr lang="en-US" sz="2000" b="1" dirty="0"/>
          </a:p>
          <a:p>
            <a:r>
              <a:rPr lang="en-US" sz="2000" b="1" dirty="0"/>
              <a:t>September 24, 2020</a:t>
            </a:r>
          </a:p>
          <a:p>
            <a:r>
              <a:rPr lang="en-US" sz="2000" b="1"/>
              <a:t>ASA BIOP RISW </a:t>
            </a:r>
            <a:endParaRPr lang="en-US" sz="2000" b="1" dirty="0"/>
          </a:p>
        </p:txBody>
      </p:sp>
      <p:sp>
        <p:nvSpPr>
          <p:cNvPr id="2" name="Title 1"/>
          <p:cNvSpPr>
            <a:spLocks noGrp="1"/>
          </p:cNvSpPr>
          <p:nvPr>
            <p:ph type="ctrTitle"/>
          </p:nvPr>
        </p:nvSpPr>
        <p:spPr>
          <a:xfrm>
            <a:off x="4426834" y="304800"/>
            <a:ext cx="6019800" cy="738820"/>
          </a:xfrm>
        </p:spPr>
        <p:txBody>
          <a:bodyPr anchor="t">
            <a:noAutofit/>
          </a:bodyPr>
          <a:lstStyle/>
          <a:p>
            <a:r>
              <a:rPr lang="en-US" sz="4000" b="1" dirty="0"/>
              <a:t>Biostatistical Landscape of Real-World Study Design and Analysis</a:t>
            </a:r>
            <a:endParaRPr lang="en-GB" sz="4000" dirty="0">
              <a:cs typeface="Arial"/>
            </a:endParaRPr>
          </a:p>
        </p:txBody>
      </p:sp>
    </p:spTree>
    <p:extLst>
      <p:ext uri="{BB962C8B-B14F-4D97-AF65-F5344CB8AC3E}">
        <p14:creationId xmlns:p14="http://schemas.microsoft.com/office/powerpoint/2010/main" val="36031410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a:solidFill>
                  <a:srgbClr val="002060"/>
                </a:solidFill>
                <a:ea typeface="MS PGothic" charset="0"/>
                <a:cs typeface="Cambria"/>
              </a:rPr>
              <a:t>Disclaimer</a:t>
            </a:r>
            <a:endParaRPr lang="en-US" sz="3600" b="1" dirty="0">
              <a:solidFill>
                <a:srgbClr val="002060"/>
              </a:solidFill>
            </a:endParaRPr>
          </a:p>
        </p:txBody>
      </p:sp>
      <p:sp>
        <p:nvSpPr>
          <p:cNvPr id="3" name="Content Placeholder 2"/>
          <p:cNvSpPr>
            <a:spLocks noGrp="1"/>
          </p:cNvSpPr>
          <p:nvPr>
            <p:ph idx="1"/>
          </p:nvPr>
        </p:nvSpPr>
        <p:spPr/>
        <p:txBody>
          <a:bodyPr/>
          <a:lstStyle/>
          <a:p>
            <a:pPr marL="0" indent="0">
              <a:spcBef>
                <a:spcPct val="0"/>
              </a:spcBef>
              <a:buNone/>
            </a:pPr>
            <a:r>
              <a:rPr lang="en-US" altLang="en-US" sz="2800" dirty="0">
                <a:solidFill>
                  <a:srgbClr val="000000"/>
                </a:solidFill>
              </a:rPr>
              <a:t>The comments provided here are solely those of the </a:t>
            </a:r>
            <a:r>
              <a:rPr lang="en-US" altLang="en-US" sz="2800" dirty="0"/>
              <a:t>presenters and are not necessarily reflective of the positions, policies or practices of presenters’ employers.</a:t>
            </a:r>
          </a:p>
          <a:p>
            <a:pPr marL="0" indent="0">
              <a:spcBef>
                <a:spcPct val="0"/>
              </a:spcBef>
            </a:pPr>
            <a:endParaRPr lang="en-US" altLang="en-US" sz="2400" dirty="0"/>
          </a:p>
          <a:p>
            <a:pPr marL="457200" indent="-457200"/>
            <a:endParaRPr lang="en-US" sz="2200" dirty="0">
              <a:solidFill>
                <a:prstClr val="black"/>
              </a:solidFill>
            </a:endParaRPr>
          </a:p>
          <a:p>
            <a:pPr marL="457200" indent="-457200"/>
            <a:endParaRPr lang="en-US" sz="2200" dirty="0">
              <a:solidFill>
                <a:prstClr val="black"/>
              </a:solidFill>
            </a:endParaRPr>
          </a:p>
          <a:p>
            <a:pPr marL="457200" indent="-457200"/>
            <a:endParaRPr lang="en-US" sz="2000" dirty="0">
              <a:solidFill>
                <a:prstClr val="black"/>
              </a:solidFill>
            </a:endParaRPr>
          </a:p>
        </p:txBody>
      </p:sp>
      <p:sp>
        <p:nvSpPr>
          <p:cNvPr id="4" name="Slide Number Placeholder 3">
            <a:extLst>
              <a:ext uri="{FF2B5EF4-FFF2-40B4-BE49-F238E27FC236}">
                <a16:creationId xmlns:a16="http://schemas.microsoft.com/office/drawing/2014/main" id="{5FE75F2B-9614-4B68-9066-04BE83DC4C01}"/>
              </a:ext>
            </a:extLst>
          </p:cNvPr>
          <p:cNvSpPr>
            <a:spLocks noGrp="1"/>
          </p:cNvSpPr>
          <p:nvPr>
            <p:ph type="sldNum" sz="quarter" idx="12"/>
          </p:nvPr>
        </p:nvSpPr>
        <p:spPr/>
        <p:txBody>
          <a:bodyPr/>
          <a:lstStyle/>
          <a:p>
            <a:fld id="{B6F15528-21DE-4FAA-801E-634DDDAF4B2B}" type="slidenum">
              <a:rPr lang="en-US" smtClean="0"/>
              <a:pPr/>
              <a:t>2</a:t>
            </a:fld>
            <a:endParaRPr lang="en-US"/>
          </a:p>
        </p:txBody>
      </p:sp>
    </p:spTree>
    <p:extLst>
      <p:ext uri="{BB962C8B-B14F-4D97-AF65-F5344CB8AC3E}">
        <p14:creationId xmlns:p14="http://schemas.microsoft.com/office/powerpoint/2010/main" val="1436122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a:solidFill>
                  <a:srgbClr val="002060"/>
                </a:solidFill>
                <a:ea typeface="MS PGothic" charset="0"/>
                <a:cs typeface="Cambria"/>
              </a:rPr>
              <a:t>ASA BIOP RWE SWG Members</a:t>
            </a:r>
            <a:endParaRPr lang="en-US" sz="3600" b="1" dirty="0">
              <a:solidFill>
                <a:srgbClr val="002060"/>
              </a:solidFill>
            </a:endParaRPr>
          </a:p>
        </p:txBody>
      </p:sp>
      <p:sp>
        <p:nvSpPr>
          <p:cNvPr id="3" name="Content Placeholder 2"/>
          <p:cNvSpPr>
            <a:spLocks noGrp="1"/>
          </p:cNvSpPr>
          <p:nvPr>
            <p:ph idx="1"/>
          </p:nvPr>
        </p:nvSpPr>
        <p:spPr/>
        <p:txBody>
          <a:bodyPr/>
          <a:lstStyle/>
          <a:p>
            <a:pPr marL="0" indent="0">
              <a:buNone/>
            </a:pPr>
            <a:endParaRPr lang="en-US" sz="2200" dirty="0">
              <a:solidFill>
                <a:prstClr val="black"/>
              </a:solidFill>
            </a:endParaRPr>
          </a:p>
          <a:p>
            <a:pPr marL="457200" indent="-457200"/>
            <a:endParaRPr lang="en-US" sz="2200" dirty="0">
              <a:solidFill>
                <a:prstClr val="black"/>
              </a:solidFill>
            </a:endParaRPr>
          </a:p>
          <a:p>
            <a:pPr marL="457200" indent="-457200"/>
            <a:endParaRPr lang="en-US" sz="2000" dirty="0">
              <a:solidFill>
                <a:prstClr val="black"/>
              </a:solidFill>
            </a:endParaRPr>
          </a:p>
        </p:txBody>
      </p:sp>
      <p:graphicFrame>
        <p:nvGraphicFramePr>
          <p:cNvPr id="4" name="Table 3">
            <a:extLst>
              <a:ext uri="{FF2B5EF4-FFF2-40B4-BE49-F238E27FC236}">
                <a16:creationId xmlns:a16="http://schemas.microsoft.com/office/drawing/2014/main" id="{EF4F62BC-4850-4268-9F4D-6F3AF64A76CA}"/>
              </a:ext>
            </a:extLst>
          </p:cNvPr>
          <p:cNvGraphicFramePr>
            <a:graphicFrameLocks noGrp="1"/>
          </p:cNvGraphicFramePr>
          <p:nvPr>
            <p:extLst>
              <p:ext uri="{D42A27DB-BD31-4B8C-83A1-F6EECF244321}">
                <p14:modId xmlns:p14="http://schemas.microsoft.com/office/powerpoint/2010/main" val="1026387520"/>
              </p:ext>
            </p:extLst>
          </p:nvPr>
        </p:nvGraphicFramePr>
        <p:xfrm>
          <a:off x="838200" y="1295400"/>
          <a:ext cx="10972800" cy="4772119"/>
        </p:xfrm>
        <a:graphic>
          <a:graphicData uri="http://schemas.openxmlformats.org/drawingml/2006/table">
            <a:tbl>
              <a:tblPr firstRow="1" firstCol="1" bandRow="1"/>
              <a:tblGrid>
                <a:gridCol w="2514600">
                  <a:extLst>
                    <a:ext uri="{9D8B030D-6E8A-4147-A177-3AD203B41FA5}">
                      <a16:colId xmlns:a16="http://schemas.microsoft.com/office/drawing/2014/main" val="4044941158"/>
                    </a:ext>
                  </a:extLst>
                </a:gridCol>
                <a:gridCol w="3429000">
                  <a:extLst>
                    <a:ext uri="{9D8B030D-6E8A-4147-A177-3AD203B41FA5}">
                      <a16:colId xmlns:a16="http://schemas.microsoft.com/office/drawing/2014/main" val="2944636158"/>
                    </a:ext>
                  </a:extLst>
                </a:gridCol>
                <a:gridCol w="2971800">
                  <a:extLst>
                    <a:ext uri="{9D8B030D-6E8A-4147-A177-3AD203B41FA5}">
                      <a16:colId xmlns:a16="http://schemas.microsoft.com/office/drawing/2014/main" val="2849986238"/>
                    </a:ext>
                  </a:extLst>
                </a:gridCol>
                <a:gridCol w="2057400">
                  <a:extLst>
                    <a:ext uri="{9D8B030D-6E8A-4147-A177-3AD203B41FA5}">
                      <a16:colId xmlns:a16="http://schemas.microsoft.com/office/drawing/2014/main" val="2314081978"/>
                    </a:ext>
                  </a:extLst>
                </a:gridCol>
              </a:tblGrid>
              <a:tr h="482694">
                <a:tc>
                  <a:txBody>
                    <a:bodyPr/>
                    <a:lstStyle/>
                    <a:p>
                      <a:pPr marL="0" marR="0" fontAlgn="base">
                        <a:lnSpc>
                          <a:spcPct val="107000"/>
                        </a:lnSpc>
                        <a:spcBef>
                          <a:spcPts val="0"/>
                        </a:spcBef>
                        <a:spcAft>
                          <a:spcPts val="0"/>
                        </a:spcAft>
                      </a:pPr>
                      <a:r>
                        <a:rPr lang="en-US" sz="2200" b="1" dirty="0">
                          <a:effectLst/>
                          <a:latin typeface="+mn-lt"/>
                          <a:ea typeface="Calibri" panose="020F0502020204030204" pitchFamily="34" charset="0"/>
                          <a:cs typeface="Calibri" panose="020F0502020204030204" pitchFamily="34" charset="0"/>
                        </a:rPr>
                        <a:t>Industry</a:t>
                      </a:r>
                      <a:endParaRPr lang="en-US" sz="2200" dirty="0">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fontAlgn="base">
                        <a:lnSpc>
                          <a:spcPct val="107000"/>
                        </a:lnSpc>
                        <a:spcBef>
                          <a:spcPts val="0"/>
                        </a:spcBef>
                        <a:spcAft>
                          <a:spcPts val="0"/>
                        </a:spcAft>
                      </a:pPr>
                      <a:r>
                        <a:rPr lang="en-US" sz="2200" b="1" dirty="0">
                          <a:effectLst/>
                          <a:latin typeface="+mn-lt"/>
                          <a:ea typeface="Calibri" panose="020F0502020204030204" pitchFamily="34" charset="0"/>
                          <a:cs typeface="Times New Roman" panose="02020603050405020304" pitchFamily="18" charset="0"/>
                        </a:rPr>
                        <a:t>Affiliation</a:t>
                      </a:r>
                      <a:endParaRPr lang="en-US" sz="2200" dirty="0">
                        <a:effectLst/>
                        <a:latin typeface="+mn-lt"/>
                        <a:ea typeface="Calibri" panose="020F0502020204030204" pitchFamily="34" charset="0"/>
                        <a:cs typeface="Times New Roman" panose="02020603050405020304" pitchFamily="18" charset="0"/>
                      </a:endParaRPr>
                    </a:p>
                  </a:txBody>
                  <a:tcPr marL="68580" marR="68580"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fontAlgn="base">
                        <a:lnSpc>
                          <a:spcPct val="107000"/>
                        </a:lnSpc>
                        <a:spcBef>
                          <a:spcPts val="0"/>
                        </a:spcBef>
                        <a:spcAft>
                          <a:spcPts val="0"/>
                        </a:spcAft>
                      </a:pPr>
                      <a:r>
                        <a:rPr lang="en-US" sz="2200" b="1" dirty="0">
                          <a:effectLst/>
                          <a:latin typeface="+mn-lt"/>
                          <a:ea typeface="Calibri" panose="020F0502020204030204" pitchFamily="34" charset="0"/>
                          <a:cs typeface="Times New Roman" panose="02020603050405020304" pitchFamily="18" charset="0"/>
                        </a:rPr>
                        <a:t>Academic/FDA</a:t>
                      </a:r>
                      <a:r>
                        <a:rPr lang="en-US" sz="2200" b="1" baseline="30000" dirty="0">
                          <a:effectLst/>
                          <a:latin typeface="+mn-lt"/>
                          <a:ea typeface="Calibri" panose="020F0502020204030204" pitchFamily="34" charset="0"/>
                          <a:cs typeface="Times New Roman" panose="02020603050405020304" pitchFamily="18" charset="0"/>
                        </a:rPr>
                        <a:t>†</a:t>
                      </a:r>
                      <a:endParaRPr lang="en-US" sz="2200" dirty="0">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fontAlgn="base">
                        <a:lnSpc>
                          <a:spcPct val="107000"/>
                        </a:lnSpc>
                        <a:spcBef>
                          <a:spcPts val="0"/>
                        </a:spcBef>
                        <a:spcAft>
                          <a:spcPts val="0"/>
                        </a:spcAft>
                      </a:pPr>
                      <a:r>
                        <a:rPr lang="en-US" sz="2200" b="1" dirty="0">
                          <a:effectLst/>
                          <a:latin typeface="+mn-lt"/>
                          <a:ea typeface="Calibri" panose="020F0502020204030204" pitchFamily="34" charset="0"/>
                          <a:cs typeface="Times New Roman" panose="02020603050405020304" pitchFamily="18" charset="0"/>
                        </a:rPr>
                        <a:t>Affiliation</a:t>
                      </a:r>
                      <a:endParaRPr lang="en-US" sz="2200" dirty="0">
                        <a:effectLst/>
                        <a:latin typeface="+mn-lt"/>
                        <a:ea typeface="Calibri" panose="020F0502020204030204" pitchFamily="34" charset="0"/>
                        <a:cs typeface="Times New Roman" panose="02020603050405020304" pitchFamily="18" charset="0"/>
                      </a:endParaRPr>
                    </a:p>
                  </a:txBody>
                  <a:tcPr marL="68580" marR="68580"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01367162"/>
                  </a:ext>
                </a:extLst>
              </a:tr>
              <a:tr h="4263931">
                <a:tc>
                  <a:txBody>
                    <a:bodyPr/>
                    <a:lstStyle/>
                    <a:p>
                      <a:pPr marL="0" marR="0" fontAlgn="base">
                        <a:lnSpc>
                          <a:spcPct val="107000"/>
                        </a:lnSpc>
                        <a:spcBef>
                          <a:spcPts val="0"/>
                        </a:spcBef>
                        <a:spcAft>
                          <a:spcPts val="0"/>
                        </a:spcAft>
                      </a:pPr>
                      <a:r>
                        <a:rPr lang="en-US" sz="2200" b="0" dirty="0">
                          <a:effectLst/>
                          <a:latin typeface="+mn-lt"/>
                          <a:ea typeface="Calibri" panose="020F0502020204030204" pitchFamily="34" charset="0"/>
                          <a:cs typeface="Calibri" panose="020F0502020204030204" pitchFamily="34" charset="0"/>
                        </a:rPr>
                        <a:t>Weili He </a:t>
                      </a:r>
                      <a:r>
                        <a:rPr lang="en-US" sz="2200" b="0" baseline="30000" dirty="0">
                          <a:effectLst/>
                          <a:latin typeface="+mn-lt"/>
                          <a:ea typeface="Calibri" panose="020F0502020204030204" pitchFamily="34" charset="0"/>
                          <a:cs typeface="Calibri" panose="020F0502020204030204" pitchFamily="34" charset="0"/>
                        </a:rPr>
                        <a:t>§,1</a:t>
                      </a:r>
                      <a:endParaRPr lang="en-US" sz="2200" b="0" dirty="0">
                        <a:effectLst/>
                        <a:latin typeface="+mn-lt"/>
                        <a:ea typeface="Calibri" panose="020F0502020204030204" pitchFamily="34" charset="0"/>
                        <a:cs typeface="Times New Roman" panose="02020603050405020304" pitchFamily="18" charset="0"/>
                      </a:endParaRPr>
                    </a:p>
                    <a:p>
                      <a:pPr marL="0" marR="0" fontAlgn="base">
                        <a:lnSpc>
                          <a:spcPct val="107000"/>
                        </a:lnSpc>
                        <a:spcBef>
                          <a:spcPts val="0"/>
                        </a:spcBef>
                        <a:spcAft>
                          <a:spcPts val="0"/>
                        </a:spcAft>
                      </a:pPr>
                      <a:r>
                        <a:rPr lang="en-US" sz="2200" b="0" dirty="0">
                          <a:effectLst/>
                          <a:latin typeface="+mn-lt"/>
                          <a:ea typeface="Calibri" panose="020F0502020204030204" pitchFamily="34" charset="0"/>
                          <a:cs typeface="Calibri" panose="020F0502020204030204" pitchFamily="34" charset="0"/>
                        </a:rPr>
                        <a:t>Jie Chen</a:t>
                      </a:r>
                      <a:endParaRPr lang="en-US" sz="2200" b="0" dirty="0">
                        <a:effectLst/>
                        <a:latin typeface="+mn-lt"/>
                        <a:ea typeface="Calibri" panose="020F0502020204030204" pitchFamily="34" charset="0"/>
                        <a:cs typeface="Times New Roman" panose="02020603050405020304" pitchFamily="18" charset="0"/>
                      </a:endParaRPr>
                    </a:p>
                    <a:p>
                      <a:pPr marL="0" marR="0" fontAlgn="base">
                        <a:lnSpc>
                          <a:spcPct val="107000"/>
                        </a:lnSpc>
                        <a:spcBef>
                          <a:spcPts val="0"/>
                        </a:spcBef>
                        <a:spcAft>
                          <a:spcPts val="0"/>
                        </a:spcAft>
                      </a:pPr>
                      <a:r>
                        <a:rPr lang="en-US" sz="2200" b="0" dirty="0">
                          <a:effectLst/>
                          <a:latin typeface="+mn-lt"/>
                          <a:ea typeface="Calibri" panose="020F0502020204030204" pitchFamily="34" charset="0"/>
                          <a:cs typeface="Calibri" panose="020F0502020204030204" pitchFamily="34" charset="0"/>
                        </a:rPr>
                        <a:t>Yixin Fang</a:t>
                      </a:r>
                      <a:endParaRPr lang="en-US" sz="2200" b="0" dirty="0">
                        <a:effectLst/>
                        <a:latin typeface="+mn-lt"/>
                        <a:ea typeface="Calibri" panose="020F0502020204030204" pitchFamily="34" charset="0"/>
                        <a:cs typeface="Times New Roman" panose="02020603050405020304" pitchFamily="18" charset="0"/>
                      </a:endParaRPr>
                    </a:p>
                    <a:p>
                      <a:pPr marL="0" marR="0" fontAlgn="base">
                        <a:lnSpc>
                          <a:spcPct val="107000"/>
                        </a:lnSpc>
                        <a:spcBef>
                          <a:spcPts val="0"/>
                        </a:spcBef>
                        <a:spcAft>
                          <a:spcPts val="0"/>
                        </a:spcAft>
                      </a:pPr>
                      <a:r>
                        <a:rPr lang="en-US" sz="2200" b="0" dirty="0">
                          <a:effectLst/>
                          <a:latin typeface="+mn-lt"/>
                          <a:ea typeface="Calibri" panose="020F0502020204030204" pitchFamily="34" charset="0"/>
                          <a:cs typeface="Calibri" panose="020F0502020204030204" pitchFamily="34" charset="0"/>
                        </a:rPr>
                        <a:t>Doug Faries</a:t>
                      </a:r>
                    </a:p>
                    <a:p>
                      <a:pPr marL="0" marR="0" fontAlgn="base">
                        <a:lnSpc>
                          <a:spcPct val="107000"/>
                        </a:lnSpc>
                        <a:spcBef>
                          <a:spcPts val="0"/>
                        </a:spcBef>
                        <a:spcAft>
                          <a:spcPts val="0"/>
                        </a:spcAft>
                      </a:pPr>
                      <a:r>
                        <a:rPr lang="en-US" sz="2200" b="0" dirty="0">
                          <a:effectLst/>
                          <a:latin typeface="+mn-lt"/>
                          <a:ea typeface="Calibri" panose="020F0502020204030204" pitchFamily="34" charset="0"/>
                          <a:cs typeface="Calibri" panose="020F0502020204030204" pitchFamily="34" charset="0"/>
                        </a:rPr>
                        <a:t>Qi Jiang</a:t>
                      </a:r>
                      <a:endParaRPr lang="en-US" sz="2200" b="0" dirty="0">
                        <a:effectLst/>
                        <a:latin typeface="+mn-lt"/>
                        <a:ea typeface="Calibri" panose="020F0502020204030204" pitchFamily="34" charset="0"/>
                        <a:cs typeface="Times New Roman" panose="02020603050405020304" pitchFamily="18" charset="0"/>
                      </a:endParaRPr>
                    </a:p>
                    <a:p>
                      <a:pPr marL="0" marR="0" fontAlgn="base">
                        <a:lnSpc>
                          <a:spcPct val="107000"/>
                        </a:lnSpc>
                        <a:spcBef>
                          <a:spcPts val="0"/>
                        </a:spcBef>
                        <a:spcAft>
                          <a:spcPts val="0"/>
                        </a:spcAft>
                      </a:pPr>
                      <a:r>
                        <a:rPr lang="en-US" sz="2200" b="0" dirty="0">
                          <a:effectLst/>
                          <a:latin typeface="+mn-lt"/>
                          <a:ea typeface="Calibri" panose="020F0502020204030204" pitchFamily="34" charset="0"/>
                          <a:cs typeface="Calibri" panose="020F0502020204030204" pitchFamily="34" charset="0"/>
                        </a:rPr>
                        <a:t>Kwan Lee </a:t>
                      </a:r>
                      <a:r>
                        <a:rPr lang="en-US" sz="2200" b="0" baseline="30000" dirty="0">
                          <a:effectLst/>
                          <a:latin typeface="+mn-lt"/>
                          <a:ea typeface="Calibri" panose="020F0502020204030204" pitchFamily="34" charset="0"/>
                          <a:cs typeface="Calibri" panose="020F0502020204030204" pitchFamily="34" charset="0"/>
                        </a:rPr>
                        <a:t>2</a:t>
                      </a:r>
                      <a:endParaRPr lang="en-US" sz="2200" b="0" dirty="0">
                        <a:effectLst/>
                        <a:latin typeface="+mn-lt"/>
                        <a:ea typeface="Calibri" panose="020F0502020204030204" pitchFamily="34" charset="0"/>
                        <a:cs typeface="Times New Roman" panose="02020603050405020304" pitchFamily="18" charset="0"/>
                      </a:endParaRPr>
                    </a:p>
                    <a:p>
                      <a:pPr marL="0" marR="0" fontAlgn="base">
                        <a:lnSpc>
                          <a:spcPct val="107000"/>
                        </a:lnSpc>
                        <a:spcBef>
                          <a:spcPts val="0"/>
                        </a:spcBef>
                        <a:spcAft>
                          <a:spcPts val="0"/>
                        </a:spcAft>
                      </a:pPr>
                      <a:r>
                        <a:rPr lang="en-US" sz="2200" b="0" dirty="0">
                          <a:effectLst/>
                          <a:latin typeface="+mn-lt"/>
                          <a:ea typeface="Calibri" panose="020F0502020204030204" pitchFamily="34" charset="0"/>
                          <a:cs typeface="Calibri" panose="020F0502020204030204" pitchFamily="34" charset="0"/>
                        </a:rPr>
                        <a:t>Xiwu Lin</a:t>
                      </a:r>
                    </a:p>
                    <a:p>
                      <a:pPr marL="0" marR="0" lvl="0" indent="0" algn="l" defTabSz="914400" rtl="0" eaLnBrk="1" fontAlgn="base" latinLnBrk="0" hangingPunct="1">
                        <a:lnSpc>
                          <a:spcPct val="107000"/>
                        </a:lnSpc>
                        <a:spcBef>
                          <a:spcPts val="0"/>
                        </a:spcBef>
                        <a:spcAft>
                          <a:spcPts val="0"/>
                        </a:spcAft>
                        <a:buClrTx/>
                        <a:buSzTx/>
                        <a:buFontTx/>
                        <a:buNone/>
                        <a:tabLst/>
                        <a:defRPr/>
                      </a:pPr>
                      <a:r>
                        <a:rPr lang="en-US" sz="2200" b="0" dirty="0">
                          <a:effectLst/>
                          <a:latin typeface="+mn-lt"/>
                          <a:ea typeface="Calibri" panose="020F0502020204030204" pitchFamily="34" charset="0"/>
                          <a:cs typeface="Calibri" panose="020F0502020204030204" pitchFamily="34" charset="0"/>
                        </a:rPr>
                        <a:t>Zhaoling Meng</a:t>
                      </a:r>
                      <a:endParaRPr lang="en-US" sz="2200" b="0" dirty="0">
                        <a:effectLst/>
                        <a:latin typeface="+mn-lt"/>
                        <a:ea typeface="Calibri" panose="020F0502020204030204" pitchFamily="34" charset="0"/>
                        <a:cs typeface="Times New Roman" panose="02020603050405020304" pitchFamily="18" charset="0"/>
                      </a:endParaRPr>
                    </a:p>
                    <a:p>
                      <a:pPr marL="0" marR="0" fontAlgn="base">
                        <a:lnSpc>
                          <a:spcPct val="107000"/>
                        </a:lnSpc>
                        <a:spcBef>
                          <a:spcPts val="0"/>
                        </a:spcBef>
                        <a:spcAft>
                          <a:spcPts val="0"/>
                        </a:spcAft>
                      </a:pPr>
                      <a:r>
                        <a:rPr lang="en-US" sz="2200" b="0" dirty="0">
                          <a:effectLst/>
                          <a:latin typeface="+mn-lt"/>
                          <a:ea typeface="Calibri" panose="020F0502020204030204" pitchFamily="34" charset="0"/>
                          <a:cs typeface="Calibri" panose="020F0502020204030204" pitchFamily="34" charset="0"/>
                        </a:rPr>
                        <a:t>Yang Song</a:t>
                      </a:r>
                      <a:endParaRPr lang="en-US" sz="2200" b="0" dirty="0">
                        <a:effectLst/>
                        <a:latin typeface="+mn-lt"/>
                        <a:ea typeface="Calibri" panose="020F0502020204030204" pitchFamily="34" charset="0"/>
                        <a:cs typeface="Times New Roman" panose="02020603050405020304" pitchFamily="18" charset="0"/>
                      </a:endParaRPr>
                    </a:p>
                    <a:p>
                      <a:pPr marL="0" marR="0" fontAlgn="base">
                        <a:lnSpc>
                          <a:spcPct val="107000"/>
                        </a:lnSpc>
                        <a:spcBef>
                          <a:spcPts val="0"/>
                        </a:spcBef>
                        <a:spcAft>
                          <a:spcPts val="0"/>
                        </a:spcAft>
                      </a:pPr>
                      <a:r>
                        <a:rPr lang="en-US" sz="2200" b="0" dirty="0">
                          <a:effectLst/>
                          <a:latin typeface="+mn-lt"/>
                          <a:ea typeface="Calibri" panose="020F0502020204030204" pitchFamily="34" charset="0"/>
                          <a:cs typeface="Calibri" panose="020F0502020204030204" pitchFamily="34" charset="0"/>
                        </a:rPr>
                        <a:t>Hongwei Wang</a:t>
                      </a:r>
                      <a:endParaRPr lang="en-US" sz="2200" b="0" dirty="0">
                        <a:effectLst/>
                        <a:latin typeface="+mn-lt"/>
                        <a:ea typeface="Calibri" panose="020F0502020204030204" pitchFamily="34" charset="0"/>
                        <a:cs typeface="Times New Roman" panose="02020603050405020304" pitchFamily="18" charset="0"/>
                      </a:endParaRPr>
                    </a:p>
                    <a:p>
                      <a:pPr marL="0" marR="0" fontAlgn="base">
                        <a:lnSpc>
                          <a:spcPct val="107000"/>
                        </a:lnSpc>
                        <a:spcBef>
                          <a:spcPts val="0"/>
                        </a:spcBef>
                        <a:spcAft>
                          <a:spcPts val="0"/>
                        </a:spcAft>
                      </a:pPr>
                      <a:r>
                        <a:rPr lang="en-US" sz="2200" b="0" dirty="0">
                          <a:effectLst/>
                          <a:latin typeface="+mn-lt"/>
                          <a:ea typeface="Calibri" panose="020F0502020204030204" pitchFamily="34" charset="0"/>
                          <a:cs typeface="Calibri" panose="020F0502020204030204" pitchFamily="34" charset="0"/>
                        </a:rPr>
                        <a:t>Roseann White</a:t>
                      </a:r>
                      <a:endParaRPr lang="en-US" sz="2200" b="0" dirty="0">
                        <a:effectLst/>
                        <a:latin typeface="+mn-lt"/>
                        <a:ea typeface="Calibri" panose="020F0502020204030204" pitchFamily="34" charset="0"/>
                        <a:cs typeface="Times New Roman" panose="02020603050405020304" pitchFamily="18" charset="0"/>
                      </a:endParaRPr>
                    </a:p>
                    <a:p>
                      <a:pPr marL="0" marR="0" fontAlgn="base">
                        <a:lnSpc>
                          <a:spcPct val="107000"/>
                        </a:lnSpc>
                        <a:spcBef>
                          <a:spcPts val="0"/>
                        </a:spcBef>
                        <a:spcAft>
                          <a:spcPts val="0"/>
                        </a:spcAft>
                      </a:pPr>
                      <a:r>
                        <a:rPr lang="en-US" sz="2200" b="0" dirty="0">
                          <a:effectLst/>
                          <a:latin typeface="+mn-lt"/>
                          <a:ea typeface="Calibri" panose="020F0502020204030204" pitchFamily="34" charset="0"/>
                          <a:cs typeface="Calibri" panose="020F0502020204030204" pitchFamily="34" charset="0"/>
                        </a:rPr>
                        <a:t>Richard Zink</a:t>
                      </a:r>
                      <a:endParaRPr lang="en-US" sz="2200" b="0" dirty="0">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fontAlgn="base">
                        <a:lnSpc>
                          <a:spcPct val="107000"/>
                        </a:lnSpc>
                        <a:spcBef>
                          <a:spcPts val="0"/>
                        </a:spcBef>
                        <a:spcAft>
                          <a:spcPts val="0"/>
                        </a:spcAft>
                      </a:pPr>
                      <a:r>
                        <a:rPr lang="en-US" sz="2200" b="0" dirty="0">
                          <a:effectLst/>
                          <a:latin typeface="+mn-lt"/>
                          <a:ea typeface="Calibri" panose="020F0502020204030204" pitchFamily="34" charset="0"/>
                          <a:cs typeface="Calibri" panose="020F0502020204030204" pitchFamily="34" charset="0"/>
                        </a:rPr>
                        <a:t>AbbVie</a:t>
                      </a:r>
                      <a:endParaRPr lang="en-US" sz="2200" b="0" dirty="0">
                        <a:effectLst/>
                        <a:latin typeface="+mn-lt"/>
                        <a:ea typeface="Calibri" panose="020F0502020204030204" pitchFamily="34" charset="0"/>
                        <a:cs typeface="Times New Roman" panose="02020603050405020304" pitchFamily="18" charset="0"/>
                      </a:endParaRPr>
                    </a:p>
                    <a:p>
                      <a:pPr marL="0" marR="0" fontAlgn="base">
                        <a:lnSpc>
                          <a:spcPct val="107000"/>
                        </a:lnSpc>
                        <a:spcBef>
                          <a:spcPts val="0"/>
                        </a:spcBef>
                        <a:spcAft>
                          <a:spcPts val="0"/>
                        </a:spcAft>
                      </a:pPr>
                      <a:r>
                        <a:rPr lang="en-US" sz="2200" b="0" dirty="0">
                          <a:effectLst/>
                          <a:latin typeface="+mn-lt"/>
                          <a:ea typeface="Calibri" panose="020F0502020204030204" pitchFamily="34" charset="0"/>
                          <a:cs typeface="Calibri" panose="020F0502020204030204" pitchFamily="34" charset="0"/>
                        </a:rPr>
                        <a:t>Merck</a:t>
                      </a:r>
                      <a:endParaRPr lang="en-US" sz="2200" b="0" dirty="0">
                        <a:effectLst/>
                        <a:latin typeface="+mn-lt"/>
                        <a:ea typeface="Calibri" panose="020F0502020204030204" pitchFamily="34" charset="0"/>
                        <a:cs typeface="Times New Roman" panose="02020603050405020304" pitchFamily="18" charset="0"/>
                      </a:endParaRPr>
                    </a:p>
                    <a:p>
                      <a:pPr marL="0" marR="0" fontAlgn="base">
                        <a:lnSpc>
                          <a:spcPct val="107000"/>
                        </a:lnSpc>
                        <a:spcBef>
                          <a:spcPts val="0"/>
                        </a:spcBef>
                        <a:spcAft>
                          <a:spcPts val="0"/>
                        </a:spcAft>
                      </a:pPr>
                      <a:r>
                        <a:rPr lang="en-US" sz="2200" b="0" dirty="0">
                          <a:effectLst/>
                          <a:latin typeface="+mn-lt"/>
                          <a:ea typeface="Calibri" panose="020F0502020204030204" pitchFamily="34" charset="0"/>
                          <a:cs typeface="Calibri" panose="020F0502020204030204" pitchFamily="34" charset="0"/>
                        </a:rPr>
                        <a:t>AbbVie</a:t>
                      </a:r>
                      <a:endParaRPr lang="en-US" sz="2200" b="0" dirty="0">
                        <a:effectLst/>
                        <a:latin typeface="+mn-lt"/>
                        <a:ea typeface="Calibri" panose="020F0502020204030204" pitchFamily="34" charset="0"/>
                        <a:cs typeface="Times New Roman" panose="02020603050405020304" pitchFamily="18" charset="0"/>
                      </a:endParaRPr>
                    </a:p>
                    <a:p>
                      <a:pPr marL="0" marR="0" fontAlgn="base">
                        <a:lnSpc>
                          <a:spcPct val="107000"/>
                        </a:lnSpc>
                        <a:spcBef>
                          <a:spcPts val="0"/>
                        </a:spcBef>
                        <a:spcAft>
                          <a:spcPts val="0"/>
                        </a:spcAft>
                      </a:pPr>
                      <a:r>
                        <a:rPr lang="en-US" sz="2200" b="0" dirty="0">
                          <a:effectLst/>
                          <a:latin typeface="+mn-lt"/>
                          <a:ea typeface="Calibri" panose="020F0502020204030204" pitchFamily="34" charset="0"/>
                          <a:cs typeface="Calibri" panose="020F0502020204030204" pitchFamily="34" charset="0"/>
                        </a:rPr>
                        <a:t>Eli Lily</a:t>
                      </a:r>
                    </a:p>
                    <a:p>
                      <a:pPr marL="0" marR="0" fontAlgn="base">
                        <a:lnSpc>
                          <a:spcPct val="107000"/>
                        </a:lnSpc>
                        <a:spcBef>
                          <a:spcPts val="0"/>
                        </a:spcBef>
                        <a:spcAft>
                          <a:spcPts val="0"/>
                        </a:spcAft>
                      </a:pPr>
                      <a:r>
                        <a:rPr lang="en-US" sz="2200" b="0" dirty="0">
                          <a:effectLst/>
                          <a:latin typeface="+mn-lt"/>
                          <a:ea typeface="Calibri" panose="020F0502020204030204" pitchFamily="34" charset="0"/>
                          <a:cs typeface="Calibri" panose="020F0502020204030204" pitchFamily="34" charset="0"/>
                        </a:rPr>
                        <a:t>Seattle Genetics</a:t>
                      </a:r>
                      <a:endParaRPr lang="en-US" sz="2200" b="0" dirty="0">
                        <a:effectLst/>
                        <a:latin typeface="+mn-lt"/>
                        <a:ea typeface="Calibri" panose="020F0502020204030204" pitchFamily="34" charset="0"/>
                        <a:cs typeface="Times New Roman" panose="02020603050405020304" pitchFamily="18" charset="0"/>
                      </a:endParaRPr>
                    </a:p>
                    <a:p>
                      <a:pPr marL="0" marR="0" fontAlgn="base">
                        <a:lnSpc>
                          <a:spcPct val="107000"/>
                        </a:lnSpc>
                        <a:spcBef>
                          <a:spcPts val="0"/>
                        </a:spcBef>
                        <a:spcAft>
                          <a:spcPts val="0"/>
                        </a:spcAft>
                      </a:pPr>
                      <a:r>
                        <a:rPr lang="en-US" sz="2200" b="0" dirty="0">
                          <a:effectLst/>
                          <a:latin typeface="+mn-lt"/>
                          <a:ea typeface="Calibri" panose="020F0502020204030204" pitchFamily="34" charset="0"/>
                          <a:cs typeface="Calibri" panose="020F0502020204030204" pitchFamily="34" charset="0"/>
                        </a:rPr>
                        <a:t>Janssen </a:t>
                      </a:r>
                      <a:endParaRPr lang="en-US" sz="2200" b="0" dirty="0">
                        <a:effectLst/>
                        <a:latin typeface="+mn-lt"/>
                        <a:ea typeface="Calibri" panose="020F0502020204030204" pitchFamily="34" charset="0"/>
                        <a:cs typeface="Times New Roman" panose="02020603050405020304" pitchFamily="18" charset="0"/>
                      </a:endParaRPr>
                    </a:p>
                    <a:p>
                      <a:pPr marL="0" marR="0" fontAlgn="base">
                        <a:lnSpc>
                          <a:spcPct val="107000"/>
                        </a:lnSpc>
                        <a:spcBef>
                          <a:spcPts val="0"/>
                        </a:spcBef>
                        <a:spcAft>
                          <a:spcPts val="0"/>
                        </a:spcAft>
                      </a:pPr>
                      <a:r>
                        <a:rPr lang="en-US" sz="2200" b="0" dirty="0">
                          <a:effectLst/>
                          <a:latin typeface="+mn-lt"/>
                          <a:ea typeface="Calibri" panose="020F0502020204030204" pitchFamily="34" charset="0"/>
                          <a:cs typeface="Calibri" panose="020F0502020204030204" pitchFamily="34" charset="0"/>
                        </a:rPr>
                        <a:t>Janssen </a:t>
                      </a:r>
                    </a:p>
                    <a:p>
                      <a:pPr marL="0" marR="0" fontAlgn="base">
                        <a:lnSpc>
                          <a:spcPct val="107000"/>
                        </a:lnSpc>
                        <a:spcBef>
                          <a:spcPts val="0"/>
                        </a:spcBef>
                        <a:spcAft>
                          <a:spcPts val="0"/>
                        </a:spcAft>
                      </a:pPr>
                      <a:r>
                        <a:rPr lang="en-US" sz="2200" b="0" dirty="0">
                          <a:effectLst/>
                          <a:latin typeface="+mn-lt"/>
                          <a:ea typeface="Calibri" panose="020F0502020204030204" pitchFamily="34" charset="0"/>
                          <a:cs typeface="Times New Roman" panose="02020603050405020304" pitchFamily="18" charset="0"/>
                        </a:rPr>
                        <a:t>Sanofi </a:t>
                      </a:r>
                    </a:p>
                    <a:p>
                      <a:pPr marL="0" marR="0" fontAlgn="base">
                        <a:lnSpc>
                          <a:spcPct val="107000"/>
                        </a:lnSpc>
                        <a:spcBef>
                          <a:spcPts val="0"/>
                        </a:spcBef>
                        <a:spcAft>
                          <a:spcPts val="0"/>
                        </a:spcAft>
                      </a:pPr>
                      <a:r>
                        <a:rPr lang="en-US" sz="2200" b="0" dirty="0">
                          <a:effectLst/>
                          <a:latin typeface="+mn-lt"/>
                          <a:ea typeface="Calibri" panose="020F0502020204030204" pitchFamily="34" charset="0"/>
                          <a:cs typeface="Calibri" panose="020F0502020204030204" pitchFamily="34" charset="0"/>
                        </a:rPr>
                        <a:t>Vertex Pharma. Inc.</a:t>
                      </a:r>
                      <a:endParaRPr lang="en-US" sz="2200" b="0" dirty="0">
                        <a:effectLst/>
                        <a:latin typeface="+mn-lt"/>
                        <a:ea typeface="Calibri" panose="020F0502020204030204" pitchFamily="34" charset="0"/>
                        <a:cs typeface="Times New Roman" panose="02020603050405020304" pitchFamily="18" charset="0"/>
                      </a:endParaRPr>
                    </a:p>
                    <a:p>
                      <a:pPr marL="0" marR="0" fontAlgn="base">
                        <a:lnSpc>
                          <a:spcPct val="107000"/>
                        </a:lnSpc>
                        <a:spcBef>
                          <a:spcPts val="0"/>
                        </a:spcBef>
                        <a:spcAft>
                          <a:spcPts val="0"/>
                        </a:spcAft>
                      </a:pPr>
                      <a:r>
                        <a:rPr lang="en-US" sz="2200" b="0" dirty="0">
                          <a:effectLst/>
                          <a:latin typeface="+mn-lt"/>
                          <a:ea typeface="Calibri" panose="020F0502020204030204" pitchFamily="34" charset="0"/>
                          <a:cs typeface="Calibri" panose="020F0502020204030204" pitchFamily="34" charset="0"/>
                        </a:rPr>
                        <a:t>AbbVie</a:t>
                      </a:r>
                      <a:endParaRPr lang="en-US" sz="2200" b="0" dirty="0">
                        <a:effectLst/>
                        <a:latin typeface="+mn-lt"/>
                        <a:ea typeface="Calibri" panose="020F0502020204030204" pitchFamily="34" charset="0"/>
                        <a:cs typeface="Times New Roman" panose="02020603050405020304" pitchFamily="18" charset="0"/>
                      </a:endParaRPr>
                    </a:p>
                    <a:p>
                      <a:pPr marL="0" marR="0" fontAlgn="base">
                        <a:lnSpc>
                          <a:spcPct val="107000"/>
                        </a:lnSpc>
                        <a:spcBef>
                          <a:spcPts val="0"/>
                        </a:spcBef>
                        <a:spcAft>
                          <a:spcPts val="0"/>
                        </a:spcAft>
                      </a:pPr>
                      <a:r>
                        <a:rPr lang="en-US" sz="2200" b="0" dirty="0">
                          <a:effectLst/>
                          <a:latin typeface="+mn-lt"/>
                          <a:ea typeface="Calibri" panose="020F0502020204030204" pitchFamily="34" charset="0"/>
                          <a:cs typeface="Calibri" panose="020F0502020204030204" pitchFamily="34" charset="0"/>
                        </a:rPr>
                        <a:t>The Third Opinion</a:t>
                      </a:r>
                      <a:endParaRPr lang="en-US" sz="2200" b="0" dirty="0">
                        <a:effectLst/>
                        <a:latin typeface="+mn-lt"/>
                        <a:ea typeface="Calibri" panose="020F0502020204030204" pitchFamily="34" charset="0"/>
                        <a:cs typeface="Times New Roman" panose="02020603050405020304" pitchFamily="18" charset="0"/>
                      </a:endParaRPr>
                    </a:p>
                    <a:p>
                      <a:pPr marL="0" marR="0" fontAlgn="base">
                        <a:lnSpc>
                          <a:spcPct val="107000"/>
                        </a:lnSpc>
                        <a:spcBef>
                          <a:spcPts val="0"/>
                        </a:spcBef>
                        <a:spcAft>
                          <a:spcPts val="0"/>
                        </a:spcAft>
                      </a:pPr>
                      <a:r>
                        <a:rPr lang="en-US" sz="2200" b="0" dirty="0">
                          <a:effectLst/>
                          <a:latin typeface="+mn-lt"/>
                          <a:ea typeface="Calibri" panose="020F0502020204030204" pitchFamily="34" charset="0"/>
                          <a:cs typeface="Calibri" panose="020F0502020204030204" pitchFamily="34" charset="0"/>
                        </a:rPr>
                        <a:t>Target Pharma. Solution</a:t>
                      </a:r>
                      <a:endParaRPr lang="en-US" sz="2200" b="0" dirty="0">
                        <a:effectLst/>
                        <a:latin typeface="+mn-lt"/>
                        <a:ea typeface="Calibri" panose="020F0502020204030204" pitchFamily="34" charset="0"/>
                        <a:cs typeface="Times New Roman" panose="02020603050405020304" pitchFamily="18" charset="0"/>
                      </a:endParaRPr>
                    </a:p>
                  </a:txBody>
                  <a:tcPr marL="68580" marR="68580"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fontAlgn="base">
                        <a:lnSpc>
                          <a:spcPct val="107000"/>
                        </a:lnSpc>
                        <a:spcBef>
                          <a:spcPts val="0"/>
                        </a:spcBef>
                        <a:spcAft>
                          <a:spcPts val="0"/>
                        </a:spcAft>
                      </a:pPr>
                      <a:r>
                        <a:rPr lang="en-US" sz="2200" b="0" dirty="0">
                          <a:effectLst/>
                          <a:latin typeface="+mn-lt"/>
                          <a:ea typeface="Calibri" panose="020F0502020204030204" pitchFamily="34" charset="0"/>
                          <a:cs typeface="Calibri" panose="020F0502020204030204" pitchFamily="34" charset="0"/>
                        </a:rPr>
                        <a:t>Martin Ho </a:t>
                      </a:r>
                      <a:r>
                        <a:rPr lang="en-US" sz="2200" b="0" baseline="30000" dirty="0">
                          <a:effectLst/>
                          <a:latin typeface="+mn-lt"/>
                          <a:ea typeface="Calibri" panose="020F0502020204030204" pitchFamily="34" charset="0"/>
                          <a:cs typeface="Calibri" panose="020F0502020204030204" pitchFamily="34" charset="0"/>
                        </a:rPr>
                        <a:t>§,2</a:t>
                      </a:r>
                      <a:endParaRPr lang="en-US" sz="2200" b="0" dirty="0">
                        <a:effectLst/>
                        <a:latin typeface="+mn-lt"/>
                        <a:ea typeface="Calibri" panose="020F0502020204030204" pitchFamily="34" charset="0"/>
                        <a:cs typeface="Times New Roman" panose="02020603050405020304" pitchFamily="18" charset="0"/>
                      </a:endParaRPr>
                    </a:p>
                    <a:p>
                      <a:pPr marL="0" marR="0" fontAlgn="base">
                        <a:lnSpc>
                          <a:spcPct val="107000"/>
                        </a:lnSpc>
                        <a:spcBef>
                          <a:spcPts val="0"/>
                        </a:spcBef>
                        <a:spcAft>
                          <a:spcPts val="0"/>
                        </a:spcAft>
                      </a:pPr>
                      <a:r>
                        <a:rPr lang="en-US" sz="2200" b="0" dirty="0">
                          <a:effectLst/>
                          <a:latin typeface="+mn-lt"/>
                          <a:ea typeface="Calibri" panose="020F0502020204030204" pitchFamily="34" charset="0"/>
                          <a:cs typeface="Calibri" panose="020F0502020204030204" pitchFamily="34" charset="0"/>
                        </a:rPr>
                        <a:t>Telba Irony</a:t>
                      </a:r>
                      <a:endParaRPr lang="en-US" sz="2200" b="0" dirty="0">
                        <a:effectLst/>
                        <a:latin typeface="+mn-lt"/>
                        <a:ea typeface="Calibri" panose="020F0502020204030204" pitchFamily="34" charset="0"/>
                        <a:cs typeface="Times New Roman" panose="02020603050405020304" pitchFamily="18" charset="0"/>
                      </a:endParaRPr>
                    </a:p>
                    <a:p>
                      <a:pPr marL="0" marR="0" fontAlgn="base">
                        <a:lnSpc>
                          <a:spcPct val="107000"/>
                        </a:lnSpc>
                        <a:spcBef>
                          <a:spcPts val="0"/>
                        </a:spcBef>
                        <a:spcAft>
                          <a:spcPts val="0"/>
                        </a:spcAft>
                      </a:pPr>
                      <a:r>
                        <a:rPr lang="en-US" sz="2200" b="0" dirty="0">
                          <a:effectLst/>
                          <a:latin typeface="+mn-lt"/>
                          <a:ea typeface="Calibri" panose="020F0502020204030204" pitchFamily="34" charset="0"/>
                          <a:cs typeface="Calibri" panose="020F0502020204030204" pitchFamily="34" charset="0"/>
                        </a:rPr>
                        <a:t>Mark van der Laan</a:t>
                      </a:r>
                      <a:endParaRPr lang="en-US" sz="2200" b="0" dirty="0">
                        <a:effectLst/>
                        <a:latin typeface="+mn-lt"/>
                        <a:ea typeface="Calibri" panose="020F0502020204030204" pitchFamily="34" charset="0"/>
                        <a:cs typeface="Times New Roman" panose="02020603050405020304" pitchFamily="18" charset="0"/>
                      </a:endParaRPr>
                    </a:p>
                    <a:p>
                      <a:pPr marL="0" marR="0" fontAlgn="base">
                        <a:lnSpc>
                          <a:spcPct val="107000"/>
                        </a:lnSpc>
                        <a:spcBef>
                          <a:spcPts val="0"/>
                        </a:spcBef>
                        <a:spcAft>
                          <a:spcPts val="0"/>
                        </a:spcAft>
                      </a:pPr>
                      <a:r>
                        <a:rPr lang="en-US" sz="2200" b="0" dirty="0">
                          <a:effectLst/>
                          <a:latin typeface="+mn-lt"/>
                          <a:ea typeface="Calibri" panose="020F0502020204030204" pitchFamily="34" charset="0"/>
                          <a:cs typeface="Calibri" panose="020F0502020204030204" pitchFamily="34" charset="0"/>
                        </a:rPr>
                        <a:t>Hana Lee</a:t>
                      </a:r>
                      <a:endParaRPr lang="en-US" sz="2200" b="0" dirty="0">
                        <a:effectLst/>
                        <a:latin typeface="+mn-lt"/>
                        <a:ea typeface="Calibri" panose="020F0502020204030204" pitchFamily="34" charset="0"/>
                        <a:cs typeface="Times New Roman" panose="02020603050405020304" pitchFamily="18" charset="0"/>
                      </a:endParaRPr>
                    </a:p>
                    <a:p>
                      <a:pPr marL="0" marR="0" fontAlgn="base">
                        <a:lnSpc>
                          <a:spcPct val="107000"/>
                        </a:lnSpc>
                        <a:spcBef>
                          <a:spcPts val="0"/>
                        </a:spcBef>
                        <a:spcAft>
                          <a:spcPts val="0"/>
                        </a:spcAft>
                      </a:pPr>
                      <a:r>
                        <a:rPr lang="en-US" sz="2200" b="0" dirty="0">
                          <a:effectLst/>
                          <a:latin typeface="+mn-lt"/>
                          <a:ea typeface="Calibri" panose="020F0502020204030204" pitchFamily="34" charset="0"/>
                          <a:cs typeface="Calibri" panose="020F0502020204030204" pitchFamily="34" charset="0"/>
                        </a:rPr>
                        <a:t>Mark Levenson </a:t>
                      </a:r>
                      <a:r>
                        <a:rPr lang="en-US" sz="2200" b="0" baseline="30000" dirty="0">
                          <a:effectLst/>
                          <a:latin typeface="+mn-lt"/>
                          <a:ea typeface="Calibri" panose="020F0502020204030204" pitchFamily="34" charset="0"/>
                          <a:cs typeface="Calibri" panose="020F0502020204030204" pitchFamily="34" charset="0"/>
                        </a:rPr>
                        <a:t>1</a:t>
                      </a:r>
                      <a:endParaRPr lang="en-US" sz="2200" b="0" dirty="0">
                        <a:effectLst/>
                        <a:latin typeface="+mn-lt"/>
                        <a:ea typeface="Calibri" panose="020F0502020204030204" pitchFamily="34" charset="0"/>
                        <a:cs typeface="Times New Roman" panose="02020603050405020304" pitchFamily="18" charset="0"/>
                      </a:endParaRPr>
                    </a:p>
                    <a:p>
                      <a:pPr marL="0" marR="0" fontAlgn="base">
                        <a:lnSpc>
                          <a:spcPct val="107000"/>
                        </a:lnSpc>
                        <a:spcBef>
                          <a:spcPts val="0"/>
                        </a:spcBef>
                        <a:spcAft>
                          <a:spcPts val="0"/>
                        </a:spcAft>
                      </a:pPr>
                      <a:r>
                        <a:rPr lang="en-US" sz="2200" b="0" dirty="0">
                          <a:effectLst/>
                          <a:latin typeface="+mn-lt"/>
                          <a:ea typeface="Calibri" panose="020F0502020204030204" pitchFamily="34" charset="0"/>
                          <a:cs typeface="Calibri" panose="020F0502020204030204" pitchFamily="34" charset="0"/>
                        </a:rPr>
                        <a:t>Pallavi Mishra-Kalyani</a:t>
                      </a:r>
                      <a:endParaRPr lang="en-US" sz="2200" b="0" dirty="0">
                        <a:effectLst/>
                        <a:latin typeface="+mn-lt"/>
                        <a:ea typeface="Calibri" panose="020F0502020204030204" pitchFamily="34" charset="0"/>
                        <a:cs typeface="Times New Roman" panose="02020603050405020304" pitchFamily="18" charset="0"/>
                      </a:endParaRPr>
                    </a:p>
                    <a:p>
                      <a:pPr marL="0" marR="0" fontAlgn="base">
                        <a:lnSpc>
                          <a:spcPct val="107000"/>
                        </a:lnSpc>
                        <a:spcBef>
                          <a:spcPts val="0"/>
                        </a:spcBef>
                        <a:spcAft>
                          <a:spcPts val="0"/>
                        </a:spcAft>
                      </a:pPr>
                      <a:r>
                        <a:rPr lang="en-US" sz="2200" b="0" dirty="0">
                          <a:effectLst/>
                          <a:latin typeface="+mn-lt"/>
                          <a:ea typeface="Calibri" panose="020F0502020204030204" pitchFamily="34" charset="0"/>
                          <a:cs typeface="Calibri" panose="020F0502020204030204" pitchFamily="34" charset="0"/>
                        </a:rPr>
                        <a:t>Frank Rockhold</a:t>
                      </a:r>
                      <a:endParaRPr lang="en-US" sz="2200" b="0" dirty="0">
                        <a:effectLst/>
                        <a:latin typeface="+mn-lt"/>
                        <a:ea typeface="Calibri" panose="020F0502020204030204" pitchFamily="34" charset="0"/>
                        <a:cs typeface="Times New Roman" panose="02020603050405020304" pitchFamily="18" charset="0"/>
                      </a:endParaRPr>
                    </a:p>
                    <a:p>
                      <a:pPr marL="0" marR="0" fontAlgn="base">
                        <a:lnSpc>
                          <a:spcPct val="107000"/>
                        </a:lnSpc>
                        <a:spcBef>
                          <a:spcPts val="0"/>
                        </a:spcBef>
                        <a:spcAft>
                          <a:spcPts val="0"/>
                        </a:spcAft>
                      </a:pPr>
                      <a:r>
                        <a:rPr lang="en-US" sz="2200" b="0" dirty="0">
                          <a:effectLst/>
                          <a:latin typeface="+mn-lt"/>
                          <a:ea typeface="Calibri" panose="020F0502020204030204" pitchFamily="34" charset="0"/>
                          <a:cs typeface="Calibri" panose="020F0502020204030204" pitchFamily="34" charset="0"/>
                        </a:rPr>
                        <a:t>Ben Goldstein</a:t>
                      </a:r>
                      <a:endParaRPr lang="en-US" sz="2200" b="0" dirty="0">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fontAlgn="base">
                        <a:lnSpc>
                          <a:spcPct val="107000"/>
                        </a:lnSpc>
                        <a:spcBef>
                          <a:spcPts val="0"/>
                        </a:spcBef>
                        <a:spcAft>
                          <a:spcPts val="0"/>
                        </a:spcAft>
                      </a:pPr>
                      <a:r>
                        <a:rPr lang="en-US" sz="2200" dirty="0">
                          <a:effectLst/>
                          <a:latin typeface="+mn-lt"/>
                          <a:ea typeface="Calibri" panose="020F0502020204030204" pitchFamily="34" charset="0"/>
                          <a:cs typeface="Calibri" panose="020F0502020204030204" pitchFamily="34" charset="0"/>
                        </a:rPr>
                        <a:t>CBER</a:t>
                      </a:r>
                      <a:endParaRPr lang="en-US" sz="2200" dirty="0">
                        <a:effectLst/>
                        <a:latin typeface="+mn-lt"/>
                        <a:ea typeface="Calibri" panose="020F0502020204030204" pitchFamily="34" charset="0"/>
                        <a:cs typeface="Times New Roman" panose="02020603050405020304" pitchFamily="18" charset="0"/>
                      </a:endParaRPr>
                    </a:p>
                    <a:p>
                      <a:pPr marL="0" marR="0" fontAlgn="base">
                        <a:lnSpc>
                          <a:spcPct val="107000"/>
                        </a:lnSpc>
                        <a:spcBef>
                          <a:spcPts val="0"/>
                        </a:spcBef>
                        <a:spcAft>
                          <a:spcPts val="0"/>
                        </a:spcAft>
                      </a:pPr>
                      <a:r>
                        <a:rPr lang="en-US" sz="2200" dirty="0">
                          <a:effectLst/>
                          <a:latin typeface="+mn-lt"/>
                          <a:ea typeface="Calibri" panose="020F0502020204030204" pitchFamily="34" charset="0"/>
                          <a:cs typeface="Calibri" panose="020F0502020204030204" pitchFamily="34" charset="0"/>
                        </a:rPr>
                        <a:t>CBER</a:t>
                      </a:r>
                      <a:endParaRPr lang="en-US" sz="2200" dirty="0">
                        <a:effectLst/>
                        <a:latin typeface="+mn-lt"/>
                        <a:ea typeface="Calibri" panose="020F0502020204030204" pitchFamily="34" charset="0"/>
                        <a:cs typeface="Times New Roman" panose="02020603050405020304" pitchFamily="18" charset="0"/>
                      </a:endParaRPr>
                    </a:p>
                    <a:p>
                      <a:pPr marL="0" marR="0" fontAlgn="base">
                        <a:lnSpc>
                          <a:spcPct val="107000"/>
                        </a:lnSpc>
                        <a:spcBef>
                          <a:spcPts val="0"/>
                        </a:spcBef>
                        <a:spcAft>
                          <a:spcPts val="0"/>
                        </a:spcAft>
                      </a:pPr>
                      <a:r>
                        <a:rPr lang="en-US" sz="2200" dirty="0">
                          <a:effectLst/>
                          <a:latin typeface="+mn-lt"/>
                          <a:ea typeface="Calibri" panose="020F0502020204030204" pitchFamily="34" charset="0"/>
                          <a:cs typeface="Calibri" panose="020F0502020204030204" pitchFamily="34" charset="0"/>
                        </a:rPr>
                        <a:t>UC Berkeley</a:t>
                      </a:r>
                      <a:endParaRPr lang="en-US" sz="2200" dirty="0">
                        <a:effectLst/>
                        <a:latin typeface="+mn-lt"/>
                        <a:ea typeface="Calibri" panose="020F0502020204030204" pitchFamily="34" charset="0"/>
                        <a:cs typeface="Times New Roman" panose="02020603050405020304" pitchFamily="18" charset="0"/>
                      </a:endParaRPr>
                    </a:p>
                    <a:p>
                      <a:pPr marL="0" marR="0" fontAlgn="base">
                        <a:lnSpc>
                          <a:spcPct val="107000"/>
                        </a:lnSpc>
                        <a:spcBef>
                          <a:spcPts val="0"/>
                        </a:spcBef>
                        <a:spcAft>
                          <a:spcPts val="0"/>
                        </a:spcAft>
                      </a:pPr>
                      <a:r>
                        <a:rPr lang="en-US" sz="2200" dirty="0">
                          <a:effectLst/>
                          <a:latin typeface="+mn-lt"/>
                          <a:ea typeface="Calibri" panose="020F0502020204030204" pitchFamily="34" charset="0"/>
                          <a:cs typeface="Calibri" panose="020F0502020204030204" pitchFamily="34" charset="0"/>
                        </a:rPr>
                        <a:t>CDER</a:t>
                      </a:r>
                      <a:endParaRPr lang="en-US" sz="2200" dirty="0">
                        <a:effectLst/>
                        <a:latin typeface="+mn-lt"/>
                        <a:ea typeface="Calibri" panose="020F0502020204030204" pitchFamily="34" charset="0"/>
                        <a:cs typeface="Times New Roman" panose="02020603050405020304" pitchFamily="18" charset="0"/>
                      </a:endParaRPr>
                    </a:p>
                    <a:p>
                      <a:pPr marL="0" marR="0" fontAlgn="base">
                        <a:lnSpc>
                          <a:spcPct val="107000"/>
                        </a:lnSpc>
                        <a:spcBef>
                          <a:spcPts val="0"/>
                        </a:spcBef>
                        <a:spcAft>
                          <a:spcPts val="0"/>
                        </a:spcAft>
                      </a:pPr>
                      <a:r>
                        <a:rPr lang="en-US" sz="2200" dirty="0">
                          <a:effectLst/>
                          <a:latin typeface="+mn-lt"/>
                          <a:ea typeface="Calibri" panose="020F0502020204030204" pitchFamily="34" charset="0"/>
                          <a:cs typeface="Calibri" panose="020F0502020204030204" pitchFamily="34" charset="0"/>
                        </a:rPr>
                        <a:t>CDER</a:t>
                      </a:r>
                      <a:endParaRPr lang="en-US" sz="2200" dirty="0">
                        <a:effectLst/>
                        <a:latin typeface="+mn-lt"/>
                        <a:ea typeface="Calibri" panose="020F0502020204030204" pitchFamily="34" charset="0"/>
                        <a:cs typeface="Times New Roman" panose="02020603050405020304" pitchFamily="18" charset="0"/>
                      </a:endParaRPr>
                    </a:p>
                    <a:p>
                      <a:pPr marL="0" marR="0" fontAlgn="base">
                        <a:lnSpc>
                          <a:spcPct val="107000"/>
                        </a:lnSpc>
                        <a:spcBef>
                          <a:spcPts val="0"/>
                        </a:spcBef>
                        <a:spcAft>
                          <a:spcPts val="0"/>
                        </a:spcAft>
                      </a:pPr>
                      <a:r>
                        <a:rPr lang="en-US" sz="2200" dirty="0">
                          <a:effectLst/>
                          <a:latin typeface="+mn-lt"/>
                          <a:ea typeface="Calibri" panose="020F0502020204030204" pitchFamily="34" charset="0"/>
                          <a:cs typeface="Calibri" panose="020F0502020204030204" pitchFamily="34" charset="0"/>
                        </a:rPr>
                        <a:t>CDER</a:t>
                      </a:r>
                      <a:endParaRPr lang="en-US" sz="2200" dirty="0">
                        <a:effectLst/>
                        <a:latin typeface="+mn-lt"/>
                        <a:ea typeface="Calibri" panose="020F0502020204030204" pitchFamily="34" charset="0"/>
                        <a:cs typeface="Times New Roman" panose="02020603050405020304" pitchFamily="18" charset="0"/>
                      </a:endParaRPr>
                    </a:p>
                    <a:p>
                      <a:pPr marL="0" marR="0" fontAlgn="base">
                        <a:lnSpc>
                          <a:spcPct val="107000"/>
                        </a:lnSpc>
                        <a:spcBef>
                          <a:spcPts val="0"/>
                        </a:spcBef>
                        <a:spcAft>
                          <a:spcPts val="0"/>
                        </a:spcAft>
                      </a:pPr>
                      <a:r>
                        <a:rPr lang="en-US" sz="2200" dirty="0">
                          <a:effectLst/>
                          <a:latin typeface="+mn-lt"/>
                          <a:ea typeface="Calibri" panose="020F0502020204030204" pitchFamily="34" charset="0"/>
                          <a:cs typeface="Calibri" panose="020F0502020204030204" pitchFamily="34" charset="0"/>
                        </a:rPr>
                        <a:t>Duke</a:t>
                      </a:r>
                      <a:endParaRPr lang="en-US" sz="2200" dirty="0">
                        <a:effectLst/>
                        <a:latin typeface="+mn-lt"/>
                        <a:ea typeface="Calibri" panose="020F0502020204030204" pitchFamily="34" charset="0"/>
                        <a:cs typeface="Times New Roman" panose="02020603050405020304" pitchFamily="18" charset="0"/>
                      </a:endParaRPr>
                    </a:p>
                    <a:p>
                      <a:pPr marL="0" marR="0" fontAlgn="base">
                        <a:lnSpc>
                          <a:spcPct val="107000"/>
                        </a:lnSpc>
                        <a:spcBef>
                          <a:spcPts val="0"/>
                        </a:spcBef>
                        <a:spcAft>
                          <a:spcPts val="0"/>
                        </a:spcAft>
                      </a:pPr>
                      <a:r>
                        <a:rPr lang="en-US" sz="2200" dirty="0">
                          <a:effectLst/>
                          <a:latin typeface="+mn-lt"/>
                          <a:ea typeface="Calibri" panose="020F0502020204030204" pitchFamily="34" charset="0"/>
                          <a:cs typeface="Calibri" panose="020F0502020204030204" pitchFamily="34" charset="0"/>
                        </a:rPr>
                        <a:t>Duke</a:t>
                      </a:r>
                      <a:endParaRPr lang="en-US" sz="2200" dirty="0">
                        <a:effectLst/>
                        <a:latin typeface="+mn-lt"/>
                        <a:ea typeface="Calibri" panose="020F0502020204030204" pitchFamily="34" charset="0"/>
                        <a:cs typeface="Times New Roman" panose="02020603050405020304" pitchFamily="18" charset="0"/>
                      </a:endParaRPr>
                    </a:p>
                  </a:txBody>
                  <a:tcPr marL="68580" marR="68580"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6812403"/>
                  </a:ext>
                </a:extLst>
              </a:tr>
            </a:tbl>
          </a:graphicData>
        </a:graphic>
      </p:graphicFrame>
      <p:sp>
        <p:nvSpPr>
          <p:cNvPr id="5" name="Rectangle 4">
            <a:extLst>
              <a:ext uri="{FF2B5EF4-FFF2-40B4-BE49-F238E27FC236}">
                <a16:creationId xmlns:a16="http://schemas.microsoft.com/office/drawing/2014/main" id="{4670CF4C-71D9-44BC-8C2A-6E31C6346AEC}"/>
              </a:ext>
            </a:extLst>
          </p:cNvPr>
          <p:cNvSpPr/>
          <p:nvPr/>
        </p:nvSpPr>
        <p:spPr>
          <a:xfrm>
            <a:off x="603738" y="5879264"/>
            <a:ext cx="11734800" cy="968791"/>
          </a:xfrm>
          <a:prstGeom prst="rect">
            <a:avLst/>
          </a:prstGeom>
        </p:spPr>
        <p:txBody>
          <a:bodyPr wrap="square">
            <a:spAutoFit/>
          </a:bodyPr>
          <a:lstStyle/>
          <a:p>
            <a:pPr fontAlgn="base">
              <a:lnSpc>
                <a:spcPct val="107000"/>
              </a:lnSpc>
            </a:pPr>
            <a:endParaRPr lang="en-US" b="1" baseline="30000" dirty="0">
              <a:latin typeface="Palatino Linotype" panose="02040502050505030304" pitchFamily="18" charset="0"/>
              <a:ea typeface="Calibri" panose="020F0502020204030204" pitchFamily="34" charset="0"/>
              <a:cs typeface="Calibri" panose="020F0502020204030204" pitchFamily="34" charset="0"/>
            </a:endParaRPr>
          </a:p>
          <a:p>
            <a:pPr fontAlgn="base">
              <a:lnSpc>
                <a:spcPct val="107000"/>
              </a:lnSpc>
            </a:pPr>
            <a:r>
              <a:rPr lang="en-US" b="1" baseline="30000" dirty="0">
                <a:latin typeface="Palatino Linotype" panose="02040502050505030304" pitchFamily="18" charset="0"/>
                <a:ea typeface="Calibri" panose="020F0502020204030204" pitchFamily="34" charset="0"/>
                <a:cs typeface="Calibri" panose="020F0502020204030204" pitchFamily="34" charset="0"/>
              </a:rPr>
              <a:t>§</a:t>
            </a:r>
            <a:r>
              <a:rPr lang="en-US" b="1" dirty="0">
                <a:latin typeface="Palatino Linotype" panose="02040502050505030304" pitchFamily="18" charset="0"/>
                <a:ea typeface="Calibri" panose="020F0502020204030204" pitchFamily="34" charset="0"/>
                <a:cs typeface="Calibri" panose="020F0502020204030204" pitchFamily="34" charset="0"/>
              </a:rPr>
              <a:t> </a:t>
            </a:r>
            <a:r>
              <a:rPr lang="en-US" dirty="0">
                <a:latin typeface="Palatino Linotype" panose="02040502050505030304" pitchFamily="18" charset="0"/>
                <a:ea typeface="Calibri" panose="020F0502020204030204" pitchFamily="34" charset="0"/>
                <a:cs typeface="Calibri" panose="020F0502020204030204" pitchFamily="34" charset="0"/>
              </a:rPr>
              <a:t>Co-chairs of the SWG; </a:t>
            </a:r>
            <a:r>
              <a:rPr lang="en-US" b="1" baseline="30000" dirty="0">
                <a:latin typeface="Palatino Linotype" panose="02040502050505030304" pitchFamily="18" charset="0"/>
                <a:ea typeface="Calibri" panose="020F0502020204030204" pitchFamily="34" charset="0"/>
                <a:cs typeface="Calibri" panose="020F0502020204030204" pitchFamily="34" charset="0"/>
              </a:rPr>
              <a:t>1 </a:t>
            </a:r>
            <a:r>
              <a:rPr lang="en-US" dirty="0">
                <a:latin typeface="Palatino Linotype" panose="02040502050505030304" pitchFamily="18" charset="0"/>
                <a:ea typeface="Calibri" panose="020F0502020204030204" pitchFamily="34" charset="0"/>
                <a:cs typeface="Calibri" panose="020F0502020204030204" pitchFamily="34" charset="0"/>
              </a:rPr>
              <a:t>Co-leads of Workstream #1; </a:t>
            </a:r>
            <a:r>
              <a:rPr lang="en-US" sz="2400" dirty="0">
                <a:latin typeface="Calibri" panose="020F0502020204030204" pitchFamily="34" charset="0"/>
                <a:ea typeface="Calibri" panose="020F0502020204030204" pitchFamily="34" charset="0"/>
                <a:cs typeface="Times New Roman" panose="02020603050405020304" pitchFamily="18" charset="0"/>
              </a:rPr>
              <a:t> </a:t>
            </a:r>
            <a:r>
              <a:rPr lang="en-US" b="1" baseline="30000" dirty="0">
                <a:latin typeface="Palatino Linotype" panose="02040502050505030304" pitchFamily="18" charset="0"/>
                <a:ea typeface="Calibri" panose="020F0502020204030204" pitchFamily="34" charset="0"/>
                <a:cs typeface="Calibri" panose="020F0502020204030204" pitchFamily="34" charset="0"/>
              </a:rPr>
              <a:t>2</a:t>
            </a:r>
            <a:r>
              <a:rPr lang="en-US" dirty="0">
                <a:latin typeface="Palatino Linotype" panose="02040502050505030304" pitchFamily="18" charset="0"/>
                <a:ea typeface="Calibri" panose="020F0502020204030204" pitchFamily="34" charset="0"/>
                <a:cs typeface="Calibri" panose="020F0502020204030204" pitchFamily="34" charset="0"/>
              </a:rPr>
              <a:t> Co-leads of Workstream #2</a:t>
            </a: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fontAlgn="base">
              <a:lnSpc>
                <a:spcPct val="107000"/>
              </a:lnSpc>
            </a:pPr>
            <a:r>
              <a:rPr lang="en-US" b="1" baseline="30000" dirty="0">
                <a:latin typeface="Palatino Linotype" panose="02040502050505030304" pitchFamily="18" charset="0"/>
                <a:ea typeface="Calibri" panose="020F0502020204030204" pitchFamily="34" charset="0"/>
                <a:cs typeface="Calibri" panose="020F0502020204030204" pitchFamily="34" charset="0"/>
              </a:rPr>
              <a:t>† </a:t>
            </a:r>
            <a:r>
              <a:rPr lang="en-US" dirty="0">
                <a:latin typeface="Palatino Linotype" panose="02040502050505030304" pitchFamily="18" charset="0"/>
                <a:ea typeface="Calibri" panose="020F0502020204030204" pitchFamily="34" charset="0"/>
                <a:cs typeface="Calibri" panose="020F0502020204030204" pitchFamily="34" charset="0"/>
              </a:rPr>
              <a:t>Liz Stuart (Johns Hopkins University) participates as non-member </a:t>
            </a:r>
            <a:endParaRPr lang="en-US" dirty="0"/>
          </a:p>
        </p:txBody>
      </p:sp>
      <p:sp>
        <p:nvSpPr>
          <p:cNvPr id="6" name="Slide Number Placeholder 5">
            <a:extLst>
              <a:ext uri="{FF2B5EF4-FFF2-40B4-BE49-F238E27FC236}">
                <a16:creationId xmlns:a16="http://schemas.microsoft.com/office/drawing/2014/main" id="{75757EC4-3A17-4EF8-907A-18E8E8B549E3}"/>
              </a:ext>
            </a:extLst>
          </p:cNvPr>
          <p:cNvSpPr>
            <a:spLocks noGrp="1"/>
          </p:cNvSpPr>
          <p:nvPr>
            <p:ph type="sldNum" sz="quarter" idx="12"/>
          </p:nvPr>
        </p:nvSpPr>
        <p:spPr/>
        <p:txBody>
          <a:bodyPr/>
          <a:lstStyle/>
          <a:p>
            <a:fld id="{B6F15528-21DE-4FAA-801E-634DDDAF4B2B}" type="slidenum">
              <a:rPr lang="en-US" smtClean="0"/>
              <a:pPr/>
              <a:t>3</a:t>
            </a:fld>
            <a:endParaRPr lang="en-US"/>
          </a:p>
        </p:txBody>
      </p:sp>
    </p:spTree>
    <p:extLst>
      <p:ext uri="{BB962C8B-B14F-4D97-AF65-F5344CB8AC3E}">
        <p14:creationId xmlns:p14="http://schemas.microsoft.com/office/powerpoint/2010/main" val="37325504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74638"/>
            <a:ext cx="5943600" cy="1143000"/>
          </a:xfrm>
        </p:spPr>
        <p:txBody>
          <a:bodyPr>
            <a:normAutofit/>
          </a:bodyPr>
          <a:lstStyle/>
          <a:p>
            <a:pPr algn="l"/>
            <a:r>
              <a:rPr lang="en-US" sz="3600" b="1" dirty="0"/>
              <a:t>Outline</a:t>
            </a:r>
          </a:p>
        </p:txBody>
      </p:sp>
      <p:sp>
        <p:nvSpPr>
          <p:cNvPr id="3" name="Content Placeholder 2"/>
          <p:cNvSpPr>
            <a:spLocks noGrp="1"/>
          </p:cNvSpPr>
          <p:nvPr>
            <p:ph idx="1"/>
          </p:nvPr>
        </p:nvSpPr>
        <p:spPr>
          <a:xfrm>
            <a:off x="609600" y="1417639"/>
            <a:ext cx="4953000" cy="4708526"/>
          </a:xfrm>
        </p:spPr>
        <p:txBody>
          <a:bodyPr/>
          <a:lstStyle/>
          <a:p>
            <a:pPr marL="457200" indent="-457200"/>
            <a:r>
              <a:rPr lang="en-US" sz="2200" b="1" dirty="0">
                <a:solidFill>
                  <a:prstClr val="black"/>
                </a:solidFill>
              </a:rPr>
              <a:t>Introduction of Real-World (RW) Studies</a:t>
            </a:r>
          </a:p>
          <a:p>
            <a:pPr marL="457200" indent="-457200"/>
            <a:r>
              <a:rPr lang="en-US" sz="2200" dirty="0"/>
              <a:t>Bias and confounding control in study design or analysis stages</a:t>
            </a:r>
          </a:p>
          <a:p>
            <a:pPr marL="457200" indent="-457200"/>
            <a:r>
              <a:rPr lang="en-US" sz="2200" dirty="0"/>
              <a:t>Clinical study design using external controls</a:t>
            </a:r>
          </a:p>
          <a:p>
            <a:pPr marL="457200" indent="-457200"/>
            <a:r>
              <a:rPr lang="en-US" sz="2200" dirty="0">
                <a:solidFill>
                  <a:prstClr val="black"/>
                </a:solidFill>
              </a:rPr>
              <a:t>Concluding remarks</a:t>
            </a:r>
          </a:p>
          <a:p>
            <a:pPr marL="457200" indent="-457200"/>
            <a:endParaRPr lang="en-US" sz="2200" dirty="0">
              <a:solidFill>
                <a:prstClr val="black"/>
              </a:solidFill>
            </a:endParaRPr>
          </a:p>
          <a:p>
            <a:pPr marL="457200" indent="-457200"/>
            <a:endParaRPr lang="en-US" sz="2200" dirty="0">
              <a:solidFill>
                <a:prstClr val="black"/>
              </a:solidFill>
            </a:endParaRPr>
          </a:p>
          <a:p>
            <a:pPr marL="457200" indent="-457200"/>
            <a:endParaRPr lang="en-US" sz="2200" dirty="0">
              <a:solidFill>
                <a:prstClr val="black"/>
              </a:solidFill>
            </a:endParaRPr>
          </a:p>
          <a:p>
            <a:pPr marL="457200" indent="-457200"/>
            <a:endParaRPr lang="en-US" sz="2000" dirty="0">
              <a:solidFill>
                <a:prstClr val="black"/>
              </a:solidFill>
            </a:endParaRPr>
          </a:p>
        </p:txBody>
      </p:sp>
      <p:pic>
        <p:nvPicPr>
          <p:cNvPr id="5" name="Picture Placeholder 11">
            <a:extLst>
              <a:ext uri="{FF2B5EF4-FFF2-40B4-BE49-F238E27FC236}">
                <a16:creationId xmlns:a16="http://schemas.microsoft.com/office/drawing/2014/main" id="{448BE6C5-A515-40CA-9CDA-7754A2114DC3}"/>
              </a:ext>
            </a:extLst>
          </p:cNvPr>
          <p:cNvPicPr>
            <a:picLocks noChangeAspect="1"/>
          </p:cNvPicPr>
          <p:nvPr/>
        </p:nvPicPr>
        <p:blipFill>
          <a:blip r:embed="rId2" cstate="screen">
            <a:extLst>
              <a:ext uri="{28A0092B-C50C-407E-A947-70E740481C1C}">
                <a14:useLocalDpi xmlns:a14="http://schemas.microsoft.com/office/drawing/2010/main"/>
              </a:ext>
            </a:extLst>
          </a:blip>
          <a:srcRect t="74" b="74"/>
          <a:stretch>
            <a:fillRect/>
          </a:stretch>
        </p:blipFill>
        <p:spPr>
          <a:xfrm>
            <a:off x="5846805" y="428294"/>
            <a:ext cx="6192795" cy="6126165"/>
          </a:xfrm>
          <a:prstGeom prst="rect">
            <a:avLst/>
          </a:prstGeom>
        </p:spPr>
      </p:pic>
      <p:sp>
        <p:nvSpPr>
          <p:cNvPr id="6" name="Slide Number Placeholder 5">
            <a:extLst>
              <a:ext uri="{FF2B5EF4-FFF2-40B4-BE49-F238E27FC236}">
                <a16:creationId xmlns:a16="http://schemas.microsoft.com/office/drawing/2014/main" id="{F1F5B6A7-8279-48D0-B2C5-CA3C49A70FCF}"/>
              </a:ext>
            </a:extLst>
          </p:cNvPr>
          <p:cNvSpPr>
            <a:spLocks noGrp="1"/>
          </p:cNvSpPr>
          <p:nvPr>
            <p:ph type="sldNum" sz="quarter" idx="12"/>
          </p:nvPr>
        </p:nvSpPr>
        <p:spPr/>
        <p:txBody>
          <a:bodyPr/>
          <a:lstStyle/>
          <a:p>
            <a:fld id="{B6F15528-21DE-4FAA-801E-634DDDAF4B2B}" type="slidenum">
              <a:rPr lang="en-US" smtClean="0"/>
              <a:pPr/>
              <a:t>4</a:t>
            </a:fld>
            <a:endParaRPr lang="en-US"/>
          </a:p>
        </p:txBody>
      </p:sp>
    </p:spTree>
    <p:extLst>
      <p:ext uri="{BB962C8B-B14F-4D97-AF65-F5344CB8AC3E}">
        <p14:creationId xmlns:p14="http://schemas.microsoft.com/office/powerpoint/2010/main" val="34997456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37AABB-C4C8-4C8D-90F4-AFDF84045A01}"/>
              </a:ext>
            </a:extLst>
          </p:cNvPr>
          <p:cNvSpPr>
            <a:spLocks noGrp="1"/>
          </p:cNvSpPr>
          <p:nvPr>
            <p:ph type="title"/>
          </p:nvPr>
        </p:nvSpPr>
        <p:spPr>
          <a:xfrm>
            <a:off x="1523999" y="444381"/>
            <a:ext cx="9618080" cy="984251"/>
          </a:xfrm>
        </p:spPr>
        <p:txBody>
          <a:bodyPr>
            <a:noAutofit/>
          </a:bodyPr>
          <a:lstStyle/>
          <a:p>
            <a:pPr algn="l"/>
            <a:r>
              <a:rPr lang="en-US" sz="3200" b="1" dirty="0">
                <a:solidFill>
                  <a:srgbClr val="002060"/>
                </a:solidFill>
              </a:rPr>
              <a:t>Beyond the traditional Randomized Clinical Trials (RCTs)  </a:t>
            </a:r>
          </a:p>
        </p:txBody>
      </p:sp>
      <p:sp>
        <p:nvSpPr>
          <p:cNvPr id="3" name="Content Placeholder 2">
            <a:extLst>
              <a:ext uri="{FF2B5EF4-FFF2-40B4-BE49-F238E27FC236}">
                <a16:creationId xmlns:a16="http://schemas.microsoft.com/office/drawing/2014/main" id="{AB2934C9-06A7-4557-A12C-50477284C847}"/>
              </a:ext>
            </a:extLst>
          </p:cNvPr>
          <p:cNvSpPr>
            <a:spLocks noGrp="1"/>
          </p:cNvSpPr>
          <p:nvPr>
            <p:ph idx="1"/>
          </p:nvPr>
        </p:nvSpPr>
        <p:spPr>
          <a:xfrm>
            <a:off x="1087230" y="1367618"/>
            <a:ext cx="10410399" cy="4981575"/>
          </a:xfrm>
        </p:spPr>
        <p:txBody>
          <a:bodyPr>
            <a:normAutofit/>
          </a:bodyPr>
          <a:lstStyle/>
          <a:p>
            <a:r>
              <a:rPr lang="en-US" sz="1867" dirty="0"/>
              <a:t>Under FDA’s RWE Framework (Dec. 2018), evidence from traditional RCTs will not be considered RWE. However, various hybrid or pragmatic trial designs and observational studies could generate RWE</a:t>
            </a:r>
          </a:p>
          <a:p>
            <a:r>
              <a:rPr lang="en-US" sz="1867" dirty="0"/>
              <a:t>There are primarily two types of study designs, categorized by having intervention or not</a:t>
            </a:r>
          </a:p>
        </p:txBody>
      </p:sp>
      <p:sp>
        <p:nvSpPr>
          <p:cNvPr id="5" name="Slide Number Placeholder 4">
            <a:extLst>
              <a:ext uri="{FF2B5EF4-FFF2-40B4-BE49-F238E27FC236}">
                <a16:creationId xmlns:a16="http://schemas.microsoft.com/office/drawing/2014/main" id="{78F222D6-C94C-4299-8708-627924099B6F}"/>
              </a:ext>
            </a:extLst>
          </p:cNvPr>
          <p:cNvSpPr>
            <a:spLocks noGrp="1"/>
          </p:cNvSpPr>
          <p:nvPr>
            <p:ph type="sldNum" sz="quarter" idx="11"/>
          </p:nvPr>
        </p:nvSpPr>
        <p:spPr>
          <a:xfrm>
            <a:off x="2839157" y="6377793"/>
            <a:ext cx="3138489" cy="196851"/>
          </a:xfrm>
        </p:spPr>
        <p:txBody>
          <a:bodyPr/>
          <a:lstStyle/>
          <a:p>
            <a:pPr>
              <a:defRPr/>
            </a:pPr>
            <a:fld id="{D3EB531A-5603-4024-86D2-1F81C4348A30}" type="slidenum">
              <a:rPr lang="en-US" smtClean="0">
                <a:solidFill>
                  <a:srgbClr val="FFFFFF"/>
                </a:solidFill>
              </a:rPr>
              <a:pPr>
                <a:defRPr/>
              </a:pPr>
              <a:t>5</a:t>
            </a:fld>
            <a:endParaRPr lang="en-US" dirty="0">
              <a:solidFill>
                <a:srgbClr val="FFFFFF"/>
              </a:solidFill>
            </a:endParaRPr>
          </a:p>
        </p:txBody>
      </p:sp>
      <p:sp>
        <p:nvSpPr>
          <p:cNvPr id="6" name="Slide Number Placeholder 4">
            <a:extLst>
              <a:ext uri="{FF2B5EF4-FFF2-40B4-BE49-F238E27FC236}">
                <a16:creationId xmlns:a16="http://schemas.microsoft.com/office/drawing/2014/main" id="{4AB3C32C-A582-44D8-B86B-5640D6E87194}"/>
              </a:ext>
            </a:extLst>
          </p:cNvPr>
          <p:cNvSpPr txBox="1">
            <a:spLocks/>
          </p:cNvSpPr>
          <p:nvPr/>
        </p:nvSpPr>
        <p:spPr>
          <a:xfrm>
            <a:off x="9094545" y="6286525"/>
            <a:ext cx="2717265" cy="196851"/>
          </a:xfrm>
          <a:prstGeom prst="rect">
            <a:avLst/>
          </a:prstGeom>
        </p:spPr>
        <p:txBody>
          <a:bodyPr vert="horz" lIns="0" tIns="0" rIns="0" bIns="12192" rtlCol="0" anchor="b"/>
          <a:lstStyle>
            <a:defPPr>
              <a:defRPr lang="en-US"/>
            </a:defPPr>
            <a:lvl1pPr marL="0" algn="l" defTabSz="685800" rtl="0" eaLnBrk="1" latinLnBrk="0" hangingPunct="1">
              <a:defRPr sz="80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defRPr/>
            </a:pPr>
            <a:fld id="{D3EB531A-5603-4024-86D2-1F81C4348A30}" type="slidenum">
              <a:rPr lang="en-US" sz="1067">
                <a:solidFill>
                  <a:srgbClr val="FFFFFF"/>
                </a:solidFill>
              </a:rPr>
              <a:pPr>
                <a:defRPr/>
              </a:pPr>
              <a:t>5</a:t>
            </a:fld>
            <a:endParaRPr lang="en-US" sz="1067" dirty="0">
              <a:solidFill>
                <a:srgbClr val="FFFFFF"/>
              </a:solidFill>
            </a:endParaRPr>
          </a:p>
        </p:txBody>
      </p:sp>
      <p:sp>
        <p:nvSpPr>
          <p:cNvPr id="7" name="Footer Placeholder 3">
            <a:extLst>
              <a:ext uri="{FF2B5EF4-FFF2-40B4-BE49-F238E27FC236}">
                <a16:creationId xmlns:a16="http://schemas.microsoft.com/office/drawing/2014/main" id="{C2AF50A6-C5C6-4584-90FF-7D2FB4054B1A}"/>
              </a:ext>
            </a:extLst>
          </p:cNvPr>
          <p:cNvSpPr txBox="1">
            <a:spLocks/>
          </p:cNvSpPr>
          <p:nvPr/>
        </p:nvSpPr>
        <p:spPr>
          <a:xfrm>
            <a:off x="6706130" y="6168541"/>
            <a:ext cx="2687887" cy="196851"/>
          </a:xfrm>
          <a:prstGeom prst="rect">
            <a:avLst/>
          </a:prstGeom>
        </p:spPr>
        <p:txBody>
          <a:bodyPr vert="horz" lIns="0" tIns="0" rIns="0" bIns="12192" rtlCol="0" anchor="b"/>
          <a:lstStyle>
            <a:defPPr>
              <a:defRPr lang="en-US"/>
            </a:defPPr>
            <a:lvl1pPr marL="0" algn="l" defTabSz="685800" rtl="0" eaLnBrk="1" latinLnBrk="0" hangingPunct="1">
              <a:defRPr sz="80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defRPr/>
            </a:pPr>
            <a:r>
              <a:rPr lang="en-US" sz="1067">
                <a:solidFill>
                  <a:srgbClr val="FFFFFF"/>
                </a:solidFill>
              </a:rPr>
              <a:t>Section 2: Research objective</a:t>
            </a:r>
            <a:endParaRPr lang="en-US" sz="1067" dirty="0">
              <a:solidFill>
                <a:srgbClr val="FFFFFF"/>
              </a:solidFill>
            </a:endParaRPr>
          </a:p>
        </p:txBody>
      </p:sp>
      <p:grpSp>
        <p:nvGrpSpPr>
          <p:cNvPr id="16" name="Group 15">
            <a:extLst>
              <a:ext uri="{FF2B5EF4-FFF2-40B4-BE49-F238E27FC236}">
                <a16:creationId xmlns:a16="http://schemas.microsoft.com/office/drawing/2014/main" id="{9951DB89-E903-4FB6-8094-F74392B1CD10}"/>
              </a:ext>
            </a:extLst>
          </p:cNvPr>
          <p:cNvGrpSpPr/>
          <p:nvPr/>
        </p:nvGrpSpPr>
        <p:grpSpPr>
          <a:xfrm>
            <a:off x="1679513" y="2792903"/>
            <a:ext cx="9467171" cy="3375639"/>
            <a:chOff x="1761933" y="1103293"/>
            <a:chExt cx="7100378" cy="2531729"/>
          </a:xfrm>
        </p:grpSpPr>
        <p:sp>
          <p:nvSpPr>
            <p:cNvPr id="8" name="Rectangle 7">
              <a:extLst>
                <a:ext uri="{FF2B5EF4-FFF2-40B4-BE49-F238E27FC236}">
                  <a16:creationId xmlns:a16="http://schemas.microsoft.com/office/drawing/2014/main" id="{E8A8B908-8DFE-4FAC-9F85-4AC73E8B55DC}"/>
                </a:ext>
              </a:extLst>
            </p:cNvPr>
            <p:cNvSpPr/>
            <p:nvPr/>
          </p:nvSpPr>
          <p:spPr>
            <a:xfrm>
              <a:off x="5323613" y="1519214"/>
              <a:ext cx="3538698" cy="211580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solidFill>
              </a:endParaRPr>
            </a:p>
          </p:txBody>
        </p:sp>
        <p:sp>
          <p:nvSpPr>
            <p:cNvPr id="9" name="Rectangle 8">
              <a:extLst>
                <a:ext uri="{FF2B5EF4-FFF2-40B4-BE49-F238E27FC236}">
                  <a16:creationId xmlns:a16="http://schemas.microsoft.com/office/drawing/2014/main" id="{A75BA27D-1E82-4C6B-BCD0-94623AB93DF8}"/>
                </a:ext>
              </a:extLst>
            </p:cNvPr>
            <p:cNvSpPr/>
            <p:nvPr/>
          </p:nvSpPr>
          <p:spPr>
            <a:xfrm>
              <a:off x="1761933" y="1619305"/>
              <a:ext cx="3453534" cy="201571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2400"/>
            </a:p>
          </p:txBody>
        </p:sp>
        <p:sp>
          <p:nvSpPr>
            <p:cNvPr id="11" name="Rectangle 10">
              <a:extLst>
                <a:ext uri="{FF2B5EF4-FFF2-40B4-BE49-F238E27FC236}">
                  <a16:creationId xmlns:a16="http://schemas.microsoft.com/office/drawing/2014/main" id="{74CB9B41-6903-4B53-AE05-10C6237E795B}"/>
                </a:ext>
              </a:extLst>
            </p:cNvPr>
            <p:cNvSpPr/>
            <p:nvPr/>
          </p:nvSpPr>
          <p:spPr>
            <a:xfrm>
              <a:off x="1775599" y="1103293"/>
              <a:ext cx="3439868" cy="504056"/>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67" dirty="0"/>
                <a:t> Clinical trials </a:t>
              </a:r>
            </a:p>
          </p:txBody>
        </p:sp>
        <p:sp>
          <p:nvSpPr>
            <p:cNvPr id="12" name="Rectangle 11">
              <a:extLst>
                <a:ext uri="{FF2B5EF4-FFF2-40B4-BE49-F238E27FC236}">
                  <a16:creationId xmlns:a16="http://schemas.microsoft.com/office/drawing/2014/main" id="{8744264A-F9BB-4A31-9E70-30FF20FE7DC7}"/>
                </a:ext>
              </a:extLst>
            </p:cNvPr>
            <p:cNvSpPr/>
            <p:nvPr/>
          </p:nvSpPr>
          <p:spPr>
            <a:xfrm>
              <a:off x="5323612" y="1104232"/>
              <a:ext cx="3538699" cy="504056"/>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67" dirty="0"/>
                <a:t>Observational studies</a:t>
              </a:r>
              <a:endParaRPr lang="en-US" sz="2667" b="1" dirty="0"/>
            </a:p>
          </p:txBody>
        </p:sp>
        <p:cxnSp>
          <p:nvCxnSpPr>
            <p:cNvPr id="13" name="Straight Connector 12">
              <a:extLst>
                <a:ext uri="{FF2B5EF4-FFF2-40B4-BE49-F238E27FC236}">
                  <a16:creationId xmlns:a16="http://schemas.microsoft.com/office/drawing/2014/main" id="{4EA12854-F2A4-4B8A-A6FF-892E5426AFD2}"/>
                </a:ext>
              </a:extLst>
            </p:cNvPr>
            <p:cNvCxnSpPr>
              <a:cxnSpLocks/>
            </p:cNvCxnSpPr>
            <p:nvPr/>
          </p:nvCxnSpPr>
          <p:spPr>
            <a:xfrm>
              <a:off x="1776517" y="3635022"/>
              <a:ext cx="3438950" cy="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87E1CFD0-2124-4BDB-B346-5F2D54D9F07E}"/>
                </a:ext>
              </a:extLst>
            </p:cNvPr>
            <p:cNvCxnSpPr>
              <a:cxnSpLocks/>
            </p:cNvCxnSpPr>
            <p:nvPr/>
          </p:nvCxnSpPr>
          <p:spPr>
            <a:xfrm>
              <a:off x="5315251" y="3635022"/>
              <a:ext cx="3543606" cy="0"/>
            </a:xfrm>
            <a:prstGeom prst="line">
              <a:avLst/>
            </a:prstGeom>
            <a:ln>
              <a:solidFill>
                <a:schemeClr val="bg1">
                  <a:lumMod val="50000"/>
                </a:schemeClr>
              </a:solidFill>
            </a:ln>
          </p:spPr>
          <p:style>
            <a:lnRef idx="1">
              <a:schemeClr val="accent5"/>
            </a:lnRef>
            <a:fillRef idx="0">
              <a:schemeClr val="accent5"/>
            </a:fillRef>
            <a:effectRef idx="0">
              <a:schemeClr val="accent5"/>
            </a:effectRef>
            <a:fontRef idx="minor">
              <a:schemeClr val="tx1"/>
            </a:fontRef>
          </p:style>
        </p:cxnSp>
      </p:grpSp>
      <p:sp>
        <p:nvSpPr>
          <p:cNvPr id="15" name="Content Placeholder 2">
            <a:extLst>
              <a:ext uri="{FF2B5EF4-FFF2-40B4-BE49-F238E27FC236}">
                <a16:creationId xmlns:a16="http://schemas.microsoft.com/office/drawing/2014/main" id="{A3781CFC-9DA5-4506-BD9A-DF6EB634158C}"/>
              </a:ext>
            </a:extLst>
          </p:cNvPr>
          <p:cNvSpPr txBox="1">
            <a:spLocks/>
          </p:cNvSpPr>
          <p:nvPr/>
        </p:nvSpPr>
        <p:spPr>
          <a:xfrm>
            <a:off x="6947842" y="3575675"/>
            <a:ext cx="3943433" cy="2316212"/>
          </a:xfrm>
          <a:prstGeom prst="rect">
            <a:avLst/>
          </a:prstGeom>
        </p:spPr>
        <p:txBody>
          <a:bodyPr vert="horz" lIns="0" tIns="0" rIns="0" bIns="0" rtlCol="0">
            <a:normAutofit/>
          </a:bodyPr>
          <a:lstStyle>
            <a:lvl1pPr marL="116681" indent="-116681" algn="l" defTabSz="685800" rtl="0" eaLnBrk="1" latinLnBrk="0" hangingPunct="1">
              <a:lnSpc>
                <a:spcPct val="112000"/>
              </a:lnSpc>
              <a:spcBef>
                <a:spcPts val="600"/>
              </a:spcBef>
              <a:buFont typeface="Arial" panose="020B0604020202020204" pitchFamily="34" charset="0"/>
              <a:buChar char="•"/>
              <a:defRPr sz="1100" kern="1200">
                <a:solidFill>
                  <a:schemeClr val="tx1"/>
                </a:solidFill>
                <a:latin typeface="+mn-lt"/>
                <a:ea typeface="+mn-ea"/>
                <a:cs typeface="+mn-cs"/>
              </a:defRPr>
            </a:lvl1pPr>
            <a:lvl2pPr marL="514350" indent="-171450" algn="l" defTabSz="685800" rtl="0" eaLnBrk="1" latinLnBrk="0" hangingPunct="1">
              <a:lnSpc>
                <a:spcPct val="112000"/>
              </a:lnSpc>
              <a:spcBef>
                <a:spcPts val="600"/>
              </a:spcBef>
              <a:buFont typeface="Arial" panose="020B0604020202020204" pitchFamily="34" charset="0"/>
              <a:buChar char="•"/>
              <a:defRPr sz="1100" kern="1200">
                <a:solidFill>
                  <a:schemeClr val="tx1"/>
                </a:solidFill>
                <a:latin typeface="+mn-lt"/>
                <a:ea typeface="+mn-ea"/>
                <a:cs typeface="+mn-cs"/>
              </a:defRPr>
            </a:lvl2pPr>
            <a:lvl3pPr marL="857250" indent="-171450" algn="l" defTabSz="685800" rtl="0" eaLnBrk="1" latinLnBrk="0" hangingPunct="1">
              <a:lnSpc>
                <a:spcPct val="112000"/>
              </a:lnSpc>
              <a:spcBef>
                <a:spcPts val="600"/>
              </a:spcBef>
              <a:buFont typeface="Arial" panose="020B0604020202020204" pitchFamily="34" charset="0"/>
              <a:buChar char="•"/>
              <a:defRPr sz="1100" kern="1200">
                <a:solidFill>
                  <a:schemeClr val="tx1"/>
                </a:solidFill>
                <a:latin typeface="+mn-lt"/>
                <a:ea typeface="+mn-ea"/>
                <a:cs typeface="+mn-cs"/>
              </a:defRPr>
            </a:lvl3pPr>
            <a:lvl4pPr marL="1200150" indent="-171450" algn="l" defTabSz="685800" rtl="0" eaLnBrk="1" latinLnBrk="0" hangingPunct="1">
              <a:lnSpc>
                <a:spcPct val="112000"/>
              </a:lnSpc>
              <a:spcBef>
                <a:spcPts val="600"/>
              </a:spcBef>
              <a:buFont typeface="Arial" panose="020B0604020202020204" pitchFamily="34" charset="0"/>
              <a:buChar char="•"/>
              <a:defRPr sz="1100" kern="1200">
                <a:solidFill>
                  <a:schemeClr val="tx1"/>
                </a:solidFill>
                <a:latin typeface="+mn-lt"/>
                <a:ea typeface="+mn-ea"/>
                <a:cs typeface="+mn-cs"/>
              </a:defRPr>
            </a:lvl4pPr>
            <a:lvl5pPr marL="1543050" indent="-171450" algn="l" defTabSz="685800" rtl="0" eaLnBrk="1" latinLnBrk="0" hangingPunct="1">
              <a:lnSpc>
                <a:spcPct val="112000"/>
              </a:lnSpc>
              <a:spcBef>
                <a:spcPts val="600"/>
              </a:spcBef>
              <a:buFont typeface="Arial" panose="020B0604020202020204" pitchFamily="34" charset="0"/>
              <a:buChar char="•"/>
              <a:defRPr sz="11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155571" lvl="3" indent="-155571"/>
            <a:r>
              <a:rPr lang="en-US" sz="1800" dirty="0"/>
              <a:t>Prospective, retrospective cohort, or hybrid cohort study with both retrospective and prospective components </a:t>
            </a:r>
          </a:p>
          <a:p>
            <a:pPr marL="155571" lvl="3" indent="-155571"/>
            <a:r>
              <a:rPr lang="en-US" sz="1800" dirty="0"/>
              <a:t>Case-control study</a:t>
            </a:r>
          </a:p>
          <a:p>
            <a:pPr marL="155571" lvl="3" indent="-155571"/>
            <a:r>
              <a:rPr lang="en-US" sz="1800" dirty="0"/>
              <a:t>Cross-sectional observational study</a:t>
            </a:r>
          </a:p>
          <a:p>
            <a:pPr marL="155571" lvl="3" indent="-155571"/>
            <a:endParaRPr lang="en-US" sz="1800" dirty="0"/>
          </a:p>
        </p:txBody>
      </p:sp>
      <p:sp>
        <p:nvSpPr>
          <p:cNvPr id="10" name="Content Placeholder 2">
            <a:extLst>
              <a:ext uri="{FF2B5EF4-FFF2-40B4-BE49-F238E27FC236}">
                <a16:creationId xmlns:a16="http://schemas.microsoft.com/office/drawing/2014/main" id="{42EB5A87-2131-49AE-A5A4-160FEB787FD2}"/>
              </a:ext>
            </a:extLst>
          </p:cNvPr>
          <p:cNvSpPr txBox="1">
            <a:spLocks/>
          </p:cNvSpPr>
          <p:nvPr/>
        </p:nvSpPr>
        <p:spPr>
          <a:xfrm>
            <a:off x="1950962" y="3633715"/>
            <a:ext cx="4269636" cy="1689885"/>
          </a:xfrm>
          <a:prstGeom prst="rect">
            <a:avLst/>
          </a:prstGeom>
        </p:spPr>
        <p:txBody>
          <a:bodyPr vert="horz" lIns="0" tIns="0" rIns="0" bIns="0" rtlCol="0">
            <a:normAutofit/>
          </a:bodyPr>
          <a:lstStyle>
            <a:lvl1pPr marL="116681" indent="-116681" algn="l" defTabSz="685800" rtl="0" eaLnBrk="1" latinLnBrk="0" hangingPunct="1">
              <a:lnSpc>
                <a:spcPct val="112000"/>
              </a:lnSpc>
              <a:spcBef>
                <a:spcPts val="600"/>
              </a:spcBef>
              <a:buFont typeface="Arial" panose="020B0604020202020204" pitchFamily="34" charset="0"/>
              <a:buChar char="•"/>
              <a:defRPr sz="1100" kern="1200">
                <a:solidFill>
                  <a:schemeClr val="tx1"/>
                </a:solidFill>
                <a:latin typeface="+mn-lt"/>
                <a:ea typeface="+mn-ea"/>
                <a:cs typeface="+mn-cs"/>
              </a:defRPr>
            </a:lvl1pPr>
            <a:lvl2pPr marL="514350" indent="-171450" algn="l" defTabSz="685800" rtl="0" eaLnBrk="1" latinLnBrk="0" hangingPunct="1">
              <a:lnSpc>
                <a:spcPct val="112000"/>
              </a:lnSpc>
              <a:spcBef>
                <a:spcPts val="600"/>
              </a:spcBef>
              <a:buFont typeface="Arial" panose="020B0604020202020204" pitchFamily="34" charset="0"/>
              <a:buChar char="•"/>
              <a:defRPr sz="1100" kern="1200">
                <a:solidFill>
                  <a:schemeClr val="tx1"/>
                </a:solidFill>
                <a:latin typeface="+mn-lt"/>
                <a:ea typeface="+mn-ea"/>
                <a:cs typeface="+mn-cs"/>
              </a:defRPr>
            </a:lvl2pPr>
            <a:lvl3pPr marL="857250" indent="-171450" algn="l" defTabSz="685800" rtl="0" eaLnBrk="1" latinLnBrk="0" hangingPunct="1">
              <a:lnSpc>
                <a:spcPct val="112000"/>
              </a:lnSpc>
              <a:spcBef>
                <a:spcPts val="600"/>
              </a:spcBef>
              <a:buFont typeface="Arial" panose="020B0604020202020204" pitchFamily="34" charset="0"/>
              <a:buChar char="•"/>
              <a:defRPr sz="1100" kern="1200">
                <a:solidFill>
                  <a:schemeClr val="tx1"/>
                </a:solidFill>
                <a:latin typeface="+mn-lt"/>
                <a:ea typeface="+mn-ea"/>
                <a:cs typeface="+mn-cs"/>
              </a:defRPr>
            </a:lvl3pPr>
            <a:lvl4pPr marL="1200150" indent="-171450" algn="l" defTabSz="685800" rtl="0" eaLnBrk="1" latinLnBrk="0" hangingPunct="1">
              <a:lnSpc>
                <a:spcPct val="112000"/>
              </a:lnSpc>
              <a:spcBef>
                <a:spcPts val="600"/>
              </a:spcBef>
              <a:buFont typeface="Arial" panose="020B0604020202020204" pitchFamily="34" charset="0"/>
              <a:buChar char="•"/>
              <a:defRPr sz="1100" kern="1200">
                <a:solidFill>
                  <a:schemeClr val="tx1"/>
                </a:solidFill>
                <a:latin typeface="+mn-lt"/>
                <a:ea typeface="+mn-ea"/>
                <a:cs typeface="+mn-cs"/>
              </a:defRPr>
            </a:lvl4pPr>
            <a:lvl5pPr marL="1543050" indent="-171450" algn="l" defTabSz="685800" rtl="0" eaLnBrk="1" latinLnBrk="0" hangingPunct="1">
              <a:lnSpc>
                <a:spcPct val="112000"/>
              </a:lnSpc>
              <a:spcBef>
                <a:spcPts val="600"/>
              </a:spcBef>
              <a:buFont typeface="Arial" panose="020B0604020202020204" pitchFamily="34" charset="0"/>
              <a:buChar char="•"/>
              <a:defRPr sz="11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1800" dirty="0"/>
              <a:t>Traditional RCT for efficacy </a:t>
            </a:r>
          </a:p>
          <a:p>
            <a:r>
              <a:rPr lang="en-US" sz="1800" dirty="0"/>
              <a:t>Pragmatic RCT for effectiveness</a:t>
            </a:r>
          </a:p>
          <a:p>
            <a:r>
              <a:rPr lang="en-US" sz="1800" dirty="0"/>
              <a:t>Hybrid RCT for both efficacy and effectiveness</a:t>
            </a:r>
          </a:p>
        </p:txBody>
      </p:sp>
      <p:sp>
        <p:nvSpPr>
          <p:cNvPr id="17" name="Slide Number Placeholder 4">
            <a:extLst>
              <a:ext uri="{FF2B5EF4-FFF2-40B4-BE49-F238E27FC236}">
                <a16:creationId xmlns:a16="http://schemas.microsoft.com/office/drawing/2014/main" id="{62A003BF-681D-475E-9F2D-EF9195F133B1}"/>
              </a:ext>
            </a:extLst>
          </p:cNvPr>
          <p:cNvSpPr>
            <a:spLocks noGrp="1"/>
          </p:cNvSpPr>
          <p:nvPr>
            <p:ph type="sldNum" sz="quarter" idx="12"/>
          </p:nvPr>
        </p:nvSpPr>
        <p:spPr>
          <a:xfrm>
            <a:off x="11215689" y="6257925"/>
            <a:ext cx="533400" cy="196851"/>
          </a:xfrm>
        </p:spPr>
        <p:txBody>
          <a:bodyPr/>
          <a:lstStyle/>
          <a:p>
            <a:pPr>
              <a:defRPr/>
            </a:pPr>
            <a:fld id="{D3EB531A-5603-4024-86D2-1F81C4348A30}" type="slidenum">
              <a:rPr lang="en-US" smtClean="0"/>
              <a:pPr>
                <a:defRPr/>
              </a:pPr>
              <a:t>5</a:t>
            </a:fld>
            <a:endParaRPr lang="en-US" dirty="0"/>
          </a:p>
        </p:txBody>
      </p:sp>
    </p:spTree>
    <p:extLst>
      <p:ext uri="{BB962C8B-B14F-4D97-AF65-F5344CB8AC3E}">
        <p14:creationId xmlns:p14="http://schemas.microsoft.com/office/powerpoint/2010/main" val="30516576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Rectangle 38">
            <a:extLst>
              <a:ext uri="{FF2B5EF4-FFF2-40B4-BE49-F238E27FC236}">
                <a16:creationId xmlns:a16="http://schemas.microsoft.com/office/drawing/2014/main" id="{2D18C2F1-1049-4D25-A44B-D681DC4BACAF}"/>
              </a:ext>
            </a:extLst>
          </p:cNvPr>
          <p:cNvSpPr/>
          <p:nvPr/>
        </p:nvSpPr>
        <p:spPr>
          <a:xfrm>
            <a:off x="1589" y="1"/>
            <a:ext cx="12188825" cy="124645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5" name="Rectangle 54"/>
          <p:cNvSpPr/>
          <p:nvPr/>
        </p:nvSpPr>
        <p:spPr>
          <a:xfrm>
            <a:off x="152401" y="1730412"/>
            <a:ext cx="11887200" cy="3573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 name="Title 1"/>
          <p:cNvSpPr>
            <a:spLocks noGrp="1"/>
          </p:cNvSpPr>
          <p:nvPr>
            <p:ph type="title"/>
          </p:nvPr>
        </p:nvSpPr>
        <p:spPr>
          <a:xfrm>
            <a:off x="609600" y="274638"/>
            <a:ext cx="10972800" cy="733461"/>
          </a:xfrm>
        </p:spPr>
        <p:txBody>
          <a:bodyPr>
            <a:normAutofit fontScale="90000"/>
          </a:bodyPr>
          <a:lstStyle/>
          <a:p>
            <a:r>
              <a:rPr lang="en-US" b="1" dirty="0">
                <a:solidFill>
                  <a:srgbClr val="071D49"/>
                </a:solidFill>
              </a:rPr>
              <a:t>RCTs or Real-World (RW) Observational studies? This is a question!</a:t>
            </a:r>
            <a:endParaRPr lang="en-IN" b="1" dirty="0">
              <a:solidFill>
                <a:schemeClr val="bg1"/>
              </a:solidFill>
              <a:latin typeface="Open Sans" pitchFamily="34" charset="0"/>
              <a:ea typeface="Open Sans" pitchFamily="34" charset="0"/>
              <a:cs typeface="Open Sans" pitchFamily="34" charset="0"/>
            </a:endParaRPr>
          </a:p>
        </p:txBody>
      </p:sp>
      <p:sp>
        <p:nvSpPr>
          <p:cNvPr id="24" name="TextBox 23"/>
          <p:cNvSpPr txBox="1"/>
          <p:nvPr/>
        </p:nvSpPr>
        <p:spPr>
          <a:xfrm>
            <a:off x="1129277" y="2301355"/>
            <a:ext cx="3823723" cy="2246769"/>
          </a:xfrm>
          <a:prstGeom prst="rect">
            <a:avLst/>
          </a:prstGeom>
          <a:noFill/>
        </p:spPr>
        <p:txBody>
          <a:bodyPr wrap="square" rtlCol="0">
            <a:spAutoFit/>
          </a:bodyPr>
          <a:lstStyle/>
          <a:p>
            <a:r>
              <a:rPr lang="en-US" sz="2000" dirty="0">
                <a:cs typeface="Arial" panose="020B0604020202020204" pitchFamily="34" charset="0"/>
              </a:rPr>
              <a:t>In 1992, an observational study compared women who were taking HRT with others who were not</a:t>
            </a:r>
          </a:p>
          <a:p>
            <a:pPr marL="342900" indent="-342900">
              <a:buFont typeface="Arial" panose="020B0604020202020204" pitchFamily="34" charset="0"/>
              <a:buChar char="•"/>
            </a:pPr>
            <a:r>
              <a:rPr lang="en-US" sz="2000" b="1" dirty="0">
                <a:cs typeface="Arial" panose="020B0604020202020204" pitchFamily="34" charset="0"/>
              </a:rPr>
              <a:t>Conclusion</a:t>
            </a:r>
            <a:r>
              <a:rPr lang="en-US" sz="2000" dirty="0">
                <a:cs typeface="Arial" panose="020B0604020202020204" pitchFamily="34" charset="0"/>
              </a:rPr>
              <a:t>: HRT can reduce the risk of heart disease</a:t>
            </a:r>
          </a:p>
          <a:p>
            <a:endParaRPr lang="en-US" sz="2000" dirty="0">
              <a:cs typeface="Arial" panose="020B0604020202020204" pitchFamily="34" charset="0"/>
            </a:endParaRPr>
          </a:p>
        </p:txBody>
      </p:sp>
      <p:sp>
        <p:nvSpPr>
          <p:cNvPr id="27" name="TextBox 26"/>
          <p:cNvSpPr txBox="1"/>
          <p:nvPr/>
        </p:nvSpPr>
        <p:spPr>
          <a:xfrm>
            <a:off x="5929876" y="2304429"/>
            <a:ext cx="4875283" cy="2246769"/>
          </a:xfrm>
          <a:prstGeom prst="rect">
            <a:avLst/>
          </a:prstGeom>
          <a:noFill/>
        </p:spPr>
        <p:txBody>
          <a:bodyPr wrap="square" rtlCol="0">
            <a:spAutoFit/>
          </a:bodyPr>
          <a:lstStyle/>
          <a:p>
            <a:r>
              <a:rPr lang="en-US" sz="2000" dirty="0">
                <a:cs typeface="Arial" panose="020B0604020202020204" pitchFamily="34" charset="0"/>
              </a:rPr>
              <a:t>In 2002, an experiment assigned women to either HRT or placebo, where the assignment is done by coin toss (i.e., RCT – randomized controlled trial)</a:t>
            </a:r>
          </a:p>
          <a:p>
            <a:pPr marL="342900" indent="-342900">
              <a:buFont typeface="Arial" panose="020B0604020202020204" pitchFamily="34" charset="0"/>
              <a:buChar char="•"/>
            </a:pPr>
            <a:r>
              <a:rPr lang="en-US" sz="2000" b="1" dirty="0">
                <a:cs typeface="Arial" panose="020B0604020202020204" pitchFamily="34" charset="0"/>
              </a:rPr>
              <a:t>Conclusion</a:t>
            </a:r>
            <a:r>
              <a:rPr lang="en-US" sz="2000" dirty="0">
                <a:cs typeface="Arial" panose="020B0604020202020204" pitchFamily="34" charset="0"/>
              </a:rPr>
              <a:t>: HRT does not reduce the risk of heart disease</a:t>
            </a:r>
          </a:p>
          <a:p>
            <a:endParaRPr lang="en-US" sz="2000" dirty="0">
              <a:cs typeface="Arial" panose="020B0604020202020204" pitchFamily="34" charset="0"/>
            </a:endParaRPr>
          </a:p>
        </p:txBody>
      </p:sp>
      <p:sp>
        <p:nvSpPr>
          <p:cNvPr id="30" name="TextBox 29"/>
          <p:cNvSpPr txBox="1"/>
          <p:nvPr/>
        </p:nvSpPr>
        <p:spPr>
          <a:xfrm>
            <a:off x="1369926" y="4658849"/>
            <a:ext cx="9536928" cy="1631216"/>
          </a:xfrm>
          <a:prstGeom prst="rect">
            <a:avLst/>
          </a:prstGeom>
          <a:noFill/>
        </p:spPr>
        <p:txBody>
          <a:bodyPr wrap="square" rtlCol="0">
            <a:spAutoFit/>
          </a:bodyPr>
          <a:lstStyle/>
          <a:p>
            <a:pPr marL="133350" lvl="1" indent="0">
              <a:buNone/>
            </a:pPr>
            <a:r>
              <a:rPr lang="en-US" sz="2000" b="1" dirty="0">
                <a:cs typeface="Arial" panose="020B0604020202020204" pitchFamily="34" charset="0"/>
              </a:rPr>
              <a:t>Interpretation: </a:t>
            </a:r>
            <a:r>
              <a:rPr lang="en-US" sz="2000" dirty="0">
                <a:cs typeface="Arial" panose="020B0604020202020204" pitchFamily="34" charset="0"/>
              </a:rPr>
              <a:t>In observational studies, women who choose to take HRT are very different from women who do not: they are richer and better educated and see doctors more often. In addition to taking HRT, these women do many things to maintain their health, so it is not surprising that they have fewer heart diseases. Possible confounders: income, education, etc.</a:t>
            </a:r>
          </a:p>
        </p:txBody>
      </p:sp>
      <p:sp>
        <p:nvSpPr>
          <p:cNvPr id="45" name="Rectangle 44"/>
          <p:cNvSpPr/>
          <p:nvPr/>
        </p:nvSpPr>
        <p:spPr>
          <a:xfrm>
            <a:off x="774489" y="1414714"/>
            <a:ext cx="8679748" cy="523220"/>
          </a:xfrm>
          <a:prstGeom prst="rect">
            <a:avLst/>
          </a:prstGeom>
        </p:spPr>
        <p:txBody>
          <a:bodyPr wrap="none">
            <a:spAutoFit/>
          </a:bodyPr>
          <a:lstStyle/>
          <a:p>
            <a:r>
              <a:rPr lang="en-US" sz="2800" b="1" dirty="0">
                <a:cs typeface="Arial" panose="020B0604020202020204" pitchFamily="34" charset="0"/>
              </a:rPr>
              <a:t>The rise and fall of hormone replacement therapy (HRT) </a:t>
            </a:r>
          </a:p>
        </p:txBody>
      </p:sp>
      <p:grpSp>
        <p:nvGrpSpPr>
          <p:cNvPr id="43" name="Group 42">
            <a:extLst>
              <a:ext uri="{FF2B5EF4-FFF2-40B4-BE49-F238E27FC236}">
                <a16:creationId xmlns:a16="http://schemas.microsoft.com/office/drawing/2014/main" id="{FE87AD01-C7AC-41DA-B8AF-0BDF58BC8001}"/>
              </a:ext>
            </a:extLst>
          </p:cNvPr>
          <p:cNvGrpSpPr/>
          <p:nvPr/>
        </p:nvGrpSpPr>
        <p:grpSpPr>
          <a:xfrm>
            <a:off x="695538" y="4924332"/>
            <a:ext cx="585578" cy="585578"/>
            <a:chOff x="9266238" y="176213"/>
            <a:chExt cx="6505575" cy="6505575"/>
          </a:xfrm>
          <a:solidFill>
            <a:schemeClr val="accent2"/>
          </a:solidFill>
        </p:grpSpPr>
        <p:sp>
          <p:nvSpPr>
            <p:cNvPr id="44" name="Freeform 14">
              <a:extLst>
                <a:ext uri="{FF2B5EF4-FFF2-40B4-BE49-F238E27FC236}">
                  <a16:creationId xmlns:a16="http://schemas.microsoft.com/office/drawing/2014/main" id="{5AD036DF-EF7F-49DD-AA5C-A71771B57416}"/>
                </a:ext>
              </a:extLst>
            </p:cNvPr>
            <p:cNvSpPr>
              <a:spLocks/>
            </p:cNvSpPr>
            <p:nvPr/>
          </p:nvSpPr>
          <p:spPr bwMode="auto">
            <a:xfrm>
              <a:off x="9266238" y="176213"/>
              <a:ext cx="6505575" cy="6505575"/>
            </a:xfrm>
            <a:custGeom>
              <a:avLst/>
              <a:gdLst>
                <a:gd name="T0" fmla="*/ 2174 w 4098"/>
                <a:gd name="T1" fmla="*/ 4 h 4098"/>
                <a:gd name="T2" fmla="*/ 2418 w 4098"/>
                <a:gd name="T3" fmla="*/ 34 h 4098"/>
                <a:gd name="T4" fmla="*/ 2651 w 4098"/>
                <a:gd name="T5" fmla="*/ 89 h 4098"/>
                <a:gd name="T6" fmla="*/ 2874 w 4098"/>
                <a:gd name="T7" fmla="*/ 173 h 4098"/>
                <a:gd name="T8" fmla="*/ 3083 w 4098"/>
                <a:gd name="T9" fmla="*/ 279 h 4098"/>
                <a:gd name="T10" fmla="*/ 3278 w 4098"/>
                <a:gd name="T11" fmla="*/ 410 h 4098"/>
                <a:gd name="T12" fmla="*/ 3456 w 4098"/>
                <a:gd name="T13" fmla="*/ 560 h 4098"/>
                <a:gd name="T14" fmla="*/ 3616 w 4098"/>
                <a:gd name="T15" fmla="*/ 729 h 4098"/>
                <a:gd name="T16" fmla="*/ 3757 w 4098"/>
                <a:gd name="T17" fmla="*/ 915 h 4098"/>
                <a:gd name="T18" fmla="*/ 3874 w 4098"/>
                <a:gd name="T19" fmla="*/ 1118 h 4098"/>
                <a:gd name="T20" fmla="*/ 3970 w 4098"/>
                <a:gd name="T21" fmla="*/ 1334 h 4098"/>
                <a:gd name="T22" fmla="*/ 4040 w 4098"/>
                <a:gd name="T23" fmla="*/ 1562 h 4098"/>
                <a:gd name="T24" fmla="*/ 4083 w 4098"/>
                <a:gd name="T25" fmla="*/ 1802 h 4098"/>
                <a:gd name="T26" fmla="*/ 4098 w 4098"/>
                <a:gd name="T27" fmla="*/ 2049 h 4098"/>
                <a:gd name="T28" fmla="*/ 4083 w 4098"/>
                <a:gd name="T29" fmla="*/ 2296 h 4098"/>
                <a:gd name="T30" fmla="*/ 4040 w 4098"/>
                <a:gd name="T31" fmla="*/ 2536 h 4098"/>
                <a:gd name="T32" fmla="*/ 3970 w 4098"/>
                <a:gd name="T33" fmla="*/ 2764 h 4098"/>
                <a:gd name="T34" fmla="*/ 3874 w 4098"/>
                <a:gd name="T35" fmla="*/ 2980 h 4098"/>
                <a:gd name="T36" fmla="*/ 3757 w 4098"/>
                <a:gd name="T37" fmla="*/ 3183 h 4098"/>
                <a:gd name="T38" fmla="*/ 3616 w 4098"/>
                <a:gd name="T39" fmla="*/ 3369 h 4098"/>
                <a:gd name="T40" fmla="*/ 3456 w 4098"/>
                <a:gd name="T41" fmla="*/ 3538 h 4098"/>
                <a:gd name="T42" fmla="*/ 3278 w 4098"/>
                <a:gd name="T43" fmla="*/ 3688 h 4098"/>
                <a:gd name="T44" fmla="*/ 3083 w 4098"/>
                <a:gd name="T45" fmla="*/ 3819 h 4098"/>
                <a:gd name="T46" fmla="*/ 2874 w 4098"/>
                <a:gd name="T47" fmla="*/ 3925 h 4098"/>
                <a:gd name="T48" fmla="*/ 2651 w 4098"/>
                <a:gd name="T49" fmla="*/ 4009 h 4098"/>
                <a:gd name="T50" fmla="*/ 2418 w 4098"/>
                <a:gd name="T51" fmla="*/ 4064 h 4098"/>
                <a:gd name="T52" fmla="*/ 2174 w 4098"/>
                <a:gd name="T53" fmla="*/ 4094 h 4098"/>
                <a:gd name="T54" fmla="*/ 1924 w 4098"/>
                <a:gd name="T55" fmla="*/ 4094 h 4098"/>
                <a:gd name="T56" fmla="*/ 1680 w 4098"/>
                <a:gd name="T57" fmla="*/ 4064 h 4098"/>
                <a:gd name="T58" fmla="*/ 1447 w 4098"/>
                <a:gd name="T59" fmla="*/ 4009 h 4098"/>
                <a:gd name="T60" fmla="*/ 1224 w 4098"/>
                <a:gd name="T61" fmla="*/ 3925 h 4098"/>
                <a:gd name="T62" fmla="*/ 1015 w 4098"/>
                <a:gd name="T63" fmla="*/ 3819 h 4098"/>
                <a:gd name="T64" fmla="*/ 820 w 4098"/>
                <a:gd name="T65" fmla="*/ 3688 h 4098"/>
                <a:gd name="T66" fmla="*/ 642 w 4098"/>
                <a:gd name="T67" fmla="*/ 3538 h 4098"/>
                <a:gd name="T68" fmla="*/ 482 w 4098"/>
                <a:gd name="T69" fmla="*/ 3369 h 4098"/>
                <a:gd name="T70" fmla="*/ 342 w 4098"/>
                <a:gd name="T71" fmla="*/ 3183 h 4098"/>
                <a:gd name="T72" fmla="*/ 224 w 4098"/>
                <a:gd name="T73" fmla="*/ 2980 h 4098"/>
                <a:gd name="T74" fmla="*/ 128 w 4098"/>
                <a:gd name="T75" fmla="*/ 2764 h 4098"/>
                <a:gd name="T76" fmla="*/ 58 w 4098"/>
                <a:gd name="T77" fmla="*/ 2536 h 4098"/>
                <a:gd name="T78" fmla="*/ 15 w 4098"/>
                <a:gd name="T79" fmla="*/ 2296 h 4098"/>
                <a:gd name="T80" fmla="*/ 0 w 4098"/>
                <a:gd name="T81" fmla="*/ 2049 h 4098"/>
                <a:gd name="T82" fmla="*/ 15 w 4098"/>
                <a:gd name="T83" fmla="*/ 1802 h 4098"/>
                <a:gd name="T84" fmla="*/ 58 w 4098"/>
                <a:gd name="T85" fmla="*/ 1562 h 4098"/>
                <a:gd name="T86" fmla="*/ 128 w 4098"/>
                <a:gd name="T87" fmla="*/ 1334 h 4098"/>
                <a:gd name="T88" fmla="*/ 224 w 4098"/>
                <a:gd name="T89" fmla="*/ 1118 h 4098"/>
                <a:gd name="T90" fmla="*/ 342 w 4098"/>
                <a:gd name="T91" fmla="*/ 915 h 4098"/>
                <a:gd name="T92" fmla="*/ 482 w 4098"/>
                <a:gd name="T93" fmla="*/ 729 h 4098"/>
                <a:gd name="T94" fmla="*/ 642 w 4098"/>
                <a:gd name="T95" fmla="*/ 560 h 4098"/>
                <a:gd name="T96" fmla="*/ 820 w 4098"/>
                <a:gd name="T97" fmla="*/ 410 h 4098"/>
                <a:gd name="T98" fmla="*/ 1015 w 4098"/>
                <a:gd name="T99" fmla="*/ 279 h 4098"/>
                <a:gd name="T100" fmla="*/ 1224 w 4098"/>
                <a:gd name="T101" fmla="*/ 173 h 4098"/>
                <a:gd name="T102" fmla="*/ 1447 w 4098"/>
                <a:gd name="T103" fmla="*/ 89 h 4098"/>
                <a:gd name="T104" fmla="*/ 1680 w 4098"/>
                <a:gd name="T105" fmla="*/ 34 h 4098"/>
                <a:gd name="T106" fmla="*/ 1924 w 4098"/>
                <a:gd name="T107" fmla="*/ 4 h 40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098" h="4098">
                  <a:moveTo>
                    <a:pt x="2049" y="0"/>
                  </a:moveTo>
                  <a:lnTo>
                    <a:pt x="2174" y="4"/>
                  </a:lnTo>
                  <a:lnTo>
                    <a:pt x="2296" y="15"/>
                  </a:lnTo>
                  <a:lnTo>
                    <a:pt x="2418" y="34"/>
                  </a:lnTo>
                  <a:lnTo>
                    <a:pt x="2536" y="58"/>
                  </a:lnTo>
                  <a:lnTo>
                    <a:pt x="2651" y="89"/>
                  </a:lnTo>
                  <a:lnTo>
                    <a:pt x="2764" y="128"/>
                  </a:lnTo>
                  <a:lnTo>
                    <a:pt x="2874" y="173"/>
                  </a:lnTo>
                  <a:lnTo>
                    <a:pt x="2980" y="224"/>
                  </a:lnTo>
                  <a:lnTo>
                    <a:pt x="3083" y="279"/>
                  </a:lnTo>
                  <a:lnTo>
                    <a:pt x="3183" y="342"/>
                  </a:lnTo>
                  <a:lnTo>
                    <a:pt x="3278" y="410"/>
                  </a:lnTo>
                  <a:lnTo>
                    <a:pt x="3369" y="482"/>
                  </a:lnTo>
                  <a:lnTo>
                    <a:pt x="3456" y="560"/>
                  </a:lnTo>
                  <a:lnTo>
                    <a:pt x="3538" y="642"/>
                  </a:lnTo>
                  <a:lnTo>
                    <a:pt x="3616" y="729"/>
                  </a:lnTo>
                  <a:lnTo>
                    <a:pt x="3688" y="820"/>
                  </a:lnTo>
                  <a:lnTo>
                    <a:pt x="3757" y="915"/>
                  </a:lnTo>
                  <a:lnTo>
                    <a:pt x="3819" y="1015"/>
                  </a:lnTo>
                  <a:lnTo>
                    <a:pt x="3874" y="1118"/>
                  </a:lnTo>
                  <a:lnTo>
                    <a:pt x="3925" y="1224"/>
                  </a:lnTo>
                  <a:lnTo>
                    <a:pt x="3970" y="1334"/>
                  </a:lnTo>
                  <a:lnTo>
                    <a:pt x="4009" y="1447"/>
                  </a:lnTo>
                  <a:lnTo>
                    <a:pt x="4040" y="1562"/>
                  </a:lnTo>
                  <a:lnTo>
                    <a:pt x="4064" y="1680"/>
                  </a:lnTo>
                  <a:lnTo>
                    <a:pt x="4083" y="1802"/>
                  </a:lnTo>
                  <a:lnTo>
                    <a:pt x="4094" y="1924"/>
                  </a:lnTo>
                  <a:lnTo>
                    <a:pt x="4098" y="2049"/>
                  </a:lnTo>
                  <a:lnTo>
                    <a:pt x="4094" y="2174"/>
                  </a:lnTo>
                  <a:lnTo>
                    <a:pt x="4083" y="2296"/>
                  </a:lnTo>
                  <a:lnTo>
                    <a:pt x="4064" y="2418"/>
                  </a:lnTo>
                  <a:lnTo>
                    <a:pt x="4040" y="2536"/>
                  </a:lnTo>
                  <a:lnTo>
                    <a:pt x="4009" y="2651"/>
                  </a:lnTo>
                  <a:lnTo>
                    <a:pt x="3970" y="2764"/>
                  </a:lnTo>
                  <a:lnTo>
                    <a:pt x="3925" y="2874"/>
                  </a:lnTo>
                  <a:lnTo>
                    <a:pt x="3874" y="2980"/>
                  </a:lnTo>
                  <a:lnTo>
                    <a:pt x="3819" y="3083"/>
                  </a:lnTo>
                  <a:lnTo>
                    <a:pt x="3757" y="3183"/>
                  </a:lnTo>
                  <a:lnTo>
                    <a:pt x="3688" y="3278"/>
                  </a:lnTo>
                  <a:lnTo>
                    <a:pt x="3616" y="3369"/>
                  </a:lnTo>
                  <a:lnTo>
                    <a:pt x="3538" y="3456"/>
                  </a:lnTo>
                  <a:lnTo>
                    <a:pt x="3456" y="3538"/>
                  </a:lnTo>
                  <a:lnTo>
                    <a:pt x="3369" y="3616"/>
                  </a:lnTo>
                  <a:lnTo>
                    <a:pt x="3278" y="3688"/>
                  </a:lnTo>
                  <a:lnTo>
                    <a:pt x="3183" y="3757"/>
                  </a:lnTo>
                  <a:lnTo>
                    <a:pt x="3083" y="3819"/>
                  </a:lnTo>
                  <a:lnTo>
                    <a:pt x="2980" y="3874"/>
                  </a:lnTo>
                  <a:lnTo>
                    <a:pt x="2874" y="3925"/>
                  </a:lnTo>
                  <a:lnTo>
                    <a:pt x="2764" y="3970"/>
                  </a:lnTo>
                  <a:lnTo>
                    <a:pt x="2651" y="4009"/>
                  </a:lnTo>
                  <a:lnTo>
                    <a:pt x="2536" y="4040"/>
                  </a:lnTo>
                  <a:lnTo>
                    <a:pt x="2418" y="4064"/>
                  </a:lnTo>
                  <a:lnTo>
                    <a:pt x="2296" y="4083"/>
                  </a:lnTo>
                  <a:lnTo>
                    <a:pt x="2174" y="4094"/>
                  </a:lnTo>
                  <a:lnTo>
                    <a:pt x="2049" y="4098"/>
                  </a:lnTo>
                  <a:lnTo>
                    <a:pt x="1924" y="4094"/>
                  </a:lnTo>
                  <a:lnTo>
                    <a:pt x="1802" y="4083"/>
                  </a:lnTo>
                  <a:lnTo>
                    <a:pt x="1680" y="4064"/>
                  </a:lnTo>
                  <a:lnTo>
                    <a:pt x="1562" y="4040"/>
                  </a:lnTo>
                  <a:lnTo>
                    <a:pt x="1447" y="4009"/>
                  </a:lnTo>
                  <a:lnTo>
                    <a:pt x="1334" y="3970"/>
                  </a:lnTo>
                  <a:lnTo>
                    <a:pt x="1224" y="3925"/>
                  </a:lnTo>
                  <a:lnTo>
                    <a:pt x="1118" y="3874"/>
                  </a:lnTo>
                  <a:lnTo>
                    <a:pt x="1015" y="3819"/>
                  </a:lnTo>
                  <a:lnTo>
                    <a:pt x="915" y="3757"/>
                  </a:lnTo>
                  <a:lnTo>
                    <a:pt x="820" y="3688"/>
                  </a:lnTo>
                  <a:lnTo>
                    <a:pt x="729" y="3616"/>
                  </a:lnTo>
                  <a:lnTo>
                    <a:pt x="642" y="3538"/>
                  </a:lnTo>
                  <a:lnTo>
                    <a:pt x="560" y="3456"/>
                  </a:lnTo>
                  <a:lnTo>
                    <a:pt x="482" y="3369"/>
                  </a:lnTo>
                  <a:lnTo>
                    <a:pt x="410" y="3278"/>
                  </a:lnTo>
                  <a:lnTo>
                    <a:pt x="342" y="3183"/>
                  </a:lnTo>
                  <a:lnTo>
                    <a:pt x="279" y="3083"/>
                  </a:lnTo>
                  <a:lnTo>
                    <a:pt x="224" y="2980"/>
                  </a:lnTo>
                  <a:lnTo>
                    <a:pt x="173" y="2874"/>
                  </a:lnTo>
                  <a:lnTo>
                    <a:pt x="128" y="2764"/>
                  </a:lnTo>
                  <a:lnTo>
                    <a:pt x="89" y="2651"/>
                  </a:lnTo>
                  <a:lnTo>
                    <a:pt x="58" y="2536"/>
                  </a:lnTo>
                  <a:lnTo>
                    <a:pt x="34" y="2418"/>
                  </a:lnTo>
                  <a:lnTo>
                    <a:pt x="15" y="2296"/>
                  </a:lnTo>
                  <a:lnTo>
                    <a:pt x="4" y="2174"/>
                  </a:lnTo>
                  <a:lnTo>
                    <a:pt x="0" y="2049"/>
                  </a:lnTo>
                  <a:lnTo>
                    <a:pt x="4" y="1924"/>
                  </a:lnTo>
                  <a:lnTo>
                    <a:pt x="15" y="1802"/>
                  </a:lnTo>
                  <a:lnTo>
                    <a:pt x="34" y="1680"/>
                  </a:lnTo>
                  <a:lnTo>
                    <a:pt x="58" y="1562"/>
                  </a:lnTo>
                  <a:lnTo>
                    <a:pt x="89" y="1447"/>
                  </a:lnTo>
                  <a:lnTo>
                    <a:pt x="128" y="1334"/>
                  </a:lnTo>
                  <a:lnTo>
                    <a:pt x="173" y="1224"/>
                  </a:lnTo>
                  <a:lnTo>
                    <a:pt x="224" y="1118"/>
                  </a:lnTo>
                  <a:lnTo>
                    <a:pt x="279" y="1015"/>
                  </a:lnTo>
                  <a:lnTo>
                    <a:pt x="342" y="915"/>
                  </a:lnTo>
                  <a:lnTo>
                    <a:pt x="410" y="820"/>
                  </a:lnTo>
                  <a:lnTo>
                    <a:pt x="482" y="729"/>
                  </a:lnTo>
                  <a:lnTo>
                    <a:pt x="560" y="642"/>
                  </a:lnTo>
                  <a:lnTo>
                    <a:pt x="642" y="560"/>
                  </a:lnTo>
                  <a:lnTo>
                    <a:pt x="729" y="482"/>
                  </a:lnTo>
                  <a:lnTo>
                    <a:pt x="820" y="410"/>
                  </a:lnTo>
                  <a:lnTo>
                    <a:pt x="915" y="342"/>
                  </a:lnTo>
                  <a:lnTo>
                    <a:pt x="1015" y="279"/>
                  </a:lnTo>
                  <a:lnTo>
                    <a:pt x="1118" y="224"/>
                  </a:lnTo>
                  <a:lnTo>
                    <a:pt x="1224" y="173"/>
                  </a:lnTo>
                  <a:lnTo>
                    <a:pt x="1334" y="128"/>
                  </a:lnTo>
                  <a:lnTo>
                    <a:pt x="1447" y="89"/>
                  </a:lnTo>
                  <a:lnTo>
                    <a:pt x="1562" y="58"/>
                  </a:lnTo>
                  <a:lnTo>
                    <a:pt x="1680" y="34"/>
                  </a:lnTo>
                  <a:lnTo>
                    <a:pt x="1802" y="15"/>
                  </a:lnTo>
                  <a:lnTo>
                    <a:pt x="1924" y="4"/>
                  </a:lnTo>
                  <a:lnTo>
                    <a:pt x="204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46" name="Freeform 16">
              <a:extLst>
                <a:ext uri="{FF2B5EF4-FFF2-40B4-BE49-F238E27FC236}">
                  <a16:creationId xmlns:a16="http://schemas.microsoft.com/office/drawing/2014/main" id="{2D4D2C66-A041-4262-99CD-F9BB10496B17}"/>
                </a:ext>
              </a:extLst>
            </p:cNvPr>
            <p:cNvSpPr>
              <a:spLocks/>
            </p:cNvSpPr>
            <p:nvPr/>
          </p:nvSpPr>
          <p:spPr bwMode="auto">
            <a:xfrm>
              <a:off x="11323638" y="4319588"/>
              <a:ext cx="2500313" cy="1044575"/>
            </a:xfrm>
            <a:custGeom>
              <a:avLst/>
              <a:gdLst>
                <a:gd name="T0" fmla="*/ 862 w 1575"/>
                <a:gd name="T1" fmla="*/ 3 h 658"/>
                <a:gd name="T2" fmla="*/ 1001 w 1575"/>
                <a:gd name="T3" fmla="*/ 24 h 658"/>
                <a:gd name="T4" fmla="*/ 1123 w 1575"/>
                <a:gd name="T5" fmla="*/ 60 h 658"/>
                <a:gd name="T6" fmla="*/ 1230 w 1575"/>
                <a:gd name="T7" fmla="*/ 110 h 658"/>
                <a:gd name="T8" fmla="*/ 1322 w 1575"/>
                <a:gd name="T9" fmla="*/ 169 h 658"/>
                <a:gd name="T10" fmla="*/ 1399 w 1575"/>
                <a:gd name="T11" fmla="*/ 236 h 658"/>
                <a:gd name="T12" fmla="*/ 1461 w 1575"/>
                <a:gd name="T13" fmla="*/ 307 h 658"/>
                <a:gd name="T14" fmla="*/ 1509 w 1575"/>
                <a:gd name="T15" fmla="*/ 379 h 658"/>
                <a:gd name="T16" fmla="*/ 1544 w 1575"/>
                <a:gd name="T17" fmla="*/ 449 h 658"/>
                <a:gd name="T18" fmla="*/ 1566 w 1575"/>
                <a:gd name="T19" fmla="*/ 512 h 658"/>
                <a:gd name="T20" fmla="*/ 1575 w 1575"/>
                <a:gd name="T21" fmla="*/ 568 h 658"/>
                <a:gd name="T22" fmla="*/ 1571 w 1575"/>
                <a:gd name="T23" fmla="*/ 611 h 658"/>
                <a:gd name="T24" fmla="*/ 1555 w 1575"/>
                <a:gd name="T25" fmla="*/ 641 h 658"/>
                <a:gd name="T26" fmla="*/ 1523 w 1575"/>
                <a:gd name="T27" fmla="*/ 656 h 658"/>
                <a:gd name="T28" fmla="*/ 1477 w 1575"/>
                <a:gd name="T29" fmla="*/ 655 h 658"/>
                <a:gd name="T30" fmla="*/ 1419 w 1575"/>
                <a:gd name="T31" fmla="*/ 636 h 658"/>
                <a:gd name="T32" fmla="*/ 1349 w 1575"/>
                <a:gd name="T33" fmla="*/ 604 h 658"/>
                <a:gd name="T34" fmla="*/ 1268 w 1575"/>
                <a:gd name="T35" fmla="*/ 565 h 658"/>
                <a:gd name="T36" fmla="*/ 1178 w 1575"/>
                <a:gd name="T37" fmla="*/ 524 h 658"/>
                <a:gd name="T38" fmla="*/ 1077 w 1575"/>
                <a:gd name="T39" fmla="*/ 486 h 658"/>
                <a:gd name="T40" fmla="*/ 968 w 1575"/>
                <a:gd name="T41" fmla="*/ 455 h 658"/>
                <a:gd name="T42" fmla="*/ 850 w 1575"/>
                <a:gd name="T43" fmla="*/ 436 h 658"/>
                <a:gd name="T44" fmla="*/ 727 w 1575"/>
                <a:gd name="T45" fmla="*/ 436 h 658"/>
                <a:gd name="T46" fmla="*/ 610 w 1575"/>
                <a:gd name="T47" fmla="*/ 452 h 658"/>
                <a:gd name="T48" fmla="*/ 501 w 1575"/>
                <a:gd name="T49" fmla="*/ 483 h 658"/>
                <a:gd name="T50" fmla="*/ 400 w 1575"/>
                <a:gd name="T51" fmla="*/ 522 h 658"/>
                <a:gd name="T52" fmla="*/ 310 w 1575"/>
                <a:gd name="T53" fmla="*/ 563 h 658"/>
                <a:gd name="T54" fmla="*/ 228 w 1575"/>
                <a:gd name="T55" fmla="*/ 603 h 658"/>
                <a:gd name="T56" fmla="*/ 158 w 1575"/>
                <a:gd name="T57" fmla="*/ 635 h 658"/>
                <a:gd name="T58" fmla="*/ 99 w 1575"/>
                <a:gd name="T59" fmla="*/ 655 h 658"/>
                <a:gd name="T60" fmla="*/ 53 w 1575"/>
                <a:gd name="T61" fmla="*/ 656 h 658"/>
                <a:gd name="T62" fmla="*/ 20 w 1575"/>
                <a:gd name="T63" fmla="*/ 641 h 658"/>
                <a:gd name="T64" fmla="*/ 4 w 1575"/>
                <a:gd name="T65" fmla="*/ 611 h 658"/>
                <a:gd name="T66" fmla="*/ 0 w 1575"/>
                <a:gd name="T67" fmla="*/ 568 h 658"/>
                <a:gd name="T68" fmla="*/ 9 w 1575"/>
                <a:gd name="T69" fmla="*/ 512 h 658"/>
                <a:gd name="T70" fmla="*/ 32 w 1575"/>
                <a:gd name="T71" fmla="*/ 449 h 658"/>
                <a:gd name="T72" fmla="*/ 66 w 1575"/>
                <a:gd name="T73" fmla="*/ 379 h 658"/>
                <a:gd name="T74" fmla="*/ 115 w 1575"/>
                <a:gd name="T75" fmla="*/ 307 h 658"/>
                <a:gd name="T76" fmla="*/ 177 w 1575"/>
                <a:gd name="T77" fmla="*/ 236 h 658"/>
                <a:gd name="T78" fmla="*/ 254 w 1575"/>
                <a:gd name="T79" fmla="*/ 169 h 658"/>
                <a:gd name="T80" fmla="*/ 346 w 1575"/>
                <a:gd name="T81" fmla="*/ 110 h 658"/>
                <a:gd name="T82" fmla="*/ 452 w 1575"/>
                <a:gd name="T83" fmla="*/ 60 h 658"/>
                <a:gd name="T84" fmla="*/ 575 w 1575"/>
                <a:gd name="T85" fmla="*/ 24 h 658"/>
                <a:gd name="T86" fmla="*/ 713 w 1575"/>
                <a:gd name="T87" fmla="*/ 3 h 6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575" h="658">
                  <a:moveTo>
                    <a:pt x="788" y="0"/>
                  </a:moveTo>
                  <a:lnTo>
                    <a:pt x="862" y="3"/>
                  </a:lnTo>
                  <a:lnTo>
                    <a:pt x="934" y="11"/>
                  </a:lnTo>
                  <a:lnTo>
                    <a:pt x="1001" y="24"/>
                  </a:lnTo>
                  <a:lnTo>
                    <a:pt x="1063" y="40"/>
                  </a:lnTo>
                  <a:lnTo>
                    <a:pt x="1123" y="60"/>
                  </a:lnTo>
                  <a:lnTo>
                    <a:pt x="1178" y="84"/>
                  </a:lnTo>
                  <a:lnTo>
                    <a:pt x="1230" y="110"/>
                  </a:lnTo>
                  <a:lnTo>
                    <a:pt x="1277" y="138"/>
                  </a:lnTo>
                  <a:lnTo>
                    <a:pt x="1322" y="169"/>
                  </a:lnTo>
                  <a:lnTo>
                    <a:pt x="1361" y="203"/>
                  </a:lnTo>
                  <a:lnTo>
                    <a:pt x="1399" y="236"/>
                  </a:lnTo>
                  <a:lnTo>
                    <a:pt x="1431" y="272"/>
                  </a:lnTo>
                  <a:lnTo>
                    <a:pt x="1461" y="307"/>
                  </a:lnTo>
                  <a:lnTo>
                    <a:pt x="1487" y="343"/>
                  </a:lnTo>
                  <a:lnTo>
                    <a:pt x="1509" y="379"/>
                  </a:lnTo>
                  <a:lnTo>
                    <a:pt x="1529" y="414"/>
                  </a:lnTo>
                  <a:lnTo>
                    <a:pt x="1544" y="449"/>
                  </a:lnTo>
                  <a:lnTo>
                    <a:pt x="1558" y="481"/>
                  </a:lnTo>
                  <a:lnTo>
                    <a:pt x="1566" y="512"/>
                  </a:lnTo>
                  <a:lnTo>
                    <a:pt x="1573" y="542"/>
                  </a:lnTo>
                  <a:lnTo>
                    <a:pt x="1575" y="568"/>
                  </a:lnTo>
                  <a:lnTo>
                    <a:pt x="1575" y="591"/>
                  </a:lnTo>
                  <a:lnTo>
                    <a:pt x="1571" y="611"/>
                  </a:lnTo>
                  <a:lnTo>
                    <a:pt x="1564" y="629"/>
                  </a:lnTo>
                  <a:lnTo>
                    <a:pt x="1555" y="641"/>
                  </a:lnTo>
                  <a:lnTo>
                    <a:pt x="1542" y="649"/>
                  </a:lnTo>
                  <a:lnTo>
                    <a:pt x="1523" y="656"/>
                  </a:lnTo>
                  <a:lnTo>
                    <a:pt x="1502" y="658"/>
                  </a:lnTo>
                  <a:lnTo>
                    <a:pt x="1477" y="655"/>
                  </a:lnTo>
                  <a:lnTo>
                    <a:pt x="1450" y="647"/>
                  </a:lnTo>
                  <a:lnTo>
                    <a:pt x="1419" y="636"/>
                  </a:lnTo>
                  <a:lnTo>
                    <a:pt x="1385" y="621"/>
                  </a:lnTo>
                  <a:lnTo>
                    <a:pt x="1349" y="604"/>
                  </a:lnTo>
                  <a:lnTo>
                    <a:pt x="1311" y="585"/>
                  </a:lnTo>
                  <a:lnTo>
                    <a:pt x="1268" y="565"/>
                  </a:lnTo>
                  <a:lnTo>
                    <a:pt x="1225" y="545"/>
                  </a:lnTo>
                  <a:lnTo>
                    <a:pt x="1178" y="524"/>
                  </a:lnTo>
                  <a:lnTo>
                    <a:pt x="1129" y="504"/>
                  </a:lnTo>
                  <a:lnTo>
                    <a:pt x="1077" y="486"/>
                  </a:lnTo>
                  <a:lnTo>
                    <a:pt x="1024" y="470"/>
                  </a:lnTo>
                  <a:lnTo>
                    <a:pt x="968" y="455"/>
                  </a:lnTo>
                  <a:lnTo>
                    <a:pt x="909" y="444"/>
                  </a:lnTo>
                  <a:lnTo>
                    <a:pt x="850" y="436"/>
                  </a:lnTo>
                  <a:lnTo>
                    <a:pt x="788" y="434"/>
                  </a:lnTo>
                  <a:lnTo>
                    <a:pt x="727" y="436"/>
                  </a:lnTo>
                  <a:lnTo>
                    <a:pt x="667" y="442"/>
                  </a:lnTo>
                  <a:lnTo>
                    <a:pt x="610" y="452"/>
                  </a:lnTo>
                  <a:lnTo>
                    <a:pt x="554" y="466"/>
                  </a:lnTo>
                  <a:lnTo>
                    <a:pt x="501" y="483"/>
                  </a:lnTo>
                  <a:lnTo>
                    <a:pt x="449" y="502"/>
                  </a:lnTo>
                  <a:lnTo>
                    <a:pt x="400" y="522"/>
                  </a:lnTo>
                  <a:lnTo>
                    <a:pt x="353" y="543"/>
                  </a:lnTo>
                  <a:lnTo>
                    <a:pt x="310" y="563"/>
                  </a:lnTo>
                  <a:lnTo>
                    <a:pt x="267" y="584"/>
                  </a:lnTo>
                  <a:lnTo>
                    <a:pt x="228" y="603"/>
                  </a:lnTo>
                  <a:lnTo>
                    <a:pt x="192" y="620"/>
                  </a:lnTo>
                  <a:lnTo>
                    <a:pt x="158" y="635"/>
                  </a:lnTo>
                  <a:lnTo>
                    <a:pt x="127" y="646"/>
                  </a:lnTo>
                  <a:lnTo>
                    <a:pt x="99" y="655"/>
                  </a:lnTo>
                  <a:lnTo>
                    <a:pt x="74" y="657"/>
                  </a:lnTo>
                  <a:lnTo>
                    <a:pt x="53" y="656"/>
                  </a:lnTo>
                  <a:lnTo>
                    <a:pt x="34" y="649"/>
                  </a:lnTo>
                  <a:lnTo>
                    <a:pt x="20" y="641"/>
                  </a:lnTo>
                  <a:lnTo>
                    <a:pt x="12" y="629"/>
                  </a:lnTo>
                  <a:lnTo>
                    <a:pt x="4" y="611"/>
                  </a:lnTo>
                  <a:lnTo>
                    <a:pt x="2" y="591"/>
                  </a:lnTo>
                  <a:lnTo>
                    <a:pt x="0" y="568"/>
                  </a:lnTo>
                  <a:lnTo>
                    <a:pt x="3" y="542"/>
                  </a:lnTo>
                  <a:lnTo>
                    <a:pt x="9" y="512"/>
                  </a:lnTo>
                  <a:lnTo>
                    <a:pt x="19" y="481"/>
                  </a:lnTo>
                  <a:lnTo>
                    <a:pt x="32" y="449"/>
                  </a:lnTo>
                  <a:lnTo>
                    <a:pt x="46" y="414"/>
                  </a:lnTo>
                  <a:lnTo>
                    <a:pt x="66" y="379"/>
                  </a:lnTo>
                  <a:lnTo>
                    <a:pt x="89" y="343"/>
                  </a:lnTo>
                  <a:lnTo>
                    <a:pt x="115" y="307"/>
                  </a:lnTo>
                  <a:lnTo>
                    <a:pt x="145" y="272"/>
                  </a:lnTo>
                  <a:lnTo>
                    <a:pt x="177" y="236"/>
                  </a:lnTo>
                  <a:lnTo>
                    <a:pt x="214" y="203"/>
                  </a:lnTo>
                  <a:lnTo>
                    <a:pt x="254" y="169"/>
                  </a:lnTo>
                  <a:lnTo>
                    <a:pt x="298" y="138"/>
                  </a:lnTo>
                  <a:lnTo>
                    <a:pt x="346" y="110"/>
                  </a:lnTo>
                  <a:lnTo>
                    <a:pt x="398" y="84"/>
                  </a:lnTo>
                  <a:lnTo>
                    <a:pt x="452" y="60"/>
                  </a:lnTo>
                  <a:lnTo>
                    <a:pt x="512" y="40"/>
                  </a:lnTo>
                  <a:lnTo>
                    <a:pt x="575" y="24"/>
                  </a:lnTo>
                  <a:lnTo>
                    <a:pt x="642" y="11"/>
                  </a:lnTo>
                  <a:lnTo>
                    <a:pt x="713" y="3"/>
                  </a:lnTo>
                  <a:lnTo>
                    <a:pt x="788"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47" name="Freeform 17">
              <a:extLst>
                <a:ext uri="{FF2B5EF4-FFF2-40B4-BE49-F238E27FC236}">
                  <a16:creationId xmlns:a16="http://schemas.microsoft.com/office/drawing/2014/main" id="{F2AC1615-E229-453C-A55D-4AF74C56F58F}"/>
                </a:ext>
              </a:extLst>
            </p:cNvPr>
            <p:cNvSpPr>
              <a:spLocks/>
            </p:cNvSpPr>
            <p:nvPr/>
          </p:nvSpPr>
          <p:spPr bwMode="auto">
            <a:xfrm>
              <a:off x="13181013" y="2468563"/>
              <a:ext cx="1044575" cy="1042988"/>
            </a:xfrm>
            <a:custGeom>
              <a:avLst/>
              <a:gdLst>
                <a:gd name="T0" fmla="*/ 329 w 658"/>
                <a:gd name="T1" fmla="*/ 0 h 657"/>
                <a:gd name="T2" fmla="*/ 378 w 658"/>
                <a:gd name="T3" fmla="*/ 4 h 657"/>
                <a:gd name="T4" fmla="*/ 424 w 658"/>
                <a:gd name="T5" fmla="*/ 14 h 657"/>
                <a:gd name="T6" fmla="*/ 468 w 658"/>
                <a:gd name="T7" fmla="*/ 30 h 657"/>
                <a:gd name="T8" fmla="*/ 508 w 658"/>
                <a:gd name="T9" fmla="*/ 54 h 657"/>
                <a:gd name="T10" fmla="*/ 545 w 658"/>
                <a:gd name="T11" fmla="*/ 81 h 657"/>
                <a:gd name="T12" fmla="*/ 578 w 658"/>
                <a:gd name="T13" fmla="*/ 113 h 657"/>
                <a:gd name="T14" fmla="*/ 605 w 658"/>
                <a:gd name="T15" fmla="*/ 149 h 657"/>
                <a:gd name="T16" fmla="*/ 627 w 658"/>
                <a:gd name="T17" fmla="*/ 190 h 657"/>
                <a:gd name="T18" fmla="*/ 645 w 658"/>
                <a:gd name="T19" fmla="*/ 234 h 657"/>
                <a:gd name="T20" fmla="*/ 655 w 658"/>
                <a:gd name="T21" fmla="*/ 281 h 657"/>
                <a:gd name="T22" fmla="*/ 658 w 658"/>
                <a:gd name="T23" fmla="*/ 329 h 657"/>
                <a:gd name="T24" fmla="*/ 655 w 658"/>
                <a:gd name="T25" fmla="*/ 378 h 657"/>
                <a:gd name="T26" fmla="*/ 645 w 658"/>
                <a:gd name="T27" fmla="*/ 424 h 657"/>
                <a:gd name="T28" fmla="*/ 627 w 658"/>
                <a:gd name="T29" fmla="*/ 467 h 657"/>
                <a:gd name="T30" fmla="*/ 605 w 658"/>
                <a:gd name="T31" fmla="*/ 507 h 657"/>
                <a:gd name="T32" fmla="*/ 578 w 658"/>
                <a:gd name="T33" fmla="*/ 544 h 657"/>
                <a:gd name="T34" fmla="*/ 545 w 658"/>
                <a:gd name="T35" fmla="*/ 576 h 657"/>
                <a:gd name="T36" fmla="*/ 508 w 658"/>
                <a:gd name="T37" fmla="*/ 604 h 657"/>
                <a:gd name="T38" fmla="*/ 468 w 658"/>
                <a:gd name="T39" fmla="*/ 626 h 657"/>
                <a:gd name="T40" fmla="*/ 424 w 658"/>
                <a:gd name="T41" fmla="*/ 643 h 657"/>
                <a:gd name="T42" fmla="*/ 378 w 658"/>
                <a:gd name="T43" fmla="*/ 653 h 657"/>
                <a:gd name="T44" fmla="*/ 329 w 658"/>
                <a:gd name="T45" fmla="*/ 657 h 657"/>
                <a:gd name="T46" fmla="*/ 281 w 658"/>
                <a:gd name="T47" fmla="*/ 653 h 657"/>
                <a:gd name="T48" fmla="*/ 235 w 658"/>
                <a:gd name="T49" fmla="*/ 643 h 657"/>
                <a:gd name="T50" fmla="*/ 190 w 658"/>
                <a:gd name="T51" fmla="*/ 626 h 657"/>
                <a:gd name="T52" fmla="*/ 151 w 658"/>
                <a:gd name="T53" fmla="*/ 604 h 657"/>
                <a:gd name="T54" fmla="*/ 113 w 658"/>
                <a:gd name="T55" fmla="*/ 576 h 657"/>
                <a:gd name="T56" fmla="*/ 81 w 658"/>
                <a:gd name="T57" fmla="*/ 544 h 657"/>
                <a:gd name="T58" fmla="*/ 54 w 658"/>
                <a:gd name="T59" fmla="*/ 507 h 657"/>
                <a:gd name="T60" fmla="*/ 31 w 658"/>
                <a:gd name="T61" fmla="*/ 467 h 657"/>
                <a:gd name="T62" fmla="*/ 14 w 658"/>
                <a:gd name="T63" fmla="*/ 424 h 657"/>
                <a:gd name="T64" fmla="*/ 4 w 658"/>
                <a:gd name="T65" fmla="*/ 378 h 657"/>
                <a:gd name="T66" fmla="*/ 0 w 658"/>
                <a:gd name="T67" fmla="*/ 329 h 657"/>
                <a:gd name="T68" fmla="*/ 4 w 658"/>
                <a:gd name="T69" fmla="*/ 281 h 657"/>
                <a:gd name="T70" fmla="*/ 14 w 658"/>
                <a:gd name="T71" fmla="*/ 234 h 657"/>
                <a:gd name="T72" fmla="*/ 31 w 658"/>
                <a:gd name="T73" fmla="*/ 190 h 657"/>
                <a:gd name="T74" fmla="*/ 54 w 658"/>
                <a:gd name="T75" fmla="*/ 149 h 657"/>
                <a:gd name="T76" fmla="*/ 81 w 658"/>
                <a:gd name="T77" fmla="*/ 113 h 657"/>
                <a:gd name="T78" fmla="*/ 113 w 658"/>
                <a:gd name="T79" fmla="*/ 81 h 657"/>
                <a:gd name="T80" fmla="*/ 151 w 658"/>
                <a:gd name="T81" fmla="*/ 54 h 657"/>
                <a:gd name="T82" fmla="*/ 191 w 658"/>
                <a:gd name="T83" fmla="*/ 30 h 657"/>
                <a:gd name="T84" fmla="*/ 235 w 658"/>
                <a:gd name="T85" fmla="*/ 14 h 657"/>
                <a:gd name="T86" fmla="*/ 281 w 658"/>
                <a:gd name="T87" fmla="*/ 4 h 657"/>
                <a:gd name="T88" fmla="*/ 329 w 658"/>
                <a:gd name="T89" fmla="*/ 0 h 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658" h="657">
                  <a:moveTo>
                    <a:pt x="329" y="0"/>
                  </a:moveTo>
                  <a:lnTo>
                    <a:pt x="378" y="4"/>
                  </a:lnTo>
                  <a:lnTo>
                    <a:pt x="424" y="14"/>
                  </a:lnTo>
                  <a:lnTo>
                    <a:pt x="468" y="30"/>
                  </a:lnTo>
                  <a:lnTo>
                    <a:pt x="508" y="54"/>
                  </a:lnTo>
                  <a:lnTo>
                    <a:pt x="545" y="81"/>
                  </a:lnTo>
                  <a:lnTo>
                    <a:pt x="578" y="113"/>
                  </a:lnTo>
                  <a:lnTo>
                    <a:pt x="605" y="149"/>
                  </a:lnTo>
                  <a:lnTo>
                    <a:pt x="627" y="190"/>
                  </a:lnTo>
                  <a:lnTo>
                    <a:pt x="645" y="234"/>
                  </a:lnTo>
                  <a:lnTo>
                    <a:pt x="655" y="281"/>
                  </a:lnTo>
                  <a:lnTo>
                    <a:pt x="658" y="329"/>
                  </a:lnTo>
                  <a:lnTo>
                    <a:pt x="655" y="378"/>
                  </a:lnTo>
                  <a:lnTo>
                    <a:pt x="645" y="424"/>
                  </a:lnTo>
                  <a:lnTo>
                    <a:pt x="627" y="467"/>
                  </a:lnTo>
                  <a:lnTo>
                    <a:pt x="605" y="507"/>
                  </a:lnTo>
                  <a:lnTo>
                    <a:pt x="578" y="544"/>
                  </a:lnTo>
                  <a:lnTo>
                    <a:pt x="545" y="576"/>
                  </a:lnTo>
                  <a:lnTo>
                    <a:pt x="508" y="604"/>
                  </a:lnTo>
                  <a:lnTo>
                    <a:pt x="468" y="626"/>
                  </a:lnTo>
                  <a:lnTo>
                    <a:pt x="424" y="643"/>
                  </a:lnTo>
                  <a:lnTo>
                    <a:pt x="378" y="653"/>
                  </a:lnTo>
                  <a:lnTo>
                    <a:pt x="329" y="657"/>
                  </a:lnTo>
                  <a:lnTo>
                    <a:pt x="281" y="653"/>
                  </a:lnTo>
                  <a:lnTo>
                    <a:pt x="235" y="643"/>
                  </a:lnTo>
                  <a:lnTo>
                    <a:pt x="190" y="626"/>
                  </a:lnTo>
                  <a:lnTo>
                    <a:pt x="151" y="604"/>
                  </a:lnTo>
                  <a:lnTo>
                    <a:pt x="113" y="576"/>
                  </a:lnTo>
                  <a:lnTo>
                    <a:pt x="81" y="544"/>
                  </a:lnTo>
                  <a:lnTo>
                    <a:pt x="54" y="507"/>
                  </a:lnTo>
                  <a:lnTo>
                    <a:pt x="31" y="467"/>
                  </a:lnTo>
                  <a:lnTo>
                    <a:pt x="14" y="424"/>
                  </a:lnTo>
                  <a:lnTo>
                    <a:pt x="4" y="378"/>
                  </a:lnTo>
                  <a:lnTo>
                    <a:pt x="0" y="329"/>
                  </a:lnTo>
                  <a:lnTo>
                    <a:pt x="4" y="281"/>
                  </a:lnTo>
                  <a:lnTo>
                    <a:pt x="14" y="234"/>
                  </a:lnTo>
                  <a:lnTo>
                    <a:pt x="31" y="190"/>
                  </a:lnTo>
                  <a:lnTo>
                    <a:pt x="54" y="149"/>
                  </a:lnTo>
                  <a:lnTo>
                    <a:pt x="81" y="113"/>
                  </a:lnTo>
                  <a:lnTo>
                    <a:pt x="113" y="81"/>
                  </a:lnTo>
                  <a:lnTo>
                    <a:pt x="151" y="54"/>
                  </a:lnTo>
                  <a:lnTo>
                    <a:pt x="191" y="30"/>
                  </a:lnTo>
                  <a:lnTo>
                    <a:pt x="235" y="14"/>
                  </a:lnTo>
                  <a:lnTo>
                    <a:pt x="281" y="4"/>
                  </a:lnTo>
                  <a:lnTo>
                    <a:pt x="329"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48" name="Freeform 19">
              <a:extLst>
                <a:ext uri="{FF2B5EF4-FFF2-40B4-BE49-F238E27FC236}">
                  <a16:creationId xmlns:a16="http://schemas.microsoft.com/office/drawing/2014/main" id="{B2038588-D06D-443C-8CF7-FBC75947EC7C}"/>
                </a:ext>
              </a:extLst>
            </p:cNvPr>
            <p:cNvSpPr>
              <a:spLocks/>
            </p:cNvSpPr>
            <p:nvPr/>
          </p:nvSpPr>
          <p:spPr bwMode="auto">
            <a:xfrm>
              <a:off x="10812463" y="2468563"/>
              <a:ext cx="1044575" cy="1042988"/>
            </a:xfrm>
            <a:custGeom>
              <a:avLst/>
              <a:gdLst>
                <a:gd name="T0" fmla="*/ 329 w 658"/>
                <a:gd name="T1" fmla="*/ 0 h 657"/>
                <a:gd name="T2" fmla="*/ 377 w 658"/>
                <a:gd name="T3" fmla="*/ 4 h 657"/>
                <a:gd name="T4" fmla="*/ 423 w 658"/>
                <a:gd name="T5" fmla="*/ 14 h 657"/>
                <a:gd name="T6" fmla="*/ 467 w 658"/>
                <a:gd name="T7" fmla="*/ 30 h 657"/>
                <a:gd name="T8" fmla="*/ 507 w 658"/>
                <a:gd name="T9" fmla="*/ 54 h 657"/>
                <a:gd name="T10" fmla="*/ 545 w 658"/>
                <a:gd name="T11" fmla="*/ 81 h 657"/>
                <a:gd name="T12" fmla="*/ 577 w 658"/>
                <a:gd name="T13" fmla="*/ 113 h 657"/>
                <a:gd name="T14" fmla="*/ 604 w 658"/>
                <a:gd name="T15" fmla="*/ 149 h 657"/>
                <a:gd name="T16" fmla="*/ 627 w 658"/>
                <a:gd name="T17" fmla="*/ 190 h 657"/>
                <a:gd name="T18" fmla="*/ 644 w 658"/>
                <a:gd name="T19" fmla="*/ 234 h 657"/>
                <a:gd name="T20" fmla="*/ 654 w 658"/>
                <a:gd name="T21" fmla="*/ 281 h 657"/>
                <a:gd name="T22" fmla="*/ 658 w 658"/>
                <a:gd name="T23" fmla="*/ 329 h 657"/>
                <a:gd name="T24" fmla="*/ 654 w 658"/>
                <a:gd name="T25" fmla="*/ 378 h 657"/>
                <a:gd name="T26" fmla="*/ 644 w 658"/>
                <a:gd name="T27" fmla="*/ 424 h 657"/>
                <a:gd name="T28" fmla="*/ 627 w 658"/>
                <a:gd name="T29" fmla="*/ 467 h 657"/>
                <a:gd name="T30" fmla="*/ 604 w 658"/>
                <a:gd name="T31" fmla="*/ 507 h 657"/>
                <a:gd name="T32" fmla="*/ 577 w 658"/>
                <a:gd name="T33" fmla="*/ 544 h 657"/>
                <a:gd name="T34" fmla="*/ 545 w 658"/>
                <a:gd name="T35" fmla="*/ 576 h 657"/>
                <a:gd name="T36" fmla="*/ 507 w 658"/>
                <a:gd name="T37" fmla="*/ 604 h 657"/>
                <a:gd name="T38" fmla="*/ 467 w 658"/>
                <a:gd name="T39" fmla="*/ 626 h 657"/>
                <a:gd name="T40" fmla="*/ 423 w 658"/>
                <a:gd name="T41" fmla="*/ 643 h 657"/>
                <a:gd name="T42" fmla="*/ 377 w 658"/>
                <a:gd name="T43" fmla="*/ 653 h 657"/>
                <a:gd name="T44" fmla="*/ 329 w 658"/>
                <a:gd name="T45" fmla="*/ 657 h 657"/>
                <a:gd name="T46" fmla="*/ 280 w 658"/>
                <a:gd name="T47" fmla="*/ 653 h 657"/>
                <a:gd name="T48" fmla="*/ 234 w 658"/>
                <a:gd name="T49" fmla="*/ 643 h 657"/>
                <a:gd name="T50" fmla="*/ 190 w 658"/>
                <a:gd name="T51" fmla="*/ 626 h 657"/>
                <a:gd name="T52" fmla="*/ 150 w 658"/>
                <a:gd name="T53" fmla="*/ 604 h 657"/>
                <a:gd name="T54" fmla="*/ 113 w 658"/>
                <a:gd name="T55" fmla="*/ 576 h 657"/>
                <a:gd name="T56" fmla="*/ 80 w 658"/>
                <a:gd name="T57" fmla="*/ 544 h 657"/>
                <a:gd name="T58" fmla="*/ 53 w 658"/>
                <a:gd name="T59" fmla="*/ 507 h 657"/>
                <a:gd name="T60" fmla="*/ 31 w 658"/>
                <a:gd name="T61" fmla="*/ 467 h 657"/>
                <a:gd name="T62" fmla="*/ 13 w 658"/>
                <a:gd name="T63" fmla="*/ 424 h 657"/>
                <a:gd name="T64" fmla="*/ 3 w 658"/>
                <a:gd name="T65" fmla="*/ 378 h 657"/>
                <a:gd name="T66" fmla="*/ 0 w 658"/>
                <a:gd name="T67" fmla="*/ 329 h 657"/>
                <a:gd name="T68" fmla="*/ 3 w 658"/>
                <a:gd name="T69" fmla="*/ 281 h 657"/>
                <a:gd name="T70" fmla="*/ 13 w 658"/>
                <a:gd name="T71" fmla="*/ 234 h 657"/>
                <a:gd name="T72" fmla="*/ 31 w 658"/>
                <a:gd name="T73" fmla="*/ 190 h 657"/>
                <a:gd name="T74" fmla="*/ 53 w 658"/>
                <a:gd name="T75" fmla="*/ 149 h 657"/>
                <a:gd name="T76" fmla="*/ 80 w 658"/>
                <a:gd name="T77" fmla="*/ 113 h 657"/>
                <a:gd name="T78" fmla="*/ 113 w 658"/>
                <a:gd name="T79" fmla="*/ 81 h 657"/>
                <a:gd name="T80" fmla="*/ 150 w 658"/>
                <a:gd name="T81" fmla="*/ 54 h 657"/>
                <a:gd name="T82" fmla="*/ 190 w 658"/>
                <a:gd name="T83" fmla="*/ 30 h 657"/>
                <a:gd name="T84" fmla="*/ 234 w 658"/>
                <a:gd name="T85" fmla="*/ 14 h 657"/>
                <a:gd name="T86" fmla="*/ 280 w 658"/>
                <a:gd name="T87" fmla="*/ 4 h 657"/>
                <a:gd name="T88" fmla="*/ 329 w 658"/>
                <a:gd name="T89" fmla="*/ 0 h 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658" h="657">
                  <a:moveTo>
                    <a:pt x="329" y="0"/>
                  </a:moveTo>
                  <a:lnTo>
                    <a:pt x="377" y="4"/>
                  </a:lnTo>
                  <a:lnTo>
                    <a:pt x="423" y="14"/>
                  </a:lnTo>
                  <a:lnTo>
                    <a:pt x="467" y="30"/>
                  </a:lnTo>
                  <a:lnTo>
                    <a:pt x="507" y="54"/>
                  </a:lnTo>
                  <a:lnTo>
                    <a:pt x="545" y="81"/>
                  </a:lnTo>
                  <a:lnTo>
                    <a:pt x="577" y="113"/>
                  </a:lnTo>
                  <a:lnTo>
                    <a:pt x="604" y="149"/>
                  </a:lnTo>
                  <a:lnTo>
                    <a:pt x="627" y="190"/>
                  </a:lnTo>
                  <a:lnTo>
                    <a:pt x="644" y="234"/>
                  </a:lnTo>
                  <a:lnTo>
                    <a:pt x="654" y="281"/>
                  </a:lnTo>
                  <a:lnTo>
                    <a:pt x="658" y="329"/>
                  </a:lnTo>
                  <a:lnTo>
                    <a:pt x="654" y="378"/>
                  </a:lnTo>
                  <a:lnTo>
                    <a:pt x="644" y="424"/>
                  </a:lnTo>
                  <a:lnTo>
                    <a:pt x="627" y="467"/>
                  </a:lnTo>
                  <a:lnTo>
                    <a:pt x="604" y="507"/>
                  </a:lnTo>
                  <a:lnTo>
                    <a:pt x="577" y="544"/>
                  </a:lnTo>
                  <a:lnTo>
                    <a:pt x="545" y="576"/>
                  </a:lnTo>
                  <a:lnTo>
                    <a:pt x="507" y="604"/>
                  </a:lnTo>
                  <a:lnTo>
                    <a:pt x="467" y="626"/>
                  </a:lnTo>
                  <a:lnTo>
                    <a:pt x="423" y="643"/>
                  </a:lnTo>
                  <a:lnTo>
                    <a:pt x="377" y="653"/>
                  </a:lnTo>
                  <a:lnTo>
                    <a:pt x="329" y="657"/>
                  </a:lnTo>
                  <a:lnTo>
                    <a:pt x="280" y="653"/>
                  </a:lnTo>
                  <a:lnTo>
                    <a:pt x="234" y="643"/>
                  </a:lnTo>
                  <a:lnTo>
                    <a:pt x="190" y="626"/>
                  </a:lnTo>
                  <a:lnTo>
                    <a:pt x="150" y="604"/>
                  </a:lnTo>
                  <a:lnTo>
                    <a:pt x="113" y="576"/>
                  </a:lnTo>
                  <a:lnTo>
                    <a:pt x="80" y="544"/>
                  </a:lnTo>
                  <a:lnTo>
                    <a:pt x="53" y="507"/>
                  </a:lnTo>
                  <a:lnTo>
                    <a:pt x="31" y="467"/>
                  </a:lnTo>
                  <a:lnTo>
                    <a:pt x="13" y="424"/>
                  </a:lnTo>
                  <a:lnTo>
                    <a:pt x="3" y="378"/>
                  </a:lnTo>
                  <a:lnTo>
                    <a:pt x="0" y="329"/>
                  </a:lnTo>
                  <a:lnTo>
                    <a:pt x="3" y="281"/>
                  </a:lnTo>
                  <a:lnTo>
                    <a:pt x="13" y="234"/>
                  </a:lnTo>
                  <a:lnTo>
                    <a:pt x="31" y="190"/>
                  </a:lnTo>
                  <a:lnTo>
                    <a:pt x="53" y="149"/>
                  </a:lnTo>
                  <a:lnTo>
                    <a:pt x="80" y="113"/>
                  </a:lnTo>
                  <a:lnTo>
                    <a:pt x="113" y="81"/>
                  </a:lnTo>
                  <a:lnTo>
                    <a:pt x="150" y="54"/>
                  </a:lnTo>
                  <a:lnTo>
                    <a:pt x="190" y="30"/>
                  </a:lnTo>
                  <a:lnTo>
                    <a:pt x="234" y="14"/>
                  </a:lnTo>
                  <a:lnTo>
                    <a:pt x="280" y="4"/>
                  </a:lnTo>
                  <a:lnTo>
                    <a:pt x="329"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grpSp>
      <p:grpSp>
        <p:nvGrpSpPr>
          <p:cNvPr id="49" name="Group 48">
            <a:extLst>
              <a:ext uri="{FF2B5EF4-FFF2-40B4-BE49-F238E27FC236}">
                <a16:creationId xmlns:a16="http://schemas.microsoft.com/office/drawing/2014/main" id="{4A220094-4C70-446B-B0A2-9BE8FEED5692}"/>
              </a:ext>
            </a:extLst>
          </p:cNvPr>
          <p:cNvGrpSpPr/>
          <p:nvPr/>
        </p:nvGrpSpPr>
        <p:grpSpPr>
          <a:xfrm>
            <a:off x="5390790" y="2421892"/>
            <a:ext cx="508606" cy="456047"/>
            <a:chOff x="-2852738" y="-833438"/>
            <a:chExt cx="6283326" cy="5634038"/>
          </a:xfrm>
        </p:grpSpPr>
        <p:grpSp>
          <p:nvGrpSpPr>
            <p:cNvPr id="50" name="Group 49">
              <a:extLst>
                <a:ext uri="{FF2B5EF4-FFF2-40B4-BE49-F238E27FC236}">
                  <a16:creationId xmlns:a16="http://schemas.microsoft.com/office/drawing/2014/main" id="{DA9C90CA-B725-4803-8A80-ADD8F94078F8}"/>
                </a:ext>
              </a:extLst>
            </p:cNvPr>
            <p:cNvGrpSpPr/>
            <p:nvPr/>
          </p:nvGrpSpPr>
          <p:grpSpPr>
            <a:xfrm>
              <a:off x="-2852738" y="-833438"/>
              <a:ext cx="6283326" cy="5634038"/>
              <a:chOff x="-2852738" y="-833438"/>
              <a:chExt cx="6283326" cy="5634038"/>
            </a:xfrm>
          </p:grpSpPr>
          <p:sp>
            <p:nvSpPr>
              <p:cNvPr id="52" name="Freeform 6">
                <a:extLst>
                  <a:ext uri="{FF2B5EF4-FFF2-40B4-BE49-F238E27FC236}">
                    <a16:creationId xmlns:a16="http://schemas.microsoft.com/office/drawing/2014/main" id="{66812C3A-946B-4444-A02B-3FDA3C302E31}"/>
                  </a:ext>
                </a:extLst>
              </p:cNvPr>
              <p:cNvSpPr>
                <a:spLocks/>
              </p:cNvSpPr>
              <p:nvPr/>
            </p:nvSpPr>
            <p:spPr bwMode="auto">
              <a:xfrm>
                <a:off x="-1119188" y="-833438"/>
                <a:ext cx="4549776" cy="5634038"/>
              </a:xfrm>
              <a:custGeom>
                <a:avLst/>
                <a:gdLst>
                  <a:gd name="T0" fmla="*/ 2286 w 2866"/>
                  <a:gd name="T1" fmla="*/ 4 h 3549"/>
                  <a:gd name="T2" fmla="*/ 2380 w 2866"/>
                  <a:gd name="T3" fmla="*/ 50 h 3549"/>
                  <a:gd name="T4" fmla="*/ 2442 w 2866"/>
                  <a:gd name="T5" fmla="*/ 135 h 3549"/>
                  <a:gd name="T6" fmla="*/ 2453 w 2866"/>
                  <a:gd name="T7" fmla="*/ 241 h 3549"/>
                  <a:gd name="T8" fmla="*/ 2406 w 2866"/>
                  <a:gd name="T9" fmla="*/ 336 h 3549"/>
                  <a:gd name="T10" fmla="*/ 2321 w 2866"/>
                  <a:gd name="T11" fmla="*/ 397 h 3549"/>
                  <a:gd name="T12" fmla="*/ 2456 w 2866"/>
                  <a:gd name="T13" fmla="*/ 410 h 3549"/>
                  <a:gd name="T14" fmla="*/ 2581 w 2866"/>
                  <a:gd name="T15" fmla="*/ 441 h 3549"/>
                  <a:gd name="T16" fmla="*/ 2676 w 2866"/>
                  <a:gd name="T17" fmla="*/ 522 h 3549"/>
                  <a:gd name="T18" fmla="*/ 2725 w 2866"/>
                  <a:gd name="T19" fmla="*/ 639 h 3549"/>
                  <a:gd name="T20" fmla="*/ 2715 w 2866"/>
                  <a:gd name="T21" fmla="*/ 769 h 3549"/>
                  <a:gd name="T22" fmla="*/ 2648 w 2866"/>
                  <a:gd name="T23" fmla="*/ 876 h 3549"/>
                  <a:gd name="T24" fmla="*/ 2543 w 2866"/>
                  <a:gd name="T25" fmla="*/ 942 h 3549"/>
                  <a:gd name="T26" fmla="*/ 2592 w 2866"/>
                  <a:gd name="T27" fmla="*/ 957 h 3549"/>
                  <a:gd name="T28" fmla="*/ 2718 w 2866"/>
                  <a:gd name="T29" fmla="*/ 987 h 3549"/>
                  <a:gd name="T30" fmla="*/ 2813 w 2866"/>
                  <a:gd name="T31" fmla="*/ 1069 h 3549"/>
                  <a:gd name="T32" fmla="*/ 2862 w 2866"/>
                  <a:gd name="T33" fmla="*/ 1185 h 3549"/>
                  <a:gd name="T34" fmla="*/ 2852 w 2866"/>
                  <a:gd name="T35" fmla="*/ 1315 h 3549"/>
                  <a:gd name="T36" fmla="*/ 2786 w 2866"/>
                  <a:gd name="T37" fmla="*/ 1421 h 3549"/>
                  <a:gd name="T38" fmla="*/ 2679 w 2866"/>
                  <a:gd name="T39" fmla="*/ 1488 h 3549"/>
                  <a:gd name="T40" fmla="*/ 2631 w 2866"/>
                  <a:gd name="T41" fmla="*/ 1508 h 3549"/>
                  <a:gd name="T42" fmla="*/ 2734 w 2866"/>
                  <a:gd name="T43" fmla="*/ 1538 h 3549"/>
                  <a:gd name="T44" fmla="*/ 2810 w 2866"/>
                  <a:gd name="T45" fmla="*/ 1589 h 3549"/>
                  <a:gd name="T46" fmla="*/ 2856 w 2866"/>
                  <a:gd name="T47" fmla="*/ 1666 h 3549"/>
                  <a:gd name="T48" fmla="*/ 2862 w 2866"/>
                  <a:gd name="T49" fmla="*/ 1775 h 3549"/>
                  <a:gd name="T50" fmla="*/ 2821 w 2866"/>
                  <a:gd name="T51" fmla="*/ 1895 h 3549"/>
                  <a:gd name="T52" fmla="*/ 2741 w 2866"/>
                  <a:gd name="T53" fmla="*/ 1992 h 3549"/>
                  <a:gd name="T54" fmla="*/ 2633 w 2866"/>
                  <a:gd name="T55" fmla="*/ 2044 h 3549"/>
                  <a:gd name="T56" fmla="*/ 1638 w 2866"/>
                  <a:gd name="T57" fmla="*/ 3140 h 3549"/>
                  <a:gd name="T58" fmla="*/ 1616 w 2866"/>
                  <a:gd name="T59" fmla="*/ 3307 h 3549"/>
                  <a:gd name="T60" fmla="*/ 1550 w 2866"/>
                  <a:gd name="T61" fmla="*/ 3431 h 3549"/>
                  <a:gd name="T62" fmla="*/ 1442 w 2866"/>
                  <a:gd name="T63" fmla="*/ 3510 h 3549"/>
                  <a:gd name="T64" fmla="*/ 1288 w 2866"/>
                  <a:gd name="T65" fmla="*/ 3547 h 3549"/>
                  <a:gd name="T66" fmla="*/ 1172 w 2866"/>
                  <a:gd name="T67" fmla="*/ 3538 h 3549"/>
                  <a:gd name="T68" fmla="*/ 1113 w 2866"/>
                  <a:gd name="T69" fmla="*/ 3489 h 3549"/>
                  <a:gd name="T70" fmla="*/ 1091 w 2866"/>
                  <a:gd name="T71" fmla="*/ 3413 h 3549"/>
                  <a:gd name="T72" fmla="*/ 1089 w 2866"/>
                  <a:gd name="T73" fmla="*/ 3109 h 3549"/>
                  <a:gd name="T74" fmla="*/ 1074 w 2866"/>
                  <a:gd name="T75" fmla="*/ 2847 h 3549"/>
                  <a:gd name="T76" fmla="*/ 1033 w 2866"/>
                  <a:gd name="T77" fmla="*/ 2622 h 3549"/>
                  <a:gd name="T78" fmla="*/ 952 w 2866"/>
                  <a:gd name="T79" fmla="*/ 2426 h 3549"/>
                  <a:gd name="T80" fmla="*/ 819 w 2866"/>
                  <a:gd name="T81" fmla="*/ 2252 h 3549"/>
                  <a:gd name="T82" fmla="*/ 666 w 2866"/>
                  <a:gd name="T83" fmla="*/ 2113 h 3549"/>
                  <a:gd name="T84" fmla="*/ 520 w 2866"/>
                  <a:gd name="T85" fmla="*/ 2005 h 3549"/>
                  <a:gd name="T86" fmla="*/ 387 w 2866"/>
                  <a:gd name="T87" fmla="*/ 1936 h 3549"/>
                  <a:gd name="T88" fmla="*/ 273 w 2866"/>
                  <a:gd name="T89" fmla="*/ 1912 h 3549"/>
                  <a:gd name="T90" fmla="*/ 273 w 2866"/>
                  <a:gd name="T91" fmla="*/ 274 h 3549"/>
                  <a:gd name="T92" fmla="*/ 435 w 2866"/>
                  <a:gd name="T93" fmla="*/ 241 h 3549"/>
                  <a:gd name="T94" fmla="*/ 556 w 2866"/>
                  <a:gd name="T95" fmla="*/ 199 h 3549"/>
                  <a:gd name="T96" fmla="*/ 652 w 2866"/>
                  <a:gd name="T97" fmla="*/ 151 h 3549"/>
                  <a:gd name="T98" fmla="*/ 740 w 2866"/>
                  <a:gd name="T99" fmla="*/ 104 h 3549"/>
                  <a:gd name="T100" fmla="*/ 832 w 2866"/>
                  <a:gd name="T101" fmla="*/ 60 h 3549"/>
                  <a:gd name="T102" fmla="*/ 947 w 2866"/>
                  <a:gd name="T103" fmla="*/ 26 h 3549"/>
                  <a:gd name="T104" fmla="*/ 1099 w 2866"/>
                  <a:gd name="T105" fmla="*/ 5 h 35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866" h="3549">
                    <a:moveTo>
                      <a:pt x="1228" y="0"/>
                    </a:moveTo>
                    <a:lnTo>
                      <a:pt x="2252" y="0"/>
                    </a:lnTo>
                    <a:lnTo>
                      <a:pt x="2286" y="4"/>
                    </a:lnTo>
                    <a:lnTo>
                      <a:pt x="2319" y="14"/>
                    </a:lnTo>
                    <a:lnTo>
                      <a:pt x="2350" y="30"/>
                    </a:lnTo>
                    <a:lnTo>
                      <a:pt x="2380" y="50"/>
                    </a:lnTo>
                    <a:lnTo>
                      <a:pt x="2405" y="75"/>
                    </a:lnTo>
                    <a:lnTo>
                      <a:pt x="2426" y="104"/>
                    </a:lnTo>
                    <a:lnTo>
                      <a:pt x="2442" y="135"/>
                    </a:lnTo>
                    <a:lnTo>
                      <a:pt x="2453" y="170"/>
                    </a:lnTo>
                    <a:lnTo>
                      <a:pt x="2456" y="205"/>
                    </a:lnTo>
                    <a:lnTo>
                      <a:pt x="2453" y="241"/>
                    </a:lnTo>
                    <a:lnTo>
                      <a:pt x="2443" y="275"/>
                    </a:lnTo>
                    <a:lnTo>
                      <a:pt x="2427" y="307"/>
                    </a:lnTo>
                    <a:lnTo>
                      <a:pt x="2406" y="336"/>
                    </a:lnTo>
                    <a:lnTo>
                      <a:pt x="2382" y="361"/>
                    </a:lnTo>
                    <a:lnTo>
                      <a:pt x="2353" y="381"/>
                    </a:lnTo>
                    <a:lnTo>
                      <a:pt x="2321" y="397"/>
                    </a:lnTo>
                    <a:lnTo>
                      <a:pt x="2287" y="407"/>
                    </a:lnTo>
                    <a:lnTo>
                      <a:pt x="2252" y="410"/>
                    </a:lnTo>
                    <a:lnTo>
                      <a:pt x="2456" y="410"/>
                    </a:lnTo>
                    <a:lnTo>
                      <a:pt x="2500" y="414"/>
                    </a:lnTo>
                    <a:lnTo>
                      <a:pt x="2543" y="424"/>
                    </a:lnTo>
                    <a:lnTo>
                      <a:pt x="2581" y="441"/>
                    </a:lnTo>
                    <a:lnTo>
                      <a:pt x="2617" y="463"/>
                    </a:lnTo>
                    <a:lnTo>
                      <a:pt x="2648" y="491"/>
                    </a:lnTo>
                    <a:lnTo>
                      <a:pt x="2676" y="522"/>
                    </a:lnTo>
                    <a:lnTo>
                      <a:pt x="2698" y="558"/>
                    </a:lnTo>
                    <a:lnTo>
                      <a:pt x="2715" y="597"/>
                    </a:lnTo>
                    <a:lnTo>
                      <a:pt x="2725" y="639"/>
                    </a:lnTo>
                    <a:lnTo>
                      <a:pt x="2729" y="683"/>
                    </a:lnTo>
                    <a:lnTo>
                      <a:pt x="2725" y="727"/>
                    </a:lnTo>
                    <a:lnTo>
                      <a:pt x="2715" y="769"/>
                    </a:lnTo>
                    <a:lnTo>
                      <a:pt x="2698" y="808"/>
                    </a:lnTo>
                    <a:lnTo>
                      <a:pt x="2676" y="843"/>
                    </a:lnTo>
                    <a:lnTo>
                      <a:pt x="2648" y="876"/>
                    </a:lnTo>
                    <a:lnTo>
                      <a:pt x="2617" y="903"/>
                    </a:lnTo>
                    <a:lnTo>
                      <a:pt x="2581" y="925"/>
                    </a:lnTo>
                    <a:lnTo>
                      <a:pt x="2543" y="942"/>
                    </a:lnTo>
                    <a:lnTo>
                      <a:pt x="2500" y="953"/>
                    </a:lnTo>
                    <a:lnTo>
                      <a:pt x="2456" y="957"/>
                    </a:lnTo>
                    <a:lnTo>
                      <a:pt x="2592" y="957"/>
                    </a:lnTo>
                    <a:lnTo>
                      <a:pt x="2636" y="960"/>
                    </a:lnTo>
                    <a:lnTo>
                      <a:pt x="2679" y="970"/>
                    </a:lnTo>
                    <a:lnTo>
                      <a:pt x="2718" y="987"/>
                    </a:lnTo>
                    <a:lnTo>
                      <a:pt x="2754" y="1009"/>
                    </a:lnTo>
                    <a:lnTo>
                      <a:pt x="2786" y="1036"/>
                    </a:lnTo>
                    <a:lnTo>
                      <a:pt x="2813" y="1069"/>
                    </a:lnTo>
                    <a:lnTo>
                      <a:pt x="2834" y="1104"/>
                    </a:lnTo>
                    <a:lnTo>
                      <a:pt x="2852" y="1143"/>
                    </a:lnTo>
                    <a:lnTo>
                      <a:pt x="2862" y="1185"/>
                    </a:lnTo>
                    <a:lnTo>
                      <a:pt x="2866" y="1229"/>
                    </a:lnTo>
                    <a:lnTo>
                      <a:pt x="2862" y="1273"/>
                    </a:lnTo>
                    <a:lnTo>
                      <a:pt x="2852" y="1315"/>
                    </a:lnTo>
                    <a:lnTo>
                      <a:pt x="2834" y="1354"/>
                    </a:lnTo>
                    <a:lnTo>
                      <a:pt x="2813" y="1390"/>
                    </a:lnTo>
                    <a:lnTo>
                      <a:pt x="2786" y="1421"/>
                    </a:lnTo>
                    <a:lnTo>
                      <a:pt x="2754" y="1449"/>
                    </a:lnTo>
                    <a:lnTo>
                      <a:pt x="2718" y="1471"/>
                    </a:lnTo>
                    <a:lnTo>
                      <a:pt x="2679" y="1488"/>
                    </a:lnTo>
                    <a:lnTo>
                      <a:pt x="2636" y="1498"/>
                    </a:lnTo>
                    <a:lnTo>
                      <a:pt x="2592" y="1502"/>
                    </a:lnTo>
                    <a:lnTo>
                      <a:pt x="2631" y="1508"/>
                    </a:lnTo>
                    <a:lnTo>
                      <a:pt x="2668" y="1516"/>
                    </a:lnTo>
                    <a:lnTo>
                      <a:pt x="2702" y="1526"/>
                    </a:lnTo>
                    <a:lnTo>
                      <a:pt x="2734" y="1538"/>
                    </a:lnTo>
                    <a:lnTo>
                      <a:pt x="2761" y="1553"/>
                    </a:lnTo>
                    <a:lnTo>
                      <a:pt x="2788" y="1570"/>
                    </a:lnTo>
                    <a:lnTo>
                      <a:pt x="2810" y="1589"/>
                    </a:lnTo>
                    <a:lnTo>
                      <a:pt x="2830" y="1611"/>
                    </a:lnTo>
                    <a:lnTo>
                      <a:pt x="2845" y="1638"/>
                    </a:lnTo>
                    <a:lnTo>
                      <a:pt x="2856" y="1666"/>
                    </a:lnTo>
                    <a:lnTo>
                      <a:pt x="2864" y="1699"/>
                    </a:lnTo>
                    <a:lnTo>
                      <a:pt x="2866" y="1734"/>
                    </a:lnTo>
                    <a:lnTo>
                      <a:pt x="2862" y="1775"/>
                    </a:lnTo>
                    <a:lnTo>
                      <a:pt x="2854" y="1817"/>
                    </a:lnTo>
                    <a:lnTo>
                      <a:pt x="2841" y="1857"/>
                    </a:lnTo>
                    <a:lnTo>
                      <a:pt x="2821" y="1895"/>
                    </a:lnTo>
                    <a:lnTo>
                      <a:pt x="2798" y="1931"/>
                    </a:lnTo>
                    <a:lnTo>
                      <a:pt x="2771" y="1963"/>
                    </a:lnTo>
                    <a:lnTo>
                      <a:pt x="2741" y="1992"/>
                    </a:lnTo>
                    <a:lnTo>
                      <a:pt x="2708" y="2015"/>
                    </a:lnTo>
                    <a:lnTo>
                      <a:pt x="2671" y="2033"/>
                    </a:lnTo>
                    <a:lnTo>
                      <a:pt x="2633" y="2044"/>
                    </a:lnTo>
                    <a:lnTo>
                      <a:pt x="2592" y="2048"/>
                    </a:lnTo>
                    <a:lnTo>
                      <a:pt x="1638" y="2048"/>
                    </a:lnTo>
                    <a:lnTo>
                      <a:pt x="1638" y="3140"/>
                    </a:lnTo>
                    <a:lnTo>
                      <a:pt x="1635" y="3200"/>
                    </a:lnTo>
                    <a:lnTo>
                      <a:pt x="1628" y="3256"/>
                    </a:lnTo>
                    <a:lnTo>
                      <a:pt x="1616" y="3307"/>
                    </a:lnTo>
                    <a:lnTo>
                      <a:pt x="1599" y="3353"/>
                    </a:lnTo>
                    <a:lnTo>
                      <a:pt x="1577" y="3394"/>
                    </a:lnTo>
                    <a:lnTo>
                      <a:pt x="1550" y="3431"/>
                    </a:lnTo>
                    <a:lnTo>
                      <a:pt x="1518" y="3461"/>
                    </a:lnTo>
                    <a:lnTo>
                      <a:pt x="1482" y="3488"/>
                    </a:lnTo>
                    <a:lnTo>
                      <a:pt x="1442" y="3510"/>
                    </a:lnTo>
                    <a:lnTo>
                      <a:pt x="1396" y="3527"/>
                    </a:lnTo>
                    <a:lnTo>
                      <a:pt x="1344" y="3539"/>
                    </a:lnTo>
                    <a:lnTo>
                      <a:pt x="1288" y="3547"/>
                    </a:lnTo>
                    <a:lnTo>
                      <a:pt x="1228" y="3549"/>
                    </a:lnTo>
                    <a:lnTo>
                      <a:pt x="1198" y="3547"/>
                    </a:lnTo>
                    <a:lnTo>
                      <a:pt x="1172" y="3538"/>
                    </a:lnTo>
                    <a:lnTo>
                      <a:pt x="1149" y="3526"/>
                    </a:lnTo>
                    <a:lnTo>
                      <a:pt x="1129" y="3509"/>
                    </a:lnTo>
                    <a:lnTo>
                      <a:pt x="1113" y="3489"/>
                    </a:lnTo>
                    <a:lnTo>
                      <a:pt x="1101" y="3466"/>
                    </a:lnTo>
                    <a:lnTo>
                      <a:pt x="1094" y="3441"/>
                    </a:lnTo>
                    <a:lnTo>
                      <a:pt x="1091" y="3413"/>
                    </a:lnTo>
                    <a:lnTo>
                      <a:pt x="1091" y="3306"/>
                    </a:lnTo>
                    <a:lnTo>
                      <a:pt x="1091" y="3205"/>
                    </a:lnTo>
                    <a:lnTo>
                      <a:pt x="1089" y="3109"/>
                    </a:lnTo>
                    <a:lnTo>
                      <a:pt x="1087" y="3017"/>
                    </a:lnTo>
                    <a:lnTo>
                      <a:pt x="1082" y="2930"/>
                    </a:lnTo>
                    <a:lnTo>
                      <a:pt x="1074" y="2847"/>
                    </a:lnTo>
                    <a:lnTo>
                      <a:pt x="1063" y="2768"/>
                    </a:lnTo>
                    <a:lnTo>
                      <a:pt x="1050" y="2694"/>
                    </a:lnTo>
                    <a:lnTo>
                      <a:pt x="1033" y="2622"/>
                    </a:lnTo>
                    <a:lnTo>
                      <a:pt x="1011" y="2554"/>
                    </a:lnTo>
                    <a:lnTo>
                      <a:pt x="984" y="2488"/>
                    </a:lnTo>
                    <a:lnTo>
                      <a:pt x="952" y="2426"/>
                    </a:lnTo>
                    <a:lnTo>
                      <a:pt x="914" y="2365"/>
                    </a:lnTo>
                    <a:lnTo>
                      <a:pt x="870" y="2308"/>
                    </a:lnTo>
                    <a:lnTo>
                      <a:pt x="819" y="2252"/>
                    </a:lnTo>
                    <a:lnTo>
                      <a:pt x="768" y="2202"/>
                    </a:lnTo>
                    <a:lnTo>
                      <a:pt x="717" y="2156"/>
                    </a:lnTo>
                    <a:lnTo>
                      <a:pt x="666" y="2113"/>
                    </a:lnTo>
                    <a:lnTo>
                      <a:pt x="617" y="2073"/>
                    </a:lnTo>
                    <a:lnTo>
                      <a:pt x="567" y="2037"/>
                    </a:lnTo>
                    <a:lnTo>
                      <a:pt x="520" y="2005"/>
                    </a:lnTo>
                    <a:lnTo>
                      <a:pt x="474" y="1977"/>
                    </a:lnTo>
                    <a:lnTo>
                      <a:pt x="430" y="1954"/>
                    </a:lnTo>
                    <a:lnTo>
                      <a:pt x="387" y="1936"/>
                    </a:lnTo>
                    <a:lnTo>
                      <a:pt x="346" y="1922"/>
                    </a:lnTo>
                    <a:lnTo>
                      <a:pt x="308" y="1914"/>
                    </a:lnTo>
                    <a:lnTo>
                      <a:pt x="273" y="1912"/>
                    </a:lnTo>
                    <a:lnTo>
                      <a:pt x="0" y="1912"/>
                    </a:lnTo>
                    <a:lnTo>
                      <a:pt x="0" y="274"/>
                    </a:lnTo>
                    <a:lnTo>
                      <a:pt x="273" y="274"/>
                    </a:lnTo>
                    <a:lnTo>
                      <a:pt x="332" y="264"/>
                    </a:lnTo>
                    <a:lnTo>
                      <a:pt x="386" y="253"/>
                    </a:lnTo>
                    <a:lnTo>
                      <a:pt x="435" y="241"/>
                    </a:lnTo>
                    <a:lnTo>
                      <a:pt x="478" y="228"/>
                    </a:lnTo>
                    <a:lnTo>
                      <a:pt x="519" y="213"/>
                    </a:lnTo>
                    <a:lnTo>
                      <a:pt x="556" y="199"/>
                    </a:lnTo>
                    <a:lnTo>
                      <a:pt x="590" y="183"/>
                    </a:lnTo>
                    <a:lnTo>
                      <a:pt x="622" y="167"/>
                    </a:lnTo>
                    <a:lnTo>
                      <a:pt x="652" y="151"/>
                    </a:lnTo>
                    <a:lnTo>
                      <a:pt x="682" y="135"/>
                    </a:lnTo>
                    <a:lnTo>
                      <a:pt x="711" y="120"/>
                    </a:lnTo>
                    <a:lnTo>
                      <a:pt x="740" y="104"/>
                    </a:lnTo>
                    <a:lnTo>
                      <a:pt x="769" y="89"/>
                    </a:lnTo>
                    <a:lnTo>
                      <a:pt x="800" y="75"/>
                    </a:lnTo>
                    <a:lnTo>
                      <a:pt x="832" y="60"/>
                    </a:lnTo>
                    <a:lnTo>
                      <a:pt x="868" y="48"/>
                    </a:lnTo>
                    <a:lnTo>
                      <a:pt x="905" y="37"/>
                    </a:lnTo>
                    <a:lnTo>
                      <a:pt x="947" y="26"/>
                    </a:lnTo>
                    <a:lnTo>
                      <a:pt x="993" y="17"/>
                    </a:lnTo>
                    <a:lnTo>
                      <a:pt x="1043" y="10"/>
                    </a:lnTo>
                    <a:lnTo>
                      <a:pt x="1099" y="5"/>
                    </a:lnTo>
                    <a:lnTo>
                      <a:pt x="1161" y="2"/>
                    </a:lnTo>
                    <a:lnTo>
                      <a:pt x="1228" y="0"/>
                    </a:lnTo>
                    <a:close/>
                  </a:path>
                </a:pathLst>
              </a:custGeom>
              <a:solidFill>
                <a:srgbClr val="E6D1A8"/>
              </a:solidFill>
              <a:ln w="5715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53" name="Rectangle 7">
                <a:extLst>
                  <a:ext uri="{FF2B5EF4-FFF2-40B4-BE49-F238E27FC236}">
                    <a16:creationId xmlns:a16="http://schemas.microsoft.com/office/drawing/2014/main" id="{846FD92B-D263-4561-98AC-4534BB097C1C}"/>
                  </a:ext>
                </a:extLst>
              </p:cNvPr>
              <p:cNvSpPr>
                <a:spLocks noChangeArrowheads="1"/>
              </p:cNvSpPr>
              <p:nvPr/>
            </p:nvSpPr>
            <p:spPr bwMode="auto">
              <a:xfrm>
                <a:off x="-2852738" y="-833438"/>
                <a:ext cx="1733550" cy="3251200"/>
              </a:xfrm>
              <a:prstGeom prst="rect">
                <a:avLst/>
              </a:prstGeom>
              <a:solidFill>
                <a:schemeClr val="accent2"/>
              </a:solidFill>
              <a:ln w="57150">
                <a:noFill/>
                <a:prstDash val="solid"/>
                <a:miter lim="800000"/>
                <a:headEnd/>
                <a:tailEnd/>
              </a:ln>
            </p:spPr>
            <p:txBody>
              <a:bodyPr vert="horz" wrap="square" lIns="91440" tIns="45720" rIns="91440" bIns="45720" numCol="1" anchor="t" anchorCtr="0" compatLnSpc="1">
                <a:prstTxWarp prst="textNoShape">
                  <a:avLst/>
                </a:prstTxWarp>
              </a:bodyPr>
              <a:lstStyle/>
              <a:p>
                <a:endParaRPr lang="en-IN"/>
              </a:p>
            </p:txBody>
          </p:sp>
        </p:grpSp>
        <p:sp>
          <p:nvSpPr>
            <p:cNvPr id="51" name="Freeform 8">
              <a:extLst>
                <a:ext uri="{FF2B5EF4-FFF2-40B4-BE49-F238E27FC236}">
                  <a16:creationId xmlns:a16="http://schemas.microsoft.com/office/drawing/2014/main" id="{C9BFE757-A161-43F4-B6CF-F667DB66FA3C}"/>
                </a:ext>
              </a:extLst>
            </p:cNvPr>
            <p:cNvSpPr>
              <a:spLocks/>
            </p:cNvSpPr>
            <p:nvPr/>
          </p:nvSpPr>
          <p:spPr bwMode="auto">
            <a:xfrm>
              <a:off x="-2093913" y="1550988"/>
              <a:ext cx="215900" cy="217488"/>
            </a:xfrm>
            <a:custGeom>
              <a:avLst/>
              <a:gdLst>
                <a:gd name="T0" fmla="*/ 68 w 136"/>
                <a:gd name="T1" fmla="*/ 0 h 137"/>
                <a:gd name="T2" fmla="*/ 90 w 136"/>
                <a:gd name="T3" fmla="*/ 3 h 137"/>
                <a:gd name="T4" fmla="*/ 108 w 136"/>
                <a:gd name="T5" fmla="*/ 13 h 137"/>
                <a:gd name="T6" fmla="*/ 123 w 136"/>
                <a:gd name="T7" fmla="*/ 28 h 137"/>
                <a:gd name="T8" fmla="*/ 133 w 136"/>
                <a:gd name="T9" fmla="*/ 47 h 137"/>
                <a:gd name="T10" fmla="*/ 136 w 136"/>
                <a:gd name="T11" fmla="*/ 68 h 137"/>
                <a:gd name="T12" fmla="*/ 133 w 136"/>
                <a:gd name="T13" fmla="*/ 90 h 137"/>
                <a:gd name="T14" fmla="*/ 123 w 136"/>
                <a:gd name="T15" fmla="*/ 109 h 137"/>
                <a:gd name="T16" fmla="*/ 108 w 136"/>
                <a:gd name="T17" fmla="*/ 124 h 137"/>
                <a:gd name="T18" fmla="*/ 90 w 136"/>
                <a:gd name="T19" fmla="*/ 133 h 137"/>
                <a:gd name="T20" fmla="*/ 68 w 136"/>
                <a:gd name="T21" fmla="*/ 137 h 137"/>
                <a:gd name="T22" fmla="*/ 46 w 136"/>
                <a:gd name="T23" fmla="*/ 133 h 137"/>
                <a:gd name="T24" fmla="*/ 28 w 136"/>
                <a:gd name="T25" fmla="*/ 124 h 137"/>
                <a:gd name="T26" fmla="*/ 13 w 136"/>
                <a:gd name="T27" fmla="*/ 109 h 137"/>
                <a:gd name="T28" fmla="*/ 4 w 136"/>
                <a:gd name="T29" fmla="*/ 90 h 137"/>
                <a:gd name="T30" fmla="*/ 0 w 136"/>
                <a:gd name="T31" fmla="*/ 68 h 137"/>
                <a:gd name="T32" fmla="*/ 4 w 136"/>
                <a:gd name="T33" fmla="*/ 47 h 137"/>
                <a:gd name="T34" fmla="*/ 13 w 136"/>
                <a:gd name="T35" fmla="*/ 28 h 137"/>
                <a:gd name="T36" fmla="*/ 28 w 136"/>
                <a:gd name="T37" fmla="*/ 13 h 137"/>
                <a:gd name="T38" fmla="*/ 46 w 136"/>
                <a:gd name="T39" fmla="*/ 3 h 137"/>
                <a:gd name="T40" fmla="*/ 68 w 136"/>
                <a:gd name="T41" fmla="*/ 0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36" h="137">
                  <a:moveTo>
                    <a:pt x="68" y="0"/>
                  </a:moveTo>
                  <a:lnTo>
                    <a:pt x="90" y="3"/>
                  </a:lnTo>
                  <a:lnTo>
                    <a:pt x="108" y="13"/>
                  </a:lnTo>
                  <a:lnTo>
                    <a:pt x="123" y="28"/>
                  </a:lnTo>
                  <a:lnTo>
                    <a:pt x="133" y="47"/>
                  </a:lnTo>
                  <a:lnTo>
                    <a:pt x="136" y="68"/>
                  </a:lnTo>
                  <a:lnTo>
                    <a:pt x="133" y="90"/>
                  </a:lnTo>
                  <a:lnTo>
                    <a:pt x="123" y="109"/>
                  </a:lnTo>
                  <a:lnTo>
                    <a:pt x="108" y="124"/>
                  </a:lnTo>
                  <a:lnTo>
                    <a:pt x="90" y="133"/>
                  </a:lnTo>
                  <a:lnTo>
                    <a:pt x="68" y="137"/>
                  </a:lnTo>
                  <a:lnTo>
                    <a:pt x="46" y="133"/>
                  </a:lnTo>
                  <a:lnTo>
                    <a:pt x="28" y="124"/>
                  </a:lnTo>
                  <a:lnTo>
                    <a:pt x="13" y="109"/>
                  </a:lnTo>
                  <a:lnTo>
                    <a:pt x="4" y="90"/>
                  </a:lnTo>
                  <a:lnTo>
                    <a:pt x="0" y="68"/>
                  </a:lnTo>
                  <a:lnTo>
                    <a:pt x="4" y="47"/>
                  </a:lnTo>
                  <a:lnTo>
                    <a:pt x="13" y="28"/>
                  </a:lnTo>
                  <a:lnTo>
                    <a:pt x="28" y="13"/>
                  </a:lnTo>
                  <a:lnTo>
                    <a:pt x="46" y="3"/>
                  </a:lnTo>
                  <a:lnTo>
                    <a:pt x="68"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grpSp>
      <p:pic>
        <p:nvPicPr>
          <p:cNvPr id="8" name="Graphic 7" descr="Thought">
            <a:extLst>
              <a:ext uri="{FF2B5EF4-FFF2-40B4-BE49-F238E27FC236}">
                <a16:creationId xmlns:a16="http://schemas.microsoft.com/office/drawing/2014/main" id="{BC2ED7DA-ACE3-4391-8885-5D4975124299}"/>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14877" y="2253632"/>
            <a:ext cx="914400" cy="914400"/>
          </a:xfrm>
          <a:prstGeom prst="rect">
            <a:avLst/>
          </a:prstGeom>
        </p:spPr>
      </p:pic>
      <p:sp>
        <p:nvSpPr>
          <p:cNvPr id="4" name="Slide Number Placeholder 3">
            <a:extLst>
              <a:ext uri="{FF2B5EF4-FFF2-40B4-BE49-F238E27FC236}">
                <a16:creationId xmlns:a16="http://schemas.microsoft.com/office/drawing/2014/main" id="{711AF349-479F-43E5-BC94-4963C45D8285}"/>
              </a:ext>
            </a:extLst>
          </p:cNvPr>
          <p:cNvSpPr>
            <a:spLocks noGrp="1"/>
          </p:cNvSpPr>
          <p:nvPr>
            <p:ph type="sldNum" sz="quarter" idx="12"/>
          </p:nvPr>
        </p:nvSpPr>
        <p:spPr/>
        <p:txBody>
          <a:bodyPr/>
          <a:lstStyle/>
          <a:p>
            <a:fld id="{B6F15528-21DE-4FAA-801E-634DDDAF4B2B}" type="slidenum">
              <a:rPr lang="en-US" smtClean="0"/>
              <a:pPr/>
              <a:t>6</a:t>
            </a:fld>
            <a:endParaRPr lang="en-US"/>
          </a:p>
        </p:txBody>
      </p:sp>
    </p:spTree>
    <p:extLst>
      <p:ext uri="{BB962C8B-B14F-4D97-AF65-F5344CB8AC3E}">
        <p14:creationId xmlns:p14="http://schemas.microsoft.com/office/powerpoint/2010/main" val="40058405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F697C14-081C-4F96-9875-5BA93A167768}"/>
              </a:ext>
            </a:extLst>
          </p:cNvPr>
          <p:cNvSpPr/>
          <p:nvPr/>
        </p:nvSpPr>
        <p:spPr>
          <a:xfrm>
            <a:off x="984248" y="1467170"/>
            <a:ext cx="5111751" cy="493775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867" dirty="0"/>
          </a:p>
        </p:txBody>
      </p:sp>
      <p:sp>
        <p:nvSpPr>
          <p:cNvPr id="2" name="Title 1">
            <a:extLst>
              <a:ext uri="{FF2B5EF4-FFF2-40B4-BE49-F238E27FC236}">
                <a16:creationId xmlns:a16="http://schemas.microsoft.com/office/drawing/2014/main" id="{06D61F6B-37CA-4AEA-8DBF-A2607CEA4FE0}"/>
              </a:ext>
            </a:extLst>
          </p:cNvPr>
          <p:cNvSpPr>
            <a:spLocks noGrp="1"/>
          </p:cNvSpPr>
          <p:nvPr>
            <p:ph type="title"/>
          </p:nvPr>
        </p:nvSpPr>
        <p:spPr>
          <a:xfrm>
            <a:off x="984249" y="210506"/>
            <a:ext cx="10701340" cy="1143000"/>
          </a:xfrm>
        </p:spPr>
        <p:txBody>
          <a:bodyPr>
            <a:normAutofit/>
          </a:bodyPr>
          <a:lstStyle/>
          <a:p>
            <a:pPr algn="l"/>
            <a:r>
              <a:rPr lang="en-US" sz="3200" b="1" dirty="0">
                <a:solidFill>
                  <a:srgbClr val="002060"/>
                </a:solidFill>
              </a:rPr>
              <a:t>Debating: RCTs and RW observational studies?</a:t>
            </a:r>
          </a:p>
        </p:txBody>
      </p:sp>
      <p:sp>
        <p:nvSpPr>
          <p:cNvPr id="3" name="Content Placeholder 2">
            <a:extLst>
              <a:ext uri="{FF2B5EF4-FFF2-40B4-BE49-F238E27FC236}">
                <a16:creationId xmlns:a16="http://schemas.microsoft.com/office/drawing/2014/main" id="{FB1827C9-F68A-47AC-9BC7-73170208F2C9}"/>
              </a:ext>
            </a:extLst>
          </p:cNvPr>
          <p:cNvSpPr>
            <a:spLocks noGrp="1"/>
          </p:cNvSpPr>
          <p:nvPr>
            <p:ph sz="half" idx="1"/>
          </p:nvPr>
        </p:nvSpPr>
        <p:spPr>
          <a:xfrm>
            <a:off x="1371600" y="1645920"/>
            <a:ext cx="4267200" cy="4937760"/>
          </a:xfrm>
        </p:spPr>
        <p:txBody>
          <a:bodyPr>
            <a:normAutofit/>
          </a:bodyPr>
          <a:lstStyle/>
          <a:p>
            <a:pPr lvl="0"/>
            <a:r>
              <a:rPr lang="en-US" sz="1867" dirty="0">
                <a:solidFill>
                  <a:srgbClr val="000000"/>
                </a:solidFill>
                <a:latin typeface="Arial" panose="020B0604020202020204" pitchFamily="34" charset="0"/>
                <a:cs typeface="Arial" panose="020B0604020202020204" pitchFamily="34" charset="0"/>
              </a:rPr>
              <a:t>RCTs are the gold standard for evaluating the efficacy and safety of pharmaceutical drugs, but their costs, duration, and limited generalizability have caused some to look for observational studies as alternatives </a:t>
            </a:r>
          </a:p>
          <a:p>
            <a:endParaRPr lang="en-US" sz="1867" dirty="0">
              <a:solidFill>
                <a:srgbClr val="000000"/>
              </a:solidFill>
              <a:latin typeface="Arial" panose="020B0604020202020204" pitchFamily="34" charset="0"/>
              <a:cs typeface="Arial" panose="020B0604020202020204" pitchFamily="34" charset="0"/>
            </a:endParaRPr>
          </a:p>
          <a:p>
            <a:pPr lvl="0"/>
            <a:r>
              <a:rPr lang="en-US" sz="1867" dirty="0">
                <a:solidFill>
                  <a:srgbClr val="000000"/>
                </a:solidFill>
                <a:latin typeface="Arial" panose="020B0604020202020204" pitchFamily="34" charset="0"/>
                <a:cs typeface="Arial" panose="020B0604020202020204" pitchFamily="34" charset="0"/>
              </a:rPr>
              <a:t>On the other hand, observational studies may be much less convincing due to the lack of randomized treatment assignment and the presence of confounding bias </a:t>
            </a:r>
          </a:p>
          <a:p>
            <a:endParaRPr lang="en-US" sz="1867" dirty="0">
              <a:latin typeface="Arial" panose="020B0604020202020204" pitchFamily="34" charset="0"/>
              <a:cs typeface="Arial" panose="020B0604020202020204" pitchFamily="34" charset="0"/>
            </a:endParaRPr>
          </a:p>
        </p:txBody>
      </p:sp>
      <p:sp>
        <p:nvSpPr>
          <p:cNvPr id="4" name="Content Placeholder 3">
            <a:extLst>
              <a:ext uri="{FF2B5EF4-FFF2-40B4-BE49-F238E27FC236}">
                <a16:creationId xmlns:a16="http://schemas.microsoft.com/office/drawing/2014/main" id="{08D3900A-52C7-4759-84B6-EA9C03C4230C}"/>
              </a:ext>
            </a:extLst>
          </p:cNvPr>
          <p:cNvSpPr>
            <a:spLocks noGrp="1"/>
          </p:cNvSpPr>
          <p:nvPr>
            <p:ph sz="half" idx="2"/>
          </p:nvPr>
        </p:nvSpPr>
        <p:spPr>
          <a:xfrm>
            <a:off x="6553200" y="1472583"/>
            <a:ext cx="4267200" cy="4937760"/>
          </a:xfrm>
        </p:spPr>
        <p:txBody>
          <a:bodyPr>
            <a:normAutofit/>
          </a:bodyPr>
          <a:lstStyle/>
          <a:p>
            <a:pPr marL="0" indent="0">
              <a:buNone/>
            </a:pPr>
            <a:r>
              <a:rPr lang="en-US" sz="1867" dirty="0"/>
              <a:t>The directed acyclic graph (DAG) displaying the structure of confounding</a:t>
            </a:r>
          </a:p>
          <a:p>
            <a:endParaRPr lang="en-US" dirty="0"/>
          </a:p>
          <a:p>
            <a:endParaRPr lang="en-US" dirty="0"/>
          </a:p>
          <a:p>
            <a:endParaRPr lang="en-US" dirty="0"/>
          </a:p>
          <a:p>
            <a:pPr marL="0" indent="0">
              <a:spcBef>
                <a:spcPts val="0"/>
              </a:spcBef>
              <a:buNone/>
            </a:pPr>
            <a:endParaRPr lang="en-US" dirty="0"/>
          </a:p>
          <a:p>
            <a:pPr marL="0" indent="0">
              <a:spcBef>
                <a:spcPts val="0"/>
              </a:spcBef>
              <a:buNone/>
            </a:pPr>
            <a:r>
              <a:rPr lang="en-US" sz="2933" b="1" dirty="0"/>
              <a:t>     A</a:t>
            </a:r>
            <a:r>
              <a:rPr lang="en-US" dirty="0"/>
              <a:t>: </a:t>
            </a:r>
            <a:r>
              <a:rPr lang="en-US" sz="1867" dirty="0"/>
              <a:t>Binary variable (HRT or not)</a:t>
            </a:r>
          </a:p>
          <a:p>
            <a:pPr marL="0" indent="0">
              <a:spcBef>
                <a:spcPts val="0"/>
              </a:spcBef>
              <a:buNone/>
            </a:pPr>
            <a:r>
              <a:rPr lang="en-US" sz="2933" b="1" dirty="0"/>
              <a:t>     Y</a:t>
            </a:r>
            <a:r>
              <a:rPr lang="en-US" dirty="0"/>
              <a:t>: </a:t>
            </a:r>
            <a:r>
              <a:rPr lang="en-US" sz="1867" dirty="0"/>
              <a:t>Binary variable (heart disease  </a:t>
            </a:r>
          </a:p>
          <a:p>
            <a:pPr marL="0" indent="0">
              <a:spcBef>
                <a:spcPts val="0"/>
              </a:spcBef>
              <a:buNone/>
            </a:pPr>
            <a:r>
              <a:rPr lang="en-US" sz="1867" dirty="0"/>
              <a:t>             or not at the end of follow-up)</a:t>
            </a:r>
          </a:p>
          <a:p>
            <a:pPr marL="0" indent="0">
              <a:spcBef>
                <a:spcPts val="0"/>
              </a:spcBef>
              <a:buNone/>
            </a:pPr>
            <a:r>
              <a:rPr lang="en-US" sz="2933" b="1" dirty="0"/>
              <a:t>     L</a:t>
            </a:r>
            <a:r>
              <a:rPr lang="en-US" dirty="0"/>
              <a:t>: </a:t>
            </a:r>
            <a:r>
              <a:rPr lang="en-US" sz="1867" dirty="0"/>
              <a:t>Confounders such as education </a:t>
            </a:r>
          </a:p>
          <a:p>
            <a:pPr marL="0" indent="0">
              <a:spcBef>
                <a:spcPts val="0"/>
              </a:spcBef>
              <a:buNone/>
            </a:pPr>
            <a:r>
              <a:rPr lang="en-US" sz="1867" dirty="0"/>
              <a:t>             and income</a:t>
            </a:r>
          </a:p>
        </p:txBody>
      </p:sp>
      <p:sp>
        <p:nvSpPr>
          <p:cNvPr id="6" name="Slide Number Placeholder 5">
            <a:extLst>
              <a:ext uri="{FF2B5EF4-FFF2-40B4-BE49-F238E27FC236}">
                <a16:creationId xmlns:a16="http://schemas.microsoft.com/office/drawing/2014/main" id="{37E5F996-D2B0-49AE-A2DC-BEA1A925DF18}"/>
              </a:ext>
            </a:extLst>
          </p:cNvPr>
          <p:cNvSpPr>
            <a:spLocks noGrp="1"/>
          </p:cNvSpPr>
          <p:nvPr>
            <p:ph type="sldNum" sz="quarter" idx="11"/>
          </p:nvPr>
        </p:nvSpPr>
        <p:spPr/>
        <p:txBody>
          <a:bodyPr/>
          <a:lstStyle/>
          <a:p>
            <a:pPr>
              <a:defRPr/>
            </a:pPr>
            <a:fld id="{F4E8BC3A-1CF8-4A35-A147-806E92936261}" type="slidenum">
              <a:rPr lang="en-US" smtClean="0">
                <a:solidFill>
                  <a:srgbClr val="FFFFFF"/>
                </a:solidFill>
              </a:rPr>
              <a:pPr>
                <a:defRPr/>
              </a:pPr>
              <a:t>7</a:t>
            </a:fld>
            <a:endParaRPr lang="en-US" dirty="0">
              <a:solidFill>
                <a:srgbClr val="FFFFFF"/>
              </a:solidFill>
            </a:endParaRPr>
          </a:p>
        </p:txBody>
      </p:sp>
      <p:pic>
        <p:nvPicPr>
          <p:cNvPr id="9" name="Picture 8">
            <a:extLst>
              <a:ext uri="{FF2B5EF4-FFF2-40B4-BE49-F238E27FC236}">
                <a16:creationId xmlns:a16="http://schemas.microsoft.com/office/drawing/2014/main" id="{9329FD76-66C3-413B-95FC-0857A978D9CF}"/>
              </a:ext>
            </a:extLst>
          </p:cNvPr>
          <p:cNvPicPr>
            <a:picLocks noChangeAspect="1"/>
          </p:cNvPicPr>
          <p:nvPr/>
        </p:nvPicPr>
        <p:blipFill rotWithShape="1">
          <a:blip r:embed="rId3"/>
          <a:srcRect t="35655"/>
          <a:stretch/>
        </p:blipFill>
        <p:spPr>
          <a:xfrm>
            <a:off x="7010400" y="2353309"/>
            <a:ext cx="3352800" cy="769659"/>
          </a:xfrm>
          <a:prstGeom prst="rect">
            <a:avLst/>
          </a:prstGeom>
        </p:spPr>
      </p:pic>
      <p:sp>
        <p:nvSpPr>
          <p:cNvPr id="10" name="Rectangle 9">
            <a:extLst>
              <a:ext uri="{FF2B5EF4-FFF2-40B4-BE49-F238E27FC236}">
                <a16:creationId xmlns:a16="http://schemas.microsoft.com/office/drawing/2014/main" id="{4E93B2F0-D7B7-4619-96AA-E262AD2C8D13}"/>
              </a:ext>
            </a:extLst>
          </p:cNvPr>
          <p:cNvSpPr/>
          <p:nvPr/>
        </p:nvSpPr>
        <p:spPr>
          <a:xfrm>
            <a:off x="6130924" y="1442881"/>
            <a:ext cx="5111751" cy="4937759"/>
          </a:xfrm>
          <a:prstGeom prst="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867" dirty="0"/>
          </a:p>
        </p:txBody>
      </p:sp>
      <p:sp>
        <p:nvSpPr>
          <p:cNvPr id="12" name="Slide Number Placeholder 4">
            <a:extLst>
              <a:ext uri="{FF2B5EF4-FFF2-40B4-BE49-F238E27FC236}">
                <a16:creationId xmlns:a16="http://schemas.microsoft.com/office/drawing/2014/main" id="{4474760B-93BA-4531-BFF0-0CFEC5E9124D}"/>
              </a:ext>
            </a:extLst>
          </p:cNvPr>
          <p:cNvSpPr txBox="1">
            <a:spLocks/>
          </p:cNvSpPr>
          <p:nvPr/>
        </p:nvSpPr>
        <p:spPr>
          <a:xfrm>
            <a:off x="11418889" y="6461125"/>
            <a:ext cx="533400" cy="196851"/>
          </a:xfrm>
          <a:prstGeom prst="rect">
            <a:avLst/>
          </a:prstGeom>
        </p:spPr>
        <p:txBody>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defRPr/>
            </a:pPr>
            <a:fld id="{D3EB531A-5603-4024-86D2-1F81C4348A30}" type="slidenum">
              <a:rPr lang="en-US" sz="1067"/>
              <a:pPr>
                <a:defRPr/>
              </a:pPr>
              <a:t>7</a:t>
            </a:fld>
            <a:endParaRPr lang="en-US" sz="1067" dirty="0"/>
          </a:p>
        </p:txBody>
      </p:sp>
    </p:spTree>
    <p:extLst>
      <p:ext uri="{BB962C8B-B14F-4D97-AF65-F5344CB8AC3E}">
        <p14:creationId xmlns:p14="http://schemas.microsoft.com/office/powerpoint/2010/main" val="11012042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2DA7EA-0B46-4911-A115-6B0668A8CA9B}"/>
              </a:ext>
            </a:extLst>
          </p:cNvPr>
          <p:cNvSpPr>
            <a:spLocks noGrp="1"/>
          </p:cNvSpPr>
          <p:nvPr>
            <p:ph type="title"/>
          </p:nvPr>
        </p:nvSpPr>
        <p:spPr>
          <a:xfrm>
            <a:off x="609600" y="274638"/>
            <a:ext cx="10820400" cy="1143000"/>
          </a:xfrm>
        </p:spPr>
        <p:txBody>
          <a:bodyPr>
            <a:normAutofit/>
          </a:bodyPr>
          <a:lstStyle/>
          <a:p>
            <a:r>
              <a:rPr lang="en-US" sz="3200" b="1" dirty="0">
                <a:solidFill>
                  <a:srgbClr val="002060"/>
                </a:solidFill>
              </a:rPr>
              <a:t>Study design principles - Adequate and Well-Controlled Study</a:t>
            </a:r>
            <a:br>
              <a:rPr lang="en-IN" sz="3200" b="1" dirty="0">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rPr>
            </a:br>
            <a:endParaRPr lang="en-US" sz="3200" b="1" dirty="0">
              <a:solidFill>
                <a:srgbClr val="002060"/>
              </a:solidFill>
            </a:endParaRPr>
          </a:p>
        </p:txBody>
      </p:sp>
      <p:sp>
        <p:nvSpPr>
          <p:cNvPr id="37" name="Freeform 49">
            <a:extLst>
              <a:ext uri="{FF2B5EF4-FFF2-40B4-BE49-F238E27FC236}">
                <a16:creationId xmlns:a16="http://schemas.microsoft.com/office/drawing/2014/main" id="{02E3D099-9B33-473A-8EBC-5A5F370656EA}"/>
              </a:ext>
            </a:extLst>
          </p:cNvPr>
          <p:cNvSpPr/>
          <p:nvPr/>
        </p:nvSpPr>
        <p:spPr>
          <a:xfrm>
            <a:off x="4216141" y="1297513"/>
            <a:ext cx="6107502" cy="4934310"/>
          </a:xfrm>
          <a:custGeom>
            <a:avLst/>
            <a:gdLst>
              <a:gd name="connsiteX0" fmla="*/ 4511673 w 7398331"/>
              <a:gd name="connsiteY0" fmla="*/ 5345979 h 5793537"/>
              <a:gd name="connsiteX1" fmla="*/ 509016 w 7398331"/>
              <a:gd name="connsiteY1" fmla="*/ 3189375 h 5793537"/>
              <a:gd name="connsiteX2" fmla="*/ 491763 w 7398331"/>
              <a:gd name="connsiteY2" fmla="*/ 2740802 h 5793537"/>
              <a:gd name="connsiteX3" fmla="*/ 4494420 w 7398331"/>
              <a:gd name="connsiteY3" fmla="*/ 428922 h 5793537"/>
              <a:gd name="connsiteX4" fmla="*/ 7082344 w 7398331"/>
              <a:gd name="connsiteY4" fmla="*/ 480681 h 5793537"/>
              <a:gd name="connsiteX5" fmla="*/ 7082344 w 7398331"/>
              <a:gd name="connsiteY5" fmla="*/ 5311473 h 5793537"/>
              <a:gd name="connsiteX6" fmla="*/ 4615190 w 7398331"/>
              <a:gd name="connsiteY6" fmla="*/ 5363232 h 5793537"/>
              <a:gd name="connsiteX0" fmla="*/ 4019910 w 6906568"/>
              <a:gd name="connsiteY0" fmla="*/ 5345979 h 5793537"/>
              <a:gd name="connsiteX1" fmla="*/ 17253 w 6906568"/>
              <a:gd name="connsiteY1" fmla="*/ 3189375 h 5793537"/>
              <a:gd name="connsiteX2" fmla="*/ 0 w 6906568"/>
              <a:gd name="connsiteY2" fmla="*/ 2740802 h 5793537"/>
              <a:gd name="connsiteX3" fmla="*/ 4002657 w 6906568"/>
              <a:gd name="connsiteY3" fmla="*/ 428922 h 5793537"/>
              <a:gd name="connsiteX4" fmla="*/ 6590581 w 6906568"/>
              <a:gd name="connsiteY4" fmla="*/ 480681 h 5793537"/>
              <a:gd name="connsiteX5" fmla="*/ 6590581 w 6906568"/>
              <a:gd name="connsiteY5" fmla="*/ 5311473 h 5793537"/>
              <a:gd name="connsiteX6" fmla="*/ 4123427 w 6906568"/>
              <a:gd name="connsiteY6" fmla="*/ 5363232 h 5793537"/>
              <a:gd name="connsiteX0" fmla="*/ 4019910 w 6906568"/>
              <a:gd name="connsiteY0" fmla="*/ 5345979 h 5793537"/>
              <a:gd name="connsiteX1" fmla="*/ 17253 w 6906568"/>
              <a:gd name="connsiteY1" fmla="*/ 3189375 h 5793537"/>
              <a:gd name="connsiteX2" fmla="*/ 0 w 6906568"/>
              <a:gd name="connsiteY2" fmla="*/ 2740802 h 5793537"/>
              <a:gd name="connsiteX3" fmla="*/ 4002657 w 6906568"/>
              <a:gd name="connsiteY3" fmla="*/ 428922 h 5793537"/>
              <a:gd name="connsiteX4" fmla="*/ 6590581 w 6906568"/>
              <a:gd name="connsiteY4" fmla="*/ 480681 h 5793537"/>
              <a:gd name="connsiteX5" fmla="*/ 6590581 w 6906568"/>
              <a:gd name="connsiteY5" fmla="*/ 5311473 h 5793537"/>
              <a:gd name="connsiteX6" fmla="*/ 4123427 w 6906568"/>
              <a:gd name="connsiteY6" fmla="*/ 5363232 h 5793537"/>
              <a:gd name="connsiteX0" fmla="*/ 4019910 w 6906568"/>
              <a:gd name="connsiteY0" fmla="*/ 5345979 h 5793537"/>
              <a:gd name="connsiteX1" fmla="*/ 17253 w 6906568"/>
              <a:gd name="connsiteY1" fmla="*/ 3189375 h 5793537"/>
              <a:gd name="connsiteX2" fmla="*/ 0 w 6906568"/>
              <a:gd name="connsiteY2" fmla="*/ 2740802 h 5793537"/>
              <a:gd name="connsiteX3" fmla="*/ 4002657 w 6906568"/>
              <a:gd name="connsiteY3" fmla="*/ 428922 h 5793537"/>
              <a:gd name="connsiteX4" fmla="*/ 6590581 w 6906568"/>
              <a:gd name="connsiteY4" fmla="*/ 480681 h 5793537"/>
              <a:gd name="connsiteX5" fmla="*/ 6590581 w 6906568"/>
              <a:gd name="connsiteY5" fmla="*/ 5311473 h 5793537"/>
              <a:gd name="connsiteX6" fmla="*/ 4123427 w 6906568"/>
              <a:gd name="connsiteY6" fmla="*/ 5363232 h 5793537"/>
              <a:gd name="connsiteX0" fmla="*/ 4019910 w 6906568"/>
              <a:gd name="connsiteY0" fmla="*/ 4917057 h 5364615"/>
              <a:gd name="connsiteX1" fmla="*/ 17253 w 6906568"/>
              <a:gd name="connsiteY1" fmla="*/ 2760453 h 5364615"/>
              <a:gd name="connsiteX2" fmla="*/ 0 w 6906568"/>
              <a:gd name="connsiteY2" fmla="*/ 2311880 h 5364615"/>
              <a:gd name="connsiteX3" fmla="*/ 4002657 w 6906568"/>
              <a:gd name="connsiteY3" fmla="*/ 0 h 5364615"/>
              <a:gd name="connsiteX4" fmla="*/ 6590581 w 6906568"/>
              <a:gd name="connsiteY4" fmla="*/ 51759 h 5364615"/>
              <a:gd name="connsiteX5" fmla="*/ 6590581 w 6906568"/>
              <a:gd name="connsiteY5" fmla="*/ 4882551 h 5364615"/>
              <a:gd name="connsiteX6" fmla="*/ 4123427 w 6906568"/>
              <a:gd name="connsiteY6" fmla="*/ 4934310 h 5364615"/>
              <a:gd name="connsiteX0" fmla="*/ 4019910 w 6590581"/>
              <a:gd name="connsiteY0" fmla="*/ 4917057 h 5364615"/>
              <a:gd name="connsiteX1" fmla="*/ 17253 w 6590581"/>
              <a:gd name="connsiteY1" fmla="*/ 2760453 h 5364615"/>
              <a:gd name="connsiteX2" fmla="*/ 0 w 6590581"/>
              <a:gd name="connsiteY2" fmla="*/ 2311880 h 5364615"/>
              <a:gd name="connsiteX3" fmla="*/ 4002657 w 6590581"/>
              <a:gd name="connsiteY3" fmla="*/ 0 h 5364615"/>
              <a:gd name="connsiteX4" fmla="*/ 6590581 w 6590581"/>
              <a:gd name="connsiteY4" fmla="*/ 51759 h 5364615"/>
              <a:gd name="connsiteX5" fmla="*/ 6590581 w 6590581"/>
              <a:gd name="connsiteY5" fmla="*/ 4882551 h 5364615"/>
              <a:gd name="connsiteX6" fmla="*/ 4123427 w 6590581"/>
              <a:gd name="connsiteY6" fmla="*/ 4934310 h 5364615"/>
              <a:gd name="connsiteX0" fmla="*/ 4019910 w 6590581"/>
              <a:gd name="connsiteY0" fmla="*/ 4917057 h 4934310"/>
              <a:gd name="connsiteX1" fmla="*/ 17253 w 6590581"/>
              <a:gd name="connsiteY1" fmla="*/ 2760453 h 4934310"/>
              <a:gd name="connsiteX2" fmla="*/ 0 w 6590581"/>
              <a:gd name="connsiteY2" fmla="*/ 2311880 h 4934310"/>
              <a:gd name="connsiteX3" fmla="*/ 4002657 w 6590581"/>
              <a:gd name="connsiteY3" fmla="*/ 0 h 4934310"/>
              <a:gd name="connsiteX4" fmla="*/ 6590581 w 6590581"/>
              <a:gd name="connsiteY4" fmla="*/ 51759 h 4934310"/>
              <a:gd name="connsiteX5" fmla="*/ 6590581 w 6590581"/>
              <a:gd name="connsiteY5" fmla="*/ 4882551 h 4934310"/>
              <a:gd name="connsiteX6" fmla="*/ 4123427 w 6590581"/>
              <a:gd name="connsiteY6" fmla="*/ 4934310 h 4934310"/>
              <a:gd name="connsiteX0" fmla="*/ 4019910 w 6682794"/>
              <a:gd name="connsiteY0" fmla="*/ 5079611 h 5417920"/>
              <a:gd name="connsiteX1" fmla="*/ 17253 w 6682794"/>
              <a:gd name="connsiteY1" fmla="*/ 2923007 h 5417920"/>
              <a:gd name="connsiteX2" fmla="*/ 0 w 6682794"/>
              <a:gd name="connsiteY2" fmla="*/ 2474434 h 5417920"/>
              <a:gd name="connsiteX3" fmla="*/ 4002657 w 6682794"/>
              <a:gd name="connsiteY3" fmla="*/ 162554 h 5417920"/>
              <a:gd name="connsiteX4" fmla="*/ 6107502 w 6682794"/>
              <a:gd name="connsiteY4" fmla="*/ 197060 h 5417920"/>
              <a:gd name="connsiteX5" fmla="*/ 6590581 w 6682794"/>
              <a:gd name="connsiteY5" fmla="*/ 5045105 h 5417920"/>
              <a:gd name="connsiteX6" fmla="*/ 4123427 w 6682794"/>
              <a:gd name="connsiteY6" fmla="*/ 5096864 h 5417920"/>
              <a:gd name="connsiteX0" fmla="*/ 4019910 w 6682794"/>
              <a:gd name="connsiteY0" fmla="*/ 4917057 h 5255366"/>
              <a:gd name="connsiteX1" fmla="*/ 17253 w 6682794"/>
              <a:gd name="connsiteY1" fmla="*/ 2760453 h 5255366"/>
              <a:gd name="connsiteX2" fmla="*/ 0 w 6682794"/>
              <a:gd name="connsiteY2" fmla="*/ 2311880 h 5255366"/>
              <a:gd name="connsiteX3" fmla="*/ 4002657 w 6682794"/>
              <a:gd name="connsiteY3" fmla="*/ 0 h 5255366"/>
              <a:gd name="connsiteX4" fmla="*/ 6107502 w 6682794"/>
              <a:gd name="connsiteY4" fmla="*/ 34506 h 5255366"/>
              <a:gd name="connsiteX5" fmla="*/ 6590581 w 6682794"/>
              <a:gd name="connsiteY5" fmla="*/ 4882551 h 5255366"/>
              <a:gd name="connsiteX6" fmla="*/ 4123427 w 6682794"/>
              <a:gd name="connsiteY6" fmla="*/ 4934310 h 5255366"/>
              <a:gd name="connsiteX0" fmla="*/ 4019910 w 6682794"/>
              <a:gd name="connsiteY0" fmla="*/ 4917057 h 5255366"/>
              <a:gd name="connsiteX1" fmla="*/ 17253 w 6682794"/>
              <a:gd name="connsiteY1" fmla="*/ 2760453 h 5255366"/>
              <a:gd name="connsiteX2" fmla="*/ 0 w 6682794"/>
              <a:gd name="connsiteY2" fmla="*/ 2311880 h 5255366"/>
              <a:gd name="connsiteX3" fmla="*/ 4002657 w 6682794"/>
              <a:gd name="connsiteY3" fmla="*/ 0 h 5255366"/>
              <a:gd name="connsiteX4" fmla="*/ 6107502 w 6682794"/>
              <a:gd name="connsiteY4" fmla="*/ 34506 h 5255366"/>
              <a:gd name="connsiteX5" fmla="*/ 6590581 w 6682794"/>
              <a:gd name="connsiteY5" fmla="*/ 4882551 h 5255366"/>
              <a:gd name="connsiteX6" fmla="*/ 4123427 w 6682794"/>
              <a:gd name="connsiteY6" fmla="*/ 4934310 h 5255366"/>
              <a:gd name="connsiteX0" fmla="*/ 4019910 w 6363114"/>
              <a:gd name="connsiteY0" fmla="*/ 5246903 h 5548186"/>
              <a:gd name="connsiteX1" fmla="*/ 17253 w 6363114"/>
              <a:gd name="connsiteY1" fmla="*/ 3090299 h 5548186"/>
              <a:gd name="connsiteX2" fmla="*/ 0 w 6363114"/>
              <a:gd name="connsiteY2" fmla="*/ 2641726 h 5548186"/>
              <a:gd name="connsiteX3" fmla="*/ 4002657 w 6363114"/>
              <a:gd name="connsiteY3" fmla="*/ 329846 h 5548186"/>
              <a:gd name="connsiteX4" fmla="*/ 6107502 w 6363114"/>
              <a:gd name="connsiteY4" fmla="*/ 364352 h 5548186"/>
              <a:gd name="connsiteX5" fmla="*/ 6107501 w 6363114"/>
              <a:gd name="connsiteY5" fmla="*/ 5160639 h 5548186"/>
              <a:gd name="connsiteX6" fmla="*/ 4123427 w 6363114"/>
              <a:gd name="connsiteY6" fmla="*/ 5264156 h 5548186"/>
              <a:gd name="connsiteX0" fmla="*/ 4019910 w 6107502"/>
              <a:gd name="connsiteY0" fmla="*/ 5246903 h 5548186"/>
              <a:gd name="connsiteX1" fmla="*/ 17253 w 6107502"/>
              <a:gd name="connsiteY1" fmla="*/ 3090299 h 5548186"/>
              <a:gd name="connsiteX2" fmla="*/ 0 w 6107502"/>
              <a:gd name="connsiteY2" fmla="*/ 2641726 h 5548186"/>
              <a:gd name="connsiteX3" fmla="*/ 4002657 w 6107502"/>
              <a:gd name="connsiteY3" fmla="*/ 329846 h 5548186"/>
              <a:gd name="connsiteX4" fmla="*/ 6107502 w 6107502"/>
              <a:gd name="connsiteY4" fmla="*/ 364352 h 5548186"/>
              <a:gd name="connsiteX5" fmla="*/ 6107501 w 6107502"/>
              <a:gd name="connsiteY5" fmla="*/ 5160639 h 5548186"/>
              <a:gd name="connsiteX6" fmla="*/ 4123427 w 6107502"/>
              <a:gd name="connsiteY6" fmla="*/ 5264156 h 5548186"/>
              <a:gd name="connsiteX0" fmla="*/ 4019910 w 6107502"/>
              <a:gd name="connsiteY0" fmla="*/ 4917057 h 5218340"/>
              <a:gd name="connsiteX1" fmla="*/ 17253 w 6107502"/>
              <a:gd name="connsiteY1" fmla="*/ 2760453 h 5218340"/>
              <a:gd name="connsiteX2" fmla="*/ 0 w 6107502"/>
              <a:gd name="connsiteY2" fmla="*/ 2311880 h 5218340"/>
              <a:gd name="connsiteX3" fmla="*/ 4002657 w 6107502"/>
              <a:gd name="connsiteY3" fmla="*/ 0 h 5218340"/>
              <a:gd name="connsiteX4" fmla="*/ 6107502 w 6107502"/>
              <a:gd name="connsiteY4" fmla="*/ 34506 h 5218340"/>
              <a:gd name="connsiteX5" fmla="*/ 6107501 w 6107502"/>
              <a:gd name="connsiteY5" fmla="*/ 4830793 h 5218340"/>
              <a:gd name="connsiteX6" fmla="*/ 4123427 w 6107502"/>
              <a:gd name="connsiteY6" fmla="*/ 4934310 h 5218340"/>
              <a:gd name="connsiteX0" fmla="*/ 4019910 w 6107502"/>
              <a:gd name="connsiteY0" fmla="*/ 4917057 h 4934310"/>
              <a:gd name="connsiteX1" fmla="*/ 17253 w 6107502"/>
              <a:gd name="connsiteY1" fmla="*/ 2760453 h 4934310"/>
              <a:gd name="connsiteX2" fmla="*/ 0 w 6107502"/>
              <a:gd name="connsiteY2" fmla="*/ 2311880 h 4934310"/>
              <a:gd name="connsiteX3" fmla="*/ 4002657 w 6107502"/>
              <a:gd name="connsiteY3" fmla="*/ 0 h 4934310"/>
              <a:gd name="connsiteX4" fmla="*/ 6107502 w 6107502"/>
              <a:gd name="connsiteY4" fmla="*/ 34506 h 4934310"/>
              <a:gd name="connsiteX5" fmla="*/ 6107501 w 6107502"/>
              <a:gd name="connsiteY5" fmla="*/ 4830793 h 4934310"/>
              <a:gd name="connsiteX6" fmla="*/ 4123427 w 6107502"/>
              <a:gd name="connsiteY6" fmla="*/ 4934310 h 4934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07502" h="4934310">
                <a:moveTo>
                  <a:pt x="4019910" y="4917057"/>
                </a:moveTo>
                <a:lnTo>
                  <a:pt x="17253" y="2760453"/>
                </a:lnTo>
                <a:lnTo>
                  <a:pt x="0" y="2311880"/>
                </a:lnTo>
                <a:lnTo>
                  <a:pt x="4002657" y="0"/>
                </a:lnTo>
                <a:lnTo>
                  <a:pt x="6107502" y="34506"/>
                </a:lnTo>
                <a:cubicBezTo>
                  <a:pt x="6107502" y="1633268"/>
                  <a:pt x="6107501" y="3232031"/>
                  <a:pt x="6107501" y="4830793"/>
                </a:cubicBezTo>
                <a:lnTo>
                  <a:pt x="4123427" y="4934310"/>
                </a:lnTo>
              </a:path>
            </a:pathLst>
          </a:custGeom>
          <a:solidFill>
            <a:schemeClr val="bg1">
              <a:lumMod val="85000"/>
              <a:alpha val="50000"/>
            </a:schemeClr>
          </a:solidFill>
          <a:ln>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latin typeface="Open Sans" panose="020B0606030504020204" pitchFamily="34" charset="0"/>
              <a:ea typeface="Open Sans" panose="020B0606030504020204" pitchFamily="34" charset="0"/>
              <a:cs typeface="Open Sans" panose="020B0606030504020204" pitchFamily="34" charset="0"/>
            </a:endParaRPr>
          </a:p>
        </p:txBody>
      </p:sp>
      <p:sp>
        <p:nvSpPr>
          <p:cNvPr id="39" name="Freeform 6">
            <a:extLst>
              <a:ext uri="{FF2B5EF4-FFF2-40B4-BE49-F238E27FC236}">
                <a16:creationId xmlns:a16="http://schemas.microsoft.com/office/drawing/2014/main" id="{2B38746A-FD5B-4B34-8789-790BD17FBA7F}"/>
              </a:ext>
            </a:extLst>
          </p:cNvPr>
          <p:cNvSpPr>
            <a:spLocks/>
          </p:cNvSpPr>
          <p:nvPr/>
        </p:nvSpPr>
        <p:spPr bwMode="auto">
          <a:xfrm>
            <a:off x="1507203" y="2602684"/>
            <a:ext cx="1716119" cy="2127753"/>
          </a:xfrm>
          <a:custGeom>
            <a:avLst/>
            <a:gdLst>
              <a:gd name="T0" fmla="*/ 937 w 1751"/>
              <a:gd name="T1" fmla="*/ 3 h 2171"/>
              <a:gd name="T2" fmla="*/ 1051 w 1751"/>
              <a:gd name="T3" fmla="*/ 17 h 2171"/>
              <a:gd name="T4" fmla="*/ 1105 w 1751"/>
              <a:gd name="T5" fmla="*/ 27 h 2171"/>
              <a:gd name="T6" fmla="*/ 1126 w 1751"/>
              <a:gd name="T7" fmla="*/ 33 h 2171"/>
              <a:gd name="T8" fmla="*/ 1196 w 1751"/>
              <a:gd name="T9" fmla="*/ 60 h 2171"/>
              <a:gd name="T10" fmla="*/ 1300 w 1751"/>
              <a:gd name="T11" fmla="*/ 113 h 2171"/>
              <a:gd name="T12" fmla="*/ 1413 w 1751"/>
              <a:gd name="T13" fmla="*/ 199 h 2171"/>
              <a:gd name="T14" fmla="*/ 1518 w 1751"/>
              <a:gd name="T15" fmla="*/ 321 h 2171"/>
              <a:gd name="T16" fmla="*/ 1592 w 1751"/>
              <a:gd name="T17" fmla="*/ 487 h 2171"/>
              <a:gd name="T18" fmla="*/ 1612 w 1751"/>
              <a:gd name="T19" fmla="*/ 701 h 2171"/>
              <a:gd name="T20" fmla="*/ 1594 w 1751"/>
              <a:gd name="T21" fmla="*/ 840 h 2171"/>
              <a:gd name="T22" fmla="*/ 1574 w 1751"/>
              <a:gd name="T23" fmla="*/ 935 h 2171"/>
              <a:gd name="T24" fmla="*/ 1571 w 1751"/>
              <a:gd name="T25" fmla="*/ 994 h 2171"/>
              <a:gd name="T26" fmla="*/ 1605 w 1751"/>
              <a:gd name="T27" fmla="*/ 1068 h 2171"/>
              <a:gd name="T28" fmla="*/ 1653 w 1751"/>
              <a:gd name="T29" fmla="*/ 1150 h 2171"/>
              <a:gd name="T30" fmla="*/ 1731 w 1751"/>
              <a:gd name="T31" fmla="*/ 1258 h 2171"/>
              <a:gd name="T32" fmla="*/ 1746 w 1751"/>
              <a:gd name="T33" fmla="*/ 1338 h 2171"/>
              <a:gd name="T34" fmla="*/ 1664 w 1751"/>
              <a:gd name="T35" fmla="*/ 1379 h 2171"/>
              <a:gd name="T36" fmla="*/ 1603 w 1751"/>
              <a:gd name="T37" fmla="*/ 1413 h 2171"/>
              <a:gd name="T38" fmla="*/ 1599 w 1751"/>
              <a:gd name="T39" fmla="*/ 1459 h 2171"/>
              <a:gd name="T40" fmla="*/ 1616 w 1751"/>
              <a:gd name="T41" fmla="*/ 1494 h 2171"/>
              <a:gd name="T42" fmla="*/ 1567 w 1751"/>
              <a:gd name="T43" fmla="*/ 1555 h 2171"/>
              <a:gd name="T44" fmla="*/ 1581 w 1751"/>
              <a:gd name="T45" fmla="*/ 1656 h 2171"/>
              <a:gd name="T46" fmla="*/ 1546 w 1751"/>
              <a:gd name="T47" fmla="*/ 1698 h 2171"/>
              <a:gd name="T48" fmla="*/ 1550 w 1751"/>
              <a:gd name="T49" fmla="*/ 1757 h 2171"/>
              <a:gd name="T50" fmla="*/ 1559 w 1751"/>
              <a:gd name="T51" fmla="*/ 1843 h 2171"/>
              <a:gd name="T52" fmla="*/ 1550 w 1751"/>
              <a:gd name="T53" fmla="*/ 1923 h 2171"/>
              <a:gd name="T54" fmla="*/ 1497 w 1751"/>
              <a:gd name="T55" fmla="*/ 1958 h 2171"/>
              <a:gd name="T56" fmla="*/ 1386 w 1751"/>
              <a:gd name="T57" fmla="*/ 1956 h 2171"/>
              <a:gd name="T58" fmla="*/ 1259 w 1751"/>
              <a:gd name="T59" fmla="*/ 1939 h 2171"/>
              <a:gd name="T60" fmla="*/ 1170 w 1751"/>
              <a:gd name="T61" fmla="*/ 1922 h 2171"/>
              <a:gd name="T62" fmla="*/ 1152 w 1751"/>
              <a:gd name="T63" fmla="*/ 1930 h 2171"/>
              <a:gd name="T64" fmla="*/ 1124 w 1751"/>
              <a:gd name="T65" fmla="*/ 1996 h 2171"/>
              <a:gd name="T66" fmla="*/ 1087 w 1751"/>
              <a:gd name="T67" fmla="*/ 2089 h 2171"/>
              <a:gd name="T68" fmla="*/ 1062 w 1751"/>
              <a:gd name="T69" fmla="*/ 2163 h 2171"/>
              <a:gd name="T70" fmla="*/ 986 w 1751"/>
              <a:gd name="T71" fmla="*/ 2169 h 2171"/>
              <a:gd name="T72" fmla="*/ 844 w 1751"/>
              <a:gd name="T73" fmla="*/ 2145 h 2171"/>
              <a:gd name="T74" fmla="*/ 663 w 1751"/>
              <a:gd name="T75" fmla="*/ 2103 h 2171"/>
              <a:gd name="T76" fmla="*/ 472 w 1751"/>
              <a:gd name="T77" fmla="*/ 2050 h 2171"/>
              <a:gd name="T78" fmla="*/ 301 w 1751"/>
              <a:gd name="T79" fmla="*/ 2000 h 2171"/>
              <a:gd name="T80" fmla="*/ 178 w 1751"/>
              <a:gd name="T81" fmla="*/ 1963 h 2171"/>
              <a:gd name="T82" fmla="*/ 130 w 1751"/>
              <a:gd name="T83" fmla="*/ 1948 h 2171"/>
              <a:gd name="T84" fmla="*/ 154 w 1751"/>
              <a:gd name="T85" fmla="*/ 1914 h 2171"/>
              <a:gd name="T86" fmla="*/ 205 w 1751"/>
              <a:gd name="T87" fmla="*/ 1825 h 2171"/>
              <a:gd name="T88" fmla="*/ 253 w 1751"/>
              <a:gd name="T89" fmla="*/ 1704 h 2171"/>
              <a:gd name="T90" fmla="*/ 267 w 1751"/>
              <a:gd name="T91" fmla="*/ 1584 h 2171"/>
              <a:gd name="T92" fmla="*/ 230 w 1751"/>
              <a:gd name="T93" fmla="*/ 1499 h 2171"/>
              <a:gd name="T94" fmla="*/ 164 w 1751"/>
              <a:gd name="T95" fmla="*/ 1392 h 2171"/>
              <a:gd name="T96" fmla="*/ 91 w 1751"/>
              <a:gd name="T97" fmla="*/ 1260 h 2171"/>
              <a:gd name="T98" fmla="*/ 28 w 1751"/>
              <a:gd name="T99" fmla="*/ 1094 h 2171"/>
              <a:gd name="T100" fmla="*/ 0 w 1751"/>
              <a:gd name="T101" fmla="*/ 891 h 2171"/>
              <a:gd name="T102" fmla="*/ 26 w 1751"/>
              <a:gd name="T103" fmla="*/ 642 h 2171"/>
              <a:gd name="T104" fmla="*/ 118 w 1751"/>
              <a:gd name="T105" fmla="*/ 379 h 2171"/>
              <a:gd name="T106" fmla="*/ 255 w 1751"/>
              <a:gd name="T107" fmla="*/ 199 h 2171"/>
              <a:gd name="T108" fmla="*/ 424 w 1751"/>
              <a:gd name="T109" fmla="*/ 85 h 2171"/>
              <a:gd name="T110" fmla="*/ 605 w 1751"/>
              <a:gd name="T111" fmla="*/ 24 h 2171"/>
              <a:gd name="T112" fmla="*/ 783 w 1751"/>
              <a:gd name="T113" fmla="*/ 1 h 2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751" h="2171">
                <a:moveTo>
                  <a:pt x="824" y="0"/>
                </a:moveTo>
                <a:lnTo>
                  <a:pt x="863" y="0"/>
                </a:lnTo>
                <a:lnTo>
                  <a:pt x="901" y="1"/>
                </a:lnTo>
                <a:lnTo>
                  <a:pt x="937" y="3"/>
                </a:lnTo>
                <a:lnTo>
                  <a:pt x="970" y="5"/>
                </a:lnTo>
                <a:lnTo>
                  <a:pt x="1000" y="9"/>
                </a:lnTo>
                <a:lnTo>
                  <a:pt x="1027" y="13"/>
                </a:lnTo>
                <a:lnTo>
                  <a:pt x="1051" y="17"/>
                </a:lnTo>
                <a:lnTo>
                  <a:pt x="1070" y="20"/>
                </a:lnTo>
                <a:lnTo>
                  <a:pt x="1086" y="22"/>
                </a:lnTo>
                <a:lnTo>
                  <a:pt x="1099" y="26"/>
                </a:lnTo>
                <a:lnTo>
                  <a:pt x="1105" y="27"/>
                </a:lnTo>
                <a:lnTo>
                  <a:pt x="1108" y="28"/>
                </a:lnTo>
                <a:lnTo>
                  <a:pt x="1110" y="28"/>
                </a:lnTo>
                <a:lnTo>
                  <a:pt x="1116" y="30"/>
                </a:lnTo>
                <a:lnTo>
                  <a:pt x="1126" y="33"/>
                </a:lnTo>
                <a:lnTo>
                  <a:pt x="1139" y="37"/>
                </a:lnTo>
                <a:lnTo>
                  <a:pt x="1155" y="43"/>
                </a:lnTo>
                <a:lnTo>
                  <a:pt x="1175" y="51"/>
                </a:lnTo>
                <a:lnTo>
                  <a:pt x="1196" y="60"/>
                </a:lnTo>
                <a:lnTo>
                  <a:pt x="1220" y="70"/>
                </a:lnTo>
                <a:lnTo>
                  <a:pt x="1245" y="83"/>
                </a:lnTo>
                <a:lnTo>
                  <a:pt x="1271" y="96"/>
                </a:lnTo>
                <a:lnTo>
                  <a:pt x="1300" y="113"/>
                </a:lnTo>
                <a:lnTo>
                  <a:pt x="1327" y="132"/>
                </a:lnTo>
                <a:lnTo>
                  <a:pt x="1356" y="151"/>
                </a:lnTo>
                <a:lnTo>
                  <a:pt x="1385" y="174"/>
                </a:lnTo>
                <a:lnTo>
                  <a:pt x="1413" y="199"/>
                </a:lnTo>
                <a:lnTo>
                  <a:pt x="1442" y="226"/>
                </a:lnTo>
                <a:lnTo>
                  <a:pt x="1468" y="255"/>
                </a:lnTo>
                <a:lnTo>
                  <a:pt x="1494" y="287"/>
                </a:lnTo>
                <a:lnTo>
                  <a:pt x="1518" y="321"/>
                </a:lnTo>
                <a:lnTo>
                  <a:pt x="1541" y="359"/>
                </a:lnTo>
                <a:lnTo>
                  <a:pt x="1560" y="399"/>
                </a:lnTo>
                <a:lnTo>
                  <a:pt x="1577" y="442"/>
                </a:lnTo>
                <a:lnTo>
                  <a:pt x="1592" y="487"/>
                </a:lnTo>
                <a:lnTo>
                  <a:pt x="1602" y="536"/>
                </a:lnTo>
                <a:lnTo>
                  <a:pt x="1610" y="587"/>
                </a:lnTo>
                <a:lnTo>
                  <a:pt x="1613" y="642"/>
                </a:lnTo>
                <a:lnTo>
                  <a:pt x="1612" y="701"/>
                </a:lnTo>
                <a:lnTo>
                  <a:pt x="1606" y="762"/>
                </a:lnTo>
                <a:lnTo>
                  <a:pt x="1596" y="827"/>
                </a:lnTo>
                <a:lnTo>
                  <a:pt x="1596" y="831"/>
                </a:lnTo>
                <a:lnTo>
                  <a:pt x="1594" y="840"/>
                </a:lnTo>
                <a:lnTo>
                  <a:pt x="1592" y="856"/>
                </a:lnTo>
                <a:lnTo>
                  <a:pt x="1588" y="876"/>
                </a:lnTo>
                <a:lnTo>
                  <a:pt x="1581" y="903"/>
                </a:lnTo>
                <a:lnTo>
                  <a:pt x="1574" y="935"/>
                </a:lnTo>
                <a:lnTo>
                  <a:pt x="1562" y="973"/>
                </a:lnTo>
                <a:lnTo>
                  <a:pt x="1563" y="975"/>
                </a:lnTo>
                <a:lnTo>
                  <a:pt x="1566" y="983"/>
                </a:lnTo>
                <a:lnTo>
                  <a:pt x="1571" y="994"/>
                </a:lnTo>
                <a:lnTo>
                  <a:pt x="1577" y="1009"/>
                </a:lnTo>
                <a:lnTo>
                  <a:pt x="1586" y="1027"/>
                </a:lnTo>
                <a:lnTo>
                  <a:pt x="1595" y="1048"/>
                </a:lnTo>
                <a:lnTo>
                  <a:pt x="1605" y="1068"/>
                </a:lnTo>
                <a:lnTo>
                  <a:pt x="1617" y="1090"/>
                </a:lnTo>
                <a:lnTo>
                  <a:pt x="1628" y="1111"/>
                </a:lnTo>
                <a:lnTo>
                  <a:pt x="1641" y="1132"/>
                </a:lnTo>
                <a:lnTo>
                  <a:pt x="1653" y="1150"/>
                </a:lnTo>
                <a:lnTo>
                  <a:pt x="1664" y="1166"/>
                </a:lnTo>
                <a:lnTo>
                  <a:pt x="1693" y="1200"/>
                </a:lnTo>
                <a:lnTo>
                  <a:pt x="1714" y="1231"/>
                </a:lnTo>
                <a:lnTo>
                  <a:pt x="1731" y="1258"/>
                </a:lnTo>
                <a:lnTo>
                  <a:pt x="1744" y="1282"/>
                </a:lnTo>
                <a:lnTo>
                  <a:pt x="1750" y="1303"/>
                </a:lnTo>
                <a:lnTo>
                  <a:pt x="1751" y="1322"/>
                </a:lnTo>
                <a:lnTo>
                  <a:pt x="1746" y="1338"/>
                </a:lnTo>
                <a:lnTo>
                  <a:pt x="1735" y="1351"/>
                </a:lnTo>
                <a:lnTo>
                  <a:pt x="1718" y="1363"/>
                </a:lnTo>
                <a:lnTo>
                  <a:pt x="1695" y="1372"/>
                </a:lnTo>
                <a:lnTo>
                  <a:pt x="1664" y="1379"/>
                </a:lnTo>
                <a:lnTo>
                  <a:pt x="1642" y="1385"/>
                </a:lnTo>
                <a:lnTo>
                  <a:pt x="1625" y="1393"/>
                </a:lnTo>
                <a:lnTo>
                  <a:pt x="1612" y="1402"/>
                </a:lnTo>
                <a:lnTo>
                  <a:pt x="1603" y="1413"/>
                </a:lnTo>
                <a:lnTo>
                  <a:pt x="1599" y="1424"/>
                </a:lnTo>
                <a:lnTo>
                  <a:pt x="1596" y="1436"/>
                </a:lnTo>
                <a:lnTo>
                  <a:pt x="1596" y="1448"/>
                </a:lnTo>
                <a:lnTo>
                  <a:pt x="1599" y="1459"/>
                </a:lnTo>
                <a:lnTo>
                  <a:pt x="1603" y="1471"/>
                </a:lnTo>
                <a:lnTo>
                  <a:pt x="1606" y="1480"/>
                </a:lnTo>
                <a:lnTo>
                  <a:pt x="1611" y="1488"/>
                </a:lnTo>
                <a:lnTo>
                  <a:pt x="1616" y="1494"/>
                </a:lnTo>
                <a:lnTo>
                  <a:pt x="1618" y="1498"/>
                </a:lnTo>
                <a:lnTo>
                  <a:pt x="1619" y="1500"/>
                </a:lnTo>
                <a:lnTo>
                  <a:pt x="1604" y="1543"/>
                </a:lnTo>
                <a:lnTo>
                  <a:pt x="1567" y="1555"/>
                </a:lnTo>
                <a:lnTo>
                  <a:pt x="1593" y="1576"/>
                </a:lnTo>
                <a:lnTo>
                  <a:pt x="1591" y="1650"/>
                </a:lnTo>
                <a:lnTo>
                  <a:pt x="1587" y="1651"/>
                </a:lnTo>
                <a:lnTo>
                  <a:pt x="1581" y="1656"/>
                </a:lnTo>
                <a:lnTo>
                  <a:pt x="1572" y="1663"/>
                </a:lnTo>
                <a:lnTo>
                  <a:pt x="1562" y="1673"/>
                </a:lnTo>
                <a:lnTo>
                  <a:pt x="1553" y="1684"/>
                </a:lnTo>
                <a:lnTo>
                  <a:pt x="1546" y="1698"/>
                </a:lnTo>
                <a:lnTo>
                  <a:pt x="1544" y="1714"/>
                </a:lnTo>
                <a:lnTo>
                  <a:pt x="1545" y="1725"/>
                </a:lnTo>
                <a:lnTo>
                  <a:pt x="1546" y="1740"/>
                </a:lnTo>
                <a:lnTo>
                  <a:pt x="1550" y="1757"/>
                </a:lnTo>
                <a:lnTo>
                  <a:pt x="1552" y="1776"/>
                </a:lnTo>
                <a:lnTo>
                  <a:pt x="1555" y="1798"/>
                </a:lnTo>
                <a:lnTo>
                  <a:pt x="1558" y="1821"/>
                </a:lnTo>
                <a:lnTo>
                  <a:pt x="1559" y="1843"/>
                </a:lnTo>
                <a:lnTo>
                  <a:pt x="1560" y="1865"/>
                </a:lnTo>
                <a:lnTo>
                  <a:pt x="1559" y="1887"/>
                </a:lnTo>
                <a:lnTo>
                  <a:pt x="1555" y="1906"/>
                </a:lnTo>
                <a:lnTo>
                  <a:pt x="1550" y="1923"/>
                </a:lnTo>
                <a:lnTo>
                  <a:pt x="1542" y="1938"/>
                </a:lnTo>
                <a:lnTo>
                  <a:pt x="1530" y="1948"/>
                </a:lnTo>
                <a:lnTo>
                  <a:pt x="1517" y="1954"/>
                </a:lnTo>
                <a:lnTo>
                  <a:pt x="1497" y="1958"/>
                </a:lnTo>
                <a:lnTo>
                  <a:pt x="1474" y="1959"/>
                </a:lnTo>
                <a:lnTo>
                  <a:pt x="1447" y="1959"/>
                </a:lnTo>
                <a:lnTo>
                  <a:pt x="1418" y="1958"/>
                </a:lnTo>
                <a:lnTo>
                  <a:pt x="1386" y="1956"/>
                </a:lnTo>
                <a:lnTo>
                  <a:pt x="1354" y="1953"/>
                </a:lnTo>
                <a:lnTo>
                  <a:pt x="1321" y="1948"/>
                </a:lnTo>
                <a:lnTo>
                  <a:pt x="1289" y="1943"/>
                </a:lnTo>
                <a:lnTo>
                  <a:pt x="1259" y="1939"/>
                </a:lnTo>
                <a:lnTo>
                  <a:pt x="1231" y="1934"/>
                </a:lnTo>
                <a:lnTo>
                  <a:pt x="1206" y="1930"/>
                </a:lnTo>
                <a:lnTo>
                  <a:pt x="1186" y="1925"/>
                </a:lnTo>
                <a:lnTo>
                  <a:pt x="1170" y="1922"/>
                </a:lnTo>
                <a:lnTo>
                  <a:pt x="1160" y="1921"/>
                </a:lnTo>
                <a:lnTo>
                  <a:pt x="1156" y="1920"/>
                </a:lnTo>
                <a:lnTo>
                  <a:pt x="1155" y="1922"/>
                </a:lnTo>
                <a:lnTo>
                  <a:pt x="1152" y="1930"/>
                </a:lnTo>
                <a:lnTo>
                  <a:pt x="1146" y="1941"/>
                </a:lnTo>
                <a:lnTo>
                  <a:pt x="1141" y="1956"/>
                </a:lnTo>
                <a:lnTo>
                  <a:pt x="1133" y="1974"/>
                </a:lnTo>
                <a:lnTo>
                  <a:pt x="1124" y="1996"/>
                </a:lnTo>
                <a:lnTo>
                  <a:pt x="1114" y="2017"/>
                </a:lnTo>
                <a:lnTo>
                  <a:pt x="1105" y="2041"/>
                </a:lnTo>
                <a:lnTo>
                  <a:pt x="1096" y="2065"/>
                </a:lnTo>
                <a:lnTo>
                  <a:pt x="1087" y="2089"/>
                </a:lnTo>
                <a:lnTo>
                  <a:pt x="1079" y="2113"/>
                </a:lnTo>
                <a:lnTo>
                  <a:pt x="1072" y="2136"/>
                </a:lnTo>
                <a:lnTo>
                  <a:pt x="1067" y="2155"/>
                </a:lnTo>
                <a:lnTo>
                  <a:pt x="1062" y="2163"/>
                </a:lnTo>
                <a:lnTo>
                  <a:pt x="1051" y="2167"/>
                </a:lnTo>
                <a:lnTo>
                  <a:pt x="1034" y="2170"/>
                </a:lnTo>
                <a:lnTo>
                  <a:pt x="1012" y="2171"/>
                </a:lnTo>
                <a:lnTo>
                  <a:pt x="986" y="2169"/>
                </a:lnTo>
                <a:lnTo>
                  <a:pt x="955" y="2165"/>
                </a:lnTo>
                <a:lnTo>
                  <a:pt x="921" y="2159"/>
                </a:lnTo>
                <a:lnTo>
                  <a:pt x="884" y="2153"/>
                </a:lnTo>
                <a:lnTo>
                  <a:pt x="844" y="2145"/>
                </a:lnTo>
                <a:lnTo>
                  <a:pt x="801" y="2136"/>
                </a:lnTo>
                <a:lnTo>
                  <a:pt x="756" y="2125"/>
                </a:lnTo>
                <a:lnTo>
                  <a:pt x="710" y="2114"/>
                </a:lnTo>
                <a:lnTo>
                  <a:pt x="663" y="2103"/>
                </a:lnTo>
                <a:lnTo>
                  <a:pt x="614" y="2090"/>
                </a:lnTo>
                <a:lnTo>
                  <a:pt x="567" y="2076"/>
                </a:lnTo>
                <a:lnTo>
                  <a:pt x="519" y="2064"/>
                </a:lnTo>
                <a:lnTo>
                  <a:pt x="472" y="2050"/>
                </a:lnTo>
                <a:lnTo>
                  <a:pt x="427" y="2038"/>
                </a:lnTo>
                <a:lnTo>
                  <a:pt x="383" y="2025"/>
                </a:lnTo>
                <a:lnTo>
                  <a:pt x="341" y="2013"/>
                </a:lnTo>
                <a:lnTo>
                  <a:pt x="301" y="2000"/>
                </a:lnTo>
                <a:lnTo>
                  <a:pt x="264" y="1990"/>
                </a:lnTo>
                <a:lnTo>
                  <a:pt x="231" y="1980"/>
                </a:lnTo>
                <a:lnTo>
                  <a:pt x="202" y="1971"/>
                </a:lnTo>
                <a:lnTo>
                  <a:pt x="178" y="1963"/>
                </a:lnTo>
                <a:lnTo>
                  <a:pt x="158" y="1957"/>
                </a:lnTo>
                <a:lnTo>
                  <a:pt x="143" y="1953"/>
                </a:lnTo>
                <a:lnTo>
                  <a:pt x="134" y="1949"/>
                </a:lnTo>
                <a:lnTo>
                  <a:pt x="130" y="1948"/>
                </a:lnTo>
                <a:lnTo>
                  <a:pt x="131" y="1946"/>
                </a:lnTo>
                <a:lnTo>
                  <a:pt x="137" y="1939"/>
                </a:lnTo>
                <a:lnTo>
                  <a:pt x="144" y="1929"/>
                </a:lnTo>
                <a:lnTo>
                  <a:pt x="154" y="1914"/>
                </a:lnTo>
                <a:lnTo>
                  <a:pt x="166" y="1896"/>
                </a:lnTo>
                <a:lnTo>
                  <a:pt x="178" y="1875"/>
                </a:lnTo>
                <a:lnTo>
                  <a:pt x="192" y="1851"/>
                </a:lnTo>
                <a:lnTo>
                  <a:pt x="205" y="1825"/>
                </a:lnTo>
                <a:lnTo>
                  <a:pt x="219" y="1797"/>
                </a:lnTo>
                <a:lnTo>
                  <a:pt x="233" y="1767"/>
                </a:lnTo>
                <a:lnTo>
                  <a:pt x="244" y="1735"/>
                </a:lnTo>
                <a:lnTo>
                  <a:pt x="253" y="1704"/>
                </a:lnTo>
                <a:lnTo>
                  <a:pt x="261" y="1671"/>
                </a:lnTo>
                <a:lnTo>
                  <a:pt x="267" y="1637"/>
                </a:lnTo>
                <a:lnTo>
                  <a:pt x="268" y="1604"/>
                </a:lnTo>
                <a:lnTo>
                  <a:pt x="267" y="1584"/>
                </a:lnTo>
                <a:lnTo>
                  <a:pt x="261" y="1565"/>
                </a:lnTo>
                <a:lnTo>
                  <a:pt x="253" y="1543"/>
                </a:lnTo>
                <a:lnTo>
                  <a:pt x="243" y="1522"/>
                </a:lnTo>
                <a:lnTo>
                  <a:pt x="230" y="1499"/>
                </a:lnTo>
                <a:lnTo>
                  <a:pt x="216" y="1474"/>
                </a:lnTo>
                <a:lnTo>
                  <a:pt x="200" y="1449"/>
                </a:lnTo>
                <a:lnTo>
                  <a:pt x="183" y="1422"/>
                </a:lnTo>
                <a:lnTo>
                  <a:pt x="164" y="1392"/>
                </a:lnTo>
                <a:lnTo>
                  <a:pt x="146" y="1363"/>
                </a:lnTo>
                <a:lnTo>
                  <a:pt x="127" y="1330"/>
                </a:lnTo>
                <a:lnTo>
                  <a:pt x="109" y="1296"/>
                </a:lnTo>
                <a:lnTo>
                  <a:pt x="91" y="1260"/>
                </a:lnTo>
                <a:lnTo>
                  <a:pt x="72" y="1222"/>
                </a:lnTo>
                <a:lnTo>
                  <a:pt x="56" y="1182"/>
                </a:lnTo>
                <a:lnTo>
                  <a:pt x="41" y="1140"/>
                </a:lnTo>
                <a:lnTo>
                  <a:pt x="28" y="1094"/>
                </a:lnTo>
                <a:lnTo>
                  <a:pt x="17" y="1048"/>
                </a:lnTo>
                <a:lnTo>
                  <a:pt x="8" y="998"/>
                </a:lnTo>
                <a:lnTo>
                  <a:pt x="2" y="945"/>
                </a:lnTo>
                <a:lnTo>
                  <a:pt x="0" y="891"/>
                </a:lnTo>
                <a:lnTo>
                  <a:pt x="0" y="833"/>
                </a:lnTo>
                <a:lnTo>
                  <a:pt x="4" y="773"/>
                </a:lnTo>
                <a:lnTo>
                  <a:pt x="13" y="709"/>
                </a:lnTo>
                <a:lnTo>
                  <a:pt x="26" y="642"/>
                </a:lnTo>
                <a:lnTo>
                  <a:pt x="44" y="573"/>
                </a:lnTo>
                <a:lnTo>
                  <a:pt x="67" y="499"/>
                </a:lnTo>
                <a:lnTo>
                  <a:pt x="91" y="437"/>
                </a:lnTo>
                <a:lnTo>
                  <a:pt x="118" y="379"/>
                </a:lnTo>
                <a:lnTo>
                  <a:pt x="149" y="327"/>
                </a:lnTo>
                <a:lnTo>
                  <a:pt x="181" y="280"/>
                </a:lnTo>
                <a:lnTo>
                  <a:pt x="218" y="237"/>
                </a:lnTo>
                <a:lnTo>
                  <a:pt x="255" y="199"/>
                </a:lnTo>
                <a:lnTo>
                  <a:pt x="295" y="165"/>
                </a:lnTo>
                <a:lnTo>
                  <a:pt x="337" y="135"/>
                </a:lnTo>
                <a:lnTo>
                  <a:pt x="380" y="108"/>
                </a:lnTo>
                <a:lnTo>
                  <a:pt x="424" y="85"/>
                </a:lnTo>
                <a:lnTo>
                  <a:pt x="469" y="66"/>
                </a:lnTo>
                <a:lnTo>
                  <a:pt x="514" y="49"/>
                </a:lnTo>
                <a:lnTo>
                  <a:pt x="560" y="35"/>
                </a:lnTo>
                <a:lnTo>
                  <a:pt x="605" y="24"/>
                </a:lnTo>
                <a:lnTo>
                  <a:pt x="651" y="14"/>
                </a:lnTo>
                <a:lnTo>
                  <a:pt x="696" y="8"/>
                </a:lnTo>
                <a:lnTo>
                  <a:pt x="739" y="3"/>
                </a:lnTo>
                <a:lnTo>
                  <a:pt x="783" y="1"/>
                </a:lnTo>
                <a:lnTo>
                  <a:pt x="824" y="0"/>
                </a:lnTo>
                <a:close/>
              </a:path>
            </a:pathLst>
          </a:custGeom>
          <a:solidFill>
            <a:schemeClr val="bg1">
              <a:lumMod val="8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latin typeface="Open Sans" panose="020B0606030504020204" pitchFamily="34" charset="0"/>
              <a:ea typeface="Open Sans" panose="020B0606030504020204" pitchFamily="34" charset="0"/>
              <a:cs typeface="Open Sans" panose="020B0606030504020204" pitchFamily="34" charset="0"/>
            </a:endParaRPr>
          </a:p>
        </p:txBody>
      </p:sp>
      <p:sp>
        <p:nvSpPr>
          <p:cNvPr id="40" name="Freeform 7">
            <a:extLst>
              <a:ext uri="{FF2B5EF4-FFF2-40B4-BE49-F238E27FC236}">
                <a16:creationId xmlns:a16="http://schemas.microsoft.com/office/drawing/2014/main" id="{F7A90444-08C7-4AC8-8FD1-023D0B0DAD90}"/>
              </a:ext>
            </a:extLst>
          </p:cNvPr>
          <p:cNvSpPr>
            <a:spLocks/>
          </p:cNvSpPr>
          <p:nvPr/>
        </p:nvSpPr>
        <p:spPr bwMode="auto">
          <a:xfrm>
            <a:off x="3252723" y="3320101"/>
            <a:ext cx="661554" cy="962438"/>
          </a:xfrm>
          <a:custGeom>
            <a:avLst/>
            <a:gdLst>
              <a:gd name="T0" fmla="*/ 470 w 675"/>
              <a:gd name="T1" fmla="*/ 3 h 982"/>
              <a:gd name="T2" fmla="*/ 506 w 675"/>
              <a:gd name="T3" fmla="*/ 27 h 982"/>
              <a:gd name="T4" fmla="*/ 531 w 675"/>
              <a:gd name="T5" fmla="*/ 85 h 982"/>
              <a:gd name="T6" fmla="*/ 552 w 675"/>
              <a:gd name="T7" fmla="*/ 180 h 982"/>
              <a:gd name="T8" fmla="*/ 600 w 675"/>
              <a:gd name="T9" fmla="*/ 266 h 982"/>
              <a:gd name="T10" fmla="*/ 652 w 675"/>
              <a:gd name="T11" fmla="*/ 337 h 982"/>
              <a:gd name="T12" fmla="*/ 675 w 675"/>
              <a:gd name="T13" fmla="*/ 399 h 982"/>
              <a:gd name="T14" fmla="*/ 668 w 675"/>
              <a:gd name="T15" fmla="*/ 453 h 982"/>
              <a:gd name="T16" fmla="*/ 647 w 675"/>
              <a:gd name="T17" fmla="*/ 545 h 982"/>
              <a:gd name="T18" fmla="*/ 618 w 675"/>
              <a:gd name="T19" fmla="*/ 658 h 982"/>
              <a:gd name="T20" fmla="*/ 586 w 675"/>
              <a:gd name="T21" fmla="*/ 774 h 982"/>
              <a:gd name="T22" fmla="*/ 557 w 675"/>
              <a:gd name="T23" fmla="*/ 878 h 982"/>
              <a:gd name="T24" fmla="*/ 536 w 675"/>
              <a:gd name="T25" fmla="*/ 953 h 982"/>
              <a:gd name="T26" fmla="*/ 528 w 675"/>
              <a:gd name="T27" fmla="*/ 982 h 982"/>
              <a:gd name="T28" fmla="*/ 198 w 675"/>
              <a:gd name="T29" fmla="*/ 922 h 982"/>
              <a:gd name="T30" fmla="*/ 173 w 675"/>
              <a:gd name="T31" fmla="*/ 877 h 982"/>
              <a:gd name="T32" fmla="*/ 138 w 675"/>
              <a:gd name="T33" fmla="*/ 816 h 982"/>
              <a:gd name="T34" fmla="*/ 106 w 675"/>
              <a:gd name="T35" fmla="*/ 759 h 982"/>
              <a:gd name="T36" fmla="*/ 81 w 675"/>
              <a:gd name="T37" fmla="*/ 711 h 982"/>
              <a:gd name="T38" fmla="*/ 44 w 675"/>
              <a:gd name="T39" fmla="*/ 618 h 982"/>
              <a:gd name="T40" fmla="*/ 31 w 675"/>
              <a:gd name="T41" fmla="*/ 520 h 982"/>
              <a:gd name="T42" fmla="*/ 25 w 675"/>
              <a:gd name="T43" fmla="*/ 433 h 982"/>
              <a:gd name="T44" fmla="*/ 18 w 675"/>
              <a:gd name="T45" fmla="*/ 329 h 982"/>
              <a:gd name="T46" fmla="*/ 10 w 675"/>
              <a:gd name="T47" fmla="*/ 242 h 982"/>
              <a:gd name="T48" fmla="*/ 6 w 675"/>
              <a:gd name="T49" fmla="*/ 198 h 982"/>
              <a:gd name="T50" fmla="*/ 3 w 675"/>
              <a:gd name="T51" fmla="*/ 166 h 982"/>
              <a:gd name="T52" fmla="*/ 0 w 675"/>
              <a:gd name="T53" fmla="*/ 117 h 982"/>
              <a:gd name="T54" fmla="*/ 11 w 675"/>
              <a:gd name="T55" fmla="*/ 74 h 982"/>
              <a:gd name="T56" fmla="*/ 55 w 675"/>
              <a:gd name="T57" fmla="*/ 55 h 982"/>
              <a:gd name="T58" fmla="*/ 102 w 675"/>
              <a:gd name="T59" fmla="*/ 68 h 982"/>
              <a:gd name="T60" fmla="*/ 119 w 675"/>
              <a:gd name="T61" fmla="*/ 103 h 982"/>
              <a:gd name="T62" fmla="*/ 135 w 675"/>
              <a:gd name="T63" fmla="*/ 91 h 982"/>
              <a:gd name="T64" fmla="*/ 160 w 675"/>
              <a:gd name="T65" fmla="*/ 51 h 982"/>
              <a:gd name="T66" fmla="*/ 193 w 675"/>
              <a:gd name="T67" fmla="*/ 17 h 982"/>
              <a:gd name="T68" fmla="*/ 232 w 675"/>
              <a:gd name="T69" fmla="*/ 7 h 982"/>
              <a:gd name="T70" fmla="*/ 275 w 675"/>
              <a:gd name="T71" fmla="*/ 7 h 982"/>
              <a:gd name="T72" fmla="*/ 312 w 675"/>
              <a:gd name="T73" fmla="*/ 29 h 982"/>
              <a:gd name="T74" fmla="*/ 332 w 675"/>
              <a:gd name="T75" fmla="*/ 87 h 982"/>
              <a:gd name="T76" fmla="*/ 339 w 675"/>
              <a:gd name="T77" fmla="*/ 118 h 982"/>
              <a:gd name="T78" fmla="*/ 349 w 675"/>
              <a:gd name="T79" fmla="*/ 100 h 982"/>
              <a:gd name="T80" fmla="*/ 363 w 675"/>
              <a:gd name="T81" fmla="*/ 58 h 982"/>
              <a:gd name="T82" fmla="*/ 385 w 675"/>
              <a:gd name="T83" fmla="*/ 17 h 982"/>
              <a:gd name="T84" fmla="*/ 415 w 675"/>
              <a:gd name="T85" fmla="*/ 2 h 9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75" h="982">
                <a:moveTo>
                  <a:pt x="443" y="0"/>
                </a:moveTo>
                <a:lnTo>
                  <a:pt x="456" y="1"/>
                </a:lnTo>
                <a:lnTo>
                  <a:pt x="470" y="3"/>
                </a:lnTo>
                <a:lnTo>
                  <a:pt x="483" y="8"/>
                </a:lnTo>
                <a:lnTo>
                  <a:pt x="495" y="16"/>
                </a:lnTo>
                <a:lnTo>
                  <a:pt x="506" y="27"/>
                </a:lnTo>
                <a:lnTo>
                  <a:pt x="516" y="42"/>
                </a:lnTo>
                <a:lnTo>
                  <a:pt x="524" y="61"/>
                </a:lnTo>
                <a:lnTo>
                  <a:pt x="531" y="85"/>
                </a:lnTo>
                <a:lnTo>
                  <a:pt x="535" y="115"/>
                </a:lnTo>
                <a:lnTo>
                  <a:pt x="541" y="149"/>
                </a:lnTo>
                <a:lnTo>
                  <a:pt x="552" y="180"/>
                </a:lnTo>
                <a:lnTo>
                  <a:pt x="565" y="210"/>
                </a:lnTo>
                <a:lnTo>
                  <a:pt x="582" y="238"/>
                </a:lnTo>
                <a:lnTo>
                  <a:pt x="600" y="266"/>
                </a:lnTo>
                <a:lnTo>
                  <a:pt x="619" y="291"/>
                </a:lnTo>
                <a:lnTo>
                  <a:pt x="637" y="315"/>
                </a:lnTo>
                <a:lnTo>
                  <a:pt x="652" y="337"/>
                </a:lnTo>
                <a:lnTo>
                  <a:pt x="664" y="358"/>
                </a:lnTo>
                <a:lnTo>
                  <a:pt x="673" y="378"/>
                </a:lnTo>
                <a:lnTo>
                  <a:pt x="675" y="399"/>
                </a:lnTo>
                <a:lnTo>
                  <a:pt x="675" y="411"/>
                </a:lnTo>
                <a:lnTo>
                  <a:pt x="672" y="429"/>
                </a:lnTo>
                <a:lnTo>
                  <a:pt x="668" y="453"/>
                </a:lnTo>
                <a:lnTo>
                  <a:pt x="662" y="481"/>
                </a:lnTo>
                <a:lnTo>
                  <a:pt x="655" y="511"/>
                </a:lnTo>
                <a:lnTo>
                  <a:pt x="647" y="545"/>
                </a:lnTo>
                <a:lnTo>
                  <a:pt x="638" y="581"/>
                </a:lnTo>
                <a:lnTo>
                  <a:pt x="628" y="619"/>
                </a:lnTo>
                <a:lnTo>
                  <a:pt x="618" y="658"/>
                </a:lnTo>
                <a:lnTo>
                  <a:pt x="607" y="697"/>
                </a:lnTo>
                <a:lnTo>
                  <a:pt x="597" y="736"/>
                </a:lnTo>
                <a:lnTo>
                  <a:pt x="586" y="774"/>
                </a:lnTo>
                <a:lnTo>
                  <a:pt x="575" y="811"/>
                </a:lnTo>
                <a:lnTo>
                  <a:pt x="566" y="847"/>
                </a:lnTo>
                <a:lnTo>
                  <a:pt x="557" y="878"/>
                </a:lnTo>
                <a:lnTo>
                  <a:pt x="549" y="908"/>
                </a:lnTo>
                <a:lnTo>
                  <a:pt x="541" y="933"/>
                </a:lnTo>
                <a:lnTo>
                  <a:pt x="536" y="953"/>
                </a:lnTo>
                <a:lnTo>
                  <a:pt x="531" y="968"/>
                </a:lnTo>
                <a:lnTo>
                  <a:pt x="529" y="978"/>
                </a:lnTo>
                <a:lnTo>
                  <a:pt x="528" y="982"/>
                </a:lnTo>
                <a:lnTo>
                  <a:pt x="205" y="932"/>
                </a:lnTo>
                <a:lnTo>
                  <a:pt x="203" y="930"/>
                </a:lnTo>
                <a:lnTo>
                  <a:pt x="198" y="922"/>
                </a:lnTo>
                <a:lnTo>
                  <a:pt x="191" y="910"/>
                </a:lnTo>
                <a:lnTo>
                  <a:pt x="183" y="894"/>
                </a:lnTo>
                <a:lnTo>
                  <a:pt x="173" y="877"/>
                </a:lnTo>
                <a:lnTo>
                  <a:pt x="162" y="858"/>
                </a:lnTo>
                <a:lnTo>
                  <a:pt x="150" y="837"/>
                </a:lnTo>
                <a:lnTo>
                  <a:pt x="138" y="816"/>
                </a:lnTo>
                <a:lnTo>
                  <a:pt x="127" y="795"/>
                </a:lnTo>
                <a:lnTo>
                  <a:pt x="115" y="776"/>
                </a:lnTo>
                <a:lnTo>
                  <a:pt x="106" y="759"/>
                </a:lnTo>
                <a:lnTo>
                  <a:pt x="98" y="744"/>
                </a:lnTo>
                <a:lnTo>
                  <a:pt x="93" y="733"/>
                </a:lnTo>
                <a:lnTo>
                  <a:pt x="81" y="711"/>
                </a:lnTo>
                <a:lnTo>
                  <a:pt x="69" y="684"/>
                </a:lnTo>
                <a:lnTo>
                  <a:pt x="55" y="653"/>
                </a:lnTo>
                <a:lnTo>
                  <a:pt x="44" y="618"/>
                </a:lnTo>
                <a:lnTo>
                  <a:pt x="35" y="582"/>
                </a:lnTo>
                <a:lnTo>
                  <a:pt x="31" y="542"/>
                </a:lnTo>
                <a:lnTo>
                  <a:pt x="31" y="520"/>
                </a:lnTo>
                <a:lnTo>
                  <a:pt x="30" y="494"/>
                </a:lnTo>
                <a:lnTo>
                  <a:pt x="28" y="465"/>
                </a:lnTo>
                <a:lnTo>
                  <a:pt x="25" y="433"/>
                </a:lnTo>
                <a:lnTo>
                  <a:pt x="23" y="399"/>
                </a:lnTo>
                <a:lnTo>
                  <a:pt x="20" y="363"/>
                </a:lnTo>
                <a:lnTo>
                  <a:pt x="18" y="329"/>
                </a:lnTo>
                <a:lnTo>
                  <a:pt x="14" y="298"/>
                </a:lnTo>
                <a:lnTo>
                  <a:pt x="12" y="267"/>
                </a:lnTo>
                <a:lnTo>
                  <a:pt x="10" y="242"/>
                </a:lnTo>
                <a:lnTo>
                  <a:pt x="7" y="220"/>
                </a:lnTo>
                <a:lnTo>
                  <a:pt x="6" y="205"/>
                </a:lnTo>
                <a:lnTo>
                  <a:pt x="6" y="198"/>
                </a:lnTo>
                <a:lnTo>
                  <a:pt x="5" y="190"/>
                </a:lnTo>
                <a:lnTo>
                  <a:pt x="4" y="179"/>
                </a:lnTo>
                <a:lnTo>
                  <a:pt x="3" y="166"/>
                </a:lnTo>
                <a:lnTo>
                  <a:pt x="0" y="150"/>
                </a:lnTo>
                <a:lnTo>
                  <a:pt x="0" y="133"/>
                </a:lnTo>
                <a:lnTo>
                  <a:pt x="0" y="117"/>
                </a:lnTo>
                <a:lnTo>
                  <a:pt x="2" y="100"/>
                </a:lnTo>
                <a:lnTo>
                  <a:pt x="5" y="86"/>
                </a:lnTo>
                <a:lnTo>
                  <a:pt x="11" y="74"/>
                </a:lnTo>
                <a:lnTo>
                  <a:pt x="20" y="65"/>
                </a:lnTo>
                <a:lnTo>
                  <a:pt x="31" y="59"/>
                </a:lnTo>
                <a:lnTo>
                  <a:pt x="55" y="55"/>
                </a:lnTo>
                <a:lnTo>
                  <a:pt x="74" y="55"/>
                </a:lnTo>
                <a:lnTo>
                  <a:pt x="89" y="60"/>
                </a:lnTo>
                <a:lnTo>
                  <a:pt x="102" y="68"/>
                </a:lnTo>
                <a:lnTo>
                  <a:pt x="110" y="80"/>
                </a:lnTo>
                <a:lnTo>
                  <a:pt x="115" y="96"/>
                </a:lnTo>
                <a:lnTo>
                  <a:pt x="119" y="103"/>
                </a:lnTo>
                <a:lnTo>
                  <a:pt x="122" y="103"/>
                </a:lnTo>
                <a:lnTo>
                  <a:pt x="128" y="99"/>
                </a:lnTo>
                <a:lnTo>
                  <a:pt x="135" y="91"/>
                </a:lnTo>
                <a:lnTo>
                  <a:pt x="141" y="78"/>
                </a:lnTo>
                <a:lnTo>
                  <a:pt x="149" y="66"/>
                </a:lnTo>
                <a:lnTo>
                  <a:pt x="160" y="51"/>
                </a:lnTo>
                <a:lnTo>
                  <a:pt x="170" y="37"/>
                </a:lnTo>
                <a:lnTo>
                  <a:pt x="180" y="26"/>
                </a:lnTo>
                <a:lnTo>
                  <a:pt x="193" y="17"/>
                </a:lnTo>
                <a:lnTo>
                  <a:pt x="205" y="11"/>
                </a:lnTo>
                <a:lnTo>
                  <a:pt x="218" y="9"/>
                </a:lnTo>
                <a:lnTo>
                  <a:pt x="232" y="7"/>
                </a:lnTo>
                <a:lnTo>
                  <a:pt x="247" y="5"/>
                </a:lnTo>
                <a:lnTo>
                  <a:pt x="261" y="5"/>
                </a:lnTo>
                <a:lnTo>
                  <a:pt x="275" y="7"/>
                </a:lnTo>
                <a:lnTo>
                  <a:pt x="289" y="11"/>
                </a:lnTo>
                <a:lnTo>
                  <a:pt x="302" y="18"/>
                </a:lnTo>
                <a:lnTo>
                  <a:pt x="312" y="29"/>
                </a:lnTo>
                <a:lnTo>
                  <a:pt x="321" y="44"/>
                </a:lnTo>
                <a:lnTo>
                  <a:pt x="328" y="63"/>
                </a:lnTo>
                <a:lnTo>
                  <a:pt x="332" y="87"/>
                </a:lnTo>
                <a:lnTo>
                  <a:pt x="335" y="105"/>
                </a:lnTo>
                <a:lnTo>
                  <a:pt x="337" y="115"/>
                </a:lnTo>
                <a:lnTo>
                  <a:pt x="339" y="118"/>
                </a:lnTo>
                <a:lnTo>
                  <a:pt x="343" y="117"/>
                </a:lnTo>
                <a:lnTo>
                  <a:pt x="345" y="110"/>
                </a:lnTo>
                <a:lnTo>
                  <a:pt x="349" y="100"/>
                </a:lnTo>
                <a:lnTo>
                  <a:pt x="353" y="87"/>
                </a:lnTo>
                <a:lnTo>
                  <a:pt x="357" y="72"/>
                </a:lnTo>
                <a:lnTo>
                  <a:pt x="363" y="58"/>
                </a:lnTo>
                <a:lnTo>
                  <a:pt x="370" y="43"/>
                </a:lnTo>
                <a:lnTo>
                  <a:pt x="377" y="29"/>
                </a:lnTo>
                <a:lnTo>
                  <a:pt x="385" y="17"/>
                </a:lnTo>
                <a:lnTo>
                  <a:pt x="393" y="9"/>
                </a:lnTo>
                <a:lnTo>
                  <a:pt x="403" y="4"/>
                </a:lnTo>
                <a:lnTo>
                  <a:pt x="415" y="2"/>
                </a:lnTo>
                <a:lnTo>
                  <a:pt x="429" y="1"/>
                </a:lnTo>
                <a:lnTo>
                  <a:pt x="443" y="0"/>
                </a:lnTo>
                <a:close/>
              </a:path>
            </a:pathLst>
          </a:custGeom>
          <a:solidFill>
            <a:schemeClr val="bg1">
              <a:lumMod val="7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latin typeface="Open Sans" panose="020B0606030504020204" pitchFamily="34" charset="0"/>
              <a:ea typeface="Open Sans" panose="020B0606030504020204" pitchFamily="34" charset="0"/>
              <a:cs typeface="Open Sans" panose="020B0606030504020204" pitchFamily="34" charset="0"/>
            </a:endParaRPr>
          </a:p>
        </p:txBody>
      </p:sp>
      <p:sp>
        <p:nvSpPr>
          <p:cNvPr id="41" name="Rectangle 9">
            <a:extLst>
              <a:ext uri="{FF2B5EF4-FFF2-40B4-BE49-F238E27FC236}">
                <a16:creationId xmlns:a16="http://schemas.microsoft.com/office/drawing/2014/main" id="{4359D2E4-9CB4-44B2-988D-9BEDF9F86C4A}"/>
              </a:ext>
            </a:extLst>
          </p:cNvPr>
          <p:cNvSpPr>
            <a:spLocks noChangeArrowheads="1"/>
          </p:cNvSpPr>
          <p:nvPr/>
        </p:nvSpPr>
        <p:spPr bwMode="auto">
          <a:xfrm>
            <a:off x="3283105" y="3367627"/>
            <a:ext cx="861490" cy="424375"/>
          </a:xfrm>
          <a:prstGeom prst="rect">
            <a:avLst/>
          </a:prstGeom>
          <a:solidFill>
            <a:schemeClr val="tx1">
              <a:lumMod val="75000"/>
              <a:lumOff val="25000"/>
            </a:schemeClr>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IN">
              <a:latin typeface="Open Sans" panose="020B0606030504020204" pitchFamily="34" charset="0"/>
              <a:ea typeface="Open Sans" panose="020B0606030504020204" pitchFamily="34" charset="0"/>
              <a:cs typeface="Open Sans" panose="020B0606030504020204" pitchFamily="34" charset="0"/>
            </a:endParaRPr>
          </a:p>
        </p:txBody>
      </p:sp>
      <p:sp>
        <p:nvSpPr>
          <p:cNvPr id="42" name="Rectangle 10">
            <a:extLst>
              <a:ext uri="{FF2B5EF4-FFF2-40B4-BE49-F238E27FC236}">
                <a16:creationId xmlns:a16="http://schemas.microsoft.com/office/drawing/2014/main" id="{E32A4EF8-AB19-48C9-B03F-903B3B5328F9}"/>
              </a:ext>
            </a:extLst>
          </p:cNvPr>
          <p:cNvSpPr>
            <a:spLocks noChangeArrowheads="1"/>
          </p:cNvSpPr>
          <p:nvPr/>
        </p:nvSpPr>
        <p:spPr bwMode="auto">
          <a:xfrm>
            <a:off x="3197839" y="3427903"/>
            <a:ext cx="146032" cy="303825"/>
          </a:xfrm>
          <a:prstGeom prst="rect">
            <a:avLst/>
          </a:prstGeom>
          <a:solidFill>
            <a:schemeClr val="tx1">
              <a:lumMod val="75000"/>
              <a:lumOff val="25000"/>
            </a:schemeClr>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IN">
              <a:latin typeface="Open Sans" panose="020B0606030504020204" pitchFamily="34" charset="0"/>
              <a:ea typeface="Open Sans" panose="020B0606030504020204" pitchFamily="34" charset="0"/>
              <a:cs typeface="Open Sans" panose="020B0606030504020204" pitchFamily="34" charset="0"/>
            </a:endParaRPr>
          </a:p>
        </p:txBody>
      </p:sp>
      <p:sp>
        <p:nvSpPr>
          <p:cNvPr id="43" name="Rectangle 11">
            <a:extLst>
              <a:ext uri="{FF2B5EF4-FFF2-40B4-BE49-F238E27FC236}">
                <a16:creationId xmlns:a16="http://schemas.microsoft.com/office/drawing/2014/main" id="{806E9952-FCCF-4A20-AA8C-95AAA382F343}"/>
              </a:ext>
            </a:extLst>
          </p:cNvPr>
          <p:cNvSpPr>
            <a:spLocks noChangeArrowheads="1"/>
          </p:cNvSpPr>
          <p:nvPr/>
        </p:nvSpPr>
        <p:spPr bwMode="auto">
          <a:xfrm>
            <a:off x="3028277" y="3465146"/>
            <a:ext cx="218567" cy="229339"/>
          </a:xfrm>
          <a:custGeom>
            <a:avLst/>
            <a:gdLst>
              <a:gd name="connsiteX0" fmla="*/ 0 w 354013"/>
              <a:gd name="connsiteY0" fmla="*/ 0 h 371475"/>
              <a:gd name="connsiteX1" fmla="*/ 354013 w 354013"/>
              <a:gd name="connsiteY1" fmla="*/ 0 h 371475"/>
              <a:gd name="connsiteX2" fmla="*/ 354013 w 354013"/>
              <a:gd name="connsiteY2" fmla="*/ 371475 h 371475"/>
              <a:gd name="connsiteX3" fmla="*/ 0 w 354013"/>
              <a:gd name="connsiteY3" fmla="*/ 371475 h 371475"/>
              <a:gd name="connsiteX4" fmla="*/ 0 w 354013"/>
              <a:gd name="connsiteY4" fmla="*/ 0 h 371475"/>
              <a:gd name="connsiteX0" fmla="*/ 1724 w 355737"/>
              <a:gd name="connsiteY0" fmla="*/ 0 h 371475"/>
              <a:gd name="connsiteX1" fmla="*/ 355737 w 355737"/>
              <a:gd name="connsiteY1" fmla="*/ 0 h 371475"/>
              <a:gd name="connsiteX2" fmla="*/ 355737 w 355737"/>
              <a:gd name="connsiteY2" fmla="*/ 371475 h 371475"/>
              <a:gd name="connsiteX3" fmla="*/ 1724 w 355737"/>
              <a:gd name="connsiteY3" fmla="*/ 371475 h 371475"/>
              <a:gd name="connsiteX4" fmla="*/ 0 w 355737"/>
              <a:gd name="connsiteY4" fmla="*/ 173050 h 371475"/>
              <a:gd name="connsiteX5" fmla="*/ 1724 w 355737"/>
              <a:gd name="connsiteY5" fmla="*/ 0 h 371475"/>
              <a:gd name="connsiteX0" fmla="*/ 15 w 354028"/>
              <a:gd name="connsiteY0" fmla="*/ 0 h 371475"/>
              <a:gd name="connsiteX1" fmla="*/ 354028 w 354028"/>
              <a:gd name="connsiteY1" fmla="*/ 0 h 371475"/>
              <a:gd name="connsiteX2" fmla="*/ 354028 w 354028"/>
              <a:gd name="connsiteY2" fmla="*/ 371475 h 371475"/>
              <a:gd name="connsiteX3" fmla="*/ 15 w 354028"/>
              <a:gd name="connsiteY3" fmla="*/ 371475 h 371475"/>
              <a:gd name="connsiteX4" fmla="*/ 15708 w 354028"/>
              <a:gd name="connsiteY4" fmla="*/ 184662 h 371475"/>
              <a:gd name="connsiteX5" fmla="*/ 15 w 354028"/>
              <a:gd name="connsiteY5" fmla="*/ 0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4028" h="371475">
                <a:moveTo>
                  <a:pt x="15" y="0"/>
                </a:moveTo>
                <a:lnTo>
                  <a:pt x="354028" y="0"/>
                </a:lnTo>
                <a:lnTo>
                  <a:pt x="354028" y="371475"/>
                </a:lnTo>
                <a:lnTo>
                  <a:pt x="15" y="371475"/>
                </a:lnTo>
                <a:cubicBezTo>
                  <a:pt x="-560" y="305333"/>
                  <a:pt x="16283" y="250804"/>
                  <a:pt x="15708" y="184662"/>
                </a:cubicBezTo>
                <a:cubicBezTo>
                  <a:pt x="16283" y="126979"/>
                  <a:pt x="-560" y="57683"/>
                  <a:pt x="15" y="0"/>
                </a:cubicBezTo>
                <a:close/>
              </a:path>
            </a:pathLst>
          </a:custGeom>
          <a:solidFill>
            <a:schemeClr val="tx1">
              <a:lumMod val="75000"/>
              <a:lumOff val="25000"/>
            </a:schemeClr>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IN">
              <a:latin typeface="Open Sans" panose="020B0606030504020204" pitchFamily="34" charset="0"/>
              <a:ea typeface="Open Sans" panose="020B0606030504020204" pitchFamily="34" charset="0"/>
              <a:cs typeface="Open Sans" panose="020B0606030504020204" pitchFamily="34" charset="0"/>
            </a:endParaRPr>
          </a:p>
        </p:txBody>
      </p:sp>
      <p:sp>
        <p:nvSpPr>
          <p:cNvPr id="44" name="Freeform 12">
            <a:extLst>
              <a:ext uri="{FF2B5EF4-FFF2-40B4-BE49-F238E27FC236}">
                <a16:creationId xmlns:a16="http://schemas.microsoft.com/office/drawing/2014/main" id="{21363AF7-146E-4BF6-8521-DF5814F0A244}"/>
              </a:ext>
            </a:extLst>
          </p:cNvPr>
          <p:cNvSpPr>
            <a:spLocks/>
          </p:cNvSpPr>
          <p:nvPr/>
        </p:nvSpPr>
        <p:spPr bwMode="auto">
          <a:xfrm>
            <a:off x="3375233" y="4147288"/>
            <a:ext cx="440056" cy="269522"/>
          </a:xfrm>
          <a:custGeom>
            <a:avLst/>
            <a:gdLst>
              <a:gd name="T0" fmla="*/ 285 w 449"/>
              <a:gd name="T1" fmla="*/ 0 h 275"/>
              <a:gd name="T2" fmla="*/ 324 w 449"/>
              <a:gd name="T3" fmla="*/ 3 h 275"/>
              <a:gd name="T4" fmla="*/ 365 w 449"/>
              <a:gd name="T5" fmla="*/ 8 h 275"/>
              <a:gd name="T6" fmla="*/ 407 w 449"/>
              <a:gd name="T7" fmla="*/ 18 h 275"/>
              <a:gd name="T8" fmla="*/ 449 w 449"/>
              <a:gd name="T9" fmla="*/ 33 h 275"/>
              <a:gd name="T10" fmla="*/ 449 w 449"/>
              <a:gd name="T11" fmla="*/ 275 h 275"/>
              <a:gd name="T12" fmla="*/ 0 w 449"/>
              <a:gd name="T13" fmla="*/ 272 h 275"/>
              <a:gd name="T14" fmla="*/ 0 w 449"/>
              <a:gd name="T15" fmla="*/ 74 h 275"/>
              <a:gd name="T16" fmla="*/ 3 w 449"/>
              <a:gd name="T17" fmla="*/ 73 h 275"/>
              <a:gd name="T18" fmla="*/ 11 w 449"/>
              <a:gd name="T19" fmla="*/ 69 h 275"/>
              <a:gd name="T20" fmla="*/ 22 w 449"/>
              <a:gd name="T21" fmla="*/ 63 h 275"/>
              <a:gd name="T22" fmla="*/ 39 w 449"/>
              <a:gd name="T23" fmla="*/ 55 h 275"/>
              <a:gd name="T24" fmla="*/ 60 w 449"/>
              <a:gd name="T25" fmla="*/ 46 h 275"/>
              <a:gd name="T26" fmla="*/ 83 w 449"/>
              <a:gd name="T27" fmla="*/ 37 h 275"/>
              <a:gd name="T28" fmla="*/ 111 w 449"/>
              <a:gd name="T29" fmla="*/ 28 h 275"/>
              <a:gd name="T30" fmla="*/ 140 w 449"/>
              <a:gd name="T31" fmla="*/ 20 h 275"/>
              <a:gd name="T32" fmla="*/ 173 w 449"/>
              <a:gd name="T33" fmla="*/ 12 h 275"/>
              <a:gd name="T34" fmla="*/ 208 w 449"/>
              <a:gd name="T35" fmla="*/ 6 h 275"/>
              <a:gd name="T36" fmla="*/ 246 w 449"/>
              <a:gd name="T37" fmla="*/ 1 h 275"/>
              <a:gd name="T38" fmla="*/ 285 w 449"/>
              <a:gd name="T39" fmla="*/ 0 h 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49" h="275">
                <a:moveTo>
                  <a:pt x="285" y="0"/>
                </a:moveTo>
                <a:lnTo>
                  <a:pt x="324" y="3"/>
                </a:lnTo>
                <a:lnTo>
                  <a:pt x="365" y="8"/>
                </a:lnTo>
                <a:lnTo>
                  <a:pt x="407" y="18"/>
                </a:lnTo>
                <a:lnTo>
                  <a:pt x="449" y="33"/>
                </a:lnTo>
                <a:lnTo>
                  <a:pt x="449" y="275"/>
                </a:lnTo>
                <a:lnTo>
                  <a:pt x="0" y="272"/>
                </a:lnTo>
                <a:lnTo>
                  <a:pt x="0" y="74"/>
                </a:lnTo>
                <a:lnTo>
                  <a:pt x="3" y="73"/>
                </a:lnTo>
                <a:lnTo>
                  <a:pt x="11" y="69"/>
                </a:lnTo>
                <a:lnTo>
                  <a:pt x="22" y="63"/>
                </a:lnTo>
                <a:lnTo>
                  <a:pt x="39" y="55"/>
                </a:lnTo>
                <a:lnTo>
                  <a:pt x="60" y="46"/>
                </a:lnTo>
                <a:lnTo>
                  <a:pt x="83" y="37"/>
                </a:lnTo>
                <a:lnTo>
                  <a:pt x="111" y="28"/>
                </a:lnTo>
                <a:lnTo>
                  <a:pt x="140" y="20"/>
                </a:lnTo>
                <a:lnTo>
                  <a:pt x="173" y="12"/>
                </a:lnTo>
                <a:lnTo>
                  <a:pt x="208" y="6"/>
                </a:lnTo>
                <a:lnTo>
                  <a:pt x="246" y="1"/>
                </a:lnTo>
                <a:lnTo>
                  <a:pt x="285" y="0"/>
                </a:lnTo>
                <a:close/>
              </a:path>
            </a:pathLst>
          </a:custGeom>
          <a:solidFill>
            <a:schemeClr val="bg1">
              <a:lumMod val="9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latin typeface="Open Sans" panose="020B0606030504020204" pitchFamily="34" charset="0"/>
              <a:ea typeface="Open Sans" panose="020B0606030504020204" pitchFamily="34" charset="0"/>
              <a:cs typeface="Open Sans" panose="020B0606030504020204" pitchFamily="34" charset="0"/>
            </a:endParaRPr>
          </a:p>
        </p:txBody>
      </p:sp>
      <p:sp>
        <p:nvSpPr>
          <p:cNvPr id="45" name="Freeform 13">
            <a:extLst>
              <a:ext uri="{FF2B5EF4-FFF2-40B4-BE49-F238E27FC236}">
                <a16:creationId xmlns:a16="http://schemas.microsoft.com/office/drawing/2014/main" id="{BD6CA328-D1C4-437B-A2DC-D787D96A607B}"/>
              </a:ext>
            </a:extLst>
          </p:cNvPr>
          <p:cNvSpPr>
            <a:spLocks/>
          </p:cNvSpPr>
          <p:nvPr/>
        </p:nvSpPr>
        <p:spPr bwMode="auto">
          <a:xfrm>
            <a:off x="2653895" y="4263918"/>
            <a:ext cx="1218239" cy="1680836"/>
          </a:xfrm>
          <a:custGeom>
            <a:avLst/>
            <a:gdLst>
              <a:gd name="T0" fmla="*/ 950 w 1243"/>
              <a:gd name="T1" fmla="*/ 0 h 1715"/>
              <a:gd name="T2" fmla="*/ 990 w 1243"/>
              <a:gd name="T3" fmla="*/ 0 h 1715"/>
              <a:gd name="T4" fmla="*/ 1033 w 1243"/>
              <a:gd name="T5" fmla="*/ 3 h 1715"/>
              <a:gd name="T6" fmla="*/ 1081 w 1243"/>
              <a:gd name="T7" fmla="*/ 10 h 1715"/>
              <a:gd name="T8" fmla="*/ 1131 w 1243"/>
              <a:gd name="T9" fmla="*/ 20 h 1715"/>
              <a:gd name="T10" fmla="*/ 1185 w 1243"/>
              <a:gd name="T11" fmla="*/ 34 h 1715"/>
              <a:gd name="T12" fmla="*/ 1243 w 1243"/>
              <a:gd name="T13" fmla="*/ 52 h 1715"/>
              <a:gd name="T14" fmla="*/ 1243 w 1243"/>
              <a:gd name="T15" fmla="*/ 1715 h 1715"/>
              <a:gd name="T16" fmla="*/ 0 w 1243"/>
              <a:gd name="T17" fmla="*/ 1140 h 1715"/>
              <a:gd name="T18" fmla="*/ 0 w 1243"/>
              <a:gd name="T19" fmla="*/ 666 h 1715"/>
              <a:gd name="T20" fmla="*/ 676 w 1243"/>
              <a:gd name="T21" fmla="*/ 915 h 1715"/>
              <a:gd name="T22" fmla="*/ 691 w 1243"/>
              <a:gd name="T23" fmla="*/ 95 h 1715"/>
              <a:gd name="T24" fmla="*/ 692 w 1243"/>
              <a:gd name="T25" fmla="*/ 94 h 1715"/>
              <a:gd name="T26" fmla="*/ 696 w 1243"/>
              <a:gd name="T27" fmla="*/ 90 h 1715"/>
              <a:gd name="T28" fmla="*/ 700 w 1243"/>
              <a:gd name="T29" fmla="*/ 85 h 1715"/>
              <a:gd name="T30" fmla="*/ 707 w 1243"/>
              <a:gd name="T31" fmla="*/ 78 h 1715"/>
              <a:gd name="T32" fmla="*/ 716 w 1243"/>
              <a:gd name="T33" fmla="*/ 70 h 1715"/>
              <a:gd name="T34" fmla="*/ 727 w 1243"/>
              <a:gd name="T35" fmla="*/ 62 h 1715"/>
              <a:gd name="T36" fmla="*/ 741 w 1243"/>
              <a:gd name="T37" fmla="*/ 53 h 1715"/>
              <a:gd name="T38" fmla="*/ 757 w 1243"/>
              <a:gd name="T39" fmla="*/ 43 h 1715"/>
              <a:gd name="T40" fmla="*/ 776 w 1243"/>
              <a:gd name="T41" fmla="*/ 34 h 1715"/>
              <a:gd name="T42" fmla="*/ 798 w 1243"/>
              <a:gd name="T43" fmla="*/ 25 h 1715"/>
              <a:gd name="T44" fmla="*/ 823 w 1243"/>
              <a:gd name="T45" fmla="*/ 17 h 1715"/>
              <a:gd name="T46" fmla="*/ 850 w 1243"/>
              <a:gd name="T47" fmla="*/ 10 h 1715"/>
              <a:gd name="T48" fmla="*/ 880 w 1243"/>
              <a:gd name="T49" fmla="*/ 4 h 1715"/>
              <a:gd name="T50" fmla="*/ 914 w 1243"/>
              <a:gd name="T51" fmla="*/ 1 h 1715"/>
              <a:gd name="T52" fmla="*/ 950 w 1243"/>
              <a:gd name="T53" fmla="*/ 0 h 17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243" h="1715">
                <a:moveTo>
                  <a:pt x="950" y="0"/>
                </a:moveTo>
                <a:lnTo>
                  <a:pt x="990" y="0"/>
                </a:lnTo>
                <a:lnTo>
                  <a:pt x="1033" y="3"/>
                </a:lnTo>
                <a:lnTo>
                  <a:pt x="1081" y="10"/>
                </a:lnTo>
                <a:lnTo>
                  <a:pt x="1131" y="20"/>
                </a:lnTo>
                <a:lnTo>
                  <a:pt x="1185" y="34"/>
                </a:lnTo>
                <a:lnTo>
                  <a:pt x="1243" y="52"/>
                </a:lnTo>
                <a:lnTo>
                  <a:pt x="1243" y="1715"/>
                </a:lnTo>
                <a:lnTo>
                  <a:pt x="0" y="1140"/>
                </a:lnTo>
                <a:lnTo>
                  <a:pt x="0" y="666"/>
                </a:lnTo>
                <a:lnTo>
                  <a:pt x="676" y="915"/>
                </a:lnTo>
                <a:lnTo>
                  <a:pt x="691" y="95"/>
                </a:lnTo>
                <a:lnTo>
                  <a:pt x="692" y="94"/>
                </a:lnTo>
                <a:lnTo>
                  <a:pt x="696" y="90"/>
                </a:lnTo>
                <a:lnTo>
                  <a:pt x="700" y="85"/>
                </a:lnTo>
                <a:lnTo>
                  <a:pt x="707" y="78"/>
                </a:lnTo>
                <a:lnTo>
                  <a:pt x="716" y="70"/>
                </a:lnTo>
                <a:lnTo>
                  <a:pt x="727" y="62"/>
                </a:lnTo>
                <a:lnTo>
                  <a:pt x="741" y="53"/>
                </a:lnTo>
                <a:lnTo>
                  <a:pt x="757" y="43"/>
                </a:lnTo>
                <a:lnTo>
                  <a:pt x="776" y="34"/>
                </a:lnTo>
                <a:lnTo>
                  <a:pt x="798" y="25"/>
                </a:lnTo>
                <a:lnTo>
                  <a:pt x="823" y="17"/>
                </a:lnTo>
                <a:lnTo>
                  <a:pt x="850" y="10"/>
                </a:lnTo>
                <a:lnTo>
                  <a:pt x="880" y="4"/>
                </a:lnTo>
                <a:lnTo>
                  <a:pt x="914" y="1"/>
                </a:lnTo>
                <a:lnTo>
                  <a:pt x="950" y="0"/>
                </a:lnTo>
                <a:close/>
              </a:path>
            </a:pathLst>
          </a:custGeom>
          <a:solidFill>
            <a:schemeClr val="tx1">
              <a:lumMod val="65000"/>
              <a:lumOff val="3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latin typeface="Open Sans" panose="020B0606030504020204" pitchFamily="34" charset="0"/>
              <a:ea typeface="Open Sans" panose="020B0606030504020204" pitchFamily="34" charset="0"/>
              <a:cs typeface="Open Sans" panose="020B0606030504020204" pitchFamily="34" charset="0"/>
            </a:endParaRPr>
          </a:p>
        </p:txBody>
      </p:sp>
      <p:sp>
        <p:nvSpPr>
          <p:cNvPr id="46" name="Freeform 14">
            <a:extLst>
              <a:ext uri="{FF2B5EF4-FFF2-40B4-BE49-F238E27FC236}">
                <a16:creationId xmlns:a16="http://schemas.microsoft.com/office/drawing/2014/main" id="{CF2764BA-9A34-4F3E-82FF-E9AFAB4AFA56}"/>
              </a:ext>
            </a:extLst>
          </p:cNvPr>
          <p:cNvSpPr>
            <a:spLocks/>
          </p:cNvSpPr>
          <p:nvPr/>
        </p:nvSpPr>
        <p:spPr bwMode="auto">
          <a:xfrm>
            <a:off x="2570589" y="4702013"/>
            <a:ext cx="179355" cy="485140"/>
          </a:xfrm>
          <a:custGeom>
            <a:avLst/>
            <a:gdLst>
              <a:gd name="T0" fmla="*/ 0 w 183"/>
              <a:gd name="T1" fmla="*/ 0 h 495"/>
              <a:gd name="T2" fmla="*/ 115 w 183"/>
              <a:gd name="T3" fmla="*/ 32 h 495"/>
              <a:gd name="T4" fmla="*/ 151 w 183"/>
              <a:gd name="T5" fmla="*/ 161 h 495"/>
              <a:gd name="T6" fmla="*/ 107 w 183"/>
              <a:gd name="T7" fmla="*/ 191 h 495"/>
              <a:gd name="T8" fmla="*/ 183 w 183"/>
              <a:gd name="T9" fmla="*/ 495 h 495"/>
              <a:gd name="T10" fmla="*/ 23 w 183"/>
              <a:gd name="T11" fmla="*/ 495 h 495"/>
              <a:gd name="T12" fmla="*/ 0 w 183"/>
              <a:gd name="T13" fmla="*/ 0 h 495"/>
            </a:gdLst>
            <a:ahLst/>
            <a:cxnLst>
              <a:cxn ang="0">
                <a:pos x="T0" y="T1"/>
              </a:cxn>
              <a:cxn ang="0">
                <a:pos x="T2" y="T3"/>
              </a:cxn>
              <a:cxn ang="0">
                <a:pos x="T4" y="T5"/>
              </a:cxn>
              <a:cxn ang="0">
                <a:pos x="T6" y="T7"/>
              </a:cxn>
              <a:cxn ang="0">
                <a:pos x="T8" y="T9"/>
              </a:cxn>
              <a:cxn ang="0">
                <a:pos x="T10" y="T11"/>
              </a:cxn>
              <a:cxn ang="0">
                <a:pos x="T12" y="T13"/>
              </a:cxn>
            </a:cxnLst>
            <a:rect l="0" t="0" r="r" b="b"/>
            <a:pathLst>
              <a:path w="183" h="495">
                <a:moveTo>
                  <a:pt x="0" y="0"/>
                </a:moveTo>
                <a:lnTo>
                  <a:pt x="115" y="32"/>
                </a:lnTo>
                <a:lnTo>
                  <a:pt x="151" y="161"/>
                </a:lnTo>
                <a:lnTo>
                  <a:pt x="107" y="191"/>
                </a:lnTo>
                <a:lnTo>
                  <a:pt x="183" y="495"/>
                </a:lnTo>
                <a:lnTo>
                  <a:pt x="23" y="495"/>
                </a:lnTo>
                <a:lnTo>
                  <a:pt x="0" y="0"/>
                </a:lnTo>
                <a:close/>
              </a:path>
            </a:pathLst>
          </a:custGeom>
          <a:solidFill>
            <a:schemeClr val="bg1">
              <a:lumMod val="8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latin typeface="Open Sans" panose="020B0606030504020204" pitchFamily="34" charset="0"/>
              <a:ea typeface="Open Sans" panose="020B0606030504020204" pitchFamily="34" charset="0"/>
              <a:cs typeface="Open Sans" panose="020B0606030504020204" pitchFamily="34" charset="0"/>
            </a:endParaRPr>
          </a:p>
        </p:txBody>
      </p:sp>
      <p:sp>
        <p:nvSpPr>
          <p:cNvPr id="47" name="Freeform 15">
            <a:extLst>
              <a:ext uri="{FF2B5EF4-FFF2-40B4-BE49-F238E27FC236}">
                <a16:creationId xmlns:a16="http://schemas.microsoft.com/office/drawing/2014/main" id="{C4800DE3-1CA3-4917-9225-C1C555B29EC4}"/>
              </a:ext>
            </a:extLst>
          </p:cNvPr>
          <p:cNvSpPr>
            <a:spLocks/>
          </p:cNvSpPr>
          <p:nvPr/>
        </p:nvSpPr>
        <p:spPr bwMode="auto">
          <a:xfrm>
            <a:off x="1496422" y="4413870"/>
            <a:ext cx="1096709" cy="639012"/>
          </a:xfrm>
          <a:custGeom>
            <a:avLst/>
            <a:gdLst>
              <a:gd name="T0" fmla="*/ 55 w 1119"/>
              <a:gd name="T1" fmla="*/ 0 h 652"/>
              <a:gd name="T2" fmla="*/ 58 w 1119"/>
              <a:gd name="T3" fmla="*/ 0 h 652"/>
              <a:gd name="T4" fmla="*/ 70 w 1119"/>
              <a:gd name="T5" fmla="*/ 1 h 652"/>
              <a:gd name="T6" fmla="*/ 88 w 1119"/>
              <a:gd name="T7" fmla="*/ 3 h 652"/>
              <a:gd name="T8" fmla="*/ 112 w 1119"/>
              <a:gd name="T9" fmla="*/ 7 h 652"/>
              <a:gd name="T10" fmla="*/ 144 w 1119"/>
              <a:gd name="T11" fmla="*/ 10 h 652"/>
              <a:gd name="T12" fmla="*/ 180 w 1119"/>
              <a:gd name="T13" fmla="*/ 16 h 652"/>
              <a:gd name="T14" fmla="*/ 222 w 1119"/>
              <a:gd name="T15" fmla="*/ 23 h 652"/>
              <a:gd name="T16" fmla="*/ 270 w 1119"/>
              <a:gd name="T17" fmla="*/ 31 h 652"/>
              <a:gd name="T18" fmla="*/ 323 w 1119"/>
              <a:gd name="T19" fmla="*/ 41 h 652"/>
              <a:gd name="T20" fmla="*/ 380 w 1119"/>
              <a:gd name="T21" fmla="*/ 52 h 652"/>
              <a:gd name="T22" fmla="*/ 441 w 1119"/>
              <a:gd name="T23" fmla="*/ 66 h 652"/>
              <a:gd name="T24" fmla="*/ 506 w 1119"/>
              <a:gd name="T25" fmla="*/ 81 h 652"/>
              <a:gd name="T26" fmla="*/ 574 w 1119"/>
              <a:gd name="T27" fmla="*/ 98 h 652"/>
              <a:gd name="T28" fmla="*/ 646 w 1119"/>
              <a:gd name="T29" fmla="*/ 116 h 652"/>
              <a:gd name="T30" fmla="*/ 720 w 1119"/>
              <a:gd name="T31" fmla="*/ 138 h 652"/>
              <a:gd name="T32" fmla="*/ 796 w 1119"/>
              <a:gd name="T33" fmla="*/ 161 h 652"/>
              <a:gd name="T34" fmla="*/ 874 w 1119"/>
              <a:gd name="T35" fmla="*/ 186 h 652"/>
              <a:gd name="T36" fmla="*/ 955 w 1119"/>
              <a:gd name="T37" fmla="*/ 215 h 652"/>
              <a:gd name="T38" fmla="*/ 1037 w 1119"/>
              <a:gd name="T39" fmla="*/ 245 h 652"/>
              <a:gd name="T40" fmla="*/ 1119 w 1119"/>
              <a:gd name="T41" fmla="*/ 280 h 652"/>
              <a:gd name="T42" fmla="*/ 1119 w 1119"/>
              <a:gd name="T43" fmla="*/ 652 h 652"/>
              <a:gd name="T44" fmla="*/ 1116 w 1119"/>
              <a:gd name="T45" fmla="*/ 651 h 652"/>
              <a:gd name="T46" fmla="*/ 1107 w 1119"/>
              <a:gd name="T47" fmla="*/ 647 h 652"/>
              <a:gd name="T48" fmla="*/ 1092 w 1119"/>
              <a:gd name="T49" fmla="*/ 640 h 652"/>
              <a:gd name="T50" fmla="*/ 1074 w 1119"/>
              <a:gd name="T51" fmla="*/ 632 h 652"/>
              <a:gd name="T52" fmla="*/ 1050 w 1119"/>
              <a:gd name="T53" fmla="*/ 621 h 652"/>
              <a:gd name="T54" fmla="*/ 1022 w 1119"/>
              <a:gd name="T55" fmla="*/ 607 h 652"/>
              <a:gd name="T56" fmla="*/ 990 w 1119"/>
              <a:gd name="T57" fmla="*/ 592 h 652"/>
              <a:gd name="T58" fmla="*/ 954 w 1119"/>
              <a:gd name="T59" fmla="*/ 576 h 652"/>
              <a:gd name="T60" fmla="*/ 915 w 1119"/>
              <a:gd name="T61" fmla="*/ 558 h 652"/>
              <a:gd name="T62" fmla="*/ 873 w 1119"/>
              <a:gd name="T63" fmla="*/ 539 h 652"/>
              <a:gd name="T64" fmla="*/ 829 w 1119"/>
              <a:gd name="T65" fmla="*/ 519 h 652"/>
              <a:gd name="T66" fmla="*/ 782 w 1119"/>
              <a:gd name="T67" fmla="*/ 498 h 652"/>
              <a:gd name="T68" fmla="*/ 733 w 1119"/>
              <a:gd name="T69" fmla="*/ 476 h 652"/>
              <a:gd name="T70" fmla="*/ 683 w 1119"/>
              <a:gd name="T71" fmla="*/ 454 h 652"/>
              <a:gd name="T72" fmla="*/ 633 w 1119"/>
              <a:gd name="T73" fmla="*/ 432 h 652"/>
              <a:gd name="T74" fmla="*/ 581 w 1119"/>
              <a:gd name="T75" fmla="*/ 409 h 652"/>
              <a:gd name="T76" fmla="*/ 529 w 1119"/>
              <a:gd name="T77" fmla="*/ 386 h 652"/>
              <a:gd name="T78" fmla="*/ 477 w 1119"/>
              <a:gd name="T79" fmla="*/ 364 h 652"/>
              <a:gd name="T80" fmla="*/ 424 w 1119"/>
              <a:gd name="T81" fmla="*/ 342 h 652"/>
              <a:gd name="T82" fmla="*/ 373 w 1119"/>
              <a:gd name="T83" fmla="*/ 321 h 652"/>
              <a:gd name="T84" fmla="*/ 323 w 1119"/>
              <a:gd name="T85" fmla="*/ 300 h 652"/>
              <a:gd name="T86" fmla="*/ 274 w 1119"/>
              <a:gd name="T87" fmla="*/ 281 h 652"/>
              <a:gd name="T88" fmla="*/ 227 w 1119"/>
              <a:gd name="T89" fmla="*/ 263 h 652"/>
              <a:gd name="T90" fmla="*/ 182 w 1119"/>
              <a:gd name="T91" fmla="*/ 245 h 652"/>
              <a:gd name="T92" fmla="*/ 139 w 1119"/>
              <a:gd name="T93" fmla="*/ 230 h 652"/>
              <a:gd name="T94" fmla="*/ 99 w 1119"/>
              <a:gd name="T95" fmla="*/ 216 h 652"/>
              <a:gd name="T96" fmla="*/ 63 w 1119"/>
              <a:gd name="T97" fmla="*/ 203 h 652"/>
              <a:gd name="T98" fmla="*/ 30 w 1119"/>
              <a:gd name="T99" fmla="*/ 194 h 652"/>
              <a:gd name="T100" fmla="*/ 0 w 1119"/>
              <a:gd name="T101" fmla="*/ 186 h 652"/>
              <a:gd name="T102" fmla="*/ 55 w 1119"/>
              <a:gd name="T103" fmla="*/ 0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119" h="652">
                <a:moveTo>
                  <a:pt x="55" y="0"/>
                </a:moveTo>
                <a:lnTo>
                  <a:pt x="58" y="0"/>
                </a:lnTo>
                <a:lnTo>
                  <a:pt x="70" y="1"/>
                </a:lnTo>
                <a:lnTo>
                  <a:pt x="88" y="3"/>
                </a:lnTo>
                <a:lnTo>
                  <a:pt x="112" y="7"/>
                </a:lnTo>
                <a:lnTo>
                  <a:pt x="144" y="10"/>
                </a:lnTo>
                <a:lnTo>
                  <a:pt x="180" y="16"/>
                </a:lnTo>
                <a:lnTo>
                  <a:pt x="222" y="23"/>
                </a:lnTo>
                <a:lnTo>
                  <a:pt x="270" y="31"/>
                </a:lnTo>
                <a:lnTo>
                  <a:pt x="323" y="41"/>
                </a:lnTo>
                <a:lnTo>
                  <a:pt x="380" y="52"/>
                </a:lnTo>
                <a:lnTo>
                  <a:pt x="441" y="66"/>
                </a:lnTo>
                <a:lnTo>
                  <a:pt x="506" y="81"/>
                </a:lnTo>
                <a:lnTo>
                  <a:pt x="574" y="98"/>
                </a:lnTo>
                <a:lnTo>
                  <a:pt x="646" y="116"/>
                </a:lnTo>
                <a:lnTo>
                  <a:pt x="720" y="138"/>
                </a:lnTo>
                <a:lnTo>
                  <a:pt x="796" y="161"/>
                </a:lnTo>
                <a:lnTo>
                  <a:pt x="874" y="186"/>
                </a:lnTo>
                <a:lnTo>
                  <a:pt x="955" y="215"/>
                </a:lnTo>
                <a:lnTo>
                  <a:pt x="1037" y="245"/>
                </a:lnTo>
                <a:lnTo>
                  <a:pt x="1119" y="280"/>
                </a:lnTo>
                <a:lnTo>
                  <a:pt x="1119" y="652"/>
                </a:lnTo>
                <a:lnTo>
                  <a:pt x="1116" y="651"/>
                </a:lnTo>
                <a:lnTo>
                  <a:pt x="1107" y="647"/>
                </a:lnTo>
                <a:lnTo>
                  <a:pt x="1092" y="640"/>
                </a:lnTo>
                <a:lnTo>
                  <a:pt x="1074" y="632"/>
                </a:lnTo>
                <a:lnTo>
                  <a:pt x="1050" y="621"/>
                </a:lnTo>
                <a:lnTo>
                  <a:pt x="1022" y="607"/>
                </a:lnTo>
                <a:lnTo>
                  <a:pt x="990" y="592"/>
                </a:lnTo>
                <a:lnTo>
                  <a:pt x="954" y="576"/>
                </a:lnTo>
                <a:lnTo>
                  <a:pt x="915" y="558"/>
                </a:lnTo>
                <a:lnTo>
                  <a:pt x="873" y="539"/>
                </a:lnTo>
                <a:lnTo>
                  <a:pt x="829" y="519"/>
                </a:lnTo>
                <a:lnTo>
                  <a:pt x="782" y="498"/>
                </a:lnTo>
                <a:lnTo>
                  <a:pt x="733" y="476"/>
                </a:lnTo>
                <a:lnTo>
                  <a:pt x="683" y="454"/>
                </a:lnTo>
                <a:lnTo>
                  <a:pt x="633" y="432"/>
                </a:lnTo>
                <a:lnTo>
                  <a:pt x="581" y="409"/>
                </a:lnTo>
                <a:lnTo>
                  <a:pt x="529" y="386"/>
                </a:lnTo>
                <a:lnTo>
                  <a:pt x="477" y="364"/>
                </a:lnTo>
                <a:lnTo>
                  <a:pt x="424" y="342"/>
                </a:lnTo>
                <a:lnTo>
                  <a:pt x="373" y="321"/>
                </a:lnTo>
                <a:lnTo>
                  <a:pt x="323" y="300"/>
                </a:lnTo>
                <a:lnTo>
                  <a:pt x="274" y="281"/>
                </a:lnTo>
                <a:lnTo>
                  <a:pt x="227" y="263"/>
                </a:lnTo>
                <a:lnTo>
                  <a:pt x="182" y="245"/>
                </a:lnTo>
                <a:lnTo>
                  <a:pt x="139" y="230"/>
                </a:lnTo>
                <a:lnTo>
                  <a:pt x="99" y="216"/>
                </a:lnTo>
                <a:lnTo>
                  <a:pt x="63" y="203"/>
                </a:lnTo>
                <a:lnTo>
                  <a:pt x="30" y="194"/>
                </a:lnTo>
                <a:lnTo>
                  <a:pt x="0" y="186"/>
                </a:lnTo>
                <a:lnTo>
                  <a:pt x="55" y="0"/>
                </a:lnTo>
                <a:close/>
              </a:path>
            </a:pathLst>
          </a:custGeom>
          <a:solidFill>
            <a:schemeClr val="bg1">
              <a:lumMod val="9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latin typeface="Open Sans" panose="020B0606030504020204" pitchFamily="34" charset="0"/>
              <a:ea typeface="Open Sans" panose="020B0606030504020204" pitchFamily="34" charset="0"/>
              <a:cs typeface="Open Sans" panose="020B0606030504020204" pitchFamily="34" charset="0"/>
            </a:endParaRPr>
          </a:p>
        </p:txBody>
      </p:sp>
      <p:sp>
        <p:nvSpPr>
          <p:cNvPr id="48" name="Freeform 16">
            <a:extLst>
              <a:ext uri="{FF2B5EF4-FFF2-40B4-BE49-F238E27FC236}">
                <a16:creationId xmlns:a16="http://schemas.microsoft.com/office/drawing/2014/main" id="{038AC2F7-B2C1-4489-99D7-644F70B060C0}"/>
              </a:ext>
            </a:extLst>
          </p:cNvPr>
          <p:cNvSpPr>
            <a:spLocks/>
          </p:cNvSpPr>
          <p:nvPr/>
        </p:nvSpPr>
        <p:spPr bwMode="auto">
          <a:xfrm>
            <a:off x="3324269" y="3258357"/>
            <a:ext cx="697816" cy="1098669"/>
          </a:xfrm>
          <a:custGeom>
            <a:avLst/>
            <a:gdLst>
              <a:gd name="T0" fmla="*/ 464 w 712"/>
              <a:gd name="T1" fmla="*/ 8 h 1121"/>
              <a:gd name="T2" fmla="*/ 492 w 712"/>
              <a:gd name="T3" fmla="*/ 51 h 1121"/>
              <a:gd name="T4" fmla="*/ 512 w 712"/>
              <a:gd name="T5" fmla="*/ 134 h 1121"/>
              <a:gd name="T6" fmla="*/ 523 w 712"/>
              <a:gd name="T7" fmla="*/ 225 h 1121"/>
              <a:gd name="T8" fmla="*/ 529 w 712"/>
              <a:gd name="T9" fmla="*/ 292 h 1121"/>
              <a:gd name="T10" fmla="*/ 540 w 712"/>
              <a:gd name="T11" fmla="*/ 89 h 1121"/>
              <a:gd name="T12" fmla="*/ 545 w 712"/>
              <a:gd name="T13" fmla="*/ 75 h 1121"/>
              <a:gd name="T14" fmla="*/ 567 w 712"/>
              <a:gd name="T15" fmla="*/ 52 h 1121"/>
              <a:gd name="T16" fmla="*/ 616 w 712"/>
              <a:gd name="T17" fmla="*/ 46 h 1121"/>
              <a:gd name="T18" fmla="*/ 651 w 712"/>
              <a:gd name="T19" fmla="*/ 67 h 1121"/>
              <a:gd name="T20" fmla="*/ 664 w 712"/>
              <a:gd name="T21" fmla="*/ 101 h 1121"/>
              <a:gd name="T22" fmla="*/ 665 w 712"/>
              <a:gd name="T23" fmla="*/ 139 h 1121"/>
              <a:gd name="T24" fmla="*/ 668 w 712"/>
              <a:gd name="T25" fmla="*/ 224 h 1121"/>
              <a:gd name="T26" fmla="*/ 673 w 712"/>
              <a:gd name="T27" fmla="*/ 334 h 1121"/>
              <a:gd name="T28" fmla="*/ 679 w 712"/>
              <a:gd name="T29" fmla="*/ 438 h 1121"/>
              <a:gd name="T30" fmla="*/ 684 w 712"/>
              <a:gd name="T31" fmla="*/ 503 h 1121"/>
              <a:gd name="T32" fmla="*/ 692 w 712"/>
              <a:gd name="T33" fmla="*/ 565 h 1121"/>
              <a:gd name="T34" fmla="*/ 700 w 712"/>
              <a:gd name="T35" fmla="*/ 671 h 1121"/>
              <a:gd name="T36" fmla="*/ 707 w 712"/>
              <a:gd name="T37" fmla="*/ 794 h 1121"/>
              <a:gd name="T38" fmla="*/ 712 w 712"/>
              <a:gd name="T39" fmla="*/ 907 h 1121"/>
              <a:gd name="T40" fmla="*/ 710 w 712"/>
              <a:gd name="T41" fmla="*/ 985 h 1121"/>
              <a:gd name="T42" fmla="*/ 702 w 712"/>
              <a:gd name="T43" fmla="*/ 1037 h 1121"/>
              <a:gd name="T44" fmla="*/ 702 w 712"/>
              <a:gd name="T45" fmla="*/ 1094 h 1121"/>
              <a:gd name="T46" fmla="*/ 705 w 712"/>
              <a:gd name="T47" fmla="*/ 1121 h 1121"/>
              <a:gd name="T48" fmla="*/ 262 w 712"/>
              <a:gd name="T49" fmla="*/ 1029 h 1121"/>
              <a:gd name="T50" fmla="*/ 246 w 712"/>
              <a:gd name="T51" fmla="*/ 989 h 1121"/>
              <a:gd name="T52" fmla="*/ 213 w 712"/>
              <a:gd name="T53" fmla="*/ 921 h 1121"/>
              <a:gd name="T54" fmla="*/ 183 w 712"/>
              <a:gd name="T55" fmla="*/ 865 h 1121"/>
              <a:gd name="T56" fmla="*/ 142 w 712"/>
              <a:gd name="T57" fmla="*/ 791 h 1121"/>
              <a:gd name="T58" fmla="*/ 104 w 712"/>
              <a:gd name="T59" fmla="*/ 719 h 1121"/>
              <a:gd name="T60" fmla="*/ 76 w 712"/>
              <a:gd name="T61" fmla="*/ 667 h 1121"/>
              <a:gd name="T62" fmla="*/ 62 w 712"/>
              <a:gd name="T63" fmla="*/ 620 h 1121"/>
              <a:gd name="T64" fmla="*/ 43 w 712"/>
              <a:gd name="T65" fmla="*/ 513 h 1121"/>
              <a:gd name="T66" fmla="*/ 29 w 712"/>
              <a:gd name="T67" fmla="*/ 384 h 1121"/>
              <a:gd name="T68" fmla="*/ 18 w 712"/>
              <a:gd name="T69" fmla="*/ 280 h 1121"/>
              <a:gd name="T70" fmla="*/ 9 w 712"/>
              <a:gd name="T71" fmla="*/ 183 h 1121"/>
              <a:gd name="T72" fmla="*/ 2 w 712"/>
              <a:gd name="T73" fmla="*/ 118 h 1121"/>
              <a:gd name="T74" fmla="*/ 1 w 712"/>
              <a:gd name="T75" fmla="*/ 101 h 1121"/>
              <a:gd name="T76" fmla="*/ 17 w 712"/>
              <a:gd name="T77" fmla="*/ 80 h 1121"/>
              <a:gd name="T78" fmla="*/ 58 w 712"/>
              <a:gd name="T79" fmla="*/ 62 h 1121"/>
              <a:gd name="T80" fmla="*/ 101 w 712"/>
              <a:gd name="T81" fmla="*/ 64 h 1121"/>
              <a:gd name="T82" fmla="*/ 134 w 712"/>
              <a:gd name="T83" fmla="*/ 90 h 1121"/>
              <a:gd name="T84" fmla="*/ 151 w 712"/>
              <a:gd name="T85" fmla="*/ 155 h 1121"/>
              <a:gd name="T86" fmla="*/ 168 w 712"/>
              <a:gd name="T87" fmla="*/ 224 h 1121"/>
              <a:gd name="T88" fmla="*/ 184 w 712"/>
              <a:gd name="T89" fmla="*/ 281 h 1121"/>
              <a:gd name="T90" fmla="*/ 192 w 712"/>
              <a:gd name="T91" fmla="*/ 305 h 1121"/>
              <a:gd name="T92" fmla="*/ 177 w 712"/>
              <a:gd name="T93" fmla="*/ 71 h 1121"/>
              <a:gd name="T94" fmla="*/ 187 w 712"/>
              <a:gd name="T95" fmla="*/ 45 h 1121"/>
              <a:gd name="T96" fmla="*/ 214 w 712"/>
              <a:gd name="T97" fmla="*/ 17 h 1121"/>
              <a:gd name="T98" fmla="*/ 265 w 712"/>
              <a:gd name="T99" fmla="*/ 9 h 1121"/>
              <a:gd name="T100" fmla="*/ 301 w 712"/>
              <a:gd name="T101" fmla="*/ 33 h 1121"/>
              <a:gd name="T102" fmla="*/ 317 w 712"/>
              <a:gd name="T103" fmla="*/ 65 h 1121"/>
              <a:gd name="T104" fmla="*/ 321 w 712"/>
              <a:gd name="T105" fmla="*/ 82 h 1121"/>
              <a:gd name="T106" fmla="*/ 365 w 712"/>
              <a:gd name="T107" fmla="*/ 48 h 1121"/>
              <a:gd name="T108" fmla="*/ 375 w 712"/>
              <a:gd name="T109" fmla="*/ 30 h 1121"/>
              <a:gd name="T110" fmla="*/ 400 w 712"/>
              <a:gd name="T111" fmla="*/ 7 h 1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12" h="1121">
                <a:moveTo>
                  <a:pt x="427" y="0"/>
                </a:moveTo>
                <a:lnTo>
                  <a:pt x="445" y="1"/>
                </a:lnTo>
                <a:lnTo>
                  <a:pt x="464" y="8"/>
                </a:lnTo>
                <a:lnTo>
                  <a:pt x="474" y="16"/>
                </a:lnTo>
                <a:lnTo>
                  <a:pt x="484" y="31"/>
                </a:lnTo>
                <a:lnTo>
                  <a:pt x="492" y="51"/>
                </a:lnTo>
                <a:lnTo>
                  <a:pt x="499" y="76"/>
                </a:lnTo>
                <a:lnTo>
                  <a:pt x="506" y="105"/>
                </a:lnTo>
                <a:lnTo>
                  <a:pt x="512" y="134"/>
                </a:lnTo>
                <a:lnTo>
                  <a:pt x="516" y="165"/>
                </a:lnTo>
                <a:lnTo>
                  <a:pt x="520" y="196"/>
                </a:lnTo>
                <a:lnTo>
                  <a:pt x="523" y="225"/>
                </a:lnTo>
                <a:lnTo>
                  <a:pt x="525" y="251"/>
                </a:lnTo>
                <a:lnTo>
                  <a:pt x="527" y="274"/>
                </a:lnTo>
                <a:lnTo>
                  <a:pt x="529" y="292"/>
                </a:lnTo>
                <a:lnTo>
                  <a:pt x="530" y="304"/>
                </a:lnTo>
                <a:lnTo>
                  <a:pt x="530" y="307"/>
                </a:lnTo>
                <a:lnTo>
                  <a:pt x="540" y="89"/>
                </a:lnTo>
                <a:lnTo>
                  <a:pt x="540" y="88"/>
                </a:lnTo>
                <a:lnTo>
                  <a:pt x="541" y="82"/>
                </a:lnTo>
                <a:lnTo>
                  <a:pt x="545" y="75"/>
                </a:lnTo>
                <a:lnTo>
                  <a:pt x="549" y="67"/>
                </a:lnTo>
                <a:lnTo>
                  <a:pt x="557" y="59"/>
                </a:lnTo>
                <a:lnTo>
                  <a:pt x="567" y="52"/>
                </a:lnTo>
                <a:lnTo>
                  <a:pt x="581" y="47"/>
                </a:lnTo>
                <a:lnTo>
                  <a:pt x="599" y="45"/>
                </a:lnTo>
                <a:lnTo>
                  <a:pt x="616" y="46"/>
                </a:lnTo>
                <a:lnTo>
                  <a:pt x="631" y="50"/>
                </a:lnTo>
                <a:lnTo>
                  <a:pt x="643" y="57"/>
                </a:lnTo>
                <a:lnTo>
                  <a:pt x="651" y="67"/>
                </a:lnTo>
                <a:lnTo>
                  <a:pt x="658" y="78"/>
                </a:lnTo>
                <a:lnTo>
                  <a:pt x="662" y="90"/>
                </a:lnTo>
                <a:lnTo>
                  <a:pt x="664" y="101"/>
                </a:lnTo>
                <a:lnTo>
                  <a:pt x="665" y="112"/>
                </a:lnTo>
                <a:lnTo>
                  <a:pt x="665" y="122"/>
                </a:lnTo>
                <a:lnTo>
                  <a:pt x="665" y="139"/>
                </a:lnTo>
                <a:lnTo>
                  <a:pt x="666" y="163"/>
                </a:lnTo>
                <a:lnTo>
                  <a:pt x="667" y="192"/>
                </a:lnTo>
                <a:lnTo>
                  <a:pt x="668" y="224"/>
                </a:lnTo>
                <a:lnTo>
                  <a:pt x="670" y="261"/>
                </a:lnTo>
                <a:lnTo>
                  <a:pt x="671" y="297"/>
                </a:lnTo>
                <a:lnTo>
                  <a:pt x="673" y="334"/>
                </a:lnTo>
                <a:lnTo>
                  <a:pt x="674" y="372"/>
                </a:lnTo>
                <a:lnTo>
                  <a:pt x="676" y="406"/>
                </a:lnTo>
                <a:lnTo>
                  <a:pt x="679" y="438"/>
                </a:lnTo>
                <a:lnTo>
                  <a:pt x="681" y="465"/>
                </a:lnTo>
                <a:lnTo>
                  <a:pt x="683" y="488"/>
                </a:lnTo>
                <a:lnTo>
                  <a:pt x="684" y="503"/>
                </a:lnTo>
                <a:lnTo>
                  <a:pt x="687" y="517"/>
                </a:lnTo>
                <a:lnTo>
                  <a:pt x="689" y="538"/>
                </a:lnTo>
                <a:lnTo>
                  <a:pt x="692" y="565"/>
                </a:lnTo>
                <a:lnTo>
                  <a:pt x="695" y="597"/>
                </a:lnTo>
                <a:lnTo>
                  <a:pt x="697" y="632"/>
                </a:lnTo>
                <a:lnTo>
                  <a:pt x="700" y="671"/>
                </a:lnTo>
                <a:lnTo>
                  <a:pt x="702" y="712"/>
                </a:lnTo>
                <a:lnTo>
                  <a:pt x="705" y="753"/>
                </a:lnTo>
                <a:lnTo>
                  <a:pt x="707" y="794"/>
                </a:lnTo>
                <a:lnTo>
                  <a:pt x="709" y="835"/>
                </a:lnTo>
                <a:lnTo>
                  <a:pt x="710" y="872"/>
                </a:lnTo>
                <a:lnTo>
                  <a:pt x="712" y="907"/>
                </a:lnTo>
                <a:lnTo>
                  <a:pt x="712" y="939"/>
                </a:lnTo>
                <a:lnTo>
                  <a:pt x="712" y="964"/>
                </a:lnTo>
                <a:lnTo>
                  <a:pt x="710" y="985"/>
                </a:lnTo>
                <a:lnTo>
                  <a:pt x="708" y="997"/>
                </a:lnTo>
                <a:lnTo>
                  <a:pt x="704" y="1016"/>
                </a:lnTo>
                <a:lnTo>
                  <a:pt x="702" y="1037"/>
                </a:lnTo>
                <a:lnTo>
                  <a:pt x="701" y="1057"/>
                </a:lnTo>
                <a:lnTo>
                  <a:pt x="701" y="1077"/>
                </a:lnTo>
                <a:lnTo>
                  <a:pt x="702" y="1094"/>
                </a:lnTo>
                <a:lnTo>
                  <a:pt x="704" y="1108"/>
                </a:lnTo>
                <a:lnTo>
                  <a:pt x="705" y="1118"/>
                </a:lnTo>
                <a:lnTo>
                  <a:pt x="705" y="1121"/>
                </a:lnTo>
                <a:lnTo>
                  <a:pt x="276" y="1114"/>
                </a:lnTo>
                <a:lnTo>
                  <a:pt x="263" y="1032"/>
                </a:lnTo>
                <a:lnTo>
                  <a:pt x="262" y="1029"/>
                </a:lnTo>
                <a:lnTo>
                  <a:pt x="258" y="1020"/>
                </a:lnTo>
                <a:lnTo>
                  <a:pt x="252" y="1007"/>
                </a:lnTo>
                <a:lnTo>
                  <a:pt x="246" y="989"/>
                </a:lnTo>
                <a:lnTo>
                  <a:pt x="237" y="969"/>
                </a:lnTo>
                <a:lnTo>
                  <a:pt x="225" y="946"/>
                </a:lnTo>
                <a:lnTo>
                  <a:pt x="213" y="921"/>
                </a:lnTo>
                <a:lnTo>
                  <a:pt x="205" y="906"/>
                </a:lnTo>
                <a:lnTo>
                  <a:pt x="195" y="887"/>
                </a:lnTo>
                <a:lnTo>
                  <a:pt x="183" y="865"/>
                </a:lnTo>
                <a:lnTo>
                  <a:pt x="170" y="841"/>
                </a:lnTo>
                <a:lnTo>
                  <a:pt x="156" y="816"/>
                </a:lnTo>
                <a:lnTo>
                  <a:pt x="142" y="791"/>
                </a:lnTo>
                <a:lnTo>
                  <a:pt x="129" y="766"/>
                </a:lnTo>
                <a:lnTo>
                  <a:pt x="115" y="741"/>
                </a:lnTo>
                <a:lnTo>
                  <a:pt x="104" y="719"/>
                </a:lnTo>
                <a:lnTo>
                  <a:pt x="92" y="698"/>
                </a:lnTo>
                <a:lnTo>
                  <a:pt x="83" y="681"/>
                </a:lnTo>
                <a:lnTo>
                  <a:pt x="76" y="667"/>
                </a:lnTo>
                <a:lnTo>
                  <a:pt x="73" y="658"/>
                </a:lnTo>
                <a:lnTo>
                  <a:pt x="67" y="642"/>
                </a:lnTo>
                <a:lnTo>
                  <a:pt x="62" y="620"/>
                </a:lnTo>
                <a:lnTo>
                  <a:pt x="56" y="589"/>
                </a:lnTo>
                <a:lnTo>
                  <a:pt x="50" y="554"/>
                </a:lnTo>
                <a:lnTo>
                  <a:pt x="43" y="513"/>
                </a:lnTo>
                <a:lnTo>
                  <a:pt x="38" y="466"/>
                </a:lnTo>
                <a:lnTo>
                  <a:pt x="32" y="416"/>
                </a:lnTo>
                <a:lnTo>
                  <a:pt x="29" y="384"/>
                </a:lnTo>
                <a:lnTo>
                  <a:pt x="25" y="350"/>
                </a:lnTo>
                <a:lnTo>
                  <a:pt x="22" y="315"/>
                </a:lnTo>
                <a:lnTo>
                  <a:pt x="18" y="280"/>
                </a:lnTo>
                <a:lnTo>
                  <a:pt x="15" y="246"/>
                </a:lnTo>
                <a:lnTo>
                  <a:pt x="12" y="214"/>
                </a:lnTo>
                <a:lnTo>
                  <a:pt x="9" y="183"/>
                </a:lnTo>
                <a:lnTo>
                  <a:pt x="6" y="157"/>
                </a:lnTo>
                <a:lnTo>
                  <a:pt x="4" y="135"/>
                </a:lnTo>
                <a:lnTo>
                  <a:pt x="2" y="118"/>
                </a:lnTo>
                <a:lnTo>
                  <a:pt x="1" y="107"/>
                </a:lnTo>
                <a:lnTo>
                  <a:pt x="0" y="104"/>
                </a:lnTo>
                <a:lnTo>
                  <a:pt x="1" y="101"/>
                </a:lnTo>
                <a:lnTo>
                  <a:pt x="5" y="96"/>
                </a:lnTo>
                <a:lnTo>
                  <a:pt x="9" y="88"/>
                </a:lnTo>
                <a:lnTo>
                  <a:pt x="17" y="80"/>
                </a:lnTo>
                <a:lnTo>
                  <a:pt x="27" y="71"/>
                </a:lnTo>
                <a:lnTo>
                  <a:pt x="41" y="65"/>
                </a:lnTo>
                <a:lnTo>
                  <a:pt x="58" y="62"/>
                </a:lnTo>
                <a:lnTo>
                  <a:pt x="74" y="60"/>
                </a:lnTo>
                <a:lnTo>
                  <a:pt x="89" y="62"/>
                </a:lnTo>
                <a:lnTo>
                  <a:pt x="101" y="64"/>
                </a:lnTo>
                <a:lnTo>
                  <a:pt x="114" y="68"/>
                </a:lnTo>
                <a:lnTo>
                  <a:pt x="125" y="78"/>
                </a:lnTo>
                <a:lnTo>
                  <a:pt x="134" y="90"/>
                </a:lnTo>
                <a:lnTo>
                  <a:pt x="141" y="108"/>
                </a:lnTo>
                <a:lnTo>
                  <a:pt x="147" y="132"/>
                </a:lnTo>
                <a:lnTo>
                  <a:pt x="151" y="155"/>
                </a:lnTo>
                <a:lnTo>
                  <a:pt x="157" y="178"/>
                </a:lnTo>
                <a:lnTo>
                  <a:pt x="163" y="201"/>
                </a:lnTo>
                <a:lnTo>
                  <a:pt x="168" y="224"/>
                </a:lnTo>
                <a:lnTo>
                  <a:pt x="174" y="246"/>
                </a:lnTo>
                <a:lnTo>
                  <a:pt x="180" y="265"/>
                </a:lnTo>
                <a:lnTo>
                  <a:pt x="184" y="281"/>
                </a:lnTo>
                <a:lnTo>
                  <a:pt x="189" y="293"/>
                </a:lnTo>
                <a:lnTo>
                  <a:pt x="191" y="301"/>
                </a:lnTo>
                <a:lnTo>
                  <a:pt x="192" y="305"/>
                </a:lnTo>
                <a:lnTo>
                  <a:pt x="176" y="78"/>
                </a:lnTo>
                <a:lnTo>
                  <a:pt x="176" y="75"/>
                </a:lnTo>
                <a:lnTo>
                  <a:pt x="177" y="71"/>
                </a:lnTo>
                <a:lnTo>
                  <a:pt x="179" y="63"/>
                </a:lnTo>
                <a:lnTo>
                  <a:pt x="182" y="54"/>
                </a:lnTo>
                <a:lnTo>
                  <a:pt x="187" y="45"/>
                </a:lnTo>
                <a:lnTo>
                  <a:pt x="193" y="34"/>
                </a:lnTo>
                <a:lnTo>
                  <a:pt x="202" y="25"/>
                </a:lnTo>
                <a:lnTo>
                  <a:pt x="214" y="17"/>
                </a:lnTo>
                <a:lnTo>
                  <a:pt x="229" y="12"/>
                </a:lnTo>
                <a:lnTo>
                  <a:pt x="247" y="8"/>
                </a:lnTo>
                <a:lnTo>
                  <a:pt x="265" y="9"/>
                </a:lnTo>
                <a:lnTo>
                  <a:pt x="280" y="15"/>
                </a:lnTo>
                <a:lnTo>
                  <a:pt x="292" y="23"/>
                </a:lnTo>
                <a:lnTo>
                  <a:pt x="301" y="33"/>
                </a:lnTo>
                <a:lnTo>
                  <a:pt x="308" y="45"/>
                </a:lnTo>
                <a:lnTo>
                  <a:pt x="314" y="55"/>
                </a:lnTo>
                <a:lnTo>
                  <a:pt x="317" y="65"/>
                </a:lnTo>
                <a:lnTo>
                  <a:pt x="320" y="74"/>
                </a:lnTo>
                <a:lnTo>
                  <a:pt x="321" y="80"/>
                </a:lnTo>
                <a:lnTo>
                  <a:pt x="321" y="82"/>
                </a:lnTo>
                <a:lnTo>
                  <a:pt x="360" y="300"/>
                </a:lnTo>
                <a:lnTo>
                  <a:pt x="364" y="50"/>
                </a:lnTo>
                <a:lnTo>
                  <a:pt x="365" y="48"/>
                </a:lnTo>
                <a:lnTo>
                  <a:pt x="367" y="43"/>
                </a:lnTo>
                <a:lnTo>
                  <a:pt x="370" y="38"/>
                </a:lnTo>
                <a:lnTo>
                  <a:pt x="375" y="30"/>
                </a:lnTo>
                <a:lnTo>
                  <a:pt x="381" y="21"/>
                </a:lnTo>
                <a:lnTo>
                  <a:pt x="390" y="13"/>
                </a:lnTo>
                <a:lnTo>
                  <a:pt x="400" y="7"/>
                </a:lnTo>
                <a:lnTo>
                  <a:pt x="413" y="1"/>
                </a:lnTo>
                <a:lnTo>
                  <a:pt x="427" y="0"/>
                </a:lnTo>
                <a:close/>
              </a:path>
            </a:pathLst>
          </a:custGeom>
          <a:solidFill>
            <a:schemeClr val="bg1">
              <a:lumMod val="8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latin typeface="Open Sans" panose="020B0606030504020204" pitchFamily="34" charset="0"/>
              <a:ea typeface="Open Sans" panose="020B0606030504020204" pitchFamily="34" charset="0"/>
              <a:cs typeface="Open Sans" panose="020B0606030504020204" pitchFamily="34" charset="0"/>
            </a:endParaRPr>
          </a:p>
        </p:txBody>
      </p:sp>
      <p:sp>
        <p:nvSpPr>
          <p:cNvPr id="49" name="Freeform 17">
            <a:extLst>
              <a:ext uri="{FF2B5EF4-FFF2-40B4-BE49-F238E27FC236}">
                <a16:creationId xmlns:a16="http://schemas.microsoft.com/office/drawing/2014/main" id="{11D4CB49-720A-42B9-B75B-32A21701BAA7}"/>
              </a:ext>
            </a:extLst>
          </p:cNvPr>
          <p:cNvSpPr>
            <a:spLocks/>
          </p:cNvSpPr>
          <p:nvPr/>
        </p:nvSpPr>
        <p:spPr bwMode="auto">
          <a:xfrm>
            <a:off x="3516364" y="4219814"/>
            <a:ext cx="664494" cy="393012"/>
          </a:xfrm>
          <a:custGeom>
            <a:avLst/>
            <a:gdLst>
              <a:gd name="T0" fmla="*/ 303 w 678"/>
              <a:gd name="T1" fmla="*/ 0 h 401"/>
              <a:gd name="T2" fmla="*/ 355 w 678"/>
              <a:gd name="T3" fmla="*/ 1 h 401"/>
              <a:gd name="T4" fmla="*/ 412 w 678"/>
              <a:gd name="T5" fmla="*/ 5 h 401"/>
              <a:gd name="T6" fmla="*/ 472 w 678"/>
              <a:gd name="T7" fmla="*/ 10 h 401"/>
              <a:gd name="T8" fmla="*/ 537 w 678"/>
              <a:gd name="T9" fmla="*/ 21 h 401"/>
              <a:gd name="T10" fmla="*/ 605 w 678"/>
              <a:gd name="T11" fmla="*/ 33 h 401"/>
              <a:gd name="T12" fmla="*/ 678 w 678"/>
              <a:gd name="T13" fmla="*/ 49 h 401"/>
              <a:gd name="T14" fmla="*/ 678 w 678"/>
              <a:gd name="T15" fmla="*/ 401 h 401"/>
              <a:gd name="T16" fmla="*/ 0 w 678"/>
              <a:gd name="T17" fmla="*/ 281 h 401"/>
              <a:gd name="T18" fmla="*/ 0 w 678"/>
              <a:gd name="T19" fmla="*/ 49 h 401"/>
              <a:gd name="T20" fmla="*/ 2 w 678"/>
              <a:gd name="T21" fmla="*/ 48 h 401"/>
              <a:gd name="T22" fmla="*/ 9 w 678"/>
              <a:gd name="T23" fmla="*/ 46 h 401"/>
              <a:gd name="T24" fmla="*/ 19 w 678"/>
              <a:gd name="T25" fmla="*/ 42 h 401"/>
              <a:gd name="T26" fmla="*/ 34 w 678"/>
              <a:gd name="T27" fmla="*/ 37 h 401"/>
              <a:gd name="T28" fmla="*/ 53 w 678"/>
              <a:gd name="T29" fmla="*/ 31 h 401"/>
              <a:gd name="T30" fmla="*/ 77 w 678"/>
              <a:gd name="T31" fmla="*/ 25 h 401"/>
              <a:gd name="T32" fmla="*/ 104 w 678"/>
              <a:gd name="T33" fmla="*/ 18 h 401"/>
              <a:gd name="T34" fmla="*/ 135 w 678"/>
              <a:gd name="T35" fmla="*/ 13 h 401"/>
              <a:gd name="T36" fmla="*/ 171 w 678"/>
              <a:gd name="T37" fmla="*/ 8 h 401"/>
              <a:gd name="T38" fmla="*/ 211 w 678"/>
              <a:gd name="T39" fmla="*/ 4 h 401"/>
              <a:gd name="T40" fmla="*/ 255 w 678"/>
              <a:gd name="T41" fmla="*/ 1 h 401"/>
              <a:gd name="T42" fmla="*/ 303 w 678"/>
              <a:gd name="T43" fmla="*/ 0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78" h="401">
                <a:moveTo>
                  <a:pt x="303" y="0"/>
                </a:moveTo>
                <a:lnTo>
                  <a:pt x="355" y="1"/>
                </a:lnTo>
                <a:lnTo>
                  <a:pt x="412" y="5"/>
                </a:lnTo>
                <a:lnTo>
                  <a:pt x="472" y="10"/>
                </a:lnTo>
                <a:lnTo>
                  <a:pt x="537" y="21"/>
                </a:lnTo>
                <a:lnTo>
                  <a:pt x="605" y="33"/>
                </a:lnTo>
                <a:lnTo>
                  <a:pt x="678" y="49"/>
                </a:lnTo>
                <a:lnTo>
                  <a:pt x="678" y="401"/>
                </a:lnTo>
                <a:lnTo>
                  <a:pt x="0" y="281"/>
                </a:lnTo>
                <a:lnTo>
                  <a:pt x="0" y="49"/>
                </a:lnTo>
                <a:lnTo>
                  <a:pt x="2" y="48"/>
                </a:lnTo>
                <a:lnTo>
                  <a:pt x="9" y="46"/>
                </a:lnTo>
                <a:lnTo>
                  <a:pt x="19" y="42"/>
                </a:lnTo>
                <a:lnTo>
                  <a:pt x="34" y="37"/>
                </a:lnTo>
                <a:lnTo>
                  <a:pt x="53" y="31"/>
                </a:lnTo>
                <a:lnTo>
                  <a:pt x="77" y="25"/>
                </a:lnTo>
                <a:lnTo>
                  <a:pt x="104" y="18"/>
                </a:lnTo>
                <a:lnTo>
                  <a:pt x="135" y="13"/>
                </a:lnTo>
                <a:lnTo>
                  <a:pt x="171" y="8"/>
                </a:lnTo>
                <a:lnTo>
                  <a:pt x="211" y="4"/>
                </a:lnTo>
                <a:lnTo>
                  <a:pt x="255" y="1"/>
                </a:lnTo>
                <a:lnTo>
                  <a:pt x="303" y="0"/>
                </a:lnTo>
                <a:close/>
              </a:path>
            </a:pathLst>
          </a:custGeom>
          <a:solidFill>
            <a:schemeClr val="bg1">
              <a:lumMod val="9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latin typeface="Open Sans" panose="020B0606030504020204" pitchFamily="34" charset="0"/>
              <a:ea typeface="Open Sans" panose="020B0606030504020204" pitchFamily="34" charset="0"/>
              <a:cs typeface="Open Sans" panose="020B0606030504020204" pitchFamily="34" charset="0"/>
            </a:endParaRPr>
          </a:p>
        </p:txBody>
      </p:sp>
      <p:sp>
        <p:nvSpPr>
          <p:cNvPr id="50" name="Freeform 18">
            <a:extLst>
              <a:ext uri="{FF2B5EF4-FFF2-40B4-BE49-F238E27FC236}">
                <a16:creationId xmlns:a16="http://schemas.microsoft.com/office/drawing/2014/main" id="{A65DF36E-A8FE-4F9E-8D91-313603449B70}"/>
              </a:ext>
            </a:extLst>
          </p:cNvPr>
          <p:cNvSpPr>
            <a:spLocks/>
          </p:cNvSpPr>
          <p:nvPr/>
        </p:nvSpPr>
        <p:spPr bwMode="auto">
          <a:xfrm>
            <a:off x="1199458" y="4357026"/>
            <a:ext cx="3038245" cy="1915075"/>
          </a:xfrm>
          <a:custGeom>
            <a:avLst/>
            <a:gdLst>
              <a:gd name="T0" fmla="*/ 2749 w 3100"/>
              <a:gd name="T1" fmla="*/ 5 h 1954"/>
              <a:gd name="T2" fmla="*/ 2950 w 3100"/>
              <a:gd name="T3" fmla="*/ 38 h 1954"/>
              <a:gd name="T4" fmla="*/ 3100 w 3100"/>
              <a:gd name="T5" fmla="*/ 1503 h 1954"/>
              <a:gd name="T6" fmla="*/ 3100 w 3100"/>
              <a:gd name="T7" fmla="*/ 1520 h 1954"/>
              <a:gd name="T8" fmla="*/ 3098 w 3100"/>
              <a:gd name="T9" fmla="*/ 1563 h 1954"/>
              <a:gd name="T10" fmla="*/ 3088 w 3100"/>
              <a:gd name="T11" fmla="*/ 1624 h 1954"/>
              <a:gd name="T12" fmla="*/ 3065 w 3100"/>
              <a:gd name="T13" fmla="*/ 1695 h 1954"/>
              <a:gd name="T14" fmla="*/ 3024 w 3100"/>
              <a:gd name="T15" fmla="*/ 1765 h 1954"/>
              <a:gd name="T16" fmla="*/ 2963 w 3100"/>
              <a:gd name="T17" fmla="*/ 1828 h 1954"/>
              <a:gd name="T18" fmla="*/ 2873 w 3100"/>
              <a:gd name="T19" fmla="*/ 1873 h 1954"/>
              <a:gd name="T20" fmla="*/ 2752 w 3100"/>
              <a:gd name="T21" fmla="*/ 1893 h 1954"/>
              <a:gd name="T22" fmla="*/ 2536 w 3100"/>
              <a:gd name="T23" fmla="*/ 1880 h 1954"/>
              <a:gd name="T24" fmla="*/ 2330 w 3100"/>
              <a:gd name="T25" fmla="*/ 1859 h 1954"/>
              <a:gd name="T26" fmla="*/ 2181 w 3100"/>
              <a:gd name="T27" fmla="*/ 1838 h 1954"/>
              <a:gd name="T28" fmla="*/ 2090 w 3100"/>
              <a:gd name="T29" fmla="*/ 1821 h 1954"/>
              <a:gd name="T30" fmla="*/ 2059 w 3100"/>
              <a:gd name="T31" fmla="*/ 1814 h 1954"/>
              <a:gd name="T32" fmla="*/ 185 w 3100"/>
              <a:gd name="T33" fmla="*/ 1951 h 1954"/>
              <a:gd name="T34" fmla="*/ 170 w 3100"/>
              <a:gd name="T35" fmla="*/ 1905 h 1954"/>
              <a:gd name="T36" fmla="*/ 143 w 3100"/>
              <a:gd name="T37" fmla="*/ 1812 h 1954"/>
              <a:gd name="T38" fmla="*/ 109 w 3100"/>
              <a:gd name="T39" fmla="*/ 1681 h 1954"/>
              <a:gd name="T40" fmla="*/ 72 w 3100"/>
              <a:gd name="T41" fmla="*/ 1522 h 1954"/>
              <a:gd name="T42" fmla="*/ 38 w 3100"/>
              <a:gd name="T43" fmla="*/ 1344 h 1954"/>
              <a:gd name="T44" fmla="*/ 13 w 3100"/>
              <a:gd name="T45" fmla="*/ 1155 h 1954"/>
              <a:gd name="T46" fmla="*/ 0 w 3100"/>
              <a:gd name="T47" fmla="*/ 966 h 1954"/>
              <a:gd name="T48" fmla="*/ 8 w 3100"/>
              <a:gd name="T49" fmla="*/ 757 h 1954"/>
              <a:gd name="T50" fmla="*/ 39 w 3100"/>
              <a:gd name="T51" fmla="*/ 563 h 1954"/>
              <a:gd name="T52" fmla="*/ 81 w 3100"/>
              <a:gd name="T53" fmla="*/ 405 h 1954"/>
              <a:gd name="T54" fmla="*/ 126 w 3100"/>
              <a:gd name="T55" fmla="*/ 285 h 1954"/>
              <a:gd name="T56" fmla="*/ 164 w 3100"/>
              <a:gd name="T57" fmla="*/ 206 h 1954"/>
              <a:gd name="T58" fmla="*/ 185 w 3100"/>
              <a:gd name="T59" fmla="*/ 169 h 1954"/>
              <a:gd name="T60" fmla="*/ 201 w 3100"/>
              <a:gd name="T61" fmla="*/ 168 h 1954"/>
              <a:gd name="T62" fmla="*/ 273 w 3100"/>
              <a:gd name="T63" fmla="*/ 176 h 1954"/>
              <a:gd name="T64" fmla="*/ 386 w 3100"/>
              <a:gd name="T65" fmla="*/ 192 h 1954"/>
              <a:gd name="T66" fmla="*/ 526 w 3100"/>
              <a:gd name="T67" fmla="*/ 215 h 1954"/>
              <a:gd name="T68" fmla="*/ 675 w 3100"/>
              <a:gd name="T69" fmla="*/ 244 h 1954"/>
              <a:gd name="T70" fmla="*/ 816 w 3100"/>
              <a:gd name="T71" fmla="*/ 280 h 1954"/>
              <a:gd name="T72" fmla="*/ 932 w 3100"/>
              <a:gd name="T73" fmla="*/ 322 h 1954"/>
              <a:gd name="T74" fmla="*/ 1041 w 3100"/>
              <a:gd name="T75" fmla="*/ 377 h 1954"/>
              <a:gd name="T76" fmla="*/ 1153 w 3100"/>
              <a:gd name="T77" fmla="*/ 442 h 1954"/>
              <a:gd name="T78" fmla="*/ 1261 w 3100"/>
              <a:gd name="T79" fmla="*/ 508 h 1954"/>
              <a:gd name="T80" fmla="*/ 1355 w 3100"/>
              <a:gd name="T81" fmla="*/ 568 h 1954"/>
              <a:gd name="T82" fmla="*/ 1423 w 3100"/>
              <a:gd name="T83" fmla="*/ 615 h 1954"/>
              <a:gd name="T84" fmla="*/ 1458 w 3100"/>
              <a:gd name="T85" fmla="*/ 639 h 1954"/>
              <a:gd name="T86" fmla="*/ 2315 w 3100"/>
              <a:gd name="T87" fmla="*/ 50 h 1954"/>
              <a:gd name="T88" fmla="*/ 2341 w 3100"/>
              <a:gd name="T89" fmla="*/ 41 h 1954"/>
              <a:gd name="T90" fmla="*/ 2415 w 3100"/>
              <a:gd name="T91" fmla="*/ 22 h 1954"/>
              <a:gd name="T92" fmla="*/ 2533 w 3100"/>
              <a:gd name="T93" fmla="*/ 5 h 19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100" h="1954">
                <a:moveTo>
                  <a:pt x="2633" y="0"/>
                </a:moveTo>
                <a:lnTo>
                  <a:pt x="2690" y="0"/>
                </a:lnTo>
                <a:lnTo>
                  <a:pt x="2749" y="5"/>
                </a:lnTo>
                <a:lnTo>
                  <a:pt x="2813" y="11"/>
                </a:lnTo>
                <a:lnTo>
                  <a:pt x="2880" y="23"/>
                </a:lnTo>
                <a:lnTo>
                  <a:pt x="2950" y="38"/>
                </a:lnTo>
                <a:lnTo>
                  <a:pt x="3024" y="57"/>
                </a:lnTo>
                <a:lnTo>
                  <a:pt x="3100" y="81"/>
                </a:lnTo>
                <a:lnTo>
                  <a:pt x="3100" y="1503"/>
                </a:lnTo>
                <a:lnTo>
                  <a:pt x="3100" y="1505"/>
                </a:lnTo>
                <a:lnTo>
                  <a:pt x="3100" y="1511"/>
                </a:lnTo>
                <a:lnTo>
                  <a:pt x="3100" y="1520"/>
                </a:lnTo>
                <a:lnTo>
                  <a:pt x="3100" y="1531"/>
                </a:lnTo>
                <a:lnTo>
                  <a:pt x="3099" y="1546"/>
                </a:lnTo>
                <a:lnTo>
                  <a:pt x="3098" y="1563"/>
                </a:lnTo>
                <a:lnTo>
                  <a:pt x="3095" y="1581"/>
                </a:lnTo>
                <a:lnTo>
                  <a:pt x="3092" y="1602"/>
                </a:lnTo>
                <a:lnTo>
                  <a:pt x="3088" y="1624"/>
                </a:lnTo>
                <a:lnTo>
                  <a:pt x="3081" y="1647"/>
                </a:lnTo>
                <a:lnTo>
                  <a:pt x="3074" y="1670"/>
                </a:lnTo>
                <a:lnTo>
                  <a:pt x="3065" y="1695"/>
                </a:lnTo>
                <a:lnTo>
                  <a:pt x="3053" y="1719"/>
                </a:lnTo>
                <a:lnTo>
                  <a:pt x="3040" y="1743"/>
                </a:lnTo>
                <a:lnTo>
                  <a:pt x="3024" y="1765"/>
                </a:lnTo>
                <a:lnTo>
                  <a:pt x="3007" y="1787"/>
                </a:lnTo>
                <a:lnTo>
                  <a:pt x="2985" y="1809"/>
                </a:lnTo>
                <a:lnTo>
                  <a:pt x="2963" y="1828"/>
                </a:lnTo>
                <a:lnTo>
                  <a:pt x="2935" y="1845"/>
                </a:lnTo>
                <a:lnTo>
                  <a:pt x="2906" y="1861"/>
                </a:lnTo>
                <a:lnTo>
                  <a:pt x="2873" y="1873"/>
                </a:lnTo>
                <a:lnTo>
                  <a:pt x="2836" y="1882"/>
                </a:lnTo>
                <a:lnTo>
                  <a:pt x="2797" y="1889"/>
                </a:lnTo>
                <a:lnTo>
                  <a:pt x="2752" y="1893"/>
                </a:lnTo>
                <a:lnTo>
                  <a:pt x="2703" y="1891"/>
                </a:lnTo>
                <a:lnTo>
                  <a:pt x="2617" y="1887"/>
                </a:lnTo>
                <a:lnTo>
                  <a:pt x="2536" y="1880"/>
                </a:lnTo>
                <a:lnTo>
                  <a:pt x="2461" y="1873"/>
                </a:lnTo>
                <a:lnTo>
                  <a:pt x="2392" y="1866"/>
                </a:lnTo>
                <a:lnTo>
                  <a:pt x="2330" y="1859"/>
                </a:lnTo>
                <a:lnTo>
                  <a:pt x="2274" y="1852"/>
                </a:lnTo>
                <a:lnTo>
                  <a:pt x="2224" y="1845"/>
                </a:lnTo>
                <a:lnTo>
                  <a:pt x="2181" y="1838"/>
                </a:lnTo>
                <a:lnTo>
                  <a:pt x="2143" y="1831"/>
                </a:lnTo>
                <a:lnTo>
                  <a:pt x="2114" y="1826"/>
                </a:lnTo>
                <a:lnTo>
                  <a:pt x="2090" y="1821"/>
                </a:lnTo>
                <a:lnTo>
                  <a:pt x="2073" y="1818"/>
                </a:lnTo>
                <a:lnTo>
                  <a:pt x="2063" y="1815"/>
                </a:lnTo>
                <a:lnTo>
                  <a:pt x="2059" y="1814"/>
                </a:lnTo>
                <a:lnTo>
                  <a:pt x="2059" y="1954"/>
                </a:lnTo>
                <a:lnTo>
                  <a:pt x="186" y="1954"/>
                </a:lnTo>
                <a:lnTo>
                  <a:pt x="185" y="1951"/>
                </a:lnTo>
                <a:lnTo>
                  <a:pt x="182" y="1941"/>
                </a:lnTo>
                <a:lnTo>
                  <a:pt x="177" y="1926"/>
                </a:lnTo>
                <a:lnTo>
                  <a:pt x="170" y="1905"/>
                </a:lnTo>
                <a:lnTo>
                  <a:pt x="163" y="1879"/>
                </a:lnTo>
                <a:lnTo>
                  <a:pt x="153" y="1847"/>
                </a:lnTo>
                <a:lnTo>
                  <a:pt x="143" y="1812"/>
                </a:lnTo>
                <a:lnTo>
                  <a:pt x="133" y="1772"/>
                </a:lnTo>
                <a:lnTo>
                  <a:pt x="122" y="1728"/>
                </a:lnTo>
                <a:lnTo>
                  <a:pt x="109" y="1681"/>
                </a:lnTo>
                <a:lnTo>
                  <a:pt x="97" y="1630"/>
                </a:lnTo>
                <a:lnTo>
                  <a:pt x="84" y="1578"/>
                </a:lnTo>
                <a:lnTo>
                  <a:pt x="72" y="1522"/>
                </a:lnTo>
                <a:lnTo>
                  <a:pt x="60" y="1464"/>
                </a:lnTo>
                <a:lnTo>
                  <a:pt x="49" y="1404"/>
                </a:lnTo>
                <a:lnTo>
                  <a:pt x="38" y="1344"/>
                </a:lnTo>
                <a:lnTo>
                  <a:pt x="28" y="1281"/>
                </a:lnTo>
                <a:lnTo>
                  <a:pt x="19" y="1219"/>
                </a:lnTo>
                <a:lnTo>
                  <a:pt x="13" y="1155"/>
                </a:lnTo>
                <a:lnTo>
                  <a:pt x="7" y="1091"/>
                </a:lnTo>
                <a:lnTo>
                  <a:pt x="2" y="1029"/>
                </a:lnTo>
                <a:lnTo>
                  <a:pt x="0" y="966"/>
                </a:lnTo>
                <a:lnTo>
                  <a:pt x="0" y="905"/>
                </a:lnTo>
                <a:lnTo>
                  <a:pt x="3" y="829"/>
                </a:lnTo>
                <a:lnTo>
                  <a:pt x="8" y="757"/>
                </a:lnTo>
                <a:lnTo>
                  <a:pt x="17" y="689"/>
                </a:lnTo>
                <a:lnTo>
                  <a:pt x="27" y="624"/>
                </a:lnTo>
                <a:lnTo>
                  <a:pt x="39" y="563"/>
                </a:lnTo>
                <a:lnTo>
                  <a:pt x="52" y="506"/>
                </a:lnTo>
                <a:lnTo>
                  <a:pt x="66" y="454"/>
                </a:lnTo>
                <a:lnTo>
                  <a:pt x="81" y="405"/>
                </a:lnTo>
                <a:lnTo>
                  <a:pt x="97" y="360"/>
                </a:lnTo>
                <a:lnTo>
                  <a:pt x="111" y="321"/>
                </a:lnTo>
                <a:lnTo>
                  <a:pt x="126" y="285"/>
                </a:lnTo>
                <a:lnTo>
                  <a:pt x="140" y="255"/>
                </a:lnTo>
                <a:lnTo>
                  <a:pt x="152" y="228"/>
                </a:lnTo>
                <a:lnTo>
                  <a:pt x="164" y="206"/>
                </a:lnTo>
                <a:lnTo>
                  <a:pt x="173" y="189"/>
                </a:lnTo>
                <a:lnTo>
                  <a:pt x="181" y="176"/>
                </a:lnTo>
                <a:lnTo>
                  <a:pt x="185" y="169"/>
                </a:lnTo>
                <a:lnTo>
                  <a:pt x="186" y="167"/>
                </a:lnTo>
                <a:lnTo>
                  <a:pt x="191" y="167"/>
                </a:lnTo>
                <a:lnTo>
                  <a:pt x="201" y="168"/>
                </a:lnTo>
                <a:lnTo>
                  <a:pt x="219" y="171"/>
                </a:lnTo>
                <a:lnTo>
                  <a:pt x="243" y="173"/>
                </a:lnTo>
                <a:lnTo>
                  <a:pt x="273" y="176"/>
                </a:lnTo>
                <a:lnTo>
                  <a:pt x="307" y="181"/>
                </a:lnTo>
                <a:lnTo>
                  <a:pt x="344" y="186"/>
                </a:lnTo>
                <a:lnTo>
                  <a:pt x="386" y="192"/>
                </a:lnTo>
                <a:lnTo>
                  <a:pt x="431" y="199"/>
                </a:lnTo>
                <a:lnTo>
                  <a:pt x="478" y="207"/>
                </a:lnTo>
                <a:lnTo>
                  <a:pt x="526" y="215"/>
                </a:lnTo>
                <a:lnTo>
                  <a:pt x="576" y="224"/>
                </a:lnTo>
                <a:lnTo>
                  <a:pt x="626" y="233"/>
                </a:lnTo>
                <a:lnTo>
                  <a:pt x="675" y="244"/>
                </a:lnTo>
                <a:lnTo>
                  <a:pt x="724" y="255"/>
                </a:lnTo>
                <a:lnTo>
                  <a:pt x="772" y="267"/>
                </a:lnTo>
                <a:lnTo>
                  <a:pt x="816" y="280"/>
                </a:lnTo>
                <a:lnTo>
                  <a:pt x="859" y="293"/>
                </a:lnTo>
                <a:lnTo>
                  <a:pt x="898" y="307"/>
                </a:lnTo>
                <a:lnTo>
                  <a:pt x="932" y="322"/>
                </a:lnTo>
                <a:lnTo>
                  <a:pt x="967" y="339"/>
                </a:lnTo>
                <a:lnTo>
                  <a:pt x="1003" y="357"/>
                </a:lnTo>
                <a:lnTo>
                  <a:pt x="1041" y="377"/>
                </a:lnTo>
                <a:lnTo>
                  <a:pt x="1078" y="398"/>
                </a:lnTo>
                <a:lnTo>
                  <a:pt x="1116" y="419"/>
                </a:lnTo>
                <a:lnTo>
                  <a:pt x="1153" y="442"/>
                </a:lnTo>
                <a:lnTo>
                  <a:pt x="1191" y="465"/>
                </a:lnTo>
                <a:lnTo>
                  <a:pt x="1226" y="487"/>
                </a:lnTo>
                <a:lnTo>
                  <a:pt x="1261" y="508"/>
                </a:lnTo>
                <a:lnTo>
                  <a:pt x="1294" y="530"/>
                </a:lnTo>
                <a:lnTo>
                  <a:pt x="1325" y="550"/>
                </a:lnTo>
                <a:lnTo>
                  <a:pt x="1355" y="568"/>
                </a:lnTo>
                <a:lnTo>
                  <a:pt x="1381" y="587"/>
                </a:lnTo>
                <a:lnTo>
                  <a:pt x="1403" y="601"/>
                </a:lnTo>
                <a:lnTo>
                  <a:pt x="1423" y="615"/>
                </a:lnTo>
                <a:lnTo>
                  <a:pt x="1439" y="625"/>
                </a:lnTo>
                <a:lnTo>
                  <a:pt x="1451" y="634"/>
                </a:lnTo>
                <a:lnTo>
                  <a:pt x="1458" y="639"/>
                </a:lnTo>
                <a:lnTo>
                  <a:pt x="1460" y="641"/>
                </a:lnTo>
                <a:lnTo>
                  <a:pt x="2315" y="975"/>
                </a:lnTo>
                <a:lnTo>
                  <a:pt x="2315" y="50"/>
                </a:lnTo>
                <a:lnTo>
                  <a:pt x="2318" y="49"/>
                </a:lnTo>
                <a:lnTo>
                  <a:pt x="2327" y="45"/>
                </a:lnTo>
                <a:lnTo>
                  <a:pt x="2341" y="41"/>
                </a:lnTo>
                <a:lnTo>
                  <a:pt x="2360" y="35"/>
                </a:lnTo>
                <a:lnTo>
                  <a:pt x="2385" y="28"/>
                </a:lnTo>
                <a:lnTo>
                  <a:pt x="2415" y="22"/>
                </a:lnTo>
                <a:lnTo>
                  <a:pt x="2450" y="15"/>
                </a:lnTo>
                <a:lnTo>
                  <a:pt x="2489" y="9"/>
                </a:lnTo>
                <a:lnTo>
                  <a:pt x="2533" y="5"/>
                </a:lnTo>
                <a:lnTo>
                  <a:pt x="2581" y="1"/>
                </a:lnTo>
                <a:lnTo>
                  <a:pt x="2633" y="0"/>
                </a:lnTo>
                <a:close/>
              </a:path>
            </a:pathLst>
          </a:custGeom>
          <a:solidFill>
            <a:schemeClr val="bg1">
              <a:lumMod val="50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latin typeface="Open Sans" panose="020B0606030504020204" pitchFamily="34" charset="0"/>
              <a:ea typeface="Open Sans" panose="020B0606030504020204" pitchFamily="34" charset="0"/>
              <a:cs typeface="Open Sans" panose="020B0606030504020204" pitchFamily="34" charset="0"/>
            </a:endParaRPr>
          </a:p>
        </p:txBody>
      </p:sp>
      <p:sp>
        <p:nvSpPr>
          <p:cNvPr id="51" name="Rectangle 8">
            <a:extLst>
              <a:ext uri="{FF2B5EF4-FFF2-40B4-BE49-F238E27FC236}">
                <a16:creationId xmlns:a16="http://schemas.microsoft.com/office/drawing/2014/main" id="{35F40F22-8377-4ECF-98BD-BA0B332A4FF9}"/>
              </a:ext>
            </a:extLst>
          </p:cNvPr>
          <p:cNvSpPr>
            <a:spLocks noChangeArrowheads="1"/>
          </p:cNvSpPr>
          <p:nvPr/>
        </p:nvSpPr>
        <p:spPr bwMode="auto">
          <a:xfrm>
            <a:off x="4109305" y="3339204"/>
            <a:ext cx="177395" cy="481219"/>
          </a:xfrm>
          <a:prstGeom prst="rect">
            <a:avLst/>
          </a:prstGeom>
          <a:solidFill>
            <a:schemeClr val="tx1">
              <a:lumMod val="85000"/>
              <a:lumOff val="15000"/>
            </a:schemeClr>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IN">
              <a:latin typeface="Open Sans" panose="020B0606030504020204" pitchFamily="34" charset="0"/>
              <a:ea typeface="Open Sans" panose="020B0606030504020204" pitchFamily="34" charset="0"/>
              <a:cs typeface="Open Sans" panose="020B0606030504020204" pitchFamily="34" charset="0"/>
            </a:endParaRPr>
          </a:p>
        </p:txBody>
      </p:sp>
      <p:sp>
        <p:nvSpPr>
          <p:cNvPr id="70" name="Rectangle 69">
            <a:extLst>
              <a:ext uri="{FF2B5EF4-FFF2-40B4-BE49-F238E27FC236}">
                <a16:creationId xmlns:a16="http://schemas.microsoft.com/office/drawing/2014/main" id="{FFD75262-76A9-4AF5-8EC5-DC77D2D1142D}"/>
              </a:ext>
            </a:extLst>
          </p:cNvPr>
          <p:cNvSpPr/>
          <p:nvPr/>
        </p:nvSpPr>
        <p:spPr>
          <a:xfrm>
            <a:off x="5928340" y="1361227"/>
            <a:ext cx="4669964" cy="4231928"/>
          </a:xfrm>
          <a:prstGeom prst="rect">
            <a:avLst/>
          </a:prstGeom>
          <a:solidFill>
            <a:schemeClr val="accent1">
              <a:lumMod val="20000"/>
              <a:lumOff val="80000"/>
            </a:schemeClr>
          </a:solidFill>
        </p:spPr>
        <p:txBody>
          <a:bodyPr wrap="square">
            <a:spAutoFit/>
          </a:bodyPr>
          <a:lstStyle/>
          <a:p>
            <a:pPr marL="285750" indent="-285750">
              <a:spcBef>
                <a:spcPts val="0"/>
              </a:spcBef>
              <a:spcAft>
                <a:spcPts val="600"/>
              </a:spcAft>
              <a:buFont typeface="Wingdings" panose="05000000000000000000" pitchFamily="2" charset="2"/>
              <a:buChar char="ü"/>
            </a:pPr>
            <a:r>
              <a:rPr lang="en-US" dirty="0"/>
              <a:t>Clear objectives, summary of methods and results</a:t>
            </a:r>
          </a:p>
          <a:p>
            <a:pPr marL="285750" indent="-285750">
              <a:spcAft>
                <a:spcPts val="600"/>
              </a:spcAft>
              <a:buFont typeface="Wingdings" panose="05000000000000000000" pitchFamily="2" charset="2"/>
              <a:buChar char="ü"/>
            </a:pPr>
            <a:r>
              <a:rPr lang="en-US" dirty="0"/>
              <a:t>Design permits a valid comparison with a control (concurrent and historical controls)</a:t>
            </a:r>
          </a:p>
          <a:p>
            <a:pPr marL="285750" indent="-285750">
              <a:spcAft>
                <a:spcPts val="600"/>
              </a:spcAft>
              <a:buFont typeface="Wingdings" panose="05000000000000000000" pitchFamily="2" charset="2"/>
              <a:buChar char="ü"/>
            </a:pPr>
            <a:r>
              <a:rPr lang="en-US" dirty="0"/>
              <a:t>Adequate selection of patients</a:t>
            </a:r>
          </a:p>
          <a:p>
            <a:pPr marL="285750" indent="-285750">
              <a:spcAft>
                <a:spcPts val="600"/>
              </a:spcAft>
              <a:buFont typeface="Wingdings" panose="05000000000000000000" pitchFamily="2" charset="2"/>
              <a:buChar char="ü"/>
            </a:pPr>
            <a:r>
              <a:rPr lang="en-US" dirty="0"/>
              <a:t>Assigning patients to treatment and control groups minimizes bias </a:t>
            </a:r>
          </a:p>
          <a:p>
            <a:pPr marL="285750" indent="-285750">
              <a:spcAft>
                <a:spcPts val="600"/>
              </a:spcAft>
              <a:buFont typeface="Wingdings" panose="05000000000000000000" pitchFamily="2" charset="2"/>
              <a:buChar char="ü"/>
            </a:pPr>
            <a:r>
              <a:rPr lang="en-US" dirty="0"/>
              <a:t>Adequate measures to minimize biases on subjects, observers, and analysts </a:t>
            </a:r>
          </a:p>
          <a:p>
            <a:pPr marL="285750" indent="-285750">
              <a:spcAft>
                <a:spcPts val="600"/>
              </a:spcAft>
              <a:buFont typeface="Wingdings" panose="05000000000000000000" pitchFamily="2" charset="2"/>
              <a:buChar char="ü"/>
            </a:pPr>
            <a:r>
              <a:rPr lang="en-US" dirty="0"/>
              <a:t>Well-defined and reliable assessment of subjects’ responses</a:t>
            </a:r>
          </a:p>
          <a:p>
            <a:pPr marL="285750" indent="-285750">
              <a:spcAft>
                <a:spcPts val="600"/>
              </a:spcAft>
              <a:buFont typeface="Wingdings" panose="05000000000000000000" pitchFamily="2" charset="2"/>
              <a:buChar char="ü"/>
            </a:pPr>
            <a:r>
              <a:rPr lang="en-US" dirty="0"/>
              <a:t>Adequate analysis to assess drug results</a:t>
            </a:r>
          </a:p>
          <a:p>
            <a:pPr>
              <a:spcBef>
                <a:spcPts val="0"/>
              </a:spcBef>
              <a:spcAft>
                <a:spcPts val="600"/>
              </a:spcAft>
            </a:pPr>
            <a:endParaRPr lang="en-US" dirty="0"/>
          </a:p>
        </p:txBody>
      </p:sp>
      <p:sp>
        <p:nvSpPr>
          <p:cNvPr id="74" name="Rectangle 73">
            <a:extLst>
              <a:ext uri="{FF2B5EF4-FFF2-40B4-BE49-F238E27FC236}">
                <a16:creationId xmlns:a16="http://schemas.microsoft.com/office/drawing/2014/main" id="{35A04802-4C06-4C4B-9891-F1BF0DA0D052}"/>
              </a:ext>
            </a:extLst>
          </p:cNvPr>
          <p:cNvSpPr/>
          <p:nvPr/>
        </p:nvSpPr>
        <p:spPr>
          <a:xfrm>
            <a:off x="304035" y="1361227"/>
            <a:ext cx="4909110" cy="400110"/>
          </a:xfrm>
          <a:prstGeom prst="rect">
            <a:avLst/>
          </a:prstGeom>
        </p:spPr>
        <p:txBody>
          <a:bodyPr wrap="square">
            <a:spAutoFit/>
          </a:bodyPr>
          <a:lstStyle/>
          <a:p>
            <a:r>
              <a:rPr lang="en-US" sz="2000" b="1" dirty="0">
                <a:solidFill>
                  <a:srgbClr val="002060"/>
                </a:solidFill>
              </a:rPr>
              <a:t>Regulations 21CFR314.126</a:t>
            </a:r>
            <a:endParaRPr lang="en-IN" sz="2000" b="1" dirty="0">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85" name="TextBox 84">
            <a:extLst>
              <a:ext uri="{FF2B5EF4-FFF2-40B4-BE49-F238E27FC236}">
                <a16:creationId xmlns:a16="http://schemas.microsoft.com/office/drawing/2014/main" id="{2F8ECB0E-6E62-4729-918A-22F8D9EAECAB}"/>
              </a:ext>
            </a:extLst>
          </p:cNvPr>
          <p:cNvSpPr txBox="1"/>
          <p:nvPr/>
        </p:nvSpPr>
        <p:spPr>
          <a:xfrm>
            <a:off x="9338703" y="1903535"/>
            <a:ext cx="2971800" cy="707886"/>
          </a:xfrm>
          <a:prstGeom prst="rect">
            <a:avLst/>
          </a:prstGeom>
          <a:solidFill>
            <a:schemeClr val="bg1"/>
          </a:solidFill>
          <a:ln>
            <a:solidFill>
              <a:schemeClr val="tx1"/>
            </a:solidFill>
          </a:ln>
        </p:spPr>
        <p:txBody>
          <a:bodyPr wrap="square" rtlCol="0">
            <a:spAutoFit/>
          </a:bodyPr>
          <a:lstStyle/>
          <a:p>
            <a:r>
              <a:rPr lang="en-US" sz="2000" dirty="0">
                <a:solidFill>
                  <a:schemeClr val="accent1"/>
                </a:solidFill>
              </a:rPr>
              <a:t>Reserved for special circumstances</a:t>
            </a:r>
          </a:p>
        </p:txBody>
      </p:sp>
      <p:sp>
        <p:nvSpPr>
          <p:cNvPr id="87" name="TextBox 86">
            <a:extLst>
              <a:ext uri="{FF2B5EF4-FFF2-40B4-BE49-F238E27FC236}">
                <a16:creationId xmlns:a16="http://schemas.microsoft.com/office/drawing/2014/main" id="{A363CB18-BD04-4055-A487-D085FCC80C30}"/>
              </a:ext>
            </a:extLst>
          </p:cNvPr>
          <p:cNvSpPr txBox="1"/>
          <p:nvPr/>
        </p:nvSpPr>
        <p:spPr>
          <a:xfrm>
            <a:off x="9723573" y="2895295"/>
            <a:ext cx="2483667" cy="707886"/>
          </a:xfrm>
          <a:prstGeom prst="rect">
            <a:avLst/>
          </a:prstGeom>
          <a:solidFill>
            <a:schemeClr val="bg1"/>
          </a:solidFill>
          <a:ln>
            <a:solidFill>
              <a:schemeClr val="tx1"/>
            </a:solidFill>
          </a:ln>
        </p:spPr>
        <p:txBody>
          <a:bodyPr wrap="square" rtlCol="0">
            <a:spAutoFit/>
          </a:bodyPr>
          <a:lstStyle/>
          <a:p>
            <a:r>
              <a:rPr lang="en-US" sz="2000" dirty="0">
                <a:solidFill>
                  <a:schemeClr val="accent1"/>
                </a:solidFill>
              </a:rPr>
              <a:t>Ordinarily randomization</a:t>
            </a:r>
          </a:p>
        </p:txBody>
      </p:sp>
      <p:sp>
        <p:nvSpPr>
          <p:cNvPr id="88" name="TextBox 87">
            <a:extLst>
              <a:ext uri="{FF2B5EF4-FFF2-40B4-BE49-F238E27FC236}">
                <a16:creationId xmlns:a16="http://schemas.microsoft.com/office/drawing/2014/main" id="{D1751452-552F-4303-AEF9-FE68BB78E5A6}"/>
              </a:ext>
            </a:extLst>
          </p:cNvPr>
          <p:cNvSpPr txBox="1"/>
          <p:nvPr/>
        </p:nvSpPr>
        <p:spPr>
          <a:xfrm>
            <a:off x="9827077" y="3745078"/>
            <a:ext cx="1995052" cy="400110"/>
          </a:xfrm>
          <a:prstGeom prst="rect">
            <a:avLst/>
          </a:prstGeom>
          <a:solidFill>
            <a:schemeClr val="bg1"/>
          </a:solidFill>
          <a:ln>
            <a:solidFill>
              <a:schemeClr val="tx1"/>
            </a:solidFill>
          </a:ln>
        </p:spPr>
        <p:txBody>
          <a:bodyPr wrap="square" rtlCol="0">
            <a:spAutoFit/>
          </a:bodyPr>
          <a:lstStyle/>
          <a:p>
            <a:r>
              <a:rPr lang="en-US" sz="2000" dirty="0">
                <a:solidFill>
                  <a:schemeClr val="accent1"/>
                </a:solidFill>
              </a:rPr>
              <a:t>Blinding</a:t>
            </a:r>
          </a:p>
        </p:txBody>
      </p:sp>
      <p:sp>
        <p:nvSpPr>
          <p:cNvPr id="4" name="Slide Number Placeholder 3">
            <a:extLst>
              <a:ext uri="{FF2B5EF4-FFF2-40B4-BE49-F238E27FC236}">
                <a16:creationId xmlns:a16="http://schemas.microsoft.com/office/drawing/2014/main" id="{B25A47E2-78BD-40B6-A94F-D725DAD6B477}"/>
              </a:ext>
            </a:extLst>
          </p:cNvPr>
          <p:cNvSpPr>
            <a:spLocks noGrp="1"/>
          </p:cNvSpPr>
          <p:nvPr>
            <p:ph type="sldNum" sz="quarter" idx="12"/>
          </p:nvPr>
        </p:nvSpPr>
        <p:spPr/>
        <p:txBody>
          <a:bodyPr/>
          <a:lstStyle/>
          <a:p>
            <a:fld id="{B6F15528-21DE-4FAA-801E-634DDDAF4B2B}" type="slidenum">
              <a:rPr lang="en-US" smtClean="0"/>
              <a:pPr/>
              <a:t>8</a:t>
            </a:fld>
            <a:endParaRPr lang="en-US"/>
          </a:p>
        </p:txBody>
      </p:sp>
    </p:spTree>
    <p:extLst>
      <p:ext uri="{BB962C8B-B14F-4D97-AF65-F5344CB8AC3E}">
        <p14:creationId xmlns:p14="http://schemas.microsoft.com/office/powerpoint/2010/main" val="23247186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5" grpId="0" animBg="1"/>
      <p:bldP spid="87" grpId="0" animBg="1"/>
      <p:bldP spid="8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676400" y="2202509"/>
            <a:ext cx="8452417" cy="2308324"/>
          </a:xfrm>
          <a:prstGeom prst="rect">
            <a:avLst/>
          </a:prstGeom>
          <a:noFill/>
        </p:spPr>
        <p:txBody>
          <a:bodyPr wrap="square" rtlCol="0" anchor="ctr">
            <a:spAutoFit/>
          </a:bodyPr>
          <a:lstStyle/>
          <a:p>
            <a:r>
              <a:rPr lang="en-US" sz="2400" b="1" dirty="0"/>
              <a:t>Establish a program to evaluate the potential use of real-world evidence</a:t>
            </a:r>
          </a:p>
          <a:p>
            <a:pPr marL="800100" lvl="1" indent="-342900">
              <a:buFont typeface="Wingdings" panose="05000000000000000000" pitchFamily="2" charset="2"/>
              <a:buChar char="Ø"/>
            </a:pPr>
            <a:r>
              <a:rPr lang="en-US" sz="2400" dirty="0"/>
              <a:t>to help to support the approval of a new indication for a drug approved under section 355(c) of this title; </a:t>
            </a:r>
          </a:p>
          <a:p>
            <a:pPr marL="800100" lvl="1" indent="-342900">
              <a:buFont typeface="Wingdings" panose="05000000000000000000" pitchFamily="2" charset="2"/>
              <a:buChar char="Ø"/>
            </a:pPr>
            <a:r>
              <a:rPr lang="en-US" sz="2400" dirty="0"/>
              <a:t>to help to support or satisfy post approval study requirements.</a:t>
            </a:r>
          </a:p>
        </p:txBody>
      </p:sp>
      <p:grpSp>
        <p:nvGrpSpPr>
          <p:cNvPr id="7" name="Group 6"/>
          <p:cNvGrpSpPr/>
          <p:nvPr/>
        </p:nvGrpSpPr>
        <p:grpSpPr>
          <a:xfrm>
            <a:off x="2686223" y="725212"/>
            <a:ext cx="6597940" cy="1174362"/>
            <a:chOff x="2795442" y="2119745"/>
            <a:chExt cx="6597940" cy="1174362"/>
          </a:xfrm>
        </p:grpSpPr>
        <p:sp>
          <p:nvSpPr>
            <p:cNvPr id="3" name="Rounded Rectangle 2"/>
            <p:cNvSpPr/>
            <p:nvPr/>
          </p:nvSpPr>
          <p:spPr>
            <a:xfrm>
              <a:off x="2795442" y="2119745"/>
              <a:ext cx="6597940" cy="997528"/>
            </a:xfrm>
            <a:prstGeom prst="roundRect">
              <a:avLst>
                <a:gd name="adj" fmla="val 6944"/>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solidFill>
                    <a:schemeClr val="accent1"/>
                  </a:solidFill>
                </a:rPr>
                <a:t> </a:t>
              </a:r>
              <a:r>
                <a:rPr lang="en-US" sz="3200" b="1" dirty="0">
                  <a:solidFill>
                    <a:srgbClr val="002060"/>
                  </a:solidFill>
                </a:rPr>
                <a:t>21st Century Cures Act (2016)</a:t>
              </a:r>
              <a:endParaRPr lang="en-IN" sz="3200" b="1" dirty="0">
                <a:solidFill>
                  <a:srgbClr val="002060"/>
                </a:solidFill>
                <a:latin typeface="Open Sans" pitchFamily="34" charset="0"/>
                <a:ea typeface="Open Sans" pitchFamily="34" charset="0"/>
                <a:cs typeface="Open Sans" pitchFamily="34" charset="0"/>
              </a:endParaRPr>
            </a:p>
          </p:txBody>
        </p:sp>
        <p:sp>
          <p:nvSpPr>
            <p:cNvPr id="6" name="Isosceles Triangle 5"/>
            <p:cNvSpPr/>
            <p:nvPr/>
          </p:nvSpPr>
          <p:spPr>
            <a:xfrm rot="10800000">
              <a:off x="5948446" y="3114336"/>
              <a:ext cx="291932" cy="179771"/>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sp>
        <p:nvSpPr>
          <p:cNvPr id="8" name="TextBox 7"/>
          <p:cNvSpPr txBox="1"/>
          <p:nvPr/>
        </p:nvSpPr>
        <p:spPr>
          <a:xfrm>
            <a:off x="2892600" y="5167437"/>
            <a:ext cx="6406803" cy="523220"/>
          </a:xfrm>
          <a:prstGeom prst="rect">
            <a:avLst/>
          </a:prstGeom>
          <a:noFill/>
        </p:spPr>
        <p:txBody>
          <a:bodyPr wrap="square" rtlCol="0">
            <a:spAutoFit/>
          </a:bodyPr>
          <a:lstStyle/>
          <a:p>
            <a:r>
              <a:rPr lang="en-US" sz="1400" i="1" dirty="0"/>
              <a:t>SEC. 505F. UTILIZING REAL WORLD EVIDENCE. Amended by Food and Drug Administration Reauthorization Act 2017</a:t>
            </a:r>
          </a:p>
        </p:txBody>
      </p:sp>
      <p:sp>
        <p:nvSpPr>
          <p:cNvPr id="9" name="TextBox 8">
            <a:extLst>
              <a:ext uri="{FF2B5EF4-FFF2-40B4-BE49-F238E27FC236}">
                <a16:creationId xmlns:a16="http://schemas.microsoft.com/office/drawing/2014/main" id="{1D9E8E62-4CEB-4F94-BDD9-1E8F7A318E85}"/>
              </a:ext>
            </a:extLst>
          </p:cNvPr>
          <p:cNvSpPr txBox="1"/>
          <p:nvPr/>
        </p:nvSpPr>
        <p:spPr>
          <a:xfrm>
            <a:off x="6324600" y="4051735"/>
            <a:ext cx="5067299" cy="954107"/>
          </a:xfrm>
          <a:prstGeom prst="rect">
            <a:avLst/>
          </a:prstGeom>
          <a:solidFill>
            <a:schemeClr val="bg1"/>
          </a:solidFill>
          <a:ln w="12700">
            <a:solidFill>
              <a:schemeClr val="accent1"/>
            </a:solidFill>
          </a:ln>
        </p:spPr>
        <p:txBody>
          <a:bodyPr wrap="square" rtlCol="0">
            <a:spAutoFit/>
          </a:bodyPr>
          <a:lstStyle/>
          <a:p>
            <a:r>
              <a:rPr lang="en-US" sz="2800" b="1" dirty="0">
                <a:solidFill>
                  <a:schemeClr val="accent1"/>
                </a:solidFill>
              </a:rPr>
              <a:t>No change in </a:t>
            </a:r>
            <a:br>
              <a:rPr lang="en-US" sz="2800" b="1" dirty="0">
                <a:solidFill>
                  <a:schemeClr val="accent1"/>
                </a:solidFill>
              </a:rPr>
            </a:br>
            <a:r>
              <a:rPr lang="en-US" sz="2800" b="1" dirty="0">
                <a:solidFill>
                  <a:schemeClr val="accent1"/>
                </a:solidFill>
              </a:rPr>
              <a:t>evidentiary standard</a:t>
            </a:r>
          </a:p>
        </p:txBody>
      </p:sp>
      <p:sp>
        <p:nvSpPr>
          <p:cNvPr id="4" name="Slide Number Placeholder 3">
            <a:extLst>
              <a:ext uri="{FF2B5EF4-FFF2-40B4-BE49-F238E27FC236}">
                <a16:creationId xmlns:a16="http://schemas.microsoft.com/office/drawing/2014/main" id="{BEB2409A-DFA4-47D5-B6FE-4B520D725149}"/>
              </a:ext>
            </a:extLst>
          </p:cNvPr>
          <p:cNvSpPr>
            <a:spLocks noGrp="1"/>
          </p:cNvSpPr>
          <p:nvPr>
            <p:ph type="sldNum" sz="quarter" idx="12"/>
          </p:nvPr>
        </p:nvSpPr>
        <p:spPr/>
        <p:txBody>
          <a:bodyPr/>
          <a:lstStyle/>
          <a:p>
            <a:fld id="{B6F15528-21DE-4FAA-801E-634DDDAF4B2B}" type="slidenum">
              <a:rPr lang="en-US" smtClean="0"/>
              <a:pPr/>
              <a:t>9</a:t>
            </a:fld>
            <a:endParaRPr lang="en-US"/>
          </a:p>
        </p:txBody>
      </p:sp>
    </p:spTree>
    <p:extLst>
      <p:ext uri="{BB962C8B-B14F-4D97-AF65-F5344CB8AC3E}">
        <p14:creationId xmlns:p14="http://schemas.microsoft.com/office/powerpoint/2010/main" val="1540122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74638"/>
            <a:ext cx="5943600" cy="1143000"/>
          </a:xfrm>
        </p:spPr>
        <p:txBody>
          <a:bodyPr>
            <a:normAutofit/>
          </a:bodyPr>
          <a:lstStyle/>
          <a:p>
            <a:pPr algn="l"/>
            <a:r>
              <a:rPr lang="en-US" sz="3600" b="1" dirty="0"/>
              <a:t>Outline</a:t>
            </a:r>
          </a:p>
        </p:txBody>
      </p:sp>
      <p:sp>
        <p:nvSpPr>
          <p:cNvPr id="3" name="Content Placeholder 2"/>
          <p:cNvSpPr>
            <a:spLocks noGrp="1"/>
          </p:cNvSpPr>
          <p:nvPr>
            <p:ph idx="1"/>
          </p:nvPr>
        </p:nvSpPr>
        <p:spPr>
          <a:xfrm>
            <a:off x="609600" y="1417639"/>
            <a:ext cx="4953000" cy="4708526"/>
          </a:xfrm>
        </p:spPr>
        <p:txBody>
          <a:bodyPr/>
          <a:lstStyle/>
          <a:p>
            <a:pPr marL="457200" indent="-457200"/>
            <a:r>
              <a:rPr lang="en-US" sz="2200" dirty="0">
                <a:solidFill>
                  <a:prstClr val="black"/>
                </a:solidFill>
              </a:rPr>
              <a:t>Introduction of Real-World (RW) Studies</a:t>
            </a:r>
          </a:p>
          <a:p>
            <a:pPr marL="457200" indent="-457200"/>
            <a:r>
              <a:rPr lang="en-US" sz="2200" b="1" dirty="0"/>
              <a:t>Bias and confounding control in study design stage and analysis stages</a:t>
            </a:r>
          </a:p>
          <a:p>
            <a:pPr marL="457200" indent="-457200"/>
            <a:r>
              <a:rPr lang="en-US" sz="2200" dirty="0"/>
              <a:t>Clinical study design using external controls</a:t>
            </a:r>
          </a:p>
          <a:p>
            <a:pPr marL="457200" indent="-457200"/>
            <a:r>
              <a:rPr lang="en-US" sz="2200" dirty="0">
                <a:solidFill>
                  <a:prstClr val="black"/>
                </a:solidFill>
              </a:rPr>
              <a:t>Concluding remarks</a:t>
            </a:r>
          </a:p>
          <a:p>
            <a:pPr marL="457200" indent="-457200"/>
            <a:endParaRPr lang="en-US" sz="2200" dirty="0">
              <a:solidFill>
                <a:prstClr val="black"/>
              </a:solidFill>
            </a:endParaRPr>
          </a:p>
          <a:p>
            <a:pPr marL="457200" indent="-457200"/>
            <a:endParaRPr lang="en-US" sz="2200" dirty="0">
              <a:solidFill>
                <a:prstClr val="black"/>
              </a:solidFill>
            </a:endParaRPr>
          </a:p>
          <a:p>
            <a:pPr marL="457200" indent="-457200"/>
            <a:endParaRPr lang="en-US" sz="2200" dirty="0">
              <a:solidFill>
                <a:prstClr val="black"/>
              </a:solidFill>
            </a:endParaRPr>
          </a:p>
          <a:p>
            <a:pPr marL="457200" indent="-457200"/>
            <a:endParaRPr lang="en-US" sz="2000" dirty="0">
              <a:solidFill>
                <a:prstClr val="black"/>
              </a:solidFill>
            </a:endParaRPr>
          </a:p>
        </p:txBody>
      </p:sp>
      <p:pic>
        <p:nvPicPr>
          <p:cNvPr id="5" name="Picture Placeholder 11">
            <a:extLst>
              <a:ext uri="{FF2B5EF4-FFF2-40B4-BE49-F238E27FC236}">
                <a16:creationId xmlns:a16="http://schemas.microsoft.com/office/drawing/2014/main" id="{448BE6C5-A515-40CA-9CDA-7754A2114DC3}"/>
              </a:ext>
            </a:extLst>
          </p:cNvPr>
          <p:cNvPicPr>
            <a:picLocks noChangeAspect="1"/>
          </p:cNvPicPr>
          <p:nvPr/>
        </p:nvPicPr>
        <p:blipFill>
          <a:blip r:embed="rId2" cstate="screen">
            <a:extLst>
              <a:ext uri="{28A0092B-C50C-407E-A947-70E740481C1C}">
                <a14:useLocalDpi xmlns:a14="http://schemas.microsoft.com/office/drawing/2010/main"/>
              </a:ext>
            </a:extLst>
          </a:blip>
          <a:srcRect t="74" b="74"/>
          <a:stretch>
            <a:fillRect/>
          </a:stretch>
        </p:blipFill>
        <p:spPr>
          <a:xfrm>
            <a:off x="5846805" y="428294"/>
            <a:ext cx="6192795" cy="6126165"/>
          </a:xfrm>
          <a:prstGeom prst="rect">
            <a:avLst/>
          </a:prstGeom>
        </p:spPr>
      </p:pic>
      <p:sp>
        <p:nvSpPr>
          <p:cNvPr id="6" name="Slide Number Placeholder 5">
            <a:extLst>
              <a:ext uri="{FF2B5EF4-FFF2-40B4-BE49-F238E27FC236}">
                <a16:creationId xmlns:a16="http://schemas.microsoft.com/office/drawing/2014/main" id="{F1F5B6A7-8279-48D0-B2C5-CA3C49A70FCF}"/>
              </a:ext>
            </a:extLst>
          </p:cNvPr>
          <p:cNvSpPr>
            <a:spLocks noGrp="1"/>
          </p:cNvSpPr>
          <p:nvPr>
            <p:ph type="sldNum" sz="quarter" idx="12"/>
          </p:nvPr>
        </p:nvSpPr>
        <p:spPr/>
        <p:txBody>
          <a:bodyPr/>
          <a:lstStyle/>
          <a:p>
            <a:fld id="{B6F15528-21DE-4FAA-801E-634DDDAF4B2B}" type="slidenum">
              <a:rPr lang="en-US" smtClean="0"/>
              <a:pPr/>
              <a:t>10</a:t>
            </a:fld>
            <a:endParaRPr lang="en-US"/>
          </a:p>
        </p:txBody>
      </p:sp>
    </p:spTree>
    <p:extLst>
      <p:ext uri="{BB962C8B-B14F-4D97-AF65-F5344CB8AC3E}">
        <p14:creationId xmlns:p14="http://schemas.microsoft.com/office/powerpoint/2010/main" val="10520435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36750" y="227014"/>
            <a:ext cx="8578850" cy="731837"/>
          </a:xfrm>
        </p:spPr>
        <p:txBody>
          <a:bodyPr>
            <a:normAutofit/>
          </a:bodyPr>
          <a:lstStyle/>
          <a:p>
            <a:r>
              <a:rPr lang="en-US" sz="3200" b="1" dirty="0">
                <a:solidFill>
                  <a:srgbClr val="002060"/>
                </a:solidFill>
              </a:rPr>
              <a:t>Biases in Study Design </a:t>
            </a:r>
            <a:endParaRPr lang="en-US" sz="3200" b="1" dirty="0"/>
          </a:p>
        </p:txBody>
      </p:sp>
      <p:sp>
        <p:nvSpPr>
          <p:cNvPr id="4" name="Slide Number Placeholder 3"/>
          <p:cNvSpPr>
            <a:spLocks noGrp="1"/>
          </p:cNvSpPr>
          <p:nvPr>
            <p:ph type="sldNum" sz="quarter" idx="11"/>
          </p:nvPr>
        </p:nvSpPr>
        <p:spPr/>
        <p:txBody>
          <a:bodyPr/>
          <a:lstStyle/>
          <a:p>
            <a:fld id="{9974320A-5EB6-47B2-A785-8DC4BF31A501}" type="slidenum">
              <a:rPr lang="en-US" smtClean="0">
                <a:solidFill>
                  <a:srgbClr val="FFFFFF"/>
                </a:solidFill>
              </a:rPr>
              <a:pPr/>
              <a:t>11</a:t>
            </a:fld>
            <a:endParaRPr lang="en-US" dirty="0">
              <a:solidFill>
                <a:srgbClr val="FFFFFF"/>
              </a:solidFill>
            </a:endParaRPr>
          </a:p>
        </p:txBody>
      </p:sp>
      <p:graphicFrame>
        <p:nvGraphicFramePr>
          <p:cNvPr id="5" name="Diagram 4"/>
          <p:cNvGraphicFramePr/>
          <p:nvPr>
            <p:extLst>
              <p:ext uri="{D42A27DB-BD31-4B8C-83A1-F6EECF244321}">
                <p14:modId xmlns:p14="http://schemas.microsoft.com/office/powerpoint/2010/main" val="3128545848"/>
              </p:ext>
            </p:extLst>
          </p:nvPr>
        </p:nvGraphicFramePr>
        <p:xfrm>
          <a:off x="1143000" y="2085125"/>
          <a:ext cx="9486900" cy="4191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Rectangle 2"/>
          <p:cNvSpPr/>
          <p:nvPr/>
        </p:nvSpPr>
        <p:spPr>
          <a:xfrm>
            <a:off x="1519490" y="928276"/>
            <a:ext cx="9305420" cy="1015663"/>
          </a:xfrm>
          <a:prstGeom prst="rect">
            <a:avLst/>
          </a:prstGeom>
        </p:spPr>
        <p:txBody>
          <a:bodyPr wrap="square">
            <a:spAutoFit/>
          </a:bodyPr>
          <a:lstStyle/>
          <a:p>
            <a:r>
              <a:rPr lang="en-US" sz="2000" b="1" dirty="0"/>
              <a:t>Bias - </a:t>
            </a:r>
            <a:r>
              <a:rPr lang="en-US" sz="2000" dirty="0"/>
              <a:t>Lack of internal validity or incorrect assessment of the association between an exposure and an effect. It can occur in both non-randomized studies and randomized studies</a:t>
            </a:r>
          </a:p>
        </p:txBody>
      </p:sp>
    </p:spTree>
    <p:extLst>
      <p:ext uri="{BB962C8B-B14F-4D97-AF65-F5344CB8AC3E}">
        <p14:creationId xmlns:p14="http://schemas.microsoft.com/office/powerpoint/2010/main" val="21175198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spcBef>
                <a:spcPts val="600"/>
              </a:spcBef>
            </a:pPr>
            <a:r>
              <a:rPr lang="en-US" sz="3200" b="1" dirty="0">
                <a:solidFill>
                  <a:srgbClr val="002060"/>
                </a:solidFill>
              </a:rPr>
              <a:t>Biases Control</a:t>
            </a:r>
            <a:endParaRPr lang="en-US" sz="3200" b="1" dirty="0"/>
          </a:p>
        </p:txBody>
      </p:sp>
      <p:sp>
        <p:nvSpPr>
          <p:cNvPr id="5" name="Slide Number Placeholder 4"/>
          <p:cNvSpPr>
            <a:spLocks noGrp="1"/>
          </p:cNvSpPr>
          <p:nvPr>
            <p:ph type="sldNum" sz="quarter" idx="11"/>
          </p:nvPr>
        </p:nvSpPr>
        <p:spPr/>
        <p:txBody>
          <a:bodyPr/>
          <a:lstStyle/>
          <a:p>
            <a:pPr>
              <a:defRPr/>
            </a:pPr>
            <a:fld id="{EF0EE517-7153-438F-86BD-3CDF4A984336}" type="slidenum">
              <a:rPr lang="en-US" smtClean="0"/>
              <a:pPr>
                <a:defRPr/>
              </a:pPr>
              <a:t>12</a:t>
            </a:fld>
            <a:endParaRPr lang="en-US" dirty="0"/>
          </a:p>
        </p:txBody>
      </p:sp>
      <p:grpSp>
        <p:nvGrpSpPr>
          <p:cNvPr id="8" name="Group 7"/>
          <p:cNvGrpSpPr/>
          <p:nvPr/>
        </p:nvGrpSpPr>
        <p:grpSpPr>
          <a:xfrm rot="637132">
            <a:off x="2558435" y="1253378"/>
            <a:ext cx="2246943" cy="2388284"/>
            <a:chOff x="-132827" y="345566"/>
            <a:chExt cx="1981191" cy="1930408"/>
          </a:xfrm>
          <a:solidFill>
            <a:schemeClr val="accent3">
              <a:lumMod val="75000"/>
            </a:schemeClr>
          </a:solidFill>
          <a:effectLst>
            <a:outerShdw blurRad="50800" dist="38100" dir="2700000" algn="tl" rotWithShape="0">
              <a:prstClr val="black">
                <a:alpha val="40000"/>
              </a:prstClr>
            </a:outerShdw>
          </a:effectLst>
        </p:grpSpPr>
        <p:sp>
          <p:nvSpPr>
            <p:cNvPr id="9" name="Shape 8"/>
            <p:cNvSpPr/>
            <p:nvPr/>
          </p:nvSpPr>
          <p:spPr>
            <a:xfrm rot="444832">
              <a:off x="-132827" y="345566"/>
              <a:ext cx="1981191" cy="1930408"/>
            </a:xfrm>
            <a:prstGeom prst="gear9">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0" name="Shape 4"/>
            <p:cNvSpPr/>
            <p:nvPr/>
          </p:nvSpPr>
          <p:spPr>
            <a:xfrm rot="444832">
              <a:off x="263863" y="797896"/>
              <a:ext cx="1192167" cy="992269"/>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27940" tIns="27940" rIns="27940" bIns="27940" numCol="1" spcCol="1270" anchor="ctr" anchorCtr="0">
              <a:noAutofit/>
            </a:bodyPr>
            <a:lstStyle/>
            <a:p>
              <a:pPr algn="ctr" defTabSz="977900">
                <a:lnSpc>
                  <a:spcPct val="90000"/>
                </a:lnSpc>
                <a:spcBef>
                  <a:spcPct val="0"/>
                </a:spcBef>
                <a:spcAft>
                  <a:spcPct val="35000"/>
                </a:spcAft>
              </a:pPr>
              <a:r>
                <a:rPr lang="en-US" sz="2400" b="1" dirty="0"/>
                <a:t>selection bias</a:t>
              </a:r>
              <a:endParaRPr lang="en-US" sz="2400" b="1" dirty="0">
                <a:effectLst>
                  <a:outerShdw blurRad="38100" dist="38100" dir="2700000" algn="tl">
                    <a:srgbClr val="000000">
                      <a:alpha val="43137"/>
                    </a:srgbClr>
                  </a:outerShdw>
                </a:effectLst>
              </a:endParaRPr>
            </a:p>
          </p:txBody>
        </p:sp>
      </p:grpSp>
      <p:grpSp>
        <p:nvGrpSpPr>
          <p:cNvPr id="17" name="Group 16"/>
          <p:cNvGrpSpPr/>
          <p:nvPr/>
        </p:nvGrpSpPr>
        <p:grpSpPr>
          <a:xfrm rot="20552559">
            <a:off x="6765880" y="1390705"/>
            <a:ext cx="2042540" cy="2042823"/>
            <a:chOff x="-132827" y="345566"/>
            <a:chExt cx="1981191" cy="1930408"/>
          </a:xfrm>
          <a:effectLst>
            <a:outerShdw blurRad="50800" dist="38100" dir="2700000" algn="tl" rotWithShape="0">
              <a:prstClr val="black">
                <a:alpha val="40000"/>
              </a:prstClr>
            </a:outerShdw>
          </a:effectLst>
        </p:grpSpPr>
        <p:sp>
          <p:nvSpPr>
            <p:cNvPr id="18" name="Shape 17"/>
            <p:cNvSpPr/>
            <p:nvPr/>
          </p:nvSpPr>
          <p:spPr>
            <a:xfrm rot="444832">
              <a:off x="-132827" y="345566"/>
              <a:ext cx="1981191" cy="1930408"/>
            </a:xfrm>
            <a:prstGeom prst="gear9">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9" name="Shape 4"/>
            <p:cNvSpPr/>
            <p:nvPr/>
          </p:nvSpPr>
          <p:spPr>
            <a:xfrm rot="444832">
              <a:off x="263863" y="797896"/>
              <a:ext cx="1192167" cy="99226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7940" tIns="27940" rIns="27940" bIns="27940" numCol="1" spcCol="1270" anchor="ctr" anchorCtr="0">
              <a:noAutofit/>
            </a:bodyPr>
            <a:lstStyle/>
            <a:p>
              <a:pPr algn="ctr" defTabSz="977900">
                <a:lnSpc>
                  <a:spcPct val="90000"/>
                </a:lnSpc>
                <a:spcBef>
                  <a:spcPct val="0"/>
                </a:spcBef>
                <a:spcAft>
                  <a:spcPct val="35000"/>
                </a:spcAft>
              </a:pPr>
              <a:r>
                <a:rPr lang="en-US" sz="2400" b="1" dirty="0"/>
                <a:t>Information bias</a:t>
              </a:r>
              <a:endParaRPr lang="en-US" sz="2400" b="1" dirty="0">
                <a:effectLst>
                  <a:outerShdw blurRad="38100" dist="38100" dir="2700000" algn="tl">
                    <a:srgbClr val="000000">
                      <a:alpha val="43137"/>
                    </a:srgbClr>
                  </a:outerShdw>
                </a:effectLst>
              </a:endParaRPr>
            </a:p>
          </p:txBody>
        </p:sp>
      </p:grpSp>
      <p:sp>
        <p:nvSpPr>
          <p:cNvPr id="29" name="Shape 4"/>
          <p:cNvSpPr/>
          <p:nvPr/>
        </p:nvSpPr>
        <p:spPr>
          <a:xfrm rot="1543146">
            <a:off x="7017874" y="4051333"/>
            <a:ext cx="499701" cy="49970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5560" tIns="35560" rIns="35560" bIns="35560" numCol="1" spcCol="1270" anchor="ctr" anchorCtr="0">
            <a:noAutofit/>
          </a:bodyPr>
          <a:lstStyle/>
          <a:p>
            <a:pPr algn="ctr" defTabSz="1244600">
              <a:lnSpc>
                <a:spcPct val="90000"/>
              </a:lnSpc>
              <a:spcBef>
                <a:spcPct val="0"/>
              </a:spcBef>
              <a:spcAft>
                <a:spcPct val="35000"/>
              </a:spcAft>
            </a:pPr>
            <a:endParaRPr lang="en-US" sz="2800"/>
          </a:p>
        </p:txBody>
      </p:sp>
      <p:sp>
        <p:nvSpPr>
          <p:cNvPr id="37" name="Rectangle 36"/>
          <p:cNvSpPr/>
          <p:nvPr/>
        </p:nvSpPr>
        <p:spPr>
          <a:xfrm>
            <a:off x="2534909" y="3929212"/>
            <a:ext cx="2362199" cy="1754326"/>
          </a:xfrm>
          <a:prstGeom prst="rect">
            <a:avLst/>
          </a:prstGeom>
        </p:spPr>
        <p:txBody>
          <a:bodyPr wrap="square">
            <a:spAutoFit/>
          </a:bodyPr>
          <a:lstStyle/>
          <a:p>
            <a:pPr lvl="0"/>
            <a:r>
              <a:rPr lang="en-US" b="1" dirty="0"/>
              <a:t>Best done through design, by choosing the population and other aspects of the </a:t>
            </a:r>
            <a:r>
              <a:rPr lang="en-US" b="1" dirty="0" err="1"/>
              <a:t>estimand</a:t>
            </a:r>
            <a:r>
              <a:rPr lang="en-US" b="1" dirty="0"/>
              <a:t> appropriately</a:t>
            </a:r>
          </a:p>
        </p:txBody>
      </p:sp>
      <p:sp>
        <p:nvSpPr>
          <p:cNvPr id="39" name="Rectangle 38"/>
          <p:cNvSpPr/>
          <p:nvPr/>
        </p:nvSpPr>
        <p:spPr>
          <a:xfrm>
            <a:off x="6952855" y="3856878"/>
            <a:ext cx="2883653" cy="1815882"/>
          </a:xfrm>
          <a:prstGeom prst="rect">
            <a:avLst/>
          </a:prstGeom>
        </p:spPr>
        <p:txBody>
          <a:bodyPr wrap="square">
            <a:spAutoFit/>
          </a:bodyPr>
          <a:lstStyle/>
          <a:p>
            <a:r>
              <a:rPr lang="en-US" sz="1600" b="1" dirty="0"/>
              <a:t>We often have more information on sicker patients.</a:t>
            </a:r>
          </a:p>
          <a:p>
            <a:pPr marL="168275" indent="-168275">
              <a:buFont typeface="Arial" panose="020B0604020202020204" pitchFamily="34" charset="0"/>
              <a:buChar char="•"/>
            </a:pPr>
            <a:r>
              <a:rPr lang="en-US" sz="1600" b="1" dirty="0"/>
              <a:t>This information bias can be mitigated by accounting for the degree to which a patient interacts with the health care system</a:t>
            </a:r>
            <a:endParaRPr lang="en-US" sz="1600" b="1" dirty="0">
              <a:latin typeface="Arial Narrow" panose="020B0606020202030204" pitchFamily="34" charset="0"/>
            </a:endParaRPr>
          </a:p>
        </p:txBody>
      </p:sp>
      <p:sp>
        <p:nvSpPr>
          <p:cNvPr id="3" name="Rounded Rectangle 2"/>
          <p:cNvSpPr/>
          <p:nvPr/>
        </p:nvSpPr>
        <p:spPr>
          <a:xfrm>
            <a:off x="2419747" y="3823664"/>
            <a:ext cx="2362199" cy="2070084"/>
          </a:xfrm>
          <a:prstGeom prst="round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8" name="Rounded Rectangle 47"/>
          <p:cNvSpPr/>
          <p:nvPr/>
        </p:nvSpPr>
        <p:spPr>
          <a:xfrm>
            <a:off x="6888600" y="3691512"/>
            <a:ext cx="2875891" cy="2202236"/>
          </a:xfrm>
          <a:prstGeom prst="round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249173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1994FA-BBA0-46D0-AE03-E8AAEB1C539E}"/>
              </a:ext>
            </a:extLst>
          </p:cNvPr>
          <p:cNvSpPr>
            <a:spLocks noGrp="1"/>
          </p:cNvSpPr>
          <p:nvPr>
            <p:ph type="title"/>
          </p:nvPr>
        </p:nvSpPr>
        <p:spPr>
          <a:xfrm>
            <a:off x="1981200" y="274638"/>
            <a:ext cx="8229600" cy="868362"/>
          </a:xfrm>
        </p:spPr>
        <p:txBody>
          <a:bodyPr>
            <a:normAutofit fontScale="90000"/>
          </a:bodyPr>
          <a:lstStyle/>
          <a:p>
            <a:r>
              <a:rPr lang="en-US" sz="3600" b="1" dirty="0">
                <a:solidFill>
                  <a:srgbClr val="002060"/>
                </a:solidFill>
              </a:rPr>
              <a:t>Confounding Control in Design Stage</a:t>
            </a:r>
            <a:br>
              <a:rPr lang="en-US" sz="3600" dirty="0">
                <a:solidFill>
                  <a:srgbClr val="002060"/>
                </a:solidFill>
              </a:rPr>
            </a:br>
            <a:endParaRPr lang="en-US" sz="3600" dirty="0">
              <a:solidFill>
                <a:srgbClr val="002060"/>
              </a:solidFill>
            </a:endParaRPr>
          </a:p>
        </p:txBody>
      </p:sp>
      <p:sp>
        <p:nvSpPr>
          <p:cNvPr id="3" name="Content Placeholder 2">
            <a:extLst>
              <a:ext uri="{FF2B5EF4-FFF2-40B4-BE49-F238E27FC236}">
                <a16:creationId xmlns:a16="http://schemas.microsoft.com/office/drawing/2014/main" id="{49D58B85-8C4E-43FA-AF06-637E8140BE40}"/>
              </a:ext>
            </a:extLst>
          </p:cNvPr>
          <p:cNvSpPr>
            <a:spLocks noGrp="1"/>
          </p:cNvSpPr>
          <p:nvPr>
            <p:ph idx="1"/>
          </p:nvPr>
        </p:nvSpPr>
        <p:spPr>
          <a:xfrm>
            <a:off x="914400" y="1143001"/>
            <a:ext cx="9525000" cy="5213350"/>
          </a:xfrm>
        </p:spPr>
        <p:txBody>
          <a:bodyPr>
            <a:normAutofit/>
          </a:bodyPr>
          <a:lstStyle/>
          <a:p>
            <a:pPr marL="0" indent="0" fontAlgn="base">
              <a:buNone/>
            </a:pPr>
            <a:endParaRPr lang="en-US" sz="4600" b="1" dirty="0"/>
          </a:p>
          <a:p>
            <a:pPr marL="0" indent="0">
              <a:buNone/>
            </a:pPr>
            <a:endParaRPr lang="en-US" sz="4600" dirty="0"/>
          </a:p>
          <a:p>
            <a:pPr marL="857250" lvl="1" indent="-393700">
              <a:spcBef>
                <a:spcPts val="0"/>
              </a:spcBef>
            </a:pPr>
            <a:endParaRPr lang="en-US" sz="1800" dirty="0"/>
          </a:p>
        </p:txBody>
      </p:sp>
      <p:sp>
        <p:nvSpPr>
          <p:cNvPr id="4" name="Slide Number Placeholder 3">
            <a:extLst>
              <a:ext uri="{FF2B5EF4-FFF2-40B4-BE49-F238E27FC236}">
                <a16:creationId xmlns:a16="http://schemas.microsoft.com/office/drawing/2014/main" id="{43EDF437-6772-420F-A7B4-49378B6ED82B}"/>
              </a:ext>
            </a:extLst>
          </p:cNvPr>
          <p:cNvSpPr>
            <a:spLocks noGrp="1"/>
          </p:cNvSpPr>
          <p:nvPr>
            <p:ph type="sldNum" sz="quarter" idx="12"/>
          </p:nvPr>
        </p:nvSpPr>
        <p:spPr/>
        <p:txBody>
          <a:bodyPr/>
          <a:lstStyle/>
          <a:p>
            <a:fld id="{B6F15528-21DE-4FAA-801E-634DDDAF4B2B}" type="slidenum">
              <a:rPr lang="en-US" smtClean="0"/>
              <a:pPr/>
              <a:t>13</a:t>
            </a:fld>
            <a:endParaRPr lang="en-US"/>
          </a:p>
        </p:txBody>
      </p:sp>
      <p:pic>
        <p:nvPicPr>
          <p:cNvPr id="5" name="Picture 4">
            <a:extLst>
              <a:ext uri="{FF2B5EF4-FFF2-40B4-BE49-F238E27FC236}">
                <a16:creationId xmlns:a16="http://schemas.microsoft.com/office/drawing/2014/main" id="{0BA9E06B-DAC0-4D93-B00C-7CA179F11D07}"/>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402456" y="-273522"/>
            <a:ext cx="2817088" cy="2817088"/>
          </a:xfrm>
          <a:prstGeom prst="rect">
            <a:avLst/>
          </a:prstGeom>
        </p:spPr>
      </p:pic>
      <p:graphicFrame>
        <p:nvGraphicFramePr>
          <p:cNvPr id="8" name="Table 8">
            <a:extLst>
              <a:ext uri="{FF2B5EF4-FFF2-40B4-BE49-F238E27FC236}">
                <a16:creationId xmlns:a16="http://schemas.microsoft.com/office/drawing/2014/main" id="{83138175-38FA-4665-9D46-F233E101DD94}"/>
              </a:ext>
            </a:extLst>
          </p:cNvPr>
          <p:cNvGraphicFramePr>
            <a:graphicFrameLocks noGrp="1"/>
          </p:cNvGraphicFramePr>
          <p:nvPr>
            <p:extLst>
              <p:ext uri="{D42A27DB-BD31-4B8C-83A1-F6EECF244321}">
                <p14:modId xmlns:p14="http://schemas.microsoft.com/office/powerpoint/2010/main" val="2185476268"/>
              </p:ext>
            </p:extLst>
          </p:nvPr>
        </p:nvGraphicFramePr>
        <p:xfrm>
          <a:off x="838200" y="841586"/>
          <a:ext cx="10439400" cy="5887869"/>
        </p:xfrm>
        <a:graphic>
          <a:graphicData uri="http://schemas.openxmlformats.org/drawingml/2006/table">
            <a:tbl>
              <a:tblPr firstRow="1" bandRow="1">
                <a:tableStyleId>{5C22544A-7EE6-4342-B048-85BDC9FD1C3A}</a:tableStyleId>
              </a:tblPr>
              <a:tblGrid>
                <a:gridCol w="1699438">
                  <a:extLst>
                    <a:ext uri="{9D8B030D-6E8A-4147-A177-3AD203B41FA5}">
                      <a16:colId xmlns:a16="http://schemas.microsoft.com/office/drawing/2014/main" val="15598584"/>
                    </a:ext>
                  </a:extLst>
                </a:gridCol>
                <a:gridCol w="4289056">
                  <a:extLst>
                    <a:ext uri="{9D8B030D-6E8A-4147-A177-3AD203B41FA5}">
                      <a16:colId xmlns:a16="http://schemas.microsoft.com/office/drawing/2014/main" val="2890763595"/>
                    </a:ext>
                  </a:extLst>
                </a:gridCol>
                <a:gridCol w="4450906">
                  <a:extLst>
                    <a:ext uri="{9D8B030D-6E8A-4147-A177-3AD203B41FA5}">
                      <a16:colId xmlns:a16="http://schemas.microsoft.com/office/drawing/2014/main" val="159851723"/>
                    </a:ext>
                  </a:extLst>
                </a:gridCol>
              </a:tblGrid>
              <a:tr h="767618">
                <a:tc>
                  <a:txBody>
                    <a:bodyPr/>
                    <a:lstStyle/>
                    <a:p>
                      <a:pPr algn="ctr"/>
                      <a:r>
                        <a:rPr lang="en-US" sz="1600" dirty="0"/>
                        <a:t>Method</a:t>
                      </a:r>
                    </a:p>
                  </a:txBody>
                  <a:tcPr/>
                </a:tc>
                <a:tc>
                  <a:txBody>
                    <a:bodyPr/>
                    <a:lstStyle/>
                    <a:p>
                      <a:pPr algn="ctr"/>
                      <a:r>
                        <a:rPr lang="en-US" sz="1600" b="1" kern="1200" dirty="0">
                          <a:solidFill>
                            <a:schemeClr val="lt1"/>
                          </a:solidFill>
                          <a:effectLst/>
                          <a:latin typeface="+mn-lt"/>
                          <a:ea typeface="+mn-ea"/>
                          <a:cs typeface="+mn-cs"/>
                        </a:rPr>
                        <a:t>Description</a:t>
                      </a:r>
                      <a:endParaRPr lang="en-US" sz="1600" dirty="0"/>
                    </a:p>
                  </a:txBody>
                  <a:tcPr/>
                </a:tc>
                <a:tc>
                  <a:txBody>
                    <a:bodyPr/>
                    <a:lstStyle/>
                    <a:p>
                      <a:pPr algn="ctr"/>
                      <a:r>
                        <a:rPr lang="en-US" sz="1600" b="1" kern="1200" dirty="0">
                          <a:solidFill>
                            <a:schemeClr val="lt1"/>
                          </a:solidFill>
                          <a:effectLst/>
                          <a:latin typeface="+mn-lt"/>
                          <a:ea typeface="+mn-ea"/>
                          <a:cs typeface="+mn-cs"/>
                        </a:rPr>
                        <a:t>Strengths/Weaknesses</a:t>
                      </a:r>
                      <a:endParaRPr lang="en-US" sz="1600" dirty="0"/>
                    </a:p>
                  </a:txBody>
                  <a:tcPr/>
                </a:tc>
                <a:extLst>
                  <a:ext uri="{0D108BD9-81ED-4DB2-BD59-A6C34878D82A}">
                    <a16:rowId xmlns:a16="http://schemas.microsoft.com/office/drawing/2014/main" val="2168672925"/>
                  </a:ext>
                </a:extLst>
              </a:tr>
              <a:tr h="1658053">
                <a:tc>
                  <a:txBody>
                    <a:bodyPr/>
                    <a:lstStyle/>
                    <a:p>
                      <a:pPr algn="l"/>
                      <a:r>
                        <a:rPr lang="en-US" sz="1800" i="0" kern="1200" dirty="0">
                          <a:solidFill>
                            <a:schemeClr val="dk1"/>
                          </a:solidFill>
                          <a:effectLst/>
                          <a:latin typeface="+mn-lt"/>
                          <a:ea typeface="+mn-ea"/>
                          <a:cs typeface="+mn-cs"/>
                        </a:rPr>
                        <a:t>Randomization</a:t>
                      </a:r>
                      <a:r>
                        <a:rPr lang="en-US" sz="1800" kern="1200" dirty="0">
                          <a:solidFill>
                            <a:schemeClr val="dk1"/>
                          </a:solidFill>
                          <a:effectLst/>
                          <a:latin typeface="+mn-lt"/>
                          <a:ea typeface="+mn-ea"/>
                          <a:cs typeface="+mn-cs"/>
                        </a:rPr>
                        <a:t> </a:t>
                      </a:r>
                      <a:endParaRPr lang="en-US" sz="1800" dirty="0"/>
                    </a:p>
                  </a:txBody>
                  <a:tcPr/>
                </a:tc>
                <a:tc>
                  <a:txBody>
                    <a:bodyPr/>
                    <a:lstStyle/>
                    <a:p>
                      <a:pPr algn="l"/>
                      <a:r>
                        <a:rPr lang="en-US" sz="1800" kern="1200" dirty="0">
                          <a:solidFill>
                            <a:schemeClr val="dk1"/>
                          </a:solidFill>
                          <a:effectLst/>
                          <a:latin typeface="+mn-lt"/>
                          <a:ea typeface="+mn-ea"/>
                          <a:cs typeface="+mn-cs"/>
                        </a:rPr>
                        <a:t>Assigns patients randomly to exposure groups to ensure similar distributions at baseline of measured and unmeasured covariates among comparison groups</a:t>
                      </a:r>
                      <a:endParaRPr lang="en-US" sz="1800" dirty="0"/>
                    </a:p>
                  </a:txBody>
                  <a:tcPr/>
                </a:tc>
                <a:tc>
                  <a:txBody>
                    <a:bodyPr/>
                    <a:lstStyle/>
                    <a:p>
                      <a:pPr marL="168275" lvl="0" indent="-168275">
                        <a:buFont typeface="Arial" panose="020B0604020202020204" pitchFamily="34" charset="0"/>
                        <a:buChar char="•"/>
                      </a:pPr>
                      <a:r>
                        <a:rPr lang="en-US" sz="1800" kern="1200" dirty="0">
                          <a:solidFill>
                            <a:schemeClr val="dk1"/>
                          </a:solidFill>
                          <a:effectLst/>
                          <a:latin typeface="+mn-lt"/>
                          <a:ea typeface="+mn-ea"/>
                          <a:cs typeface="+mn-cs"/>
                        </a:rPr>
                        <a:t>Cannot guarantee post-randomization balance due to patient attrition for a variety of reasons (e.g., withdrawal due to adverse events, loss-to-follow up, death).</a:t>
                      </a:r>
                    </a:p>
                    <a:p>
                      <a:pPr marL="168275" lvl="0" indent="-168275">
                        <a:buFont typeface="Arial" panose="020B0604020202020204" pitchFamily="34" charset="0"/>
                        <a:buChar char="•"/>
                      </a:pPr>
                      <a:r>
                        <a:rPr lang="en-US" sz="1800" kern="1200" dirty="0">
                          <a:solidFill>
                            <a:schemeClr val="dk1"/>
                          </a:solidFill>
                          <a:effectLst/>
                          <a:latin typeface="+mn-lt"/>
                          <a:ea typeface="+mn-ea"/>
                          <a:cs typeface="+mn-cs"/>
                        </a:rPr>
                        <a:t>Can be performed at patient level or cluster level, e.g., at hospital or doctor level</a:t>
                      </a:r>
                      <a:endParaRPr lang="en-US" sz="1800" dirty="0"/>
                    </a:p>
                  </a:txBody>
                  <a:tcPr/>
                </a:tc>
                <a:extLst>
                  <a:ext uri="{0D108BD9-81ED-4DB2-BD59-A6C34878D82A}">
                    <a16:rowId xmlns:a16="http://schemas.microsoft.com/office/drawing/2014/main" val="3562781385"/>
                  </a:ext>
                </a:extLst>
              </a:tr>
              <a:tr h="1396255">
                <a:tc>
                  <a:txBody>
                    <a:bodyPr/>
                    <a:lstStyle/>
                    <a:p>
                      <a:pPr algn="l"/>
                      <a:r>
                        <a:rPr lang="en-US" sz="1800" i="0" kern="1200" dirty="0">
                          <a:solidFill>
                            <a:schemeClr val="dk1"/>
                          </a:solidFill>
                          <a:effectLst/>
                          <a:latin typeface="+mn-lt"/>
                          <a:ea typeface="+mn-ea"/>
                          <a:cs typeface="+mn-cs"/>
                        </a:rPr>
                        <a:t>Matching </a:t>
                      </a:r>
                      <a:endParaRPr lang="en-US" sz="1800" i="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dk1"/>
                          </a:solidFill>
                          <a:effectLst/>
                          <a:latin typeface="+mn-lt"/>
                          <a:ea typeface="+mn-ea"/>
                          <a:cs typeface="+mn-cs"/>
                        </a:rPr>
                        <a:t>Forms a sample of individuals in an untreated group who are matched with those in a treated group in terms of pre-identified covariates such as age and gender</a:t>
                      </a:r>
                      <a:endParaRPr lang="en-US" sz="1800" dirty="0"/>
                    </a:p>
                  </a:txBody>
                  <a:tcPr/>
                </a:tc>
                <a:tc>
                  <a:txBody>
                    <a:bodyPr/>
                    <a:lstStyle/>
                    <a:p>
                      <a:pPr marL="122238" lvl="0" indent="-122238">
                        <a:buFont typeface="Arial" panose="020B0604020202020204" pitchFamily="34" charset="0"/>
                        <a:buChar char="•"/>
                      </a:pPr>
                      <a:r>
                        <a:rPr lang="en-US" sz="1800" kern="1200" dirty="0">
                          <a:solidFill>
                            <a:schemeClr val="dk1"/>
                          </a:solidFill>
                          <a:effectLst/>
                          <a:latin typeface="+mn-lt"/>
                          <a:ea typeface="+mn-ea"/>
                          <a:cs typeface="+mn-cs"/>
                        </a:rPr>
                        <a:t>Cannot control unmeasured confounding variables.</a:t>
                      </a:r>
                    </a:p>
                    <a:p>
                      <a:pPr marL="122238" indent="-122238">
                        <a:buFont typeface="Arial" panose="020B0604020202020204" pitchFamily="34" charset="0"/>
                        <a:buChar char="•"/>
                      </a:pPr>
                      <a:r>
                        <a:rPr lang="en-US" sz="1800" kern="1200" dirty="0">
                          <a:solidFill>
                            <a:schemeClr val="dk1"/>
                          </a:solidFill>
                          <a:effectLst/>
                          <a:latin typeface="+mn-lt"/>
                          <a:ea typeface="+mn-ea"/>
                          <a:cs typeface="+mn-cs"/>
                        </a:rPr>
                        <a:t>May result in exclusion of subjects when close matches in the opposite treatment group are not found </a:t>
                      </a:r>
                      <a:endParaRPr lang="en-US" sz="1800" dirty="0"/>
                    </a:p>
                  </a:txBody>
                  <a:tcPr/>
                </a:tc>
                <a:extLst>
                  <a:ext uri="{0D108BD9-81ED-4DB2-BD59-A6C34878D82A}">
                    <a16:rowId xmlns:a16="http://schemas.microsoft.com/office/drawing/2014/main" val="2229988506"/>
                  </a:ext>
                </a:extLst>
              </a:tr>
              <a:tr h="1919851">
                <a:tc>
                  <a:txBody>
                    <a:bodyPr/>
                    <a:lstStyle/>
                    <a:p>
                      <a:pPr algn="l"/>
                      <a:r>
                        <a:rPr lang="en-US" sz="1800" i="0" kern="1200" dirty="0">
                          <a:solidFill>
                            <a:schemeClr val="dk1"/>
                          </a:solidFill>
                          <a:effectLst/>
                          <a:latin typeface="+mn-lt"/>
                          <a:ea typeface="+mn-ea"/>
                          <a:cs typeface="+mn-cs"/>
                        </a:rPr>
                        <a:t>Population restriction</a:t>
                      </a:r>
                      <a:endParaRPr lang="en-US" sz="1800" i="0" dirty="0"/>
                    </a:p>
                  </a:txBody>
                  <a:tcPr/>
                </a:tc>
                <a:tc>
                  <a:txBody>
                    <a:bodyPr/>
                    <a:lstStyle/>
                    <a:p>
                      <a:pPr marL="0" indent="0" algn="l">
                        <a:buFont typeface="Arial" panose="020B0604020202020204" pitchFamily="34" charset="0"/>
                        <a:buNone/>
                      </a:pPr>
                      <a:r>
                        <a:rPr lang="en-US" sz="1800" kern="1200" dirty="0">
                          <a:solidFill>
                            <a:schemeClr val="dk1"/>
                          </a:solidFill>
                          <a:effectLst/>
                          <a:latin typeface="+mn-lt"/>
                          <a:ea typeface="+mn-ea"/>
                          <a:cs typeface="+mn-cs"/>
                        </a:rPr>
                        <a:t>Limits admission into the study to those who meet the criteria about some confounding variables </a:t>
                      </a:r>
                    </a:p>
                  </a:txBody>
                  <a:tcPr/>
                </a:tc>
                <a:tc>
                  <a:txBody>
                    <a:bodyPr/>
                    <a:lstStyle/>
                    <a:p>
                      <a:pPr marL="122238" marR="0" lvl="0" indent="-12223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kern="1200" dirty="0">
                          <a:solidFill>
                            <a:schemeClr val="dk1"/>
                          </a:solidFill>
                          <a:effectLst/>
                          <a:latin typeface="+mn-lt"/>
                          <a:ea typeface="+mn-ea"/>
                          <a:cs typeface="+mn-cs"/>
                        </a:rPr>
                        <a:t>Reduces the size of subject pool and may cause generalizability problem of treatment effect. </a:t>
                      </a:r>
                    </a:p>
                    <a:p>
                      <a:pPr marL="122238" marR="0" lvl="0" indent="-12223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kern="1200" dirty="0">
                          <a:solidFill>
                            <a:schemeClr val="dk1"/>
                          </a:solidFill>
                          <a:effectLst/>
                          <a:latin typeface="+mn-lt"/>
                          <a:ea typeface="+mn-ea"/>
                          <a:cs typeface="+mn-cs"/>
                        </a:rPr>
                        <a:t>Effect of confounding may not be estimable and residual confounding effect may still exist </a:t>
                      </a:r>
                      <a:endParaRPr lang="en-US" sz="1800" dirty="0"/>
                    </a:p>
                  </a:txBody>
                  <a:tcPr/>
                </a:tc>
                <a:extLst>
                  <a:ext uri="{0D108BD9-81ED-4DB2-BD59-A6C34878D82A}">
                    <a16:rowId xmlns:a16="http://schemas.microsoft.com/office/drawing/2014/main" val="1660750213"/>
                  </a:ext>
                </a:extLst>
              </a:tr>
            </a:tbl>
          </a:graphicData>
        </a:graphic>
      </p:graphicFrame>
    </p:spTree>
    <p:extLst>
      <p:ext uri="{BB962C8B-B14F-4D97-AF65-F5344CB8AC3E}">
        <p14:creationId xmlns:p14="http://schemas.microsoft.com/office/powerpoint/2010/main" val="14224396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1994FA-BBA0-46D0-AE03-E8AAEB1C539E}"/>
              </a:ext>
            </a:extLst>
          </p:cNvPr>
          <p:cNvSpPr>
            <a:spLocks noGrp="1"/>
          </p:cNvSpPr>
          <p:nvPr>
            <p:ph type="title"/>
          </p:nvPr>
        </p:nvSpPr>
        <p:spPr>
          <a:xfrm>
            <a:off x="1524000" y="198439"/>
            <a:ext cx="8229600" cy="868362"/>
          </a:xfrm>
        </p:spPr>
        <p:txBody>
          <a:bodyPr>
            <a:normAutofit/>
          </a:bodyPr>
          <a:lstStyle/>
          <a:p>
            <a:r>
              <a:rPr lang="en-US" sz="3200" b="1" dirty="0">
                <a:solidFill>
                  <a:srgbClr val="002060"/>
                </a:solidFill>
              </a:rPr>
              <a:t>Confounding Control in Analysis Stage</a:t>
            </a:r>
            <a:endParaRPr lang="en-US" sz="3200" dirty="0">
              <a:solidFill>
                <a:srgbClr val="002060"/>
              </a:solidFill>
            </a:endParaRPr>
          </a:p>
        </p:txBody>
      </p:sp>
      <p:sp>
        <p:nvSpPr>
          <p:cNvPr id="3" name="Content Placeholder 2">
            <a:extLst>
              <a:ext uri="{FF2B5EF4-FFF2-40B4-BE49-F238E27FC236}">
                <a16:creationId xmlns:a16="http://schemas.microsoft.com/office/drawing/2014/main" id="{49D58B85-8C4E-43FA-AF06-637E8140BE40}"/>
              </a:ext>
            </a:extLst>
          </p:cNvPr>
          <p:cNvSpPr>
            <a:spLocks noGrp="1"/>
          </p:cNvSpPr>
          <p:nvPr>
            <p:ph idx="1"/>
          </p:nvPr>
        </p:nvSpPr>
        <p:spPr>
          <a:xfrm>
            <a:off x="914400" y="1143001"/>
            <a:ext cx="9525000" cy="5213350"/>
          </a:xfrm>
        </p:spPr>
        <p:txBody>
          <a:bodyPr>
            <a:normAutofit/>
          </a:bodyPr>
          <a:lstStyle/>
          <a:p>
            <a:pPr marL="0" indent="0" fontAlgn="base">
              <a:buNone/>
            </a:pPr>
            <a:endParaRPr lang="en-US" sz="4600" b="1"/>
          </a:p>
          <a:p>
            <a:pPr marL="0" indent="0">
              <a:buNone/>
            </a:pPr>
            <a:endParaRPr lang="en-US" sz="4600"/>
          </a:p>
          <a:p>
            <a:pPr marL="857250" lvl="1" indent="-393700">
              <a:spcBef>
                <a:spcPts val="0"/>
              </a:spcBef>
            </a:pPr>
            <a:endParaRPr lang="en-US" sz="1800" dirty="0"/>
          </a:p>
        </p:txBody>
      </p:sp>
      <p:sp>
        <p:nvSpPr>
          <p:cNvPr id="4" name="Slide Number Placeholder 3">
            <a:extLst>
              <a:ext uri="{FF2B5EF4-FFF2-40B4-BE49-F238E27FC236}">
                <a16:creationId xmlns:a16="http://schemas.microsoft.com/office/drawing/2014/main" id="{43EDF437-6772-420F-A7B4-49378B6ED82B}"/>
              </a:ext>
            </a:extLst>
          </p:cNvPr>
          <p:cNvSpPr>
            <a:spLocks noGrp="1"/>
          </p:cNvSpPr>
          <p:nvPr>
            <p:ph type="sldNum" sz="quarter" idx="12"/>
          </p:nvPr>
        </p:nvSpPr>
        <p:spPr/>
        <p:txBody>
          <a:bodyPr/>
          <a:lstStyle/>
          <a:p>
            <a:fld id="{B6F15528-21DE-4FAA-801E-634DDDAF4B2B}" type="slidenum">
              <a:rPr lang="en-US" smtClean="0"/>
              <a:pPr/>
              <a:t>14</a:t>
            </a:fld>
            <a:endParaRPr lang="en-US"/>
          </a:p>
        </p:txBody>
      </p:sp>
      <p:graphicFrame>
        <p:nvGraphicFramePr>
          <p:cNvPr id="8" name="Table 8">
            <a:extLst>
              <a:ext uri="{FF2B5EF4-FFF2-40B4-BE49-F238E27FC236}">
                <a16:creationId xmlns:a16="http://schemas.microsoft.com/office/drawing/2014/main" id="{83138175-38FA-4665-9D46-F233E101DD94}"/>
              </a:ext>
            </a:extLst>
          </p:cNvPr>
          <p:cNvGraphicFramePr>
            <a:graphicFrameLocks noGrp="1"/>
          </p:cNvGraphicFramePr>
          <p:nvPr>
            <p:extLst>
              <p:ext uri="{D42A27DB-BD31-4B8C-83A1-F6EECF244321}">
                <p14:modId xmlns:p14="http://schemas.microsoft.com/office/powerpoint/2010/main" val="3694236114"/>
              </p:ext>
            </p:extLst>
          </p:nvPr>
        </p:nvGraphicFramePr>
        <p:xfrm>
          <a:off x="873762" y="990600"/>
          <a:ext cx="10708638" cy="5193454"/>
        </p:xfrm>
        <a:graphic>
          <a:graphicData uri="http://schemas.openxmlformats.org/drawingml/2006/table">
            <a:tbl>
              <a:tblPr firstRow="1" bandRow="1">
                <a:tableStyleId>{5C22544A-7EE6-4342-B048-85BDC9FD1C3A}</a:tableStyleId>
              </a:tblPr>
              <a:tblGrid>
                <a:gridCol w="1710714">
                  <a:extLst>
                    <a:ext uri="{9D8B030D-6E8A-4147-A177-3AD203B41FA5}">
                      <a16:colId xmlns:a16="http://schemas.microsoft.com/office/drawing/2014/main" val="15598584"/>
                    </a:ext>
                  </a:extLst>
                </a:gridCol>
                <a:gridCol w="4415648">
                  <a:extLst>
                    <a:ext uri="{9D8B030D-6E8A-4147-A177-3AD203B41FA5}">
                      <a16:colId xmlns:a16="http://schemas.microsoft.com/office/drawing/2014/main" val="2890763595"/>
                    </a:ext>
                  </a:extLst>
                </a:gridCol>
                <a:gridCol w="4582276">
                  <a:extLst>
                    <a:ext uri="{9D8B030D-6E8A-4147-A177-3AD203B41FA5}">
                      <a16:colId xmlns:a16="http://schemas.microsoft.com/office/drawing/2014/main" val="159851723"/>
                    </a:ext>
                  </a:extLst>
                </a:gridCol>
              </a:tblGrid>
              <a:tr h="804334">
                <a:tc>
                  <a:txBody>
                    <a:bodyPr/>
                    <a:lstStyle/>
                    <a:p>
                      <a:pPr algn="ctr"/>
                      <a:r>
                        <a:rPr lang="en-US" sz="1600" dirty="0"/>
                        <a:t>Method</a:t>
                      </a:r>
                    </a:p>
                  </a:txBody>
                  <a:tcPr/>
                </a:tc>
                <a:tc>
                  <a:txBody>
                    <a:bodyPr/>
                    <a:lstStyle/>
                    <a:p>
                      <a:pPr algn="ctr"/>
                      <a:r>
                        <a:rPr lang="en-US" sz="1600" b="1" kern="1200" dirty="0">
                          <a:solidFill>
                            <a:schemeClr val="lt1"/>
                          </a:solidFill>
                          <a:effectLst/>
                          <a:latin typeface="+mn-lt"/>
                          <a:ea typeface="+mn-ea"/>
                          <a:cs typeface="+mn-cs"/>
                        </a:rPr>
                        <a:t>Description</a:t>
                      </a:r>
                      <a:endParaRPr lang="en-US" sz="1600" dirty="0"/>
                    </a:p>
                  </a:txBody>
                  <a:tcPr/>
                </a:tc>
                <a:tc>
                  <a:txBody>
                    <a:bodyPr/>
                    <a:lstStyle/>
                    <a:p>
                      <a:pPr algn="ctr"/>
                      <a:r>
                        <a:rPr lang="en-US" sz="1600" b="1" kern="1200" dirty="0">
                          <a:solidFill>
                            <a:schemeClr val="lt1"/>
                          </a:solidFill>
                          <a:effectLst/>
                          <a:latin typeface="+mn-lt"/>
                          <a:ea typeface="+mn-ea"/>
                          <a:cs typeface="+mn-cs"/>
                        </a:rPr>
                        <a:t>Strengths/Weaknesses</a:t>
                      </a:r>
                      <a:endParaRPr lang="en-US" sz="1600" dirty="0"/>
                    </a:p>
                  </a:txBody>
                  <a:tcPr/>
                </a:tc>
                <a:extLst>
                  <a:ext uri="{0D108BD9-81ED-4DB2-BD59-A6C34878D82A}">
                    <a16:rowId xmlns:a16="http://schemas.microsoft.com/office/drawing/2014/main" val="2168672925"/>
                  </a:ext>
                </a:extLst>
              </a:tr>
              <a:tr h="0">
                <a:tc>
                  <a:txBody>
                    <a:bodyPr/>
                    <a:lstStyle/>
                    <a:p>
                      <a:pPr algn="l"/>
                      <a:r>
                        <a:rPr lang="en-US" sz="1800" i="0" kern="1200" dirty="0">
                          <a:solidFill>
                            <a:schemeClr val="dk1"/>
                          </a:solidFill>
                          <a:effectLst/>
                          <a:latin typeface="+mn-lt"/>
                          <a:ea typeface="+mn-ea"/>
                          <a:cs typeface="+mn-cs"/>
                        </a:rPr>
                        <a:t>Matching  </a:t>
                      </a:r>
                      <a:endParaRPr lang="en-US" sz="1800" i="0" dirty="0"/>
                    </a:p>
                  </a:txBody>
                  <a:tcPr/>
                </a:tc>
                <a:tc>
                  <a:txBody>
                    <a:bodyPr/>
                    <a:lstStyle/>
                    <a:p>
                      <a:pPr algn="l"/>
                      <a:r>
                        <a:rPr lang="en-US" sz="1800" kern="1200" dirty="0">
                          <a:solidFill>
                            <a:schemeClr val="dk1"/>
                          </a:solidFill>
                          <a:effectLst/>
                          <a:latin typeface="+mn-lt"/>
                          <a:ea typeface="+mn-ea"/>
                          <a:cs typeface="+mn-cs"/>
                        </a:rPr>
                        <a:t>Control subjects are selected to match treated subjects according to a balance score or propensity score that is a function of many covariates</a:t>
                      </a:r>
                      <a:endParaRPr lang="en-US" sz="1800" dirty="0"/>
                    </a:p>
                  </a:txBody>
                  <a:tcPr/>
                </a:tc>
                <a:tc>
                  <a:txBody>
                    <a:bodyPr/>
                    <a:lstStyle/>
                    <a:p>
                      <a:pPr marL="168275" lvl="0" indent="-168275">
                        <a:buFont typeface="Arial" panose="020B0604020202020204" pitchFamily="34" charset="0"/>
                        <a:buChar char="•"/>
                      </a:pPr>
                      <a:r>
                        <a:rPr lang="en-US" sz="1800" kern="1200" dirty="0">
                          <a:solidFill>
                            <a:schemeClr val="dk1"/>
                          </a:solidFill>
                          <a:effectLst/>
                          <a:latin typeface="+mn-lt"/>
                          <a:ea typeface="+mn-ea"/>
                          <a:cs typeface="+mn-cs"/>
                        </a:rPr>
                        <a:t>Similar to the matching methods in the design stage, matching in the analysis stage may also not be able to control unmeasured confounding covariates</a:t>
                      </a:r>
                      <a:endParaRPr lang="en-US" sz="1800" dirty="0"/>
                    </a:p>
                  </a:txBody>
                  <a:tcPr/>
                </a:tc>
                <a:extLst>
                  <a:ext uri="{0D108BD9-81ED-4DB2-BD59-A6C34878D82A}">
                    <a16:rowId xmlns:a16="http://schemas.microsoft.com/office/drawing/2014/main" val="3562781385"/>
                  </a:ext>
                </a:extLst>
              </a:tr>
              <a:tr h="685800">
                <a:tc>
                  <a:txBody>
                    <a:bodyPr/>
                    <a:lstStyle/>
                    <a:p>
                      <a:pPr algn="l"/>
                      <a:r>
                        <a:rPr lang="en-US" sz="1800" i="0" kern="1200" dirty="0">
                          <a:solidFill>
                            <a:schemeClr val="dk1"/>
                          </a:solidFill>
                          <a:effectLst/>
                          <a:latin typeface="+mn-lt"/>
                          <a:ea typeface="+mn-ea"/>
                          <a:cs typeface="+mn-cs"/>
                        </a:rPr>
                        <a:t>Restriction </a:t>
                      </a:r>
                      <a:endParaRPr lang="en-US" sz="1800" i="0" dirty="0"/>
                    </a:p>
                  </a:txBody>
                  <a:tcPr/>
                </a:tc>
                <a:tc>
                  <a:txBody>
                    <a:bodyPr/>
                    <a:lstStyle/>
                    <a:p>
                      <a:pPr lvl="0"/>
                      <a:r>
                        <a:rPr lang="en-US" sz="1800" kern="1200" dirty="0">
                          <a:solidFill>
                            <a:schemeClr val="dk1"/>
                          </a:solidFill>
                          <a:effectLst/>
                          <a:latin typeface="+mn-lt"/>
                          <a:ea typeface="+mn-ea"/>
                          <a:cs typeface="+mn-cs"/>
                        </a:rPr>
                        <a:t>Restrict the analysis set of subjects at the pre-specified levels of the confounding variables. </a:t>
                      </a:r>
                    </a:p>
                  </a:txBody>
                  <a:tcPr/>
                </a:tc>
                <a:tc>
                  <a:txBody>
                    <a:bodyPr/>
                    <a:lstStyle/>
                    <a:p>
                      <a:pPr marL="122238" lvl="0" indent="-122238">
                        <a:buFont typeface="Arial" panose="020B0604020202020204" pitchFamily="34" charset="0"/>
                        <a:buChar char="•"/>
                      </a:pPr>
                      <a:r>
                        <a:rPr lang="en-US" sz="1800" kern="1200" dirty="0">
                          <a:solidFill>
                            <a:schemeClr val="dk1"/>
                          </a:solidFill>
                          <a:effectLst/>
                          <a:latin typeface="+mn-lt"/>
                          <a:ea typeface="+mn-ea"/>
                          <a:cs typeface="+mn-cs"/>
                        </a:rPr>
                        <a:t>Simple to implement and easy to understand. </a:t>
                      </a:r>
                    </a:p>
                    <a:p>
                      <a:pPr marL="122238" indent="-122238">
                        <a:buFont typeface="Arial" panose="020B0604020202020204" pitchFamily="34" charset="0"/>
                        <a:buChar char="•"/>
                      </a:pPr>
                      <a:r>
                        <a:rPr lang="en-US" sz="1800" kern="1200" dirty="0">
                          <a:solidFill>
                            <a:schemeClr val="dk1"/>
                          </a:solidFill>
                          <a:effectLst/>
                          <a:latin typeface="+mn-lt"/>
                          <a:ea typeface="+mn-ea"/>
                          <a:cs typeface="+mn-cs"/>
                        </a:rPr>
                        <a:t>Can cause the loss of study power due to reduced sample size and the loss of generalizability of the results</a:t>
                      </a:r>
                      <a:endParaRPr lang="en-US" sz="1800" dirty="0"/>
                    </a:p>
                  </a:txBody>
                  <a:tcPr/>
                </a:tc>
                <a:extLst>
                  <a:ext uri="{0D108BD9-81ED-4DB2-BD59-A6C34878D82A}">
                    <a16:rowId xmlns:a16="http://schemas.microsoft.com/office/drawing/2014/main" val="2229988506"/>
                  </a:ext>
                </a:extLst>
              </a:tr>
              <a:tr h="1878895">
                <a:tc>
                  <a:txBody>
                    <a:bodyPr/>
                    <a:lstStyle/>
                    <a:p>
                      <a:pPr algn="l"/>
                      <a:r>
                        <a:rPr lang="en-US" sz="1800" i="0" kern="1200" dirty="0">
                          <a:solidFill>
                            <a:schemeClr val="dk1"/>
                          </a:solidFill>
                          <a:effectLst/>
                          <a:latin typeface="+mn-lt"/>
                          <a:ea typeface="+mn-ea"/>
                          <a:cs typeface="+mn-cs"/>
                        </a:rPr>
                        <a:t>Stratification </a:t>
                      </a:r>
                      <a:endParaRPr lang="en-US" sz="1800" i="0" dirty="0"/>
                    </a:p>
                  </a:txBody>
                  <a:tcPr/>
                </a:tc>
                <a:tc>
                  <a:txBody>
                    <a:bodyPr/>
                    <a:lstStyle/>
                    <a:p>
                      <a:pPr marL="0" indent="0" algn="l">
                        <a:buFont typeface="Arial" panose="020B0604020202020204" pitchFamily="34" charset="0"/>
                        <a:buNone/>
                      </a:pPr>
                      <a:r>
                        <a:rPr lang="en-US" sz="1800" kern="1200" dirty="0">
                          <a:solidFill>
                            <a:schemeClr val="dk1"/>
                          </a:solidFill>
                          <a:effectLst/>
                          <a:latin typeface="+mn-lt"/>
                          <a:ea typeface="+mn-ea"/>
                          <a:cs typeface="+mn-cs"/>
                        </a:rPr>
                        <a:t>Allows the association between exposure and outcome to be examined within strata of confounding covariates, so that each stratum can be regarded as having approximately the same values of the confounding covariates</a:t>
                      </a:r>
                    </a:p>
                  </a:txBody>
                  <a:tcPr/>
                </a:tc>
                <a:tc>
                  <a:txBody>
                    <a:bodyPr/>
                    <a:lstStyle/>
                    <a:p>
                      <a:pPr marL="122238" lvl="0" indent="-122238">
                        <a:buFont typeface="Arial" panose="020B0604020202020204" pitchFamily="34" charset="0"/>
                        <a:buChar char="•"/>
                      </a:pPr>
                      <a:r>
                        <a:rPr lang="en-US" sz="1800" kern="1200" dirty="0">
                          <a:solidFill>
                            <a:schemeClr val="dk1"/>
                          </a:solidFill>
                          <a:effectLst/>
                          <a:latin typeface="+mn-lt"/>
                          <a:ea typeface="+mn-ea"/>
                          <a:cs typeface="+mn-cs"/>
                        </a:rPr>
                        <a:t>Stratification can be done directly with a small number of discrete variables or categorized continuous variables.</a:t>
                      </a:r>
                    </a:p>
                    <a:p>
                      <a:pPr marL="122238" indent="-122238">
                        <a:buFont typeface="Arial" panose="020B0604020202020204" pitchFamily="34" charset="0"/>
                        <a:buChar char="•"/>
                      </a:pPr>
                      <a:r>
                        <a:rPr lang="en-US" sz="1800" kern="1200" dirty="0">
                          <a:solidFill>
                            <a:schemeClr val="dk1"/>
                          </a:solidFill>
                          <a:effectLst/>
                          <a:latin typeface="+mn-lt"/>
                          <a:ea typeface="+mn-ea"/>
                          <a:cs typeface="+mn-cs"/>
                        </a:rPr>
                        <a:t>When the number of covariates is larger, the quartiles or percentiles of a balance score (e.g., PS ) can be used for stratification. (Chen et al. 2018)</a:t>
                      </a:r>
                      <a:endParaRPr lang="en-US" sz="1800" dirty="0"/>
                    </a:p>
                  </a:txBody>
                  <a:tcPr/>
                </a:tc>
                <a:extLst>
                  <a:ext uri="{0D108BD9-81ED-4DB2-BD59-A6C34878D82A}">
                    <a16:rowId xmlns:a16="http://schemas.microsoft.com/office/drawing/2014/main" val="1660750213"/>
                  </a:ext>
                </a:extLst>
              </a:tr>
            </a:tbl>
          </a:graphicData>
        </a:graphic>
      </p:graphicFrame>
    </p:spTree>
    <p:extLst>
      <p:ext uri="{BB962C8B-B14F-4D97-AF65-F5344CB8AC3E}">
        <p14:creationId xmlns:p14="http://schemas.microsoft.com/office/powerpoint/2010/main" val="1705064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1994FA-BBA0-46D0-AE03-E8AAEB1C539E}"/>
              </a:ext>
            </a:extLst>
          </p:cNvPr>
          <p:cNvSpPr>
            <a:spLocks noGrp="1"/>
          </p:cNvSpPr>
          <p:nvPr>
            <p:ph type="title"/>
          </p:nvPr>
        </p:nvSpPr>
        <p:spPr>
          <a:xfrm>
            <a:off x="1524000" y="198439"/>
            <a:ext cx="8229600" cy="868362"/>
          </a:xfrm>
        </p:spPr>
        <p:txBody>
          <a:bodyPr>
            <a:normAutofit fontScale="90000"/>
          </a:bodyPr>
          <a:lstStyle/>
          <a:p>
            <a:r>
              <a:rPr lang="en-US" sz="3600" b="1" dirty="0">
                <a:solidFill>
                  <a:srgbClr val="002060"/>
                </a:solidFill>
              </a:rPr>
              <a:t>Confounding Control in Analysis Stage (Cont’d)</a:t>
            </a:r>
            <a:endParaRPr lang="en-US" sz="3600" dirty="0">
              <a:solidFill>
                <a:srgbClr val="002060"/>
              </a:solidFill>
            </a:endParaRPr>
          </a:p>
        </p:txBody>
      </p:sp>
      <p:sp>
        <p:nvSpPr>
          <p:cNvPr id="3" name="Content Placeholder 2">
            <a:extLst>
              <a:ext uri="{FF2B5EF4-FFF2-40B4-BE49-F238E27FC236}">
                <a16:creationId xmlns:a16="http://schemas.microsoft.com/office/drawing/2014/main" id="{49D58B85-8C4E-43FA-AF06-637E8140BE40}"/>
              </a:ext>
            </a:extLst>
          </p:cNvPr>
          <p:cNvSpPr>
            <a:spLocks noGrp="1"/>
          </p:cNvSpPr>
          <p:nvPr>
            <p:ph idx="1"/>
          </p:nvPr>
        </p:nvSpPr>
        <p:spPr>
          <a:xfrm>
            <a:off x="914400" y="1143001"/>
            <a:ext cx="9525000" cy="5213350"/>
          </a:xfrm>
        </p:spPr>
        <p:txBody>
          <a:bodyPr>
            <a:normAutofit/>
          </a:bodyPr>
          <a:lstStyle/>
          <a:p>
            <a:pPr marL="0" indent="0" fontAlgn="base">
              <a:buNone/>
            </a:pPr>
            <a:endParaRPr lang="en-US" sz="4600" b="1"/>
          </a:p>
          <a:p>
            <a:pPr marL="0" indent="0">
              <a:buNone/>
            </a:pPr>
            <a:endParaRPr lang="en-US" sz="4600"/>
          </a:p>
          <a:p>
            <a:pPr marL="857250" lvl="1" indent="-393700">
              <a:spcBef>
                <a:spcPts val="0"/>
              </a:spcBef>
            </a:pPr>
            <a:endParaRPr lang="en-US" sz="1800" dirty="0"/>
          </a:p>
        </p:txBody>
      </p:sp>
      <p:sp>
        <p:nvSpPr>
          <p:cNvPr id="4" name="Slide Number Placeholder 3">
            <a:extLst>
              <a:ext uri="{FF2B5EF4-FFF2-40B4-BE49-F238E27FC236}">
                <a16:creationId xmlns:a16="http://schemas.microsoft.com/office/drawing/2014/main" id="{43EDF437-6772-420F-A7B4-49378B6ED82B}"/>
              </a:ext>
            </a:extLst>
          </p:cNvPr>
          <p:cNvSpPr>
            <a:spLocks noGrp="1"/>
          </p:cNvSpPr>
          <p:nvPr>
            <p:ph type="sldNum" sz="quarter" idx="12"/>
          </p:nvPr>
        </p:nvSpPr>
        <p:spPr/>
        <p:txBody>
          <a:bodyPr/>
          <a:lstStyle/>
          <a:p>
            <a:fld id="{B6F15528-21DE-4FAA-801E-634DDDAF4B2B}" type="slidenum">
              <a:rPr lang="en-US" smtClean="0"/>
              <a:pPr/>
              <a:t>15</a:t>
            </a:fld>
            <a:endParaRPr lang="en-US"/>
          </a:p>
        </p:txBody>
      </p:sp>
      <p:graphicFrame>
        <p:nvGraphicFramePr>
          <p:cNvPr id="8" name="Table 8">
            <a:extLst>
              <a:ext uri="{FF2B5EF4-FFF2-40B4-BE49-F238E27FC236}">
                <a16:creationId xmlns:a16="http://schemas.microsoft.com/office/drawing/2014/main" id="{83138175-38FA-4665-9D46-F233E101DD94}"/>
              </a:ext>
            </a:extLst>
          </p:cNvPr>
          <p:cNvGraphicFramePr>
            <a:graphicFrameLocks noGrp="1"/>
          </p:cNvGraphicFramePr>
          <p:nvPr>
            <p:extLst>
              <p:ext uri="{D42A27DB-BD31-4B8C-83A1-F6EECF244321}">
                <p14:modId xmlns:p14="http://schemas.microsoft.com/office/powerpoint/2010/main" val="789981844"/>
              </p:ext>
            </p:extLst>
          </p:nvPr>
        </p:nvGraphicFramePr>
        <p:xfrm>
          <a:off x="838200" y="990600"/>
          <a:ext cx="10744200" cy="4553374"/>
        </p:xfrm>
        <a:graphic>
          <a:graphicData uri="http://schemas.openxmlformats.org/drawingml/2006/table">
            <a:tbl>
              <a:tblPr firstRow="1" bandRow="1">
                <a:tableStyleId>{5C22544A-7EE6-4342-B048-85BDC9FD1C3A}</a:tableStyleId>
              </a:tblPr>
              <a:tblGrid>
                <a:gridCol w="1746276">
                  <a:extLst>
                    <a:ext uri="{9D8B030D-6E8A-4147-A177-3AD203B41FA5}">
                      <a16:colId xmlns:a16="http://schemas.microsoft.com/office/drawing/2014/main" val="15598584"/>
                    </a:ext>
                  </a:extLst>
                </a:gridCol>
                <a:gridCol w="4415648">
                  <a:extLst>
                    <a:ext uri="{9D8B030D-6E8A-4147-A177-3AD203B41FA5}">
                      <a16:colId xmlns:a16="http://schemas.microsoft.com/office/drawing/2014/main" val="2890763595"/>
                    </a:ext>
                  </a:extLst>
                </a:gridCol>
                <a:gridCol w="4582276">
                  <a:extLst>
                    <a:ext uri="{9D8B030D-6E8A-4147-A177-3AD203B41FA5}">
                      <a16:colId xmlns:a16="http://schemas.microsoft.com/office/drawing/2014/main" val="159851723"/>
                    </a:ext>
                  </a:extLst>
                </a:gridCol>
              </a:tblGrid>
              <a:tr h="804334">
                <a:tc>
                  <a:txBody>
                    <a:bodyPr/>
                    <a:lstStyle/>
                    <a:p>
                      <a:pPr algn="ctr"/>
                      <a:r>
                        <a:rPr lang="en-US" sz="1600" dirty="0"/>
                        <a:t>Method</a:t>
                      </a:r>
                    </a:p>
                  </a:txBody>
                  <a:tcPr/>
                </a:tc>
                <a:tc>
                  <a:txBody>
                    <a:bodyPr/>
                    <a:lstStyle/>
                    <a:p>
                      <a:pPr algn="ctr"/>
                      <a:r>
                        <a:rPr lang="en-US" sz="1600" b="1" kern="1200" dirty="0">
                          <a:solidFill>
                            <a:schemeClr val="lt1"/>
                          </a:solidFill>
                          <a:effectLst/>
                          <a:latin typeface="+mn-lt"/>
                          <a:ea typeface="+mn-ea"/>
                          <a:cs typeface="+mn-cs"/>
                        </a:rPr>
                        <a:t>Description</a:t>
                      </a:r>
                      <a:endParaRPr lang="en-US" sz="1600" dirty="0"/>
                    </a:p>
                  </a:txBody>
                  <a:tcPr/>
                </a:tc>
                <a:tc>
                  <a:txBody>
                    <a:bodyPr/>
                    <a:lstStyle/>
                    <a:p>
                      <a:pPr algn="ctr"/>
                      <a:r>
                        <a:rPr lang="en-US" sz="1600" b="1" kern="1200" dirty="0">
                          <a:solidFill>
                            <a:schemeClr val="lt1"/>
                          </a:solidFill>
                          <a:effectLst/>
                          <a:latin typeface="+mn-lt"/>
                          <a:ea typeface="+mn-ea"/>
                          <a:cs typeface="+mn-cs"/>
                        </a:rPr>
                        <a:t>Strengths/Weaknesses</a:t>
                      </a:r>
                      <a:endParaRPr lang="en-US" sz="1600" dirty="0"/>
                    </a:p>
                  </a:txBody>
                  <a:tcPr/>
                </a:tc>
                <a:extLst>
                  <a:ext uri="{0D108BD9-81ED-4DB2-BD59-A6C34878D82A}">
                    <a16:rowId xmlns:a16="http://schemas.microsoft.com/office/drawing/2014/main" val="2168672925"/>
                  </a:ext>
                </a:extLst>
              </a:tr>
              <a:tr h="0">
                <a:tc>
                  <a:txBody>
                    <a:bodyPr/>
                    <a:lstStyle/>
                    <a:p>
                      <a:pPr algn="l"/>
                      <a:r>
                        <a:rPr lang="en-US" sz="1800" i="0" kern="1200" dirty="0">
                          <a:solidFill>
                            <a:schemeClr val="dk1"/>
                          </a:solidFill>
                          <a:effectLst/>
                          <a:latin typeface="+mn-lt"/>
                          <a:ea typeface="+mn-ea"/>
                          <a:cs typeface="+mn-cs"/>
                        </a:rPr>
                        <a:t>Weighting </a:t>
                      </a:r>
                      <a:r>
                        <a:rPr lang="en-US" sz="1600" i="0" kern="1200" dirty="0">
                          <a:solidFill>
                            <a:schemeClr val="dk1"/>
                          </a:solidFill>
                          <a:effectLst/>
                          <a:latin typeface="+mn-lt"/>
                          <a:ea typeface="+mn-ea"/>
                          <a:cs typeface="+mn-cs"/>
                        </a:rPr>
                        <a:t> </a:t>
                      </a:r>
                      <a:endParaRPr lang="en-US" sz="1600" i="0" dirty="0"/>
                    </a:p>
                  </a:txBody>
                  <a:tcPr/>
                </a:tc>
                <a:tc>
                  <a:txBody>
                    <a:bodyPr/>
                    <a:lstStyle/>
                    <a:p>
                      <a:pPr marL="168275" lvl="0" indent="-168275">
                        <a:buFont typeface="Arial" panose="020B0604020202020204" pitchFamily="34" charset="0"/>
                        <a:buChar char="•"/>
                      </a:pPr>
                      <a:r>
                        <a:rPr lang="en-US" sz="1800" kern="1200" dirty="0">
                          <a:solidFill>
                            <a:schemeClr val="dk1"/>
                          </a:solidFill>
                          <a:effectLst/>
                          <a:latin typeface="+mn-lt"/>
                          <a:ea typeface="+mn-ea"/>
                          <a:cs typeface="+mn-cs"/>
                        </a:rPr>
                        <a:t>Usually using the inverse probability of treatment weighting (IPTW) to create a pseudo-population in which the characteristics are similar across comparable groups (see also </a:t>
                      </a:r>
                      <a:r>
                        <a:rPr lang="en-US" sz="1800" i="1" kern="1200" dirty="0">
                          <a:solidFill>
                            <a:schemeClr val="dk1"/>
                          </a:solidFill>
                          <a:effectLst/>
                          <a:latin typeface="+mn-lt"/>
                          <a:ea typeface="+mn-ea"/>
                          <a:cs typeface="+mn-cs"/>
                        </a:rPr>
                        <a:t>G-methods</a:t>
                      </a:r>
                      <a:r>
                        <a:rPr lang="en-US" sz="1800" kern="1200" dirty="0">
                          <a:solidFill>
                            <a:schemeClr val="dk1"/>
                          </a:solidFill>
                          <a:effectLst/>
                          <a:latin typeface="+mn-lt"/>
                          <a:ea typeface="+mn-ea"/>
                          <a:cs typeface="+mn-cs"/>
                        </a:rPr>
                        <a:t>). </a:t>
                      </a:r>
                    </a:p>
                    <a:p>
                      <a:pPr marL="168275" indent="-168275">
                        <a:buFont typeface="Arial" panose="020B0604020202020204" pitchFamily="34" charset="0"/>
                        <a:buChar char="•"/>
                      </a:pPr>
                      <a:r>
                        <a:rPr lang="en-US" sz="1800" kern="1200" dirty="0">
                          <a:solidFill>
                            <a:schemeClr val="dk1"/>
                          </a:solidFill>
                          <a:effectLst/>
                          <a:latin typeface="+mn-lt"/>
                          <a:ea typeface="+mn-ea"/>
                          <a:cs typeface="+mn-cs"/>
                        </a:rPr>
                        <a:t>Typically used to estimate average treatment effect.</a:t>
                      </a:r>
                      <a:endParaRPr lang="en-US" sz="1600" dirty="0"/>
                    </a:p>
                  </a:txBody>
                  <a:tcPr/>
                </a:tc>
                <a:tc>
                  <a:txBody>
                    <a:bodyPr/>
                    <a:lstStyle/>
                    <a:p>
                      <a:pPr marL="228600" lvl="0" indent="-228600">
                        <a:buFont typeface="Arial" panose="020B0604020202020204" pitchFamily="34" charset="0"/>
                        <a:buChar char="•"/>
                      </a:pPr>
                      <a:r>
                        <a:rPr lang="en-US" sz="1800" kern="1200" dirty="0">
                          <a:solidFill>
                            <a:schemeClr val="dk1"/>
                          </a:solidFill>
                          <a:effectLst/>
                          <a:latin typeface="+mn-lt"/>
                          <a:ea typeface="+mn-ea"/>
                          <a:cs typeface="+mn-cs"/>
                        </a:rPr>
                        <a:t>Potentially more efficient in creating pseudo comparative groups. </a:t>
                      </a:r>
                    </a:p>
                    <a:p>
                      <a:pPr marL="228600" lvl="0" indent="-228600">
                        <a:buFont typeface="Arial" panose="020B0604020202020204" pitchFamily="34" charset="0"/>
                        <a:buChar char="•"/>
                      </a:pPr>
                      <a:r>
                        <a:rPr lang="en-US" sz="1800" kern="1200" dirty="0">
                          <a:solidFill>
                            <a:schemeClr val="dk1"/>
                          </a:solidFill>
                          <a:effectLst/>
                          <a:latin typeface="+mn-lt"/>
                          <a:ea typeface="+mn-ea"/>
                          <a:cs typeface="+mn-cs"/>
                        </a:rPr>
                        <a:t>Weighting can be done using on PS.</a:t>
                      </a:r>
                    </a:p>
                    <a:p>
                      <a:pPr marL="228600" indent="-228600">
                        <a:buFont typeface="Arial" panose="020B0604020202020204" pitchFamily="34" charset="0"/>
                        <a:buChar char="•"/>
                      </a:pPr>
                      <a:r>
                        <a:rPr lang="en-US" sz="1800" kern="1200" dirty="0">
                          <a:solidFill>
                            <a:schemeClr val="dk1"/>
                          </a:solidFill>
                          <a:effectLst/>
                          <a:latin typeface="+mn-lt"/>
                          <a:ea typeface="+mn-ea"/>
                          <a:cs typeface="+mn-cs"/>
                        </a:rPr>
                        <a:t>May not be robust with a low PS values for either treated or untreated. </a:t>
                      </a:r>
                      <a:endParaRPr lang="en-US" sz="1600" dirty="0"/>
                    </a:p>
                  </a:txBody>
                  <a:tcPr/>
                </a:tc>
                <a:extLst>
                  <a:ext uri="{0D108BD9-81ED-4DB2-BD59-A6C34878D82A}">
                    <a16:rowId xmlns:a16="http://schemas.microsoft.com/office/drawing/2014/main" val="3562781385"/>
                  </a:ext>
                </a:extLst>
              </a:tr>
              <a:tr h="685800">
                <a:tc>
                  <a:txBody>
                    <a:bodyPr/>
                    <a:lstStyle/>
                    <a:p>
                      <a:pPr algn="l"/>
                      <a:r>
                        <a:rPr lang="en-US" sz="1800" i="0" kern="1200" dirty="0">
                          <a:solidFill>
                            <a:schemeClr val="dk1"/>
                          </a:solidFill>
                          <a:effectLst/>
                          <a:latin typeface="+mn-lt"/>
                          <a:ea typeface="+mn-ea"/>
                          <a:cs typeface="+mn-cs"/>
                        </a:rPr>
                        <a:t>Multiple regression</a:t>
                      </a:r>
                      <a:r>
                        <a:rPr lang="en-US" sz="1600" i="0" kern="1200" dirty="0">
                          <a:solidFill>
                            <a:schemeClr val="dk1"/>
                          </a:solidFill>
                          <a:effectLst/>
                          <a:latin typeface="+mn-lt"/>
                          <a:ea typeface="+mn-ea"/>
                          <a:cs typeface="+mn-cs"/>
                        </a:rPr>
                        <a:t> </a:t>
                      </a:r>
                      <a:endParaRPr lang="en-US" sz="1600" i="0" dirty="0"/>
                    </a:p>
                  </a:txBody>
                  <a:tcPr/>
                </a:tc>
                <a:tc>
                  <a:txBody>
                    <a:bodyPr/>
                    <a:lstStyle/>
                    <a:p>
                      <a:pPr marL="168275" lvl="0" indent="-168275">
                        <a:buFont typeface="Arial" panose="020B0604020202020204" pitchFamily="34" charset="0"/>
                        <a:buChar char="•"/>
                      </a:pPr>
                      <a:r>
                        <a:rPr lang="en-US" sz="1800" kern="1200" dirty="0">
                          <a:solidFill>
                            <a:schemeClr val="dk1"/>
                          </a:solidFill>
                          <a:effectLst/>
                          <a:latin typeface="+mn-lt"/>
                          <a:ea typeface="+mn-ea"/>
                          <a:cs typeface="+mn-cs"/>
                        </a:rPr>
                        <a:t>Include ordinary regression for continuous outcomes and generalized regression models for discrete outcomes. </a:t>
                      </a:r>
                    </a:p>
                    <a:p>
                      <a:pPr marL="168275" lvl="0" indent="-168275">
                        <a:buFont typeface="Arial" panose="020B0604020202020204" pitchFamily="34" charset="0"/>
                        <a:buChar char="•"/>
                      </a:pPr>
                      <a:r>
                        <a:rPr lang="en-US" sz="1800" kern="1200" dirty="0">
                          <a:solidFill>
                            <a:schemeClr val="dk1"/>
                          </a:solidFill>
                          <a:effectLst/>
                          <a:latin typeface="+mn-lt"/>
                          <a:ea typeface="+mn-ea"/>
                          <a:cs typeface="+mn-cs"/>
                        </a:rPr>
                        <a:t>Estimated balance scores (e.g., propensity score) may be used as a variable in the outcome regression model.</a:t>
                      </a:r>
                    </a:p>
                  </a:txBody>
                  <a:tcPr/>
                </a:tc>
                <a:tc>
                  <a:txBody>
                    <a:bodyPr/>
                    <a:lstStyle/>
                    <a:p>
                      <a:pPr marL="122238" lvl="0" indent="-122238">
                        <a:buFont typeface="Arial" panose="020B0604020202020204" pitchFamily="34" charset="0"/>
                        <a:buChar char="•"/>
                      </a:pPr>
                      <a:r>
                        <a:rPr lang="en-US" sz="1800" kern="1200" dirty="0">
                          <a:solidFill>
                            <a:schemeClr val="dk1"/>
                          </a:solidFill>
                          <a:effectLst/>
                          <a:latin typeface="+mn-lt"/>
                          <a:ea typeface="+mn-ea"/>
                          <a:cs typeface="+mn-cs"/>
                        </a:rPr>
                        <a:t>Principles governing the selection of covariates depend on the availability of domain knowledge. </a:t>
                      </a:r>
                    </a:p>
                    <a:p>
                      <a:pPr marL="122238" indent="-122238">
                        <a:buFont typeface="Arial" panose="020B0604020202020204" pitchFamily="34" charset="0"/>
                        <a:buChar char="•"/>
                      </a:pPr>
                      <a:r>
                        <a:rPr lang="en-US" sz="1800" kern="1200" dirty="0">
                          <a:solidFill>
                            <a:schemeClr val="dk1"/>
                          </a:solidFill>
                          <a:effectLst/>
                          <a:latin typeface="+mn-lt"/>
                          <a:ea typeface="+mn-ea"/>
                          <a:cs typeface="+mn-cs"/>
                        </a:rPr>
                        <a:t>May introduce bias if outcomes are used to develop model. </a:t>
                      </a:r>
                      <a:endParaRPr lang="en-US" sz="1600" dirty="0"/>
                    </a:p>
                  </a:txBody>
                  <a:tcPr/>
                </a:tc>
                <a:extLst>
                  <a:ext uri="{0D108BD9-81ED-4DB2-BD59-A6C34878D82A}">
                    <a16:rowId xmlns:a16="http://schemas.microsoft.com/office/drawing/2014/main" val="2229988506"/>
                  </a:ext>
                </a:extLst>
              </a:tr>
            </a:tbl>
          </a:graphicData>
        </a:graphic>
      </p:graphicFrame>
    </p:spTree>
    <p:extLst>
      <p:ext uri="{BB962C8B-B14F-4D97-AF65-F5344CB8AC3E}">
        <p14:creationId xmlns:p14="http://schemas.microsoft.com/office/powerpoint/2010/main" val="34690967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1994FA-BBA0-46D0-AE03-E8AAEB1C539E}"/>
              </a:ext>
            </a:extLst>
          </p:cNvPr>
          <p:cNvSpPr>
            <a:spLocks noGrp="1"/>
          </p:cNvSpPr>
          <p:nvPr>
            <p:ph type="title"/>
          </p:nvPr>
        </p:nvSpPr>
        <p:spPr>
          <a:xfrm>
            <a:off x="838200" y="274638"/>
            <a:ext cx="10518648" cy="868362"/>
          </a:xfrm>
        </p:spPr>
        <p:txBody>
          <a:bodyPr>
            <a:normAutofit fontScale="90000"/>
          </a:bodyPr>
          <a:lstStyle/>
          <a:p>
            <a:r>
              <a:rPr lang="en-US" sz="3600" b="1" dirty="0">
                <a:solidFill>
                  <a:srgbClr val="002060"/>
                </a:solidFill>
              </a:rPr>
              <a:t>Key challenges and opportunities with Confounding Control</a:t>
            </a:r>
          </a:p>
        </p:txBody>
      </p:sp>
      <p:sp>
        <p:nvSpPr>
          <p:cNvPr id="3" name="Content Placeholder 2">
            <a:extLst>
              <a:ext uri="{FF2B5EF4-FFF2-40B4-BE49-F238E27FC236}">
                <a16:creationId xmlns:a16="http://schemas.microsoft.com/office/drawing/2014/main" id="{49D58B85-8C4E-43FA-AF06-637E8140BE40}"/>
              </a:ext>
            </a:extLst>
          </p:cNvPr>
          <p:cNvSpPr>
            <a:spLocks noGrp="1"/>
          </p:cNvSpPr>
          <p:nvPr>
            <p:ph idx="1"/>
          </p:nvPr>
        </p:nvSpPr>
        <p:spPr>
          <a:xfrm>
            <a:off x="838200" y="1258094"/>
            <a:ext cx="9982200" cy="3733801"/>
          </a:xfrm>
        </p:spPr>
        <p:txBody>
          <a:bodyPr>
            <a:normAutofit/>
          </a:bodyPr>
          <a:lstStyle/>
          <a:p>
            <a:pPr lvl="0" fontAlgn="base">
              <a:spcBef>
                <a:spcPts val="0"/>
              </a:spcBef>
              <a:spcAft>
                <a:spcPts val="600"/>
              </a:spcAft>
            </a:pPr>
            <a:r>
              <a:rPr lang="en-US" sz="2400" dirty="0"/>
              <a:t>Limited experience regarding quantification of residual bias after performing bias reduction analysis</a:t>
            </a:r>
          </a:p>
          <a:p>
            <a:pPr lvl="0" fontAlgn="base">
              <a:spcBef>
                <a:spcPts val="0"/>
              </a:spcBef>
              <a:spcAft>
                <a:spcPts val="600"/>
              </a:spcAft>
            </a:pPr>
            <a:r>
              <a:rPr lang="en-US" sz="2400" dirty="0"/>
              <a:t>Need more education and influence for better and more appropriate use of confounding adjustment methods</a:t>
            </a:r>
          </a:p>
          <a:p>
            <a:pPr lvl="0" fontAlgn="base">
              <a:spcBef>
                <a:spcPts val="0"/>
              </a:spcBef>
              <a:spcAft>
                <a:spcPts val="600"/>
              </a:spcAft>
            </a:pPr>
            <a:r>
              <a:rPr lang="en-US" sz="2400" dirty="0"/>
              <a:t>Require better understanding of the operating characteristics of these methods under certain confounding circumstances</a:t>
            </a:r>
          </a:p>
          <a:p>
            <a:pPr lvl="0" fontAlgn="base">
              <a:spcBef>
                <a:spcPts val="0"/>
              </a:spcBef>
              <a:spcAft>
                <a:spcPts val="600"/>
              </a:spcAft>
            </a:pPr>
            <a:r>
              <a:rPr lang="en-US" sz="2400" dirty="0"/>
              <a:t>There is no consensus or statistical guidance on the best practice for control of confounding in real-world studies for practitioners</a:t>
            </a:r>
          </a:p>
          <a:p>
            <a:pPr lvl="0" fontAlgn="base">
              <a:spcBef>
                <a:spcPts val="0"/>
              </a:spcBef>
              <a:spcAft>
                <a:spcPts val="600"/>
              </a:spcAft>
            </a:pPr>
            <a:endParaRPr lang="en-US" sz="2200" dirty="0"/>
          </a:p>
          <a:p>
            <a:pPr marL="857250" lvl="1" indent="-393700">
              <a:spcBef>
                <a:spcPts val="0"/>
              </a:spcBef>
            </a:pPr>
            <a:endParaRPr lang="en-US" sz="1800" dirty="0"/>
          </a:p>
        </p:txBody>
      </p:sp>
      <p:sp>
        <p:nvSpPr>
          <p:cNvPr id="4" name="Slide Number Placeholder 3">
            <a:extLst>
              <a:ext uri="{FF2B5EF4-FFF2-40B4-BE49-F238E27FC236}">
                <a16:creationId xmlns:a16="http://schemas.microsoft.com/office/drawing/2014/main" id="{A59862C6-B168-4996-8805-BC3F7594FBA2}"/>
              </a:ext>
            </a:extLst>
          </p:cNvPr>
          <p:cNvSpPr>
            <a:spLocks noGrp="1"/>
          </p:cNvSpPr>
          <p:nvPr>
            <p:ph type="sldNum" sz="quarter" idx="12"/>
          </p:nvPr>
        </p:nvSpPr>
        <p:spPr/>
        <p:txBody>
          <a:bodyPr/>
          <a:lstStyle/>
          <a:p>
            <a:fld id="{B6F15528-21DE-4FAA-801E-634DDDAF4B2B}" type="slidenum">
              <a:rPr lang="en-US" smtClean="0"/>
              <a:pPr/>
              <a:t>16</a:t>
            </a:fld>
            <a:endParaRPr lang="en-US"/>
          </a:p>
        </p:txBody>
      </p:sp>
      <p:sp>
        <p:nvSpPr>
          <p:cNvPr id="5" name="Left Brace 4">
            <a:extLst>
              <a:ext uri="{FF2B5EF4-FFF2-40B4-BE49-F238E27FC236}">
                <a16:creationId xmlns:a16="http://schemas.microsoft.com/office/drawing/2014/main" id="{65DFEE7D-5325-4773-8511-E66D01D33E19}"/>
              </a:ext>
            </a:extLst>
          </p:cNvPr>
          <p:cNvSpPr/>
          <p:nvPr/>
        </p:nvSpPr>
        <p:spPr>
          <a:xfrm>
            <a:off x="361910" y="1143000"/>
            <a:ext cx="476290" cy="3581400"/>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 name="Right Brace 5">
            <a:extLst>
              <a:ext uri="{FF2B5EF4-FFF2-40B4-BE49-F238E27FC236}">
                <a16:creationId xmlns:a16="http://schemas.microsoft.com/office/drawing/2014/main" id="{7CC6D0FD-1673-4378-9551-B69C5791518D}"/>
              </a:ext>
            </a:extLst>
          </p:cNvPr>
          <p:cNvSpPr/>
          <p:nvPr/>
        </p:nvSpPr>
        <p:spPr>
          <a:xfrm>
            <a:off x="10820400" y="990600"/>
            <a:ext cx="536448" cy="3733800"/>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13931873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74638"/>
            <a:ext cx="5943600" cy="1143000"/>
          </a:xfrm>
        </p:spPr>
        <p:txBody>
          <a:bodyPr>
            <a:normAutofit/>
          </a:bodyPr>
          <a:lstStyle/>
          <a:p>
            <a:pPr algn="l"/>
            <a:r>
              <a:rPr lang="en-US" sz="3600" b="1" dirty="0"/>
              <a:t>Outline</a:t>
            </a:r>
          </a:p>
        </p:txBody>
      </p:sp>
      <p:sp>
        <p:nvSpPr>
          <p:cNvPr id="3" name="Content Placeholder 2"/>
          <p:cNvSpPr>
            <a:spLocks noGrp="1"/>
          </p:cNvSpPr>
          <p:nvPr>
            <p:ph idx="1"/>
          </p:nvPr>
        </p:nvSpPr>
        <p:spPr>
          <a:xfrm>
            <a:off x="609600" y="1417639"/>
            <a:ext cx="4953000" cy="4708526"/>
          </a:xfrm>
        </p:spPr>
        <p:txBody>
          <a:bodyPr/>
          <a:lstStyle/>
          <a:p>
            <a:pPr marL="457200" indent="-457200"/>
            <a:r>
              <a:rPr lang="en-US" sz="2200" dirty="0">
                <a:solidFill>
                  <a:prstClr val="black"/>
                </a:solidFill>
              </a:rPr>
              <a:t>Introduction of Real-World (RW) Studies and evidence pyramid </a:t>
            </a:r>
          </a:p>
          <a:p>
            <a:pPr marL="457200" indent="-457200"/>
            <a:r>
              <a:rPr lang="en-US" sz="2200" dirty="0"/>
              <a:t>Bias and confounding control in study design stage and analysis stages</a:t>
            </a:r>
          </a:p>
          <a:p>
            <a:pPr marL="457200" indent="-457200"/>
            <a:r>
              <a:rPr lang="en-US" sz="2200" b="1" dirty="0"/>
              <a:t>Clinical study design using external controls</a:t>
            </a:r>
          </a:p>
          <a:p>
            <a:pPr marL="457200" indent="-457200"/>
            <a:r>
              <a:rPr lang="en-US" sz="2200" dirty="0">
                <a:solidFill>
                  <a:prstClr val="black"/>
                </a:solidFill>
              </a:rPr>
              <a:t>Concluding remarks</a:t>
            </a:r>
          </a:p>
          <a:p>
            <a:pPr marL="457200" indent="-457200"/>
            <a:endParaRPr lang="en-US" sz="2200" dirty="0">
              <a:solidFill>
                <a:prstClr val="black"/>
              </a:solidFill>
            </a:endParaRPr>
          </a:p>
          <a:p>
            <a:pPr marL="457200" indent="-457200"/>
            <a:endParaRPr lang="en-US" sz="2200" dirty="0">
              <a:solidFill>
                <a:prstClr val="black"/>
              </a:solidFill>
            </a:endParaRPr>
          </a:p>
          <a:p>
            <a:pPr marL="457200" indent="-457200"/>
            <a:endParaRPr lang="en-US" sz="2200" dirty="0">
              <a:solidFill>
                <a:prstClr val="black"/>
              </a:solidFill>
            </a:endParaRPr>
          </a:p>
          <a:p>
            <a:pPr marL="457200" indent="-457200"/>
            <a:endParaRPr lang="en-US" sz="2000" dirty="0">
              <a:solidFill>
                <a:prstClr val="black"/>
              </a:solidFill>
            </a:endParaRPr>
          </a:p>
        </p:txBody>
      </p:sp>
      <p:pic>
        <p:nvPicPr>
          <p:cNvPr id="5" name="Picture Placeholder 11">
            <a:extLst>
              <a:ext uri="{FF2B5EF4-FFF2-40B4-BE49-F238E27FC236}">
                <a16:creationId xmlns:a16="http://schemas.microsoft.com/office/drawing/2014/main" id="{448BE6C5-A515-40CA-9CDA-7754A2114DC3}"/>
              </a:ext>
            </a:extLst>
          </p:cNvPr>
          <p:cNvPicPr>
            <a:picLocks noChangeAspect="1"/>
          </p:cNvPicPr>
          <p:nvPr/>
        </p:nvPicPr>
        <p:blipFill>
          <a:blip r:embed="rId2" cstate="screen">
            <a:extLst>
              <a:ext uri="{28A0092B-C50C-407E-A947-70E740481C1C}">
                <a14:useLocalDpi xmlns:a14="http://schemas.microsoft.com/office/drawing/2010/main"/>
              </a:ext>
            </a:extLst>
          </a:blip>
          <a:srcRect t="74" b="74"/>
          <a:stretch>
            <a:fillRect/>
          </a:stretch>
        </p:blipFill>
        <p:spPr>
          <a:xfrm>
            <a:off x="5846805" y="428294"/>
            <a:ext cx="6192795" cy="6126165"/>
          </a:xfrm>
          <a:prstGeom prst="rect">
            <a:avLst/>
          </a:prstGeom>
        </p:spPr>
      </p:pic>
      <p:sp>
        <p:nvSpPr>
          <p:cNvPr id="6" name="Slide Number Placeholder 5">
            <a:extLst>
              <a:ext uri="{FF2B5EF4-FFF2-40B4-BE49-F238E27FC236}">
                <a16:creationId xmlns:a16="http://schemas.microsoft.com/office/drawing/2014/main" id="{F1F5B6A7-8279-48D0-B2C5-CA3C49A70FCF}"/>
              </a:ext>
            </a:extLst>
          </p:cNvPr>
          <p:cNvSpPr>
            <a:spLocks noGrp="1"/>
          </p:cNvSpPr>
          <p:nvPr>
            <p:ph type="sldNum" sz="quarter" idx="12"/>
          </p:nvPr>
        </p:nvSpPr>
        <p:spPr/>
        <p:txBody>
          <a:bodyPr/>
          <a:lstStyle/>
          <a:p>
            <a:fld id="{B6F15528-21DE-4FAA-801E-634DDDAF4B2B}" type="slidenum">
              <a:rPr lang="en-US" smtClean="0"/>
              <a:pPr/>
              <a:t>17</a:t>
            </a:fld>
            <a:endParaRPr lang="en-US"/>
          </a:p>
        </p:txBody>
      </p:sp>
    </p:spTree>
    <p:extLst>
      <p:ext uri="{BB962C8B-B14F-4D97-AF65-F5344CB8AC3E}">
        <p14:creationId xmlns:p14="http://schemas.microsoft.com/office/powerpoint/2010/main" val="42608894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28398" y="258764"/>
            <a:ext cx="8318500" cy="731837"/>
          </a:xfrm>
        </p:spPr>
        <p:txBody>
          <a:bodyPr>
            <a:normAutofit/>
          </a:bodyPr>
          <a:lstStyle/>
          <a:p>
            <a:pPr algn="l">
              <a:spcBef>
                <a:spcPts val="600"/>
              </a:spcBef>
            </a:pPr>
            <a:r>
              <a:rPr lang="en-US" sz="3200" b="1" dirty="0">
                <a:solidFill>
                  <a:srgbClr val="002060"/>
                </a:solidFill>
              </a:rPr>
              <a:t>Three Principles for Evidence Synthesis</a:t>
            </a:r>
            <a:endParaRPr lang="en-US" sz="3200" b="1" dirty="0">
              <a:solidFill>
                <a:srgbClr val="002060"/>
              </a:solidFill>
              <a:latin typeface="Arial Narrow" panose="020B0606020202030204" pitchFamily="34" charset="0"/>
            </a:endParaRPr>
          </a:p>
        </p:txBody>
      </p:sp>
      <p:sp>
        <p:nvSpPr>
          <p:cNvPr id="5" name="Slide Number Placeholder 4"/>
          <p:cNvSpPr>
            <a:spLocks noGrp="1"/>
          </p:cNvSpPr>
          <p:nvPr>
            <p:ph type="sldNum" sz="quarter" idx="11"/>
          </p:nvPr>
        </p:nvSpPr>
        <p:spPr/>
        <p:txBody>
          <a:bodyPr/>
          <a:lstStyle/>
          <a:p>
            <a:pPr>
              <a:defRPr/>
            </a:pPr>
            <a:fld id="{EF0EE517-7153-438F-86BD-3CDF4A984336}" type="slidenum">
              <a:rPr lang="en-US" smtClean="0"/>
              <a:pPr>
                <a:defRPr/>
              </a:pPr>
              <a:t>18</a:t>
            </a:fld>
            <a:endParaRPr lang="en-US" dirty="0"/>
          </a:p>
        </p:txBody>
      </p:sp>
      <p:sp>
        <p:nvSpPr>
          <p:cNvPr id="3" name="Rectangle 2"/>
          <p:cNvSpPr/>
          <p:nvPr/>
        </p:nvSpPr>
        <p:spPr>
          <a:xfrm>
            <a:off x="4017272" y="1479574"/>
            <a:ext cx="6175794" cy="1200329"/>
          </a:xfrm>
          <a:prstGeom prst="rect">
            <a:avLst/>
          </a:prstGeom>
        </p:spPr>
        <p:txBody>
          <a:bodyPr wrap="square">
            <a:spAutoFit/>
          </a:bodyPr>
          <a:lstStyle/>
          <a:p>
            <a:pPr lvl="0"/>
            <a:r>
              <a:rPr lang="en-US" dirty="0"/>
              <a:t>Also called similarity or exchangeability – patients and study designs are similar, i.e., distribution of effect modifiers (difference in treatment-control difference) across studies are not systematically different.</a:t>
            </a:r>
          </a:p>
        </p:txBody>
      </p:sp>
      <p:sp>
        <p:nvSpPr>
          <p:cNvPr id="4" name="Rectangle 3"/>
          <p:cNvSpPr/>
          <p:nvPr/>
        </p:nvSpPr>
        <p:spPr>
          <a:xfrm>
            <a:off x="4093472" y="2940676"/>
            <a:ext cx="5867400" cy="646331"/>
          </a:xfrm>
          <a:prstGeom prst="rect">
            <a:avLst/>
          </a:prstGeom>
        </p:spPr>
        <p:txBody>
          <a:bodyPr wrap="square">
            <a:spAutoFit/>
          </a:bodyPr>
          <a:lstStyle/>
          <a:p>
            <a:pPr lvl="0"/>
            <a:r>
              <a:rPr lang="en-US" dirty="0"/>
              <a:t>Variances between studies should be similar enough to be pooled for analysis; and</a:t>
            </a:r>
          </a:p>
        </p:txBody>
      </p:sp>
      <p:sp>
        <p:nvSpPr>
          <p:cNvPr id="20" name="Rounded Rectangle 19"/>
          <p:cNvSpPr/>
          <p:nvPr/>
        </p:nvSpPr>
        <p:spPr>
          <a:xfrm>
            <a:off x="3902494" y="1440341"/>
            <a:ext cx="6175794" cy="1161420"/>
          </a:xfrm>
          <a:prstGeom prst="round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6" name="Rectangle 5"/>
          <p:cNvSpPr/>
          <p:nvPr/>
        </p:nvSpPr>
        <p:spPr>
          <a:xfrm>
            <a:off x="4017272" y="3977700"/>
            <a:ext cx="5888966" cy="923330"/>
          </a:xfrm>
          <a:prstGeom prst="rect">
            <a:avLst/>
          </a:prstGeom>
        </p:spPr>
        <p:txBody>
          <a:bodyPr wrap="square">
            <a:spAutoFit/>
          </a:bodyPr>
          <a:lstStyle/>
          <a:p>
            <a:pPr lvl="0"/>
            <a:r>
              <a:rPr lang="en-US" dirty="0"/>
              <a:t>Agreements among the estimated treatment effects from direct and indirect comparisons for a given pair of treatments to be pooled</a:t>
            </a:r>
          </a:p>
        </p:txBody>
      </p:sp>
      <p:sp>
        <p:nvSpPr>
          <p:cNvPr id="22" name="Rounded Rectangle 21"/>
          <p:cNvSpPr/>
          <p:nvPr/>
        </p:nvSpPr>
        <p:spPr>
          <a:xfrm>
            <a:off x="3902494" y="2814276"/>
            <a:ext cx="6096000" cy="914400"/>
          </a:xfrm>
          <a:prstGeom prst="round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23" name="Rounded Rectangle 22"/>
          <p:cNvSpPr/>
          <p:nvPr/>
        </p:nvSpPr>
        <p:spPr>
          <a:xfrm>
            <a:off x="3886200" y="3801374"/>
            <a:ext cx="6096000" cy="1133599"/>
          </a:xfrm>
          <a:prstGeom prst="round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26" name="Rectangle 25"/>
          <p:cNvSpPr/>
          <p:nvPr/>
        </p:nvSpPr>
        <p:spPr>
          <a:xfrm>
            <a:off x="3817188" y="5168664"/>
            <a:ext cx="127000" cy="609600"/>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28" name="Chevron 15">
            <a:extLst>
              <a:ext uri="{FF2B5EF4-FFF2-40B4-BE49-F238E27FC236}">
                <a16:creationId xmlns:a16="http://schemas.microsoft.com/office/drawing/2014/main" id="{89D49F54-9322-48A8-A43E-9943B867D445}"/>
              </a:ext>
            </a:extLst>
          </p:cNvPr>
          <p:cNvSpPr/>
          <p:nvPr/>
        </p:nvSpPr>
        <p:spPr>
          <a:xfrm>
            <a:off x="1698421" y="1563851"/>
            <a:ext cx="1828800" cy="914400"/>
          </a:xfrm>
          <a:prstGeom prst="chevron">
            <a:avLst>
              <a:gd name="adj" fmla="val 25362"/>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Transitivity</a:t>
            </a:r>
            <a:endParaRPr lang="en-US" b="1" dirty="0">
              <a:solidFill>
                <a:prstClr val="white"/>
              </a:solidFill>
            </a:endParaRPr>
          </a:p>
        </p:txBody>
      </p:sp>
      <p:sp>
        <p:nvSpPr>
          <p:cNvPr id="29" name="Chevron 15">
            <a:extLst>
              <a:ext uri="{FF2B5EF4-FFF2-40B4-BE49-F238E27FC236}">
                <a16:creationId xmlns:a16="http://schemas.microsoft.com/office/drawing/2014/main" id="{67379AA4-EEFD-432A-8CDF-140EF942DD49}"/>
              </a:ext>
            </a:extLst>
          </p:cNvPr>
          <p:cNvSpPr/>
          <p:nvPr/>
        </p:nvSpPr>
        <p:spPr>
          <a:xfrm>
            <a:off x="1743638" y="3948651"/>
            <a:ext cx="1828800" cy="914400"/>
          </a:xfrm>
          <a:prstGeom prst="chevron">
            <a:avLst>
              <a:gd name="adj" fmla="val 25362"/>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Consistency</a:t>
            </a:r>
            <a:endParaRPr lang="en-US" b="1" dirty="0">
              <a:solidFill>
                <a:prstClr val="white"/>
              </a:solidFill>
            </a:endParaRPr>
          </a:p>
        </p:txBody>
      </p:sp>
      <p:sp>
        <p:nvSpPr>
          <p:cNvPr id="30" name="Chevron 15">
            <a:extLst>
              <a:ext uri="{FF2B5EF4-FFF2-40B4-BE49-F238E27FC236}">
                <a16:creationId xmlns:a16="http://schemas.microsoft.com/office/drawing/2014/main" id="{4C32CE00-D4EE-4B59-9986-C9113BD6248B}"/>
              </a:ext>
            </a:extLst>
          </p:cNvPr>
          <p:cNvSpPr/>
          <p:nvPr/>
        </p:nvSpPr>
        <p:spPr>
          <a:xfrm>
            <a:off x="1691256" y="2856495"/>
            <a:ext cx="1940466" cy="914400"/>
          </a:xfrm>
          <a:prstGeom prst="chevron">
            <a:avLst>
              <a:gd name="adj" fmla="val 25362"/>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Homogeneity</a:t>
            </a:r>
            <a:endParaRPr lang="en-US" b="1" dirty="0">
              <a:solidFill>
                <a:prstClr val="white"/>
              </a:solidFill>
            </a:endParaRPr>
          </a:p>
        </p:txBody>
      </p:sp>
    </p:spTree>
    <p:extLst>
      <p:ext uri="{BB962C8B-B14F-4D97-AF65-F5344CB8AC3E}">
        <p14:creationId xmlns:p14="http://schemas.microsoft.com/office/powerpoint/2010/main" val="5859032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1994FA-BBA0-46D0-AE03-E8AAEB1C539E}"/>
              </a:ext>
            </a:extLst>
          </p:cNvPr>
          <p:cNvSpPr>
            <a:spLocks noGrp="1"/>
          </p:cNvSpPr>
          <p:nvPr>
            <p:ph type="title"/>
          </p:nvPr>
        </p:nvSpPr>
        <p:spPr>
          <a:xfrm>
            <a:off x="1981200" y="274638"/>
            <a:ext cx="8229600" cy="868362"/>
          </a:xfrm>
        </p:spPr>
        <p:txBody>
          <a:bodyPr>
            <a:normAutofit/>
          </a:bodyPr>
          <a:lstStyle/>
          <a:p>
            <a:r>
              <a:rPr lang="en-US" sz="3600" b="1" dirty="0">
                <a:solidFill>
                  <a:srgbClr val="002060"/>
                </a:solidFill>
              </a:rPr>
              <a:t>Clinical Contexts using External Control</a:t>
            </a:r>
          </a:p>
        </p:txBody>
      </p:sp>
      <p:sp>
        <p:nvSpPr>
          <p:cNvPr id="3" name="Content Placeholder 2">
            <a:extLst>
              <a:ext uri="{FF2B5EF4-FFF2-40B4-BE49-F238E27FC236}">
                <a16:creationId xmlns:a16="http://schemas.microsoft.com/office/drawing/2014/main" id="{49D58B85-8C4E-43FA-AF06-637E8140BE40}"/>
              </a:ext>
            </a:extLst>
          </p:cNvPr>
          <p:cNvSpPr>
            <a:spLocks noGrp="1"/>
          </p:cNvSpPr>
          <p:nvPr>
            <p:ph idx="1"/>
          </p:nvPr>
        </p:nvSpPr>
        <p:spPr>
          <a:xfrm>
            <a:off x="838200" y="1258094"/>
            <a:ext cx="9982200" cy="4983163"/>
          </a:xfrm>
        </p:spPr>
        <p:style>
          <a:lnRef idx="2">
            <a:schemeClr val="accent1"/>
          </a:lnRef>
          <a:fillRef idx="1">
            <a:schemeClr val="lt1"/>
          </a:fillRef>
          <a:effectRef idx="0">
            <a:schemeClr val="accent1"/>
          </a:effectRef>
          <a:fontRef idx="minor">
            <a:schemeClr val="dk1"/>
          </a:fontRef>
        </p:style>
        <p:txBody>
          <a:bodyPr>
            <a:normAutofit/>
          </a:bodyPr>
          <a:lstStyle/>
          <a:p>
            <a:pPr marL="514350" indent="-514350">
              <a:spcBef>
                <a:spcPts val="0"/>
              </a:spcBef>
              <a:spcAft>
                <a:spcPts val="600"/>
              </a:spcAft>
              <a:buFont typeface="+mj-lt"/>
              <a:buAutoNum type="arabicParenR"/>
            </a:pPr>
            <a:r>
              <a:rPr lang="en-US" sz="2400" dirty="0"/>
              <a:t>Rare disease population with low incidence rate, or in unmet medical needs areas with no available treatment</a:t>
            </a:r>
          </a:p>
          <a:p>
            <a:pPr marL="749300" lvl="1" indent="-228600">
              <a:spcBef>
                <a:spcPts val="0"/>
              </a:spcBef>
              <a:spcAft>
                <a:spcPts val="600"/>
              </a:spcAft>
            </a:pPr>
            <a:r>
              <a:rPr lang="en-US" sz="2200" dirty="0"/>
              <a:t>Serve as an external control group without data integration for single-arm trials </a:t>
            </a:r>
          </a:p>
          <a:p>
            <a:pPr marL="514350" indent="-514350">
              <a:spcBef>
                <a:spcPts val="0"/>
              </a:spcBef>
              <a:spcAft>
                <a:spcPts val="600"/>
              </a:spcAft>
              <a:buFont typeface="+mj-lt"/>
              <a:buAutoNum type="arabicParenR"/>
            </a:pPr>
            <a:r>
              <a:rPr lang="en-US" sz="2400" dirty="0"/>
              <a:t>In unmet medical needs areas with demonstration of early treatment efficacy </a:t>
            </a:r>
          </a:p>
          <a:p>
            <a:pPr lvl="1">
              <a:spcBef>
                <a:spcPts val="0"/>
              </a:spcBef>
              <a:spcAft>
                <a:spcPts val="600"/>
              </a:spcAft>
            </a:pPr>
            <a:r>
              <a:rPr lang="en-US" sz="2200" dirty="0"/>
              <a:t>Augment (with pre-defined algorithm) the concurrent control group of an RCT, i.e., “borrowing” external information, </a:t>
            </a:r>
          </a:p>
          <a:p>
            <a:pPr lvl="1">
              <a:spcBef>
                <a:spcPts val="0"/>
              </a:spcBef>
              <a:spcAft>
                <a:spcPts val="600"/>
              </a:spcAft>
            </a:pPr>
            <a:r>
              <a:rPr lang="en-US" sz="2200" dirty="0"/>
              <a:t>Simply pool together with the concurrent control group if predefined criteria (e.g., exchangeability assumption) are met regarding the concurrent control and external parallel control data</a:t>
            </a:r>
            <a:endParaRPr lang="en-US" sz="2200" b="1" dirty="0"/>
          </a:p>
        </p:txBody>
      </p:sp>
      <p:sp>
        <p:nvSpPr>
          <p:cNvPr id="4" name="Slide Number Placeholder 3">
            <a:extLst>
              <a:ext uri="{FF2B5EF4-FFF2-40B4-BE49-F238E27FC236}">
                <a16:creationId xmlns:a16="http://schemas.microsoft.com/office/drawing/2014/main" id="{A59862C6-B168-4996-8805-BC3F7594FBA2}"/>
              </a:ext>
            </a:extLst>
          </p:cNvPr>
          <p:cNvSpPr>
            <a:spLocks noGrp="1"/>
          </p:cNvSpPr>
          <p:nvPr>
            <p:ph type="sldNum" sz="quarter" idx="12"/>
          </p:nvPr>
        </p:nvSpPr>
        <p:spPr/>
        <p:txBody>
          <a:bodyPr/>
          <a:lstStyle/>
          <a:p>
            <a:fld id="{B6F15528-21DE-4FAA-801E-634DDDAF4B2B}" type="slidenum">
              <a:rPr lang="en-US" smtClean="0"/>
              <a:pPr/>
              <a:t>19</a:t>
            </a:fld>
            <a:endParaRPr lang="en-US"/>
          </a:p>
        </p:txBody>
      </p:sp>
      <p:sp>
        <p:nvSpPr>
          <p:cNvPr id="9" name="TextBox 8">
            <a:extLst>
              <a:ext uri="{FF2B5EF4-FFF2-40B4-BE49-F238E27FC236}">
                <a16:creationId xmlns:a16="http://schemas.microsoft.com/office/drawing/2014/main" id="{F696535F-F544-40E7-9FC4-59A0AAE2F565}"/>
              </a:ext>
            </a:extLst>
          </p:cNvPr>
          <p:cNvSpPr txBox="1"/>
          <p:nvPr/>
        </p:nvSpPr>
        <p:spPr>
          <a:xfrm>
            <a:off x="1295400" y="1447800"/>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33755358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1994FA-BBA0-46D0-AE03-E8AAEB1C539E}"/>
              </a:ext>
            </a:extLst>
          </p:cNvPr>
          <p:cNvSpPr>
            <a:spLocks noGrp="1"/>
          </p:cNvSpPr>
          <p:nvPr>
            <p:ph type="title"/>
          </p:nvPr>
        </p:nvSpPr>
        <p:spPr>
          <a:xfrm>
            <a:off x="1981200" y="274638"/>
            <a:ext cx="8229600" cy="868362"/>
          </a:xfrm>
        </p:spPr>
        <p:txBody>
          <a:bodyPr>
            <a:normAutofit/>
          </a:bodyPr>
          <a:lstStyle/>
          <a:p>
            <a:r>
              <a:rPr lang="en-US" sz="3600" b="1" dirty="0">
                <a:solidFill>
                  <a:srgbClr val="002060"/>
                </a:solidFill>
              </a:rPr>
              <a:t>Type of External Data Sources</a:t>
            </a:r>
          </a:p>
        </p:txBody>
      </p:sp>
      <p:graphicFrame>
        <p:nvGraphicFramePr>
          <p:cNvPr id="5" name="Content Placeholder 4">
            <a:extLst>
              <a:ext uri="{FF2B5EF4-FFF2-40B4-BE49-F238E27FC236}">
                <a16:creationId xmlns:a16="http://schemas.microsoft.com/office/drawing/2014/main" id="{73F7DB76-EFB7-4987-991B-604DF18826D6}"/>
              </a:ext>
            </a:extLst>
          </p:cNvPr>
          <p:cNvGraphicFramePr>
            <a:graphicFrameLocks noGrp="1"/>
          </p:cNvGraphicFramePr>
          <p:nvPr>
            <p:ph idx="1"/>
            <p:extLst>
              <p:ext uri="{D42A27DB-BD31-4B8C-83A1-F6EECF244321}">
                <p14:modId xmlns:p14="http://schemas.microsoft.com/office/powerpoint/2010/main" val="3159194540"/>
              </p:ext>
            </p:extLst>
          </p:nvPr>
        </p:nvGraphicFramePr>
        <p:xfrm>
          <a:off x="838200" y="1143000"/>
          <a:ext cx="10439399" cy="4800599"/>
        </p:xfrm>
        <a:graphic>
          <a:graphicData uri="http://schemas.openxmlformats.org/drawingml/2006/table">
            <a:tbl>
              <a:tblPr firstRow="1" firstCol="1" bandRow="1"/>
              <a:tblGrid>
                <a:gridCol w="2191335">
                  <a:extLst>
                    <a:ext uri="{9D8B030D-6E8A-4147-A177-3AD203B41FA5}">
                      <a16:colId xmlns:a16="http://schemas.microsoft.com/office/drawing/2014/main" val="2814225234"/>
                    </a:ext>
                  </a:extLst>
                </a:gridCol>
                <a:gridCol w="3869923">
                  <a:extLst>
                    <a:ext uri="{9D8B030D-6E8A-4147-A177-3AD203B41FA5}">
                      <a16:colId xmlns:a16="http://schemas.microsoft.com/office/drawing/2014/main" val="1947530807"/>
                    </a:ext>
                  </a:extLst>
                </a:gridCol>
                <a:gridCol w="4378141">
                  <a:extLst>
                    <a:ext uri="{9D8B030D-6E8A-4147-A177-3AD203B41FA5}">
                      <a16:colId xmlns:a16="http://schemas.microsoft.com/office/drawing/2014/main" val="1608037115"/>
                    </a:ext>
                  </a:extLst>
                </a:gridCol>
              </a:tblGrid>
              <a:tr h="653246">
                <a:tc>
                  <a:txBody>
                    <a:bodyPr/>
                    <a:lstStyle/>
                    <a:p>
                      <a:pPr marL="0" marR="0">
                        <a:lnSpc>
                          <a:spcPct val="107000"/>
                        </a:lnSpc>
                        <a:spcBef>
                          <a:spcPts val="0"/>
                        </a:spcBef>
                        <a:spcAft>
                          <a:spcPts val="800"/>
                        </a:spcAft>
                      </a:pPr>
                      <a:r>
                        <a:rPr lang="en-US" sz="1400" dirty="0">
                          <a:effectLst/>
                          <a:latin typeface="+mn-lt"/>
                          <a:ea typeface="SimSun" panose="02010600030101010101" pitchFamily="2" charset="-122"/>
                          <a:cs typeface="Times New Roman" panose="02020603050405020304" pitchFamily="18" charset="0"/>
                        </a:rPr>
                        <a:t> </a:t>
                      </a:r>
                    </a:p>
                  </a:txBody>
                  <a:tcPr marL="68580" marR="68580" marT="0" marB="0">
                    <a:lnL w="12700" cap="flat" cmpd="sng" algn="ctr">
                      <a:solidFill>
                        <a:srgbClr val="B4C6E7"/>
                      </a:solidFill>
                      <a:prstDash val="solid"/>
                      <a:round/>
                      <a:headEnd type="none" w="med" len="med"/>
                      <a:tailEnd type="none" w="med" len="med"/>
                    </a:lnL>
                    <a:lnR w="12700" cap="flat" cmpd="sng" algn="ctr">
                      <a:solidFill>
                        <a:srgbClr val="B4C6E7"/>
                      </a:solidFill>
                      <a:prstDash val="solid"/>
                      <a:round/>
                      <a:headEnd type="none" w="med" len="med"/>
                      <a:tailEnd type="none" w="med" len="med"/>
                    </a:lnR>
                    <a:lnT w="12700" cap="flat" cmpd="sng" algn="ctr">
                      <a:solidFill>
                        <a:srgbClr val="B4C6E7"/>
                      </a:solidFill>
                      <a:prstDash val="solid"/>
                      <a:round/>
                      <a:headEnd type="none" w="med" len="med"/>
                      <a:tailEnd type="none" w="med" len="med"/>
                    </a:lnT>
                    <a:lnB w="19050" cap="flat" cmpd="sng" algn="ctr">
                      <a:solidFill>
                        <a:srgbClr val="8EAADB"/>
                      </a:solidFill>
                      <a:prstDash val="solid"/>
                      <a:round/>
                      <a:headEnd type="none" w="med" len="med"/>
                      <a:tailEnd type="none" w="med" len="med"/>
                    </a:lnB>
                    <a:solidFill>
                      <a:srgbClr val="F2F2F2"/>
                    </a:solidFill>
                  </a:tcPr>
                </a:tc>
                <a:tc>
                  <a:txBody>
                    <a:bodyPr/>
                    <a:lstStyle/>
                    <a:p>
                      <a:pPr algn="ctr">
                        <a:spcAft>
                          <a:spcPts val="800"/>
                        </a:spcAft>
                      </a:pPr>
                      <a:r>
                        <a:rPr lang="en-US" sz="1400" dirty="0">
                          <a:solidFill>
                            <a:srgbClr val="000000"/>
                          </a:solidFill>
                          <a:effectLst/>
                          <a:latin typeface="+mn-lt"/>
                          <a:cs typeface="Times New Roman" panose="02020603050405020304" pitchFamily="18" charset="0"/>
                        </a:rPr>
                        <a:t>Category I: Research data sources (Data used primarily for research)</a:t>
                      </a:r>
                      <a:endParaRPr lang="en-US" sz="1400" dirty="0">
                        <a:effectLst/>
                        <a:latin typeface="+mn-lt"/>
                        <a:cs typeface="Times New Roman" panose="02020603050405020304" pitchFamily="18" charset="0"/>
                      </a:endParaRPr>
                    </a:p>
                  </a:txBody>
                  <a:tcPr marL="68580" marR="68580" marT="0" marB="0">
                    <a:lnL w="12700" cap="flat" cmpd="sng" algn="ctr">
                      <a:solidFill>
                        <a:srgbClr val="B4C6E7"/>
                      </a:solidFill>
                      <a:prstDash val="solid"/>
                      <a:round/>
                      <a:headEnd type="none" w="med" len="med"/>
                      <a:tailEnd type="none" w="med" len="med"/>
                    </a:lnL>
                    <a:lnR w="12700" cap="flat" cmpd="sng" algn="ctr">
                      <a:solidFill>
                        <a:srgbClr val="B4C6E7"/>
                      </a:solidFill>
                      <a:prstDash val="solid"/>
                      <a:round/>
                      <a:headEnd type="none" w="med" len="med"/>
                      <a:tailEnd type="none" w="med" len="med"/>
                    </a:lnR>
                    <a:lnT w="12700" cap="flat" cmpd="sng" algn="ctr">
                      <a:solidFill>
                        <a:srgbClr val="B4C6E7"/>
                      </a:solidFill>
                      <a:prstDash val="solid"/>
                      <a:round/>
                      <a:headEnd type="none" w="med" len="med"/>
                      <a:tailEnd type="none" w="med" len="med"/>
                    </a:lnT>
                    <a:lnB w="19050" cap="flat" cmpd="sng" algn="ctr">
                      <a:solidFill>
                        <a:srgbClr val="8EAADB"/>
                      </a:solidFill>
                      <a:prstDash val="solid"/>
                      <a:round/>
                      <a:headEnd type="none" w="med" len="med"/>
                      <a:tailEnd type="none" w="med" len="med"/>
                    </a:lnB>
                    <a:solidFill>
                      <a:srgbClr val="F2F2F2"/>
                    </a:solidFill>
                  </a:tcPr>
                </a:tc>
                <a:tc>
                  <a:txBody>
                    <a:bodyPr/>
                    <a:lstStyle/>
                    <a:p>
                      <a:pPr algn="ctr">
                        <a:spcAft>
                          <a:spcPts val="800"/>
                        </a:spcAft>
                      </a:pPr>
                      <a:r>
                        <a:rPr lang="en-US" sz="1400" dirty="0">
                          <a:solidFill>
                            <a:srgbClr val="000000"/>
                          </a:solidFill>
                          <a:effectLst/>
                          <a:latin typeface="+mn-lt"/>
                          <a:cs typeface="Times New Roman" panose="02020603050405020304" pitchFamily="18" charset="0"/>
                        </a:rPr>
                        <a:t>Category II: Transaction data sources</a:t>
                      </a:r>
                      <a:endParaRPr lang="en-US" sz="1400" dirty="0">
                        <a:effectLst/>
                        <a:latin typeface="+mn-lt"/>
                        <a:cs typeface="Times New Roman" panose="02020603050405020304" pitchFamily="18" charset="0"/>
                      </a:endParaRPr>
                    </a:p>
                    <a:p>
                      <a:pPr algn="ctr">
                        <a:spcAft>
                          <a:spcPts val="800"/>
                        </a:spcAft>
                      </a:pPr>
                      <a:r>
                        <a:rPr lang="en-US" sz="1400" dirty="0">
                          <a:solidFill>
                            <a:srgbClr val="000000"/>
                          </a:solidFill>
                          <a:effectLst/>
                          <a:latin typeface="+mn-lt"/>
                          <a:cs typeface="Times New Roman" panose="02020603050405020304" pitchFamily="18" charset="0"/>
                        </a:rPr>
                        <a:t>(Data used secondarily for research)</a:t>
                      </a:r>
                      <a:endParaRPr lang="en-US" sz="1400" dirty="0">
                        <a:effectLst/>
                        <a:latin typeface="+mn-lt"/>
                        <a:cs typeface="Times New Roman" panose="02020603050405020304" pitchFamily="18" charset="0"/>
                      </a:endParaRPr>
                    </a:p>
                  </a:txBody>
                  <a:tcPr marL="68580" marR="68580" marT="0" marB="0">
                    <a:lnL w="12700" cap="flat" cmpd="sng" algn="ctr">
                      <a:solidFill>
                        <a:srgbClr val="B4C6E7"/>
                      </a:solidFill>
                      <a:prstDash val="solid"/>
                      <a:round/>
                      <a:headEnd type="none" w="med" len="med"/>
                      <a:tailEnd type="none" w="med" len="med"/>
                    </a:lnL>
                    <a:lnR w="12700" cap="flat" cmpd="sng" algn="ctr">
                      <a:solidFill>
                        <a:srgbClr val="B4C6E7"/>
                      </a:solidFill>
                      <a:prstDash val="solid"/>
                      <a:round/>
                      <a:headEnd type="none" w="med" len="med"/>
                      <a:tailEnd type="none" w="med" len="med"/>
                    </a:lnR>
                    <a:lnT w="12700" cap="flat" cmpd="sng" algn="ctr">
                      <a:solidFill>
                        <a:srgbClr val="B4C6E7"/>
                      </a:solidFill>
                      <a:prstDash val="solid"/>
                      <a:round/>
                      <a:headEnd type="none" w="med" len="med"/>
                      <a:tailEnd type="none" w="med" len="med"/>
                    </a:lnT>
                    <a:lnB w="19050" cap="flat" cmpd="sng" algn="ctr">
                      <a:solidFill>
                        <a:srgbClr val="8EAADB"/>
                      </a:solidFill>
                      <a:prstDash val="solid"/>
                      <a:round/>
                      <a:headEnd type="none" w="med" len="med"/>
                      <a:tailEnd type="none" w="med" len="med"/>
                    </a:lnB>
                    <a:solidFill>
                      <a:srgbClr val="F2F2F2"/>
                    </a:solidFill>
                  </a:tcPr>
                </a:tc>
                <a:extLst>
                  <a:ext uri="{0D108BD9-81ED-4DB2-BD59-A6C34878D82A}">
                    <a16:rowId xmlns:a16="http://schemas.microsoft.com/office/drawing/2014/main" val="1790875053"/>
                  </a:ext>
                </a:extLst>
              </a:tr>
              <a:tr h="518419">
                <a:tc>
                  <a:txBody>
                    <a:bodyPr/>
                    <a:lstStyle/>
                    <a:p>
                      <a:pPr marL="0" marR="0">
                        <a:lnSpc>
                          <a:spcPct val="107000"/>
                        </a:lnSpc>
                        <a:spcBef>
                          <a:spcPts val="0"/>
                        </a:spcBef>
                        <a:spcAft>
                          <a:spcPts val="800"/>
                        </a:spcAft>
                      </a:pPr>
                      <a:r>
                        <a:rPr lang="en-US" sz="1400">
                          <a:solidFill>
                            <a:srgbClr val="000000"/>
                          </a:solidFill>
                          <a:effectLst/>
                          <a:latin typeface="+mn-lt"/>
                          <a:ea typeface="SimSun" panose="02010600030101010101" pitchFamily="2" charset="-122"/>
                          <a:cs typeface="Times New Roman" panose="02020603050405020304" pitchFamily="18" charset="0"/>
                        </a:rPr>
                        <a:t>Generation &amp; collection purposes</a:t>
                      </a:r>
                      <a:endParaRPr lang="en-US" sz="1400">
                        <a:effectLst/>
                        <a:latin typeface="+mn-lt"/>
                        <a:ea typeface="SimSun" panose="02010600030101010101" pitchFamily="2" charset="-122"/>
                        <a:cs typeface="Times New Roman" panose="02020603050405020304" pitchFamily="18" charset="0"/>
                      </a:endParaRPr>
                    </a:p>
                  </a:txBody>
                  <a:tcPr marL="68580" marR="68580" marT="0" marB="0">
                    <a:lnL w="12700" cap="flat" cmpd="sng" algn="ctr">
                      <a:solidFill>
                        <a:srgbClr val="B4C6E7"/>
                      </a:solidFill>
                      <a:prstDash val="solid"/>
                      <a:round/>
                      <a:headEnd type="none" w="med" len="med"/>
                      <a:tailEnd type="none" w="med" len="med"/>
                    </a:lnL>
                    <a:lnR w="12700" cap="flat" cmpd="sng" algn="ctr">
                      <a:solidFill>
                        <a:srgbClr val="B4C6E7"/>
                      </a:solidFill>
                      <a:prstDash val="solid"/>
                      <a:round/>
                      <a:headEnd type="none" w="med" len="med"/>
                      <a:tailEnd type="none" w="med" len="med"/>
                    </a:lnR>
                    <a:lnT w="19050" cap="flat" cmpd="sng" algn="ctr">
                      <a:solidFill>
                        <a:srgbClr val="8EAADB"/>
                      </a:solidFill>
                      <a:prstDash val="solid"/>
                      <a:round/>
                      <a:headEnd type="none" w="med" len="med"/>
                      <a:tailEnd type="none" w="med" len="med"/>
                    </a:lnT>
                    <a:lnB w="12700" cap="flat" cmpd="sng" algn="ctr">
                      <a:solidFill>
                        <a:srgbClr val="B4C6E7"/>
                      </a:solidFill>
                      <a:prstDash val="solid"/>
                      <a:round/>
                      <a:headEnd type="none" w="med" len="med"/>
                      <a:tailEnd type="none" w="med" len="med"/>
                    </a:lnB>
                    <a:solidFill>
                      <a:srgbClr val="F2F2F2"/>
                    </a:solidFill>
                  </a:tcPr>
                </a:tc>
                <a:tc>
                  <a:txBody>
                    <a:bodyPr/>
                    <a:lstStyle/>
                    <a:p>
                      <a:pPr marL="0" marR="0">
                        <a:lnSpc>
                          <a:spcPct val="107000"/>
                        </a:lnSpc>
                        <a:spcBef>
                          <a:spcPts val="0"/>
                        </a:spcBef>
                        <a:spcAft>
                          <a:spcPts val="800"/>
                        </a:spcAft>
                      </a:pPr>
                      <a:r>
                        <a:rPr lang="en-US" sz="1400">
                          <a:effectLst/>
                          <a:latin typeface="+mn-lt"/>
                          <a:ea typeface="SimSun" panose="02010600030101010101" pitchFamily="2" charset="-122"/>
                          <a:cs typeface="Times New Roman" panose="02020603050405020304" pitchFamily="18" charset="0"/>
                        </a:rPr>
                        <a:t>Research objective prospectively specified in study protocols</a:t>
                      </a:r>
                    </a:p>
                  </a:txBody>
                  <a:tcPr marL="68580" marR="68580" marT="0" marB="0">
                    <a:lnL w="12700" cap="flat" cmpd="sng" algn="ctr">
                      <a:solidFill>
                        <a:srgbClr val="B4C6E7"/>
                      </a:solidFill>
                      <a:prstDash val="solid"/>
                      <a:round/>
                      <a:headEnd type="none" w="med" len="med"/>
                      <a:tailEnd type="none" w="med" len="med"/>
                    </a:lnL>
                    <a:lnR w="12700" cap="flat" cmpd="sng" algn="ctr">
                      <a:solidFill>
                        <a:srgbClr val="B4C6E7"/>
                      </a:solidFill>
                      <a:prstDash val="solid"/>
                      <a:round/>
                      <a:headEnd type="none" w="med" len="med"/>
                      <a:tailEnd type="none" w="med" len="med"/>
                    </a:lnR>
                    <a:lnT w="19050" cap="flat" cmpd="sng" algn="ctr">
                      <a:solidFill>
                        <a:srgbClr val="8EAADB"/>
                      </a:solidFill>
                      <a:prstDash val="solid"/>
                      <a:round/>
                      <a:headEnd type="none" w="med" len="med"/>
                      <a:tailEnd type="none" w="med" len="med"/>
                    </a:lnT>
                    <a:lnB w="12700" cap="flat" cmpd="sng" algn="ctr">
                      <a:solidFill>
                        <a:srgbClr val="B4C6E7"/>
                      </a:solidFill>
                      <a:prstDash val="solid"/>
                      <a:round/>
                      <a:headEnd type="none" w="med" len="med"/>
                      <a:tailEnd type="none" w="med" len="med"/>
                    </a:lnB>
                  </a:tcPr>
                </a:tc>
                <a:tc>
                  <a:txBody>
                    <a:bodyPr/>
                    <a:lstStyle/>
                    <a:p>
                      <a:pPr marL="0" marR="0">
                        <a:lnSpc>
                          <a:spcPct val="107000"/>
                        </a:lnSpc>
                        <a:spcBef>
                          <a:spcPts val="0"/>
                        </a:spcBef>
                        <a:spcAft>
                          <a:spcPts val="800"/>
                        </a:spcAft>
                      </a:pPr>
                      <a:r>
                        <a:rPr lang="en-US" sz="1400" dirty="0">
                          <a:effectLst/>
                          <a:latin typeface="+mn-lt"/>
                          <a:ea typeface="SimSun" panose="02010600030101010101" pitchFamily="2" charset="-122"/>
                          <a:cs typeface="Times New Roman" panose="02020603050405020304" pitchFamily="18" charset="0"/>
                        </a:rPr>
                        <a:t>Billing, administrative, clinical management</a:t>
                      </a:r>
                    </a:p>
                  </a:txBody>
                  <a:tcPr marL="68580" marR="68580" marT="0" marB="0">
                    <a:lnL w="12700" cap="flat" cmpd="sng" algn="ctr">
                      <a:solidFill>
                        <a:srgbClr val="B4C6E7"/>
                      </a:solidFill>
                      <a:prstDash val="solid"/>
                      <a:round/>
                      <a:headEnd type="none" w="med" len="med"/>
                      <a:tailEnd type="none" w="med" len="med"/>
                    </a:lnL>
                    <a:lnR w="12700" cap="flat" cmpd="sng" algn="ctr">
                      <a:solidFill>
                        <a:srgbClr val="B4C6E7"/>
                      </a:solidFill>
                      <a:prstDash val="solid"/>
                      <a:round/>
                      <a:headEnd type="none" w="med" len="med"/>
                      <a:tailEnd type="none" w="med" len="med"/>
                    </a:lnR>
                    <a:lnT w="19050" cap="flat" cmpd="sng" algn="ctr">
                      <a:solidFill>
                        <a:srgbClr val="8EAADB"/>
                      </a:solidFill>
                      <a:prstDash val="solid"/>
                      <a:round/>
                      <a:headEnd type="none" w="med" len="med"/>
                      <a:tailEnd type="none" w="med" len="med"/>
                    </a:lnT>
                    <a:lnB w="12700" cap="flat" cmpd="sng" algn="ctr">
                      <a:solidFill>
                        <a:srgbClr val="B4C6E7"/>
                      </a:solidFill>
                      <a:prstDash val="solid"/>
                      <a:round/>
                      <a:headEnd type="none" w="med" len="med"/>
                      <a:tailEnd type="none" w="med" len="med"/>
                    </a:lnB>
                  </a:tcPr>
                </a:tc>
                <a:extLst>
                  <a:ext uri="{0D108BD9-81ED-4DB2-BD59-A6C34878D82A}">
                    <a16:rowId xmlns:a16="http://schemas.microsoft.com/office/drawing/2014/main" val="3978343413"/>
                  </a:ext>
                </a:extLst>
              </a:tr>
              <a:tr h="518419">
                <a:tc>
                  <a:txBody>
                    <a:bodyPr/>
                    <a:lstStyle/>
                    <a:p>
                      <a:pPr marL="0" marR="0">
                        <a:lnSpc>
                          <a:spcPct val="107000"/>
                        </a:lnSpc>
                        <a:spcBef>
                          <a:spcPts val="0"/>
                        </a:spcBef>
                        <a:spcAft>
                          <a:spcPts val="800"/>
                        </a:spcAft>
                      </a:pPr>
                      <a:r>
                        <a:rPr lang="en-US" sz="1400">
                          <a:solidFill>
                            <a:srgbClr val="000000"/>
                          </a:solidFill>
                          <a:effectLst/>
                          <a:latin typeface="+mn-lt"/>
                          <a:ea typeface="SimSun" panose="02010600030101010101" pitchFamily="2" charset="-122"/>
                          <a:cs typeface="Times New Roman" panose="02020603050405020304" pitchFamily="18" charset="0"/>
                        </a:rPr>
                        <a:t>Examples</a:t>
                      </a:r>
                      <a:endParaRPr lang="en-US" sz="1400">
                        <a:effectLst/>
                        <a:latin typeface="+mn-lt"/>
                        <a:ea typeface="SimSun" panose="02010600030101010101" pitchFamily="2" charset="-122"/>
                        <a:cs typeface="Times New Roman" panose="02020603050405020304" pitchFamily="18" charset="0"/>
                      </a:endParaRPr>
                    </a:p>
                  </a:txBody>
                  <a:tcPr marL="68580" marR="68580" marT="0" marB="0">
                    <a:lnL w="12700" cap="flat" cmpd="sng" algn="ctr">
                      <a:solidFill>
                        <a:srgbClr val="B4C6E7"/>
                      </a:solidFill>
                      <a:prstDash val="solid"/>
                      <a:round/>
                      <a:headEnd type="none" w="med" len="med"/>
                      <a:tailEnd type="none" w="med" len="med"/>
                    </a:lnL>
                    <a:lnR w="12700" cap="flat" cmpd="sng" algn="ctr">
                      <a:solidFill>
                        <a:srgbClr val="B4C6E7"/>
                      </a:solidFill>
                      <a:prstDash val="solid"/>
                      <a:round/>
                      <a:headEnd type="none" w="med" len="med"/>
                      <a:tailEnd type="none" w="med" len="med"/>
                    </a:lnR>
                    <a:lnT w="12700" cap="flat" cmpd="sng" algn="ctr">
                      <a:solidFill>
                        <a:srgbClr val="B4C6E7"/>
                      </a:solidFill>
                      <a:prstDash val="solid"/>
                      <a:round/>
                      <a:headEnd type="none" w="med" len="med"/>
                      <a:tailEnd type="none" w="med" len="med"/>
                    </a:lnT>
                    <a:lnB w="12700" cap="flat" cmpd="sng" algn="ctr">
                      <a:solidFill>
                        <a:srgbClr val="B4C6E7"/>
                      </a:solidFill>
                      <a:prstDash val="solid"/>
                      <a:round/>
                      <a:headEnd type="none" w="med" len="med"/>
                      <a:tailEnd type="none" w="med" len="med"/>
                    </a:lnB>
                    <a:solidFill>
                      <a:srgbClr val="F2F2F2"/>
                    </a:solidFill>
                  </a:tcPr>
                </a:tc>
                <a:tc>
                  <a:txBody>
                    <a:bodyPr/>
                    <a:lstStyle/>
                    <a:p>
                      <a:pPr marL="0" marR="0">
                        <a:lnSpc>
                          <a:spcPct val="107000"/>
                        </a:lnSpc>
                        <a:spcBef>
                          <a:spcPts val="0"/>
                        </a:spcBef>
                        <a:spcAft>
                          <a:spcPts val="800"/>
                        </a:spcAft>
                      </a:pPr>
                      <a:r>
                        <a:rPr lang="en-US" sz="1400">
                          <a:effectLst/>
                          <a:latin typeface="+mn-lt"/>
                          <a:ea typeface="SimSun" panose="02010600030101010101" pitchFamily="2" charset="-122"/>
                          <a:cs typeface="Times New Roman" panose="02020603050405020304" pitchFamily="18" charset="0"/>
                        </a:rPr>
                        <a:t>Completed RCTs, natural history studies, registries</a:t>
                      </a:r>
                    </a:p>
                  </a:txBody>
                  <a:tcPr marL="68580" marR="68580" marT="0" marB="0">
                    <a:lnL w="12700" cap="flat" cmpd="sng" algn="ctr">
                      <a:solidFill>
                        <a:srgbClr val="B4C6E7"/>
                      </a:solidFill>
                      <a:prstDash val="solid"/>
                      <a:round/>
                      <a:headEnd type="none" w="med" len="med"/>
                      <a:tailEnd type="none" w="med" len="med"/>
                    </a:lnL>
                    <a:lnR w="12700" cap="flat" cmpd="sng" algn="ctr">
                      <a:solidFill>
                        <a:srgbClr val="B4C6E7"/>
                      </a:solidFill>
                      <a:prstDash val="solid"/>
                      <a:round/>
                      <a:headEnd type="none" w="med" len="med"/>
                      <a:tailEnd type="none" w="med" len="med"/>
                    </a:lnR>
                    <a:lnT w="12700" cap="flat" cmpd="sng" algn="ctr">
                      <a:solidFill>
                        <a:srgbClr val="B4C6E7"/>
                      </a:solidFill>
                      <a:prstDash val="solid"/>
                      <a:round/>
                      <a:headEnd type="none" w="med" len="med"/>
                      <a:tailEnd type="none" w="med" len="med"/>
                    </a:lnT>
                    <a:lnB w="12700" cap="flat" cmpd="sng" algn="ctr">
                      <a:solidFill>
                        <a:srgbClr val="B4C6E7"/>
                      </a:solidFill>
                      <a:prstDash val="solid"/>
                      <a:round/>
                      <a:headEnd type="none" w="med" len="med"/>
                      <a:tailEnd type="none" w="med" len="med"/>
                    </a:lnB>
                  </a:tcPr>
                </a:tc>
                <a:tc>
                  <a:txBody>
                    <a:bodyPr/>
                    <a:lstStyle/>
                    <a:p>
                      <a:pPr marL="0" marR="0">
                        <a:lnSpc>
                          <a:spcPct val="107000"/>
                        </a:lnSpc>
                        <a:spcBef>
                          <a:spcPts val="0"/>
                        </a:spcBef>
                        <a:spcAft>
                          <a:spcPts val="800"/>
                        </a:spcAft>
                      </a:pPr>
                      <a:r>
                        <a:rPr lang="en-US" sz="1400" dirty="0">
                          <a:effectLst/>
                          <a:latin typeface="+mn-lt"/>
                          <a:ea typeface="SimSun" panose="02010600030101010101" pitchFamily="2" charset="-122"/>
                          <a:cs typeface="Times New Roman" panose="02020603050405020304" pitchFamily="18" charset="0"/>
                        </a:rPr>
                        <a:t>Claims, EHRs, prescriptions</a:t>
                      </a:r>
                    </a:p>
                  </a:txBody>
                  <a:tcPr marL="68580" marR="68580" marT="0" marB="0">
                    <a:lnL w="12700" cap="flat" cmpd="sng" algn="ctr">
                      <a:solidFill>
                        <a:srgbClr val="B4C6E7"/>
                      </a:solidFill>
                      <a:prstDash val="solid"/>
                      <a:round/>
                      <a:headEnd type="none" w="med" len="med"/>
                      <a:tailEnd type="none" w="med" len="med"/>
                    </a:lnL>
                    <a:lnR w="12700" cap="flat" cmpd="sng" algn="ctr">
                      <a:solidFill>
                        <a:srgbClr val="B4C6E7"/>
                      </a:solidFill>
                      <a:prstDash val="solid"/>
                      <a:round/>
                      <a:headEnd type="none" w="med" len="med"/>
                      <a:tailEnd type="none" w="med" len="med"/>
                    </a:lnR>
                    <a:lnT w="12700" cap="flat" cmpd="sng" algn="ctr">
                      <a:solidFill>
                        <a:srgbClr val="B4C6E7"/>
                      </a:solidFill>
                      <a:prstDash val="solid"/>
                      <a:round/>
                      <a:headEnd type="none" w="med" len="med"/>
                      <a:tailEnd type="none" w="med" len="med"/>
                    </a:lnT>
                    <a:lnB w="12700" cap="flat" cmpd="sng" algn="ctr">
                      <a:solidFill>
                        <a:srgbClr val="B4C6E7"/>
                      </a:solidFill>
                      <a:prstDash val="solid"/>
                      <a:round/>
                      <a:headEnd type="none" w="med" len="med"/>
                      <a:tailEnd type="none" w="med" len="med"/>
                    </a:lnB>
                  </a:tcPr>
                </a:tc>
                <a:extLst>
                  <a:ext uri="{0D108BD9-81ED-4DB2-BD59-A6C34878D82A}">
                    <a16:rowId xmlns:a16="http://schemas.microsoft.com/office/drawing/2014/main" val="1778415839"/>
                  </a:ext>
                </a:extLst>
              </a:tr>
              <a:tr h="250190">
                <a:tc>
                  <a:txBody>
                    <a:bodyPr/>
                    <a:lstStyle/>
                    <a:p>
                      <a:pPr marL="0" marR="0">
                        <a:lnSpc>
                          <a:spcPct val="107000"/>
                        </a:lnSpc>
                        <a:spcBef>
                          <a:spcPts val="0"/>
                        </a:spcBef>
                        <a:spcAft>
                          <a:spcPts val="800"/>
                        </a:spcAft>
                      </a:pPr>
                      <a:r>
                        <a:rPr lang="en-US" sz="1400">
                          <a:solidFill>
                            <a:srgbClr val="000000"/>
                          </a:solidFill>
                          <a:effectLst/>
                          <a:latin typeface="+mn-lt"/>
                          <a:ea typeface="SimSun" panose="02010600030101010101" pitchFamily="2" charset="-122"/>
                          <a:cs typeface="Times New Roman" panose="02020603050405020304" pitchFamily="18" charset="0"/>
                        </a:rPr>
                        <a:t>Data Quality</a:t>
                      </a:r>
                      <a:endParaRPr lang="en-US" sz="1400">
                        <a:effectLst/>
                        <a:latin typeface="+mn-lt"/>
                        <a:ea typeface="SimSun" panose="02010600030101010101" pitchFamily="2" charset="-122"/>
                        <a:cs typeface="Times New Roman" panose="02020603050405020304" pitchFamily="18" charset="0"/>
                      </a:endParaRPr>
                    </a:p>
                  </a:txBody>
                  <a:tcPr marL="68580" marR="68580" marT="0" marB="0">
                    <a:lnL w="12700" cap="flat" cmpd="sng" algn="ctr">
                      <a:solidFill>
                        <a:srgbClr val="B4C6E7"/>
                      </a:solidFill>
                      <a:prstDash val="solid"/>
                      <a:round/>
                      <a:headEnd type="none" w="med" len="med"/>
                      <a:tailEnd type="none" w="med" len="med"/>
                    </a:lnL>
                    <a:lnR w="12700" cap="flat" cmpd="sng" algn="ctr">
                      <a:solidFill>
                        <a:srgbClr val="B4C6E7"/>
                      </a:solidFill>
                      <a:prstDash val="solid"/>
                      <a:round/>
                      <a:headEnd type="none" w="med" len="med"/>
                      <a:tailEnd type="none" w="med" len="med"/>
                    </a:lnR>
                    <a:lnT w="12700" cap="flat" cmpd="sng" algn="ctr">
                      <a:solidFill>
                        <a:srgbClr val="B4C6E7"/>
                      </a:solidFill>
                      <a:prstDash val="solid"/>
                      <a:round/>
                      <a:headEnd type="none" w="med" len="med"/>
                      <a:tailEnd type="none" w="med" len="med"/>
                    </a:lnT>
                    <a:lnB w="12700" cap="flat" cmpd="sng" algn="ctr">
                      <a:solidFill>
                        <a:srgbClr val="B4C6E7"/>
                      </a:solidFill>
                      <a:prstDash val="solid"/>
                      <a:round/>
                      <a:headEnd type="none" w="med" len="med"/>
                      <a:tailEnd type="none" w="med" len="med"/>
                    </a:lnB>
                    <a:solidFill>
                      <a:srgbClr val="F2F2F2"/>
                    </a:solidFill>
                  </a:tcPr>
                </a:tc>
                <a:tc>
                  <a:txBody>
                    <a:bodyPr/>
                    <a:lstStyle/>
                    <a:p>
                      <a:pPr marL="0" marR="0">
                        <a:lnSpc>
                          <a:spcPct val="107000"/>
                        </a:lnSpc>
                        <a:spcBef>
                          <a:spcPts val="0"/>
                        </a:spcBef>
                        <a:spcAft>
                          <a:spcPts val="0"/>
                        </a:spcAft>
                      </a:pPr>
                      <a:r>
                        <a:rPr lang="en-US" sz="1400">
                          <a:effectLst/>
                          <a:latin typeface="+mn-lt"/>
                          <a:ea typeface="SimSun" panose="02010600030101010101" pitchFamily="2" charset="-122"/>
                          <a:cs typeface="Times New Roman" panose="02020603050405020304" pitchFamily="18" charset="0"/>
                        </a:rPr>
                        <a:t>Data monitored per protocol</a:t>
                      </a:r>
                    </a:p>
                  </a:txBody>
                  <a:tcPr marL="68580" marR="68580" marT="0" marB="0">
                    <a:lnL w="12700" cap="flat" cmpd="sng" algn="ctr">
                      <a:solidFill>
                        <a:srgbClr val="B4C6E7"/>
                      </a:solidFill>
                      <a:prstDash val="solid"/>
                      <a:round/>
                      <a:headEnd type="none" w="med" len="med"/>
                      <a:tailEnd type="none" w="med" len="med"/>
                    </a:lnL>
                    <a:lnR w="12700" cap="flat" cmpd="sng" algn="ctr">
                      <a:solidFill>
                        <a:srgbClr val="B4C6E7"/>
                      </a:solidFill>
                      <a:prstDash val="solid"/>
                      <a:round/>
                      <a:headEnd type="none" w="med" len="med"/>
                      <a:tailEnd type="none" w="med" len="med"/>
                    </a:lnR>
                    <a:lnT w="12700" cap="flat" cmpd="sng" algn="ctr">
                      <a:solidFill>
                        <a:srgbClr val="B4C6E7"/>
                      </a:solidFill>
                      <a:prstDash val="solid"/>
                      <a:round/>
                      <a:headEnd type="none" w="med" len="med"/>
                      <a:tailEnd type="none" w="med" len="med"/>
                    </a:lnT>
                    <a:lnB w="12700" cap="flat" cmpd="sng" algn="ctr">
                      <a:solidFill>
                        <a:srgbClr val="B4C6E7"/>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dirty="0">
                          <a:effectLst/>
                          <a:latin typeface="+mn-lt"/>
                          <a:ea typeface="SimSun" panose="02010600030101010101" pitchFamily="2" charset="-122"/>
                          <a:cs typeface="Times New Roman" panose="02020603050405020304" pitchFamily="18" charset="0"/>
                        </a:rPr>
                        <a:t>Provider- and purpose-dependent</a:t>
                      </a:r>
                    </a:p>
                  </a:txBody>
                  <a:tcPr marL="68580" marR="68580" marT="0" marB="0">
                    <a:lnL w="12700" cap="flat" cmpd="sng" algn="ctr">
                      <a:solidFill>
                        <a:srgbClr val="B4C6E7"/>
                      </a:solidFill>
                      <a:prstDash val="solid"/>
                      <a:round/>
                      <a:headEnd type="none" w="med" len="med"/>
                      <a:tailEnd type="none" w="med" len="med"/>
                    </a:lnL>
                    <a:lnR w="12700" cap="flat" cmpd="sng" algn="ctr">
                      <a:solidFill>
                        <a:srgbClr val="B4C6E7"/>
                      </a:solidFill>
                      <a:prstDash val="solid"/>
                      <a:round/>
                      <a:headEnd type="none" w="med" len="med"/>
                      <a:tailEnd type="none" w="med" len="med"/>
                    </a:lnR>
                    <a:lnT w="12700" cap="flat" cmpd="sng" algn="ctr">
                      <a:solidFill>
                        <a:srgbClr val="B4C6E7"/>
                      </a:solidFill>
                      <a:prstDash val="solid"/>
                      <a:round/>
                      <a:headEnd type="none" w="med" len="med"/>
                      <a:tailEnd type="none" w="med" len="med"/>
                    </a:lnT>
                    <a:lnB w="12700" cap="flat" cmpd="sng" algn="ctr">
                      <a:solidFill>
                        <a:srgbClr val="B4C6E7"/>
                      </a:solidFill>
                      <a:prstDash val="solid"/>
                      <a:round/>
                      <a:headEnd type="none" w="med" len="med"/>
                      <a:tailEnd type="none" w="med" len="med"/>
                    </a:lnB>
                  </a:tcPr>
                </a:tc>
                <a:extLst>
                  <a:ext uri="{0D108BD9-81ED-4DB2-BD59-A6C34878D82A}">
                    <a16:rowId xmlns:a16="http://schemas.microsoft.com/office/drawing/2014/main" val="3157755200"/>
                  </a:ext>
                </a:extLst>
              </a:tr>
              <a:tr h="518419">
                <a:tc>
                  <a:txBody>
                    <a:bodyPr/>
                    <a:lstStyle/>
                    <a:p>
                      <a:pPr marL="0" marR="0">
                        <a:lnSpc>
                          <a:spcPct val="107000"/>
                        </a:lnSpc>
                        <a:spcBef>
                          <a:spcPts val="0"/>
                        </a:spcBef>
                        <a:spcAft>
                          <a:spcPts val="800"/>
                        </a:spcAft>
                      </a:pPr>
                      <a:r>
                        <a:rPr lang="en-US" sz="1400">
                          <a:solidFill>
                            <a:srgbClr val="000000"/>
                          </a:solidFill>
                          <a:effectLst/>
                          <a:latin typeface="+mn-lt"/>
                          <a:ea typeface="SimSun" panose="02010600030101010101" pitchFamily="2" charset="-122"/>
                          <a:cs typeface="Times New Roman" panose="02020603050405020304" pitchFamily="18" charset="0"/>
                        </a:rPr>
                        <a:t>Auditability</a:t>
                      </a:r>
                      <a:endParaRPr lang="en-US" sz="1400">
                        <a:effectLst/>
                        <a:latin typeface="+mn-lt"/>
                        <a:ea typeface="SimSun" panose="02010600030101010101" pitchFamily="2" charset="-122"/>
                        <a:cs typeface="Times New Roman" panose="02020603050405020304" pitchFamily="18" charset="0"/>
                      </a:endParaRPr>
                    </a:p>
                  </a:txBody>
                  <a:tcPr marL="68580" marR="68580" marT="0" marB="0">
                    <a:lnL w="12700" cap="flat" cmpd="sng" algn="ctr">
                      <a:solidFill>
                        <a:srgbClr val="B4C6E7"/>
                      </a:solidFill>
                      <a:prstDash val="solid"/>
                      <a:round/>
                      <a:headEnd type="none" w="med" len="med"/>
                      <a:tailEnd type="none" w="med" len="med"/>
                    </a:lnL>
                    <a:lnR w="12700" cap="flat" cmpd="sng" algn="ctr">
                      <a:solidFill>
                        <a:srgbClr val="B4C6E7"/>
                      </a:solidFill>
                      <a:prstDash val="solid"/>
                      <a:round/>
                      <a:headEnd type="none" w="med" len="med"/>
                      <a:tailEnd type="none" w="med" len="med"/>
                    </a:lnR>
                    <a:lnT w="12700" cap="flat" cmpd="sng" algn="ctr">
                      <a:solidFill>
                        <a:srgbClr val="B4C6E7"/>
                      </a:solidFill>
                      <a:prstDash val="solid"/>
                      <a:round/>
                      <a:headEnd type="none" w="med" len="med"/>
                      <a:tailEnd type="none" w="med" len="med"/>
                    </a:lnT>
                    <a:lnB w="12700" cap="flat" cmpd="sng" algn="ctr">
                      <a:solidFill>
                        <a:srgbClr val="B4C6E7"/>
                      </a:solidFill>
                      <a:prstDash val="solid"/>
                      <a:round/>
                      <a:headEnd type="none" w="med" len="med"/>
                      <a:tailEnd type="none" w="med" len="med"/>
                    </a:lnB>
                    <a:solidFill>
                      <a:srgbClr val="F2F2F2"/>
                    </a:solidFill>
                  </a:tcPr>
                </a:tc>
                <a:tc>
                  <a:txBody>
                    <a:bodyPr/>
                    <a:lstStyle/>
                    <a:p>
                      <a:pPr marL="0" marR="0">
                        <a:lnSpc>
                          <a:spcPct val="107000"/>
                        </a:lnSpc>
                        <a:spcBef>
                          <a:spcPts val="0"/>
                        </a:spcBef>
                        <a:spcAft>
                          <a:spcPts val="800"/>
                        </a:spcAft>
                      </a:pPr>
                      <a:r>
                        <a:rPr lang="en-US" sz="1400" dirty="0">
                          <a:effectLst/>
                          <a:latin typeface="+mn-lt"/>
                          <a:ea typeface="SimSun" panose="02010600030101010101" pitchFamily="2" charset="-122"/>
                          <a:cs typeface="Times New Roman" panose="02020603050405020304" pitchFamily="18" charset="0"/>
                        </a:rPr>
                        <a:t>Legally auditable for clinical trials with source data</a:t>
                      </a:r>
                    </a:p>
                  </a:txBody>
                  <a:tcPr marL="68580" marR="68580" marT="0" marB="0">
                    <a:lnL w="12700" cap="flat" cmpd="sng" algn="ctr">
                      <a:solidFill>
                        <a:srgbClr val="B4C6E7"/>
                      </a:solidFill>
                      <a:prstDash val="solid"/>
                      <a:round/>
                      <a:headEnd type="none" w="med" len="med"/>
                      <a:tailEnd type="none" w="med" len="med"/>
                    </a:lnL>
                    <a:lnR w="12700" cap="flat" cmpd="sng" algn="ctr">
                      <a:solidFill>
                        <a:srgbClr val="B4C6E7"/>
                      </a:solidFill>
                      <a:prstDash val="solid"/>
                      <a:round/>
                      <a:headEnd type="none" w="med" len="med"/>
                      <a:tailEnd type="none" w="med" len="med"/>
                    </a:lnR>
                    <a:lnT w="12700" cap="flat" cmpd="sng" algn="ctr">
                      <a:solidFill>
                        <a:srgbClr val="B4C6E7"/>
                      </a:solidFill>
                      <a:prstDash val="solid"/>
                      <a:round/>
                      <a:headEnd type="none" w="med" len="med"/>
                      <a:tailEnd type="none" w="med" len="med"/>
                    </a:lnT>
                    <a:lnB w="12700" cap="flat" cmpd="sng" algn="ctr">
                      <a:solidFill>
                        <a:srgbClr val="B4C6E7"/>
                      </a:solidFill>
                      <a:prstDash val="solid"/>
                      <a:round/>
                      <a:headEnd type="none" w="med" len="med"/>
                      <a:tailEnd type="none" w="med" len="med"/>
                    </a:lnB>
                  </a:tcPr>
                </a:tc>
                <a:tc>
                  <a:txBody>
                    <a:bodyPr/>
                    <a:lstStyle/>
                    <a:p>
                      <a:pPr marL="0" marR="0">
                        <a:lnSpc>
                          <a:spcPct val="107000"/>
                        </a:lnSpc>
                        <a:spcBef>
                          <a:spcPts val="0"/>
                        </a:spcBef>
                        <a:spcAft>
                          <a:spcPts val="800"/>
                        </a:spcAft>
                      </a:pPr>
                      <a:r>
                        <a:rPr lang="en-US" sz="1400" dirty="0">
                          <a:effectLst/>
                          <a:latin typeface="+mn-lt"/>
                          <a:ea typeface="SimSun" panose="02010600030101010101" pitchFamily="2" charset="-122"/>
                          <a:cs typeface="Times New Roman" panose="02020603050405020304" pitchFamily="18" charset="0"/>
                        </a:rPr>
                        <a:t>Regulatory framework for auditable EHRs &amp; claims has set to be setup</a:t>
                      </a:r>
                    </a:p>
                  </a:txBody>
                  <a:tcPr marL="68580" marR="68580" marT="0" marB="0">
                    <a:lnL w="12700" cap="flat" cmpd="sng" algn="ctr">
                      <a:solidFill>
                        <a:srgbClr val="B4C6E7"/>
                      </a:solidFill>
                      <a:prstDash val="solid"/>
                      <a:round/>
                      <a:headEnd type="none" w="med" len="med"/>
                      <a:tailEnd type="none" w="med" len="med"/>
                    </a:lnL>
                    <a:lnR w="12700" cap="flat" cmpd="sng" algn="ctr">
                      <a:solidFill>
                        <a:srgbClr val="B4C6E7"/>
                      </a:solidFill>
                      <a:prstDash val="solid"/>
                      <a:round/>
                      <a:headEnd type="none" w="med" len="med"/>
                      <a:tailEnd type="none" w="med" len="med"/>
                    </a:lnR>
                    <a:lnT w="12700" cap="flat" cmpd="sng" algn="ctr">
                      <a:solidFill>
                        <a:srgbClr val="B4C6E7"/>
                      </a:solidFill>
                      <a:prstDash val="solid"/>
                      <a:round/>
                      <a:headEnd type="none" w="med" len="med"/>
                      <a:tailEnd type="none" w="med" len="med"/>
                    </a:lnT>
                    <a:lnB w="12700" cap="flat" cmpd="sng" algn="ctr">
                      <a:solidFill>
                        <a:srgbClr val="B4C6E7"/>
                      </a:solidFill>
                      <a:prstDash val="solid"/>
                      <a:round/>
                      <a:headEnd type="none" w="med" len="med"/>
                      <a:tailEnd type="none" w="med" len="med"/>
                    </a:lnB>
                  </a:tcPr>
                </a:tc>
                <a:extLst>
                  <a:ext uri="{0D108BD9-81ED-4DB2-BD59-A6C34878D82A}">
                    <a16:rowId xmlns:a16="http://schemas.microsoft.com/office/drawing/2014/main" val="2222992356"/>
                  </a:ext>
                </a:extLst>
              </a:tr>
              <a:tr h="518419">
                <a:tc>
                  <a:txBody>
                    <a:bodyPr/>
                    <a:lstStyle/>
                    <a:p>
                      <a:pPr marL="0" marR="0">
                        <a:lnSpc>
                          <a:spcPct val="107000"/>
                        </a:lnSpc>
                        <a:spcBef>
                          <a:spcPts val="0"/>
                        </a:spcBef>
                        <a:spcAft>
                          <a:spcPts val="800"/>
                        </a:spcAft>
                      </a:pPr>
                      <a:r>
                        <a:rPr lang="en-US" sz="1400">
                          <a:solidFill>
                            <a:srgbClr val="000000"/>
                          </a:solidFill>
                          <a:effectLst/>
                          <a:latin typeface="+mn-lt"/>
                          <a:ea typeface="SimSun" panose="02010600030101010101" pitchFamily="2" charset="-122"/>
                          <a:cs typeface="Times New Roman" panose="02020603050405020304" pitchFamily="18" charset="0"/>
                        </a:rPr>
                        <a:t>Outcome definition</a:t>
                      </a:r>
                      <a:endParaRPr lang="en-US" sz="1400">
                        <a:effectLst/>
                        <a:latin typeface="+mn-lt"/>
                        <a:ea typeface="SimSun" panose="02010600030101010101" pitchFamily="2" charset="-122"/>
                        <a:cs typeface="Times New Roman" panose="02020603050405020304" pitchFamily="18" charset="0"/>
                      </a:endParaRPr>
                    </a:p>
                  </a:txBody>
                  <a:tcPr marL="68580" marR="68580" marT="0" marB="0">
                    <a:lnL w="12700" cap="flat" cmpd="sng" algn="ctr">
                      <a:solidFill>
                        <a:srgbClr val="B4C6E7"/>
                      </a:solidFill>
                      <a:prstDash val="solid"/>
                      <a:round/>
                      <a:headEnd type="none" w="med" len="med"/>
                      <a:tailEnd type="none" w="med" len="med"/>
                    </a:lnL>
                    <a:lnR w="12700" cap="flat" cmpd="sng" algn="ctr">
                      <a:solidFill>
                        <a:srgbClr val="B4C6E7"/>
                      </a:solidFill>
                      <a:prstDash val="solid"/>
                      <a:round/>
                      <a:headEnd type="none" w="med" len="med"/>
                      <a:tailEnd type="none" w="med" len="med"/>
                    </a:lnR>
                    <a:lnT w="12700" cap="flat" cmpd="sng" algn="ctr">
                      <a:solidFill>
                        <a:srgbClr val="B4C6E7"/>
                      </a:solidFill>
                      <a:prstDash val="solid"/>
                      <a:round/>
                      <a:headEnd type="none" w="med" len="med"/>
                      <a:tailEnd type="none" w="med" len="med"/>
                    </a:lnT>
                    <a:lnB w="12700" cap="flat" cmpd="sng" algn="ctr">
                      <a:solidFill>
                        <a:srgbClr val="B4C6E7"/>
                      </a:solidFill>
                      <a:prstDash val="solid"/>
                      <a:round/>
                      <a:headEnd type="none" w="med" len="med"/>
                      <a:tailEnd type="none" w="med" len="med"/>
                    </a:lnB>
                    <a:solidFill>
                      <a:srgbClr val="F2F2F2"/>
                    </a:solidFill>
                  </a:tcPr>
                </a:tc>
                <a:tc>
                  <a:txBody>
                    <a:bodyPr/>
                    <a:lstStyle/>
                    <a:p>
                      <a:pPr marL="0" marR="0">
                        <a:lnSpc>
                          <a:spcPct val="107000"/>
                        </a:lnSpc>
                        <a:spcBef>
                          <a:spcPts val="0"/>
                        </a:spcBef>
                        <a:spcAft>
                          <a:spcPts val="800"/>
                        </a:spcAft>
                      </a:pPr>
                      <a:r>
                        <a:rPr lang="en-US" sz="1400">
                          <a:effectLst/>
                          <a:latin typeface="+mn-lt"/>
                          <a:ea typeface="SimSun" panose="02010600030101010101" pitchFamily="2" charset="-122"/>
                          <a:cs typeface="Times New Roman" panose="02020603050405020304" pitchFamily="18" charset="0"/>
                        </a:rPr>
                        <a:t>Defined prospectively in study protocols </a:t>
                      </a:r>
                    </a:p>
                  </a:txBody>
                  <a:tcPr marL="68580" marR="68580" marT="0" marB="0">
                    <a:lnL w="12700" cap="flat" cmpd="sng" algn="ctr">
                      <a:solidFill>
                        <a:srgbClr val="B4C6E7"/>
                      </a:solidFill>
                      <a:prstDash val="solid"/>
                      <a:round/>
                      <a:headEnd type="none" w="med" len="med"/>
                      <a:tailEnd type="none" w="med" len="med"/>
                    </a:lnL>
                    <a:lnR w="12700" cap="flat" cmpd="sng" algn="ctr">
                      <a:solidFill>
                        <a:srgbClr val="B4C6E7"/>
                      </a:solidFill>
                      <a:prstDash val="solid"/>
                      <a:round/>
                      <a:headEnd type="none" w="med" len="med"/>
                      <a:tailEnd type="none" w="med" len="med"/>
                    </a:lnR>
                    <a:lnT w="12700" cap="flat" cmpd="sng" algn="ctr">
                      <a:solidFill>
                        <a:srgbClr val="B4C6E7"/>
                      </a:solidFill>
                      <a:prstDash val="solid"/>
                      <a:round/>
                      <a:headEnd type="none" w="med" len="med"/>
                      <a:tailEnd type="none" w="med" len="med"/>
                    </a:lnT>
                    <a:lnB w="12700" cap="flat" cmpd="sng" algn="ctr">
                      <a:solidFill>
                        <a:srgbClr val="B4C6E7"/>
                      </a:solidFill>
                      <a:prstDash val="solid"/>
                      <a:round/>
                      <a:headEnd type="none" w="med" len="med"/>
                      <a:tailEnd type="none" w="med" len="med"/>
                    </a:lnB>
                  </a:tcPr>
                </a:tc>
                <a:tc>
                  <a:txBody>
                    <a:bodyPr/>
                    <a:lstStyle/>
                    <a:p>
                      <a:pPr marL="0" marR="0">
                        <a:lnSpc>
                          <a:spcPct val="107000"/>
                        </a:lnSpc>
                        <a:spcBef>
                          <a:spcPts val="0"/>
                        </a:spcBef>
                        <a:spcAft>
                          <a:spcPts val="800"/>
                        </a:spcAft>
                      </a:pPr>
                      <a:r>
                        <a:rPr lang="en-US" sz="1400" dirty="0">
                          <a:effectLst/>
                          <a:latin typeface="+mn-lt"/>
                          <a:ea typeface="SimSun" panose="02010600030101010101" pitchFamily="2" charset="-122"/>
                          <a:cs typeface="Times New Roman" panose="02020603050405020304" pitchFamily="18" charset="0"/>
                        </a:rPr>
                        <a:t>Defined retrospectively; Data, source, and purpose dependent</a:t>
                      </a:r>
                    </a:p>
                  </a:txBody>
                  <a:tcPr marL="68580" marR="68580" marT="0" marB="0">
                    <a:lnL w="12700" cap="flat" cmpd="sng" algn="ctr">
                      <a:solidFill>
                        <a:srgbClr val="B4C6E7"/>
                      </a:solidFill>
                      <a:prstDash val="solid"/>
                      <a:round/>
                      <a:headEnd type="none" w="med" len="med"/>
                      <a:tailEnd type="none" w="med" len="med"/>
                    </a:lnL>
                    <a:lnR w="12700" cap="flat" cmpd="sng" algn="ctr">
                      <a:solidFill>
                        <a:srgbClr val="B4C6E7"/>
                      </a:solidFill>
                      <a:prstDash val="solid"/>
                      <a:round/>
                      <a:headEnd type="none" w="med" len="med"/>
                      <a:tailEnd type="none" w="med" len="med"/>
                    </a:lnR>
                    <a:lnT w="12700" cap="flat" cmpd="sng" algn="ctr">
                      <a:solidFill>
                        <a:srgbClr val="B4C6E7"/>
                      </a:solidFill>
                      <a:prstDash val="solid"/>
                      <a:round/>
                      <a:headEnd type="none" w="med" len="med"/>
                      <a:tailEnd type="none" w="med" len="med"/>
                    </a:lnT>
                    <a:lnB w="12700" cap="flat" cmpd="sng" algn="ctr">
                      <a:solidFill>
                        <a:srgbClr val="B4C6E7"/>
                      </a:solidFill>
                      <a:prstDash val="solid"/>
                      <a:round/>
                      <a:headEnd type="none" w="med" len="med"/>
                      <a:tailEnd type="none" w="med" len="med"/>
                    </a:lnB>
                  </a:tcPr>
                </a:tc>
                <a:extLst>
                  <a:ext uri="{0D108BD9-81ED-4DB2-BD59-A6C34878D82A}">
                    <a16:rowId xmlns:a16="http://schemas.microsoft.com/office/drawing/2014/main" val="4205403614"/>
                  </a:ext>
                </a:extLst>
              </a:tr>
              <a:tr h="518419">
                <a:tc>
                  <a:txBody>
                    <a:bodyPr/>
                    <a:lstStyle/>
                    <a:p>
                      <a:pPr marL="0" marR="0">
                        <a:lnSpc>
                          <a:spcPct val="107000"/>
                        </a:lnSpc>
                        <a:spcBef>
                          <a:spcPts val="0"/>
                        </a:spcBef>
                        <a:spcAft>
                          <a:spcPts val="800"/>
                        </a:spcAft>
                      </a:pPr>
                      <a:r>
                        <a:rPr lang="en-US" sz="1400">
                          <a:solidFill>
                            <a:srgbClr val="000000"/>
                          </a:solidFill>
                          <a:effectLst/>
                          <a:latin typeface="+mn-lt"/>
                          <a:ea typeface="SimSun" panose="02010600030101010101" pitchFamily="2" charset="-122"/>
                          <a:cs typeface="Times New Roman" panose="02020603050405020304" pitchFamily="18" charset="0"/>
                        </a:rPr>
                        <a:t>Collection methods &amp; schedules</a:t>
                      </a:r>
                      <a:endParaRPr lang="en-US" sz="1400">
                        <a:effectLst/>
                        <a:latin typeface="+mn-lt"/>
                        <a:ea typeface="SimSun" panose="02010600030101010101" pitchFamily="2" charset="-122"/>
                        <a:cs typeface="Times New Roman" panose="02020603050405020304" pitchFamily="18" charset="0"/>
                      </a:endParaRPr>
                    </a:p>
                  </a:txBody>
                  <a:tcPr marL="68580" marR="68580" marT="0" marB="0">
                    <a:lnL w="12700" cap="flat" cmpd="sng" algn="ctr">
                      <a:solidFill>
                        <a:srgbClr val="B4C6E7"/>
                      </a:solidFill>
                      <a:prstDash val="solid"/>
                      <a:round/>
                      <a:headEnd type="none" w="med" len="med"/>
                      <a:tailEnd type="none" w="med" len="med"/>
                    </a:lnL>
                    <a:lnR w="12700" cap="flat" cmpd="sng" algn="ctr">
                      <a:solidFill>
                        <a:srgbClr val="B4C6E7"/>
                      </a:solidFill>
                      <a:prstDash val="solid"/>
                      <a:round/>
                      <a:headEnd type="none" w="med" len="med"/>
                      <a:tailEnd type="none" w="med" len="med"/>
                    </a:lnR>
                    <a:lnT w="12700" cap="flat" cmpd="sng" algn="ctr">
                      <a:solidFill>
                        <a:srgbClr val="B4C6E7"/>
                      </a:solidFill>
                      <a:prstDash val="solid"/>
                      <a:round/>
                      <a:headEnd type="none" w="med" len="med"/>
                      <a:tailEnd type="none" w="med" len="med"/>
                    </a:lnT>
                    <a:lnB w="12700" cap="flat" cmpd="sng" algn="ctr">
                      <a:solidFill>
                        <a:srgbClr val="B4C6E7"/>
                      </a:solidFill>
                      <a:prstDash val="solid"/>
                      <a:round/>
                      <a:headEnd type="none" w="med" len="med"/>
                      <a:tailEnd type="none" w="med" len="med"/>
                    </a:lnB>
                    <a:solidFill>
                      <a:srgbClr val="F2F2F2"/>
                    </a:solidFill>
                  </a:tcPr>
                </a:tc>
                <a:tc>
                  <a:txBody>
                    <a:bodyPr/>
                    <a:lstStyle/>
                    <a:p>
                      <a:pPr marL="0" marR="0">
                        <a:lnSpc>
                          <a:spcPct val="107000"/>
                        </a:lnSpc>
                        <a:spcBef>
                          <a:spcPts val="0"/>
                        </a:spcBef>
                        <a:spcAft>
                          <a:spcPts val="0"/>
                        </a:spcAft>
                      </a:pPr>
                      <a:r>
                        <a:rPr lang="en-US" sz="1400">
                          <a:effectLst/>
                          <a:latin typeface="+mn-lt"/>
                          <a:ea typeface="SimSun" panose="02010600030101010101" pitchFamily="2" charset="-122"/>
                          <a:cs typeface="Times New Roman" panose="02020603050405020304" pitchFamily="18" charset="0"/>
                        </a:rPr>
                        <a:t>Prospectively specified in study protocols</a:t>
                      </a:r>
                    </a:p>
                  </a:txBody>
                  <a:tcPr marL="68580" marR="68580" marT="0" marB="0">
                    <a:lnL w="12700" cap="flat" cmpd="sng" algn="ctr">
                      <a:solidFill>
                        <a:srgbClr val="B4C6E7"/>
                      </a:solidFill>
                      <a:prstDash val="solid"/>
                      <a:round/>
                      <a:headEnd type="none" w="med" len="med"/>
                      <a:tailEnd type="none" w="med" len="med"/>
                    </a:lnL>
                    <a:lnR w="12700" cap="flat" cmpd="sng" algn="ctr">
                      <a:solidFill>
                        <a:srgbClr val="B4C6E7"/>
                      </a:solidFill>
                      <a:prstDash val="solid"/>
                      <a:round/>
                      <a:headEnd type="none" w="med" len="med"/>
                      <a:tailEnd type="none" w="med" len="med"/>
                    </a:lnR>
                    <a:lnT w="12700" cap="flat" cmpd="sng" algn="ctr">
                      <a:solidFill>
                        <a:srgbClr val="B4C6E7"/>
                      </a:solidFill>
                      <a:prstDash val="solid"/>
                      <a:round/>
                      <a:headEnd type="none" w="med" len="med"/>
                      <a:tailEnd type="none" w="med" len="med"/>
                    </a:lnT>
                    <a:lnB w="12700" cap="flat" cmpd="sng" algn="ctr">
                      <a:solidFill>
                        <a:srgbClr val="B4C6E7"/>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dirty="0">
                          <a:effectLst/>
                          <a:latin typeface="+mn-lt"/>
                          <a:ea typeface="SimSun" panose="02010600030101010101" pitchFamily="2" charset="-122"/>
                          <a:cs typeface="Times New Roman" panose="02020603050405020304" pitchFamily="18" charset="0"/>
                        </a:rPr>
                        <a:t>Provider- and purpose-dependent, e.g., bill collection, clinical visits</a:t>
                      </a:r>
                    </a:p>
                  </a:txBody>
                  <a:tcPr marL="68580" marR="68580" marT="0" marB="0">
                    <a:lnL w="12700" cap="flat" cmpd="sng" algn="ctr">
                      <a:solidFill>
                        <a:srgbClr val="B4C6E7"/>
                      </a:solidFill>
                      <a:prstDash val="solid"/>
                      <a:round/>
                      <a:headEnd type="none" w="med" len="med"/>
                      <a:tailEnd type="none" w="med" len="med"/>
                    </a:lnL>
                    <a:lnR w="12700" cap="flat" cmpd="sng" algn="ctr">
                      <a:solidFill>
                        <a:srgbClr val="B4C6E7"/>
                      </a:solidFill>
                      <a:prstDash val="solid"/>
                      <a:round/>
                      <a:headEnd type="none" w="med" len="med"/>
                      <a:tailEnd type="none" w="med" len="med"/>
                    </a:lnR>
                    <a:lnT w="12700" cap="flat" cmpd="sng" algn="ctr">
                      <a:solidFill>
                        <a:srgbClr val="B4C6E7"/>
                      </a:solidFill>
                      <a:prstDash val="solid"/>
                      <a:round/>
                      <a:headEnd type="none" w="med" len="med"/>
                      <a:tailEnd type="none" w="med" len="med"/>
                    </a:lnT>
                    <a:lnB w="12700" cap="flat" cmpd="sng" algn="ctr">
                      <a:solidFill>
                        <a:srgbClr val="B4C6E7"/>
                      </a:solidFill>
                      <a:prstDash val="solid"/>
                      <a:round/>
                      <a:headEnd type="none" w="med" len="med"/>
                      <a:tailEnd type="none" w="med" len="med"/>
                    </a:lnB>
                  </a:tcPr>
                </a:tc>
                <a:extLst>
                  <a:ext uri="{0D108BD9-81ED-4DB2-BD59-A6C34878D82A}">
                    <a16:rowId xmlns:a16="http://schemas.microsoft.com/office/drawing/2014/main" val="2657342118"/>
                  </a:ext>
                </a:extLst>
              </a:tr>
              <a:tr h="518419">
                <a:tc>
                  <a:txBody>
                    <a:bodyPr/>
                    <a:lstStyle/>
                    <a:p>
                      <a:pPr marL="0" marR="0">
                        <a:lnSpc>
                          <a:spcPct val="107000"/>
                        </a:lnSpc>
                        <a:spcBef>
                          <a:spcPts val="0"/>
                        </a:spcBef>
                        <a:spcAft>
                          <a:spcPts val="800"/>
                        </a:spcAft>
                      </a:pPr>
                      <a:r>
                        <a:rPr lang="en-US" sz="1400">
                          <a:solidFill>
                            <a:srgbClr val="000000"/>
                          </a:solidFill>
                          <a:effectLst/>
                          <a:latin typeface="+mn-lt"/>
                          <a:ea typeface="SimSun" panose="02010600030101010101" pitchFamily="2" charset="-122"/>
                          <a:cs typeface="Times New Roman" panose="02020603050405020304" pitchFamily="18" charset="0"/>
                        </a:rPr>
                        <a:t>Treatment regimen</a:t>
                      </a:r>
                      <a:endParaRPr lang="en-US" sz="1400">
                        <a:effectLst/>
                        <a:latin typeface="+mn-lt"/>
                        <a:ea typeface="SimSun" panose="02010600030101010101" pitchFamily="2" charset="-122"/>
                        <a:cs typeface="Times New Roman" panose="02020603050405020304" pitchFamily="18" charset="0"/>
                      </a:endParaRPr>
                    </a:p>
                  </a:txBody>
                  <a:tcPr marL="68580" marR="68580" marT="0" marB="0">
                    <a:lnL w="12700" cap="flat" cmpd="sng" algn="ctr">
                      <a:solidFill>
                        <a:srgbClr val="B4C6E7"/>
                      </a:solidFill>
                      <a:prstDash val="solid"/>
                      <a:round/>
                      <a:headEnd type="none" w="med" len="med"/>
                      <a:tailEnd type="none" w="med" len="med"/>
                    </a:lnL>
                    <a:lnR w="12700" cap="flat" cmpd="sng" algn="ctr">
                      <a:solidFill>
                        <a:srgbClr val="B4C6E7"/>
                      </a:solidFill>
                      <a:prstDash val="solid"/>
                      <a:round/>
                      <a:headEnd type="none" w="med" len="med"/>
                      <a:tailEnd type="none" w="med" len="med"/>
                    </a:lnR>
                    <a:lnT w="12700" cap="flat" cmpd="sng" algn="ctr">
                      <a:solidFill>
                        <a:srgbClr val="B4C6E7"/>
                      </a:solidFill>
                      <a:prstDash val="solid"/>
                      <a:round/>
                      <a:headEnd type="none" w="med" len="med"/>
                      <a:tailEnd type="none" w="med" len="med"/>
                    </a:lnT>
                    <a:lnB w="12700" cap="flat" cmpd="sng" algn="ctr">
                      <a:solidFill>
                        <a:srgbClr val="B4C6E7"/>
                      </a:solidFill>
                      <a:prstDash val="solid"/>
                      <a:round/>
                      <a:headEnd type="none" w="med" len="med"/>
                      <a:tailEnd type="none" w="med" len="med"/>
                    </a:lnB>
                    <a:solidFill>
                      <a:srgbClr val="F2F2F2"/>
                    </a:solidFill>
                  </a:tcPr>
                </a:tc>
                <a:tc>
                  <a:txBody>
                    <a:bodyPr/>
                    <a:lstStyle/>
                    <a:p>
                      <a:pPr marL="0" marR="0">
                        <a:lnSpc>
                          <a:spcPct val="107000"/>
                        </a:lnSpc>
                        <a:spcBef>
                          <a:spcPts val="0"/>
                        </a:spcBef>
                        <a:spcAft>
                          <a:spcPts val="800"/>
                        </a:spcAft>
                      </a:pPr>
                      <a:r>
                        <a:rPr lang="en-US" sz="1400">
                          <a:effectLst/>
                          <a:latin typeface="+mn-lt"/>
                          <a:ea typeface="SimSun" panose="02010600030101010101" pitchFamily="2" charset="-122"/>
                          <a:cs typeface="Times New Roman" panose="02020603050405020304" pitchFamily="18" charset="0"/>
                        </a:rPr>
                        <a:t>Prospectively specified in interventional study protocols</a:t>
                      </a:r>
                    </a:p>
                  </a:txBody>
                  <a:tcPr marL="68580" marR="68580" marT="0" marB="0">
                    <a:lnL w="12700" cap="flat" cmpd="sng" algn="ctr">
                      <a:solidFill>
                        <a:srgbClr val="B4C6E7"/>
                      </a:solidFill>
                      <a:prstDash val="solid"/>
                      <a:round/>
                      <a:headEnd type="none" w="med" len="med"/>
                      <a:tailEnd type="none" w="med" len="med"/>
                    </a:lnL>
                    <a:lnR w="12700" cap="flat" cmpd="sng" algn="ctr">
                      <a:solidFill>
                        <a:srgbClr val="B4C6E7"/>
                      </a:solidFill>
                      <a:prstDash val="solid"/>
                      <a:round/>
                      <a:headEnd type="none" w="med" len="med"/>
                      <a:tailEnd type="none" w="med" len="med"/>
                    </a:lnR>
                    <a:lnT w="12700" cap="flat" cmpd="sng" algn="ctr">
                      <a:solidFill>
                        <a:srgbClr val="B4C6E7"/>
                      </a:solidFill>
                      <a:prstDash val="solid"/>
                      <a:round/>
                      <a:headEnd type="none" w="med" len="med"/>
                      <a:tailEnd type="none" w="med" len="med"/>
                    </a:lnT>
                    <a:lnB w="12700" cap="flat" cmpd="sng" algn="ctr">
                      <a:solidFill>
                        <a:srgbClr val="B4C6E7"/>
                      </a:solidFill>
                      <a:prstDash val="solid"/>
                      <a:round/>
                      <a:headEnd type="none" w="med" len="med"/>
                      <a:tailEnd type="none" w="med" len="med"/>
                    </a:lnB>
                  </a:tcPr>
                </a:tc>
                <a:tc>
                  <a:txBody>
                    <a:bodyPr/>
                    <a:lstStyle/>
                    <a:p>
                      <a:pPr marL="0" marR="0">
                        <a:lnSpc>
                          <a:spcPct val="107000"/>
                        </a:lnSpc>
                        <a:spcBef>
                          <a:spcPts val="0"/>
                        </a:spcBef>
                        <a:spcAft>
                          <a:spcPts val="800"/>
                        </a:spcAft>
                      </a:pPr>
                      <a:r>
                        <a:rPr lang="en-US" sz="1400" dirty="0">
                          <a:effectLst/>
                          <a:latin typeface="+mn-lt"/>
                          <a:ea typeface="SimSun" panose="02010600030101010101" pitchFamily="2" charset="-122"/>
                          <a:cs typeface="Times New Roman" panose="02020603050405020304" pitchFamily="18" charset="0"/>
                        </a:rPr>
                        <a:t>Patients and providers dependent </a:t>
                      </a:r>
                    </a:p>
                  </a:txBody>
                  <a:tcPr marL="68580" marR="68580" marT="0" marB="0">
                    <a:lnL w="12700" cap="flat" cmpd="sng" algn="ctr">
                      <a:solidFill>
                        <a:srgbClr val="B4C6E7"/>
                      </a:solidFill>
                      <a:prstDash val="solid"/>
                      <a:round/>
                      <a:headEnd type="none" w="med" len="med"/>
                      <a:tailEnd type="none" w="med" len="med"/>
                    </a:lnL>
                    <a:lnR w="12700" cap="flat" cmpd="sng" algn="ctr">
                      <a:solidFill>
                        <a:srgbClr val="B4C6E7"/>
                      </a:solidFill>
                      <a:prstDash val="solid"/>
                      <a:round/>
                      <a:headEnd type="none" w="med" len="med"/>
                      <a:tailEnd type="none" w="med" len="med"/>
                    </a:lnR>
                    <a:lnT w="12700" cap="flat" cmpd="sng" algn="ctr">
                      <a:solidFill>
                        <a:srgbClr val="B4C6E7"/>
                      </a:solidFill>
                      <a:prstDash val="solid"/>
                      <a:round/>
                      <a:headEnd type="none" w="med" len="med"/>
                      <a:tailEnd type="none" w="med" len="med"/>
                    </a:lnT>
                    <a:lnB w="12700" cap="flat" cmpd="sng" algn="ctr">
                      <a:solidFill>
                        <a:srgbClr val="B4C6E7"/>
                      </a:solidFill>
                      <a:prstDash val="solid"/>
                      <a:round/>
                      <a:headEnd type="none" w="med" len="med"/>
                      <a:tailEnd type="none" w="med" len="med"/>
                    </a:lnB>
                  </a:tcPr>
                </a:tc>
                <a:extLst>
                  <a:ext uri="{0D108BD9-81ED-4DB2-BD59-A6C34878D82A}">
                    <a16:rowId xmlns:a16="http://schemas.microsoft.com/office/drawing/2014/main" val="3068361223"/>
                  </a:ext>
                </a:extLst>
              </a:tr>
              <a:tr h="786649">
                <a:tc>
                  <a:txBody>
                    <a:bodyPr/>
                    <a:lstStyle/>
                    <a:p>
                      <a:pPr marL="0" marR="0">
                        <a:lnSpc>
                          <a:spcPct val="107000"/>
                        </a:lnSpc>
                        <a:spcBef>
                          <a:spcPts val="0"/>
                        </a:spcBef>
                        <a:spcAft>
                          <a:spcPts val="800"/>
                        </a:spcAft>
                      </a:pPr>
                      <a:r>
                        <a:rPr lang="en-US" sz="1400">
                          <a:solidFill>
                            <a:srgbClr val="000000"/>
                          </a:solidFill>
                          <a:effectLst/>
                          <a:latin typeface="+mn-lt"/>
                          <a:ea typeface="SimSun" panose="02010600030101010101" pitchFamily="2" charset="-122"/>
                          <a:cs typeface="Times New Roman" panose="02020603050405020304" pitchFamily="18" charset="0"/>
                        </a:rPr>
                        <a:t>Missing data vs. unavailable data</a:t>
                      </a:r>
                      <a:endParaRPr lang="en-US" sz="1400">
                        <a:effectLst/>
                        <a:latin typeface="+mn-lt"/>
                        <a:ea typeface="SimSun" panose="02010600030101010101" pitchFamily="2" charset="-122"/>
                        <a:cs typeface="Times New Roman" panose="02020603050405020304" pitchFamily="18" charset="0"/>
                      </a:endParaRPr>
                    </a:p>
                  </a:txBody>
                  <a:tcPr marL="68580" marR="68580" marT="0" marB="0">
                    <a:lnL w="12700" cap="flat" cmpd="sng" algn="ctr">
                      <a:solidFill>
                        <a:srgbClr val="B4C6E7"/>
                      </a:solidFill>
                      <a:prstDash val="solid"/>
                      <a:round/>
                      <a:headEnd type="none" w="med" len="med"/>
                      <a:tailEnd type="none" w="med" len="med"/>
                    </a:lnL>
                    <a:lnR w="12700" cap="flat" cmpd="sng" algn="ctr">
                      <a:solidFill>
                        <a:srgbClr val="B4C6E7"/>
                      </a:solidFill>
                      <a:prstDash val="solid"/>
                      <a:round/>
                      <a:headEnd type="none" w="med" len="med"/>
                      <a:tailEnd type="none" w="med" len="med"/>
                    </a:lnR>
                    <a:lnT w="12700" cap="flat" cmpd="sng" algn="ctr">
                      <a:solidFill>
                        <a:srgbClr val="B4C6E7"/>
                      </a:solidFill>
                      <a:prstDash val="solid"/>
                      <a:round/>
                      <a:headEnd type="none" w="med" len="med"/>
                      <a:tailEnd type="none" w="med" len="med"/>
                    </a:lnT>
                    <a:lnB w="12700" cap="flat" cmpd="sng" algn="ctr">
                      <a:solidFill>
                        <a:srgbClr val="B4C6E7"/>
                      </a:solidFill>
                      <a:prstDash val="solid"/>
                      <a:round/>
                      <a:headEnd type="none" w="med" len="med"/>
                      <a:tailEnd type="none" w="med" len="med"/>
                    </a:lnB>
                    <a:solidFill>
                      <a:srgbClr val="F2F2F2"/>
                    </a:solidFill>
                  </a:tcPr>
                </a:tc>
                <a:tc>
                  <a:txBody>
                    <a:bodyPr/>
                    <a:lstStyle/>
                    <a:p>
                      <a:pPr marL="0" marR="0">
                        <a:lnSpc>
                          <a:spcPct val="107000"/>
                        </a:lnSpc>
                        <a:spcBef>
                          <a:spcPts val="0"/>
                        </a:spcBef>
                        <a:spcAft>
                          <a:spcPts val="800"/>
                        </a:spcAft>
                      </a:pPr>
                      <a:r>
                        <a:rPr lang="en-US" sz="1400">
                          <a:effectLst/>
                          <a:latin typeface="+mn-lt"/>
                          <a:ea typeface="SimSun" panose="02010600030101010101" pitchFamily="2" charset="-122"/>
                          <a:cs typeface="Times New Roman" panose="02020603050405020304" pitchFamily="18" charset="0"/>
                        </a:rPr>
                        <a:t>Data points are missing if they are not collected as specified in the study protocols </a:t>
                      </a:r>
                    </a:p>
                  </a:txBody>
                  <a:tcPr marL="68580" marR="68580" marT="0" marB="0">
                    <a:lnL w="12700" cap="flat" cmpd="sng" algn="ctr">
                      <a:solidFill>
                        <a:srgbClr val="B4C6E7"/>
                      </a:solidFill>
                      <a:prstDash val="solid"/>
                      <a:round/>
                      <a:headEnd type="none" w="med" len="med"/>
                      <a:tailEnd type="none" w="med" len="med"/>
                    </a:lnL>
                    <a:lnR w="12700" cap="flat" cmpd="sng" algn="ctr">
                      <a:solidFill>
                        <a:srgbClr val="B4C6E7"/>
                      </a:solidFill>
                      <a:prstDash val="solid"/>
                      <a:round/>
                      <a:headEnd type="none" w="med" len="med"/>
                      <a:tailEnd type="none" w="med" len="med"/>
                    </a:lnR>
                    <a:lnT w="12700" cap="flat" cmpd="sng" algn="ctr">
                      <a:solidFill>
                        <a:srgbClr val="B4C6E7"/>
                      </a:solidFill>
                      <a:prstDash val="solid"/>
                      <a:round/>
                      <a:headEnd type="none" w="med" len="med"/>
                      <a:tailEnd type="none" w="med" len="med"/>
                    </a:lnT>
                    <a:lnB w="12700" cap="flat" cmpd="sng" algn="ctr">
                      <a:solidFill>
                        <a:srgbClr val="B4C6E7"/>
                      </a:solidFill>
                      <a:prstDash val="solid"/>
                      <a:round/>
                      <a:headEnd type="none" w="med" len="med"/>
                      <a:tailEnd type="none" w="med" len="med"/>
                    </a:lnB>
                  </a:tcPr>
                </a:tc>
                <a:tc>
                  <a:txBody>
                    <a:bodyPr/>
                    <a:lstStyle/>
                    <a:p>
                      <a:pPr>
                        <a:spcAft>
                          <a:spcPts val="800"/>
                        </a:spcAft>
                      </a:pPr>
                      <a:r>
                        <a:rPr lang="en-US" sz="1400" dirty="0">
                          <a:effectLst/>
                          <a:latin typeface="+mn-lt"/>
                          <a:cs typeface="Times New Roman" panose="02020603050405020304" pitchFamily="18" charset="0"/>
                        </a:rPr>
                        <a:t>Data points that do not exist are not necessarily missing, e.g., a patient might feel well, with no need to see doctors</a:t>
                      </a:r>
                    </a:p>
                  </a:txBody>
                  <a:tcPr marL="68580" marR="68580" marT="0" marB="0">
                    <a:lnL w="12700" cap="flat" cmpd="sng" algn="ctr">
                      <a:solidFill>
                        <a:srgbClr val="B4C6E7"/>
                      </a:solidFill>
                      <a:prstDash val="solid"/>
                      <a:round/>
                      <a:headEnd type="none" w="med" len="med"/>
                      <a:tailEnd type="none" w="med" len="med"/>
                    </a:lnL>
                    <a:lnR w="12700" cap="flat" cmpd="sng" algn="ctr">
                      <a:solidFill>
                        <a:srgbClr val="B4C6E7"/>
                      </a:solidFill>
                      <a:prstDash val="solid"/>
                      <a:round/>
                      <a:headEnd type="none" w="med" len="med"/>
                      <a:tailEnd type="none" w="med" len="med"/>
                    </a:lnR>
                    <a:lnT w="12700" cap="flat" cmpd="sng" algn="ctr">
                      <a:solidFill>
                        <a:srgbClr val="B4C6E7"/>
                      </a:solidFill>
                      <a:prstDash val="solid"/>
                      <a:round/>
                      <a:headEnd type="none" w="med" len="med"/>
                      <a:tailEnd type="none" w="med" len="med"/>
                    </a:lnT>
                    <a:lnB w="12700" cap="flat" cmpd="sng" algn="ctr">
                      <a:solidFill>
                        <a:srgbClr val="B4C6E7"/>
                      </a:solidFill>
                      <a:prstDash val="solid"/>
                      <a:round/>
                      <a:headEnd type="none" w="med" len="med"/>
                      <a:tailEnd type="none" w="med" len="med"/>
                    </a:lnB>
                  </a:tcPr>
                </a:tc>
                <a:extLst>
                  <a:ext uri="{0D108BD9-81ED-4DB2-BD59-A6C34878D82A}">
                    <a16:rowId xmlns:a16="http://schemas.microsoft.com/office/drawing/2014/main" val="3094407817"/>
                  </a:ext>
                </a:extLst>
              </a:tr>
            </a:tbl>
          </a:graphicData>
        </a:graphic>
      </p:graphicFrame>
      <p:sp>
        <p:nvSpPr>
          <p:cNvPr id="4" name="Slide Number Placeholder 3">
            <a:extLst>
              <a:ext uri="{FF2B5EF4-FFF2-40B4-BE49-F238E27FC236}">
                <a16:creationId xmlns:a16="http://schemas.microsoft.com/office/drawing/2014/main" id="{A59862C6-B168-4996-8805-BC3F7594FBA2}"/>
              </a:ext>
            </a:extLst>
          </p:cNvPr>
          <p:cNvSpPr>
            <a:spLocks noGrp="1"/>
          </p:cNvSpPr>
          <p:nvPr>
            <p:ph type="sldNum" sz="quarter" idx="12"/>
          </p:nvPr>
        </p:nvSpPr>
        <p:spPr/>
        <p:txBody>
          <a:bodyPr/>
          <a:lstStyle/>
          <a:p>
            <a:fld id="{B6F15528-21DE-4FAA-801E-634DDDAF4B2B}" type="slidenum">
              <a:rPr lang="en-US" smtClean="0"/>
              <a:pPr/>
              <a:t>20</a:t>
            </a:fld>
            <a:endParaRPr lang="en-US"/>
          </a:p>
        </p:txBody>
      </p:sp>
    </p:spTree>
    <p:extLst>
      <p:ext uri="{BB962C8B-B14F-4D97-AF65-F5344CB8AC3E}">
        <p14:creationId xmlns:p14="http://schemas.microsoft.com/office/powerpoint/2010/main" val="23591473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pPr>
              <a:defRPr/>
            </a:pPr>
            <a:fld id="{5F9F4EA7-072E-4506-9D64-AB99D87F6813}" type="slidenum">
              <a:rPr lang="en-US" smtClean="0">
                <a:solidFill>
                  <a:srgbClr val="FFFFFF"/>
                </a:solidFill>
              </a:rPr>
              <a:pPr>
                <a:defRPr/>
              </a:pPr>
              <a:t>21</a:t>
            </a:fld>
            <a:endParaRPr lang="en-US" dirty="0">
              <a:solidFill>
                <a:srgbClr val="FFFFFF"/>
              </a:solidFill>
            </a:endParaRPr>
          </a:p>
        </p:txBody>
      </p:sp>
      <p:sp>
        <p:nvSpPr>
          <p:cNvPr id="6" name="Freeform 5"/>
          <p:cNvSpPr/>
          <p:nvPr/>
        </p:nvSpPr>
        <p:spPr>
          <a:xfrm rot="5400000">
            <a:off x="1739537" y="2286391"/>
            <a:ext cx="2715964" cy="3200400"/>
          </a:xfrm>
          <a:custGeom>
            <a:avLst/>
            <a:gdLst>
              <a:gd name="connsiteX0" fmla="*/ 5143500 w 5143500"/>
              <a:gd name="connsiteY0" fmla="*/ 0 h 5143500"/>
              <a:gd name="connsiteX1" fmla="*/ 5143500 w 5143500"/>
              <a:gd name="connsiteY1" fmla="*/ 5143500 h 5143500"/>
              <a:gd name="connsiteX2" fmla="*/ 0 w 5143500"/>
              <a:gd name="connsiteY2" fmla="*/ 5143500 h 5143500"/>
              <a:gd name="connsiteX3" fmla="*/ 5143500 w 5143500"/>
              <a:gd name="connsiteY3" fmla="*/ 0 h 5143500"/>
            </a:gdLst>
            <a:ahLst/>
            <a:cxnLst>
              <a:cxn ang="0">
                <a:pos x="connsiteX0" y="connsiteY0"/>
              </a:cxn>
              <a:cxn ang="0">
                <a:pos x="connsiteX1" y="connsiteY1"/>
              </a:cxn>
              <a:cxn ang="0">
                <a:pos x="connsiteX2" y="connsiteY2"/>
              </a:cxn>
              <a:cxn ang="0">
                <a:pos x="connsiteX3" y="connsiteY3"/>
              </a:cxn>
            </a:cxnLst>
            <a:rect l="l" t="t" r="r" b="b"/>
            <a:pathLst>
              <a:path w="5143500" h="5143500">
                <a:moveTo>
                  <a:pt x="5143500" y="0"/>
                </a:moveTo>
                <a:lnTo>
                  <a:pt x="5143500" y="5143500"/>
                </a:lnTo>
                <a:lnTo>
                  <a:pt x="0" y="5143500"/>
                </a:lnTo>
                <a:cubicBezTo>
                  <a:pt x="0" y="2302823"/>
                  <a:pt x="2302823" y="0"/>
                  <a:pt x="5143500" y="0"/>
                </a:cubicBezTo>
                <a:close/>
              </a:path>
            </a:pathLst>
          </a:custGeom>
          <a:solidFill>
            <a:srgbClr val="2A8DBA"/>
          </a:solidFill>
          <a:ln w="635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30622" tIns="65311" rIns="130622" bIns="65311" numCol="1" spcCol="0" rtlCol="0" fromWordArt="0" anchor="ctr" anchorCtr="0" forceAA="0" compatLnSpc="1">
            <a:prstTxWarp prst="textNoShape">
              <a:avLst/>
            </a:prstTxWarp>
            <a:noAutofit/>
          </a:bodyPr>
          <a:lstStyle/>
          <a:p>
            <a:pPr algn="ctr"/>
            <a:endParaRPr lang="uk-UA" sz="4000">
              <a:solidFill>
                <a:schemeClr val="tx1"/>
              </a:solidFill>
            </a:endParaRPr>
          </a:p>
        </p:txBody>
      </p:sp>
      <p:cxnSp>
        <p:nvCxnSpPr>
          <p:cNvPr id="8" name="Straight Connector 7"/>
          <p:cNvCxnSpPr>
            <a:cxnSpLocks/>
            <a:endCxn id="10" idx="1"/>
          </p:cNvCxnSpPr>
          <p:nvPr/>
        </p:nvCxnSpPr>
        <p:spPr>
          <a:xfrm flipV="1">
            <a:off x="2358385" y="2663352"/>
            <a:ext cx="1807215" cy="734627"/>
          </a:xfrm>
          <a:prstGeom prst="line">
            <a:avLst/>
          </a:prstGeom>
          <a:ln w="31750">
            <a:solidFill>
              <a:srgbClr val="2A8DBA"/>
            </a:solidFill>
            <a:prstDash val="sysDot"/>
            <a:tailEnd type="oval" w="lg" len="lg"/>
          </a:ln>
        </p:spPr>
        <p:style>
          <a:lnRef idx="1">
            <a:schemeClr val="accent1"/>
          </a:lnRef>
          <a:fillRef idx="0">
            <a:schemeClr val="accent1"/>
          </a:fillRef>
          <a:effectRef idx="0">
            <a:schemeClr val="accent1"/>
          </a:effectRef>
          <a:fontRef idx="minor">
            <a:schemeClr val="tx1"/>
          </a:fontRef>
        </p:style>
      </p:cxnSp>
      <p:cxnSp>
        <p:nvCxnSpPr>
          <p:cNvPr id="9" name="Straight Connector 8"/>
          <p:cNvCxnSpPr>
            <a:cxnSpLocks/>
          </p:cNvCxnSpPr>
          <p:nvPr/>
        </p:nvCxnSpPr>
        <p:spPr>
          <a:xfrm flipV="1">
            <a:off x="3625056" y="3732984"/>
            <a:ext cx="1480344" cy="354022"/>
          </a:xfrm>
          <a:prstGeom prst="line">
            <a:avLst/>
          </a:prstGeom>
          <a:ln w="31750">
            <a:solidFill>
              <a:srgbClr val="2A8DBA"/>
            </a:solidFill>
            <a:prstDash val="sysDot"/>
            <a:tailEnd type="oval" w="lg" len="lg"/>
          </a:ln>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1497319" y="4044938"/>
            <a:ext cx="2846082" cy="707886"/>
          </a:xfrm>
          <a:prstGeom prst="rect">
            <a:avLst/>
          </a:prstGeom>
        </p:spPr>
        <p:txBody>
          <a:bodyPr wrap="square">
            <a:spAutoFit/>
          </a:bodyPr>
          <a:lstStyle/>
          <a:p>
            <a:pPr>
              <a:spcBef>
                <a:spcPts val="0"/>
              </a:spcBef>
              <a:spcAft>
                <a:spcPts val="600"/>
              </a:spcAft>
            </a:pPr>
            <a:r>
              <a:rPr lang="en-US" sz="2000" b="1" dirty="0">
                <a:solidFill>
                  <a:schemeClr val="bg1"/>
                </a:solidFill>
              </a:rPr>
              <a:t>Key considerations to ensure comparability</a:t>
            </a:r>
          </a:p>
        </p:txBody>
      </p:sp>
      <p:sp>
        <p:nvSpPr>
          <p:cNvPr id="17" name="TextBox 16"/>
          <p:cNvSpPr txBox="1"/>
          <p:nvPr/>
        </p:nvSpPr>
        <p:spPr>
          <a:xfrm>
            <a:off x="1457324" y="1000355"/>
            <a:ext cx="9102725" cy="1200329"/>
          </a:xfrm>
          <a:prstGeom prst="rect">
            <a:avLst/>
          </a:prstGeom>
          <a:noFill/>
        </p:spPr>
        <p:txBody>
          <a:bodyPr wrap="square" rtlCol="0">
            <a:spAutoFit/>
          </a:bodyPr>
          <a:lstStyle/>
          <a:p>
            <a:pPr>
              <a:spcBef>
                <a:spcPts val="0"/>
              </a:spcBef>
              <a:spcAft>
                <a:spcPts val="600"/>
              </a:spcAft>
            </a:pPr>
            <a:r>
              <a:rPr lang="en-US" sz="2000" dirty="0"/>
              <a:t>A challenging issue of such design is the comparability or exchangeability of the external control population </a:t>
            </a:r>
          </a:p>
          <a:p>
            <a:pPr>
              <a:spcBef>
                <a:spcPts val="600"/>
              </a:spcBef>
            </a:pPr>
            <a:endParaRPr lang="en-US" sz="2200" dirty="0"/>
          </a:p>
        </p:txBody>
      </p:sp>
      <p:sp>
        <p:nvSpPr>
          <p:cNvPr id="2" name="Rectangle 1"/>
          <p:cNvSpPr/>
          <p:nvPr/>
        </p:nvSpPr>
        <p:spPr>
          <a:xfrm>
            <a:off x="4697719" y="3365899"/>
            <a:ext cx="5862330" cy="923330"/>
          </a:xfrm>
          <a:prstGeom prst="rect">
            <a:avLst/>
          </a:prstGeom>
        </p:spPr>
        <p:txBody>
          <a:bodyPr wrap="square">
            <a:spAutoFit/>
          </a:bodyPr>
          <a:lstStyle/>
          <a:p>
            <a:pPr lvl="1">
              <a:spcBef>
                <a:spcPts val="0"/>
              </a:spcBef>
              <a:spcAft>
                <a:spcPts val="600"/>
              </a:spcAft>
            </a:pPr>
            <a:r>
              <a:rPr lang="en-US" b="1" dirty="0"/>
              <a:t>Choose a distance metric (e.g., propensity score) and calculate the distance score using the pre-selected covariates for each individual, </a:t>
            </a:r>
          </a:p>
        </p:txBody>
      </p:sp>
      <p:sp>
        <p:nvSpPr>
          <p:cNvPr id="10" name="Rectangle 9"/>
          <p:cNvSpPr/>
          <p:nvPr/>
        </p:nvSpPr>
        <p:spPr>
          <a:xfrm>
            <a:off x="4165600" y="2201687"/>
            <a:ext cx="4572000" cy="923330"/>
          </a:xfrm>
          <a:prstGeom prst="rect">
            <a:avLst/>
          </a:prstGeom>
        </p:spPr>
        <p:txBody>
          <a:bodyPr>
            <a:spAutoFit/>
          </a:bodyPr>
          <a:lstStyle/>
          <a:p>
            <a:r>
              <a:rPr lang="en-US" b="1" dirty="0"/>
              <a:t>Select a set of (baseline) covariates that might impact treatment assignment and/or the outcome of interest</a:t>
            </a:r>
          </a:p>
        </p:txBody>
      </p:sp>
      <p:sp>
        <p:nvSpPr>
          <p:cNvPr id="20" name="Title 19"/>
          <p:cNvSpPr>
            <a:spLocks noGrp="1"/>
          </p:cNvSpPr>
          <p:nvPr>
            <p:ph type="title"/>
          </p:nvPr>
        </p:nvSpPr>
        <p:spPr>
          <a:xfrm>
            <a:off x="1905000" y="304801"/>
            <a:ext cx="8655050" cy="731837"/>
          </a:xfrm>
        </p:spPr>
        <p:txBody>
          <a:bodyPr>
            <a:normAutofit/>
          </a:bodyPr>
          <a:lstStyle/>
          <a:p>
            <a:r>
              <a:rPr lang="en-US" sz="3200" b="1" dirty="0">
                <a:solidFill>
                  <a:srgbClr val="002060"/>
                </a:solidFill>
              </a:rPr>
              <a:t>Single-arm Trials using External Control</a:t>
            </a:r>
            <a:endParaRPr lang="en-US" sz="3200" dirty="0"/>
          </a:p>
        </p:txBody>
      </p:sp>
      <p:sp>
        <p:nvSpPr>
          <p:cNvPr id="15" name="Rectangle 14">
            <a:extLst>
              <a:ext uri="{FF2B5EF4-FFF2-40B4-BE49-F238E27FC236}">
                <a16:creationId xmlns:a16="http://schemas.microsoft.com/office/drawing/2014/main" id="{CCFB8812-5E6C-4328-8F5B-52E5A28832E9}"/>
              </a:ext>
            </a:extLst>
          </p:cNvPr>
          <p:cNvSpPr/>
          <p:nvPr/>
        </p:nvSpPr>
        <p:spPr>
          <a:xfrm>
            <a:off x="4832351" y="4752283"/>
            <a:ext cx="5862330" cy="1200329"/>
          </a:xfrm>
          <a:prstGeom prst="rect">
            <a:avLst/>
          </a:prstGeom>
        </p:spPr>
        <p:txBody>
          <a:bodyPr wrap="square">
            <a:spAutoFit/>
          </a:bodyPr>
          <a:lstStyle/>
          <a:p>
            <a:pPr lvl="1">
              <a:spcBef>
                <a:spcPts val="0"/>
              </a:spcBef>
              <a:spcAft>
                <a:spcPts val="600"/>
              </a:spcAft>
            </a:pPr>
            <a:r>
              <a:rPr lang="en-US" b="1" dirty="0"/>
              <a:t>Use the distance score to obtain comparable samples between the treated and the untreated through, e.g., matching, subclassification, or PS-based inverse probability weighting </a:t>
            </a:r>
          </a:p>
        </p:txBody>
      </p:sp>
      <p:cxnSp>
        <p:nvCxnSpPr>
          <p:cNvPr id="16" name="Straight Connector 15">
            <a:extLst>
              <a:ext uri="{FF2B5EF4-FFF2-40B4-BE49-F238E27FC236}">
                <a16:creationId xmlns:a16="http://schemas.microsoft.com/office/drawing/2014/main" id="{8552E835-FEAD-4FC9-8F2C-38A77693DD65}"/>
              </a:ext>
            </a:extLst>
          </p:cNvPr>
          <p:cNvCxnSpPr>
            <a:cxnSpLocks/>
          </p:cNvCxnSpPr>
          <p:nvPr/>
        </p:nvCxnSpPr>
        <p:spPr>
          <a:xfrm>
            <a:off x="4697719" y="5101284"/>
            <a:ext cx="536331" cy="0"/>
          </a:xfrm>
          <a:prstGeom prst="line">
            <a:avLst/>
          </a:prstGeom>
          <a:ln w="31750">
            <a:solidFill>
              <a:srgbClr val="2A8DBA"/>
            </a:solidFill>
            <a:prstDash val="sysDot"/>
            <a:tailEnd type="oval"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311124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Rounded Corners 7">
            <a:extLst>
              <a:ext uri="{FF2B5EF4-FFF2-40B4-BE49-F238E27FC236}">
                <a16:creationId xmlns:a16="http://schemas.microsoft.com/office/drawing/2014/main" id="{F5F05AE0-0299-494A-8660-10D884B7AD46}"/>
              </a:ext>
            </a:extLst>
          </p:cNvPr>
          <p:cNvSpPr/>
          <p:nvPr/>
        </p:nvSpPr>
        <p:spPr>
          <a:xfrm>
            <a:off x="609600" y="1142999"/>
            <a:ext cx="10591800" cy="4983163"/>
          </a:xfrm>
          <a:prstGeom prst="round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51994FA-BBA0-46D0-AE03-E8AAEB1C539E}"/>
              </a:ext>
            </a:extLst>
          </p:cNvPr>
          <p:cNvSpPr>
            <a:spLocks noGrp="1"/>
          </p:cNvSpPr>
          <p:nvPr>
            <p:ph type="title"/>
          </p:nvPr>
        </p:nvSpPr>
        <p:spPr>
          <a:xfrm>
            <a:off x="762000" y="136524"/>
            <a:ext cx="10134600" cy="868362"/>
          </a:xfrm>
        </p:spPr>
        <p:txBody>
          <a:bodyPr>
            <a:noAutofit/>
          </a:bodyPr>
          <a:lstStyle/>
          <a:p>
            <a:r>
              <a:rPr lang="en-US" sz="3200" b="1" dirty="0">
                <a:solidFill>
                  <a:srgbClr val="002060"/>
                </a:solidFill>
              </a:rPr>
              <a:t>Augment RCT concurrent controls with External Control</a:t>
            </a:r>
          </a:p>
        </p:txBody>
      </p:sp>
      <p:sp>
        <p:nvSpPr>
          <p:cNvPr id="3" name="Content Placeholder 2">
            <a:extLst>
              <a:ext uri="{FF2B5EF4-FFF2-40B4-BE49-F238E27FC236}">
                <a16:creationId xmlns:a16="http://schemas.microsoft.com/office/drawing/2014/main" id="{49D58B85-8C4E-43FA-AF06-637E8140BE40}"/>
              </a:ext>
            </a:extLst>
          </p:cNvPr>
          <p:cNvSpPr>
            <a:spLocks noGrp="1"/>
          </p:cNvSpPr>
          <p:nvPr>
            <p:ph idx="1"/>
          </p:nvPr>
        </p:nvSpPr>
        <p:spPr>
          <a:xfrm>
            <a:off x="838200" y="1258094"/>
            <a:ext cx="9982200" cy="4983163"/>
          </a:xfrm>
        </p:spPr>
        <p:txBody>
          <a:bodyPr>
            <a:normAutofit/>
          </a:bodyPr>
          <a:lstStyle/>
          <a:p>
            <a:pPr>
              <a:spcBef>
                <a:spcPts val="0"/>
              </a:spcBef>
              <a:spcAft>
                <a:spcPts val="600"/>
              </a:spcAft>
            </a:pPr>
            <a:r>
              <a:rPr lang="en-US" sz="2200" dirty="0"/>
              <a:t>To augment or enrich the concurrent controls (CC) of a trial, Stuart and Rubin (2008) proposed an algorithm to obtain matches from multiple control groups, </a:t>
            </a:r>
          </a:p>
          <a:p>
            <a:pPr lvl="1">
              <a:spcBef>
                <a:spcPts val="0"/>
              </a:spcBef>
              <a:spcAft>
                <a:spcPts val="600"/>
              </a:spcAft>
            </a:pPr>
            <a:r>
              <a:rPr lang="en-US" sz="2000" dirty="0"/>
              <a:t>adjusting for differences in observed covariates between groups while capturing the additional otherwise unobserved differences between control groups.</a:t>
            </a:r>
          </a:p>
          <a:p>
            <a:pPr>
              <a:spcBef>
                <a:spcPts val="0"/>
              </a:spcBef>
              <a:spcAft>
                <a:spcPts val="600"/>
              </a:spcAft>
            </a:pPr>
            <a:endParaRPr lang="en-US" sz="2200" dirty="0"/>
          </a:p>
          <a:p>
            <a:pPr>
              <a:spcBef>
                <a:spcPts val="0"/>
              </a:spcBef>
              <a:spcAft>
                <a:spcPts val="600"/>
              </a:spcAft>
            </a:pPr>
            <a:r>
              <a:rPr lang="en-US" sz="2200" dirty="0"/>
              <a:t>To pool external controls with the concurrent controls, </a:t>
            </a:r>
            <a:r>
              <a:rPr lang="en-US" sz="2200" dirty="0" err="1"/>
              <a:t>Viele</a:t>
            </a:r>
            <a:r>
              <a:rPr lang="en-US" sz="2200" dirty="0"/>
              <a:t> et al. (2014) review several methods in using external (historical) data to assess treatment effect and investigate their performance with regard to </a:t>
            </a:r>
          </a:p>
          <a:p>
            <a:pPr lvl="1">
              <a:spcBef>
                <a:spcPts val="0"/>
              </a:spcBef>
              <a:spcAft>
                <a:spcPts val="600"/>
              </a:spcAft>
            </a:pPr>
            <a:r>
              <a:rPr lang="en-US" sz="2000" dirty="0"/>
              <a:t>mean squared error, power and type I error control, and </a:t>
            </a:r>
          </a:p>
          <a:p>
            <a:pPr lvl="1">
              <a:spcBef>
                <a:spcPts val="0"/>
              </a:spcBef>
              <a:spcAft>
                <a:spcPts val="600"/>
              </a:spcAft>
            </a:pPr>
            <a:r>
              <a:rPr lang="en-US" sz="2000" dirty="0"/>
              <a:t>emphasizing dynamic (instead of “static”) “borrowing” and sequential decision process to determine sufficient similarity of external controls with the CCs in a clinical trial. </a:t>
            </a:r>
          </a:p>
          <a:p>
            <a:pPr>
              <a:spcBef>
                <a:spcPts val="0"/>
              </a:spcBef>
              <a:spcAft>
                <a:spcPts val="600"/>
              </a:spcAft>
            </a:pPr>
            <a:endParaRPr lang="en-US" sz="2200" dirty="0"/>
          </a:p>
        </p:txBody>
      </p:sp>
      <p:sp>
        <p:nvSpPr>
          <p:cNvPr id="4" name="Slide Number Placeholder 3">
            <a:extLst>
              <a:ext uri="{FF2B5EF4-FFF2-40B4-BE49-F238E27FC236}">
                <a16:creationId xmlns:a16="http://schemas.microsoft.com/office/drawing/2014/main" id="{A59862C6-B168-4996-8805-BC3F7594FBA2}"/>
              </a:ext>
            </a:extLst>
          </p:cNvPr>
          <p:cNvSpPr>
            <a:spLocks noGrp="1"/>
          </p:cNvSpPr>
          <p:nvPr>
            <p:ph type="sldNum" sz="quarter" idx="12"/>
          </p:nvPr>
        </p:nvSpPr>
        <p:spPr/>
        <p:txBody>
          <a:bodyPr/>
          <a:lstStyle/>
          <a:p>
            <a:fld id="{B6F15528-21DE-4FAA-801E-634DDDAF4B2B}" type="slidenum">
              <a:rPr lang="en-US" smtClean="0"/>
              <a:pPr/>
              <a:t>22</a:t>
            </a:fld>
            <a:endParaRPr lang="en-US"/>
          </a:p>
        </p:txBody>
      </p:sp>
    </p:spTree>
    <p:extLst>
      <p:ext uri="{BB962C8B-B14F-4D97-AF65-F5344CB8AC3E}">
        <p14:creationId xmlns:p14="http://schemas.microsoft.com/office/powerpoint/2010/main" val="92090071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hevron 5"/>
          <p:cNvSpPr/>
          <p:nvPr/>
        </p:nvSpPr>
        <p:spPr>
          <a:xfrm>
            <a:off x="325159" y="3365191"/>
            <a:ext cx="3370352" cy="2300398"/>
          </a:xfrm>
          <a:prstGeom prst="chevron">
            <a:avLst>
              <a:gd name="adj" fmla="val 30312"/>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tx1"/>
              </a:solidFill>
              <a:latin typeface="Open Sans" pitchFamily="34" charset="0"/>
              <a:ea typeface="Open Sans" pitchFamily="34" charset="0"/>
              <a:cs typeface="Open Sans" pitchFamily="34" charset="0"/>
            </a:endParaRPr>
          </a:p>
        </p:txBody>
      </p:sp>
      <p:sp>
        <p:nvSpPr>
          <p:cNvPr id="5" name="Title 4"/>
          <p:cNvSpPr>
            <a:spLocks noGrp="1"/>
          </p:cNvSpPr>
          <p:nvPr>
            <p:ph type="title"/>
          </p:nvPr>
        </p:nvSpPr>
        <p:spPr/>
        <p:txBody>
          <a:bodyPr>
            <a:normAutofit/>
          </a:bodyPr>
          <a:lstStyle/>
          <a:p>
            <a:r>
              <a:rPr lang="en-US" sz="3200" b="1" dirty="0">
                <a:solidFill>
                  <a:srgbClr val="002060"/>
                </a:solidFill>
              </a:rPr>
              <a:t>Key Considerations in the use of External Data in Study Design</a:t>
            </a:r>
            <a:endParaRPr lang="en-IN" sz="3200" b="1" dirty="0">
              <a:solidFill>
                <a:schemeClr val="tx1">
                  <a:lumMod val="65000"/>
                  <a:lumOff val="35000"/>
                </a:schemeClr>
              </a:solidFill>
              <a:latin typeface="Open Sans" pitchFamily="34" charset="0"/>
              <a:ea typeface="Open Sans" pitchFamily="34" charset="0"/>
              <a:cs typeface="Open Sans" pitchFamily="34" charset="0"/>
            </a:endParaRPr>
          </a:p>
        </p:txBody>
      </p:sp>
      <p:sp>
        <p:nvSpPr>
          <p:cNvPr id="55" name="Chevron 54"/>
          <p:cNvSpPr/>
          <p:nvPr/>
        </p:nvSpPr>
        <p:spPr>
          <a:xfrm>
            <a:off x="3060949" y="3384896"/>
            <a:ext cx="3370352" cy="2300398"/>
          </a:xfrm>
          <a:prstGeom prst="chevron">
            <a:avLst>
              <a:gd name="adj" fmla="val 30312"/>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tx1"/>
              </a:solidFill>
              <a:latin typeface="Open Sans" pitchFamily="34" charset="0"/>
              <a:ea typeface="Open Sans" pitchFamily="34" charset="0"/>
              <a:cs typeface="Open Sans" pitchFamily="34" charset="0"/>
            </a:endParaRPr>
          </a:p>
        </p:txBody>
      </p:sp>
      <p:sp>
        <p:nvSpPr>
          <p:cNvPr id="60" name="Chevron 59"/>
          <p:cNvSpPr/>
          <p:nvPr/>
        </p:nvSpPr>
        <p:spPr>
          <a:xfrm>
            <a:off x="5858884" y="3365191"/>
            <a:ext cx="3628327" cy="2300398"/>
          </a:xfrm>
          <a:prstGeom prst="chevron">
            <a:avLst>
              <a:gd name="adj" fmla="val 30312"/>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tx1"/>
              </a:solidFill>
              <a:latin typeface="Open Sans" pitchFamily="34" charset="0"/>
              <a:ea typeface="Open Sans" pitchFamily="34" charset="0"/>
              <a:cs typeface="Open Sans" pitchFamily="34" charset="0"/>
            </a:endParaRPr>
          </a:p>
        </p:txBody>
      </p:sp>
      <p:sp>
        <p:nvSpPr>
          <p:cNvPr id="61" name="TextBox 60"/>
          <p:cNvSpPr txBox="1"/>
          <p:nvPr/>
        </p:nvSpPr>
        <p:spPr>
          <a:xfrm>
            <a:off x="609599" y="1511614"/>
            <a:ext cx="10668001" cy="446276"/>
          </a:xfrm>
          <a:prstGeom prst="rect">
            <a:avLst/>
          </a:prstGeom>
          <a:noFill/>
        </p:spPr>
        <p:txBody>
          <a:bodyPr wrap="square" rtlCol="0">
            <a:spAutoFit/>
          </a:bodyPr>
          <a:lstStyle/>
          <a:p>
            <a:r>
              <a:rPr lang="en-US" sz="2300" b="1" dirty="0"/>
              <a:t>A two-stage approach was proposed by Rubin (2001, 2007, 2008) and Yue et al. (2014): </a:t>
            </a:r>
          </a:p>
        </p:txBody>
      </p:sp>
      <p:sp>
        <p:nvSpPr>
          <p:cNvPr id="8" name="TextBox 7"/>
          <p:cNvSpPr txBox="1"/>
          <p:nvPr/>
        </p:nvSpPr>
        <p:spPr>
          <a:xfrm>
            <a:off x="732367" y="3926176"/>
            <a:ext cx="2148245" cy="1077218"/>
          </a:xfrm>
          <a:prstGeom prst="rect">
            <a:avLst/>
          </a:prstGeom>
          <a:noFill/>
        </p:spPr>
        <p:txBody>
          <a:bodyPr wrap="square" rtlCol="0">
            <a:spAutoFit/>
          </a:bodyPr>
          <a:lstStyle/>
          <a:p>
            <a:pPr lvl="1"/>
            <a:r>
              <a:rPr lang="en-US" sz="1600" b="1" dirty="0">
                <a:solidFill>
                  <a:schemeClr val="bg1"/>
                </a:solidFill>
              </a:rPr>
              <a:t>Prospectively selecting fit-for-purpose external data,</a:t>
            </a:r>
          </a:p>
        </p:txBody>
      </p:sp>
      <p:sp>
        <p:nvSpPr>
          <p:cNvPr id="62" name="TextBox 61"/>
          <p:cNvSpPr txBox="1"/>
          <p:nvPr/>
        </p:nvSpPr>
        <p:spPr>
          <a:xfrm>
            <a:off x="3814073" y="3516880"/>
            <a:ext cx="1913833" cy="1815882"/>
          </a:xfrm>
          <a:prstGeom prst="rect">
            <a:avLst/>
          </a:prstGeom>
          <a:solidFill>
            <a:schemeClr val="accent6"/>
          </a:solidFill>
        </p:spPr>
        <p:txBody>
          <a:bodyPr wrap="square" rtlCol="0">
            <a:spAutoFit/>
          </a:bodyPr>
          <a:lstStyle/>
          <a:p>
            <a:r>
              <a:rPr lang="en-US" sz="1600" b="1" dirty="0">
                <a:solidFill>
                  <a:schemeClr val="bg1"/>
                </a:solidFill>
              </a:rPr>
              <a:t>Specifying covariates and matching methods to be used to identify appropriate control groups from the external data,</a:t>
            </a:r>
          </a:p>
        </p:txBody>
      </p:sp>
      <p:sp>
        <p:nvSpPr>
          <p:cNvPr id="63" name="TextBox 62"/>
          <p:cNvSpPr txBox="1"/>
          <p:nvPr/>
        </p:nvSpPr>
        <p:spPr>
          <a:xfrm>
            <a:off x="6562279" y="3526066"/>
            <a:ext cx="2242389" cy="1754326"/>
          </a:xfrm>
          <a:prstGeom prst="rect">
            <a:avLst/>
          </a:prstGeom>
          <a:solidFill>
            <a:schemeClr val="accent6"/>
          </a:solidFill>
        </p:spPr>
        <p:txBody>
          <a:bodyPr wrap="square" rtlCol="0">
            <a:spAutoFit/>
          </a:bodyPr>
          <a:lstStyle/>
          <a:p>
            <a:pPr lvl="1"/>
            <a:r>
              <a:rPr lang="en-US" b="1" dirty="0">
                <a:solidFill>
                  <a:schemeClr val="bg1"/>
                </a:solidFill>
              </a:rPr>
              <a:t>Conducting preliminary sample size estimation for the clinical trial, and</a:t>
            </a:r>
          </a:p>
        </p:txBody>
      </p:sp>
      <p:sp>
        <p:nvSpPr>
          <p:cNvPr id="15" name="Chevron 59">
            <a:extLst>
              <a:ext uri="{FF2B5EF4-FFF2-40B4-BE49-F238E27FC236}">
                <a16:creationId xmlns:a16="http://schemas.microsoft.com/office/drawing/2014/main" id="{CD6E57D1-02C7-4BCE-8D39-7443CEAA4173}"/>
              </a:ext>
            </a:extLst>
          </p:cNvPr>
          <p:cNvSpPr/>
          <p:nvPr/>
        </p:nvSpPr>
        <p:spPr>
          <a:xfrm>
            <a:off x="8904796" y="3345486"/>
            <a:ext cx="2887769" cy="2300398"/>
          </a:xfrm>
          <a:prstGeom prst="chevron">
            <a:avLst>
              <a:gd name="adj" fmla="val 30312"/>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tx1"/>
              </a:solidFill>
              <a:latin typeface="Open Sans" pitchFamily="34" charset="0"/>
              <a:ea typeface="Open Sans" pitchFamily="34" charset="0"/>
              <a:cs typeface="Open Sans" pitchFamily="34" charset="0"/>
            </a:endParaRPr>
          </a:p>
        </p:txBody>
      </p:sp>
      <p:sp>
        <p:nvSpPr>
          <p:cNvPr id="17" name="Rounded Rectangle 20">
            <a:extLst>
              <a:ext uri="{FF2B5EF4-FFF2-40B4-BE49-F238E27FC236}">
                <a16:creationId xmlns:a16="http://schemas.microsoft.com/office/drawing/2014/main" id="{C6E332ED-D822-489F-9A87-DD08EBCA2CEF}"/>
              </a:ext>
            </a:extLst>
          </p:cNvPr>
          <p:cNvSpPr/>
          <p:nvPr/>
        </p:nvSpPr>
        <p:spPr>
          <a:xfrm>
            <a:off x="640079" y="2454848"/>
            <a:ext cx="2478140" cy="433122"/>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200" b="1" dirty="0">
                <a:solidFill>
                  <a:schemeClr val="bg1"/>
                </a:solidFill>
                <a:ea typeface="Open Sans" pitchFamily="34" charset="0"/>
                <a:cs typeface="Open Sans" pitchFamily="34" charset="0"/>
              </a:rPr>
              <a:t>Stage 1</a:t>
            </a:r>
          </a:p>
        </p:txBody>
      </p:sp>
      <p:sp>
        <p:nvSpPr>
          <p:cNvPr id="18" name="TextBox 17">
            <a:extLst>
              <a:ext uri="{FF2B5EF4-FFF2-40B4-BE49-F238E27FC236}">
                <a16:creationId xmlns:a16="http://schemas.microsoft.com/office/drawing/2014/main" id="{6FEB2001-0F60-472B-A45D-E7C8E0E5D552}"/>
              </a:ext>
            </a:extLst>
          </p:cNvPr>
          <p:cNvSpPr txBox="1"/>
          <p:nvPr/>
        </p:nvSpPr>
        <p:spPr>
          <a:xfrm>
            <a:off x="9227487" y="3803065"/>
            <a:ext cx="2242389" cy="1200329"/>
          </a:xfrm>
          <a:prstGeom prst="rect">
            <a:avLst/>
          </a:prstGeom>
          <a:noFill/>
        </p:spPr>
        <p:txBody>
          <a:bodyPr wrap="square" rtlCol="0">
            <a:spAutoFit/>
          </a:bodyPr>
          <a:lstStyle/>
          <a:p>
            <a:pPr lvl="1"/>
            <a:r>
              <a:rPr lang="en-US" b="1" dirty="0">
                <a:solidFill>
                  <a:schemeClr val="bg1"/>
                </a:solidFill>
              </a:rPr>
              <a:t>Submitting the </a:t>
            </a:r>
            <a:r>
              <a:rPr lang="en-US" b="1" i="1" dirty="0">
                <a:solidFill>
                  <a:schemeClr val="bg1"/>
                </a:solidFill>
              </a:rPr>
              <a:t>initial </a:t>
            </a:r>
            <a:r>
              <a:rPr lang="en-US" b="1" dirty="0">
                <a:solidFill>
                  <a:schemeClr val="bg1"/>
                </a:solidFill>
              </a:rPr>
              <a:t>statistical analysis plan to the FDA</a:t>
            </a:r>
          </a:p>
        </p:txBody>
      </p:sp>
      <p:sp>
        <p:nvSpPr>
          <p:cNvPr id="3" name="Slide Number Placeholder 2">
            <a:extLst>
              <a:ext uri="{FF2B5EF4-FFF2-40B4-BE49-F238E27FC236}">
                <a16:creationId xmlns:a16="http://schemas.microsoft.com/office/drawing/2014/main" id="{7569053A-F460-444A-98D9-DABFB209260A}"/>
              </a:ext>
            </a:extLst>
          </p:cNvPr>
          <p:cNvSpPr>
            <a:spLocks noGrp="1"/>
          </p:cNvSpPr>
          <p:nvPr>
            <p:ph type="sldNum" sz="quarter" idx="12"/>
          </p:nvPr>
        </p:nvSpPr>
        <p:spPr/>
        <p:txBody>
          <a:bodyPr/>
          <a:lstStyle/>
          <a:p>
            <a:fld id="{B6F15528-21DE-4FAA-801E-634DDDAF4B2B}" type="slidenum">
              <a:rPr lang="en-US" smtClean="0"/>
              <a:pPr/>
              <a:t>23</a:t>
            </a:fld>
            <a:endParaRPr lang="en-US"/>
          </a:p>
        </p:txBody>
      </p:sp>
    </p:spTree>
    <p:extLst>
      <p:ext uri="{BB962C8B-B14F-4D97-AF65-F5344CB8AC3E}">
        <p14:creationId xmlns:p14="http://schemas.microsoft.com/office/powerpoint/2010/main" val="230591121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solidFill>
                  <a:srgbClr val="002060"/>
                </a:solidFill>
              </a:rPr>
              <a:t>Key Considerations in the use of External Data in Study Design (Cont’d)</a:t>
            </a:r>
            <a:endParaRPr lang="en-IN" sz="3200" dirty="0">
              <a:solidFill>
                <a:schemeClr val="tx1">
                  <a:lumMod val="75000"/>
                  <a:lumOff val="25000"/>
                </a:schemeClr>
              </a:solidFill>
            </a:endParaRPr>
          </a:p>
        </p:txBody>
      </p:sp>
      <p:grpSp>
        <p:nvGrpSpPr>
          <p:cNvPr id="68" name="Group 67"/>
          <p:cNvGrpSpPr/>
          <p:nvPr/>
        </p:nvGrpSpPr>
        <p:grpSpPr>
          <a:xfrm>
            <a:off x="797692" y="3330867"/>
            <a:ext cx="10596616" cy="1705938"/>
            <a:chOff x="1179449" y="2893788"/>
            <a:chExt cx="9829928" cy="1582510"/>
          </a:xfrm>
        </p:grpSpPr>
        <p:sp>
          <p:nvSpPr>
            <p:cNvPr id="64" name="Freeform 8"/>
            <p:cNvSpPr>
              <a:spLocks/>
            </p:cNvSpPr>
            <p:nvPr/>
          </p:nvSpPr>
          <p:spPr bwMode="auto">
            <a:xfrm>
              <a:off x="9644101" y="3108609"/>
              <a:ext cx="1151980" cy="1151979"/>
            </a:xfrm>
            <a:custGeom>
              <a:avLst/>
              <a:gdLst>
                <a:gd name="T0" fmla="*/ 2456 w 2456"/>
                <a:gd name="T1" fmla="*/ 655 h 2456"/>
                <a:gd name="T2" fmla="*/ 2355 w 2456"/>
                <a:gd name="T3" fmla="*/ 678 h 2456"/>
                <a:gd name="T4" fmla="*/ 2233 w 2456"/>
                <a:gd name="T5" fmla="*/ 713 h 2456"/>
                <a:gd name="T6" fmla="*/ 2096 w 2456"/>
                <a:gd name="T7" fmla="*/ 761 h 2456"/>
                <a:gd name="T8" fmla="*/ 1945 w 2456"/>
                <a:gd name="T9" fmla="*/ 827 h 2456"/>
                <a:gd name="T10" fmla="*/ 1785 w 2456"/>
                <a:gd name="T11" fmla="*/ 912 h 2456"/>
                <a:gd name="T12" fmla="*/ 1617 w 2456"/>
                <a:gd name="T13" fmla="*/ 1017 h 2456"/>
                <a:gd name="T14" fmla="*/ 1446 w 2456"/>
                <a:gd name="T15" fmla="*/ 1146 h 2456"/>
                <a:gd name="T16" fmla="*/ 1274 w 2456"/>
                <a:gd name="T17" fmla="*/ 1302 h 2456"/>
                <a:gd name="T18" fmla="*/ 1116 w 2456"/>
                <a:gd name="T19" fmla="*/ 1473 h 2456"/>
                <a:gd name="T20" fmla="*/ 988 w 2456"/>
                <a:gd name="T21" fmla="*/ 1642 h 2456"/>
                <a:gd name="T22" fmla="*/ 884 w 2456"/>
                <a:gd name="T23" fmla="*/ 1806 h 2456"/>
                <a:gd name="T24" fmla="*/ 804 w 2456"/>
                <a:gd name="T25" fmla="*/ 1963 h 2456"/>
                <a:gd name="T26" fmla="*/ 744 w 2456"/>
                <a:gd name="T27" fmla="*/ 2110 h 2456"/>
                <a:gd name="T28" fmla="*/ 701 w 2456"/>
                <a:gd name="T29" fmla="*/ 2242 h 2456"/>
                <a:gd name="T30" fmla="*/ 672 w 2456"/>
                <a:gd name="T31" fmla="*/ 2359 h 2456"/>
                <a:gd name="T32" fmla="*/ 654 w 2456"/>
                <a:gd name="T33" fmla="*/ 2456 h 2456"/>
                <a:gd name="T34" fmla="*/ 46 w 2456"/>
                <a:gd name="T35" fmla="*/ 1793 h 2456"/>
                <a:gd name="T36" fmla="*/ 152 w 2456"/>
                <a:gd name="T37" fmla="*/ 1766 h 2456"/>
                <a:gd name="T38" fmla="*/ 275 w 2456"/>
                <a:gd name="T39" fmla="*/ 1727 h 2456"/>
                <a:gd name="T40" fmla="*/ 412 w 2456"/>
                <a:gd name="T41" fmla="*/ 1670 h 2456"/>
                <a:gd name="T42" fmla="*/ 560 w 2456"/>
                <a:gd name="T43" fmla="*/ 1596 h 2456"/>
                <a:gd name="T44" fmla="*/ 717 w 2456"/>
                <a:gd name="T45" fmla="*/ 1502 h 2456"/>
                <a:gd name="T46" fmla="*/ 881 w 2456"/>
                <a:gd name="T47" fmla="*/ 1385 h 2456"/>
                <a:gd name="T48" fmla="*/ 1050 w 2456"/>
                <a:gd name="T49" fmla="*/ 1243 h 2456"/>
                <a:gd name="T50" fmla="*/ 1218 w 2456"/>
                <a:gd name="T51" fmla="*/ 1078 h 2456"/>
                <a:gd name="T52" fmla="*/ 1362 w 2456"/>
                <a:gd name="T53" fmla="*/ 908 h 2456"/>
                <a:gd name="T54" fmla="*/ 1483 w 2456"/>
                <a:gd name="T55" fmla="*/ 741 h 2456"/>
                <a:gd name="T56" fmla="*/ 1582 w 2456"/>
                <a:gd name="T57" fmla="*/ 579 h 2456"/>
                <a:gd name="T58" fmla="*/ 1659 w 2456"/>
                <a:gd name="T59" fmla="*/ 427 h 2456"/>
                <a:gd name="T60" fmla="*/ 1717 w 2456"/>
                <a:gd name="T61" fmla="*/ 286 h 2456"/>
                <a:gd name="T62" fmla="*/ 1761 w 2456"/>
                <a:gd name="T63" fmla="*/ 159 h 2456"/>
                <a:gd name="T64" fmla="*/ 1791 w 2456"/>
                <a:gd name="T65" fmla="*/ 49 h 24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456" h="2456">
                  <a:moveTo>
                    <a:pt x="1801" y="0"/>
                  </a:moveTo>
                  <a:lnTo>
                    <a:pt x="2456" y="655"/>
                  </a:lnTo>
                  <a:lnTo>
                    <a:pt x="2408" y="665"/>
                  </a:lnTo>
                  <a:lnTo>
                    <a:pt x="2355" y="678"/>
                  </a:lnTo>
                  <a:lnTo>
                    <a:pt x="2296" y="694"/>
                  </a:lnTo>
                  <a:lnTo>
                    <a:pt x="2233" y="713"/>
                  </a:lnTo>
                  <a:lnTo>
                    <a:pt x="2167" y="735"/>
                  </a:lnTo>
                  <a:lnTo>
                    <a:pt x="2096" y="761"/>
                  </a:lnTo>
                  <a:lnTo>
                    <a:pt x="2022" y="792"/>
                  </a:lnTo>
                  <a:lnTo>
                    <a:pt x="1945" y="827"/>
                  </a:lnTo>
                  <a:lnTo>
                    <a:pt x="1866" y="867"/>
                  </a:lnTo>
                  <a:lnTo>
                    <a:pt x="1785" y="912"/>
                  </a:lnTo>
                  <a:lnTo>
                    <a:pt x="1701" y="961"/>
                  </a:lnTo>
                  <a:lnTo>
                    <a:pt x="1617" y="1017"/>
                  </a:lnTo>
                  <a:lnTo>
                    <a:pt x="1532" y="1079"/>
                  </a:lnTo>
                  <a:lnTo>
                    <a:pt x="1446" y="1146"/>
                  </a:lnTo>
                  <a:lnTo>
                    <a:pt x="1360" y="1221"/>
                  </a:lnTo>
                  <a:lnTo>
                    <a:pt x="1274" y="1302"/>
                  </a:lnTo>
                  <a:lnTo>
                    <a:pt x="1191" y="1388"/>
                  </a:lnTo>
                  <a:lnTo>
                    <a:pt x="1116" y="1473"/>
                  </a:lnTo>
                  <a:lnTo>
                    <a:pt x="1049" y="1558"/>
                  </a:lnTo>
                  <a:lnTo>
                    <a:pt x="988" y="1642"/>
                  </a:lnTo>
                  <a:lnTo>
                    <a:pt x="934" y="1725"/>
                  </a:lnTo>
                  <a:lnTo>
                    <a:pt x="884" y="1806"/>
                  </a:lnTo>
                  <a:lnTo>
                    <a:pt x="842" y="1886"/>
                  </a:lnTo>
                  <a:lnTo>
                    <a:pt x="804" y="1963"/>
                  </a:lnTo>
                  <a:lnTo>
                    <a:pt x="772" y="2038"/>
                  </a:lnTo>
                  <a:lnTo>
                    <a:pt x="744" y="2110"/>
                  </a:lnTo>
                  <a:lnTo>
                    <a:pt x="721" y="2178"/>
                  </a:lnTo>
                  <a:lnTo>
                    <a:pt x="701" y="2242"/>
                  </a:lnTo>
                  <a:lnTo>
                    <a:pt x="684" y="2303"/>
                  </a:lnTo>
                  <a:lnTo>
                    <a:pt x="672" y="2359"/>
                  </a:lnTo>
                  <a:lnTo>
                    <a:pt x="662" y="2410"/>
                  </a:lnTo>
                  <a:lnTo>
                    <a:pt x="654" y="2456"/>
                  </a:lnTo>
                  <a:lnTo>
                    <a:pt x="0" y="1802"/>
                  </a:lnTo>
                  <a:lnTo>
                    <a:pt x="46" y="1793"/>
                  </a:lnTo>
                  <a:lnTo>
                    <a:pt x="96" y="1781"/>
                  </a:lnTo>
                  <a:lnTo>
                    <a:pt x="152" y="1766"/>
                  </a:lnTo>
                  <a:lnTo>
                    <a:pt x="211" y="1748"/>
                  </a:lnTo>
                  <a:lnTo>
                    <a:pt x="275" y="1727"/>
                  </a:lnTo>
                  <a:lnTo>
                    <a:pt x="341" y="1700"/>
                  </a:lnTo>
                  <a:lnTo>
                    <a:pt x="412" y="1670"/>
                  </a:lnTo>
                  <a:lnTo>
                    <a:pt x="484" y="1636"/>
                  </a:lnTo>
                  <a:lnTo>
                    <a:pt x="560" y="1596"/>
                  </a:lnTo>
                  <a:lnTo>
                    <a:pt x="637" y="1551"/>
                  </a:lnTo>
                  <a:lnTo>
                    <a:pt x="717" y="1502"/>
                  </a:lnTo>
                  <a:lnTo>
                    <a:pt x="799" y="1447"/>
                  </a:lnTo>
                  <a:lnTo>
                    <a:pt x="881" y="1385"/>
                  </a:lnTo>
                  <a:lnTo>
                    <a:pt x="966" y="1317"/>
                  </a:lnTo>
                  <a:lnTo>
                    <a:pt x="1050" y="1243"/>
                  </a:lnTo>
                  <a:lnTo>
                    <a:pt x="1135" y="1163"/>
                  </a:lnTo>
                  <a:lnTo>
                    <a:pt x="1218" y="1078"/>
                  </a:lnTo>
                  <a:lnTo>
                    <a:pt x="1294" y="992"/>
                  </a:lnTo>
                  <a:lnTo>
                    <a:pt x="1362" y="908"/>
                  </a:lnTo>
                  <a:lnTo>
                    <a:pt x="1427" y="823"/>
                  </a:lnTo>
                  <a:lnTo>
                    <a:pt x="1483" y="741"/>
                  </a:lnTo>
                  <a:lnTo>
                    <a:pt x="1535" y="659"/>
                  </a:lnTo>
                  <a:lnTo>
                    <a:pt x="1582" y="579"/>
                  </a:lnTo>
                  <a:lnTo>
                    <a:pt x="1622" y="502"/>
                  </a:lnTo>
                  <a:lnTo>
                    <a:pt x="1659" y="427"/>
                  </a:lnTo>
                  <a:lnTo>
                    <a:pt x="1691" y="356"/>
                  </a:lnTo>
                  <a:lnTo>
                    <a:pt x="1717" y="286"/>
                  </a:lnTo>
                  <a:lnTo>
                    <a:pt x="1741" y="221"/>
                  </a:lnTo>
                  <a:lnTo>
                    <a:pt x="1761" y="159"/>
                  </a:lnTo>
                  <a:lnTo>
                    <a:pt x="1777" y="101"/>
                  </a:lnTo>
                  <a:lnTo>
                    <a:pt x="1791" y="49"/>
                  </a:lnTo>
                  <a:lnTo>
                    <a:pt x="1801" y="0"/>
                  </a:lnTo>
                  <a:close/>
                </a:path>
              </a:pathLst>
            </a:custGeom>
            <a:solidFill>
              <a:schemeClr val="accent2"/>
            </a:solidFill>
            <a:ln w="0">
              <a:noFill/>
              <a:prstDash val="solid"/>
              <a:round/>
              <a:headEnd/>
              <a:tailEnd/>
            </a:ln>
          </p:spPr>
          <p:txBody>
            <a:bodyPr vert="horz" wrap="square" lIns="0" tIns="0" rIns="0" bIns="0" numCol="1" anchor="ctr" anchorCtr="0" compatLnSpc="1">
              <a:prstTxWarp prst="textNoShape">
                <a:avLst/>
              </a:prstTxWarp>
            </a:bodyPr>
            <a:lstStyle/>
            <a:p>
              <a:pPr algn="ctr"/>
              <a:endParaRPr lang="en-IN" sz="1400" b="1">
                <a:latin typeface="Arial" pitchFamily="34" charset="0"/>
                <a:cs typeface="Arial" pitchFamily="34" charset="0"/>
              </a:endParaRPr>
            </a:p>
          </p:txBody>
        </p:sp>
        <p:sp>
          <p:nvSpPr>
            <p:cNvPr id="65" name="Oval 64"/>
            <p:cNvSpPr/>
            <p:nvPr/>
          </p:nvSpPr>
          <p:spPr>
            <a:xfrm>
              <a:off x="10455899" y="2893788"/>
              <a:ext cx="553478" cy="553476"/>
            </a:xfrm>
            <a:prstGeom prst="ellipse">
              <a:avLst/>
            </a:prstGeom>
            <a:solidFill>
              <a:srgbClr val="D1643C"/>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IN" sz="1400" b="1">
                <a:latin typeface="Arial" pitchFamily="34" charset="0"/>
                <a:cs typeface="Arial" pitchFamily="34" charset="0"/>
              </a:endParaRPr>
            </a:p>
          </p:txBody>
        </p:sp>
        <p:sp>
          <p:nvSpPr>
            <p:cNvPr id="11" name="Freeform 8"/>
            <p:cNvSpPr>
              <a:spLocks/>
            </p:cNvSpPr>
            <p:nvPr/>
          </p:nvSpPr>
          <p:spPr bwMode="auto">
            <a:xfrm>
              <a:off x="1394591" y="3108609"/>
              <a:ext cx="1151980" cy="1151979"/>
            </a:xfrm>
            <a:custGeom>
              <a:avLst/>
              <a:gdLst>
                <a:gd name="T0" fmla="*/ 2456 w 2456"/>
                <a:gd name="T1" fmla="*/ 655 h 2456"/>
                <a:gd name="T2" fmla="*/ 2355 w 2456"/>
                <a:gd name="T3" fmla="*/ 678 h 2456"/>
                <a:gd name="T4" fmla="*/ 2233 w 2456"/>
                <a:gd name="T5" fmla="*/ 713 h 2456"/>
                <a:gd name="T6" fmla="*/ 2096 w 2456"/>
                <a:gd name="T7" fmla="*/ 761 h 2456"/>
                <a:gd name="T8" fmla="*/ 1945 w 2456"/>
                <a:gd name="T9" fmla="*/ 827 h 2456"/>
                <a:gd name="T10" fmla="*/ 1785 w 2456"/>
                <a:gd name="T11" fmla="*/ 912 h 2456"/>
                <a:gd name="T12" fmla="*/ 1617 w 2456"/>
                <a:gd name="T13" fmla="*/ 1017 h 2456"/>
                <a:gd name="T14" fmla="*/ 1446 w 2456"/>
                <a:gd name="T15" fmla="*/ 1146 h 2456"/>
                <a:gd name="T16" fmla="*/ 1274 w 2456"/>
                <a:gd name="T17" fmla="*/ 1302 h 2456"/>
                <a:gd name="T18" fmla="*/ 1116 w 2456"/>
                <a:gd name="T19" fmla="*/ 1473 h 2456"/>
                <a:gd name="T20" fmla="*/ 988 w 2456"/>
                <a:gd name="T21" fmla="*/ 1642 h 2456"/>
                <a:gd name="T22" fmla="*/ 884 w 2456"/>
                <a:gd name="T23" fmla="*/ 1806 h 2456"/>
                <a:gd name="T24" fmla="*/ 804 w 2456"/>
                <a:gd name="T25" fmla="*/ 1963 h 2456"/>
                <a:gd name="T26" fmla="*/ 744 w 2456"/>
                <a:gd name="T27" fmla="*/ 2110 h 2456"/>
                <a:gd name="T28" fmla="*/ 701 w 2456"/>
                <a:gd name="T29" fmla="*/ 2242 h 2456"/>
                <a:gd name="T30" fmla="*/ 672 w 2456"/>
                <a:gd name="T31" fmla="*/ 2359 h 2456"/>
                <a:gd name="T32" fmla="*/ 654 w 2456"/>
                <a:gd name="T33" fmla="*/ 2456 h 2456"/>
                <a:gd name="T34" fmla="*/ 46 w 2456"/>
                <a:gd name="T35" fmla="*/ 1793 h 2456"/>
                <a:gd name="T36" fmla="*/ 152 w 2456"/>
                <a:gd name="T37" fmla="*/ 1766 h 2456"/>
                <a:gd name="T38" fmla="*/ 275 w 2456"/>
                <a:gd name="T39" fmla="*/ 1727 h 2456"/>
                <a:gd name="T40" fmla="*/ 412 w 2456"/>
                <a:gd name="T41" fmla="*/ 1670 h 2456"/>
                <a:gd name="T42" fmla="*/ 560 w 2456"/>
                <a:gd name="T43" fmla="*/ 1596 h 2456"/>
                <a:gd name="T44" fmla="*/ 717 w 2456"/>
                <a:gd name="T45" fmla="*/ 1502 h 2456"/>
                <a:gd name="T46" fmla="*/ 881 w 2456"/>
                <a:gd name="T47" fmla="*/ 1385 h 2456"/>
                <a:gd name="T48" fmla="*/ 1050 w 2456"/>
                <a:gd name="T49" fmla="*/ 1243 h 2456"/>
                <a:gd name="T50" fmla="*/ 1218 w 2456"/>
                <a:gd name="T51" fmla="*/ 1078 h 2456"/>
                <a:gd name="T52" fmla="*/ 1362 w 2456"/>
                <a:gd name="T53" fmla="*/ 908 h 2456"/>
                <a:gd name="T54" fmla="*/ 1483 w 2456"/>
                <a:gd name="T55" fmla="*/ 741 h 2456"/>
                <a:gd name="T56" fmla="*/ 1582 w 2456"/>
                <a:gd name="T57" fmla="*/ 579 h 2456"/>
                <a:gd name="T58" fmla="*/ 1659 w 2456"/>
                <a:gd name="T59" fmla="*/ 427 h 2456"/>
                <a:gd name="T60" fmla="*/ 1717 w 2456"/>
                <a:gd name="T61" fmla="*/ 286 h 2456"/>
                <a:gd name="T62" fmla="*/ 1761 w 2456"/>
                <a:gd name="T63" fmla="*/ 159 h 2456"/>
                <a:gd name="T64" fmla="*/ 1791 w 2456"/>
                <a:gd name="T65" fmla="*/ 49 h 24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456" h="2456">
                  <a:moveTo>
                    <a:pt x="1801" y="0"/>
                  </a:moveTo>
                  <a:lnTo>
                    <a:pt x="2456" y="655"/>
                  </a:lnTo>
                  <a:lnTo>
                    <a:pt x="2408" y="665"/>
                  </a:lnTo>
                  <a:lnTo>
                    <a:pt x="2355" y="678"/>
                  </a:lnTo>
                  <a:lnTo>
                    <a:pt x="2296" y="694"/>
                  </a:lnTo>
                  <a:lnTo>
                    <a:pt x="2233" y="713"/>
                  </a:lnTo>
                  <a:lnTo>
                    <a:pt x="2167" y="735"/>
                  </a:lnTo>
                  <a:lnTo>
                    <a:pt x="2096" y="761"/>
                  </a:lnTo>
                  <a:lnTo>
                    <a:pt x="2022" y="792"/>
                  </a:lnTo>
                  <a:lnTo>
                    <a:pt x="1945" y="827"/>
                  </a:lnTo>
                  <a:lnTo>
                    <a:pt x="1866" y="867"/>
                  </a:lnTo>
                  <a:lnTo>
                    <a:pt x="1785" y="912"/>
                  </a:lnTo>
                  <a:lnTo>
                    <a:pt x="1701" y="961"/>
                  </a:lnTo>
                  <a:lnTo>
                    <a:pt x="1617" y="1017"/>
                  </a:lnTo>
                  <a:lnTo>
                    <a:pt x="1532" y="1079"/>
                  </a:lnTo>
                  <a:lnTo>
                    <a:pt x="1446" y="1146"/>
                  </a:lnTo>
                  <a:lnTo>
                    <a:pt x="1360" y="1221"/>
                  </a:lnTo>
                  <a:lnTo>
                    <a:pt x="1274" y="1302"/>
                  </a:lnTo>
                  <a:lnTo>
                    <a:pt x="1191" y="1388"/>
                  </a:lnTo>
                  <a:lnTo>
                    <a:pt x="1116" y="1473"/>
                  </a:lnTo>
                  <a:lnTo>
                    <a:pt x="1049" y="1558"/>
                  </a:lnTo>
                  <a:lnTo>
                    <a:pt x="988" y="1642"/>
                  </a:lnTo>
                  <a:lnTo>
                    <a:pt x="934" y="1725"/>
                  </a:lnTo>
                  <a:lnTo>
                    <a:pt x="884" y="1806"/>
                  </a:lnTo>
                  <a:lnTo>
                    <a:pt x="842" y="1886"/>
                  </a:lnTo>
                  <a:lnTo>
                    <a:pt x="804" y="1963"/>
                  </a:lnTo>
                  <a:lnTo>
                    <a:pt x="772" y="2038"/>
                  </a:lnTo>
                  <a:lnTo>
                    <a:pt x="744" y="2110"/>
                  </a:lnTo>
                  <a:lnTo>
                    <a:pt x="721" y="2178"/>
                  </a:lnTo>
                  <a:lnTo>
                    <a:pt x="701" y="2242"/>
                  </a:lnTo>
                  <a:lnTo>
                    <a:pt x="684" y="2303"/>
                  </a:lnTo>
                  <a:lnTo>
                    <a:pt x="672" y="2359"/>
                  </a:lnTo>
                  <a:lnTo>
                    <a:pt x="662" y="2410"/>
                  </a:lnTo>
                  <a:lnTo>
                    <a:pt x="654" y="2456"/>
                  </a:lnTo>
                  <a:lnTo>
                    <a:pt x="0" y="1802"/>
                  </a:lnTo>
                  <a:lnTo>
                    <a:pt x="46" y="1793"/>
                  </a:lnTo>
                  <a:lnTo>
                    <a:pt x="96" y="1781"/>
                  </a:lnTo>
                  <a:lnTo>
                    <a:pt x="152" y="1766"/>
                  </a:lnTo>
                  <a:lnTo>
                    <a:pt x="211" y="1748"/>
                  </a:lnTo>
                  <a:lnTo>
                    <a:pt x="275" y="1727"/>
                  </a:lnTo>
                  <a:lnTo>
                    <a:pt x="341" y="1700"/>
                  </a:lnTo>
                  <a:lnTo>
                    <a:pt x="412" y="1670"/>
                  </a:lnTo>
                  <a:lnTo>
                    <a:pt x="484" y="1636"/>
                  </a:lnTo>
                  <a:lnTo>
                    <a:pt x="560" y="1596"/>
                  </a:lnTo>
                  <a:lnTo>
                    <a:pt x="637" y="1551"/>
                  </a:lnTo>
                  <a:lnTo>
                    <a:pt x="717" y="1502"/>
                  </a:lnTo>
                  <a:lnTo>
                    <a:pt x="799" y="1447"/>
                  </a:lnTo>
                  <a:lnTo>
                    <a:pt x="881" y="1385"/>
                  </a:lnTo>
                  <a:lnTo>
                    <a:pt x="966" y="1317"/>
                  </a:lnTo>
                  <a:lnTo>
                    <a:pt x="1050" y="1243"/>
                  </a:lnTo>
                  <a:lnTo>
                    <a:pt x="1135" y="1163"/>
                  </a:lnTo>
                  <a:lnTo>
                    <a:pt x="1218" y="1078"/>
                  </a:lnTo>
                  <a:lnTo>
                    <a:pt x="1294" y="992"/>
                  </a:lnTo>
                  <a:lnTo>
                    <a:pt x="1362" y="908"/>
                  </a:lnTo>
                  <a:lnTo>
                    <a:pt x="1427" y="823"/>
                  </a:lnTo>
                  <a:lnTo>
                    <a:pt x="1483" y="741"/>
                  </a:lnTo>
                  <a:lnTo>
                    <a:pt x="1535" y="659"/>
                  </a:lnTo>
                  <a:lnTo>
                    <a:pt x="1582" y="579"/>
                  </a:lnTo>
                  <a:lnTo>
                    <a:pt x="1622" y="502"/>
                  </a:lnTo>
                  <a:lnTo>
                    <a:pt x="1659" y="427"/>
                  </a:lnTo>
                  <a:lnTo>
                    <a:pt x="1691" y="356"/>
                  </a:lnTo>
                  <a:lnTo>
                    <a:pt x="1717" y="286"/>
                  </a:lnTo>
                  <a:lnTo>
                    <a:pt x="1741" y="221"/>
                  </a:lnTo>
                  <a:lnTo>
                    <a:pt x="1761" y="159"/>
                  </a:lnTo>
                  <a:lnTo>
                    <a:pt x="1777" y="101"/>
                  </a:lnTo>
                  <a:lnTo>
                    <a:pt x="1791" y="49"/>
                  </a:lnTo>
                  <a:lnTo>
                    <a:pt x="1801" y="0"/>
                  </a:lnTo>
                  <a:close/>
                </a:path>
              </a:pathLst>
            </a:custGeom>
            <a:solidFill>
              <a:schemeClr val="accent1"/>
            </a:solidFill>
            <a:ln w="0">
              <a:noFill/>
              <a:prstDash val="solid"/>
              <a:round/>
              <a:headEnd/>
              <a:tailEnd/>
            </a:ln>
          </p:spPr>
          <p:txBody>
            <a:bodyPr vert="horz" wrap="square" lIns="0" tIns="0" rIns="0" bIns="0" numCol="1" anchor="ctr" anchorCtr="0" compatLnSpc="1">
              <a:prstTxWarp prst="textNoShape">
                <a:avLst/>
              </a:prstTxWarp>
            </a:bodyPr>
            <a:lstStyle/>
            <a:p>
              <a:pPr algn="ctr"/>
              <a:endParaRPr lang="en-IN" sz="1400" b="1">
                <a:latin typeface="Arial" pitchFamily="34" charset="0"/>
                <a:cs typeface="Arial" pitchFamily="34" charset="0"/>
              </a:endParaRPr>
            </a:p>
          </p:txBody>
        </p:sp>
        <p:sp>
          <p:nvSpPr>
            <p:cNvPr id="22" name="Freeform 8"/>
            <p:cNvSpPr>
              <a:spLocks/>
            </p:cNvSpPr>
            <p:nvPr/>
          </p:nvSpPr>
          <p:spPr bwMode="auto">
            <a:xfrm flipH="1">
              <a:off x="2424724" y="3108609"/>
              <a:ext cx="1151980" cy="1151979"/>
            </a:xfrm>
            <a:custGeom>
              <a:avLst/>
              <a:gdLst>
                <a:gd name="T0" fmla="*/ 2456 w 2456"/>
                <a:gd name="T1" fmla="*/ 655 h 2456"/>
                <a:gd name="T2" fmla="*/ 2355 w 2456"/>
                <a:gd name="T3" fmla="*/ 678 h 2456"/>
                <a:gd name="T4" fmla="*/ 2233 w 2456"/>
                <a:gd name="T5" fmla="*/ 713 h 2456"/>
                <a:gd name="T6" fmla="*/ 2096 w 2456"/>
                <a:gd name="T7" fmla="*/ 761 h 2456"/>
                <a:gd name="T8" fmla="*/ 1945 w 2456"/>
                <a:gd name="T9" fmla="*/ 827 h 2456"/>
                <a:gd name="T10" fmla="*/ 1785 w 2456"/>
                <a:gd name="T11" fmla="*/ 912 h 2456"/>
                <a:gd name="T12" fmla="*/ 1617 w 2456"/>
                <a:gd name="T13" fmla="*/ 1017 h 2456"/>
                <a:gd name="T14" fmla="*/ 1446 w 2456"/>
                <a:gd name="T15" fmla="*/ 1146 h 2456"/>
                <a:gd name="T16" fmla="*/ 1274 w 2456"/>
                <a:gd name="T17" fmla="*/ 1302 h 2456"/>
                <a:gd name="T18" fmla="*/ 1116 w 2456"/>
                <a:gd name="T19" fmla="*/ 1473 h 2456"/>
                <a:gd name="T20" fmla="*/ 988 w 2456"/>
                <a:gd name="T21" fmla="*/ 1642 h 2456"/>
                <a:gd name="T22" fmla="*/ 884 w 2456"/>
                <a:gd name="T23" fmla="*/ 1806 h 2456"/>
                <a:gd name="T24" fmla="*/ 804 w 2456"/>
                <a:gd name="T25" fmla="*/ 1963 h 2456"/>
                <a:gd name="T26" fmla="*/ 744 w 2456"/>
                <a:gd name="T27" fmla="*/ 2110 h 2456"/>
                <a:gd name="T28" fmla="*/ 701 w 2456"/>
                <a:gd name="T29" fmla="*/ 2242 h 2456"/>
                <a:gd name="T30" fmla="*/ 672 w 2456"/>
                <a:gd name="T31" fmla="*/ 2359 h 2456"/>
                <a:gd name="T32" fmla="*/ 654 w 2456"/>
                <a:gd name="T33" fmla="*/ 2456 h 2456"/>
                <a:gd name="T34" fmla="*/ 46 w 2456"/>
                <a:gd name="T35" fmla="*/ 1793 h 2456"/>
                <a:gd name="T36" fmla="*/ 152 w 2456"/>
                <a:gd name="T37" fmla="*/ 1766 h 2456"/>
                <a:gd name="T38" fmla="*/ 275 w 2456"/>
                <a:gd name="T39" fmla="*/ 1727 h 2456"/>
                <a:gd name="T40" fmla="*/ 412 w 2456"/>
                <a:gd name="T41" fmla="*/ 1670 h 2456"/>
                <a:gd name="T42" fmla="*/ 560 w 2456"/>
                <a:gd name="T43" fmla="*/ 1596 h 2456"/>
                <a:gd name="T44" fmla="*/ 717 w 2456"/>
                <a:gd name="T45" fmla="*/ 1502 h 2456"/>
                <a:gd name="T46" fmla="*/ 881 w 2456"/>
                <a:gd name="T47" fmla="*/ 1385 h 2456"/>
                <a:gd name="T48" fmla="*/ 1050 w 2456"/>
                <a:gd name="T49" fmla="*/ 1243 h 2456"/>
                <a:gd name="T50" fmla="*/ 1218 w 2456"/>
                <a:gd name="T51" fmla="*/ 1078 h 2456"/>
                <a:gd name="T52" fmla="*/ 1362 w 2456"/>
                <a:gd name="T53" fmla="*/ 908 h 2456"/>
                <a:gd name="T54" fmla="*/ 1483 w 2456"/>
                <a:gd name="T55" fmla="*/ 741 h 2456"/>
                <a:gd name="T56" fmla="*/ 1582 w 2456"/>
                <a:gd name="T57" fmla="*/ 579 h 2456"/>
                <a:gd name="T58" fmla="*/ 1659 w 2456"/>
                <a:gd name="T59" fmla="*/ 427 h 2456"/>
                <a:gd name="T60" fmla="*/ 1717 w 2456"/>
                <a:gd name="T61" fmla="*/ 286 h 2456"/>
                <a:gd name="T62" fmla="*/ 1761 w 2456"/>
                <a:gd name="T63" fmla="*/ 159 h 2456"/>
                <a:gd name="T64" fmla="*/ 1791 w 2456"/>
                <a:gd name="T65" fmla="*/ 49 h 24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456" h="2456">
                  <a:moveTo>
                    <a:pt x="1801" y="0"/>
                  </a:moveTo>
                  <a:lnTo>
                    <a:pt x="2456" y="655"/>
                  </a:lnTo>
                  <a:lnTo>
                    <a:pt x="2408" y="665"/>
                  </a:lnTo>
                  <a:lnTo>
                    <a:pt x="2355" y="678"/>
                  </a:lnTo>
                  <a:lnTo>
                    <a:pt x="2296" y="694"/>
                  </a:lnTo>
                  <a:lnTo>
                    <a:pt x="2233" y="713"/>
                  </a:lnTo>
                  <a:lnTo>
                    <a:pt x="2167" y="735"/>
                  </a:lnTo>
                  <a:lnTo>
                    <a:pt x="2096" y="761"/>
                  </a:lnTo>
                  <a:lnTo>
                    <a:pt x="2022" y="792"/>
                  </a:lnTo>
                  <a:lnTo>
                    <a:pt x="1945" y="827"/>
                  </a:lnTo>
                  <a:lnTo>
                    <a:pt x="1866" y="867"/>
                  </a:lnTo>
                  <a:lnTo>
                    <a:pt x="1785" y="912"/>
                  </a:lnTo>
                  <a:lnTo>
                    <a:pt x="1701" y="961"/>
                  </a:lnTo>
                  <a:lnTo>
                    <a:pt x="1617" y="1017"/>
                  </a:lnTo>
                  <a:lnTo>
                    <a:pt x="1532" y="1079"/>
                  </a:lnTo>
                  <a:lnTo>
                    <a:pt x="1446" y="1146"/>
                  </a:lnTo>
                  <a:lnTo>
                    <a:pt x="1360" y="1221"/>
                  </a:lnTo>
                  <a:lnTo>
                    <a:pt x="1274" y="1302"/>
                  </a:lnTo>
                  <a:lnTo>
                    <a:pt x="1191" y="1388"/>
                  </a:lnTo>
                  <a:lnTo>
                    <a:pt x="1116" y="1473"/>
                  </a:lnTo>
                  <a:lnTo>
                    <a:pt x="1049" y="1558"/>
                  </a:lnTo>
                  <a:lnTo>
                    <a:pt x="988" y="1642"/>
                  </a:lnTo>
                  <a:lnTo>
                    <a:pt x="934" y="1725"/>
                  </a:lnTo>
                  <a:lnTo>
                    <a:pt x="884" y="1806"/>
                  </a:lnTo>
                  <a:lnTo>
                    <a:pt x="842" y="1886"/>
                  </a:lnTo>
                  <a:lnTo>
                    <a:pt x="804" y="1963"/>
                  </a:lnTo>
                  <a:lnTo>
                    <a:pt x="772" y="2038"/>
                  </a:lnTo>
                  <a:lnTo>
                    <a:pt x="744" y="2110"/>
                  </a:lnTo>
                  <a:lnTo>
                    <a:pt x="721" y="2178"/>
                  </a:lnTo>
                  <a:lnTo>
                    <a:pt x="701" y="2242"/>
                  </a:lnTo>
                  <a:lnTo>
                    <a:pt x="684" y="2303"/>
                  </a:lnTo>
                  <a:lnTo>
                    <a:pt x="672" y="2359"/>
                  </a:lnTo>
                  <a:lnTo>
                    <a:pt x="662" y="2410"/>
                  </a:lnTo>
                  <a:lnTo>
                    <a:pt x="654" y="2456"/>
                  </a:lnTo>
                  <a:lnTo>
                    <a:pt x="0" y="1802"/>
                  </a:lnTo>
                  <a:lnTo>
                    <a:pt x="46" y="1793"/>
                  </a:lnTo>
                  <a:lnTo>
                    <a:pt x="96" y="1781"/>
                  </a:lnTo>
                  <a:lnTo>
                    <a:pt x="152" y="1766"/>
                  </a:lnTo>
                  <a:lnTo>
                    <a:pt x="211" y="1748"/>
                  </a:lnTo>
                  <a:lnTo>
                    <a:pt x="275" y="1727"/>
                  </a:lnTo>
                  <a:lnTo>
                    <a:pt x="341" y="1700"/>
                  </a:lnTo>
                  <a:lnTo>
                    <a:pt x="412" y="1670"/>
                  </a:lnTo>
                  <a:lnTo>
                    <a:pt x="484" y="1636"/>
                  </a:lnTo>
                  <a:lnTo>
                    <a:pt x="560" y="1596"/>
                  </a:lnTo>
                  <a:lnTo>
                    <a:pt x="637" y="1551"/>
                  </a:lnTo>
                  <a:lnTo>
                    <a:pt x="717" y="1502"/>
                  </a:lnTo>
                  <a:lnTo>
                    <a:pt x="799" y="1447"/>
                  </a:lnTo>
                  <a:lnTo>
                    <a:pt x="881" y="1385"/>
                  </a:lnTo>
                  <a:lnTo>
                    <a:pt x="966" y="1317"/>
                  </a:lnTo>
                  <a:lnTo>
                    <a:pt x="1050" y="1243"/>
                  </a:lnTo>
                  <a:lnTo>
                    <a:pt x="1135" y="1163"/>
                  </a:lnTo>
                  <a:lnTo>
                    <a:pt x="1218" y="1078"/>
                  </a:lnTo>
                  <a:lnTo>
                    <a:pt x="1294" y="992"/>
                  </a:lnTo>
                  <a:lnTo>
                    <a:pt x="1362" y="908"/>
                  </a:lnTo>
                  <a:lnTo>
                    <a:pt x="1427" y="823"/>
                  </a:lnTo>
                  <a:lnTo>
                    <a:pt x="1483" y="741"/>
                  </a:lnTo>
                  <a:lnTo>
                    <a:pt x="1535" y="659"/>
                  </a:lnTo>
                  <a:lnTo>
                    <a:pt x="1582" y="579"/>
                  </a:lnTo>
                  <a:lnTo>
                    <a:pt x="1622" y="502"/>
                  </a:lnTo>
                  <a:lnTo>
                    <a:pt x="1659" y="427"/>
                  </a:lnTo>
                  <a:lnTo>
                    <a:pt x="1691" y="356"/>
                  </a:lnTo>
                  <a:lnTo>
                    <a:pt x="1717" y="286"/>
                  </a:lnTo>
                  <a:lnTo>
                    <a:pt x="1741" y="221"/>
                  </a:lnTo>
                  <a:lnTo>
                    <a:pt x="1761" y="159"/>
                  </a:lnTo>
                  <a:lnTo>
                    <a:pt x="1777" y="101"/>
                  </a:lnTo>
                  <a:lnTo>
                    <a:pt x="1791" y="49"/>
                  </a:lnTo>
                  <a:lnTo>
                    <a:pt x="1801" y="0"/>
                  </a:lnTo>
                  <a:close/>
                </a:path>
              </a:pathLst>
            </a:custGeom>
            <a:solidFill>
              <a:schemeClr val="accent2"/>
            </a:solidFill>
            <a:ln w="0">
              <a:noFill/>
              <a:prstDash val="solid"/>
              <a:round/>
              <a:headEnd/>
              <a:tailEnd/>
            </a:ln>
          </p:spPr>
          <p:txBody>
            <a:bodyPr vert="horz" wrap="square" lIns="0" tIns="0" rIns="0" bIns="0" numCol="1" anchor="ctr" anchorCtr="0" compatLnSpc="1">
              <a:prstTxWarp prst="textNoShape">
                <a:avLst/>
              </a:prstTxWarp>
            </a:bodyPr>
            <a:lstStyle/>
            <a:p>
              <a:pPr algn="ctr"/>
              <a:endParaRPr lang="en-IN" sz="1400" b="1">
                <a:latin typeface="Arial" pitchFamily="34" charset="0"/>
                <a:cs typeface="Arial" pitchFamily="34" charset="0"/>
              </a:endParaRPr>
            </a:p>
          </p:txBody>
        </p:sp>
        <p:sp>
          <p:nvSpPr>
            <p:cNvPr id="26" name="Freeform 8"/>
            <p:cNvSpPr>
              <a:spLocks/>
            </p:cNvSpPr>
            <p:nvPr/>
          </p:nvSpPr>
          <p:spPr bwMode="auto">
            <a:xfrm>
              <a:off x="3458537" y="3108609"/>
              <a:ext cx="1151980" cy="1151979"/>
            </a:xfrm>
            <a:custGeom>
              <a:avLst/>
              <a:gdLst>
                <a:gd name="T0" fmla="*/ 2456 w 2456"/>
                <a:gd name="T1" fmla="*/ 655 h 2456"/>
                <a:gd name="T2" fmla="*/ 2355 w 2456"/>
                <a:gd name="T3" fmla="*/ 678 h 2456"/>
                <a:gd name="T4" fmla="*/ 2233 w 2456"/>
                <a:gd name="T5" fmla="*/ 713 h 2456"/>
                <a:gd name="T6" fmla="*/ 2096 w 2456"/>
                <a:gd name="T7" fmla="*/ 761 h 2456"/>
                <a:gd name="T8" fmla="*/ 1945 w 2456"/>
                <a:gd name="T9" fmla="*/ 827 h 2456"/>
                <a:gd name="T10" fmla="*/ 1785 w 2456"/>
                <a:gd name="T11" fmla="*/ 912 h 2456"/>
                <a:gd name="T12" fmla="*/ 1617 w 2456"/>
                <a:gd name="T13" fmla="*/ 1017 h 2456"/>
                <a:gd name="T14" fmla="*/ 1446 w 2456"/>
                <a:gd name="T15" fmla="*/ 1146 h 2456"/>
                <a:gd name="T16" fmla="*/ 1274 w 2456"/>
                <a:gd name="T17" fmla="*/ 1302 h 2456"/>
                <a:gd name="T18" fmla="*/ 1116 w 2456"/>
                <a:gd name="T19" fmla="*/ 1473 h 2456"/>
                <a:gd name="T20" fmla="*/ 988 w 2456"/>
                <a:gd name="T21" fmla="*/ 1642 h 2456"/>
                <a:gd name="T22" fmla="*/ 884 w 2456"/>
                <a:gd name="T23" fmla="*/ 1806 h 2456"/>
                <a:gd name="T24" fmla="*/ 804 w 2456"/>
                <a:gd name="T25" fmla="*/ 1963 h 2456"/>
                <a:gd name="T26" fmla="*/ 744 w 2456"/>
                <a:gd name="T27" fmla="*/ 2110 h 2456"/>
                <a:gd name="T28" fmla="*/ 701 w 2456"/>
                <a:gd name="T29" fmla="*/ 2242 h 2456"/>
                <a:gd name="T30" fmla="*/ 672 w 2456"/>
                <a:gd name="T31" fmla="*/ 2359 h 2456"/>
                <a:gd name="T32" fmla="*/ 654 w 2456"/>
                <a:gd name="T33" fmla="*/ 2456 h 2456"/>
                <a:gd name="T34" fmla="*/ 46 w 2456"/>
                <a:gd name="T35" fmla="*/ 1793 h 2456"/>
                <a:gd name="T36" fmla="*/ 152 w 2456"/>
                <a:gd name="T37" fmla="*/ 1766 h 2456"/>
                <a:gd name="T38" fmla="*/ 275 w 2456"/>
                <a:gd name="T39" fmla="*/ 1727 h 2456"/>
                <a:gd name="T40" fmla="*/ 412 w 2456"/>
                <a:gd name="T41" fmla="*/ 1670 h 2456"/>
                <a:gd name="T42" fmla="*/ 560 w 2456"/>
                <a:gd name="T43" fmla="*/ 1596 h 2456"/>
                <a:gd name="T44" fmla="*/ 717 w 2456"/>
                <a:gd name="T45" fmla="*/ 1502 h 2456"/>
                <a:gd name="T46" fmla="*/ 881 w 2456"/>
                <a:gd name="T47" fmla="*/ 1385 h 2456"/>
                <a:gd name="T48" fmla="*/ 1050 w 2456"/>
                <a:gd name="T49" fmla="*/ 1243 h 2456"/>
                <a:gd name="T50" fmla="*/ 1218 w 2456"/>
                <a:gd name="T51" fmla="*/ 1078 h 2456"/>
                <a:gd name="T52" fmla="*/ 1362 w 2456"/>
                <a:gd name="T53" fmla="*/ 908 h 2456"/>
                <a:gd name="T54" fmla="*/ 1483 w 2456"/>
                <a:gd name="T55" fmla="*/ 741 h 2456"/>
                <a:gd name="T56" fmla="*/ 1582 w 2456"/>
                <a:gd name="T57" fmla="*/ 579 h 2456"/>
                <a:gd name="T58" fmla="*/ 1659 w 2456"/>
                <a:gd name="T59" fmla="*/ 427 h 2456"/>
                <a:gd name="T60" fmla="*/ 1717 w 2456"/>
                <a:gd name="T61" fmla="*/ 286 h 2456"/>
                <a:gd name="T62" fmla="*/ 1761 w 2456"/>
                <a:gd name="T63" fmla="*/ 159 h 2456"/>
                <a:gd name="T64" fmla="*/ 1791 w 2456"/>
                <a:gd name="T65" fmla="*/ 49 h 24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456" h="2456">
                  <a:moveTo>
                    <a:pt x="1801" y="0"/>
                  </a:moveTo>
                  <a:lnTo>
                    <a:pt x="2456" y="655"/>
                  </a:lnTo>
                  <a:lnTo>
                    <a:pt x="2408" y="665"/>
                  </a:lnTo>
                  <a:lnTo>
                    <a:pt x="2355" y="678"/>
                  </a:lnTo>
                  <a:lnTo>
                    <a:pt x="2296" y="694"/>
                  </a:lnTo>
                  <a:lnTo>
                    <a:pt x="2233" y="713"/>
                  </a:lnTo>
                  <a:lnTo>
                    <a:pt x="2167" y="735"/>
                  </a:lnTo>
                  <a:lnTo>
                    <a:pt x="2096" y="761"/>
                  </a:lnTo>
                  <a:lnTo>
                    <a:pt x="2022" y="792"/>
                  </a:lnTo>
                  <a:lnTo>
                    <a:pt x="1945" y="827"/>
                  </a:lnTo>
                  <a:lnTo>
                    <a:pt x="1866" y="867"/>
                  </a:lnTo>
                  <a:lnTo>
                    <a:pt x="1785" y="912"/>
                  </a:lnTo>
                  <a:lnTo>
                    <a:pt x="1701" y="961"/>
                  </a:lnTo>
                  <a:lnTo>
                    <a:pt x="1617" y="1017"/>
                  </a:lnTo>
                  <a:lnTo>
                    <a:pt x="1532" y="1079"/>
                  </a:lnTo>
                  <a:lnTo>
                    <a:pt x="1446" y="1146"/>
                  </a:lnTo>
                  <a:lnTo>
                    <a:pt x="1360" y="1221"/>
                  </a:lnTo>
                  <a:lnTo>
                    <a:pt x="1274" y="1302"/>
                  </a:lnTo>
                  <a:lnTo>
                    <a:pt x="1191" y="1388"/>
                  </a:lnTo>
                  <a:lnTo>
                    <a:pt x="1116" y="1473"/>
                  </a:lnTo>
                  <a:lnTo>
                    <a:pt x="1049" y="1558"/>
                  </a:lnTo>
                  <a:lnTo>
                    <a:pt x="988" y="1642"/>
                  </a:lnTo>
                  <a:lnTo>
                    <a:pt x="934" y="1725"/>
                  </a:lnTo>
                  <a:lnTo>
                    <a:pt x="884" y="1806"/>
                  </a:lnTo>
                  <a:lnTo>
                    <a:pt x="842" y="1886"/>
                  </a:lnTo>
                  <a:lnTo>
                    <a:pt x="804" y="1963"/>
                  </a:lnTo>
                  <a:lnTo>
                    <a:pt x="772" y="2038"/>
                  </a:lnTo>
                  <a:lnTo>
                    <a:pt x="744" y="2110"/>
                  </a:lnTo>
                  <a:lnTo>
                    <a:pt x="721" y="2178"/>
                  </a:lnTo>
                  <a:lnTo>
                    <a:pt x="701" y="2242"/>
                  </a:lnTo>
                  <a:lnTo>
                    <a:pt x="684" y="2303"/>
                  </a:lnTo>
                  <a:lnTo>
                    <a:pt x="672" y="2359"/>
                  </a:lnTo>
                  <a:lnTo>
                    <a:pt x="662" y="2410"/>
                  </a:lnTo>
                  <a:lnTo>
                    <a:pt x="654" y="2456"/>
                  </a:lnTo>
                  <a:lnTo>
                    <a:pt x="0" y="1802"/>
                  </a:lnTo>
                  <a:lnTo>
                    <a:pt x="46" y="1793"/>
                  </a:lnTo>
                  <a:lnTo>
                    <a:pt x="96" y="1781"/>
                  </a:lnTo>
                  <a:lnTo>
                    <a:pt x="152" y="1766"/>
                  </a:lnTo>
                  <a:lnTo>
                    <a:pt x="211" y="1748"/>
                  </a:lnTo>
                  <a:lnTo>
                    <a:pt x="275" y="1727"/>
                  </a:lnTo>
                  <a:lnTo>
                    <a:pt x="341" y="1700"/>
                  </a:lnTo>
                  <a:lnTo>
                    <a:pt x="412" y="1670"/>
                  </a:lnTo>
                  <a:lnTo>
                    <a:pt x="484" y="1636"/>
                  </a:lnTo>
                  <a:lnTo>
                    <a:pt x="560" y="1596"/>
                  </a:lnTo>
                  <a:lnTo>
                    <a:pt x="637" y="1551"/>
                  </a:lnTo>
                  <a:lnTo>
                    <a:pt x="717" y="1502"/>
                  </a:lnTo>
                  <a:lnTo>
                    <a:pt x="799" y="1447"/>
                  </a:lnTo>
                  <a:lnTo>
                    <a:pt x="881" y="1385"/>
                  </a:lnTo>
                  <a:lnTo>
                    <a:pt x="966" y="1317"/>
                  </a:lnTo>
                  <a:lnTo>
                    <a:pt x="1050" y="1243"/>
                  </a:lnTo>
                  <a:lnTo>
                    <a:pt x="1135" y="1163"/>
                  </a:lnTo>
                  <a:lnTo>
                    <a:pt x="1218" y="1078"/>
                  </a:lnTo>
                  <a:lnTo>
                    <a:pt x="1294" y="992"/>
                  </a:lnTo>
                  <a:lnTo>
                    <a:pt x="1362" y="908"/>
                  </a:lnTo>
                  <a:lnTo>
                    <a:pt x="1427" y="823"/>
                  </a:lnTo>
                  <a:lnTo>
                    <a:pt x="1483" y="741"/>
                  </a:lnTo>
                  <a:lnTo>
                    <a:pt x="1535" y="659"/>
                  </a:lnTo>
                  <a:lnTo>
                    <a:pt x="1582" y="579"/>
                  </a:lnTo>
                  <a:lnTo>
                    <a:pt x="1622" y="502"/>
                  </a:lnTo>
                  <a:lnTo>
                    <a:pt x="1659" y="427"/>
                  </a:lnTo>
                  <a:lnTo>
                    <a:pt x="1691" y="356"/>
                  </a:lnTo>
                  <a:lnTo>
                    <a:pt x="1717" y="286"/>
                  </a:lnTo>
                  <a:lnTo>
                    <a:pt x="1741" y="221"/>
                  </a:lnTo>
                  <a:lnTo>
                    <a:pt x="1761" y="159"/>
                  </a:lnTo>
                  <a:lnTo>
                    <a:pt x="1777" y="101"/>
                  </a:lnTo>
                  <a:lnTo>
                    <a:pt x="1791" y="49"/>
                  </a:lnTo>
                  <a:lnTo>
                    <a:pt x="1801" y="0"/>
                  </a:lnTo>
                  <a:close/>
                </a:path>
              </a:pathLst>
            </a:custGeom>
            <a:solidFill>
              <a:schemeClr val="accent3"/>
            </a:solidFill>
            <a:ln w="0">
              <a:noFill/>
              <a:prstDash val="solid"/>
              <a:round/>
              <a:headEnd/>
              <a:tailEnd/>
            </a:ln>
          </p:spPr>
          <p:txBody>
            <a:bodyPr vert="horz" wrap="square" lIns="0" tIns="0" rIns="0" bIns="0" numCol="1" anchor="ctr" anchorCtr="0" compatLnSpc="1">
              <a:prstTxWarp prst="textNoShape">
                <a:avLst/>
              </a:prstTxWarp>
            </a:bodyPr>
            <a:lstStyle/>
            <a:p>
              <a:pPr algn="ctr"/>
              <a:endParaRPr lang="en-IN" sz="1400" b="1">
                <a:latin typeface="Arial" pitchFamily="34" charset="0"/>
                <a:cs typeface="Arial" pitchFamily="34" charset="0"/>
              </a:endParaRPr>
            </a:p>
          </p:txBody>
        </p:sp>
        <p:sp>
          <p:nvSpPr>
            <p:cNvPr id="30" name="Freeform 8"/>
            <p:cNvSpPr>
              <a:spLocks/>
            </p:cNvSpPr>
            <p:nvPr/>
          </p:nvSpPr>
          <p:spPr bwMode="auto">
            <a:xfrm flipH="1">
              <a:off x="4483363" y="3108609"/>
              <a:ext cx="1151980" cy="1151979"/>
            </a:xfrm>
            <a:custGeom>
              <a:avLst/>
              <a:gdLst>
                <a:gd name="T0" fmla="*/ 2456 w 2456"/>
                <a:gd name="T1" fmla="*/ 655 h 2456"/>
                <a:gd name="T2" fmla="*/ 2355 w 2456"/>
                <a:gd name="T3" fmla="*/ 678 h 2456"/>
                <a:gd name="T4" fmla="*/ 2233 w 2456"/>
                <a:gd name="T5" fmla="*/ 713 h 2456"/>
                <a:gd name="T6" fmla="*/ 2096 w 2456"/>
                <a:gd name="T7" fmla="*/ 761 h 2456"/>
                <a:gd name="T8" fmla="*/ 1945 w 2456"/>
                <a:gd name="T9" fmla="*/ 827 h 2456"/>
                <a:gd name="T10" fmla="*/ 1785 w 2456"/>
                <a:gd name="T11" fmla="*/ 912 h 2456"/>
                <a:gd name="T12" fmla="*/ 1617 w 2456"/>
                <a:gd name="T13" fmla="*/ 1017 h 2456"/>
                <a:gd name="T14" fmla="*/ 1446 w 2456"/>
                <a:gd name="T15" fmla="*/ 1146 h 2456"/>
                <a:gd name="T16" fmla="*/ 1274 w 2456"/>
                <a:gd name="T17" fmla="*/ 1302 h 2456"/>
                <a:gd name="T18" fmla="*/ 1116 w 2456"/>
                <a:gd name="T19" fmla="*/ 1473 h 2456"/>
                <a:gd name="T20" fmla="*/ 988 w 2456"/>
                <a:gd name="T21" fmla="*/ 1642 h 2456"/>
                <a:gd name="T22" fmla="*/ 884 w 2456"/>
                <a:gd name="T23" fmla="*/ 1806 h 2456"/>
                <a:gd name="T24" fmla="*/ 804 w 2456"/>
                <a:gd name="T25" fmla="*/ 1963 h 2456"/>
                <a:gd name="T26" fmla="*/ 744 w 2456"/>
                <a:gd name="T27" fmla="*/ 2110 h 2456"/>
                <a:gd name="T28" fmla="*/ 701 w 2456"/>
                <a:gd name="T29" fmla="*/ 2242 h 2456"/>
                <a:gd name="T30" fmla="*/ 672 w 2456"/>
                <a:gd name="T31" fmla="*/ 2359 h 2456"/>
                <a:gd name="T32" fmla="*/ 654 w 2456"/>
                <a:gd name="T33" fmla="*/ 2456 h 2456"/>
                <a:gd name="T34" fmla="*/ 46 w 2456"/>
                <a:gd name="T35" fmla="*/ 1793 h 2456"/>
                <a:gd name="T36" fmla="*/ 152 w 2456"/>
                <a:gd name="T37" fmla="*/ 1766 h 2456"/>
                <a:gd name="T38" fmla="*/ 275 w 2456"/>
                <a:gd name="T39" fmla="*/ 1727 h 2456"/>
                <a:gd name="T40" fmla="*/ 412 w 2456"/>
                <a:gd name="T41" fmla="*/ 1670 h 2456"/>
                <a:gd name="T42" fmla="*/ 560 w 2456"/>
                <a:gd name="T43" fmla="*/ 1596 h 2456"/>
                <a:gd name="T44" fmla="*/ 717 w 2456"/>
                <a:gd name="T45" fmla="*/ 1502 h 2456"/>
                <a:gd name="T46" fmla="*/ 881 w 2456"/>
                <a:gd name="T47" fmla="*/ 1385 h 2456"/>
                <a:gd name="T48" fmla="*/ 1050 w 2456"/>
                <a:gd name="T49" fmla="*/ 1243 h 2456"/>
                <a:gd name="T50" fmla="*/ 1218 w 2456"/>
                <a:gd name="T51" fmla="*/ 1078 h 2456"/>
                <a:gd name="T52" fmla="*/ 1362 w 2456"/>
                <a:gd name="T53" fmla="*/ 908 h 2456"/>
                <a:gd name="T54" fmla="*/ 1483 w 2456"/>
                <a:gd name="T55" fmla="*/ 741 h 2456"/>
                <a:gd name="T56" fmla="*/ 1582 w 2456"/>
                <a:gd name="T57" fmla="*/ 579 h 2456"/>
                <a:gd name="T58" fmla="*/ 1659 w 2456"/>
                <a:gd name="T59" fmla="*/ 427 h 2456"/>
                <a:gd name="T60" fmla="*/ 1717 w 2456"/>
                <a:gd name="T61" fmla="*/ 286 h 2456"/>
                <a:gd name="T62" fmla="*/ 1761 w 2456"/>
                <a:gd name="T63" fmla="*/ 159 h 2456"/>
                <a:gd name="T64" fmla="*/ 1791 w 2456"/>
                <a:gd name="T65" fmla="*/ 49 h 24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456" h="2456">
                  <a:moveTo>
                    <a:pt x="1801" y="0"/>
                  </a:moveTo>
                  <a:lnTo>
                    <a:pt x="2456" y="655"/>
                  </a:lnTo>
                  <a:lnTo>
                    <a:pt x="2408" y="665"/>
                  </a:lnTo>
                  <a:lnTo>
                    <a:pt x="2355" y="678"/>
                  </a:lnTo>
                  <a:lnTo>
                    <a:pt x="2296" y="694"/>
                  </a:lnTo>
                  <a:lnTo>
                    <a:pt x="2233" y="713"/>
                  </a:lnTo>
                  <a:lnTo>
                    <a:pt x="2167" y="735"/>
                  </a:lnTo>
                  <a:lnTo>
                    <a:pt x="2096" y="761"/>
                  </a:lnTo>
                  <a:lnTo>
                    <a:pt x="2022" y="792"/>
                  </a:lnTo>
                  <a:lnTo>
                    <a:pt x="1945" y="827"/>
                  </a:lnTo>
                  <a:lnTo>
                    <a:pt x="1866" y="867"/>
                  </a:lnTo>
                  <a:lnTo>
                    <a:pt x="1785" y="912"/>
                  </a:lnTo>
                  <a:lnTo>
                    <a:pt x="1701" y="961"/>
                  </a:lnTo>
                  <a:lnTo>
                    <a:pt x="1617" y="1017"/>
                  </a:lnTo>
                  <a:lnTo>
                    <a:pt x="1532" y="1079"/>
                  </a:lnTo>
                  <a:lnTo>
                    <a:pt x="1446" y="1146"/>
                  </a:lnTo>
                  <a:lnTo>
                    <a:pt x="1360" y="1221"/>
                  </a:lnTo>
                  <a:lnTo>
                    <a:pt x="1274" y="1302"/>
                  </a:lnTo>
                  <a:lnTo>
                    <a:pt x="1191" y="1388"/>
                  </a:lnTo>
                  <a:lnTo>
                    <a:pt x="1116" y="1473"/>
                  </a:lnTo>
                  <a:lnTo>
                    <a:pt x="1049" y="1558"/>
                  </a:lnTo>
                  <a:lnTo>
                    <a:pt x="988" y="1642"/>
                  </a:lnTo>
                  <a:lnTo>
                    <a:pt x="934" y="1725"/>
                  </a:lnTo>
                  <a:lnTo>
                    <a:pt x="884" y="1806"/>
                  </a:lnTo>
                  <a:lnTo>
                    <a:pt x="842" y="1886"/>
                  </a:lnTo>
                  <a:lnTo>
                    <a:pt x="804" y="1963"/>
                  </a:lnTo>
                  <a:lnTo>
                    <a:pt x="772" y="2038"/>
                  </a:lnTo>
                  <a:lnTo>
                    <a:pt x="744" y="2110"/>
                  </a:lnTo>
                  <a:lnTo>
                    <a:pt x="721" y="2178"/>
                  </a:lnTo>
                  <a:lnTo>
                    <a:pt x="701" y="2242"/>
                  </a:lnTo>
                  <a:lnTo>
                    <a:pt x="684" y="2303"/>
                  </a:lnTo>
                  <a:lnTo>
                    <a:pt x="672" y="2359"/>
                  </a:lnTo>
                  <a:lnTo>
                    <a:pt x="662" y="2410"/>
                  </a:lnTo>
                  <a:lnTo>
                    <a:pt x="654" y="2456"/>
                  </a:lnTo>
                  <a:lnTo>
                    <a:pt x="0" y="1802"/>
                  </a:lnTo>
                  <a:lnTo>
                    <a:pt x="46" y="1793"/>
                  </a:lnTo>
                  <a:lnTo>
                    <a:pt x="96" y="1781"/>
                  </a:lnTo>
                  <a:lnTo>
                    <a:pt x="152" y="1766"/>
                  </a:lnTo>
                  <a:lnTo>
                    <a:pt x="211" y="1748"/>
                  </a:lnTo>
                  <a:lnTo>
                    <a:pt x="275" y="1727"/>
                  </a:lnTo>
                  <a:lnTo>
                    <a:pt x="341" y="1700"/>
                  </a:lnTo>
                  <a:lnTo>
                    <a:pt x="412" y="1670"/>
                  </a:lnTo>
                  <a:lnTo>
                    <a:pt x="484" y="1636"/>
                  </a:lnTo>
                  <a:lnTo>
                    <a:pt x="560" y="1596"/>
                  </a:lnTo>
                  <a:lnTo>
                    <a:pt x="637" y="1551"/>
                  </a:lnTo>
                  <a:lnTo>
                    <a:pt x="717" y="1502"/>
                  </a:lnTo>
                  <a:lnTo>
                    <a:pt x="799" y="1447"/>
                  </a:lnTo>
                  <a:lnTo>
                    <a:pt x="881" y="1385"/>
                  </a:lnTo>
                  <a:lnTo>
                    <a:pt x="966" y="1317"/>
                  </a:lnTo>
                  <a:lnTo>
                    <a:pt x="1050" y="1243"/>
                  </a:lnTo>
                  <a:lnTo>
                    <a:pt x="1135" y="1163"/>
                  </a:lnTo>
                  <a:lnTo>
                    <a:pt x="1218" y="1078"/>
                  </a:lnTo>
                  <a:lnTo>
                    <a:pt x="1294" y="992"/>
                  </a:lnTo>
                  <a:lnTo>
                    <a:pt x="1362" y="908"/>
                  </a:lnTo>
                  <a:lnTo>
                    <a:pt x="1427" y="823"/>
                  </a:lnTo>
                  <a:lnTo>
                    <a:pt x="1483" y="741"/>
                  </a:lnTo>
                  <a:lnTo>
                    <a:pt x="1535" y="659"/>
                  </a:lnTo>
                  <a:lnTo>
                    <a:pt x="1582" y="579"/>
                  </a:lnTo>
                  <a:lnTo>
                    <a:pt x="1622" y="502"/>
                  </a:lnTo>
                  <a:lnTo>
                    <a:pt x="1659" y="427"/>
                  </a:lnTo>
                  <a:lnTo>
                    <a:pt x="1691" y="356"/>
                  </a:lnTo>
                  <a:lnTo>
                    <a:pt x="1717" y="286"/>
                  </a:lnTo>
                  <a:lnTo>
                    <a:pt x="1741" y="221"/>
                  </a:lnTo>
                  <a:lnTo>
                    <a:pt x="1761" y="159"/>
                  </a:lnTo>
                  <a:lnTo>
                    <a:pt x="1777" y="101"/>
                  </a:lnTo>
                  <a:lnTo>
                    <a:pt x="1791" y="49"/>
                  </a:lnTo>
                  <a:lnTo>
                    <a:pt x="1801" y="0"/>
                  </a:lnTo>
                  <a:close/>
                </a:path>
              </a:pathLst>
            </a:custGeom>
            <a:solidFill>
              <a:schemeClr val="accent4"/>
            </a:solidFill>
            <a:ln w="0">
              <a:noFill/>
              <a:prstDash val="solid"/>
              <a:round/>
              <a:headEnd/>
              <a:tailEnd/>
            </a:ln>
          </p:spPr>
          <p:txBody>
            <a:bodyPr vert="horz" wrap="square" lIns="0" tIns="0" rIns="0" bIns="0" numCol="1" anchor="ctr" anchorCtr="0" compatLnSpc="1">
              <a:prstTxWarp prst="textNoShape">
                <a:avLst/>
              </a:prstTxWarp>
            </a:bodyPr>
            <a:lstStyle/>
            <a:p>
              <a:pPr algn="ctr"/>
              <a:endParaRPr lang="en-IN" sz="1400" b="1">
                <a:latin typeface="Arial" pitchFamily="34" charset="0"/>
                <a:cs typeface="Arial" pitchFamily="34" charset="0"/>
              </a:endParaRPr>
            </a:p>
          </p:txBody>
        </p:sp>
        <p:sp>
          <p:nvSpPr>
            <p:cNvPr id="38" name="Freeform 8"/>
            <p:cNvSpPr>
              <a:spLocks/>
            </p:cNvSpPr>
            <p:nvPr/>
          </p:nvSpPr>
          <p:spPr bwMode="auto">
            <a:xfrm>
              <a:off x="5516033" y="3108609"/>
              <a:ext cx="1151980" cy="1151979"/>
            </a:xfrm>
            <a:custGeom>
              <a:avLst/>
              <a:gdLst>
                <a:gd name="T0" fmla="*/ 2456 w 2456"/>
                <a:gd name="T1" fmla="*/ 655 h 2456"/>
                <a:gd name="T2" fmla="*/ 2355 w 2456"/>
                <a:gd name="T3" fmla="*/ 678 h 2456"/>
                <a:gd name="T4" fmla="*/ 2233 w 2456"/>
                <a:gd name="T5" fmla="*/ 713 h 2456"/>
                <a:gd name="T6" fmla="*/ 2096 w 2456"/>
                <a:gd name="T7" fmla="*/ 761 h 2456"/>
                <a:gd name="T8" fmla="*/ 1945 w 2456"/>
                <a:gd name="T9" fmla="*/ 827 h 2456"/>
                <a:gd name="T10" fmla="*/ 1785 w 2456"/>
                <a:gd name="T11" fmla="*/ 912 h 2456"/>
                <a:gd name="T12" fmla="*/ 1617 w 2456"/>
                <a:gd name="T13" fmla="*/ 1017 h 2456"/>
                <a:gd name="T14" fmla="*/ 1446 w 2456"/>
                <a:gd name="T15" fmla="*/ 1146 h 2456"/>
                <a:gd name="T16" fmla="*/ 1274 w 2456"/>
                <a:gd name="T17" fmla="*/ 1302 h 2456"/>
                <a:gd name="T18" fmla="*/ 1116 w 2456"/>
                <a:gd name="T19" fmla="*/ 1473 h 2456"/>
                <a:gd name="T20" fmla="*/ 988 w 2456"/>
                <a:gd name="T21" fmla="*/ 1642 h 2456"/>
                <a:gd name="T22" fmla="*/ 884 w 2456"/>
                <a:gd name="T23" fmla="*/ 1806 h 2456"/>
                <a:gd name="T24" fmla="*/ 804 w 2456"/>
                <a:gd name="T25" fmla="*/ 1963 h 2456"/>
                <a:gd name="T26" fmla="*/ 744 w 2456"/>
                <a:gd name="T27" fmla="*/ 2110 h 2456"/>
                <a:gd name="T28" fmla="*/ 701 w 2456"/>
                <a:gd name="T29" fmla="*/ 2242 h 2456"/>
                <a:gd name="T30" fmla="*/ 672 w 2456"/>
                <a:gd name="T31" fmla="*/ 2359 h 2456"/>
                <a:gd name="T32" fmla="*/ 654 w 2456"/>
                <a:gd name="T33" fmla="*/ 2456 h 2456"/>
                <a:gd name="T34" fmla="*/ 46 w 2456"/>
                <a:gd name="T35" fmla="*/ 1793 h 2456"/>
                <a:gd name="T36" fmla="*/ 152 w 2456"/>
                <a:gd name="T37" fmla="*/ 1766 h 2456"/>
                <a:gd name="T38" fmla="*/ 275 w 2456"/>
                <a:gd name="T39" fmla="*/ 1727 h 2456"/>
                <a:gd name="T40" fmla="*/ 412 w 2456"/>
                <a:gd name="T41" fmla="*/ 1670 h 2456"/>
                <a:gd name="T42" fmla="*/ 560 w 2456"/>
                <a:gd name="T43" fmla="*/ 1596 h 2456"/>
                <a:gd name="T44" fmla="*/ 717 w 2456"/>
                <a:gd name="T45" fmla="*/ 1502 h 2456"/>
                <a:gd name="T46" fmla="*/ 881 w 2456"/>
                <a:gd name="T47" fmla="*/ 1385 h 2456"/>
                <a:gd name="T48" fmla="*/ 1050 w 2456"/>
                <a:gd name="T49" fmla="*/ 1243 h 2456"/>
                <a:gd name="T50" fmla="*/ 1218 w 2456"/>
                <a:gd name="T51" fmla="*/ 1078 h 2456"/>
                <a:gd name="T52" fmla="*/ 1362 w 2456"/>
                <a:gd name="T53" fmla="*/ 908 h 2456"/>
                <a:gd name="T54" fmla="*/ 1483 w 2456"/>
                <a:gd name="T55" fmla="*/ 741 h 2456"/>
                <a:gd name="T56" fmla="*/ 1582 w 2456"/>
                <a:gd name="T57" fmla="*/ 579 h 2456"/>
                <a:gd name="T58" fmla="*/ 1659 w 2456"/>
                <a:gd name="T59" fmla="*/ 427 h 2456"/>
                <a:gd name="T60" fmla="*/ 1717 w 2456"/>
                <a:gd name="T61" fmla="*/ 286 h 2456"/>
                <a:gd name="T62" fmla="*/ 1761 w 2456"/>
                <a:gd name="T63" fmla="*/ 159 h 2456"/>
                <a:gd name="T64" fmla="*/ 1791 w 2456"/>
                <a:gd name="T65" fmla="*/ 49 h 24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456" h="2456">
                  <a:moveTo>
                    <a:pt x="1801" y="0"/>
                  </a:moveTo>
                  <a:lnTo>
                    <a:pt x="2456" y="655"/>
                  </a:lnTo>
                  <a:lnTo>
                    <a:pt x="2408" y="665"/>
                  </a:lnTo>
                  <a:lnTo>
                    <a:pt x="2355" y="678"/>
                  </a:lnTo>
                  <a:lnTo>
                    <a:pt x="2296" y="694"/>
                  </a:lnTo>
                  <a:lnTo>
                    <a:pt x="2233" y="713"/>
                  </a:lnTo>
                  <a:lnTo>
                    <a:pt x="2167" y="735"/>
                  </a:lnTo>
                  <a:lnTo>
                    <a:pt x="2096" y="761"/>
                  </a:lnTo>
                  <a:lnTo>
                    <a:pt x="2022" y="792"/>
                  </a:lnTo>
                  <a:lnTo>
                    <a:pt x="1945" y="827"/>
                  </a:lnTo>
                  <a:lnTo>
                    <a:pt x="1866" y="867"/>
                  </a:lnTo>
                  <a:lnTo>
                    <a:pt x="1785" y="912"/>
                  </a:lnTo>
                  <a:lnTo>
                    <a:pt x="1701" y="961"/>
                  </a:lnTo>
                  <a:lnTo>
                    <a:pt x="1617" y="1017"/>
                  </a:lnTo>
                  <a:lnTo>
                    <a:pt x="1532" y="1079"/>
                  </a:lnTo>
                  <a:lnTo>
                    <a:pt x="1446" y="1146"/>
                  </a:lnTo>
                  <a:lnTo>
                    <a:pt x="1360" y="1221"/>
                  </a:lnTo>
                  <a:lnTo>
                    <a:pt x="1274" y="1302"/>
                  </a:lnTo>
                  <a:lnTo>
                    <a:pt x="1191" y="1388"/>
                  </a:lnTo>
                  <a:lnTo>
                    <a:pt x="1116" y="1473"/>
                  </a:lnTo>
                  <a:lnTo>
                    <a:pt x="1049" y="1558"/>
                  </a:lnTo>
                  <a:lnTo>
                    <a:pt x="988" y="1642"/>
                  </a:lnTo>
                  <a:lnTo>
                    <a:pt x="934" y="1725"/>
                  </a:lnTo>
                  <a:lnTo>
                    <a:pt x="884" y="1806"/>
                  </a:lnTo>
                  <a:lnTo>
                    <a:pt x="842" y="1886"/>
                  </a:lnTo>
                  <a:lnTo>
                    <a:pt x="804" y="1963"/>
                  </a:lnTo>
                  <a:lnTo>
                    <a:pt x="772" y="2038"/>
                  </a:lnTo>
                  <a:lnTo>
                    <a:pt x="744" y="2110"/>
                  </a:lnTo>
                  <a:lnTo>
                    <a:pt x="721" y="2178"/>
                  </a:lnTo>
                  <a:lnTo>
                    <a:pt x="701" y="2242"/>
                  </a:lnTo>
                  <a:lnTo>
                    <a:pt x="684" y="2303"/>
                  </a:lnTo>
                  <a:lnTo>
                    <a:pt x="672" y="2359"/>
                  </a:lnTo>
                  <a:lnTo>
                    <a:pt x="662" y="2410"/>
                  </a:lnTo>
                  <a:lnTo>
                    <a:pt x="654" y="2456"/>
                  </a:lnTo>
                  <a:lnTo>
                    <a:pt x="0" y="1802"/>
                  </a:lnTo>
                  <a:lnTo>
                    <a:pt x="46" y="1793"/>
                  </a:lnTo>
                  <a:lnTo>
                    <a:pt x="96" y="1781"/>
                  </a:lnTo>
                  <a:lnTo>
                    <a:pt x="152" y="1766"/>
                  </a:lnTo>
                  <a:lnTo>
                    <a:pt x="211" y="1748"/>
                  </a:lnTo>
                  <a:lnTo>
                    <a:pt x="275" y="1727"/>
                  </a:lnTo>
                  <a:lnTo>
                    <a:pt x="341" y="1700"/>
                  </a:lnTo>
                  <a:lnTo>
                    <a:pt x="412" y="1670"/>
                  </a:lnTo>
                  <a:lnTo>
                    <a:pt x="484" y="1636"/>
                  </a:lnTo>
                  <a:lnTo>
                    <a:pt x="560" y="1596"/>
                  </a:lnTo>
                  <a:lnTo>
                    <a:pt x="637" y="1551"/>
                  </a:lnTo>
                  <a:lnTo>
                    <a:pt x="717" y="1502"/>
                  </a:lnTo>
                  <a:lnTo>
                    <a:pt x="799" y="1447"/>
                  </a:lnTo>
                  <a:lnTo>
                    <a:pt x="881" y="1385"/>
                  </a:lnTo>
                  <a:lnTo>
                    <a:pt x="966" y="1317"/>
                  </a:lnTo>
                  <a:lnTo>
                    <a:pt x="1050" y="1243"/>
                  </a:lnTo>
                  <a:lnTo>
                    <a:pt x="1135" y="1163"/>
                  </a:lnTo>
                  <a:lnTo>
                    <a:pt x="1218" y="1078"/>
                  </a:lnTo>
                  <a:lnTo>
                    <a:pt x="1294" y="992"/>
                  </a:lnTo>
                  <a:lnTo>
                    <a:pt x="1362" y="908"/>
                  </a:lnTo>
                  <a:lnTo>
                    <a:pt x="1427" y="823"/>
                  </a:lnTo>
                  <a:lnTo>
                    <a:pt x="1483" y="741"/>
                  </a:lnTo>
                  <a:lnTo>
                    <a:pt x="1535" y="659"/>
                  </a:lnTo>
                  <a:lnTo>
                    <a:pt x="1582" y="579"/>
                  </a:lnTo>
                  <a:lnTo>
                    <a:pt x="1622" y="502"/>
                  </a:lnTo>
                  <a:lnTo>
                    <a:pt x="1659" y="427"/>
                  </a:lnTo>
                  <a:lnTo>
                    <a:pt x="1691" y="356"/>
                  </a:lnTo>
                  <a:lnTo>
                    <a:pt x="1717" y="286"/>
                  </a:lnTo>
                  <a:lnTo>
                    <a:pt x="1741" y="221"/>
                  </a:lnTo>
                  <a:lnTo>
                    <a:pt x="1761" y="159"/>
                  </a:lnTo>
                  <a:lnTo>
                    <a:pt x="1777" y="101"/>
                  </a:lnTo>
                  <a:lnTo>
                    <a:pt x="1791" y="49"/>
                  </a:lnTo>
                  <a:lnTo>
                    <a:pt x="1801" y="0"/>
                  </a:lnTo>
                  <a:close/>
                </a:path>
              </a:pathLst>
            </a:custGeom>
            <a:solidFill>
              <a:schemeClr val="accent5"/>
            </a:solidFill>
            <a:ln w="0">
              <a:noFill/>
              <a:prstDash val="solid"/>
              <a:round/>
              <a:headEnd/>
              <a:tailEnd/>
            </a:ln>
          </p:spPr>
          <p:txBody>
            <a:bodyPr vert="horz" wrap="square" lIns="0" tIns="0" rIns="0" bIns="0" numCol="1" anchor="ctr" anchorCtr="0" compatLnSpc="1">
              <a:prstTxWarp prst="textNoShape">
                <a:avLst/>
              </a:prstTxWarp>
            </a:bodyPr>
            <a:lstStyle/>
            <a:p>
              <a:pPr algn="ctr"/>
              <a:endParaRPr lang="en-IN" sz="1400" b="1">
                <a:latin typeface="Arial" pitchFamily="34" charset="0"/>
                <a:cs typeface="Arial" pitchFamily="34" charset="0"/>
              </a:endParaRPr>
            </a:p>
          </p:txBody>
        </p:sp>
        <p:sp>
          <p:nvSpPr>
            <p:cNvPr id="42" name="Freeform 8"/>
            <p:cNvSpPr>
              <a:spLocks/>
            </p:cNvSpPr>
            <p:nvPr/>
          </p:nvSpPr>
          <p:spPr bwMode="auto">
            <a:xfrm flipH="1">
              <a:off x="6540859" y="3108609"/>
              <a:ext cx="1151980" cy="1151979"/>
            </a:xfrm>
            <a:custGeom>
              <a:avLst/>
              <a:gdLst>
                <a:gd name="T0" fmla="*/ 2456 w 2456"/>
                <a:gd name="T1" fmla="*/ 655 h 2456"/>
                <a:gd name="T2" fmla="*/ 2355 w 2456"/>
                <a:gd name="T3" fmla="*/ 678 h 2456"/>
                <a:gd name="T4" fmla="*/ 2233 w 2456"/>
                <a:gd name="T5" fmla="*/ 713 h 2456"/>
                <a:gd name="T6" fmla="*/ 2096 w 2456"/>
                <a:gd name="T7" fmla="*/ 761 h 2456"/>
                <a:gd name="T8" fmla="*/ 1945 w 2456"/>
                <a:gd name="T9" fmla="*/ 827 h 2456"/>
                <a:gd name="T10" fmla="*/ 1785 w 2456"/>
                <a:gd name="T11" fmla="*/ 912 h 2456"/>
                <a:gd name="T12" fmla="*/ 1617 w 2456"/>
                <a:gd name="T13" fmla="*/ 1017 h 2456"/>
                <a:gd name="T14" fmla="*/ 1446 w 2456"/>
                <a:gd name="T15" fmla="*/ 1146 h 2456"/>
                <a:gd name="T16" fmla="*/ 1274 w 2456"/>
                <a:gd name="T17" fmla="*/ 1302 h 2456"/>
                <a:gd name="T18" fmla="*/ 1116 w 2456"/>
                <a:gd name="T19" fmla="*/ 1473 h 2456"/>
                <a:gd name="T20" fmla="*/ 988 w 2456"/>
                <a:gd name="T21" fmla="*/ 1642 h 2456"/>
                <a:gd name="T22" fmla="*/ 884 w 2456"/>
                <a:gd name="T23" fmla="*/ 1806 h 2456"/>
                <a:gd name="T24" fmla="*/ 804 w 2456"/>
                <a:gd name="T25" fmla="*/ 1963 h 2456"/>
                <a:gd name="T26" fmla="*/ 744 w 2456"/>
                <a:gd name="T27" fmla="*/ 2110 h 2456"/>
                <a:gd name="T28" fmla="*/ 701 w 2456"/>
                <a:gd name="T29" fmla="*/ 2242 h 2456"/>
                <a:gd name="T30" fmla="*/ 672 w 2456"/>
                <a:gd name="T31" fmla="*/ 2359 h 2456"/>
                <a:gd name="T32" fmla="*/ 654 w 2456"/>
                <a:gd name="T33" fmla="*/ 2456 h 2456"/>
                <a:gd name="T34" fmla="*/ 46 w 2456"/>
                <a:gd name="T35" fmla="*/ 1793 h 2456"/>
                <a:gd name="T36" fmla="*/ 152 w 2456"/>
                <a:gd name="T37" fmla="*/ 1766 h 2456"/>
                <a:gd name="T38" fmla="*/ 275 w 2456"/>
                <a:gd name="T39" fmla="*/ 1727 h 2456"/>
                <a:gd name="T40" fmla="*/ 412 w 2456"/>
                <a:gd name="T41" fmla="*/ 1670 h 2456"/>
                <a:gd name="T42" fmla="*/ 560 w 2456"/>
                <a:gd name="T43" fmla="*/ 1596 h 2456"/>
                <a:gd name="T44" fmla="*/ 717 w 2456"/>
                <a:gd name="T45" fmla="*/ 1502 h 2456"/>
                <a:gd name="T46" fmla="*/ 881 w 2456"/>
                <a:gd name="T47" fmla="*/ 1385 h 2456"/>
                <a:gd name="T48" fmla="*/ 1050 w 2456"/>
                <a:gd name="T49" fmla="*/ 1243 h 2456"/>
                <a:gd name="T50" fmla="*/ 1218 w 2456"/>
                <a:gd name="T51" fmla="*/ 1078 h 2456"/>
                <a:gd name="T52" fmla="*/ 1362 w 2456"/>
                <a:gd name="T53" fmla="*/ 908 h 2456"/>
                <a:gd name="T54" fmla="*/ 1483 w 2456"/>
                <a:gd name="T55" fmla="*/ 741 h 2456"/>
                <a:gd name="T56" fmla="*/ 1582 w 2456"/>
                <a:gd name="T57" fmla="*/ 579 h 2456"/>
                <a:gd name="T58" fmla="*/ 1659 w 2456"/>
                <a:gd name="T59" fmla="*/ 427 h 2456"/>
                <a:gd name="T60" fmla="*/ 1717 w 2456"/>
                <a:gd name="T61" fmla="*/ 286 h 2456"/>
                <a:gd name="T62" fmla="*/ 1761 w 2456"/>
                <a:gd name="T63" fmla="*/ 159 h 2456"/>
                <a:gd name="T64" fmla="*/ 1791 w 2456"/>
                <a:gd name="T65" fmla="*/ 49 h 24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456" h="2456">
                  <a:moveTo>
                    <a:pt x="1801" y="0"/>
                  </a:moveTo>
                  <a:lnTo>
                    <a:pt x="2456" y="655"/>
                  </a:lnTo>
                  <a:lnTo>
                    <a:pt x="2408" y="665"/>
                  </a:lnTo>
                  <a:lnTo>
                    <a:pt x="2355" y="678"/>
                  </a:lnTo>
                  <a:lnTo>
                    <a:pt x="2296" y="694"/>
                  </a:lnTo>
                  <a:lnTo>
                    <a:pt x="2233" y="713"/>
                  </a:lnTo>
                  <a:lnTo>
                    <a:pt x="2167" y="735"/>
                  </a:lnTo>
                  <a:lnTo>
                    <a:pt x="2096" y="761"/>
                  </a:lnTo>
                  <a:lnTo>
                    <a:pt x="2022" y="792"/>
                  </a:lnTo>
                  <a:lnTo>
                    <a:pt x="1945" y="827"/>
                  </a:lnTo>
                  <a:lnTo>
                    <a:pt x="1866" y="867"/>
                  </a:lnTo>
                  <a:lnTo>
                    <a:pt x="1785" y="912"/>
                  </a:lnTo>
                  <a:lnTo>
                    <a:pt x="1701" y="961"/>
                  </a:lnTo>
                  <a:lnTo>
                    <a:pt x="1617" y="1017"/>
                  </a:lnTo>
                  <a:lnTo>
                    <a:pt x="1532" y="1079"/>
                  </a:lnTo>
                  <a:lnTo>
                    <a:pt x="1446" y="1146"/>
                  </a:lnTo>
                  <a:lnTo>
                    <a:pt x="1360" y="1221"/>
                  </a:lnTo>
                  <a:lnTo>
                    <a:pt x="1274" y="1302"/>
                  </a:lnTo>
                  <a:lnTo>
                    <a:pt x="1191" y="1388"/>
                  </a:lnTo>
                  <a:lnTo>
                    <a:pt x="1116" y="1473"/>
                  </a:lnTo>
                  <a:lnTo>
                    <a:pt x="1049" y="1558"/>
                  </a:lnTo>
                  <a:lnTo>
                    <a:pt x="988" y="1642"/>
                  </a:lnTo>
                  <a:lnTo>
                    <a:pt x="934" y="1725"/>
                  </a:lnTo>
                  <a:lnTo>
                    <a:pt x="884" y="1806"/>
                  </a:lnTo>
                  <a:lnTo>
                    <a:pt x="842" y="1886"/>
                  </a:lnTo>
                  <a:lnTo>
                    <a:pt x="804" y="1963"/>
                  </a:lnTo>
                  <a:lnTo>
                    <a:pt x="772" y="2038"/>
                  </a:lnTo>
                  <a:lnTo>
                    <a:pt x="744" y="2110"/>
                  </a:lnTo>
                  <a:lnTo>
                    <a:pt x="721" y="2178"/>
                  </a:lnTo>
                  <a:lnTo>
                    <a:pt x="701" y="2242"/>
                  </a:lnTo>
                  <a:lnTo>
                    <a:pt x="684" y="2303"/>
                  </a:lnTo>
                  <a:lnTo>
                    <a:pt x="672" y="2359"/>
                  </a:lnTo>
                  <a:lnTo>
                    <a:pt x="662" y="2410"/>
                  </a:lnTo>
                  <a:lnTo>
                    <a:pt x="654" y="2456"/>
                  </a:lnTo>
                  <a:lnTo>
                    <a:pt x="0" y="1802"/>
                  </a:lnTo>
                  <a:lnTo>
                    <a:pt x="46" y="1793"/>
                  </a:lnTo>
                  <a:lnTo>
                    <a:pt x="96" y="1781"/>
                  </a:lnTo>
                  <a:lnTo>
                    <a:pt x="152" y="1766"/>
                  </a:lnTo>
                  <a:lnTo>
                    <a:pt x="211" y="1748"/>
                  </a:lnTo>
                  <a:lnTo>
                    <a:pt x="275" y="1727"/>
                  </a:lnTo>
                  <a:lnTo>
                    <a:pt x="341" y="1700"/>
                  </a:lnTo>
                  <a:lnTo>
                    <a:pt x="412" y="1670"/>
                  </a:lnTo>
                  <a:lnTo>
                    <a:pt x="484" y="1636"/>
                  </a:lnTo>
                  <a:lnTo>
                    <a:pt x="560" y="1596"/>
                  </a:lnTo>
                  <a:lnTo>
                    <a:pt x="637" y="1551"/>
                  </a:lnTo>
                  <a:lnTo>
                    <a:pt x="717" y="1502"/>
                  </a:lnTo>
                  <a:lnTo>
                    <a:pt x="799" y="1447"/>
                  </a:lnTo>
                  <a:lnTo>
                    <a:pt x="881" y="1385"/>
                  </a:lnTo>
                  <a:lnTo>
                    <a:pt x="966" y="1317"/>
                  </a:lnTo>
                  <a:lnTo>
                    <a:pt x="1050" y="1243"/>
                  </a:lnTo>
                  <a:lnTo>
                    <a:pt x="1135" y="1163"/>
                  </a:lnTo>
                  <a:lnTo>
                    <a:pt x="1218" y="1078"/>
                  </a:lnTo>
                  <a:lnTo>
                    <a:pt x="1294" y="992"/>
                  </a:lnTo>
                  <a:lnTo>
                    <a:pt x="1362" y="908"/>
                  </a:lnTo>
                  <a:lnTo>
                    <a:pt x="1427" y="823"/>
                  </a:lnTo>
                  <a:lnTo>
                    <a:pt x="1483" y="741"/>
                  </a:lnTo>
                  <a:lnTo>
                    <a:pt x="1535" y="659"/>
                  </a:lnTo>
                  <a:lnTo>
                    <a:pt x="1582" y="579"/>
                  </a:lnTo>
                  <a:lnTo>
                    <a:pt x="1622" y="502"/>
                  </a:lnTo>
                  <a:lnTo>
                    <a:pt x="1659" y="427"/>
                  </a:lnTo>
                  <a:lnTo>
                    <a:pt x="1691" y="356"/>
                  </a:lnTo>
                  <a:lnTo>
                    <a:pt x="1717" y="286"/>
                  </a:lnTo>
                  <a:lnTo>
                    <a:pt x="1741" y="221"/>
                  </a:lnTo>
                  <a:lnTo>
                    <a:pt x="1761" y="159"/>
                  </a:lnTo>
                  <a:lnTo>
                    <a:pt x="1777" y="101"/>
                  </a:lnTo>
                  <a:lnTo>
                    <a:pt x="1791" y="49"/>
                  </a:lnTo>
                  <a:lnTo>
                    <a:pt x="1801" y="0"/>
                  </a:lnTo>
                  <a:close/>
                </a:path>
              </a:pathLst>
            </a:custGeom>
            <a:solidFill>
              <a:schemeClr val="accent6"/>
            </a:solidFill>
            <a:ln w="0">
              <a:noFill/>
              <a:prstDash val="solid"/>
              <a:round/>
              <a:headEnd/>
              <a:tailEnd/>
            </a:ln>
          </p:spPr>
          <p:txBody>
            <a:bodyPr vert="horz" wrap="square" lIns="0" tIns="0" rIns="0" bIns="0" numCol="1" anchor="ctr" anchorCtr="0" compatLnSpc="1">
              <a:prstTxWarp prst="textNoShape">
                <a:avLst/>
              </a:prstTxWarp>
            </a:bodyPr>
            <a:lstStyle/>
            <a:p>
              <a:pPr algn="ctr"/>
              <a:endParaRPr lang="en-IN" sz="1400" b="1">
                <a:latin typeface="Arial" pitchFamily="34" charset="0"/>
                <a:cs typeface="Arial" pitchFamily="34" charset="0"/>
              </a:endParaRPr>
            </a:p>
          </p:txBody>
        </p:sp>
        <p:sp>
          <p:nvSpPr>
            <p:cNvPr id="46" name="Freeform 8"/>
            <p:cNvSpPr>
              <a:spLocks/>
            </p:cNvSpPr>
            <p:nvPr/>
          </p:nvSpPr>
          <p:spPr bwMode="auto">
            <a:xfrm>
              <a:off x="7571161" y="3108609"/>
              <a:ext cx="1151980" cy="1151979"/>
            </a:xfrm>
            <a:custGeom>
              <a:avLst/>
              <a:gdLst>
                <a:gd name="T0" fmla="*/ 2456 w 2456"/>
                <a:gd name="T1" fmla="*/ 655 h 2456"/>
                <a:gd name="T2" fmla="*/ 2355 w 2456"/>
                <a:gd name="T3" fmla="*/ 678 h 2456"/>
                <a:gd name="T4" fmla="*/ 2233 w 2456"/>
                <a:gd name="T5" fmla="*/ 713 h 2456"/>
                <a:gd name="T6" fmla="*/ 2096 w 2456"/>
                <a:gd name="T7" fmla="*/ 761 h 2456"/>
                <a:gd name="T8" fmla="*/ 1945 w 2456"/>
                <a:gd name="T9" fmla="*/ 827 h 2456"/>
                <a:gd name="T10" fmla="*/ 1785 w 2456"/>
                <a:gd name="T11" fmla="*/ 912 h 2456"/>
                <a:gd name="T12" fmla="*/ 1617 w 2456"/>
                <a:gd name="T13" fmla="*/ 1017 h 2456"/>
                <a:gd name="T14" fmla="*/ 1446 w 2456"/>
                <a:gd name="T15" fmla="*/ 1146 h 2456"/>
                <a:gd name="T16" fmla="*/ 1274 w 2456"/>
                <a:gd name="T17" fmla="*/ 1302 h 2456"/>
                <a:gd name="T18" fmla="*/ 1116 w 2456"/>
                <a:gd name="T19" fmla="*/ 1473 h 2456"/>
                <a:gd name="T20" fmla="*/ 988 w 2456"/>
                <a:gd name="T21" fmla="*/ 1642 h 2456"/>
                <a:gd name="T22" fmla="*/ 884 w 2456"/>
                <a:gd name="T23" fmla="*/ 1806 h 2456"/>
                <a:gd name="T24" fmla="*/ 804 w 2456"/>
                <a:gd name="T25" fmla="*/ 1963 h 2456"/>
                <a:gd name="T26" fmla="*/ 744 w 2456"/>
                <a:gd name="T27" fmla="*/ 2110 h 2456"/>
                <a:gd name="T28" fmla="*/ 701 w 2456"/>
                <a:gd name="T29" fmla="*/ 2242 h 2456"/>
                <a:gd name="T30" fmla="*/ 672 w 2456"/>
                <a:gd name="T31" fmla="*/ 2359 h 2456"/>
                <a:gd name="T32" fmla="*/ 654 w 2456"/>
                <a:gd name="T33" fmla="*/ 2456 h 2456"/>
                <a:gd name="T34" fmla="*/ 46 w 2456"/>
                <a:gd name="T35" fmla="*/ 1793 h 2456"/>
                <a:gd name="T36" fmla="*/ 152 w 2456"/>
                <a:gd name="T37" fmla="*/ 1766 h 2456"/>
                <a:gd name="T38" fmla="*/ 275 w 2456"/>
                <a:gd name="T39" fmla="*/ 1727 h 2456"/>
                <a:gd name="T40" fmla="*/ 412 w 2456"/>
                <a:gd name="T41" fmla="*/ 1670 h 2456"/>
                <a:gd name="T42" fmla="*/ 560 w 2456"/>
                <a:gd name="T43" fmla="*/ 1596 h 2456"/>
                <a:gd name="T44" fmla="*/ 717 w 2456"/>
                <a:gd name="T45" fmla="*/ 1502 h 2456"/>
                <a:gd name="T46" fmla="*/ 881 w 2456"/>
                <a:gd name="T47" fmla="*/ 1385 h 2456"/>
                <a:gd name="T48" fmla="*/ 1050 w 2456"/>
                <a:gd name="T49" fmla="*/ 1243 h 2456"/>
                <a:gd name="T50" fmla="*/ 1218 w 2456"/>
                <a:gd name="T51" fmla="*/ 1078 h 2456"/>
                <a:gd name="T52" fmla="*/ 1362 w 2456"/>
                <a:gd name="T53" fmla="*/ 908 h 2456"/>
                <a:gd name="T54" fmla="*/ 1483 w 2456"/>
                <a:gd name="T55" fmla="*/ 741 h 2456"/>
                <a:gd name="T56" fmla="*/ 1582 w 2456"/>
                <a:gd name="T57" fmla="*/ 579 h 2456"/>
                <a:gd name="T58" fmla="*/ 1659 w 2456"/>
                <a:gd name="T59" fmla="*/ 427 h 2456"/>
                <a:gd name="T60" fmla="*/ 1717 w 2456"/>
                <a:gd name="T61" fmla="*/ 286 h 2456"/>
                <a:gd name="T62" fmla="*/ 1761 w 2456"/>
                <a:gd name="T63" fmla="*/ 159 h 2456"/>
                <a:gd name="T64" fmla="*/ 1791 w 2456"/>
                <a:gd name="T65" fmla="*/ 49 h 24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456" h="2456">
                  <a:moveTo>
                    <a:pt x="1801" y="0"/>
                  </a:moveTo>
                  <a:lnTo>
                    <a:pt x="2456" y="655"/>
                  </a:lnTo>
                  <a:lnTo>
                    <a:pt x="2408" y="665"/>
                  </a:lnTo>
                  <a:lnTo>
                    <a:pt x="2355" y="678"/>
                  </a:lnTo>
                  <a:lnTo>
                    <a:pt x="2296" y="694"/>
                  </a:lnTo>
                  <a:lnTo>
                    <a:pt x="2233" y="713"/>
                  </a:lnTo>
                  <a:lnTo>
                    <a:pt x="2167" y="735"/>
                  </a:lnTo>
                  <a:lnTo>
                    <a:pt x="2096" y="761"/>
                  </a:lnTo>
                  <a:lnTo>
                    <a:pt x="2022" y="792"/>
                  </a:lnTo>
                  <a:lnTo>
                    <a:pt x="1945" y="827"/>
                  </a:lnTo>
                  <a:lnTo>
                    <a:pt x="1866" y="867"/>
                  </a:lnTo>
                  <a:lnTo>
                    <a:pt x="1785" y="912"/>
                  </a:lnTo>
                  <a:lnTo>
                    <a:pt x="1701" y="961"/>
                  </a:lnTo>
                  <a:lnTo>
                    <a:pt x="1617" y="1017"/>
                  </a:lnTo>
                  <a:lnTo>
                    <a:pt x="1532" y="1079"/>
                  </a:lnTo>
                  <a:lnTo>
                    <a:pt x="1446" y="1146"/>
                  </a:lnTo>
                  <a:lnTo>
                    <a:pt x="1360" y="1221"/>
                  </a:lnTo>
                  <a:lnTo>
                    <a:pt x="1274" y="1302"/>
                  </a:lnTo>
                  <a:lnTo>
                    <a:pt x="1191" y="1388"/>
                  </a:lnTo>
                  <a:lnTo>
                    <a:pt x="1116" y="1473"/>
                  </a:lnTo>
                  <a:lnTo>
                    <a:pt x="1049" y="1558"/>
                  </a:lnTo>
                  <a:lnTo>
                    <a:pt x="988" y="1642"/>
                  </a:lnTo>
                  <a:lnTo>
                    <a:pt x="934" y="1725"/>
                  </a:lnTo>
                  <a:lnTo>
                    <a:pt x="884" y="1806"/>
                  </a:lnTo>
                  <a:lnTo>
                    <a:pt x="842" y="1886"/>
                  </a:lnTo>
                  <a:lnTo>
                    <a:pt x="804" y="1963"/>
                  </a:lnTo>
                  <a:lnTo>
                    <a:pt x="772" y="2038"/>
                  </a:lnTo>
                  <a:lnTo>
                    <a:pt x="744" y="2110"/>
                  </a:lnTo>
                  <a:lnTo>
                    <a:pt x="721" y="2178"/>
                  </a:lnTo>
                  <a:lnTo>
                    <a:pt x="701" y="2242"/>
                  </a:lnTo>
                  <a:lnTo>
                    <a:pt x="684" y="2303"/>
                  </a:lnTo>
                  <a:lnTo>
                    <a:pt x="672" y="2359"/>
                  </a:lnTo>
                  <a:lnTo>
                    <a:pt x="662" y="2410"/>
                  </a:lnTo>
                  <a:lnTo>
                    <a:pt x="654" y="2456"/>
                  </a:lnTo>
                  <a:lnTo>
                    <a:pt x="0" y="1802"/>
                  </a:lnTo>
                  <a:lnTo>
                    <a:pt x="46" y="1793"/>
                  </a:lnTo>
                  <a:lnTo>
                    <a:pt x="96" y="1781"/>
                  </a:lnTo>
                  <a:lnTo>
                    <a:pt x="152" y="1766"/>
                  </a:lnTo>
                  <a:lnTo>
                    <a:pt x="211" y="1748"/>
                  </a:lnTo>
                  <a:lnTo>
                    <a:pt x="275" y="1727"/>
                  </a:lnTo>
                  <a:lnTo>
                    <a:pt x="341" y="1700"/>
                  </a:lnTo>
                  <a:lnTo>
                    <a:pt x="412" y="1670"/>
                  </a:lnTo>
                  <a:lnTo>
                    <a:pt x="484" y="1636"/>
                  </a:lnTo>
                  <a:lnTo>
                    <a:pt x="560" y="1596"/>
                  </a:lnTo>
                  <a:lnTo>
                    <a:pt x="637" y="1551"/>
                  </a:lnTo>
                  <a:lnTo>
                    <a:pt x="717" y="1502"/>
                  </a:lnTo>
                  <a:lnTo>
                    <a:pt x="799" y="1447"/>
                  </a:lnTo>
                  <a:lnTo>
                    <a:pt x="881" y="1385"/>
                  </a:lnTo>
                  <a:lnTo>
                    <a:pt x="966" y="1317"/>
                  </a:lnTo>
                  <a:lnTo>
                    <a:pt x="1050" y="1243"/>
                  </a:lnTo>
                  <a:lnTo>
                    <a:pt x="1135" y="1163"/>
                  </a:lnTo>
                  <a:lnTo>
                    <a:pt x="1218" y="1078"/>
                  </a:lnTo>
                  <a:lnTo>
                    <a:pt x="1294" y="992"/>
                  </a:lnTo>
                  <a:lnTo>
                    <a:pt x="1362" y="908"/>
                  </a:lnTo>
                  <a:lnTo>
                    <a:pt x="1427" y="823"/>
                  </a:lnTo>
                  <a:lnTo>
                    <a:pt x="1483" y="741"/>
                  </a:lnTo>
                  <a:lnTo>
                    <a:pt x="1535" y="659"/>
                  </a:lnTo>
                  <a:lnTo>
                    <a:pt x="1582" y="579"/>
                  </a:lnTo>
                  <a:lnTo>
                    <a:pt x="1622" y="502"/>
                  </a:lnTo>
                  <a:lnTo>
                    <a:pt x="1659" y="427"/>
                  </a:lnTo>
                  <a:lnTo>
                    <a:pt x="1691" y="356"/>
                  </a:lnTo>
                  <a:lnTo>
                    <a:pt x="1717" y="286"/>
                  </a:lnTo>
                  <a:lnTo>
                    <a:pt x="1741" y="221"/>
                  </a:lnTo>
                  <a:lnTo>
                    <a:pt x="1761" y="159"/>
                  </a:lnTo>
                  <a:lnTo>
                    <a:pt x="1777" y="101"/>
                  </a:lnTo>
                  <a:lnTo>
                    <a:pt x="1791" y="49"/>
                  </a:lnTo>
                  <a:lnTo>
                    <a:pt x="1801" y="0"/>
                  </a:lnTo>
                  <a:close/>
                </a:path>
              </a:pathLst>
            </a:custGeom>
            <a:solidFill>
              <a:schemeClr val="bg2"/>
            </a:solidFill>
            <a:ln w="0">
              <a:noFill/>
              <a:prstDash val="solid"/>
              <a:round/>
              <a:headEnd/>
              <a:tailEnd/>
            </a:ln>
          </p:spPr>
          <p:txBody>
            <a:bodyPr vert="horz" wrap="square" lIns="0" tIns="0" rIns="0" bIns="0" numCol="1" anchor="ctr" anchorCtr="0" compatLnSpc="1">
              <a:prstTxWarp prst="textNoShape">
                <a:avLst/>
              </a:prstTxWarp>
            </a:bodyPr>
            <a:lstStyle/>
            <a:p>
              <a:pPr algn="ctr"/>
              <a:endParaRPr lang="en-IN" sz="1400" b="1">
                <a:latin typeface="Arial" pitchFamily="34" charset="0"/>
                <a:cs typeface="Arial" pitchFamily="34" charset="0"/>
              </a:endParaRPr>
            </a:p>
          </p:txBody>
        </p:sp>
        <p:sp>
          <p:nvSpPr>
            <p:cNvPr id="50" name="Freeform 8"/>
            <p:cNvSpPr>
              <a:spLocks/>
            </p:cNvSpPr>
            <p:nvPr/>
          </p:nvSpPr>
          <p:spPr bwMode="auto">
            <a:xfrm flipH="1">
              <a:off x="8592332" y="3108609"/>
              <a:ext cx="1151980" cy="1151979"/>
            </a:xfrm>
            <a:custGeom>
              <a:avLst/>
              <a:gdLst>
                <a:gd name="T0" fmla="*/ 2456 w 2456"/>
                <a:gd name="T1" fmla="*/ 655 h 2456"/>
                <a:gd name="T2" fmla="*/ 2355 w 2456"/>
                <a:gd name="T3" fmla="*/ 678 h 2456"/>
                <a:gd name="T4" fmla="*/ 2233 w 2456"/>
                <a:gd name="T5" fmla="*/ 713 h 2456"/>
                <a:gd name="T6" fmla="*/ 2096 w 2456"/>
                <a:gd name="T7" fmla="*/ 761 h 2456"/>
                <a:gd name="T8" fmla="*/ 1945 w 2456"/>
                <a:gd name="T9" fmla="*/ 827 h 2456"/>
                <a:gd name="T10" fmla="*/ 1785 w 2456"/>
                <a:gd name="T11" fmla="*/ 912 h 2456"/>
                <a:gd name="T12" fmla="*/ 1617 w 2456"/>
                <a:gd name="T13" fmla="*/ 1017 h 2456"/>
                <a:gd name="T14" fmla="*/ 1446 w 2456"/>
                <a:gd name="T15" fmla="*/ 1146 h 2456"/>
                <a:gd name="T16" fmla="*/ 1274 w 2456"/>
                <a:gd name="T17" fmla="*/ 1302 h 2456"/>
                <a:gd name="T18" fmla="*/ 1116 w 2456"/>
                <a:gd name="T19" fmla="*/ 1473 h 2456"/>
                <a:gd name="T20" fmla="*/ 988 w 2456"/>
                <a:gd name="T21" fmla="*/ 1642 h 2456"/>
                <a:gd name="T22" fmla="*/ 884 w 2456"/>
                <a:gd name="T23" fmla="*/ 1806 h 2456"/>
                <a:gd name="T24" fmla="*/ 804 w 2456"/>
                <a:gd name="T25" fmla="*/ 1963 h 2456"/>
                <a:gd name="T26" fmla="*/ 744 w 2456"/>
                <a:gd name="T27" fmla="*/ 2110 h 2456"/>
                <a:gd name="T28" fmla="*/ 701 w 2456"/>
                <a:gd name="T29" fmla="*/ 2242 h 2456"/>
                <a:gd name="T30" fmla="*/ 672 w 2456"/>
                <a:gd name="T31" fmla="*/ 2359 h 2456"/>
                <a:gd name="T32" fmla="*/ 654 w 2456"/>
                <a:gd name="T33" fmla="*/ 2456 h 2456"/>
                <a:gd name="T34" fmla="*/ 46 w 2456"/>
                <a:gd name="T35" fmla="*/ 1793 h 2456"/>
                <a:gd name="T36" fmla="*/ 152 w 2456"/>
                <a:gd name="T37" fmla="*/ 1766 h 2456"/>
                <a:gd name="T38" fmla="*/ 275 w 2456"/>
                <a:gd name="T39" fmla="*/ 1727 h 2456"/>
                <a:gd name="T40" fmla="*/ 412 w 2456"/>
                <a:gd name="T41" fmla="*/ 1670 h 2456"/>
                <a:gd name="T42" fmla="*/ 560 w 2456"/>
                <a:gd name="T43" fmla="*/ 1596 h 2456"/>
                <a:gd name="T44" fmla="*/ 717 w 2456"/>
                <a:gd name="T45" fmla="*/ 1502 h 2456"/>
                <a:gd name="T46" fmla="*/ 881 w 2456"/>
                <a:gd name="T47" fmla="*/ 1385 h 2456"/>
                <a:gd name="T48" fmla="*/ 1050 w 2456"/>
                <a:gd name="T49" fmla="*/ 1243 h 2456"/>
                <a:gd name="T50" fmla="*/ 1218 w 2456"/>
                <a:gd name="T51" fmla="*/ 1078 h 2456"/>
                <a:gd name="T52" fmla="*/ 1362 w 2456"/>
                <a:gd name="T53" fmla="*/ 908 h 2456"/>
                <a:gd name="T54" fmla="*/ 1483 w 2456"/>
                <a:gd name="T55" fmla="*/ 741 h 2456"/>
                <a:gd name="T56" fmla="*/ 1582 w 2456"/>
                <a:gd name="T57" fmla="*/ 579 h 2456"/>
                <a:gd name="T58" fmla="*/ 1659 w 2456"/>
                <a:gd name="T59" fmla="*/ 427 h 2456"/>
                <a:gd name="T60" fmla="*/ 1717 w 2456"/>
                <a:gd name="T61" fmla="*/ 286 h 2456"/>
                <a:gd name="T62" fmla="*/ 1761 w 2456"/>
                <a:gd name="T63" fmla="*/ 159 h 2456"/>
                <a:gd name="T64" fmla="*/ 1791 w 2456"/>
                <a:gd name="T65" fmla="*/ 49 h 24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456" h="2456">
                  <a:moveTo>
                    <a:pt x="1801" y="0"/>
                  </a:moveTo>
                  <a:lnTo>
                    <a:pt x="2456" y="655"/>
                  </a:lnTo>
                  <a:lnTo>
                    <a:pt x="2408" y="665"/>
                  </a:lnTo>
                  <a:lnTo>
                    <a:pt x="2355" y="678"/>
                  </a:lnTo>
                  <a:lnTo>
                    <a:pt x="2296" y="694"/>
                  </a:lnTo>
                  <a:lnTo>
                    <a:pt x="2233" y="713"/>
                  </a:lnTo>
                  <a:lnTo>
                    <a:pt x="2167" y="735"/>
                  </a:lnTo>
                  <a:lnTo>
                    <a:pt x="2096" y="761"/>
                  </a:lnTo>
                  <a:lnTo>
                    <a:pt x="2022" y="792"/>
                  </a:lnTo>
                  <a:lnTo>
                    <a:pt x="1945" y="827"/>
                  </a:lnTo>
                  <a:lnTo>
                    <a:pt x="1866" y="867"/>
                  </a:lnTo>
                  <a:lnTo>
                    <a:pt x="1785" y="912"/>
                  </a:lnTo>
                  <a:lnTo>
                    <a:pt x="1701" y="961"/>
                  </a:lnTo>
                  <a:lnTo>
                    <a:pt x="1617" y="1017"/>
                  </a:lnTo>
                  <a:lnTo>
                    <a:pt x="1532" y="1079"/>
                  </a:lnTo>
                  <a:lnTo>
                    <a:pt x="1446" y="1146"/>
                  </a:lnTo>
                  <a:lnTo>
                    <a:pt x="1360" y="1221"/>
                  </a:lnTo>
                  <a:lnTo>
                    <a:pt x="1274" y="1302"/>
                  </a:lnTo>
                  <a:lnTo>
                    <a:pt x="1191" y="1388"/>
                  </a:lnTo>
                  <a:lnTo>
                    <a:pt x="1116" y="1473"/>
                  </a:lnTo>
                  <a:lnTo>
                    <a:pt x="1049" y="1558"/>
                  </a:lnTo>
                  <a:lnTo>
                    <a:pt x="988" y="1642"/>
                  </a:lnTo>
                  <a:lnTo>
                    <a:pt x="934" y="1725"/>
                  </a:lnTo>
                  <a:lnTo>
                    <a:pt x="884" y="1806"/>
                  </a:lnTo>
                  <a:lnTo>
                    <a:pt x="842" y="1886"/>
                  </a:lnTo>
                  <a:lnTo>
                    <a:pt x="804" y="1963"/>
                  </a:lnTo>
                  <a:lnTo>
                    <a:pt x="772" y="2038"/>
                  </a:lnTo>
                  <a:lnTo>
                    <a:pt x="744" y="2110"/>
                  </a:lnTo>
                  <a:lnTo>
                    <a:pt x="721" y="2178"/>
                  </a:lnTo>
                  <a:lnTo>
                    <a:pt x="701" y="2242"/>
                  </a:lnTo>
                  <a:lnTo>
                    <a:pt x="684" y="2303"/>
                  </a:lnTo>
                  <a:lnTo>
                    <a:pt x="672" y="2359"/>
                  </a:lnTo>
                  <a:lnTo>
                    <a:pt x="662" y="2410"/>
                  </a:lnTo>
                  <a:lnTo>
                    <a:pt x="654" y="2456"/>
                  </a:lnTo>
                  <a:lnTo>
                    <a:pt x="0" y="1802"/>
                  </a:lnTo>
                  <a:lnTo>
                    <a:pt x="46" y="1793"/>
                  </a:lnTo>
                  <a:lnTo>
                    <a:pt x="96" y="1781"/>
                  </a:lnTo>
                  <a:lnTo>
                    <a:pt x="152" y="1766"/>
                  </a:lnTo>
                  <a:lnTo>
                    <a:pt x="211" y="1748"/>
                  </a:lnTo>
                  <a:lnTo>
                    <a:pt x="275" y="1727"/>
                  </a:lnTo>
                  <a:lnTo>
                    <a:pt x="341" y="1700"/>
                  </a:lnTo>
                  <a:lnTo>
                    <a:pt x="412" y="1670"/>
                  </a:lnTo>
                  <a:lnTo>
                    <a:pt x="484" y="1636"/>
                  </a:lnTo>
                  <a:lnTo>
                    <a:pt x="560" y="1596"/>
                  </a:lnTo>
                  <a:lnTo>
                    <a:pt x="637" y="1551"/>
                  </a:lnTo>
                  <a:lnTo>
                    <a:pt x="717" y="1502"/>
                  </a:lnTo>
                  <a:lnTo>
                    <a:pt x="799" y="1447"/>
                  </a:lnTo>
                  <a:lnTo>
                    <a:pt x="881" y="1385"/>
                  </a:lnTo>
                  <a:lnTo>
                    <a:pt x="966" y="1317"/>
                  </a:lnTo>
                  <a:lnTo>
                    <a:pt x="1050" y="1243"/>
                  </a:lnTo>
                  <a:lnTo>
                    <a:pt x="1135" y="1163"/>
                  </a:lnTo>
                  <a:lnTo>
                    <a:pt x="1218" y="1078"/>
                  </a:lnTo>
                  <a:lnTo>
                    <a:pt x="1294" y="992"/>
                  </a:lnTo>
                  <a:lnTo>
                    <a:pt x="1362" y="908"/>
                  </a:lnTo>
                  <a:lnTo>
                    <a:pt x="1427" y="823"/>
                  </a:lnTo>
                  <a:lnTo>
                    <a:pt x="1483" y="741"/>
                  </a:lnTo>
                  <a:lnTo>
                    <a:pt x="1535" y="659"/>
                  </a:lnTo>
                  <a:lnTo>
                    <a:pt x="1582" y="579"/>
                  </a:lnTo>
                  <a:lnTo>
                    <a:pt x="1622" y="502"/>
                  </a:lnTo>
                  <a:lnTo>
                    <a:pt x="1659" y="427"/>
                  </a:lnTo>
                  <a:lnTo>
                    <a:pt x="1691" y="356"/>
                  </a:lnTo>
                  <a:lnTo>
                    <a:pt x="1717" y="286"/>
                  </a:lnTo>
                  <a:lnTo>
                    <a:pt x="1741" y="221"/>
                  </a:lnTo>
                  <a:lnTo>
                    <a:pt x="1761" y="159"/>
                  </a:lnTo>
                  <a:lnTo>
                    <a:pt x="1777" y="101"/>
                  </a:lnTo>
                  <a:lnTo>
                    <a:pt x="1791" y="49"/>
                  </a:lnTo>
                  <a:lnTo>
                    <a:pt x="1801" y="0"/>
                  </a:lnTo>
                  <a:close/>
                </a:path>
              </a:pathLst>
            </a:custGeom>
            <a:solidFill>
              <a:schemeClr val="accent1"/>
            </a:solidFill>
            <a:ln w="0">
              <a:noFill/>
              <a:prstDash val="solid"/>
              <a:round/>
              <a:headEnd/>
              <a:tailEnd/>
            </a:ln>
          </p:spPr>
          <p:txBody>
            <a:bodyPr vert="horz" wrap="square" lIns="0" tIns="0" rIns="0" bIns="0" numCol="1" anchor="ctr" anchorCtr="0" compatLnSpc="1">
              <a:prstTxWarp prst="textNoShape">
                <a:avLst/>
              </a:prstTxWarp>
            </a:bodyPr>
            <a:lstStyle/>
            <a:p>
              <a:pPr algn="ctr"/>
              <a:endParaRPr lang="en-IN" sz="1400" b="1">
                <a:latin typeface="Arial" pitchFamily="34" charset="0"/>
                <a:cs typeface="Arial" pitchFamily="34" charset="0"/>
              </a:endParaRPr>
            </a:p>
          </p:txBody>
        </p:sp>
        <p:sp>
          <p:nvSpPr>
            <p:cNvPr id="12" name="Oval 11"/>
            <p:cNvSpPr/>
            <p:nvPr/>
          </p:nvSpPr>
          <p:spPr>
            <a:xfrm>
              <a:off x="2206388" y="2893788"/>
              <a:ext cx="553478" cy="553476"/>
            </a:xfrm>
            <a:prstGeom prst="ellipse">
              <a:avLst/>
            </a:prstGeom>
            <a:solidFill>
              <a:srgbClr val="0E6579"/>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IN" sz="1400" b="1">
                <a:latin typeface="Arial" pitchFamily="34" charset="0"/>
                <a:cs typeface="Arial" pitchFamily="34" charset="0"/>
              </a:endParaRPr>
            </a:p>
          </p:txBody>
        </p:sp>
        <p:sp>
          <p:nvSpPr>
            <p:cNvPr id="27" name="Oval 26"/>
            <p:cNvSpPr/>
            <p:nvPr/>
          </p:nvSpPr>
          <p:spPr>
            <a:xfrm>
              <a:off x="4270334" y="2893788"/>
              <a:ext cx="553478" cy="553476"/>
            </a:xfrm>
            <a:prstGeom prst="ellipse">
              <a:avLst/>
            </a:prstGeom>
            <a:solidFill>
              <a:srgbClr val="E63A3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IN" sz="1400" b="1">
                <a:latin typeface="Arial" pitchFamily="34" charset="0"/>
                <a:cs typeface="Arial" pitchFamily="34" charset="0"/>
              </a:endParaRPr>
            </a:p>
          </p:txBody>
        </p:sp>
        <p:sp>
          <p:nvSpPr>
            <p:cNvPr id="39" name="Oval 38"/>
            <p:cNvSpPr/>
            <p:nvPr/>
          </p:nvSpPr>
          <p:spPr>
            <a:xfrm>
              <a:off x="6327830" y="2893788"/>
              <a:ext cx="553478" cy="553476"/>
            </a:xfrm>
            <a:prstGeom prst="ellipse">
              <a:avLst/>
            </a:prstGeom>
            <a:solidFill>
              <a:srgbClr val="2763AE"/>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IN" sz="1400" b="1">
                <a:latin typeface="Arial" pitchFamily="34" charset="0"/>
                <a:cs typeface="Arial" pitchFamily="34" charset="0"/>
              </a:endParaRPr>
            </a:p>
          </p:txBody>
        </p:sp>
        <p:sp>
          <p:nvSpPr>
            <p:cNvPr id="47" name="Oval 46"/>
            <p:cNvSpPr/>
            <p:nvPr/>
          </p:nvSpPr>
          <p:spPr>
            <a:xfrm>
              <a:off x="8382958" y="2893788"/>
              <a:ext cx="553478" cy="553476"/>
            </a:xfrm>
            <a:prstGeom prst="ellipse">
              <a:avLst/>
            </a:prstGeom>
            <a:solidFill>
              <a:srgbClr val="91C17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IN" sz="1400" b="1">
                <a:latin typeface="Arial" pitchFamily="34" charset="0"/>
                <a:cs typeface="Arial" pitchFamily="34" charset="0"/>
              </a:endParaRPr>
            </a:p>
          </p:txBody>
        </p:sp>
        <p:sp>
          <p:nvSpPr>
            <p:cNvPr id="13" name="Oval 12"/>
            <p:cNvSpPr/>
            <p:nvPr/>
          </p:nvSpPr>
          <p:spPr>
            <a:xfrm>
              <a:off x="1179449" y="3922822"/>
              <a:ext cx="553478" cy="55347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IN" sz="1400" b="1">
                <a:latin typeface="Arial" pitchFamily="34" charset="0"/>
                <a:cs typeface="Arial" pitchFamily="34" charset="0"/>
              </a:endParaRPr>
            </a:p>
          </p:txBody>
        </p:sp>
        <p:sp>
          <p:nvSpPr>
            <p:cNvPr id="24" name="Oval 23"/>
            <p:cNvSpPr/>
            <p:nvPr/>
          </p:nvSpPr>
          <p:spPr>
            <a:xfrm flipH="1">
              <a:off x="3238368" y="3922822"/>
              <a:ext cx="553476" cy="553476"/>
            </a:xfrm>
            <a:prstGeom prst="ellipse">
              <a:avLst/>
            </a:prstGeom>
            <a:solidFill>
              <a:srgbClr val="D1643C"/>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IN" sz="1400" b="1">
                <a:latin typeface="Arial" pitchFamily="34" charset="0"/>
                <a:cs typeface="Arial" pitchFamily="34" charset="0"/>
              </a:endParaRPr>
            </a:p>
          </p:txBody>
        </p:sp>
        <p:sp>
          <p:nvSpPr>
            <p:cNvPr id="32" name="Oval 31"/>
            <p:cNvSpPr/>
            <p:nvPr/>
          </p:nvSpPr>
          <p:spPr>
            <a:xfrm flipH="1">
              <a:off x="5297008" y="3922822"/>
              <a:ext cx="553476" cy="553476"/>
            </a:xfrm>
            <a:prstGeom prst="ellipse">
              <a:avLst/>
            </a:prstGeom>
            <a:solidFill>
              <a:srgbClr val="73267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IN" sz="1400" b="1">
                <a:latin typeface="Arial" pitchFamily="34" charset="0"/>
                <a:cs typeface="Arial" pitchFamily="34" charset="0"/>
              </a:endParaRPr>
            </a:p>
          </p:txBody>
        </p:sp>
        <p:sp>
          <p:nvSpPr>
            <p:cNvPr id="44" name="Oval 43"/>
            <p:cNvSpPr/>
            <p:nvPr/>
          </p:nvSpPr>
          <p:spPr>
            <a:xfrm flipH="1">
              <a:off x="7354502" y="3922822"/>
              <a:ext cx="553476" cy="553476"/>
            </a:xfrm>
            <a:prstGeom prst="ellipse">
              <a:avLst/>
            </a:prstGeom>
            <a:solidFill>
              <a:srgbClr val="3F9B6B"/>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IN" sz="1400" b="1">
                <a:latin typeface="Arial" pitchFamily="34" charset="0"/>
                <a:cs typeface="Arial" pitchFamily="34" charset="0"/>
              </a:endParaRPr>
            </a:p>
          </p:txBody>
        </p:sp>
        <p:sp>
          <p:nvSpPr>
            <p:cNvPr id="52" name="Oval 51"/>
            <p:cNvSpPr/>
            <p:nvPr/>
          </p:nvSpPr>
          <p:spPr>
            <a:xfrm flipH="1">
              <a:off x="9405977" y="3922822"/>
              <a:ext cx="553476" cy="553476"/>
            </a:xfrm>
            <a:prstGeom prst="ellipse">
              <a:avLst/>
            </a:prstGeom>
            <a:solidFill>
              <a:srgbClr val="0E6579"/>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IN" sz="1400" b="1">
                <a:latin typeface="Arial" pitchFamily="34" charset="0"/>
                <a:cs typeface="Arial" pitchFamily="34" charset="0"/>
              </a:endParaRPr>
            </a:p>
          </p:txBody>
        </p:sp>
        <p:sp>
          <p:nvSpPr>
            <p:cNvPr id="54" name="Oval 53"/>
            <p:cNvSpPr/>
            <p:nvPr/>
          </p:nvSpPr>
          <p:spPr>
            <a:xfrm>
              <a:off x="2330089" y="3017487"/>
              <a:ext cx="306078" cy="306078"/>
            </a:xfrm>
            <a:prstGeom prst="ellipse">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IN" sz="1400" b="1" dirty="0">
                  <a:latin typeface="Arial" pitchFamily="34" charset="0"/>
                  <a:cs typeface="Arial" pitchFamily="34" charset="0"/>
                </a:rPr>
                <a:t>1</a:t>
              </a:r>
            </a:p>
          </p:txBody>
        </p:sp>
        <p:sp>
          <p:nvSpPr>
            <p:cNvPr id="56" name="Oval 55"/>
            <p:cNvSpPr/>
            <p:nvPr/>
          </p:nvSpPr>
          <p:spPr>
            <a:xfrm>
              <a:off x="4394035" y="3017487"/>
              <a:ext cx="306078" cy="306078"/>
            </a:xfrm>
            <a:prstGeom prst="ellipse">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IN" sz="1400" b="1" dirty="0">
                  <a:latin typeface="Arial" pitchFamily="34" charset="0"/>
                  <a:cs typeface="Arial" pitchFamily="34" charset="0"/>
                </a:rPr>
                <a:t>3</a:t>
              </a:r>
            </a:p>
          </p:txBody>
        </p:sp>
        <p:sp>
          <p:nvSpPr>
            <p:cNvPr id="57" name="Oval 56"/>
            <p:cNvSpPr/>
            <p:nvPr/>
          </p:nvSpPr>
          <p:spPr>
            <a:xfrm>
              <a:off x="6451530" y="3017487"/>
              <a:ext cx="306078" cy="306078"/>
            </a:xfrm>
            <a:prstGeom prst="ellipse">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IN" sz="1400" b="1" dirty="0">
                  <a:latin typeface="Arial" pitchFamily="34" charset="0"/>
                  <a:cs typeface="Arial" pitchFamily="34" charset="0"/>
                </a:rPr>
                <a:t>5</a:t>
              </a:r>
            </a:p>
          </p:txBody>
        </p:sp>
        <p:sp>
          <p:nvSpPr>
            <p:cNvPr id="58" name="Oval 57"/>
            <p:cNvSpPr/>
            <p:nvPr/>
          </p:nvSpPr>
          <p:spPr>
            <a:xfrm>
              <a:off x="8506658" y="3017487"/>
              <a:ext cx="306078" cy="306078"/>
            </a:xfrm>
            <a:prstGeom prst="ellipse">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IN" sz="1400" b="1" dirty="0">
                  <a:latin typeface="Arial" pitchFamily="34" charset="0"/>
                  <a:cs typeface="Arial" pitchFamily="34" charset="0"/>
                </a:rPr>
                <a:t>7</a:t>
              </a:r>
            </a:p>
          </p:txBody>
        </p:sp>
        <p:sp>
          <p:nvSpPr>
            <p:cNvPr id="59" name="Oval 58"/>
            <p:cNvSpPr/>
            <p:nvPr/>
          </p:nvSpPr>
          <p:spPr>
            <a:xfrm>
              <a:off x="3362067" y="4046521"/>
              <a:ext cx="306078" cy="306078"/>
            </a:xfrm>
            <a:prstGeom prst="ellipse">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IN" sz="1400" b="1" dirty="0">
                  <a:latin typeface="Arial" pitchFamily="34" charset="0"/>
                  <a:cs typeface="Arial" pitchFamily="34" charset="0"/>
                </a:rPr>
                <a:t>2</a:t>
              </a:r>
            </a:p>
          </p:txBody>
        </p:sp>
        <p:sp>
          <p:nvSpPr>
            <p:cNvPr id="60" name="Oval 59"/>
            <p:cNvSpPr/>
            <p:nvPr/>
          </p:nvSpPr>
          <p:spPr>
            <a:xfrm>
              <a:off x="5420707" y="4046521"/>
              <a:ext cx="306078" cy="306078"/>
            </a:xfrm>
            <a:prstGeom prst="ellipse">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IN" sz="1400" b="1" dirty="0">
                  <a:latin typeface="Arial" pitchFamily="34" charset="0"/>
                  <a:cs typeface="Arial" pitchFamily="34" charset="0"/>
                </a:rPr>
                <a:t>4</a:t>
              </a:r>
            </a:p>
          </p:txBody>
        </p:sp>
        <p:sp>
          <p:nvSpPr>
            <p:cNvPr id="61" name="Oval 60"/>
            <p:cNvSpPr/>
            <p:nvPr/>
          </p:nvSpPr>
          <p:spPr>
            <a:xfrm>
              <a:off x="7478202" y="4046521"/>
              <a:ext cx="306078" cy="306078"/>
            </a:xfrm>
            <a:prstGeom prst="ellipse">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IN" sz="1400" b="1" dirty="0">
                  <a:latin typeface="Arial" pitchFamily="34" charset="0"/>
                  <a:cs typeface="Arial" pitchFamily="34" charset="0"/>
                </a:rPr>
                <a:t>6</a:t>
              </a:r>
            </a:p>
          </p:txBody>
        </p:sp>
        <p:sp>
          <p:nvSpPr>
            <p:cNvPr id="62" name="Oval 61"/>
            <p:cNvSpPr/>
            <p:nvPr/>
          </p:nvSpPr>
          <p:spPr>
            <a:xfrm>
              <a:off x="9529676" y="4046521"/>
              <a:ext cx="306078" cy="306078"/>
            </a:xfrm>
            <a:prstGeom prst="ellipse">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IN" sz="1400" b="1" dirty="0">
                  <a:latin typeface="Arial" pitchFamily="34" charset="0"/>
                  <a:cs typeface="Arial" pitchFamily="34" charset="0"/>
                </a:rPr>
                <a:t>8</a:t>
              </a:r>
            </a:p>
          </p:txBody>
        </p:sp>
      </p:grpSp>
      <p:sp>
        <p:nvSpPr>
          <p:cNvPr id="76" name="TextBox 121"/>
          <p:cNvSpPr txBox="1"/>
          <p:nvPr/>
        </p:nvSpPr>
        <p:spPr>
          <a:xfrm>
            <a:off x="1563554" y="4394668"/>
            <a:ext cx="1226344" cy="1015663"/>
          </a:xfrm>
          <a:prstGeom prst="rect">
            <a:avLst/>
          </a:prstGeom>
          <a:noFill/>
        </p:spPr>
        <p:txBody>
          <a:bodyPr wrap="square" rtlCol="0" anchor="t">
            <a:spAutoFit/>
          </a:bodyPr>
          <a:ls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a:lstStyle>
          <a:p>
            <a:pPr algn="ctr"/>
            <a:r>
              <a:rPr lang="en-US" sz="1500" b="1" dirty="0"/>
              <a:t>Recruiting patients and collects information</a:t>
            </a:r>
            <a:endParaRPr lang="en-US" sz="1500" b="1" kern="0" dirty="0">
              <a:solidFill>
                <a:schemeClr val="bg1">
                  <a:lumMod val="65000"/>
                </a:schemeClr>
              </a:solidFill>
              <a:latin typeface="Arial" pitchFamily="34" charset="0"/>
              <a:cs typeface="Arial" pitchFamily="34" charset="0"/>
            </a:endParaRPr>
          </a:p>
        </p:txBody>
      </p:sp>
      <p:sp>
        <p:nvSpPr>
          <p:cNvPr id="111" name="TextBox 121"/>
          <p:cNvSpPr txBox="1"/>
          <p:nvPr/>
        </p:nvSpPr>
        <p:spPr>
          <a:xfrm>
            <a:off x="2769756" y="2637411"/>
            <a:ext cx="1226344" cy="1384995"/>
          </a:xfrm>
          <a:prstGeom prst="rect">
            <a:avLst/>
          </a:prstGeom>
          <a:noFill/>
        </p:spPr>
        <p:txBody>
          <a:bodyPr wrap="square" rtlCol="0" anchor="t">
            <a:spAutoFit/>
          </a:bodyPr>
          <a:ls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a:lstStyle>
          <a:p>
            <a:pPr indent="-152293">
              <a:spcAft>
                <a:spcPts val="600"/>
              </a:spcAft>
            </a:pPr>
            <a:r>
              <a:rPr lang="en-US" sz="1400" b="1" dirty="0"/>
              <a:t>Maintaining blinding of outcomes until the final outcome analysis</a:t>
            </a:r>
          </a:p>
        </p:txBody>
      </p:sp>
      <p:sp>
        <p:nvSpPr>
          <p:cNvPr id="113" name="TextBox 121"/>
          <p:cNvSpPr txBox="1"/>
          <p:nvPr/>
        </p:nvSpPr>
        <p:spPr>
          <a:xfrm>
            <a:off x="3763192" y="4443307"/>
            <a:ext cx="1328449" cy="1815882"/>
          </a:xfrm>
          <a:prstGeom prst="rect">
            <a:avLst/>
          </a:prstGeom>
          <a:noFill/>
        </p:spPr>
        <p:txBody>
          <a:bodyPr wrap="square" rtlCol="0" anchor="t">
            <a:spAutoFit/>
          </a:bodyPr>
          <a:ls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a:lstStyle>
          <a:p>
            <a:r>
              <a:rPr lang="en-US" sz="1400" b="1" dirty="0"/>
              <a:t>Estimating the pre-selected balance score (e.g., PS) for all subjects in the study and in the external control group</a:t>
            </a:r>
            <a:endParaRPr lang="en-US" sz="1400" b="1" kern="0" dirty="0">
              <a:solidFill>
                <a:schemeClr val="bg1">
                  <a:lumMod val="65000"/>
                </a:schemeClr>
              </a:solidFill>
              <a:latin typeface="Arial" pitchFamily="34" charset="0"/>
              <a:cs typeface="Arial" pitchFamily="34" charset="0"/>
            </a:endParaRPr>
          </a:p>
        </p:txBody>
      </p:sp>
      <p:sp>
        <p:nvSpPr>
          <p:cNvPr id="114" name="TextBox 121"/>
          <p:cNvSpPr txBox="1"/>
          <p:nvPr/>
        </p:nvSpPr>
        <p:spPr>
          <a:xfrm>
            <a:off x="4781537" y="1765260"/>
            <a:ext cx="1713910" cy="2246769"/>
          </a:xfrm>
          <a:prstGeom prst="rect">
            <a:avLst/>
          </a:prstGeom>
          <a:noFill/>
        </p:spPr>
        <p:txBody>
          <a:bodyPr wrap="square" rtlCol="0" anchor="t">
            <a:spAutoFit/>
          </a:bodyPr>
          <a:ls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a:lstStyle>
          <a:p>
            <a:pPr indent="-152293">
              <a:spcAft>
                <a:spcPts val="600"/>
              </a:spcAft>
            </a:pPr>
            <a:r>
              <a:rPr lang="en-US" sz="1400" b="1" dirty="0"/>
              <a:t>Matching all subjects in the investigative study with external control subject according to pre-defined criteria (e.g., PS-based matching with appropriate caliper)</a:t>
            </a:r>
          </a:p>
        </p:txBody>
      </p:sp>
      <p:sp>
        <p:nvSpPr>
          <p:cNvPr id="115" name="TextBox 121"/>
          <p:cNvSpPr txBox="1"/>
          <p:nvPr/>
        </p:nvSpPr>
        <p:spPr>
          <a:xfrm>
            <a:off x="6084844" y="4297581"/>
            <a:ext cx="1226344" cy="954107"/>
          </a:xfrm>
          <a:prstGeom prst="rect">
            <a:avLst/>
          </a:prstGeom>
          <a:noFill/>
        </p:spPr>
        <p:txBody>
          <a:bodyPr wrap="square" rtlCol="0" anchor="t">
            <a:spAutoFit/>
          </a:bodyPr>
          <a:ls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a:lstStyle>
          <a:p>
            <a:r>
              <a:rPr lang="en-US" sz="1400" b="1" dirty="0"/>
              <a:t>Assessing covariate distribution balances</a:t>
            </a:r>
            <a:endParaRPr lang="en-US" sz="1400" b="1" kern="0" dirty="0">
              <a:solidFill>
                <a:schemeClr val="bg1">
                  <a:lumMod val="65000"/>
                </a:schemeClr>
              </a:solidFill>
              <a:latin typeface="Arial" pitchFamily="34" charset="0"/>
              <a:cs typeface="Arial" pitchFamily="34" charset="0"/>
            </a:endParaRPr>
          </a:p>
        </p:txBody>
      </p:sp>
      <p:sp>
        <p:nvSpPr>
          <p:cNvPr id="116" name="TextBox 121"/>
          <p:cNvSpPr txBox="1"/>
          <p:nvPr/>
        </p:nvSpPr>
        <p:spPr>
          <a:xfrm>
            <a:off x="7170833" y="2760461"/>
            <a:ext cx="1226344" cy="1169551"/>
          </a:xfrm>
          <a:prstGeom prst="rect">
            <a:avLst/>
          </a:prstGeom>
          <a:noFill/>
        </p:spPr>
        <p:txBody>
          <a:bodyPr wrap="square" rtlCol="0" anchor="t">
            <a:spAutoFit/>
          </a:bodyPr>
          <a:ls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a:lstStyle>
          <a:p>
            <a:r>
              <a:rPr lang="en-US" sz="1400" b="1" dirty="0"/>
              <a:t>Adjusting for sample size based on the recruited patients</a:t>
            </a:r>
            <a:endParaRPr lang="en-US" sz="1400" b="1" kern="0" dirty="0">
              <a:solidFill>
                <a:schemeClr val="bg1">
                  <a:lumMod val="65000"/>
                </a:schemeClr>
              </a:solidFill>
              <a:latin typeface="Arial" pitchFamily="34" charset="0"/>
              <a:cs typeface="Arial" pitchFamily="34" charset="0"/>
            </a:endParaRPr>
          </a:p>
        </p:txBody>
      </p:sp>
      <p:sp>
        <p:nvSpPr>
          <p:cNvPr id="117" name="TextBox 121"/>
          <p:cNvSpPr txBox="1"/>
          <p:nvPr/>
        </p:nvSpPr>
        <p:spPr>
          <a:xfrm>
            <a:off x="8184363" y="4297581"/>
            <a:ext cx="1417678" cy="1600438"/>
          </a:xfrm>
          <a:prstGeom prst="rect">
            <a:avLst/>
          </a:prstGeom>
          <a:noFill/>
        </p:spPr>
        <p:txBody>
          <a:bodyPr wrap="square" rtlCol="0" anchor="t">
            <a:spAutoFit/>
          </a:bodyPr>
          <a:ls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a:lstStyle>
          <a:p>
            <a:r>
              <a:rPr lang="en-US" sz="1400" b="1" dirty="0"/>
              <a:t>Identifying the control group according to the matching methods specified at the first stage</a:t>
            </a:r>
            <a:endParaRPr lang="en-US" sz="1400" b="1" kern="0" dirty="0">
              <a:solidFill>
                <a:schemeClr val="bg1">
                  <a:lumMod val="65000"/>
                </a:schemeClr>
              </a:solidFill>
              <a:latin typeface="Arial" pitchFamily="34" charset="0"/>
              <a:cs typeface="Arial" pitchFamily="34" charset="0"/>
            </a:endParaRPr>
          </a:p>
        </p:txBody>
      </p:sp>
      <p:sp>
        <p:nvSpPr>
          <p:cNvPr id="118" name="TextBox 121"/>
          <p:cNvSpPr txBox="1"/>
          <p:nvPr/>
        </p:nvSpPr>
        <p:spPr>
          <a:xfrm>
            <a:off x="9346846" y="2745132"/>
            <a:ext cx="1226344" cy="1169551"/>
          </a:xfrm>
          <a:prstGeom prst="rect">
            <a:avLst/>
          </a:prstGeom>
          <a:noFill/>
        </p:spPr>
        <p:txBody>
          <a:bodyPr wrap="square" rtlCol="0" anchor="t">
            <a:spAutoFit/>
          </a:bodyPr>
          <a:ls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a:lstStyle>
          <a:p>
            <a:pPr algn="ctr"/>
            <a:r>
              <a:rPr lang="en-US" sz="1400" b="1" dirty="0"/>
              <a:t>Submitting the </a:t>
            </a:r>
            <a:r>
              <a:rPr lang="en-US" sz="1400" b="1" i="1" dirty="0"/>
              <a:t>final</a:t>
            </a:r>
            <a:r>
              <a:rPr lang="en-US" sz="1400" b="1" dirty="0"/>
              <a:t> statistical analysis plan to the FDA</a:t>
            </a:r>
            <a:endParaRPr lang="en-US" sz="1400" b="1" kern="0" dirty="0">
              <a:solidFill>
                <a:schemeClr val="bg1">
                  <a:lumMod val="65000"/>
                </a:schemeClr>
              </a:solidFill>
              <a:latin typeface="Arial" pitchFamily="34" charset="0"/>
              <a:cs typeface="Arial" pitchFamily="34" charset="0"/>
            </a:endParaRPr>
          </a:p>
        </p:txBody>
      </p:sp>
      <p:sp>
        <p:nvSpPr>
          <p:cNvPr id="40" name="Rounded Rectangle 20">
            <a:extLst>
              <a:ext uri="{FF2B5EF4-FFF2-40B4-BE49-F238E27FC236}">
                <a16:creationId xmlns:a16="http://schemas.microsoft.com/office/drawing/2014/main" id="{1ABB6480-22CF-4EF9-9B90-B82828DD6D32}"/>
              </a:ext>
            </a:extLst>
          </p:cNvPr>
          <p:cNvSpPr/>
          <p:nvPr/>
        </p:nvSpPr>
        <p:spPr>
          <a:xfrm>
            <a:off x="524500" y="1678726"/>
            <a:ext cx="2478140" cy="433122"/>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200" b="1" dirty="0">
                <a:solidFill>
                  <a:schemeClr val="bg1"/>
                </a:solidFill>
                <a:ea typeface="Open Sans" pitchFamily="34" charset="0"/>
                <a:cs typeface="Open Sans" pitchFamily="34" charset="0"/>
              </a:rPr>
              <a:t>Stage 2</a:t>
            </a:r>
          </a:p>
        </p:txBody>
      </p:sp>
      <p:sp>
        <p:nvSpPr>
          <p:cNvPr id="41" name="TextBox 121">
            <a:extLst>
              <a:ext uri="{FF2B5EF4-FFF2-40B4-BE49-F238E27FC236}">
                <a16:creationId xmlns:a16="http://schemas.microsoft.com/office/drawing/2014/main" id="{AE2A6585-FCBB-42BC-8E8D-ABFDB0C0FEE1}"/>
              </a:ext>
            </a:extLst>
          </p:cNvPr>
          <p:cNvSpPr txBox="1"/>
          <p:nvPr/>
        </p:nvSpPr>
        <p:spPr>
          <a:xfrm>
            <a:off x="10530565" y="4295364"/>
            <a:ext cx="1226344" cy="1384995"/>
          </a:xfrm>
          <a:prstGeom prst="rect">
            <a:avLst/>
          </a:prstGeom>
          <a:noFill/>
        </p:spPr>
        <p:txBody>
          <a:bodyPr wrap="square" rtlCol="0" anchor="t">
            <a:spAutoFit/>
          </a:bodyPr>
          <a:ls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a:lstStyle>
          <a:p>
            <a:pPr indent="-152293">
              <a:spcAft>
                <a:spcPts val="600"/>
              </a:spcAft>
            </a:pPr>
            <a:r>
              <a:rPr lang="en-US" sz="1400" b="1" dirty="0"/>
              <a:t>Unblinding outcomes data and conducting final outcome analysis</a:t>
            </a:r>
          </a:p>
        </p:txBody>
      </p:sp>
      <p:sp>
        <p:nvSpPr>
          <p:cNvPr id="45" name="Oval 44">
            <a:extLst>
              <a:ext uri="{FF2B5EF4-FFF2-40B4-BE49-F238E27FC236}">
                <a16:creationId xmlns:a16="http://schemas.microsoft.com/office/drawing/2014/main" id="{18C0E23F-62CC-44A4-8AA6-6776A0510BF6}"/>
              </a:ext>
            </a:extLst>
          </p:cNvPr>
          <p:cNvSpPr/>
          <p:nvPr/>
        </p:nvSpPr>
        <p:spPr>
          <a:xfrm flipH="1">
            <a:off x="10766825" y="3345236"/>
            <a:ext cx="596645" cy="596644"/>
          </a:xfrm>
          <a:prstGeom prst="ellipse">
            <a:avLst/>
          </a:prstGeom>
          <a:solidFill>
            <a:srgbClr val="0E6579"/>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IN" sz="1400" b="1" dirty="0">
              <a:latin typeface="Arial" pitchFamily="34" charset="0"/>
              <a:cs typeface="Arial" pitchFamily="34" charset="0"/>
            </a:endParaRPr>
          </a:p>
        </p:txBody>
      </p:sp>
      <p:sp>
        <p:nvSpPr>
          <p:cNvPr id="48" name="Oval 47">
            <a:extLst>
              <a:ext uri="{FF2B5EF4-FFF2-40B4-BE49-F238E27FC236}">
                <a16:creationId xmlns:a16="http://schemas.microsoft.com/office/drawing/2014/main" id="{09451FB0-C029-4458-8B60-35F307418387}"/>
              </a:ext>
            </a:extLst>
          </p:cNvPr>
          <p:cNvSpPr/>
          <p:nvPr/>
        </p:nvSpPr>
        <p:spPr>
          <a:xfrm>
            <a:off x="10912748" y="3478582"/>
            <a:ext cx="329951" cy="329951"/>
          </a:xfrm>
          <a:prstGeom prst="ellipse">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IN" sz="1400" b="1" dirty="0">
                <a:latin typeface="Arial" pitchFamily="34" charset="0"/>
                <a:cs typeface="Arial" pitchFamily="34" charset="0"/>
              </a:rPr>
              <a:t>9</a:t>
            </a:r>
          </a:p>
        </p:txBody>
      </p:sp>
      <p:sp>
        <p:nvSpPr>
          <p:cNvPr id="4" name="Slide Number Placeholder 3">
            <a:extLst>
              <a:ext uri="{FF2B5EF4-FFF2-40B4-BE49-F238E27FC236}">
                <a16:creationId xmlns:a16="http://schemas.microsoft.com/office/drawing/2014/main" id="{D1675CA7-4D4B-464F-818F-D6A785AF83EC}"/>
              </a:ext>
            </a:extLst>
          </p:cNvPr>
          <p:cNvSpPr>
            <a:spLocks noGrp="1"/>
          </p:cNvSpPr>
          <p:nvPr>
            <p:ph type="sldNum" sz="quarter" idx="12"/>
          </p:nvPr>
        </p:nvSpPr>
        <p:spPr/>
        <p:txBody>
          <a:bodyPr/>
          <a:lstStyle/>
          <a:p>
            <a:fld id="{B6F15528-21DE-4FAA-801E-634DDDAF4B2B}" type="slidenum">
              <a:rPr lang="en-US" smtClean="0"/>
              <a:pPr/>
              <a:t>24</a:t>
            </a:fld>
            <a:endParaRPr lang="en-US"/>
          </a:p>
        </p:txBody>
      </p:sp>
    </p:spTree>
    <p:extLst>
      <p:ext uri="{BB962C8B-B14F-4D97-AF65-F5344CB8AC3E}">
        <p14:creationId xmlns:p14="http://schemas.microsoft.com/office/powerpoint/2010/main" val="61263905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3" name="Group 42"/>
          <p:cNvGrpSpPr/>
          <p:nvPr/>
        </p:nvGrpSpPr>
        <p:grpSpPr>
          <a:xfrm>
            <a:off x="1066801" y="670297"/>
            <a:ext cx="7215487" cy="6208382"/>
            <a:chOff x="1065212" y="670297"/>
            <a:chExt cx="7215487" cy="6208382"/>
          </a:xfrm>
        </p:grpSpPr>
        <p:sp>
          <p:nvSpPr>
            <p:cNvPr id="24" name="Freeform 23"/>
            <p:cNvSpPr/>
            <p:nvPr/>
          </p:nvSpPr>
          <p:spPr>
            <a:xfrm>
              <a:off x="1065212" y="697948"/>
              <a:ext cx="7173065" cy="6179434"/>
            </a:xfrm>
            <a:custGeom>
              <a:avLst/>
              <a:gdLst>
                <a:gd name="connsiteX0" fmla="*/ 8891 w 6847950"/>
                <a:gd name="connsiteY0" fmla="*/ 5633049 h 6332340"/>
                <a:gd name="connsiteX1" fmla="*/ 6547713 w 6847950"/>
                <a:gd name="connsiteY1" fmla="*/ 0 h 6332340"/>
                <a:gd name="connsiteX2" fmla="*/ 5167487 w 6847950"/>
                <a:gd name="connsiteY2" fmla="*/ 5624423 h 6332340"/>
                <a:gd name="connsiteX3" fmla="*/ 8891 w 6847950"/>
                <a:gd name="connsiteY3" fmla="*/ 5633049 h 6332340"/>
                <a:gd name="connsiteX0" fmla="*/ 8891 w 6847950"/>
                <a:gd name="connsiteY0" fmla="*/ 5633049 h 6332340"/>
                <a:gd name="connsiteX1" fmla="*/ 6547713 w 6847950"/>
                <a:gd name="connsiteY1" fmla="*/ 0 h 6332340"/>
                <a:gd name="connsiteX2" fmla="*/ 5167487 w 6847950"/>
                <a:gd name="connsiteY2" fmla="*/ 5624423 h 6332340"/>
                <a:gd name="connsiteX3" fmla="*/ 8891 w 6847950"/>
                <a:gd name="connsiteY3" fmla="*/ 5633049 h 6332340"/>
                <a:gd name="connsiteX0" fmla="*/ 8891 w 6547713"/>
                <a:gd name="connsiteY0" fmla="*/ 5633049 h 6332340"/>
                <a:gd name="connsiteX1" fmla="*/ 6547713 w 6547713"/>
                <a:gd name="connsiteY1" fmla="*/ 0 h 6332340"/>
                <a:gd name="connsiteX2" fmla="*/ 5167487 w 6547713"/>
                <a:gd name="connsiteY2" fmla="*/ 5624423 h 6332340"/>
                <a:gd name="connsiteX3" fmla="*/ 8891 w 6547713"/>
                <a:gd name="connsiteY3" fmla="*/ 5633049 h 6332340"/>
                <a:gd name="connsiteX0" fmla="*/ 0 w 6538822"/>
                <a:gd name="connsiteY0" fmla="*/ 5633049 h 5633049"/>
                <a:gd name="connsiteX1" fmla="*/ 6538822 w 6538822"/>
                <a:gd name="connsiteY1" fmla="*/ 0 h 5633049"/>
                <a:gd name="connsiteX2" fmla="*/ 5158596 w 6538822"/>
                <a:gd name="connsiteY2" fmla="*/ 5624423 h 5633049"/>
                <a:gd name="connsiteX3" fmla="*/ 0 w 6538822"/>
                <a:gd name="connsiteY3" fmla="*/ 5633049 h 5633049"/>
              </a:gdLst>
              <a:ahLst/>
              <a:cxnLst>
                <a:cxn ang="0">
                  <a:pos x="connsiteX0" y="connsiteY0"/>
                </a:cxn>
                <a:cxn ang="0">
                  <a:pos x="connsiteX1" y="connsiteY1"/>
                </a:cxn>
                <a:cxn ang="0">
                  <a:pos x="connsiteX2" y="connsiteY2"/>
                </a:cxn>
                <a:cxn ang="0">
                  <a:pos x="connsiteX3" y="connsiteY3"/>
                </a:cxn>
              </a:cxnLst>
              <a:rect l="l" t="t" r="r" b="b"/>
              <a:pathLst>
                <a:path w="6538822" h="5633049">
                  <a:moveTo>
                    <a:pt x="0" y="5633049"/>
                  </a:moveTo>
                  <a:lnTo>
                    <a:pt x="6538822" y="0"/>
                  </a:lnTo>
                  <a:lnTo>
                    <a:pt x="5158596" y="5624423"/>
                  </a:lnTo>
                  <a:lnTo>
                    <a:pt x="0" y="5633049"/>
                  </a:ln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 name="Freeform 6"/>
            <p:cNvSpPr>
              <a:spLocks/>
            </p:cNvSpPr>
            <p:nvPr/>
          </p:nvSpPr>
          <p:spPr bwMode="auto">
            <a:xfrm>
              <a:off x="2176804" y="670297"/>
              <a:ext cx="6103895" cy="6208382"/>
            </a:xfrm>
            <a:custGeom>
              <a:avLst/>
              <a:gdLst>
                <a:gd name="T0" fmla="*/ 3505 w 3505"/>
                <a:gd name="T1" fmla="*/ 0 h 3565"/>
                <a:gd name="T2" fmla="*/ 2103 w 3505"/>
                <a:gd name="T3" fmla="*/ 3565 h 3565"/>
                <a:gd name="T4" fmla="*/ 0 w 3505"/>
                <a:gd name="T5" fmla="*/ 3565 h 3565"/>
                <a:gd name="T6" fmla="*/ 3505 w 3505"/>
                <a:gd name="T7" fmla="*/ 0 h 3565"/>
              </a:gdLst>
              <a:ahLst/>
              <a:cxnLst>
                <a:cxn ang="0">
                  <a:pos x="T0" y="T1"/>
                </a:cxn>
                <a:cxn ang="0">
                  <a:pos x="T2" y="T3"/>
                </a:cxn>
                <a:cxn ang="0">
                  <a:pos x="T4" y="T5"/>
                </a:cxn>
                <a:cxn ang="0">
                  <a:pos x="T6" y="T7"/>
                </a:cxn>
              </a:cxnLst>
              <a:rect l="0" t="0" r="r" b="b"/>
              <a:pathLst>
                <a:path w="3505" h="3565">
                  <a:moveTo>
                    <a:pt x="3505" y="0"/>
                  </a:moveTo>
                  <a:lnTo>
                    <a:pt x="2103" y="3565"/>
                  </a:lnTo>
                  <a:lnTo>
                    <a:pt x="0" y="3565"/>
                  </a:lnTo>
                  <a:lnTo>
                    <a:pt x="3505" y="0"/>
                  </a:lnTo>
                  <a:close/>
                </a:path>
              </a:pathLst>
            </a:custGeom>
            <a:solidFill>
              <a:schemeClr val="accent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grpSp>
      <p:sp>
        <p:nvSpPr>
          <p:cNvPr id="40" name="Right Arrow 5"/>
          <p:cNvSpPr/>
          <p:nvPr/>
        </p:nvSpPr>
        <p:spPr>
          <a:xfrm rot="17596173">
            <a:off x="3697826" y="5829309"/>
            <a:ext cx="1622135" cy="734687"/>
          </a:xfrm>
          <a:custGeom>
            <a:avLst/>
            <a:gdLst>
              <a:gd name="connsiteX0" fmla="*/ 0 w 1371600"/>
              <a:gd name="connsiteY0" fmla="*/ 122545 h 490180"/>
              <a:gd name="connsiteX1" fmla="*/ 1126510 w 1371600"/>
              <a:gd name="connsiteY1" fmla="*/ 122545 h 490180"/>
              <a:gd name="connsiteX2" fmla="*/ 1126510 w 1371600"/>
              <a:gd name="connsiteY2" fmla="*/ 0 h 490180"/>
              <a:gd name="connsiteX3" fmla="*/ 1371600 w 1371600"/>
              <a:gd name="connsiteY3" fmla="*/ 245090 h 490180"/>
              <a:gd name="connsiteX4" fmla="*/ 1126510 w 1371600"/>
              <a:gd name="connsiteY4" fmla="*/ 490180 h 490180"/>
              <a:gd name="connsiteX5" fmla="*/ 1126510 w 1371600"/>
              <a:gd name="connsiteY5" fmla="*/ 367635 h 490180"/>
              <a:gd name="connsiteX6" fmla="*/ 0 w 1371600"/>
              <a:gd name="connsiteY6" fmla="*/ 367635 h 490180"/>
              <a:gd name="connsiteX7" fmla="*/ 0 w 1371600"/>
              <a:gd name="connsiteY7" fmla="*/ 122545 h 490180"/>
              <a:gd name="connsiteX0" fmla="*/ 0 w 1437244"/>
              <a:gd name="connsiteY0" fmla="*/ 89205 h 490180"/>
              <a:gd name="connsiteX1" fmla="*/ 1192154 w 1437244"/>
              <a:gd name="connsiteY1" fmla="*/ 122545 h 490180"/>
              <a:gd name="connsiteX2" fmla="*/ 1192154 w 1437244"/>
              <a:gd name="connsiteY2" fmla="*/ 0 h 490180"/>
              <a:gd name="connsiteX3" fmla="*/ 1437244 w 1437244"/>
              <a:gd name="connsiteY3" fmla="*/ 245090 h 490180"/>
              <a:gd name="connsiteX4" fmla="*/ 1192154 w 1437244"/>
              <a:gd name="connsiteY4" fmla="*/ 490180 h 490180"/>
              <a:gd name="connsiteX5" fmla="*/ 1192154 w 1437244"/>
              <a:gd name="connsiteY5" fmla="*/ 367635 h 490180"/>
              <a:gd name="connsiteX6" fmla="*/ 65644 w 1437244"/>
              <a:gd name="connsiteY6" fmla="*/ 367635 h 490180"/>
              <a:gd name="connsiteX7" fmla="*/ 0 w 1437244"/>
              <a:gd name="connsiteY7" fmla="*/ 89205 h 490180"/>
              <a:gd name="connsiteX0" fmla="*/ 0 w 1437244"/>
              <a:gd name="connsiteY0" fmla="*/ 89205 h 490180"/>
              <a:gd name="connsiteX1" fmla="*/ 1144122 w 1437244"/>
              <a:gd name="connsiteY1" fmla="*/ 118316 h 490180"/>
              <a:gd name="connsiteX2" fmla="*/ 1192154 w 1437244"/>
              <a:gd name="connsiteY2" fmla="*/ 0 h 490180"/>
              <a:gd name="connsiteX3" fmla="*/ 1437244 w 1437244"/>
              <a:gd name="connsiteY3" fmla="*/ 245090 h 490180"/>
              <a:gd name="connsiteX4" fmla="*/ 1192154 w 1437244"/>
              <a:gd name="connsiteY4" fmla="*/ 490180 h 490180"/>
              <a:gd name="connsiteX5" fmla="*/ 1192154 w 1437244"/>
              <a:gd name="connsiteY5" fmla="*/ 367635 h 490180"/>
              <a:gd name="connsiteX6" fmla="*/ 65644 w 1437244"/>
              <a:gd name="connsiteY6" fmla="*/ 367635 h 490180"/>
              <a:gd name="connsiteX7" fmla="*/ 0 w 1437244"/>
              <a:gd name="connsiteY7" fmla="*/ 89205 h 490180"/>
              <a:gd name="connsiteX0" fmla="*/ 0 w 1437244"/>
              <a:gd name="connsiteY0" fmla="*/ 88273 h 489248"/>
              <a:gd name="connsiteX1" fmla="*/ 1144122 w 1437244"/>
              <a:gd name="connsiteY1" fmla="*/ 117384 h 489248"/>
              <a:gd name="connsiteX2" fmla="*/ 1132121 w 1437244"/>
              <a:gd name="connsiteY2" fmla="*/ 0 h 489248"/>
              <a:gd name="connsiteX3" fmla="*/ 1437244 w 1437244"/>
              <a:gd name="connsiteY3" fmla="*/ 244158 h 489248"/>
              <a:gd name="connsiteX4" fmla="*/ 1192154 w 1437244"/>
              <a:gd name="connsiteY4" fmla="*/ 489248 h 489248"/>
              <a:gd name="connsiteX5" fmla="*/ 1192154 w 1437244"/>
              <a:gd name="connsiteY5" fmla="*/ 366703 h 489248"/>
              <a:gd name="connsiteX6" fmla="*/ 65644 w 1437244"/>
              <a:gd name="connsiteY6" fmla="*/ 366703 h 489248"/>
              <a:gd name="connsiteX7" fmla="*/ 0 w 1437244"/>
              <a:gd name="connsiteY7" fmla="*/ 88273 h 489248"/>
              <a:gd name="connsiteX0" fmla="*/ 0 w 1363050"/>
              <a:gd name="connsiteY0" fmla="*/ 88273 h 489248"/>
              <a:gd name="connsiteX1" fmla="*/ 1144122 w 1363050"/>
              <a:gd name="connsiteY1" fmla="*/ 117384 h 489248"/>
              <a:gd name="connsiteX2" fmla="*/ 1132121 w 1363050"/>
              <a:gd name="connsiteY2" fmla="*/ 0 h 489248"/>
              <a:gd name="connsiteX3" fmla="*/ 1363050 w 1363050"/>
              <a:gd name="connsiteY3" fmla="*/ 236959 h 489248"/>
              <a:gd name="connsiteX4" fmla="*/ 1192154 w 1363050"/>
              <a:gd name="connsiteY4" fmla="*/ 489248 h 489248"/>
              <a:gd name="connsiteX5" fmla="*/ 1192154 w 1363050"/>
              <a:gd name="connsiteY5" fmla="*/ 366703 h 489248"/>
              <a:gd name="connsiteX6" fmla="*/ 65644 w 1363050"/>
              <a:gd name="connsiteY6" fmla="*/ 366703 h 489248"/>
              <a:gd name="connsiteX7" fmla="*/ 0 w 1363050"/>
              <a:gd name="connsiteY7" fmla="*/ 88273 h 489248"/>
              <a:gd name="connsiteX0" fmla="*/ 0 w 1376400"/>
              <a:gd name="connsiteY0" fmla="*/ 40692 h 489248"/>
              <a:gd name="connsiteX1" fmla="*/ 1157472 w 1376400"/>
              <a:gd name="connsiteY1" fmla="*/ 117384 h 489248"/>
              <a:gd name="connsiteX2" fmla="*/ 1145471 w 1376400"/>
              <a:gd name="connsiteY2" fmla="*/ 0 h 489248"/>
              <a:gd name="connsiteX3" fmla="*/ 1376400 w 1376400"/>
              <a:gd name="connsiteY3" fmla="*/ 236959 h 489248"/>
              <a:gd name="connsiteX4" fmla="*/ 1205504 w 1376400"/>
              <a:gd name="connsiteY4" fmla="*/ 489248 h 489248"/>
              <a:gd name="connsiteX5" fmla="*/ 1205504 w 1376400"/>
              <a:gd name="connsiteY5" fmla="*/ 366703 h 489248"/>
              <a:gd name="connsiteX6" fmla="*/ 78994 w 1376400"/>
              <a:gd name="connsiteY6" fmla="*/ 366703 h 489248"/>
              <a:gd name="connsiteX7" fmla="*/ 0 w 1376400"/>
              <a:gd name="connsiteY7" fmla="*/ 40692 h 489248"/>
              <a:gd name="connsiteX0" fmla="*/ 0 w 1376400"/>
              <a:gd name="connsiteY0" fmla="*/ 40692 h 489248"/>
              <a:gd name="connsiteX1" fmla="*/ 1157472 w 1376400"/>
              <a:gd name="connsiteY1" fmla="*/ 117384 h 489248"/>
              <a:gd name="connsiteX2" fmla="*/ 1145471 w 1376400"/>
              <a:gd name="connsiteY2" fmla="*/ 0 h 489248"/>
              <a:gd name="connsiteX3" fmla="*/ 1376400 w 1376400"/>
              <a:gd name="connsiteY3" fmla="*/ 236959 h 489248"/>
              <a:gd name="connsiteX4" fmla="*/ 1205504 w 1376400"/>
              <a:gd name="connsiteY4" fmla="*/ 489248 h 489248"/>
              <a:gd name="connsiteX5" fmla="*/ 1205504 w 1376400"/>
              <a:gd name="connsiteY5" fmla="*/ 366703 h 489248"/>
              <a:gd name="connsiteX6" fmla="*/ 85445 w 1376400"/>
              <a:gd name="connsiteY6" fmla="*/ 381704 h 489248"/>
              <a:gd name="connsiteX7" fmla="*/ 0 w 1376400"/>
              <a:gd name="connsiteY7" fmla="*/ 40692 h 489248"/>
              <a:gd name="connsiteX0" fmla="*/ 0 w 1405685"/>
              <a:gd name="connsiteY0" fmla="*/ 0 h 549718"/>
              <a:gd name="connsiteX1" fmla="*/ 1186757 w 1405685"/>
              <a:gd name="connsiteY1" fmla="*/ 177854 h 549718"/>
              <a:gd name="connsiteX2" fmla="*/ 1174756 w 1405685"/>
              <a:gd name="connsiteY2" fmla="*/ 60470 h 549718"/>
              <a:gd name="connsiteX3" fmla="*/ 1405685 w 1405685"/>
              <a:gd name="connsiteY3" fmla="*/ 297429 h 549718"/>
              <a:gd name="connsiteX4" fmla="*/ 1234789 w 1405685"/>
              <a:gd name="connsiteY4" fmla="*/ 549718 h 549718"/>
              <a:gd name="connsiteX5" fmla="*/ 1234789 w 1405685"/>
              <a:gd name="connsiteY5" fmla="*/ 427173 h 549718"/>
              <a:gd name="connsiteX6" fmla="*/ 114730 w 1405685"/>
              <a:gd name="connsiteY6" fmla="*/ 442174 h 549718"/>
              <a:gd name="connsiteX7" fmla="*/ 0 w 1405685"/>
              <a:gd name="connsiteY7" fmla="*/ 0 h 549718"/>
              <a:gd name="connsiteX0" fmla="*/ 0 w 1405685"/>
              <a:gd name="connsiteY0" fmla="*/ 0 h 589979"/>
              <a:gd name="connsiteX1" fmla="*/ 1186757 w 1405685"/>
              <a:gd name="connsiteY1" fmla="*/ 177854 h 589979"/>
              <a:gd name="connsiteX2" fmla="*/ 1174756 w 1405685"/>
              <a:gd name="connsiteY2" fmla="*/ 60470 h 589979"/>
              <a:gd name="connsiteX3" fmla="*/ 1405685 w 1405685"/>
              <a:gd name="connsiteY3" fmla="*/ 297429 h 589979"/>
              <a:gd name="connsiteX4" fmla="*/ 1273432 w 1405685"/>
              <a:gd name="connsiteY4" fmla="*/ 589979 h 589979"/>
              <a:gd name="connsiteX5" fmla="*/ 1234789 w 1405685"/>
              <a:gd name="connsiteY5" fmla="*/ 427173 h 589979"/>
              <a:gd name="connsiteX6" fmla="*/ 114730 w 1405685"/>
              <a:gd name="connsiteY6" fmla="*/ 442174 h 589979"/>
              <a:gd name="connsiteX7" fmla="*/ 0 w 1405685"/>
              <a:gd name="connsiteY7" fmla="*/ 0 h 589979"/>
              <a:gd name="connsiteX0" fmla="*/ 0 w 1405685"/>
              <a:gd name="connsiteY0" fmla="*/ 0 h 589979"/>
              <a:gd name="connsiteX1" fmla="*/ 1186757 w 1405685"/>
              <a:gd name="connsiteY1" fmla="*/ 177854 h 589979"/>
              <a:gd name="connsiteX2" fmla="*/ 1174756 w 1405685"/>
              <a:gd name="connsiteY2" fmla="*/ 60470 h 589979"/>
              <a:gd name="connsiteX3" fmla="*/ 1405685 w 1405685"/>
              <a:gd name="connsiteY3" fmla="*/ 297429 h 589979"/>
              <a:gd name="connsiteX4" fmla="*/ 1273432 w 1405685"/>
              <a:gd name="connsiteY4" fmla="*/ 589979 h 589979"/>
              <a:gd name="connsiteX5" fmla="*/ 1245980 w 1405685"/>
              <a:gd name="connsiteY5" fmla="*/ 461464 h 589979"/>
              <a:gd name="connsiteX6" fmla="*/ 114730 w 1405685"/>
              <a:gd name="connsiteY6" fmla="*/ 442174 h 589979"/>
              <a:gd name="connsiteX7" fmla="*/ 0 w 1405685"/>
              <a:gd name="connsiteY7" fmla="*/ 0 h 589979"/>
              <a:gd name="connsiteX0" fmla="*/ 0 w 1435778"/>
              <a:gd name="connsiteY0" fmla="*/ 0 h 589979"/>
              <a:gd name="connsiteX1" fmla="*/ 1186757 w 1435778"/>
              <a:gd name="connsiteY1" fmla="*/ 177854 h 589979"/>
              <a:gd name="connsiteX2" fmla="*/ 1174756 w 1435778"/>
              <a:gd name="connsiteY2" fmla="*/ 60470 h 589979"/>
              <a:gd name="connsiteX3" fmla="*/ 1435778 w 1435778"/>
              <a:gd name="connsiteY3" fmla="*/ 359140 h 589979"/>
              <a:gd name="connsiteX4" fmla="*/ 1273432 w 1435778"/>
              <a:gd name="connsiteY4" fmla="*/ 589979 h 589979"/>
              <a:gd name="connsiteX5" fmla="*/ 1245980 w 1435778"/>
              <a:gd name="connsiteY5" fmla="*/ 461464 h 589979"/>
              <a:gd name="connsiteX6" fmla="*/ 114730 w 1435778"/>
              <a:gd name="connsiteY6" fmla="*/ 442174 h 589979"/>
              <a:gd name="connsiteX7" fmla="*/ 0 w 1435778"/>
              <a:gd name="connsiteY7" fmla="*/ 0 h 589979"/>
              <a:gd name="connsiteX0" fmla="*/ 0 w 1444748"/>
              <a:gd name="connsiteY0" fmla="*/ 0 h 589979"/>
              <a:gd name="connsiteX1" fmla="*/ 1186757 w 1444748"/>
              <a:gd name="connsiteY1" fmla="*/ 177854 h 589979"/>
              <a:gd name="connsiteX2" fmla="*/ 1174756 w 1444748"/>
              <a:gd name="connsiteY2" fmla="*/ 60470 h 589979"/>
              <a:gd name="connsiteX3" fmla="*/ 1444748 w 1444748"/>
              <a:gd name="connsiteY3" fmla="*/ 330399 h 589979"/>
              <a:gd name="connsiteX4" fmla="*/ 1273432 w 1444748"/>
              <a:gd name="connsiteY4" fmla="*/ 589979 h 589979"/>
              <a:gd name="connsiteX5" fmla="*/ 1245980 w 1444748"/>
              <a:gd name="connsiteY5" fmla="*/ 461464 h 589979"/>
              <a:gd name="connsiteX6" fmla="*/ 114730 w 1444748"/>
              <a:gd name="connsiteY6" fmla="*/ 442174 h 589979"/>
              <a:gd name="connsiteX7" fmla="*/ 0 w 1444748"/>
              <a:gd name="connsiteY7" fmla="*/ 0 h 589979"/>
              <a:gd name="connsiteX0" fmla="*/ 0 w 1444748"/>
              <a:gd name="connsiteY0" fmla="*/ 0 h 589979"/>
              <a:gd name="connsiteX1" fmla="*/ 1206949 w 1444748"/>
              <a:gd name="connsiteY1" fmla="*/ 208275 h 589979"/>
              <a:gd name="connsiteX2" fmla="*/ 1174756 w 1444748"/>
              <a:gd name="connsiteY2" fmla="*/ 60470 h 589979"/>
              <a:gd name="connsiteX3" fmla="*/ 1444748 w 1444748"/>
              <a:gd name="connsiteY3" fmla="*/ 330399 h 589979"/>
              <a:gd name="connsiteX4" fmla="*/ 1273432 w 1444748"/>
              <a:gd name="connsiteY4" fmla="*/ 589979 h 589979"/>
              <a:gd name="connsiteX5" fmla="*/ 1245980 w 1444748"/>
              <a:gd name="connsiteY5" fmla="*/ 461464 h 589979"/>
              <a:gd name="connsiteX6" fmla="*/ 114730 w 1444748"/>
              <a:gd name="connsiteY6" fmla="*/ 442174 h 589979"/>
              <a:gd name="connsiteX7" fmla="*/ 0 w 1444748"/>
              <a:gd name="connsiteY7" fmla="*/ 0 h 589979"/>
              <a:gd name="connsiteX0" fmla="*/ 0 w 1444748"/>
              <a:gd name="connsiteY0" fmla="*/ 0 h 589979"/>
              <a:gd name="connsiteX1" fmla="*/ 1206949 w 1444748"/>
              <a:gd name="connsiteY1" fmla="*/ 208275 h 589979"/>
              <a:gd name="connsiteX2" fmla="*/ 1174756 w 1444748"/>
              <a:gd name="connsiteY2" fmla="*/ 60470 h 589979"/>
              <a:gd name="connsiteX3" fmla="*/ 1444748 w 1444748"/>
              <a:gd name="connsiteY3" fmla="*/ 330399 h 589979"/>
              <a:gd name="connsiteX4" fmla="*/ 1273432 w 1444748"/>
              <a:gd name="connsiteY4" fmla="*/ 589979 h 589979"/>
              <a:gd name="connsiteX5" fmla="*/ 1249820 w 1444748"/>
              <a:gd name="connsiteY5" fmla="*/ 445594 h 589979"/>
              <a:gd name="connsiteX6" fmla="*/ 114730 w 1444748"/>
              <a:gd name="connsiteY6" fmla="*/ 442174 h 589979"/>
              <a:gd name="connsiteX7" fmla="*/ 0 w 1444748"/>
              <a:gd name="connsiteY7" fmla="*/ 0 h 589979"/>
              <a:gd name="connsiteX0" fmla="*/ 0 w 1444748"/>
              <a:gd name="connsiteY0" fmla="*/ 0 h 589979"/>
              <a:gd name="connsiteX1" fmla="*/ 1206949 w 1444748"/>
              <a:gd name="connsiteY1" fmla="*/ 208275 h 589979"/>
              <a:gd name="connsiteX2" fmla="*/ 1174756 w 1444748"/>
              <a:gd name="connsiteY2" fmla="*/ 60470 h 589979"/>
              <a:gd name="connsiteX3" fmla="*/ 1444748 w 1444748"/>
              <a:gd name="connsiteY3" fmla="*/ 330399 h 589979"/>
              <a:gd name="connsiteX4" fmla="*/ 1273432 w 1444748"/>
              <a:gd name="connsiteY4" fmla="*/ 589979 h 589979"/>
              <a:gd name="connsiteX5" fmla="*/ 1249820 w 1444748"/>
              <a:gd name="connsiteY5" fmla="*/ 445594 h 589979"/>
              <a:gd name="connsiteX6" fmla="*/ 82989 w 1444748"/>
              <a:gd name="connsiteY6" fmla="*/ 434495 h 589979"/>
              <a:gd name="connsiteX7" fmla="*/ 0 w 1444748"/>
              <a:gd name="connsiteY7" fmla="*/ 0 h 589979"/>
              <a:gd name="connsiteX0" fmla="*/ 0 w 1460649"/>
              <a:gd name="connsiteY0" fmla="*/ 0 h 589979"/>
              <a:gd name="connsiteX1" fmla="*/ 1206949 w 1460649"/>
              <a:gd name="connsiteY1" fmla="*/ 208275 h 589979"/>
              <a:gd name="connsiteX2" fmla="*/ 1174756 w 1460649"/>
              <a:gd name="connsiteY2" fmla="*/ 60470 h 589979"/>
              <a:gd name="connsiteX3" fmla="*/ 1460649 w 1460649"/>
              <a:gd name="connsiteY3" fmla="*/ 359111 h 589979"/>
              <a:gd name="connsiteX4" fmla="*/ 1273432 w 1460649"/>
              <a:gd name="connsiteY4" fmla="*/ 589979 h 589979"/>
              <a:gd name="connsiteX5" fmla="*/ 1249820 w 1460649"/>
              <a:gd name="connsiteY5" fmla="*/ 445594 h 589979"/>
              <a:gd name="connsiteX6" fmla="*/ 82989 w 1460649"/>
              <a:gd name="connsiteY6" fmla="*/ 434495 h 589979"/>
              <a:gd name="connsiteX7" fmla="*/ 0 w 1460649"/>
              <a:gd name="connsiteY7" fmla="*/ 0 h 589979"/>
              <a:gd name="connsiteX0" fmla="*/ 0 w 1547982"/>
              <a:gd name="connsiteY0" fmla="*/ 0 h 599476"/>
              <a:gd name="connsiteX1" fmla="*/ 1294282 w 1547982"/>
              <a:gd name="connsiteY1" fmla="*/ 217772 h 599476"/>
              <a:gd name="connsiteX2" fmla="*/ 1262089 w 1547982"/>
              <a:gd name="connsiteY2" fmla="*/ 69967 h 599476"/>
              <a:gd name="connsiteX3" fmla="*/ 1547982 w 1547982"/>
              <a:gd name="connsiteY3" fmla="*/ 368608 h 599476"/>
              <a:gd name="connsiteX4" fmla="*/ 1360765 w 1547982"/>
              <a:gd name="connsiteY4" fmla="*/ 599476 h 599476"/>
              <a:gd name="connsiteX5" fmla="*/ 1337153 w 1547982"/>
              <a:gd name="connsiteY5" fmla="*/ 455091 h 599476"/>
              <a:gd name="connsiteX6" fmla="*/ 170322 w 1547982"/>
              <a:gd name="connsiteY6" fmla="*/ 443992 h 599476"/>
              <a:gd name="connsiteX7" fmla="*/ 0 w 1547982"/>
              <a:gd name="connsiteY7" fmla="*/ 0 h 599476"/>
              <a:gd name="connsiteX0" fmla="*/ 0 w 1545355"/>
              <a:gd name="connsiteY0" fmla="*/ 0 h 599476"/>
              <a:gd name="connsiteX1" fmla="*/ 1294282 w 1545355"/>
              <a:gd name="connsiteY1" fmla="*/ 217772 h 599476"/>
              <a:gd name="connsiteX2" fmla="*/ 1262089 w 1545355"/>
              <a:gd name="connsiteY2" fmla="*/ 69967 h 599476"/>
              <a:gd name="connsiteX3" fmla="*/ 1545355 w 1545355"/>
              <a:gd name="connsiteY3" fmla="*/ 362499 h 599476"/>
              <a:gd name="connsiteX4" fmla="*/ 1360765 w 1545355"/>
              <a:gd name="connsiteY4" fmla="*/ 599476 h 599476"/>
              <a:gd name="connsiteX5" fmla="*/ 1337153 w 1545355"/>
              <a:gd name="connsiteY5" fmla="*/ 455091 h 599476"/>
              <a:gd name="connsiteX6" fmla="*/ 170322 w 1545355"/>
              <a:gd name="connsiteY6" fmla="*/ 443992 h 599476"/>
              <a:gd name="connsiteX7" fmla="*/ 0 w 1545355"/>
              <a:gd name="connsiteY7" fmla="*/ 0 h 599476"/>
              <a:gd name="connsiteX0" fmla="*/ 0 w 1545355"/>
              <a:gd name="connsiteY0" fmla="*/ 0 h 598100"/>
              <a:gd name="connsiteX1" fmla="*/ 1294282 w 1545355"/>
              <a:gd name="connsiteY1" fmla="*/ 217772 h 598100"/>
              <a:gd name="connsiteX2" fmla="*/ 1262089 w 1545355"/>
              <a:gd name="connsiteY2" fmla="*/ 69967 h 598100"/>
              <a:gd name="connsiteX3" fmla="*/ 1545355 w 1545355"/>
              <a:gd name="connsiteY3" fmla="*/ 362499 h 598100"/>
              <a:gd name="connsiteX4" fmla="*/ 1414466 w 1545355"/>
              <a:gd name="connsiteY4" fmla="*/ 598100 h 598100"/>
              <a:gd name="connsiteX5" fmla="*/ 1337153 w 1545355"/>
              <a:gd name="connsiteY5" fmla="*/ 455091 h 598100"/>
              <a:gd name="connsiteX6" fmla="*/ 170322 w 1545355"/>
              <a:gd name="connsiteY6" fmla="*/ 443992 h 598100"/>
              <a:gd name="connsiteX7" fmla="*/ 0 w 1545355"/>
              <a:gd name="connsiteY7" fmla="*/ 0 h 598100"/>
              <a:gd name="connsiteX0" fmla="*/ 0 w 1545355"/>
              <a:gd name="connsiteY0" fmla="*/ 0 h 598100"/>
              <a:gd name="connsiteX1" fmla="*/ 1294282 w 1545355"/>
              <a:gd name="connsiteY1" fmla="*/ 217772 h 598100"/>
              <a:gd name="connsiteX2" fmla="*/ 1262089 w 1545355"/>
              <a:gd name="connsiteY2" fmla="*/ 69967 h 598100"/>
              <a:gd name="connsiteX3" fmla="*/ 1545355 w 1545355"/>
              <a:gd name="connsiteY3" fmla="*/ 362499 h 598100"/>
              <a:gd name="connsiteX4" fmla="*/ 1414466 w 1545355"/>
              <a:gd name="connsiteY4" fmla="*/ 598100 h 598100"/>
              <a:gd name="connsiteX5" fmla="*/ 1375581 w 1545355"/>
              <a:gd name="connsiteY5" fmla="*/ 460283 h 598100"/>
              <a:gd name="connsiteX6" fmla="*/ 170322 w 1545355"/>
              <a:gd name="connsiteY6" fmla="*/ 443992 h 598100"/>
              <a:gd name="connsiteX7" fmla="*/ 0 w 1545355"/>
              <a:gd name="connsiteY7" fmla="*/ 0 h 598100"/>
              <a:gd name="connsiteX0" fmla="*/ 0 w 1545355"/>
              <a:gd name="connsiteY0" fmla="*/ 0 h 598100"/>
              <a:gd name="connsiteX1" fmla="*/ 1294282 w 1545355"/>
              <a:gd name="connsiteY1" fmla="*/ 217772 h 598100"/>
              <a:gd name="connsiteX2" fmla="*/ 1235024 w 1545355"/>
              <a:gd name="connsiteY2" fmla="*/ 74367 h 598100"/>
              <a:gd name="connsiteX3" fmla="*/ 1545355 w 1545355"/>
              <a:gd name="connsiteY3" fmla="*/ 362499 h 598100"/>
              <a:gd name="connsiteX4" fmla="*/ 1414466 w 1545355"/>
              <a:gd name="connsiteY4" fmla="*/ 598100 h 598100"/>
              <a:gd name="connsiteX5" fmla="*/ 1375581 w 1545355"/>
              <a:gd name="connsiteY5" fmla="*/ 460283 h 598100"/>
              <a:gd name="connsiteX6" fmla="*/ 170322 w 1545355"/>
              <a:gd name="connsiteY6" fmla="*/ 443992 h 598100"/>
              <a:gd name="connsiteX7" fmla="*/ 0 w 1545355"/>
              <a:gd name="connsiteY7" fmla="*/ 0 h 598100"/>
              <a:gd name="connsiteX0" fmla="*/ 0 w 1563683"/>
              <a:gd name="connsiteY0" fmla="*/ 0 h 598100"/>
              <a:gd name="connsiteX1" fmla="*/ 1294282 w 1563683"/>
              <a:gd name="connsiteY1" fmla="*/ 217772 h 598100"/>
              <a:gd name="connsiteX2" fmla="*/ 1235024 w 1563683"/>
              <a:gd name="connsiteY2" fmla="*/ 74367 h 598100"/>
              <a:gd name="connsiteX3" fmla="*/ 1563683 w 1563683"/>
              <a:gd name="connsiteY3" fmla="*/ 354618 h 598100"/>
              <a:gd name="connsiteX4" fmla="*/ 1414466 w 1563683"/>
              <a:gd name="connsiteY4" fmla="*/ 598100 h 598100"/>
              <a:gd name="connsiteX5" fmla="*/ 1375581 w 1563683"/>
              <a:gd name="connsiteY5" fmla="*/ 460283 h 598100"/>
              <a:gd name="connsiteX6" fmla="*/ 170322 w 1563683"/>
              <a:gd name="connsiteY6" fmla="*/ 443992 h 598100"/>
              <a:gd name="connsiteX7" fmla="*/ 0 w 1563683"/>
              <a:gd name="connsiteY7" fmla="*/ 0 h 598100"/>
              <a:gd name="connsiteX0" fmla="*/ 0 w 1583815"/>
              <a:gd name="connsiteY0" fmla="*/ 0 h 598100"/>
              <a:gd name="connsiteX1" fmla="*/ 1294282 w 1583815"/>
              <a:gd name="connsiteY1" fmla="*/ 217772 h 598100"/>
              <a:gd name="connsiteX2" fmla="*/ 1235024 w 1583815"/>
              <a:gd name="connsiteY2" fmla="*/ 74367 h 598100"/>
              <a:gd name="connsiteX3" fmla="*/ 1583815 w 1583815"/>
              <a:gd name="connsiteY3" fmla="*/ 393014 h 598100"/>
              <a:gd name="connsiteX4" fmla="*/ 1414466 w 1583815"/>
              <a:gd name="connsiteY4" fmla="*/ 598100 h 598100"/>
              <a:gd name="connsiteX5" fmla="*/ 1375581 w 1583815"/>
              <a:gd name="connsiteY5" fmla="*/ 460283 h 598100"/>
              <a:gd name="connsiteX6" fmla="*/ 170322 w 1583815"/>
              <a:gd name="connsiteY6" fmla="*/ 443992 h 598100"/>
              <a:gd name="connsiteX7" fmla="*/ 0 w 1583815"/>
              <a:gd name="connsiteY7" fmla="*/ 0 h 598100"/>
              <a:gd name="connsiteX0" fmla="*/ 0 w 1583815"/>
              <a:gd name="connsiteY0" fmla="*/ 0 h 598100"/>
              <a:gd name="connsiteX1" fmla="*/ 1294282 w 1583815"/>
              <a:gd name="connsiteY1" fmla="*/ 217772 h 598100"/>
              <a:gd name="connsiteX2" fmla="*/ 1235024 w 1583815"/>
              <a:gd name="connsiteY2" fmla="*/ 74367 h 598100"/>
              <a:gd name="connsiteX3" fmla="*/ 1583815 w 1583815"/>
              <a:gd name="connsiteY3" fmla="*/ 393014 h 598100"/>
              <a:gd name="connsiteX4" fmla="*/ 1414466 w 1583815"/>
              <a:gd name="connsiteY4" fmla="*/ 598100 h 598100"/>
              <a:gd name="connsiteX5" fmla="*/ 1367273 w 1583815"/>
              <a:gd name="connsiteY5" fmla="*/ 449379 h 598100"/>
              <a:gd name="connsiteX6" fmla="*/ 170322 w 1583815"/>
              <a:gd name="connsiteY6" fmla="*/ 443992 h 598100"/>
              <a:gd name="connsiteX7" fmla="*/ 0 w 1583815"/>
              <a:gd name="connsiteY7" fmla="*/ 0 h 598100"/>
              <a:gd name="connsiteX0" fmla="*/ 0 w 1583815"/>
              <a:gd name="connsiteY0" fmla="*/ 0 h 598100"/>
              <a:gd name="connsiteX1" fmla="*/ 1312377 w 1583815"/>
              <a:gd name="connsiteY1" fmla="*/ 251754 h 598100"/>
              <a:gd name="connsiteX2" fmla="*/ 1235024 w 1583815"/>
              <a:gd name="connsiteY2" fmla="*/ 74367 h 598100"/>
              <a:gd name="connsiteX3" fmla="*/ 1583815 w 1583815"/>
              <a:gd name="connsiteY3" fmla="*/ 393014 h 598100"/>
              <a:gd name="connsiteX4" fmla="*/ 1414466 w 1583815"/>
              <a:gd name="connsiteY4" fmla="*/ 598100 h 598100"/>
              <a:gd name="connsiteX5" fmla="*/ 1367273 w 1583815"/>
              <a:gd name="connsiteY5" fmla="*/ 449379 h 598100"/>
              <a:gd name="connsiteX6" fmla="*/ 170322 w 1583815"/>
              <a:gd name="connsiteY6" fmla="*/ 443992 h 598100"/>
              <a:gd name="connsiteX7" fmla="*/ 0 w 1583815"/>
              <a:gd name="connsiteY7" fmla="*/ 0 h 598100"/>
              <a:gd name="connsiteX0" fmla="*/ 0 w 1583374"/>
              <a:gd name="connsiteY0" fmla="*/ 0 h 598100"/>
              <a:gd name="connsiteX1" fmla="*/ 1312377 w 1583374"/>
              <a:gd name="connsiteY1" fmla="*/ 251754 h 598100"/>
              <a:gd name="connsiteX2" fmla="*/ 1235024 w 1583374"/>
              <a:gd name="connsiteY2" fmla="*/ 74367 h 598100"/>
              <a:gd name="connsiteX3" fmla="*/ 1583374 w 1583374"/>
              <a:gd name="connsiteY3" fmla="*/ 375802 h 598100"/>
              <a:gd name="connsiteX4" fmla="*/ 1414466 w 1583374"/>
              <a:gd name="connsiteY4" fmla="*/ 598100 h 598100"/>
              <a:gd name="connsiteX5" fmla="*/ 1367273 w 1583374"/>
              <a:gd name="connsiteY5" fmla="*/ 449379 h 598100"/>
              <a:gd name="connsiteX6" fmla="*/ 170322 w 1583374"/>
              <a:gd name="connsiteY6" fmla="*/ 443992 h 598100"/>
              <a:gd name="connsiteX7" fmla="*/ 0 w 1583374"/>
              <a:gd name="connsiteY7" fmla="*/ 0 h 598100"/>
              <a:gd name="connsiteX0" fmla="*/ 0 w 1583374"/>
              <a:gd name="connsiteY0" fmla="*/ 0 h 598100"/>
              <a:gd name="connsiteX1" fmla="*/ 1302713 w 1583374"/>
              <a:gd name="connsiteY1" fmla="*/ 245469 h 598100"/>
              <a:gd name="connsiteX2" fmla="*/ 1235024 w 1583374"/>
              <a:gd name="connsiteY2" fmla="*/ 74367 h 598100"/>
              <a:gd name="connsiteX3" fmla="*/ 1583374 w 1583374"/>
              <a:gd name="connsiteY3" fmla="*/ 375802 h 598100"/>
              <a:gd name="connsiteX4" fmla="*/ 1414466 w 1583374"/>
              <a:gd name="connsiteY4" fmla="*/ 598100 h 598100"/>
              <a:gd name="connsiteX5" fmla="*/ 1367273 w 1583374"/>
              <a:gd name="connsiteY5" fmla="*/ 449379 h 598100"/>
              <a:gd name="connsiteX6" fmla="*/ 170322 w 1583374"/>
              <a:gd name="connsiteY6" fmla="*/ 443992 h 598100"/>
              <a:gd name="connsiteX7" fmla="*/ 0 w 1583374"/>
              <a:gd name="connsiteY7" fmla="*/ 0 h 598100"/>
              <a:gd name="connsiteX0" fmla="*/ 0 w 1583374"/>
              <a:gd name="connsiteY0" fmla="*/ 0 h 598100"/>
              <a:gd name="connsiteX1" fmla="*/ 1294313 w 1583374"/>
              <a:gd name="connsiteY1" fmla="*/ 242121 h 598100"/>
              <a:gd name="connsiteX2" fmla="*/ 1235024 w 1583374"/>
              <a:gd name="connsiteY2" fmla="*/ 74367 h 598100"/>
              <a:gd name="connsiteX3" fmla="*/ 1583374 w 1583374"/>
              <a:gd name="connsiteY3" fmla="*/ 375802 h 598100"/>
              <a:gd name="connsiteX4" fmla="*/ 1414466 w 1583374"/>
              <a:gd name="connsiteY4" fmla="*/ 598100 h 598100"/>
              <a:gd name="connsiteX5" fmla="*/ 1367273 w 1583374"/>
              <a:gd name="connsiteY5" fmla="*/ 449379 h 598100"/>
              <a:gd name="connsiteX6" fmla="*/ 170322 w 1583374"/>
              <a:gd name="connsiteY6" fmla="*/ 443992 h 598100"/>
              <a:gd name="connsiteX7" fmla="*/ 0 w 1583374"/>
              <a:gd name="connsiteY7" fmla="*/ 0 h 598100"/>
              <a:gd name="connsiteX0" fmla="*/ 0 w 1583374"/>
              <a:gd name="connsiteY0" fmla="*/ 0 h 734687"/>
              <a:gd name="connsiteX1" fmla="*/ 1294313 w 1583374"/>
              <a:gd name="connsiteY1" fmla="*/ 242121 h 734687"/>
              <a:gd name="connsiteX2" fmla="*/ 1235024 w 1583374"/>
              <a:gd name="connsiteY2" fmla="*/ 74367 h 734687"/>
              <a:gd name="connsiteX3" fmla="*/ 1583374 w 1583374"/>
              <a:gd name="connsiteY3" fmla="*/ 375802 h 734687"/>
              <a:gd name="connsiteX4" fmla="*/ 1473204 w 1583374"/>
              <a:gd name="connsiteY4" fmla="*/ 734687 h 734687"/>
              <a:gd name="connsiteX5" fmla="*/ 1367273 w 1583374"/>
              <a:gd name="connsiteY5" fmla="*/ 449379 h 734687"/>
              <a:gd name="connsiteX6" fmla="*/ 170322 w 1583374"/>
              <a:gd name="connsiteY6" fmla="*/ 443992 h 734687"/>
              <a:gd name="connsiteX7" fmla="*/ 0 w 1583374"/>
              <a:gd name="connsiteY7" fmla="*/ 0 h 734687"/>
              <a:gd name="connsiteX0" fmla="*/ 0 w 1638732"/>
              <a:gd name="connsiteY0" fmla="*/ 0 h 734687"/>
              <a:gd name="connsiteX1" fmla="*/ 1294313 w 1638732"/>
              <a:gd name="connsiteY1" fmla="*/ 242121 h 734687"/>
              <a:gd name="connsiteX2" fmla="*/ 1235024 w 1638732"/>
              <a:gd name="connsiteY2" fmla="*/ 74367 h 734687"/>
              <a:gd name="connsiteX3" fmla="*/ 1638732 w 1638732"/>
              <a:gd name="connsiteY3" fmla="*/ 542167 h 734687"/>
              <a:gd name="connsiteX4" fmla="*/ 1473204 w 1638732"/>
              <a:gd name="connsiteY4" fmla="*/ 734687 h 734687"/>
              <a:gd name="connsiteX5" fmla="*/ 1367273 w 1638732"/>
              <a:gd name="connsiteY5" fmla="*/ 449379 h 734687"/>
              <a:gd name="connsiteX6" fmla="*/ 170322 w 1638732"/>
              <a:gd name="connsiteY6" fmla="*/ 443992 h 734687"/>
              <a:gd name="connsiteX7" fmla="*/ 0 w 1638732"/>
              <a:gd name="connsiteY7" fmla="*/ 0 h 734687"/>
              <a:gd name="connsiteX0" fmla="*/ 0 w 1638732"/>
              <a:gd name="connsiteY0" fmla="*/ 0 h 734687"/>
              <a:gd name="connsiteX1" fmla="*/ 1294313 w 1638732"/>
              <a:gd name="connsiteY1" fmla="*/ 242121 h 734687"/>
              <a:gd name="connsiteX2" fmla="*/ 1235024 w 1638732"/>
              <a:gd name="connsiteY2" fmla="*/ 74367 h 734687"/>
              <a:gd name="connsiteX3" fmla="*/ 1638732 w 1638732"/>
              <a:gd name="connsiteY3" fmla="*/ 542167 h 734687"/>
              <a:gd name="connsiteX4" fmla="*/ 1473204 w 1638732"/>
              <a:gd name="connsiteY4" fmla="*/ 734687 h 734687"/>
              <a:gd name="connsiteX5" fmla="*/ 1437282 w 1638732"/>
              <a:gd name="connsiteY5" fmla="*/ 621584 h 734687"/>
              <a:gd name="connsiteX6" fmla="*/ 170322 w 1638732"/>
              <a:gd name="connsiteY6" fmla="*/ 443992 h 734687"/>
              <a:gd name="connsiteX7" fmla="*/ 0 w 1638732"/>
              <a:gd name="connsiteY7" fmla="*/ 0 h 734687"/>
              <a:gd name="connsiteX0" fmla="*/ 0 w 1638732"/>
              <a:gd name="connsiteY0" fmla="*/ 0 h 734687"/>
              <a:gd name="connsiteX1" fmla="*/ 1363808 w 1638732"/>
              <a:gd name="connsiteY1" fmla="*/ 394315 h 734687"/>
              <a:gd name="connsiteX2" fmla="*/ 1235024 w 1638732"/>
              <a:gd name="connsiteY2" fmla="*/ 74367 h 734687"/>
              <a:gd name="connsiteX3" fmla="*/ 1638732 w 1638732"/>
              <a:gd name="connsiteY3" fmla="*/ 542167 h 734687"/>
              <a:gd name="connsiteX4" fmla="*/ 1473204 w 1638732"/>
              <a:gd name="connsiteY4" fmla="*/ 734687 h 734687"/>
              <a:gd name="connsiteX5" fmla="*/ 1437282 w 1638732"/>
              <a:gd name="connsiteY5" fmla="*/ 621584 h 734687"/>
              <a:gd name="connsiteX6" fmla="*/ 170322 w 1638732"/>
              <a:gd name="connsiteY6" fmla="*/ 443992 h 734687"/>
              <a:gd name="connsiteX7" fmla="*/ 0 w 1638732"/>
              <a:gd name="connsiteY7" fmla="*/ 0 h 734687"/>
              <a:gd name="connsiteX0" fmla="*/ 0 w 1638732"/>
              <a:gd name="connsiteY0" fmla="*/ 0 h 734687"/>
              <a:gd name="connsiteX1" fmla="*/ 1363808 w 1638732"/>
              <a:gd name="connsiteY1" fmla="*/ 394315 h 734687"/>
              <a:gd name="connsiteX2" fmla="*/ 1335356 w 1638732"/>
              <a:gd name="connsiteY2" fmla="*/ 298268 h 734687"/>
              <a:gd name="connsiteX3" fmla="*/ 1638732 w 1638732"/>
              <a:gd name="connsiteY3" fmla="*/ 542167 h 734687"/>
              <a:gd name="connsiteX4" fmla="*/ 1473204 w 1638732"/>
              <a:gd name="connsiteY4" fmla="*/ 734687 h 734687"/>
              <a:gd name="connsiteX5" fmla="*/ 1437282 w 1638732"/>
              <a:gd name="connsiteY5" fmla="*/ 621584 h 734687"/>
              <a:gd name="connsiteX6" fmla="*/ 170322 w 1638732"/>
              <a:gd name="connsiteY6" fmla="*/ 443992 h 734687"/>
              <a:gd name="connsiteX7" fmla="*/ 0 w 1638732"/>
              <a:gd name="connsiteY7" fmla="*/ 0 h 734687"/>
              <a:gd name="connsiteX0" fmla="*/ 0 w 1638732"/>
              <a:gd name="connsiteY0" fmla="*/ 0 h 734687"/>
              <a:gd name="connsiteX1" fmla="*/ 1363808 w 1638732"/>
              <a:gd name="connsiteY1" fmla="*/ 394315 h 734687"/>
              <a:gd name="connsiteX2" fmla="*/ 1320194 w 1638732"/>
              <a:gd name="connsiteY2" fmla="*/ 272419 h 734687"/>
              <a:gd name="connsiteX3" fmla="*/ 1638732 w 1638732"/>
              <a:gd name="connsiteY3" fmla="*/ 542167 h 734687"/>
              <a:gd name="connsiteX4" fmla="*/ 1473204 w 1638732"/>
              <a:gd name="connsiteY4" fmla="*/ 734687 h 734687"/>
              <a:gd name="connsiteX5" fmla="*/ 1437282 w 1638732"/>
              <a:gd name="connsiteY5" fmla="*/ 621584 h 734687"/>
              <a:gd name="connsiteX6" fmla="*/ 170322 w 1638732"/>
              <a:gd name="connsiteY6" fmla="*/ 443992 h 734687"/>
              <a:gd name="connsiteX7" fmla="*/ 0 w 1638732"/>
              <a:gd name="connsiteY7" fmla="*/ 0 h 734687"/>
              <a:gd name="connsiteX0" fmla="*/ 0 w 1638732"/>
              <a:gd name="connsiteY0" fmla="*/ 0 h 734687"/>
              <a:gd name="connsiteX1" fmla="*/ 1363808 w 1638732"/>
              <a:gd name="connsiteY1" fmla="*/ 394315 h 734687"/>
              <a:gd name="connsiteX2" fmla="*/ 1320194 w 1638732"/>
              <a:gd name="connsiteY2" fmla="*/ 272419 h 734687"/>
              <a:gd name="connsiteX3" fmla="*/ 1638732 w 1638732"/>
              <a:gd name="connsiteY3" fmla="*/ 542167 h 734687"/>
              <a:gd name="connsiteX4" fmla="*/ 1473204 w 1638732"/>
              <a:gd name="connsiteY4" fmla="*/ 734687 h 734687"/>
              <a:gd name="connsiteX5" fmla="*/ 1415768 w 1638732"/>
              <a:gd name="connsiteY5" fmla="*/ 590374 h 734687"/>
              <a:gd name="connsiteX6" fmla="*/ 170322 w 1638732"/>
              <a:gd name="connsiteY6" fmla="*/ 443992 h 734687"/>
              <a:gd name="connsiteX7" fmla="*/ 0 w 1638732"/>
              <a:gd name="connsiteY7" fmla="*/ 0 h 734687"/>
              <a:gd name="connsiteX0" fmla="*/ 0 w 1638732"/>
              <a:gd name="connsiteY0" fmla="*/ 0 h 734687"/>
              <a:gd name="connsiteX1" fmla="*/ 1363808 w 1638732"/>
              <a:gd name="connsiteY1" fmla="*/ 394315 h 734687"/>
              <a:gd name="connsiteX2" fmla="*/ 1320194 w 1638732"/>
              <a:gd name="connsiteY2" fmla="*/ 272419 h 734687"/>
              <a:gd name="connsiteX3" fmla="*/ 1638732 w 1638732"/>
              <a:gd name="connsiteY3" fmla="*/ 542167 h 734687"/>
              <a:gd name="connsiteX4" fmla="*/ 1473204 w 1638732"/>
              <a:gd name="connsiteY4" fmla="*/ 734687 h 734687"/>
              <a:gd name="connsiteX5" fmla="*/ 1439228 w 1638732"/>
              <a:gd name="connsiteY5" fmla="*/ 616701 h 734687"/>
              <a:gd name="connsiteX6" fmla="*/ 170322 w 1638732"/>
              <a:gd name="connsiteY6" fmla="*/ 443992 h 734687"/>
              <a:gd name="connsiteX7" fmla="*/ 0 w 1638732"/>
              <a:gd name="connsiteY7" fmla="*/ 0 h 734687"/>
              <a:gd name="connsiteX0" fmla="*/ 0 w 1638732"/>
              <a:gd name="connsiteY0" fmla="*/ 0 h 734687"/>
              <a:gd name="connsiteX1" fmla="*/ 1372619 w 1638732"/>
              <a:gd name="connsiteY1" fmla="*/ 414803 h 734687"/>
              <a:gd name="connsiteX2" fmla="*/ 1320194 w 1638732"/>
              <a:gd name="connsiteY2" fmla="*/ 272419 h 734687"/>
              <a:gd name="connsiteX3" fmla="*/ 1638732 w 1638732"/>
              <a:gd name="connsiteY3" fmla="*/ 542167 h 734687"/>
              <a:gd name="connsiteX4" fmla="*/ 1473204 w 1638732"/>
              <a:gd name="connsiteY4" fmla="*/ 734687 h 734687"/>
              <a:gd name="connsiteX5" fmla="*/ 1439228 w 1638732"/>
              <a:gd name="connsiteY5" fmla="*/ 616701 h 734687"/>
              <a:gd name="connsiteX6" fmla="*/ 170322 w 1638732"/>
              <a:gd name="connsiteY6" fmla="*/ 443992 h 734687"/>
              <a:gd name="connsiteX7" fmla="*/ 0 w 1638732"/>
              <a:gd name="connsiteY7" fmla="*/ 0 h 734687"/>
              <a:gd name="connsiteX0" fmla="*/ 0 w 1622135"/>
              <a:gd name="connsiteY0" fmla="*/ 0 h 734687"/>
              <a:gd name="connsiteX1" fmla="*/ 1372619 w 1622135"/>
              <a:gd name="connsiteY1" fmla="*/ 414803 h 734687"/>
              <a:gd name="connsiteX2" fmla="*/ 1320194 w 1622135"/>
              <a:gd name="connsiteY2" fmla="*/ 272419 h 734687"/>
              <a:gd name="connsiteX3" fmla="*/ 1622135 w 1622135"/>
              <a:gd name="connsiteY3" fmla="*/ 541212 h 734687"/>
              <a:gd name="connsiteX4" fmla="*/ 1473204 w 1622135"/>
              <a:gd name="connsiteY4" fmla="*/ 734687 h 734687"/>
              <a:gd name="connsiteX5" fmla="*/ 1439228 w 1622135"/>
              <a:gd name="connsiteY5" fmla="*/ 616701 h 734687"/>
              <a:gd name="connsiteX6" fmla="*/ 170322 w 1622135"/>
              <a:gd name="connsiteY6" fmla="*/ 443992 h 734687"/>
              <a:gd name="connsiteX7" fmla="*/ 0 w 1622135"/>
              <a:gd name="connsiteY7" fmla="*/ 0 h 734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22135" h="734687">
                <a:moveTo>
                  <a:pt x="0" y="0"/>
                </a:moveTo>
                <a:lnTo>
                  <a:pt x="1372619" y="414803"/>
                </a:lnTo>
                <a:lnTo>
                  <a:pt x="1320194" y="272419"/>
                </a:lnTo>
                <a:lnTo>
                  <a:pt x="1622135" y="541212"/>
                </a:lnTo>
                <a:lnTo>
                  <a:pt x="1473204" y="734687"/>
                </a:lnTo>
                <a:lnTo>
                  <a:pt x="1439228" y="616701"/>
                </a:lnTo>
                <a:lnTo>
                  <a:pt x="170322" y="443992"/>
                </a:ln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1" name="Right Arrow 5"/>
          <p:cNvSpPr/>
          <p:nvPr/>
        </p:nvSpPr>
        <p:spPr>
          <a:xfrm rot="17596173">
            <a:off x="5490906" y="3999563"/>
            <a:ext cx="657386" cy="297740"/>
          </a:xfrm>
          <a:custGeom>
            <a:avLst/>
            <a:gdLst>
              <a:gd name="connsiteX0" fmla="*/ 0 w 1371600"/>
              <a:gd name="connsiteY0" fmla="*/ 122545 h 490180"/>
              <a:gd name="connsiteX1" fmla="*/ 1126510 w 1371600"/>
              <a:gd name="connsiteY1" fmla="*/ 122545 h 490180"/>
              <a:gd name="connsiteX2" fmla="*/ 1126510 w 1371600"/>
              <a:gd name="connsiteY2" fmla="*/ 0 h 490180"/>
              <a:gd name="connsiteX3" fmla="*/ 1371600 w 1371600"/>
              <a:gd name="connsiteY3" fmla="*/ 245090 h 490180"/>
              <a:gd name="connsiteX4" fmla="*/ 1126510 w 1371600"/>
              <a:gd name="connsiteY4" fmla="*/ 490180 h 490180"/>
              <a:gd name="connsiteX5" fmla="*/ 1126510 w 1371600"/>
              <a:gd name="connsiteY5" fmla="*/ 367635 h 490180"/>
              <a:gd name="connsiteX6" fmla="*/ 0 w 1371600"/>
              <a:gd name="connsiteY6" fmla="*/ 367635 h 490180"/>
              <a:gd name="connsiteX7" fmla="*/ 0 w 1371600"/>
              <a:gd name="connsiteY7" fmla="*/ 122545 h 490180"/>
              <a:gd name="connsiteX0" fmla="*/ 0 w 1437244"/>
              <a:gd name="connsiteY0" fmla="*/ 89205 h 490180"/>
              <a:gd name="connsiteX1" fmla="*/ 1192154 w 1437244"/>
              <a:gd name="connsiteY1" fmla="*/ 122545 h 490180"/>
              <a:gd name="connsiteX2" fmla="*/ 1192154 w 1437244"/>
              <a:gd name="connsiteY2" fmla="*/ 0 h 490180"/>
              <a:gd name="connsiteX3" fmla="*/ 1437244 w 1437244"/>
              <a:gd name="connsiteY3" fmla="*/ 245090 h 490180"/>
              <a:gd name="connsiteX4" fmla="*/ 1192154 w 1437244"/>
              <a:gd name="connsiteY4" fmla="*/ 490180 h 490180"/>
              <a:gd name="connsiteX5" fmla="*/ 1192154 w 1437244"/>
              <a:gd name="connsiteY5" fmla="*/ 367635 h 490180"/>
              <a:gd name="connsiteX6" fmla="*/ 65644 w 1437244"/>
              <a:gd name="connsiteY6" fmla="*/ 367635 h 490180"/>
              <a:gd name="connsiteX7" fmla="*/ 0 w 1437244"/>
              <a:gd name="connsiteY7" fmla="*/ 89205 h 490180"/>
              <a:gd name="connsiteX0" fmla="*/ 0 w 1437244"/>
              <a:gd name="connsiteY0" fmla="*/ 89205 h 490180"/>
              <a:gd name="connsiteX1" fmla="*/ 1144122 w 1437244"/>
              <a:gd name="connsiteY1" fmla="*/ 118316 h 490180"/>
              <a:gd name="connsiteX2" fmla="*/ 1192154 w 1437244"/>
              <a:gd name="connsiteY2" fmla="*/ 0 h 490180"/>
              <a:gd name="connsiteX3" fmla="*/ 1437244 w 1437244"/>
              <a:gd name="connsiteY3" fmla="*/ 245090 h 490180"/>
              <a:gd name="connsiteX4" fmla="*/ 1192154 w 1437244"/>
              <a:gd name="connsiteY4" fmla="*/ 490180 h 490180"/>
              <a:gd name="connsiteX5" fmla="*/ 1192154 w 1437244"/>
              <a:gd name="connsiteY5" fmla="*/ 367635 h 490180"/>
              <a:gd name="connsiteX6" fmla="*/ 65644 w 1437244"/>
              <a:gd name="connsiteY6" fmla="*/ 367635 h 490180"/>
              <a:gd name="connsiteX7" fmla="*/ 0 w 1437244"/>
              <a:gd name="connsiteY7" fmla="*/ 89205 h 490180"/>
              <a:gd name="connsiteX0" fmla="*/ 0 w 1437244"/>
              <a:gd name="connsiteY0" fmla="*/ 88273 h 489248"/>
              <a:gd name="connsiteX1" fmla="*/ 1144122 w 1437244"/>
              <a:gd name="connsiteY1" fmla="*/ 117384 h 489248"/>
              <a:gd name="connsiteX2" fmla="*/ 1132121 w 1437244"/>
              <a:gd name="connsiteY2" fmla="*/ 0 h 489248"/>
              <a:gd name="connsiteX3" fmla="*/ 1437244 w 1437244"/>
              <a:gd name="connsiteY3" fmla="*/ 244158 h 489248"/>
              <a:gd name="connsiteX4" fmla="*/ 1192154 w 1437244"/>
              <a:gd name="connsiteY4" fmla="*/ 489248 h 489248"/>
              <a:gd name="connsiteX5" fmla="*/ 1192154 w 1437244"/>
              <a:gd name="connsiteY5" fmla="*/ 366703 h 489248"/>
              <a:gd name="connsiteX6" fmla="*/ 65644 w 1437244"/>
              <a:gd name="connsiteY6" fmla="*/ 366703 h 489248"/>
              <a:gd name="connsiteX7" fmla="*/ 0 w 1437244"/>
              <a:gd name="connsiteY7" fmla="*/ 88273 h 489248"/>
              <a:gd name="connsiteX0" fmla="*/ 0 w 1363050"/>
              <a:gd name="connsiteY0" fmla="*/ 88273 h 489248"/>
              <a:gd name="connsiteX1" fmla="*/ 1144122 w 1363050"/>
              <a:gd name="connsiteY1" fmla="*/ 117384 h 489248"/>
              <a:gd name="connsiteX2" fmla="*/ 1132121 w 1363050"/>
              <a:gd name="connsiteY2" fmla="*/ 0 h 489248"/>
              <a:gd name="connsiteX3" fmla="*/ 1363050 w 1363050"/>
              <a:gd name="connsiteY3" fmla="*/ 236959 h 489248"/>
              <a:gd name="connsiteX4" fmla="*/ 1192154 w 1363050"/>
              <a:gd name="connsiteY4" fmla="*/ 489248 h 489248"/>
              <a:gd name="connsiteX5" fmla="*/ 1192154 w 1363050"/>
              <a:gd name="connsiteY5" fmla="*/ 366703 h 489248"/>
              <a:gd name="connsiteX6" fmla="*/ 65644 w 1363050"/>
              <a:gd name="connsiteY6" fmla="*/ 366703 h 489248"/>
              <a:gd name="connsiteX7" fmla="*/ 0 w 1363050"/>
              <a:gd name="connsiteY7" fmla="*/ 88273 h 489248"/>
              <a:gd name="connsiteX0" fmla="*/ 0 w 1376400"/>
              <a:gd name="connsiteY0" fmla="*/ 40692 h 489248"/>
              <a:gd name="connsiteX1" fmla="*/ 1157472 w 1376400"/>
              <a:gd name="connsiteY1" fmla="*/ 117384 h 489248"/>
              <a:gd name="connsiteX2" fmla="*/ 1145471 w 1376400"/>
              <a:gd name="connsiteY2" fmla="*/ 0 h 489248"/>
              <a:gd name="connsiteX3" fmla="*/ 1376400 w 1376400"/>
              <a:gd name="connsiteY3" fmla="*/ 236959 h 489248"/>
              <a:gd name="connsiteX4" fmla="*/ 1205504 w 1376400"/>
              <a:gd name="connsiteY4" fmla="*/ 489248 h 489248"/>
              <a:gd name="connsiteX5" fmla="*/ 1205504 w 1376400"/>
              <a:gd name="connsiteY5" fmla="*/ 366703 h 489248"/>
              <a:gd name="connsiteX6" fmla="*/ 78994 w 1376400"/>
              <a:gd name="connsiteY6" fmla="*/ 366703 h 489248"/>
              <a:gd name="connsiteX7" fmla="*/ 0 w 1376400"/>
              <a:gd name="connsiteY7" fmla="*/ 40692 h 489248"/>
              <a:gd name="connsiteX0" fmla="*/ 0 w 1376400"/>
              <a:gd name="connsiteY0" fmla="*/ 40692 h 489248"/>
              <a:gd name="connsiteX1" fmla="*/ 1157472 w 1376400"/>
              <a:gd name="connsiteY1" fmla="*/ 117384 h 489248"/>
              <a:gd name="connsiteX2" fmla="*/ 1145471 w 1376400"/>
              <a:gd name="connsiteY2" fmla="*/ 0 h 489248"/>
              <a:gd name="connsiteX3" fmla="*/ 1376400 w 1376400"/>
              <a:gd name="connsiteY3" fmla="*/ 236959 h 489248"/>
              <a:gd name="connsiteX4" fmla="*/ 1205504 w 1376400"/>
              <a:gd name="connsiteY4" fmla="*/ 489248 h 489248"/>
              <a:gd name="connsiteX5" fmla="*/ 1205504 w 1376400"/>
              <a:gd name="connsiteY5" fmla="*/ 366703 h 489248"/>
              <a:gd name="connsiteX6" fmla="*/ 85445 w 1376400"/>
              <a:gd name="connsiteY6" fmla="*/ 381704 h 489248"/>
              <a:gd name="connsiteX7" fmla="*/ 0 w 1376400"/>
              <a:gd name="connsiteY7" fmla="*/ 40692 h 489248"/>
              <a:gd name="connsiteX0" fmla="*/ 0 w 1405685"/>
              <a:gd name="connsiteY0" fmla="*/ 0 h 549718"/>
              <a:gd name="connsiteX1" fmla="*/ 1186757 w 1405685"/>
              <a:gd name="connsiteY1" fmla="*/ 177854 h 549718"/>
              <a:gd name="connsiteX2" fmla="*/ 1174756 w 1405685"/>
              <a:gd name="connsiteY2" fmla="*/ 60470 h 549718"/>
              <a:gd name="connsiteX3" fmla="*/ 1405685 w 1405685"/>
              <a:gd name="connsiteY3" fmla="*/ 297429 h 549718"/>
              <a:gd name="connsiteX4" fmla="*/ 1234789 w 1405685"/>
              <a:gd name="connsiteY4" fmla="*/ 549718 h 549718"/>
              <a:gd name="connsiteX5" fmla="*/ 1234789 w 1405685"/>
              <a:gd name="connsiteY5" fmla="*/ 427173 h 549718"/>
              <a:gd name="connsiteX6" fmla="*/ 114730 w 1405685"/>
              <a:gd name="connsiteY6" fmla="*/ 442174 h 549718"/>
              <a:gd name="connsiteX7" fmla="*/ 0 w 1405685"/>
              <a:gd name="connsiteY7" fmla="*/ 0 h 549718"/>
              <a:gd name="connsiteX0" fmla="*/ 0 w 1405685"/>
              <a:gd name="connsiteY0" fmla="*/ 0 h 589979"/>
              <a:gd name="connsiteX1" fmla="*/ 1186757 w 1405685"/>
              <a:gd name="connsiteY1" fmla="*/ 177854 h 589979"/>
              <a:gd name="connsiteX2" fmla="*/ 1174756 w 1405685"/>
              <a:gd name="connsiteY2" fmla="*/ 60470 h 589979"/>
              <a:gd name="connsiteX3" fmla="*/ 1405685 w 1405685"/>
              <a:gd name="connsiteY3" fmla="*/ 297429 h 589979"/>
              <a:gd name="connsiteX4" fmla="*/ 1273432 w 1405685"/>
              <a:gd name="connsiteY4" fmla="*/ 589979 h 589979"/>
              <a:gd name="connsiteX5" fmla="*/ 1234789 w 1405685"/>
              <a:gd name="connsiteY5" fmla="*/ 427173 h 589979"/>
              <a:gd name="connsiteX6" fmla="*/ 114730 w 1405685"/>
              <a:gd name="connsiteY6" fmla="*/ 442174 h 589979"/>
              <a:gd name="connsiteX7" fmla="*/ 0 w 1405685"/>
              <a:gd name="connsiteY7" fmla="*/ 0 h 589979"/>
              <a:gd name="connsiteX0" fmla="*/ 0 w 1405685"/>
              <a:gd name="connsiteY0" fmla="*/ 0 h 589979"/>
              <a:gd name="connsiteX1" fmla="*/ 1186757 w 1405685"/>
              <a:gd name="connsiteY1" fmla="*/ 177854 h 589979"/>
              <a:gd name="connsiteX2" fmla="*/ 1174756 w 1405685"/>
              <a:gd name="connsiteY2" fmla="*/ 60470 h 589979"/>
              <a:gd name="connsiteX3" fmla="*/ 1405685 w 1405685"/>
              <a:gd name="connsiteY3" fmla="*/ 297429 h 589979"/>
              <a:gd name="connsiteX4" fmla="*/ 1273432 w 1405685"/>
              <a:gd name="connsiteY4" fmla="*/ 589979 h 589979"/>
              <a:gd name="connsiteX5" fmla="*/ 1245980 w 1405685"/>
              <a:gd name="connsiteY5" fmla="*/ 461464 h 589979"/>
              <a:gd name="connsiteX6" fmla="*/ 114730 w 1405685"/>
              <a:gd name="connsiteY6" fmla="*/ 442174 h 589979"/>
              <a:gd name="connsiteX7" fmla="*/ 0 w 1405685"/>
              <a:gd name="connsiteY7" fmla="*/ 0 h 589979"/>
              <a:gd name="connsiteX0" fmla="*/ 0 w 1435778"/>
              <a:gd name="connsiteY0" fmla="*/ 0 h 589979"/>
              <a:gd name="connsiteX1" fmla="*/ 1186757 w 1435778"/>
              <a:gd name="connsiteY1" fmla="*/ 177854 h 589979"/>
              <a:gd name="connsiteX2" fmla="*/ 1174756 w 1435778"/>
              <a:gd name="connsiteY2" fmla="*/ 60470 h 589979"/>
              <a:gd name="connsiteX3" fmla="*/ 1435778 w 1435778"/>
              <a:gd name="connsiteY3" fmla="*/ 359140 h 589979"/>
              <a:gd name="connsiteX4" fmla="*/ 1273432 w 1435778"/>
              <a:gd name="connsiteY4" fmla="*/ 589979 h 589979"/>
              <a:gd name="connsiteX5" fmla="*/ 1245980 w 1435778"/>
              <a:gd name="connsiteY5" fmla="*/ 461464 h 589979"/>
              <a:gd name="connsiteX6" fmla="*/ 114730 w 1435778"/>
              <a:gd name="connsiteY6" fmla="*/ 442174 h 589979"/>
              <a:gd name="connsiteX7" fmla="*/ 0 w 1435778"/>
              <a:gd name="connsiteY7" fmla="*/ 0 h 589979"/>
              <a:gd name="connsiteX0" fmla="*/ 0 w 1444748"/>
              <a:gd name="connsiteY0" fmla="*/ 0 h 589979"/>
              <a:gd name="connsiteX1" fmla="*/ 1186757 w 1444748"/>
              <a:gd name="connsiteY1" fmla="*/ 177854 h 589979"/>
              <a:gd name="connsiteX2" fmla="*/ 1174756 w 1444748"/>
              <a:gd name="connsiteY2" fmla="*/ 60470 h 589979"/>
              <a:gd name="connsiteX3" fmla="*/ 1444748 w 1444748"/>
              <a:gd name="connsiteY3" fmla="*/ 330399 h 589979"/>
              <a:gd name="connsiteX4" fmla="*/ 1273432 w 1444748"/>
              <a:gd name="connsiteY4" fmla="*/ 589979 h 589979"/>
              <a:gd name="connsiteX5" fmla="*/ 1245980 w 1444748"/>
              <a:gd name="connsiteY5" fmla="*/ 461464 h 589979"/>
              <a:gd name="connsiteX6" fmla="*/ 114730 w 1444748"/>
              <a:gd name="connsiteY6" fmla="*/ 442174 h 589979"/>
              <a:gd name="connsiteX7" fmla="*/ 0 w 1444748"/>
              <a:gd name="connsiteY7" fmla="*/ 0 h 589979"/>
              <a:gd name="connsiteX0" fmla="*/ 0 w 1444748"/>
              <a:gd name="connsiteY0" fmla="*/ 0 h 589979"/>
              <a:gd name="connsiteX1" fmla="*/ 1206949 w 1444748"/>
              <a:gd name="connsiteY1" fmla="*/ 208275 h 589979"/>
              <a:gd name="connsiteX2" fmla="*/ 1174756 w 1444748"/>
              <a:gd name="connsiteY2" fmla="*/ 60470 h 589979"/>
              <a:gd name="connsiteX3" fmla="*/ 1444748 w 1444748"/>
              <a:gd name="connsiteY3" fmla="*/ 330399 h 589979"/>
              <a:gd name="connsiteX4" fmla="*/ 1273432 w 1444748"/>
              <a:gd name="connsiteY4" fmla="*/ 589979 h 589979"/>
              <a:gd name="connsiteX5" fmla="*/ 1245980 w 1444748"/>
              <a:gd name="connsiteY5" fmla="*/ 461464 h 589979"/>
              <a:gd name="connsiteX6" fmla="*/ 114730 w 1444748"/>
              <a:gd name="connsiteY6" fmla="*/ 442174 h 589979"/>
              <a:gd name="connsiteX7" fmla="*/ 0 w 1444748"/>
              <a:gd name="connsiteY7" fmla="*/ 0 h 589979"/>
              <a:gd name="connsiteX0" fmla="*/ 0 w 1444748"/>
              <a:gd name="connsiteY0" fmla="*/ 0 h 589979"/>
              <a:gd name="connsiteX1" fmla="*/ 1206949 w 1444748"/>
              <a:gd name="connsiteY1" fmla="*/ 208275 h 589979"/>
              <a:gd name="connsiteX2" fmla="*/ 1174756 w 1444748"/>
              <a:gd name="connsiteY2" fmla="*/ 60470 h 589979"/>
              <a:gd name="connsiteX3" fmla="*/ 1444748 w 1444748"/>
              <a:gd name="connsiteY3" fmla="*/ 330399 h 589979"/>
              <a:gd name="connsiteX4" fmla="*/ 1273432 w 1444748"/>
              <a:gd name="connsiteY4" fmla="*/ 589979 h 589979"/>
              <a:gd name="connsiteX5" fmla="*/ 1249820 w 1444748"/>
              <a:gd name="connsiteY5" fmla="*/ 445594 h 589979"/>
              <a:gd name="connsiteX6" fmla="*/ 114730 w 1444748"/>
              <a:gd name="connsiteY6" fmla="*/ 442174 h 589979"/>
              <a:gd name="connsiteX7" fmla="*/ 0 w 1444748"/>
              <a:gd name="connsiteY7" fmla="*/ 0 h 589979"/>
              <a:gd name="connsiteX0" fmla="*/ 0 w 1444748"/>
              <a:gd name="connsiteY0" fmla="*/ 0 h 589979"/>
              <a:gd name="connsiteX1" fmla="*/ 1206949 w 1444748"/>
              <a:gd name="connsiteY1" fmla="*/ 208275 h 589979"/>
              <a:gd name="connsiteX2" fmla="*/ 1174756 w 1444748"/>
              <a:gd name="connsiteY2" fmla="*/ 60470 h 589979"/>
              <a:gd name="connsiteX3" fmla="*/ 1444748 w 1444748"/>
              <a:gd name="connsiteY3" fmla="*/ 330399 h 589979"/>
              <a:gd name="connsiteX4" fmla="*/ 1273432 w 1444748"/>
              <a:gd name="connsiteY4" fmla="*/ 589979 h 589979"/>
              <a:gd name="connsiteX5" fmla="*/ 1249820 w 1444748"/>
              <a:gd name="connsiteY5" fmla="*/ 445594 h 589979"/>
              <a:gd name="connsiteX6" fmla="*/ 82989 w 1444748"/>
              <a:gd name="connsiteY6" fmla="*/ 434495 h 589979"/>
              <a:gd name="connsiteX7" fmla="*/ 0 w 1444748"/>
              <a:gd name="connsiteY7" fmla="*/ 0 h 589979"/>
              <a:gd name="connsiteX0" fmla="*/ 0 w 1460649"/>
              <a:gd name="connsiteY0" fmla="*/ 0 h 589979"/>
              <a:gd name="connsiteX1" fmla="*/ 1206949 w 1460649"/>
              <a:gd name="connsiteY1" fmla="*/ 208275 h 589979"/>
              <a:gd name="connsiteX2" fmla="*/ 1174756 w 1460649"/>
              <a:gd name="connsiteY2" fmla="*/ 60470 h 589979"/>
              <a:gd name="connsiteX3" fmla="*/ 1460649 w 1460649"/>
              <a:gd name="connsiteY3" fmla="*/ 359111 h 589979"/>
              <a:gd name="connsiteX4" fmla="*/ 1273432 w 1460649"/>
              <a:gd name="connsiteY4" fmla="*/ 589979 h 589979"/>
              <a:gd name="connsiteX5" fmla="*/ 1249820 w 1460649"/>
              <a:gd name="connsiteY5" fmla="*/ 445594 h 589979"/>
              <a:gd name="connsiteX6" fmla="*/ 82989 w 1460649"/>
              <a:gd name="connsiteY6" fmla="*/ 434495 h 589979"/>
              <a:gd name="connsiteX7" fmla="*/ 0 w 1460649"/>
              <a:gd name="connsiteY7" fmla="*/ 0 h 589979"/>
              <a:gd name="connsiteX0" fmla="*/ 0 w 1547982"/>
              <a:gd name="connsiteY0" fmla="*/ 0 h 599476"/>
              <a:gd name="connsiteX1" fmla="*/ 1294282 w 1547982"/>
              <a:gd name="connsiteY1" fmla="*/ 217772 h 599476"/>
              <a:gd name="connsiteX2" fmla="*/ 1262089 w 1547982"/>
              <a:gd name="connsiteY2" fmla="*/ 69967 h 599476"/>
              <a:gd name="connsiteX3" fmla="*/ 1547982 w 1547982"/>
              <a:gd name="connsiteY3" fmla="*/ 368608 h 599476"/>
              <a:gd name="connsiteX4" fmla="*/ 1360765 w 1547982"/>
              <a:gd name="connsiteY4" fmla="*/ 599476 h 599476"/>
              <a:gd name="connsiteX5" fmla="*/ 1337153 w 1547982"/>
              <a:gd name="connsiteY5" fmla="*/ 455091 h 599476"/>
              <a:gd name="connsiteX6" fmla="*/ 170322 w 1547982"/>
              <a:gd name="connsiteY6" fmla="*/ 443992 h 599476"/>
              <a:gd name="connsiteX7" fmla="*/ 0 w 1547982"/>
              <a:gd name="connsiteY7" fmla="*/ 0 h 599476"/>
              <a:gd name="connsiteX0" fmla="*/ 0 w 1545355"/>
              <a:gd name="connsiteY0" fmla="*/ 0 h 599476"/>
              <a:gd name="connsiteX1" fmla="*/ 1294282 w 1545355"/>
              <a:gd name="connsiteY1" fmla="*/ 217772 h 599476"/>
              <a:gd name="connsiteX2" fmla="*/ 1262089 w 1545355"/>
              <a:gd name="connsiteY2" fmla="*/ 69967 h 599476"/>
              <a:gd name="connsiteX3" fmla="*/ 1545355 w 1545355"/>
              <a:gd name="connsiteY3" fmla="*/ 362499 h 599476"/>
              <a:gd name="connsiteX4" fmla="*/ 1360765 w 1545355"/>
              <a:gd name="connsiteY4" fmla="*/ 599476 h 599476"/>
              <a:gd name="connsiteX5" fmla="*/ 1337153 w 1545355"/>
              <a:gd name="connsiteY5" fmla="*/ 455091 h 599476"/>
              <a:gd name="connsiteX6" fmla="*/ 170322 w 1545355"/>
              <a:gd name="connsiteY6" fmla="*/ 443992 h 599476"/>
              <a:gd name="connsiteX7" fmla="*/ 0 w 1545355"/>
              <a:gd name="connsiteY7" fmla="*/ 0 h 599476"/>
              <a:gd name="connsiteX0" fmla="*/ 0 w 1545355"/>
              <a:gd name="connsiteY0" fmla="*/ 0 h 598100"/>
              <a:gd name="connsiteX1" fmla="*/ 1294282 w 1545355"/>
              <a:gd name="connsiteY1" fmla="*/ 217772 h 598100"/>
              <a:gd name="connsiteX2" fmla="*/ 1262089 w 1545355"/>
              <a:gd name="connsiteY2" fmla="*/ 69967 h 598100"/>
              <a:gd name="connsiteX3" fmla="*/ 1545355 w 1545355"/>
              <a:gd name="connsiteY3" fmla="*/ 362499 h 598100"/>
              <a:gd name="connsiteX4" fmla="*/ 1414466 w 1545355"/>
              <a:gd name="connsiteY4" fmla="*/ 598100 h 598100"/>
              <a:gd name="connsiteX5" fmla="*/ 1337153 w 1545355"/>
              <a:gd name="connsiteY5" fmla="*/ 455091 h 598100"/>
              <a:gd name="connsiteX6" fmla="*/ 170322 w 1545355"/>
              <a:gd name="connsiteY6" fmla="*/ 443992 h 598100"/>
              <a:gd name="connsiteX7" fmla="*/ 0 w 1545355"/>
              <a:gd name="connsiteY7" fmla="*/ 0 h 598100"/>
              <a:gd name="connsiteX0" fmla="*/ 0 w 1545355"/>
              <a:gd name="connsiteY0" fmla="*/ 0 h 598100"/>
              <a:gd name="connsiteX1" fmla="*/ 1294282 w 1545355"/>
              <a:gd name="connsiteY1" fmla="*/ 217772 h 598100"/>
              <a:gd name="connsiteX2" fmla="*/ 1262089 w 1545355"/>
              <a:gd name="connsiteY2" fmla="*/ 69967 h 598100"/>
              <a:gd name="connsiteX3" fmla="*/ 1545355 w 1545355"/>
              <a:gd name="connsiteY3" fmla="*/ 362499 h 598100"/>
              <a:gd name="connsiteX4" fmla="*/ 1414466 w 1545355"/>
              <a:gd name="connsiteY4" fmla="*/ 598100 h 598100"/>
              <a:gd name="connsiteX5" fmla="*/ 1375581 w 1545355"/>
              <a:gd name="connsiteY5" fmla="*/ 460283 h 598100"/>
              <a:gd name="connsiteX6" fmla="*/ 170322 w 1545355"/>
              <a:gd name="connsiteY6" fmla="*/ 443992 h 598100"/>
              <a:gd name="connsiteX7" fmla="*/ 0 w 1545355"/>
              <a:gd name="connsiteY7" fmla="*/ 0 h 598100"/>
              <a:gd name="connsiteX0" fmla="*/ 0 w 1545355"/>
              <a:gd name="connsiteY0" fmla="*/ 0 h 598100"/>
              <a:gd name="connsiteX1" fmla="*/ 1294282 w 1545355"/>
              <a:gd name="connsiteY1" fmla="*/ 217772 h 598100"/>
              <a:gd name="connsiteX2" fmla="*/ 1235024 w 1545355"/>
              <a:gd name="connsiteY2" fmla="*/ 74367 h 598100"/>
              <a:gd name="connsiteX3" fmla="*/ 1545355 w 1545355"/>
              <a:gd name="connsiteY3" fmla="*/ 362499 h 598100"/>
              <a:gd name="connsiteX4" fmla="*/ 1414466 w 1545355"/>
              <a:gd name="connsiteY4" fmla="*/ 598100 h 598100"/>
              <a:gd name="connsiteX5" fmla="*/ 1375581 w 1545355"/>
              <a:gd name="connsiteY5" fmla="*/ 460283 h 598100"/>
              <a:gd name="connsiteX6" fmla="*/ 170322 w 1545355"/>
              <a:gd name="connsiteY6" fmla="*/ 443992 h 598100"/>
              <a:gd name="connsiteX7" fmla="*/ 0 w 1545355"/>
              <a:gd name="connsiteY7" fmla="*/ 0 h 598100"/>
              <a:gd name="connsiteX0" fmla="*/ 0 w 1563683"/>
              <a:gd name="connsiteY0" fmla="*/ 0 h 598100"/>
              <a:gd name="connsiteX1" fmla="*/ 1294282 w 1563683"/>
              <a:gd name="connsiteY1" fmla="*/ 217772 h 598100"/>
              <a:gd name="connsiteX2" fmla="*/ 1235024 w 1563683"/>
              <a:gd name="connsiteY2" fmla="*/ 74367 h 598100"/>
              <a:gd name="connsiteX3" fmla="*/ 1563683 w 1563683"/>
              <a:gd name="connsiteY3" fmla="*/ 354618 h 598100"/>
              <a:gd name="connsiteX4" fmla="*/ 1414466 w 1563683"/>
              <a:gd name="connsiteY4" fmla="*/ 598100 h 598100"/>
              <a:gd name="connsiteX5" fmla="*/ 1375581 w 1563683"/>
              <a:gd name="connsiteY5" fmla="*/ 460283 h 598100"/>
              <a:gd name="connsiteX6" fmla="*/ 170322 w 1563683"/>
              <a:gd name="connsiteY6" fmla="*/ 443992 h 598100"/>
              <a:gd name="connsiteX7" fmla="*/ 0 w 1563683"/>
              <a:gd name="connsiteY7" fmla="*/ 0 h 598100"/>
              <a:gd name="connsiteX0" fmla="*/ 0 w 1583815"/>
              <a:gd name="connsiteY0" fmla="*/ 0 h 598100"/>
              <a:gd name="connsiteX1" fmla="*/ 1294282 w 1583815"/>
              <a:gd name="connsiteY1" fmla="*/ 217772 h 598100"/>
              <a:gd name="connsiteX2" fmla="*/ 1235024 w 1583815"/>
              <a:gd name="connsiteY2" fmla="*/ 74367 h 598100"/>
              <a:gd name="connsiteX3" fmla="*/ 1583815 w 1583815"/>
              <a:gd name="connsiteY3" fmla="*/ 393014 h 598100"/>
              <a:gd name="connsiteX4" fmla="*/ 1414466 w 1583815"/>
              <a:gd name="connsiteY4" fmla="*/ 598100 h 598100"/>
              <a:gd name="connsiteX5" fmla="*/ 1375581 w 1583815"/>
              <a:gd name="connsiteY5" fmla="*/ 460283 h 598100"/>
              <a:gd name="connsiteX6" fmla="*/ 170322 w 1583815"/>
              <a:gd name="connsiteY6" fmla="*/ 443992 h 598100"/>
              <a:gd name="connsiteX7" fmla="*/ 0 w 1583815"/>
              <a:gd name="connsiteY7" fmla="*/ 0 h 598100"/>
              <a:gd name="connsiteX0" fmla="*/ 0 w 1583815"/>
              <a:gd name="connsiteY0" fmla="*/ 0 h 598100"/>
              <a:gd name="connsiteX1" fmla="*/ 1294282 w 1583815"/>
              <a:gd name="connsiteY1" fmla="*/ 217772 h 598100"/>
              <a:gd name="connsiteX2" fmla="*/ 1235024 w 1583815"/>
              <a:gd name="connsiteY2" fmla="*/ 74367 h 598100"/>
              <a:gd name="connsiteX3" fmla="*/ 1583815 w 1583815"/>
              <a:gd name="connsiteY3" fmla="*/ 393014 h 598100"/>
              <a:gd name="connsiteX4" fmla="*/ 1414466 w 1583815"/>
              <a:gd name="connsiteY4" fmla="*/ 598100 h 598100"/>
              <a:gd name="connsiteX5" fmla="*/ 1367273 w 1583815"/>
              <a:gd name="connsiteY5" fmla="*/ 449379 h 598100"/>
              <a:gd name="connsiteX6" fmla="*/ 170322 w 1583815"/>
              <a:gd name="connsiteY6" fmla="*/ 443992 h 598100"/>
              <a:gd name="connsiteX7" fmla="*/ 0 w 1583815"/>
              <a:gd name="connsiteY7" fmla="*/ 0 h 598100"/>
              <a:gd name="connsiteX0" fmla="*/ 0 w 1583815"/>
              <a:gd name="connsiteY0" fmla="*/ 0 h 598100"/>
              <a:gd name="connsiteX1" fmla="*/ 1312377 w 1583815"/>
              <a:gd name="connsiteY1" fmla="*/ 251754 h 598100"/>
              <a:gd name="connsiteX2" fmla="*/ 1235024 w 1583815"/>
              <a:gd name="connsiteY2" fmla="*/ 74367 h 598100"/>
              <a:gd name="connsiteX3" fmla="*/ 1583815 w 1583815"/>
              <a:gd name="connsiteY3" fmla="*/ 393014 h 598100"/>
              <a:gd name="connsiteX4" fmla="*/ 1414466 w 1583815"/>
              <a:gd name="connsiteY4" fmla="*/ 598100 h 598100"/>
              <a:gd name="connsiteX5" fmla="*/ 1367273 w 1583815"/>
              <a:gd name="connsiteY5" fmla="*/ 449379 h 598100"/>
              <a:gd name="connsiteX6" fmla="*/ 170322 w 1583815"/>
              <a:gd name="connsiteY6" fmla="*/ 443992 h 598100"/>
              <a:gd name="connsiteX7" fmla="*/ 0 w 1583815"/>
              <a:gd name="connsiteY7" fmla="*/ 0 h 598100"/>
              <a:gd name="connsiteX0" fmla="*/ 0 w 1583374"/>
              <a:gd name="connsiteY0" fmla="*/ 0 h 598100"/>
              <a:gd name="connsiteX1" fmla="*/ 1312377 w 1583374"/>
              <a:gd name="connsiteY1" fmla="*/ 251754 h 598100"/>
              <a:gd name="connsiteX2" fmla="*/ 1235024 w 1583374"/>
              <a:gd name="connsiteY2" fmla="*/ 74367 h 598100"/>
              <a:gd name="connsiteX3" fmla="*/ 1583374 w 1583374"/>
              <a:gd name="connsiteY3" fmla="*/ 375802 h 598100"/>
              <a:gd name="connsiteX4" fmla="*/ 1414466 w 1583374"/>
              <a:gd name="connsiteY4" fmla="*/ 598100 h 598100"/>
              <a:gd name="connsiteX5" fmla="*/ 1367273 w 1583374"/>
              <a:gd name="connsiteY5" fmla="*/ 449379 h 598100"/>
              <a:gd name="connsiteX6" fmla="*/ 170322 w 1583374"/>
              <a:gd name="connsiteY6" fmla="*/ 443992 h 598100"/>
              <a:gd name="connsiteX7" fmla="*/ 0 w 1583374"/>
              <a:gd name="connsiteY7" fmla="*/ 0 h 598100"/>
              <a:gd name="connsiteX0" fmla="*/ 0 w 1583374"/>
              <a:gd name="connsiteY0" fmla="*/ 0 h 598100"/>
              <a:gd name="connsiteX1" fmla="*/ 1302713 w 1583374"/>
              <a:gd name="connsiteY1" fmla="*/ 245469 h 598100"/>
              <a:gd name="connsiteX2" fmla="*/ 1235024 w 1583374"/>
              <a:gd name="connsiteY2" fmla="*/ 74367 h 598100"/>
              <a:gd name="connsiteX3" fmla="*/ 1583374 w 1583374"/>
              <a:gd name="connsiteY3" fmla="*/ 375802 h 598100"/>
              <a:gd name="connsiteX4" fmla="*/ 1414466 w 1583374"/>
              <a:gd name="connsiteY4" fmla="*/ 598100 h 598100"/>
              <a:gd name="connsiteX5" fmla="*/ 1367273 w 1583374"/>
              <a:gd name="connsiteY5" fmla="*/ 449379 h 598100"/>
              <a:gd name="connsiteX6" fmla="*/ 170322 w 1583374"/>
              <a:gd name="connsiteY6" fmla="*/ 443992 h 598100"/>
              <a:gd name="connsiteX7" fmla="*/ 0 w 1583374"/>
              <a:gd name="connsiteY7" fmla="*/ 0 h 598100"/>
              <a:gd name="connsiteX0" fmla="*/ 0 w 1583374"/>
              <a:gd name="connsiteY0" fmla="*/ 0 h 598100"/>
              <a:gd name="connsiteX1" fmla="*/ 1294313 w 1583374"/>
              <a:gd name="connsiteY1" fmla="*/ 242121 h 598100"/>
              <a:gd name="connsiteX2" fmla="*/ 1235024 w 1583374"/>
              <a:gd name="connsiteY2" fmla="*/ 74367 h 598100"/>
              <a:gd name="connsiteX3" fmla="*/ 1583374 w 1583374"/>
              <a:gd name="connsiteY3" fmla="*/ 375802 h 598100"/>
              <a:gd name="connsiteX4" fmla="*/ 1414466 w 1583374"/>
              <a:gd name="connsiteY4" fmla="*/ 598100 h 598100"/>
              <a:gd name="connsiteX5" fmla="*/ 1367273 w 1583374"/>
              <a:gd name="connsiteY5" fmla="*/ 449379 h 598100"/>
              <a:gd name="connsiteX6" fmla="*/ 170322 w 1583374"/>
              <a:gd name="connsiteY6" fmla="*/ 443992 h 598100"/>
              <a:gd name="connsiteX7" fmla="*/ 0 w 1583374"/>
              <a:gd name="connsiteY7" fmla="*/ 0 h 598100"/>
              <a:gd name="connsiteX0" fmla="*/ 0 w 1583374"/>
              <a:gd name="connsiteY0" fmla="*/ 0 h 734687"/>
              <a:gd name="connsiteX1" fmla="*/ 1294313 w 1583374"/>
              <a:gd name="connsiteY1" fmla="*/ 242121 h 734687"/>
              <a:gd name="connsiteX2" fmla="*/ 1235024 w 1583374"/>
              <a:gd name="connsiteY2" fmla="*/ 74367 h 734687"/>
              <a:gd name="connsiteX3" fmla="*/ 1583374 w 1583374"/>
              <a:gd name="connsiteY3" fmla="*/ 375802 h 734687"/>
              <a:gd name="connsiteX4" fmla="*/ 1473204 w 1583374"/>
              <a:gd name="connsiteY4" fmla="*/ 734687 h 734687"/>
              <a:gd name="connsiteX5" fmla="*/ 1367273 w 1583374"/>
              <a:gd name="connsiteY5" fmla="*/ 449379 h 734687"/>
              <a:gd name="connsiteX6" fmla="*/ 170322 w 1583374"/>
              <a:gd name="connsiteY6" fmla="*/ 443992 h 734687"/>
              <a:gd name="connsiteX7" fmla="*/ 0 w 1583374"/>
              <a:gd name="connsiteY7" fmla="*/ 0 h 734687"/>
              <a:gd name="connsiteX0" fmla="*/ 0 w 1638732"/>
              <a:gd name="connsiteY0" fmla="*/ 0 h 734687"/>
              <a:gd name="connsiteX1" fmla="*/ 1294313 w 1638732"/>
              <a:gd name="connsiteY1" fmla="*/ 242121 h 734687"/>
              <a:gd name="connsiteX2" fmla="*/ 1235024 w 1638732"/>
              <a:gd name="connsiteY2" fmla="*/ 74367 h 734687"/>
              <a:gd name="connsiteX3" fmla="*/ 1638732 w 1638732"/>
              <a:gd name="connsiteY3" fmla="*/ 542167 h 734687"/>
              <a:gd name="connsiteX4" fmla="*/ 1473204 w 1638732"/>
              <a:gd name="connsiteY4" fmla="*/ 734687 h 734687"/>
              <a:gd name="connsiteX5" fmla="*/ 1367273 w 1638732"/>
              <a:gd name="connsiteY5" fmla="*/ 449379 h 734687"/>
              <a:gd name="connsiteX6" fmla="*/ 170322 w 1638732"/>
              <a:gd name="connsiteY6" fmla="*/ 443992 h 734687"/>
              <a:gd name="connsiteX7" fmla="*/ 0 w 1638732"/>
              <a:gd name="connsiteY7" fmla="*/ 0 h 734687"/>
              <a:gd name="connsiteX0" fmla="*/ 0 w 1638732"/>
              <a:gd name="connsiteY0" fmla="*/ 0 h 734687"/>
              <a:gd name="connsiteX1" fmla="*/ 1294313 w 1638732"/>
              <a:gd name="connsiteY1" fmla="*/ 242121 h 734687"/>
              <a:gd name="connsiteX2" fmla="*/ 1235024 w 1638732"/>
              <a:gd name="connsiteY2" fmla="*/ 74367 h 734687"/>
              <a:gd name="connsiteX3" fmla="*/ 1638732 w 1638732"/>
              <a:gd name="connsiteY3" fmla="*/ 542167 h 734687"/>
              <a:gd name="connsiteX4" fmla="*/ 1473204 w 1638732"/>
              <a:gd name="connsiteY4" fmla="*/ 734687 h 734687"/>
              <a:gd name="connsiteX5" fmla="*/ 1437282 w 1638732"/>
              <a:gd name="connsiteY5" fmla="*/ 621584 h 734687"/>
              <a:gd name="connsiteX6" fmla="*/ 170322 w 1638732"/>
              <a:gd name="connsiteY6" fmla="*/ 443992 h 734687"/>
              <a:gd name="connsiteX7" fmla="*/ 0 w 1638732"/>
              <a:gd name="connsiteY7" fmla="*/ 0 h 734687"/>
              <a:gd name="connsiteX0" fmla="*/ 0 w 1638732"/>
              <a:gd name="connsiteY0" fmla="*/ 0 h 734687"/>
              <a:gd name="connsiteX1" fmla="*/ 1363808 w 1638732"/>
              <a:gd name="connsiteY1" fmla="*/ 394315 h 734687"/>
              <a:gd name="connsiteX2" fmla="*/ 1235024 w 1638732"/>
              <a:gd name="connsiteY2" fmla="*/ 74367 h 734687"/>
              <a:gd name="connsiteX3" fmla="*/ 1638732 w 1638732"/>
              <a:gd name="connsiteY3" fmla="*/ 542167 h 734687"/>
              <a:gd name="connsiteX4" fmla="*/ 1473204 w 1638732"/>
              <a:gd name="connsiteY4" fmla="*/ 734687 h 734687"/>
              <a:gd name="connsiteX5" fmla="*/ 1437282 w 1638732"/>
              <a:gd name="connsiteY5" fmla="*/ 621584 h 734687"/>
              <a:gd name="connsiteX6" fmla="*/ 170322 w 1638732"/>
              <a:gd name="connsiteY6" fmla="*/ 443992 h 734687"/>
              <a:gd name="connsiteX7" fmla="*/ 0 w 1638732"/>
              <a:gd name="connsiteY7" fmla="*/ 0 h 734687"/>
              <a:gd name="connsiteX0" fmla="*/ 0 w 1638732"/>
              <a:gd name="connsiteY0" fmla="*/ 0 h 734687"/>
              <a:gd name="connsiteX1" fmla="*/ 1363808 w 1638732"/>
              <a:gd name="connsiteY1" fmla="*/ 394315 h 734687"/>
              <a:gd name="connsiteX2" fmla="*/ 1335356 w 1638732"/>
              <a:gd name="connsiteY2" fmla="*/ 298268 h 734687"/>
              <a:gd name="connsiteX3" fmla="*/ 1638732 w 1638732"/>
              <a:gd name="connsiteY3" fmla="*/ 542167 h 734687"/>
              <a:gd name="connsiteX4" fmla="*/ 1473204 w 1638732"/>
              <a:gd name="connsiteY4" fmla="*/ 734687 h 734687"/>
              <a:gd name="connsiteX5" fmla="*/ 1437282 w 1638732"/>
              <a:gd name="connsiteY5" fmla="*/ 621584 h 734687"/>
              <a:gd name="connsiteX6" fmla="*/ 170322 w 1638732"/>
              <a:gd name="connsiteY6" fmla="*/ 443992 h 734687"/>
              <a:gd name="connsiteX7" fmla="*/ 0 w 1638732"/>
              <a:gd name="connsiteY7" fmla="*/ 0 h 734687"/>
              <a:gd name="connsiteX0" fmla="*/ 0 w 1638732"/>
              <a:gd name="connsiteY0" fmla="*/ 0 h 734687"/>
              <a:gd name="connsiteX1" fmla="*/ 1363808 w 1638732"/>
              <a:gd name="connsiteY1" fmla="*/ 394315 h 734687"/>
              <a:gd name="connsiteX2" fmla="*/ 1320194 w 1638732"/>
              <a:gd name="connsiteY2" fmla="*/ 272419 h 734687"/>
              <a:gd name="connsiteX3" fmla="*/ 1638732 w 1638732"/>
              <a:gd name="connsiteY3" fmla="*/ 542167 h 734687"/>
              <a:gd name="connsiteX4" fmla="*/ 1473204 w 1638732"/>
              <a:gd name="connsiteY4" fmla="*/ 734687 h 734687"/>
              <a:gd name="connsiteX5" fmla="*/ 1437282 w 1638732"/>
              <a:gd name="connsiteY5" fmla="*/ 621584 h 734687"/>
              <a:gd name="connsiteX6" fmla="*/ 170322 w 1638732"/>
              <a:gd name="connsiteY6" fmla="*/ 443992 h 734687"/>
              <a:gd name="connsiteX7" fmla="*/ 0 w 1638732"/>
              <a:gd name="connsiteY7" fmla="*/ 0 h 734687"/>
              <a:gd name="connsiteX0" fmla="*/ 0 w 1638732"/>
              <a:gd name="connsiteY0" fmla="*/ 0 h 734687"/>
              <a:gd name="connsiteX1" fmla="*/ 1363808 w 1638732"/>
              <a:gd name="connsiteY1" fmla="*/ 394315 h 734687"/>
              <a:gd name="connsiteX2" fmla="*/ 1320194 w 1638732"/>
              <a:gd name="connsiteY2" fmla="*/ 272419 h 734687"/>
              <a:gd name="connsiteX3" fmla="*/ 1638732 w 1638732"/>
              <a:gd name="connsiteY3" fmla="*/ 542167 h 734687"/>
              <a:gd name="connsiteX4" fmla="*/ 1473204 w 1638732"/>
              <a:gd name="connsiteY4" fmla="*/ 734687 h 734687"/>
              <a:gd name="connsiteX5" fmla="*/ 1415768 w 1638732"/>
              <a:gd name="connsiteY5" fmla="*/ 590374 h 734687"/>
              <a:gd name="connsiteX6" fmla="*/ 170322 w 1638732"/>
              <a:gd name="connsiteY6" fmla="*/ 443992 h 734687"/>
              <a:gd name="connsiteX7" fmla="*/ 0 w 1638732"/>
              <a:gd name="connsiteY7" fmla="*/ 0 h 734687"/>
              <a:gd name="connsiteX0" fmla="*/ 0 w 1638732"/>
              <a:gd name="connsiteY0" fmla="*/ 0 h 734687"/>
              <a:gd name="connsiteX1" fmla="*/ 1363808 w 1638732"/>
              <a:gd name="connsiteY1" fmla="*/ 394315 h 734687"/>
              <a:gd name="connsiteX2" fmla="*/ 1320194 w 1638732"/>
              <a:gd name="connsiteY2" fmla="*/ 272419 h 734687"/>
              <a:gd name="connsiteX3" fmla="*/ 1638732 w 1638732"/>
              <a:gd name="connsiteY3" fmla="*/ 542167 h 734687"/>
              <a:gd name="connsiteX4" fmla="*/ 1473204 w 1638732"/>
              <a:gd name="connsiteY4" fmla="*/ 734687 h 734687"/>
              <a:gd name="connsiteX5" fmla="*/ 1439228 w 1638732"/>
              <a:gd name="connsiteY5" fmla="*/ 616701 h 734687"/>
              <a:gd name="connsiteX6" fmla="*/ 170322 w 1638732"/>
              <a:gd name="connsiteY6" fmla="*/ 443992 h 734687"/>
              <a:gd name="connsiteX7" fmla="*/ 0 w 1638732"/>
              <a:gd name="connsiteY7" fmla="*/ 0 h 734687"/>
              <a:gd name="connsiteX0" fmla="*/ 0 w 1638732"/>
              <a:gd name="connsiteY0" fmla="*/ 0 h 734687"/>
              <a:gd name="connsiteX1" fmla="*/ 1372619 w 1638732"/>
              <a:gd name="connsiteY1" fmla="*/ 414803 h 734687"/>
              <a:gd name="connsiteX2" fmla="*/ 1320194 w 1638732"/>
              <a:gd name="connsiteY2" fmla="*/ 272419 h 734687"/>
              <a:gd name="connsiteX3" fmla="*/ 1638732 w 1638732"/>
              <a:gd name="connsiteY3" fmla="*/ 542167 h 734687"/>
              <a:gd name="connsiteX4" fmla="*/ 1473204 w 1638732"/>
              <a:gd name="connsiteY4" fmla="*/ 734687 h 734687"/>
              <a:gd name="connsiteX5" fmla="*/ 1439228 w 1638732"/>
              <a:gd name="connsiteY5" fmla="*/ 616701 h 734687"/>
              <a:gd name="connsiteX6" fmla="*/ 170322 w 1638732"/>
              <a:gd name="connsiteY6" fmla="*/ 443992 h 734687"/>
              <a:gd name="connsiteX7" fmla="*/ 0 w 1638732"/>
              <a:gd name="connsiteY7" fmla="*/ 0 h 734687"/>
              <a:gd name="connsiteX0" fmla="*/ 0 w 1622135"/>
              <a:gd name="connsiteY0" fmla="*/ 0 h 734687"/>
              <a:gd name="connsiteX1" fmla="*/ 1372619 w 1622135"/>
              <a:gd name="connsiteY1" fmla="*/ 414803 h 734687"/>
              <a:gd name="connsiteX2" fmla="*/ 1320194 w 1622135"/>
              <a:gd name="connsiteY2" fmla="*/ 272419 h 734687"/>
              <a:gd name="connsiteX3" fmla="*/ 1622135 w 1622135"/>
              <a:gd name="connsiteY3" fmla="*/ 541212 h 734687"/>
              <a:gd name="connsiteX4" fmla="*/ 1473204 w 1622135"/>
              <a:gd name="connsiteY4" fmla="*/ 734687 h 734687"/>
              <a:gd name="connsiteX5" fmla="*/ 1439228 w 1622135"/>
              <a:gd name="connsiteY5" fmla="*/ 616701 h 734687"/>
              <a:gd name="connsiteX6" fmla="*/ 170322 w 1622135"/>
              <a:gd name="connsiteY6" fmla="*/ 443992 h 734687"/>
              <a:gd name="connsiteX7" fmla="*/ 0 w 1622135"/>
              <a:gd name="connsiteY7" fmla="*/ 0 h 734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22135" h="734687">
                <a:moveTo>
                  <a:pt x="0" y="0"/>
                </a:moveTo>
                <a:lnTo>
                  <a:pt x="1372619" y="414803"/>
                </a:lnTo>
                <a:lnTo>
                  <a:pt x="1320194" y="272419"/>
                </a:lnTo>
                <a:lnTo>
                  <a:pt x="1622135" y="541212"/>
                </a:lnTo>
                <a:lnTo>
                  <a:pt x="1473204" y="734687"/>
                </a:lnTo>
                <a:lnTo>
                  <a:pt x="1439228" y="616701"/>
                </a:lnTo>
                <a:lnTo>
                  <a:pt x="170322" y="443992"/>
                </a:ln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2" name="Right Arrow 5"/>
          <p:cNvSpPr/>
          <p:nvPr/>
        </p:nvSpPr>
        <p:spPr>
          <a:xfrm rot="17596173">
            <a:off x="6517071" y="2786968"/>
            <a:ext cx="413962" cy="187490"/>
          </a:xfrm>
          <a:custGeom>
            <a:avLst/>
            <a:gdLst>
              <a:gd name="connsiteX0" fmla="*/ 0 w 1371600"/>
              <a:gd name="connsiteY0" fmla="*/ 122545 h 490180"/>
              <a:gd name="connsiteX1" fmla="*/ 1126510 w 1371600"/>
              <a:gd name="connsiteY1" fmla="*/ 122545 h 490180"/>
              <a:gd name="connsiteX2" fmla="*/ 1126510 w 1371600"/>
              <a:gd name="connsiteY2" fmla="*/ 0 h 490180"/>
              <a:gd name="connsiteX3" fmla="*/ 1371600 w 1371600"/>
              <a:gd name="connsiteY3" fmla="*/ 245090 h 490180"/>
              <a:gd name="connsiteX4" fmla="*/ 1126510 w 1371600"/>
              <a:gd name="connsiteY4" fmla="*/ 490180 h 490180"/>
              <a:gd name="connsiteX5" fmla="*/ 1126510 w 1371600"/>
              <a:gd name="connsiteY5" fmla="*/ 367635 h 490180"/>
              <a:gd name="connsiteX6" fmla="*/ 0 w 1371600"/>
              <a:gd name="connsiteY6" fmla="*/ 367635 h 490180"/>
              <a:gd name="connsiteX7" fmla="*/ 0 w 1371600"/>
              <a:gd name="connsiteY7" fmla="*/ 122545 h 490180"/>
              <a:gd name="connsiteX0" fmla="*/ 0 w 1437244"/>
              <a:gd name="connsiteY0" fmla="*/ 89205 h 490180"/>
              <a:gd name="connsiteX1" fmla="*/ 1192154 w 1437244"/>
              <a:gd name="connsiteY1" fmla="*/ 122545 h 490180"/>
              <a:gd name="connsiteX2" fmla="*/ 1192154 w 1437244"/>
              <a:gd name="connsiteY2" fmla="*/ 0 h 490180"/>
              <a:gd name="connsiteX3" fmla="*/ 1437244 w 1437244"/>
              <a:gd name="connsiteY3" fmla="*/ 245090 h 490180"/>
              <a:gd name="connsiteX4" fmla="*/ 1192154 w 1437244"/>
              <a:gd name="connsiteY4" fmla="*/ 490180 h 490180"/>
              <a:gd name="connsiteX5" fmla="*/ 1192154 w 1437244"/>
              <a:gd name="connsiteY5" fmla="*/ 367635 h 490180"/>
              <a:gd name="connsiteX6" fmla="*/ 65644 w 1437244"/>
              <a:gd name="connsiteY6" fmla="*/ 367635 h 490180"/>
              <a:gd name="connsiteX7" fmla="*/ 0 w 1437244"/>
              <a:gd name="connsiteY7" fmla="*/ 89205 h 490180"/>
              <a:gd name="connsiteX0" fmla="*/ 0 w 1437244"/>
              <a:gd name="connsiteY0" fmla="*/ 89205 h 490180"/>
              <a:gd name="connsiteX1" fmla="*/ 1144122 w 1437244"/>
              <a:gd name="connsiteY1" fmla="*/ 118316 h 490180"/>
              <a:gd name="connsiteX2" fmla="*/ 1192154 w 1437244"/>
              <a:gd name="connsiteY2" fmla="*/ 0 h 490180"/>
              <a:gd name="connsiteX3" fmla="*/ 1437244 w 1437244"/>
              <a:gd name="connsiteY3" fmla="*/ 245090 h 490180"/>
              <a:gd name="connsiteX4" fmla="*/ 1192154 w 1437244"/>
              <a:gd name="connsiteY4" fmla="*/ 490180 h 490180"/>
              <a:gd name="connsiteX5" fmla="*/ 1192154 w 1437244"/>
              <a:gd name="connsiteY5" fmla="*/ 367635 h 490180"/>
              <a:gd name="connsiteX6" fmla="*/ 65644 w 1437244"/>
              <a:gd name="connsiteY6" fmla="*/ 367635 h 490180"/>
              <a:gd name="connsiteX7" fmla="*/ 0 w 1437244"/>
              <a:gd name="connsiteY7" fmla="*/ 89205 h 490180"/>
              <a:gd name="connsiteX0" fmla="*/ 0 w 1437244"/>
              <a:gd name="connsiteY0" fmla="*/ 88273 h 489248"/>
              <a:gd name="connsiteX1" fmla="*/ 1144122 w 1437244"/>
              <a:gd name="connsiteY1" fmla="*/ 117384 h 489248"/>
              <a:gd name="connsiteX2" fmla="*/ 1132121 w 1437244"/>
              <a:gd name="connsiteY2" fmla="*/ 0 h 489248"/>
              <a:gd name="connsiteX3" fmla="*/ 1437244 w 1437244"/>
              <a:gd name="connsiteY3" fmla="*/ 244158 h 489248"/>
              <a:gd name="connsiteX4" fmla="*/ 1192154 w 1437244"/>
              <a:gd name="connsiteY4" fmla="*/ 489248 h 489248"/>
              <a:gd name="connsiteX5" fmla="*/ 1192154 w 1437244"/>
              <a:gd name="connsiteY5" fmla="*/ 366703 h 489248"/>
              <a:gd name="connsiteX6" fmla="*/ 65644 w 1437244"/>
              <a:gd name="connsiteY6" fmla="*/ 366703 h 489248"/>
              <a:gd name="connsiteX7" fmla="*/ 0 w 1437244"/>
              <a:gd name="connsiteY7" fmla="*/ 88273 h 489248"/>
              <a:gd name="connsiteX0" fmla="*/ 0 w 1363050"/>
              <a:gd name="connsiteY0" fmla="*/ 88273 h 489248"/>
              <a:gd name="connsiteX1" fmla="*/ 1144122 w 1363050"/>
              <a:gd name="connsiteY1" fmla="*/ 117384 h 489248"/>
              <a:gd name="connsiteX2" fmla="*/ 1132121 w 1363050"/>
              <a:gd name="connsiteY2" fmla="*/ 0 h 489248"/>
              <a:gd name="connsiteX3" fmla="*/ 1363050 w 1363050"/>
              <a:gd name="connsiteY3" fmla="*/ 236959 h 489248"/>
              <a:gd name="connsiteX4" fmla="*/ 1192154 w 1363050"/>
              <a:gd name="connsiteY4" fmla="*/ 489248 h 489248"/>
              <a:gd name="connsiteX5" fmla="*/ 1192154 w 1363050"/>
              <a:gd name="connsiteY5" fmla="*/ 366703 h 489248"/>
              <a:gd name="connsiteX6" fmla="*/ 65644 w 1363050"/>
              <a:gd name="connsiteY6" fmla="*/ 366703 h 489248"/>
              <a:gd name="connsiteX7" fmla="*/ 0 w 1363050"/>
              <a:gd name="connsiteY7" fmla="*/ 88273 h 489248"/>
              <a:gd name="connsiteX0" fmla="*/ 0 w 1376400"/>
              <a:gd name="connsiteY0" fmla="*/ 40692 h 489248"/>
              <a:gd name="connsiteX1" fmla="*/ 1157472 w 1376400"/>
              <a:gd name="connsiteY1" fmla="*/ 117384 h 489248"/>
              <a:gd name="connsiteX2" fmla="*/ 1145471 w 1376400"/>
              <a:gd name="connsiteY2" fmla="*/ 0 h 489248"/>
              <a:gd name="connsiteX3" fmla="*/ 1376400 w 1376400"/>
              <a:gd name="connsiteY3" fmla="*/ 236959 h 489248"/>
              <a:gd name="connsiteX4" fmla="*/ 1205504 w 1376400"/>
              <a:gd name="connsiteY4" fmla="*/ 489248 h 489248"/>
              <a:gd name="connsiteX5" fmla="*/ 1205504 w 1376400"/>
              <a:gd name="connsiteY5" fmla="*/ 366703 h 489248"/>
              <a:gd name="connsiteX6" fmla="*/ 78994 w 1376400"/>
              <a:gd name="connsiteY6" fmla="*/ 366703 h 489248"/>
              <a:gd name="connsiteX7" fmla="*/ 0 w 1376400"/>
              <a:gd name="connsiteY7" fmla="*/ 40692 h 489248"/>
              <a:gd name="connsiteX0" fmla="*/ 0 w 1376400"/>
              <a:gd name="connsiteY0" fmla="*/ 40692 h 489248"/>
              <a:gd name="connsiteX1" fmla="*/ 1157472 w 1376400"/>
              <a:gd name="connsiteY1" fmla="*/ 117384 h 489248"/>
              <a:gd name="connsiteX2" fmla="*/ 1145471 w 1376400"/>
              <a:gd name="connsiteY2" fmla="*/ 0 h 489248"/>
              <a:gd name="connsiteX3" fmla="*/ 1376400 w 1376400"/>
              <a:gd name="connsiteY3" fmla="*/ 236959 h 489248"/>
              <a:gd name="connsiteX4" fmla="*/ 1205504 w 1376400"/>
              <a:gd name="connsiteY4" fmla="*/ 489248 h 489248"/>
              <a:gd name="connsiteX5" fmla="*/ 1205504 w 1376400"/>
              <a:gd name="connsiteY5" fmla="*/ 366703 h 489248"/>
              <a:gd name="connsiteX6" fmla="*/ 85445 w 1376400"/>
              <a:gd name="connsiteY6" fmla="*/ 381704 h 489248"/>
              <a:gd name="connsiteX7" fmla="*/ 0 w 1376400"/>
              <a:gd name="connsiteY7" fmla="*/ 40692 h 489248"/>
              <a:gd name="connsiteX0" fmla="*/ 0 w 1405685"/>
              <a:gd name="connsiteY0" fmla="*/ 0 h 549718"/>
              <a:gd name="connsiteX1" fmla="*/ 1186757 w 1405685"/>
              <a:gd name="connsiteY1" fmla="*/ 177854 h 549718"/>
              <a:gd name="connsiteX2" fmla="*/ 1174756 w 1405685"/>
              <a:gd name="connsiteY2" fmla="*/ 60470 h 549718"/>
              <a:gd name="connsiteX3" fmla="*/ 1405685 w 1405685"/>
              <a:gd name="connsiteY3" fmla="*/ 297429 h 549718"/>
              <a:gd name="connsiteX4" fmla="*/ 1234789 w 1405685"/>
              <a:gd name="connsiteY4" fmla="*/ 549718 h 549718"/>
              <a:gd name="connsiteX5" fmla="*/ 1234789 w 1405685"/>
              <a:gd name="connsiteY5" fmla="*/ 427173 h 549718"/>
              <a:gd name="connsiteX6" fmla="*/ 114730 w 1405685"/>
              <a:gd name="connsiteY6" fmla="*/ 442174 h 549718"/>
              <a:gd name="connsiteX7" fmla="*/ 0 w 1405685"/>
              <a:gd name="connsiteY7" fmla="*/ 0 h 549718"/>
              <a:gd name="connsiteX0" fmla="*/ 0 w 1405685"/>
              <a:gd name="connsiteY0" fmla="*/ 0 h 589979"/>
              <a:gd name="connsiteX1" fmla="*/ 1186757 w 1405685"/>
              <a:gd name="connsiteY1" fmla="*/ 177854 h 589979"/>
              <a:gd name="connsiteX2" fmla="*/ 1174756 w 1405685"/>
              <a:gd name="connsiteY2" fmla="*/ 60470 h 589979"/>
              <a:gd name="connsiteX3" fmla="*/ 1405685 w 1405685"/>
              <a:gd name="connsiteY3" fmla="*/ 297429 h 589979"/>
              <a:gd name="connsiteX4" fmla="*/ 1273432 w 1405685"/>
              <a:gd name="connsiteY4" fmla="*/ 589979 h 589979"/>
              <a:gd name="connsiteX5" fmla="*/ 1234789 w 1405685"/>
              <a:gd name="connsiteY5" fmla="*/ 427173 h 589979"/>
              <a:gd name="connsiteX6" fmla="*/ 114730 w 1405685"/>
              <a:gd name="connsiteY6" fmla="*/ 442174 h 589979"/>
              <a:gd name="connsiteX7" fmla="*/ 0 w 1405685"/>
              <a:gd name="connsiteY7" fmla="*/ 0 h 589979"/>
              <a:gd name="connsiteX0" fmla="*/ 0 w 1405685"/>
              <a:gd name="connsiteY0" fmla="*/ 0 h 589979"/>
              <a:gd name="connsiteX1" fmla="*/ 1186757 w 1405685"/>
              <a:gd name="connsiteY1" fmla="*/ 177854 h 589979"/>
              <a:gd name="connsiteX2" fmla="*/ 1174756 w 1405685"/>
              <a:gd name="connsiteY2" fmla="*/ 60470 h 589979"/>
              <a:gd name="connsiteX3" fmla="*/ 1405685 w 1405685"/>
              <a:gd name="connsiteY3" fmla="*/ 297429 h 589979"/>
              <a:gd name="connsiteX4" fmla="*/ 1273432 w 1405685"/>
              <a:gd name="connsiteY4" fmla="*/ 589979 h 589979"/>
              <a:gd name="connsiteX5" fmla="*/ 1245980 w 1405685"/>
              <a:gd name="connsiteY5" fmla="*/ 461464 h 589979"/>
              <a:gd name="connsiteX6" fmla="*/ 114730 w 1405685"/>
              <a:gd name="connsiteY6" fmla="*/ 442174 h 589979"/>
              <a:gd name="connsiteX7" fmla="*/ 0 w 1405685"/>
              <a:gd name="connsiteY7" fmla="*/ 0 h 589979"/>
              <a:gd name="connsiteX0" fmla="*/ 0 w 1435778"/>
              <a:gd name="connsiteY0" fmla="*/ 0 h 589979"/>
              <a:gd name="connsiteX1" fmla="*/ 1186757 w 1435778"/>
              <a:gd name="connsiteY1" fmla="*/ 177854 h 589979"/>
              <a:gd name="connsiteX2" fmla="*/ 1174756 w 1435778"/>
              <a:gd name="connsiteY2" fmla="*/ 60470 h 589979"/>
              <a:gd name="connsiteX3" fmla="*/ 1435778 w 1435778"/>
              <a:gd name="connsiteY3" fmla="*/ 359140 h 589979"/>
              <a:gd name="connsiteX4" fmla="*/ 1273432 w 1435778"/>
              <a:gd name="connsiteY4" fmla="*/ 589979 h 589979"/>
              <a:gd name="connsiteX5" fmla="*/ 1245980 w 1435778"/>
              <a:gd name="connsiteY5" fmla="*/ 461464 h 589979"/>
              <a:gd name="connsiteX6" fmla="*/ 114730 w 1435778"/>
              <a:gd name="connsiteY6" fmla="*/ 442174 h 589979"/>
              <a:gd name="connsiteX7" fmla="*/ 0 w 1435778"/>
              <a:gd name="connsiteY7" fmla="*/ 0 h 589979"/>
              <a:gd name="connsiteX0" fmla="*/ 0 w 1444748"/>
              <a:gd name="connsiteY0" fmla="*/ 0 h 589979"/>
              <a:gd name="connsiteX1" fmla="*/ 1186757 w 1444748"/>
              <a:gd name="connsiteY1" fmla="*/ 177854 h 589979"/>
              <a:gd name="connsiteX2" fmla="*/ 1174756 w 1444748"/>
              <a:gd name="connsiteY2" fmla="*/ 60470 h 589979"/>
              <a:gd name="connsiteX3" fmla="*/ 1444748 w 1444748"/>
              <a:gd name="connsiteY3" fmla="*/ 330399 h 589979"/>
              <a:gd name="connsiteX4" fmla="*/ 1273432 w 1444748"/>
              <a:gd name="connsiteY4" fmla="*/ 589979 h 589979"/>
              <a:gd name="connsiteX5" fmla="*/ 1245980 w 1444748"/>
              <a:gd name="connsiteY5" fmla="*/ 461464 h 589979"/>
              <a:gd name="connsiteX6" fmla="*/ 114730 w 1444748"/>
              <a:gd name="connsiteY6" fmla="*/ 442174 h 589979"/>
              <a:gd name="connsiteX7" fmla="*/ 0 w 1444748"/>
              <a:gd name="connsiteY7" fmla="*/ 0 h 589979"/>
              <a:gd name="connsiteX0" fmla="*/ 0 w 1444748"/>
              <a:gd name="connsiteY0" fmla="*/ 0 h 589979"/>
              <a:gd name="connsiteX1" fmla="*/ 1206949 w 1444748"/>
              <a:gd name="connsiteY1" fmla="*/ 208275 h 589979"/>
              <a:gd name="connsiteX2" fmla="*/ 1174756 w 1444748"/>
              <a:gd name="connsiteY2" fmla="*/ 60470 h 589979"/>
              <a:gd name="connsiteX3" fmla="*/ 1444748 w 1444748"/>
              <a:gd name="connsiteY3" fmla="*/ 330399 h 589979"/>
              <a:gd name="connsiteX4" fmla="*/ 1273432 w 1444748"/>
              <a:gd name="connsiteY4" fmla="*/ 589979 h 589979"/>
              <a:gd name="connsiteX5" fmla="*/ 1245980 w 1444748"/>
              <a:gd name="connsiteY5" fmla="*/ 461464 h 589979"/>
              <a:gd name="connsiteX6" fmla="*/ 114730 w 1444748"/>
              <a:gd name="connsiteY6" fmla="*/ 442174 h 589979"/>
              <a:gd name="connsiteX7" fmla="*/ 0 w 1444748"/>
              <a:gd name="connsiteY7" fmla="*/ 0 h 589979"/>
              <a:gd name="connsiteX0" fmla="*/ 0 w 1444748"/>
              <a:gd name="connsiteY0" fmla="*/ 0 h 589979"/>
              <a:gd name="connsiteX1" fmla="*/ 1206949 w 1444748"/>
              <a:gd name="connsiteY1" fmla="*/ 208275 h 589979"/>
              <a:gd name="connsiteX2" fmla="*/ 1174756 w 1444748"/>
              <a:gd name="connsiteY2" fmla="*/ 60470 h 589979"/>
              <a:gd name="connsiteX3" fmla="*/ 1444748 w 1444748"/>
              <a:gd name="connsiteY3" fmla="*/ 330399 h 589979"/>
              <a:gd name="connsiteX4" fmla="*/ 1273432 w 1444748"/>
              <a:gd name="connsiteY4" fmla="*/ 589979 h 589979"/>
              <a:gd name="connsiteX5" fmla="*/ 1249820 w 1444748"/>
              <a:gd name="connsiteY5" fmla="*/ 445594 h 589979"/>
              <a:gd name="connsiteX6" fmla="*/ 114730 w 1444748"/>
              <a:gd name="connsiteY6" fmla="*/ 442174 h 589979"/>
              <a:gd name="connsiteX7" fmla="*/ 0 w 1444748"/>
              <a:gd name="connsiteY7" fmla="*/ 0 h 589979"/>
              <a:gd name="connsiteX0" fmla="*/ 0 w 1444748"/>
              <a:gd name="connsiteY0" fmla="*/ 0 h 589979"/>
              <a:gd name="connsiteX1" fmla="*/ 1206949 w 1444748"/>
              <a:gd name="connsiteY1" fmla="*/ 208275 h 589979"/>
              <a:gd name="connsiteX2" fmla="*/ 1174756 w 1444748"/>
              <a:gd name="connsiteY2" fmla="*/ 60470 h 589979"/>
              <a:gd name="connsiteX3" fmla="*/ 1444748 w 1444748"/>
              <a:gd name="connsiteY3" fmla="*/ 330399 h 589979"/>
              <a:gd name="connsiteX4" fmla="*/ 1273432 w 1444748"/>
              <a:gd name="connsiteY4" fmla="*/ 589979 h 589979"/>
              <a:gd name="connsiteX5" fmla="*/ 1249820 w 1444748"/>
              <a:gd name="connsiteY5" fmla="*/ 445594 h 589979"/>
              <a:gd name="connsiteX6" fmla="*/ 82989 w 1444748"/>
              <a:gd name="connsiteY6" fmla="*/ 434495 h 589979"/>
              <a:gd name="connsiteX7" fmla="*/ 0 w 1444748"/>
              <a:gd name="connsiteY7" fmla="*/ 0 h 589979"/>
              <a:gd name="connsiteX0" fmla="*/ 0 w 1460649"/>
              <a:gd name="connsiteY0" fmla="*/ 0 h 589979"/>
              <a:gd name="connsiteX1" fmla="*/ 1206949 w 1460649"/>
              <a:gd name="connsiteY1" fmla="*/ 208275 h 589979"/>
              <a:gd name="connsiteX2" fmla="*/ 1174756 w 1460649"/>
              <a:gd name="connsiteY2" fmla="*/ 60470 h 589979"/>
              <a:gd name="connsiteX3" fmla="*/ 1460649 w 1460649"/>
              <a:gd name="connsiteY3" fmla="*/ 359111 h 589979"/>
              <a:gd name="connsiteX4" fmla="*/ 1273432 w 1460649"/>
              <a:gd name="connsiteY4" fmla="*/ 589979 h 589979"/>
              <a:gd name="connsiteX5" fmla="*/ 1249820 w 1460649"/>
              <a:gd name="connsiteY5" fmla="*/ 445594 h 589979"/>
              <a:gd name="connsiteX6" fmla="*/ 82989 w 1460649"/>
              <a:gd name="connsiteY6" fmla="*/ 434495 h 589979"/>
              <a:gd name="connsiteX7" fmla="*/ 0 w 1460649"/>
              <a:gd name="connsiteY7" fmla="*/ 0 h 589979"/>
              <a:gd name="connsiteX0" fmla="*/ 0 w 1547982"/>
              <a:gd name="connsiteY0" fmla="*/ 0 h 599476"/>
              <a:gd name="connsiteX1" fmla="*/ 1294282 w 1547982"/>
              <a:gd name="connsiteY1" fmla="*/ 217772 h 599476"/>
              <a:gd name="connsiteX2" fmla="*/ 1262089 w 1547982"/>
              <a:gd name="connsiteY2" fmla="*/ 69967 h 599476"/>
              <a:gd name="connsiteX3" fmla="*/ 1547982 w 1547982"/>
              <a:gd name="connsiteY3" fmla="*/ 368608 h 599476"/>
              <a:gd name="connsiteX4" fmla="*/ 1360765 w 1547982"/>
              <a:gd name="connsiteY4" fmla="*/ 599476 h 599476"/>
              <a:gd name="connsiteX5" fmla="*/ 1337153 w 1547982"/>
              <a:gd name="connsiteY5" fmla="*/ 455091 h 599476"/>
              <a:gd name="connsiteX6" fmla="*/ 170322 w 1547982"/>
              <a:gd name="connsiteY6" fmla="*/ 443992 h 599476"/>
              <a:gd name="connsiteX7" fmla="*/ 0 w 1547982"/>
              <a:gd name="connsiteY7" fmla="*/ 0 h 599476"/>
              <a:gd name="connsiteX0" fmla="*/ 0 w 1545355"/>
              <a:gd name="connsiteY0" fmla="*/ 0 h 599476"/>
              <a:gd name="connsiteX1" fmla="*/ 1294282 w 1545355"/>
              <a:gd name="connsiteY1" fmla="*/ 217772 h 599476"/>
              <a:gd name="connsiteX2" fmla="*/ 1262089 w 1545355"/>
              <a:gd name="connsiteY2" fmla="*/ 69967 h 599476"/>
              <a:gd name="connsiteX3" fmla="*/ 1545355 w 1545355"/>
              <a:gd name="connsiteY3" fmla="*/ 362499 h 599476"/>
              <a:gd name="connsiteX4" fmla="*/ 1360765 w 1545355"/>
              <a:gd name="connsiteY4" fmla="*/ 599476 h 599476"/>
              <a:gd name="connsiteX5" fmla="*/ 1337153 w 1545355"/>
              <a:gd name="connsiteY5" fmla="*/ 455091 h 599476"/>
              <a:gd name="connsiteX6" fmla="*/ 170322 w 1545355"/>
              <a:gd name="connsiteY6" fmla="*/ 443992 h 599476"/>
              <a:gd name="connsiteX7" fmla="*/ 0 w 1545355"/>
              <a:gd name="connsiteY7" fmla="*/ 0 h 599476"/>
              <a:gd name="connsiteX0" fmla="*/ 0 w 1545355"/>
              <a:gd name="connsiteY0" fmla="*/ 0 h 598100"/>
              <a:gd name="connsiteX1" fmla="*/ 1294282 w 1545355"/>
              <a:gd name="connsiteY1" fmla="*/ 217772 h 598100"/>
              <a:gd name="connsiteX2" fmla="*/ 1262089 w 1545355"/>
              <a:gd name="connsiteY2" fmla="*/ 69967 h 598100"/>
              <a:gd name="connsiteX3" fmla="*/ 1545355 w 1545355"/>
              <a:gd name="connsiteY3" fmla="*/ 362499 h 598100"/>
              <a:gd name="connsiteX4" fmla="*/ 1414466 w 1545355"/>
              <a:gd name="connsiteY4" fmla="*/ 598100 h 598100"/>
              <a:gd name="connsiteX5" fmla="*/ 1337153 w 1545355"/>
              <a:gd name="connsiteY5" fmla="*/ 455091 h 598100"/>
              <a:gd name="connsiteX6" fmla="*/ 170322 w 1545355"/>
              <a:gd name="connsiteY6" fmla="*/ 443992 h 598100"/>
              <a:gd name="connsiteX7" fmla="*/ 0 w 1545355"/>
              <a:gd name="connsiteY7" fmla="*/ 0 h 598100"/>
              <a:gd name="connsiteX0" fmla="*/ 0 w 1545355"/>
              <a:gd name="connsiteY0" fmla="*/ 0 h 598100"/>
              <a:gd name="connsiteX1" fmla="*/ 1294282 w 1545355"/>
              <a:gd name="connsiteY1" fmla="*/ 217772 h 598100"/>
              <a:gd name="connsiteX2" fmla="*/ 1262089 w 1545355"/>
              <a:gd name="connsiteY2" fmla="*/ 69967 h 598100"/>
              <a:gd name="connsiteX3" fmla="*/ 1545355 w 1545355"/>
              <a:gd name="connsiteY3" fmla="*/ 362499 h 598100"/>
              <a:gd name="connsiteX4" fmla="*/ 1414466 w 1545355"/>
              <a:gd name="connsiteY4" fmla="*/ 598100 h 598100"/>
              <a:gd name="connsiteX5" fmla="*/ 1375581 w 1545355"/>
              <a:gd name="connsiteY5" fmla="*/ 460283 h 598100"/>
              <a:gd name="connsiteX6" fmla="*/ 170322 w 1545355"/>
              <a:gd name="connsiteY6" fmla="*/ 443992 h 598100"/>
              <a:gd name="connsiteX7" fmla="*/ 0 w 1545355"/>
              <a:gd name="connsiteY7" fmla="*/ 0 h 598100"/>
              <a:gd name="connsiteX0" fmla="*/ 0 w 1545355"/>
              <a:gd name="connsiteY0" fmla="*/ 0 h 598100"/>
              <a:gd name="connsiteX1" fmla="*/ 1294282 w 1545355"/>
              <a:gd name="connsiteY1" fmla="*/ 217772 h 598100"/>
              <a:gd name="connsiteX2" fmla="*/ 1235024 w 1545355"/>
              <a:gd name="connsiteY2" fmla="*/ 74367 h 598100"/>
              <a:gd name="connsiteX3" fmla="*/ 1545355 w 1545355"/>
              <a:gd name="connsiteY3" fmla="*/ 362499 h 598100"/>
              <a:gd name="connsiteX4" fmla="*/ 1414466 w 1545355"/>
              <a:gd name="connsiteY4" fmla="*/ 598100 h 598100"/>
              <a:gd name="connsiteX5" fmla="*/ 1375581 w 1545355"/>
              <a:gd name="connsiteY5" fmla="*/ 460283 h 598100"/>
              <a:gd name="connsiteX6" fmla="*/ 170322 w 1545355"/>
              <a:gd name="connsiteY6" fmla="*/ 443992 h 598100"/>
              <a:gd name="connsiteX7" fmla="*/ 0 w 1545355"/>
              <a:gd name="connsiteY7" fmla="*/ 0 h 598100"/>
              <a:gd name="connsiteX0" fmla="*/ 0 w 1563683"/>
              <a:gd name="connsiteY0" fmla="*/ 0 h 598100"/>
              <a:gd name="connsiteX1" fmla="*/ 1294282 w 1563683"/>
              <a:gd name="connsiteY1" fmla="*/ 217772 h 598100"/>
              <a:gd name="connsiteX2" fmla="*/ 1235024 w 1563683"/>
              <a:gd name="connsiteY2" fmla="*/ 74367 h 598100"/>
              <a:gd name="connsiteX3" fmla="*/ 1563683 w 1563683"/>
              <a:gd name="connsiteY3" fmla="*/ 354618 h 598100"/>
              <a:gd name="connsiteX4" fmla="*/ 1414466 w 1563683"/>
              <a:gd name="connsiteY4" fmla="*/ 598100 h 598100"/>
              <a:gd name="connsiteX5" fmla="*/ 1375581 w 1563683"/>
              <a:gd name="connsiteY5" fmla="*/ 460283 h 598100"/>
              <a:gd name="connsiteX6" fmla="*/ 170322 w 1563683"/>
              <a:gd name="connsiteY6" fmla="*/ 443992 h 598100"/>
              <a:gd name="connsiteX7" fmla="*/ 0 w 1563683"/>
              <a:gd name="connsiteY7" fmla="*/ 0 h 598100"/>
              <a:gd name="connsiteX0" fmla="*/ 0 w 1583815"/>
              <a:gd name="connsiteY0" fmla="*/ 0 h 598100"/>
              <a:gd name="connsiteX1" fmla="*/ 1294282 w 1583815"/>
              <a:gd name="connsiteY1" fmla="*/ 217772 h 598100"/>
              <a:gd name="connsiteX2" fmla="*/ 1235024 w 1583815"/>
              <a:gd name="connsiteY2" fmla="*/ 74367 h 598100"/>
              <a:gd name="connsiteX3" fmla="*/ 1583815 w 1583815"/>
              <a:gd name="connsiteY3" fmla="*/ 393014 h 598100"/>
              <a:gd name="connsiteX4" fmla="*/ 1414466 w 1583815"/>
              <a:gd name="connsiteY4" fmla="*/ 598100 h 598100"/>
              <a:gd name="connsiteX5" fmla="*/ 1375581 w 1583815"/>
              <a:gd name="connsiteY5" fmla="*/ 460283 h 598100"/>
              <a:gd name="connsiteX6" fmla="*/ 170322 w 1583815"/>
              <a:gd name="connsiteY6" fmla="*/ 443992 h 598100"/>
              <a:gd name="connsiteX7" fmla="*/ 0 w 1583815"/>
              <a:gd name="connsiteY7" fmla="*/ 0 h 598100"/>
              <a:gd name="connsiteX0" fmla="*/ 0 w 1583815"/>
              <a:gd name="connsiteY0" fmla="*/ 0 h 598100"/>
              <a:gd name="connsiteX1" fmla="*/ 1294282 w 1583815"/>
              <a:gd name="connsiteY1" fmla="*/ 217772 h 598100"/>
              <a:gd name="connsiteX2" fmla="*/ 1235024 w 1583815"/>
              <a:gd name="connsiteY2" fmla="*/ 74367 h 598100"/>
              <a:gd name="connsiteX3" fmla="*/ 1583815 w 1583815"/>
              <a:gd name="connsiteY3" fmla="*/ 393014 h 598100"/>
              <a:gd name="connsiteX4" fmla="*/ 1414466 w 1583815"/>
              <a:gd name="connsiteY4" fmla="*/ 598100 h 598100"/>
              <a:gd name="connsiteX5" fmla="*/ 1367273 w 1583815"/>
              <a:gd name="connsiteY5" fmla="*/ 449379 h 598100"/>
              <a:gd name="connsiteX6" fmla="*/ 170322 w 1583815"/>
              <a:gd name="connsiteY6" fmla="*/ 443992 h 598100"/>
              <a:gd name="connsiteX7" fmla="*/ 0 w 1583815"/>
              <a:gd name="connsiteY7" fmla="*/ 0 h 598100"/>
              <a:gd name="connsiteX0" fmla="*/ 0 w 1583815"/>
              <a:gd name="connsiteY0" fmla="*/ 0 h 598100"/>
              <a:gd name="connsiteX1" fmla="*/ 1312377 w 1583815"/>
              <a:gd name="connsiteY1" fmla="*/ 251754 h 598100"/>
              <a:gd name="connsiteX2" fmla="*/ 1235024 w 1583815"/>
              <a:gd name="connsiteY2" fmla="*/ 74367 h 598100"/>
              <a:gd name="connsiteX3" fmla="*/ 1583815 w 1583815"/>
              <a:gd name="connsiteY3" fmla="*/ 393014 h 598100"/>
              <a:gd name="connsiteX4" fmla="*/ 1414466 w 1583815"/>
              <a:gd name="connsiteY4" fmla="*/ 598100 h 598100"/>
              <a:gd name="connsiteX5" fmla="*/ 1367273 w 1583815"/>
              <a:gd name="connsiteY5" fmla="*/ 449379 h 598100"/>
              <a:gd name="connsiteX6" fmla="*/ 170322 w 1583815"/>
              <a:gd name="connsiteY6" fmla="*/ 443992 h 598100"/>
              <a:gd name="connsiteX7" fmla="*/ 0 w 1583815"/>
              <a:gd name="connsiteY7" fmla="*/ 0 h 598100"/>
              <a:gd name="connsiteX0" fmla="*/ 0 w 1583374"/>
              <a:gd name="connsiteY0" fmla="*/ 0 h 598100"/>
              <a:gd name="connsiteX1" fmla="*/ 1312377 w 1583374"/>
              <a:gd name="connsiteY1" fmla="*/ 251754 h 598100"/>
              <a:gd name="connsiteX2" fmla="*/ 1235024 w 1583374"/>
              <a:gd name="connsiteY2" fmla="*/ 74367 h 598100"/>
              <a:gd name="connsiteX3" fmla="*/ 1583374 w 1583374"/>
              <a:gd name="connsiteY3" fmla="*/ 375802 h 598100"/>
              <a:gd name="connsiteX4" fmla="*/ 1414466 w 1583374"/>
              <a:gd name="connsiteY4" fmla="*/ 598100 h 598100"/>
              <a:gd name="connsiteX5" fmla="*/ 1367273 w 1583374"/>
              <a:gd name="connsiteY5" fmla="*/ 449379 h 598100"/>
              <a:gd name="connsiteX6" fmla="*/ 170322 w 1583374"/>
              <a:gd name="connsiteY6" fmla="*/ 443992 h 598100"/>
              <a:gd name="connsiteX7" fmla="*/ 0 w 1583374"/>
              <a:gd name="connsiteY7" fmla="*/ 0 h 598100"/>
              <a:gd name="connsiteX0" fmla="*/ 0 w 1583374"/>
              <a:gd name="connsiteY0" fmla="*/ 0 h 598100"/>
              <a:gd name="connsiteX1" fmla="*/ 1302713 w 1583374"/>
              <a:gd name="connsiteY1" fmla="*/ 245469 h 598100"/>
              <a:gd name="connsiteX2" fmla="*/ 1235024 w 1583374"/>
              <a:gd name="connsiteY2" fmla="*/ 74367 h 598100"/>
              <a:gd name="connsiteX3" fmla="*/ 1583374 w 1583374"/>
              <a:gd name="connsiteY3" fmla="*/ 375802 h 598100"/>
              <a:gd name="connsiteX4" fmla="*/ 1414466 w 1583374"/>
              <a:gd name="connsiteY4" fmla="*/ 598100 h 598100"/>
              <a:gd name="connsiteX5" fmla="*/ 1367273 w 1583374"/>
              <a:gd name="connsiteY5" fmla="*/ 449379 h 598100"/>
              <a:gd name="connsiteX6" fmla="*/ 170322 w 1583374"/>
              <a:gd name="connsiteY6" fmla="*/ 443992 h 598100"/>
              <a:gd name="connsiteX7" fmla="*/ 0 w 1583374"/>
              <a:gd name="connsiteY7" fmla="*/ 0 h 598100"/>
              <a:gd name="connsiteX0" fmla="*/ 0 w 1583374"/>
              <a:gd name="connsiteY0" fmla="*/ 0 h 598100"/>
              <a:gd name="connsiteX1" fmla="*/ 1294313 w 1583374"/>
              <a:gd name="connsiteY1" fmla="*/ 242121 h 598100"/>
              <a:gd name="connsiteX2" fmla="*/ 1235024 w 1583374"/>
              <a:gd name="connsiteY2" fmla="*/ 74367 h 598100"/>
              <a:gd name="connsiteX3" fmla="*/ 1583374 w 1583374"/>
              <a:gd name="connsiteY3" fmla="*/ 375802 h 598100"/>
              <a:gd name="connsiteX4" fmla="*/ 1414466 w 1583374"/>
              <a:gd name="connsiteY4" fmla="*/ 598100 h 598100"/>
              <a:gd name="connsiteX5" fmla="*/ 1367273 w 1583374"/>
              <a:gd name="connsiteY5" fmla="*/ 449379 h 598100"/>
              <a:gd name="connsiteX6" fmla="*/ 170322 w 1583374"/>
              <a:gd name="connsiteY6" fmla="*/ 443992 h 598100"/>
              <a:gd name="connsiteX7" fmla="*/ 0 w 1583374"/>
              <a:gd name="connsiteY7" fmla="*/ 0 h 598100"/>
              <a:gd name="connsiteX0" fmla="*/ 0 w 1583374"/>
              <a:gd name="connsiteY0" fmla="*/ 0 h 734687"/>
              <a:gd name="connsiteX1" fmla="*/ 1294313 w 1583374"/>
              <a:gd name="connsiteY1" fmla="*/ 242121 h 734687"/>
              <a:gd name="connsiteX2" fmla="*/ 1235024 w 1583374"/>
              <a:gd name="connsiteY2" fmla="*/ 74367 h 734687"/>
              <a:gd name="connsiteX3" fmla="*/ 1583374 w 1583374"/>
              <a:gd name="connsiteY3" fmla="*/ 375802 h 734687"/>
              <a:gd name="connsiteX4" fmla="*/ 1473204 w 1583374"/>
              <a:gd name="connsiteY4" fmla="*/ 734687 h 734687"/>
              <a:gd name="connsiteX5" fmla="*/ 1367273 w 1583374"/>
              <a:gd name="connsiteY5" fmla="*/ 449379 h 734687"/>
              <a:gd name="connsiteX6" fmla="*/ 170322 w 1583374"/>
              <a:gd name="connsiteY6" fmla="*/ 443992 h 734687"/>
              <a:gd name="connsiteX7" fmla="*/ 0 w 1583374"/>
              <a:gd name="connsiteY7" fmla="*/ 0 h 734687"/>
              <a:gd name="connsiteX0" fmla="*/ 0 w 1638732"/>
              <a:gd name="connsiteY0" fmla="*/ 0 h 734687"/>
              <a:gd name="connsiteX1" fmla="*/ 1294313 w 1638732"/>
              <a:gd name="connsiteY1" fmla="*/ 242121 h 734687"/>
              <a:gd name="connsiteX2" fmla="*/ 1235024 w 1638732"/>
              <a:gd name="connsiteY2" fmla="*/ 74367 h 734687"/>
              <a:gd name="connsiteX3" fmla="*/ 1638732 w 1638732"/>
              <a:gd name="connsiteY3" fmla="*/ 542167 h 734687"/>
              <a:gd name="connsiteX4" fmla="*/ 1473204 w 1638732"/>
              <a:gd name="connsiteY4" fmla="*/ 734687 h 734687"/>
              <a:gd name="connsiteX5" fmla="*/ 1367273 w 1638732"/>
              <a:gd name="connsiteY5" fmla="*/ 449379 h 734687"/>
              <a:gd name="connsiteX6" fmla="*/ 170322 w 1638732"/>
              <a:gd name="connsiteY6" fmla="*/ 443992 h 734687"/>
              <a:gd name="connsiteX7" fmla="*/ 0 w 1638732"/>
              <a:gd name="connsiteY7" fmla="*/ 0 h 734687"/>
              <a:gd name="connsiteX0" fmla="*/ 0 w 1638732"/>
              <a:gd name="connsiteY0" fmla="*/ 0 h 734687"/>
              <a:gd name="connsiteX1" fmla="*/ 1294313 w 1638732"/>
              <a:gd name="connsiteY1" fmla="*/ 242121 h 734687"/>
              <a:gd name="connsiteX2" fmla="*/ 1235024 w 1638732"/>
              <a:gd name="connsiteY2" fmla="*/ 74367 h 734687"/>
              <a:gd name="connsiteX3" fmla="*/ 1638732 w 1638732"/>
              <a:gd name="connsiteY3" fmla="*/ 542167 h 734687"/>
              <a:gd name="connsiteX4" fmla="*/ 1473204 w 1638732"/>
              <a:gd name="connsiteY4" fmla="*/ 734687 h 734687"/>
              <a:gd name="connsiteX5" fmla="*/ 1437282 w 1638732"/>
              <a:gd name="connsiteY5" fmla="*/ 621584 h 734687"/>
              <a:gd name="connsiteX6" fmla="*/ 170322 w 1638732"/>
              <a:gd name="connsiteY6" fmla="*/ 443992 h 734687"/>
              <a:gd name="connsiteX7" fmla="*/ 0 w 1638732"/>
              <a:gd name="connsiteY7" fmla="*/ 0 h 734687"/>
              <a:gd name="connsiteX0" fmla="*/ 0 w 1638732"/>
              <a:gd name="connsiteY0" fmla="*/ 0 h 734687"/>
              <a:gd name="connsiteX1" fmla="*/ 1363808 w 1638732"/>
              <a:gd name="connsiteY1" fmla="*/ 394315 h 734687"/>
              <a:gd name="connsiteX2" fmla="*/ 1235024 w 1638732"/>
              <a:gd name="connsiteY2" fmla="*/ 74367 h 734687"/>
              <a:gd name="connsiteX3" fmla="*/ 1638732 w 1638732"/>
              <a:gd name="connsiteY3" fmla="*/ 542167 h 734687"/>
              <a:gd name="connsiteX4" fmla="*/ 1473204 w 1638732"/>
              <a:gd name="connsiteY4" fmla="*/ 734687 h 734687"/>
              <a:gd name="connsiteX5" fmla="*/ 1437282 w 1638732"/>
              <a:gd name="connsiteY5" fmla="*/ 621584 h 734687"/>
              <a:gd name="connsiteX6" fmla="*/ 170322 w 1638732"/>
              <a:gd name="connsiteY6" fmla="*/ 443992 h 734687"/>
              <a:gd name="connsiteX7" fmla="*/ 0 w 1638732"/>
              <a:gd name="connsiteY7" fmla="*/ 0 h 734687"/>
              <a:gd name="connsiteX0" fmla="*/ 0 w 1638732"/>
              <a:gd name="connsiteY0" fmla="*/ 0 h 734687"/>
              <a:gd name="connsiteX1" fmla="*/ 1363808 w 1638732"/>
              <a:gd name="connsiteY1" fmla="*/ 394315 h 734687"/>
              <a:gd name="connsiteX2" fmla="*/ 1335356 w 1638732"/>
              <a:gd name="connsiteY2" fmla="*/ 298268 h 734687"/>
              <a:gd name="connsiteX3" fmla="*/ 1638732 w 1638732"/>
              <a:gd name="connsiteY3" fmla="*/ 542167 h 734687"/>
              <a:gd name="connsiteX4" fmla="*/ 1473204 w 1638732"/>
              <a:gd name="connsiteY4" fmla="*/ 734687 h 734687"/>
              <a:gd name="connsiteX5" fmla="*/ 1437282 w 1638732"/>
              <a:gd name="connsiteY5" fmla="*/ 621584 h 734687"/>
              <a:gd name="connsiteX6" fmla="*/ 170322 w 1638732"/>
              <a:gd name="connsiteY6" fmla="*/ 443992 h 734687"/>
              <a:gd name="connsiteX7" fmla="*/ 0 w 1638732"/>
              <a:gd name="connsiteY7" fmla="*/ 0 h 734687"/>
              <a:gd name="connsiteX0" fmla="*/ 0 w 1638732"/>
              <a:gd name="connsiteY0" fmla="*/ 0 h 734687"/>
              <a:gd name="connsiteX1" fmla="*/ 1363808 w 1638732"/>
              <a:gd name="connsiteY1" fmla="*/ 394315 h 734687"/>
              <a:gd name="connsiteX2" fmla="*/ 1320194 w 1638732"/>
              <a:gd name="connsiteY2" fmla="*/ 272419 h 734687"/>
              <a:gd name="connsiteX3" fmla="*/ 1638732 w 1638732"/>
              <a:gd name="connsiteY3" fmla="*/ 542167 h 734687"/>
              <a:gd name="connsiteX4" fmla="*/ 1473204 w 1638732"/>
              <a:gd name="connsiteY4" fmla="*/ 734687 h 734687"/>
              <a:gd name="connsiteX5" fmla="*/ 1437282 w 1638732"/>
              <a:gd name="connsiteY5" fmla="*/ 621584 h 734687"/>
              <a:gd name="connsiteX6" fmla="*/ 170322 w 1638732"/>
              <a:gd name="connsiteY6" fmla="*/ 443992 h 734687"/>
              <a:gd name="connsiteX7" fmla="*/ 0 w 1638732"/>
              <a:gd name="connsiteY7" fmla="*/ 0 h 734687"/>
              <a:gd name="connsiteX0" fmla="*/ 0 w 1638732"/>
              <a:gd name="connsiteY0" fmla="*/ 0 h 734687"/>
              <a:gd name="connsiteX1" fmla="*/ 1363808 w 1638732"/>
              <a:gd name="connsiteY1" fmla="*/ 394315 h 734687"/>
              <a:gd name="connsiteX2" fmla="*/ 1320194 w 1638732"/>
              <a:gd name="connsiteY2" fmla="*/ 272419 h 734687"/>
              <a:gd name="connsiteX3" fmla="*/ 1638732 w 1638732"/>
              <a:gd name="connsiteY3" fmla="*/ 542167 h 734687"/>
              <a:gd name="connsiteX4" fmla="*/ 1473204 w 1638732"/>
              <a:gd name="connsiteY4" fmla="*/ 734687 h 734687"/>
              <a:gd name="connsiteX5" fmla="*/ 1415768 w 1638732"/>
              <a:gd name="connsiteY5" fmla="*/ 590374 h 734687"/>
              <a:gd name="connsiteX6" fmla="*/ 170322 w 1638732"/>
              <a:gd name="connsiteY6" fmla="*/ 443992 h 734687"/>
              <a:gd name="connsiteX7" fmla="*/ 0 w 1638732"/>
              <a:gd name="connsiteY7" fmla="*/ 0 h 734687"/>
              <a:gd name="connsiteX0" fmla="*/ 0 w 1638732"/>
              <a:gd name="connsiteY0" fmla="*/ 0 h 734687"/>
              <a:gd name="connsiteX1" fmla="*/ 1363808 w 1638732"/>
              <a:gd name="connsiteY1" fmla="*/ 394315 h 734687"/>
              <a:gd name="connsiteX2" fmla="*/ 1320194 w 1638732"/>
              <a:gd name="connsiteY2" fmla="*/ 272419 h 734687"/>
              <a:gd name="connsiteX3" fmla="*/ 1638732 w 1638732"/>
              <a:gd name="connsiteY3" fmla="*/ 542167 h 734687"/>
              <a:gd name="connsiteX4" fmla="*/ 1473204 w 1638732"/>
              <a:gd name="connsiteY4" fmla="*/ 734687 h 734687"/>
              <a:gd name="connsiteX5" fmla="*/ 1439228 w 1638732"/>
              <a:gd name="connsiteY5" fmla="*/ 616701 h 734687"/>
              <a:gd name="connsiteX6" fmla="*/ 170322 w 1638732"/>
              <a:gd name="connsiteY6" fmla="*/ 443992 h 734687"/>
              <a:gd name="connsiteX7" fmla="*/ 0 w 1638732"/>
              <a:gd name="connsiteY7" fmla="*/ 0 h 734687"/>
              <a:gd name="connsiteX0" fmla="*/ 0 w 1638732"/>
              <a:gd name="connsiteY0" fmla="*/ 0 h 734687"/>
              <a:gd name="connsiteX1" fmla="*/ 1372619 w 1638732"/>
              <a:gd name="connsiteY1" fmla="*/ 414803 h 734687"/>
              <a:gd name="connsiteX2" fmla="*/ 1320194 w 1638732"/>
              <a:gd name="connsiteY2" fmla="*/ 272419 h 734687"/>
              <a:gd name="connsiteX3" fmla="*/ 1638732 w 1638732"/>
              <a:gd name="connsiteY3" fmla="*/ 542167 h 734687"/>
              <a:gd name="connsiteX4" fmla="*/ 1473204 w 1638732"/>
              <a:gd name="connsiteY4" fmla="*/ 734687 h 734687"/>
              <a:gd name="connsiteX5" fmla="*/ 1439228 w 1638732"/>
              <a:gd name="connsiteY5" fmla="*/ 616701 h 734687"/>
              <a:gd name="connsiteX6" fmla="*/ 170322 w 1638732"/>
              <a:gd name="connsiteY6" fmla="*/ 443992 h 734687"/>
              <a:gd name="connsiteX7" fmla="*/ 0 w 1638732"/>
              <a:gd name="connsiteY7" fmla="*/ 0 h 734687"/>
              <a:gd name="connsiteX0" fmla="*/ 0 w 1622135"/>
              <a:gd name="connsiteY0" fmla="*/ 0 h 734687"/>
              <a:gd name="connsiteX1" fmla="*/ 1372619 w 1622135"/>
              <a:gd name="connsiteY1" fmla="*/ 414803 h 734687"/>
              <a:gd name="connsiteX2" fmla="*/ 1320194 w 1622135"/>
              <a:gd name="connsiteY2" fmla="*/ 272419 h 734687"/>
              <a:gd name="connsiteX3" fmla="*/ 1622135 w 1622135"/>
              <a:gd name="connsiteY3" fmla="*/ 541212 h 734687"/>
              <a:gd name="connsiteX4" fmla="*/ 1473204 w 1622135"/>
              <a:gd name="connsiteY4" fmla="*/ 734687 h 734687"/>
              <a:gd name="connsiteX5" fmla="*/ 1439228 w 1622135"/>
              <a:gd name="connsiteY5" fmla="*/ 616701 h 734687"/>
              <a:gd name="connsiteX6" fmla="*/ 170322 w 1622135"/>
              <a:gd name="connsiteY6" fmla="*/ 443992 h 734687"/>
              <a:gd name="connsiteX7" fmla="*/ 0 w 1622135"/>
              <a:gd name="connsiteY7" fmla="*/ 0 h 734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22135" h="734687">
                <a:moveTo>
                  <a:pt x="0" y="0"/>
                </a:moveTo>
                <a:lnTo>
                  <a:pt x="1372619" y="414803"/>
                </a:lnTo>
                <a:lnTo>
                  <a:pt x="1320194" y="272419"/>
                </a:lnTo>
                <a:lnTo>
                  <a:pt x="1622135" y="541212"/>
                </a:lnTo>
                <a:lnTo>
                  <a:pt x="1473204" y="734687"/>
                </a:lnTo>
                <a:lnTo>
                  <a:pt x="1439228" y="616701"/>
                </a:lnTo>
                <a:lnTo>
                  <a:pt x="170322" y="443992"/>
                </a:ln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 name="Title 3"/>
          <p:cNvSpPr>
            <a:spLocks noGrp="1"/>
          </p:cNvSpPr>
          <p:nvPr>
            <p:ph type="title"/>
          </p:nvPr>
        </p:nvSpPr>
        <p:spPr>
          <a:xfrm>
            <a:off x="-256060" y="276289"/>
            <a:ext cx="10972800" cy="719296"/>
          </a:xfrm>
        </p:spPr>
        <p:txBody>
          <a:bodyPr>
            <a:normAutofit/>
          </a:bodyPr>
          <a:lstStyle/>
          <a:p>
            <a:r>
              <a:rPr lang="en-US" sz="3200" b="1" dirty="0">
                <a:solidFill>
                  <a:srgbClr val="002060"/>
                </a:solidFill>
              </a:rPr>
              <a:t>Key Challenges and Opportunities</a:t>
            </a:r>
            <a:endParaRPr lang="en-US" sz="3200" dirty="0">
              <a:solidFill>
                <a:srgbClr val="002060"/>
              </a:solidFill>
            </a:endParaRPr>
          </a:p>
        </p:txBody>
      </p:sp>
      <p:grpSp>
        <p:nvGrpSpPr>
          <p:cNvPr id="37" name="Group 36"/>
          <p:cNvGrpSpPr/>
          <p:nvPr/>
        </p:nvGrpSpPr>
        <p:grpSpPr>
          <a:xfrm>
            <a:off x="2922624" y="4230375"/>
            <a:ext cx="3305058" cy="1966276"/>
            <a:chOff x="2921036" y="4230375"/>
            <a:chExt cx="3305058" cy="1966276"/>
          </a:xfrm>
        </p:grpSpPr>
        <p:sp>
          <p:nvSpPr>
            <p:cNvPr id="8" name="Freeform 7"/>
            <p:cNvSpPr>
              <a:spLocks/>
            </p:cNvSpPr>
            <p:nvPr/>
          </p:nvSpPr>
          <p:spPr bwMode="auto">
            <a:xfrm>
              <a:off x="5943975" y="5729875"/>
              <a:ext cx="282119" cy="466776"/>
            </a:xfrm>
            <a:custGeom>
              <a:avLst/>
              <a:gdLst>
                <a:gd name="T0" fmla="*/ 111 w 165"/>
                <a:gd name="T1" fmla="*/ 0 h 273"/>
                <a:gd name="T2" fmla="*/ 165 w 165"/>
                <a:gd name="T3" fmla="*/ 0 h 273"/>
                <a:gd name="T4" fmla="*/ 55 w 165"/>
                <a:gd name="T5" fmla="*/ 273 h 273"/>
                <a:gd name="T6" fmla="*/ 0 w 165"/>
                <a:gd name="T7" fmla="*/ 273 h 273"/>
                <a:gd name="T8" fmla="*/ 111 w 165"/>
                <a:gd name="T9" fmla="*/ 0 h 273"/>
              </a:gdLst>
              <a:ahLst/>
              <a:cxnLst>
                <a:cxn ang="0">
                  <a:pos x="T0" y="T1"/>
                </a:cxn>
                <a:cxn ang="0">
                  <a:pos x="T2" y="T3"/>
                </a:cxn>
                <a:cxn ang="0">
                  <a:pos x="T4" y="T5"/>
                </a:cxn>
                <a:cxn ang="0">
                  <a:pos x="T6" y="T7"/>
                </a:cxn>
                <a:cxn ang="0">
                  <a:pos x="T8" y="T9"/>
                </a:cxn>
              </a:cxnLst>
              <a:rect l="0" t="0" r="r" b="b"/>
              <a:pathLst>
                <a:path w="165" h="273">
                  <a:moveTo>
                    <a:pt x="111" y="0"/>
                  </a:moveTo>
                  <a:lnTo>
                    <a:pt x="165" y="0"/>
                  </a:lnTo>
                  <a:lnTo>
                    <a:pt x="55" y="273"/>
                  </a:lnTo>
                  <a:lnTo>
                    <a:pt x="0" y="273"/>
                  </a:lnTo>
                  <a:lnTo>
                    <a:pt x="111" y="0"/>
                  </a:lnTo>
                  <a:close/>
                </a:path>
              </a:pathLst>
            </a:custGeom>
            <a:solidFill>
              <a:schemeClr val="tx1">
                <a:lumMod val="95000"/>
                <a:lumOff val="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9" name="Freeform 8"/>
            <p:cNvSpPr>
              <a:spLocks/>
            </p:cNvSpPr>
            <p:nvPr/>
          </p:nvSpPr>
          <p:spPr bwMode="auto">
            <a:xfrm>
              <a:off x="2921036" y="5801686"/>
              <a:ext cx="482165" cy="394965"/>
            </a:xfrm>
            <a:custGeom>
              <a:avLst/>
              <a:gdLst>
                <a:gd name="T0" fmla="*/ 228 w 282"/>
                <a:gd name="T1" fmla="*/ 0 h 231"/>
                <a:gd name="T2" fmla="*/ 282 w 282"/>
                <a:gd name="T3" fmla="*/ 0 h 231"/>
                <a:gd name="T4" fmla="*/ 54 w 282"/>
                <a:gd name="T5" fmla="*/ 231 h 231"/>
                <a:gd name="T6" fmla="*/ 0 w 282"/>
                <a:gd name="T7" fmla="*/ 231 h 231"/>
                <a:gd name="T8" fmla="*/ 228 w 282"/>
                <a:gd name="T9" fmla="*/ 0 h 231"/>
              </a:gdLst>
              <a:ahLst/>
              <a:cxnLst>
                <a:cxn ang="0">
                  <a:pos x="T0" y="T1"/>
                </a:cxn>
                <a:cxn ang="0">
                  <a:pos x="T2" y="T3"/>
                </a:cxn>
                <a:cxn ang="0">
                  <a:pos x="T4" y="T5"/>
                </a:cxn>
                <a:cxn ang="0">
                  <a:pos x="T6" y="T7"/>
                </a:cxn>
                <a:cxn ang="0">
                  <a:pos x="T8" y="T9"/>
                </a:cxn>
              </a:cxnLst>
              <a:rect l="0" t="0" r="r" b="b"/>
              <a:pathLst>
                <a:path w="282" h="231">
                  <a:moveTo>
                    <a:pt x="228" y="0"/>
                  </a:moveTo>
                  <a:lnTo>
                    <a:pt x="282" y="0"/>
                  </a:lnTo>
                  <a:lnTo>
                    <a:pt x="54" y="231"/>
                  </a:lnTo>
                  <a:lnTo>
                    <a:pt x="0" y="231"/>
                  </a:lnTo>
                  <a:lnTo>
                    <a:pt x="228" y="0"/>
                  </a:lnTo>
                  <a:close/>
                </a:path>
              </a:pathLst>
            </a:custGeom>
            <a:solidFill>
              <a:schemeClr val="tx1">
                <a:lumMod val="95000"/>
                <a:lumOff val="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grpSp>
          <p:nvGrpSpPr>
            <p:cNvPr id="21" name="Group 20"/>
            <p:cNvGrpSpPr/>
            <p:nvPr/>
          </p:nvGrpSpPr>
          <p:grpSpPr>
            <a:xfrm>
              <a:off x="3092017" y="4230375"/>
              <a:ext cx="3019519" cy="1793586"/>
              <a:chOff x="1785938" y="4437063"/>
              <a:chExt cx="2803525" cy="1665287"/>
            </a:xfrm>
            <a:solidFill>
              <a:schemeClr val="tx1">
                <a:lumMod val="75000"/>
                <a:lumOff val="25000"/>
              </a:schemeClr>
            </a:solidFill>
            <a:effectLst>
              <a:outerShdw dir="13500000" sy="23000" kx="1200000" algn="br" rotWithShape="0">
                <a:prstClr val="black">
                  <a:alpha val="12000"/>
                </a:prstClr>
              </a:outerShdw>
            </a:effectLst>
          </p:grpSpPr>
          <p:sp>
            <p:nvSpPr>
              <p:cNvPr id="10" name="Freeform 9"/>
              <p:cNvSpPr>
                <a:spLocks/>
              </p:cNvSpPr>
              <p:nvPr/>
            </p:nvSpPr>
            <p:spPr bwMode="auto">
              <a:xfrm>
                <a:off x="1785938" y="4437063"/>
                <a:ext cx="2803525" cy="1665287"/>
              </a:xfrm>
              <a:custGeom>
                <a:avLst/>
                <a:gdLst>
                  <a:gd name="T0" fmla="*/ 0 w 1766"/>
                  <a:gd name="T1" fmla="*/ 0 h 1049"/>
                  <a:gd name="T2" fmla="*/ 1766 w 1766"/>
                  <a:gd name="T3" fmla="*/ 0 h 1049"/>
                  <a:gd name="T4" fmla="*/ 1766 w 1766"/>
                  <a:gd name="T5" fmla="*/ 1049 h 1049"/>
                  <a:gd name="T6" fmla="*/ 1711 w 1766"/>
                  <a:gd name="T7" fmla="*/ 1049 h 1049"/>
                  <a:gd name="T8" fmla="*/ 1711 w 1766"/>
                  <a:gd name="T9" fmla="*/ 55 h 1049"/>
                  <a:gd name="T10" fmla="*/ 54 w 1766"/>
                  <a:gd name="T11" fmla="*/ 55 h 1049"/>
                  <a:gd name="T12" fmla="*/ 54 w 1766"/>
                  <a:gd name="T13" fmla="*/ 1049 h 1049"/>
                  <a:gd name="T14" fmla="*/ 0 w 1766"/>
                  <a:gd name="T15" fmla="*/ 1049 h 1049"/>
                  <a:gd name="T16" fmla="*/ 0 w 1766"/>
                  <a:gd name="T17" fmla="*/ 0 h 10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66" h="1049">
                    <a:moveTo>
                      <a:pt x="0" y="0"/>
                    </a:moveTo>
                    <a:lnTo>
                      <a:pt x="1766" y="0"/>
                    </a:lnTo>
                    <a:lnTo>
                      <a:pt x="1766" y="1049"/>
                    </a:lnTo>
                    <a:lnTo>
                      <a:pt x="1711" y="1049"/>
                    </a:lnTo>
                    <a:lnTo>
                      <a:pt x="1711" y="55"/>
                    </a:lnTo>
                    <a:lnTo>
                      <a:pt x="54" y="55"/>
                    </a:lnTo>
                    <a:lnTo>
                      <a:pt x="54" y="1049"/>
                    </a:lnTo>
                    <a:lnTo>
                      <a:pt x="0" y="1049"/>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1" name="Rectangle 10"/>
              <p:cNvSpPr>
                <a:spLocks noChangeArrowheads="1"/>
              </p:cNvSpPr>
              <p:nvPr/>
            </p:nvSpPr>
            <p:spPr bwMode="auto">
              <a:xfrm>
                <a:off x="1849438" y="4498975"/>
                <a:ext cx="2695575" cy="722312"/>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IN"/>
              </a:p>
            </p:txBody>
          </p:sp>
        </p:grpSp>
        <p:sp>
          <p:nvSpPr>
            <p:cNvPr id="26" name="TextBox 25"/>
            <p:cNvSpPr txBox="1"/>
            <p:nvPr/>
          </p:nvSpPr>
          <p:spPr>
            <a:xfrm>
              <a:off x="3956730" y="4446209"/>
              <a:ext cx="1082348" cy="369332"/>
            </a:xfrm>
            <a:prstGeom prst="rect">
              <a:avLst/>
            </a:prstGeom>
            <a:noFill/>
          </p:spPr>
          <p:txBody>
            <a:bodyPr wrap="none" rtlCol="0">
              <a:spAutoFit/>
            </a:bodyPr>
            <a:lstStyle/>
            <a:p>
              <a:r>
                <a:rPr lang="en-IN" b="1" dirty="0">
                  <a:solidFill>
                    <a:schemeClr val="bg1"/>
                  </a:solidFill>
                  <a:latin typeface="Arial" panose="020B0604020202020204" pitchFamily="34" charset="0"/>
                  <a:cs typeface="Arial" panose="020B0604020202020204" pitchFamily="34" charset="0"/>
                </a:rPr>
                <a:t>Journey</a:t>
              </a:r>
            </a:p>
          </p:txBody>
        </p:sp>
      </p:grpSp>
      <p:grpSp>
        <p:nvGrpSpPr>
          <p:cNvPr id="38" name="Group 37"/>
          <p:cNvGrpSpPr/>
          <p:nvPr/>
        </p:nvGrpSpPr>
        <p:grpSpPr>
          <a:xfrm>
            <a:off x="5022231" y="2892304"/>
            <a:ext cx="1983548" cy="1180724"/>
            <a:chOff x="5020643" y="2892304"/>
            <a:chExt cx="1983548" cy="1180724"/>
          </a:xfrm>
        </p:grpSpPr>
        <p:sp>
          <p:nvSpPr>
            <p:cNvPr id="12" name="Freeform 11"/>
            <p:cNvSpPr>
              <a:spLocks/>
            </p:cNvSpPr>
            <p:nvPr/>
          </p:nvSpPr>
          <p:spPr bwMode="auto">
            <a:xfrm>
              <a:off x="6835267" y="3792650"/>
              <a:ext cx="168924" cy="280378"/>
            </a:xfrm>
            <a:custGeom>
              <a:avLst/>
              <a:gdLst>
                <a:gd name="T0" fmla="*/ 66 w 97"/>
                <a:gd name="T1" fmla="*/ 0 h 161"/>
                <a:gd name="T2" fmla="*/ 97 w 97"/>
                <a:gd name="T3" fmla="*/ 0 h 161"/>
                <a:gd name="T4" fmla="*/ 32 w 97"/>
                <a:gd name="T5" fmla="*/ 161 h 161"/>
                <a:gd name="T6" fmla="*/ 0 w 97"/>
                <a:gd name="T7" fmla="*/ 161 h 161"/>
                <a:gd name="T8" fmla="*/ 66 w 97"/>
                <a:gd name="T9" fmla="*/ 0 h 161"/>
              </a:gdLst>
              <a:ahLst/>
              <a:cxnLst>
                <a:cxn ang="0">
                  <a:pos x="T0" y="T1"/>
                </a:cxn>
                <a:cxn ang="0">
                  <a:pos x="T2" y="T3"/>
                </a:cxn>
                <a:cxn ang="0">
                  <a:pos x="T4" y="T5"/>
                </a:cxn>
                <a:cxn ang="0">
                  <a:pos x="T6" y="T7"/>
                </a:cxn>
                <a:cxn ang="0">
                  <a:pos x="T8" y="T9"/>
                </a:cxn>
              </a:cxnLst>
              <a:rect l="0" t="0" r="r" b="b"/>
              <a:pathLst>
                <a:path w="97" h="161">
                  <a:moveTo>
                    <a:pt x="66" y="0"/>
                  </a:moveTo>
                  <a:lnTo>
                    <a:pt x="97" y="0"/>
                  </a:lnTo>
                  <a:lnTo>
                    <a:pt x="32" y="161"/>
                  </a:lnTo>
                  <a:lnTo>
                    <a:pt x="0" y="161"/>
                  </a:lnTo>
                  <a:lnTo>
                    <a:pt x="66" y="0"/>
                  </a:lnTo>
                  <a:close/>
                </a:path>
              </a:pathLst>
            </a:custGeom>
            <a:solidFill>
              <a:schemeClr val="tx1">
                <a:lumMod val="95000"/>
                <a:lumOff val="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3" name="Freeform 12"/>
            <p:cNvSpPr>
              <a:spLocks/>
            </p:cNvSpPr>
            <p:nvPr/>
          </p:nvSpPr>
          <p:spPr bwMode="auto">
            <a:xfrm>
              <a:off x="5020643" y="3834446"/>
              <a:ext cx="290828" cy="238582"/>
            </a:xfrm>
            <a:custGeom>
              <a:avLst/>
              <a:gdLst>
                <a:gd name="T0" fmla="*/ 134 w 167"/>
                <a:gd name="T1" fmla="*/ 0 h 137"/>
                <a:gd name="T2" fmla="*/ 167 w 167"/>
                <a:gd name="T3" fmla="*/ 0 h 137"/>
                <a:gd name="T4" fmla="*/ 33 w 167"/>
                <a:gd name="T5" fmla="*/ 137 h 137"/>
                <a:gd name="T6" fmla="*/ 0 w 167"/>
                <a:gd name="T7" fmla="*/ 137 h 137"/>
                <a:gd name="T8" fmla="*/ 134 w 167"/>
                <a:gd name="T9" fmla="*/ 0 h 137"/>
              </a:gdLst>
              <a:ahLst/>
              <a:cxnLst>
                <a:cxn ang="0">
                  <a:pos x="T0" y="T1"/>
                </a:cxn>
                <a:cxn ang="0">
                  <a:pos x="T2" y="T3"/>
                </a:cxn>
                <a:cxn ang="0">
                  <a:pos x="T4" y="T5"/>
                </a:cxn>
                <a:cxn ang="0">
                  <a:pos x="T6" y="T7"/>
                </a:cxn>
                <a:cxn ang="0">
                  <a:pos x="T8" y="T9"/>
                </a:cxn>
              </a:cxnLst>
              <a:rect l="0" t="0" r="r" b="b"/>
              <a:pathLst>
                <a:path w="167" h="137">
                  <a:moveTo>
                    <a:pt x="134" y="0"/>
                  </a:moveTo>
                  <a:lnTo>
                    <a:pt x="167" y="0"/>
                  </a:lnTo>
                  <a:lnTo>
                    <a:pt x="33" y="137"/>
                  </a:lnTo>
                  <a:lnTo>
                    <a:pt x="0" y="137"/>
                  </a:lnTo>
                  <a:lnTo>
                    <a:pt x="134" y="0"/>
                  </a:lnTo>
                  <a:close/>
                </a:path>
              </a:pathLst>
            </a:custGeom>
            <a:solidFill>
              <a:schemeClr val="tx1">
                <a:lumMod val="95000"/>
                <a:lumOff val="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grpSp>
          <p:nvGrpSpPr>
            <p:cNvPr id="22" name="Group 21"/>
            <p:cNvGrpSpPr/>
            <p:nvPr/>
          </p:nvGrpSpPr>
          <p:grpSpPr>
            <a:xfrm>
              <a:off x="5125131" y="2892304"/>
              <a:ext cx="1809400" cy="1074494"/>
              <a:chOff x="3711576" y="3146425"/>
              <a:chExt cx="1649413" cy="979487"/>
            </a:xfrm>
            <a:solidFill>
              <a:schemeClr val="tx1">
                <a:lumMod val="75000"/>
                <a:lumOff val="25000"/>
              </a:schemeClr>
            </a:solidFill>
            <a:effectLst>
              <a:outerShdw dir="13500000" sy="23000" kx="1200000" algn="br" rotWithShape="0">
                <a:prstClr val="black">
                  <a:alpha val="12000"/>
                </a:prstClr>
              </a:outerShdw>
            </a:effectLst>
          </p:grpSpPr>
          <p:sp>
            <p:nvSpPr>
              <p:cNvPr id="14" name="Freeform 13"/>
              <p:cNvSpPr>
                <a:spLocks/>
              </p:cNvSpPr>
              <p:nvPr/>
            </p:nvSpPr>
            <p:spPr bwMode="auto">
              <a:xfrm>
                <a:off x="3711576" y="3146425"/>
                <a:ext cx="1649413" cy="979487"/>
              </a:xfrm>
              <a:custGeom>
                <a:avLst/>
                <a:gdLst>
                  <a:gd name="T0" fmla="*/ 0 w 1039"/>
                  <a:gd name="T1" fmla="*/ 0 h 617"/>
                  <a:gd name="T2" fmla="*/ 1039 w 1039"/>
                  <a:gd name="T3" fmla="*/ 0 h 617"/>
                  <a:gd name="T4" fmla="*/ 1039 w 1039"/>
                  <a:gd name="T5" fmla="*/ 617 h 617"/>
                  <a:gd name="T6" fmla="*/ 1008 w 1039"/>
                  <a:gd name="T7" fmla="*/ 617 h 617"/>
                  <a:gd name="T8" fmla="*/ 1008 w 1039"/>
                  <a:gd name="T9" fmla="*/ 33 h 617"/>
                  <a:gd name="T10" fmla="*/ 32 w 1039"/>
                  <a:gd name="T11" fmla="*/ 33 h 617"/>
                  <a:gd name="T12" fmla="*/ 32 w 1039"/>
                  <a:gd name="T13" fmla="*/ 617 h 617"/>
                  <a:gd name="T14" fmla="*/ 0 w 1039"/>
                  <a:gd name="T15" fmla="*/ 617 h 617"/>
                  <a:gd name="T16" fmla="*/ 0 w 1039"/>
                  <a:gd name="T17" fmla="*/ 0 h 6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39" h="617">
                    <a:moveTo>
                      <a:pt x="0" y="0"/>
                    </a:moveTo>
                    <a:lnTo>
                      <a:pt x="1039" y="0"/>
                    </a:lnTo>
                    <a:lnTo>
                      <a:pt x="1039" y="617"/>
                    </a:lnTo>
                    <a:lnTo>
                      <a:pt x="1008" y="617"/>
                    </a:lnTo>
                    <a:lnTo>
                      <a:pt x="1008" y="33"/>
                    </a:lnTo>
                    <a:lnTo>
                      <a:pt x="32" y="33"/>
                    </a:lnTo>
                    <a:lnTo>
                      <a:pt x="32" y="617"/>
                    </a:lnTo>
                    <a:lnTo>
                      <a:pt x="0" y="617"/>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5" name="Rectangle 14"/>
              <p:cNvSpPr>
                <a:spLocks noChangeArrowheads="1"/>
              </p:cNvSpPr>
              <p:nvPr/>
            </p:nvSpPr>
            <p:spPr bwMode="auto">
              <a:xfrm>
                <a:off x="3748088" y="3182938"/>
                <a:ext cx="1587500" cy="425450"/>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IN"/>
              </a:p>
            </p:txBody>
          </p:sp>
        </p:grpSp>
        <p:sp>
          <p:nvSpPr>
            <p:cNvPr id="27" name="TextBox 26"/>
            <p:cNvSpPr txBox="1"/>
            <p:nvPr/>
          </p:nvSpPr>
          <p:spPr>
            <a:xfrm>
              <a:off x="5581541" y="2963316"/>
              <a:ext cx="880369" cy="307777"/>
            </a:xfrm>
            <a:prstGeom prst="rect">
              <a:avLst/>
            </a:prstGeom>
            <a:noFill/>
          </p:spPr>
          <p:txBody>
            <a:bodyPr wrap="none" rtlCol="0">
              <a:spAutoFit/>
            </a:bodyPr>
            <a:lstStyle/>
            <a:p>
              <a:pPr algn="ctr"/>
              <a:r>
                <a:rPr lang="en-IN" sz="1400" b="1" dirty="0">
                  <a:solidFill>
                    <a:schemeClr val="bg1"/>
                  </a:solidFill>
                  <a:latin typeface="Arial" panose="020B0604020202020204" pitchFamily="34" charset="0"/>
                  <a:cs typeface="Arial" panose="020B0604020202020204" pitchFamily="34" charset="0"/>
                </a:rPr>
                <a:t>Journey</a:t>
              </a:r>
            </a:p>
          </p:txBody>
        </p:sp>
      </p:grpSp>
      <p:grpSp>
        <p:nvGrpSpPr>
          <p:cNvPr id="39" name="Group 38"/>
          <p:cNvGrpSpPr/>
          <p:nvPr/>
        </p:nvGrpSpPr>
        <p:grpSpPr>
          <a:xfrm>
            <a:off x="6262167" y="2000481"/>
            <a:ext cx="1245160" cy="741871"/>
            <a:chOff x="6260579" y="2000480"/>
            <a:chExt cx="1245160" cy="741871"/>
          </a:xfrm>
        </p:grpSpPr>
        <p:sp>
          <p:nvSpPr>
            <p:cNvPr id="16" name="Freeform 15"/>
            <p:cNvSpPr>
              <a:spLocks/>
            </p:cNvSpPr>
            <p:nvPr/>
          </p:nvSpPr>
          <p:spPr bwMode="auto">
            <a:xfrm>
              <a:off x="7399508" y="2564720"/>
              <a:ext cx="106231" cy="177631"/>
            </a:xfrm>
            <a:custGeom>
              <a:avLst/>
              <a:gdLst>
                <a:gd name="T0" fmla="*/ 41 w 61"/>
                <a:gd name="T1" fmla="*/ 0 h 102"/>
                <a:gd name="T2" fmla="*/ 61 w 61"/>
                <a:gd name="T3" fmla="*/ 0 h 102"/>
                <a:gd name="T4" fmla="*/ 20 w 61"/>
                <a:gd name="T5" fmla="*/ 102 h 102"/>
                <a:gd name="T6" fmla="*/ 0 w 61"/>
                <a:gd name="T7" fmla="*/ 102 h 102"/>
                <a:gd name="T8" fmla="*/ 41 w 61"/>
                <a:gd name="T9" fmla="*/ 0 h 102"/>
              </a:gdLst>
              <a:ahLst/>
              <a:cxnLst>
                <a:cxn ang="0">
                  <a:pos x="T0" y="T1"/>
                </a:cxn>
                <a:cxn ang="0">
                  <a:pos x="T2" y="T3"/>
                </a:cxn>
                <a:cxn ang="0">
                  <a:pos x="T4" y="T5"/>
                </a:cxn>
                <a:cxn ang="0">
                  <a:pos x="T6" y="T7"/>
                </a:cxn>
                <a:cxn ang="0">
                  <a:pos x="T8" y="T9"/>
                </a:cxn>
              </a:cxnLst>
              <a:rect l="0" t="0" r="r" b="b"/>
              <a:pathLst>
                <a:path w="61" h="102">
                  <a:moveTo>
                    <a:pt x="41" y="0"/>
                  </a:moveTo>
                  <a:lnTo>
                    <a:pt x="61" y="0"/>
                  </a:lnTo>
                  <a:lnTo>
                    <a:pt x="20" y="102"/>
                  </a:lnTo>
                  <a:lnTo>
                    <a:pt x="0" y="102"/>
                  </a:lnTo>
                  <a:lnTo>
                    <a:pt x="41" y="0"/>
                  </a:lnTo>
                  <a:close/>
                </a:path>
              </a:pathLst>
            </a:custGeom>
            <a:solidFill>
              <a:schemeClr val="tx1">
                <a:lumMod val="95000"/>
                <a:lumOff val="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5" name="Freeform 24"/>
            <p:cNvSpPr>
              <a:spLocks/>
            </p:cNvSpPr>
            <p:nvPr/>
          </p:nvSpPr>
          <p:spPr bwMode="auto">
            <a:xfrm>
              <a:off x="6260579" y="2594324"/>
              <a:ext cx="179373" cy="148025"/>
            </a:xfrm>
            <a:custGeom>
              <a:avLst/>
              <a:gdLst>
                <a:gd name="T0" fmla="*/ 84 w 103"/>
                <a:gd name="T1" fmla="*/ 0 h 85"/>
                <a:gd name="T2" fmla="*/ 103 w 103"/>
                <a:gd name="T3" fmla="*/ 0 h 85"/>
                <a:gd name="T4" fmla="*/ 19 w 103"/>
                <a:gd name="T5" fmla="*/ 85 h 85"/>
                <a:gd name="T6" fmla="*/ 0 w 103"/>
                <a:gd name="T7" fmla="*/ 85 h 85"/>
                <a:gd name="T8" fmla="*/ 84 w 103"/>
                <a:gd name="T9" fmla="*/ 0 h 85"/>
              </a:gdLst>
              <a:ahLst/>
              <a:cxnLst>
                <a:cxn ang="0">
                  <a:pos x="T0" y="T1"/>
                </a:cxn>
                <a:cxn ang="0">
                  <a:pos x="T2" y="T3"/>
                </a:cxn>
                <a:cxn ang="0">
                  <a:pos x="T4" y="T5"/>
                </a:cxn>
                <a:cxn ang="0">
                  <a:pos x="T6" y="T7"/>
                </a:cxn>
                <a:cxn ang="0">
                  <a:pos x="T8" y="T9"/>
                </a:cxn>
              </a:cxnLst>
              <a:rect l="0" t="0" r="r" b="b"/>
              <a:pathLst>
                <a:path w="103" h="85">
                  <a:moveTo>
                    <a:pt x="84" y="0"/>
                  </a:moveTo>
                  <a:lnTo>
                    <a:pt x="103" y="0"/>
                  </a:lnTo>
                  <a:lnTo>
                    <a:pt x="19" y="85"/>
                  </a:lnTo>
                  <a:lnTo>
                    <a:pt x="0" y="85"/>
                  </a:lnTo>
                  <a:lnTo>
                    <a:pt x="84" y="0"/>
                  </a:lnTo>
                  <a:close/>
                </a:path>
              </a:pathLst>
            </a:custGeom>
            <a:solidFill>
              <a:schemeClr val="tx1">
                <a:lumMod val="95000"/>
                <a:lumOff val="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grpSp>
          <p:nvGrpSpPr>
            <p:cNvPr id="23" name="Group 22"/>
            <p:cNvGrpSpPr/>
            <p:nvPr/>
          </p:nvGrpSpPr>
          <p:grpSpPr>
            <a:xfrm>
              <a:off x="6323272" y="2000480"/>
              <a:ext cx="1138929" cy="675695"/>
              <a:chOff x="4767263" y="2420938"/>
              <a:chExt cx="1038225" cy="615950"/>
            </a:xfrm>
            <a:solidFill>
              <a:schemeClr val="tx1">
                <a:lumMod val="75000"/>
                <a:lumOff val="25000"/>
              </a:schemeClr>
            </a:solidFill>
            <a:effectLst>
              <a:outerShdw dir="13500000" sy="23000" kx="1200000" algn="br" rotWithShape="0">
                <a:prstClr val="black">
                  <a:alpha val="12000"/>
                </a:prstClr>
              </a:outerShdw>
            </a:effectLst>
          </p:grpSpPr>
          <p:sp>
            <p:nvSpPr>
              <p:cNvPr id="18" name="Freeform 17"/>
              <p:cNvSpPr>
                <a:spLocks/>
              </p:cNvSpPr>
              <p:nvPr/>
            </p:nvSpPr>
            <p:spPr bwMode="auto">
              <a:xfrm>
                <a:off x="4767263" y="2420938"/>
                <a:ext cx="1038225" cy="615950"/>
              </a:xfrm>
              <a:custGeom>
                <a:avLst/>
                <a:gdLst>
                  <a:gd name="T0" fmla="*/ 0 w 654"/>
                  <a:gd name="T1" fmla="*/ 0 h 388"/>
                  <a:gd name="T2" fmla="*/ 654 w 654"/>
                  <a:gd name="T3" fmla="*/ 0 h 388"/>
                  <a:gd name="T4" fmla="*/ 654 w 654"/>
                  <a:gd name="T5" fmla="*/ 388 h 388"/>
                  <a:gd name="T6" fmla="*/ 633 w 654"/>
                  <a:gd name="T7" fmla="*/ 388 h 388"/>
                  <a:gd name="T8" fmla="*/ 633 w 654"/>
                  <a:gd name="T9" fmla="*/ 21 h 388"/>
                  <a:gd name="T10" fmla="*/ 21 w 654"/>
                  <a:gd name="T11" fmla="*/ 21 h 388"/>
                  <a:gd name="T12" fmla="*/ 21 w 654"/>
                  <a:gd name="T13" fmla="*/ 388 h 388"/>
                  <a:gd name="T14" fmla="*/ 0 w 654"/>
                  <a:gd name="T15" fmla="*/ 388 h 388"/>
                  <a:gd name="T16" fmla="*/ 0 w 654"/>
                  <a:gd name="T17" fmla="*/ 0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4" h="388">
                    <a:moveTo>
                      <a:pt x="0" y="0"/>
                    </a:moveTo>
                    <a:lnTo>
                      <a:pt x="654" y="0"/>
                    </a:lnTo>
                    <a:lnTo>
                      <a:pt x="654" y="388"/>
                    </a:lnTo>
                    <a:lnTo>
                      <a:pt x="633" y="388"/>
                    </a:lnTo>
                    <a:lnTo>
                      <a:pt x="633" y="21"/>
                    </a:lnTo>
                    <a:lnTo>
                      <a:pt x="21" y="21"/>
                    </a:lnTo>
                    <a:lnTo>
                      <a:pt x="21" y="388"/>
                    </a:lnTo>
                    <a:lnTo>
                      <a:pt x="0" y="388"/>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9" name="Rectangle 18"/>
              <p:cNvSpPr>
                <a:spLocks noChangeArrowheads="1"/>
              </p:cNvSpPr>
              <p:nvPr/>
            </p:nvSpPr>
            <p:spPr bwMode="auto">
              <a:xfrm>
                <a:off x="4791076" y="2443163"/>
                <a:ext cx="998538" cy="268287"/>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IN"/>
              </a:p>
            </p:txBody>
          </p:sp>
        </p:grpSp>
        <p:sp>
          <p:nvSpPr>
            <p:cNvPr id="28" name="TextBox 27"/>
            <p:cNvSpPr txBox="1"/>
            <p:nvPr/>
          </p:nvSpPr>
          <p:spPr>
            <a:xfrm>
              <a:off x="6373575" y="2017670"/>
              <a:ext cx="981359" cy="338554"/>
            </a:xfrm>
            <a:prstGeom prst="rect">
              <a:avLst/>
            </a:prstGeom>
            <a:noFill/>
          </p:spPr>
          <p:txBody>
            <a:bodyPr wrap="none" rtlCol="0">
              <a:spAutoFit/>
            </a:bodyPr>
            <a:lstStyle/>
            <a:p>
              <a:pPr algn="ctr"/>
              <a:r>
                <a:rPr lang="en-IN" sz="1600" b="1" dirty="0">
                  <a:solidFill>
                    <a:schemeClr val="bg1"/>
                  </a:solidFill>
                  <a:latin typeface="Arial" panose="020B0604020202020204" pitchFamily="34" charset="0"/>
                  <a:cs typeface="Arial" panose="020B0604020202020204" pitchFamily="34" charset="0"/>
                </a:rPr>
                <a:t>Journey</a:t>
              </a:r>
              <a:endParaRPr lang="en-IN" sz="1600" b="1" baseline="-3000" dirty="0">
                <a:solidFill>
                  <a:schemeClr val="bg1"/>
                </a:solidFill>
                <a:latin typeface="Arial" panose="020B0604020202020204" pitchFamily="34" charset="0"/>
                <a:cs typeface="Arial" panose="020B0604020202020204" pitchFamily="34" charset="0"/>
              </a:endParaRPr>
            </a:p>
          </p:txBody>
        </p:sp>
      </p:grpSp>
      <p:sp>
        <p:nvSpPr>
          <p:cNvPr id="44" name="TextBox 43"/>
          <p:cNvSpPr txBox="1"/>
          <p:nvPr/>
        </p:nvSpPr>
        <p:spPr>
          <a:xfrm>
            <a:off x="8259615" y="1417638"/>
            <a:ext cx="3277446" cy="1200329"/>
          </a:xfrm>
          <a:prstGeom prst="rect">
            <a:avLst/>
          </a:prstGeom>
          <a:noFill/>
        </p:spPr>
        <p:txBody>
          <a:bodyPr wrap="square" lIns="0" rIns="0" rtlCol="0">
            <a:spAutoFit/>
          </a:bodyPr>
          <a:lstStyle/>
          <a:p>
            <a:pPr lvl="0" fontAlgn="base">
              <a:spcBef>
                <a:spcPts val="0"/>
              </a:spcBef>
              <a:spcAft>
                <a:spcPts val="600"/>
              </a:spcAft>
            </a:pPr>
            <a:r>
              <a:rPr lang="en-US" b="1" dirty="0"/>
              <a:t>Clinical judgement in determining “fit-for-purpose” control sample, due to possible unobserved or incomplete confounders</a:t>
            </a:r>
          </a:p>
        </p:txBody>
      </p:sp>
      <p:sp>
        <p:nvSpPr>
          <p:cNvPr id="46" name="TextBox 45"/>
          <p:cNvSpPr txBox="1"/>
          <p:nvPr/>
        </p:nvSpPr>
        <p:spPr>
          <a:xfrm>
            <a:off x="7935746" y="3429000"/>
            <a:ext cx="3017584" cy="2031325"/>
          </a:xfrm>
          <a:prstGeom prst="rect">
            <a:avLst/>
          </a:prstGeom>
          <a:noFill/>
        </p:spPr>
        <p:txBody>
          <a:bodyPr wrap="square" lIns="0" rIns="0" rtlCol="0">
            <a:spAutoFit/>
          </a:bodyPr>
          <a:lstStyle/>
          <a:p>
            <a:pPr lvl="0" fontAlgn="base">
              <a:spcBef>
                <a:spcPts val="0"/>
              </a:spcBef>
              <a:spcAft>
                <a:spcPts val="600"/>
              </a:spcAft>
            </a:pPr>
            <a:r>
              <a:rPr lang="en-US" b="1" dirty="0"/>
              <a:t>Concerns from the regulatory agencies on the inflation of the Type-I error rate due to introduction of external information and the potential bias in the treatment effect estimates</a:t>
            </a:r>
          </a:p>
        </p:txBody>
      </p:sp>
      <p:sp>
        <p:nvSpPr>
          <p:cNvPr id="48" name="TextBox 47"/>
          <p:cNvSpPr txBox="1"/>
          <p:nvPr/>
        </p:nvSpPr>
        <p:spPr>
          <a:xfrm>
            <a:off x="785639" y="1633408"/>
            <a:ext cx="3017584" cy="1754326"/>
          </a:xfrm>
          <a:prstGeom prst="rect">
            <a:avLst/>
          </a:prstGeom>
          <a:noFill/>
        </p:spPr>
        <p:txBody>
          <a:bodyPr wrap="square" lIns="0" rIns="0" rtlCol="0">
            <a:spAutoFit/>
          </a:bodyPr>
          <a:lstStyle/>
          <a:p>
            <a:pPr lvl="0" fontAlgn="base">
              <a:spcBef>
                <a:spcPts val="0"/>
              </a:spcBef>
              <a:spcAft>
                <a:spcPts val="600"/>
              </a:spcAft>
            </a:pPr>
            <a:r>
              <a:rPr lang="en-US" b="1" dirty="0"/>
              <a:t>A set of robust yet feasible criteria to accurately characterize the uncertainty around the retrospectively defined variables derived from RWD</a:t>
            </a:r>
          </a:p>
        </p:txBody>
      </p:sp>
      <p:grpSp>
        <p:nvGrpSpPr>
          <p:cNvPr id="49" name="Group 48"/>
          <p:cNvGrpSpPr/>
          <p:nvPr/>
        </p:nvGrpSpPr>
        <p:grpSpPr>
          <a:xfrm>
            <a:off x="7239001" y="1295400"/>
            <a:ext cx="662779" cy="433978"/>
            <a:chOff x="5020643" y="2892304"/>
            <a:chExt cx="1983548" cy="1180724"/>
          </a:xfrm>
          <a:solidFill>
            <a:schemeClr val="bg1">
              <a:lumMod val="65000"/>
            </a:schemeClr>
          </a:solidFill>
        </p:grpSpPr>
        <p:sp>
          <p:nvSpPr>
            <p:cNvPr id="50" name="Freeform 49"/>
            <p:cNvSpPr>
              <a:spLocks/>
            </p:cNvSpPr>
            <p:nvPr/>
          </p:nvSpPr>
          <p:spPr bwMode="auto">
            <a:xfrm>
              <a:off x="6835267" y="3792650"/>
              <a:ext cx="168924" cy="280378"/>
            </a:xfrm>
            <a:custGeom>
              <a:avLst/>
              <a:gdLst>
                <a:gd name="T0" fmla="*/ 66 w 97"/>
                <a:gd name="T1" fmla="*/ 0 h 161"/>
                <a:gd name="T2" fmla="*/ 97 w 97"/>
                <a:gd name="T3" fmla="*/ 0 h 161"/>
                <a:gd name="T4" fmla="*/ 32 w 97"/>
                <a:gd name="T5" fmla="*/ 161 h 161"/>
                <a:gd name="T6" fmla="*/ 0 w 97"/>
                <a:gd name="T7" fmla="*/ 161 h 161"/>
                <a:gd name="T8" fmla="*/ 66 w 97"/>
                <a:gd name="T9" fmla="*/ 0 h 161"/>
              </a:gdLst>
              <a:ahLst/>
              <a:cxnLst>
                <a:cxn ang="0">
                  <a:pos x="T0" y="T1"/>
                </a:cxn>
                <a:cxn ang="0">
                  <a:pos x="T2" y="T3"/>
                </a:cxn>
                <a:cxn ang="0">
                  <a:pos x="T4" y="T5"/>
                </a:cxn>
                <a:cxn ang="0">
                  <a:pos x="T6" y="T7"/>
                </a:cxn>
                <a:cxn ang="0">
                  <a:pos x="T8" y="T9"/>
                </a:cxn>
              </a:cxnLst>
              <a:rect l="0" t="0" r="r" b="b"/>
              <a:pathLst>
                <a:path w="97" h="161">
                  <a:moveTo>
                    <a:pt x="66" y="0"/>
                  </a:moveTo>
                  <a:lnTo>
                    <a:pt x="97" y="0"/>
                  </a:lnTo>
                  <a:lnTo>
                    <a:pt x="32" y="161"/>
                  </a:lnTo>
                  <a:lnTo>
                    <a:pt x="0" y="161"/>
                  </a:lnTo>
                  <a:lnTo>
                    <a:pt x="6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51" name="Freeform 50"/>
            <p:cNvSpPr>
              <a:spLocks/>
            </p:cNvSpPr>
            <p:nvPr/>
          </p:nvSpPr>
          <p:spPr bwMode="auto">
            <a:xfrm>
              <a:off x="5020643" y="3834446"/>
              <a:ext cx="290828" cy="238582"/>
            </a:xfrm>
            <a:custGeom>
              <a:avLst/>
              <a:gdLst>
                <a:gd name="T0" fmla="*/ 134 w 167"/>
                <a:gd name="T1" fmla="*/ 0 h 137"/>
                <a:gd name="T2" fmla="*/ 167 w 167"/>
                <a:gd name="T3" fmla="*/ 0 h 137"/>
                <a:gd name="T4" fmla="*/ 33 w 167"/>
                <a:gd name="T5" fmla="*/ 137 h 137"/>
                <a:gd name="T6" fmla="*/ 0 w 167"/>
                <a:gd name="T7" fmla="*/ 137 h 137"/>
                <a:gd name="T8" fmla="*/ 134 w 167"/>
                <a:gd name="T9" fmla="*/ 0 h 137"/>
              </a:gdLst>
              <a:ahLst/>
              <a:cxnLst>
                <a:cxn ang="0">
                  <a:pos x="T0" y="T1"/>
                </a:cxn>
                <a:cxn ang="0">
                  <a:pos x="T2" y="T3"/>
                </a:cxn>
                <a:cxn ang="0">
                  <a:pos x="T4" y="T5"/>
                </a:cxn>
                <a:cxn ang="0">
                  <a:pos x="T6" y="T7"/>
                </a:cxn>
                <a:cxn ang="0">
                  <a:pos x="T8" y="T9"/>
                </a:cxn>
              </a:cxnLst>
              <a:rect l="0" t="0" r="r" b="b"/>
              <a:pathLst>
                <a:path w="167" h="137">
                  <a:moveTo>
                    <a:pt x="134" y="0"/>
                  </a:moveTo>
                  <a:lnTo>
                    <a:pt x="167" y="0"/>
                  </a:lnTo>
                  <a:lnTo>
                    <a:pt x="33" y="137"/>
                  </a:lnTo>
                  <a:lnTo>
                    <a:pt x="0" y="137"/>
                  </a:lnTo>
                  <a:lnTo>
                    <a:pt x="13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grpSp>
          <p:nvGrpSpPr>
            <p:cNvPr id="52" name="Group 51"/>
            <p:cNvGrpSpPr/>
            <p:nvPr/>
          </p:nvGrpSpPr>
          <p:grpSpPr>
            <a:xfrm>
              <a:off x="5125131" y="2892304"/>
              <a:ext cx="1809400" cy="1074494"/>
              <a:chOff x="3711576" y="3146425"/>
              <a:chExt cx="1649413" cy="979487"/>
            </a:xfrm>
            <a:grpFill/>
            <a:effectLst>
              <a:outerShdw dir="13500000" sy="23000" kx="1200000" algn="br" rotWithShape="0">
                <a:prstClr val="black">
                  <a:alpha val="12000"/>
                </a:prstClr>
              </a:outerShdw>
            </a:effectLst>
          </p:grpSpPr>
          <p:sp>
            <p:nvSpPr>
              <p:cNvPr id="53" name="Freeform 52"/>
              <p:cNvSpPr>
                <a:spLocks/>
              </p:cNvSpPr>
              <p:nvPr/>
            </p:nvSpPr>
            <p:spPr bwMode="auto">
              <a:xfrm>
                <a:off x="3711576" y="3146425"/>
                <a:ext cx="1649413" cy="979487"/>
              </a:xfrm>
              <a:custGeom>
                <a:avLst/>
                <a:gdLst>
                  <a:gd name="T0" fmla="*/ 0 w 1039"/>
                  <a:gd name="T1" fmla="*/ 0 h 617"/>
                  <a:gd name="T2" fmla="*/ 1039 w 1039"/>
                  <a:gd name="T3" fmla="*/ 0 h 617"/>
                  <a:gd name="T4" fmla="*/ 1039 w 1039"/>
                  <a:gd name="T5" fmla="*/ 617 h 617"/>
                  <a:gd name="T6" fmla="*/ 1008 w 1039"/>
                  <a:gd name="T7" fmla="*/ 617 h 617"/>
                  <a:gd name="T8" fmla="*/ 1008 w 1039"/>
                  <a:gd name="T9" fmla="*/ 33 h 617"/>
                  <a:gd name="T10" fmla="*/ 32 w 1039"/>
                  <a:gd name="T11" fmla="*/ 33 h 617"/>
                  <a:gd name="T12" fmla="*/ 32 w 1039"/>
                  <a:gd name="T13" fmla="*/ 617 h 617"/>
                  <a:gd name="T14" fmla="*/ 0 w 1039"/>
                  <a:gd name="T15" fmla="*/ 617 h 617"/>
                  <a:gd name="T16" fmla="*/ 0 w 1039"/>
                  <a:gd name="T17" fmla="*/ 0 h 6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39" h="617">
                    <a:moveTo>
                      <a:pt x="0" y="0"/>
                    </a:moveTo>
                    <a:lnTo>
                      <a:pt x="1039" y="0"/>
                    </a:lnTo>
                    <a:lnTo>
                      <a:pt x="1039" y="617"/>
                    </a:lnTo>
                    <a:lnTo>
                      <a:pt x="1008" y="617"/>
                    </a:lnTo>
                    <a:lnTo>
                      <a:pt x="1008" y="33"/>
                    </a:lnTo>
                    <a:lnTo>
                      <a:pt x="32" y="33"/>
                    </a:lnTo>
                    <a:lnTo>
                      <a:pt x="32" y="617"/>
                    </a:lnTo>
                    <a:lnTo>
                      <a:pt x="0" y="617"/>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54" name="Rectangle 53"/>
              <p:cNvSpPr>
                <a:spLocks noChangeArrowheads="1"/>
              </p:cNvSpPr>
              <p:nvPr/>
            </p:nvSpPr>
            <p:spPr bwMode="auto">
              <a:xfrm>
                <a:off x="3748088" y="3182938"/>
                <a:ext cx="1587500" cy="425450"/>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IN"/>
              </a:p>
            </p:txBody>
          </p:sp>
        </p:grpSp>
      </p:grpSp>
      <p:grpSp>
        <p:nvGrpSpPr>
          <p:cNvPr id="55" name="Group 54"/>
          <p:cNvGrpSpPr/>
          <p:nvPr/>
        </p:nvGrpSpPr>
        <p:grpSpPr>
          <a:xfrm>
            <a:off x="7848601" y="907040"/>
            <a:ext cx="281083" cy="202454"/>
            <a:chOff x="5020643" y="2892304"/>
            <a:chExt cx="1983548" cy="1180724"/>
          </a:xfrm>
          <a:solidFill>
            <a:schemeClr val="bg1">
              <a:lumMod val="65000"/>
            </a:schemeClr>
          </a:solidFill>
        </p:grpSpPr>
        <p:sp>
          <p:nvSpPr>
            <p:cNvPr id="56" name="Freeform 55"/>
            <p:cNvSpPr>
              <a:spLocks/>
            </p:cNvSpPr>
            <p:nvPr/>
          </p:nvSpPr>
          <p:spPr bwMode="auto">
            <a:xfrm>
              <a:off x="6835267" y="3792650"/>
              <a:ext cx="168924" cy="280378"/>
            </a:xfrm>
            <a:custGeom>
              <a:avLst/>
              <a:gdLst>
                <a:gd name="T0" fmla="*/ 66 w 97"/>
                <a:gd name="T1" fmla="*/ 0 h 161"/>
                <a:gd name="T2" fmla="*/ 97 w 97"/>
                <a:gd name="T3" fmla="*/ 0 h 161"/>
                <a:gd name="T4" fmla="*/ 32 w 97"/>
                <a:gd name="T5" fmla="*/ 161 h 161"/>
                <a:gd name="T6" fmla="*/ 0 w 97"/>
                <a:gd name="T7" fmla="*/ 161 h 161"/>
                <a:gd name="T8" fmla="*/ 66 w 97"/>
                <a:gd name="T9" fmla="*/ 0 h 161"/>
              </a:gdLst>
              <a:ahLst/>
              <a:cxnLst>
                <a:cxn ang="0">
                  <a:pos x="T0" y="T1"/>
                </a:cxn>
                <a:cxn ang="0">
                  <a:pos x="T2" y="T3"/>
                </a:cxn>
                <a:cxn ang="0">
                  <a:pos x="T4" y="T5"/>
                </a:cxn>
                <a:cxn ang="0">
                  <a:pos x="T6" y="T7"/>
                </a:cxn>
                <a:cxn ang="0">
                  <a:pos x="T8" y="T9"/>
                </a:cxn>
              </a:cxnLst>
              <a:rect l="0" t="0" r="r" b="b"/>
              <a:pathLst>
                <a:path w="97" h="161">
                  <a:moveTo>
                    <a:pt x="66" y="0"/>
                  </a:moveTo>
                  <a:lnTo>
                    <a:pt x="97" y="0"/>
                  </a:lnTo>
                  <a:lnTo>
                    <a:pt x="32" y="161"/>
                  </a:lnTo>
                  <a:lnTo>
                    <a:pt x="0" y="161"/>
                  </a:lnTo>
                  <a:lnTo>
                    <a:pt x="6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57" name="Freeform 56"/>
            <p:cNvSpPr>
              <a:spLocks/>
            </p:cNvSpPr>
            <p:nvPr/>
          </p:nvSpPr>
          <p:spPr bwMode="auto">
            <a:xfrm>
              <a:off x="5020643" y="3834446"/>
              <a:ext cx="290828" cy="238582"/>
            </a:xfrm>
            <a:custGeom>
              <a:avLst/>
              <a:gdLst>
                <a:gd name="T0" fmla="*/ 134 w 167"/>
                <a:gd name="T1" fmla="*/ 0 h 137"/>
                <a:gd name="T2" fmla="*/ 167 w 167"/>
                <a:gd name="T3" fmla="*/ 0 h 137"/>
                <a:gd name="T4" fmla="*/ 33 w 167"/>
                <a:gd name="T5" fmla="*/ 137 h 137"/>
                <a:gd name="T6" fmla="*/ 0 w 167"/>
                <a:gd name="T7" fmla="*/ 137 h 137"/>
                <a:gd name="T8" fmla="*/ 134 w 167"/>
                <a:gd name="T9" fmla="*/ 0 h 137"/>
              </a:gdLst>
              <a:ahLst/>
              <a:cxnLst>
                <a:cxn ang="0">
                  <a:pos x="T0" y="T1"/>
                </a:cxn>
                <a:cxn ang="0">
                  <a:pos x="T2" y="T3"/>
                </a:cxn>
                <a:cxn ang="0">
                  <a:pos x="T4" y="T5"/>
                </a:cxn>
                <a:cxn ang="0">
                  <a:pos x="T6" y="T7"/>
                </a:cxn>
                <a:cxn ang="0">
                  <a:pos x="T8" y="T9"/>
                </a:cxn>
              </a:cxnLst>
              <a:rect l="0" t="0" r="r" b="b"/>
              <a:pathLst>
                <a:path w="167" h="137">
                  <a:moveTo>
                    <a:pt x="134" y="0"/>
                  </a:moveTo>
                  <a:lnTo>
                    <a:pt x="167" y="0"/>
                  </a:lnTo>
                  <a:lnTo>
                    <a:pt x="33" y="137"/>
                  </a:lnTo>
                  <a:lnTo>
                    <a:pt x="0" y="137"/>
                  </a:lnTo>
                  <a:lnTo>
                    <a:pt x="13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grpSp>
          <p:nvGrpSpPr>
            <p:cNvPr id="58" name="Group 57"/>
            <p:cNvGrpSpPr/>
            <p:nvPr/>
          </p:nvGrpSpPr>
          <p:grpSpPr>
            <a:xfrm>
              <a:off x="5125131" y="2892304"/>
              <a:ext cx="1809400" cy="1074494"/>
              <a:chOff x="3711576" y="3146425"/>
              <a:chExt cx="1649413" cy="979487"/>
            </a:xfrm>
            <a:grpFill/>
            <a:effectLst>
              <a:outerShdw dir="13500000" sy="23000" kx="1200000" algn="br" rotWithShape="0">
                <a:prstClr val="black">
                  <a:alpha val="12000"/>
                </a:prstClr>
              </a:outerShdw>
            </a:effectLst>
          </p:grpSpPr>
          <p:sp>
            <p:nvSpPr>
              <p:cNvPr id="59" name="Freeform 58"/>
              <p:cNvSpPr>
                <a:spLocks/>
              </p:cNvSpPr>
              <p:nvPr/>
            </p:nvSpPr>
            <p:spPr bwMode="auto">
              <a:xfrm>
                <a:off x="3711576" y="3146425"/>
                <a:ext cx="1649413" cy="979487"/>
              </a:xfrm>
              <a:custGeom>
                <a:avLst/>
                <a:gdLst>
                  <a:gd name="T0" fmla="*/ 0 w 1039"/>
                  <a:gd name="T1" fmla="*/ 0 h 617"/>
                  <a:gd name="T2" fmla="*/ 1039 w 1039"/>
                  <a:gd name="T3" fmla="*/ 0 h 617"/>
                  <a:gd name="T4" fmla="*/ 1039 w 1039"/>
                  <a:gd name="T5" fmla="*/ 617 h 617"/>
                  <a:gd name="T6" fmla="*/ 1008 w 1039"/>
                  <a:gd name="T7" fmla="*/ 617 h 617"/>
                  <a:gd name="T8" fmla="*/ 1008 w 1039"/>
                  <a:gd name="T9" fmla="*/ 33 h 617"/>
                  <a:gd name="T10" fmla="*/ 32 w 1039"/>
                  <a:gd name="T11" fmla="*/ 33 h 617"/>
                  <a:gd name="T12" fmla="*/ 32 w 1039"/>
                  <a:gd name="T13" fmla="*/ 617 h 617"/>
                  <a:gd name="T14" fmla="*/ 0 w 1039"/>
                  <a:gd name="T15" fmla="*/ 617 h 617"/>
                  <a:gd name="T16" fmla="*/ 0 w 1039"/>
                  <a:gd name="T17" fmla="*/ 0 h 6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39" h="617">
                    <a:moveTo>
                      <a:pt x="0" y="0"/>
                    </a:moveTo>
                    <a:lnTo>
                      <a:pt x="1039" y="0"/>
                    </a:lnTo>
                    <a:lnTo>
                      <a:pt x="1039" y="617"/>
                    </a:lnTo>
                    <a:lnTo>
                      <a:pt x="1008" y="617"/>
                    </a:lnTo>
                    <a:lnTo>
                      <a:pt x="1008" y="33"/>
                    </a:lnTo>
                    <a:lnTo>
                      <a:pt x="32" y="33"/>
                    </a:lnTo>
                    <a:lnTo>
                      <a:pt x="32" y="617"/>
                    </a:lnTo>
                    <a:lnTo>
                      <a:pt x="0" y="617"/>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60" name="Rectangle 59"/>
              <p:cNvSpPr>
                <a:spLocks noChangeArrowheads="1"/>
              </p:cNvSpPr>
              <p:nvPr/>
            </p:nvSpPr>
            <p:spPr bwMode="auto">
              <a:xfrm>
                <a:off x="3748088" y="3182938"/>
                <a:ext cx="1587500" cy="425450"/>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IN"/>
              </a:p>
            </p:txBody>
          </p:sp>
        </p:grpSp>
      </p:grpSp>
      <p:sp>
        <p:nvSpPr>
          <p:cNvPr id="3" name="Slide Number Placeholder 2">
            <a:extLst>
              <a:ext uri="{FF2B5EF4-FFF2-40B4-BE49-F238E27FC236}">
                <a16:creationId xmlns:a16="http://schemas.microsoft.com/office/drawing/2014/main" id="{AA39EEAB-F4A7-467A-8182-6BE07700D992}"/>
              </a:ext>
            </a:extLst>
          </p:cNvPr>
          <p:cNvSpPr>
            <a:spLocks noGrp="1"/>
          </p:cNvSpPr>
          <p:nvPr>
            <p:ph type="sldNum" sz="quarter" idx="12"/>
          </p:nvPr>
        </p:nvSpPr>
        <p:spPr/>
        <p:txBody>
          <a:bodyPr/>
          <a:lstStyle/>
          <a:p>
            <a:fld id="{B6F15528-21DE-4FAA-801E-634DDDAF4B2B}" type="slidenum">
              <a:rPr lang="en-US" smtClean="0"/>
              <a:pPr/>
              <a:t>25</a:t>
            </a:fld>
            <a:endParaRPr lang="en-US"/>
          </a:p>
        </p:txBody>
      </p:sp>
    </p:spTree>
    <p:extLst>
      <p:ext uri="{BB962C8B-B14F-4D97-AF65-F5344CB8AC3E}">
        <p14:creationId xmlns:p14="http://schemas.microsoft.com/office/powerpoint/2010/main" val="193522371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74638"/>
            <a:ext cx="5943600" cy="1143000"/>
          </a:xfrm>
        </p:spPr>
        <p:txBody>
          <a:bodyPr>
            <a:normAutofit/>
          </a:bodyPr>
          <a:lstStyle/>
          <a:p>
            <a:pPr algn="l"/>
            <a:r>
              <a:rPr lang="en-US" sz="3600" b="1" dirty="0"/>
              <a:t>Outline</a:t>
            </a:r>
          </a:p>
        </p:txBody>
      </p:sp>
      <p:sp>
        <p:nvSpPr>
          <p:cNvPr id="3" name="Content Placeholder 2"/>
          <p:cNvSpPr>
            <a:spLocks noGrp="1"/>
          </p:cNvSpPr>
          <p:nvPr>
            <p:ph idx="1"/>
          </p:nvPr>
        </p:nvSpPr>
        <p:spPr>
          <a:xfrm>
            <a:off x="609600" y="1417639"/>
            <a:ext cx="4953000" cy="4708526"/>
          </a:xfrm>
        </p:spPr>
        <p:txBody>
          <a:bodyPr/>
          <a:lstStyle/>
          <a:p>
            <a:pPr marL="457200" indent="-457200"/>
            <a:r>
              <a:rPr lang="en-US" sz="2200" dirty="0">
                <a:solidFill>
                  <a:prstClr val="black"/>
                </a:solidFill>
              </a:rPr>
              <a:t>Introduction of Real-World (RW) Studies</a:t>
            </a:r>
          </a:p>
          <a:p>
            <a:pPr marL="457200" indent="-457200"/>
            <a:r>
              <a:rPr lang="en-US" sz="2200" dirty="0"/>
              <a:t>Bias and confounding control in study design stage and analysis stages</a:t>
            </a:r>
          </a:p>
          <a:p>
            <a:pPr marL="457200" indent="-457200"/>
            <a:r>
              <a:rPr lang="en-US" sz="2200" dirty="0"/>
              <a:t>Clinical study design using external controls</a:t>
            </a:r>
          </a:p>
          <a:p>
            <a:pPr marL="457200" indent="-457200"/>
            <a:r>
              <a:rPr lang="en-US" sz="2200" b="1" dirty="0">
                <a:solidFill>
                  <a:prstClr val="black"/>
                </a:solidFill>
              </a:rPr>
              <a:t>Concluding remarks</a:t>
            </a:r>
          </a:p>
          <a:p>
            <a:pPr marL="457200" indent="-457200"/>
            <a:endParaRPr lang="en-US" sz="2200" dirty="0">
              <a:solidFill>
                <a:prstClr val="black"/>
              </a:solidFill>
            </a:endParaRPr>
          </a:p>
          <a:p>
            <a:pPr marL="457200" indent="-457200"/>
            <a:endParaRPr lang="en-US" sz="2200" dirty="0">
              <a:solidFill>
                <a:prstClr val="black"/>
              </a:solidFill>
            </a:endParaRPr>
          </a:p>
          <a:p>
            <a:pPr marL="457200" indent="-457200"/>
            <a:endParaRPr lang="en-US" sz="2200" dirty="0">
              <a:solidFill>
                <a:prstClr val="black"/>
              </a:solidFill>
            </a:endParaRPr>
          </a:p>
          <a:p>
            <a:pPr marL="457200" indent="-457200"/>
            <a:endParaRPr lang="en-US" sz="2000" dirty="0">
              <a:solidFill>
                <a:prstClr val="black"/>
              </a:solidFill>
            </a:endParaRPr>
          </a:p>
        </p:txBody>
      </p:sp>
      <p:pic>
        <p:nvPicPr>
          <p:cNvPr id="5" name="Picture Placeholder 11">
            <a:extLst>
              <a:ext uri="{FF2B5EF4-FFF2-40B4-BE49-F238E27FC236}">
                <a16:creationId xmlns:a16="http://schemas.microsoft.com/office/drawing/2014/main" id="{448BE6C5-A515-40CA-9CDA-7754A2114DC3}"/>
              </a:ext>
            </a:extLst>
          </p:cNvPr>
          <p:cNvPicPr>
            <a:picLocks noChangeAspect="1"/>
          </p:cNvPicPr>
          <p:nvPr/>
        </p:nvPicPr>
        <p:blipFill>
          <a:blip r:embed="rId2" cstate="screen">
            <a:extLst>
              <a:ext uri="{28A0092B-C50C-407E-A947-70E740481C1C}">
                <a14:useLocalDpi xmlns:a14="http://schemas.microsoft.com/office/drawing/2010/main"/>
              </a:ext>
            </a:extLst>
          </a:blip>
          <a:srcRect t="74" b="74"/>
          <a:stretch>
            <a:fillRect/>
          </a:stretch>
        </p:blipFill>
        <p:spPr>
          <a:xfrm>
            <a:off x="5846805" y="428294"/>
            <a:ext cx="6192795" cy="6126165"/>
          </a:xfrm>
          <a:prstGeom prst="rect">
            <a:avLst/>
          </a:prstGeom>
        </p:spPr>
      </p:pic>
      <p:sp>
        <p:nvSpPr>
          <p:cNvPr id="6" name="Slide Number Placeholder 5">
            <a:extLst>
              <a:ext uri="{FF2B5EF4-FFF2-40B4-BE49-F238E27FC236}">
                <a16:creationId xmlns:a16="http://schemas.microsoft.com/office/drawing/2014/main" id="{F1F5B6A7-8279-48D0-B2C5-CA3C49A70FCF}"/>
              </a:ext>
            </a:extLst>
          </p:cNvPr>
          <p:cNvSpPr>
            <a:spLocks noGrp="1"/>
          </p:cNvSpPr>
          <p:nvPr>
            <p:ph type="sldNum" sz="quarter" idx="12"/>
          </p:nvPr>
        </p:nvSpPr>
        <p:spPr/>
        <p:txBody>
          <a:bodyPr/>
          <a:lstStyle/>
          <a:p>
            <a:fld id="{B6F15528-21DE-4FAA-801E-634DDDAF4B2B}" type="slidenum">
              <a:rPr lang="en-US" smtClean="0"/>
              <a:pPr/>
              <a:t>26</a:t>
            </a:fld>
            <a:endParaRPr lang="en-US"/>
          </a:p>
        </p:txBody>
      </p:sp>
    </p:spTree>
    <p:extLst>
      <p:ext uri="{BB962C8B-B14F-4D97-AF65-F5344CB8AC3E}">
        <p14:creationId xmlns:p14="http://schemas.microsoft.com/office/powerpoint/2010/main" val="23072602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1994FA-BBA0-46D0-AE03-E8AAEB1C539E}"/>
              </a:ext>
            </a:extLst>
          </p:cNvPr>
          <p:cNvSpPr>
            <a:spLocks noGrp="1"/>
          </p:cNvSpPr>
          <p:nvPr>
            <p:ph type="title"/>
          </p:nvPr>
        </p:nvSpPr>
        <p:spPr>
          <a:xfrm>
            <a:off x="1981200" y="274638"/>
            <a:ext cx="8229600" cy="868362"/>
          </a:xfrm>
        </p:spPr>
        <p:txBody>
          <a:bodyPr>
            <a:normAutofit/>
          </a:bodyPr>
          <a:lstStyle/>
          <a:p>
            <a:r>
              <a:rPr lang="en-US" sz="3600" b="1" dirty="0">
                <a:solidFill>
                  <a:srgbClr val="002060"/>
                </a:solidFill>
              </a:rPr>
              <a:t>Concluding Remarks</a:t>
            </a:r>
          </a:p>
        </p:txBody>
      </p:sp>
      <p:sp>
        <p:nvSpPr>
          <p:cNvPr id="5" name="Rectangle: Rounded Corners 4">
            <a:extLst>
              <a:ext uri="{FF2B5EF4-FFF2-40B4-BE49-F238E27FC236}">
                <a16:creationId xmlns:a16="http://schemas.microsoft.com/office/drawing/2014/main" id="{1D763DBB-F469-4691-A669-2766371F8805}"/>
              </a:ext>
            </a:extLst>
          </p:cNvPr>
          <p:cNvSpPr/>
          <p:nvPr/>
        </p:nvSpPr>
        <p:spPr>
          <a:xfrm>
            <a:off x="800100" y="1400809"/>
            <a:ext cx="10591800" cy="4955542"/>
          </a:xfrm>
          <a:prstGeom prst="round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49D58B85-8C4E-43FA-AF06-637E8140BE40}"/>
              </a:ext>
            </a:extLst>
          </p:cNvPr>
          <p:cNvSpPr>
            <a:spLocks noGrp="1"/>
          </p:cNvSpPr>
          <p:nvPr>
            <p:ph idx="1"/>
          </p:nvPr>
        </p:nvSpPr>
        <p:spPr>
          <a:xfrm>
            <a:off x="1143000" y="2520631"/>
            <a:ext cx="9906000" cy="3888107"/>
          </a:xfrm>
        </p:spPr>
        <p:txBody>
          <a:bodyPr>
            <a:normAutofit/>
          </a:bodyPr>
          <a:lstStyle/>
          <a:p>
            <a:pPr lvl="0" fontAlgn="base"/>
            <a:r>
              <a:rPr lang="en-US" sz="2200" dirty="0"/>
              <a:t>Further regulatory inputs and guidance are still needed to inform the design and analysis of clinical studies using RWD</a:t>
            </a:r>
          </a:p>
          <a:p>
            <a:pPr lvl="0" fontAlgn="base"/>
            <a:r>
              <a:rPr lang="en-US" sz="2200" dirty="0"/>
              <a:t>More regulatory use cases and sharing will be helpful to promote the uptake of using RWE for regulatory purposes </a:t>
            </a:r>
          </a:p>
          <a:p>
            <a:pPr lvl="0" fontAlgn="base"/>
            <a:r>
              <a:rPr lang="en-US" sz="2200" dirty="0"/>
              <a:t>Further methodological developments on bias reduction or type I error control with the use of RWD external control will increase the uptake</a:t>
            </a:r>
          </a:p>
          <a:p>
            <a:pPr marL="857250" lvl="1" indent="-393700">
              <a:spcBef>
                <a:spcPts val="0"/>
              </a:spcBef>
            </a:pPr>
            <a:endParaRPr lang="en-US" sz="1800" dirty="0"/>
          </a:p>
        </p:txBody>
      </p:sp>
      <p:sp>
        <p:nvSpPr>
          <p:cNvPr id="4" name="Slide Number Placeholder 3">
            <a:extLst>
              <a:ext uri="{FF2B5EF4-FFF2-40B4-BE49-F238E27FC236}">
                <a16:creationId xmlns:a16="http://schemas.microsoft.com/office/drawing/2014/main" id="{A59862C6-B168-4996-8805-BC3F7594FBA2}"/>
              </a:ext>
            </a:extLst>
          </p:cNvPr>
          <p:cNvSpPr>
            <a:spLocks noGrp="1"/>
          </p:cNvSpPr>
          <p:nvPr>
            <p:ph type="sldNum" sz="quarter" idx="12"/>
          </p:nvPr>
        </p:nvSpPr>
        <p:spPr/>
        <p:txBody>
          <a:bodyPr/>
          <a:lstStyle/>
          <a:p>
            <a:fld id="{B6F15528-21DE-4FAA-801E-634DDDAF4B2B}" type="slidenum">
              <a:rPr lang="en-US" smtClean="0"/>
              <a:pPr/>
              <a:t>27</a:t>
            </a:fld>
            <a:endParaRPr lang="en-US"/>
          </a:p>
        </p:txBody>
      </p:sp>
      <p:pic>
        <p:nvPicPr>
          <p:cNvPr id="7" name="Graphic 6" descr="Good Idea">
            <a:extLst>
              <a:ext uri="{FF2B5EF4-FFF2-40B4-BE49-F238E27FC236}">
                <a16:creationId xmlns:a16="http://schemas.microsoft.com/office/drawing/2014/main" id="{56FA0835-29D2-44EB-8A65-8C63DB959986}"/>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295400" y="1555271"/>
            <a:ext cx="914400" cy="914400"/>
          </a:xfrm>
          <a:prstGeom prst="rect">
            <a:avLst/>
          </a:prstGeom>
        </p:spPr>
      </p:pic>
    </p:spTree>
    <p:extLst>
      <p:ext uri="{BB962C8B-B14F-4D97-AF65-F5344CB8AC3E}">
        <p14:creationId xmlns:p14="http://schemas.microsoft.com/office/powerpoint/2010/main" val="11163128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1994FA-BBA0-46D0-AE03-E8AAEB1C539E}"/>
              </a:ext>
            </a:extLst>
          </p:cNvPr>
          <p:cNvSpPr>
            <a:spLocks noGrp="1"/>
          </p:cNvSpPr>
          <p:nvPr>
            <p:ph type="title"/>
          </p:nvPr>
        </p:nvSpPr>
        <p:spPr>
          <a:xfrm>
            <a:off x="1981200" y="274638"/>
            <a:ext cx="8229600" cy="868362"/>
          </a:xfrm>
        </p:spPr>
        <p:txBody>
          <a:bodyPr>
            <a:normAutofit/>
          </a:bodyPr>
          <a:lstStyle/>
          <a:p>
            <a:r>
              <a:rPr lang="en-US" sz="3600" b="1" dirty="0">
                <a:solidFill>
                  <a:prstClr val="black"/>
                </a:solidFill>
              </a:rPr>
              <a:t>A Few Selected References</a:t>
            </a:r>
            <a:endParaRPr lang="en-US" sz="3600" b="1" dirty="0"/>
          </a:p>
        </p:txBody>
      </p:sp>
      <p:sp>
        <p:nvSpPr>
          <p:cNvPr id="3" name="Content Placeholder 2">
            <a:extLst>
              <a:ext uri="{FF2B5EF4-FFF2-40B4-BE49-F238E27FC236}">
                <a16:creationId xmlns:a16="http://schemas.microsoft.com/office/drawing/2014/main" id="{49D58B85-8C4E-43FA-AF06-637E8140BE40}"/>
              </a:ext>
            </a:extLst>
          </p:cNvPr>
          <p:cNvSpPr>
            <a:spLocks noGrp="1"/>
          </p:cNvSpPr>
          <p:nvPr>
            <p:ph idx="1"/>
          </p:nvPr>
        </p:nvSpPr>
        <p:spPr>
          <a:xfrm>
            <a:off x="838200" y="1143000"/>
            <a:ext cx="9982200" cy="4983163"/>
          </a:xfrm>
        </p:spPr>
        <p:txBody>
          <a:bodyPr>
            <a:normAutofit lnSpcReduction="10000"/>
          </a:bodyPr>
          <a:lstStyle/>
          <a:p>
            <a:pPr marL="285750" lvl="2" indent="-285750">
              <a:spcBef>
                <a:spcPts val="0"/>
              </a:spcBef>
              <a:spcAft>
                <a:spcPts val="600"/>
              </a:spcAft>
            </a:pPr>
            <a:r>
              <a:rPr lang="en-US" sz="1500" dirty="0"/>
              <a:t>FDA (2018), “Framework for FDA’s Real-world Evidence Program,” Available athttps://www.fda.gov/media/120060/download.</a:t>
            </a:r>
          </a:p>
          <a:p>
            <a:pPr marL="285750" lvl="2" indent="-285750">
              <a:spcBef>
                <a:spcPts val="0"/>
              </a:spcBef>
              <a:spcAft>
                <a:spcPts val="600"/>
              </a:spcAft>
            </a:pPr>
            <a:r>
              <a:rPr lang="en-US" sz="1500" dirty="0">
                <a:cs typeface="Calibri" panose="020F0502020204030204" pitchFamily="34" charset="0"/>
              </a:rPr>
              <a:t>Chen J., et al. (2020) The Current Landscape in Biostatistics of Real-World Data and Evidence: Use of RWD/RWE to Inform Clinical Study Design and Analysis. </a:t>
            </a:r>
            <a:r>
              <a:rPr lang="en-US" sz="1500" i="1" dirty="0">
                <a:cs typeface="Calibri" panose="020F0502020204030204" pitchFamily="34" charset="0"/>
              </a:rPr>
              <a:t>Submitted to SBR</a:t>
            </a:r>
            <a:endParaRPr lang="en-US" sz="1500" dirty="0">
              <a:cs typeface="Calibri" panose="020F0502020204030204" pitchFamily="34" charset="0"/>
            </a:endParaRPr>
          </a:p>
          <a:p>
            <a:pPr marL="285750" lvl="2" indent="-285750">
              <a:spcBef>
                <a:spcPts val="0"/>
              </a:spcBef>
              <a:spcAft>
                <a:spcPts val="600"/>
              </a:spcAft>
            </a:pPr>
            <a:r>
              <a:rPr lang="en-US" sz="1500" dirty="0"/>
              <a:t>Levenson M. et al. (2020) </a:t>
            </a:r>
            <a:r>
              <a:rPr lang="en-US" sz="1500" dirty="0">
                <a:cs typeface="Calibri" panose="020F0502020204030204" pitchFamily="34" charset="0"/>
              </a:rPr>
              <a:t>The Current Landscape in Biostatistics of Real-World Data and Evidence: Label Expansion.  </a:t>
            </a:r>
            <a:r>
              <a:rPr lang="en-US" sz="1500" i="1" dirty="0">
                <a:cs typeface="Calibri" panose="020F0502020204030204" pitchFamily="34" charset="0"/>
              </a:rPr>
              <a:t>Submitted to SBR</a:t>
            </a:r>
          </a:p>
          <a:p>
            <a:pPr marL="288925" indent="-288925">
              <a:spcBef>
                <a:spcPts val="0"/>
              </a:spcBef>
              <a:spcAft>
                <a:spcPts val="600"/>
              </a:spcAft>
            </a:pPr>
            <a:r>
              <a:rPr lang="en-US" sz="1500" dirty="0"/>
              <a:t>Rubin, D. B. (2001), “Using Propensity Scores to Help Design Observational Studies: Application to the Tobacco Litigation,” </a:t>
            </a:r>
            <a:r>
              <a:rPr lang="en-US" sz="1500" i="1" dirty="0"/>
              <a:t>Health Services and Outcomes Research Methodology</a:t>
            </a:r>
            <a:r>
              <a:rPr lang="en-US" sz="1500" dirty="0"/>
              <a:t>, 2, 169–188. https://doi.org/10.1023/A:1020363010465.</a:t>
            </a:r>
          </a:p>
          <a:p>
            <a:pPr marL="288925" indent="-288925">
              <a:spcBef>
                <a:spcPts val="0"/>
              </a:spcBef>
              <a:spcAft>
                <a:spcPts val="600"/>
              </a:spcAft>
            </a:pPr>
            <a:r>
              <a:rPr lang="en-US" sz="1500" dirty="0"/>
              <a:t>Rubin, D. B. (2007), “The design versus the analysis of observational studies for causal effects: parallels with the design of randomized trials,” </a:t>
            </a:r>
            <a:r>
              <a:rPr lang="en-US" sz="1500" i="1" dirty="0"/>
              <a:t>Statistics in Medicine</a:t>
            </a:r>
            <a:r>
              <a:rPr lang="en-US" sz="1500" dirty="0"/>
              <a:t>, 26, 20–36. https://doi.org/10.1002/sim.2739.</a:t>
            </a:r>
          </a:p>
          <a:p>
            <a:pPr marL="288925" indent="-288925">
              <a:spcBef>
                <a:spcPts val="0"/>
              </a:spcBef>
              <a:spcAft>
                <a:spcPts val="600"/>
              </a:spcAft>
            </a:pPr>
            <a:r>
              <a:rPr lang="en-US" sz="1500" dirty="0"/>
              <a:t>Rubin, D. B. (2008), “For objective causal inference, design trumps analysis,” </a:t>
            </a:r>
            <a:r>
              <a:rPr lang="en-US" sz="1500" i="1" dirty="0"/>
              <a:t>The Annals of Applied Statistics</a:t>
            </a:r>
            <a:r>
              <a:rPr lang="en-US" sz="1500" dirty="0"/>
              <a:t>, 2, 808–840. https://doi.org/10.1214/08-AOAS187.</a:t>
            </a:r>
          </a:p>
          <a:p>
            <a:pPr marL="285750" lvl="2" indent="-285750">
              <a:spcBef>
                <a:spcPts val="0"/>
              </a:spcBef>
              <a:spcAft>
                <a:spcPts val="600"/>
              </a:spcAft>
            </a:pPr>
            <a:r>
              <a:rPr lang="en-US" sz="1500" dirty="0"/>
              <a:t>Stuart, E. A., and Rubin, D. B. (2008), “Matching with multiple control groups with adjustment for group differences,” </a:t>
            </a:r>
            <a:r>
              <a:rPr lang="en-US" sz="1500" i="1" dirty="0"/>
              <a:t>Journal of Educational and Behavioral Statistics</a:t>
            </a:r>
            <a:r>
              <a:rPr lang="en-US" sz="1500" dirty="0"/>
              <a:t>, 33, 279–306.</a:t>
            </a:r>
          </a:p>
          <a:p>
            <a:pPr marL="285750" lvl="2" indent="-285750">
              <a:spcBef>
                <a:spcPts val="0"/>
              </a:spcBef>
              <a:spcAft>
                <a:spcPts val="600"/>
              </a:spcAft>
            </a:pPr>
            <a:r>
              <a:rPr lang="en-US" sz="1500" dirty="0" err="1"/>
              <a:t>Viele</a:t>
            </a:r>
            <a:r>
              <a:rPr lang="en-US" sz="1500" dirty="0"/>
              <a:t>, K., Berry, S., Neuenschwander, B., </a:t>
            </a:r>
            <a:r>
              <a:rPr lang="en-US" sz="1500" dirty="0" err="1"/>
              <a:t>Amzal</a:t>
            </a:r>
            <a:r>
              <a:rPr lang="en-US" sz="1500" dirty="0"/>
              <a:t>, B., Chen, F., </a:t>
            </a:r>
            <a:r>
              <a:rPr lang="en-US" sz="1500" dirty="0" err="1"/>
              <a:t>Enas</a:t>
            </a:r>
            <a:r>
              <a:rPr lang="en-US" sz="1500" dirty="0"/>
              <a:t>, N., Hobbs, B., Ibrahim, J. G., </a:t>
            </a:r>
            <a:r>
              <a:rPr lang="en-US" sz="1500" dirty="0" err="1"/>
              <a:t>Kinnersley</a:t>
            </a:r>
            <a:r>
              <a:rPr lang="en-US" sz="1500" dirty="0"/>
              <a:t>, N., Lindborg, S., Micallef, S., Roychoudhury, S., and Thompson, L. (2014), “Use of historical control data for assessing treatment effects in clinical trials,” </a:t>
            </a:r>
            <a:r>
              <a:rPr lang="en-US" sz="1500" i="1" dirty="0"/>
              <a:t>Pharmaceutical statistics</a:t>
            </a:r>
            <a:r>
              <a:rPr lang="en-US" sz="1500" dirty="0"/>
              <a:t>, 13, 41–54. </a:t>
            </a:r>
            <a:r>
              <a:rPr lang="en-US" sz="1500" dirty="0">
                <a:hlinkClick r:id="rId2"/>
              </a:rPr>
              <a:t>https://doi.org/10.1002/pst.1589</a:t>
            </a:r>
            <a:r>
              <a:rPr lang="en-US" sz="1500" dirty="0"/>
              <a:t>.</a:t>
            </a:r>
          </a:p>
          <a:p>
            <a:pPr marL="285750" lvl="2" indent="-285750">
              <a:spcBef>
                <a:spcPts val="0"/>
              </a:spcBef>
              <a:spcAft>
                <a:spcPts val="600"/>
              </a:spcAft>
            </a:pPr>
            <a:r>
              <a:rPr lang="en-US" sz="1500" dirty="0"/>
              <a:t>Yue, L. Q., Lu, N., and Xu, Y. (2014), “Designing Premarket Observational Comparative Studies Using Existing Data as Controls: Challenges and Opportunities,” </a:t>
            </a:r>
            <a:r>
              <a:rPr lang="en-US" sz="1500" i="1" dirty="0"/>
              <a:t>Journal of Biopharmaceutical Statistics</a:t>
            </a:r>
            <a:r>
              <a:rPr lang="en-US" sz="1500" dirty="0"/>
              <a:t>, 24, 994–1010. https://doi.org/10.1080/10543406.2014.926367.</a:t>
            </a:r>
          </a:p>
          <a:p>
            <a:pPr marL="285750" lvl="2" indent="-285750">
              <a:spcBef>
                <a:spcPts val="0"/>
              </a:spcBef>
              <a:spcAft>
                <a:spcPts val="600"/>
              </a:spcAft>
            </a:pPr>
            <a:endParaRPr lang="en-US" sz="1600" dirty="0"/>
          </a:p>
          <a:p>
            <a:pPr marL="285750" lvl="2" indent="-285750">
              <a:spcBef>
                <a:spcPts val="0"/>
              </a:spcBef>
              <a:spcAft>
                <a:spcPts val="600"/>
              </a:spcAft>
            </a:pPr>
            <a:endParaRPr lang="en-US" sz="1600" dirty="0">
              <a:cs typeface="Calibri" panose="020F0502020204030204" pitchFamily="34" charset="0"/>
            </a:endParaRPr>
          </a:p>
          <a:p>
            <a:pPr marL="0" lvl="0" indent="0" fontAlgn="base"/>
            <a:endParaRPr lang="en-US" sz="1800" dirty="0"/>
          </a:p>
          <a:p>
            <a:pPr lvl="0" fontAlgn="base"/>
            <a:endParaRPr lang="en-US" sz="2200" dirty="0"/>
          </a:p>
          <a:p>
            <a:pPr marL="857250" lvl="1" indent="-393700">
              <a:spcBef>
                <a:spcPts val="0"/>
              </a:spcBef>
            </a:pPr>
            <a:endParaRPr lang="en-US" sz="1800" dirty="0"/>
          </a:p>
        </p:txBody>
      </p:sp>
      <p:sp>
        <p:nvSpPr>
          <p:cNvPr id="4" name="Slide Number Placeholder 3">
            <a:extLst>
              <a:ext uri="{FF2B5EF4-FFF2-40B4-BE49-F238E27FC236}">
                <a16:creationId xmlns:a16="http://schemas.microsoft.com/office/drawing/2014/main" id="{A59862C6-B168-4996-8805-BC3F7594FBA2}"/>
              </a:ext>
            </a:extLst>
          </p:cNvPr>
          <p:cNvSpPr>
            <a:spLocks noGrp="1"/>
          </p:cNvSpPr>
          <p:nvPr>
            <p:ph type="sldNum" sz="quarter" idx="12"/>
          </p:nvPr>
        </p:nvSpPr>
        <p:spPr/>
        <p:txBody>
          <a:bodyPr/>
          <a:lstStyle/>
          <a:p>
            <a:fld id="{B6F15528-21DE-4FAA-801E-634DDDAF4B2B}" type="slidenum">
              <a:rPr lang="en-US" smtClean="0"/>
              <a:pPr/>
              <a:t>28</a:t>
            </a:fld>
            <a:endParaRPr lang="en-US"/>
          </a:p>
        </p:txBody>
      </p:sp>
    </p:spTree>
    <p:extLst>
      <p:ext uri="{BB962C8B-B14F-4D97-AF65-F5344CB8AC3E}">
        <p14:creationId xmlns:p14="http://schemas.microsoft.com/office/powerpoint/2010/main" val="39161212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F5F7C46-5C01-4C01-B2DA-CA3CB5037A2C}"/>
              </a:ext>
            </a:extLst>
          </p:cNvPr>
          <p:cNvSpPr>
            <a:spLocks noGrp="1"/>
          </p:cNvSpPr>
          <p:nvPr>
            <p:ph idx="1"/>
          </p:nvPr>
        </p:nvSpPr>
        <p:spPr>
          <a:xfrm>
            <a:off x="994064" y="1066800"/>
            <a:ext cx="5127029" cy="3785419"/>
          </a:xfrm>
        </p:spPr>
        <p:txBody>
          <a:bodyPr>
            <a:normAutofit/>
          </a:bodyPr>
          <a:lstStyle/>
          <a:p>
            <a:pPr marL="0" indent="0">
              <a:buNone/>
            </a:pPr>
            <a:endParaRPr lang="en-US" sz="2400" dirty="0"/>
          </a:p>
          <a:p>
            <a:pPr marL="0" indent="0">
              <a:buNone/>
            </a:pPr>
            <a:endParaRPr lang="en-US" sz="2400" dirty="0"/>
          </a:p>
          <a:p>
            <a:pPr marL="0" indent="0">
              <a:buNone/>
            </a:pPr>
            <a:r>
              <a:rPr lang="en-US" sz="4800" b="1" i="1" dirty="0">
                <a:effectLst>
                  <a:outerShdw blurRad="38100" dist="38100" dir="2700000" algn="tl">
                    <a:srgbClr val="000000">
                      <a:alpha val="43137"/>
                    </a:srgbClr>
                  </a:outerShdw>
                </a:effectLst>
              </a:rPr>
              <a:t>Thank You!</a:t>
            </a:r>
          </a:p>
        </p:txBody>
      </p:sp>
      <p:pic>
        <p:nvPicPr>
          <p:cNvPr id="5" name="Picture Placeholder 6">
            <a:extLst>
              <a:ext uri="{FF2B5EF4-FFF2-40B4-BE49-F238E27FC236}">
                <a16:creationId xmlns:a16="http://schemas.microsoft.com/office/drawing/2014/main" id="{ABA42198-7747-46EF-A9A7-43F6D394B475}"/>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2746" r="1049"/>
          <a:stretch/>
        </p:blipFill>
        <p:spPr>
          <a:xfrm>
            <a:off x="6090613" y="640082"/>
            <a:ext cx="5461724" cy="5577837"/>
          </a:xfrm>
          <a:prstGeom prst="rect">
            <a:avLst/>
          </a:prstGeom>
          <a:noFill/>
          <a:effectLst/>
        </p:spPr>
      </p:pic>
      <p:sp>
        <p:nvSpPr>
          <p:cNvPr id="4" name="Slide Number Placeholder 3">
            <a:extLst>
              <a:ext uri="{FF2B5EF4-FFF2-40B4-BE49-F238E27FC236}">
                <a16:creationId xmlns:a16="http://schemas.microsoft.com/office/drawing/2014/main" id="{987C7367-58CD-40F2-B54C-35174F8F25CC}"/>
              </a:ext>
            </a:extLst>
          </p:cNvPr>
          <p:cNvSpPr>
            <a:spLocks noGrp="1"/>
          </p:cNvSpPr>
          <p:nvPr>
            <p:ph type="sldNum" sz="quarter" idx="12"/>
          </p:nvPr>
        </p:nvSpPr>
        <p:spPr>
          <a:xfrm>
            <a:off x="8610600" y="6356350"/>
            <a:ext cx="2743200" cy="365125"/>
          </a:xfrm>
        </p:spPr>
        <p:txBody>
          <a:bodyPr>
            <a:normAutofit/>
          </a:bodyPr>
          <a:lstStyle/>
          <a:p>
            <a:pPr>
              <a:spcAft>
                <a:spcPts val="600"/>
              </a:spcAft>
            </a:pPr>
            <a:fld id="{B6F15528-21DE-4FAA-801E-634DDDAF4B2B}" type="slidenum">
              <a:rPr lang="en-US" smtClean="0"/>
              <a:pPr>
                <a:spcAft>
                  <a:spcPts val="600"/>
                </a:spcAft>
              </a:pPr>
              <a:t>29</a:t>
            </a:fld>
            <a:endParaRPr lang="en-US"/>
          </a:p>
        </p:txBody>
      </p:sp>
    </p:spTree>
    <p:extLst>
      <p:ext uri="{BB962C8B-B14F-4D97-AF65-F5344CB8AC3E}">
        <p14:creationId xmlns:p14="http://schemas.microsoft.com/office/powerpoint/2010/main" val="67484766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7626</TotalTime>
  <Words>3013</Words>
  <Application>Microsoft Office PowerPoint</Application>
  <PresentationFormat>Widescreen</PresentationFormat>
  <Paragraphs>347</Paragraphs>
  <Slides>29</Slides>
  <Notes>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29</vt:i4>
      </vt:variant>
    </vt:vector>
  </HeadingPairs>
  <TitlesOfParts>
    <vt:vector size="36" baseType="lpstr">
      <vt:lpstr>Arial</vt:lpstr>
      <vt:lpstr>Arial Narrow</vt:lpstr>
      <vt:lpstr>Calibri</vt:lpstr>
      <vt:lpstr>Open Sans</vt:lpstr>
      <vt:lpstr>Palatino Linotype</vt:lpstr>
      <vt:lpstr>Wingdings</vt:lpstr>
      <vt:lpstr>Office Theme</vt:lpstr>
      <vt:lpstr>Biostatistical Landscape of Real-World Study Design and Analysis</vt:lpstr>
      <vt:lpstr>Disclaimer</vt:lpstr>
      <vt:lpstr>ASA BIOP RWE SWG Members</vt:lpstr>
      <vt:lpstr>Outline</vt:lpstr>
      <vt:lpstr>Beyond the traditional Randomized Clinical Trials (RCTs)  </vt:lpstr>
      <vt:lpstr>RCTs or Real-World (RW) Observational studies? This is a question!</vt:lpstr>
      <vt:lpstr>Debating: RCTs and RW observational studies?</vt:lpstr>
      <vt:lpstr>Study design principles - Adequate and Well-Controlled Study </vt:lpstr>
      <vt:lpstr>PowerPoint Presentation</vt:lpstr>
      <vt:lpstr>Outline</vt:lpstr>
      <vt:lpstr>Biases in Study Design </vt:lpstr>
      <vt:lpstr>Biases Control</vt:lpstr>
      <vt:lpstr>Confounding Control in Design Stage </vt:lpstr>
      <vt:lpstr>Confounding Control in Analysis Stage</vt:lpstr>
      <vt:lpstr>Confounding Control in Analysis Stage (Cont’d)</vt:lpstr>
      <vt:lpstr>Key challenges and opportunities with Confounding Control</vt:lpstr>
      <vt:lpstr>Outline</vt:lpstr>
      <vt:lpstr>Three Principles for Evidence Synthesis</vt:lpstr>
      <vt:lpstr>Clinical Contexts using External Control</vt:lpstr>
      <vt:lpstr>Type of External Data Sources</vt:lpstr>
      <vt:lpstr>Single-arm Trials using External Control</vt:lpstr>
      <vt:lpstr>Augment RCT concurrent controls with External Control</vt:lpstr>
      <vt:lpstr>Key Considerations in the use of External Data in Study Design</vt:lpstr>
      <vt:lpstr>Key Considerations in the use of External Data in Study Design (Cont’d)</vt:lpstr>
      <vt:lpstr>Key Challenges and Opportunities</vt:lpstr>
      <vt:lpstr>Outline</vt:lpstr>
      <vt:lpstr>Concluding Remarks</vt:lpstr>
      <vt:lpstr>A Few Selected References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Outcome and other variable ascertainment</dc:title>
  <dc:creator>Fang</dc:creator>
  <cp:lastModifiedBy>He, Weili</cp:lastModifiedBy>
  <cp:revision>686</cp:revision>
  <dcterms:created xsi:type="dcterms:W3CDTF">2006-08-16T00:00:00Z</dcterms:created>
  <dcterms:modified xsi:type="dcterms:W3CDTF">2020-09-24T20:33:42Z</dcterms:modified>
</cp:coreProperties>
</file>